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86" r:id="rId2"/>
    <p:sldId id="281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2" r:id="rId15"/>
    <p:sldId id="268" r:id="rId16"/>
    <p:sldId id="269" r:id="rId17"/>
    <p:sldId id="273" r:id="rId18"/>
    <p:sldId id="274" r:id="rId19"/>
    <p:sldId id="275" r:id="rId20"/>
    <p:sldId id="270" r:id="rId21"/>
    <p:sldId id="271" r:id="rId22"/>
    <p:sldId id="272" r:id="rId23"/>
    <p:sldId id="276" r:id="rId24"/>
    <p:sldId id="283" r:id="rId25"/>
    <p:sldId id="277" r:id="rId26"/>
    <p:sldId id="278" r:id="rId27"/>
    <p:sldId id="279" r:id="rId28"/>
    <p:sldId id="280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10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0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45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47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93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71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45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8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4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17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49AAE-5E29-4DF7-92D8-5F337A0CC5C6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9DE6E41-790C-4268-8469-27D5E4A58A2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3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765BD75-F3A5-FE1E-329A-40F6B320A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2370"/>
          <a:stretch/>
        </p:blipFill>
        <p:spPr bwMode="auto">
          <a:xfrm>
            <a:off x="0" y="0"/>
            <a:ext cx="12219552" cy="68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3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99438-8585-A0E9-0E0C-51B34876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مطلب دوم</a:t>
            </a:r>
            <a:br>
              <a:rPr lang="fa-IR" sz="32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b="1" dirty="0">
                <a:solidFill>
                  <a:srgbClr val="00B050"/>
                </a:solidFill>
                <a:cs typeface="B Titr" panose="00000700000000000000" pitchFamily="2" charset="-78"/>
              </a:rPr>
              <a:t>به سوی نجف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3F2D1-1FB1-CAB5-7940-6A68193A9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سوم: سرزمین امن و امان</a:t>
            </a:r>
            <a:endParaRPr lang="en-US" sz="24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امام صادق 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فرمود:</a:t>
            </a:r>
            <a:endParaRPr lang="fa-IR" sz="24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«چهار ناحیه در ایام طوفان نجات یافتند: بیت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معمور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خداوند آن را بالا برد،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غَریّ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(نجف)، کربلا و طوس».</a:t>
            </a:r>
          </a:p>
          <a:p>
            <a:pPr marL="0" marR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چهارم: حرم </a:t>
            </a:r>
            <a:r>
              <a:rPr lang="fa-IR" sz="24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امیرالمؤمنین</a:t>
            </a:r>
            <a:endParaRPr lang="en-US" sz="24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المؤمنین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اطراف کوفه (یعنی به سمت نجف) نگریستند و فرمودند: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«چه زیباست منظر تو و چه پاک است درون تو،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بارخدایا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قبر مرا در آن قرار بده»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78D8A-DFF5-EA32-E869-0E2E474F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80" y="-101600"/>
            <a:ext cx="3304318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6864-DA48-68AC-7CB5-E13C8DD4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مطلب دوم</a:t>
            </a:r>
            <a:br>
              <a:rPr lang="fa-IR" sz="32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b="1" dirty="0">
                <a:solidFill>
                  <a:srgbClr val="00B050"/>
                </a:solidFill>
                <a:cs typeface="B Titr" panose="00000700000000000000" pitchFamily="2" charset="-78"/>
              </a:rPr>
              <a:t>به سوی نجف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ADE20-7FFB-188E-3ED4-620E16ADB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17" y="1853754"/>
            <a:ext cx="10429212" cy="4240689"/>
          </a:xfrm>
        </p:spPr>
        <p:txBody>
          <a:bodyPr>
            <a:normAutofit lnSpcReduction="10000"/>
          </a:bodyPr>
          <a:lstStyle/>
          <a:p>
            <a:pPr marL="0" marR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پنجم: نجف، سرزمین بهشتیان</a:t>
            </a:r>
            <a:endParaRPr lang="en-US" sz="24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</a:t>
            </a:r>
            <a:r>
              <a:rPr lang="en-US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فرمودند: از رسول خدا شنیدم که ایشان فرمودند: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«از این سرزمین، افراد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بی‌شماری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بدون حساب وارد بهشت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می‌شوند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»</a:t>
            </a:r>
          </a:p>
          <a:p>
            <a:pPr marL="0" marR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ششم: سرزمین ارواح </a:t>
            </a:r>
            <a:r>
              <a:rPr lang="fa-IR" sz="24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مؤمنین</a:t>
            </a:r>
            <a:endParaRPr lang="en-US" sz="24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Nazanin"/>
              </a:rPr>
              <a:t>را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می‌گوید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: به امام صادق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عرض کردم: برادرم در بغداد است بیم آن دارم که در آنجا در غربت بمیرد. فرمود:</a:t>
            </a:r>
            <a:endParaRPr lang="fa-IR" sz="24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«نگران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نباش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کجا فوت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می‌کند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بلکه آگاه باش که هیچ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مؤمنی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در شرق و غرب زمین باقی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نمی‌ماند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مگر اینکه خداوند روحش را به سوی وادی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السلام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محشور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می‌کند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ایشان عرض کردم: وادی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السلام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کجاست؟ فرمود: اطراف کوفه (یعنی نجف).</a:t>
            </a: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 بدان که گویی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را اکنون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می‌بینم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گرداگرد هم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نشسته‌اند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با هم صحبت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می‌کنند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».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58C6E-FAAE-1478-AFDD-2084FC03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80" y="-102508"/>
            <a:ext cx="3304318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2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C89F-A07E-1B53-19F3-BE9548DB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مطلب دوم</a:t>
            </a:r>
            <a:br>
              <a:rPr lang="fa-IR" sz="32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b="1" dirty="0">
                <a:solidFill>
                  <a:srgbClr val="00B050"/>
                </a:solidFill>
                <a:cs typeface="B Titr" panose="00000700000000000000" pitchFamily="2" charset="-78"/>
              </a:rPr>
              <a:t>به سوی نجف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F6D53-9C9D-A67C-4024-646E2C5A4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lnSpcReduction="10000"/>
          </a:bodyPr>
          <a:lstStyle/>
          <a:p>
            <a:pPr marL="0" marR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هفتم: نجف، </a:t>
            </a:r>
            <a:r>
              <a:rPr lang="fa-IR" sz="24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بقعه‌ای</a:t>
            </a:r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از بهشت</a:t>
            </a:r>
            <a:endParaRPr lang="en-US" sz="24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فرمودند: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«هیچ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مؤمنی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نیست که در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گوشه‌ای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از زمین بمیرد مگر اینکه به روحش گفته شود به وادی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السلام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ملحق شو که آن جا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بقعه‌ای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از بهشت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عَد</a:t>
            </a:r>
            <a:r>
              <a:rPr lang="ar-SA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ْ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ن (بالاترین مراتب بهشت) است.</a:t>
            </a:r>
          </a:p>
          <a:p>
            <a:pPr marL="0" marR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نجف در زمان ظهور</a:t>
            </a:r>
            <a:endParaRPr lang="en-US" sz="24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در روایت آمده که روز غدیر، روز فرج است و فرموده‌‎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که نجف در زمان امام زمان</a:t>
            </a:r>
            <a:r>
              <a:rPr lang="fa-IR" sz="2400" b="1" dirty="0">
                <a:solidFill>
                  <a:srgbClr val="00B05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مقرّ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حکومتی ایشان خواهد بود و جهت برگزاری نماز جمعه در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آن‌جا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مسجدی بنا خواهد شد که هزار درب خواهد داشت و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خانه‌های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کوفه (نجف) به نهر کربلا متصل خواهد </a:t>
            </a:r>
            <a:r>
              <a:rPr lang="fa-IR" sz="2400" b="1" dirty="0">
                <a:ea typeface="Calibri" panose="020F0502020204030204" pitchFamily="34" charset="0"/>
                <a:cs typeface="B Nazanin" panose="00000400000000000000" pitchFamily="2" charset="-78"/>
              </a:rPr>
              <a:t>شد و حرکت حضرت از مکه و مدینه به سوی نجف خواهد بود در حالی که سپر رسول خدا </a:t>
            </a:r>
            <a:r>
              <a:rPr lang="fa-IR" b="1" dirty="0">
                <a:solidFill>
                  <a:srgbClr val="00B05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صلی الله علیه و </a:t>
            </a:r>
            <a:r>
              <a:rPr lang="fa-IR" b="1" dirty="0" err="1">
                <a:solidFill>
                  <a:srgbClr val="00B05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آله</a:t>
            </a:r>
            <a:r>
              <a:rPr lang="fa-IR" b="1" dirty="0">
                <a:solidFill>
                  <a:srgbClr val="00B05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a typeface="Calibri" panose="020F0502020204030204" pitchFamily="34" charset="0"/>
                <a:cs typeface="B Nazanin" panose="00000400000000000000" pitchFamily="2" charset="-78"/>
              </a:rPr>
              <a:t>را به تن دارند وارد نجف </a:t>
            </a:r>
            <a:r>
              <a:rPr lang="fa-IR" sz="2400" b="1" dirty="0" err="1">
                <a:ea typeface="Calibri" panose="020F0502020204030204" pitchFamily="34" charset="0"/>
                <a:cs typeface="B Nazanin" panose="00000400000000000000" pitchFamily="2" charset="-78"/>
              </a:rPr>
              <a:t>می‌شوند</a:t>
            </a:r>
            <a:r>
              <a:rPr lang="fa-IR" sz="2400" b="1" dirty="0"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53D23-1D9E-6ADE-3590-9CD00DCFB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759" y="-102508"/>
            <a:ext cx="3304318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08F9F-5E1C-1DD3-0EF7-E2708D6A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2800" b="1" dirty="0" err="1">
                <a:solidFill>
                  <a:srgbClr val="C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چکیده‌ی</a:t>
            </a:r>
            <a:r>
              <a:rPr lang="fa-IR" sz="2800" b="1" dirty="0">
                <a:solidFill>
                  <a:srgbClr val="C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درس اول</a:t>
            </a:r>
            <a:endParaRPr lang="en-US" sz="44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1A9D6-00FA-0EF9-D4E0-232CF6B1D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615047"/>
          </a:xfrm>
        </p:spPr>
        <p:txBody>
          <a:bodyPr>
            <a:normAutofit fontScale="92500" lnSpcReduction="10000"/>
          </a:bodyPr>
          <a:lstStyle/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با دقت و بررسی </a:t>
            </a:r>
            <a:r>
              <a:rPr lang="fa-IR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روایاتِ</a:t>
            </a: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اهل بیت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دو </a:t>
            </a:r>
            <a:r>
              <a:rPr lang="fa-IR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موضوعِ</a:t>
            </a: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«</a:t>
            </a:r>
            <a:r>
              <a:rPr lang="fa-I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عظمت روز غدیر</a:t>
            </a: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» و «</a:t>
            </a:r>
            <a:r>
              <a:rPr lang="fa-I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فضیلت سرزمین نجف</a:t>
            </a: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»، به این نتیجه </a:t>
            </a:r>
            <a:r>
              <a:rPr lang="fa-IR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می‌رسیم</a:t>
            </a: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این روز و این سرزمین، نزد خداوند و اهل بیت و انبیا و ملائکه، دارای شکوه و عظمت فراوانی است.</a:t>
            </a:r>
            <a:endParaRPr lang="fa-IR" sz="28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 درخشش روایت امام رضا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که فرمودند: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3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fa-IR" sz="43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ای پسر ابی نصر؛ روز غدیر، </a:t>
            </a:r>
            <a:r>
              <a:rPr lang="fa-IR" sz="43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هرجا</a:t>
            </a:r>
            <a:r>
              <a:rPr lang="fa-IR" sz="43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بودی، نزد </a:t>
            </a:r>
            <a:r>
              <a:rPr lang="fa-IR" sz="43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en-US" sz="4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علیه </a:t>
            </a:r>
            <a:r>
              <a:rPr lang="fa-IR" sz="2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السلام</a:t>
            </a:r>
            <a:r>
              <a:rPr lang="fa-IR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43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حاضر باش</a:t>
            </a:r>
            <a:r>
              <a:rPr lang="fa-IR" sz="3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»</a:t>
            </a:r>
            <a:endParaRPr lang="en-US" sz="39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روشن تر </a:t>
            </a:r>
            <a:r>
              <a:rPr lang="fa-IR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می‌شود</a:t>
            </a:r>
            <a:r>
              <a:rPr lang="fa-I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9D5D8-4D2E-057F-96B3-EB4D9A7B9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9761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613B1-E3B4-A1A5-E1EB-1F59FE71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98501"/>
            <a:ext cx="9603275" cy="1155254"/>
          </a:xfrm>
        </p:spPr>
        <p:txBody>
          <a:bodyPr>
            <a:normAutofit/>
          </a:bodyPr>
          <a:lstStyle/>
          <a:p>
            <a:pPr algn="ctr" rtl="1"/>
            <a:r>
              <a:rPr lang="fa-IR" sz="3600" b="1" kern="0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درس دوم</a:t>
            </a:r>
            <a:br>
              <a:rPr lang="fa-IR" sz="3600" b="1" kern="0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600" b="1" kern="0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اجتماع باشکوه روز غدیر در نجف</a:t>
            </a:r>
            <a:endParaRPr lang="en-US" sz="5400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2235B-83CB-15C0-3B5C-1956432933E8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r" rtl="1"/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این درس به عبارت </a:t>
            </a:r>
            <a:r>
              <a:rPr lang="fa-I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</a:t>
            </a:r>
            <a:r>
              <a:rPr lang="fa-IR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فاحضر</a:t>
            </a:r>
            <a:r>
              <a:rPr lang="fa-I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»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حدیث امام رضا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می‌پردازیم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اشاره به حضور در نجف دارد و خواهیم گفت که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سیره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سنّت اهل بیت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تعظیم «اعیاد اسلامی» به ویژه نسبت به تعظیم و تکریم </a:t>
            </a:r>
            <a:r>
              <a:rPr lang="fa-IR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«روز غدیر»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چگونه بوده است؟</a:t>
            </a:r>
          </a:p>
          <a:p>
            <a:pPr algn="r" rtl="1"/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این موضوع در چهار عنوان تبیین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می‌شود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C53B-7384-1F24-44F0-3BA6246B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عنوان اول</a:t>
            </a:r>
            <a:b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تجمعات</a:t>
            </a:r>
            <a: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مردمی در اعیاد اسلامی</a:t>
            </a:r>
            <a:endParaRPr lang="en-US" sz="4800" dirty="0">
              <a:solidFill>
                <a:schemeClr val="accent5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B7AEF-1119-9048-5517-3EE79BFA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01" y="2015732"/>
            <a:ext cx="10051554" cy="4037749"/>
          </a:xfrm>
        </p:spPr>
        <p:txBody>
          <a:bodyPr>
            <a:normAutofit fontScale="92500"/>
          </a:bodyPr>
          <a:lstStyle/>
          <a:p>
            <a:pPr algn="r" rtl="1"/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در روایات شیعه مهمترین اعیاد چهار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عیدِ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«جمعه، فطر، قربان و غدیر» شمرده شده است و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سیره‌ی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اهل بیت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و کلمات ایشان بر اجتماعات در این اعیاد دلالت دارد، که مختصراً به آن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می‌پردازیم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ar-SA" sz="2800" b="1" dirty="0">
                <a:solidFill>
                  <a:srgbClr val="00B050"/>
                </a:solidFill>
                <a:cs typeface="B Titr" panose="00000700000000000000" pitchFamily="2" charset="-78"/>
              </a:rPr>
              <a:t>الف) عید جمعه</a:t>
            </a:r>
          </a:p>
          <a:p>
            <a:pPr marL="0" indent="0" algn="r" rtl="1">
              <a:buNone/>
            </a:pPr>
            <a:r>
              <a:rPr lang="ar-SA" sz="2800" b="1" dirty="0">
                <a:cs typeface="B Nazanin" panose="00000400000000000000" pitchFamily="2" charset="-78"/>
              </a:rPr>
              <a:t>شخصی از امام باقر </a:t>
            </a:r>
            <a:r>
              <a:rPr lang="fa-IR" sz="2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800" b="1" dirty="0">
                <a:cs typeface="B Nazanin" panose="00000400000000000000" pitchFamily="2" charset="-78"/>
              </a:rPr>
              <a:t>پرسید: چگونه «روز جمعه» به این نام، نامیده شد؟</a:t>
            </a:r>
          </a:p>
          <a:p>
            <a:pPr marL="0" indent="0" algn="r" rtl="1">
              <a:buNone/>
            </a:pPr>
            <a:r>
              <a:rPr lang="ar-SA" sz="2800" b="1" dirty="0">
                <a:cs typeface="B Nazanin" panose="00000400000000000000" pitchFamily="2" charset="-78"/>
              </a:rPr>
              <a:t>آن حضرت فرمودند:</a:t>
            </a:r>
          </a:p>
          <a:p>
            <a:pPr marL="0" indent="0" algn="r" rtl="1">
              <a:buNone/>
            </a:pPr>
            <a:r>
              <a:rPr lang="ar-SA" sz="2800" b="1" dirty="0">
                <a:cs typeface="B Nazanin" panose="00000400000000000000" pitchFamily="2" charset="-78"/>
              </a:rPr>
              <a:t>«(چون) خداوند در روز میثاق (یوم اَلَسْت) تمام مخلوقات را جهت پذیرش ولایت رسول خدا و امیرالمؤمنین </a:t>
            </a:r>
            <a:r>
              <a:rPr lang="fa-IR" sz="2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علیهما</a:t>
            </a:r>
            <a:r>
              <a:rPr lang="fa-IR" sz="2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2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800" b="1" dirty="0">
                <a:cs typeface="B Nazanin" panose="00000400000000000000" pitchFamily="2" charset="-78"/>
              </a:rPr>
              <a:t>جمع نمود</a:t>
            </a:r>
            <a:r>
              <a:rPr lang="fa-IR" sz="2800" b="1" dirty="0">
                <a:cs typeface="B Nazanin" panose="00000400000000000000" pitchFamily="2" charset="-78"/>
              </a:rPr>
              <a:t>؛</a:t>
            </a:r>
            <a:r>
              <a:rPr lang="ar-SA" sz="2800" b="1" dirty="0">
                <a:cs typeface="B Nazanin" panose="00000400000000000000" pitchFamily="2" charset="-78"/>
              </a:rPr>
              <a:t> </a:t>
            </a:r>
            <a:r>
              <a:rPr lang="ar-SA" sz="2800" b="1" dirty="0">
                <a:solidFill>
                  <a:srgbClr val="C00000"/>
                </a:solidFill>
                <a:cs typeface="B Nazanin" panose="00000400000000000000" pitchFamily="2" charset="-78"/>
              </a:rPr>
              <a:t>و به علت این اجتماع</a:t>
            </a:r>
            <a:r>
              <a:rPr lang="ar-SA" sz="2800" b="1" dirty="0">
                <a:cs typeface="B Nazanin" panose="00000400000000000000" pitchFamily="2" charset="-78"/>
              </a:rPr>
              <a:t>، نام آن «جمعه» شد»</a:t>
            </a:r>
          </a:p>
          <a:p>
            <a:pPr algn="r" rtl="1"/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86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7BA8-3EEC-9E27-7D41-275FFFCF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عنوان اول</a:t>
            </a:r>
            <a:b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تجمعات</a:t>
            </a:r>
            <a: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مردمی در اعیاد اسلامی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7E6D7-302A-997C-0719-5CD93F378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fa-IR" sz="24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ب) عید فطر</a:t>
            </a:r>
          </a:p>
          <a:p>
            <a:pPr marL="0" marR="0" indent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00B05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امام رضا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علیه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در مورد عید فطر فرمودند:</a:t>
            </a:r>
            <a:endParaRPr lang="fa-IR" sz="24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«اگر کسی بپرسد که چرا به روز فطر، «عید» گفته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می‌شود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؟ جوابش چنین است: </a:t>
            </a:r>
          </a:p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به خاطر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آن‌که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برای مسلمانان محلی برای تجمّع ایجاد شود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تا در آن مکان، گرد هم آیند و به سوی خداوند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عزوجل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تقرّب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جویند و او را به خاطر آنچه که بر آنان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منّت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نهاده حمد گویند. </a:t>
            </a:r>
            <a:b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پس فطر، روز عید و روز اجتماع است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»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51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2A50-5C3B-AFE5-D9B7-A4C96DE4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عنوان اول</a:t>
            </a:r>
            <a:b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تجمعات</a:t>
            </a:r>
            <a: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مردمی در اعیاد اسلامی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F569C-D8D5-4AC0-9DD7-602F04881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fa-IR" sz="24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ج) عید قربان</a:t>
            </a:r>
            <a:endParaRPr lang="en-US" sz="2400" b="1" dirty="0">
              <a:solidFill>
                <a:srgbClr val="00B05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امام رضا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روز عید قربان پس از اصرار مأمون، همان سنّت رسول خدا و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علیهما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را برای برگزاری عید اجرا نمودند؛ ...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جمعیت فراوانی از مردم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(از زن و مرد و کودک و بزرگ) ایشان را همراهی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می‌نمودند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و به قدری </a:t>
            </a:r>
            <a:r>
              <a:rPr lang="fa-IR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حرکت این جمعیت همراه امام رضا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</a:t>
            </a:r>
            <a:r>
              <a:rPr lang="fa-IR" sz="2400" dirty="0">
                <a:solidFill>
                  <a:srgbClr val="C0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400" dirty="0" err="1">
                <a:solidFill>
                  <a:srgbClr val="C0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باشکوه و با عظمت بود که مأمون مضطرب شد و </a:t>
            </a:r>
            <a:r>
              <a:rPr lang="fa-IR" sz="24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ترسید</a:t>
            </a:r>
            <a:r>
              <a:rPr lang="fa-IR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به همین جهت، مانع تداوم این حرکت شد و امام رضا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را از میان راه برگرداند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38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CA602-697F-6A0E-29C3-77F6EEAA3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عنوان اول</a:t>
            </a:r>
            <a:b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تجمعات</a:t>
            </a:r>
            <a:r>
              <a:rPr lang="fa-IR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مردمی در اعیاد اسلامی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A0403-0392-1C37-99E8-B623B1D27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fa-IR" sz="24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د) عید غدیر</a:t>
            </a:r>
            <a:endParaRPr lang="en-US" sz="2400" b="1" dirty="0">
              <a:solidFill>
                <a:srgbClr val="00B05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اهل بیت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در مورد روز غدیر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فرموده‌اند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: این روز «</a:t>
            </a:r>
            <a:r>
              <a:rPr lang="fa-IR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روز اجتماع عظیم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» و «</a:t>
            </a:r>
            <a:r>
              <a:rPr lang="fa-IR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جمع مشهود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» است که باید با عظمت و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شکوهِ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بی‌نظیر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برپا شود.</a:t>
            </a:r>
            <a:r>
              <a:rPr lang="en-US" sz="2800" b="1" dirty="0">
                <a:effectLst/>
                <a:cs typeface="B Nazanin" panose="00000400000000000000" pitchFamily="2" charset="-78"/>
              </a:rPr>
              <a:t>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778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EB38E1-78E7-2AFB-2269-9FC55EA9D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3720" y="-213280"/>
            <a:ext cx="7284559" cy="728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8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49B64-A4D6-F94D-42F7-D96BB0D26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عنوان دوم</a:t>
            </a:r>
            <a:b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اجتماع </a:t>
            </a:r>
            <a:r>
              <a:rPr lang="fa-IR" sz="3200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آسمانیان</a:t>
            </a:r>
            <a: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در روز غدیر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BE2E3-86FC-6EE3-933D-6436ED07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853754"/>
            <a:ext cx="10986867" cy="4199726"/>
          </a:xfrm>
        </p:spPr>
        <p:txBody>
          <a:bodyPr>
            <a:normAutofit/>
          </a:bodyPr>
          <a:lstStyle/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امام رضا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مورد تعظیم و تکریم عید غدیر توسط اهل آسمان چنین فرمودند: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6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«روز غدیر در آسمان </a:t>
            </a:r>
            <a:r>
              <a:rPr lang="fa-IR" sz="26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مشهورتر</a:t>
            </a:r>
            <a:r>
              <a:rPr lang="fa-IR" sz="26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از زمین است؛ خداوند در بهشت اعلی </a:t>
            </a:r>
            <a:r>
              <a:rPr lang="fa-IR" sz="26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قصری</a:t>
            </a:r>
            <a:r>
              <a:rPr lang="fa-IR" sz="26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دارد که </a:t>
            </a:r>
            <a:r>
              <a:rPr lang="fa-IR" sz="2600" b="1" dirty="0">
                <a:ea typeface="Calibri" panose="020F0502020204030204" pitchFamily="34" charset="0"/>
                <a:cs typeface="B Nazanin" panose="00000400000000000000" pitchFamily="2" charset="-78"/>
              </a:rPr>
              <a:t>... </a:t>
            </a:r>
            <a:br>
              <a:rPr lang="fa-IR" sz="2600" b="1" dirty="0"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600" b="1" dirty="0">
                <a:ea typeface="Calibri" panose="020F0502020204030204" pitchFamily="34" charset="0"/>
                <a:cs typeface="B Nazanin" panose="00000400000000000000" pitchFamily="2" charset="-78"/>
              </a:rPr>
              <a:t>در روز غدیر، اهل آسمان با تنزیه و تقدیس پروردگار و لا </a:t>
            </a:r>
            <a:r>
              <a:rPr lang="fa-IR" sz="2600" b="1" dirty="0" err="1">
                <a:ea typeface="Calibri" panose="020F0502020204030204" pitchFamily="34" charset="0"/>
                <a:cs typeface="B Nazanin" panose="00000400000000000000" pitchFamily="2" charset="-78"/>
              </a:rPr>
              <a:t>إله</a:t>
            </a:r>
            <a:r>
              <a:rPr lang="fa-IR" sz="2600" b="1" dirty="0"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600" b="1" dirty="0" err="1">
                <a:ea typeface="Calibri" panose="020F0502020204030204" pitchFamily="34" charset="0"/>
                <a:cs typeface="B Nazanin" panose="00000400000000000000" pitchFamily="2" charset="-78"/>
              </a:rPr>
              <a:t>إلا</a:t>
            </a:r>
            <a:r>
              <a:rPr lang="fa-IR" sz="2600" b="1" dirty="0">
                <a:ea typeface="Calibri" panose="020F0502020204030204" pitchFamily="34" charset="0"/>
                <a:cs typeface="B Nazanin" panose="00000400000000000000" pitchFamily="2" charset="-78"/>
              </a:rPr>
              <a:t> الله گویان وارد آن قصر شوند...</a:t>
            </a:r>
            <a:br>
              <a:rPr lang="fa-IR" sz="2600" b="1" dirty="0"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600" b="1" dirty="0">
                <a:ea typeface="Calibri" panose="020F0502020204030204" pitchFamily="34" charset="0"/>
                <a:cs typeface="B Nazanin" panose="00000400000000000000" pitchFamily="2" charset="-78"/>
              </a:rPr>
              <a:t>و به آنان هدایای حضرت فاطمه داده می شود.</a:t>
            </a:r>
          </a:p>
          <a:p>
            <a:pPr marL="0" indent="0" algn="r" rtl="1">
              <a:buNone/>
            </a:pPr>
            <a:r>
              <a:rPr lang="ar-SA" sz="2600" b="1" dirty="0">
                <a:cs typeface="B Nazanin" panose="00000400000000000000" pitchFamily="2" charset="-78"/>
              </a:rPr>
              <a:t>وقتی روز به پایان رسید به آنان ندا دهند: به مراتب خویش بازگردید، به علت بزرگداشت مقام محمد و علی ، تا چنین روزی در سال بعد از خطا و لغزش در امانید</a:t>
            </a:r>
            <a:r>
              <a:rPr lang="fa-IR" sz="2600" b="1" dirty="0">
                <a:cs typeface="B Nazanin" panose="00000400000000000000" pitchFamily="2" charset="-78"/>
              </a:rPr>
              <a:t>.»</a:t>
            </a:r>
            <a:endParaRPr lang="en-US" sz="2600" b="1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9EB79-1880-6BF4-2445-B35623AC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86628" cy="2295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73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BBBFA-B6B7-8F1F-D18A-D3066E5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عنوان سوم</a:t>
            </a:r>
            <a:b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اجتماع زمینیان در غدیر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A0884-4AAE-3504-54B2-6F100C31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2" y="1853754"/>
            <a:ext cx="10886043" cy="4434504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در روی زمین از همان ابتدای خلقت حضرت آدم،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انبیای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الهی به دستور خداوند در این روز امت خود را جمع نموده و به جهت معرفی وصی خود جشن باشکوهی برپا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می‌کردند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؛ به همین خاطر این روز به «عید ادیان» نیز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مشهورست</a:t>
            </a:r>
            <a:r>
              <a:rPr lang="en-US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r" rtl="1"/>
            <a:r>
              <a:rPr lang="ar-SA" sz="2400" b="1" dirty="0">
                <a:cs typeface="B Nazanin" panose="00000400000000000000" pitchFamily="2" charset="-78"/>
              </a:rPr>
              <a:t>اما بزرگ‌ترین و باشکوه‌ترین تجمع غدیری در روی زمین در عصر انبیای الهی توسط رسول خدا در غدیر خم برپا شد.</a:t>
            </a:r>
            <a:r>
              <a:rPr lang="fa-IR" sz="2400" b="1" dirty="0">
                <a:cs typeface="B Nazanin" panose="00000400000000000000" pitchFamily="2" charset="-78"/>
              </a:rPr>
              <a:t> سیر این تجمع عظیم بدین صورت بود :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دعوت عمومی برای مراسم حج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انجام و آموزش مناسک حج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امر پیامبر بر خروج همگان از مکه به سمت مدینه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اعلام و ابلاغ ولایت حضرت امیر </a:t>
            </a:r>
            <a:r>
              <a:rPr lang="fa-IR" sz="2400" b="1" dirty="0" err="1">
                <a:cs typeface="B Nazanin" panose="00000400000000000000" pitchFamily="2" charset="-78"/>
              </a:rPr>
              <a:t>المومنین</a:t>
            </a:r>
            <a:r>
              <a:rPr lang="fa-IR" sz="2400" b="1" dirty="0">
                <a:cs typeface="B Nazanin" panose="00000400000000000000" pitchFamily="2" charset="-78"/>
              </a:rPr>
              <a:t> علیه </a:t>
            </a:r>
            <a:r>
              <a:rPr lang="fa-IR" sz="2400" b="1" dirty="0" err="1">
                <a:cs typeface="B Nazanin" panose="00000400000000000000" pitchFamily="2" charset="-78"/>
              </a:rPr>
              <a:t>السلام</a:t>
            </a:r>
            <a:r>
              <a:rPr lang="fa-IR" sz="2400" b="1" dirty="0">
                <a:cs typeface="B Nazanin" panose="00000400000000000000" pitchFamily="2" charset="-78"/>
              </a:rPr>
              <a:t> در منطقه غدیر خم</a:t>
            </a:r>
          </a:p>
          <a:p>
            <a:pPr algn="r" rtl="1"/>
            <a:endParaRPr lang="fa-IR" sz="2400" b="1" dirty="0">
              <a:cs typeface="B Nazanin" panose="00000400000000000000" pitchFamily="2" charset="-78"/>
            </a:endParaRPr>
          </a:p>
          <a:p>
            <a:pPr algn="r" rtl="1"/>
            <a:endParaRPr lang="en-US" sz="2400" b="1" dirty="0">
              <a:cs typeface="B Nazanin" panose="000004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6F430D-19CB-B89A-772F-5753A8354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" y="-50475"/>
            <a:ext cx="2892734" cy="2020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rrow: U-Turn 3">
            <a:extLst>
              <a:ext uri="{FF2B5EF4-FFF2-40B4-BE49-F238E27FC236}">
                <a16:creationId xmlns:a16="http://schemas.microsoft.com/office/drawing/2014/main" id="{4CAF1DB4-B46F-4C50-0B6F-C9E0FE24883A}"/>
              </a:ext>
            </a:extLst>
          </p:cNvPr>
          <p:cNvSpPr/>
          <p:nvPr/>
        </p:nvSpPr>
        <p:spPr>
          <a:xfrm rot="16200000" flipH="1">
            <a:off x="4030388" y="3610277"/>
            <a:ext cx="490460" cy="78587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629B7-DE45-8ABA-C656-46AE38EFA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عنوان چهارم</a:t>
            </a:r>
            <a:br>
              <a:rPr lang="fa-IR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28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تأیید و تمجید امام صادق از </a:t>
            </a:r>
            <a:r>
              <a:rPr lang="fa-IR" sz="2800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حرکت‌های</a:t>
            </a:r>
            <a:r>
              <a:rPr lang="fa-IR" sz="28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lang="fa-IR" sz="2800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دسته‌جمعیِ</a:t>
            </a:r>
            <a:r>
              <a:rPr lang="fa-IR" sz="28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شیعیان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13C9-2171-5C30-291C-21FFA307E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3" y="2015732"/>
            <a:ext cx="10210792" cy="4037749"/>
          </a:xfrm>
        </p:spPr>
        <p:txBody>
          <a:bodyPr>
            <a:normAutofit fontScale="92500" lnSpcReduction="10000"/>
          </a:bodyPr>
          <a:lstStyle/>
          <a:p>
            <a:pPr marL="0" marR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امام صادق 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عبد الله بن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حمّاد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فرمودند: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68580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 به من خبر رسیده است که در نیمه شعبان </a:t>
            </a:r>
            <a:r>
              <a:rPr lang="fa-I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افرادی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از نواحی کوفه و غیر آن، برای زیارت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اباعبدالله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الحسین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می‌روند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زنان ایشان برای امام حسین به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ندبه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زاری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می‌پردازند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68580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بعضی از افراد این گروه، به قرائت مشغول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می‌باشند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، و بعضی وقایع تاریخی را بیان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می‌کنند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، بعضی به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ندبه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زاری مشغول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می‌شوند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، و بعضی به خواندن اشعار و گفتن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مراثی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مبادرت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می‌ورزند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68580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عبدالله گفت: بله فدایت شوم؛ من نیز شاهد بعضی از این موارد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بوده‌ام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marL="68580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سپس حضرت فرمودند: حمد و سپاس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خدائى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را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كه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در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ميان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مردم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كسانى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را قرار داد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كه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به سوی ما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می‌آیند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، و ما را مدح نموده، برای ما شعر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می‌سرایند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، و خدا را شکر که دشمنان ما را کسانی قرار داده است که بر ایشان (یعنی بر این گروه از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زائرین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) و غیر ایشان به دلیل  قرابت و نزدیک بودن با ما خرده گرفته،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آن‌ها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را تهدید به مرگ نموده، و اعمال ایشان را زشت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می‌شمارند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»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750EC5-FA3C-F74F-4FAF-DFF08E59E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64"/>
            <a:ext cx="2619375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96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A9CA7-EE31-1438-BE0C-F507917F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36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چکیده درس</a:t>
            </a:r>
            <a:endParaRPr lang="en-US" sz="5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DC614-D41A-99B9-E4B4-7CFC202EB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3" y="2015732"/>
            <a:ext cx="10337402" cy="4037749"/>
          </a:xfrm>
        </p:spPr>
        <p:txBody>
          <a:bodyPr>
            <a:normAutofit fontScale="92500"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یکی از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وجوهِ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مشترک در تمام اعیاد اسلامی «غدیر، قربان، فطر و جمعه» </a:t>
            </a:r>
            <a:r>
              <a:rPr lang="fa-IR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راه‌اندازی</a:t>
            </a:r>
            <a:r>
              <a:rPr lang="fa-I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دسته‌جات</a:t>
            </a:r>
            <a:r>
              <a:rPr lang="fa-I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تشکیل </a:t>
            </a:r>
            <a:r>
              <a:rPr lang="fa-IR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تجمعات</a:t>
            </a:r>
            <a:r>
              <a:rPr lang="fa-I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مردمی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است که این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تجمعات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برای روز غدیر باید به بهترین وجه ممکن اجرا شود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آن‌گونه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ملائکه‌ی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آسمان در فردوس برین انجام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می‌دهند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در زمین نیز رسول خدا </a:t>
            </a:r>
            <a:r>
              <a:rPr lang="fa-IR" sz="1900" dirty="0">
                <a:solidFill>
                  <a:srgbClr val="00B050"/>
                </a:solidFill>
                <a:effectLst/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صلی الله علیه و </a:t>
            </a:r>
            <a:r>
              <a:rPr lang="fa-IR" sz="1900" dirty="0" err="1">
                <a:solidFill>
                  <a:srgbClr val="00B050"/>
                </a:solidFill>
                <a:effectLst/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آله</a:t>
            </a:r>
            <a:r>
              <a:rPr lang="fa-IR" sz="1900" dirty="0">
                <a:solidFill>
                  <a:srgbClr val="00B050"/>
                </a:solidFill>
                <a:effectLst/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 و سلم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بهترین و زیباترین روش این سنت الهی را برپا نمودند و اهل بیت </a:t>
            </a:r>
            <a:r>
              <a:rPr lang="fa-IR" sz="19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sz="19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9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ما تعلیم و سفارش دادند.  </a:t>
            </a:r>
            <a:b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این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دسته‌جات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شاد و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تجمعات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، حضور همگان حتی زنان و کودکان نیز باید پر رنگ و باشکوه باشد.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0" algn="ctr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fa-IR" sz="24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غدیر، بهترین زمان و نجف، بهترین مکان برای </a:t>
            </a:r>
            <a:r>
              <a:rPr lang="fa-IR" sz="2400" b="1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تجمعات</a:t>
            </a:r>
            <a:r>
              <a:rPr lang="fa-IR" sz="24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مهدوی و اجتماع قلوب </a:t>
            </a:r>
            <a:r>
              <a:rPr lang="fa-IR" sz="2400" b="1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مؤمنین</a:t>
            </a:r>
            <a:endParaRPr lang="en-US" sz="24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امام زمان در توقیع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شریفشان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به شیخ مفید</a:t>
            </a:r>
            <a:r>
              <a:rPr lang="fa-IR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(ره)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فرمودند: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«اگر شیعیان ما (که خداوند توفیق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طاعتشان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دهد) در راه ایفای پیمانی که بر دوش دارند،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هم‌دل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می‌شدند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، میمنت ملاقات ما از ایشان به تأخیر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نمی‌افتاد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، و سعادت دیدار ما زودتر نصیب آنان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می‌گشت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20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09BE1-BA2F-18FD-E3C3-7887082FE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625"/>
            <a:ext cx="12192000" cy="8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8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1971-89A7-6499-5F69-D8334B96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sz="3200" dirty="0">
                <a:solidFill>
                  <a:srgbClr val="00B050"/>
                </a:solidFill>
                <a:cs typeface="B Titr" panose="00000700000000000000" pitchFamily="2" charset="-78"/>
              </a:rPr>
              <a:t>درس سوم</a:t>
            </a:r>
            <a:br>
              <a:rPr lang="fa-IR" sz="32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sz="3200" b="1" kern="0" dirty="0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بهترین عمل در روز غدیر زیارت </a:t>
            </a:r>
            <a:r>
              <a:rPr lang="fa-IR" sz="3200" b="1" kern="0" dirty="0" err="1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امیرالمؤمنین</a:t>
            </a:r>
            <a:r>
              <a:rPr lang="fa-IR" sz="32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2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8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EA60-AF12-13C7-49DA-3C3835546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853754"/>
            <a:ext cx="11113477" cy="4476708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اهل بیت </a:t>
            </a:r>
            <a:r>
              <a:rPr lang="fa-IR" sz="19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sz="19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9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9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برای تکریم و تعظیم روز غدیر، اعمال، آداب و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مناسکی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را بیان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فرموده‌اند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البته بهترین عمل در بین مناسک غدیر، زیارت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9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9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9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روز غدیر در نجف اشرف است.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برای تبیین این موضوع به این سه مطلب توجه نمایید: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6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مطلب اول: زیارت </a:t>
            </a:r>
            <a:r>
              <a:rPr lang="fa-IR" sz="26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امیرالمؤمنین</a:t>
            </a:r>
            <a:r>
              <a:rPr lang="fa-IR" sz="26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1700" dirty="0"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700" dirty="0" err="1"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7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6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در روز عید غدیر در نجف، یکی از بهترین مناسک غدیر</a:t>
            </a:r>
            <a:endParaRPr lang="en-US" sz="2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ar-SA" sz="2400" b="1" dirty="0">
                <a:solidFill>
                  <a:srgbClr val="FF0000"/>
                </a:solidFill>
                <a:cs typeface="B Titr" panose="00000700000000000000" pitchFamily="2" charset="-78"/>
              </a:rPr>
              <a:t>مناسک</a:t>
            </a:r>
            <a:r>
              <a:rPr lang="fa-IR" sz="2400" b="1" dirty="0">
                <a:solidFill>
                  <a:srgbClr val="FF0000"/>
                </a:solidFill>
                <a:cs typeface="B Titr" panose="00000700000000000000" pitchFamily="2" charset="-78"/>
              </a:rPr>
              <a:t> دیگر روز غدیر :</a:t>
            </a:r>
            <a:r>
              <a:rPr lang="ar-SA" sz="2400" b="1" dirty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endParaRPr lang="fa-IR" sz="2400" b="1" dirty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ar-SA" sz="2400" b="1" dirty="0">
                <a:cs typeface="B Nazanin" panose="00000400000000000000" pitchFamily="2" charset="-78"/>
              </a:rPr>
              <a:t>«طهارت و پاکیزگی »، «عبادات در شب و روز غدیر »، «توصیه به روزه‌داری و دعا و طلب حاجت »، «اطعام نمودن و انفاق و هدیه و صدقه دادن و شاد کردنِ مؤمنین »، «دید و بازدید و صله رحم و عید گرفتن و اظهار سرور و شادمانی و  ایجاد زمینه‌های بهجت و نشاط و تزیین و آراستنِ خویش و به تن نمودنِ لباس نو و معطّر نمودنِ خود به عطرهای دل‌انگیز »، «تبرّی و بیزاری و دوری جستن از ستمگران و دشمنانِ اهل بیت »، «ذکر کثیر خدا و زیاد صلوات فرستادن»</a:t>
            </a:r>
            <a:r>
              <a:rPr lang="fa-IR" sz="2400" b="1" dirty="0">
                <a:cs typeface="B Nazanin" panose="00000400000000000000" pitchFamily="2" charset="-78"/>
              </a:rPr>
              <a:t> </a:t>
            </a:r>
            <a:r>
              <a:rPr lang="ar-SA" sz="2400" b="1" dirty="0">
                <a:cs typeface="B Nazanin" panose="00000400000000000000" pitchFamily="2" charset="-78"/>
              </a:rPr>
              <a:t>، «تجدید عهد و پیمان با امامِ زمانِ خویش و حضور فراگیرِ جمعیتِ شیعیان» </a:t>
            </a:r>
            <a:endParaRPr lang="en-US" sz="2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71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34CA-09EE-27A0-5E1B-E8EE38B40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2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مطلب دوم</a:t>
            </a:r>
            <a:br>
              <a:rPr lang="fa-IR" sz="2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28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سیره‌ی</a:t>
            </a:r>
            <a:r>
              <a:rPr lang="fa-IR" sz="2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8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عملیِ</a:t>
            </a:r>
            <a:r>
              <a:rPr lang="fa-IR" sz="2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اهل بیت</a:t>
            </a:r>
            <a:r>
              <a:rPr lang="fa-IR" sz="2800" dirty="0"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 err="1"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sz="1600" dirty="0"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 err="1"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2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در روز عید غدیر در نجف</a:t>
            </a:r>
            <a:endParaRPr lang="en-US" sz="4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81DA1-B314-A163-E89E-F2E7CF669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009" y="2015731"/>
            <a:ext cx="10013845" cy="4174053"/>
          </a:xfrm>
        </p:spPr>
        <p:txBody>
          <a:bodyPr>
            <a:normAutofit/>
          </a:bodyPr>
          <a:lstStyle/>
          <a:p>
            <a:pPr algn="r" rtl="1"/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سیره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عملی اهل بیت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نیز چنین بوده است که در صورت امکان، در روز «عید غدیر» به جهت زیارت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خود را به «سرزمین نجف»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می‌رساندند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- امام سجاد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به همراه فرزندشان امام باقر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به خاطر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وضعیتِ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خفقانِ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آن زمانه، به صورت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غیرعلنی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و نه با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تشریفاتِ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خاص در روز عید غدیر در نجف اشرف حاضر شدند</a:t>
            </a:r>
          </a:p>
          <a:p>
            <a:pPr marL="0" indent="0" algn="r" rtl="1"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-برای امام هادی و امام حسن عسکری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علیهما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نیز این فرصت ایجاد شد که به صورت آشکارا در «روز عید غدیر» در «سرزمین نجف» به زیارت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مشرّف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شودند</a:t>
            </a:r>
            <a:endParaRPr lang="fa-IR" sz="2400" b="1" dirty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- امام صادق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نیز شیعیان را برای حضور در روز عید غدیر در نجف به جهت زیارت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تشویق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می‌فرمودند</a:t>
            </a:r>
            <a:endParaRPr lang="en-US" sz="36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0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B99F2-513E-9989-CCDF-5E203173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2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مطلب سوم </a:t>
            </a:r>
            <a:br>
              <a:rPr lang="fa-IR" sz="2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2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دعا و زیارت در روز غدیر نزد </a:t>
            </a:r>
            <a:r>
              <a:rPr lang="fa-IR" sz="28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امیرالمؤمنین</a:t>
            </a:r>
            <a:r>
              <a:rPr lang="fa-IR" sz="4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2700" dirty="0"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700" dirty="0" err="1"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27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endParaRPr lang="en-US" sz="44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BEE83-C8B2-220C-7702-F610E1CE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/>
          <a:lstStyle/>
          <a:p>
            <a:pPr algn="r" rtl="1"/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روایات زیادی از اهل بیت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ما رسیده است که وقتی نزد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حاضر شدیم (مخصوصاً روز عید غدیر) چه اعمال و آدابی برای زیارت داشته باشیم و نیز چه دعا و زیارتی را در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آن‌جا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قرائت نماییم. </a:t>
            </a:r>
            <a:b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عنوان نمونه: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- امام سجاد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زیارت شریف «امین الله» را انشاء فرمودند </a:t>
            </a:r>
          </a:p>
          <a:p>
            <a:pPr marL="0" indent="0" algn="r" rtl="1"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-  امام صادق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دعایی زیبا را در این روز تعلیم نمودند </a:t>
            </a:r>
          </a:p>
          <a:p>
            <a:pPr marL="0" indent="0" algn="r" rtl="1"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- امام هادی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نیز فضائلی از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6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را در «زیارت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غدیریه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» بیان فرمودند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88B9-222A-8A1D-D9DA-A9791178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چکیده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845B-AB8F-6C1D-F845-7F374D1B1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/>
          </a:bodyPr>
          <a:lstStyle/>
          <a:p>
            <a:pPr marL="0" marR="0" indent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در روز عید غدیر آداب، اعمال و مناسک متعددی برای تکریم و تعظیم این روز نقل شده است که در بین این آداب و اعمال، زیارت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امیرالمؤمنین</a:t>
            </a:r>
            <a:r>
              <a:rPr lang="fa-I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8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در نجف بهترین عمل است.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و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سیره</a:t>
            </a:r>
            <a:r>
              <a:rPr lang="fa-I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اهل بیت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نیز چنین بوده که در صورت امکان، در روز غدیر در نجف اشرف نزد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امیرالمؤمنین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حاضر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می‌شدند</a:t>
            </a:r>
            <a:r>
              <a:rPr lang="fa-I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</a:p>
          <a:p>
            <a:pPr marL="0" marR="0" indent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 اگر این سیره و سنّت رسول خدا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صلی الله علیه و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آله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 و سلم</a:t>
            </a:r>
            <a:r>
              <a:rPr lang="ar-SA" sz="1800" dirty="0">
                <a:solidFill>
                  <a:srgbClr val="00B050"/>
                </a:solidFill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 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ea typeface="Calibri" panose="020F0502020204030204" pitchFamily="34" charset="0"/>
                <a:cs typeface="IranNastaliq" panose="02020505000000020003" pitchFamily="18" charset="0"/>
              </a:rPr>
              <a:t> </a:t>
            </a: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را ضمیمه‌ی روایات درس اول و دوم کنیم، به این نتیجه می‌رسیم که باعظمت‌ترین تجمّع تاریخیِ شیعیان و باشکوه‌ترین کاروان غدیر، شایسته است که در روز غدیر در نجف اشرف برگزار شود و زیارت امیرالمؤمنین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، در روز عید غدیر، در سرزمین نجف اشرف مغتنم شمرده شده و این تجمع باشکوه به جهت وفای عهد و پیمان با امام خویش و بیعت با حضرت ولی عصر 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8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باشد.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169DAD-47EE-0189-FC28-0DACCBA1C2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23385" r="6171" b="23385"/>
          <a:stretch/>
        </p:blipFill>
        <p:spPr>
          <a:xfrm>
            <a:off x="0" y="-204480"/>
            <a:ext cx="12192000" cy="7266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8ED174-462A-BADB-E9BC-510F6740F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2" y="4244927"/>
            <a:ext cx="2275449" cy="2275449"/>
          </a:xfrm>
          <a:prstGeom prst="rect">
            <a:avLst/>
          </a:prstGeom>
        </p:spPr>
      </p:pic>
      <p:pic>
        <p:nvPicPr>
          <p:cNvPr id="11" name="Ali-Fani-Doa-Salamati-Emam-Zaman">
            <a:hlinkClick r:id="" action="ppaction://media"/>
            <a:extLst>
              <a:ext uri="{FF2B5EF4-FFF2-40B4-BE49-F238E27FC236}">
                <a16:creationId xmlns:a16="http://schemas.microsoft.com/office/drawing/2014/main" id="{E4C14548-D8C2-1C10-21F8-665FCFA2E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404422"/>
            <a:ext cx="679548" cy="679548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0597114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7D47-8738-2F46-2416-B5EE034A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78303"/>
            <a:ext cx="9603275" cy="1375452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دستور  </a:t>
            </a:r>
            <a:r>
              <a:rPr lang="fa-IR" sz="72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امام رضا  </a:t>
            </a:r>
            <a:r>
              <a:rPr lang="fa-IR" sz="2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endParaRPr lang="en-US" sz="5400" dirty="0">
              <a:solidFill>
                <a:srgbClr val="00B05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E92EE-32A5-FCE9-5E68-33610ECF8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145" y="2015732"/>
            <a:ext cx="10424160" cy="3737954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«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یَا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ابْنَ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أَبِی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نَصْرٍ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أَیْنَمَا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کُنْتَ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فَاحْضُرْ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یَوْمَ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الْغَدِیرِ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عِنْدَ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أَمِیرِ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  <a:r>
              <a:rPr lang="fa-IR" sz="4000" b="1" dirty="0" err="1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الْمُؤْمِنِینَ</a:t>
            </a: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»</a:t>
            </a:r>
          </a:p>
          <a:p>
            <a:pPr marL="0" indent="0" algn="ctr" rtl="1">
              <a:buNone/>
            </a:pPr>
            <a:r>
              <a:rPr lang="fa-IR" sz="40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 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732DCCD2-68B5-CACE-8137-8F39DDED7747}"/>
              </a:ext>
            </a:extLst>
          </p:cNvPr>
          <p:cNvSpPr/>
          <p:nvPr/>
        </p:nvSpPr>
        <p:spPr bwMode="blackGray">
          <a:xfrm>
            <a:off x="2375681" y="3274256"/>
            <a:ext cx="7440637" cy="247943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rtl="1">
              <a:buNone/>
            </a:pPr>
            <a:r>
              <a:rPr lang="fa-IR" sz="3600" b="1" dirty="0"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ای پسر ابی نصر؛ </a:t>
            </a:r>
            <a:r>
              <a:rPr lang="fa-IR" sz="3600" b="1" dirty="0" err="1">
                <a:effectLst/>
                <a:ea typeface="Calibri" panose="020F0502020204030204" pitchFamily="34" charset="0"/>
                <a:cs typeface="B Titr" panose="00000700000000000000" pitchFamily="2" charset="-78"/>
              </a:rPr>
              <a:t>هرجا</a:t>
            </a:r>
            <a:r>
              <a:rPr lang="fa-IR" sz="3600" b="1" dirty="0"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که بودی</a:t>
            </a:r>
            <a:r>
              <a:rPr lang="fa-IR" sz="4400" b="1" dirty="0">
                <a:effectLst/>
                <a:ea typeface="Calibri" panose="020F0502020204030204" pitchFamily="34" charset="0"/>
                <a:cs typeface="B Badr" panose="00000400000000000000" pitchFamily="2" charset="-78"/>
              </a:rPr>
              <a:t>، </a:t>
            </a:r>
          </a:p>
          <a:p>
            <a:pPr algn="ctr" rtl="1"/>
            <a:r>
              <a:rPr lang="fa-IR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روز </a:t>
            </a:r>
            <a:r>
              <a:rPr lang="fa-IR" sz="40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غدیر</a:t>
            </a:r>
            <a:r>
              <a:rPr lang="fa-IR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، نزد</a:t>
            </a:r>
            <a:r>
              <a:rPr lang="fa-IR" sz="40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lang="fa-IR" sz="4000" b="1" dirty="0" err="1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امیرالمؤمنین</a:t>
            </a:r>
            <a:r>
              <a:rPr lang="fa-IR" sz="40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32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32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32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lang="fa-IR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حاضر باش</a:t>
            </a:r>
            <a:endParaRPr lang="en-US" sz="4800" b="1" dirty="0">
              <a:cs typeface="B Badr" panose="000004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929922"/>
      </p:ext>
    </p:extLst>
  </p:cSld>
  <p:clrMapOvr>
    <a:masterClrMapping/>
  </p:clrMapOvr>
  <p:transition spd="slow" advTm="208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9B9D-969D-44AA-D00C-66F2CA19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20505"/>
            <a:ext cx="9603275" cy="1333249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solidFill>
                  <a:srgbClr val="00B050"/>
                </a:solidFill>
                <a:cs typeface="B Titr" panose="00000700000000000000" pitchFamily="2" charset="-78"/>
              </a:rPr>
              <a:t>درس اول</a:t>
            </a:r>
            <a:br>
              <a:rPr lang="fa-IR" sz="40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sz="4000" b="1" kern="0" dirty="0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روز غدیر نزد </a:t>
            </a:r>
            <a:r>
              <a:rPr lang="fa-IR" sz="4000" b="1" kern="0" dirty="0" err="1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امیرالمؤمنین</a:t>
            </a:r>
            <a:r>
              <a:rPr lang="fa-IR" sz="40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600" dirty="0">
                <a:solidFill>
                  <a:srgbClr val="00B050"/>
                </a:solidFill>
                <a:latin typeface="IranNastaliq" panose="02020505000000020003" pitchFamily="18" charset="0"/>
                <a:cs typeface="B Titr" panose="00000700000000000000" pitchFamily="2" charset="-78"/>
              </a:rPr>
              <a:t>علیه </a:t>
            </a:r>
            <a:r>
              <a:rPr lang="fa-IR" sz="1600" dirty="0" err="1">
                <a:solidFill>
                  <a:srgbClr val="00B050"/>
                </a:solidFill>
                <a:latin typeface="IranNastaliq" panose="02020505000000020003" pitchFamily="18" charset="0"/>
                <a:cs typeface="B Titr" panose="00000700000000000000" pitchFamily="2" charset="-78"/>
              </a:rPr>
              <a:t>السلام</a:t>
            </a:r>
            <a:endParaRPr lang="en-US" sz="4000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3FCC1-C863-6020-126C-9B36CB95C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3" y="2015732"/>
            <a:ext cx="11408898" cy="4019308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SA" sz="3600" dirty="0">
                <a:latin typeface="IranNastaliq" panose="02020505000000020003" pitchFamily="18" charset="0"/>
                <a:cs typeface="B Titr" panose="00000700000000000000" pitchFamily="2" charset="-78"/>
              </a:rPr>
              <a:t>در این درس به دو مطلب مهم پرداخته می‌شود:</a:t>
            </a:r>
            <a:endParaRPr lang="fa-IR" sz="3600" dirty="0">
              <a:latin typeface="IranNastaliq" panose="02020505000000020003" pitchFamily="18" charset="0"/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endParaRPr lang="fa-IR" sz="3600" dirty="0">
              <a:latin typeface="IranNastaliq" panose="02020505000000020003" pitchFamily="18" charset="0"/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fa-I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1- چرا روز غدیر نزد خداوند متعال، </a:t>
            </a:r>
            <a:r>
              <a:rPr lang="fa-I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انبیای</a:t>
            </a:r>
            <a:r>
              <a:rPr lang="fa-I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الهی و اهل بیت </a:t>
            </a:r>
            <a:r>
              <a:rPr lang="fa-IR" sz="1600" dirty="0" err="1">
                <a:latin typeface="IranNastaliq" panose="02020505000000020003" pitchFamily="18" charset="0"/>
                <a:cs typeface="B Titr" panose="00000700000000000000" pitchFamily="2" charset="-78"/>
              </a:rPr>
              <a:t>علیهم</a:t>
            </a:r>
            <a:r>
              <a:rPr lang="fa-IR" sz="1600" dirty="0">
                <a:latin typeface="IranNastaliq" panose="02020505000000020003" pitchFamily="18" charset="0"/>
                <a:cs typeface="B Titr" panose="00000700000000000000" pitchFamily="2" charset="-78"/>
              </a:rPr>
              <a:t> </a:t>
            </a:r>
            <a:r>
              <a:rPr lang="fa-IR" sz="1600" dirty="0" err="1">
                <a:latin typeface="IranNastaliq" panose="02020505000000020003" pitchFamily="18" charset="0"/>
                <a:cs typeface="B Titr" panose="00000700000000000000" pitchFamily="2" charset="-78"/>
              </a:rPr>
              <a:t>السلام</a:t>
            </a:r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lang="fa-I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این قدر اهمیت دارد ؟</a:t>
            </a:r>
          </a:p>
          <a:p>
            <a:pPr marL="0" indent="0" algn="r" rtl="1">
              <a:buNone/>
            </a:pPr>
            <a:endParaRPr lang="fa-I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2-</a:t>
            </a:r>
            <a:r>
              <a:rPr lang="fa-I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شهر نجف چه </a:t>
            </a:r>
            <a:r>
              <a:rPr lang="fa-I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فضیلت‌هایی</a:t>
            </a:r>
            <a:r>
              <a:rPr lang="fa-I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دارد ؟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4828690"/>
      </p:ext>
    </p:extLst>
  </p:cSld>
  <p:clrMapOvr>
    <a:masterClrMapping/>
  </p:clrMapOvr>
  <p:transition spd="slow" advTm="98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0940-CDE9-22D4-6E85-135DE0D4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48641"/>
            <a:ext cx="9603275" cy="1305114"/>
          </a:xfrm>
        </p:spPr>
        <p:txBody>
          <a:bodyPr>
            <a:noAutofit/>
          </a:bodyPr>
          <a:lstStyle/>
          <a:p>
            <a:pPr algn="ctr" rtl="1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مطلب اول</a:t>
            </a:r>
            <a:br>
              <a:rPr lang="fa-IR" sz="36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sz="3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عظمت </a:t>
            </a:r>
            <a:r>
              <a:rPr lang="fa-IR" sz="3600" b="1" dirty="0" err="1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شگفت‌آور</a:t>
            </a:r>
            <a:r>
              <a:rPr lang="fa-IR" sz="3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غدیر</a:t>
            </a:r>
            <a:endParaRPr lang="en-US" sz="3600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4A25A-EBB5-2240-C041-BC4EB6E87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611345"/>
          </a:xfrm>
        </p:spPr>
        <p:txBody>
          <a:bodyPr>
            <a:normAutofit/>
          </a:bodyPr>
          <a:lstStyle/>
          <a:p>
            <a:pPr algn="r" rtl="1"/>
            <a:r>
              <a:rPr lang="fa-IR" sz="28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احادیث فراوانی در </a:t>
            </a:r>
            <a:r>
              <a:rPr lang="fa-IR" sz="28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فضیلت‌های</a:t>
            </a:r>
            <a:r>
              <a:rPr lang="fa-IR" sz="28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منحصر به </a:t>
            </a:r>
            <a:r>
              <a:rPr lang="fa-IR" sz="28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فردِ</a:t>
            </a:r>
            <a:r>
              <a:rPr lang="fa-IR" sz="28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8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روزِ</a:t>
            </a:r>
            <a:r>
              <a:rPr lang="fa-IR" sz="28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«عید غدیر» نقل شده است که نشان از عظمت و </a:t>
            </a:r>
            <a:r>
              <a:rPr lang="fa-IR" sz="28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شکوهِ</a:t>
            </a:r>
            <a:r>
              <a:rPr lang="fa-IR" sz="28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این روز دارد.</a:t>
            </a:r>
          </a:p>
          <a:p>
            <a:pPr marL="0" marR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اول: غدیر، </a:t>
            </a:r>
            <a:r>
              <a:rPr lang="fa-IR" sz="2400" b="1" dirty="0" err="1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محترم‌ترین</a:t>
            </a:r>
            <a:r>
              <a:rPr lang="fa-IR" sz="24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روز آفرینش </a:t>
            </a:r>
            <a:endParaRPr lang="en-US" sz="2400" b="1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امام صادق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1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فرمودند:</a:t>
            </a:r>
          </a:p>
          <a:p>
            <a:pPr marL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«آیا گمان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می‌کنی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خداوند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عزّ‌وجلّ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روزی </a:t>
            </a: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محترم‌تر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از روز غدیر آفریده است؟!!! نه به خدا سوگند، نه به خدا سوگند، نه به خدا سوگند».</a:t>
            </a:r>
            <a:r>
              <a:rPr lang="fa-IR" sz="2400" b="1" dirty="0">
                <a:cs typeface="B Nazanin" panose="00000400000000000000" pitchFamily="2" charset="-78"/>
              </a:rPr>
              <a:t>  </a:t>
            </a:r>
            <a:r>
              <a:rPr lang="fa-IR" sz="2400" b="1" dirty="0">
                <a:cs typeface="B Badr" panose="00000400000000000000" pitchFamily="2" charset="-78"/>
              </a:rPr>
              <a:t>« </a:t>
            </a:r>
            <a:r>
              <a:rPr lang="fa-IR" sz="2400" b="1" dirty="0" err="1">
                <a:cs typeface="B Badr" panose="00000400000000000000" pitchFamily="2" charset="-78"/>
              </a:rPr>
              <a:t>لَا</a:t>
            </a:r>
            <a:r>
              <a:rPr lang="fa-IR" sz="2400" b="1" dirty="0">
                <a:cs typeface="B Badr" panose="00000400000000000000" pitchFamily="2" charset="-78"/>
              </a:rPr>
              <a:t> </a:t>
            </a:r>
            <a:r>
              <a:rPr lang="fa-IR" sz="2400" b="1" dirty="0" err="1">
                <a:cs typeface="B Badr" panose="00000400000000000000" pitchFamily="2" charset="-78"/>
              </a:rPr>
              <a:t>وَ</a:t>
            </a:r>
            <a:r>
              <a:rPr lang="fa-IR" sz="2400" b="1" dirty="0">
                <a:cs typeface="B Badr" panose="00000400000000000000" pitchFamily="2" charset="-78"/>
              </a:rPr>
              <a:t> </a:t>
            </a:r>
            <a:r>
              <a:rPr lang="fa-IR" sz="2400" b="1" dirty="0" err="1">
                <a:cs typeface="B Badr" panose="00000400000000000000" pitchFamily="2" charset="-78"/>
              </a:rPr>
              <a:t>اللَّهِ</a:t>
            </a:r>
            <a:r>
              <a:rPr lang="fa-IR" sz="2400" b="1" dirty="0">
                <a:cs typeface="B Badr" panose="00000400000000000000" pitchFamily="2" charset="-78"/>
              </a:rPr>
              <a:t>، </a:t>
            </a:r>
            <a:r>
              <a:rPr lang="fa-IR" sz="2400" b="1" dirty="0" err="1">
                <a:cs typeface="B Badr" panose="00000400000000000000" pitchFamily="2" charset="-78"/>
              </a:rPr>
              <a:t>لَا</a:t>
            </a:r>
            <a:r>
              <a:rPr lang="fa-IR" sz="2400" b="1" dirty="0">
                <a:cs typeface="B Badr" panose="00000400000000000000" pitchFamily="2" charset="-78"/>
              </a:rPr>
              <a:t> </a:t>
            </a:r>
            <a:r>
              <a:rPr lang="fa-IR" sz="2400" b="1" dirty="0" err="1">
                <a:cs typeface="B Badr" panose="00000400000000000000" pitchFamily="2" charset="-78"/>
              </a:rPr>
              <a:t>وَ</a:t>
            </a:r>
            <a:r>
              <a:rPr lang="fa-IR" sz="2400" b="1" dirty="0">
                <a:cs typeface="B Badr" panose="00000400000000000000" pitchFamily="2" charset="-78"/>
              </a:rPr>
              <a:t> </a:t>
            </a:r>
            <a:r>
              <a:rPr lang="fa-IR" sz="2400" b="1" dirty="0" err="1">
                <a:cs typeface="B Badr" panose="00000400000000000000" pitchFamily="2" charset="-78"/>
              </a:rPr>
              <a:t>اللَّهِ</a:t>
            </a:r>
            <a:r>
              <a:rPr lang="fa-IR" sz="2400" b="1" dirty="0">
                <a:cs typeface="B Badr" panose="00000400000000000000" pitchFamily="2" charset="-78"/>
              </a:rPr>
              <a:t>، </a:t>
            </a:r>
            <a:r>
              <a:rPr lang="fa-IR" sz="2400" b="1" dirty="0" err="1">
                <a:cs typeface="B Badr" panose="00000400000000000000" pitchFamily="2" charset="-78"/>
              </a:rPr>
              <a:t>لَا</a:t>
            </a:r>
            <a:r>
              <a:rPr lang="fa-IR" sz="2400" b="1" dirty="0">
                <a:cs typeface="B Badr" panose="00000400000000000000" pitchFamily="2" charset="-78"/>
              </a:rPr>
              <a:t> </a:t>
            </a:r>
            <a:r>
              <a:rPr lang="fa-IR" sz="2400" b="1" dirty="0" err="1">
                <a:cs typeface="B Badr" panose="00000400000000000000" pitchFamily="2" charset="-78"/>
              </a:rPr>
              <a:t>وَ</a:t>
            </a:r>
            <a:r>
              <a:rPr lang="fa-IR" sz="2400" b="1" dirty="0">
                <a:cs typeface="B Badr" panose="00000400000000000000" pitchFamily="2" charset="-78"/>
              </a:rPr>
              <a:t> </a:t>
            </a:r>
            <a:r>
              <a:rPr lang="fa-IR" sz="2400" b="1" dirty="0" err="1">
                <a:cs typeface="B Badr" panose="00000400000000000000" pitchFamily="2" charset="-78"/>
              </a:rPr>
              <a:t>اللَّهِ</a:t>
            </a:r>
            <a:r>
              <a:rPr lang="fa-IR" sz="2400" b="1" dirty="0">
                <a:cs typeface="B Badr" panose="00000400000000000000" pitchFamily="2" charset="-78"/>
              </a:rPr>
              <a:t>» </a:t>
            </a:r>
          </a:p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2FA82-82BF-E660-094C-237960D75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124499"/>
            <a:ext cx="3352800" cy="2212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35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1A61-1980-DE14-D6FC-BDAAFF1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>
                <a:solidFill>
                  <a:srgbClr val="C00000"/>
                </a:solidFill>
                <a:cs typeface="B Titr" panose="00000700000000000000" pitchFamily="2" charset="-78"/>
              </a:rPr>
              <a:t>مطلب اول</a:t>
            </a:r>
            <a:br>
              <a:rPr lang="fa-IR" sz="320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sz="3200" b="1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عظمت شگفت‌آور غدیر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6DCDD-A1B5-F503-06F4-2DE2D8767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دوم: غدیر، بافضیلت‌ترین عید الهی</a:t>
            </a:r>
          </a:p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رسول خدا </a:t>
            </a:r>
            <a:r>
              <a:rPr lang="fa-IR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صلی الله علیه وآله </a:t>
            </a:r>
            <a:r>
              <a:rPr lang="fa-I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فرمودند:</a:t>
            </a:r>
            <a:endParaRPr lang="fa-IR" sz="2400" b="1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«غدیر، بافضیلت‌ترین عید امت من است؛ روزی است که از سوی خداوند مأمور شدم تا برادرم امیرالمؤمنین</a:t>
            </a:r>
            <a:r>
              <a:rPr lang="fa-IR" sz="240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80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السلام</a:t>
            </a:r>
            <a:r>
              <a:rPr lang="fa-IR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را به جانشینیِ خویش منصوب نمایم».</a:t>
            </a:r>
            <a:r>
              <a:rPr lang="fa-IR" sz="2400" b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«یوم غدير خم أفضل أعياد أمتي»</a:t>
            </a:r>
          </a:p>
          <a:p>
            <a:pPr marL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و در روایتی دیگر فرمودند:</a:t>
            </a:r>
            <a:endParaRPr lang="fa-IR" sz="3200" b="1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«روز غدیر، بزرگ‌ترین عید خداوند است».</a:t>
            </a:r>
            <a:r>
              <a:rPr lang="fa-IR" sz="2400" b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B Badr" panose="00000400000000000000" pitchFamily="2" charset="-78"/>
              </a:rPr>
              <a:t>«و هو عید الله الاکبر»</a:t>
            </a:r>
            <a:endParaRPr lang="en-US" sz="4000" b="1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Badr" panose="00000400000000000000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A01E4-E5EE-6828-FDB9-13B9498D7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4" y="0"/>
            <a:ext cx="3352800" cy="2212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388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6B0E8-8656-EED1-101D-9F7947A8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مطلب اول</a:t>
            </a:r>
            <a:br>
              <a:rPr lang="fa-IR" sz="32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sz="32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عظمت </a:t>
            </a:r>
            <a:r>
              <a:rPr lang="fa-IR" sz="3200" b="1" dirty="0" err="1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شگفت‌آور</a:t>
            </a:r>
            <a:r>
              <a:rPr lang="fa-IR" sz="32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غدیر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24CCE-DA06-5726-4006-558AB5DFB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53754"/>
            <a:ext cx="11054854" cy="4659587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sz="3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سوم: 18 ذی </a:t>
            </a:r>
            <a:r>
              <a:rPr lang="fa-IR" sz="34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حجه</a:t>
            </a:r>
            <a:r>
              <a:rPr lang="fa-IR" sz="3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، مهمترین روز جهان خلقت</a:t>
            </a:r>
            <a:endParaRPr lang="en-US" sz="34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از </a:t>
            </a:r>
            <a:r>
              <a:rPr lang="fa-IR" sz="2800" b="1" dirty="0" err="1">
                <a:cs typeface="B Nazanin" panose="00000400000000000000" pitchFamily="2" charset="-78"/>
              </a:rPr>
              <a:t>اتفاقاتِ</a:t>
            </a:r>
            <a:r>
              <a:rPr lang="fa-IR" sz="2800" b="1" dirty="0">
                <a:cs typeface="B Nazanin" panose="00000400000000000000" pitchFamily="2" charset="-78"/>
              </a:rPr>
              <a:t> مهمی که در طول تاریخ در این روز به وقوع پیوسته است، معلوم </a:t>
            </a:r>
            <a:r>
              <a:rPr lang="fa-IR" sz="2800" b="1" dirty="0" err="1">
                <a:cs typeface="B Nazanin" panose="00000400000000000000" pitchFamily="2" charset="-78"/>
              </a:rPr>
              <a:t>می‌شود</a:t>
            </a:r>
            <a:r>
              <a:rPr lang="fa-IR" sz="2800" b="1" dirty="0">
                <a:cs typeface="B Nazanin" panose="00000400000000000000" pitchFamily="2" charset="-78"/>
              </a:rPr>
              <a:t> که این روز مهمترین روز خلقت است؛ 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 err="1">
                <a:cs typeface="B Nazanin" panose="00000400000000000000" pitchFamily="2" charset="-78"/>
              </a:rPr>
              <a:t>اتفاقتی</a:t>
            </a:r>
            <a:r>
              <a:rPr lang="fa-IR" sz="2800" b="1" dirty="0">
                <a:cs typeface="B Nazanin" panose="00000400000000000000" pitchFamily="2" charset="-78"/>
              </a:rPr>
              <a:t> مانند:</a:t>
            </a:r>
          </a:p>
          <a:p>
            <a:pPr algn="r" rtl="1"/>
            <a:r>
              <a:rPr lang="ar-SA" sz="2800" b="1" dirty="0">
                <a:cs typeface="B Nazanin" panose="00000400000000000000" pitchFamily="2" charset="-78"/>
              </a:rPr>
              <a:t>روز استقرار کشتی حضرت نوح</a:t>
            </a:r>
            <a:r>
              <a:rPr lang="fa-IR" sz="2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29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29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ar-SA" sz="2900" b="1" dirty="0">
                <a:cs typeface="B Nazanin" panose="00000400000000000000" pitchFamily="2" charset="-78"/>
              </a:rPr>
              <a:t> </a:t>
            </a:r>
            <a:r>
              <a:rPr lang="ar-SA" sz="2800" b="1" dirty="0">
                <a:cs typeface="B Nazanin" panose="00000400000000000000" pitchFamily="2" charset="-78"/>
              </a:rPr>
              <a:t>است.</a:t>
            </a:r>
          </a:p>
          <a:p>
            <a:pPr algn="r" rtl="1"/>
            <a:r>
              <a:rPr lang="ar-SA" sz="2800" b="1" dirty="0">
                <a:cs typeface="B Nazanin" panose="00000400000000000000" pitchFamily="2" charset="-78"/>
              </a:rPr>
              <a:t>روز نجات حضرت ابراهیم</a:t>
            </a:r>
            <a:r>
              <a:rPr lang="fa-IR" sz="28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علیه </a:t>
            </a:r>
            <a:r>
              <a:rPr lang="fa-IR" sz="28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ar-SA" sz="2800" b="1" dirty="0">
                <a:cs typeface="B Nazanin" panose="00000400000000000000" pitchFamily="2" charset="-78"/>
              </a:rPr>
              <a:t> از آتش است.</a:t>
            </a:r>
          </a:p>
          <a:p>
            <a:pPr algn="r" rtl="1"/>
            <a:r>
              <a:rPr lang="ar-SA" sz="2800" b="1" dirty="0">
                <a:cs typeface="B Nazanin" panose="00000400000000000000" pitchFamily="2" charset="-78"/>
              </a:rPr>
              <a:t>روز مالیده شدن بینی شيطان بر خاک و ناله‌ی اوست.</a:t>
            </a:r>
          </a:p>
          <a:p>
            <a:pPr algn="r" rtl="1"/>
            <a:r>
              <a:rPr lang="ar-SA" sz="2800" b="1" dirty="0">
                <a:cs typeface="B Nazanin" panose="00000400000000000000" pitchFamily="2" charset="-78"/>
              </a:rPr>
              <a:t>روز اجتماع بزرگ ملائکه در بیت المعمور است.</a:t>
            </a:r>
          </a:p>
          <a:p>
            <a:pPr algn="r" rtl="1"/>
            <a:r>
              <a:rPr lang="ar-SA" sz="2800" b="1" dirty="0">
                <a:cs typeface="B Nazanin" panose="00000400000000000000" pitchFamily="2" charset="-78"/>
              </a:rPr>
              <a:t>روز اکمال دین خدا و اتمام نعمت بر بندگان است.</a:t>
            </a:r>
          </a:p>
          <a:p>
            <a:pPr algn="r" rtl="1"/>
            <a:r>
              <a:rPr lang="ar-SA" sz="2800" b="1" dirty="0">
                <a:cs typeface="B Nazanin" panose="00000400000000000000" pitchFamily="2" charset="-78"/>
              </a:rPr>
              <a:t>روز منصوب شدن تمام اوصیای الهی است به عنوان نمونه: روز منصوب شدن حضرت شیث، ادریس، یوشع، شمعون و دیگر اوصیای انبیای الهی است.</a:t>
            </a:r>
          </a:p>
          <a:p>
            <a:pPr algn="r" rtl="1"/>
            <a:endParaRPr lang="en-US" sz="2400" b="1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85284-4759-C47D-6E6B-BB3C8012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52800" cy="2212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962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665D-47AB-EBDB-6498-76831B0A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مطلب دوم</a:t>
            </a:r>
            <a:br>
              <a:rPr lang="fa-IR" sz="32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b="1" dirty="0">
                <a:solidFill>
                  <a:srgbClr val="00B050"/>
                </a:solidFill>
                <a:cs typeface="B Titr" panose="00000700000000000000" pitchFamily="2" charset="-78"/>
              </a:rPr>
              <a:t>به سوی نجف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85666-ADF9-7025-8C77-B00575EDD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1" y="2015732"/>
            <a:ext cx="9810254" cy="4037749"/>
          </a:xfrm>
          <a:noFill/>
        </p:spPr>
        <p:txBody>
          <a:bodyPr>
            <a:normAutofit/>
          </a:bodyPr>
          <a:lstStyle/>
          <a:p>
            <a:pPr algn="r" rtl="1"/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با بررسی روایات اهل بیت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ar-SA" b="1" dirty="0"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در مورد فضائل «سرزمین نجف»،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می‌یابیم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که در طول تاریخ بشر، اتفاقات مهمی نیز در این سرزمین رخ داده است که معلوم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می‌شود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تمام آن وقایع بدین جهت بوده که در روزگاری «شهر نجف» حرم </a:t>
            </a:r>
            <a:r>
              <a:rPr lang="fa-IR" sz="2400" b="1" dirty="0" err="1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خواهد شد؛ </a:t>
            </a:r>
          </a:p>
          <a:p>
            <a:pPr algn="r" rtl="1"/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حدیث اول: نجف، اولین </a:t>
            </a:r>
            <a:r>
              <a:rPr lang="fa-IR" sz="2400" b="1" dirty="0" err="1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بقعه‌ی</a:t>
            </a:r>
            <a:r>
              <a:rPr lang="fa-IR" sz="24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عبادت</a:t>
            </a:r>
            <a:endParaRPr lang="en-US" sz="24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امیرالمؤمنین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فرمود:</a:t>
            </a:r>
          </a:p>
          <a:p>
            <a:pPr marL="0" marR="0" indent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«اولین بقعه ای که خداوند بر روی آن عبادت شد، شهر نجف است آنگاه که خداوند به ملائکه امر فرمود به آدم</a:t>
            </a:r>
            <a:r>
              <a:rPr lang="fa-IR" sz="2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سجده کنند».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800" b="1" dirty="0">
              <a:cs typeface="B Nazanin" panose="000004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653B10-01C5-6D4F-D722-AE24653A1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3"/>
            <a:ext cx="3009900" cy="20065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999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BA389-FA94-C4A1-A40D-B598F563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مطلب دوم</a:t>
            </a:r>
            <a:br>
              <a:rPr lang="fa-IR" sz="32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b="1" dirty="0">
                <a:solidFill>
                  <a:srgbClr val="00B050"/>
                </a:solidFill>
                <a:cs typeface="B Titr" panose="00000700000000000000" pitchFamily="2" charset="-78"/>
              </a:rPr>
              <a:t>به سوی نجف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9F3C0-DD88-0535-CF7B-668C4E889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53754"/>
            <a:ext cx="11873132" cy="4561114"/>
          </a:xfrm>
        </p:spPr>
        <p:txBody>
          <a:bodyPr>
            <a:normAutofit fontScale="47500" lnSpcReduction="20000"/>
          </a:bodyPr>
          <a:lstStyle/>
          <a:p>
            <a:pPr marL="0" marR="0" algn="just" rt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fa-IR" sz="51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حدیث دوم: </a:t>
            </a:r>
            <a:r>
              <a:rPr lang="fa-IR" sz="51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نجف</a:t>
            </a:r>
            <a:r>
              <a:rPr lang="fa-IR" sz="51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، مسکن انبیاء</a:t>
            </a:r>
            <a:endParaRPr lang="en-US" sz="51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fa-IR" sz="5100" b="1" dirty="0">
                <a:effectLst/>
                <a:ea typeface="Calibri" panose="020F0502020204030204" pitchFamily="34" charset="0"/>
                <a:cs typeface="B Nazanin" panose="00000400000000000000" pitchFamily="2" charset="-78"/>
              </a:rPr>
              <a:t>در حدیثی </a:t>
            </a:r>
            <a:r>
              <a:rPr lang="fa-IR" sz="5100" b="1" dirty="0">
                <a:ea typeface="Calibri" panose="020F0502020204030204" pitchFamily="34" charset="0"/>
                <a:cs typeface="B Nazanin" panose="00000400000000000000" pitchFamily="2" charset="-78"/>
              </a:rPr>
              <a:t>امام صادق </a:t>
            </a:r>
            <a:r>
              <a:rPr lang="fa-IR" sz="51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51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51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5100" b="1" dirty="0">
                <a:ea typeface="Calibri" panose="020F0502020204030204" pitchFamily="34" charset="0"/>
                <a:cs typeface="B Nazanin" panose="00000400000000000000" pitchFamily="2" charset="-78"/>
              </a:rPr>
              <a:t>به </a:t>
            </a:r>
            <a:r>
              <a:rPr lang="fa-IR" sz="5100" b="1" dirty="0" err="1">
                <a:ea typeface="Calibri" panose="020F0502020204030204" pitchFamily="34" charset="0"/>
                <a:cs typeface="B Nazanin" panose="00000400000000000000" pitchFamily="2" charset="-78"/>
              </a:rPr>
              <a:t>مفضل</a:t>
            </a:r>
            <a:r>
              <a:rPr lang="fa-IR" sz="5100" b="1" dirty="0">
                <a:ea typeface="Calibri" panose="020F0502020204030204" pitchFamily="34" charset="0"/>
                <a:cs typeface="B Nazanin" panose="00000400000000000000" pitchFamily="2" charset="-78"/>
              </a:rPr>
              <a:t> فضائل نجف را بیان می کنند:</a:t>
            </a:r>
          </a:p>
          <a:p>
            <a:pPr marL="0" indent="0" algn="r" rtl="1">
              <a:buNone/>
            </a:pPr>
            <a:r>
              <a:rPr lang="ar-SA" sz="5100" b="1" dirty="0">
                <a:cs typeface="B Nazanin" panose="00000400000000000000" pitchFamily="2" charset="-78"/>
              </a:rPr>
              <a:t>... غَرىّ (یعنی نجف) قطعه‌اى از همان كوهى است كه حضرت موسى</a:t>
            </a:r>
            <a:r>
              <a:rPr lang="fa-IR" sz="5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علیه </a:t>
            </a:r>
            <a:r>
              <a:rPr lang="fa-IR" sz="5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ar-SA" sz="5100" b="1" dirty="0">
                <a:cs typeface="B Nazanin" panose="00000400000000000000" pitchFamily="2" charset="-78"/>
              </a:rPr>
              <a:t> در آن با خدا تكلّم نمود.</a:t>
            </a:r>
          </a:p>
          <a:p>
            <a:pPr marL="0" indent="0" algn="r" rtl="1">
              <a:buNone/>
            </a:pPr>
            <a:r>
              <a:rPr lang="ar-SA" sz="5100" b="1" dirty="0">
                <a:cs typeface="B Nazanin" panose="00000400000000000000" pitchFamily="2" charset="-78"/>
              </a:rPr>
              <a:t>و حضر ت عيسى </a:t>
            </a:r>
            <a:r>
              <a:rPr lang="fa-IR" sz="5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5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5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5100" b="1" dirty="0">
                <a:cs typeface="B Nazanin" panose="00000400000000000000" pitchFamily="2" charset="-78"/>
              </a:rPr>
              <a:t>در آن جا به پاکی ستوده شد و مقدّس گرديد.</a:t>
            </a:r>
          </a:p>
          <a:p>
            <a:pPr marL="0" indent="0" algn="r" rtl="1">
              <a:buNone/>
            </a:pPr>
            <a:r>
              <a:rPr lang="ar-SA" sz="5100" b="1" dirty="0">
                <a:cs typeface="B Nazanin" panose="00000400000000000000" pitchFamily="2" charset="-78"/>
              </a:rPr>
              <a:t>و حضرت ابراهيم </a:t>
            </a:r>
            <a:r>
              <a:rPr lang="fa-IR" sz="5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54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54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5100" b="1" dirty="0">
                <a:cs typeface="B Nazanin" panose="00000400000000000000" pitchFamily="2" charset="-78"/>
              </a:rPr>
              <a:t>در آن جا خلیل الله (دوست خاص خدا) شد.</a:t>
            </a:r>
          </a:p>
          <a:p>
            <a:pPr marL="0" indent="0" algn="r" rtl="1">
              <a:buNone/>
            </a:pPr>
            <a:r>
              <a:rPr lang="ar-SA" sz="5100" b="1" dirty="0">
                <a:cs typeface="B Nazanin" panose="00000400000000000000" pitchFamily="2" charset="-78"/>
              </a:rPr>
              <a:t>و رسول خدا حضرت محمّد </a:t>
            </a:r>
            <a:r>
              <a:rPr lang="fa-IR" sz="51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صلی الله علیه و </a:t>
            </a:r>
            <a:r>
              <a:rPr lang="fa-IR" sz="51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آله</a:t>
            </a:r>
            <a:r>
              <a:rPr lang="fa-IR" sz="51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51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وسلم</a:t>
            </a:r>
            <a:r>
              <a:rPr lang="fa-IR" sz="51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ar-SA" sz="5100" b="1" dirty="0">
                <a:cs typeface="B Nazanin" panose="00000400000000000000" pitchFamily="2" charset="-78"/>
              </a:rPr>
              <a:t>در آن جا حبيب خدا و محبوب الهی خوانده شد.</a:t>
            </a:r>
          </a:p>
          <a:p>
            <a:pPr marL="0" indent="0" algn="r" rtl="1">
              <a:buNone/>
            </a:pPr>
            <a:r>
              <a:rPr lang="ar-SA" sz="5100" b="1" dirty="0">
                <a:cs typeface="B Nazanin" panose="00000400000000000000" pitchFamily="2" charset="-78"/>
              </a:rPr>
              <a:t>(نجف) همان كوهی بود كه حق تعالى آن را مسكن انبياء قرار داد.</a:t>
            </a:r>
          </a:p>
          <a:p>
            <a:pPr marL="0" indent="0" algn="r" rtl="1">
              <a:buNone/>
            </a:pPr>
            <a:r>
              <a:rPr lang="ar-SA" sz="5100" b="1" dirty="0">
                <a:cs typeface="B Nazanin" panose="00000400000000000000" pitchFamily="2" charset="-78"/>
              </a:rPr>
              <a:t>به خدا قسم بعد از آباء طاهرين پيامبر اكرم يعنى حضرت آدم و نوح احدى كريم‌تر از اميرالمؤمنين</a:t>
            </a:r>
            <a:r>
              <a:rPr lang="fa-IR" sz="54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5100" dirty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علیه </a:t>
            </a:r>
            <a:r>
              <a:rPr lang="fa-IR" sz="5100" dirty="0" err="1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sz="3800" b="1" dirty="0">
                <a:cs typeface="B Nazanin" panose="00000400000000000000" pitchFamily="2" charset="-78"/>
              </a:rPr>
              <a:t> </a:t>
            </a:r>
            <a:r>
              <a:rPr lang="ar-SA" sz="5100" b="1" dirty="0">
                <a:cs typeface="B Nazanin" panose="00000400000000000000" pitchFamily="2" charset="-78"/>
              </a:rPr>
              <a:t>در آن سكونت اختيار نكرده است.</a:t>
            </a:r>
          </a:p>
          <a:p>
            <a:pPr marL="0" indent="0" algn="r" rtl="1">
              <a:buNone/>
            </a:pPr>
            <a:endParaRPr lang="en-US" sz="2800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6F4DBB-27DC-0943-7FBD-5A1CB4C5B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759" y="-123544"/>
            <a:ext cx="3304318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3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9|5|1.5|5.2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757</TotalTime>
  <Words>2738</Words>
  <Application>Microsoft Office PowerPoint</Application>
  <PresentationFormat>Widescreen</PresentationFormat>
  <Paragraphs>133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 Badr</vt:lpstr>
      <vt:lpstr>B Nazanin</vt:lpstr>
      <vt:lpstr>B Titr</vt:lpstr>
      <vt:lpstr>Calibri</vt:lpstr>
      <vt:lpstr>Calibri Light</vt:lpstr>
      <vt:lpstr>Gill Sans MT</vt:lpstr>
      <vt:lpstr>IranNastaliq</vt:lpstr>
      <vt:lpstr>Gallery</vt:lpstr>
      <vt:lpstr>PowerPoint Presentation</vt:lpstr>
      <vt:lpstr>PowerPoint Presentation</vt:lpstr>
      <vt:lpstr>دستور  امام رضا  علیه السلام</vt:lpstr>
      <vt:lpstr>درس اول روز غدیر نزد امیرالمؤمنین علیه السلام</vt:lpstr>
      <vt:lpstr>مطلب اول عظمت شگفت‌آور غدیر</vt:lpstr>
      <vt:lpstr>مطلب اول عظمت شگفت‌آور غدیر</vt:lpstr>
      <vt:lpstr>مطلب اول عظمت شگفت‌آور غدیر</vt:lpstr>
      <vt:lpstr>مطلب دوم به سوی نجف</vt:lpstr>
      <vt:lpstr>مطلب دوم به سوی نجف</vt:lpstr>
      <vt:lpstr>مطلب دوم به سوی نجف</vt:lpstr>
      <vt:lpstr>مطلب دوم به سوی نجف</vt:lpstr>
      <vt:lpstr>مطلب دوم به سوی نجف</vt:lpstr>
      <vt:lpstr>چکیده‌ی درس اول</vt:lpstr>
      <vt:lpstr>PowerPoint Presentation</vt:lpstr>
      <vt:lpstr>درس دوم  اجتماع باشکوه روز غدیر در نجف</vt:lpstr>
      <vt:lpstr>عنوان اول تجمعات مردمی در اعیاد اسلامی</vt:lpstr>
      <vt:lpstr>عنوان اول تجمعات مردمی در اعیاد اسلامی</vt:lpstr>
      <vt:lpstr>عنوان اول تجمعات مردمی در اعیاد اسلامی</vt:lpstr>
      <vt:lpstr>عنوان اول تجمعات مردمی در اعیاد اسلامی</vt:lpstr>
      <vt:lpstr>عنوان دوم اجتماع آسمانیان در روز غدیر</vt:lpstr>
      <vt:lpstr>عنوان سوم اجتماع زمینیان در غدیر</vt:lpstr>
      <vt:lpstr>عنوان چهارم تأیید و تمجید امام صادق از حرکت‌های دسته‌جمعیِ شیعیان</vt:lpstr>
      <vt:lpstr>چکیده درس</vt:lpstr>
      <vt:lpstr>PowerPoint Presentation</vt:lpstr>
      <vt:lpstr>درس سوم بهترین عمل در روز غدیر زیارت امیرالمؤمنین علیه السلام </vt:lpstr>
      <vt:lpstr>مطلب دوم سیره‌ی عملیِ اهل بیت علیهم السلام در روز عید غدیر در نجف</vt:lpstr>
      <vt:lpstr>مطلب سوم  دعا و زیارت در روز غدیر نزد امیرالمؤمنین علیه السلام </vt:lpstr>
      <vt:lpstr>چکیده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BS</dc:creator>
  <cp:lastModifiedBy>BS</cp:lastModifiedBy>
  <cp:revision>16</cp:revision>
  <dcterms:created xsi:type="dcterms:W3CDTF">2024-05-14T11:17:22Z</dcterms:created>
  <dcterms:modified xsi:type="dcterms:W3CDTF">2024-05-16T13:25:50Z</dcterms:modified>
</cp:coreProperties>
</file>