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3" r:id="rId1"/>
  </p:sldMasterIdLst>
  <p:notesMasterIdLst>
    <p:notesMasterId r:id="rId12"/>
  </p:notesMasterIdLst>
  <p:sldIdLst>
    <p:sldId id="270" r:id="rId2"/>
    <p:sldId id="279" r:id="rId3"/>
    <p:sldId id="273" r:id="rId4"/>
    <p:sldId id="258" r:id="rId5"/>
    <p:sldId id="259" r:id="rId6"/>
    <p:sldId id="260" r:id="rId7"/>
    <p:sldId id="261" r:id="rId8"/>
    <p:sldId id="262" r:id="rId9"/>
    <p:sldId id="280" r:id="rId10"/>
    <p:sldId id="278" r:id="rId11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FF"/>
    <a:srgbClr val="CCECFF"/>
    <a:srgbClr val="CCCCFF"/>
    <a:srgbClr val="FFFF00"/>
    <a:srgbClr val="A3F5E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0221" autoAdjust="0"/>
    <p:restoredTop sz="87187" autoAdjust="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6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9B6972-16AD-4676-9E95-685904C955B6}" type="datetimeFigureOut">
              <a:rPr lang="fa-IR" smtClean="0"/>
              <a:pPr/>
              <a:t>01/07/32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3DD9C3-465F-4F95-9AF5-449ECF07A19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صفحه</a:t>
            </a:r>
            <a:r>
              <a:rPr lang="fa-IR" baseline="0" dirty="0" smtClean="0"/>
              <a:t> بعد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37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372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372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372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372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37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a-IR"/>
              <a:t>برای ویرایش سبک زیرعنوان اسلاید اصلی، کلیک نمایید</a:t>
            </a:r>
          </a:p>
        </p:txBody>
      </p:sp>
      <p:sp>
        <p:nvSpPr>
          <p:cNvPr id="1372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73818F7-2114-4F0F-B3E5-4DA1DCBAE894}" type="slidenum">
              <a:rPr lang="fa-IR"/>
              <a:pPr/>
              <a:t>‹#›</a:t>
            </a:fld>
            <a:endParaRPr lang="en-US"/>
          </a:p>
        </p:txBody>
      </p:sp>
      <p:sp>
        <p:nvSpPr>
          <p:cNvPr id="137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a-IR"/>
              <a:t>برای ویرایش سبک عنوان اسلاید اصلی، کلیک نمایید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722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203CE-A4CA-474C-8352-B8B6F3E0D1CA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F868-5851-4A5C-809A-04634CAFA716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F96C-F508-495B-A71F-9A27FD564549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39FB2-E6A4-4A38-AB15-ED50EED65D6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13E3-97A6-4036-9B6C-E16C97FE7BDD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009A-AB79-4D45-8578-E3F4EFDC4E5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A634-9CAC-4FE2-B2F0-876A618D7F2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B406E-C4C3-4434-B4D7-B1512345ACE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EB1B-4A55-4749-87D3-E8DED7E8DF40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F1E17-7F42-40AF-9815-8E9D632B345B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361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6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fa-IR"/>
              </a:p>
            </p:txBody>
          </p:sp>
        </p:grpSp>
        <p:grpSp>
          <p:nvGrpSpPr>
            <p:cNvPr id="1361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6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</p:grpSp>
      </p:grpSp>
      <p:sp>
        <p:nvSpPr>
          <p:cNvPr id="1362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عنوان اسلاید اصلی، کلیک نمایید</a:t>
            </a: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/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A33C325D-F275-470D-8546-B82AA8F5E889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1" grpId="0"/>
      <p:bldP spid="13620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rabi\Documents\BBB\&#1605;&#1578;&#1606;\&#1662;&#1575;&#1608;&#1585;%20&#1662;&#1608;&#1740;&#1606;&#1578;%20&#1580;&#1586;&#1569;%2029\&#1587;&#1608;&#1585;&#1607;%20&#1605;&#1604;&#1705;\&#1605;&#1604;&#1705;.wm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1524000"/>
            <a:ext cx="2413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بسم الله الرحمن الرحیم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تدبر در سوره مبارکه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fa-I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2  Badr" pitchFamily="2" charset="-78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lang="fa-IR" sz="8500" b="1" kern="0" dirty="0" err="1" smtClean="0">
                <a:latin typeface="+mn-lt"/>
                <a:cs typeface="B Mitra" pitchFamily="2" charset="-78"/>
              </a:rPr>
              <a:t>مُلک</a:t>
            </a:r>
            <a:endParaRPr lang="fa-IR" sz="1200" b="1" kern="0" dirty="0" smtClean="0">
              <a:latin typeface="+mn-lt"/>
              <a:cs typeface="B Mitra" pitchFamily="2" charset="-78"/>
            </a:endParaRPr>
          </a:p>
        </p:txBody>
      </p:sp>
      <p:pic>
        <p:nvPicPr>
          <p:cNvPr id="79892" name="Picture 20" descr="H:\AAA\تصاویر\New Folder\FIL5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989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9600" y="3657600"/>
            <a:ext cx="78486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به منظور رساندن ایشان به </a:t>
            </a:r>
            <a:r>
              <a:rPr lang="fa-IR" sz="4800" dirty="0" err="1" smtClean="0">
                <a:latin typeface="IranNastaliq" pitchFamily="18" charset="0"/>
                <a:cs typeface="IranNastaliq" pitchFamily="18" charset="0"/>
              </a:rPr>
              <a:t>خشیت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از </a:t>
            </a:r>
            <a:r>
              <a:rPr lang="fa-IR" sz="4800" dirty="0" err="1" smtClean="0">
                <a:latin typeface="IranNastaliq" pitchFamily="18" charset="0"/>
                <a:cs typeface="IranNastaliq" pitchFamily="18" charset="0"/>
              </a:rPr>
              <a:t>ربّشان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و بهره </a:t>
            </a:r>
            <a:r>
              <a:rPr lang="fa-IR" sz="4800" dirty="0" err="1" smtClean="0">
                <a:latin typeface="IranNastaliq" pitchFamily="18" charset="0"/>
                <a:cs typeface="IranNastaliq" pitchFamily="18" charset="0"/>
              </a:rPr>
              <a:t>مندی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شان از </a:t>
            </a:r>
            <a:r>
              <a:rPr lang="fa-IR" sz="4800" dirty="0" err="1" smtClean="0">
                <a:latin typeface="IranNastaliq" pitchFamily="18" charset="0"/>
                <a:cs typeface="IranNastaliq" pitchFamily="18" charset="0"/>
              </a:rPr>
              <a:t>مغفرت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او</a:t>
            </a:r>
            <a:endParaRPr lang="en-US" sz="54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5410200" y="228600"/>
            <a:ext cx="3352800" cy="12192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fa-IR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 هدایتی   </a:t>
            </a:r>
            <a:r>
              <a:rPr lang="ar-SA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سوره</a:t>
            </a:r>
            <a:endParaRPr kumimoji="0" lang="en-US" sz="4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3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1371600"/>
            <a:ext cx="80010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مقابله با تکذیب </a:t>
            </a:r>
            <a:r>
              <a:rPr lang="fa-IR" sz="7200" dirty="0" err="1" smtClean="0">
                <a:latin typeface="IranNastaliq" pitchFamily="18" charset="0"/>
                <a:cs typeface="IranNastaliq" pitchFamily="18" charset="0"/>
              </a:rPr>
              <a:t>نذیر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از سوی کافران به ربوبیت</a:t>
            </a:r>
            <a:endParaRPr lang="en-US" sz="7200" dirty="0" smtClean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صفحه10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2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6248400" y="61722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 rtl="0"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قرائت</a:t>
            </a: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سوره ملک        </a:t>
            </a:r>
            <a:r>
              <a:rPr lang="fa-IR" sz="20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7دقیقه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pic>
        <p:nvPicPr>
          <p:cNvPr id="5" name="ملک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30480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>
          <a:xfrm>
            <a:off x="5410200" y="381000"/>
            <a:ext cx="3276600" cy="1143000"/>
          </a:xfrm>
        </p:spPr>
        <p:txBody>
          <a:bodyPr/>
          <a:lstStyle/>
          <a:p>
            <a:pPr algn="r"/>
            <a:r>
              <a:rPr lang="fa-IR" sz="5400" b="0" dirty="0" smtClean="0">
                <a:solidFill>
                  <a:srgbClr val="000000"/>
                </a:solidFill>
                <a:cs typeface="IranNastaliq" pitchFamily="18" charset="0"/>
              </a:rPr>
              <a:t>سیاق اول؛  آیات       1    تا    5 </a:t>
            </a:r>
            <a:endParaRPr lang="en-US" sz="54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6482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100" dirty="0" smtClean="0">
                <a:cs typeface="me_quran" pitchFamily="18" charset="-78"/>
              </a:rPr>
              <a:t>بِسْمِ </a:t>
            </a:r>
            <a:r>
              <a:rPr lang="fa-IR" sz="2100" dirty="0" err="1" smtClean="0">
                <a:cs typeface="me_quran" pitchFamily="18" charset="-78"/>
              </a:rPr>
              <a:t>اللَّهِ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الرَّحْمَنِ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الرَّحِيمِ‏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تَبَارَكَ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الَّذِى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بِيَدِهِ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الْمُلْكُ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هُوَ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عَلىَ‏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كلُ‏ِّ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شىَ‏ْءٍ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قَدِيرٌ</a:t>
            </a:r>
            <a:r>
              <a:rPr lang="fa-IR" sz="2100" dirty="0" smtClean="0">
                <a:cs typeface="me_quran" pitchFamily="18" charset="-78"/>
              </a:rPr>
              <a:t>(1)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الَّذِى</a:t>
            </a:r>
            <a:r>
              <a:rPr lang="fa-IR" sz="2100" dirty="0" smtClean="0">
                <a:cs typeface="me_quran" pitchFamily="18" charset="-78"/>
              </a:rPr>
              <a:t> خَلَقَ </a:t>
            </a:r>
            <a:r>
              <a:rPr lang="fa-IR" sz="2100" dirty="0" err="1" smtClean="0">
                <a:cs typeface="me_quran" pitchFamily="18" charset="-78"/>
              </a:rPr>
              <a:t>الْمَوْتَ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الحْيَوةَ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لِيَبْلُوَكُمْ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أَيُّكمُ‏ْ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أَحْسَنُ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عَمَلًا</a:t>
            </a:r>
            <a:r>
              <a:rPr lang="fa-IR" sz="2100" dirty="0" smtClean="0">
                <a:cs typeface="me_quran" pitchFamily="18" charset="-78"/>
              </a:rPr>
              <a:t>  وَ </a:t>
            </a:r>
            <a:r>
              <a:rPr lang="fa-IR" sz="2100" dirty="0" err="1" smtClean="0">
                <a:cs typeface="me_quran" pitchFamily="18" charset="-78"/>
              </a:rPr>
              <a:t>هُوَ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الْعَزِيزُ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الْغَفُورُ</a:t>
            </a:r>
            <a:r>
              <a:rPr lang="fa-IR" sz="2100" dirty="0" smtClean="0">
                <a:cs typeface="me_quran" pitchFamily="18" charset="-78"/>
              </a:rPr>
              <a:t>(2)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الَّذِى</a:t>
            </a:r>
            <a:r>
              <a:rPr lang="fa-IR" sz="2100" dirty="0" smtClean="0">
                <a:cs typeface="me_quran" pitchFamily="18" charset="-78"/>
              </a:rPr>
              <a:t> خَلَقَ </a:t>
            </a:r>
            <a:r>
              <a:rPr lang="fa-IR" sz="2100" dirty="0" err="1" smtClean="0">
                <a:cs typeface="me_quran" pitchFamily="18" charset="-78"/>
              </a:rPr>
              <a:t>سَبْعَ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سَمَاوَاتٍ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طِبَاقًا</a:t>
            </a:r>
            <a:r>
              <a:rPr lang="fa-IR" sz="2100" dirty="0" smtClean="0">
                <a:cs typeface="me_quran" pitchFamily="18" charset="-78"/>
              </a:rPr>
              <a:t>  مَّا </a:t>
            </a:r>
            <a:r>
              <a:rPr lang="fa-IR" sz="2100" dirty="0" err="1" smtClean="0">
                <a:cs typeface="me_quran" pitchFamily="18" charset="-78"/>
              </a:rPr>
              <a:t>تَرَى‏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فىِ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خَلْقِ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الرَّحْمَانِ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مِن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تَفَاوُتٍ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فَارْجِعِ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الْبَصَرَ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هَلْ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تَرَى‏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مِن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فُطُورٍ</a:t>
            </a:r>
            <a:r>
              <a:rPr lang="fa-IR" sz="2100" dirty="0" smtClean="0">
                <a:cs typeface="me_quran" pitchFamily="18" charset="-78"/>
              </a:rPr>
              <a:t>(3)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ثمُ‏َّ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ارْجِعِ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الْبَصَرَ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كَرَّتَينْ‏ِ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يَنقَلِبْ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إِلَيْكَ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الْبَصَرُ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خَاسِئًا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هُوَ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حَسِيرٌ</a:t>
            </a:r>
            <a:r>
              <a:rPr lang="fa-IR" sz="2100" dirty="0" smtClean="0">
                <a:cs typeface="me_quran" pitchFamily="18" charset="-78"/>
              </a:rPr>
              <a:t>(4)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smtClean="0">
                <a:cs typeface="me_quran" pitchFamily="18" charset="-78"/>
              </a:rPr>
              <a:t>وَ </a:t>
            </a:r>
            <a:r>
              <a:rPr lang="fa-IR" sz="2100" dirty="0" err="1" smtClean="0">
                <a:cs typeface="me_quran" pitchFamily="18" charset="-78"/>
              </a:rPr>
              <a:t>لَقَدْ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زَيَّنَّا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السَّمَاءَ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الدُّنْيَا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بِمَصَابِيحَ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جَعَلْنَاهَا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رُجُومًا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لِّلشَّيَاطِينِ</a:t>
            </a:r>
            <a:r>
              <a:rPr lang="fa-IR" sz="2100" dirty="0" smtClean="0">
                <a:cs typeface="me_quran" pitchFamily="18" charset="-78"/>
              </a:rPr>
              <a:t>  وَ </a:t>
            </a:r>
            <a:r>
              <a:rPr lang="fa-IR" sz="2100" dirty="0" err="1" smtClean="0">
                <a:cs typeface="me_quran" pitchFamily="18" charset="-78"/>
              </a:rPr>
              <a:t>أَعْتَدْنَا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لهَمْ</a:t>
            </a:r>
            <a:r>
              <a:rPr lang="fa-IR" sz="2100" dirty="0" smtClean="0">
                <a:cs typeface="me_quran" pitchFamily="18" charset="-78"/>
              </a:rPr>
              <a:t> عَذَابَ </a:t>
            </a:r>
            <a:r>
              <a:rPr lang="fa-IR" sz="2100" dirty="0" err="1" smtClean="0">
                <a:cs typeface="me_quran" pitchFamily="18" charset="-78"/>
              </a:rPr>
              <a:t>السَّعِيرِ</a:t>
            </a:r>
            <a:r>
              <a:rPr lang="fa-IR" sz="2100" dirty="0" smtClean="0">
                <a:cs typeface="me_quran" pitchFamily="18" charset="-78"/>
              </a:rPr>
              <a:t>(5)</a:t>
            </a:r>
            <a:endParaRPr lang="en-US" sz="2100" dirty="0">
              <a:cs typeface="me_quran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3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5257800" y="533400"/>
            <a:ext cx="3429000" cy="11430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 هدایتی  سیاق   اول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305800" cy="4114800"/>
          </a:xfrm>
        </p:spPr>
        <p:txBody>
          <a:bodyPr/>
          <a:lstStyle/>
          <a:p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جریان و استمرار خیر و برکت به دست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قدرت  مالک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هستی است.</a:t>
            </a:r>
            <a:br>
              <a:rPr lang="fa-IR" sz="6000" dirty="0" smtClean="0">
                <a:latin typeface="IranNastaliq" pitchFamily="18" charset="0"/>
                <a:cs typeface="IranNastaliq" pitchFamily="18" charset="0"/>
              </a:rPr>
            </a:br>
            <a:endParaRPr lang="en-US" sz="6000" dirty="0" smtClean="0">
              <a:latin typeface="IranNastaliq" pitchFamily="18" charset="0"/>
              <a:cs typeface="IranNastaliq" pitchFamily="18" charset="0"/>
            </a:endParaRPr>
          </a:p>
          <a:p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   او 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کسی است که مرگ و زندگی را  هدفمند  و   آسمان های 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  هفت </a:t>
            </a:r>
            <a:r>
              <a:rPr lang="fa-IR" sz="4800" dirty="0" smtClean="0">
                <a:latin typeface="IranNastaliq" pitchFamily="18" charset="0"/>
                <a:cs typeface="IranNastaliq" pitchFamily="18" charset="0"/>
              </a:rPr>
              <a:t>گانه را منسجم آفرید.</a:t>
            </a:r>
            <a:endParaRPr lang="en-US" dirty="0" smtClean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54062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4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5029200" y="304800"/>
            <a:ext cx="3657600" cy="11430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سیاق 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دوم، آیات 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6   تا   12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100" dirty="0" smtClean="0">
                <a:cs typeface="me_quran" pitchFamily="18" charset="-78"/>
              </a:rPr>
              <a:t>وَ </a:t>
            </a:r>
            <a:r>
              <a:rPr lang="fa-IR" sz="2100" dirty="0" err="1" smtClean="0">
                <a:cs typeface="me_quran" pitchFamily="18" charset="-78"/>
              </a:rPr>
              <a:t>لِلَّذِينَ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كَفَرُواْ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بِرَبهِّمْ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noProof="1" smtClean="0">
                <a:cs typeface="me_quran" pitchFamily="18" charset="-78"/>
              </a:rPr>
              <a:t>عَذَابُ</a:t>
            </a:r>
            <a:r>
              <a:rPr lang="fa-IR" sz="2100" dirty="0" smtClean="0">
                <a:cs typeface="me_quran" pitchFamily="18" charset="-78"/>
              </a:rPr>
              <a:t> جَهَنَّمَ  وَ </a:t>
            </a:r>
            <a:r>
              <a:rPr lang="fa-IR" sz="2100" dirty="0" err="1" smtClean="0">
                <a:cs typeface="me_quran" pitchFamily="18" charset="-78"/>
              </a:rPr>
              <a:t>بِئْسَ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الْمَصِيرُ</a:t>
            </a:r>
            <a:r>
              <a:rPr lang="fa-IR" sz="2100" dirty="0" smtClean="0">
                <a:cs typeface="me_quran" pitchFamily="18" charset="-78"/>
              </a:rPr>
              <a:t>(6</a:t>
            </a:r>
            <a:r>
              <a:rPr lang="fa-IR" sz="2100" dirty="0" smtClean="0">
                <a:cs typeface="me_quran" pitchFamily="18" charset="-78"/>
              </a:rPr>
              <a:t>) </a:t>
            </a:r>
            <a:r>
              <a:rPr lang="fa-IR" sz="2100" dirty="0" err="1" smtClean="0">
                <a:cs typeface="me_quran" pitchFamily="18" charset="-78"/>
              </a:rPr>
              <a:t>إِذَا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أُلْقُواْ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فِيهَا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سمِعُواْ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لهَا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شهِيقًا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هِىَ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تَفُورُ</a:t>
            </a:r>
            <a:r>
              <a:rPr lang="fa-IR" sz="2100" dirty="0" smtClean="0">
                <a:cs typeface="me_quran" pitchFamily="18" charset="-78"/>
              </a:rPr>
              <a:t>(7)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تَكاَدُ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تَمَيزُّ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مِنَ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الْغَيْظِ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كلُّمَا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أُلْقِىَ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فِيهَا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فَوْجٌ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سَأَلهَمْ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خَزَنَتهُا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لَمْ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يَأْتِكمُ</a:t>
            </a:r>
            <a:r>
              <a:rPr lang="fa-IR" sz="2100" dirty="0" err="1" smtClean="0">
                <a:cs typeface="me_quran" pitchFamily="18" charset="-78"/>
              </a:rPr>
              <a:t>‏ْ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نَذِيرٌ</a:t>
            </a:r>
            <a:r>
              <a:rPr lang="fa-IR" sz="2100" dirty="0" smtClean="0">
                <a:cs typeface="me_quran" pitchFamily="18" charset="-78"/>
              </a:rPr>
              <a:t>(8</a:t>
            </a:r>
            <a:r>
              <a:rPr lang="fa-IR" sz="2100" dirty="0" smtClean="0">
                <a:cs typeface="me_quran" pitchFamily="18" charset="-78"/>
              </a:rPr>
              <a:t>)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قَالُواْ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بَلىَ</a:t>
            </a:r>
            <a:r>
              <a:rPr lang="fa-IR" sz="2100" dirty="0" smtClean="0">
                <a:cs typeface="me_quran" pitchFamily="18" charset="-78"/>
              </a:rPr>
              <a:t>  ‏ </a:t>
            </a:r>
            <a:r>
              <a:rPr lang="fa-IR" sz="2100" dirty="0" err="1" smtClean="0">
                <a:cs typeface="me_quran" pitchFamily="18" charset="-78"/>
              </a:rPr>
              <a:t>قَدْ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جَاءَنَا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نَذِيرٌ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فَكَذَّبْنَا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وَ </a:t>
            </a:r>
            <a:r>
              <a:rPr lang="fa-IR" sz="2100" dirty="0" err="1" smtClean="0">
                <a:cs typeface="me_quran" pitchFamily="18" charset="-78"/>
              </a:rPr>
              <a:t>قُلْنَا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مَا </a:t>
            </a:r>
            <a:r>
              <a:rPr lang="fa-IR" sz="2100" dirty="0" err="1" smtClean="0">
                <a:cs typeface="me_quran" pitchFamily="18" charset="-78"/>
              </a:rPr>
              <a:t>نَزَّلَ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اللَّهُ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مِن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شىَ</a:t>
            </a:r>
            <a:r>
              <a:rPr lang="fa-IR" sz="2100" dirty="0" err="1" smtClean="0">
                <a:cs typeface="me_quran" pitchFamily="18" charset="-78"/>
              </a:rPr>
              <a:t>‏ْءٍ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إِنْ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أَنتُمْ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إِلَّا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فىِ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ضَلَالٍ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كَبِيرٍ</a:t>
            </a:r>
            <a:r>
              <a:rPr lang="fa-IR" sz="2100" dirty="0" smtClean="0">
                <a:cs typeface="me_quran" pitchFamily="18" charset="-78"/>
              </a:rPr>
              <a:t>(9)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smtClean="0">
                <a:cs typeface="me_quran" pitchFamily="18" charset="-78"/>
              </a:rPr>
              <a:t>وَ </a:t>
            </a:r>
            <a:r>
              <a:rPr lang="fa-IR" sz="2100" dirty="0" err="1" smtClean="0">
                <a:cs typeface="me_quran" pitchFamily="18" charset="-78"/>
              </a:rPr>
              <a:t>قَالُواْ</a:t>
            </a:r>
            <a:r>
              <a:rPr lang="fa-IR" sz="2100" dirty="0" smtClean="0">
                <a:cs typeface="me_quran" pitchFamily="18" charset="-78"/>
              </a:rPr>
              <a:t>    </a:t>
            </a:r>
            <a:r>
              <a:rPr lang="fa-IR" sz="2100" dirty="0" err="1" smtClean="0">
                <a:cs typeface="me_quran" pitchFamily="18" charset="-78"/>
              </a:rPr>
              <a:t>لَوْ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كُنَّا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نَسْمَعُ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أَوْ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نَعْقِلُ</a:t>
            </a:r>
            <a:r>
              <a:rPr lang="fa-IR" sz="2100" dirty="0" smtClean="0">
                <a:cs typeface="me_quran" pitchFamily="18" charset="-78"/>
              </a:rPr>
              <a:t> مَا </a:t>
            </a:r>
            <a:r>
              <a:rPr lang="fa-IR" sz="2100" dirty="0" err="1" smtClean="0">
                <a:cs typeface="me_quran" pitchFamily="18" charset="-78"/>
              </a:rPr>
              <a:t>كُنَّا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فىِ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أَصحَابِ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السَّعِيرِ</a:t>
            </a:r>
            <a:r>
              <a:rPr lang="fa-IR" sz="2100" dirty="0" smtClean="0">
                <a:cs typeface="me_quran" pitchFamily="18" charset="-78"/>
              </a:rPr>
              <a:t>(10</a:t>
            </a:r>
            <a:r>
              <a:rPr lang="fa-IR" sz="2100" dirty="0" smtClean="0">
                <a:cs typeface="me_quran" pitchFamily="18" charset="-78"/>
              </a:rPr>
              <a:t>)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فَاعْترَفُواْ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بِذَنبهِمْ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فَسُحْقًا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لّأَصْحَابِ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السَّعِيرِ</a:t>
            </a:r>
            <a:r>
              <a:rPr lang="fa-IR" sz="2100" dirty="0" smtClean="0">
                <a:cs typeface="me_quran" pitchFamily="18" charset="-78"/>
              </a:rPr>
              <a:t>(11</a:t>
            </a:r>
            <a:r>
              <a:rPr lang="fa-IR" sz="2100" dirty="0" smtClean="0">
                <a:cs typeface="me_quran" pitchFamily="18" charset="-78"/>
              </a:rPr>
              <a:t>)</a:t>
            </a:r>
            <a:endParaRPr lang="en-US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إِنَّ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الَّذِينَ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يخَشَوْنَ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رَبَّهُم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err="1" smtClean="0">
                <a:cs typeface="me_quran" pitchFamily="18" charset="-78"/>
              </a:rPr>
              <a:t>بِالْغَيْبِ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لَهُم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مَّغْفِرَةٌ</a:t>
            </a:r>
            <a:r>
              <a:rPr lang="fa-IR" sz="2100" dirty="0" smtClean="0">
                <a:cs typeface="me_quran" pitchFamily="18" charset="-78"/>
              </a:rPr>
              <a:t>  </a:t>
            </a:r>
            <a:r>
              <a:rPr lang="fa-IR" sz="2100" dirty="0" smtClean="0">
                <a:cs typeface="me_quran" pitchFamily="18" charset="-78"/>
              </a:rPr>
              <a:t>وَ </a:t>
            </a:r>
            <a:r>
              <a:rPr lang="fa-IR" sz="2100" dirty="0" err="1" smtClean="0">
                <a:cs typeface="me_quran" pitchFamily="18" charset="-78"/>
              </a:rPr>
              <a:t>أَجْرٌ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كَبِيرٌ</a:t>
            </a:r>
            <a:r>
              <a:rPr lang="fa-IR" sz="2100" dirty="0" smtClean="0">
                <a:cs typeface="me_quran" pitchFamily="18" charset="-78"/>
              </a:rPr>
              <a:t>(12)</a:t>
            </a:r>
            <a:endParaRPr lang="en-US" sz="2100" dirty="0" smtClean="0">
              <a:cs typeface="me_quran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5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0" y="381000"/>
            <a:ext cx="33528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382000" cy="4419600"/>
          </a:xfrm>
        </p:spPr>
        <p:txBody>
          <a:bodyPr/>
          <a:lstStyle/>
          <a:p>
            <a:pPr algn="ctr"/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تصویری از عاقبت   </a:t>
            </a:r>
            <a:r>
              <a:rPr lang="fa-IR" sz="6000" dirty="0" err="1" smtClean="0">
                <a:latin typeface="IranNastaliq" pitchFamily="18" charset="0"/>
                <a:cs typeface="IranNastaliq" pitchFamily="18" charset="0"/>
              </a:rPr>
              <a:t>دردبار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   کافران به ربوبیت که   </a:t>
            </a:r>
            <a:r>
              <a:rPr lang="fa-IR" sz="6000" dirty="0" err="1" smtClean="0">
                <a:latin typeface="IranNastaliq" pitchFamily="18" charset="0"/>
                <a:cs typeface="IranNastaliq" pitchFamily="18" charset="0"/>
              </a:rPr>
              <a:t>نذیر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را تکذیب کردند</a:t>
            </a:r>
            <a:endParaRPr lang="en-US" sz="6000" dirty="0" smtClean="0">
              <a:latin typeface="IranNastaliq" pitchFamily="18" charset="0"/>
              <a:cs typeface="IranNastaliq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و  </a:t>
            </a:r>
            <a:r>
              <a:rPr lang="fa-IR" sz="6000" dirty="0" err="1" smtClean="0">
                <a:latin typeface="IranNastaliq" pitchFamily="18" charset="0"/>
                <a:cs typeface="IranNastaliq" pitchFamily="18" charset="0"/>
              </a:rPr>
              <a:t>خشیت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از 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ربّ  خویش پیشه نکردند  تا مشمول   </a:t>
            </a:r>
            <a:r>
              <a:rPr lang="fa-IR" sz="6000" dirty="0" err="1" smtClean="0">
                <a:latin typeface="IranNastaliq" pitchFamily="18" charset="0"/>
                <a:cs typeface="IranNastaliq" pitchFamily="18" charset="0"/>
              </a:rPr>
              <a:t>مغفرت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 او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شوند.</a:t>
            </a:r>
            <a:endParaRPr lang="en-US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6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4953000" y="0"/>
            <a:ext cx="3810000" cy="762000"/>
          </a:xfrm>
        </p:spPr>
        <p:txBody>
          <a:bodyPr/>
          <a:lstStyle/>
          <a:p>
            <a:pPr algn="r"/>
            <a:r>
              <a:rPr lang="fa-IR" sz="4800" b="0" dirty="0" smtClean="0">
                <a:solidFill>
                  <a:srgbClr val="000000"/>
                </a:solidFill>
                <a:cs typeface="IranNastaliq" pitchFamily="18" charset="0"/>
              </a:rPr>
              <a:t>سیاق </a:t>
            </a:r>
            <a:r>
              <a:rPr lang="fa-IR" sz="4800" b="0" dirty="0">
                <a:solidFill>
                  <a:srgbClr val="000000"/>
                </a:solidFill>
                <a:cs typeface="IranNastaliq" pitchFamily="18" charset="0"/>
              </a:rPr>
              <a:t>سوم، آیات  </a:t>
            </a:r>
            <a:r>
              <a:rPr lang="fa-IR" sz="4800" b="0" dirty="0" smtClean="0">
                <a:solidFill>
                  <a:srgbClr val="000000"/>
                </a:solidFill>
                <a:cs typeface="IranNastaliq" pitchFamily="18" charset="0"/>
              </a:rPr>
              <a:t>  13     تا   30</a:t>
            </a:r>
            <a:endParaRPr lang="en-US" sz="48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a-IR" sz="1550" dirty="0" smtClean="0">
                <a:cs typeface="me_quran" pitchFamily="18" charset="-78"/>
              </a:rPr>
              <a:t>وَ </a:t>
            </a:r>
            <a:r>
              <a:rPr lang="fa-IR" sz="1550" dirty="0" err="1" smtClean="0">
                <a:cs typeface="me_quran" pitchFamily="18" charset="-78"/>
              </a:rPr>
              <a:t>أَسِرُّواْ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قَوْلَكُمْ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أَوِ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اجْهَرُواْ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بِهِ</a:t>
            </a:r>
            <a:r>
              <a:rPr lang="fa-IR" sz="1550" dirty="0" smtClean="0">
                <a:cs typeface="me_quran" pitchFamily="18" charset="-78"/>
              </a:rPr>
              <a:t>  </a:t>
            </a:r>
            <a:r>
              <a:rPr lang="fa-IR" sz="1550" dirty="0" err="1" smtClean="0">
                <a:cs typeface="me_quran" pitchFamily="18" charset="-78"/>
              </a:rPr>
              <a:t>إِنَّهُ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عَلِيمُ</a:t>
            </a:r>
            <a:r>
              <a:rPr lang="fa-IR" sz="1550" dirty="0" smtClean="0">
                <a:cs typeface="me_quran" pitchFamily="18" charset="-78"/>
              </a:rPr>
              <a:t>  </a:t>
            </a:r>
            <a:r>
              <a:rPr lang="fa-IR" sz="1550" dirty="0" err="1" smtClean="0">
                <a:cs typeface="me_quran" pitchFamily="18" charset="-78"/>
              </a:rPr>
              <a:t>بِذَاتِ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الصُّدُورِ</a:t>
            </a:r>
            <a:r>
              <a:rPr lang="fa-IR" sz="1550" dirty="0" smtClean="0">
                <a:cs typeface="me_quran" pitchFamily="18" charset="-78"/>
              </a:rPr>
              <a:t>(13)</a:t>
            </a:r>
            <a:r>
              <a:rPr lang="fa-IR" sz="1550" dirty="0" err="1" smtClean="0">
                <a:cs typeface="me_quran" pitchFamily="18" charset="-78"/>
              </a:rPr>
              <a:t>أَ</a:t>
            </a:r>
            <a:r>
              <a:rPr lang="fa-IR" sz="1550" dirty="0" smtClean="0">
                <a:cs typeface="me_quran" pitchFamily="18" charset="-78"/>
              </a:rPr>
              <a:t> لَا </a:t>
            </a:r>
            <a:r>
              <a:rPr lang="fa-IR" sz="1550" dirty="0" err="1" smtClean="0">
                <a:cs typeface="me_quran" pitchFamily="18" charset="-78"/>
              </a:rPr>
              <a:t>يَعْلَمُ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مَنْ</a:t>
            </a:r>
            <a:r>
              <a:rPr lang="fa-IR" sz="1550" dirty="0" smtClean="0">
                <a:cs typeface="me_quran" pitchFamily="18" charset="-78"/>
              </a:rPr>
              <a:t> خَلَقَ وَ </a:t>
            </a:r>
            <a:r>
              <a:rPr lang="fa-IR" sz="1550" dirty="0" err="1" smtClean="0">
                <a:cs typeface="me_quran" pitchFamily="18" charset="-78"/>
              </a:rPr>
              <a:t>هُوَ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اللَّطِيفُ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الخْبِيرُ</a:t>
            </a:r>
            <a:r>
              <a:rPr lang="fa-IR" sz="1550" dirty="0" smtClean="0">
                <a:cs typeface="me_quran" pitchFamily="18" charset="-78"/>
              </a:rPr>
              <a:t>(14)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هُوَ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الَّذِى</a:t>
            </a:r>
            <a:r>
              <a:rPr lang="fa-IR" sz="1550" dirty="0" smtClean="0">
                <a:cs typeface="me_quran" pitchFamily="18" charset="-78"/>
              </a:rPr>
              <a:t> جَعَلَ </a:t>
            </a:r>
            <a:r>
              <a:rPr lang="fa-IR" sz="1550" dirty="0" err="1" smtClean="0">
                <a:cs typeface="me_quran" pitchFamily="18" charset="-78"/>
              </a:rPr>
              <a:t>لَكُمُ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الْأَرْضَ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ذَلُولًا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فَامْشُواْ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فىِ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مَنَاكِبهَا</a:t>
            </a:r>
            <a:r>
              <a:rPr lang="fa-IR" sz="1550" dirty="0" smtClean="0">
                <a:cs typeface="me_quran" pitchFamily="18" charset="-78"/>
              </a:rPr>
              <a:t> وَ </a:t>
            </a:r>
            <a:r>
              <a:rPr lang="fa-IR" sz="1550" dirty="0" err="1" smtClean="0">
                <a:cs typeface="me_quran" pitchFamily="18" charset="-78"/>
              </a:rPr>
              <a:t>كلُواْ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مِن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رِّزْقِهِ</a:t>
            </a:r>
            <a:r>
              <a:rPr lang="fa-IR" sz="1550" dirty="0" smtClean="0">
                <a:cs typeface="me_quran" pitchFamily="18" charset="-78"/>
              </a:rPr>
              <a:t>  وَ </a:t>
            </a:r>
            <a:r>
              <a:rPr lang="fa-IR" sz="1550" dirty="0" err="1" smtClean="0">
                <a:cs typeface="me_quran" pitchFamily="18" charset="-78"/>
              </a:rPr>
              <a:t>إِلَيْهِ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النُّشُورُ</a:t>
            </a:r>
            <a:r>
              <a:rPr lang="fa-IR" sz="1550" dirty="0" smtClean="0">
                <a:cs typeface="me_quran" pitchFamily="18" charset="-78"/>
              </a:rPr>
              <a:t>(15)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ءَ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أَمِنتُم</a:t>
            </a:r>
            <a:r>
              <a:rPr lang="fa-IR" sz="1550" dirty="0" smtClean="0">
                <a:cs typeface="me_quran" pitchFamily="18" charset="-78"/>
              </a:rPr>
              <a:t> مَّن </a:t>
            </a:r>
            <a:r>
              <a:rPr lang="fa-IR" sz="1550" dirty="0" err="1" smtClean="0">
                <a:cs typeface="me_quran" pitchFamily="18" charset="-78"/>
              </a:rPr>
              <a:t>فىِ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السَّمَاءِ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يخَسِفَ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بِكُمُ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الْأَرْضَ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فَإِذَا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هِىَ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تَمُورُ</a:t>
            </a:r>
            <a:r>
              <a:rPr lang="fa-IR" sz="1550" dirty="0" smtClean="0">
                <a:cs typeface="me_quran" pitchFamily="18" charset="-78"/>
              </a:rPr>
              <a:t>(16)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أَمْ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أَمِنتُم</a:t>
            </a:r>
            <a:r>
              <a:rPr lang="fa-IR" sz="1550" dirty="0" smtClean="0">
                <a:cs typeface="me_quran" pitchFamily="18" charset="-78"/>
              </a:rPr>
              <a:t> مَّن </a:t>
            </a:r>
            <a:r>
              <a:rPr lang="fa-IR" sz="1550" noProof="1" smtClean="0">
                <a:cs typeface="me_quran" pitchFamily="18" charset="-78"/>
              </a:rPr>
              <a:t>فىِ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السَّمَاءِ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يُرْسِلَ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عَلَيْكُمْ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حَاصِبًا</a:t>
            </a:r>
            <a:r>
              <a:rPr lang="fa-IR" sz="1550" dirty="0" smtClean="0">
                <a:cs typeface="me_quran" pitchFamily="18" charset="-78"/>
              </a:rPr>
              <a:t>  </a:t>
            </a:r>
            <a:r>
              <a:rPr lang="fa-IR" sz="1550" dirty="0" err="1" smtClean="0">
                <a:cs typeface="me_quran" pitchFamily="18" charset="-78"/>
              </a:rPr>
              <a:t>فَسَتَعْلَمُونَ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كَيْفَ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نَذِيرِ</a:t>
            </a:r>
            <a:r>
              <a:rPr lang="fa-IR" sz="1550" dirty="0" smtClean="0">
                <a:cs typeface="me_quran" pitchFamily="18" charset="-78"/>
              </a:rPr>
              <a:t>(17)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smtClean="0">
                <a:cs typeface="me_quran" pitchFamily="18" charset="-78"/>
              </a:rPr>
              <a:t>وَ </a:t>
            </a:r>
            <a:r>
              <a:rPr lang="fa-IR" sz="1550" dirty="0" err="1" smtClean="0">
                <a:cs typeface="me_quran" pitchFamily="18" charset="-78"/>
              </a:rPr>
              <a:t>لَقَدْ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كَذَّبَ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الَّذِينَ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مِن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قَبْلِهِمْ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فَكَيْفَ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كاَنَ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نَكِيرِ</a:t>
            </a:r>
            <a:r>
              <a:rPr lang="fa-IR" sz="1550" dirty="0" smtClean="0">
                <a:cs typeface="me_quran" pitchFamily="18" charset="-78"/>
              </a:rPr>
              <a:t>(18</a:t>
            </a:r>
            <a:r>
              <a:rPr lang="fa-IR" sz="1550" dirty="0" smtClean="0">
                <a:cs typeface="me_quran" pitchFamily="18" charset="-78"/>
              </a:rPr>
              <a:t>)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أَ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smtClean="0">
                <a:cs typeface="me_quran" pitchFamily="18" charset="-78"/>
              </a:rPr>
              <a:t>وَ </a:t>
            </a:r>
            <a:r>
              <a:rPr lang="fa-IR" sz="1550" dirty="0" err="1" smtClean="0">
                <a:cs typeface="me_quran" pitchFamily="18" charset="-78"/>
              </a:rPr>
              <a:t>لَمْ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يَرَوْاْ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إِلىَ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الطَّيرْ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فَوْقَهُمْ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صَفَّاتٍ</a:t>
            </a:r>
            <a:r>
              <a:rPr lang="fa-IR" sz="1550" dirty="0" smtClean="0">
                <a:cs typeface="me_quran" pitchFamily="18" charset="-78"/>
              </a:rPr>
              <a:t> وَ </a:t>
            </a:r>
            <a:r>
              <a:rPr lang="fa-IR" sz="1550" dirty="0" err="1" smtClean="0">
                <a:cs typeface="me_quran" pitchFamily="18" charset="-78"/>
              </a:rPr>
              <a:t>يَقْبِضْنَ</a:t>
            </a:r>
            <a:r>
              <a:rPr lang="fa-IR" sz="1550" dirty="0" smtClean="0">
                <a:cs typeface="me_quran" pitchFamily="18" charset="-78"/>
              </a:rPr>
              <a:t>  مَا </a:t>
            </a:r>
            <a:r>
              <a:rPr lang="fa-IR" sz="1550" dirty="0" err="1" smtClean="0">
                <a:cs typeface="me_quran" pitchFamily="18" charset="-78"/>
              </a:rPr>
              <a:t>يُمْسِكُهُنَّ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إِلَّا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الرَّحْمَانُ</a:t>
            </a:r>
            <a:r>
              <a:rPr lang="fa-IR" sz="1550" dirty="0" smtClean="0">
                <a:cs typeface="me_quran" pitchFamily="18" charset="-78"/>
              </a:rPr>
              <a:t>  </a:t>
            </a:r>
            <a:r>
              <a:rPr lang="fa-IR" sz="1550" dirty="0" err="1" smtClean="0">
                <a:cs typeface="me_quran" pitchFamily="18" charset="-78"/>
              </a:rPr>
              <a:t>إِنَّهُ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بِكلُ‏ِّ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شىَ‏ْءِ</a:t>
            </a:r>
            <a:r>
              <a:rPr lang="fa-IR" sz="1550" dirty="0" smtClean="0">
                <a:cs typeface="me_quran" pitchFamily="18" charset="-78"/>
              </a:rPr>
              <a:t>  </a:t>
            </a:r>
            <a:r>
              <a:rPr lang="fa-IR" sz="1550" dirty="0" err="1" smtClean="0">
                <a:cs typeface="me_quran" pitchFamily="18" charset="-78"/>
              </a:rPr>
              <a:t>بَصِيرٌ</a:t>
            </a:r>
            <a:r>
              <a:rPr lang="fa-IR" sz="1550" dirty="0" smtClean="0">
                <a:cs typeface="me_quran" pitchFamily="18" charset="-78"/>
              </a:rPr>
              <a:t>(19)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أَمَّنْ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هَاذَا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الَّذِى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هُوَ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جُندٌ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لَّكمُ‏ْ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يَنصُرُكمُ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مِّن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دُونِ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الرَّحْمَانِ</a:t>
            </a:r>
            <a:r>
              <a:rPr lang="fa-IR" sz="1550" dirty="0" smtClean="0">
                <a:cs typeface="me_quran" pitchFamily="18" charset="-78"/>
              </a:rPr>
              <a:t>  </a:t>
            </a:r>
            <a:r>
              <a:rPr lang="fa-IR" sz="1550" dirty="0" err="1" smtClean="0">
                <a:cs typeface="me_quran" pitchFamily="18" charset="-78"/>
              </a:rPr>
              <a:t>إِنِ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الْكَافِرُونَ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إِلَّا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فىِ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غُرُورٍ</a:t>
            </a:r>
            <a:r>
              <a:rPr lang="fa-IR" sz="1550" dirty="0" smtClean="0">
                <a:cs typeface="me_quran" pitchFamily="18" charset="-78"/>
              </a:rPr>
              <a:t>(20)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أَمَّنْ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هَاذَا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الَّذِى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يَرْزُقُكمُ‏ْ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إِنْ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أَمْسَكَ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رِزْقَهُ</a:t>
            </a:r>
            <a:r>
              <a:rPr lang="fa-IR" sz="1550" dirty="0" smtClean="0">
                <a:cs typeface="me_quran" pitchFamily="18" charset="-78"/>
              </a:rPr>
              <a:t>  بَل </a:t>
            </a:r>
            <a:r>
              <a:rPr lang="fa-IR" sz="1550" dirty="0" err="1" smtClean="0">
                <a:cs typeface="me_quran" pitchFamily="18" charset="-78"/>
              </a:rPr>
              <a:t>لَّجُّواْ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فىِ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عُتُوٍّ</a:t>
            </a:r>
            <a:r>
              <a:rPr lang="fa-IR" sz="1550" dirty="0" smtClean="0">
                <a:cs typeface="me_quran" pitchFamily="18" charset="-78"/>
              </a:rPr>
              <a:t> وَ </a:t>
            </a:r>
            <a:r>
              <a:rPr lang="fa-IR" sz="1550" dirty="0" err="1" smtClean="0">
                <a:cs typeface="me_quran" pitchFamily="18" charset="-78"/>
              </a:rPr>
              <a:t>نُفُورٍ</a:t>
            </a:r>
            <a:r>
              <a:rPr lang="fa-IR" sz="1550" dirty="0" smtClean="0">
                <a:cs typeface="me_quran" pitchFamily="18" charset="-78"/>
              </a:rPr>
              <a:t>(21)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أَ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فَمَن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يَمْشىِ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مُكِبًّا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عَلىَ‏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وَجْهِهِ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أَهْدَى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أَمَّن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يَمْشىِ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سَوِيًّا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عَلىَ‏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صِرَاطٍ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مُّسْتَقِيمٍ</a:t>
            </a:r>
            <a:r>
              <a:rPr lang="fa-IR" sz="1550" dirty="0" smtClean="0">
                <a:cs typeface="me_quran" pitchFamily="18" charset="-78"/>
              </a:rPr>
              <a:t>(22)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قُلْ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هُوَ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الَّذِى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أَنشَأَكمُ‏ْ</a:t>
            </a:r>
            <a:r>
              <a:rPr lang="fa-IR" sz="1550" dirty="0" smtClean="0">
                <a:cs typeface="me_quran" pitchFamily="18" charset="-78"/>
              </a:rPr>
              <a:t> وَ جَعَلَ </a:t>
            </a:r>
            <a:r>
              <a:rPr lang="fa-IR" sz="1550" dirty="0" err="1" smtClean="0">
                <a:cs typeface="me_quran" pitchFamily="18" charset="-78"/>
              </a:rPr>
              <a:t>لَكمُ‏ُ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السَّمْعَ</a:t>
            </a:r>
            <a:r>
              <a:rPr lang="fa-IR" sz="1550" dirty="0" smtClean="0">
                <a:cs typeface="me_quran" pitchFamily="18" charset="-78"/>
              </a:rPr>
              <a:t> وَ </a:t>
            </a:r>
            <a:r>
              <a:rPr lang="fa-IR" sz="1550" dirty="0" err="1" smtClean="0">
                <a:cs typeface="me_quran" pitchFamily="18" charset="-78"/>
              </a:rPr>
              <a:t>الْأَبْصَارَ</a:t>
            </a:r>
            <a:r>
              <a:rPr lang="fa-IR" sz="1550" dirty="0" smtClean="0">
                <a:cs typeface="me_quran" pitchFamily="18" charset="-78"/>
              </a:rPr>
              <a:t> وَ </a:t>
            </a:r>
            <a:r>
              <a:rPr lang="fa-IR" sz="1550" dirty="0" err="1" smtClean="0">
                <a:cs typeface="me_quran" pitchFamily="18" charset="-78"/>
              </a:rPr>
              <a:t>الْأَفِدَةَ</a:t>
            </a:r>
            <a:r>
              <a:rPr lang="fa-IR" sz="1550" dirty="0" smtClean="0">
                <a:cs typeface="me_quran" pitchFamily="18" charset="-78"/>
              </a:rPr>
              <a:t>  </a:t>
            </a:r>
            <a:r>
              <a:rPr lang="fa-IR" sz="1550" dirty="0" err="1" smtClean="0">
                <a:cs typeface="me_quran" pitchFamily="18" charset="-78"/>
              </a:rPr>
              <a:t>قَلِيلًا</a:t>
            </a:r>
            <a:r>
              <a:rPr lang="fa-IR" sz="1550" dirty="0" smtClean="0">
                <a:cs typeface="me_quran" pitchFamily="18" charset="-78"/>
              </a:rPr>
              <a:t> مَّا </a:t>
            </a:r>
            <a:r>
              <a:rPr lang="fa-IR" sz="1550" dirty="0" err="1" smtClean="0">
                <a:cs typeface="me_quran" pitchFamily="18" charset="-78"/>
              </a:rPr>
              <a:t>تَشْكُرُونَ</a:t>
            </a:r>
            <a:r>
              <a:rPr lang="fa-IR" sz="1550" dirty="0" smtClean="0">
                <a:cs typeface="me_quran" pitchFamily="18" charset="-78"/>
              </a:rPr>
              <a:t>(23)</a:t>
            </a:r>
            <a:r>
              <a:rPr lang="fa-IR" sz="1550" dirty="0" err="1" smtClean="0">
                <a:cs typeface="me_quran" pitchFamily="18" charset="-78"/>
              </a:rPr>
              <a:t>قُلْ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هُوَ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الَّذِى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ذَرَأَكُمْ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فىِ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الْأَرْضِ</a:t>
            </a:r>
            <a:r>
              <a:rPr lang="fa-IR" sz="1550" dirty="0" smtClean="0">
                <a:cs typeface="me_quran" pitchFamily="18" charset="-78"/>
              </a:rPr>
              <a:t> وَ </a:t>
            </a:r>
            <a:r>
              <a:rPr lang="fa-IR" sz="1550" dirty="0" err="1" smtClean="0">
                <a:cs typeface="me_quran" pitchFamily="18" charset="-78"/>
              </a:rPr>
              <a:t>إِلَيْهِ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تحُشَرُونَ</a:t>
            </a:r>
            <a:r>
              <a:rPr lang="fa-IR" sz="1550" dirty="0" smtClean="0">
                <a:cs typeface="me_quran" pitchFamily="18" charset="-78"/>
              </a:rPr>
              <a:t>(24</a:t>
            </a:r>
            <a:r>
              <a:rPr lang="fa-IR" sz="1550" dirty="0" smtClean="0">
                <a:cs typeface="me_quran" pitchFamily="18" charset="-78"/>
              </a:rPr>
              <a:t>)</a:t>
            </a:r>
          </a:p>
          <a:p>
            <a:pPr algn="ctr">
              <a:lnSpc>
                <a:spcPct val="150000"/>
              </a:lnSpc>
              <a:buNone/>
            </a:pPr>
            <a:r>
              <a:rPr lang="fa-IR" sz="1550" dirty="0" smtClean="0">
                <a:cs typeface="me_quran" pitchFamily="18" charset="-78"/>
              </a:rPr>
              <a:t>وَ </a:t>
            </a:r>
            <a:r>
              <a:rPr lang="fa-IR" sz="1550" dirty="0" err="1" smtClean="0">
                <a:cs typeface="me_quran" pitchFamily="18" charset="-78"/>
              </a:rPr>
              <a:t>يَقُولُونَ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مَتىَ‏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هَاذَا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الْوَعْدُ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إِن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كُنتُمْ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صَادِقِينَ</a:t>
            </a:r>
            <a:r>
              <a:rPr lang="fa-IR" sz="1550" dirty="0" smtClean="0">
                <a:cs typeface="me_quran" pitchFamily="18" charset="-78"/>
              </a:rPr>
              <a:t>(25)</a:t>
            </a:r>
            <a:r>
              <a:rPr lang="fa-IR" sz="1550" dirty="0" err="1" smtClean="0">
                <a:cs typeface="me_quran" pitchFamily="18" charset="-78"/>
              </a:rPr>
              <a:t>قُلْ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إِنَّمَا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الْعِلْمُ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عِندَ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اللَّهِ</a:t>
            </a:r>
            <a:r>
              <a:rPr lang="fa-IR" sz="1550" dirty="0" smtClean="0">
                <a:cs typeface="me_quran" pitchFamily="18" charset="-78"/>
              </a:rPr>
              <a:t> وَ </a:t>
            </a:r>
            <a:r>
              <a:rPr lang="fa-IR" sz="1550" dirty="0" err="1" smtClean="0">
                <a:cs typeface="me_quran" pitchFamily="18" charset="-78"/>
              </a:rPr>
              <a:t>إِنَّمَا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أَنَا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نَذِيرٌ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مُّبِينٌ</a:t>
            </a:r>
            <a:r>
              <a:rPr lang="fa-IR" sz="1550" dirty="0" smtClean="0">
                <a:cs typeface="me_quran" pitchFamily="18" charset="-78"/>
              </a:rPr>
              <a:t>(26)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فَلَمَّا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رَأَوْهُ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زُلْفَةً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سِيَتْ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وُجُوهُ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الَّذِينَ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كَفَرُواْ</a:t>
            </a:r>
            <a:r>
              <a:rPr lang="fa-IR" sz="1550" dirty="0" smtClean="0">
                <a:cs typeface="me_quran" pitchFamily="18" charset="-78"/>
              </a:rPr>
              <a:t> وَ </a:t>
            </a:r>
            <a:r>
              <a:rPr lang="fa-IR" sz="1550" dirty="0" err="1" smtClean="0">
                <a:cs typeface="me_quran" pitchFamily="18" charset="-78"/>
              </a:rPr>
              <a:t>قِيلَ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هَاذَا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الَّذِى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كُنتُم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بِهِ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تَدَّعُونَ</a:t>
            </a:r>
            <a:r>
              <a:rPr lang="fa-IR" sz="1550" dirty="0" smtClean="0">
                <a:cs typeface="me_quran" pitchFamily="18" charset="-78"/>
              </a:rPr>
              <a:t>(27)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قُلْ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رَءَيْتُمْ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إِنْ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أَهْلَكَنىِ‏َ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اللَّهُ</a:t>
            </a:r>
            <a:r>
              <a:rPr lang="fa-IR" sz="1550" dirty="0" smtClean="0">
                <a:cs typeface="me_quran" pitchFamily="18" charset="-78"/>
              </a:rPr>
              <a:t> وَ مَن </a:t>
            </a:r>
            <a:r>
              <a:rPr lang="fa-IR" sz="1550" dirty="0" err="1" smtClean="0">
                <a:cs typeface="me_quran" pitchFamily="18" charset="-78"/>
              </a:rPr>
              <a:t>مَّعِىَ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أَوْ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رَحِمَنَا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فَمَن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يجُيرُ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الْكَافِرِينَ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مِنْ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عَذَابٍ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أَلِيمٍ</a:t>
            </a:r>
            <a:r>
              <a:rPr lang="fa-IR" sz="1550" dirty="0" smtClean="0">
                <a:cs typeface="me_quran" pitchFamily="18" charset="-78"/>
              </a:rPr>
              <a:t>(28)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قُلْ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هُوَ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الرَّحْمَانُ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ءَامَنَّا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بِهِ</a:t>
            </a:r>
            <a:r>
              <a:rPr lang="fa-IR" sz="1550" dirty="0" smtClean="0">
                <a:cs typeface="me_quran" pitchFamily="18" charset="-78"/>
              </a:rPr>
              <a:t> وَ </a:t>
            </a:r>
            <a:r>
              <a:rPr lang="fa-IR" sz="1550" dirty="0" err="1" smtClean="0">
                <a:cs typeface="me_quran" pitchFamily="18" charset="-78"/>
              </a:rPr>
              <a:t>عَلَيْهِ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تَوَكلَّنَا</a:t>
            </a:r>
            <a:r>
              <a:rPr lang="fa-IR" sz="1550" dirty="0" smtClean="0">
                <a:cs typeface="me_quran" pitchFamily="18" charset="-78"/>
              </a:rPr>
              <a:t>  </a:t>
            </a:r>
            <a:r>
              <a:rPr lang="fa-IR" sz="1550" dirty="0" err="1" smtClean="0">
                <a:cs typeface="me_quran" pitchFamily="18" charset="-78"/>
              </a:rPr>
              <a:t>فَسَتَعْلَمُونَ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مَنْ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هُوَ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فىِ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ضَلَالٍ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مُّبِينٍ</a:t>
            </a:r>
            <a:r>
              <a:rPr lang="fa-IR" sz="1550" dirty="0" smtClean="0">
                <a:cs typeface="me_quran" pitchFamily="18" charset="-78"/>
              </a:rPr>
              <a:t>(29)</a:t>
            </a:r>
            <a:endParaRPr lang="en-US" sz="1550" dirty="0" smtClean="0">
              <a:cs typeface="me_quran" pitchFamily="18" charset="-78"/>
            </a:endParaRPr>
          </a:p>
          <a:p>
            <a:pPr algn="ctr">
              <a:lnSpc>
                <a:spcPct val="150000"/>
              </a:lnSpc>
              <a:buNone/>
            </a:pPr>
            <a:r>
              <a:rPr lang="fa-IR" sz="1550" dirty="0" err="1" smtClean="0">
                <a:cs typeface="me_quran" pitchFamily="18" charset="-78"/>
              </a:rPr>
              <a:t>قُلْ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رَءَيْتُمْ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إِنْ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أَصْبَحَ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مَاؤُكمُ‏ْ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غَوْرًا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فَمَن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يَأْتِيكمُ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بِمَاءٍ</a:t>
            </a:r>
            <a:r>
              <a:rPr lang="fa-IR" sz="1550" dirty="0" smtClean="0">
                <a:cs typeface="me_quran" pitchFamily="18" charset="-78"/>
              </a:rPr>
              <a:t> </a:t>
            </a:r>
            <a:r>
              <a:rPr lang="fa-IR" sz="1550" dirty="0" err="1" smtClean="0">
                <a:cs typeface="me_quran" pitchFamily="18" charset="-78"/>
              </a:rPr>
              <a:t>مَّعِينِ</a:t>
            </a:r>
            <a:r>
              <a:rPr lang="fa-IR" sz="1550" dirty="0" smtClean="0">
                <a:cs typeface="me_quran" pitchFamily="18" charset="-78"/>
              </a:rPr>
              <a:t> (30</a:t>
            </a:r>
            <a:r>
              <a:rPr lang="fa-IR" sz="1550" dirty="0" smtClean="0">
                <a:cs typeface="me_quran" pitchFamily="18" charset="-78"/>
              </a:rPr>
              <a:t>)</a:t>
            </a:r>
            <a:endParaRPr lang="en-US" sz="1550" dirty="0">
              <a:cs typeface="me_quran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7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7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37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5486400" y="457200"/>
            <a:ext cx="32004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686800" cy="4876800"/>
          </a:xfrm>
        </p:spPr>
        <p:txBody>
          <a:bodyPr/>
          <a:lstStyle/>
          <a:p>
            <a:r>
              <a:rPr lang="fa-IR" sz="6800" dirty="0" smtClean="0">
                <a:latin typeface="IranNastaliq" pitchFamily="18" charset="0"/>
                <a:cs typeface="IranNastaliq" pitchFamily="18" charset="0"/>
              </a:rPr>
              <a:t>سلب احساس امنیت </a:t>
            </a:r>
            <a:r>
              <a:rPr lang="fa-IR" sz="6800" dirty="0" err="1" smtClean="0">
                <a:latin typeface="IranNastaliq" pitchFamily="18" charset="0"/>
                <a:cs typeface="IranNastaliq" pitchFamily="18" charset="0"/>
              </a:rPr>
              <a:t>موهوم</a:t>
            </a:r>
            <a:r>
              <a:rPr lang="fa-IR" sz="6800" dirty="0" smtClean="0">
                <a:latin typeface="IranNastaliq" pitchFamily="18" charset="0"/>
                <a:cs typeface="IranNastaliq" pitchFamily="18" charset="0"/>
              </a:rPr>
              <a:t>   کافران در برابر   </a:t>
            </a:r>
            <a:r>
              <a:rPr lang="fa-IR" sz="6800" dirty="0" err="1" smtClean="0">
                <a:latin typeface="IranNastaliq" pitchFamily="18" charset="0"/>
                <a:cs typeface="IranNastaliq" pitchFamily="18" charset="0"/>
              </a:rPr>
              <a:t>وعدهای</a:t>
            </a:r>
            <a:r>
              <a:rPr lang="fa-IR" sz="6800" dirty="0" smtClean="0">
                <a:latin typeface="IranNastaliq" pitchFamily="18" charset="0"/>
                <a:cs typeface="IranNastaliq" pitchFamily="18" charset="0"/>
              </a:rPr>
              <a:t>   </a:t>
            </a:r>
            <a:r>
              <a:rPr lang="fa-IR" sz="6800" dirty="0" err="1" smtClean="0">
                <a:latin typeface="IranNastaliq" pitchFamily="18" charset="0"/>
                <a:cs typeface="IranNastaliq" pitchFamily="18" charset="0"/>
              </a:rPr>
              <a:t>نذیر</a:t>
            </a:r>
            <a:r>
              <a:rPr lang="fa-IR" sz="68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8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6800" dirty="0" smtClean="0">
                <a:latin typeface="IranNastaliq" pitchFamily="18" charset="0"/>
                <a:cs typeface="IranNastaliq" pitchFamily="18" charset="0"/>
              </a:rPr>
            </a:br>
            <a:endParaRPr lang="en-US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</a:pP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خدا به کفر کافران آگاهی دارد و با توجه به قدرتش در نزول عذاب و </a:t>
            </a:r>
            <a:r>
              <a:rPr lang="fa-IR" sz="4400" dirty="0" err="1" smtClean="0">
                <a:latin typeface="IranNastaliq" pitchFamily="18" charset="0"/>
                <a:cs typeface="IranNastaliq" pitchFamily="18" charset="0"/>
              </a:rPr>
              <a:t>سیره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عملی او در عذاب اقوام گذشته، جای احساس امنیت از نزول عذاب نیست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.</a:t>
            </a:r>
            <a:br>
              <a:rPr lang="fa-IR" sz="44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و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به هنگام گرفتاری ها و نزول عذاب، شما کافران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 </a:t>
            </a:r>
            <a:r>
              <a:rPr lang="fa-IR" sz="4400" dirty="0" err="1" smtClean="0">
                <a:latin typeface="IranNastaliq" pitchFamily="18" charset="0"/>
                <a:cs typeface="IranNastaliq" pitchFamily="18" charset="0"/>
              </a:rPr>
              <a:t>پیشتیبانی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  به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غیر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خدا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ندارید.</a:t>
            </a:r>
            <a:endParaRPr lang="en-US" sz="12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8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1752600"/>
            <a:ext cx="64770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جریان و استمرار خیر و برکت به دست قدرت مالک هستی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است</a:t>
            </a:r>
            <a:endParaRPr lang="en-US" sz="44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533400" y="2819400"/>
            <a:ext cx="64770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تصویری از عاقبت </a:t>
            </a:r>
            <a:r>
              <a:rPr lang="fa-IR" sz="4400" dirty="0" err="1" smtClean="0">
                <a:latin typeface="IranNastaliq" pitchFamily="18" charset="0"/>
                <a:cs typeface="IranNastaliq" pitchFamily="18" charset="0"/>
              </a:rPr>
              <a:t>دردبار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  کافران به ربوبیت که   </a:t>
            </a:r>
            <a:r>
              <a:rPr lang="fa-IR" sz="4400" dirty="0" err="1" smtClean="0">
                <a:latin typeface="IranNastaliq" pitchFamily="18" charset="0"/>
                <a:cs typeface="IranNastaliq" pitchFamily="18" charset="0"/>
              </a:rPr>
              <a:t>نذیر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را تکذیب کردند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533400" y="3962400"/>
            <a:ext cx="64770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سلب احساس امنیت  </a:t>
            </a:r>
            <a:r>
              <a:rPr lang="fa-IR" sz="4400" dirty="0" err="1" smtClean="0">
                <a:latin typeface="IranNastaliq" pitchFamily="18" charset="0"/>
                <a:cs typeface="IranNastaliq" pitchFamily="18" charset="0"/>
              </a:rPr>
              <a:t>موهوم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  کافران در برابر </a:t>
            </a:r>
            <a:r>
              <a:rPr lang="fa-IR" sz="4400" dirty="0" err="1" smtClean="0">
                <a:latin typeface="IranNastaliq" pitchFamily="18" charset="0"/>
                <a:cs typeface="IranNastaliq" pitchFamily="18" charset="0"/>
              </a:rPr>
              <a:t>وعدهای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  </a:t>
            </a:r>
            <a:r>
              <a:rPr lang="fa-IR" sz="4400" dirty="0" err="1" smtClean="0">
                <a:latin typeface="IranNastaliq" pitchFamily="18" charset="0"/>
                <a:cs typeface="IranNastaliq" pitchFamily="18" charset="0"/>
              </a:rPr>
              <a:t>نذیر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</a:t>
            </a:r>
            <a:endParaRPr lang="en-US" sz="4400" dirty="0" smtClean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2" name="Rectangle 34"/>
          <p:cNvSpPr>
            <a:spLocks noChangeArrowheads="1"/>
          </p:cNvSpPr>
          <p:nvPr/>
        </p:nvSpPr>
        <p:spPr bwMode="auto">
          <a:xfrm>
            <a:off x="7162800" y="1752600"/>
            <a:ext cx="1752600" cy="9906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اول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    تا       5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3" name="Rectangle 35"/>
          <p:cNvSpPr>
            <a:spLocks noChangeArrowheads="1"/>
          </p:cNvSpPr>
          <p:nvPr/>
        </p:nvSpPr>
        <p:spPr bwMode="auto">
          <a:xfrm>
            <a:off x="7162800" y="2819400"/>
            <a:ext cx="1752600" cy="1066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6تا    12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4" name="Rectangle 36"/>
          <p:cNvSpPr>
            <a:spLocks noChangeArrowheads="1"/>
          </p:cNvSpPr>
          <p:nvPr/>
        </p:nvSpPr>
        <p:spPr bwMode="auto">
          <a:xfrm>
            <a:off x="7162800" y="3962400"/>
            <a:ext cx="1752600" cy="1066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13   تا    30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791200" y="381000"/>
            <a:ext cx="2895600" cy="11430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j-ea"/>
                <a:cs typeface="IranNastaliq" pitchFamily="18" charset="0"/>
              </a:rPr>
              <a:t>نمودار هدایتی سوره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صفحه9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0" animBg="1"/>
      <p:bldP spid="83981" grpId="0" animBg="1" autoUpdateAnimBg="0"/>
      <p:bldP spid="83982" grpId="0" animBg="1"/>
      <p:bldP spid="84002" grpId="0" build="p" animBg="1"/>
      <p:bldP spid="84003" grpId="0" build="p" animBg="1"/>
      <p:bldP spid="84004" grpId="0" build="p" animBg="1"/>
      <p:bldP spid="11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2490</TotalTime>
  <Words>632</Words>
  <Application>Microsoft Office PowerPoint</Application>
  <PresentationFormat>نمایش روی پرده (4:3)</PresentationFormat>
  <Paragraphs>70</Paragraphs>
  <Slides>10</Slides>
  <Notes>3</Notes>
  <HiddenSlides>0</HiddenSlides>
  <MMClips>1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10</vt:i4>
      </vt:variant>
    </vt:vector>
  </HeadingPairs>
  <TitlesOfParts>
    <vt:vector size="11" baseType="lpstr">
      <vt:lpstr>Capsules</vt:lpstr>
      <vt:lpstr>اسلاید 1</vt:lpstr>
      <vt:lpstr>اسلاید 2</vt:lpstr>
      <vt:lpstr>سیاق اول؛  آیات       1    تا    5 </vt:lpstr>
      <vt:lpstr>جهت  هدایتی  سیاق   اول</vt:lpstr>
      <vt:lpstr>سیاق دوم، آیات  6   تا   12</vt:lpstr>
      <vt:lpstr>جهت هدایتی سیاق دوم</vt:lpstr>
      <vt:lpstr>سیاق سوم، آیات    13     تا   30</vt:lpstr>
      <vt:lpstr>جهت هدایتی سیاق سوم</vt:lpstr>
      <vt:lpstr>اسلاید 9</vt:lpstr>
      <vt:lpstr>اسلاید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darabi</cp:lastModifiedBy>
  <cp:revision>172</cp:revision>
  <cp:lastPrinted>1601-01-01T00:00:00Z</cp:lastPrinted>
  <dcterms:created xsi:type="dcterms:W3CDTF">1601-01-01T00:00:00Z</dcterms:created>
  <dcterms:modified xsi:type="dcterms:W3CDTF">2010-12-13T07:07:07Z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