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4"/>
  </p:notesMasterIdLst>
  <p:sldIdLst>
    <p:sldId id="270" r:id="rId2"/>
    <p:sldId id="279" r:id="rId3"/>
    <p:sldId id="273" r:id="rId4"/>
    <p:sldId id="258" r:id="rId5"/>
    <p:sldId id="259" r:id="rId6"/>
    <p:sldId id="260" r:id="rId7"/>
    <p:sldId id="261" r:id="rId8"/>
    <p:sldId id="262" r:id="rId9"/>
    <p:sldId id="276" r:id="rId10"/>
    <p:sldId id="277" r:id="rId11"/>
    <p:sldId id="280" r:id="rId12"/>
    <p:sldId id="278" r:id="rId13"/>
  </p:sldIdLst>
  <p:sldSz cx="9144000" cy="6858000" type="screen4x3"/>
  <p:notesSz cx="6858000" cy="9144000"/>
  <p:defaultTextStyle>
    <a:defPPr>
      <a:defRPr lang="fa-IR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CC"/>
    <a:srgbClr val="FFFFFF"/>
    <a:srgbClr val="CCECFF"/>
    <a:srgbClr val="CCCCFF"/>
    <a:srgbClr val="FFFF00"/>
    <a:srgbClr val="A3F5ED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555" autoAdjust="0"/>
    <p:restoredTop sz="87187" autoAdjust="0"/>
  </p:normalViewPr>
  <p:slideViewPr>
    <p:cSldViewPr>
      <p:cViewPr>
        <p:scale>
          <a:sx n="76" d="100"/>
          <a:sy n="76" d="100"/>
        </p:scale>
        <p:origin x="-1122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16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29B6972-16AD-4676-9E95-685904C955B6}" type="datetimeFigureOut">
              <a:rPr lang="fa-IR" smtClean="0"/>
              <a:pPr/>
              <a:t>01/06/32</a:t>
            </a:fld>
            <a:endParaRPr lang="fa-I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13DD9C3-465F-4F95-9AF5-449ECF07A198}" type="slidenum">
              <a:rPr lang="fa-IR" smtClean="0"/>
              <a:pPr/>
              <a:t>‹#›</a:t>
            </a:fld>
            <a:endParaRPr lang="fa-I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DD9C3-465F-4F95-9AF5-449ECF07A198}" type="slidenum">
              <a:rPr lang="fa-IR" smtClean="0"/>
              <a:pPr/>
              <a:t>1</a:t>
            </a:fld>
            <a:endParaRPr lang="fa-I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DD9C3-465F-4F95-9AF5-449ECF07A198}" type="slidenum">
              <a:rPr lang="fa-IR" smtClean="0"/>
              <a:pPr/>
              <a:t>2</a:t>
            </a:fld>
            <a:endParaRPr lang="fa-I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صفحه</a:t>
            </a:r>
            <a:r>
              <a:rPr lang="fa-IR" baseline="0" dirty="0" smtClean="0"/>
              <a:t> بعد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DD9C3-465F-4F95-9AF5-449ECF07A198}" type="slidenum">
              <a:rPr lang="fa-IR" smtClean="0"/>
              <a:pPr/>
              <a:t>4</a:t>
            </a:fld>
            <a:endParaRPr lang="fa-I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DD9C3-465F-4F95-9AF5-449ECF07A198}" type="slidenum">
              <a:rPr lang="fa-IR" smtClean="0"/>
              <a:pPr/>
              <a:t>10</a:t>
            </a:fld>
            <a:endParaRPr lang="fa-I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218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372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endParaRPr kumimoji="1" lang="en-US" sz="2400" dirty="0">
                <a:latin typeface="Times New Roman" pitchFamily="18" charset="0"/>
              </a:endParaRPr>
            </a:p>
          </p:txBody>
        </p:sp>
        <p:sp>
          <p:nvSpPr>
            <p:cNvPr id="137220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endParaRPr kumimoji="1" lang="en-US" sz="2400" dirty="0">
                <a:latin typeface="Times New Roman" pitchFamily="18" charset="0"/>
              </a:endParaRPr>
            </a:p>
          </p:txBody>
        </p:sp>
      </p:grpSp>
      <p:grpSp>
        <p:nvGrpSpPr>
          <p:cNvPr id="137221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3722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a-IR" dirty="0"/>
            </a:p>
          </p:txBody>
        </p:sp>
        <p:sp>
          <p:nvSpPr>
            <p:cNvPr id="13722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a-IR" dirty="0"/>
            </a:p>
          </p:txBody>
        </p:sp>
      </p:grpSp>
      <p:sp>
        <p:nvSpPr>
          <p:cNvPr id="13722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fa-IR"/>
              <a:t>برای ویرایش سبک زیرعنوان اسلاید اصلی، کلیک نمایید</a:t>
            </a:r>
          </a:p>
        </p:txBody>
      </p:sp>
      <p:sp>
        <p:nvSpPr>
          <p:cNvPr id="13722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722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3722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473818F7-2114-4F0F-B3E5-4DA1DCBAE894}" type="slidenum">
              <a:rPr lang="fa-IR"/>
              <a:pPr/>
              <a:t>‹#›</a:t>
            </a:fld>
            <a:endParaRPr lang="en-US" dirty="0"/>
          </a:p>
        </p:txBody>
      </p:sp>
      <p:sp>
        <p:nvSpPr>
          <p:cNvPr id="13722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fa-IR"/>
              <a:t>برای ویرایش سبک عنوان اسلاید اصلی، کلیک نمایید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72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72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7228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203CE-A4CA-474C-8352-B8B6F3E0D1CA}" type="slidenum">
              <a:rPr lang="fa-IR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CF868-5851-4A5C-809A-04634CAFA716}" type="slidenum">
              <a:rPr lang="fa-IR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3F96C-F508-495B-A71F-9A27FD564549}" type="slidenum">
              <a:rPr lang="fa-IR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39FB2-E6A4-4A38-AB15-ED50EED65D67}" type="slidenum">
              <a:rPr lang="fa-IR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713E3-97A6-4036-9B6C-E16C97FE7BDD}" type="slidenum">
              <a:rPr lang="fa-IR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5009A-AB79-4D45-8578-E3F4EFDC4E57}" type="slidenum">
              <a:rPr lang="fa-IR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AA634-9CAC-4FE2-B2F0-876A618D7F21}" type="slidenum">
              <a:rPr lang="fa-IR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B406E-C4C3-4434-B4D7-B1512345ACE1}" type="slidenum">
              <a:rPr lang="fa-IR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FEB1B-4A55-4749-87D3-E8DED7E8DF40}" type="slidenum">
              <a:rPr lang="fa-IR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F1E17-7F42-40AF-9815-8E9D632B345B}" type="slidenum">
              <a:rPr lang="fa-IR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19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3619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3619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 dirty="0"/>
              </a:p>
            </p:txBody>
          </p:sp>
          <p:sp>
            <p:nvSpPr>
              <p:cNvPr id="13619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fa-IR" dirty="0"/>
              </a:p>
            </p:txBody>
          </p:sp>
        </p:grpSp>
        <p:grpSp>
          <p:nvGrpSpPr>
            <p:cNvPr id="13619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3619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 dirty="0"/>
              </a:p>
            </p:txBody>
          </p:sp>
          <p:sp>
            <p:nvSpPr>
              <p:cNvPr id="13620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 dirty="0"/>
              </a:p>
            </p:txBody>
          </p:sp>
        </p:grpSp>
      </p:grpSp>
      <p:sp>
        <p:nvSpPr>
          <p:cNvPr id="13620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a-IR" smtClean="0"/>
              <a:t>برای ویرایش سبک عنوان اسلاید اصلی، کلیک نمایید</a:t>
            </a:r>
          </a:p>
        </p:txBody>
      </p:sp>
      <p:sp>
        <p:nvSpPr>
          <p:cNvPr id="136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a-IR" smtClean="0"/>
              <a:t>برای ویرایش سبک متن اسلاید اصلی، کلیک نمایید</a:t>
            </a:r>
          </a:p>
          <a:p>
            <a:pPr lvl="1"/>
            <a:r>
              <a:rPr lang="fa-IR" smtClean="0"/>
              <a:t>سطح دوم</a:t>
            </a:r>
          </a:p>
          <a:p>
            <a:pPr lvl="2"/>
            <a:r>
              <a:rPr lang="fa-IR" smtClean="0"/>
              <a:t>سطح سوم</a:t>
            </a:r>
          </a:p>
          <a:p>
            <a:pPr lvl="3"/>
            <a:r>
              <a:rPr lang="fa-IR" smtClean="0"/>
              <a:t>سطح چهارم</a:t>
            </a:r>
          </a:p>
          <a:p>
            <a:pPr lvl="4"/>
            <a:r>
              <a:rPr lang="fa-IR" smtClean="0"/>
              <a:t>سطح پنجم</a:t>
            </a:r>
          </a:p>
        </p:txBody>
      </p:sp>
      <p:sp>
        <p:nvSpPr>
          <p:cNvPr id="136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400"/>
            </a:lvl1pPr>
          </a:lstStyle>
          <a:p>
            <a:endParaRPr lang="en-US" dirty="0"/>
          </a:p>
        </p:txBody>
      </p:sp>
      <p:sp>
        <p:nvSpPr>
          <p:cNvPr id="1362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endParaRPr lang="en-US" dirty="0"/>
          </a:p>
        </p:txBody>
      </p:sp>
      <p:sp>
        <p:nvSpPr>
          <p:cNvPr id="1362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 rtl="0">
              <a:defRPr sz="2600" b="1">
                <a:solidFill>
                  <a:schemeClr val="bg1"/>
                </a:solidFill>
              </a:defRPr>
            </a:lvl1pPr>
          </a:lstStyle>
          <a:p>
            <a:fld id="{A33C325D-F275-470D-8546-B82AA8F5E889}" type="slidenum">
              <a:rPr lang="fa-IR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01" grpId="0"/>
      <p:bldP spid="13620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3620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darabi\Documents\BBB\&#1605;&#1578;&#1606;\&#1662;&#1575;&#1608;&#1585;%20&#1662;&#1608;&#1740;&#1606;&#1578;%20&#1580;&#1586;&#1569;%2029\&#1587;&#1608;&#1585;&#1607;%20&#1602;&#1604;&#1605;\&#1602;&#1604;&#1605;.wmv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darabi\Documents\BBB\&#1605;&#1578;&#1606;\&#1662;&#1575;&#1608;&#1585;%20&#1662;&#1608;&#1740;&#1606;&#1578;%20&#1580;&#1586;&#1569;%2029\&#1587;&#1608;&#1585;&#1607;%20&#1602;&#1604;&#1605;\&#1602;&#1604;&#1605;%201%20-%2016.mp3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darabi\Documents\BBB\&#1605;&#1578;&#1606;\&#1662;&#1575;&#1608;&#1585;%20&#1662;&#1608;&#1740;&#1606;&#1578;%20&#1580;&#1586;&#1569;%2029\&#1587;&#1608;&#1585;&#1607;%20&#1602;&#1604;&#1605;\&#1602;&#1604;&#1605;%2017%20-%2033.mp3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darabi\Documents\BBB\&#1605;&#1578;&#1606;\&#1662;&#1575;&#1608;&#1585;%20&#1662;&#1608;&#1740;&#1606;&#1578;%20&#1580;&#1586;&#1569;%2029\&#1587;&#1608;&#1585;&#1607;%20&#1602;&#1604;&#1605;\&#1602;&#1604;&#1605;%2034%20-%2050.mp3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darabi\Documents\BBB\&#1605;&#1578;&#1606;\&#1662;&#1575;&#1608;&#1585;%20&#1662;&#1608;&#1740;&#1606;&#1578;%20&#1580;&#1586;&#1569;%2029\&#1587;&#1608;&#1585;&#1607;%20&#1602;&#1604;&#1605;\&#1602;&#1604;&#1605;%2051%20-%2052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447800" y="1524000"/>
            <a:ext cx="2413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r>
              <a:rPr kumimoji="0" lang="fa-IR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IranNastaliq" pitchFamily="18" charset="0"/>
              </a:rPr>
              <a:t>بسم الله الرحمن الرحیم</a:t>
            </a:r>
          </a:p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r>
              <a:rPr kumimoji="0" lang="fa-IR" sz="4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IranNastaliq" pitchFamily="18" charset="0"/>
              </a:rPr>
              <a:t>تدبر در سوره مبارکه</a:t>
            </a:r>
          </a:p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endParaRPr kumimoji="0" lang="fa-IR" sz="2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cs typeface="2  Badr" pitchFamily="2" charset="-78"/>
            </a:endParaRPr>
          </a:p>
          <a:p>
            <a:pPr marL="342900" marR="0" lvl="0" indent="-342900" algn="ctr" defTabSz="914400" rtl="1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tabLst/>
              <a:defRPr/>
            </a:pPr>
            <a:r>
              <a:rPr lang="fa-IR" sz="8500" b="1" kern="0" dirty="0" smtClean="0">
                <a:latin typeface="+mn-lt"/>
                <a:cs typeface="B Mitra" pitchFamily="2" charset="-78"/>
              </a:rPr>
              <a:t>قلم</a:t>
            </a:r>
            <a:endParaRPr lang="fa-IR" sz="1200" b="1" kern="0" dirty="0" smtClean="0">
              <a:latin typeface="+mn-lt"/>
              <a:cs typeface="B Mitra" pitchFamily="2" charset="-78"/>
            </a:endParaRPr>
          </a:p>
        </p:txBody>
      </p:sp>
      <p:pic>
        <p:nvPicPr>
          <p:cNvPr id="79892" name="Picture 20" descr="H:\AAA\تصاویر\New Folder\FIL57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0"/>
            <a:ext cx="54102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7989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AutoShape 2"/>
          <p:cNvSpPr>
            <a:spLocks noGrp="1" noChangeArrowheads="1"/>
          </p:cNvSpPr>
          <p:nvPr>
            <p:ph type="title"/>
          </p:nvPr>
        </p:nvSpPr>
        <p:spPr>
          <a:xfrm>
            <a:off x="5181600" y="762000"/>
            <a:ext cx="3505200" cy="1143000"/>
          </a:xfrm>
        </p:spPr>
        <p:txBody>
          <a:bodyPr/>
          <a:lstStyle/>
          <a:p>
            <a:pPr algn="r"/>
            <a:r>
              <a:rPr lang="fa-IR" sz="6000" b="0" dirty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جهت </a:t>
            </a:r>
            <a:r>
              <a:rPr lang="fa-IR" sz="6000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 هدایتی  سیاق  چهارم</a:t>
            </a:r>
            <a:endParaRPr lang="en-US" sz="6000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62200"/>
            <a:ext cx="8534400" cy="403860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fa-IR" sz="6600" dirty="0" smtClean="0">
                <a:latin typeface="IranNastaliq" pitchFamily="18" charset="0"/>
                <a:cs typeface="IranNastaliq" pitchFamily="18" charset="0"/>
              </a:rPr>
              <a:t>  باز هم   حیرت زده  و  عصبانی تو   را   مجنون می خوانند</a:t>
            </a:r>
            <a:br>
              <a:rPr lang="fa-IR" sz="6600" dirty="0" smtClean="0">
                <a:latin typeface="IranNastaliq" pitchFamily="18" charset="0"/>
                <a:cs typeface="IranNastaliq" pitchFamily="18" charset="0"/>
              </a:rPr>
            </a:br>
            <a:r>
              <a:rPr lang="fa-IR" sz="6600" dirty="0" smtClean="0">
                <a:latin typeface="IranNastaliq" pitchFamily="18" charset="0"/>
                <a:cs typeface="IranNastaliq" pitchFamily="18" charset="0"/>
              </a:rPr>
              <a:t> در   حالی    که  قرآن   ذکری    برای   جهانیان  است.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10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  <p:bldP spid="141315" grpId="1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9" name="Rectangl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8600" y="1752600"/>
            <a:ext cx="6781800" cy="990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3200" dirty="0" smtClean="0">
                <a:latin typeface="IranNastaliq" pitchFamily="18" charset="0"/>
                <a:cs typeface="IranNastaliq" pitchFamily="18" charset="0"/>
              </a:rPr>
              <a:t>یاری رسول خدا </a:t>
            </a:r>
            <a:r>
              <a:rPr lang="fa-IR" sz="2000" dirty="0" smtClean="0">
                <a:latin typeface="IranNastaliq" pitchFamily="18" charset="0"/>
                <a:cs typeface="IranNastaliq" pitchFamily="18" charset="0"/>
              </a:rPr>
              <a:t>صلی الله علیه و آله و سلم    </a:t>
            </a:r>
            <a:r>
              <a:rPr lang="fa-IR" sz="3200" dirty="0" smtClean="0">
                <a:latin typeface="IranNastaliq" pitchFamily="18" charset="0"/>
                <a:cs typeface="IranNastaliq" pitchFamily="18" charset="0"/>
              </a:rPr>
              <a:t>برای   مقاومت در   برابر   فشارهای تبلیغاتی   ثروتمندان و  قدرتمندان   مکذب   قرآن</a:t>
            </a:r>
            <a:endParaRPr lang="en-US" sz="32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83981" name="Rectangle 13"/>
          <p:cNvSpPr>
            <a:spLocks noChangeArrowheads="1"/>
          </p:cNvSpPr>
          <p:nvPr/>
        </p:nvSpPr>
        <p:spPr bwMode="auto">
          <a:xfrm>
            <a:off x="228600" y="2819400"/>
            <a:ext cx="6781800" cy="1066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fa-IR" sz="3200" dirty="0" smtClean="0">
                <a:latin typeface="IranNastaliq" pitchFamily="18" charset="0"/>
                <a:cs typeface="IranNastaliq" pitchFamily="18" charset="0"/>
              </a:rPr>
              <a:t>اطمینان بخشی    به   رسول خدا </a:t>
            </a:r>
            <a:r>
              <a:rPr lang="fa-IR" sz="2000" dirty="0" smtClean="0">
                <a:latin typeface="IranNastaliq" pitchFamily="18" charset="0"/>
                <a:cs typeface="IranNastaliq" pitchFamily="18" charset="0"/>
              </a:rPr>
              <a:t>صلی الله علیه و آله و سلم     </a:t>
            </a:r>
            <a:r>
              <a:rPr lang="fa-IR" sz="3200" dirty="0" smtClean="0">
                <a:latin typeface="IranNastaliq" pitchFamily="18" charset="0"/>
                <a:cs typeface="IranNastaliq" pitchFamily="18" charset="0"/>
              </a:rPr>
              <a:t>برای   مقاومت   در برابر    مکذبان متکی بر ثروت  و قدرت</a:t>
            </a:r>
            <a:endParaRPr lang="en-US" sz="3200" dirty="0" smtClean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83982" name="Rectangle 14"/>
          <p:cNvSpPr>
            <a:spLocks noChangeArrowheads="1"/>
          </p:cNvSpPr>
          <p:nvPr/>
        </p:nvSpPr>
        <p:spPr bwMode="auto">
          <a:xfrm>
            <a:off x="228600" y="3962400"/>
            <a:ext cx="6781800" cy="1066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تهدید    مکذبان قرآن به استدراج  و دعوت پیامبر   </a:t>
            </a:r>
            <a:r>
              <a:rPr lang="fa-IR" sz="2400" dirty="0" smtClean="0">
                <a:latin typeface="IranNastaliq" pitchFamily="18" charset="0"/>
                <a:cs typeface="IranNastaliq" pitchFamily="18" charset="0"/>
              </a:rPr>
              <a:t>صلی الله علیه و آله و سلم   </a:t>
            </a: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به صبر</a:t>
            </a:r>
            <a:endParaRPr lang="en-US" sz="40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83995" name="Rectangle 27"/>
          <p:cNvSpPr>
            <a:spLocks noChangeArrowheads="1"/>
          </p:cNvSpPr>
          <p:nvPr/>
        </p:nvSpPr>
        <p:spPr bwMode="auto">
          <a:xfrm>
            <a:off x="228600" y="5105400"/>
            <a:ext cx="67818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3600" dirty="0" smtClean="0">
                <a:latin typeface="IranNastaliq" pitchFamily="18" charset="0"/>
                <a:cs typeface="IranNastaliq" pitchFamily="18" charset="0"/>
              </a:rPr>
              <a:t>باز هم   حیرت زده  و  عصبانی تو   را   مجنون می خوانند در   حالی    که  قرآن   ذکری    برای   جهانیان  است.</a:t>
            </a:r>
          </a:p>
        </p:txBody>
      </p:sp>
      <p:sp>
        <p:nvSpPr>
          <p:cNvPr id="84002" name="Rectangle 34"/>
          <p:cNvSpPr>
            <a:spLocks noChangeArrowheads="1"/>
          </p:cNvSpPr>
          <p:nvPr/>
        </p:nvSpPr>
        <p:spPr bwMode="auto">
          <a:xfrm>
            <a:off x="7162800" y="1752600"/>
            <a:ext cx="1752600" cy="990600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800" dirty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2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سیاق اول</a:t>
            </a:r>
            <a:endParaRPr lang="fa-IR" sz="28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1    تا       16</a:t>
            </a:r>
            <a:endParaRPr lang="en-US" sz="28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84003" name="Rectangle 35"/>
          <p:cNvSpPr>
            <a:spLocks noChangeArrowheads="1"/>
          </p:cNvSpPr>
          <p:nvPr/>
        </p:nvSpPr>
        <p:spPr bwMode="auto">
          <a:xfrm>
            <a:off x="7162800" y="2819400"/>
            <a:ext cx="1752600" cy="1066800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800" dirty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2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سیاق دوم</a:t>
            </a:r>
            <a:endParaRPr lang="fa-IR" sz="28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17    تا    33</a:t>
            </a:r>
            <a:endParaRPr lang="en-US" sz="28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84004" name="Rectangle 36"/>
          <p:cNvSpPr>
            <a:spLocks noChangeArrowheads="1"/>
          </p:cNvSpPr>
          <p:nvPr/>
        </p:nvSpPr>
        <p:spPr bwMode="auto">
          <a:xfrm>
            <a:off x="7162800" y="3962400"/>
            <a:ext cx="1752600" cy="1066800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سیاق سوم</a:t>
            </a:r>
            <a:endParaRPr lang="fa-IR" sz="28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34   تا    50</a:t>
            </a:r>
            <a:endParaRPr lang="en-US" sz="28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84005" name="Rectangle 37"/>
          <p:cNvSpPr>
            <a:spLocks noChangeArrowheads="1"/>
          </p:cNvSpPr>
          <p:nvPr/>
        </p:nvSpPr>
        <p:spPr bwMode="auto">
          <a:xfrm>
            <a:off x="7162800" y="5105400"/>
            <a:ext cx="1752600" cy="1143000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سیاق چهارم </a:t>
            </a:r>
            <a:endParaRPr lang="fa-IR" sz="28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fa-IR" sz="2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51تا    52</a:t>
            </a:r>
            <a:endParaRPr lang="en-US" sz="280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11" name="AutoShape 2"/>
          <p:cNvSpPr txBox="1">
            <a:spLocks noChangeArrowheads="1"/>
          </p:cNvSpPr>
          <p:nvPr/>
        </p:nvSpPr>
        <p:spPr>
          <a:xfrm>
            <a:off x="5791200" y="381000"/>
            <a:ext cx="2895600" cy="1143000"/>
          </a:xfrm>
          <a:prstGeom prst="roundRect">
            <a:avLst>
              <a:gd name="adj" fmla="val 37223"/>
            </a:avLst>
          </a:prstGeom>
        </p:spPr>
        <p:txBody>
          <a:bodyPr/>
          <a:lstStyle/>
          <a:p>
            <a:pPr marL="0" marR="0" lvl="0" indent="0" algn="r" defTabSz="914400" rtl="1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6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ranNastaliq" pitchFamily="18" charset="0"/>
                <a:ea typeface="+mj-ea"/>
                <a:cs typeface="IranNastaliq" pitchFamily="18" charset="0"/>
              </a:rPr>
              <a:t>نمودار هدایتی سوره</a:t>
            </a:r>
            <a:endParaRPr kumimoji="0" lang="en-US" sz="6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ranNastaliq" pitchFamily="18" charset="0"/>
              <a:ea typeface="+mj-ea"/>
              <a:cs typeface="IranNastaliq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11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400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4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4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00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00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400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400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4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4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4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4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400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400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4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4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4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4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83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83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9" grpId="0" animBg="1"/>
      <p:bldP spid="83981" grpId="0" animBg="1" autoUpdateAnimBg="0"/>
      <p:bldP spid="83982" grpId="0" animBg="1"/>
      <p:bldP spid="83995" grpId="0" animBg="1"/>
      <p:bldP spid="84002" grpId="0" build="p" animBg="1"/>
      <p:bldP spid="84003" grpId="0" build="p" animBg="1"/>
      <p:bldP spid="84004" grpId="0" build="p" animBg="1"/>
      <p:bldP spid="84005" grpId="0" build="p" animBg="1"/>
      <p:bldP spid="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2"/>
          <p:cNvSpPr txBox="1">
            <a:spLocks noChangeArrowheads="1"/>
          </p:cNvSpPr>
          <p:nvPr/>
        </p:nvSpPr>
        <p:spPr>
          <a:xfrm>
            <a:off x="5410200" y="228600"/>
            <a:ext cx="3352800" cy="1219200"/>
          </a:xfrm>
          <a:prstGeom prst="roundRect">
            <a:avLst>
              <a:gd name="adj" fmla="val 37223"/>
            </a:avLst>
          </a:prstGeom>
        </p:spPr>
        <p:txBody>
          <a:bodyPr/>
          <a:lstStyle/>
          <a:p>
            <a:pPr lvl="0">
              <a:lnSpc>
                <a:spcPct val="90000"/>
              </a:lnSpc>
            </a:pPr>
            <a:r>
              <a:rPr lang="fa-IR" sz="4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جهت  هدایتی  </a:t>
            </a:r>
            <a:r>
              <a:rPr lang="ar-SA" sz="48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سوره</a:t>
            </a:r>
            <a:endParaRPr kumimoji="0" lang="en-US" sz="4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ranNastaliq" pitchFamily="18" charset="0"/>
              <a:ea typeface="+mj-ea"/>
              <a:cs typeface="IranNastaliq" pitchFamily="18" charset="0"/>
            </a:endParaRPr>
          </a:p>
        </p:txBody>
      </p:sp>
      <p:sp>
        <p:nvSpPr>
          <p:cNvPr id="13" name="Rectangl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5800" y="1905000"/>
            <a:ext cx="7924800" cy="3124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fa-IR" sz="6000" dirty="0" smtClean="0">
                <a:latin typeface="IranNastaliq" pitchFamily="18" charset="0"/>
                <a:cs typeface="IranNastaliq" pitchFamily="18" charset="0"/>
              </a:rPr>
              <a:t>مقابله الهی   با تلاش   ثروتمندان  و قدرتمندان   مکذب </a:t>
            </a:r>
          </a:p>
          <a:p>
            <a:pPr algn="ctr">
              <a:lnSpc>
                <a:spcPct val="150000"/>
              </a:lnSpc>
            </a:pPr>
            <a:r>
              <a:rPr lang="fa-IR" sz="6000" dirty="0" smtClean="0">
                <a:latin typeface="IranNastaliq" pitchFamily="18" charset="0"/>
                <a:cs typeface="IranNastaliq" pitchFamily="18" charset="0"/>
              </a:rPr>
              <a:t>برای منفعل کردن   پیامبر </a:t>
            </a:r>
            <a:r>
              <a:rPr lang="fa-IR" sz="2800" dirty="0" smtClean="0">
                <a:latin typeface="IranNastaliq" pitchFamily="18" charset="0"/>
                <a:cs typeface="IranNastaliq" pitchFamily="18" charset="0"/>
              </a:rPr>
              <a:t>صلی الله علیه و آله و سلم </a:t>
            </a:r>
            <a:r>
              <a:rPr lang="fa-IR" sz="6000" dirty="0" smtClean="0">
                <a:latin typeface="IranNastaliq" pitchFamily="18" charset="0"/>
                <a:cs typeface="IranNastaliq" pitchFamily="18" charset="0"/>
              </a:rPr>
              <a:t>در  رسالت  قرآنی اش</a:t>
            </a:r>
            <a:endParaRPr lang="en-US" sz="60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صفحه12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2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 bwMode="auto">
          <a:xfrm>
            <a:off x="6248400" y="6172200"/>
            <a:ext cx="2895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/>
          <a:p>
            <a:pPr lvl="0" rtl="0"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قرائت</a:t>
            </a:r>
            <a:r>
              <a:rPr kumimoji="0" lang="fa-IR" sz="32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 سوره قلم        </a:t>
            </a:r>
            <a:r>
              <a:rPr lang="fa-IR" sz="200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7دقیقه و 48 ثانیه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  <p:pic>
        <p:nvPicPr>
          <p:cNvPr id="5" name="قلم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914400" y="609600"/>
            <a:ext cx="7213600" cy="54102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100000"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AutoShape 2"/>
          <p:cNvSpPr>
            <a:spLocks noGrp="1" noChangeArrowheads="1"/>
          </p:cNvSpPr>
          <p:nvPr>
            <p:ph type="title"/>
          </p:nvPr>
        </p:nvSpPr>
        <p:spPr>
          <a:xfrm>
            <a:off x="5257800" y="152400"/>
            <a:ext cx="3505200" cy="1143000"/>
          </a:xfrm>
        </p:spPr>
        <p:txBody>
          <a:bodyPr/>
          <a:lstStyle/>
          <a:p>
            <a:pPr algn="r"/>
            <a:r>
              <a:rPr lang="fa-IR" sz="4800" b="0" dirty="0" smtClean="0">
                <a:solidFill>
                  <a:srgbClr val="000000"/>
                </a:solidFill>
                <a:cs typeface="IranNastaliq" pitchFamily="18" charset="0"/>
              </a:rPr>
              <a:t>سیاق اول؛  آیات       1    تا    16 </a:t>
            </a:r>
            <a:endParaRPr lang="en-US" sz="4800" b="0" dirty="0">
              <a:solidFill>
                <a:srgbClr val="000000"/>
              </a:solidFill>
              <a:cs typeface="IranNastaliq" pitchFamily="18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1625" cy="4876800"/>
          </a:xfrm>
        </p:spPr>
        <p:txBody>
          <a:bodyPr/>
          <a:lstStyle/>
          <a:p>
            <a:pPr algn="ctr">
              <a:lnSpc>
                <a:spcPct val="200000"/>
              </a:lnSpc>
              <a:buNone/>
            </a:pPr>
            <a:r>
              <a:rPr lang="fa-IR" sz="2000" dirty="0" smtClean="0">
                <a:cs typeface="me_quran" pitchFamily="18" charset="-78"/>
              </a:rPr>
              <a:t> بِسْمِ اللَّهِ الرَّحْمنِ الرَّحيمِ</a:t>
            </a:r>
          </a:p>
          <a:p>
            <a:pPr algn="ctr">
              <a:lnSpc>
                <a:spcPct val="200000"/>
              </a:lnSpc>
              <a:buNone/>
            </a:pPr>
            <a:r>
              <a:rPr lang="fa-IR" sz="2000" dirty="0" smtClean="0">
                <a:cs typeface="me_quran" pitchFamily="18" charset="-78"/>
              </a:rPr>
              <a:t>ن وَ الْقَلَمِ وَ ما يَسْطُرُونَ </a:t>
            </a:r>
            <a:r>
              <a:rPr lang="en-US" sz="2000" dirty="0" smtClean="0">
                <a:sym typeface="HQPB2"/>
              </a:rPr>
              <a:t> </a:t>
            </a:r>
            <a:r>
              <a:rPr lang="fa-IR" sz="2000" dirty="0" smtClean="0">
                <a:sym typeface="HQPB2"/>
              </a:rPr>
              <a:t> </a:t>
            </a:r>
            <a:r>
              <a:rPr lang="fa-IR" sz="2000" dirty="0" smtClean="0">
                <a:cs typeface="me_quran" pitchFamily="18" charset="-78"/>
              </a:rPr>
              <a:t>ما أَنْتَ بِنِعْمَةِ رَبِّكَ بِمَجْنُونٍ </a:t>
            </a:r>
            <a:r>
              <a:rPr lang="en-US" sz="2000" dirty="0" smtClean="0">
                <a:sym typeface="HQPB2"/>
              </a:rPr>
              <a:t></a:t>
            </a:r>
            <a:r>
              <a:rPr lang="en-US" sz="2000" dirty="0" smtClean="0"/>
              <a:t> </a:t>
            </a:r>
            <a:r>
              <a:rPr lang="fa-IR" sz="2000" dirty="0" smtClean="0"/>
              <a:t> </a:t>
            </a:r>
            <a:r>
              <a:rPr lang="fa-IR" sz="2000" dirty="0" smtClean="0">
                <a:cs typeface="me_quran" pitchFamily="18" charset="-78"/>
              </a:rPr>
              <a:t>وَ إِنَّ  لَكَ لَأَجْراً غَيْرَ مَمْنُونٍ  </a:t>
            </a:r>
            <a:r>
              <a:rPr lang="en-US" sz="2000" dirty="0" smtClean="0">
                <a:sym typeface="HQPB2"/>
              </a:rPr>
              <a:t> </a:t>
            </a:r>
            <a:endParaRPr lang="fa-IR" sz="2000" dirty="0" smtClean="0">
              <a:cs typeface="me_quran" pitchFamily="18" charset="-78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000" dirty="0" smtClean="0">
                <a:cs typeface="me_quran" pitchFamily="18" charset="-78"/>
              </a:rPr>
              <a:t>وَ إِنَّكَ لَعَلى‏ خُلُقٍ عَظيمٍ </a:t>
            </a:r>
            <a:r>
              <a:rPr lang="en-US" sz="2000" dirty="0" smtClean="0">
                <a:sym typeface="HQPB2"/>
              </a:rPr>
              <a:t> </a:t>
            </a:r>
            <a:r>
              <a:rPr lang="fa-IR" sz="2000" dirty="0" smtClean="0">
                <a:sym typeface="HQPB2"/>
              </a:rPr>
              <a:t> </a:t>
            </a:r>
            <a:r>
              <a:rPr lang="fa-IR" sz="2000" dirty="0" smtClean="0">
                <a:cs typeface="me_quran" pitchFamily="18" charset="-78"/>
              </a:rPr>
              <a:t>فَسَتُبْصِرُ وَ يُبْصِرُونَ    </a:t>
            </a:r>
            <a:r>
              <a:rPr lang="en-US" sz="2000" dirty="0" smtClean="0">
                <a:sym typeface="HQPB2"/>
              </a:rPr>
              <a:t></a:t>
            </a:r>
            <a:r>
              <a:rPr lang="fa-IR" sz="2000" dirty="0" smtClean="0">
                <a:sym typeface="HQPB2"/>
              </a:rPr>
              <a:t> </a:t>
            </a:r>
            <a:r>
              <a:rPr lang="fa-IR" sz="2000" dirty="0" smtClean="0">
                <a:cs typeface="me_quran" pitchFamily="18" charset="-78"/>
              </a:rPr>
              <a:t>بِأَيِّكُمُ الْمَفْتُونُ   </a:t>
            </a:r>
            <a:r>
              <a:rPr lang="en-US" sz="2000" dirty="0" smtClean="0">
                <a:sym typeface="HQPB2"/>
              </a:rPr>
              <a:t></a:t>
            </a:r>
            <a:endParaRPr lang="fa-IR" sz="2000" dirty="0" smtClean="0">
              <a:cs typeface="me_quran" pitchFamily="18" charset="-78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000" dirty="0" smtClean="0">
                <a:cs typeface="me_quran" pitchFamily="18" charset="-78"/>
              </a:rPr>
              <a:t>إِنَّ رَبَّكَ هُوَ أَعْلَمُ بِمَنْ ضَلَّ عَنْ سَبيلِهِ وَ هُوَ أَعْلَمُ بِالْمُهْتَدينَ   </a:t>
            </a:r>
            <a:r>
              <a:rPr lang="en-US" sz="2000" dirty="0" smtClean="0">
                <a:sym typeface="HQPB2"/>
              </a:rPr>
              <a:t></a:t>
            </a:r>
            <a:r>
              <a:rPr lang="fa-IR" sz="2000" dirty="0" smtClean="0">
                <a:sym typeface="HQPB2"/>
              </a:rPr>
              <a:t> </a:t>
            </a:r>
            <a:r>
              <a:rPr lang="fa-IR" sz="2000" dirty="0" smtClean="0">
                <a:cs typeface="me_quran" pitchFamily="18" charset="-78"/>
              </a:rPr>
              <a:t>فَلا تُطِعِ الْمُكَذِّبينَ   </a:t>
            </a:r>
            <a:r>
              <a:rPr lang="en-US" sz="2000" dirty="0" smtClean="0">
                <a:sym typeface="HQPB2"/>
              </a:rPr>
              <a:t></a:t>
            </a:r>
            <a:endParaRPr lang="fa-IR" sz="2000" dirty="0" smtClean="0">
              <a:cs typeface="me_quran" pitchFamily="18" charset="-78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000" dirty="0" smtClean="0">
                <a:cs typeface="me_quran" pitchFamily="18" charset="-78"/>
              </a:rPr>
              <a:t>وَدُّوا لَوْ تُدْهِنُ فَيُدْهِنُونَ   </a:t>
            </a:r>
            <a:r>
              <a:rPr lang="en-US" sz="2000" dirty="0" smtClean="0">
                <a:sym typeface="HQPB2"/>
              </a:rPr>
              <a:t></a:t>
            </a:r>
            <a:r>
              <a:rPr lang="fa-IR" sz="2000" dirty="0" smtClean="0">
                <a:sym typeface="HQPB2"/>
              </a:rPr>
              <a:t> </a:t>
            </a:r>
            <a:r>
              <a:rPr lang="fa-IR" sz="2000" dirty="0" smtClean="0">
                <a:cs typeface="me_quran" pitchFamily="18" charset="-78"/>
              </a:rPr>
              <a:t>وَ لا تُطِعْ كُلَّ حَلاَّفٍ مَهينٍ   </a:t>
            </a:r>
            <a:r>
              <a:rPr lang="en-US" sz="2000" dirty="0" smtClean="0">
                <a:sym typeface="HQPB2"/>
              </a:rPr>
              <a:t></a:t>
            </a:r>
            <a:r>
              <a:rPr lang="fa-IR" sz="2000" dirty="0" smtClean="0">
                <a:sym typeface="HQPB2"/>
              </a:rPr>
              <a:t> </a:t>
            </a:r>
            <a:r>
              <a:rPr lang="fa-IR" sz="2000" dirty="0" smtClean="0">
                <a:cs typeface="me_quran" pitchFamily="18" charset="-78"/>
              </a:rPr>
              <a:t>هَمَّازٍ مَشَّاءٍ بِنَميمٍ   </a:t>
            </a:r>
            <a:r>
              <a:rPr lang="en-US" sz="2000" dirty="0" smtClean="0">
                <a:sym typeface="HQPB2"/>
              </a:rPr>
              <a:t></a:t>
            </a:r>
            <a:endParaRPr lang="fa-IR" sz="2000" dirty="0" smtClean="0">
              <a:cs typeface="me_quran" pitchFamily="18" charset="-78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000" dirty="0" smtClean="0">
                <a:cs typeface="me_quran" pitchFamily="18" charset="-78"/>
              </a:rPr>
              <a:t>مَنَّاعٍ    لِلْخَيْرِ  مُعْتَدٍ  أَثيمٍ   </a:t>
            </a:r>
            <a:r>
              <a:rPr lang="en-US" sz="2000" dirty="0" smtClean="0">
                <a:cs typeface="me_quran" pitchFamily="18" charset="-78"/>
              </a:rPr>
              <a:t> </a:t>
            </a:r>
            <a:r>
              <a:rPr lang="en-US" sz="2000" dirty="0" smtClean="0">
                <a:sym typeface="HQPB2"/>
              </a:rPr>
              <a:t></a:t>
            </a:r>
            <a:r>
              <a:rPr lang="fa-IR" sz="2000" dirty="0" smtClean="0">
                <a:cs typeface="me_quran" pitchFamily="18" charset="-78"/>
              </a:rPr>
              <a:t>عُتُلٍّ بَعْدَ  ذلِكَ زَنيمٍ   </a:t>
            </a:r>
            <a:r>
              <a:rPr lang="en-US" sz="2000" dirty="0" smtClean="0">
                <a:cs typeface="me_quran" pitchFamily="18" charset="-78"/>
              </a:rPr>
              <a:t> </a:t>
            </a:r>
            <a:r>
              <a:rPr lang="en-US" sz="2000" dirty="0" smtClean="0">
                <a:sym typeface="HQPB2"/>
              </a:rPr>
              <a:t></a:t>
            </a:r>
            <a:r>
              <a:rPr lang="fa-IR" sz="2000" dirty="0" smtClean="0">
                <a:cs typeface="me_quran" pitchFamily="18" charset="-78"/>
              </a:rPr>
              <a:t>أَنْ كانَ  ذا مالٍ وَ بَنينَ    </a:t>
            </a:r>
            <a:r>
              <a:rPr lang="en-US" sz="2000" dirty="0" smtClean="0">
                <a:sym typeface="HQPB2"/>
              </a:rPr>
              <a:t></a:t>
            </a:r>
            <a:endParaRPr lang="fa-IR" sz="2000" dirty="0" smtClean="0">
              <a:cs typeface="me_quran" pitchFamily="18" charset="-78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000" dirty="0" smtClean="0">
                <a:cs typeface="me_quran" pitchFamily="18" charset="-78"/>
              </a:rPr>
              <a:t>إِذا تُتْلى‏ عَلَيْهِ آياتُنا  قالَ   أَساطيرُ   الْأَوَّلينَ   </a:t>
            </a:r>
            <a:r>
              <a:rPr lang="en-US" sz="2000" dirty="0" smtClean="0">
                <a:cs typeface="me_quran" pitchFamily="18" charset="-78"/>
              </a:rPr>
              <a:t> </a:t>
            </a:r>
            <a:r>
              <a:rPr lang="en-US" sz="2000" dirty="0" smtClean="0">
                <a:sym typeface="HQPB2"/>
              </a:rPr>
              <a:t></a:t>
            </a:r>
            <a:r>
              <a:rPr lang="fa-IR" sz="2000" dirty="0" smtClean="0">
                <a:cs typeface="me_quran" pitchFamily="18" charset="-78"/>
              </a:rPr>
              <a:t>سَنَسِمُهُ  عَلَى الْخُرْطُومِ   </a:t>
            </a:r>
            <a:r>
              <a:rPr lang="en-US" sz="2000" dirty="0" smtClean="0">
                <a:sym typeface="HQPB2"/>
              </a:rPr>
              <a:t></a:t>
            </a:r>
            <a:endParaRPr lang="fa-IR" sz="2000" dirty="0" smtClean="0">
              <a:sym typeface="HQPB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3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6" name="قلم 1 - 16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609600" y="609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2005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105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58"/>
                            </p:stCondLst>
                            <p:childTnLst>
                              <p:par>
                                <p:cTn id="44" presetID="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89090" grpId="0"/>
      <p:bldP spid="89091" grpId="0" uiExpand="1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>
          <a:xfrm>
            <a:off x="5257800" y="533400"/>
            <a:ext cx="3429000" cy="1143000"/>
          </a:xfrm>
        </p:spPr>
        <p:txBody>
          <a:bodyPr/>
          <a:lstStyle/>
          <a:p>
            <a:pPr algn="r"/>
            <a:r>
              <a:rPr lang="fa-IR" sz="6000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جهت  هدایتی  سیاق   اول</a:t>
            </a:r>
            <a:endParaRPr lang="en-US" sz="6000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1" cy="4800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a-IR" sz="5400" dirty="0" smtClean="0">
                <a:latin typeface="IranNastaliq" pitchFamily="18" charset="0"/>
                <a:cs typeface="IranNastaliq" pitchFamily="18" charset="0"/>
              </a:rPr>
              <a:t>    یاری رسول خدا </a:t>
            </a:r>
            <a:r>
              <a:rPr lang="fa-IR" sz="3200" dirty="0" smtClean="0">
                <a:latin typeface="IranNastaliq" pitchFamily="18" charset="0"/>
                <a:cs typeface="IranNastaliq" pitchFamily="18" charset="0"/>
              </a:rPr>
              <a:t>صلی الله علیه و آله و سلم    </a:t>
            </a:r>
            <a:r>
              <a:rPr lang="fa-IR" sz="5400" dirty="0" smtClean="0">
                <a:latin typeface="IranNastaliq" pitchFamily="18" charset="0"/>
                <a:cs typeface="IranNastaliq" pitchFamily="18" charset="0"/>
              </a:rPr>
              <a:t>برای   مقاومت </a:t>
            </a:r>
            <a:br>
              <a:rPr lang="fa-IR" sz="5400" dirty="0" smtClean="0">
                <a:latin typeface="IranNastaliq" pitchFamily="18" charset="0"/>
                <a:cs typeface="IranNastaliq" pitchFamily="18" charset="0"/>
              </a:rPr>
            </a:br>
            <a:r>
              <a:rPr lang="fa-IR" sz="5400" dirty="0" smtClean="0">
                <a:latin typeface="IranNastaliq" pitchFamily="18" charset="0"/>
                <a:cs typeface="IranNastaliq" pitchFamily="18" charset="0"/>
              </a:rPr>
              <a:t>در   برابر   فشارهای تبلیغاتی   ثروتمندان و  قدرتمندان   مکذب   قرآن</a:t>
            </a:r>
            <a:br>
              <a:rPr lang="fa-IR" sz="5400" dirty="0" smtClean="0">
                <a:latin typeface="IranNastaliq" pitchFamily="18" charset="0"/>
                <a:cs typeface="IranNastaliq" pitchFamily="18" charset="0"/>
              </a:rPr>
            </a:br>
            <a:endParaRPr lang="en-US" sz="1600" dirty="0" smtClean="0">
              <a:latin typeface="IranNastaliq" pitchFamily="18" charset="0"/>
              <a:cs typeface="IranNastaliq" pitchFamily="18" charset="0"/>
            </a:endParaRPr>
          </a:p>
          <a:p>
            <a:pPr>
              <a:lnSpc>
                <a:spcPct val="200000"/>
              </a:lnSpc>
            </a:pPr>
            <a:r>
              <a:rPr lang="fa-IR" sz="3600" dirty="0" smtClean="0">
                <a:latin typeface="IranNastaliq" pitchFamily="18" charset="0"/>
                <a:cs typeface="IranNastaliq" pitchFamily="18" charset="0"/>
              </a:rPr>
              <a:t>تو را به جنون متهم می کنند و هدفی جز عقب نشینی تو ندارند. هرگز عقب نشینی نکن.</a:t>
            </a:r>
            <a:endParaRPr lang="en-US" sz="36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54062" cy="488950"/>
          </a:xfrm>
        </p:spPr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4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1" fill="hold" grpId="0" nodeType="clickEffect">
                                  <p:stCondLst>
                                    <p:cond delay="20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uiExpand="1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>
          <a:xfrm>
            <a:off x="5029200" y="0"/>
            <a:ext cx="3657600" cy="1143000"/>
          </a:xfrm>
        </p:spPr>
        <p:txBody>
          <a:bodyPr/>
          <a:lstStyle/>
          <a:p>
            <a:pPr algn="r"/>
            <a:r>
              <a:rPr lang="fa-IR" sz="4800" b="0" dirty="0" smtClean="0">
                <a:solidFill>
                  <a:srgbClr val="000000"/>
                </a:solidFill>
                <a:cs typeface="IranNastaliq" pitchFamily="18" charset="0"/>
              </a:rPr>
              <a:t>سیاق </a:t>
            </a:r>
            <a:r>
              <a:rPr lang="fa-IR" sz="4800" b="0" dirty="0">
                <a:solidFill>
                  <a:srgbClr val="000000"/>
                </a:solidFill>
                <a:cs typeface="IranNastaliq" pitchFamily="18" charset="0"/>
              </a:rPr>
              <a:t>دوم، آیات  </a:t>
            </a:r>
            <a:r>
              <a:rPr lang="fa-IR" sz="4800" b="0" dirty="0" smtClean="0">
                <a:solidFill>
                  <a:srgbClr val="000000"/>
                </a:solidFill>
                <a:cs typeface="IranNastaliq" pitchFamily="18" charset="0"/>
              </a:rPr>
              <a:t>17   تا   33</a:t>
            </a:r>
            <a:endParaRPr lang="en-US" sz="4800" b="0" dirty="0">
              <a:solidFill>
                <a:srgbClr val="000000"/>
              </a:solidFill>
              <a:cs typeface="IranNastaliq" pitchFamily="18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486400"/>
          </a:xfrm>
        </p:spPr>
        <p:txBody>
          <a:bodyPr/>
          <a:lstStyle/>
          <a:p>
            <a:pPr algn="ctr">
              <a:lnSpc>
                <a:spcPct val="200000"/>
              </a:lnSpc>
              <a:buNone/>
            </a:pPr>
            <a:r>
              <a:rPr lang="fa-IR" sz="2000" dirty="0" smtClean="0">
                <a:cs typeface="me_quran" pitchFamily="18" charset="-78"/>
              </a:rPr>
              <a:t>إِنَّا بَلَوْناهُمْ كَما بَلَوْنا أَصْحابَ الْجَنَّةِ إِذْ </a:t>
            </a:r>
            <a:r>
              <a:rPr lang="fa-IR" sz="2000" dirty="0" err="1" smtClean="0">
                <a:cs typeface="me_quran" pitchFamily="18" charset="-78"/>
              </a:rPr>
              <a:t>أَقْسَمُوا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noProof="1" smtClean="0">
                <a:cs typeface="me_quran" pitchFamily="18" charset="-78"/>
              </a:rPr>
              <a:t>لَيَصْرِمُنَّها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مُصْبِحينَ</a:t>
            </a:r>
            <a:r>
              <a:rPr lang="fa-IR" sz="2000" dirty="0" smtClean="0">
                <a:cs typeface="me_quran" pitchFamily="18" charset="-78"/>
              </a:rPr>
              <a:t>    </a:t>
            </a:r>
            <a:r>
              <a:rPr lang="en-US" sz="2000" dirty="0" smtClean="0">
                <a:sym typeface="HQPB2"/>
              </a:rPr>
              <a:t></a:t>
            </a:r>
            <a:r>
              <a:rPr lang="fa-IR" sz="2000" dirty="0" smtClean="0">
                <a:sym typeface="HQPB2"/>
              </a:rPr>
              <a:t> </a:t>
            </a:r>
            <a:r>
              <a:rPr lang="fa-IR" sz="2000" dirty="0" smtClean="0">
                <a:cs typeface="me_quran" pitchFamily="18" charset="-78"/>
              </a:rPr>
              <a:t>وَ لا </a:t>
            </a:r>
            <a:r>
              <a:rPr lang="fa-IR" sz="2000" dirty="0" err="1" smtClean="0">
                <a:cs typeface="me_quran" pitchFamily="18" charset="-78"/>
              </a:rPr>
              <a:t>يَسْتَثْنُونَ</a:t>
            </a:r>
            <a:r>
              <a:rPr lang="fa-IR" sz="2000" dirty="0" smtClean="0">
                <a:cs typeface="me_quran" pitchFamily="18" charset="-78"/>
              </a:rPr>
              <a:t>    </a:t>
            </a:r>
            <a:r>
              <a:rPr lang="en-US" sz="2000" dirty="0" smtClean="0">
                <a:sym typeface="HQPB2"/>
              </a:rPr>
              <a:t></a:t>
            </a:r>
            <a:endParaRPr lang="fa-IR" sz="2000" dirty="0" smtClean="0">
              <a:sym typeface="HQPB2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000" dirty="0" err="1" smtClean="0">
                <a:cs typeface="me_quran" pitchFamily="18" charset="-78"/>
              </a:rPr>
              <a:t>فَطافَ</a:t>
            </a:r>
            <a:r>
              <a:rPr lang="fa-IR" sz="2000" dirty="0" smtClean="0">
                <a:cs typeface="me_quran" pitchFamily="18" charset="-78"/>
              </a:rPr>
              <a:t> عَلَيْها طائِفٌ مِنْ رَبِّكَ وَ هُمْ </a:t>
            </a:r>
            <a:r>
              <a:rPr lang="fa-IR" sz="2000" dirty="0" err="1" smtClean="0">
                <a:cs typeface="me_quran" pitchFamily="18" charset="-78"/>
              </a:rPr>
              <a:t>نائِمُونَ</a:t>
            </a:r>
            <a:r>
              <a:rPr lang="fa-IR" sz="2000" dirty="0" smtClean="0">
                <a:cs typeface="me_quran" pitchFamily="18" charset="-78"/>
              </a:rPr>
              <a:t>    </a:t>
            </a:r>
            <a:r>
              <a:rPr lang="en-US" sz="2000" dirty="0" smtClean="0">
                <a:cs typeface="me_quran" pitchFamily="18" charset="-78"/>
              </a:rPr>
              <a:t> </a:t>
            </a:r>
            <a:r>
              <a:rPr lang="en-US" sz="2000" dirty="0" smtClean="0">
                <a:sym typeface="HQPB2"/>
              </a:rPr>
              <a:t></a:t>
            </a:r>
            <a:r>
              <a:rPr lang="fa-IR" sz="2000" dirty="0" err="1" smtClean="0">
                <a:cs typeface="me_quran" pitchFamily="18" charset="-78"/>
              </a:rPr>
              <a:t>فَأَصْبَحَتْ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كَالصَّريمِ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en-US" sz="2000" dirty="0" smtClean="0">
                <a:cs typeface="me_quran" pitchFamily="18" charset="-78"/>
              </a:rPr>
              <a:t> </a:t>
            </a:r>
            <a:r>
              <a:rPr lang="en-US" sz="2000" dirty="0" smtClean="0">
                <a:sym typeface="HQPB2"/>
              </a:rPr>
              <a:t> </a:t>
            </a:r>
            <a:r>
              <a:rPr lang="fa-IR" sz="2000" dirty="0" err="1" smtClean="0">
                <a:cs typeface="me_quran" pitchFamily="18" charset="-78"/>
              </a:rPr>
              <a:t>فَتَنادَوْا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مُصْبِحينَ</a:t>
            </a:r>
            <a:r>
              <a:rPr lang="fa-IR" sz="2000" dirty="0" smtClean="0">
                <a:cs typeface="me_quran" pitchFamily="18" charset="-78"/>
              </a:rPr>
              <a:t>    </a:t>
            </a:r>
            <a:r>
              <a:rPr lang="en-US" sz="2000" dirty="0" smtClean="0">
                <a:sym typeface="HQPB2"/>
              </a:rPr>
              <a:t></a:t>
            </a:r>
            <a:endParaRPr lang="fa-IR" sz="2000" dirty="0" smtClean="0">
              <a:sym typeface="HQPB2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000" dirty="0" err="1" smtClean="0">
                <a:cs typeface="me_quran" pitchFamily="18" charset="-78"/>
              </a:rPr>
              <a:t>أَنِ</a:t>
            </a:r>
            <a:r>
              <a:rPr lang="fa-IR" sz="2000" dirty="0" smtClean="0">
                <a:cs typeface="me_quran" pitchFamily="18" charset="-78"/>
              </a:rPr>
              <a:t> اغْدُوا عَلى‏ حَرْثِكُمْ إِنْ </a:t>
            </a:r>
            <a:r>
              <a:rPr lang="fa-IR" sz="2000" dirty="0" err="1" smtClean="0">
                <a:cs typeface="me_quran" pitchFamily="18" charset="-78"/>
              </a:rPr>
              <a:t>كُنْتُمْ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صارِمينَ</a:t>
            </a:r>
            <a:r>
              <a:rPr lang="fa-IR" sz="2000" dirty="0" smtClean="0">
                <a:cs typeface="me_quran" pitchFamily="18" charset="-78"/>
              </a:rPr>
              <a:t>  </a:t>
            </a:r>
            <a:r>
              <a:rPr lang="en-US" sz="2000" dirty="0" smtClean="0">
                <a:sym typeface="HQPB2"/>
              </a:rPr>
              <a:t></a:t>
            </a:r>
            <a:r>
              <a:rPr lang="fa-IR" sz="2000" dirty="0" smtClean="0">
                <a:sym typeface="HQPB2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فَانْطَلَقُوا</a:t>
            </a:r>
            <a:r>
              <a:rPr lang="fa-IR" sz="2000" dirty="0" smtClean="0">
                <a:cs typeface="me_quran" pitchFamily="18" charset="-78"/>
              </a:rPr>
              <a:t> وَ </a:t>
            </a:r>
            <a:r>
              <a:rPr lang="fa-IR" sz="2000" dirty="0" err="1" smtClean="0">
                <a:cs typeface="me_quran" pitchFamily="18" charset="-78"/>
              </a:rPr>
              <a:t>هُمْ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يَتَخافَتُونَ</a:t>
            </a:r>
            <a:r>
              <a:rPr lang="fa-IR" sz="2000" dirty="0" smtClean="0">
                <a:cs typeface="me_quran" pitchFamily="18" charset="-78"/>
              </a:rPr>
              <a:t>    </a:t>
            </a:r>
            <a:r>
              <a:rPr lang="en-US" sz="2000" dirty="0" smtClean="0">
                <a:sym typeface="HQPB2"/>
              </a:rPr>
              <a:t></a:t>
            </a:r>
            <a:endParaRPr lang="fa-IR" sz="2000" dirty="0" smtClean="0">
              <a:sym typeface="HQPB2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000" dirty="0" err="1" smtClean="0">
                <a:cs typeface="me_quran" pitchFamily="18" charset="-78"/>
              </a:rPr>
              <a:t>أَنْ</a:t>
            </a:r>
            <a:r>
              <a:rPr lang="fa-IR" sz="2000" dirty="0" smtClean="0">
                <a:cs typeface="me_quran" pitchFamily="18" charset="-78"/>
              </a:rPr>
              <a:t> لا يَدْخُلَنَّهَا الْيَوْمَ </a:t>
            </a:r>
            <a:r>
              <a:rPr lang="fa-IR" sz="2000" dirty="0" err="1" smtClean="0">
                <a:cs typeface="me_quran" pitchFamily="18" charset="-78"/>
              </a:rPr>
              <a:t>عَلَيْكُمْ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مِسْكينٌ</a:t>
            </a:r>
            <a:r>
              <a:rPr lang="fa-IR" sz="2000" dirty="0" smtClean="0">
                <a:cs typeface="me_quran" pitchFamily="18" charset="-78"/>
              </a:rPr>
              <a:t>    </a:t>
            </a:r>
            <a:r>
              <a:rPr lang="en-US" sz="2000" dirty="0" smtClean="0">
                <a:sym typeface="HQPB2"/>
              </a:rPr>
              <a:t></a:t>
            </a:r>
            <a:r>
              <a:rPr lang="fa-IR" sz="2000" dirty="0" smtClean="0">
                <a:sym typeface="HQPB2"/>
              </a:rPr>
              <a:t> </a:t>
            </a:r>
            <a:r>
              <a:rPr lang="fa-IR" sz="2000" dirty="0" smtClean="0">
                <a:cs typeface="me_quran" pitchFamily="18" charset="-78"/>
              </a:rPr>
              <a:t>وَ غَدَوْا عَلى‏ حَرْدٍ </a:t>
            </a:r>
            <a:r>
              <a:rPr lang="fa-IR" sz="2000" dirty="0" err="1" smtClean="0">
                <a:cs typeface="me_quran" pitchFamily="18" charset="-78"/>
              </a:rPr>
              <a:t>قادِرينَ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en-US" sz="2000" dirty="0" smtClean="0">
                <a:sym typeface="HQPB2"/>
              </a:rPr>
              <a:t></a:t>
            </a:r>
            <a:endParaRPr lang="fa-IR" sz="2000" dirty="0" smtClean="0">
              <a:sym typeface="HQPB2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000" dirty="0" err="1" smtClean="0">
                <a:cs typeface="me_quran" pitchFamily="18" charset="-78"/>
              </a:rPr>
              <a:t>فَلَمَّا</a:t>
            </a:r>
            <a:r>
              <a:rPr lang="fa-IR" sz="2000" dirty="0" smtClean="0">
                <a:cs typeface="me_quran" pitchFamily="18" charset="-78"/>
              </a:rPr>
              <a:t> رَأَوْها قالُوا </a:t>
            </a:r>
            <a:r>
              <a:rPr lang="fa-IR" sz="2000" dirty="0" err="1" smtClean="0">
                <a:cs typeface="me_quran" pitchFamily="18" charset="-78"/>
              </a:rPr>
              <a:t>إِنَّا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لَضَالُّونَ</a:t>
            </a:r>
            <a:r>
              <a:rPr lang="fa-IR" sz="2000" dirty="0" smtClean="0">
                <a:cs typeface="me_quran" pitchFamily="18" charset="-78"/>
              </a:rPr>
              <a:t>    </a:t>
            </a:r>
            <a:r>
              <a:rPr lang="en-US" sz="2000" dirty="0" smtClean="0">
                <a:cs typeface="me_quran" pitchFamily="18" charset="-78"/>
              </a:rPr>
              <a:t> </a:t>
            </a:r>
            <a:r>
              <a:rPr lang="en-US" sz="2000" dirty="0" smtClean="0">
                <a:sym typeface="HQPB2"/>
              </a:rPr>
              <a:t></a:t>
            </a:r>
            <a:r>
              <a:rPr lang="fa-IR" sz="2000" dirty="0" err="1" smtClean="0">
                <a:cs typeface="me_quran" pitchFamily="18" charset="-78"/>
              </a:rPr>
              <a:t>بَلْ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نَحْنُ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مَحْرُومُونَ</a:t>
            </a:r>
            <a:r>
              <a:rPr lang="fa-IR" sz="2000" dirty="0" smtClean="0">
                <a:cs typeface="me_quran" pitchFamily="18" charset="-78"/>
              </a:rPr>
              <a:t>    </a:t>
            </a:r>
            <a:r>
              <a:rPr lang="en-US" sz="2000" dirty="0" smtClean="0">
                <a:sym typeface="HQPB2"/>
              </a:rPr>
              <a:t></a:t>
            </a:r>
            <a:r>
              <a:rPr lang="fa-IR" sz="2000" dirty="0" smtClean="0">
                <a:sym typeface="HQPB2"/>
              </a:rPr>
              <a:t> </a:t>
            </a:r>
            <a:r>
              <a:rPr lang="fa-IR" sz="2000" dirty="0" smtClean="0">
                <a:cs typeface="me_quran" pitchFamily="18" charset="-78"/>
              </a:rPr>
              <a:t>قالَ أَوْسَطُهُمْ أَ لَمْ أَقُلْ لَكُمْ لَوْ لا </a:t>
            </a:r>
            <a:r>
              <a:rPr lang="fa-IR" sz="2000" dirty="0" err="1" smtClean="0">
                <a:cs typeface="me_quran" pitchFamily="18" charset="-78"/>
              </a:rPr>
              <a:t>تُسَبِّحُونَ</a:t>
            </a:r>
            <a:r>
              <a:rPr lang="fa-IR" sz="2000" dirty="0" smtClean="0">
                <a:cs typeface="me_quran" pitchFamily="18" charset="-78"/>
              </a:rPr>
              <a:t>    </a:t>
            </a:r>
            <a:r>
              <a:rPr lang="en-US" sz="2000" dirty="0" smtClean="0">
                <a:sym typeface="HQPB2"/>
              </a:rPr>
              <a:t></a:t>
            </a:r>
            <a:endParaRPr lang="fa-IR" sz="2000" dirty="0" smtClean="0">
              <a:sym typeface="HQPB2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000" dirty="0" err="1" smtClean="0">
                <a:cs typeface="me_quran" pitchFamily="18" charset="-78"/>
              </a:rPr>
              <a:t>قالُوا</a:t>
            </a:r>
            <a:r>
              <a:rPr lang="fa-IR" sz="2000" dirty="0" smtClean="0">
                <a:cs typeface="me_quran" pitchFamily="18" charset="-78"/>
              </a:rPr>
              <a:t> سُبْحانَ رَبِّنا إِنَّا </a:t>
            </a:r>
            <a:r>
              <a:rPr lang="fa-IR" sz="2000" dirty="0" err="1" smtClean="0">
                <a:cs typeface="me_quran" pitchFamily="18" charset="-78"/>
              </a:rPr>
              <a:t>كُنَّا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ظالِمينَ</a:t>
            </a:r>
            <a:r>
              <a:rPr lang="fa-IR" sz="2000" dirty="0" smtClean="0">
                <a:cs typeface="me_quran" pitchFamily="18" charset="-78"/>
              </a:rPr>
              <a:t>    </a:t>
            </a:r>
            <a:r>
              <a:rPr lang="en-US" sz="2000" dirty="0" smtClean="0">
                <a:sym typeface="HQPB2"/>
              </a:rPr>
              <a:t></a:t>
            </a:r>
            <a:r>
              <a:rPr lang="fa-IR" sz="2000" dirty="0" smtClean="0">
                <a:sym typeface="HQPB2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فَأَقْبَلَ</a:t>
            </a:r>
            <a:r>
              <a:rPr lang="fa-IR" sz="2000" dirty="0" smtClean="0">
                <a:cs typeface="me_quran" pitchFamily="18" charset="-78"/>
              </a:rPr>
              <a:t> بَعْضُهُمْ عَلى‏ بَعْضٍ </a:t>
            </a:r>
            <a:r>
              <a:rPr lang="fa-IR" sz="2000" dirty="0" err="1" smtClean="0">
                <a:cs typeface="me_quran" pitchFamily="18" charset="-78"/>
              </a:rPr>
              <a:t>يَتَلاوَمُونَ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en-US" sz="2000" dirty="0" smtClean="0">
                <a:sym typeface="HQPB2"/>
              </a:rPr>
              <a:t> </a:t>
            </a:r>
            <a:endParaRPr lang="fa-IR" sz="2000" dirty="0" smtClean="0">
              <a:sym typeface="HQPB2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000" dirty="0" err="1" smtClean="0">
                <a:cs typeface="me_quran" pitchFamily="18" charset="-78"/>
              </a:rPr>
              <a:t>قالُوا</a:t>
            </a:r>
            <a:r>
              <a:rPr lang="fa-IR" sz="2000" dirty="0" smtClean="0">
                <a:cs typeface="me_quran" pitchFamily="18" charset="-78"/>
              </a:rPr>
              <a:t> يا وَيْلَنا إِنَّا </a:t>
            </a:r>
            <a:r>
              <a:rPr lang="fa-IR" sz="2000" dirty="0" err="1" smtClean="0">
                <a:cs typeface="me_quran" pitchFamily="18" charset="-78"/>
              </a:rPr>
              <a:t>كُنَّا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طاغينَ</a:t>
            </a:r>
            <a:r>
              <a:rPr lang="fa-IR" sz="2000" dirty="0" smtClean="0">
                <a:cs typeface="me_quran" pitchFamily="18" charset="-78"/>
              </a:rPr>
              <a:t>    </a:t>
            </a:r>
            <a:r>
              <a:rPr lang="en-US" sz="2000" dirty="0" smtClean="0">
                <a:sym typeface="HQPB2"/>
              </a:rPr>
              <a:t></a:t>
            </a:r>
            <a:r>
              <a:rPr lang="fa-IR" sz="2000" dirty="0" smtClean="0">
                <a:sym typeface="HQPB2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عَسى‏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رَبُّنا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أَنْ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smtClean="0">
                <a:cs typeface="me_quran" pitchFamily="18" charset="-78"/>
              </a:rPr>
              <a:t>يُبْدِلَنا خَيْراً مِنْها إِنَّا إِلى‏ رَبِّنا </a:t>
            </a:r>
            <a:r>
              <a:rPr lang="fa-IR" sz="2000" dirty="0" err="1" smtClean="0">
                <a:cs typeface="me_quran" pitchFamily="18" charset="-78"/>
              </a:rPr>
              <a:t>راغِبُونَ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en-US" sz="2000" dirty="0" smtClean="0">
                <a:sym typeface="HQPB2"/>
              </a:rPr>
              <a:t> </a:t>
            </a:r>
            <a:endParaRPr lang="fa-IR" sz="2000" dirty="0" smtClean="0">
              <a:sym typeface="HQPB2"/>
            </a:endParaRPr>
          </a:p>
          <a:p>
            <a:pPr algn="ctr">
              <a:lnSpc>
                <a:spcPct val="200000"/>
              </a:lnSpc>
              <a:buNone/>
            </a:pPr>
            <a:r>
              <a:rPr lang="fa-IR" sz="2000" dirty="0" err="1" smtClean="0">
                <a:cs typeface="me_quran" pitchFamily="18" charset="-78"/>
              </a:rPr>
              <a:t>كَذلِكَ</a:t>
            </a:r>
            <a:r>
              <a:rPr lang="fa-IR" sz="2000" dirty="0" smtClean="0">
                <a:cs typeface="me_quran" pitchFamily="18" charset="-78"/>
              </a:rPr>
              <a:t> الْعَذابُ وَ لَعَذابُ الْآخِرَةِ أَكْبَرُ لَوْ </a:t>
            </a:r>
            <a:r>
              <a:rPr lang="fa-IR" sz="2000" dirty="0" err="1" smtClean="0">
                <a:cs typeface="me_quran" pitchFamily="18" charset="-78"/>
              </a:rPr>
              <a:t>كانُوا</a:t>
            </a:r>
            <a:r>
              <a:rPr lang="fa-IR" sz="2000" dirty="0" smtClean="0">
                <a:cs typeface="me_quran" pitchFamily="18" charset="-78"/>
              </a:rPr>
              <a:t> </a:t>
            </a:r>
            <a:r>
              <a:rPr lang="fa-IR" sz="2000" dirty="0" err="1" smtClean="0">
                <a:cs typeface="me_quran" pitchFamily="18" charset="-78"/>
              </a:rPr>
              <a:t>يَعْلَمُونَ</a:t>
            </a:r>
            <a:r>
              <a:rPr lang="fa-IR" sz="2000" dirty="0" smtClean="0">
                <a:cs typeface="me_quran" pitchFamily="18" charset="-78"/>
              </a:rPr>
              <a:t>    </a:t>
            </a:r>
            <a:r>
              <a:rPr lang="en-US" sz="2000" dirty="0" smtClean="0">
                <a:sym typeface="HQPB2"/>
              </a:rPr>
              <a:t></a:t>
            </a:r>
            <a:endParaRPr lang="en-US" sz="2000" dirty="0">
              <a:cs typeface="me_quran" pitchFamily="18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5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7" name="قلم 17 - 3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914400" y="762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audio>
              <p:cMediaNode vol="100000"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15299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39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5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69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94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112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139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35843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>
          <a:xfrm>
            <a:off x="5334000" y="381000"/>
            <a:ext cx="3352800" cy="1143000"/>
          </a:xfrm>
        </p:spPr>
        <p:txBody>
          <a:bodyPr/>
          <a:lstStyle/>
          <a:p>
            <a:pPr algn="r"/>
            <a:r>
              <a:rPr lang="fa-IR" sz="6000" b="0" dirty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جهت هدایتی </a:t>
            </a:r>
            <a:r>
              <a:rPr lang="fa-IR" sz="6000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سیاق دوم</a:t>
            </a:r>
            <a:endParaRPr lang="en-US" sz="6000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74025" cy="4419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a-IR" sz="5400" dirty="0" smtClean="0">
                <a:latin typeface="IranNastaliq" pitchFamily="18" charset="0"/>
                <a:cs typeface="IranNastaliq" pitchFamily="18" charset="0"/>
              </a:rPr>
              <a:t>اطمینان </a:t>
            </a:r>
            <a:r>
              <a:rPr lang="fa-IR" sz="5400" dirty="0" smtClean="0">
                <a:latin typeface="IranNastaliq" pitchFamily="18" charset="0"/>
                <a:cs typeface="IranNastaliq" pitchFamily="18" charset="0"/>
              </a:rPr>
              <a:t>  بخشی    </a:t>
            </a:r>
            <a:r>
              <a:rPr lang="fa-IR" sz="5400" dirty="0" smtClean="0">
                <a:latin typeface="IranNastaliq" pitchFamily="18" charset="0"/>
                <a:cs typeface="IranNastaliq" pitchFamily="18" charset="0"/>
              </a:rPr>
              <a:t>به   رسول خدا </a:t>
            </a:r>
            <a:r>
              <a:rPr lang="fa-IR" dirty="0" smtClean="0">
                <a:latin typeface="IranNastaliq" pitchFamily="18" charset="0"/>
                <a:cs typeface="IranNastaliq" pitchFamily="18" charset="0"/>
              </a:rPr>
              <a:t>صلی الله علیه و آله و سلم     </a:t>
            </a:r>
            <a:r>
              <a:rPr lang="fa-IR" sz="5400" dirty="0" smtClean="0">
                <a:latin typeface="IranNastaliq" pitchFamily="18" charset="0"/>
                <a:cs typeface="IranNastaliq" pitchFamily="18" charset="0"/>
              </a:rPr>
              <a:t>برای   مقاومت </a:t>
            </a:r>
          </a:p>
          <a:p>
            <a:pPr>
              <a:lnSpc>
                <a:spcPct val="150000"/>
              </a:lnSpc>
              <a:buNone/>
            </a:pPr>
            <a:r>
              <a:rPr lang="fa-IR" sz="5400" dirty="0" smtClean="0">
                <a:latin typeface="IranNastaliq" pitchFamily="18" charset="0"/>
                <a:cs typeface="IranNastaliq" pitchFamily="18" charset="0"/>
              </a:rPr>
              <a:t>            در برابر    مکذبان متکی بر ثروت  و قدرت</a:t>
            </a:r>
            <a:endParaRPr lang="en-US" sz="5400" dirty="0" smtClean="0">
              <a:latin typeface="IranNastaliq" pitchFamily="18" charset="0"/>
              <a:cs typeface="IranNastaliq" pitchFamily="18" charset="0"/>
            </a:endParaRPr>
          </a:p>
          <a:p>
            <a:pPr>
              <a:lnSpc>
                <a:spcPct val="150000"/>
              </a:lnSpc>
            </a:pPr>
            <a:r>
              <a:rPr lang="fa-IR" sz="3600" dirty="0" smtClean="0">
                <a:latin typeface="IranNastaliq" pitchFamily="18" charset="0"/>
                <a:cs typeface="IranNastaliq" pitchFamily="18" charset="0"/>
              </a:rPr>
              <a:t>ثروت  و قدرتشان، دست مایه ابتلای   آنان است   و نمی توانند   برای   عاجز کردن  خدا از آن استفاده کنند.</a:t>
            </a:r>
            <a:br>
              <a:rPr lang="fa-IR" sz="3600" dirty="0" smtClean="0">
                <a:latin typeface="IranNastaliq" pitchFamily="18" charset="0"/>
                <a:cs typeface="IranNastaliq" pitchFamily="18" charset="0"/>
              </a:rPr>
            </a:br>
            <a:r>
              <a:rPr lang="fa-IR" sz="3600" dirty="0" smtClean="0">
                <a:latin typeface="IranNastaliq" pitchFamily="18" charset="0"/>
                <a:cs typeface="IranNastaliq" pitchFamily="18" charset="0"/>
              </a:rPr>
              <a:t> مانند   صاحبان   باغ      که   محروم شدند.</a:t>
            </a:r>
            <a:endParaRPr lang="en-US" sz="16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6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xit" presetSubtype="1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>
          <a:xfrm>
            <a:off x="4953000" y="152400"/>
            <a:ext cx="3810000" cy="990600"/>
          </a:xfrm>
        </p:spPr>
        <p:txBody>
          <a:bodyPr/>
          <a:lstStyle/>
          <a:p>
            <a:pPr algn="r"/>
            <a:r>
              <a:rPr lang="fa-IR" sz="4800" b="0" dirty="0" smtClean="0">
                <a:solidFill>
                  <a:srgbClr val="000000"/>
                </a:solidFill>
                <a:cs typeface="IranNastaliq" pitchFamily="18" charset="0"/>
              </a:rPr>
              <a:t>سیاق </a:t>
            </a:r>
            <a:r>
              <a:rPr lang="fa-IR" sz="4800" b="0" dirty="0">
                <a:solidFill>
                  <a:srgbClr val="000000"/>
                </a:solidFill>
                <a:cs typeface="IranNastaliq" pitchFamily="18" charset="0"/>
              </a:rPr>
              <a:t>سوم، آیات  </a:t>
            </a:r>
            <a:r>
              <a:rPr lang="fa-IR" sz="4800" b="0" dirty="0" smtClean="0">
                <a:solidFill>
                  <a:srgbClr val="000000"/>
                </a:solidFill>
                <a:cs typeface="IranNastaliq" pitchFamily="18" charset="0"/>
              </a:rPr>
              <a:t>  34     تا    50</a:t>
            </a:r>
            <a:endParaRPr lang="en-US" sz="4800" b="0" dirty="0">
              <a:solidFill>
                <a:srgbClr val="000000"/>
              </a:solidFill>
              <a:cs typeface="IranNastaliq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410200"/>
          </a:xfrm>
        </p:spPr>
        <p:txBody>
          <a:bodyPr/>
          <a:lstStyle/>
          <a:p>
            <a:pPr algn="ctr">
              <a:lnSpc>
                <a:spcPct val="200000"/>
              </a:lnSpc>
              <a:buNone/>
            </a:pPr>
            <a:r>
              <a:rPr lang="ar-SA" sz="1800" dirty="0" smtClean="0">
                <a:cs typeface="me_quran" pitchFamily="18" charset="-78"/>
              </a:rPr>
              <a:t>إِنَّ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لِلْمُتَّقينَ عِنْدَ رَبِّهِمْ جَنَّاتِ النَّعيمِ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en-US" sz="1800" dirty="0" smtClean="0">
                <a:sym typeface="HQPB2"/>
              </a:rPr>
              <a:t></a:t>
            </a:r>
            <a:r>
              <a:rPr lang="ar-SA" sz="1800" dirty="0" smtClean="0">
                <a:cs typeface="me_quran" pitchFamily="18" charset="-78"/>
              </a:rPr>
              <a:t>أَ فَنَجْعَلُ الْمُسْلِمينَ كَالْمُجْرِمينَ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en-US" sz="1800" dirty="0" smtClean="0">
                <a:sym typeface="HQPB2"/>
              </a:rPr>
              <a:t></a:t>
            </a:r>
            <a:r>
              <a:rPr lang="ar-SA" sz="1800" dirty="0" smtClean="0">
                <a:cs typeface="me_quran" pitchFamily="18" charset="-78"/>
              </a:rPr>
              <a:t>ما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لَكُمْ </a:t>
            </a:r>
            <a:r>
              <a:rPr lang="ar-SA" sz="1800" dirty="0" smtClean="0">
                <a:cs typeface="me_quran" pitchFamily="18" charset="-78"/>
              </a:rPr>
              <a:t>كَيْفَ تَحْكُمُونَ </a:t>
            </a:r>
            <a:r>
              <a:rPr lang="en-US" sz="1800" dirty="0" smtClean="0">
                <a:sym typeface="HQPB2"/>
              </a:rPr>
              <a:t> </a:t>
            </a:r>
            <a:endParaRPr lang="ar-SA" sz="1800" dirty="0" smtClean="0">
              <a:cs typeface="me_quran" pitchFamily="18" charset="-78"/>
            </a:endParaRPr>
          </a:p>
          <a:p>
            <a:pPr algn="ctr">
              <a:lnSpc>
                <a:spcPct val="200000"/>
              </a:lnSpc>
              <a:buNone/>
            </a:pPr>
            <a:r>
              <a:rPr lang="ar-SA" sz="1800" dirty="0" smtClean="0">
                <a:cs typeface="me_quran" pitchFamily="18" charset="-78"/>
              </a:rPr>
              <a:t>أَمْ لَكُمْ كِتابٌ </a:t>
            </a:r>
            <a:r>
              <a:rPr lang="ar-SA" sz="1800" dirty="0" smtClean="0">
                <a:cs typeface="me_quran" pitchFamily="18" charset="-78"/>
              </a:rPr>
              <a:t>فيهِ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تَدْرُسُونَ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en-US" sz="1800" dirty="0" smtClean="0">
                <a:sym typeface="HQPB2"/>
              </a:rPr>
              <a:t></a:t>
            </a:r>
            <a:r>
              <a:rPr lang="ar-SA" sz="1800" dirty="0" smtClean="0">
                <a:cs typeface="me_quran" pitchFamily="18" charset="-78"/>
              </a:rPr>
              <a:t>إِنَّ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لَكُمْ </a:t>
            </a:r>
            <a:r>
              <a:rPr lang="ar-SA" sz="1800" dirty="0" smtClean="0">
                <a:cs typeface="me_quran" pitchFamily="18" charset="-78"/>
              </a:rPr>
              <a:t>فيهِ </a:t>
            </a:r>
            <a:r>
              <a:rPr lang="ar-SA" sz="1800" dirty="0" smtClean="0">
                <a:cs typeface="me_quran" pitchFamily="18" charset="-78"/>
              </a:rPr>
              <a:t>لَما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تَخَيَّرُونَ </a:t>
            </a:r>
            <a:r>
              <a:rPr lang="en-US" sz="1800" dirty="0" smtClean="0">
                <a:sym typeface="HQPB2"/>
              </a:rPr>
              <a:t> </a:t>
            </a:r>
            <a:endParaRPr lang="ar-SA" sz="1800" dirty="0" smtClean="0">
              <a:cs typeface="me_quran" pitchFamily="18" charset="-78"/>
            </a:endParaRPr>
          </a:p>
          <a:p>
            <a:pPr algn="ctr">
              <a:lnSpc>
                <a:spcPct val="200000"/>
              </a:lnSpc>
              <a:buNone/>
            </a:pPr>
            <a:r>
              <a:rPr lang="ar-SA" sz="1800" dirty="0" smtClean="0">
                <a:cs typeface="me_quran" pitchFamily="18" charset="-78"/>
              </a:rPr>
              <a:t>أَمْ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لَكُمْ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أَيْمانٌ عَلَيْنا بالِغَةٌ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إِلى</a:t>
            </a:r>
            <a:r>
              <a:rPr lang="ar-SA" sz="1800" dirty="0" smtClean="0">
                <a:cs typeface="me_quran" pitchFamily="18" charset="-78"/>
              </a:rPr>
              <a:t>‏ يَوْمِ الْقِيامَةِ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إِنَّ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لَكُمْ </a:t>
            </a:r>
            <a:r>
              <a:rPr lang="ar-SA" sz="1800" dirty="0" smtClean="0">
                <a:cs typeface="me_quran" pitchFamily="18" charset="-78"/>
              </a:rPr>
              <a:t>لَما تَحْكُمُونَ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en-US" sz="1800" dirty="0" smtClean="0">
                <a:sym typeface="HQPB2"/>
              </a:rPr>
              <a:t> </a:t>
            </a:r>
            <a:r>
              <a:rPr lang="ar-SA" sz="1800" dirty="0" smtClean="0">
                <a:cs typeface="me_quran" pitchFamily="18" charset="-78"/>
              </a:rPr>
              <a:t>سَلْهُمْ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أَيُّهُمْ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بِذلِكَ زَعيمٌ</a:t>
            </a:r>
            <a:r>
              <a:rPr lang="en-US" sz="1800" dirty="0" smtClean="0">
                <a:cs typeface="me_quran" pitchFamily="18" charset="-78"/>
              </a:rPr>
              <a:t>  </a:t>
            </a:r>
            <a:r>
              <a:rPr lang="ar-SA" sz="1800" dirty="0" smtClean="0">
                <a:cs typeface="me_quran" pitchFamily="18" charset="-78"/>
              </a:rPr>
              <a:t> </a:t>
            </a:r>
            <a:r>
              <a:rPr lang="en-US" sz="1800" dirty="0" smtClean="0">
                <a:sym typeface="HQPB2"/>
              </a:rPr>
              <a:t></a:t>
            </a:r>
            <a:endParaRPr lang="ar-SA" sz="1800" dirty="0" smtClean="0">
              <a:cs typeface="me_quran" pitchFamily="18" charset="-78"/>
            </a:endParaRPr>
          </a:p>
          <a:p>
            <a:pPr algn="ctr">
              <a:lnSpc>
                <a:spcPct val="200000"/>
              </a:lnSpc>
              <a:buNone/>
            </a:pPr>
            <a:r>
              <a:rPr lang="ar-SA" sz="1800" dirty="0" smtClean="0">
                <a:cs typeface="me_quran" pitchFamily="18" charset="-78"/>
              </a:rPr>
              <a:t>أَمْ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لَهُمْ شُرَكاءُ فَلْيَأْتُوا بِشُرَكائِهِمْ إِنْ كانُوا صادِقينَ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en-US" sz="1800" dirty="0" smtClean="0">
                <a:sym typeface="HQPB2"/>
              </a:rPr>
              <a:t></a:t>
            </a:r>
            <a:r>
              <a:rPr lang="ar-SA" sz="1800" dirty="0" smtClean="0">
                <a:cs typeface="me_quran" pitchFamily="18" charset="-78"/>
              </a:rPr>
              <a:t>يَوْمَ يُكْشَفُ عَنْ ساقٍ وَ يُدْعَوْنَ إِلَى السُّجُودِ فَلا يَسْتَطيعُونَ </a:t>
            </a:r>
            <a:r>
              <a:rPr lang="en-US" sz="1800" dirty="0" smtClean="0">
                <a:sym typeface="HQPB2"/>
              </a:rPr>
              <a:t> </a:t>
            </a:r>
            <a:endParaRPr lang="ar-SA" sz="1800" dirty="0" smtClean="0">
              <a:cs typeface="me_quran" pitchFamily="18" charset="-78"/>
            </a:endParaRPr>
          </a:p>
          <a:p>
            <a:pPr algn="ctr">
              <a:lnSpc>
                <a:spcPct val="200000"/>
              </a:lnSpc>
              <a:buNone/>
            </a:pPr>
            <a:r>
              <a:rPr lang="ar-SA" sz="1800" dirty="0" smtClean="0">
                <a:cs typeface="me_quran" pitchFamily="18" charset="-78"/>
              </a:rPr>
              <a:t>خاشِعَةً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أَبْصارُهُمْ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تَرْهَقُهُمْ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ذِلَّةٌ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وَ قَدْ كانُوا يُدْعَوْنَ إِلَى السُّجُودِ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وَ هُمْ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سالِمُونَ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 </a:t>
            </a:r>
            <a:r>
              <a:rPr lang="en-US" sz="1800" dirty="0" smtClean="0">
                <a:sym typeface="HQPB2"/>
              </a:rPr>
              <a:t></a:t>
            </a:r>
            <a:endParaRPr lang="ar-SA" sz="1800" dirty="0" smtClean="0">
              <a:cs typeface="me_quran" pitchFamily="18" charset="-78"/>
            </a:endParaRPr>
          </a:p>
          <a:p>
            <a:pPr algn="ctr">
              <a:lnSpc>
                <a:spcPct val="200000"/>
              </a:lnSpc>
              <a:buNone/>
            </a:pPr>
            <a:r>
              <a:rPr lang="ar-SA" sz="1800" dirty="0" smtClean="0">
                <a:cs typeface="me_quran" pitchFamily="18" charset="-78"/>
              </a:rPr>
              <a:t>فَذَرْني‏ وَ مَنْ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يُكَذِّبُ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بِهذَا الْحَديثِ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سَنَسْتَدْرِجُهُمْ مِنْ حَيْثُ لا يَعْلَمُونَ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en-US" sz="1800" dirty="0" smtClean="0">
                <a:sym typeface="HQPB2"/>
              </a:rPr>
              <a:t></a:t>
            </a:r>
            <a:r>
              <a:rPr lang="ar-SA" sz="1800" dirty="0" smtClean="0">
                <a:cs typeface="me_quran" pitchFamily="18" charset="-78"/>
              </a:rPr>
              <a:t>وَ أُمْلي‏ </a:t>
            </a:r>
            <a:r>
              <a:rPr lang="ar-SA" sz="1800" dirty="0" smtClean="0">
                <a:cs typeface="me_quran" pitchFamily="18" charset="-78"/>
              </a:rPr>
              <a:t>لَهُمْ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إِنَّ كَيْدي مَتينٌ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 </a:t>
            </a:r>
            <a:r>
              <a:rPr lang="en-US" sz="1800" dirty="0" smtClean="0">
                <a:sym typeface="HQPB2"/>
              </a:rPr>
              <a:t></a:t>
            </a:r>
            <a:endParaRPr lang="ar-SA" sz="1800" dirty="0" smtClean="0">
              <a:cs typeface="me_quran" pitchFamily="18" charset="-78"/>
            </a:endParaRPr>
          </a:p>
          <a:p>
            <a:pPr algn="ctr">
              <a:lnSpc>
                <a:spcPct val="200000"/>
              </a:lnSpc>
              <a:buNone/>
            </a:pPr>
            <a:r>
              <a:rPr lang="ar-SA" sz="1800" dirty="0" smtClean="0">
                <a:cs typeface="me_quran" pitchFamily="18" charset="-78"/>
              </a:rPr>
              <a:t>أَمْ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تَسْئَلُهُمْ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أَجْراً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فَهُمْ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مِنْ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مَغْرَمٍ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مُثْقَلُونَ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en-US" sz="1800" dirty="0" smtClean="0">
                <a:sym typeface="HQPB2"/>
              </a:rPr>
              <a:t></a:t>
            </a:r>
            <a:r>
              <a:rPr lang="ar-SA" sz="1800" dirty="0" smtClean="0">
                <a:cs typeface="me_quran" pitchFamily="18" charset="-78"/>
              </a:rPr>
              <a:t>أَمْ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عِنْدَهُمُ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الْغَيْبُ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فَهُمْ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يَكْتُبُونَ </a:t>
            </a:r>
            <a:r>
              <a:rPr lang="en-US" sz="1800" dirty="0" smtClean="0">
                <a:sym typeface="HQPB2"/>
              </a:rPr>
              <a:t> </a:t>
            </a:r>
            <a:endParaRPr lang="fa-IR" sz="1800" dirty="0" smtClean="0">
              <a:sym typeface="HQPB2"/>
            </a:endParaRPr>
          </a:p>
          <a:p>
            <a:pPr algn="ctr">
              <a:lnSpc>
                <a:spcPct val="200000"/>
              </a:lnSpc>
              <a:buNone/>
            </a:pPr>
            <a:r>
              <a:rPr lang="ar-SA" sz="1800" dirty="0" smtClean="0">
                <a:cs typeface="me_quran" pitchFamily="18" charset="-78"/>
              </a:rPr>
              <a:t>فَاصْبِرْ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لِحُكْمِ </a:t>
            </a:r>
            <a:r>
              <a:rPr lang="ar-SA" sz="1800" dirty="0" smtClean="0">
                <a:cs typeface="me_quran" pitchFamily="18" charset="-78"/>
              </a:rPr>
              <a:t>رَبِّكَ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وَ لا تَكُنْ </a:t>
            </a:r>
            <a:r>
              <a:rPr lang="ar-SA" sz="1800" dirty="0" smtClean="0">
                <a:cs typeface="me_quran" pitchFamily="18" charset="-78"/>
              </a:rPr>
              <a:t>كَصاحِبِ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الْحُوتِ إِذْ نادى‏ وَ هُوَ مَكْظُومٌ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 </a:t>
            </a:r>
            <a:r>
              <a:rPr lang="en-US" sz="1800" dirty="0" smtClean="0">
                <a:sym typeface="HQPB2"/>
              </a:rPr>
              <a:t></a:t>
            </a:r>
            <a:endParaRPr lang="ar-SA" sz="1800" dirty="0" smtClean="0">
              <a:cs typeface="me_quran" pitchFamily="18" charset="-78"/>
            </a:endParaRPr>
          </a:p>
          <a:p>
            <a:pPr algn="ctr">
              <a:lnSpc>
                <a:spcPct val="200000"/>
              </a:lnSpc>
              <a:buNone/>
            </a:pPr>
            <a:r>
              <a:rPr lang="ar-SA" sz="1800" dirty="0" smtClean="0">
                <a:cs typeface="me_quran" pitchFamily="18" charset="-78"/>
              </a:rPr>
              <a:t>لَوْ </a:t>
            </a:r>
            <a:r>
              <a:rPr lang="ar-SA" sz="1800" dirty="0" smtClean="0">
                <a:cs typeface="me_quran" pitchFamily="18" charset="-78"/>
              </a:rPr>
              <a:t>لا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أَنْ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تَدارَكَهُ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نِعْمَةٌ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مِنْ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رَبِّهِ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لَنُبِذَ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بِالْعَراءِ </a:t>
            </a:r>
            <a:r>
              <a:rPr lang="ar-SA" sz="1800" dirty="0" smtClean="0">
                <a:cs typeface="me_quran" pitchFamily="18" charset="-78"/>
              </a:rPr>
              <a:t>وَ هُوَ مَذْمُومٌ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en-US" sz="1800" dirty="0" smtClean="0">
                <a:sym typeface="HQPB2"/>
              </a:rPr>
              <a:t></a:t>
            </a:r>
            <a:r>
              <a:rPr lang="ar-SA" sz="1800" dirty="0" smtClean="0">
                <a:cs typeface="me_quran" pitchFamily="18" charset="-78"/>
              </a:rPr>
              <a:t>فَاجْتَباهُ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رَبُّهُ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فَجَعَلَهُ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مِنَ الصَّالِحينَ </a:t>
            </a:r>
            <a:r>
              <a:rPr lang="en-US" sz="1800" dirty="0" smtClean="0">
                <a:cs typeface="me_quran" pitchFamily="18" charset="-78"/>
              </a:rPr>
              <a:t> </a:t>
            </a:r>
            <a:r>
              <a:rPr lang="ar-SA" sz="1800" dirty="0" smtClean="0">
                <a:cs typeface="me_quran" pitchFamily="18" charset="-78"/>
              </a:rPr>
              <a:t> </a:t>
            </a:r>
            <a:r>
              <a:rPr lang="en-US" sz="1800" dirty="0" smtClean="0">
                <a:sym typeface="HQPB2"/>
              </a:rPr>
              <a:t></a:t>
            </a:r>
            <a:endParaRPr lang="en-US" sz="1800" dirty="0">
              <a:cs typeface="me_quran" pitchFamily="18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7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8" name="قلم 34 - 50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685800" y="533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audio>
              <p:cMediaNode vol="100000"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15822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33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5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74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87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108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12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135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3789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>
          <a:xfrm>
            <a:off x="5486400" y="609600"/>
            <a:ext cx="3200400" cy="1143000"/>
          </a:xfrm>
        </p:spPr>
        <p:txBody>
          <a:bodyPr/>
          <a:lstStyle/>
          <a:p>
            <a:pPr algn="r"/>
            <a:r>
              <a:rPr lang="fa-IR" sz="6000" b="0" dirty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جهت هدایتی </a:t>
            </a:r>
            <a:r>
              <a:rPr lang="fa-IR" sz="6000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سیاق سوم</a:t>
            </a:r>
            <a:endParaRPr lang="en-US" sz="6000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62200"/>
            <a:ext cx="8226425" cy="3724275"/>
          </a:xfrm>
        </p:spPr>
        <p:txBody>
          <a:bodyPr/>
          <a:lstStyle/>
          <a:p>
            <a:r>
              <a:rPr lang="fa-IR" sz="6000" dirty="0" smtClean="0">
                <a:latin typeface="IranNastaliq" pitchFamily="18" charset="0"/>
                <a:cs typeface="IranNastaliq" pitchFamily="18" charset="0"/>
              </a:rPr>
              <a:t>تهدید    مکذبان قرآن به استدراج  و دعوت پیامبر   </a:t>
            </a:r>
            <a:r>
              <a:rPr lang="fa-IR" dirty="0" smtClean="0">
                <a:latin typeface="IranNastaliq" pitchFamily="18" charset="0"/>
                <a:cs typeface="IranNastaliq" pitchFamily="18" charset="0"/>
              </a:rPr>
              <a:t>صلی الله علیه و آله و سلم   </a:t>
            </a:r>
            <a:r>
              <a:rPr lang="fa-IR" sz="6000" dirty="0" smtClean="0">
                <a:latin typeface="IranNastaliq" pitchFamily="18" charset="0"/>
                <a:cs typeface="IranNastaliq" pitchFamily="18" charset="0"/>
              </a:rPr>
              <a:t>به صبر</a:t>
            </a:r>
            <a:br>
              <a:rPr lang="fa-IR" sz="6000" dirty="0" smtClean="0">
                <a:latin typeface="IranNastaliq" pitchFamily="18" charset="0"/>
                <a:cs typeface="IranNastaliq" pitchFamily="18" charset="0"/>
              </a:rPr>
            </a:br>
            <a:endParaRPr lang="en-US" sz="6000" dirty="0" smtClean="0">
              <a:latin typeface="IranNastaliq" pitchFamily="18" charset="0"/>
              <a:cs typeface="IranNastaliq" pitchFamily="18" charset="0"/>
            </a:endParaRPr>
          </a:p>
          <a:p>
            <a:pPr>
              <a:lnSpc>
                <a:spcPct val="150000"/>
              </a:lnSpc>
            </a:pP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ثروت و قدرت رو به افزایش آنان، تنها   نشانه  استدراج  و  املاء  و    کید   خداست</a:t>
            </a:r>
            <a:br>
              <a:rPr lang="fa-IR" sz="4000" dirty="0" smtClean="0">
                <a:latin typeface="IranNastaliq" pitchFamily="18" charset="0"/>
                <a:cs typeface="IranNastaliq" pitchFamily="18" charset="0"/>
              </a:rPr>
            </a:br>
            <a:r>
              <a:rPr lang="fa-IR" sz="4000" dirty="0" smtClean="0">
                <a:latin typeface="IranNastaliq" pitchFamily="18" charset="0"/>
                <a:cs typeface="IranNastaliq" pitchFamily="18" charset="0"/>
              </a:rPr>
              <a:t> نه دلیل برتری عاقبت آنان از مسلمانان متقی</a:t>
            </a:r>
            <a:endParaRPr lang="en-US" sz="20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8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AutoShape 2"/>
          <p:cNvSpPr>
            <a:spLocks noGrp="1" noChangeArrowheads="1"/>
          </p:cNvSpPr>
          <p:nvPr>
            <p:ph type="title"/>
          </p:nvPr>
        </p:nvSpPr>
        <p:spPr>
          <a:xfrm>
            <a:off x="5410200" y="609600"/>
            <a:ext cx="3352800" cy="914400"/>
          </a:xfrm>
        </p:spPr>
        <p:txBody>
          <a:bodyPr/>
          <a:lstStyle/>
          <a:p>
            <a:pPr algn="r"/>
            <a:r>
              <a:rPr lang="fa-IR" sz="4800" b="0" dirty="0" smtClean="0">
                <a:solidFill>
                  <a:srgbClr val="000000"/>
                </a:solidFill>
                <a:cs typeface="IranNastaliq" pitchFamily="18" charset="0"/>
              </a:rPr>
              <a:t>سیاق </a:t>
            </a:r>
            <a:r>
              <a:rPr lang="fa-IR" sz="4800" b="0" dirty="0">
                <a:solidFill>
                  <a:srgbClr val="000000"/>
                </a:solidFill>
                <a:cs typeface="IranNastaliq" pitchFamily="18" charset="0"/>
              </a:rPr>
              <a:t>چهارم، آیات  </a:t>
            </a:r>
            <a:r>
              <a:rPr lang="fa-IR" sz="4800" b="0" dirty="0" smtClean="0">
                <a:solidFill>
                  <a:srgbClr val="000000"/>
                </a:solidFill>
                <a:cs typeface="IranNastaliq" pitchFamily="18" charset="0"/>
              </a:rPr>
              <a:t>  51تا  52</a:t>
            </a:r>
            <a:endParaRPr lang="en-US" sz="4800" b="0" dirty="0">
              <a:solidFill>
                <a:srgbClr val="000000"/>
              </a:solidFill>
              <a:cs typeface="IranNastaliq" pitchFamily="18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4648200"/>
          </a:xfrm>
        </p:spPr>
        <p:txBody>
          <a:bodyPr/>
          <a:lstStyle/>
          <a:p>
            <a:pPr marL="360000" indent="-360000" algn="ctr">
              <a:lnSpc>
                <a:spcPct val="200000"/>
              </a:lnSpc>
              <a:spcBef>
                <a:spcPts val="1200"/>
              </a:spcBef>
              <a:buNone/>
            </a:pPr>
            <a:r>
              <a:rPr lang="ar-SA" sz="3600" dirty="0" smtClean="0">
                <a:cs typeface="me_quran" pitchFamily="18" charset="-78"/>
              </a:rPr>
              <a:t>وَ إِنْ يَكادُ</a:t>
            </a:r>
            <a:r>
              <a:rPr lang="fa-IR" sz="3600" dirty="0" smtClean="0">
                <a:cs typeface="me_quran" pitchFamily="18" charset="-78"/>
              </a:rPr>
              <a:t>  </a:t>
            </a:r>
            <a:r>
              <a:rPr lang="ar-SA" sz="3600" dirty="0" smtClean="0">
                <a:cs typeface="me_quran" pitchFamily="18" charset="-78"/>
              </a:rPr>
              <a:t> الَّذينَ </a:t>
            </a:r>
            <a:r>
              <a:rPr lang="ar-SA" sz="3600" dirty="0" smtClean="0">
                <a:cs typeface="me_quran" pitchFamily="18" charset="-78"/>
              </a:rPr>
              <a:t>كَفَرُوا</a:t>
            </a:r>
            <a:r>
              <a:rPr lang="fa-IR" sz="3600" dirty="0" smtClean="0">
                <a:cs typeface="me_quran" pitchFamily="18" charset="-78"/>
              </a:rPr>
              <a:t> </a:t>
            </a:r>
            <a:r>
              <a:rPr lang="ar-SA" sz="3600" dirty="0" smtClean="0">
                <a:cs typeface="me_quran" pitchFamily="18" charset="-78"/>
              </a:rPr>
              <a:t> </a:t>
            </a:r>
            <a:r>
              <a:rPr lang="ar-SA" sz="3600" dirty="0" smtClean="0">
                <a:cs typeface="me_quran" pitchFamily="18" charset="-78"/>
              </a:rPr>
              <a:t>لَيُزْلِقُونَكَ بِأَبْصارِهِمْ </a:t>
            </a:r>
            <a:endParaRPr lang="fa-IR" sz="3600" dirty="0" smtClean="0">
              <a:cs typeface="me_quran" pitchFamily="18" charset="-78"/>
            </a:endParaRPr>
          </a:p>
          <a:p>
            <a:pPr marL="360000" indent="-360000" algn="ctr">
              <a:lnSpc>
                <a:spcPct val="200000"/>
              </a:lnSpc>
              <a:spcBef>
                <a:spcPts val="1200"/>
              </a:spcBef>
              <a:buNone/>
            </a:pPr>
            <a:r>
              <a:rPr lang="ar-SA" sz="3600" dirty="0" smtClean="0">
                <a:cs typeface="me_quran" pitchFamily="18" charset="-78"/>
              </a:rPr>
              <a:t>لَمَّا </a:t>
            </a:r>
            <a:r>
              <a:rPr lang="fa-IR" sz="3600" dirty="0" smtClean="0">
                <a:cs typeface="me_quran" pitchFamily="18" charset="-78"/>
              </a:rPr>
              <a:t> </a:t>
            </a:r>
            <a:r>
              <a:rPr lang="ar-SA" sz="3600" dirty="0" smtClean="0">
                <a:cs typeface="me_quran" pitchFamily="18" charset="-78"/>
              </a:rPr>
              <a:t>سَمِعُوا </a:t>
            </a:r>
            <a:r>
              <a:rPr lang="fa-IR" sz="3600" dirty="0" smtClean="0">
                <a:cs typeface="me_quran" pitchFamily="18" charset="-78"/>
              </a:rPr>
              <a:t> </a:t>
            </a:r>
            <a:r>
              <a:rPr lang="ar-SA" sz="3600" dirty="0" smtClean="0">
                <a:cs typeface="me_quran" pitchFamily="18" charset="-78"/>
              </a:rPr>
              <a:t>الذِّكْرَ </a:t>
            </a:r>
            <a:r>
              <a:rPr lang="ar-SA" sz="3600" dirty="0" smtClean="0">
                <a:cs typeface="me_quran" pitchFamily="18" charset="-78"/>
              </a:rPr>
              <a:t>وَ يَقُولُونَ </a:t>
            </a:r>
            <a:r>
              <a:rPr lang="fa-IR" sz="3600" dirty="0" smtClean="0">
                <a:cs typeface="me_quran" pitchFamily="18" charset="-78"/>
              </a:rPr>
              <a:t> </a:t>
            </a:r>
            <a:r>
              <a:rPr lang="ar-SA" sz="3600" dirty="0" smtClean="0">
                <a:cs typeface="me_quran" pitchFamily="18" charset="-78"/>
              </a:rPr>
              <a:t>إِنَّهُ</a:t>
            </a:r>
            <a:r>
              <a:rPr lang="fa-IR" sz="3600" dirty="0" smtClean="0">
                <a:cs typeface="me_quran" pitchFamily="18" charset="-78"/>
              </a:rPr>
              <a:t>   </a:t>
            </a:r>
            <a:r>
              <a:rPr lang="ar-SA" sz="3600" dirty="0" smtClean="0">
                <a:cs typeface="me_quran" pitchFamily="18" charset="-78"/>
              </a:rPr>
              <a:t> </a:t>
            </a:r>
            <a:r>
              <a:rPr lang="ar-SA" sz="3600" dirty="0" smtClean="0">
                <a:cs typeface="me_quran" pitchFamily="18" charset="-78"/>
              </a:rPr>
              <a:t>لَمَجْنُونٌ </a:t>
            </a:r>
            <a:r>
              <a:rPr lang="en-US" sz="3600" dirty="0" smtClean="0">
                <a:sym typeface="HQPB2"/>
              </a:rPr>
              <a:t> </a:t>
            </a:r>
            <a:endParaRPr lang="fa-IR" sz="3600" dirty="0" smtClean="0">
              <a:sym typeface="HQPB2"/>
            </a:endParaRPr>
          </a:p>
          <a:p>
            <a:pPr marL="360000" indent="-360000" algn="ctr">
              <a:lnSpc>
                <a:spcPct val="200000"/>
              </a:lnSpc>
              <a:spcBef>
                <a:spcPts val="1200"/>
              </a:spcBef>
              <a:buNone/>
            </a:pPr>
            <a:r>
              <a:rPr lang="ar-SA" sz="3600" dirty="0" smtClean="0">
                <a:cs typeface="me_quran" pitchFamily="18" charset="-78"/>
              </a:rPr>
              <a:t>وَ ما هُوَ إِلاَّ </a:t>
            </a:r>
            <a:r>
              <a:rPr lang="fa-IR" sz="3600" dirty="0" smtClean="0">
                <a:cs typeface="me_quran" pitchFamily="18" charset="-78"/>
              </a:rPr>
              <a:t> </a:t>
            </a:r>
            <a:r>
              <a:rPr lang="ar-SA" sz="3600" dirty="0" smtClean="0">
                <a:cs typeface="me_quran" pitchFamily="18" charset="-78"/>
              </a:rPr>
              <a:t>ذِكْرٌ</a:t>
            </a:r>
            <a:r>
              <a:rPr lang="fa-IR" sz="3600" dirty="0" smtClean="0">
                <a:cs typeface="me_quran" pitchFamily="18" charset="-78"/>
              </a:rPr>
              <a:t> </a:t>
            </a:r>
            <a:r>
              <a:rPr lang="ar-SA" sz="3600" dirty="0" smtClean="0">
                <a:cs typeface="me_quran" pitchFamily="18" charset="-78"/>
              </a:rPr>
              <a:t> </a:t>
            </a:r>
            <a:r>
              <a:rPr lang="ar-SA" sz="3600" dirty="0" smtClean="0">
                <a:cs typeface="me_quran" pitchFamily="18" charset="-78"/>
              </a:rPr>
              <a:t>لِلْعالَمينَ</a:t>
            </a:r>
            <a:r>
              <a:rPr lang="en-US" sz="3600" dirty="0" smtClean="0">
                <a:cs typeface="me_quran" pitchFamily="18" charset="-78"/>
              </a:rPr>
              <a:t> </a:t>
            </a:r>
            <a:r>
              <a:rPr lang="ar-SA" sz="3600" dirty="0" smtClean="0">
                <a:cs typeface="me_quran" pitchFamily="18" charset="-78"/>
              </a:rPr>
              <a:t> </a:t>
            </a:r>
            <a:r>
              <a:rPr lang="en-US" sz="3600" dirty="0" smtClean="0">
                <a:sym typeface="HQPB2"/>
              </a:rPr>
              <a:t></a:t>
            </a:r>
            <a:endParaRPr lang="en-US" sz="3600" dirty="0">
              <a:cs typeface="me_quran" pitchFamily="18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b="0" dirty="0" smtClean="0">
                <a:solidFill>
                  <a:srgbClr val="000000"/>
                </a:solidFill>
                <a:latin typeface="IranNastaliq" pitchFamily="18" charset="0"/>
                <a:cs typeface="IranNastaliq" pitchFamily="18" charset="0"/>
              </a:rPr>
              <a:t>صفحه 9</a:t>
            </a:r>
            <a:endParaRPr lang="en-US" b="0" dirty="0">
              <a:solidFill>
                <a:srgbClr val="000000"/>
              </a:solidFill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8" name="قلم 51 - 5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38200" y="990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468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15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39266" grpId="0"/>
      <p:bldP spid="139267" grpId="0" uiExpand="1" build="p"/>
    </p:bld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a-I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2868</TotalTime>
  <Words>699</Words>
  <Application>Microsoft Office PowerPoint</Application>
  <PresentationFormat>نمایش روی پرده (4:3)</PresentationFormat>
  <Paragraphs>80</Paragraphs>
  <Slides>12</Slides>
  <Notes>4</Notes>
  <HiddenSlides>0</HiddenSlides>
  <MMClips>5</MMClips>
  <ScaleCrop>false</ScaleCrop>
  <HeadingPairs>
    <vt:vector size="4" baseType="variant">
      <vt:variant>
        <vt:lpstr>طرح زمینه</vt:lpstr>
      </vt:variant>
      <vt:variant>
        <vt:i4>1</vt:i4>
      </vt:variant>
      <vt:variant>
        <vt:lpstr>عنوانهای اسلاید</vt:lpstr>
      </vt:variant>
      <vt:variant>
        <vt:i4>12</vt:i4>
      </vt:variant>
    </vt:vector>
  </HeadingPairs>
  <TitlesOfParts>
    <vt:vector size="13" baseType="lpstr">
      <vt:lpstr>Capsules</vt:lpstr>
      <vt:lpstr>اسلاید 1</vt:lpstr>
      <vt:lpstr>اسلاید 2</vt:lpstr>
      <vt:lpstr>سیاق اول؛  آیات       1    تا    16 </vt:lpstr>
      <vt:lpstr>جهت  هدایتی  سیاق   اول</vt:lpstr>
      <vt:lpstr>سیاق دوم، آیات  17   تا   33</vt:lpstr>
      <vt:lpstr>جهت هدایتی سیاق دوم</vt:lpstr>
      <vt:lpstr>سیاق سوم، آیات    34     تا    50</vt:lpstr>
      <vt:lpstr>جهت هدایتی سیاق سوم</vt:lpstr>
      <vt:lpstr>سیاق چهارم، آیات    51تا  52</vt:lpstr>
      <vt:lpstr>جهت  هدایتی  سیاق  چهارم</vt:lpstr>
      <vt:lpstr>اسلاید 11</vt:lpstr>
      <vt:lpstr>اسلاید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darabi</cp:lastModifiedBy>
  <cp:revision>171</cp:revision>
  <cp:lastPrinted>1601-01-01T00:00:00Z</cp:lastPrinted>
  <dcterms:created xsi:type="dcterms:W3CDTF">1601-01-01T00:00:00Z</dcterms:created>
  <dcterms:modified xsi:type="dcterms:W3CDTF">2010-12-12T11:32:15Z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