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2"/>
  </p:notesMasterIdLst>
  <p:sldIdLst>
    <p:sldId id="270" r:id="rId2"/>
    <p:sldId id="279" r:id="rId3"/>
    <p:sldId id="273" r:id="rId4"/>
    <p:sldId id="258" r:id="rId5"/>
    <p:sldId id="259" r:id="rId6"/>
    <p:sldId id="260" r:id="rId7"/>
    <p:sldId id="261" r:id="rId8"/>
    <p:sldId id="262" r:id="rId9"/>
    <p:sldId id="272" r:id="rId10"/>
    <p:sldId id="278" r:id="rId11"/>
  </p:sldIdLst>
  <p:sldSz cx="9144000" cy="6858000" type="screen4x3"/>
  <p:notesSz cx="6858000" cy="9144000"/>
  <p:defaultTextStyle>
    <a:defPPr>
      <a:defRPr lang="fa-IR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CC"/>
    <a:srgbClr val="FFFFFF"/>
    <a:srgbClr val="CCECFF"/>
    <a:srgbClr val="CCCCFF"/>
    <a:srgbClr val="FFFF00"/>
    <a:srgbClr val="A3F5ED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4349" autoAdjust="0"/>
    <p:restoredTop sz="87187" autoAdjust="0"/>
  </p:normalViewPr>
  <p:slideViewPr>
    <p:cSldViewPr>
      <p:cViewPr varScale="1">
        <p:scale>
          <a:sx n="73" d="100"/>
          <a:sy n="73" d="100"/>
        </p:scale>
        <p:origin x="-10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16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29B6972-16AD-4676-9E95-685904C955B6}" type="datetimeFigureOut">
              <a:rPr lang="fa-IR" smtClean="0"/>
              <a:pPr/>
              <a:t>01/07/32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13DD9C3-465F-4F95-9AF5-449ECF07A198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صفحه</a:t>
            </a:r>
            <a:r>
              <a:rPr lang="fa-IR" baseline="0" dirty="0" smtClean="0"/>
              <a:t> بعد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DD9C3-465F-4F95-9AF5-449ECF07A198}" type="slidenum">
              <a:rPr lang="fa-IR" smtClean="0"/>
              <a:pPr/>
              <a:t>4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218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13721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137220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137221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137222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37223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</p:grpSp>
      <p:sp>
        <p:nvSpPr>
          <p:cNvPr id="13722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fa-IR"/>
              <a:t>برای ویرایش سبک زیرعنوان اسلاید اصلی، کلیک نمایید</a:t>
            </a:r>
          </a:p>
        </p:txBody>
      </p:sp>
      <p:sp>
        <p:nvSpPr>
          <p:cNvPr id="137225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3722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37227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473818F7-2114-4F0F-B3E5-4DA1DCBAE894}" type="slidenum">
              <a:rPr lang="fa-IR"/>
              <a:pPr/>
              <a:t>‹#›</a:t>
            </a:fld>
            <a:endParaRPr lang="en-US"/>
          </a:p>
        </p:txBody>
      </p:sp>
      <p:sp>
        <p:nvSpPr>
          <p:cNvPr id="13722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fa-IR"/>
              <a:t>برای ویرایش سبک عنوان اسلاید اصلی، کلیک نمایید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72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372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7228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203CE-A4CA-474C-8352-B8B6F3E0D1CA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CF868-5851-4A5C-809A-04634CAFA716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3F96C-F508-495B-A71F-9A27FD564549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39FB2-E6A4-4A38-AB15-ED50EED65D67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713E3-97A6-4036-9B6C-E16C97FE7BDD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5009A-AB79-4D45-8578-E3F4EFDC4E57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AA634-9CAC-4FE2-B2F0-876A618D7F21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B406E-C4C3-4434-B4D7-B1512345ACE1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FEB1B-4A55-4749-87D3-E8DED7E8DF40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F1E17-7F42-40AF-9815-8E9D632B345B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194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36195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3619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3619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fa-IR"/>
              </a:p>
            </p:txBody>
          </p:sp>
        </p:grpSp>
        <p:grpSp>
          <p:nvGrpSpPr>
            <p:cNvPr id="13619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3619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3620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/>
              </a:p>
            </p:txBody>
          </p:sp>
        </p:grpSp>
      </p:grpSp>
      <p:sp>
        <p:nvSpPr>
          <p:cNvPr id="13620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a-IR" smtClean="0"/>
              <a:t>برای ویرایش سبک عنوان اسلاید اصلی، کلیک نمایید</a:t>
            </a:r>
          </a:p>
        </p:txBody>
      </p:sp>
      <p:sp>
        <p:nvSpPr>
          <p:cNvPr id="136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</a:p>
        </p:txBody>
      </p:sp>
      <p:sp>
        <p:nvSpPr>
          <p:cNvPr id="136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400"/>
            </a:lvl1pPr>
          </a:lstStyle>
          <a:p>
            <a:endParaRPr lang="en-US"/>
          </a:p>
        </p:txBody>
      </p:sp>
      <p:sp>
        <p:nvSpPr>
          <p:cNvPr id="1362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400"/>
            </a:lvl1pPr>
          </a:lstStyle>
          <a:p>
            <a:endParaRPr lang="en-US"/>
          </a:p>
        </p:txBody>
      </p:sp>
      <p:sp>
        <p:nvSpPr>
          <p:cNvPr id="1362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 rtl="0">
              <a:defRPr sz="2600" b="1">
                <a:solidFill>
                  <a:schemeClr val="bg1"/>
                </a:solidFill>
              </a:defRPr>
            </a:lvl1pPr>
          </a:lstStyle>
          <a:p>
            <a:fld id="{A33C325D-F275-470D-8546-B82AA8F5E889}" type="slidenum">
              <a:rPr lang="fa-IR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01" grpId="0"/>
      <p:bldP spid="13620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darabi\Documents\BBB\&#1605;&#1578;&#1606;\&#1662;&#1575;&#1608;&#1585;%20&#1662;&#1608;&#1740;&#1606;&#1578;%20&#1580;&#1586;&#1569;%2029\&#1587;&#1608;&#1585;&#1607;%20&#1605;&#1593;&#1575;&#1585;&#1580;\&#1605;&#1593;&#1575;&#1585;&#1580;2.wm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darabi\Documents\BBB\&#1605;&#1578;&#1606;\&#1662;&#1575;&#1608;&#1585;%20&#1662;&#1608;&#1740;&#1606;&#1578;%20&#1580;&#1586;&#1569;%2029\&#1587;&#1608;&#1585;&#1607;%20&#1605;&#1593;&#1575;&#1585;&#1580;\&#1605;&#1593;&#1575;&#1585;&#1580;%201%20-%2018.mp3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darabi\Documents\BBB\&#1605;&#1578;&#1606;\&#1662;&#1575;&#1608;&#1585;%20&#1662;&#1608;&#1740;&#1606;&#1578;%20&#1580;&#1586;&#1569;%2029\&#1587;&#1608;&#1585;&#1607;%20&#1605;&#1593;&#1575;&#1585;&#1580;\&#1605;&#1593;&#1575;&#1585;&#1580;%2019%20-%2035.mp3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darabi\Documents\BBB\&#1605;&#1578;&#1606;\&#1662;&#1575;&#1608;&#1585;%20&#1662;&#1608;&#1740;&#1606;&#1578;%20&#1580;&#1586;&#1569;%2029\&#1587;&#1608;&#1585;&#1607;%20&#1605;&#1593;&#1575;&#1585;&#1580;\&#1605;&#1593;&#1575;&#1585;&#1580;%2036%20-%2044.mp3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524000" y="1447800"/>
            <a:ext cx="2413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tabLst/>
              <a:defRPr/>
            </a:pPr>
            <a:r>
              <a:rPr lang="fa-IR" sz="2000" kern="0" noProof="0" dirty="0" smtClean="0">
                <a:latin typeface="IranNastaliq" pitchFamily="18" charset="0"/>
                <a:cs typeface="IranNastaliq" pitchFamily="18" charset="0"/>
              </a:rPr>
              <a:t>بسم الله الرحمن الرحیم</a:t>
            </a:r>
          </a:p>
          <a:p>
            <a:pPr marL="342900" marR="0" lvl="0" indent="-34290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tabLst/>
              <a:defRPr/>
            </a:pPr>
            <a:r>
              <a:rPr kumimoji="0" lang="fa-IR" sz="4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IranNastaliq" pitchFamily="18" charset="0"/>
              </a:rPr>
              <a:t>تدبر در سوره مبارکه</a:t>
            </a:r>
          </a:p>
          <a:p>
            <a:pPr marL="342900" marR="0" lvl="0" indent="-34290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tabLst/>
              <a:defRPr/>
            </a:pPr>
            <a:endParaRPr kumimoji="0" lang="fa-IR" sz="2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cs typeface="2  Badr" pitchFamily="2" charset="-78"/>
            </a:endParaRPr>
          </a:p>
          <a:p>
            <a:pPr marL="342900" marR="0" lvl="0" indent="-34290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tabLst/>
              <a:defRPr/>
            </a:pPr>
            <a:r>
              <a:rPr lang="fa-IR" sz="8500" b="1" kern="0" dirty="0" smtClean="0">
                <a:latin typeface="+mn-lt"/>
                <a:cs typeface="B Mitra" pitchFamily="2" charset="-78"/>
              </a:rPr>
              <a:t>معارج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cs typeface="B Mitra" pitchFamily="2" charset="-78"/>
            </a:endParaRPr>
          </a:p>
        </p:txBody>
      </p:sp>
      <p:pic>
        <p:nvPicPr>
          <p:cNvPr id="79892" name="Picture 20" descr="H:\AAA\تصاویر\New Folder\FIL5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0"/>
            <a:ext cx="54102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7989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2"/>
          <p:cNvSpPr txBox="1">
            <a:spLocks noChangeArrowheads="1"/>
          </p:cNvSpPr>
          <p:nvPr/>
        </p:nvSpPr>
        <p:spPr>
          <a:xfrm>
            <a:off x="5334000" y="381000"/>
            <a:ext cx="3352800" cy="1219200"/>
          </a:xfrm>
          <a:prstGeom prst="roundRect">
            <a:avLst>
              <a:gd name="adj" fmla="val 37223"/>
            </a:avLst>
          </a:prstGeom>
        </p:spPr>
        <p:txBody>
          <a:bodyPr/>
          <a:lstStyle/>
          <a:p>
            <a:pPr lvl="0">
              <a:lnSpc>
                <a:spcPct val="90000"/>
              </a:lnSpc>
            </a:pPr>
            <a:r>
              <a:rPr lang="fa-IR" sz="48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جهت   هدایتی   </a:t>
            </a:r>
            <a:r>
              <a:rPr lang="ar-SA" sz="48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سوره</a:t>
            </a:r>
            <a:endParaRPr kumimoji="0" lang="en-US" sz="4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ranNastaliq" pitchFamily="18" charset="0"/>
              <a:ea typeface="+mj-ea"/>
              <a:cs typeface="IranNastaliq" pitchFamily="18" charset="0"/>
            </a:endParaRPr>
          </a:p>
        </p:txBody>
      </p:sp>
      <p:sp>
        <p:nvSpPr>
          <p:cNvPr id="13" name="Rectangl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5800" y="1981200"/>
            <a:ext cx="7924800" cy="304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200000"/>
              </a:lnSpc>
            </a:pPr>
            <a:r>
              <a:rPr lang="fa-IR" sz="5400" dirty="0" smtClean="0">
                <a:latin typeface="IranNastaliq" pitchFamily="18" charset="0"/>
                <a:cs typeface="IranNastaliq" pitchFamily="18" charset="0"/>
              </a:rPr>
              <a:t>حتمیت وقوع عذاب و ناممکن بودن ورود به بهشت</a:t>
            </a:r>
            <a:endParaRPr lang="en-US" sz="5400" dirty="0" smtClean="0">
              <a:latin typeface="IranNastaliq" pitchFamily="18" charset="0"/>
              <a:cs typeface="IranNastaliq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fa-IR" sz="3800" dirty="0" smtClean="0">
                <a:latin typeface="IranNastaliq" pitchFamily="18" charset="0"/>
                <a:cs typeface="IranNastaliq" pitchFamily="18" charset="0"/>
              </a:rPr>
              <a:t>جز برای کسانی   که بر محور نماز، وصف طبیعی حرص را مدیریت می کنند و از خودپرستی و دنیاگرایی  دوری می جویند.</a:t>
            </a:r>
            <a:endParaRPr lang="en-US" sz="38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صفحه10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52400" y="6172200"/>
            <a:ext cx="587375" cy="488950"/>
          </a:xfrm>
        </p:spPr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2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 bwMode="auto">
          <a:xfrm>
            <a:off x="6629400" y="6096000"/>
            <a:ext cx="236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a-IR" sz="2000" noProof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5دقیقه و 27 ثانیه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      </a:t>
            </a: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قرائت</a:t>
            </a:r>
            <a:r>
              <a:rPr kumimoji="0" lang="fa-IR" sz="36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 سوره معارج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</p:txBody>
      </p:sp>
      <p:pic>
        <p:nvPicPr>
          <p:cNvPr id="6" name="معارج2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90600" y="533400"/>
            <a:ext cx="7162800" cy="53721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AutoShape 2"/>
          <p:cNvSpPr>
            <a:spLocks noGrp="1" noChangeArrowheads="1"/>
          </p:cNvSpPr>
          <p:nvPr>
            <p:ph type="title"/>
          </p:nvPr>
        </p:nvSpPr>
        <p:spPr>
          <a:xfrm>
            <a:off x="5334000" y="228600"/>
            <a:ext cx="3352800" cy="1143000"/>
          </a:xfrm>
        </p:spPr>
        <p:txBody>
          <a:bodyPr/>
          <a:lstStyle/>
          <a:p>
            <a:pPr algn="r"/>
            <a:r>
              <a:rPr lang="fa-IR" sz="5400" b="0" dirty="0" smtClean="0">
                <a:solidFill>
                  <a:srgbClr val="000000"/>
                </a:solidFill>
                <a:cs typeface="IranNastaliq" pitchFamily="18" charset="0"/>
              </a:rPr>
              <a:t>سیاق اول؛  آیات       1    تا    18 </a:t>
            </a:r>
            <a:endParaRPr lang="en-US" sz="5400" b="0" dirty="0">
              <a:solidFill>
                <a:srgbClr val="000000"/>
              </a:solidFill>
              <a:cs typeface="IranNastaliq" pitchFamily="18" charset="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fa-IR" sz="2200" dirty="0" smtClean="0">
                <a:solidFill>
                  <a:schemeClr val="tx1"/>
                </a:solidFill>
                <a:cs typeface="me_quran" pitchFamily="18" charset="-78"/>
              </a:rPr>
              <a:t>بِسْمِ اللَّهِ الرَّحْمنِ الرَّحيمِ</a:t>
            </a:r>
          </a:p>
          <a:p>
            <a:pPr algn="ctr">
              <a:lnSpc>
                <a:spcPct val="150000"/>
              </a:lnSpc>
              <a:buNone/>
            </a:pPr>
            <a:r>
              <a:rPr lang="fa-IR" sz="2200" dirty="0" smtClean="0">
                <a:cs typeface="me_quran" pitchFamily="18" charset="-78"/>
              </a:rPr>
              <a:t>سَأَلَ سائِلٌ بِعَذابٍ واقِعٍ </a:t>
            </a:r>
            <a:r>
              <a:rPr lang="en-US" sz="2200" dirty="0" smtClean="0">
                <a:cs typeface="me_quran" pitchFamily="18" charset="-78"/>
              </a:rPr>
              <a:t> </a:t>
            </a:r>
            <a:r>
              <a:rPr lang="en-US" sz="2200" dirty="0" smtClean="0">
                <a:sym typeface="HQPB2"/>
              </a:rPr>
              <a:t> </a:t>
            </a:r>
            <a:r>
              <a:rPr lang="fa-IR" sz="2200" dirty="0" smtClean="0">
                <a:cs typeface="me_quran" pitchFamily="18" charset="-78"/>
              </a:rPr>
              <a:t>لِلْكافِرينَ لَيْسَ لَهُ دافِعٌ   </a:t>
            </a:r>
            <a:r>
              <a:rPr lang="en-US" sz="2200" dirty="0" smtClean="0">
                <a:sym typeface="HQPB2"/>
              </a:rPr>
              <a:t></a:t>
            </a:r>
            <a:r>
              <a:rPr lang="fa-IR" sz="2200" dirty="0" smtClean="0">
                <a:sym typeface="HQPB2"/>
              </a:rPr>
              <a:t> </a:t>
            </a:r>
            <a:r>
              <a:rPr lang="fa-IR" sz="2200" dirty="0" smtClean="0">
                <a:cs typeface="me_quran" pitchFamily="18" charset="-78"/>
              </a:rPr>
              <a:t>مِنَ اللَّهِ ذِي الْمَعارِجِ  </a:t>
            </a:r>
            <a:r>
              <a:rPr lang="en-US" sz="2200" dirty="0" smtClean="0">
                <a:sym typeface="HQPB2"/>
              </a:rPr>
              <a:t></a:t>
            </a:r>
            <a:endParaRPr lang="fa-IR" sz="2200" dirty="0" smtClean="0">
              <a:cs typeface="me_quran" pitchFamily="18" charset="-78"/>
            </a:endParaRPr>
          </a:p>
          <a:p>
            <a:pPr algn="ctr">
              <a:lnSpc>
                <a:spcPct val="150000"/>
              </a:lnSpc>
              <a:buNone/>
            </a:pPr>
            <a:r>
              <a:rPr lang="fa-IR" sz="2200" dirty="0" smtClean="0">
                <a:cs typeface="me_quran" pitchFamily="18" charset="-78"/>
              </a:rPr>
              <a:t>تَعْرُجُ الْمَلائِكَةُ وَ الرُّوحُ إِلَيْهِ في‏ يَوْمٍ كانَ مِقْدارُهُ خَمْسينَ أَلْفَ سَنَةٍ  </a:t>
            </a:r>
            <a:r>
              <a:rPr lang="en-US" sz="2200" dirty="0" smtClean="0">
                <a:sym typeface="HQPB2"/>
              </a:rPr>
              <a:t> </a:t>
            </a:r>
            <a:endParaRPr lang="fa-IR" sz="2200" dirty="0" smtClean="0">
              <a:sym typeface="HQPB2"/>
            </a:endParaRPr>
          </a:p>
          <a:p>
            <a:pPr algn="ctr">
              <a:lnSpc>
                <a:spcPct val="150000"/>
              </a:lnSpc>
              <a:buNone/>
            </a:pPr>
            <a:r>
              <a:rPr lang="fa-IR" sz="2200" dirty="0" smtClean="0">
                <a:cs typeface="me_quran" pitchFamily="18" charset="-78"/>
              </a:rPr>
              <a:t>فَاصْبِرْ صَبْراً جَميلاً   </a:t>
            </a:r>
            <a:r>
              <a:rPr lang="en-US" sz="2200" dirty="0" smtClean="0">
                <a:cs typeface="me_quran" pitchFamily="18" charset="-78"/>
              </a:rPr>
              <a:t> </a:t>
            </a:r>
            <a:r>
              <a:rPr lang="en-US" sz="2200" dirty="0" smtClean="0">
                <a:sym typeface="HQPB2"/>
              </a:rPr>
              <a:t></a:t>
            </a:r>
            <a:r>
              <a:rPr lang="fa-IR" sz="2200" dirty="0" smtClean="0">
                <a:cs typeface="me_quran" pitchFamily="18" charset="-78"/>
              </a:rPr>
              <a:t>إِنَّهُمْ يَرَوْنَهُ بَعيداً   </a:t>
            </a:r>
            <a:r>
              <a:rPr lang="en-US" sz="2200" dirty="0" smtClean="0">
                <a:sym typeface="HQPB2"/>
              </a:rPr>
              <a:t></a:t>
            </a:r>
            <a:r>
              <a:rPr lang="ar-SA" sz="2200" dirty="0" smtClean="0"/>
              <a:t> </a:t>
            </a:r>
            <a:r>
              <a:rPr lang="fa-IR" sz="2200" dirty="0" smtClean="0">
                <a:cs typeface="me_quran" pitchFamily="18" charset="-78"/>
              </a:rPr>
              <a:t>وَ نَراهُ قَريباً  </a:t>
            </a:r>
            <a:r>
              <a:rPr lang="en-US" sz="2200" dirty="0" smtClean="0">
                <a:sym typeface="HQPB2"/>
              </a:rPr>
              <a:t> </a:t>
            </a:r>
            <a:endParaRPr lang="fa-IR" sz="2200" dirty="0" smtClean="0">
              <a:sym typeface="HQPB2"/>
            </a:endParaRPr>
          </a:p>
          <a:p>
            <a:pPr algn="ctr">
              <a:lnSpc>
                <a:spcPct val="150000"/>
              </a:lnSpc>
              <a:buNone/>
            </a:pPr>
            <a:r>
              <a:rPr lang="fa-IR" sz="2200" dirty="0" smtClean="0">
                <a:cs typeface="me_quran" pitchFamily="18" charset="-78"/>
              </a:rPr>
              <a:t>يَوْمَ تَكُونُ السَّماءُ كَالْمُهْلِ </a:t>
            </a:r>
            <a:r>
              <a:rPr lang="en-US" sz="2200" dirty="0" smtClean="0">
                <a:sym typeface="HQPB2"/>
              </a:rPr>
              <a:t></a:t>
            </a:r>
            <a:r>
              <a:rPr lang="fa-IR" sz="2200" dirty="0" smtClean="0">
                <a:sym typeface="HQPB2"/>
              </a:rPr>
              <a:t> </a:t>
            </a:r>
            <a:r>
              <a:rPr lang="fa-IR" sz="2200" dirty="0" smtClean="0">
                <a:cs typeface="me_quran" pitchFamily="18" charset="-78"/>
              </a:rPr>
              <a:t>وَ تَكُونُ </a:t>
            </a:r>
            <a:r>
              <a:rPr lang="fa-IR" sz="2200" dirty="0" err="1" smtClean="0">
                <a:cs typeface="me_quran" pitchFamily="18" charset="-78"/>
              </a:rPr>
              <a:t>الْجِبالُ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كَالْعِهْنِ</a:t>
            </a:r>
            <a:r>
              <a:rPr lang="fa-IR" sz="2200" dirty="0" smtClean="0">
                <a:cs typeface="me_quran" pitchFamily="18" charset="-78"/>
              </a:rPr>
              <a:t>    </a:t>
            </a:r>
            <a:r>
              <a:rPr lang="en-US" sz="2200" dirty="0" smtClean="0">
                <a:sym typeface="HQPB2"/>
              </a:rPr>
              <a:t></a:t>
            </a:r>
            <a:endParaRPr lang="fa-IR" sz="2200" dirty="0" smtClean="0">
              <a:cs typeface="me_quran" pitchFamily="18" charset="-78"/>
            </a:endParaRPr>
          </a:p>
          <a:p>
            <a:pPr algn="ctr">
              <a:lnSpc>
                <a:spcPct val="150000"/>
              </a:lnSpc>
              <a:buNone/>
            </a:pPr>
            <a:r>
              <a:rPr lang="fa-IR" sz="2200" dirty="0" smtClean="0">
                <a:cs typeface="me_quran" pitchFamily="18" charset="-78"/>
              </a:rPr>
              <a:t>وَ لا يَسْئَلُ حَميمٌ حَميماً </a:t>
            </a:r>
            <a:r>
              <a:rPr lang="en-US" sz="2200" dirty="0" smtClean="0">
                <a:sym typeface="HQPB2"/>
              </a:rPr>
              <a:t></a:t>
            </a:r>
            <a:r>
              <a:rPr lang="fa-IR" sz="2200" dirty="0" smtClean="0">
                <a:sym typeface="HQPB2"/>
              </a:rPr>
              <a:t> </a:t>
            </a:r>
            <a:r>
              <a:rPr lang="fa-IR" sz="2200" dirty="0" smtClean="0">
                <a:cs typeface="me_quran" pitchFamily="18" charset="-78"/>
              </a:rPr>
              <a:t>يُبَصَّرُونَهُمْ يَوَدُّ الْمُجْرِمُ لَوْ يَفْتَدي مِنْ عَذابِ </a:t>
            </a:r>
            <a:r>
              <a:rPr lang="fa-IR" sz="2200" dirty="0" err="1" smtClean="0">
                <a:cs typeface="me_quran" pitchFamily="18" charset="-78"/>
              </a:rPr>
              <a:t>يَوْمِئِذٍ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بِبَنيهِ</a:t>
            </a:r>
            <a:r>
              <a:rPr lang="fa-IR" sz="2200" dirty="0" smtClean="0">
                <a:cs typeface="me_quran" pitchFamily="18" charset="-78"/>
              </a:rPr>
              <a:t>    </a:t>
            </a:r>
            <a:r>
              <a:rPr lang="en-US" sz="2200" dirty="0" smtClean="0">
                <a:sym typeface="HQPB2"/>
              </a:rPr>
              <a:t></a:t>
            </a:r>
            <a:endParaRPr lang="fa-IR" sz="2200" dirty="0" smtClean="0">
              <a:cs typeface="me_quran" pitchFamily="18" charset="-78"/>
            </a:endParaRPr>
          </a:p>
          <a:p>
            <a:pPr algn="ctr">
              <a:lnSpc>
                <a:spcPct val="150000"/>
              </a:lnSpc>
              <a:buNone/>
            </a:pPr>
            <a:r>
              <a:rPr lang="fa-IR" sz="2200" dirty="0" smtClean="0">
                <a:cs typeface="me_quran" pitchFamily="18" charset="-78"/>
              </a:rPr>
              <a:t>وَ صاحِبَتِهِ وَ أَخيهِ  </a:t>
            </a:r>
            <a:r>
              <a:rPr lang="en-US" sz="2200" dirty="0" smtClean="0">
                <a:sym typeface="HQPB2"/>
              </a:rPr>
              <a:t></a:t>
            </a:r>
            <a:r>
              <a:rPr lang="fa-IR" sz="2200" dirty="0" smtClean="0">
                <a:sym typeface="HQPB2"/>
              </a:rPr>
              <a:t> </a:t>
            </a:r>
            <a:r>
              <a:rPr lang="fa-IR" sz="2200" dirty="0" smtClean="0">
                <a:cs typeface="me_quran" pitchFamily="18" charset="-78"/>
              </a:rPr>
              <a:t>وَ فَصيلَتِهِ الَّتي‏ تُؤْويهِ  </a:t>
            </a:r>
            <a:r>
              <a:rPr lang="en-US" sz="2200" dirty="0" smtClean="0">
                <a:sym typeface="HQPB2"/>
              </a:rPr>
              <a:t></a:t>
            </a:r>
            <a:r>
              <a:rPr lang="fa-IR" sz="2200" dirty="0" smtClean="0">
                <a:sym typeface="HQPB2"/>
              </a:rPr>
              <a:t> </a:t>
            </a:r>
            <a:r>
              <a:rPr lang="fa-IR" sz="2200" dirty="0" smtClean="0">
                <a:cs typeface="me_quran" pitchFamily="18" charset="-78"/>
              </a:rPr>
              <a:t>وَ مَنْ فِي الْأَرْضِ </a:t>
            </a:r>
            <a:r>
              <a:rPr lang="fa-IR" sz="2200" dirty="0" err="1" smtClean="0">
                <a:cs typeface="me_quran" pitchFamily="18" charset="-78"/>
              </a:rPr>
              <a:t>جَميعاً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ثُمَّ</a:t>
            </a:r>
            <a:r>
              <a:rPr lang="fa-IR" sz="2200" dirty="0" smtClean="0">
                <a:cs typeface="me_quran" pitchFamily="18" charset="-78"/>
              </a:rPr>
              <a:t>  </a:t>
            </a:r>
            <a:r>
              <a:rPr lang="fa-IR" sz="2200" dirty="0" err="1" smtClean="0">
                <a:cs typeface="me_quran" pitchFamily="18" charset="-78"/>
              </a:rPr>
              <a:t>يُنْجيهِ</a:t>
            </a:r>
            <a:r>
              <a:rPr lang="fa-IR" sz="2200" dirty="0" smtClean="0">
                <a:cs typeface="me_quran" pitchFamily="18" charset="-78"/>
              </a:rPr>
              <a:t>    </a:t>
            </a:r>
            <a:r>
              <a:rPr lang="en-US" sz="2200" dirty="0" smtClean="0"/>
              <a:t> </a:t>
            </a:r>
            <a:r>
              <a:rPr lang="en-US" sz="2200" dirty="0" smtClean="0">
                <a:sym typeface="HQPB2"/>
              </a:rPr>
              <a:t></a:t>
            </a:r>
            <a:endParaRPr lang="fa-IR" sz="2200" dirty="0" smtClean="0">
              <a:cs typeface="me_quran" pitchFamily="18" charset="-78"/>
            </a:endParaRPr>
          </a:p>
          <a:p>
            <a:pPr algn="ctr">
              <a:lnSpc>
                <a:spcPct val="150000"/>
              </a:lnSpc>
              <a:buNone/>
            </a:pPr>
            <a:r>
              <a:rPr lang="fa-IR" sz="2200" dirty="0" smtClean="0">
                <a:cs typeface="me_quran" pitchFamily="18" charset="-78"/>
              </a:rPr>
              <a:t>كَلاَّ إِنَّها لَظى ‏ </a:t>
            </a:r>
            <a:r>
              <a:rPr lang="en-US" sz="2200" dirty="0" smtClean="0">
                <a:cs typeface="me_quran" pitchFamily="18" charset="-78"/>
              </a:rPr>
              <a:t> </a:t>
            </a:r>
            <a:r>
              <a:rPr lang="en-US" sz="2200" dirty="0" smtClean="0">
                <a:sym typeface="HQPB2"/>
              </a:rPr>
              <a:t></a:t>
            </a:r>
            <a:r>
              <a:rPr lang="fa-IR" sz="2200" dirty="0" smtClean="0">
                <a:cs typeface="me_quran" pitchFamily="18" charset="-78"/>
              </a:rPr>
              <a:t>نَزَّاعَةً لِلشَّوى ‏ </a:t>
            </a:r>
            <a:r>
              <a:rPr lang="en-US" sz="2200" dirty="0" smtClean="0">
                <a:cs typeface="me_quran" pitchFamily="18" charset="-78"/>
              </a:rPr>
              <a:t> </a:t>
            </a:r>
            <a:r>
              <a:rPr lang="en-US" sz="2200" dirty="0" smtClean="0">
                <a:sym typeface="HQPB2"/>
              </a:rPr>
              <a:t></a:t>
            </a:r>
            <a:r>
              <a:rPr lang="fa-IR" sz="2200" dirty="0" smtClean="0">
                <a:cs typeface="me_quran" pitchFamily="18" charset="-78"/>
              </a:rPr>
              <a:t>تَدْعُوا مَنْ أَدْبَرَ وَ تَوَلَّى </a:t>
            </a:r>
            <a:r>
              <a:rPr lang="en-US" sz="2200" dirty="0" smtClean="0">
                <a:sym typeface="HQPB2"/>
              </a:rPr>
              <a:t> </a:t>
            </a:r>
            <a:r>
              <a:rPr lang="fa-IR" sz="2200" dirty="0" smtClean="0">
                <a:sym typeface="HQPB2"/>
              </a:rPr>
              <a:t> </a:t>
            </a:r>
            <a:r>
              <a:rPr lang="fa-IR" sz="2200" dirty="0" smtClean="0">
                <a:cs typeface="me_quran" pitchFamily="18" charset="-78"/>
              </a:rPr>
              <a:t>وَ جَمَعَ 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فَأَوْعى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smtClean="0">
                <a:cs typeface="me_quran" pitchFamily="18" charset="-78"/>
              </a:rPr>
              <a:t>‏ </a:t>
            </a:r>
            <a:r>
              <a:rPr lang="en-US" sz="2200" dirty="0" smtClean="0">
                <a:sym typeface="HQPB2"/>
              </a:rPr>
              <a:t></a:t>
            </a:r>
            <a:r>
              <a:rPr lang="ar-SA" sz="2200" dirty="0" smtClean="0"/>
              <a:t> </a:t>
            </a:r>
            <a:endParaRPr lang="en-US" sz="2200" dirty="0" smtClean="0">
              <a:cs typeface="me_quran" pitchFamily="18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3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pic>
        <p:nvPicPr>
          <p:cNvPr id="6" name="معارج 1 - 18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609600" y="762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0569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89090" grpId="0"/>
      <p:bldP spid="890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>
          <a:xfrm>
            <a:off x="5257800" y="304800"/>
            <a:ext cx="3429000" cy="1143000"/>
          </a:xfrm>
        </p:spPr>
        <p:txBody>
          <a:bodyPr/>
          <a:lstStyle/>
          <a:p>
            <a:pPr algn="r"/>
            <a:r>
              <a:rPr lang="fa-IR" sz="6000" b="0" dirty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جهت </a:t>
            </a:r>
            <a:r>
              <a:rPr lang="fa-IR" sz="6000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 هدایتی  سیاق   اول</a:t>
            </a:r>
            <a:endParaRPr lang="en-US" sz="6000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1" y="1752600"/>
            <a:ext cx="7620000" cy="4724400"/>
          </a:xfrm>
        </p:spPr>
        <p:txBody>
          <a:bodyPr/>
          <a:lstStyle/>
          <a:p>
            <a:r>
              <a:rPr lang="fa-IR" sz="6000" dirty="0" smtClean="0">
                <a:latin typeface="IranNastaliq" pitchFamily="18" charset="0"/>
                <a:cs typeface="IranNastaliq" pitchFamily="18" charset="0"/>
              </a:rPr>
              <a:t>     مقابله   انذار آمیز     و صبر آفرین الهی،</a:t>
            </a:r>
            <a:br>
              <a:rPr lang="fa-IR" sz="6000" dirty="0" smtClean="0">
                <a:latin typeface="IranNastaliq" pitchFamily="18" charset="0"/>
                <a:cs typeface="IranNastaliq" pitchFamily="18" charset="0"/>
              </a:rPr>
            </a:br>
            <a:r>
              <a:rPr lang="fa-IR" sz="6000" dirty="0" smtClean="0">
                <a:latin typeface="IranNastaliq" pitchFamily="18" charset="0"/>
                <a:cs typeface="IranNastaliq" pitchFamily="18" charset="0"/>
              </a:rPr>
              <a:t>          با  استبعاد   و  انکار   عذاب   از   سوی   </a:t>
            </a:r>
            <a:r>
              <a:rPr lang="fa-IR" sz="6000" dirty="0" err="1" smtClean="0">
                <a:latin typeface="IranNastaliq" pitchFamily="18" charset="0"/>
                <a:cs typeface="IranNastaliq" pitchFamily="18" charset="0"/>
              </a:rPr>
              <a:t>کافرین</a:t>
            </a:r>
            <a:r>
              <a:rPr lang="fa-IR" sz="6000" dirty="0" smtClean="0">
                <a:latin typeface="IranNastaliq" pitchFamily="18" charset="0"/>
                <a:cs typeface="IranNastaliq" pitchFamily="18" charset="0"/>
              </a:rPr>
              <a:t>   </a:t>
            </a:r>
            <a:r>
              <a:rPr lang="fa-IR" sz="6000" dirty="0" err="1" smtClean="0">
                <a:latin typeface="IranNastaliq" pitchFamily="18" charset="0"/>
                <a:cs typeface="IranNastaliq" pitchFamily="18" charset="0"/>
              </a:rPr>
              <a:t>دنیاگرا</a:t>
            </a:r>
            <a:r>
              <a:rPr lang="fa-IR" sz="1800" dirty="0" smtClean="0">
                <a:latin typeface="IranNastaliq" pitchFamily="18" charset="0"/>
                <a:cs typeface="IranNastaliq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کافران مجرم مال اندوز عذاب موعود را از خدا طلب می کنند، تا بی اساس بودن </a:t>
            </a:r>
            <a:r>
              <a:rPr lang="fa-IR" sz="4000" dirty="0" err="1" smtClean="0">
                <a:latin typeface="IranNastaliq" pitchFamily="18" charset="0"/>
                <a:cs typeface="IranNastaliq" pitchFamily="18" charset="0"/>
              </a:rPr>
              <a:t>انذار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تو  را اثبات کنند. این عذاب واقع است و گریزی از 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آن 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نیست. صبر کن تا روز موعود فرا رسد. روزی که </a:t>
            </a:r>
            <a:r>
              <a:rPr lang="fa-IR" sz="4000" dirty="0" err="1" smtClean="0">
                <a:latin typeface="IranNastaliq" pitchFamily="18" charset="0"/>
                <a:cs typeface="IranNastaliq" pitchFamily="18" charset="0"/>
              </a:rPr>
              <a:t>استیصال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کافران برای فرار از عذاب ثمری نخواهد داشت.</a:t>
            </a:r>
            <a:endParaRPr lang="en-US" sz="40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54062" cy="488950"/>
          </a:xfrm>
        </p:spPr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4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1" fill="hold" grpId="0" nodeType="clickEffect">
                                  <p:stCondLst>
                                    <p:cond delay="2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uiExpand="1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>
          <a:xfrm>
            <a:off x="5029200" y="0"/>
            <a:ext cx="3657600" cy="1143000"/>
          </a:xfrm>
        </p:spPr>
        <p:txBody>
          <a:bodyPr/>
          <a:lstStyle/>
          <a:p>
            <a:pPr algn="r"/>
            <a:r>
              <a:rPr lang="fa-IR" sz="6000" b="0" dirty="0" smtClean="0">
                <a:solidFill>
                  <a:srgbClr val="000000"/>
                </a:solidFill>
                <a:cs typeface="IranNastaliq" pitchFamily="18" charset="0"/>
              </a:rPr>
              <a:t>سیاق </a:t>
            </a:r>
            <a:r>
              <a:rPr lang="fa-IR" sz="6000" b="0" dirty="0">
                <a:solidFill>
                  <a:srgbClr val="000000"/>
                </a:solidFill>
                <a:cs typeface="IranNastaliq" pitchFamily="18" charset="0"/>
              </a:rPr>
              <a:t>دوم، آیات  </a:t>
            </a:r>
            <a:r>
              <a:rPr lang="fa-IR" sz="6000" b="0" dirty="0" smtClean="0">
                <a:solidFill>
                  <a:srgbClr val="000000"/>
                </a:solidFill>
                <a:cs typeface="IranNastaliq" pitchFamily="18" charset="0"/>
              </a:rPr>
              <a:t>19  تا  35</a:t>
            </a:r>
            <a:endParaRPr lang="en-US" sz="6000" b="0" dirty="0">
              <a:solidFill>
                <a:srgbClr val="000000"/>
              </a:solidFill>
              <a:cs typeface="IranNastaliq" pitchFamily="18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5791200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fa-IR" sz="2200" dirty="0" smtClean="0">
                <a:cs typeface="me_quran" pitchFamily="18" charset="-78"/>
              </a:rPr>
              <a:t>إِنَّ الْإِنْسانَ خُلِقَ هَلُوعاً   </a:t>
            </a:r>
            <a:r>
              <a:rPr lang="en-US" sz="2200" dirty="0" smtClean="0">
                <a:cs typeface="me_quran" pitchFamily="18" charset="-78"/>
              </a:rPr>
              <a:t> </a:t>
            </a:r>
            <a:r>
              <a:rPr lang="en-US" sz="2400" dirty="0" smtClean="0">
                <a:sym typeface="HQPB2"/>
              </a:rPr>
              <a:t></a:t>
            </a:r>
            <a:r>
              <a:rPr lang="fa-IR" sz="2200" dirty="0" smtClean="0">
                <a:cs typeface="me_quran" pitchFamily="18" charset="-78"/>
              </a:rPr>
              <a:t>إِذا مَسَّهُ الشَّرُّ جَزُوعاً   </a:t>
            </a:r>
            <a:r>
              <a:rPr lang="en-US" sz="2400" dirty="0" smtClean="0">
                <a:sym typeface="HQPB2"/>
              </a:rPr>
              <a:t></a:t>
            </a:r>
            <a:r>
              <a:rPr lang="fa-IR" sz="2400" dirty="0" smtClean="0">
                <a:sym typeface="HQPB2"/>
              </a:rPr>
              <a:t> </a:t>
            </a:r>
            <a:r>
              <a:rPr lang="fa-IR" sz="2200" dirty="0" smtClean="0">
                <a:cs typeface="me_quran" pitchFamily="18" charset="-78"/>
              </a:rPr>
              <a:t>وَ إِذا مَسَّهُ الْخَيْرُ مَنُوعاً </a:t>
            </a:r>
            <a:r>
              <a:rPr lang="en-US" sz="2400" dirty="0" smtClean="0">
                <a:sym typeface="HQPB2"/>
              </a:rPr>
              <a:t></a:t>
            </a:r>
            <a:r>
              <a:rPr lang="en-US" sz="2400" dirty="0" smtClean="0"/>
              <a:t> </a:t>
            </a:r>
            <a:endParaRPr lang="fa-IR" sz="2200" dirty="0" smtClean="0">
              <a:cs typeface="me_quran" pitchFamily="18" charset="-78"/>
            </a:endParaRPr>
          </a:p>
          <a:p>
            <a:pPr algn="ctr">
              <a:lnSpc>
                <a:spcPct val="150000"/>
              </a:lnSpc>
              <a:buNone/>
            </a:pPr>
            <a:r>
              <a:rPr lang="fa-IR" sz="2200" dirty="0" smtClean="0">
                <a:cs typeface="me_quran" pitchFamily="18" charset="-78"/>
              </a:rPr>
              <a:t>إِلاَّ الْمُصَلِّينَ    </a:t>
            </a:r>
            <a:r>
              <a:rPr lang="en-US" sz="2400" dirty="0" smtClean="0">
                <a:sym typeface="HQPB2"/>
              </a:rPr>
              <a:t></a:t>
            </a:r>
            <a:r>
              <a:rPr lang="fa-IR" sz="2400" dirty="0" smtClean="0">
                <a:sym typeface="HQPB2"/>
              </a:rPr>
              <a:t> </a:t>
            </a:r>
            <a:r>
              <a:rPr lang="fa-IR" sz="2200" dirty="0" smtClean="0">
                <a:cs typeface="me_quran" pitchFamily="18" charset="-78"/>
              </a:rPr>
              <a:t>الَّذينَ  هُمْ عَلى‏ صَلاتِهِمْ دائِمُونَ    </a:t>
            </a:r>
            <a:r>
              <a:rPr lang="en-US" sz="2400" dirty="0" smtClean="0">
                <a:sym typeface="HQPB2"/>
              </a:rPr>
              <a:t></a:t>
            </a:r>
            <a:r>
              <a:rPr lang="fa-IR" sz="2400" dirty="0" smtClean="0">
                <a:sym typeface="HQPB2"/>
              </a:rPr>
              <a:t> </a:t>
            </a:r>
            <a:r>
              <a:rPr lang="fa-IR" sz="2200" dirty="0" smtClean="0">
                <a:cs typeface="me_quran" pitchFamily="18" charset="-78"/>
              </a:rPr>
              <a:t>وَ الَّذينَ في‏ أَمْوالِهِمْ حَقٌّ مَعْلُومٌ    </a:t>
            </a:r>
            <a:r>
              <a:rPr lang="en-US" sz="2400" dirty="0" smtClean="0">
                <a:sym typeface="HQPB2"/>
              </a:rPr>
              <a:t></a:t>
            </a:r>
            <a:r>
              <a:rPr lang="ar-SA" sz="2400" dirty="0" smtClean="0"/>
              <a:t> </a:t>
            </a:r>
            <a:endParaRPr lang="fa-IR" sz="2200" dirty="0" smtClean="0">
              <a:cs typeface="me_quran" pitchFamily="18" charset="-78"/>
            </a:endParaRPr>
          </a:p>
          <a:p>
            <a:pPr algn="ctr">
              <a:lnSpc>
                <a:spcPct val="150000"/>
              </a:lnSpc>
              <a:buNone/>
            </a:pPr>
            <a:r>
              <a:rPr lang="fa-IR" sz="2200" dirty="0" smtClean="0">
                <a:cs typeface="me_quran" pitchFamily="18" charset="-78"/>
              </a:rPr>
              <a:t>لِلسَّائِلِ وَ الْمَحْرُومِ </a:t>
            </a:r>
            <a:r>
              <a:rPr lang="en-US" sz="2400" dirty="0" smtClean="0">
                <a:sym typeface="HQPB2"/>
              </a:rPr>
              <a:t></a:t>
            </a:r>
            <a:r>
              <a:rPr lang="en-US" sz="2400" dirty="0" smtClean="0"/>
              <a:t> </a:t>
            </a:r>
            <a:r>
              <a:rPr lang="fa-IR" sz="2400" dirty="0" smtClean="0"/>
              <a:t> </a:t>
            </a:r>
            <a:r>
              <a:rPr lang="fa-IR" sz="2200" dirty="0" smtClean="0">
                <a:cs typeface="me_quran" pitchFamily="18" charset="-78"/>
              </a:rPr>
              <a:t>وَ الَّذينَ يُصَدِّقُونَ بِيَوْمِ الدِّينِ    </a:t>
            </a:r>
            <a:r>
              <a:rPr lang="en-US" sz="2400" dirty="0" smtClean="0">
                <a:sym typeface="HQPB2"/>
              </a:rPr>
              <a:t></a:t>
            </a:r>
            <a:r>
              <a:rPr lang="ar-SA" sz="2400" dirty="0" smtClean="0"/>
              <a:t> </a:t>
            </a:r>
            <a:endParaRPr lang="fa-IR" sz="2400" dirty="0" smtClean="0"/>
          </a:p>
          <a:p>
            <a:pPr algn="ctr">
              <a:lnSpc>
                <a:spcPct val="150000"/>
              </a:lnSpc>
              <a:buNone/>
            </a:pPr>
            <a:r>
              <a:rPr lang="fa-IR" sz="2200" dirty="0" smtClean="0">
                <a:cs typeface="me_quran" pitchFamily="18" charset="-78"/>
              </a:rPr>
              <a:t>وَ الَّذينَ هُمْ مِنْ عَذابِ رَبِّهِمْ مُشْفِقُونَ    </a:t>
            </a:r>
            <a:r>
              <a:rPr lang="en-US" sz="2400" dirty="0" smtClean="0">
                <a:sym typeface="HQPB2"/>
              </a:rPr>
              <a:t></a:t>
            </a:r>
            <a:r>
              <a:rPr lang="fa-IR" sz="2200" dirty="0" smtClean="0">
                <a:cs typeface="me_quran" pitchFamily="18" charset="-78"/>
              </a:rPr>
              <a:t>إِنَّ عَذابَ رَبِّهِمْ غَيْرُ مَأْمُونٍ </a:t>
            </a:r>
            <a:r>
              <a:rPr lang="en-US" sz="2400" dirty="0" smtClean="0">
                <a:sym typeface="HQPB2"/>
              </a:rPr>
              <a:t> </a:t>
            </a:r>
            <a:endParaRPr lang="fa-IR" sz="2400" dirty="0" smtClean="0">
              <a:sym typeface="HQPB2"/>
            </a:endParaRPr>
          </a:p>
          <a:p>
            <a:pPr algn="ctr">
              <a:lnSpc>
                <a:spcPct val="150000"/>
              </a:lnSpc>
              <a:buNone/>
            </a:pPr>
            <a:r>
              <a:rPr lang="fa-IR" sz="2200" dirty="0" smtClean="0">
                <a:cs typeface="me_quran" pitchFamily="18" charset="-78"/>
              </a:rPr>
              <a:t>وَ الَّذينَ هُمْ     لِفُرُوجِهِمْ حافِظُونَ    </a:t>
            </a:r>
            <a:r>
              <a:rPr lang="en-US" sz="2400" dirty="0" smtClean="0">
                <a:sym typeface="HQPB2"/>
              </a:rPr>
              <a:t></a:t>
            </a:r>
            <a:endParaRPr lang="fa-IR" sz="2200" dirty="0" smtClean="0">
              <a:cs typeface="me_quran" pitchFamily="18" charset="-78"/>
            </a:endParaRPr>
          </a:p>
          <a:p>
            <a:pPr algn="ctr">
              <a:lnSpc>
                <a:spcPct val="150000"/>
              </a:lnSpc>
              <a:buNone/>
            </a:pPr>
            <a:r>
              <a:rPr lang="fa-IR" sz="2200" dirty="0" smtClean="0">
                <a:cs typeface="me_quran" pitchFamily="18" charset="-78"/>
              </a:rPr>
              <a:t>إِلاَّ عَلى‏ أَزْواجِهِمْ   أَوْ ما مَلَكَتْ أَيْمانُهُمْ فَإِنَّهُمْ غَيْرُ مَلُومينَ </a:t>
            </a:r>
            <a:r>
              <a:rPr lang="en-US" sz="2400" dirty="0" smtClean="0">
                <a:sym typeface="HQPB2"/>
              </a:rPr>
              <a:t></a:t>
            </a:r>
            <a:r>
              <a:rPr lang="en-US" sz="2400" dirty="0" smtClean="0"/>
              <a:t> </a:t>
            </a:r>
            <a:endParaRPr lang="fa-IR" sz="2400" dirty="0" smtClean="0"/>
          </a:p>
          <a:p>
            <a:pPr algn="ctr">
              <a:lnSpc>
                <a:spcPct val="150000"/>
              </a:lnSpc>
              <a:buNone/>
            </a:pPr>
            <a:r>
              <a:rPr lang="fa-IR" sz="2200" dirty="0" smtClean="0">
                <a:cs typeface="me_quran" pitchFamily="18" charset="-78"/>
              </a:rPr>
              <a:t>فَمَنِ ابْتَغى‏ وَراءَ ذلِكَ  فَأُولئِكَ هُمُ العادُونَ </a:t>
            </a:r>
            <a:r>
              <a:rPr lang="en-US" sz="2000" dirty="0" smtClean="0">
                <a:sym typeface="HQPB2"/>
              </a:rPr>
              <a:t></a:t>
            </a:r>
            <a:r>
              <a:rPr lang="en-US" sz="2000" dirty="0" smtClean="0"/>
              <a:t> </a:t>
            </a:r>
            <a:endParaRPr lang="en-US" sz="2200" dirty="0" smtClean="0">
              <a:cs typeface="me_quran" pitchFamily="18" charset="-78"/>
            </a:endParaRPr>
          </a:p>
          <a:p>
            <a:pPr algn="ctr">
              <a:lnSpc>
                <a:spcPct val="150000"/>
              </a:lnSpc>
              <a:buNone/>
            </a:pPr>
            <a:r>
              <a:rPr lang="fa-IR" sz="2200" dirty="0" smtClean="0">
                <a:cs typeface="me_quran" pitchFamily="18" charset="-78"/>
              </a:rPr>
              <a:t>وَ الَّذينَ   هُمْ    لِأَماناتِهِمْ وَ عَهْدِهِمْ    راعُونَ    </a:t>
            </a:r>
            <a:r>
              <a:rPr lang="en-US" sz="2400" dirty="0" smtClean="0">
                <a:sym typeface="HQPB2"/>
              </a:rPr>
              <a:t></a:t>
            </a:r>
            <a:r>
              <a:rPr lang="ar-SA" sz="2400" dirty="0" smtClean="0"/>
              <a:t> </a:t>
            </a:r>
            <a:r>
              <a:rPr lang="fa-IR" sz="2200" dirty="0" smtClean="0">
                <a:cs typeface="me_quran" pitchFamily="18" charset="-78"/>
              </a:rPr>
              <a:t>وَ الَّذينَ هُمْ بِشَهاداتِهِمْ قائِمُونَ </a:t>
            </a:r>
            <a:r>
              <a:rPr lang="en-US" sz="2400" dirty="0" smtClean="0">
                <a:sym typeface="HQPB2"/>
              </a:rPr>
              <a:t></a:t>
            </a:r>
            <a:r>
              <a:rPr lang="en-US" sz="2400" dirty="0" smtClean="0"/>
              <a:t> </a:t>
            </a:r>
            <a:endParaRPr lang="fa-IR" sz="2400" dirty="0" smtClean="0"/>
          </a:p>
          <a:p>
            <a:pPr algn="ctr">
              <a:lnSpc>
                <a:spcPct val="150000"/>
              </a:lnSpc>
              <a:buNone/>
            </a:pPr>
            <a:r>
              <a:rPr lang="fa-IR" sz="2200" dirty="0" smtClean="0">
                <a:cs typeface="me_quran" pitchFamily="18" charset="-78"/>
              </a:rPr>
              <a:t>وَ الَّذينَ هُمْ عَلى‏ صَلاتِهِمْ يُحافِظُونَ     </a:t>
            </a:r>
            <a:r>
              <a:rPr lang="en-US" sz="2400" dirty="0" smtClean="0">
                <a:sym typeface="HQPB2"/>
              </a:rPr>
              <a:t></a:t>
            </a:r>
            <a:r>
              <a:rPr lang="fa-IR" sz="2400" dirty="0" smtClean="0">
                <a:sym typeface="HQPB2"/>
              </a:rPr>
              <a:t> </a:t>
            </a:r>
            <a:r>
              <a:rPr lang="fa-IR" sz="2200" dirty="0" smtClean="0">
                <a:cs typeface="me_quran" pitchFamily="18" charset="-78"/>
              </a:rPr>
              <a:t>أُولئِكَ في‏ جَنَّاتٍ مُكْرَمُونَ </a:t>
            </a:r>
            <a:r>
              <a:rPr lang="en-US" sz="2400" dirty="0" smtClean="0">
                <a:sym typeface="HQPB2"/>
              </a:rPr>
              <a:t> </a:t>
            </a:r>
            <a:r>
              <a:rPr lang="ar-SA" sz="2400" dirty="0" smtClean="0"/>
              <a:t> </a:t>
            </a:r>
            <a:endParaRPr lang="en-US" sz="2200" dirty="0">
              <a:cs typeface="me_quran" pitchFamily="18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5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pic>
        <p:nvPicPr>
          <p:cNvPr id="7" name="معارج 19 - 35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38200" y="457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2196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33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79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10000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35842" grpId="0"/>
      <p:bldP spid="358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>
          <a:xfrm>
            <a:off x="5334000" y="381000"/>
            <a:ext cx="3352800" cy="1143000"/>
          </a:xfrm>
        </p:spPr>
        <p:txBody>
          <a:bodyPr/>
          <a:lstStyle/>
          <a:p>
            <a:pPr algn="r"/>
            <a:r>
              <a:rPr lang="fa-IR" sz="6000" b="0" dirty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جهت هدایتی </a:t>
            </a:r>
            <a:r>
              <a:rPr lang="fa-IR" sz="6000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سیاق دوم</a:t>
            </a:r>
            <a:endParaRPr lang="en-US" sz="6000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302625" cy="4724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a-IR" sz="6000" dirty="0" smtClean="0">
                <a:latin typeface="IranNastaliq" pitchFamily="18" charset="0"/>
                <a:cs typeface="IranNastaliq" pitchFamily="18" charset="0"/>
              </a:rPr>
              <a:t>نمازگزاران، تنها مدیران وصف طبیعی حرص تا رسیدن به بهشت</a:t>
            </a:r>
            <a:br>
              <a:rPr lang="fa-IR" sz="6000" dirty="0" smtClean="0">
                <a:latin typeface="IranNastaliq" pitchFamily="18" charset="0"/>
                <a:cs typeface="IranNastaliq" pitchFamily="18" charset="0"/>
              </a:rPr>
            </a:br>
            <a:endParaRPr lang="fa-IR" sz="2400" dirty="0" smtClean="0">
              <a:latin typeface="IranNastaliq" pitchFamily="18" charset="0"/>
              <a:cs typeface="IranNastaliq" pitchFamily="18" charset="0"/>
            </a:endParaRPr>
          </a:p>
          <a:p>
            <a:pPr>
              <a:lnSpc>
                <a:spcPct val="150000"/>
              </a:lnSpc>
            </a:pP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طبیعت انسان هلوع است و خودگرایی و دنیاگرایی محصول عدم مدیریت این وصف طبیعی است.</a:t>
            </a:r>
            <a:br>
              <a:rPr lang="fa-IR" sz="4000" dirty="0" smtClean="0">
                <a:latin typeface="IranNastaliq" pitchFamily="18" charset="0"/>
                <a:cs typeface="IranNastaliq" pitchFamily="18" charset="0"/>
              </a:rPr>
            </a:b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تنها نمازگزاران حقیقی این صفت را مدیریت می کنند و به بهشت راه می یابند. </a:t>
            </a:r>
            <a:endParaRPr lang="en-US" sz="40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6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>
          <a:xfrm>
            <a:off x="4800600" y="304800"/>
            <a:ext cx="3962400" cy="1143000"/>
          </a:xfrm>
        </p:spPr>
        <p:txBody>
          <a:bodyPr/>
          <a:lstStyle/>
          <a:p>
            <a:pPr algn="r"/>
            <a:r>
              <a:rPr lang="fa-IR" sz="6000" b="0" dirty="0" smtClean="0">
                <a:solidFill>
                  <a:srgbClr val="000000"/>
                </a:solidFill>
                <a:cs typeface="IranNastaliq" pitchFamily="18" charset="0"/>
              </a:rPr>
              <a:t>سیاق </a:t>
            </a:r>
            <a:r>
              <a:rPr lang="fa-IR" sz="6000" b="0" dirty="0">
                <a:solidFill>
                  <a:srgbClr val="000000"/>
                </a:solidFill>
                <a:cs typeface="IranNastaliq" pitchFamily="18" charset="0"/>
              </a:rPr>
              <a:t>سوم، آیات  </a:t>
            </a:r>
            <a:r>
              <a:rPr lang="fa-IR" sz="6000" b="0" dirty="0" smtClean="0">
                <a:solidFill>
                  <a:srgbClr val="000000"/>
                </a:solidFill>
                <a:cs typeface="IranNastaliq" pitchFamily="18" charset="0"/>
              </a:rPr>
              <a:t>  36     تا    44</a:t>
            </a:r>
            <a:endParaRPr lang="en-US" sz="6000" b="0" dirty="0">
              <a:solidFill>
                <a:srgbClr val="000000"/>
              </a:solidFill>
              <a:cs typeface="IranNastaliq" pitchFamily="18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86800" cy="4572000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ar-SA" sz="2200" dirty="0" smtClean="0">
                <a:cs typeface="me_quran" pitchFamily="18" charset="-78"/>
              </a:rPr>
              <a:t>فَما لِ الَّذينَ كَفَرُوا قِبَلَكَ مُهْطِعينَ </a:t>
            </a:r>
            <a:r>
              <a:rPr lang="en-US" sz="2400" dirty="0" smtClean="0">
                <a:sym typeface="HQPB2"/>
              </a:rPr>
              <a:t>  </a:t>
            </a:r>
            <a:r>
              <a:rPr lang="ar-SA" sz="2400" dirty="0" smtClean="0"/>
              <a:t> </a:t>
            </a:r>
            <a:r>
              <a:rPr lang="ar-SA" sz="2200" dirty="0" smtClean="0">
                <a:cs typeface="me_quran" pitchFamily="18" charset="-78"/>
              </a:rPr>
              <a:t>عَنِ الْيَمينِ وَ عَنِ الشِّمالِ عِزينَ </a:t>
            </a:r>
            <a:r>
              <a:rPr lang="en-US" sz="2400" dirty="0" smtClean="0">
                <a:sym typeface="HQPB2"/>
              </a:rPr>
              <a:t></a:t>
            </a:r>
            <a:r>
              <a:rPr lang="en-US" sz="2400" dirty="0" smtClean="0"/>
              <a:t> </a:t>
            </a:r>
            <a:endParaRPr lang="ar-SA" sz="2200" dirty="0" smtClean="0">
              <a:cs typeface="me_quran" pitchFamily="18" charset="-78"/>
            </a:endParaRPr>
          </a:p>
          <a:p>
            <a:pPr algn="ctr">
              <a:lnSpc>
                <a:spcPct val="150000"/>
              </a:lnSpc>
              <a:buNone/>
            </a:pPr>
            <a:r>
              <a:rPr lang="ar-SA" sz="2200" dirty="0" smtClean="0">
                <a:cs typeface="me_quran" pitchFamily="18" charset="-78"/>
              </a:rPr>
              <a:t>أَ يَطْمَعُ كُلُّ امْرِئٍ مِنْهُمْ أَنْ يُدْخَلَ جَنَّةَ</a:t>
            </a:r>
            <a:r>
              <a:rPr lang="fa-IR" sz="2200" dirty="0" smtClean="0">
                <a:cs typeface="me_quran" pitchFamily="18" charset="-78"/>
              </a:rPr>
              <a:t>  </a:t>
            </a:r>
            <a:r>
              <a:rPr lang="ar-SA" sz="2200" dirty="0" smtClean="0">
                <a:cs typeface="me_quran" pitchFamily="18" charset="-78"/>
              </a:rPr>
              <a:t> نَعيمٍ </a:t>
            </a:r>
            <a:r>
              <a:rPr lang="en-US" sz="2400" dirty="0" smtClean="0">
                <a:sym typeface="HQPB2"/>
              </a:rPr>
              <a:t></a:t>
            </a:r>
            <a:r>
              <a:rPr lang="en-US" sz="2400" dirty="0" smtClean="0"/>
              <a:t> </a:t>
            </a:r>
            <a:r>
              <a:rPr lang="fa-IR" sz="2400" dirty="0" smtClean="0"/>
              <a:t> </a:t>
            </a:r>
            <a:r>
              <a:rPr lang="ar-SA" sz="2200" dirty="0" smtClean="0">
                <a:cs typeface="me_quran" pitchFamily="18" charset="-78"/>
              </a:rPr>
              <a:t>كَلاَّ إِنَّا خَلَقْناهُمْ مِمَّا يَعْلَمُونَ </a:t>
            </a:r>
            <a:r>
              <a:rPr lang="en-US" sz="2400" dirty="0" smtClean="0">
                <a:sym typeface="HQPB2"/>
              </a:rPr>
              <a:t></a:t>
            </a:r>
            <a:r>
              <a:rPr lang="en-US" sz="2400" dirty="0" smtClean="0"/>
              <a:t> </a:t>
            </a:r>
            <a:endParaRPr lang="ar-SA" sz="2200" dirty="0" smtClean="0">
              <a:cs typeface="me_quran" pitchFamily="18" charset="-78"/>
            </a:endParaRPr>
          </a:p>
          <a:p>
            <a:pPr algn="ctr">
              <a:lnSpc>
                <a:spcPct val="150000"/>
              </a:lnSpc>
              <a:buNone/>
            </a:pPr>
            <a:r>
              <a:rPr lang="ar-SA" sz="2200" dirty="0" smtClean="0">
                <a:cs typeface="me_quran" pitchFamily="18" charset="-78"/>
              </a:rPr>
              <a:t>فَلا</a:t>
            </a:r>
            <a:r>
              <a:rPr lang="fa-IR" sz="2200" dirty="0" smtClean="0">
                <a:cs typeface="me_quran" pitchFamily="18" charset="-78"/>
              </a:rPr>
              <a:t>   </a:t>
            </a:r>
            <a:r>
              <a:rPr lang="ar-SA" sz="2200" dirty="0" smtClean="0">
                <a:cs typeface="me_quran" pitchFamily="18" charset="-78"/>
              </a:rPr>
              <a:t> أُقْسِمُ بِرَبِّ الْمَشارِقِ وَ الْمَغارِبِ</a:t>
            </a:r>
            <a:r>
              <a:rPr lang="fa-IR" sz="2200" dirty="0" smtClean="0">
                <a:cs typeface="me_quran" pitchFamily="18" charset="-78"/>
              </a:rPr>
              <a:t>  </a:t>
            </a:r>
            <a:r>
              <a:rPr lang="ar-SA" sz="2200" dirty="0" smtClean="0">
                <a:cs typeface="me_quran" pitchFamily="18" charset="-78"/>
              </a:rPr>
              <a:t> إِنَّا</a:t>
            </a:r>
            <a:r>
              <a:rPr lang="fa-IR" sz="2200" dirty="0" smtClean="0">
                <a:cs typeface="me_quran" pitchFamily="18" charset="-78"/>
              </a:rPr>
              <a:t>   </a:t>
            </a:r>
            <a:r>
              <a:rPr lang="ar-SA" sz="2200" dirty="0" smtClean="0">
                <a:cs typeface="me_quran" pitchFamily="18" charset="-78"/>
              </a:rPr>
              <a:t> لَقادِرُونَ </a:t>
            </a:r>
            <a:r>
              <a:rPr lang="en-US" sz="2400" dirty="0" smtClean="0">
                <a:sym typeface="HQPB2"/>
              </a:rPr>
              <a:t></a:t>
            </a:r>
            <a:r>
              <a:rPr lang="en-US" sz="2400" dirty="0" smtClean="0"/>
              <a:t> </a:t>
            </a:r>
          </a:p>
          <a:p>
            <a:pPr algn="ctr">
              <a:lnSpc>
                <a:spcPct val="150000"/>
              </a:lnSpc>
              <a:buNone/>
            </a:pPr>
            <a:r>
              <a:rPr lang="ar-SA" sz="2200" dirty="0" smtClean="0">
                <a:cs typeface="me_quran" pitchFamily="18" charset="-78"/>
              </a:rPr>
              <a:t>عَلى‏ أَنْ </a:t>
            </a:r>
            <a:r>
              <a:rPr lang="fa-IR" sz="2200" dirty="0" smtClean="0">
                <a:cs typeface="me_quran" pitchFamily="18" charset="-78"/>
              </a:rPr>
              <a:t>  </a:t>
            </a:r>
            <a:r>
              <a:rPr lang="ar-SA" sz="2200" dirty="0" smtClean="0">
                <a:cs typeface="me_quran" pitchFamily="18" charset="-78"/>
              </a:rPr>
              <a:t>نُبَدِّلَ خَيْراً </a:t>
            </a:r>
            <a:r>
              <a:rPr lang="fa-IR" sz="2200" dirty="0" smtClean="0">
                <a:cs typeface="me_quran" pitchFamily="18" charset="-78"/>
              </a:rPr>
              <a:t>  </a:t>
            </a:r>
            <a:r>
              <a:rPr lang="ar-SA" sz="2200" dirty="0" smtClean="0">
                <a:cs typeface="me_quran" pitchFamily="18" charset="-78"/>
              </a:rPr>
              <a:t>مِنْهُمْ وَ ما نَحْنُ بِمَسْبُوقينَ</a:t>
            </a:r>
            <a:r>
              <a:rPr lang="fa-IR" sz="2200" dirty="0" smtClean="0">
                <a:cs typeface="me_quran" pitchFamily="18" charset="-78"/>
              </a:rPr>
              <a:t>   </a:t>
            </a:r>
            <a:r>
              <a:rPr lang="en-US" sz="2200" dirty="0" smtClean="0">
                <a:cs typeface="me_quran" pitchFamily="18" charset="-78"/>
              </a:rPr>
              <a:t> </a:t>
            </a:r>
            <a:r>
              <a:rPr lang="ar-SA" sz="2200" dirty="0" smtClean="0">
                <a:cs typeface="me_quran" pitchFamily="18" charset="-78"/>
              </a:rPr>
              <a:t> </a:t>
            </a:r>
            <a:r>
              <a:rPr lang="en-US" sz="2400" dirty="0" smtClean="0">
                <a:sym typeface="HQPB2"/>
              </a:rPr>
              <a:t></a:t>
            </a:r>
            <a:r>
              <a:rPr lang="ar-SA" sz="2400" dirty="0" smtClean="0"/>
              <a:t> </a:t>
            </a:r>
            <a:endParaRPr lang="ar-SA" sz="2200" dirty="0" smtClean="0">
              <a:cs typeface="me_quran" pitchFamily="18" charset="-78"/>
            </a:endParaRPr>
          </a:p>
          <a:p>
            <a:pPr algn="ctr">
              <a:lnSpc>
                <a:spcPct val="150000"/>
              </a:lnSpc>
              <a:buNone/>
            </a:pPr>
            <a:r>
              <a:rPr lang="ar-SA" sz="2200" dirty="0" smtClean="0">
                <a:cs typeface="me_quran" pitchFamily="18" charset="-78"/>
              </a:rPr>
              <a:t>فَذَرْهُمْ </a:t>
            </a:r>
            <a:r>
              <a:rPr lang="fa-IR" sz="2200" dirty="0" smtClean="0">
                <a:cs typeface="me_quran" pitchFamily="18" charset="-78"/>
              </a:rPr>
              <a:t>   </a:t>
            </a:r>
            <a:r>
              <a:rPr lang="ar-SA" sz="2200" dirty="0" smtClean="0">
                <a:cs typeface="me_quran" pitchFamily="18" charset="-78"/>
              </a:rPr>
              <a:t>يَخُوضُوا وَ يَلْعَبُوا حَتَّى يُلاقُوا يَوْمَهُمُ </a:t>
            </a:r>
            <a:r>
              <a:rPr lang="fa-IR" sz="2200" dirty="0" smtClean="0">
                <a:cs typeface="me_quran" pitchFamily="18" charset="-78"/>
              </a:rPr>
              <a:t>   </a:t>
            </a:r>
            <a:r>
              <a:rPr lang="ar-SA" sz="2200" dirty="0" smtClean="0">
                <a:cs typeface="me_quran" pitchFamily="18" charset="-78"/>
              </a:rPr>
              <a:t>الَّذي يُوعَدُونَ </a:t>
            </a:r>
            <a:r>
              <a:rPr lang="en-US" sz="2400" dirty="0" smtClean="0">
                <a:sym typeface="HQPB2"/>
              </a:rPr>
              <a:t></a:t>
            </a:r>
            <a:r>
              <a:rPr lang="en-US" sz="2400" dirty="0" smtClean="0"/>
              <a:t> </a:t>
            </a:r>
            <a:endParaRPr lang="ar-SA" sz="2200" dirty="0" smtClean="0">
              <a:cs typeface="me_quran" pitchFamily="18" charset="-78"/>
            </a:endParaRPr>
          </a:p>
          <a:p>
            <a:pPr algn="ctr">
              <a:lnSpc>
                <a:spcPct val="150000"/>
              </a:lnSpc>
              <a:buNone/>
            </a:pPr>
            <a:r>
              <a:rPr lang="ar-SA" sz="2200" dirty="0" smtClean="0">
                <a:cs typeface="me_quran" pitchFamily="18" charset="-78"/>
              </a:rPr>
              <a:t>يَوْمَ يَخْرُجُونَ مِنَ الْأَجْداثِ سِراعاً </a:t>
            </a:r>
            <a:r>
              <a:rPr lang="fa-IR" sz="2200" dirty="0" smtClean="0">
                <a:cs typeface="me_quran" pitchFamily="18" charset="-78"/>
              </a:rPr>
              <a:t>   </a:t>
            </a:r>
            <a:r>
              <a:rPr lang="ar-SA" sz="2200" dirty="0" smtClean="0">
                <a:cs typeface="me_quran" pitchFamily="18" charset="-78"/>
              </a:rPr>
              <a:t>كَأَنَّهُمْ 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ar-SA" sz="2200" dirty="0" smtClean="0">
                <a:cs typeface="me_quran" pitchFamily="18" charset="-78"/>
              </a:rPr>
              <a:t>إِلى‏ نُصُبٍ يُوفِضُونَ </a:t>
            </a:r>
            <a:r>
              <a:rPr lang="en-US" sz="2400" dirty="0" smtClean="0">
                <a:sym typeface="HQPB2"/>
              </a:rPr>
              <a:t></a:t>
            </a:r>
            <a:r>
              <a:rPr lang="en-US" sz="2400" dirty="0" smtClean="0"/>
              <a:t> </a:t>
            </a:r>
            <a:endParaRPr lang="ar-SA" sz="2200" dirty="0" smtClean="0">
              <a:cs typeface="me_quran" pitchFamily="18" charset="-78"/>
            </a:endParaRPr>
          </a:p>
          <a:p>
            <a:pPr algn="ctr">
              <a:lnSpc>
                <a:spcPct val="150000"/>
              </a:lnSpc>
              <a:buNone/>
            </a:pPr>
            <a:r>
              <a:rPr lang="ar-SA" sz="2200" dirty="0" smtClean="0">
                <a:cs typeface="me_quran" pitchFamily="18" charset="-78"/>
              </a:rPr>
              <a:t>خاشِعَةً </a:t>
            </a:r>
            <a:r>
              <a:rPr lang="fa-IR" sz="2200" dirty="0" smtClean="0">
                <a:cs typeface="me_quran" pitchFamily="18" charset="-78"/>
              </a:rPr>
              <a:t>    </a:t>
            </a:r>
            <a:r>
              <a:rPr lang="ar-SA" sz="2200" dirty="0" smtClean="0">
                <a:cs typeface="me_quran" pitchFamily="18" charset="-78"/>
              </a:rPr>
              <a:t>أَبْصارُهُمْ </a:t>
            </a:r>
            <a:r>
              <a:rPr lang="fa-IR" sz="2200" dirty="0" smtClean="0">
                <a:cs typeface="me_quran" pitchFamily="18" charset="-78"/>
              </a:rPr>
              <a:t>   </a:t>
            </a:r>
            <a:r>
              <a:rPr lang="ar-SA" sz="2200" dirty="0" smtClean="0">
                <a:cs typeface="me_quran" pitchFamily="18" charset="-78"/>
              </a:rPr>
              <a:t>تَرْهَقُهُمْ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ar-SA" sz="2200" dirty="0" smtClean="0">
                <a:cs typeface="me_quran" pitchFamily="18" charset="-78"/>
              </a:rPr>
              <a:t> ذِلَّةٌ </a:t>
            </a:r>
            <a:r>
              <a:rPr lang="fa-IR" sz="2200" dirty="0" smtClean="0">
                <a:cs typeface="me_quran" pitchFamily="18" charset="-78"/>
              </a:rPr>
              <a:t>  </a:t>
            </a:r>
            <a:r>
              <a:rPr lang="ar-SA" sz="2200" dirty="0" smtClean="0">
                <a:cs typeface="me_quran" pitchFamily="18" charset="-78"/>
              </a:rPr>
              <a:t>ذلِكَ</a:t>
            </a:r>
            <a:r>
              <a:rPr lang="fa-IR" sz="2200" dirty="0" smtClean="0">
                <a:cs typeface="me_quran" pitchFamily="18" charset="-78"/>
              </a:rPr>
              <a:t>  </a:t>
            </a:r>
            <a:r>
              <a:rPr lang="ar-SA" sz="2200" dirty="0" smtClean="0">
                <a:cs typeface="me_quran" pitchFamily="18" charset="-78"/>
              </a:rPr>
              <a:t> الْيَوْمُ الَّذي كانُوا يُوعَدُونَ</a:t>
            </a:r>
            <a:r>
              <a:rPr lang="fa-IR" sz="2200" dirty="0" smtClean="0">
                <a:cs typeface="me_quran" pitchFamily="18" charset="-78"/>
              </a:rPr>
              <a:t>    </a:t>
            </a:r>
            <a:r>
              <a:rPr lang="en-US" sz="2400" dirty="0" smtClean="0">
                <a:sym typeface="HQPB2"/>
              </a:rPr>
              <a:t> </a:t>
            </a:r>
            <a:r>
              <a:rPr lang="ar-SA" sz="2400" dirty="0" smtClean="0"/>
              <a:t> </a:t>
            </a:r>
            <a:endParaRPr lang="en-US" sz="2200" dirty="0">
              <a:cs typeface="me_quran" pitchFamily="18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7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pic>
        <p:nvPicPr>
          <p:cNvPr id="5" name="معارج 36 - 4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914400" y="838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8954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53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63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7890" grpId="0"/>
      <p:bldP spid="3789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>
          <a:xfrm>
            <a:off x="5486400" y="457200"/>
            <a:ext cx="3200400" cy="1143000"/>
          </a:xfrm>
        </p:spPr>
        <p:txBody>
          <a:bodyPr/>
          <a:lstStyle/>
          <a:p>
            <a:pPr algn="r"/>
            <a:r>
              <a:rPr lang="fa-IR" sz="6000" b="0" dirty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جهت هدایتی </a:t>
            </a:r>
            <a:r>
              <a:rPr lang="fa-IR" sz="6000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سیاق سوم</a:t>
            </a:r>
            <a:endParaRPr lang="en-US" sz="6000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1" y="1981200"/>
            <a:ext cx="7848600" cy="4105275"/>
          </a:xfrm>
        </p:spPr>
        <p:txBody>
          <a:bodyPr/>
          <a:lstStyle/>
          <a:p>
            <a:r>
              <a:rPr lang="fa-IR" sz="5400" dirty="0" smtClean="0">
                <a:latin typeface="IranNastaliq" pitchFamily="18" charset="0"/>
                <a:cs typeface="IranNastaliq" pitchFamily="18" charset="0"/>
              </a:rPr>
              <a:t>رها سازی    کافران  تا   ملاقات   ذلیلانه   با   روز   موعود، </a:t>
            </a:r>
          </a:p>
          <a:p>
            <a:pPr>
              <a:buNone/>
            </a:pPr>
            <a:r>
              <a:rPr lang="fa-IR" sz="5400" dirty="0" smtClean="0">
                <a:latin typeface="IranNastaliq" pitchFamily="18" charset="0"/>
                <a:cs typeface="IranNastaliq" pitchFamily="18" charset="0"/>
              </a:rPr>
              <a:t>              در    پاسخ    به    طمع     بیجای    آنان    برای    ورود    به    بهشت</a:t>
            </a:r>
            <a:br>
              <a:rPr lang="fa-IR" sz="5400" dirty="0" smtClean="0">
                <a:latin typeface="IranNastaliq" pitchFamily="18" charset="0"/>
                <a:cs typeface="IranNastaliq" pitchFamily="18" charset="0"/>
              </a:rPr>
            </a:br>
            <a:endParaRPr lang="fa-IR" sz="4400" dirty="0" smtClean="0">
              <a:latin typeface="IranNastaliq" pitchFamily="18" charset="0"/>
              <a:cs typeface="IranNastaliq" pitchFamily="18" charset="0"/>
            </a:endParaRPr>
          </a:p>
          <a:p>
            <a:r>
              <a:rPr lang="fa-IR" sz="32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آنهانمازگزاران واقعی نیستند و باز هم طمع دارند که به بهشت  داخل شوند. هرگز!</a:t>
            </a:r>
          </a:p>
          <a:p>
            <a:pPr>
              <a:buNone/>
            </a:pP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                     رهایشان کن  تا  ذلیلانه  با  روز موعود  مواجه شوند.</a:t>
            </a:r>
            <a:endParaRPr lang="en-US" sz="40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8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2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9" name="Rectangl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" y="1752600"/>
            <a:ext cx="6477000" cy="990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3900" dirty="0" smtClean="0">
                <a:latin typeface="IranNastaliq" pitchFamily="18" charset="0"/>
                <a:cs typeface="IranNastaliq" pitchFamily="18" charset="0"/>
              </a:rPr>
              <a:t>مقابله   انذار آمیز     و صبر آفرین الهی، با  استبعاد   و  انکار   عذاب   از   سوی   کافرین   دنیاگرا</a:t>
            </a:r>
            <a:endParaRPr lang="en-US" sz="39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83981" name="Rectangle 13"/>
          <p:cNvSpPr>
            <a:spLocks noChangeArrowheads="1"/>
          </p:cNvSpPr>
          <p:nvPr/>
        </p:nvSpPr>
        <p:spPr bwMode="auto">
          <a:xfrm>
            <a:off x="533400" y="3048000"/>
            <a:ext cx="6477000" cy="1066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نمازگزاران، تنها مدیران وصف طبیعی حرص تا رسیدن به بهشت</a:t>
            </a:r>
          </a:p>
        </p:txBody>
      </p:sp>
      <p:sp>
        <p:nvSpPr>
          <p:cNvPr id="83982" name="Rectangle 14"/>
          <p:cNvSpPr>
            <a:spLocks noChangeArrowheads="1"/>
          </p:cNvSpPr>
          <p:nvPr/>
        </p:nvSpPr>
        <p:spPr bwMode="auto">
          <a:xfrm>
            <a:off x="533400" y="4419600"/>
            <a:ext cx="6477000" cy="1066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a-IR" sz="3200" dirty="0" smtClean="0">
                <a:latin typeface="IranNastaliq" pitchFamily="18" charset="0"/>
                <a:cs typeface="IranNastaliq" pitchFamily="18" charset="0"/>
              </a:rPr>
              <a:t>رها سازی    کافران  تا   ملاقات   ذلیلانه   با   روز   موعود، در    پاسخ    به    طمع     بیجای    آنان    برای    ورود    به    بهشت</a:t>
            </a:r>
            <a:endParaRPr lang="en-US" sz="3200" dirty="0" smtClean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84002" name="Rectangle 34"/>
          <p:cNvSpPr>
            <a:spLocks noChangeArrowheads="1"/>
          </p:cNvSpPr>
          <p:nvPr/>
        </p:nvSpPr>
        <p:spPr bwMode="auto">
          <a:xfrm>
            <a:off x="7162800" y="1752600"/>
            <a:ext cx="1752600" cy="990600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2800" dirty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28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سیاق اول</a:t>
            </a:r>
            <a:endParaRPr lang="fa-IR" sz="280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28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1    تا       18</a:t>
            </a:r>
            <a:endParaRPr lang="en-US" sz="280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84003" name="Rectangle 35"/>
          <p:cNvSpPr>
            <a:spLocks noChangeArrowheads="1"/>
          </p:cNvSpPr>
          <p:nvPr/>
        </p:nvSpPr>
        <p:spPr bwMode="auto">
          <a:xfrm>
            <a:off x="7162800" y="3048000"/>
            <a:ext cx="1752600" cy="1066800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2800" dirty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28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سیاق دوم</a:t>
            </a:r>
            <a:endParaRPr lang="fa-IR" sz="280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28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19    تا    35</a:t>
            </a:r>
            <a:endParaRPr lang="en-US" sz="280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84004" name="Rectangle 36"/>
          <p:cNvSpPr>
            <a:spLocks noChangeArrowheads="1"/>
          </p:cNvSpPr>
          <p:nvPr/>
        </p:nvSpPr>
        <p:spPr bwMode="auto">
          <a:xfrm>
            <a:off x="7162800" y="4419600"/>
            <a:ext cx="1752600" cy="1066800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28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سیاق سوم</a:t>
            </a:r>
            <a:endParaRPr lang="fa-IR" sz="280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28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36تا    44</a:t>
            </a:r>
            <a:endParaRPr lang="en-US" sz="280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11" name="AutoShape 2"/>
          <p:cNvSpPr txBox="1">
            <a:spLocks noChangeArrowheads="1"/>
          </p:cNvSpPr>
          <p:nvPr/>
        </p:nvSpPr>
        <p:spPr>
          <a:xfrm>
            <a:off x="5791200" y="381000"/>
            <a:ext cx="2895600" cy="1143000"/>
          </a:xfrm>
          <a:prstGeom prst="roundRect">
            <a:avLst>
              <a:gd name="adj" fmla="val 37223"/>
            </a:avLst>
          </a:prstGeom>
        </p:spPr>
        <p:txBody>
          <a:bodyPr/>
          <a:lstStyle/>
          <a:p>
            <a:pPr marL="0" marR="0" lvl="0" indent="0" algn="r" defTabSz="914400" rtl="1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6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ranNastaliq" pitchFamily="18" charset="0"/>
                <a:ea typeface="+mj-ea"/>
                <a:cs typeface="IranNastaliq" pitchFamily="18" charset="0"/>
              </a:rPr>
              <a:t>نمودار هدایتی سوره</a:t>
            </a:r>
            <a:endParaRPr kumimoji="0" lang="en-US" sz="6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ranNastaliq" pitchFamily="18" charset="0"/>
              <a:ea typeface="+mj-ea"/>
              <a:cs typeface="IranNastaliq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9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400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4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4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00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00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400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400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4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4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4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4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9" grpId="1" animBg="1"/>
      <p:bldP spid="83981" grpId="0" uiExpand="1" animBg="1" autoUpdateAnimBg="0"/>
      <p:bldP spid="83982" grpId="0" animBg="1"/>
      <p:bldP spid="84002" grpId="0" uiExpand="1" build="p" animBg="1"/>
      <p:bldP spid="84003" grpId="0" uiExpand="1" build="p" animBg="1"/>
      <p:bldP spid="84004" grpId="0" uiExpand="1" build="p" animBg="1"/>
      <p:bldP spid="11" grpId="0" build="p"/>
    </p:bld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a-I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a-I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2379</TotalTime>
  <Words>517</Words>
  <Application>Microsoft Office PowerPoint</Application>
  <PresentationFormat>نمایش روی پرده (4:3)</PresentationFormat>
  <Paragraphs>67</Paragraphs>
  <Slides>10</Slides>
  <Notes>1</Notes>
  <HiddenSlides>0</HiddenSlides>
  <MMClips>4</MMClips>
  <ScaleCrop>false</ScaleCrop>
  <HeadingPairs>
    <vt:vector size="4" baseType="variant">
      <vt:variant>
        <vt:lpstr>طرح زمینه</vt:lpstr>
      </vt:variant>
      <vt:variant>
        <vt:i4>1</vt:i4>
      </vt:variant>
      <vt:variant>
        <vt:lpstr>عنوانهای اسلاید</vt:lpstr>
      </vt:variant>
      <vt:variant>
        <vt:i4>10</vt:i4>
      </vt:variant>
    </vt:vector>
  </HeadingPairs>
  <TitlesOfParts>
    <vt:vector size="11" baseType="lpstr">
      <vt:lpstr>Capsules</vt:lpstr>
      <vt:lpstr>اسلاید 1</vt:lpstr>
      <vt:lpstr>اسلاید 2</vt:lpstr>
      <vt:lpstr>سیاق اول؛  آیات       1    تا    18 </vt:lpstr>
      <vt:lpstr>جهت  هدایتی  سیاق   اول</vt:lpstr>
      <vt:lpstr>سیاق دوم، آیات  19  تا  35</vt:lpstr>
      <vt:lpstr>جهت هدایتی سیاق دوم</vt:lpstr>
      <vt:lpstr>سیاق سوم، آیات    36     تا    44</vt:lpstr>
      <vt:lpstr>جهت هدایتی سیاق سوم</vt:lpstr>
      <vt:lpstr>اسلاید 9</vt:lpstr>
      <vt:lpstr>اسلاید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darabi</cp:lastModifiedBy>
  <cp:revision>152</cp:revision>
  <cp:lastPrinted>1601-01-01T00:00:00Z</cp:lastPrinted>
  <dcterms:created xsi:type="dcterms:W3CDTF">1601-01-01T00:00:00Z</dcterms:created>
  <dcterms:modified xsi:type="dcterms:W3CDTF">2010-12-13T07:17:02Z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