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2"/>
  </p:notesMasterIdLst>
  <p:sldIdLst>
    <p:sldId id="270" r:id="rId2"/>
    <p:sldId id="279" r:id="rId3"/>
    <p:sldId id="273" r:id="rId4"/>
    <p:sldId id="258" r:id="rId5"/>
    <p:sldId id="259" r:id="rId6"/>
    <p:sldId id="260" r:id="rId7"/>
    <p:sldId id="261" r:id="rId8"/>
    <p:sldId id="262" r:id="rId9"/>
    <p:sldId id="272" r:id="rId10"/>
    <p:sldId id="278" r:id="rId1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4349" autoAdjust="0"/>
    <p:restoredTop sz="87187" autoAdjust="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1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01/07/32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rabi\Documents\BBB\&#1605;&#1578;&#1606;\&#1662;&#1575;&#1608;&#1585;%20&#1662;&#1608;&#1740;&#1606;&#1578;%20&#1580;&#1586;&#1569;%2029\&#1587;&#1608;&#1585;&#1607;%20&#1605;&#1593;&#1575;&#1585;&#1580;\&#1605;&#1593;&#1575;&#1585;&#1580;2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5;&#1593;&#1575;&#1585;&#1580;\&#1605;&#1593;&#1575;&#1585;&#1580;%201%20-%2018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5;&#1593;&#1575;&#1585;&#1580;\&#1605;&#1593;&#1575;&#1585;&#1580;%2019%20-%2035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5;&#1593;&#1575;&#1585;&#1580;\&#1605;&#1593;&#1575;&#1585;&#1580;%2036%20-%2044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0" y="1447800"/>
            <a:ext cx="241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2000" kern="0" noProof="0" dirty="0" smtClean="0"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smtClean="0">
                <a:latin typeface="+mn-lt"/>
                <a:cs typeface="B Mitra" pitchFamily="2" charset="-78"/>
              </a:rPr>
              <a:t>معارج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5334000" y="381000"/>
            <a:ext cx="33528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  هدایتی   </a:t>
            </a:r>
            <a:r>
              <a:rPr lang="ar-SA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" y="1981200"/>
            <a:ext cx="7924800" cy="304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200000"/>
              </a:lnSpc>
            </a:pP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حتمیت وقوع عذاب و ناممکن بودن ورود به بهشت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fa-IR" sz="3800" dirty="0" smtClean="0">
                <a:latin typeface="IranNastaliq" pitchFamily="18" charset="0"/>
                <a:cs typeface="IranNastaliq" pitchFamily="18" charset="0"/>
              </a:rPr>
              <a:t>جز برای کسانی   که بر محور نماز، وصف طبیعی حرص را مدیریت می کنند و از خودپرستی و دنیاگرایی  دوری می جویند.</a:t>
            </a:r>
            <a:endParaRPr lang="en-US" sz="3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0" y="617220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6629400" y="6096000"/>
            <a:ext cx="236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sz="2000" noProof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5دقیقه و 27 ثانیه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    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معارج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pic>
        <p:nvPicPr>
          <p:cNvPr id="6" name="معارج2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90600" y="533400"/>
            <a:ext cx="7162800" cy="53721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352800" cy="1143000"/>
          </a:xfrm>
        </p:spPr>
        <p:txBody>
          <a:bodyPr/>
          <a:lstStyle/>
          <a:p>
            <a:pPr algn="r"/>
            <a:r>
              <a:rPr lang="fa-IR" sz="5400" b="0" dirty="0" smtClean="0">
                <a:solidFill>
                  <a:srgbClr val="000000"/>
                </a:solidFill>
                <a:cs typeface="IranNastaliq" pitchFamily="18" charset="0"/>
              </a:rPr>
              <a:t>سیاق اول؛  آیات       1    تا    18 </a:t>
            </a:r>
            <a:endParaRPr lang="en-US" sz="54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solidFill>
                  <a:schemeClr val="tx1"/>
                </a:solidFill>
                <a:cs typeface="me_quran" pitchFamily="18" charset="-78"/>
              </a:rPr>
              <a:t>بِسْمِ اللَّهِ الرَّحْمنِ الرَّحيمِ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سَأَلَ سائِلٌ بِعَذابٍ واقِعٍ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 </a:t>
            </a:r>
            <a:r>
              <a:rPr lang="fa-IR" sz="2200" dirty="0" smtClean="0">
                <a:cs typeface="me_quran" pitchFamily="18" charset="-78"/>
              </a:rPr>
              <a:t>لِلْكافِرينَ لَيْسَ لَهُ دافِعٌ   </a:t>
            </a:r>
            <a:r>
              <a:rPr lang="en-US" sz="2200" dirty="0" smtClean="0">
                <a:sym typeface="HQPB2"/>
              </a:rPr>
              <a:t>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مِنَ اللَّهِ ذِي الْمَعارِجِ  </a:t>
            </a:r>
            <a:r>
              <a:rPr lang="en-US" sz="2200" dirty="0" smtClean="0">
                <a:sym typeface="HQPB2"/>
              </a:rPr>
              <a:t>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تَعْرُجُ الْمَلائِكَةُ وَ الرُّوحُ إِلَيْهِ في‏ يَوْمٍ كانَ مِقْدارُهُ خَمْسينَ أَلْفَ سَنَةٍ  </a:t>
            </a:r>
            <a:r>
              <a:rPr lang="en-US" sz="2200" dirty="0" smtClean="0">
                <a:sym typeface="HQPB2"/>
              </a:rPr>
              <a:t> 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فَاصْبِرْ صَبْراً جَميلاً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</a:t>
            </a:r>
            <a:r>
              <a:rPr lang="fa-IR" sz="2200" dirty="0" smtClean="0">
                <a:cs typeface="me_quran" pitchFamily="18" charset="-78"/>
              </a:rPr>
              <a:t>إِنَّهُمْ يَرَوْنَهُ بَعيداً   </a:t>
            </a:r>
            <a:r>
              <a:rPr lang="en-US" sz="2200" dirty="0" smtClean="0">
                <a:sym typeface="HQPB2"/>
              </a:rPr>
              <a:t></a:t>
            </a:r>
            <a:r>
              <a:rPr lang="ar-SA" sz="2200" dirty="0" smtClean="0"/>
              <a:t> </a:t>
            </a:r>
            <a:r>
              <a:rPr lang="fa-IR" sz="2200" dirty="0" smtClean="0">
                <a:cs typeface="me_quran" pitchFamily="18" charset="-78"/>
              </a:rPr>
              <a:t>وَ نَراهُ قَريباً  </a:t>
            </a:r>
            <a:r>
              <a:rPr lang="en-US" sz="2200" dirty="0" smtClean="0">
                <a:sym typeface="HQPB2"/>
              </a:rPr>
              <a:t> 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يَوْمَ تَكُونُ السَّماءُ كَالْمُهْلِ </a:t>
            </a:r>
            <a:r>
              <a:rPr lang="en-US" sz="2200" dirty="0" smtClean="0">
                <a:sym typeface="HQPB2"/>
              </a:rPr>
              <a:t>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تَكُونُ </a:t>
            </a:r>
            <a:r>
              <a:rPr lang="fa-IR" sz="2200" dirty="0" err="1" smtClean="0">
                <a:cs typeface="me_quran" pitchFamily="18" charset="-78"/>
              </a:rPr>
              <a:t>الْجِبالُ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كَالْعِهْنِ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sym typeface="HQPB2"/>
              </a:rPr>
              <a:t>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لا يَسْئَلُ حَميمٌ حَميماً </a:t>
            </a:r>
            <a:r>
              <a:rPr lang="en-US" sz="2200" dirty="0" smtClean="0">
                <a:sym typeface="HQPB2"/>
              </a:rPr>
              <a:t>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يُبَصَّرُونَهُمْ يَوَدُّ الْمُجْرِمُ لَوْ يَفْتَدي مِنْ عَذابِ </a:t>
            </a:r>
            <a:r>
              <a:rPr lang="fa-IR" sz="2200" dirty="0" err="1" smtClean="0">
                <a:cs typeface="me_quran" pitchFamily="18" charset="-78"/>
              </a:rPr>
              <a:t>يَوْمِئِذٍ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بِبَنيهِ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sym typeface="HQPB2"/>
              </a:rPr>
              <a:t>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صاحِبَتِهِ وَ أَخيهِ  </a:t>
            </a:r>
            <a:r>
              <a:rPr lang="en-US" sz="2200" dirty="0" smtClean="0">
                <a:sym typeface="HQPB2"/>
              </a:rPr>
              <a:t>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فَصيلَتِهِ الَّتي‏ تُؤْويهِ  </a:t>
            </a:r>
            <a:r>
              <a:rPr lang="en-US" sz="2200" dirty="0" smtClean="0">
                <a:sym typeface="HQPB2"/>
              </a:rPr>
              <a:t>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مَنْ فِي الْأَرْضِ </a:t>
            </a:r>
            <a:r>
              <a:rPr lang="fa-IR" sz="2200" dirty="0" err="1" smtClean="0">
                <a:cs typeface="me_quran" pitchFamily="18" charset="-78"/>
              </a:rPr>
              <a:t>جَميعاً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ثُمَّ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يُنْجيهِ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/>
              <a:t> </a:t>
            </a:r>
            <a:r>
              <a:rPr lang="en-US" sz="2200" dirty="0" smtClean="0">
                <a:sym typeface="HQPB2"/>
              </a:rPr>
              <a:t>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كَلاَّ إِنَّها لَظى ‏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</a:t>
            </a:r>
            <a:r>
              <a:rPr lang="fa-IR" sz="2200" dirty="0" smtClean="0">
                <a:cs typeface="me_quran" pitchFamily="18" charset="-78"/>
              </a:rPr>
              <a:t>نَزَّاعَةً لِلشَّوى ‏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</a:t>
            </a:r>
            <a:r>
              <a:rPr lang="fa-IR" sz="2200" dirty="0" smtClean="0">
                <a:cs typeface="me_quran" pitchFamily="18" charset="-78"/>
              </a:rPr>
              <a:t>تَدْعُوا مَنْ أَدْبَرَ وَ تَوَلَّى </a:t>
            </a:r>
            <a:r>
              <a:rPr lang="en-US" sz="2200" dirty="0" smtClean="0">
                <a:sym typeface="HQPB2"/>
              </a:rPr>
              <a:t> 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جَمَعَ 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فَأَوْعى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smtClean="0">
                <a:cs typeface="me_quran" pitchFamily="18" charset="-78"/>
              </a:rPr>
              <a:t>‏ </a:t>
            </a:r>
            <a:r>
              <a:rPr lang="en-US" sz="2200" dirty="0" smtClean="0">
                <a:sym typeface="HQPB2"/>
              </a:rPr>
              <a:t></a:t>
            </a:r>
            <a:r>
              <a:rPr lang="ar-SA" sz="2200" dirty="0" smtClean="0"/>
              <a:t> </a:t>
            </a:r>
            <a:endParaRPr lang="en-US" sz="2200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معارج 1 - 1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09600" y="762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0569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70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257800" y="304800"/>
            <a:ext cx="34290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سیاق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1" y="1752600"/>
            <a:ext cx="7620000" cy="4724400"/>
          </a:xfrm>
        </p:spPr>
        <p:txBody>
          <a:bodyPr/>
          <a:lstStyle/>
          <a:p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   مقابله   انذار آمیز     و صبر آفرین الهی،</a:t>
            </a:r>
            <a:br>
              <a:rPr lang="fa-IR" sz="6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        با  استبعاد   و  انکار   عذاب   از   سوی 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کافرین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دنیاگرا</a:t>
            </a:r>
            <a:r>
              <a:rPr lang="fa-IR" sz="1800" dirty="0" smtClean="0">
                <a:latin typeface="IranNastaliq" pitchFamily="18" charset="0"/>
                <a:cs typeface="IranNastaliq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کافران مجرم مال اندوز عذاب موعود را از خدا طلب می کنند، تا بی اساس بودن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انذار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تو  را اثبات کنند. این عذاب واقع است و گریزی از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آن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نیست. صبر کن تا روز موعود فرا رسد. روزی که </a:t>
            </a:r>
            <a:r>
              <a:rPr lang="fa-IR" sz="4000" dirty="0" err="1" smtClean="0">
                <a:latin typeface="IranNastaliq" pitchFamily="18" charset="0"/>
                <a:cs typeface="IranNastaliq" pitchFamily="18" charset="0"/>
              </a:rPr>
              <a:t>استیصال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کافران برای فرار از عذاب ثمری نخواهد داشت.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1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0" y="0"/>
            <a:ext cx="36576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19  تا  35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7912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إِنَّ الْإِنْسانَ خُلِقَ هَلُوعاً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</a:t>
            </a:r>
            <a:r>
              <a:rPr lang="fa-IR" sz="2200" dirty="0" smtClean="0">
                <a:cs typeface="me_quran" pitchFamily="18" charset="-78"/>
              </a:rPr>
              <a:t>إِذا مَسَّهُ الشَّرُّ جَزُوعاً   </a:t>
            </a:r>
            <a:r>
              <a:rPr lang="en-US" sz="2400" dirty="0" smtClean="0">
                <a:sym typeface="HQPB2"/>
              </a:rPr>
              <a:t>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إِذا مَسَّهُ الْخَيْرُ مَنُوعاً </a:t>
            </a:r>
            <a:r>
              <a:rPr lang="en-US" sz="2400" dirty="0" smtClean="0">
                <a:sym typeface="HQPB2"/>
              </a:rPr>
              <a:t></a:t>
            </a:r>
            <a:r>
              <a:rPr lang="en-US" sz="2400" dirty="0" smtClean="0"/>
              <a:t> 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إِلاَّ الْمُصَلِّينَ    </a:t>
            </a:r>
            <a:r>
              <a:rPr lang="en-US" sz="2400" dirty="0" smtClean="0">
                <a:sym typeface="HQPB2"/>
              </a:rPr>
              <a:t>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الَّذينَ  هُمْ عَلى‏ صَلاتِهِمْ دائِمُونَ    </a:t>
            </a:r>
            <a:r>
              <a:rPr lang="en-US" sz="2400" dirty="0" smtClean="0">
                <a:sym typeface="HQPB2"/>
              </a:rPr>
              <a:t>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وَ الَّذينَ في‏ أَمْوالِهِمْ حَقٌّ مَعْلُومٌ    </a:t>
            </a:r>
            <a:r>
              <a:rPr lang="en-US" sz="2400" dirty="0" smtClean="0">
                <a:sym typeface="HQPB2"/>
              </a:rPr>
              <a:t></a:t>
            </a:r>
            <a:r>
              <a:rPr lang="ar-SA" sz="2400" dirty="0" smtClean="0"/>
              <a:t> 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لِلسَّائِلِ وَ الْمَحْرُومِ </a:t>
            </a:r>
            <a:r>
              <a:rPr lang="en-US" sz="2400" dirty="0" smtClean="0">
                <a:sym typeface="HQPB2"/>
              </a:rPr>
              <a:t></a:t>
            </a:r>
            <a:r>
              <a:rPr lang="en-US" sz="2400" dirty="0" smtClean="0"/>
              <a:t> </a:t>
            </a:r>
            <a:r>
              <a:rPr lang="fa-IR" sz="2400" dirty="0" smtClean="0"/>
              <a:t> </a:t>
            </a:r>
            <a:r>
              <a:rPr lang="fa-IR" sz="2200" dirty="0" smtClean="0">
                <a:cs typeface="me_quran" pitchFamily="18" charset="-78"/>
              </a:rPr>
              <a:t>وَ الَّذينَ يُصَدِّقُونَ بِيَوْمِ الدِّينِ    </a:t>
            </a:r>
            <a:r>
              <a:rPr lang="en-US" sz="2400" dirty="0" smtClean="0">
                <a:sym typeface="HQPB2"/>
              </a:rPr>
              <a:t></a:t>
            </a:r>
            <a:r>
              <a:rPr lang="ar-SA" sz="2400" dirty="0" smtClean="0"/>
              <a:t> </a:t>
            </a:r>
            <a:endParaRPr lang="fa-IR" sz="2400" dirty="0" smtClean="0"/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الَّذينَ هُمْ مِنْ عَذابِ رَبِّهِمْ مُشْفِقُونَ    </a:t>
            </a:r>
            <a:r>
              <a:rPr lang="en-US" sz="2400" dirty="0" smtClean="0">
                <a:sym typeface="HQPB2"/>
              </a:rPr>
              <a:t></a:t>
            </a:r>
            <a:r>
              <a:rPr lang="fa-IR" sz="2200" dirty="0" smtClean="0">
                <a:cs typeface="me_quran" pitchFamily="18" charset="-78"/>
              </a:rPr>
              <a:t>إِنَّ عَذابَ رَبِّهِمْ غَيْرُ مَأْمُونٍ </a:t>
            </a:r>
            <a:r>
              <a:rPr lang="en-US" sz="2400" dirty="0" smtClean="0">
                <a:sym typeface="HQPB2"/>
              </a:rPr>
              <a:t> </a:t>
            </a:r>
            <a:endParaRPr lang="fa-IR" sz="2400" dirty="0" smtClean="0">
              <a:sym typeface="HQPB2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الَّذينَ هُمْ     لِفُرُوجِهِمْ حافِظُونَ    </a:t>
            </a:r>
            <a:r>
              <a:rPr lang="en-US" sz="2400" dirty="0" smtClean="0">
                <a:sym typeface="HQPB2"/>
              </a:rPr>
              <a:t></a:t>
            </a:r>
            <a:endParaRPr lang="fa-IR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إِلاَّ عَلى‏ أَزْواجِهِمْ   أَوْ ما مَلَكَتْ أَيْمانُهُمْ فَإِنَّهُمْ غَيْرُ مَلُومينَ </a:t>
            </a:r>
            <a:r>
              <a:rPr lang="en-US" sz="2400" dirty="0" smtClean="0">
                <a:sym typeface="HQPB2"/>
              </a:rPr>
              <a:t></a:t>
            </a:r>
            <a:r>
              <a:rPr lang="en-US" sz="2400" dirty="0" smtClean="0"/>
              <a:t> </a:t>
            </a:r>
            <a:endParaRPr lang="fa-IR" sz="2400" dirty="0" smtClean="0"/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فَمَنِ ابْتَغى‏ وَراءَ ذلِكَ  فَأُولئِكَ هُمُ العادُونَ </a:t>
            </a:r>
            <a:r>
              <a:rPr lang="en-US" sz="2000" dirty="0" smtClean="0">
                <a:sym typeface="HQPB2"/>
              </a:rPr>
              <a:t></a:t>
            </a:r>
            <a:r>
              <a:rPr lang="en-US" sz="2000" dirty="0" smtClean="0"/>
              <a:t> </a:t>
            </a:r>
            <a:endParaRPr lang="en-US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الَّذينَ   هُمْ    لِأَماناتِهِمْ وَ عَهْدِهِمْ    راعُونَ    </a:t>
            </a:r>
            <a:r>
              <a:rPr lang="en-US" sz="2400" dirty="0" smtClean="0">
                <a:sym typeface="HQPB2"/>
              </a:rPr>
              <a:t></a:t>
            </a:r>
            <a:r>
              <a:rPr lang="ar-SA" sz="2400" dirty="0" smtClean="0"/>
              <a:t> </a:t>
            </a:r>
            <a:r>
              <a:rPr lang="fa-IR" sz="2200" dirty="0" smtClean="0">
                <a:cs typeface="me_quran" pitchFamily="18" charset="-78"/>
              </a:rPr>
              <a:t>وَ الَّذينَ هُمْ بِشَهاداتِهِمْ قائِمُونَ </a:t>
            </a:r>
            <a:r>
              <a:rPr lang="en-US" sz="2400" dirty="0" smtClean="0">
                <a:sym typeface="HQPB2"/>
              </a:rPr>
              <a:t></a:t>
            </a:r>
            <a:r>
              <a:rPr lang="en-US" sz="2400" dirty="0" smtClean="0"/>
              <a:t> </a:t>
            </a:r>
            <a:endParaRPr lang="fa-IR" sz="2400" dirty="0" smtClean="0"/>
          </a:p>
          <a:p>
            <a:pPr algn="ctr">
              <a:lnSpc>
                <a:spcPct val="15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وَ الَّذينَ هُمْ عَلى‏ صَلاتِهِمْ يُحافِظُونَ     </a:t>
            </a:r>
            <a:r>
              <a:rPr lang="en-US" sz="2400" dirty="0" smtClean="0">
                <a:sym typeface="HQPB2"/>
              </a:rPr>
              <a:t>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200" dirty="0" smtClean="0">
                <a:cs typeface="me_quran" pitchFamily="18" charset="-78"/>
              </a:rPr>
              <a:t>أُولئِكَ في‏ جَنَّاتٍ مُكْرَمُونَ </a:t>
            </a:r>
            <a:r>
              <a:rPr lang="en-US" sz="2400" dirty="0" smtClean="0">
                <a:sym typeface="HQPB2"/>
              </a:rPr>
              <a:t> </a:t>
            </a:r>
            <a:r>
              <a:rPr lang="ar-SA" sz="2400" dirty="0" smtClean="0"/>
              <a:t> </a:t>
            </a:r>
            <a:endParaRPr lang="en-US" sz="2200" dirty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7" name="معارج 19 - 3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2196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33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6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67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79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06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0000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5842" grpId="0"/>
      <p:bldP spid="358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3810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302625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نمازگزاران، تنها مدیران وصف طبیعی حرص تا رسیدن به بهشت</a:t>
            </a:r>
            <a:br>
              <a:rPr lang="fa-IR" sz="6000" dirty="0" smtClean="0">
                <a:latin typeface="IranNastaliq" pitchFamily="18" charset="0"/>
                <a:cs typeface="IranNastaliq" pitchFamily="18" charset="0"/>
              </a:rPr>
            </a:br>
            <a:endParaRPr lang="fa-IR" sz="24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طبیعت انسان هلوع است و خودگرایی و دنیاگرایی محصول عدم مدیریت این وصف طبیعی است.</a:t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تنها نمازگزاران حقیقی این صفت را مدیریت می کنند و به بهشت راه می یابند. 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4800600" y="304800"/>
            <a:ext cx="39624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سوم،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36     تا    44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5720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فَما لِ الَّذينَ كَفَرُوا قِبَلَكَ مُهْطِعينَ </a:t>
            </a:r>
            <a:r>
              <a:rPr lang="en-US" sz="2400" dirty="0" smtClean="0">
                <a:sym typeface="HQPB2"/>
              </a:rPr>
              <a:t>  </a:t>
            </a:r>
            <a:r>
              <a:rPr lang="ar-SA" sz="2400" dirty="0" smtClean="0"/>
              <a:t> </a:t>
            </a:r>
            <a:r>
              <a:rPr lang="ar-SA" sz="2200" dirty="0" smtClean="0">
                <a:cs typeface="me_quran" pitchFamily="18" charset="-78"/>
              </a:rPr>
              <a:t>عَنِ الْيَمينِ وَ عَنِ الشِّمالِ عِزينَ </a:t>
            </a:r>
            <a:r>
              <a:rPr lang="en-US" sz="2400" dirty="0" smtClean="0">
                <a:sym typeface="HQPB2"/>
              </a:rPr>
              <a:t></a:t>
            </a:r>
            <a:r>
              <a:rPr lang="en-US" sz="2400" dirty="0" smtClean="0"/>
              <a:t> </a:t>
            </a:r>
            <a:endParaRPr lang="ar-SA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أَ يَطْمَعُ كُلُّ امْرِئٍ مِنْهُمْ أَنْ يُدْخَلَ جَنَّةَ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 نَعيمٍ </a:t>
            </a:r>
            <a:r>
              <a:rPr lang="en-US" sz="2400" dirty="0" smtClean="0">
                <a:sym typeface="HQPB2"/>
              </a:rPr>
              <a:t></a:t>
            </a:r>
            <a:r>
              <a:rPr lang="en-US" sz="2400" dirty="0" smtClean="0"/>
              <a:t> </a:t>
            </a:r>
            <a:r>
              <a:rPr lang="fa-IR" sz="2400" dirty="0" smtClean="0"/>
              <a:t> </a:t>
            </a:r>
            <a:r>
              <a:rPr lang="ar-SA" sz="2200" dirty="0" smtClean="0">
                <a:cs typeface="me_quran" pitchFamily="18" charset="-78"/>
              </a:rPr>
              <a:t>كَلاَّ إِنَّا خَلَقْناهُمْ مِمَّا يَعْلَمُونَ </a:t>
            </a:r>
            <a:r>
              <a:rPr lang="en-US" sz="2400" dirty="0" smtClean="0">
                <a:sym typeface="HQPB2"/>
              </a:rPr>
              <a:t></a:t>
            </a:r>
            <a:r>
              <a:rPr lang="en-US" sz="2400" dirty="0" smtClean="0"/>
              <a:t> </a:t>
            </a:r>
            <a:endParaRPr lang="ar-SA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فَلا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 أُقْسِمُ بِرَبِّ الْمَشارِقِ وَ الْمَغارِبِ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 إِنَّا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 لَقادِرُونَ </a:t>
            </a:r>
            <a:r>
              <a:rPr lang="en-US" sz="2400" dirty="0" smtClean="0">
                <a:sym typeface="HQPB2"/>
              </a:rPr>
              <a:t></a:t>
            </a:r>
            <a:r>
              <a:rPr lang="en-US" sz="2400" dirty="0" smtClean="0"/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عَلى‏ أَنْ 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نُبَدِّلَ خَيْراً 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مِنْهُمْ وَ ما نَحْنُ بِمَسْبُوقينَ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ar-SA" sz="22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</a:t>
            </a:r>
            <a:r>
              <a:rPr lang="ar-SA" sz="2400" dirty="0" smtClean="0"/>
              <a:t> </a:t>
            </a:r>
            <a:endParaRPr lang="ar-SA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فَذَرْهُمْ 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يَخُوضُوا وَ يَلْعَبُوا حَتَّى يُلاقُوا يَوْمَهُمُ 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الَّذي يُوعَدُونَ </a:t>
            </a:r>
            <a:r>
              <a:rPr lang="en-US" sz="2400" dirty="0" smtClean="0">
                <a:sym typeface="HQPB2"/>
              </a:rPr>
              <a:t></a:t>
            </a:r>
            <a:r>
              <a:rPr lang="en-US" sz="2400" dirty="0" smtClean="0"/>
              <a:t> </a:t>
            </a:r>
            <a:endParaRPr lang="ar-SA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يَوْمَ يَخْرُجُونَ مِنَ الْأَجْداثِ سِراعاً 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كَأَنَّهُمْ 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ar-SA" sz="2200" dirty="0" smtClean="0">
                <a:cs typeface="me_quran" pitchFamily="18" charset="-78"/>
              </a:rPr>
              <a:t>إِلى‏ نُصُبٍ يُوفِضُونَ </a:t>
            </a:r>
            <a:r>
              <a:rPr lang="en-US" sz="2400" dirty="0" smtClean="0">
                <a:sym typeface="HQPB2"/>
              </a:rPr>
              <a:t></a:t>
            </a:r>
            <a:r>
              <a:rPr lang="en-US" sz="2400" dirty="0" smtClean="0"/>
              <a:t> </a:t>
            </a:r>
            <a:endParaRPr lang="ar-SA" sz="22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ar-SA" sz="2200" dirty="0" smtClean="0">
                <a:cs typeface="me_quran" pitchFamily="18" charset="-78"/>
              </a:rPr>
              <a:t>خاشِعَةً 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ar-SA" sz="2200" dirty="0" smtClean="0">
                <a:cs typeface="me_quran" pitchFamily="18" charset="-78"/>
              </a:rPr>
              <a:t>أَبْصارُهُمْ 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ar-SA" sz="2200" dirty="0" smtClean="0">
                <a:cs typeface="me_quran" pitchFamily="18" charset="-78"/>
              </a:rPr>
              <a:t>تَرْهَقُهُمْ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ar-SA" sz="2200" dirty="0" smtClean="0">
                <a:cs typeface="me_quran" pitchFamily="18" charset="-78"/>
              </a:rPr>
              <a:t> ذِلَّةٌ 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ذلِكَ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ar-SA" sz="2200" dirty="0" smtClean="0">
                <a:cs typeface="me_quran" pitchFamily="18" charset="-78"/>
              </a:rPr>
              <a:t> الْيَوْمُ الَّذي كانُوا يُوعَدُونَ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400" dirty="0" smtClean="0">
                <a:sym typeface="HQPB2"/>
              </a:rPr>
              <a:t> </a:t>
            </a:r>
            <a:r>
              <a:rPr lang="ar-SA" sz="2400" dirty="0" smtClean="0"/>
              <a:t> </a:t>
            </a:r>
            <a:endParaRPr lang="en-US" sz="2200" dirty="0">
              <a:cs typeface="me_quran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5" name="معارج 36 - 4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838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8954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5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63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76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7890" grpId="0"/>
      <p:bldP spid="378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5486400" y="457200"/>
            <a:ext cx="3200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981200"/>
            <a:ext cx="7848600" cy="4105275"/>
          </a:xfrm>
        </p:spPr>
        <p:txBody>
          <a:bodyPr/>
          <a:lstStyle/>
          <a:p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رها سازی    کافران  تا   ملاقات   ذلیلانه   با   روز   موعود، </a:t>
            </a:r>
          </a:p>
          <a:p>
            <a:pPr>
              <a:buNone/>
            </a:pP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              در    پاسخ    به    طمع     بیجای    آنان    برای    ورود    به    بهشت</a:t>
            </a:r>
            <a:br>
              <a:rPr lang="fa-IR" sz="5400" dirty="0" smtClean="0">
                <a:latin typeface="IranNastaliq" pitchFamily="18" charset="0"/>
                <a:cs typeface="IranNastaliq" pitchFamily="18" charset="0"/>
              </a:rPr>
            </a:br>
            <a:endParaRPr lang="fa-IR" sz="4400" dirty="0" smtClean="0">
              <a:latin typeface="IranNastaliq" pitchFamily="18" charset="0"/>
              <a:cs typeface="IranNastaliq" pitchFamily="18" charset="0"/>
            </a:endParaRPr>
          </a:p>
          <a:p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آنهانمازگزاران واقعی نیستند و باز هم طمع دارند که به بهشت  داخل شوند. هرگز!</a:t>
            </a:r>
          </a:p>
          <a:p>
            <a:pPr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                    رهایشان کن  تا  ذلیلانه  با  روز موعود  مواجه شوند.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2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1752600"/>
            <a:ext cx="6477000" cy="9906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900" dirty="0" smtClean="0">
                <a:latin typeface="IranNastaliq" pitchFamily="18" charset="0"/>
                <a:cs typeface="IranNastaliq" pitchFamily="18" charset="0"/>
              </a:rPr>
              <a:t>مقابله   انذار آمیز     و صبر آفرین الهی، با  استبعاد   و  انکار   عذاب   از   سوی   کافرین   دنیاگرا</a:t>
            </a:r>
            <a:endParaRPr lang="en-US" sz="39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533400" y="3048000"/>
            <a:ext cx="64770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نمازگزاران، تنها مدیران وصف طبیعی حرص تا رسیدن به بهشت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533400" y="4419600"/>
            <a:ext cx="64770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رها سازی    کافران  تا   ملاقات   ذلیلانه   با   روز   موعود، در    پاسخ    به    طمع     بیجای    آنان    برای    ورود    به    بهشت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752600"/>
            <a:ext cx="1752600" cy="9906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اول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18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7162800" y="30480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19    تا    35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7162800" y="44196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36تا    44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3810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1" animBg="1"/>
      <p:bldP spid="83981" grpId="0" uiExpand="1" animBg="1" autoUpdateAnimBg="0"/>
      <p:bldP spid="83982" grpId="0" animBg="1"/>
      <p:bldP spid="84002" grpId="0" uiExpand="1" build="p" animBg="1"/>
      <p:bldP spid="84003" grpId="0" uiExpand="1" build="p" animBg="1"/>
      <p:bldP spid="84004" grpId="0" uiExpand="1" build="p" animBg="1"/>
      <p:bldP spid="11" grpId="0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2379</TotalTime>
  <Words>517</Words>
  <Application>Microsoft Office PowerPoint</Application>
  <PresentationFormat>نمایش روی پرده (4:3)</PresentationFormat>
  <Paragraphs>67</Paragraphs>
  <Slides>10</Slides>
  <Notes>1</Notes>
  <HiddenSlides>0</HiddenSlides>
  <MMClips>4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10</vt:i4>
      </vt:variant>
    </vt:vector>
  </HeadingPairs>
  <TitlesOfParts>
    <vt:vector size="11" baseType="lpstr">
      <vt:lpstr>Capsules</vt:lpstr>
      <vt:lpstr>اسلاید 1</vt:lpstr>
      <vt:lpstr>اسلاید 2</vt:lpstr>
      <vt:lpstr>سیاق اول؛  آیات       1    تا    18 </vt:lpstr>
      <vt:lpstr>جهت  هدایتی  سیاق   اول</vt:lpstr>
      <vt:lpstr>سیاق دوم، آیات  19  تا  35</vt:lpstr>
      <vt:lpstr>جهت هدایتی سیاق دوم</vt:lpstr>
      <vt:lpstr>سیاق سوم، آیات    36     تا    44</vt:lpstr>
      <vt:lpstr>جهت هدایتی سیاق سوم</vt:lpstr>
      <vt:lpstr>اسلاید 9</vt:lpstr>
      <vt:lpstr>اسلاید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darabi</cp:lastModifiedBy>
  <cp:revision>152</cp:revision>
  <cp:lastPrinted>1601-01-01T00:00:00Z</cp:lastPrinted>
  <dcterms:created xsi:type="dcterms:W3CDTF">1601-01-01T00:00:00Z</dcterms:created>
  <dcterms:modified xsi:type="dcterms:W3CDTF">2010-12-13T07:17:02Z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