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TEMP\Downloads\911386_926.mp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TEMP\Downloads\17da0cbc4ffef7f04b4e3a2283160fd7669512__27123.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L:\دفاعی\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Rectangle 4"/>
          <p:cNvSpPr/>
          <p:nvPr/>
        </p:nvSpPr>
        <p:spPr>
          <a:xfrm>
            <a:off x="-990600" y="6477000"/>
            <a:ext cx="3505200" cy="914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304800" y="533400"/>
            <a:ext cx="7010400" cy="2816156"/>
          </a:xfrm>
          <a:prstGeom prst="rect">
            <a:avLst/>
          </a:prstGeom>
          <a:noFill/>
        </p:spPr>
        <p:txBody>
          <a:bodyPr wrap="square" rtlCol="0">
            <a:spAutoFit/>
          </a:bodyPr>
          <a:lstStyle/>
          <a:p>
            <a:pPr algn="r" rtl="1">
              <a:lnSpc>
                <a:spcPct val="150000"/>
              </a:lnSpc>
            </a:pPr>
            <a:r>
              <a:rPr lang="fa-IR" sz="2400" dirty="0" smtClean="0">
                <a:solidFill>
                  <a:schemeClr val="bg1"/>
                </a:solidFill>
                <a:cs typeface="B Koodak" pitchFamily="2" charset="-78"/>
              </a:rPr>
              <a:t>به نام خدا</a:t>
            </a:r>
          </a:p>
          <a:p>
            <a:pPr algn="r" rtl="1">
              <a:lnSpc>
                <a:spcPct val="150000"/>
              </a:lnSpc>
            </a:pPr>
            <a:r>
              <a:rPr lang="fa-IR" sz="2400" dirty="0" smtClean="0">
                <a:solidFill>
                  <a:schemeClr val="bg1"/>
                </a:solidFill>
                <a:cs typeface="B Koodak" pitchFamily="2" charset="-78"/>
              </a:rPr>
              <a:t>موضوع : مدرن ترین سلاح های جهان </a:t>
            </a:r>
          </a:p>
          <a:p>
            <a:pPr algn="r" rtl="1">
              <a:lnSpc>
                <a:spcPct val="150000"/>
              </a:lnSpc>
            </a:pPr>
            <a:r>
              <a:rPr lang="fa-IR" sz="2400" dirty="0" smtClean="0">
                <a:solidFill>
                  <a:schemeClr val="bg1"/>
                </a:solidFill>
                <a:cs typeface="B Koodak" pitchFamily="2" charset="-78"/>
              </a:rPr>
              <a:t>تهیه کنندگان : امیرحسین عباس زاده ، رضا امینی </a:t>
            </a:r>
          </a:p>
          <a:p>
            <a:pPr algn="r" rtl="1">
              <a:lnSpc>
                <a:spcPct val="150000"/>
              </a:lnSpc>
            </a:pPr>
            <a:r>
              <a:rPr lang="fa-IR" sz="2400" dirty="0" smtClean="0">
                <a:solidFill>
                  <a:schemeClr val="bg1"/>
                </a:solidFill>
                <a:cs typeface="B Koodak" pitchFamily="2" charset="-78"/>
              </a:rPr>
              <a:t>زیر نظر دبیر محترم : آقای خوشرو</a:t>
            </a:r>
          </a:p>
          <a:p>
            <a:pPr algn="r" rtl="1">
              <a:lnSpc>
                <a:spcPct val="150000"/>
              </a:lnSpc>
            </a:pPr>
            <a:r>
              <a:rPr lang="fa-IR" sz="2400" dirty="0" smtClean="0">
                <a:solidFill>
                  <a:schemeClr val="bg1"/>
                </a:solidFill>
                <a:cs typeface="B Koodak" pitchFamily="2" charset="-78"/>
              </a:rPr>
              <a:t>اتاق : 901 </a:t>
            </a:r>
            <a:endParaRPr lang="en-US" sz="2400" dirty="0">
              <a:solidFill>
                <a:schemeClr val="bg1"/>
              </a:solidFill>
              <a:cs typeface="B Koodak"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6">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6">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6">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buNone/>
            </a:pPr>
            <a:r>
              <a:rPr lang="fa-IR" sz="2400" dirty="0" smtClean="0">
                <a:solidFill>
                  <a:srgbClr val="FF0000"/>
                </a:solidFill>
                <a:cs typeface="B Koodak" pitchFamily="2" charset="-78"/>
              </a:rPr>
              <a:t>کریس وکتور یک مسلسل دستی که توسط کریس‌یواس‌ای ساخته شده است و از این جهت خاص به شمار می‌رسد که از سیستمی استفاده می‌کند که به شدت لگد اسلحه را کاهش داده در نتیجه امکان شلیک سریع تا 1200 فشنگ در دقیقه را ممکن می‌کند. </a:t>
            </a:r>
            <a:endParaRPr lang="en-US" sz="2400" dirty="0">
              <a:solidFill>
                <a:srgbClr val="FF0000"/>
              </a:solidFill>
              <a:cs typeface="B Koodak" pitchFamily="2" charset="-78"/>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911386_926.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1" name="Picture 3" descr="L:\دفاعی\8.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buNone/>
            </a:pPr>
            <a:r>
              <a:rPr lang="fa-IR" sz="2400" dirty="0" smtClean="0">
                <a:solidFill>
                  <a:srgbClr val="00B050"/>
                </a:solidFill>
                <a:cs typeface="B Koodak" pitchFamily="2" charset="-78"/>
              </a:rPr>
              <a:t>این سلاح عجیب کسی را نمی‌کشد، بلکه تنها با اشعه لیزر موقتا هدف را کور می‌کند. این اسلحه که </a:t>
            </a:r>
            <a:r>
              <a:rPr lang="en-US" sz="2400" dirty="0" smtClean="0">
                <a:solidFill>
                  <a:srgbClr val="00B050"/>
                </a:solidFill>
                <a:cs typeface="B Koodak" pitchFamily="2" charset="-78"/>
              </a:rPr>
              <a:t>PHASR </a:t>
            </a:r>
            <a:r>
              <a:rPr lang="fa-IR" sz="2400" dirty="0" smtClean="0">
                <a:solidFill>
                  <a:srgbClr val="00B050"/>
                </a:solidFill>
                <a:cs typeface="B Koodak" pitchFamily="2" charset="-78"/>
              </a:rPr>
              <a:t>نام دارد، برای این طراحی شده تا به چشم تابانده و موجب کوری موقتی شود. هدف از این کار متوقف کردن خلافکارها و یا هر کسی که به اندازه کافی برای دستیگر کردن خطرناک باشد است. البته این سلاح یک مشکل کوچک دارد و آن هم این است که سازمان ملل بر اساس کنوانسیون ژنو استفاده از تسلیحات کور کننده را منع کرده است!</a:t>
            </a:r>
            <a:endParaRPr lang="en-US" sz="2400" dirty="0">
              <a:solidFill>
                <a:srgbClr val="00B050"/>
              </a:solidFill>
              <a:cs typeface="B Koodak" pitchFamily="2" charset="-78"/>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L:\دفاعی\7.pn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rtl="1">
              <a:lnSpc>
                <a:spcPct val="150000"/>
              </a:lnSpc>
              <a:buNone/>
            </a:pPr>
            <a:r>
              <a:rPr lang="fa-IR" sz="2400" dirty="0" smtClean="0">
                <a:cs typeface="B Koodak" pitchFamily="2" charset="-78"/>
              </a:rPr>
              <a:t>سلاح اف‌ان فایو-سون ساخت شرکت بلژیکی فابریک ناسیونال ارستال یک اسلحه دستی نیمه اتوماتیک است که با سرعت شلیک بالا و لگد ملایم سلاحی بسیار مناسب برای افرادی است که قصد یادگیری تیراندازی را دارند. این سلاح مناسب شلیک به اهداف با زره پایین است تا با جایگزین کردن قدرت شلیک بالا با سرعت و دقت بیشتر سبک سرعتی شلیک را به بهترین شکل خود پیاده کند</a:t>
            </a:r>
          </a:p>
          <a:p>
            <a:pPr algn="r" rtl="1">
              <a:lnSpc>
                <a:spcPct val="150000"/>
              </a:lnSpc>
              <a:buNone/>
            </a:pPr>
            <a:r>
              <a:rPr lang="fa-IR" sz="2400" dirty="0" smtClean="0">
                <a:cs typeface="B Koodak" pitchFamily="2" charset="-78"/>
              </a:rPr>
              <a:t/>
            </a:r>
            <a:br>
              <a:rPr lang="fa-IR" sz="2400" dirty="0" smtClean="0">
                <a:cs typeface="B Koodak" pitchFamily="2" charset="-78"/>
              </a:rPr>
            </a:br>
            <a:endParaRPr lang="en-US" sz="2400" dirty="0">
              <a:cs typeface="B Koodak"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L:\دفاعی\12.pn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buNone/>
            </a:pPr>
            <a:r>
              <a:rPr lang="fa-IR" sz="2400" dirty="0" smtClean="0">
                <a:solidFill>
                  <a:schemeClr val="accent1">
                    <a:lumMod val="75000"/>
                  </a:schemeClr>
                </a:solidFill>
                <a:cs typeface="B Koodak" pitchFamily="2" charset="-78"/>
              </a:rPr>
              <a:t>وزن: 5.2 کیلوگرم و 7.3 کیلوگرم همراه خشاب 32 تایی </a:t>
            </a:r>
            <a:br>
              <a:rPr lang="fa-IR" sz="2400" dirty="0" smtClean="0">
                <a:solidFill>
                  <a:schemeClr val="accent1">
                    <a:lumMod val="75000"/>
                  </a:schemeClr>
                </a:solidFill>
                <a:cs typeface="B Koodak" pitchFamily="2" charset="-78"/>
              </a:rPr>
            </a:br>
            <a:r>
              <a:rPr lang="fa-IR" sz="2400" dirty="0" smtClean="0">
                <a:solidFill>
                  <a:schemeClr val="accent1">
                    <a:lumMod val="75000"/>
                  </a:schemeClr>
                </a:solidFill>
                <a:cs typeface="B Koodak" pitchFamily="2" charset="-78"/>
              </a:rPr>
              <a:t>طول: 99 سانتی متر </a:t>
            </a:r>
            <a:br>
              <a:rPr lang="fa-IR" sz="2400" dirty="0" smtClean="0">
                <a:solidFill>
                  <a:schemeClr val="accent1">
                    <a:lumMod val="75000"/>
                  </a:schemeClr>
                </a:solidFill>
                <a:cs typeface="B Koodak" pitchFamily="2" charset="-78"/>
              </a:rPr>
            </a:br>
            <a:r>
              <a:rPr lang="fa-IR" sz="2400" dirty="0" smtClean="0">
                <a:solidFill>
                  <a:schemeClr val="accent1">
                    <a:lumMod val="75000"/>
                  </a:schemeClr>
                </a:solidFill>
                <a:cs typeface="B Koodak" pitchFamily="2" charset="-78"/>
              </a:rPr>
              <a:t>طول لوله: 45 سانتی متر </a:t>
            </a:r>
            <a:endParaRPr lang="en-US" sz="2400" dirty="0">
              <a:solidFill>
                <a:schemeClr val="accent1">
                  <a:lumMod val="75000"/>
                </a:schemeClr>
              </a:solidFill>
              <a:cs typeface="B Koodak" pitchFamily="2" charset="-78"/>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L:\دفاعی\download.jpg"/>
          <p:cNvPicPr>
            <a:picLocks noChangeAspect="1" noChangeArrowheads="1"/>
          </p:cNvPicPr>
          <p:nvPr/>
        </p:nvPicPr>
        <p:blipFill>
          <a:blip r:embed="rId2"/>
          <a:srcRect/>
          <a:stretch>
            <a:fillRect/>
          </a:stretch>
        </p:blipFill>
        <p:spPr bwMode="auto">
          <a:xfrm>
            <a:off x="0" y="1"/>
            <a:ext cx="9143999" cy="6857999"/>
          </a:xfrm>
          <a:prstGeom prst="rect">
            <a:avLst/>
          </a:prstGeom>
          <a:noFill/>
        </p:spPr>
      </p:pic>
      <p:sp>
        <p:nvSpPr>
          <p:cNvPr id="5" name="TextBox 4"/>
          <p:cNvSpPr txBox="1"/>
          <p:nvPr/>
        </p:nvSpPr>
        <p:spPr>
          <a:xfrm>
            <a:off x="990600" y="1371600"/>
            <a:ext cx="6781800" cy="3154710"/>
          </a:xfrm>
          <a:prstGeom prst="rect">
            <a:avLst/>
          </a:prstGeom>
          <a:noFill/>
        </p:spPr>
        <p:txBody>
          <a:bodyPr wrap="square" rtlCol="0">
            <a:spAutoFit/>
          </a:bodyPr>
          <a:lstStyle/>
          <a:p>
            <a:pPr algn="r" rtl="1"/>
            <a:r>
              <a:rPr lang="fa-IR" sz="19900" dirty="0" smtClean="0">
                <a:solidFill>
                  <a:schemeClr val="bg1"/>
                </a:solidFill>
                <a:cs typeface="B Koodak" pitchFamily="2" charset="-78"/>
              </a:rPr>
              <a:t>پایان</a:t>
            </a:r>
            <a:endParaRPr lang="en-US" sz="19900" dirty="0">
              <a:solidFill>
                <a:schemeClr val="bg1"/>
              </a:solidFill>
              <a:cs typeface="B Koodak" pitchFamily="2" charset="-78"/>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10242"/>
                                        </p:tgtEl>
                                        <p:attrNameLst>
                                          <p:attrName>r</p:attrName>
                                        </p:attrNameLst>
                                      </p:cBhvr>
                                    </p:animRot>
                                  </p:childTnLst>
                                </p:cTn>
                              </p:par>
                            </p:childTnLst>
                          </p:cTn>
                        </p:par>
                        <p:par>
                          <p:cTn id="7" fill="hold">
                            <p:stCondLst>
                              <p:cond delay="500"/>
                            </p:stCondLst>
                            <p:childTnLst>
                              <p:par>
                                <p:cTn id="8" presetID="8" presetClass="emph" presetSubtype="0" fill="hold" nodeType="afterEffect">
                                  <p:stCondLst>
                                    <p:cond delay="0"/>
                                  </p:stCondLst>
                                  <p:childTnLst>
                                    <p:animRot by="21600000">
                                      <p:cBhvr>
                                        <p:cTn id="9" dur="500" fill="hold"/>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L:\دفاعی\Untitled pictur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17da0cbc4ffef7f04b4e3a2283160fd7669512__27123.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8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L:\دفاعی\2.pn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L:\دفاعی\3.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None/>
            </a:pPr>
            <a:r>
              <a:rPr lang="fa-IR" dirty="0" smtClean="0">
                <a:solidFill>
                  <a:srgbClr val="FF0000"/>
                </a:solidFill>
              </a:rPr>
              <a:t> </a:t>
            </a:r>
            <a:r>
              <a:rPr lang="fa-IR" sz="2400" dirty="0" smtClean="0">
                <a:solidFill>
                  <a:srgbClr val="FF0000"/>
                </a:solidFill>
                <a:cs typeface="B Koodak" pitchFamily="2" charset="-78"/>
              </a:rPr>
              <a:t>این مسلسل دستی همانند دیگر اسلحه‌های تاشو که به صورت مخفی حمل می‌شوند، اف ام جی-۹ نیز این قابلیت را دارد تا شکل ظاهری آن به یک شیء دیگر مثل باتری رایانه کیفی یا رادیو یا یک قوطی شباهت پیدا کند. از آنجا که این محصول از نوعی پلیمر خاص که وزن بسیار کمی دارد، ساخته شده است، حمل آن بسیار آسان می‌باشد؛ حتی به قدری کوچک است که در جیب عقب بیشتر انواع شلوارهای امروزی جا می‌شود.</a:t>
            </a:r>
            <a:r>
              <a:rPr lang="fa-IR" dirty="0" smtClean="0">
                <a:solidFill>
                  <a:srgbClr val="FF0000"/>
                </a:solidFill>
              </a:rPr>
              <a:t> </a:t>
            </a:r>
          </a:p>
          <a:p>
            <a:pPr algn="r" rtl="1">
              <a:buNone/>
            </a:pPr>
            <a:endParaRPr lang="fa-IR" dirty="0" smtClean="0">
              <a:solidFill>
                <a:srgbClr val="FF0000"/>
              </a:solidFill>
            </a:endParaRPr>
          </a:p>
          <a:p>
            <a:pPr algn="r" rtl="1">
              <a:buNone/>
            </a:pPr>
            <a:r>
              <a:rPr lang="fa-IR" sz="2400" dirty="0" smtClean="0">
                <a:solidFill>
                  <a:srgbClr val="FF0000"/>
                </a:solidFill>
                <a:cs typeface="B Koodak" pitchFamily="2" charset="-78"/>
              </a:rPr>
              <a:t>وزن این سلاح = 0/5 کیلو</a:t>
            </a:r>
            <a:endParaRPr lang="en-US" sz="2400" dirty="0">
              <a:solidFill>
                <a:srgbClr val="FF0000"/>
              </a:solidFill>
              <a:cs typeface="B Koodak"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L:\دفاعی\4.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r" rtl="1">
              <a:buNone/>
            </a:pPr>
            <a:r>
              <a:rPr lang="fa-IR" sz="2400" dirty="0" smtClean="0">
                <a:solidFill>
                  <a:srgbClr val="00B050"/>
                </a:solidFill>
                <a:cs typeface="B Koodak" pitchFamily="2" charset="-78"/>
              </a:rPr>
              <a:t>عبارت «اسلحه هوشمند» برای اولین بار به عنوان یک نشان بازرگانی به ثبت رسید. اما اکنون این عنوان به صورت عمومی به تمام اسلحه هایی گفته می شود که تنها به دست صاحبانشان می توانند شلیک کنند.</a:t>
            </a:r>
          </a:p>
          <a:p>
            <a:pPr algn="r" rtl="1">
              <a:buNone/>
            </a:pPr>
            <a:r>
              <a:rPr lang="fa-IR" sz="2400" dirty="0" smtClean="0">
                <a:solidFill>
                  <a:srgbClr val="00B050"/>
                </a:solidFill>
                <a:cs typeface="B Koodak" pitchFamily="2" charset="-78"/>
              </a:rPr>
              <a:t>مدل های مختلفی برای اسلحه های هوشمند طراحی شده که هر یک از آن ها رویکرد متفاوتی را پیش می گیرد. مدل </a:t>
            </a:r>
            <a:r>
              <a:rPr lang="en-US" sz="2400" dirty="0" err="1" smtClean="0">
                <a:solidFill>
                  <a:srgbClr val="00B050"/>
                </a:solidFill>
                <a:cs typeface="B Koodak" pitchFamily="2" charset="-78"/>
              </a:rPr>
              <a:t>Armatix</a:t>
            </a:r>
            <a:r>
              <a:rPr lang="en-US" sz="2400" dirty="0" smtClean="0">
                <a:solidFill>
                  <a:srgbClr val="00B050"/>
                </a:solidFill>
                <a:cs typeface="B Koodak" pitchFamily="2" charset="-78"/>
              </a:rPr>
              <a:t> iP1 </a:t>
            </a:r>
            <a:r>
              <a:rPr lang="fa-IR" sz="2400" dirty="0" smtClean="0">
                <a:solidFill>
                  <a:srgbClr val="00B050"/>
                </a:solidFill>
                <a:cs typeface="B Koodak" pitchFamily="2" charset="-78"/>
              </a:rPr>
              <a:t> بیشترین توجه را در چند وقت اخیر به خود اختصاص داده. این تفنگ با کالیبر ۲۲ به نحوی طراحی شده که برای شلیک حتما باید نزدیک به ساعت مخصوصش باشد. در واقع به لطف تکنولوژی هرگاه فاصله تفنگ و ساعت بیش از ۲۵ سانتی متر شود، اسلحه قفل می گردد و دیگر امکان شلیک با آن وجود ندارد.</a:t>
            </a:r>
          </a:p>
          <a:p>
            <a:endParaRPr lang="en-US" sz="2400" dirty="0">
              <a:solidFill>
                <a:srgbClr val="00B050"/>
              </a:solidFill>
              <a:cs typeface="B Koodak" pitchFamily="2" charset="-78"/>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7" name="Picture 3" descr="L:\دفاعی\6.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373</Words>
  <Application>Microsoft Office PowerPoint</Application>
  <PresentationFormat>On-screen Show (4:3)</PresentationFormat>
  <Paragraphs>16</Paragraphs>
  <Slides>18</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 Koodak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AFSOON</dc:creator>
  <cp:lastModifiedBy>GAMA</cp:lastModifiedBy>
  <cp:revision>10</cp:revision>
  <dcterms:created xsi:type="dcterms:W3CDTF">2006-08-16T00:00:00Z</dcterms:created>
  <dcterms:modified xsi:type="dcterms:W3CDTF">2019-05-23T14:00:53Z</dcterms:modified>
</cp:coreProperties>
</file>