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7"/>
  </p:notesMasterIdLst>
  <p:sldIdLst>
    <p:sldId id="264" r:id="rId2"/>
    <p:sldId id="305" r:id="rId3"/>
    <p:sldId id="256" r:id="rId4"/>
    <p:sldId id="265" r:id="rId5"/>
    <p:sldId id="266" r:id="rId6"/>
    <p:sldId id="267" r:id="rId7"/>
    <p:sldId id="268" r:id="rId8"/>
    <p:sldId id="269" r:id="rId9"/>
    <p:sldId id="270" r:id="rId10"/>
    <p:sldId id="271" r:id="rId11"/>
    <p:sldId id="272" r:id="rId12"/>
    <p:sldId id="273" r:id="rId13"/>
    <p:sldId id="274" r:id="rId14"/>
    <p:sldId id="306" r:id="rId15"/>
    <p:sldId id="275" r:id="rId16"/>
    <p:sldId id="279" r:id="rId17"/>
    <p:sldId id="280" r:id="rId18"/>
    <p:sldId id="281" r:id="rId19"/>
    <p:sldId id="282" r:id="rId20"/>
    <p:sldId id="283" r:id="rId21"/>
    <p:sldId id="304" r:id="rId22"/>
    <p:sldId id="284" r:id="rId23"/>
    <p:sldId id="303" r:id="rId24"/>
    <p:sldId id="285" r:id="rId25"/>
    <p:sldId id="286" r:id="rId26"/>
    <p:sldId id="287" r:id="rId27"/>
    <p:sldId id="290" r:id="rId28"/>
    <p:sldId id="295" r:id="rId29"/>
    <p:sldId id="276" r:id="rId30"/>
    <p:sldId id="277" r:id="rId31"/>
    <p:sldId id="298" r:id="rId32"/>
    <p:sldId id="299" r:id="rId33"/>
    <p:sldId id="278" r:id="rId34"/>
    <p:sldId id="300" r:id="rId35"/>
    <p:sldId id="296" r:id="rId36"/>
  </p:sldIdLst>
  <p:sldSz cx="9144000" cy="6858000" type="screen4x3"/>
  <p:notesSz cx="6858000" cy="9144000"/>
  <p:custDataLst>
    <p:tags r:id="rId38"/>
  </p:custDataLst>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2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088" autoAdjust="0"/>
    <p:restoredTop sz="94660"/>
  </p:normalViewPr>
  <p:slideViewPr>
    <p:cSldViewPr>
      <p:cViewPr>
        <p:scale>
          <a:sx n="60" d="100"/>
          <a:sy n="60" d="100"/>
        </p:scale>
        <p:origin x="-2010"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90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41824E-725B-4ACD-8EBF-EDE41ACFDF01}" type="datetimeFigureOut">
              <a:rPr lang="fa-IR" smtClean="0"/>
              <a:pPr/>
              <a:t>03/06/1440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987B796-0FB4-4BD0-A80C-C9BFCA5CB64E}" type="slidenum">
              <a:rPr lang="fa-IR" smtClean="0"/>
              <a:pPr/>
              <a:t>‹#›</a:t>
            </a:fld>
            <a:endParaRPr lang="fa-IR"/>
          </a:p>
        </p:txBody>
      </p:sp>
    </p:spTree>
    <p:extLst>
      <p:ext uri="{BB962C8B-B14F-4D97-AF65-F5344CB8AC3E}">
        <p14:creationId xmlns:p14="http://schemas.microsoft.com/office/powerpoint/2010/main" val="10098154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12</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13</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14</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15</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16</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17</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18</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19</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20</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21</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4</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22</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23</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24</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25</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26</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27</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28</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29</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30</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31</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5</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32</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33</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34</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35</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6</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7</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8</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9</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10</a:t>
            </a:fld>
            <a:endParaRPr lang="fa-IR"/>
          </a:p>
        </p:txBody>
      </p:sp>
    </p:spTree>
    <p:extLst>
      <p:ext uri="{BB962C8B-B14F-4D97-AF65-F5344CB8AC3E}">
        <p14:creationId xmlns:p14="http://schemas.microsoft.com/office/powerpoint/2010/main" val="212731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8987B796-0FB4-4BD0-A80C-C9BFCA5CB64E}" type="slidenum">
              <a:rPr lang="fa-IR" smtClean="0"/>
              <a:pPr/>
              <a:t>11</a:t>
            </a:fld>
            <a:endParaRPr lang="fa-IR"/>
          </a:p>
        </p:txBody>
      </p:sp>
    </p:spTree>
    <p:extLst>
      <p:ext uri="{BB962C8B-B14F-4D97-AF65-F5344CB8AC3E}">
        <p14:creationId xmlns:p14="http://schemas.microsoft.com/office/powerpoint/2010/main" val="212731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BB88AC-0253-4B35-890D-5F62805DB725}" type="datetimeFigureOut">
              <a:rPr lang="fa-IR" smtClean="0"/>
              <a:pPr/>
              <a:t>03/06/1440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95B5B37-FC00-4103-AE22-753B501E5D2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1"/>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5BB88AC-0253-4B35-890D-5F62805DB725}" type="datetimeFigureOut">
              <a:rPr lang="fa-IR" smtClean="0"/>
              <a:pPr/>
              <a:t>03/06/1440</a:t>
            </a:fld>
            <a:endParaRPr lang="fa-I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1"/>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5B5B37-FC00-4103-AE22-753B501E5D2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tm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1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slide" Target="slide14.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slide" Target="slide26.xml"/><Relationship Id="rId4" Type="http://schemas.openxmlformats.org/officeDocument/2006/relationships/image" Target="../media/image5.png"/><Relationship Id="rId9" Type="http://schemas.openxmlformats.org/officeDocument/2006/relationships/slide" Target="slide14.xml"/></Relationships>
</file>

<file path=ppt/slides/_rels/slide1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png"/><Relationship Id="rId7" Type="http://schemas.openxmlformats.org/officeDocument/2006/relationships/image" Target="../media/image14.tm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3.tmp"/><Relationship Id="rId5" Type="http://schemas.openxmlformats.org/officeDocument/2006/relationships/image" Target="../media/image6.png"/><Relationship Id="rId10" Type="http://schemas.openxmlformats.org/officeDocument/2006/relationships/slide" Target="slide26.xml"/><Relationship Id="rId4" Type="http://schemas.openxmlformats.org/officeDocument/2006/relationships/image" Target="../media/image5.png"/><Relationship Id="rId9" Type="http://schemas.openxmlformats.org/officeDocument/2006/relationships/slide" Target="slide14.xml"/></Relationships>
</file>

<file path=ppt/slides/_rels/slide1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4.png"/><Relationship Id="rId7" Type="http://schemas.openxmlformats.org/officeDocument/2006/relationships/image" Target="../media/image16.tmp"/><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tmp"/><Relationship Id="rId5" Type="http://schemas.openxmlformats.org/officeDocument/2006/relationships/image" Target="../media/image6.png"/><Relationship Id="rId10" Type="http://schemas.openxmlformats.org/officeDocument/2006/relationships/slide" Target="slide26.xml"/><Relationship Id="rId4" Type="http://schemas.openxmlformats.org/officeDocument/2006/relationships/image" Target="../media/image5.png"/><Relationship Id="rId9" Type="http://schemas.openxmlformats.org/officeDocument/2006/relationships/slide" Target="slide14.xml"/></Relationships>
</file>

<file path=ppt/slides/_rels/slide19.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22.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24.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2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0.tm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2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khatam.com/%DA%AF%D8%B1%D8%A7%DB%8C%D8%B4-%D9%87%D8%A7%DB%8C-%D9%86%D9%81%D8%AA-%DA%AF%D8%A7%D8%B2-%D9%88-%D9%BE%D8%AA%D8%B1%D9%88%D8%B4%DB%8C%D9%85%DB%8C_3910.html"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2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khatam.com/%D9%85%D8%AD%D8%B1%D9%88%D9%85%DB%8C%D8%AA-%D8%B2%D8%AF%D8%A7%DB%8C%DB%8C_4157.html"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2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1.tm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2.tm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3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khatam.com/%D9%85%D8%AD%D8%B1%D9%88%D9%85%DB%8C%D8%AA-%D8%B2%D8%AF%D8%A7%DB%8C%DB%8C_4157.html"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3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hyperlink" Target="https://www.khatam.com/?part=menu&amp;inc=&amp;id=1064" TargetMode="External"/><Relationship Id="rId13" Type="http://schemas.openxmlformats.org/officeDocument/2006/relationships/slide" Target="slide3.xml"/><Relationship Id="rId3" Type="http://schemas.openxmlformats.org/officeDocument/2006/relationships/image" Target="../media/image4.png"/><Relationship Id="rId7" Type="http://schemas.openxmlformats.org/officeDocument/2006/relationships/hyperlink" Target="https://www.khatam.com/?part=menu&amp;inc=&amp;id=1054" TargetMode="External"/><Relationship Id="rId12" Type="http://schemas.openxmlformats.org/officeDocument/2006/relationships/hyperlink" Target="https://www.khatam.com/?part=menu&amp;inc=&amp;id=1087"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khatam.com/%DA%AF%D8%B1%D8%A7%DB%8C%D8%B4-%D9%87%D8%A7%DB%8C-%D8%B9%D9%85%D8%B1%D8%A7%D9%86-%D8%B5%D9%86%D8%B9%D8%AA_3832.html" TargetMode="External"/><Relationship Id="rId11" Type="http://schemas.openxmlformats.org/officeDocument/2006/relationships/hyperlink" Target="https://www.khatam.com/?part=menu&amp;inc=&amp;id=1086" TargetMode="External"/><Relationship Id="rId5" Type="http://schemas.openxmlformats.org/officeDocument/2006/relationships/image" Target="../media/image6.png"/><Relationship Id="rId15" Type="http://schemas.openxmlformats.org/officeDocument/2006/relationships/slide" Target="slide26.xml"/><Relationship Id="rId10" Type="http://schemas.openxmlformats.org/officeDocument/2006/relationships/hyperlink" Target="https://www.khatam.com/?part=menu&amp;inc=&amp;id=1079" TargetMode="External"/><Relationship Id="rId4" Type="http://schemas.openxmlformats.org/officeDocument/2006/relationships/image" Target="../media/image5.png"/><Relationship Id="rId9" Type="http://schemas.openxmlformats.org/officeDocument/2006/relationships/hyperlink" Target="https://www.khatam.com/?part=menu&amp;inc=&amp;id=1074" TargetMode="External"/><Relationship Id="rId14" Type="http://schemas.openxmlformats.org/officeDocument/2006/relationships/slide" Target="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image" Target="../media/image4.png"/><Relationship Id="rId7"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tmp"/><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4.png"/><Relationship Id="rId7"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slide" Target="slide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sp>
        <p:nvSpPr>
          <p:cNvPr id="4" name="Rectangle 3"/>
          <p:cNvSpPr/>
          <p:nvPr/>
        </p:nvSpPr>
        <p:spPr>
          <a:xfrm>
            <a:off x="-396552" y="0"/>
            <a:ext cx="9324528" cy="6858000"/>
          </a:xfrm>
          <a:prstGeom prst="rect">
            <a:avLst/>
          </a:prstGeom>
          <a:solidFill>
            <a:srgbClr val="F9B277"/>
          </a:solidFill>
          <a:ln>
            <a:solidFill>
              <a:srgbClr val="F9B277"/>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2" descr="D:\دهم\زبان\عکس بسم الله الرحمن الرحیم زیبا و متحرک برای ورد و پاورپوینت_files\----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16632"/>
            <a:ext cx="9242345" cy="6554105"/>
          </a:xfrm>
          <a:prstGeom prst="rect">
            <a:avLst/>
          </a:prstGeom>
          <a:noFill/>
          <a:ln w="762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821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107504" y="0"/>
            <a:ext cx="7632848" cy="350100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Rectangle 2"/>
          <p:cNvSpPr/>
          <p:nvPr/>
        </p:nvSpPr>
        <p:spPr>
          <a:xfrm>
            <a:off x="251520" y="188640"/>
            <a:ext cx="7344816" cy="3142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ectangle 6"/>
          <p:cNvSpPr/>
          <p:nvPr/>
        </p:nvSpPr>
        <p:spPr>
          <a:xfrm>
            <a:off x="395536" y="332656"/>
            <a:ext cx="7056784" cy="2831999"/>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b="1" dirty="0">
                <a:solidFill>
                  <a:schemeClr val="tx1"/>
                </a:solidFill>
                <a:cs typeface="2  Koodak" pitchFamily="2" charset="-78"/>
              </a:rPr>
              <a:t>فرماندهی کل قوا</a:t>
            </a:r>
          </a:p>
          <a:p>
            <a:r>
              <a:rPr lang="fa-IR" dirty="0">
                <a:solidFill>
                  <a:schemeClr val="tx1"/>
                </a:solidFill>
                <a:cs typeface="2  Koodak" pitchFamily="2" charset="-78"/>
              </a:rPr>
              <a:t>طبق </a:t>
            </a:r>
            <a:r>
              <a:rPr lang="fa-IR" dirty="0" smtClean="0">
                <a:solidFill>
                  <a:schemeClr val="tx1"/>
                </a:solidFill>
                <a:cs typeface="2  Koodak" pitchFamily="2" charset="-78"/>
              </a:rPr>
              <a:t>ماده </a:t>
            </a:r>
            <a:r>
              <a:rPr lang="fa-IR" dirty="0">
                <a:solidFill>
                  <a:schemeClr val="tx1"/>
                </a:solidFill>
                <a:cs typeface="2  Koodak" pitchFamily="2" charset="-78"/>
              </a:rPr>
              <a:t>4 اصل 110 قانون اساسی یکی از وظایف و اختیارات رهبر جمهوری اسلامی</a:t>
            </a:r>
          </a:p>
          <a:p>
            <a:r>
              <a:rPr lang="fa-IR" dirty="0">
                <a:solidFill>
                  <a:schemeClr val="tx1"/>
                </a:solidFill>
                <a:cs typeface="2  Koodak" pitchFamily="2" charset="-78"/>
              </a:rPr>
              <a:t>ایران، فرماندهی کل نیرو های مسلح است. هشت سال حضور پر شور مردم ایران در صحنه </a:t>
            </a:r>
            <a:r>
              <a:rPr lang="fa-IR" dirty="0" smtClean="0">
                <a:solidFill>
                  <a:schemeClr val="tx1"/>
                </a:solidFill>
                <a:cs typeface="2  Koodak" pitchFamily="2" charset="-78"/>
              </a:rPr>
              <a:t>های دفاع </a:t>
            </a:r>
            <a:r>
              <a:rPr lang="fa-IR" dirty="0">
                <a:solidFill>
                  <a:schemeClr val="tx1"/>
                </a:solidFill>
                <a:cs typeface="2  Koodak" pitchFamily="2" charset="-78"/>
              </a:rPr>
              <a:t>مقدس نشان </a:t>
            </a:r>
            <a:r>
              <a:rPr lang="fa-IR" dirty="0" smtClean="0">
                <a:solidFill>
                  <a:schemeClr val="tx1"/>
                </a:solidFill>
                <a:cs typeface="2  Koodak" pitchFamily="2" charset="-78"/>
              </a:rPr>
              <a:t>دهنده این </a:t>
            </a:r>
            <a:r>
              <a:rPr lang="fa-IR" dirty="0">
                <a:solidFill>
                  <a:schemeClr val="tx1"/>
                </a:solidFill>
                <a:cs typeface="2  Koodak" pitchFamily="2" charset="-78"/>
              </a:rPr>
              <a:t>واقعیت است که رهبری جمهوری اسلامی ایران </a:t>
            </a:r>
            <a:r>
              <a:rPr lang="fa-IR" dirty="0" smtClean="0">
                <a:solidFill>
                  <a:schemeClr val="tx1"/>
                </a:solidFill>
                <a:cs typeface="2  Koodak" pitchFamily="2" charset="-78"/>
              </a:rPr>
              <a:t>دارای مقبولیت عامه</a:t>
            </a:r>
            <a:r>
              <a:rPr lang="fa-IR" dirty="0">
                <a:solidFill>
                  <a:schemeClr val="tx1"/>
                </a:solidFill>
                <a:cs typeface="2  Koodak" pitchFamily="2" charset="-78"/>
              </a:rPr>
              <a:t> </a:t>
            </a:r>
            <a:r>
              <a:rPr lang="fa-IR" dirty="0" smtClean="0">
                <a:solidFill>
                  <a:schemeClr val="tx1"/>
                </a:solidFill>
                <a:cs typeface="2  Koodak" pitchFamily="2" charset="-78"/>
              </a:rPr>
              <a:t>مردم </a:t>
            </a:r>
            <a:r>
              <a:rPr lang="fa-IR" dirty="0">
                <a:solidFill>
                  <a:schemeClr val="tx1"/>
                </a:solidFill>
                <a:cs typeface="2  Koodak" pitchFamily="2" charset="-78"/>
              </a:rPr>
              <a:t>است و در واقع فرماندهی معظم کل قوا فقط، فرمانده نیروهای مسلح نظامی و انتظامی </a:t>
            </a:r>
            <a:r>
              <a:rPr lang="fa-IR" dirty="0" smtClean="0">
                <a:solidFill>
                  <a:schemeClr val="tx1"/>
                </a:solidFill>
                <a:cs typeface="2  Koodak" pitchFamily="2" charset="-78"/>
              </a:rPr>
              <a:t>نیست بلکه </a:t>
            </a:r>
            <a:r>
              <a:rPr lang="fa-IR" dirty="0">
                <a:solidFill>
                  <a:schemeClr val="tx1"/>
                </a:solidFill>
                <a:cs typeface="2  Koodak" pitchFamily="2" charset="-78"/>
              </a:rPr>
              <a:t>همه اقشار مردم را در برمی گیرد و این مظهر اقتدار کشور ایران است</a:t>
            </a:r>
            <a:r>
              <a:rPr lang="fa-IR" dirty="0" smtClean="0">
                <a:solidFill>
                  <a:schemeClr val="tx1"/>
                </a:solidFill>
                <a:cs typeface="2  Koodak" pitchFamily="2" charset="-78"/>
              </a:rPr>
              <a:t>.</a:t>
            </a:r>
          </a:p>
          <a:p>
            <a:endParaRPr lang="fa-IR" dirty="0">
              <a:solidFill>
                <a:schemeClr val="tx1"/>
              </a:solidFill>
              <a:cs typeface="2  Koodak" pitchFamily="2" charset="-78"/>
            </a:endParaRPr>
          </a:p>
        </p:txBody>
      </p:sp>
      <p:pic>
        <p:nvPicPr>
          <p:cNvPr id="9" name="Picture 8" descr="Screen Clipping"/>
          <p:cNvPicPr>
            <a:picLocks noChangeAspect="1"/>
          </p:cNvPicPr>
          <p:nvPr/>
        </p:nvPicPr>
        <p:blipFill rotWithShape="1">
          <a:blip r:embed="rId6">
            <a:extLst>
              <a:ext uri="{28A0092B-C50C-407E-A947-70E740481C1C}">
                <a14:useLocalDpi xmlns:a14="http://schemas.microsoft.com/office/drawing/2010/main" val="0"/>
              </a:ext>
            </a:extLst>
          </a:blip>
          <a:srcRect l="2742" t="10462" r="7610"/>
          <a:stretch/>
        </p:blipFill>
        <p:spPr>
          <a:xfrm>
            <a:off x="394105" y="3717032"/>
            <a:ext cx="6986207" cy="2808312"/>
          </a:xfrm>
          <a:prstGeom prst="rect">
            <a:avLst/>
          </a:prstGeom>
        </p:spPr>
      </p:pic>
      <p:sp>
        <p:nvSpPr>
          <p:cNvPr id="10" name="Action Button: Forward or Next 9">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Action Button: Back or Previous 10">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2" name="Rounded Rectangle 11"/>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3" name="Rounded Rectangle 12">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4" name="Rounded Rectangle 13"/>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2238333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8" name="Rectangle 7"/>
          <p:cNvSpPr/>
          <p:nvPr/>
        </p:nvSpPr>
        <p:spPr>
          <a:xfrm>
            <a:off x="179512" y="188640"/>
            <a:ext cx="7488832" cy="6480720"/>
          </a:xfrm>
          <a:prstGeom prst="rect">
            <a:avLst/>
          </a:prstGeom>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fa-IR"/>
          </a:p>
        </p:txBody>
      </p:sp>
      <p:sp>
        <p:nvSpPr>
          <p:cNvPr id="10" name="Rounded Rectangle 9"/>
          <p:cNvSpPr/>
          <p:nvPr/>
        </p:nvSpPr>
        <p:spPr>
          <a:xfrm>
            <a:off x="323528" y="332656"/>
            <a:ext cx="7128792" cy="6120680"/>
          </a:xfrm>
          <a:prstGeom prst="roundRect">
            <a:avLst>
              <a:gd name="adj" fmla="val 6071"/>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2000" dirty="0">
                <a:solidFill>
                  <a:schemeClr val="tx1"/>
                </a:solidFill>
                <a:cs typeface="2  Koodak" pitchFamily="2" charset="-78"/>
              </a:rPr>
              <a:t>سیاست های دفاعی ایران اسامی بر محورهایی همچون خوداتکایی، استقلال، تولید داخلی،</a:t>
            </a:r>
          </a:p>
          <a:p>
            <a:r>
              <a:rPr lang="fa-IR" sz="2000" dirty="0" smtClean="0">
                <a:solidFill>
                  <a:schemeClr val="tx1"/>
                </a:solidFill>
                <a:cs typeface="2  Koodak" pitchFamily="2" charset="-78"/>
              </a:rPr>
              <a:t>بازدارندگی</a:t>
            </a:r>
            <a:r>
              <a:rPr lang="fa-IR" sz="2000" dirty="0">
                <a:solidFill>
                  <a:schemeClr val="tx1"/>
                </a:solidFill>
                <a:cs typeface="2  Koodak" pitchFamily="2" charset="-78"/>
              </a:rPr>
              <a:t>، تأمین امنیت منطقه و … استوار است، بنابراین شعار دفاعی، این </a:t>
            </a:r>
            <a:r>
              <a:rPr lang="fa-IR" sz="2000" dirty="0" smtClean="0">
                <a:solidFill>
                  <a:schemeClr val="tx1"/>
                </a:solidFill>
                <a:cs typeface="2  Koodak" pitchFamily="2" charset="-78"/>
              </a:rPr>
              <a:t>است</a:t>
            </a:r>
          </a:p>
          <a:p>
            <a:r>
              <a:rPr lang="fa-IR" sz="2000" dirty="0" smtClean="0">
                <a:solidFill>
                  <a:schemeClr val="tx1"/>
                </a:solidFill>
                <a:cs typeface="2  Koodak" pitchFamily="2" charset="-78"/>
              </a:rPr>
              <a:t> که:« ما </a:t>
            </a:r>
            <a:r>
              <a:rPr lang="fa-IR" sz="2000" dirty="0">
                <a:solidFill>
                  <a:schemeClr val="tx1"/>
                </a:solidFill>
                <a:cs typeface="2  Koodak" pitchFamily="2" charset="-78"/>
              </a:rPr>
              <a:t>قصد </a:t>
            </a:r>
            <a:r>
              <a:rPr lang="fa-IR" sz="2000" dirty="0" smtClean="0">
                <a:solidFill>
                  <a:schemeClr val="tx1"/>
                </a:solidFill>
                <a:cs typeface="2  Koodak" pitchFamily="2" charset="-78"/>
              </a:rPr>
              <a:t>کشورگشایی </a:t>
            </a:r>
            <a:r>
              <a:rPr lang="fa-IR" sz="2000" dirty="0">
                <a:solidFill>
                  <a:schemeClr val="tx1"/>
                </a:solidFill>
                <a:cs typeface="2  Koodak" pitchFamily="2" charset="-78"/>
              </a:rPr>
              <a:t>و تجاوز به حریم سایر کشورها را نداریم اما به هر تجاوزی قاطعانه پاسخ می </a:t>
            </a:r>
            <a:r>
              <a:rPr lang="fa-IR" sz="2000" dirty="0" smtClean="0">
                <a:solidFill>
                  <a:schemeClr val="tx1"/>
                </a:solidFill>
                <a:cs typeface="2  Koodak" pitchFamily="2" charset="-78"/>
              </a:rPr>
              <a:t>دهیم».</a:t>
            </a:r>
          </a:p>
          <a:p>
            <a:r>
              <a:rPr lang="fa-IR" sz="2000" dirty="0" smtClean="0">
                <a:solidFill>
                  <a:schemeClr val="tx1"/>
                </a:solidFill>
                <a:cs typeface="2  Koodak" pitchFamily="2" charset="-78"/>
              </a:rPr>
              <a:t>فناوری های </a:t>
            </a:r>
            <a:r>
              <a:rPr lang="fa-IR" sz="2000" dirty="0">
                <a:solidFill>
                  <a:schemeClr val="tx1"/>
                </a:solidFill>
                <a:cs typeface="2  Koodak" pitchFamily="2" charset="-78"/>
              </a:rPr>
              <a:t>پیشرفته دفاعی ما در حوز ههای ساخت موشک، سلاح و مهمات، خودروهای </a:t>
            </a:r>
            <a:r>
              <a:rPr lang="fa-IR" sz="2000" dirty="0" smtClean="0">
                <a:solidFill>
                  <a:schemeClr val="tx1"/>
                </a:solidFill>
                <a:cs typeface="2  Koodak" pitchFamily="2" charset="-78"/>
              </a:rPr>
              <a:t>زرهی، صنایع </a:t>
            </a:r>
            <a:r>
              <a:rPr lang="fa-IR" sz="2000" dirty="0">
                <a:solidFill>
                  <a:schemeClr val="tx1"/>
                </a:solidFill>
                <a:cs typeface="2  Koodak" pitchFamily="2" charset="-78"/>
              </a:rPr>
              <a:t>هوایی، مخابرات و … چشمگیر است</a:t>
            </a:r>
            <a:r>
              <a:rPr lang="fa-IR" sz="2000" dirty="0" smtClean="0">
                <a:solidFill>
                  <a:schemeClr val="tx1"/>
                </a:solidFill>
                <a:cs typeface="2  Koodak" pitchFamily="2" charset="-78"/>
              </a:rPr>
              <a:t>.</a:t>
            </a:r>
          </a:p>
          <a:p>
            <a:r>
              <a:rPr lang="fa-IR" sz="2000" dirty="0">
                <a:solidFill>
                  <a:schemeClr val="tx1"/>
                </a:solidFill>
                <a:cs typeface="2  Koodak" pitchFamily="2" charset="-78"/>
              </a:rPr>
              <a:t>نیروهای مسلح ما (</a:t>
            </a:r>
            <a:r>
              <a:rPr lang="fa-IR" sz="2000" dirty="0" smtClean="0">
                <a:solidFill>
                  <a:schemeClr val="tx1"/>
                </a:solidFill>
                <a:cs typeface="2  Koodak" pitchFamily="2" charset="-78"/>
              </a:rPr>
              <a:t>ارتش</a:t>
            </a:r>
            <a:r>
              <a:rPr lang="fa-IR" sz="2000" dirty="0">
                <a:solidFill>
                  <a:schemeClr val="tx1"/>
                </a:solidFill>
                <a:cs typeface="2  Koodak" pitchFamily="2" charset="-78"/>
              </a:rPr>
              <a:t>، سپاه، بسیج و نیروی </a:t>
            </a:r>
            <a:r>
              <a:rPr lang="fa-IR" sz="2000" dirty="0" smtClean="0">
                <a:solidFill>
                  <a:schemeClr val="tx1"/>
                </a:solidFill>
                <a:cs typeface="2  Koodak" pitchFamily="2" charset="-78"/>
              </a:rPr>
              <a:t>انتظامی) </a:t>
            </a:r>
            <a:r>
              <a:rPr lang="fa-IR" sz="2000" dirty="0">
                <a:solidFill>
                  <a:schemeClr val="tx1"/>
                </a:solidFill>
                <a:cs typeface="2  Koodak" pitchFamily="2" charset="-78"/>
              </a:rPr>
              <a:t>با همکاری متخصصان وزارت دفاع </a:t>
            </a:r>
            <a:r>
              <a:rPr lang="fa-IR" sz="2000" dirty="0" smtClean="0">
                <a:solidFill>
                  <a:schemeClr val="tx1"/>
                </a:solidFill>
                <a:cs typeface="2  Koodak" pitchFamily="2" charset="-78"/>
              </a:rPr>
              <a:t>و پشتیبانی </a:t>
            </a:r>
            <a:r>
              <a:rPr lang="fa-IR" sz="2000" dirty="0">
                <a:solidFill>
                  <a:schemeClr val="tx1"/>
                </a:solidFill>
                <a:cs typeface="2  Koodak" pitchFamily="2" charset="-78"/>
              </a:rPr>
              <a:t>نیروهای مسلح در زیر </a:t>
            </a:r>
            <a:r>
              <a:rPr lang="fa-IR" sz="2000" dirty="0" smtClean="0">
                <a:solidFill>
                  <a:schemeClr val="tx1"/>
                </a:solidFill>
                <a:cs typeface="2  Koodak" pitchFamily="2" charset="-78"/>
              </a:rPr>
              <a:t>سایه ولایت </a:t>
            </a:r>
            <a:r>
              <a:rPr lang="fa-IR" sz="2000" dirty="0">
                <a:solidFill>
                  <a:schemeClr val="tx1"/>
                </a:solidFill>
                <a:cs typeface="2  Koodak" pitchFamily="2" charset="-78"/>
              </a:rPr>
              <a:t>رهبر </a:t>
            </a:r>
            <a:r>
              <a:rPr lang="fa-IR" sz="2000" dirty="0" smtClean="0">
                <a:solidFill>
                  <a:schemeClr val="tx1"/>
                </a:solidFill>
                <a:cs typeface="2  Koodak" pitchFamily="2" charset="-78"/>
              </a:rPr>
              <a:t>فرزانه انقلاب </a:t>
            </a:r>
            <a:r>
              <a:rPr lang="fa-IR" sz="2000" dirty="0">
                <a:solidFill>
                  <a:schemeClr val="tx1"/>
                </a:solidFill>
                <a:cs typeface="2  Koodak" pitchFamily="2" charset="-78"/>
              </a:rPr>
              <a:t>اسلامی علاوه بر پاسداری از مرز و </a:t>
            </a:r>
            <a:r>
              <a:rPr lang="fa-IR" sz="2000" dirty="0" smtClean="0">
                <a:solidFill>
                  <a:schemeClr val="tx1"/>
                </a:solidFill>
                <a:cs typeface="2  Koodak" pitchFamily="2" charset="-78"/>
              </a:rPr>
              <a:t>بوم میهن </a:t>
            </a:r>
            <a:r>
              <a:rPr lang="fa-IR" sz="2000" dirty="0">
                <a:solidFill>
                  <a:schemeClr val="tx1"/>
                </a:solidFill>
                <a:cs typeface="2  Koodak" pitchFamily="2" charset="-78"/>
              </a:rPr>
              <a:t>عزیز و رصد کردن توطئه ها و حرکت های مختلف دشمنان در منطقه و جهان، </a:t>
            </a:r>
            <a:r>
              <a:rPr lang="fa-IR" sz="2000" dirty="0" smtClean="0">
                <a:solidFill>
                  <a:schemeClr val="tx1"/>
                </a:solidFill>
                <a:cs typeface="2  Koodak" pitchFamily="2" charset="-78"/>
              </a:rPr>
              <a:t>توسعه فناوری های افتخارآفرین </a:t>
            </a:r>
            <a:r>
              <a:rPr lang="fa-IR" sz="2000" dirty="0">
                <a:solidFill>
                  <a:schemeClr val="tx1"/>
                </a:solidFill>
                <a:cs typeface="2  Koodak" pitchFamily="2" charset="-78"/>
              </a:rPr>
              <a:t>خویش را تداوم می بخشند و در این راه با سایر ارگان ها و دستگاه های اداری، صنعتی </a:t>
            </a:r>
            <a:r>
              <a:rPr lang="fa-IR" sz="2000" dirty="0" smtClean="0">
                <a:solidFill>
                  <a:schemeClr val="tx1"/>
                </a:solidFill>
                <a:cs typeface="2  Koodak" pitchFamily="2" charset="-78"/>
              </a:rPr>
              <a:t>و علمی </a:t>
            </a:r>
            <a:r>
              <a:rPr lang="fa-IR" sz="2000" dirty="0">
                <a:solidFill>
                  <a:schemeClr val="tx1"/>
                </a:solidFill>
                <a:cs typeface="2  Koodak" pitchFamily="2" charset="-78"/>
              </a:rPr>
              <a:t>کشور همکاری نزدیک دارند</a:t>
            </a:r>
            <a:r>
              <a:rPr lang="fa-IR" sz="2000" dirty="0" smtClean="0">
                <a:solidFill>
                  <a:schemeClr val="tx1"/>
                </a:solidFill>
                <a:cs typeface="2  Koodak" pitchFamily="2" charset="-78"/>
              </a:rPr>
              <a:t>.</a:t>
            </a:r>
          </a:p>
          <a:p>
            <a:endParaRPr lang="fa-IR" sz="2000" dirty="0">
              <a:solidFill>
                <a:schemeClr val="tx1"/>
              </a:solidFill>
              <a:cs typeface="2  Koodak" pitchFamily="2" charset="-78"/>
            </a:endParaRPr>
          </a:p>
          <a:p>
            <a:endParaRPr lang="fa-IR" sz="2000" dirty="0" smtClean="0">
              <a:solidFill>
                <a:schemeClr val="tx1"/>
              </a:solidFill>
              <a:cs typeface="2  Koodak" pitchFamily="2" charset="-78"/>
            </a:endParaRPr>
          </a:p>
          <a:p>
            <a:endParaRPr lang="fa-IR" sz="2000" dirty="0" smtClean="0">
              <a:solidFill>
                <a:schemeClr val="tx1"/>
              </a:solidFill>
              <a:cs typeface="2  Koodak" pitchFamily="2" charset="-78"/>
            </a:endParaRPr>
          </a:p>
          <a:p>
            <a:endParaRPr lang="fa-IR" sz="2000" dirty="0">
              <a:solidFill>
                <a:schemeClr val="tx1"/>
              </a:solidFill>
              <a:cs typeface="2  Koodak" pitchFamily="2" charset="-78"/>
            </a:endParaRPr>
          </a:p>
          <a:p>
            <a:endParaRPr lang="fa-IR" sz="2000" dirty="0">
              <a:solidFill>
                <a:schemeClr val="tx1"/>
              </a:solidFill>
              <a:cs typeface="2  Koodak" pitchFamily="2" charset="-78"/>
            </a:endParaRP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Action Button: Back or Previous 8">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Rounded Rectangle 10"/>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2" name="Rounded Rectangle 11">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570617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Horizontal Scroll 1"/>
          <p:cNvSpPr/>
          <p:nvPr/>
        </p:nvSpPr>
        <p:spPr>
          <a:xfrm>
            <a:off x="3563888" y="116632"/>
            <a:ext cx="3744416" cy="936104"/>
          </a:xfrm>
          <a:prstGeom prst="horizontalScrol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smtClean="0">
                <a:solidFill>
                  <a:srgbClr val="002060"/>
                </a:solidFill>
                <a:cs typeface="2  Mitra" pitchFamily="2" charset="-78"/>
              </a:rPr>
              <a:t>نمونه هایی </a:t>
            </a:r>
            <a:r>
              <a:rPr lang="fa-IR" dirty="0">
                <a:solidFill>
                  <a:srgbClr val="002060"/>
                </a:solidFill>
                <a:cs typeface="2  Mitra" pitchFamily="2" charset="-78"/>
              </a:rPr>
              <a:t>از تولیدات داخلی که مظهر اقتدار دفاعی میهن عزیز </a:t>
            </a:r>
            <a:r>
              <a:rPr lang="fa-IR" dirty="0" smtClean="0">
                <a:solidFill>
                  <a:srgbClr val="002060"/>
                </a:solidFill>
                <a:cs typeface="2  Mitra" pitchFamily="2" charset="-78"/>
              </a:rPr>
              <a:t>ما هستند:</a:t>
            </a:r>
            <a:endParaRPr lang="fa-IR" dirty="0">
              <a:solidFill>
                <a:srgbClr val="002060"/>
              </a:solidFill>
              <a:cs typeface="2  Mitra" pitchFamily="2" charset="-78"/>
            </a:endParaRPr>
          </a:p>
        </p:txBody>
      </p:sp>
      <p:sp>
        <p:nvSpPr>
          <p:cNvPr id="3" name="Rounded Rectangle 2"/>
          <p:cNvSpPr/>
          <p:nvPr/>
        </p:nvSpPr>
        <p:spPr>
          <a:xfrm>
            <a:off x="179512" y="1700808"/>
            <a:ext cx="6192688" cy="4968552"/>
          </a:xfrm>
          <a:prstGeom prst="roundRect">
            <a:avLst>
              <a:gd name="adj" fmla="val 9251"/>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0" scaled="1"/>
            <a:tileRect/>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le 6"/>
          <p:cNvSpPr/>
          <p:nvPr/>
        </p:nvSpPr>
        <p:spPr>
          <a:xfrm>
            <a:off x="539552" y="1268760"/>
            <a:ext cx="6120680" cy="5400600"/>
          </a:xfrm>
          <a:prstGeom prst="roundRect">
            <a:avLst>
              <a:gd name="adj" fmla="val 12624"/>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 name="Rounded Rectangle 7"/>
          <p:cNvSpPr/>
          <p:nvPr/>
        </p:nvSpPr>
        <p:spPr>
          <a:xfrm>
            <a:off x="971600" y="1052736"/>
            <a:ext cx="6264696" cy="5616624"/>
          </a:xfrm>
          <a:prstGeom prst="roundRect">
            <a:avLst>
              <a:gd name="adj" fmla="val 12050"/>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path path="circle">
              <a:fillToRect l="50000" t="50000" r="50000" b="50000"/>
            </a:path>
            <a:tileRect/>
          </a:gra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fa-IR" sz="1900" dirty="0">
                <a:solidFill>
                  <a:schemeClr val="tx1">
                    <a:lumMod val="95000"/>
                    <a:lumOff val="5000"/>
                  </a:schemeClr>
                </a:solidFill>
                <a:cs typeface="2  Koodak" pitchFamily="2" charset="-78"/>
              </a:rPr>
              <a:t>١ </a:t>
            </a:r>
            <a:r>
              <a:rPr lang="fa-IR" sz="1900" dirty="0" smtClean="0">
                <a:solidFill>
                  <a:schemeClr val="tx1">
                    <a:lumMod val="95000"/>
                    <a:lumOff val="5000"/>
                  </a:schemeClr>
                </a:solidFill>
                <a:cs typeface="2  Koodak" pitchFamily="2" charset="-78"/>
              </a:rPr>
              <a:t>-تولید </a:t>
            </a:r>
            <a:r>
              <a:rPr lang="fa-IR" sz="1900" dirty="0">
                <a:solidFill>
                  <a:schemeClr val="tx1">
                    <a:lumMod val="95000"/>
                    <a:lumOff val="5000"/>
                  </a:schemeClr>
                </a:solidFill>
                <a:cs typeface="2  Koodak" pitchFamily="2" charset="-78"/>
              </a:rPr>
              <a:t>انواع موشک شهاب، سجیل، ثاقب، صیاد، فاتح و …</a:t>
            </a:r>
          </a:p>
          <a:p>
            <a:pPr>
              <a:lnSpc>
                <a:spcPct val="150000"/>
              </a:lnSpc>
            </a:pPr>
            <a:r>
              <a:rPr lang="fa-IR" sz="1900" dirty="0">
                <a:solidFill>
                  <a:schemeClr val="tx1">
                    <a:lumMod val="95000"/>
                    <a:lumOff val="5000"/>
                  </a:schemeClr>
                </a:solidFill>
                <a:cs typeface="2  Koodak" pitchFamily="2" charset="-78"/>
              </a:rPr>
              <a:t>٢ </a:t>
            </a:r>
            <a:r>
              <a:rPr lang="fa-IR" sz="1900" dirty="0" smtClean="0">
                <a:solidFill>
                  <a:schemeClr val="tx1">
                    <a:lumMod val="95000"/>
                    <a:lumOff val="5000"/>
                  </a:schemeClr>
                </a:solidFill>
                <a:cs typeface="2  Koodak" pitchFamily="2" charset="-78"/>
              </a:rPr>
              <a:t>-پرتاب </a:t>
            </a:r>
            <a:r>
              <a:rPr lang="fa-IR" sz="1900" dirty="0">
                <a:solidFill>
                  <a:schemeClr val="tx1">
                    <a:lumMod val="95000"/>
                    <a:lumOff val="5000"/>
                  </a:schemeClr>
                </a:solidFill>
                <a:cs typeface="2  Koodak" pitchFamily="2" charset="-78"/>
              </a:rPr>
              <a:t>ماهوار ههای امید، طلوع، فجر و در </a:t>
            </a:r>
            <a:r>
              <a:rPr lang="fa-IR" sz="1900" dirty="0" smtClean="0">
                <a:solidFill>
                  <a:schemeClr val="tx1">
                    <a:lumMod val="95000"/>
                    <a:lumOff val="5000"/>
                  </a:schemeClr>
                </a:solidFill>
                <a:cs typeface="2  Koodak" pitchFamily="2" charset="-78"/>
              </a:rPr>
              <a:t>آینده </a:t>
            </a:r>
            <a:r>
              <a:rPr lang="fa-IR" sz="1900" dirty="0">
                <a:solidFill>
                  <a:schemeClr val="tx1">
                    <a:lumMod val="95000"/>
                    <a:lumOff val="5000"/>
                  </a:schemeClr>
                </a:solidFill>
                <a:cs typeface="2  Koodak" pitchFamily="2" charset="-78"/>
              </a:rPr>
              <a:t>نزدیک ظفر و …</a:t>
            </a:r>
          </a:p>
          <a:p>
            <a:pPr>
              <a:lnSpc>
                <a:spcPct val="150000"/>
              </a:lnSpc>
            </a:pPr>
            <a:r>
              <a:rPr lang="fa-IR" sz="1900" dirty="0">
                <a:solidFill>
                  <a:schemeClr val="tx1">
                    <a:lumMod val="95000"/>
                    <a:lumOff val="5000"/>
                  </a:schemeClr>
                </a:solidFill>
                <a:cs typeface="2  Koodak" pitchFamily="2" charset="-78"/>
              </a:rPr>
              <a:t>٣ </a:t>
            </a:r>
            <a:r>
              <a:rPr lang="fa-IR" sz="1900" dirty="0" smtClean="0">
                <a:solidFill>
                  <a:schemeClr val="tx1">
                    <a:lumMod val="95000"/>
                    <a:lumOff val="5000"/>
                  </a:schemeClr>
                </a:solidFill>
                <a:cs typeface="2  Koodak" pitchFamily="2" charset="-78"/>
              </a:rPr>
              <a:t>-تولید </a:t>
            </a:r>
            <a:r>
              <a:rPr lang="fa-IR" sz="1900" dirty="0">
                <a:solidFill>
                  <a:schemeClr val="tx1">
                    <a:lumMod val="95000"/>
                    <a:lumOff val="5000"/>
                  </a:schemeClr>
                </a:solidFill>
                <a:cs typeface="2  Koodak" pitchFamily="2" charset="-78"/>
              </a:rPr>
              <a:t>انواع زیردریایی و تجهیزات دریایی</a:t>
            </a:r>
          </a:p>
          <a:p>
            <a:pPr>
              <a:lnSpc>
                <a:spcPct val="150000"/>
              </a:lnSpc>
            </a:pPr>
            <a:r>
              <a:rPr lang="fa-IR" sz="1900" dirty="0" smtClean="0">
                <a:solidFill>
                  <a:schemeClr val="tx1">
                    <a:lumMod val="95000"/>
                    <a:lumOff val="5000"/>
                  </a:schemeClr>
                </a:solidFill>
                <a:cs typeface="2  Koodak" pitchFamily="2" charset="-78"/>
              </a:rPr>
              <a:t>٤ -ساخت </a:t>
            </a:r>
            <a:r>
              <a:rPr lang="fa-IR" sz="1900" dirty="0">
                <a:solidFill>
                  <a:schemeClr val="tx1">
                    <a:lumMod val="95000"/>
                    <a:lumOff val="5000"/>
                  </a:schemeClr>
                </a:solidFill>
                <a:cs typeface="2  Koodak" pitchFamily="2" charset="-78"/>
              </a:rPr>
              <a:t>ناوشکن ایرانی موسوم </a:t>
            </a:r>
            <a:r>
              <a:rPr lang="fa-IR" sz="1900" dirty="0" smtClean="0">
                <a:solidFill>
                  <a:schemeClr val="tx1">
                    <a:lumMod val="95000"/>
                    <a:lumOff val="5000"/>
                  </a:schemeClr>
                </a:solidFill>
                <a:cs typeface="2  Koodak" pitchFamily="2" charset="-78"/>
              </a:rPr>
              <a:t>به  «</a:t>
            </a:r>
            <a:r>
              <a:rPr lang="fa-IR" sz="1900" b="1" u="sng" dirty="0" smtClean="0">
                <a:solidFill>
                  <a:srgbClr val="FF0000"/>
                </a:solidFill>
                <a:cs typeface="2  Koodak" pitchFamily="2" charset="-78"/>
              </a:rPr>
              <a:t>جماران</a:t>
            </a:r>
            <a:r>
              <a:rPr lang="fa-IR" sz="1900" dirty="0" smtClean="0">
                <a:solidFill>
                  <a:schemeClr val="tx1">
                    <a:lumMod val="95000"/>
                    <a:lumOff val="5000"/>
                  </a:schemeClr>
                </a:solidFill>
                <a:cs typeface="2  Koodak" pitchFamily="2" charset="-78"/>
              </a:rPr>
              <a:t>»</a:t>
            </a:r>
            <a:endParaRPr lang="fa-IR" sz="1900" dirty="0">
              <a:solidFill>
                <a:schemeClr val="tx1">
                  <a:lumMod val="95000"/>
                  <a:lumOff val="5000"/>
                </a:schemeClr>
              </a:solidFill>
              <a:cs typeface="2  Koodak" pitchFamily="2" charset="-78"/>
            </a:endParaRPr>
          </a:p>
          <a:p>
            <a:pPr>
              <a:lnSpc>
                <a:spcPct val="150000"/>
              </a:lnSpc>
            </a:pPr>
            <a:r>
              <a:rPr lang="fa-IR" sz="1900" dirty="0">
                <a:solidFill>
                  <a:schemeClr val="tx1">
                    <a:lumMod val="95000"/>
                    <a:lumOff val="5000"/>
                  </a:schemeClr>
                </a:solidFill>
                <a:cs typeface="2  Koodak" pitchFamily="2" charset="-78"/>
              </a:rPr>
              <a:t>٥ </a:t>
            </a:r>
            <a:r>
              <a:rPr lang="fa-IR" sz="1900" dirty="0" smtClean="0">
                <a:solidFill>
                  <a:schemeClr val="tx1">
                    <a:lumMod val="95000"/>
                    <a:lumOff val="5000"/>
                  </a:schemeClr>
                </a:solidFill>
                <a:cs typeface="2  Koodak" pitchFamily="2" charset="-78"/>
              </a:rPr>
              <a:t>-تولید </a:t>
            </a:r>
            <a:r>
              <a:rPr lang="fa-IR" sz="1900" dirty="0">
                <a:solidFill>
                  <a:schemeClr val="tx1">
                    <a:lumMod val="95000"/>
                    <a:lumOff val="5000"/>
                  </a:schemeClr>
                </a:solidFill>
                <a:cs typeface="2  Koodak" pitchFamily="2" charset="-78"/>
              </a:rPr>
              <a:t>انواع سلاح، تانک، </a:t>
            </a:r>
            <a:r>
              <a:rPr lang="fa-IR" sz="1900" dirty="0" smtClean="0">
                <a:solidFill>
                  <a:schemeClr val="tx1">
                    <a:lumMod val="95000"/>
                    <a:lumOff val="5000"/>
                  </a:schemeClr>
                </a:solidFill>
                <a:cs typeface="2  Koodak" pitchFamily="2" charset="-78"/>
              </a:rPr>
              <a:t>زره پوش</a:t>
            </a:r>
            <a:r>
              <a:rPr lang="fa-IR" sz="1900" dirty="0">
                <a:solidFill>
                  <a:schemeClr val="tx1">
                    <a:lumMod val="95000"/>
                    <a:lumOff val="5000"/>
                  </a:schemeClr>
                </a:solidFill>
                <a:cs typeface="2  Koodak" pitchFamily="2" charset="-78"/>
              </a:rPr>
              <a:t>، انواع خودروهای نظامی و سایر ادوات زرهی</a:t>
            </a:r>
          </a:p>
          <a:p>
            <a:pPr>
              <a:lnSpc>
                <a:spcPct val="150000"/>
              </a:lnSpc>
            </a:pPr>
            <a:r>
              <a:rPr lang="fa-IR" sz="1900" dirty="0">
                <a:solidFill>
                  <a:schemeClr val="tx1">
                    <a:lumMod val="95000"/>
                    <a:lumOff val="5000"/>
                  </a:schemeClr>
                </a:solidFill>
                <a:cs typeface="2  Koodak" pitchFamily="2" charset="-78"/>
              </a:rPr>
              <a:t>٦ </a:t>
            </a:r>
            <a:r>
              <a:rPr lang="fa-IR" sz="1900" dirty="0" smtClean="0">
                <a:solidFill>
                  <a:schemeClr val="tx1">
                    <a:lumMod val="95000"/>
                    <a:lumOff val="5000"/>
                  </a:schemeClr>
                </a:solidFill>
                <a:cs typeface="2  Koodak" pitchFamily="2" charset="-78"/>
              </a:rPr>
              <a:t>-ساخت </a:t>
            </a:r>
            <a:r>
              <a:rPr lang="fa-IR" sz="1900" dirty="0">
                <a:solidFill>
                  <a:schemeClr val="tx1">
                    <a:lumMod val="95000"/>
                    <a:lumOff val="5000"/>
                  </a:schemeClr>
                </a:solidFill>
                <a:cs typeface="2  Koodak" pitchFamily="2" charset="-78"/>
              </a:rPr>
              <a:t>هواپیماهای </a:t>
            </a:r>
            <a:r>
              <a:rPr lang="fa-IR" sz="1900" dirty="0" smtClean="0">
                <a:solidFill>
                  <a:schemeClr val="tx1">
                    <a:lumMod val="95000"/>
                    <a:lumOff val="5000"/>
                  </a:schemeClr>
                </a:solidFill>
                <a:cs typeface="2  Koodak" pitchFamily="2" charset="-78"/>
              </a:rPr>
              <a:t>جنگنده صاعقه </a:t>
            </a:r>
            <a:r>
              <a:rPr lang="fa-IR" sz="1900" dirty="0">
                <a:solidFill>
                  <a:schemeClr val="tx1">
                    <a:lumMod val="95000"/>
                    <a:lumOff val="5000"/>
                  </a:schemeClr>
                </a:solidFill>
                <a:cs typeface="2  Koodak" pitchFamily="2" charset="-78"/>
              </a:rPr>
              <a:t>و هواپیماهای بدون خلبان</a:t>
            </a:r>
          </a:p>
          <a:p>
            <a:pPr>
              <a:lnSpc>
                <a:spcPct val="150000"/>
              </a:lnSpc>
            </a:pPr>
            <a:r>
              <a:rPr lang="fa-IR" sz="1900" dirty="0">
                <a:solidFill>
                  <a:schemeClr val="tx1">
                    <a:lumMod val="95000"/>
                    <a:lumOff val="5000"/>
                  </a:schemeClr>
                </a:solidFill>
                <a:cs typeface="2  Koodak" pitchFamily="2" charset="-78"/>
              </a:rPr>
              <a:t>٧ </a:t>
            </a:r>
            <a:r>
              <a:rPr lang="fa-IR" sz="1900" dirty="0" smtClean="0">
                <a:solidFill>
                  <a:schemeClr val="tx1">
                    <a:lumMod val="95000"/>
                    <a:lumOff val="5000"/>
                  </a:schemeClr>
                </a:solidFill>
                <a:cs typeface="2  Koodak" pitchFamily="2" charset="-78"/>
              </a:rPr>
              <a:t>-تولیدات </a:t>
            </a:r>
            <a:r>
              <a:rPr lang="fa-IR" sz="1900" dirty="0">
                <a:solidFill>
                  <a:schemeClr val="tx1">
                    <a:lumMod val="95000"/>
                    <a:lumOff val="5000"/>
                  </a:schemeClr>
                </a:solidFill>
                <a:cs typeface="2  Koodak" pitchFamily="2" charset="-78"/>
              </a:rPr>
              <a:t>بخش الکترونیک: شامل انواع رادار، انواع </a:t>
            </a:r>
            <a:r>
              <a:rPr lang="fa-IR" sz="1900" dirty="0" smtClean="0">
                <a:solidFill>
                  <a:schemeClr val="tx1">
                    <a:lumMod val="95000"/>
                    <a:lumOff val="5000"/>
                  </a:schemeClr>
                </a:solidFill>
                <a:cs typeface="2  Koodak" pitchFamily="2" charset="-78"/>
              </a:rPr>
              <a:t>بی سیم </a:t>
            </a:r>
            <a:r>
              <a:rPr lang="fa-IR" sz="1900" dirty="0">
                <a:solidFill>
                  <a:schemeClr val="tx1">
                    <a:lumMod val="95000"/>
                    <a:lumOff val="5000"/>
                  </a:schemeClr>
                </a:solidFill>
                <a:cs typeface="2  Koodak" pitchFamily="2" charset="-78"/>
              </a:rPr>
              <a:t>و …</a:t>
            </a:r>
          </a:p>
          <a:p>
            <a:pPr>
              <a:lnSpc>
                <a:spcPct val="150000"/>
              </a:lnSpc>
            </a:pPr>
            <a:r>
              <a:rPr lang="fa-IR" sz="1900" dirty="0">
                <a:solidFill>
                  <a:schemeClr val="tx1">
                    <a:lumMod val="95000"/>
                    <a:lumOff val="5000"/>
                  </a:schemeClr>
                </a:solidFill>
                <a:cs typeface="2  Koodak" pitchFamily="2" charset="-78"/>
              </a:rPr>
              <a:t>٨  ساخت پروژ ههای عمرانی شامل فرودگاه، جاده، </a:t>
            </a:r>
            <a:r>
              <a:rPr lang="fa-IR" sz="1900" dirty="0" smtClean="0">
                <a:solidFill>
                  <a:schemeClr val="tx1">
                    <a:lumMod val="95000"/>
                    <a:lumOff val="5000"/>
                  </a:schemeClr>
                </a:solidFill>
                <a:cs typeface="2  Koodak" pitchFamily="2" charset="-78"/>
              </a:rPr>
              <a:t>راه آهن</a:t>
            </a:r>
            <a:r>
              <a:rPr lang="fa-IR" sz="1900" dirty="0">
                <a:solidFill>
                  <a:schemeClr val="tx1">
                    <a:lumMod val="95000"/>
                    <a:lumOff val="5000"/>
                  </a:schemeClr>
                </a:solidFill>
                <a:cs typeface="2  Koodak" pitchFamily="2" charset="-78"/>
              </a:rPr>
              <a:t>، سد، اسکله و سایر خدمات </a:t>
            </a:r>
            <a:r>
              <a:rPr lang="fa-IR" sz="1900" dirty="0" smtClean="0">
                <a:solidFill>
                  <a:schemeClr val="tx1">
                    <a:lumMod val="95000"/>
                    <a:lumOff val="5000"/>
                  </a:schemeClr>
                </a:solidFill>
                <a:cs typeface="2  Koodak" pitchFamily="2" charset="-78"/>
              </a:rPr>
              <a:t>مهندسی و </a:t>
            </a:r>
            <a:r>
              <a:rPr lang="fa-IR" sz="1900" dirty="0">
                <a:solidFill>
                  <a:schemeClr val="tx1">
                    <a:lumMod val="95000"/>
                    <a:lumOff val="5000"/>
                  </a:schemeClr>
                </a:solidFill>
                <a:cs typeface="2  Koodak" pitchFamily="2" charset="-78"/>
              </a:rPr>
              <a:t>مخابراتی نیز در همین جهت است که در این عرصه قرارگاه سازندگی </a:t>
            </a:r>
            <a:r>
              <a:rPr lang="fa-IR" sz="1900" dirty="0" smtClean="0">
                <a:solidFill>
                  <a:schemeClr val="tx1">
                    <a:lumMod val="95000"/>
                    <a:lumOff val="5000"/>
                  </a:schemeClr>
                </a:solidFill>
                <a:cs typeface="2  Koodak" pitchFamily="2" charset="-78"/>
              </a:rPr>
              <a:t>خاتم الانبیا (ص</a:t>
            </a:r>
            <a:r>
              <a:rPr lang="fa-IR" sz="1900" dirty="0">
                <a:solidFill>
                  <a:schemeClr val="tx1">
                    <a:lumMod val="95000"/>
                    <a:lumOff val="5000"/>
                  </a:schemeClr>
                </a:solidFill>
                <a:cs typeface="2  Koodak" pitchFamily="2" charset="-78"/>
              </a:rPr>
              <a:t>) </a:t>
            </a:r>
            <a:r>
              <a:rPr lang="fa-IR" sz="1900" dirty="0" smtClean="0">
                <a:solidFill>
                  <a:schemeClr val="tx1">
                    <a:lumMod val="95000"/>
                    <a:lumOff val="5000"/>
                  </a:schemeClr>
                </a:solidFill>
                <a:cs typeface="2  Koodak" pitchFamily="2" charset="-78"/>
              </a:rPr>
              <a:t> </a:t>
            </a:r>
            <a:r>
              <a:rPr lang="fa-IR" sz="1900" dirty="0">
                <a:solidFill>
                  <a:schemeClr val="tx1">
                    <a:lumMod val="95000"/>
                    <a:lumOff val="5000"/>
                  </a:schemeClr>
                </a:solidFill>
                <a:cs typeface="2  Koodak" pitchFamily="2" charset="-78"/>
              </a:rPr>
              <a:t>وابسته به </a:t>
            </a:r>
            <a:r>
              <a:rPr lang="fa-IR" sz="1900" dirty="0" smtClean="0">
                <a:solidFill>
                  <a:schemeClr val="tx1">
                    <a:lumMod val="95000"/>
                    <a:lumOff val="5000"/>
                  </a:schemeClr>
                </a:solidFill>
                <a:cs typeface="2  Koodak" pitchFamily="2" charset="-78"/>
              </a:rPr>
              <a:t>سپاه پاسداران </a:t>
            </a:r>
            <a:r>
              <a:rPr lang="fa-IR" sz="1900" dirty="0">
                <a:solidFill>
                  <a:schemeClr val="tx1">
                    <a:lumMod val="95000"/>
                    <a:lumOff val="5000"/>
                  </a:schemeClr>
                </a:solidFill>
                <a:cs typeface="2  Koodak" pitchFamily="2" charset="-78"/>
              </a:rPr>
              <a:t>انقلاب اسلامی با همان </a:t>
            </a:r>
            <a:r>
              <a:rPr lang="fa-IR" sz="1900" dirty="0" smtClean="0">
                <a:solidFill>
                  <a:schemeClr val="tx1">
                    <a:lumMod val="95000"/>
                    <a:lumOff val="5000"/>
                  </a:schemeClr>
                </a:solidFill>
                <a:cs typeface="2  Koodak" pitchFamily="2" charset="-78"/>
              </a:rPr>
              <a:t>انگیزه های </a:t>
            </a:r>
            <a:r>
              <a:rPr lang="fa-IR" sz="1900" dirty="0">
                <a:solidFill>
                  <a:schemeClr val="tx1">
                    <a:lumMod val="95000"/>
                    <a:lumOff val="5000"/>
                  </a:schemeClr>
                </a:solidFill>
                <a:cs typeface="2  Koodak" pitchFamily="2" charset="-78"/>
              </a:rPr>
              <a:t>دفاع مقدس در خط مقدم قرار دارد.</a:t>
            </a:r>
          </a:p>
        </p:txBody>
      </p:sp>
      <p:sp>
        <p:nvSpPr>
          <p:cNvPr id="9" name="Action Button: Forward or Next 8">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Action Button: Back or Previous 9">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Rounded Rectangle 10"/>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2" name="Rounded Rectangle 11">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744357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3" name="Flowchart: Document 2"/>
          <p:cNvSpPr/>
          <p:nvPr/>
        </p:nvSpPr>
        <p:spPr>
          <a:xfrm>
            <a:off x="251520" y="221809"/>
            <a:ext cx="7416824" cy="1435103"/>
          </a:xfrm>
          <a:prstGeom prst="flowChartDocument">
            <a:avLst/>
          </a:prstGeom>
        </p:spPr>
        <p:style>
          <a:lnRef idx="1">
            <a:schemeClr val="accent6"/>
          </a:lnRef>
          <a:fillRef idx="2">
            <a:schemeClr val="accent6"/>
          </a:fillRef>
          <a:effectRef idx="1">
            <a:schemeClr val="accent6"/>
          </a:effectRef>
          <a:fontRef idx="minor">
            <a:schemeClr val="dk1"/>
          </a:fontRef>
        </p:style>
        <p:txBody>
          <a:bodyPr rtlCol="1" anchor="ctr"/>
          <a:lstStyle/>
          <a:p>
            <a:r>
              <a:rPr lang="fa-IR" dirty="0">
                <a:cs typeface="2  Koodak" pitchFamily="2" charset="-78"/>
              </a:rPr>
              <a:t>ملت غیور و با ایمان ما مفتخر است که با قطع وابستگی از چنگال مستکبران و غارتگران</a:t>
            </a:r>
          </a:p>
          <a:p>
            <a:r>
              <a:rPr lang="fa-IR" dirty="0">
                <a:cs typeface="2  Koodak" pitchFamily="2" charset="-78"/>
              </a:rPr>
              <a:t>بین المللی، به موقعیتی ممتاز در منطقه و جهان دست یافته و با خنثی سازی انواع توطئه ها و فتنه </a:t>
            </a:r>
            <a:r>
              <a:rPr lang="fa-IR" dirty="0" smtClean="0">
                <a:cs typeface="2  Koodak" pitchFamily="2" charset="-78"/>
              </a:rPr>
              <a:t>های داخلی </a:t>
            </a:r>
            <a:r>
              <a:rPr lang="fa-IR" dirty="0">
                <a:cs typeface="2  Koodak" pitchFamily="2" charset="-78"/>
              </a:rPr>
              <a:t>و خارجی مسیر پیشرفت و رشد معنوی را </a:t>
            </a:r>
            <a:r>
              <a:rPr lang="fa-IR" dirty="0" smtClean="0">
                <a:cs typeface="2  Koodak" pitchFamily="2" charset="-78"/>
              </a:rPr>
              <a:t>می پیماید </a:t>
            </a:r>
            <a:r>
              <a:rPr lang="fa-IR" dirty="0">
                <a:cs typeface="2  Koodak" pitchFamily="2" charset="-78"/>
              </a:rPr>
              <a:t>و با اقتدار کامل چشم فتنه و تجاوز را </a:t>
            </a:r>
            <a:r>
              <a:rPr lang="fa-IR" dirty="0" smtClean="0">
                <a:cs typeface="2  Koodak" pitchFamily="2" charset="-78"/>
              </a:rPr>
              <a:t>کور خواهد </a:t>
            </a:r>
            <a:r>
              <a:rPr lang="fa-IR" dirty="0">
                <a:cs typeface="2  Koodak" pitchFamily="2" charset="-78"/>
              </a:rPr>
              <a:t>کرد</a:t>
            </a:r>
            <a:r>
              <a:rPr lang="fa-IR" dirty="0" smtClean="0">
                <a:cs typeface="2  Koodak" pitchFamily="2" charset="-78"/>
              </a:rPr>
              <a:t>.</a:t>
            </a:r>
          </a:p>
        </p:txBody>
      </p:sp>
      <p:sp>
        <p:nvSpPr>
          <p:cNvPr id="12" name="Flowchart: Document 11"/>
          <p:cNvSpPr/>
          <p:nvPr/>
        </p:nvSpPr>
        <p:spPr>
          <a:xfrm>
            <a:off x="251520" y="4542956"/>
            <a:ext cx="7416824" cy="2141624"/>
          </a:xfrm>
          <a:prstGeom prst="flowChartDocument">
            <a:avLst/>
          </a:prstGeom>
          <a:gradFill flip="none" rotWithShape="1">
            <a:gsLst>
              <a:gs pos="0">
                <a:schemeClr val="accent3">
                  <a:tint val="66000"/>
                  <a:satMod val="160000"/>
                </a:schemeClr>
              </a:gs>
              <a:gs pos="50000">
                <a:schemeClr val="accent3">
                  <a:tint val="44500"/>
                  <a:satMod val="160000"/>
                </a:schemeClr>
              </a:gs>
              <a:gs pos="100000">
                <a:schemeClr val="accent3">
                  <a:tint val="23500"/>
                  <a:satMod val="160000"/>
                </a:schemeClr>
              </a:gs>
            </a:gsLst>
            <a:lin ang="0" scaled="1"/>
            <a:tileRect/>
          </a:gradFill>
        </p:spPr>
        <p:style>
          <a:lnRef idx="2">
            <a:schemeClr val="accent3">
              <a:shade val="50000"/>
            </a:schemeClr>
          </a:lnRef>
          <a:fillRef idx="1">
            <a:schemeClr val="accent3"/>
          </a:fillRef>
          <a:effectRef idx="0">
            <a:schemeClr val="accent3"/>
          </a:effectRef>
          <a:fontRef idx="minor">
            <a:schemeClr val="lt1"/>
          </a:fontRef>
        </p:style>
        <p:txBody>
          <a:bodyPr rtlCol="1" anchor="ctr"/>
          <a:lstStyle/>
          <a:p>
            <a:r>
              <a:rPr lang="fa-IR" sz="2000" dirty="0" smtClean="0">
                <a:solidFill>
                  <a:srgbClr val="00B050"/>
                </a:solidFill>
                <a:cs typeface="2  Koodak" pitchFamily="2" charset="-78"/>
              </a:rPr>
              <a:t>امرو</a:t>
            </a:r>
            <a:r>
              <a:rPr lang="fa-IR" dirty="0" smtClean="0">
                <a:solidFill>
                  <a:srgbClr val="00B050"/>
                </a:solidFill>
                <a:cs typeface="2  Koodak" pitchFamily="2" charset="-78"/>
              </a:rPr>
              <a:t>ز </a:t>
            </a:r>
            <a:r>
              <a:rPr lang="fa-IR" dirty="0">
                <a:solidFill>
                  <a:srgbClr val="00B050"/>
                </a:solidFill>
                <a:cs typeface="2  Koodak" pitchFamily="2" charset="-78"/>
              </a:rPr>
              <a:t>ارتش یکی از مردمی ترین نهادهای کشور ماست. بین </a:t>
            </a:r>
            <a:r>
              <a:rPr lang="fa-IR" dirty="0" smtClean="0">
                <a:solidFill>
                  <a:srgbClr val="00B050"/>
                </a:solidFill>
                <a:cs typeface="2  Koodak" pitchFamily="2" charset="-78"/>
              </a:rPr>
              <a:t>نهادهای گوناگونی </a:t>
            </a:r>
            <a:r>
              <a:rPr lang="fa-IR" dirty="0">
                <a:solidFill>
                  <a:srgbClr val="00B050"/>
                </a:solidFill>
                <a:cs typeface="2  Koodak" pitchFamily="2" charset="-78"/>
              </a:rPr>
              <a:t>که ساختار کشور و نظام را تشکیل داده اند، وقتی ارتش را </a:t>
            </a:r>
            <a:r>
              <a:rPr lang="fa-IR" dirty="0" smtClean="0">
                <a:solidFill>
                  <a:srgbClr val="00B050"/>
                </a:solidFill>
                <a:cs typeface="2  Koodak" pitchFamily="2" charset="-78"/>
              </a:rPr>
              <a:t>نگاه می </a:t>
            </a:r>
            <a:r>
              <a:rPr lang="fa-IR" dirty="0">
                <a:solidFill>
                  <a:srgbClr val="00B050"/>
                </a:solidFill>
                <a:cs typeface="2  Koodak" pitchFamily="2" charset="-78"/>
              </a:rPr>
              <a:t>کنیم، می بینیم یکی از نزدیک ترین به آحاد مردم، به تمایلات مردم، </a:t>
            </a:r>
            <a:r>
              <a:rPr lang="fa-IR" dirty="0" smtClean="0">
                <a:solidFill>
                  <a:srgbClr val="00B050"/>
                </a:solidFill>
                <a:cs typeface="2  Koodak" pitchFamily="2" charset="-78"/>
              </a:rPr>
              <a:t>به احساسات </a:t>
            </a:r>
            <a:r>
              <a:rPr lang="fa-IR" dirty="0">
                <a:solidFill>
                  <a:srgbClr val="00B050"/>
                </a:solidFill>
                <a:cs typeface="2  Koodak" pitchFamily="2" charset="-78"/>
              </a:rPr>
              <a:t>مردم، و یکی از نزدیک ترین به کمک به حرکت عمومی </a:t>
            </a:r>
            <a:r>
              <a:rPr lang="fa-IR" dirty="0" smtClean="0">
                <a:solidFill>
                  <a:srgbClr val="00B050"/>
                </a:solidFill>
                <a:cs typeface="2  Koodak" pitchFamily="2" charset="-78"/>
              </a:rPr>
              <a:t>مردم است</a:t>
            </a:r>
            <a:r>
              <a:rPr lang="fa-IR" dirty="0">
                <a:solidFill>
                  <a:srgbClr val="00B050"/>
                </a:solidFill>
                <a:cs typeface="2  Koodak" pitchFamily="2" charset="-78"/>
              </a:rPr>
              <a:t>؛ این خیلی چیز قیمت دار و با ارزشی است</a:t>
            </a:r>
            <a:r>
              <a:rPr lang="fa-IR" dirty="0" smtClean="0">
                <a:solidFill>
                  <a:srgbClr val="00B050"/>
                </a:solidFill>
                <a:cs typeface="2  Koodak" pitchFamily="2" charset="-78"/>
              </a:rPr>
              <a:t>.</a:t>
            </a:r>
          </a:p>
          <a:p>
            <a:endParaRPr lang="fa-IR" sz="2000" dirty="0">
              <a:solidFill>
                <a:srgbClr val="00B050"/>
              </a:solidFill>
              <a:cs typeface="2  Koodak" pitchFamily="2" charset="-78"/>
            </a:endParaRPr>
          </a:p>
          <a:p>
            <a:pPr algn="l"/>
            <a:r>
              <a:rPr lang="fa-IR" sz="2000" b="1" dirty="0" smtClean="0">
                <a:solidFill>
                  <a:srgbClr val="00B050"/>
                </a:solidFill>
                <a:cs typeface="2  Koodak" pitchFamily="2" charset="-78"/>
              </a:rPr>
              <a:t>«از </a:t>
            </a:r>
            <a:r>
              <a:rPr lang="fa-IR" sz="2000" b="1" dirty="0">
                <a:solidFill>
                  <a:srgbClr val="00B050"/>
                </a:solidFill>
                <a:cs typeface="2  Koodak" pitchFamily="2" charset="-78"/>
              </a:rPr>
              <a:t>بیانات مقام معظم رهبری در جمع فرماندهان </a:t>
            </a:r>
            <a:r>
              <a:rPr lang="fa-IR" sz="2000" b="1" dirty="0" smtClean="0">
                <a:solidFill>
                  <a:srgbClr val="00B050"/>
                </a:solidFill>
                <a:cs typeface="2  Koodak" pitchFamily="2" charset="-78"/>
              </a:rPr>
              <a:t>ارتش</a:t>
            </a:r>
            <a:r>
              <a:rPr lang="fa-IR" sz="2000" b="1" dirty="0">
                <a:solidFill>
                  <a:srgbClr val="00B050"/>
                </a:solidFill>
                <a:cs typeface="2  Koodak" pitchFamily="2" charset="-78"/>
              </a:rPr>
              <a:t>»</a:t>
            </a:r>
            <a:endParaRPr lang="fa-IR" sz="2000" dirty="0">
              <a:solidFill>
                <a:srgbClr val="00B050"/>
              </a:solidFill>
              <a:cs typeface="2  Koodak" pitchFamily="2" charset="-78"/>
            </a:endParaRPr>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6083"/>
          <a:stretch/>
        </p:blipFill>
        <p:spPr bwMode="auto">
          <a:xfrm>
            <a:off x="683568" y="1844824"/>
            <a:ext cx="3514997" cy="2299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ction Button: Forward or Next 7">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Action Button: Back or Previous 8">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Rounded Rectangle 9"/>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1" name="Rounded Rectangle 10">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7443576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7" name="Rounded Rectangle 6">
            <a:hlinkClick r:id="rId6"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8" name="Rounded Rectangle 7"/>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7"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477531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ounded Rectangle 1"/>
          <p:cNvSpPr/>
          <p:nvPr/>
        </p:nvSpPr>
        <p:spPr>
          <a:xfrm>
            <a:off x="5411783" y="47599"/>
            <a:ext cx="2304256" cy="500066"/>
          </a:xfrm>
          <a:prstGeom prst="round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2400" dirty="0">
                <a:cs typeface="2  Koodak" pitchFamily="2" charset="-78"/>
              </a:rPr>
              <a:t>ناوچه جماران</a:t>
            </a:r>
          </a:p>
        </p:txBody>
      </p:sp>
      <p:sp>
        <p:nvSpPr>
          <p:cNvPr id="3" name="Rounded Rectangle 2"/>
          <p:cNvSpPr/>
          <p:nvPr/>
        </p:nvSpPr>
        <p:spPr>
          <a:xfrm>
            <a:off x="251520" y="729633"/>
            <a:ext cx="7464519" cy="291539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a:solidFill>
                  <a:schemeClr val="tx1"/>
                </a:solidFill>
                <a:cs typeface="2  Koodak" pitchFamily="2" charset="-78"/>
              </a:rPr>
              <a:t>ناوچه جماران نخستین نمونه از کشتی‌های جنگی </a:t>
            </a:r>
            <a:r>
              <a:rPr lang="fa-IR" dirty="0" smtClean="0">
                <a:solidFill>
                  <a:schemeClr val="tx1"/>
                </a:solidFill>
                <a:cs typeface="2  Koodak" pitchFamily="2" charset="-78"/>
              </a:rPr>
              <a:t>کلاس موج ساخت</a:t>
            </a:r>
            <a:r>
              <a:rPr lang="fa-IR" dirty="0">
                <a:solidFill>
                  <a:schemeClr val="tx1"/>
                </a:solidFill>
                <a:cs typeface="2  Koodak" pitchFamily="2" charset="-78"/>
              </a:rPr>
              <a:t> </a:t>
            </a:r>
            <a:r>
              <a:rPr lang="fa-IR" dirty="0" smtClean="0">
                <a:solidFill>
                  <a:schemeClr val="tx1"/>
                </a:solidFill>
                <a:cs typeface="2  Koodak" pitchFamily="2" charset="-78"/>
              </a:rPr>
              <a:t>ایران </a:t>
            </a:r>
            <a:r>
              <a:rPr lang="fa-IR" dirty="0">
                <a:solidFill>
                  <a:schemeClr val="tx1"/>
                </a:solidFill>
                <a:cs typeface="2  Koodak" pitchFamily="2" charset="-78"/>
              </a:rPr>
              <a:t> است که به </a:t>
            </a:r>
            <a:r>
              <a:rPr lang="fa-IR" dirty="0" smtClean="0">
                <a:solidFill>
                  <a:schemeClr val="tx1"/>
                </a:solidFill>
                <a:cs typeface="2  Koodak" pitchFamily="2" charset="-78"/>
              </a:rPr>
              <a:t>موشک های ضد کشتی </a:t>
            </a:r>
            <a:r>
              <a:rPr lang="fa-IR" dirty="0">
                <a:solidFill>
                  <a:schemeClr val="tx1"/>
                </a:solidFill>
                <a:cs typeface="2  Koodak" pitchFamily="2" charset="-78"/>
              </a:rPr>
              <a:t> </a:t>
            </a:r>
            <a:r>
              <a:rPr lang="fa-IR" dirty="0" smtClean="0">
                <a:solidFill>
                  <a:schemeClr val="tx1"/>
                </a:solidFill>
                <a:cs typeface="2  Koodak" pitchFamily="2" charset="-78"/>
              </a:rPr>
              <a:t>وسطح به هوا،</a:t>
            </a:r>
            <a:r>
              <a:rPr lang="fa-IR" dirty="0">
                <a:solidFill>
                  <a:schemeClr val="tx1"/>
                </a:solidFill>
                <a:cs typeface="2  Koodak" pitchFamily="2" charset="-78"/>
              </a:rPr>
              <a:t> </a:t>
            </a:r>
            <a:r>
              <a:rPr lang="fa-IR" dirty="0" smtClean="0">
                <a:solidFill>
                  <a:schemeClr val="tx1"/>
                </a:solidFill>
                <a:cs typeface="2  Koodak" pitchFamily="2" charset="-78"/>
              </a:rPr>
              <a:t>اژدر انداز،</a:t>
            </a:r>
            <a:r>
              <a:rPr lang="fa-IR" dirty="0">
                <a:solidFill>
                  <a:schemeClr val="tx1"/>
                </a:solidFill>
                <a:cs typeface="2  Koodak" pitchFamily="2" charset="-78"/>
              </a:rPr>
              <a:t> </a:t>
            </a:r>
            <a:r>
              <a:rPr lang="fa-IR" dirty="0" smtClean="0">
                <a:solidFill>
                  <a:schemeClr val="tx1"/>
                </a:solidFill>
                <a:cs typeface="2  Koodak" pitchFamily="2" charset="-78"/>
              </a:rPr>
              <a:t>توپ پدافندی، </a:t>
            </a:r>
            <a:r>
              <a:rPr lang="fa-IR" dirty="0">
                <a:solidFill>
                  <a:schemeClr val="tx1"/>
                </a:solidFill>
                <a:cs typeface="2  Koodak" pitchFamily="2" charset="-78"/>
              </a:rPr>
              <a:t>ابزار ناوبری الکترونیکی نوین و امکانات </a:t>
            </a:r>
            <a:r>
              <a:rPr lang="fa-IR" dirty="0" smtClean="0">
                <a:solidFill>
                  <a:schemeClr val="tx1"/>
                </a:solidFill>
                <a:cs typeface="2  Koodak" pitchFamily="2" charset="-78"/>
              </a:rPr>
              <a:t>جنگ الکترونیک </a:t>
            </a:r>
            <a:r>
              <a:rPr lang="fa-IR" dirty="0">
                <a:solidFill>
                  <a:schemeClr val="tx1"/>
                </a:solidFill>
                <a:cs typeface="2  Koodak" pitchFamily="2" charset="-78"/>
              </a:rPr>
              <a:t> مجهز است. این کشتی با طول ۹۴ </a:t>
            </a:r>
            <a:r>
              <a:rPr lang="fa-IR" dirty="0" smtClean="0">
                <a:solidFill>
                  <a:schemeClr val="tx1"/>
                </a:solidFill>
                <a:cs typeface="2  Koodak" pitchFamily="2" charset="-78"/>
              </a:rPr>
              <a:t>وپهنای 11متر</a:t>
            </a:r>
            <a:r>
              <a:rPr lang="fa-IR" dirty="0">
                <a:solidFill>
                  <a:schemeClr val="tx1"/>
                </a:solidFill>
                <a:cs typeface="2  Koodak" pitchFamily="2" charset="-78"/>
              </a:rPr>
              <a:t>، ظرفیت ۱۴۲۰ تُن و سرعت ۳۰ </a:t>
            </a:r>
            <a:r>
              <a:rPr lang="fa-IR" dirty="0" smtClean="0">
                <a:solidFill>
                  <a:schemeClr val="tx1"/>
                </a:solidFill>
                <a:cs typeface="2  Koodak" pitchFamily="2" charset="-78"/>
              </a:rPr>
              <a:t>گره در یایی </a:t>
            </a:r>
            <a:r>
              <a:rPr lang="fa-IR" dirty="0">
                <a:solidFill>
                  <a:schemeClr val="tx1"/>
                </a:solidFill>
                <a:cs typeface="2  Koodak" pitchFamily="2" charset="-78"/>
              </a:rPr>
              <a:t> (۵۶ کیلومتر بر ساعت)، توانایی حمل ۱۴۰ </a:t>
            </a:r>
            <a:r>
              <a:rPr lang="fa-IR" dirty="0" smtClean="0">
                <a:solidFill>
                  <a:schemeClr val="tx1"/>
                </a:solidFill>
                <a:cs typeface="2  Koodak" pitchFamily="2" charset="-78"/>
              </a:rPr>
              <a:t>ملوان</a:t>
            </a:r>
            <a:r>
              <a:rPr lang="fa-IR" dirty="0">
                <a:solidFill>
                  <a:schemeClr val="tx1"/>
                </a:solidFill>
                <a:cs typeface="2  Koodak" pitchFamily="2" charset="-78"/>
              </a:rPr>
              <a:t> و </a:t>
            </a:r>
            <a:r>
              <a:rPr lang="fa-IR" dirty="0" smtClean="0">
                <a:solidFill>
                  <a:schemeClr val="tx1"/>
                </a:solidFill>
                <a:cs typeface="2  Koodak" pitchFamily="2" charset="-78"/>
              </a:rPr>
              <a:t>حمل بالگردو </a:t>
            </a:r>
            <a:r>
              <a:rPr lang="fa-IR" dirty="0">
                <a:solidFill>
                  <a:schemeClr val="tx1"/>
                </a:solidFill>
                <a:cs typeface="2  Koodak" pitchFamily="2" charset="-78"/>
              </a:rPr>
              <a:t>سوخت‌گیری آن‌ها را نیز دارد. به‌گفته رسانه‌های ایرانی، این کشتی در ایران با بکارگیری قطعات داخلی و خارجی و همکاری ۱۲۰ دانشگاه ایرانی طراحی و ساخته شده‌است. موتور این کشتی ساخت </a:t>
            </a:r>
            <a:r>
              <a:rPr lang="fa-IR" dirty="0" smtClean="0">
                <a:solidFill>
                  <a:schemeClr val="tx1"/>
                </a:solidFill>
                <a:cs typeface="2  Koodak" pitchFamily="2" charset="-78"/>
              </a:rPr>
              <a:t>فرانسه </a:t>
            </a:r>
            <a:r>
              <a:rPr lang="fa-IR" dirty="0">
                <a:solidFill>
                  <a:schemeClr val="tx1"/>
                </a:solidFill>
                <a:cs typeface="2  Koodak" pitchFamily="2" charset="-78"/>
              </a:rPr>
              <a:t> است، اما به دلیل تحویل داده‌نشدن کامل گیربکس، شفت و پروانه طبق قرارداد، این قطعات از جمله شفت ۱۲ متری آن با وجود دشواری توسط متخصصین ایرانی ساخته شده‌است.</a:t>
            </a:r>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780751"/>
            <a:ext cx="3804267" cy="21602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0761"/>
          <a:stretch/>
        </p:blipFill>
        <p:spPr bwMode="auto">
          <a:xfrm>
            <a:off x="4139952" y="3780751"/>
            <a:ext cx="3432071"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ction Button: Forward or Next 8">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Action Button: Back or Previous 9">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Rounded Rectangle 10"/>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8" action="ppaction://hlinksldjump"/>
              </a:rPr>
              <a:t>متن درس</a:t>
            </a:r>
            <a:endParaRPr lang="fa-IR" sz="2000" dirty="0">
              <a:ln>
                <a:solidFill>
                  <a:srgbClr val="00B050"/>
                </a:solidFill>
              </a:ln>
              <a:solidFill>
                <a:srgbClr val="00B050"/>
              </a:solidFill>
              <a:cs typeface="2  Koodak" pitchFamily="2" charset="-78"/>
            </a:endParaRPr>
          </a:p>
        </p:txBody>
      </p:sp>
      <p:sp>
        <p:nvSpPr>
          <p:cNvPr id="12" name="Rounded Rectangle 11">
            <a:hlinkClick r:id="rId9"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10"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7443576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ounded Rectangle 1"/>
          <p:cNvSpPr/>
          <p:nvPr/>
        </p:nvSpPr>
        <p:spPr>
          <a:xfrm>
            <a:off x="5724128" y="107144"/>
            <a:ext cx="1800200" cy="5476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fa-IR" sz="2400" dirty="0" smtClean="0">
                <a:solidFill>
                  <a:srgbClr val="002060"/>
                </a:solidFill>
                <a:cs typeface="2  Koodak" pitchFamily="2" charset="-78"/>
              </a:rPr>
              <a:t>تانک ذوالفقار</a:t>
            </a:r>
            <a:endParaRPr lang="fa-IR" sz="2400" dirty="0">
              <a:solidFill>
                <a:srgbClr val="002060"/>
              </a:solidFill>
              <a:cs typeface="2  Koodak" pitchFamily="2" charset="-78"/>
            </a:endParaRPr>
          </a:p>
        </p:txBody>
      </p:sp>
      <p:sp>
        <p:nvSpPr>
          <p:cNvPr id="3" name="Flowchart: Alternate Process 2"/>
          <p:cNvSpPr/>
          <p:nvPr/>
        </p:nvSpPr>
        <p:spPr>
          <a:xfrm>
            <a:off x="323528" y="723880"/>
            <a:ext cx="7344816" cy="385724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1" anchor="ctr"/>
          <a:lstStyle/>
          <a:p>
            <a:r>
              <a:rPr lang="fa-IR" sz="1600" b="1" dirty="0">
                <a:cs typeface="2  Koodak" pitchFamily="2" charset="-78"/>
              </a:rPr>
              <a:t>تانک ذوالفقار</a:t>
            </a:r>
            <a:r>
              <a:rPr lang="fa-IR" sz="1600" dirty="0">
                <a:cs typeface="2  Koodak" pitchFamily="2" charset="-78"/>
              </a:rPr>
              <a:t> یک </a:t>
            </a:r>
            <a:r>
              <a:rPr lang="fa-IR" sz="1600" dirty="0" smtClean="0">
                <a:cs typeface="2  Koodak" pitchFamily="2" charset="-78"/>
              </a:rPr>
              <a:t>تانک</a:t>
            </a:r>
            <a:r>
              <a:rPr lang="fa-IR" sz="1600" dirty="0">
                <a:cs typeface="2  Koodak" pitchFamily="2" charset="-78"/>
              </a:rPr>
              <a:t> </a:t>
            </a:r>
            <a:r>
              <a:rPr lang="fa-IR" sz="1600" dirty="0" smtClean="0">
                <a:cs typeface="2  Koodak" pitchFamily="2" charset="-78"/>
              </a:rPr>
              <a:t>ایرانی </a:t>
            </a:r>
            <a:r>
              <a:rPr lang="fa-IR" sz="1600" dirty="0">
                <a:cs typeface="2  Koodak" pitchFamily="2" charset="-78"/>
              </a:rPr>
              <a:t>است که به نظر می‌رسد با کنار هم قرار دادن اجزای اصلی تانک‌های آمریکایی ام۴۸ </a:t>
            </a:r>
            <a:r>
              <a:rPr lang="fa-IR" sz="1600" dirty="0" smtClean="0">
                <a:cs typeface="2  Koodak" pitchFamily="2" charset="-78"/>
              </a:rPr>
              <a:t>پاتون</a:t>
            </a:r>
            <a:r>
              <a:rPr lang="fa-IR" sz="1600" dirty="0">
                <a:cs typeface="2  Koodak" pitchFamily="2" charset="-78"/>
              </a:rPr>
              <a:t> </a:t>
            </a:r>
            <a:r>
              <a:rPr lang="fa-IR" sz="1600" dirty="0" smtClean="0">
                <a:cs typeface="2  Koodak" pitchFamily="2" charset="-78"/>
              </a:rPr>
              <a:t>و</a:t>
            </a:r>
            <a:r>
              <a:rPr lang="fa-IR" sz="1600" dirty="0">
                <a:cs typeface="2  Koodak" pitchFamily="2" charset="-78"/>
              </a:rPr>
              <a:t> ام۶۰ </a:t>
            </a:r>
            <a:r>
              <a:rPr lang="fa-IR" sz="1600" dirty="0" smtClean="0">
                <a:cs typeface="2  Koodak" pitchFamily="2" charset="-78"/>
              </a:rPr>
              <a:t>پاتون</a:t>
            </a:r>
            <a:r>
              <a:rPr lang="fa-IR" sz="1600" dirty="0">
                <a:cs typeface="2  Koodak" pitchFamily="2" charset="-78"/>
              </a:rPr>
              <a:t> </a:t>
            </a:r>
            <a:r>
              <a:rPr lang="fa-IR" sz="1600" dirty="0" smtClean="0">
                <a:cs typeface="2  Koodak" pitchFamily="2" charset="-78"/>
              </a:rPr>
              <a:t>و </a:t>
            </a:r>
            <a:r>
              <a:rPr lang="fa-IR" sz="1600" dirty="0">
                <a:cs typeface="2  Koodak" pitchFamily="2" charset="-78"/>
              </a:rPr>
              <a:t>تانک روسی </a:t>
            </a:r>
            <a:r>
              <a:rPr lang="fa-IR" sz="1600" dirty="0" smtClean="0">
                <a:cs typeface="2  Koodak" pitchFamily="2" charset="-78"/>
              </a:rPr>
              <a:t>تی-۷۲ساخته </a:t>
            </a:r>
            <a:r>
              <a:rPr lang="fa-IR" sz="1600" dirty="0">
                <a:cs typeface="2  Koodak" pitchFamily="2" charset="-78"/>
              </a:rPr>
              <a:t>شده باشد</a:t>
            </a:r>
            <a:r>
              <a:rPr lang="fa-IR" sz="1600" dirty="0" smtClean="0">
                <a:cs typeface="2  Koodak" pitchFamily="2" charset="-78"/>
              </a:rPr>
              <a:t>.</a:t>
            </a:r>
            <a:endParaRPr lang="fa-IR" sz="1600" dirty="0">
              <a:cs typeface="2  Koodak" pitchFamily="2" charset="-78"/>
            </a:endParaRPr>
          </a:p>
          <a:p>
            <a:r>
              <a:rPr lang="fa-IR" sz="1600" dirty="0">
                <a:cs typeface="2  Koodak" pitchFamily="2" charset="-78"/>
              </a:rPr>
              <a:t>اولین پیش‌نمونه تانک ذوالفقار در سال ۱۳۷۲ طراحی شد و خط </a:t>
            </a:r>
            <a:r>
              <a:rPr lang="fa-IR" sz="1600" dirty="0" smtClean="0">
                <a:cs typeface="2  Koodak" pitchFamily="2" charset="-78"/>
              </a:rPr>
              <a:t>تولید</a:t>
            </a:r>
            <a:r>
              <a:rPr lang="fa-IR" sz="1600" dirty="0">
                <a:cs typeface="2  Koodak" pitchFamily="2" charset="-78"/>
              </a:rPr>
              <a:t> </a:t>
            </a:r>
            <a:r>
              <a:rPr lang="fa-IR" sz="1600" dirty="0" smtClean="0">
                <a:cs typeface="2  Koodak" pitchFamily="2" charset="-78"/>
              </a:rPr>
              <a:t>آن </a:t>
            </a:r>
            <a:r>
              <a:rPr lang="fa-IR" sz="1600" dirty="0">
                <a:cs typeface="2  Koodak" pitchFamily="2" charset="-78"/>
              </a:rPr>
              <a:t>در تابستان ۱۳۷۶ در مجتمع صنعتی شهید </a:t>
            </a:r>
            <a:r>
              <a:rPr lang="fa-IR" sz="1600" dirty="0" smtClean="0">
                <a:cs typeface="2  Koodak" pitchFamily="2" charset="-78"/>
              </a:rPr>
              <a:t>کلاهدوز</a:t>
            </a:r>
            <a:r>
              <a:rPr lang="fa-IR" sz="1600" dirty="0">
                <a:cs typeface="2  Koodak" pitchFamily="2" charset="-78"/>
              </a:rPr>
              <a:t> </a:t>
            </a:r>
            <a:r>
              <a:rPr lang="fa-IR" sz="1600" dirty="0" smtClean="0">
                <a:cs typeface="2  Koodak" pitchFamily="2" charset="-78"/>
              </a:rPr>
              <a:t>افتتاح </a:t>
            </a:r>
            <a:r>
              <a:rPr lang="fa-IR" sz="1600" dirty="0">
                <a:cs typeface="2  Koodak" pitchFamily="2" charset="-78"/>
              </a:rPr>
              <a:t>شد و از سال ۱۳۷۷ تاکنون مورد استفاده نیروهای مسلح </a:t>
            </a:r>
            <a:r>
              <a:rPr lang="fa-IR" sz="1600" dirty="0" smtClean="0">
                <a:cs typeface="2  Koodak" pitchFamily="2" charset="-78"/>
              </a:rPr>
              <a:t>ایران</a:t>
            </a:r>
            <a:r>
              <a:rPr lang="fa-IR" sz="1600" dirty="0">
                <a:cs typeface="2  Koodak" pitchFamily="2" charset="-78"/>
              </a:rPr>
              <a:t> </a:t>
            </a:r>
            <a:r>
              <a:rPr lang="fa-IR" sz="1600" dirty="0" smtClean="0">
                <a:cs typeface="2  Koodak" pitchFamily="2" charset="-78"/>
              </a:rPr>
              <a:t>است</a:t>
            </a:r>
            <a:r>
              <a:rPr lang="fa-IR" sz="1600" dirty="0">
                <a:cs typeface="2  Koodak" pitchFamily="2" charset="-78"/>
              </a:rPr>
              <a:t>. ذوالفقار از </a:t>
            </a:r>
            <a:r>
              <a:rPr lang="fa-IR" sz="1600" dirty="0" smtClean="0">
                <a:cs typeface="2  Koodak" pitchFamily="2" charset="-78"/>
              </a:rPr>
              <a:t>توپ۱۲۵ </a:t>
            </a:r>
            <a:r>
              <a:rPr lang="fa-IR" sz="1600" dirty="0">
                <a:cs typeface="2  Koodak" pitchFamily="2" charset="-78"/>
              </a:rPr>
              <a:t>میلی‌متری بدون خان تانک تی۷۲اس، سیستم </a:t>
            </a:r>
            <a:r>
              <a:rPr lang="fa-IR" sz="1600" dirty="0" smtClean="0">
                <a:cs typeface="2  Koodak" pitchFamily="2" charset="-78"/>
              </a:rPr>
              <a:t>تعلیق</a:t>
            </a:r>
            <a:r>
              <a:rPr lang="fa-IR" sz="1600" dirty="0">
                <a:cs typeface="2  Koodak" pitchFamily="2" charset="-78"/>
              </a:rPr>
              <a:t> </a:t>
            </a:r>
            <a:r>
              <a:rPr lang="fa-IR" sz="1600" dirty="0" smtClean="0">
                <a:cs typeface="2  Koodak" pitchFamily="2" charset="-78"/>
              </a:rPr>
              <a:t>مشابه </a:t>
            </a:r>
            <a:r>
              <a:rPr lang="fa-IR" sz="1600" dirty="0">
                <a:cs typeface="2  Koodak" pitchFamily="2" charset="-78"/>
              </a:rPr>
              <a:t>مدل‌های اولیه ام۶۰، سیستم </a:t>
            </a:r>
            <a:r>
              <a:rPr lang="fa-IR" sz="1600" dirty="0" smtClean="0">
                <a:cs typeface="2  Koodak" pitchFamily="2" charset="-78"/>
              </a:rPr>
              <a:t>کنترل آتش </a:t>
            </a:r>
            <a:r>
              <a:rPr lang="fa-IR" sz="1600" dirty="0">
                <a:cs typeface="2  Koodak" pitchFamily="2" charset="-78"/>
              </a:rPr>
              <a:t>اسلوونیایی ای‌اف‌سی‌اس-۳ با قابلیت شلیک در حرکت استفاده می‌کند و نمای ظاهری آن مشابه با سلسله تانک‌های ام۴۸، ام۶۰ و ام۱ </a:t>
            </a:r>
            <a:r>
              <a:rPr lang="fa-IR" sz="1600" dirty="0" smtClean="0">
                <a:cs typeface="2  Koodak" pitchFamily="2" charset="-78"/>
              </a:rPr>
              <a:t>آبرامزارتش </a:t>
            </a:r>
            <a:r>
              <a:rPr lang="fa-IR" sz="1600" dirty="0">
                <a:cs typeface="2  Koodak" pitchFamily="2" charset="-78"/>
              </a:rPr>
              <a:t>آمریکاست. برخی از اجزای این تانک نیز با تانک </a:t>
            </a:r>
            <a:r>
              <a:rPr lang="fa-IR" sz="1600" dirty="0" smtClean="0">
                <a:cs typeface="2  Koodak" pitchFamily="2" charset="-78"/>
              </a:rPr>
              <a:t>سفیرمدل </a:t>
            </a:r>
            <a:r>
              <a:rPr lang="fa-IR" sz="1600" dirty="0">
                <a:cs typeface="2  Koodak" pitchFamily="2" charset="-78"/>
              </a:rPr>
              <a:t>بهینه‌شده ایرانی تانک‌های </a:t>
            </a:r>
            <a:r>
              <a:rPr lang="fa-IR" sz="1600" dirty="0" smtClean="0">
                <a:cs typeface="2  Koodak" pitchFamily="2" charset="-78"/>
              </a:rPr>
              <a:t>تی-۵۴شوروی </a:t>
            </a:r>
            <a:r>
              <a:rPr lang="fa-IR" sz="1600" dirty="0">
                <a:cs typeface="2  Koodak" pitchFamily="2" charset="-78"/>
              </a:rPr>
              <a:t>و تایپ </a:t>
            </a:r>
            <a:r>
              <a:rPr lang="fa-IR" sz="1600" dirty="0" smtClean="0">
                <a:cs typeface="2  Koodak" pitchFamily="2" charset="-78"/>
              </a:rPr>
              <a:t>۵9چین </a:t>
            </a:r>
            <a:r>
              <a:rPr lang="fa-IR" sz="1600" dirty="0">
                <a:cs typeface="2  Koodak" pitchFamily="2" charset="-78"/>
              </a:rPr>
              <a:t>یکسان است.</a:t>
            </a:r>
          </a:p>
          <a:p>
            <a:r>
              <a:rPr lang="fa-IR" sz="1600" dirty="0">
                <a:cs typeface="2  Koodak" pitchFamily="2" charset="-78"/>
              </a:rPr>
              <a:t>وب‌گاه رسمی </a:t>
            </a:r>
            <a:r>
              <a:rPr lang="fa-IR" sz="1600" dirty="0" smtClean="0">
                <a:cs typeface="2  Koodak" pitchFamily="2" charset="-78"/>
              </a:rPr>
              <a:t>وزارت دفاع ایران</a:t>
            </a:r>
            <a:r>
              <a:rPr lang="fa-IR" sz="1600" dirty="0">
                <a:cs typeface="2  Koodak" pitchFamily="2" charset="-78"/>
              </a:rPr>
              <a:t> این تانک را نوع بهینه‌سازی شده تانک روسی تی-۷۲ معرفی کرده که به سیستم مدرن کنترل آتش تجهیز شده و مهمات ۱۲۵ میلیمتری آن در داخل کشور تولید می‌شود</a:t>
            </a:r>
            <a:r>
              <a:rPr lang="fa-IR" sz="1600" dirty="0" smtClean="0">
                <a:cs typeface="2  Koodak" pitchFamily="2" charset="-78"/>
              </a:rPr>
              <a:t>.</a:t>
            </a:r>
            <a:r>
              <a:rPr lang="fa-IR" sz="1600" baseline="30000" dirty="0" smtClean="0">
                <a:cs typeface="2  Koodak" pitchFamily="2" charset="-78"/>
              </a:rPr>
              <a:t>[</a:t>
            </a:r>
            <a:r>
              <a:rPr lang="fa-IR" sz="1600" dirty="0" smtClean="0">
                <a:cs typeface="2  Koodak" pitchFamily="2" charset="-78"/>
              </a:rPr>
              <a:t>آماری </a:t>
            </a:r>
            <a:r>
              <a:rPr lang="fa-IR" sz="1600" dirty="0">
                <a:cs typeface="2  Koodak" pitchFamily="2" charset="-78"/>
              </a:rPr>
              <a:t>از تعداد تانک‌های ذوالفقار تولید شده اعلام نشده اما بنا بر برآوردها در سال ۲۰۱۰ حدود ۱۰۰ دستگاه ذوالفقار در اختیار نیروهای مسلح ایران بوده‌است. در ذوالفقار ۳ که مدل نهایی این تانک است از </a:t>
            </a:r>
            <a:r>
              <a:rPr lang="fa-IR" sz="1600" dirty="0" smtClean="0">
                <a:cs typeface="2  Koodak" pitchFamily="2" charset="-78"/>
              </a:rPr>
              <a:t>یک موتور دیزلی۱۲ </a:t>
            </a:r>
            <a:r>
              <a:rPr lang="fa-IR" sz="1600" dirty="0">
                <a:cs typeface="2  Koodak" pitchFamily="2" charset="-78"/>
              </a:rPr>
              <a:t>سیلندر با قدرت ۱۰۰۰ </a:t>
            </a:r>
            <a:r>
              <a:rPr lang="fa-IR" sz="1600" dirty="0" smtClean="0">
                <a:cs typeface="2  Koodak" pitchFamily="2" charset="-78"/>
              </a:rPr>
              <a:t>اسب بخار که </a:t>
            </a:r>
            <a:r>
              <a:rPr lang="fa-IR" sz="1600" dirty="0">
                <a:cs typeface="2  Koodak" pitchFamily="2" charset="-78"/>
              </a:rPr>
              <a:t>با وزن حدود ۴۰ تنی تانک امکان حداکثر سرعت ۷۰ کیلومتری حرکت در جاده را برای آن فراهم می‌کند.</a:t>
            </a:r>
          </a:p>
        </p:txBody>
      </p:sp>
      <p:sp>
        <p:nvSpPr>
          <p:cNvPr id="7" name="AutoShape 2" descr="Zulfiqar Tank - Side View.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8" name="AutoShape 4" descr="Zulfiqar Tank - Side View.JPG"/>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9" name="AutoShape 6" descr="Zulfiqar Tank - Side View.JPG"/>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0" name="AutoShape 8" descr="Zulfiqar Tank - Side View.JPG"/>
          <p:cNvSpPr>
            <a:spLocks noChangeAspect="1" noChangeArrowheads="1"/>
          </p:cNvSpPr>
          <p:nvPr/>
        </p:nvSpPr>
        <p:spPr bwMode="auto">
          <a:xfrm>
            <a:off x="9380538"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1" name="AutoShape 10" descr="Zulfiqar Tank - Side View.JPG"/>
          <p:cNvSpPr>
            <a:spLocks noChangeAspect="1" noChangeArrowheads="1"/>
          </p:cNvSpPr>
          <p:nvPr/>
        </p:nvSpPr>
        <p:spPr bwMode="auto">
          <a:xfrm>
            <a:off x="9532938"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560" y="4797152"/>
            <a:ext cx="2400635" cy="1790950"/>
          </a:xfrm>
          <a:prstGeom prst="rect">
            <a:avLst/>
          </a:prstGeom>
        </p:spPr>
      </p:pic>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51920" y="4780807"/>
            <a:ext cx="2324425" cy="1667108"/>
          </a:xfrm>
          <a:prstGeom prst="rect">
            <a:avLst/>
          </a:prstGeom>
        </p:spPr>
      </p:pic>
      <p:sp>
        <p:nvSpPr>
          <p:cNvPr id="14" name="Action Button: Forward or Next 13">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5" name="Action Button: Back or Previous 14">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6" name="Rounded Rectangle 15"/>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8" action="ppaction://hlinksldjump"/>
              </a:rPr>
              <a:t>متن درس</a:t>
            </a:r>
            <a:endParaRPr lang="fa-IR" sz="2000" dirty="0">
              <a:ln>
                <a:solidFill>
                  <a:srgbClr val="00B050"/>
                </a:solidFill>
              </a:ln>
              <a:solidFill>
                <a:srgbClr val="00B050"/>
              </a:solidFill>
              <a:cs typeface="2  Koodak" pitchFamily="2" charset="-78"/>
            </a:endParaRPr>
          </a:p>
        </p:txBody>
      </p:sp>
      <p:sp>
        <p:nvSpPr>
          <p:cNvPr id="17" name="Rounded Rectangle 16">
            <a:hlinkClick r:id="rId9"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8" name="Rounded Rectangle 17"/>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10"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5724128" y="94972"/>
            <a:ext cx="2016224" cy="597724"/>
          </a:xfrm>
          <a:prstGeom prst="flowChartAlternateProcess">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5400000" scaled="1"/>
            <a:tileRect/>
          </a:gradFill>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sz="2800" dirty="0">
                <a:solidFill>
                  <a:schemeClr val="tx1">
                    <a:lumMod val="95000"/>
                    <a:lumOff val="5000"/>
                  </a:schemeClr>
                </a:solidFill>
                <a:cs typeface="2  Koodak" pitchFamily="2" charset="-78"/>
              </a:rPr>
              <a:t>قدر ۱۱۰</a:t>
            </a:r>
          </a:p>
        </p:txBody>
      </p:sp>
      <p:sp>
        <p:nvSpPr>
          <p:cNvPr id="3" name="Flowchart: Alternate Process 2"/>
          <p:cNvSpPr/>
          <p:nvPr/>
        </p:nvSpPr>
        <p:spPr>
          <a:xfrm>
            <a:off x="683568" y="908720"/>
            <a:ext cx="6768752" cy="3672408"/>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1" anchor="ctr"/>
          <a:lstStyle/>
          <a:p>
            <a:r>
              <a:rPr lang="fa-IR" sz="2000" dirty="0">
                <a:cs typeface="2  Koodak" pitchFamily="2" charset="-78"/>
              </a:rPr>
              <a:t>موشک </a:t>
            </a:r>
            <a:r>
              <a:rPr lang="fa-IR" sz="2000" b="1" dirty="0">
                <a:cs typeface="2  Koodak" pitchFamily="2" charset="-78"/>
              </a:rPr>
              <a:t>قدر ۱۱۰</a:t>
            </a:r>
            <a:r>
              <a:rPr lang="fa-IR" sz="2000" dirty="0">
                <a:cs typeface="2  Koodak" pitchFamily="2" charset="-78"/>
              </a:rPr>
              <a:t>، یک موشک </a:t>
            </a:r>
            <a:r>
              <a:rPr lang="fa-IR" sz="2000" dirty="0" smtClean="0">
                <a:cs typeface="2  Koodak" pitchFamily="2" charset="-78"/>
              </a:rPr>
              <a:t>بالیستیک</a:t>
            </a:r>
            <a:r>
              <a:rPr lang="fa-IR" sz="2000" dirty="0">
                <a:cs typeface="2  Koodak" pitchFamily="2" charset="-78"/>
              </a:rPr>
              <a:t> </a:t>
            </a:r>
            <a:r>
              <a:rPr lang="fa-IR" sz="2000" dirty="0" smtClean="0">
                <a:cs typeface="2  Koodak" pitchFamily="2" charset="-78"/>
              </a:rPr>
              <a:t>با </a:t>
            </a:r>
            <a:r>
              <a:rPr lang="fa-IR" sz="2000" dirty="0">
                <a:cs typeface="2  Koodak" pitchFamily="2" charset="-78"/>
              </a:rPr>
              <a:t>برد متوسط (۲۵۰۰ تا ۳۰۰۰ کیلومتر) و ساخت </a:t>
            </a:r>
            <a:r>
              <a:rPr lang="fa-IR" sz="2000" dirty="0" smtClean="0">
                <a:cs typeface="2  Koodak" pitchFamily="2" charset="-78"/>
              </a:rPr>
              <a:t>ایران</a:t>
            </a:r>
            <a:r>
              <a:rPr lang="fa-IR" sz="2000" dirty="0">
                <a:cs typeface="2  Koodak" pitchFamily="2" charset="-78"/>
              </a:rPr>
              <a:t> </a:t>
            </a:r>
            <a:r>
              <a:rPr lang="fa-IR" sz="2000" dirty="0" smtClean="0">
                <a:cs typeface="2  Koodak" pitchFamily="2" charset="-78"/>
              </a:rPr>
              <a:t>است</a:t>
            </a:r>
            <a:r>
              <a:rPr lang="fa-IR" sz="2000" dirty="0">
                <a:cs typeface="2  Koodak" pitchFamily="2" charset="-78"/>
              </a:rPr>
              <a:t>. این موشک نخستین بار در یک رژه سالانه به مناسبت سالگرد آغاز جنگ ایران و </a:t>
            </a:r>
            <a:r>
              <a:rPr lang="fa-IR" sz="2000" dirty="0" smtClean="0">
                <a:cs typeface="2  Koodak" pitchFamily="2" charset="-78"/>
              </a:rPr>
              <a:t>عراق</a:t>
            </a:r>
            <a:r>
              <a:rPr lang="fa-IR" sz="2000" dirty="0">
                <a:cs typeface="2  Koodak" pitchFamily="2" charset="-78"/>
              </a:rPr>
              <a:t> </a:t>
            </a:r>
            <a:r>
              <a:rPr lang="fa-IR" sz="2000" dirty="0" smtClean="0">
                <a:cs typeface="2  Koodak" pitchFamily="2" charset="-78"/>
              </a:rPr>
              <a:t>رونمایی </a:t>
            </a:r>
            <a:r>
              <a:rPr lang="fa-IR" sz="2000" dirty="0">
                <a:cs typeface="2  Koodak" pitchFamily="2" charset="-78"/>
              </a:rPr>
              <a:t>شد.</a:t>
            </a:r>
          </a:p>
          <a:p>
            <a:r>
              <a:rPr lang="fa-IR" sz="2000" dirty="0">
                <a:cs typeface="2  Koodak" pitchFamily="2" charset="-78"/>
              </a:rPr>
              <a:t>موشک قدر ۱۱۰، مدل بهسازی شده موشک شهاب </a:t>
            </a:r>
            <a:r>
              <a:rPr lang="fa-IR" sz="2000" dirty="0" smtClean="0">
                <a:cs typeface="2  Koodak" pitchFamily="2" charset="-78"/>
              </a:rPr>
              <a:t>۳</a:t>
            </a:r>
            <a:r>
              <a:rPr lang="fa-IR" sz="2000" dirty="0">
                <a:cs typeface="2  Koodak" pitchFamily="2" charset="-78"/>
              </a:rPr>
              <a:t> </a:t>
            </a:r>
            <a:r>
              <a:rPr lang="fa-IR" sz="2000" dirty="0" smtClean="0">
                <a:cs typeface="2  Koodak" pitchFamily="2" charset="-78"/>
              </a:rPr>
              <a:t>است </a:t>
            </a:r>
            <a:r>
              <a:rPr lang="fa-IR" sz="2000" dirty="0">
                <a:cs typeface="2  Koodak" pitchFamily="2" charset="-78"/>
              </a:rPr>
              <a:t>و به «قدر ۱۰۱» هم مشهور است. در باور برخی، این موشک یک موشک دو مرحله‌ای است که مرحله اول آن، سوخت مایع و مرحله دوم، سوخت جامد دارد که به آن امکان داشتن برد ۲۰۰۰ کیلومتر را می‌دهد.</a:t>
            </a:r>
          </a:p>
          <a:p>
            <a:r>
              <a:rPr lang="fa-IR" sz="2000" dirty="0">
                <a:cs typeface="2  Koodak" pitchFamily="2" charset="-78"/>
              </a:rPr>
              <a:t>این موشک در مقایسه با شهاب ۳ که نصب آن ساعت‌ها زمان می‌برد، زمان نصب بسیار کمتری دارد و در ۳۰ دقیقه نصب می‌شود</a:t>
            </a:r>
            <a:r>
              <a:rPr lang="fa-IR" sz="2000" dirty="0" smtClean="0">
                <a:cs typeface="2  Koodak" pitchFamily="2" charset="-78"/>
              </a:rPr>
              <a:t>.</a:t>
            </a:r>
          </a:p>
          <a:p>
            <a:endParaRPr lang="fa-IR" sz="2000" dirty="0">
              <a:cs typeface="2  Koodak" pitchFamily="2" charset="-78"/>
            </a:endParaRP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5508104" y="166688"/>
            <a:ext cx="2016224" cy="547668"/>
          </a:xfrm>
          <a:prstGeom prst="flowChartAlternateProcess">
            <a:avLst/>
          </a:prstGeom>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10800000" scaled="0"/>
            <a:tileRect/>
          </a:gradFill>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fa-IR" dirty="0">
                <a:solidFill>
                  <a:schemeClr val="tx1">
                    <a:lumMod val="95000"/>
                    <a:lumOff val="5000"/>
                  </a:schemeClr>
                </a:solidFill>
                <a:cs typeface="2  Koodak" pitchFamily="2" charset="-78"/>
              </a:rPr>
              <a:t>جنگنده قاهر ۳۱۳</a:t>
            </a:r>
          </a:p>
        </p:txBody>
      </p:sp>
      <p:sp>
        <p:nvSpPr>
          <p:cNvPr id="3" name="Flowchart: Alternate Process 2"/>
          <p:cNvSpPr/>
          <p:nvPr/>
        </p:nvSpPr>
        <p:spPr>
          <a:xfrm>
            <a:off x="179512" y="980728"/>
            <a:ext cx="7488832" cy="3752900"/>
          </a:xfrm>
          <a:prstGeom prst="flowChartAlternateProcess">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600" b="1" dirty="0">
                <a:solidFill>
                  <a:schemeClr val="tx1"/>
                </a:solidFill>
                <a:cs typeface="2  Koodak" pitchFamily="2" charset="-78"/>
              </a:rPr>
              <a:t>قاهر-۳۱۳</a:t>
            </a:r>
            <a:r>
              <a:rPr lang="fa-IR" sz="1600" dirty="0">
                <a:solidFill>
                  <a:schemeClr val="tx1"/>
                </a:solidFill>
                <a:cs typeface="2  Koodak" pitchFamily="2" charset="-78"/>
              </a:rPr>
              <a:t> پروژه‌ای برای ساخت نوعی جت </a:t>
            </a:r>
            <a:r>
              <a:rPr lang="fa-IR" sz="1600" dirty="0" smtClean="0">
                <a:solidFill>
                  <a:schemeClr val="tx1"/>
                </a:solidFill>
                <a:cs typeface="2  Koodak" pitchFamily="2" charset="-78"/>
              </a:rPr>
              <a:t>جنگنده </a:t>
            </a:r>
            <a:r>
              <a:rPr lang="fa-IR" sz="1600" dirty="0">
                <a:solidFill>
                  <a:schemeClr val="tx1"/>
                </a:solidFill>
                <a:cs typeface="2  Koodak" pitchFamily="2" charset="-78"/>
              </a:rPr>
              <a:t>تک‌سرنشین و </a:t>
            </a:r>
            <a:r>
              <a:rPr lang="fa-IR" sz="1600" dirty="0" smtClean="0">
                <a:solidFill>
                  <a:schemeClr val="tx1"/>
                </a:solidFill>
                <a:cs typeface="2  Koodak" pitchFamily="2" charset="-78"/>
              </a:rPr>
              <a:t>پنهان‌کار</a:t>
            </a:r>
            <a:r>
              <a:rPr lang="fa-IR" sz="1600" dirty="0">
                <a:solidFill>
                  <a:schemeClr val="tx1"/>
                </a:solidFill>
                <a:cs typeface="2  Koodak" pitchFamily="2" charset="-78"/>
              </a:rPr>
              <a:t> </a:t>
            </a:r>
            <a:r>
              <a:rPr lang="fa-IR" sz="1600" dirty="0" smtClean="0">
                <a:solidFill>
                  <a:schemeClr val="tx1"/>
                </a:solidFill>
                <a:cs typeface="2  Koodak" pitchFamily="2" charset="-78"/>
              </a:rPr>
              <a:t>در </a:t>
            </a:r>
            <a:r>
              <a:rPr lang="fa-IR" sz="1600" dirty="0">
                <a:solidFill>
                  <a:schemeClr val="tx1"/>
                </a:solidFill>
                <a:cs typeface="2  Koodak" pitchFamily="2" charset="-78"/>
              </a:rPr>
              <a:t>ایران است که اولین پیش‌نمونه یا ماکت آن در ۱۴ بهمن ۱۳۹۱ توسط رئیس جمهور </a:t>
            </a:r>
            <a:r>
              <a:rPr lang="fa-IR" sz="1600" dirty="0" smtClean="0">
                <a:solidFill>
                  <a:schemeClr val="tx1"/>
                </a:solidFill>
                <a:cs typeface="2  Koodak" pitchFamily="2" charset="-78"/>
              </a:rPr>
              <a:t>سابق</a:t>
            </a:r>
            <a:r>
              <a:rPr lang="fa-IR" sz="1600" dirty="0">
                <a:solidFill>
                  <a:schemeClr val="tx1"/>
                </a:solidFill>
                <a:cs typeface="2  Koodak" pitchFamily="2" charset="-78"/>
              </a:rPr>
              <a:t> رونمایی شد.شکل ظاهری بال های این جنگنده در میان جنگنده های حال حاضر متفاوت می باشد. طبق اظهارات </a:t>
            </a:r>
            <a:r>
              <a:rPr lang="fa-IR" sz="1600" dirty="0" smtClean="0">
                <a:solidFill>
                  <a:schemeClr val="tx1"/>
                </a:solidFill>
                <a:cs typeface="2  Koodak" pitchFamily="2" charset="-78"/>
              </a:rPr>
              <a:t>احمد وحیدی</a:t>
            </a:r>
            <a:r>
              <a:rPr lang="fa-IR" sz="1600" dirty="0">
                <a:solidFill>
                  <a:schemeClr val="tx1"/>
                </a:solidFill>
                <a:cs typeface="2  Koodak" pitchFamily="2" charset="-78"/>
              </a:rPr>
              <a:t> وزیر دفاع وقت ، این جنگنده دارای سطح مقطع راداری بسیار کم بوده و با تجهیزات پیشرفته ساخته شده و به سامانه‌های الکترواویونیک پیشرفته مجهز می‌باشد. به </a:t>
            </a:r>
            <a:r>
              <a:rPr lang="fa-IR" sz="1600" dirty="0" smtClean="0">
                <a:solidFill>
                  <a:schemeClr val="tx1"/>
                </a:solidFill>
                <a:cs typeface="2  Koodak" pitchFamily="2" charset="-78"/>
              </a:rPr>
              <a:t>گفته </a:t>
            </a:r>
            <a:r>
              <a:rPr lang="fa-IR" sz="1600" dirty="0">
                <a:solidFill>
                  <a:schemeClr val="tx1"/>
                </a:solidFill>
                <a:cs typeface="2  Koodak" pitchFamily="2" charset="-78"/>
              </a:rPr>
              <a:t>وی این جنگنده از از قدرت تهاجمی بالایی برخوردار است که قادر به حمل تسلیحات </a:t>
            </a:r>
            <a:r>
              <a:rPr lang="fa-IR" sz="1600" dirty="0" smtClean="0">
                <a:solidFill>
                  <a:schemeClr val="tx1"/>
                </a:solidFill>
                <a:cs typeface="2  Koodak" pitchFamily="2" charset="-78"/>
              </a:rPr>
              <a:t>پیشرفته بومی </a:t>
            </a:r>
            <a:r>
              <a:rPr lang="fa-IR" sz="1600" dirty="0">
                <a:solidFill>
                  <a:schemeClr val="tx1"/>
                </a:solidFill>
                <a:cs typeface="2  Koodak" pitchFamily="2" charset="-78"/>
              </a:rPr>
              <a:t>بودهکه در داخل بدنه جنگنده پنهان میشوند از اینرو سطح مقطع راداریی آن را تا حد زیادی کاهش میدهد و وحیدی قابلیت نشست و پرواز با طول باند کوتاه، توانایی انجام عملیات پروازی در ارتفاع پست و تعمیر و نگهداری آسان و سریع را از دیگر ویژگیهای این جنگنده برشمرد. هرچند برخی از کارشناسان بین‌المللی آن را شبیه به یک مدل آزمایشی دانسته‌اند؛ و طبق گفته وزیر دفاع در هفته دولت ۱۳۹۵ اعلام کرد نمونه اصلی ساخته شده ونیروی هوافضای سپاه نیازمند و کاربر هواپیمای مورد نظر می‌باشد و تا اواخر سال ۹۵ آماده نصب موتور و تست اصلی هست و این هواپیما بیشتر نمونه پژوهشی است و در صورت سفارش تولید خواهد </a:t>
            </a:r>
            <a:r>
              <a:rPr lang="fa-IR" sz="1600" dirty="0" smtClean="0">
                <a:solidFill>
                  <a:schemeClr val="tx1"/>
                </a:solidFill>
                <a:cs typeface="2  Koodak" pitchFamily="2" charset="-78"/>
              </a:rPr>
              <a:t>شد.</a:t>
            </a:r>
          </a:p>
          <a:p>
            <a:r>
              <a:rPr lang="fa-IR" sz="1600" dirty="0">
                <a:solidFill>
                  <a:schemeClr val="tx1"/>
                </a:solidFill>
                <a:cs typeface="2  Koodak" pitchFamily="2" charset="-78"/>
              </a:rPr>
              <a:t>ین جت جنگنده در روز ۲۶ فروردین ۱۳۹۶ آزمایشهای حرکت بر روی باند (تاکسی) را انجام داد.گفته می شود در مهر 96 نخستین پرواز آزمایشی موفقیت آمیز این جنگنده انجام پذیرفته است</a:t>
            </a:r>
          </a:p>
        </p:txBody>
      </p:sp>
      <p:sp>
        <p:nvSpPr>
          <p:cNvPr id="7" name="AutoShape 2" descr="IAIO Qaher-313 first prototype taxing test.jpg"/>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pic>
        <p:nvPicPr>
          <p:cNvPr id="8" name="Picture 7"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3" y="4830770"/>
            <a:ext cx="2736304" cy="2027229"/>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97461" y="5494540"/>
            <a:ext cx="2038635" cy="1390844"/>
          </a:xfrm>
          <a:prstGeom prst="rect">
            <a:avLst/>
          </a:prstGeom>
        </p:spPr>
      </p:pic>
      <p:sp>
        <p:nvSpPr>
          <p:cNvPr id="10" name="Action Button: Forward or Next 9">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Action Button: Back or Previous 10">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2" name="Rounded Rectangle 11"/>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8" action="ppaction://hlinksldjump"/>
              </a:rPr>
              <a:t>متن درس</a:t>
            </a:r>
            <a:endParaRPr lang="fa-IR" sz="2000" dirty="0">
              <a:ln>
                <a:solidFill>
                  <a:srgbClr val="00B050"/>
                </a:solidFill>
              </a:ln>
              <a:solidFill>
                <a:srgbClr val="00B050"/>
              </a:solidFill>
              <a:cs typeface="2  Koodak" pitchFamily="2" charset="-78"/>
            </a:endParaRPr>
          </a:p>
        </p:txBody>
      </p:sp>
      <p:sp>
        <p:nvSpPr>
          <p:cNvPr id="13" name="Rounded Rectangle 12">
            <a:hlinkClick r:id="rId9"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4" name="Rounded Rectangle 13"/>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10"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5670573" y="107144"/>
            <a:ext cx="1944216" cy="547665"/>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fa-IR" sz="2000" dirty="0">
                <a:solidFill>
                  <a:schemeClr val="tx1">
                    <a:lumMod val="95000"/>
                    <a:lumOff val="5000"/>
                  </a:schemeClr>
                </a:solidFill>
                <a:cs typeface="2  Koodak" pitchFamily="2" charset="-78"/>
              </a:rPr>
              <a:t>ابابیل (پهپاد)</a:t>
            </a:r>
          </a:p>
        </p:txBody>
      </p:sp>
      <p:sp>
        <p:nvSpPr>
          <p:cNvPr id="3" name="Flowchart: Alternate Process 2"/>
          <p:cNvSpPr/>
          <p:nvPr/>
        </p:nvSpPr>
        <p:spPr>
          <a:xfrm>
            <a:off x="323528" y="723881"/>
            <a:ext cx="7291261" cy="5081383"/>
          </a:xfrm>
          <a:prstGeom prst="flowChartAlternateProcess">
            <a:avLst/>
          </a:prstGeom>
        </p:spPr>
        <p:style>
          <a:lnRef idx="1">
            <a:schemeClr val="accent6"/>
          </a:lnRef>
          <a:fillRef idx="2">
            <a:schemeClr val="accent6"/>
          </a:fillRef>
          <a:effectRef idx="1">
            <a:schemeClr val="accent6"/>
          </a:effectRef>
          <a:fontRef idx="minor">
            <a:schemeClr val="dk1"/>
          </a:fontRef>
        </p:style>
        <p:txBody>
          <a:bodyPr rtlCol="1" anchor="ctr"/>
          <a:lstStyle/>
          <a:p>
            <a:r>
              <a:rPr lang="fa-IR" sz="1600" b="1" dirty="0">
                <a:cs typeface="2  Koodak" pitchFamily="2" charset="-78"/>
              </a:rPr>
              <a:t>ابابیل</a:t>
            </a:r>
            <a:r>
              <a:rPr lang="fa-IR" sz="1600" dirty="0">
                <a:cs typeface="2  Koodak" pitchFamily="2" charset="-78"/>
              </a:rPr>
              <a:t> از </a:t>
            </a:r>
            <a:r>
              <a:rPr lang="fa-IR" sz="1600" dirty="0" smtClean="0">
                <a:cs typeface="2  Koodak" pitchFamily="2" charset="-78"/>
              </a:rPr>
              <a:t>پهپادهای</a:t>
            </a:r>
            <a:r>
              <a:rPr lang="fa-IR" sz="1600" dirty="0">
                <a:cs typeface="2  Koodak" pitchFamily="2" charset="-78"/>
              </a:rPr>
              <a:t> </a:t>
            </a:r>
            <a:r>
              <a:rPr lang="fa-IR" sz="1600" dirty="0" smtClean="0">
                <a:cs typeface="2  Koodak" pitchFamily="2" charset="-78"/>
              </a:rPr>
              <a:t>ارتش </a:t>
            </a:r>
            <a:r>
              <a:rPr lang="fa-IR" sz="1600" dirty="0">
                <a:cs typeface="2  Koodak" pitchFamily="2" charset="-78"/>
              </a:rPr>
              <a:t>ایران است که شهرت آن به دلیل پرواز بر فراز ناو </a:t>
            </a:r>
            <a:r>
              <a:rPr lang="fa-IR" sz="1600" dirty="0" smtClean="0">
                <a:cs typeface="2  Koodak" pitchFamily="2" charset="-78"/>
              </a:rPr>
              <a:t>وینسنس</a:t>
            </a:r>
            <a:r>
              <a:rPr lang="fa-IR" sz="1600" dirty="0">
                <a:cs typeface="2  Koodak" pitchFamily="2" charset="-78"/>
              </a:rPr>
              <a:t> </a:t>
            </a:r>
            <a:r>
              <a:rPr lang="fa-IR" sz="1600" dirty="0" smtClean="0">
                <a:cs typeface="2  Koodak" pitchFamily="2" charset="-78"/>
              </a:rPr>
              <a:t>می‌باشد.</a:t>
            </a:r>
          </a:p>
          <a:p>
            <a:r>
              <a:rPr lang="fa-IR" sz="1600" dirty="0">
                <a:cs typeface="2  Koodak" pitchFamily="2" charset="-78"/>
              </a:rPr>
              <a:t>طرح ابابیل پس از گذراندن مراحل تحقیقاتی خود در صنایع مکانیک ساصد در مهرماه ۱۳۶۵ به منظور تولید انبوه به صنایع هواپیماسازی </a:t>
            </a:r>
            <a:r>
              <a:rPr lang="fa-IR" sz="1600" dirty="0" smtClean="0">
                <a:cs typeface="2  Koodak" pitchFamily="2" charset="-78"/>
              </a:rPr>
              <a:t>ایران (</a:t>
            </a:r>
            <a:r>
              <a:rPr lang="fa-IR" sz="1600" dirty="0">
                <a:cs typeface="2  Koodak" pitchFamily="2" charset="-78"/>
              </a:rPr>
              <a:t>هسا) منتقل شد. این پرنده با توجه به شرایط و ضرورتهای زمان جنگ تا سال ۱۳۶۸ به صورت غیراستاندارد و یکبار مصرف با قابلیت حمل ۴۰ کیلوگرم مواد منفجره تولید گردید. از سال ۱۳۶۹ با توجه به نیازمندی‌های جدید نیروهای مسلح، اقدام به طراحی دوباره تمامی بخش‌های بال و بدنه، سامانه‌های ناوبری و هدایت و کنترل این پهپاد شد و از سال ۱۳۷۰ این هواپیما در خط تولید انبوه قرار گرفت و امروزه هواپیمای بدون سرنشینی استاندارد و چند بار مصرف </a:t>
            </a:r>
            <a:r>
              <a:rPr lang="fa-IR" sz="1600" dirty="0" smtClean="0">
                <a:cs typeface="2  Koodak" pitchFamily="2" charset="-78"/>
              </a:rPr>
              <a:t>است.</a:t>
            </a:r>
            <a:r>
              <a:rPr lang="fa-IR" sz="1600" baseline="30000" dirty="0" smtClean="0">
                <a:cs typeface="2  Koodak" pitchFamily="2" charset="-78"/>
              </a:rPr>
              <a:t>این</a:t>
            </a:r>
            <a:r>
              <a:rPr lang="fa-IR" sz="1600" dirty="0" smtClean="0">
                <a:cs typeface="2  Koodak" pitchFamily="2" charset="-78"/>
              </a:rPr>
              <a:t> پهباد 83 کیلو گرم جرم و2.9 متر طول و 300کیلومتر بر ساعت سرعت دارد.</a:t>
            </a:r>
            <a:endParaRPr lang="fa-IR" sz="1600" dirty="0">
              <a:cs typeface="2  Koodak" pitchFamily="2" charset="-78"/>
            </a:endParaRPr>
          </a:p>
          <a:p>
            <a:r>
              <a:rPr lang="fa-IR" sz="1600" dirty="0">
                <a:cs typeface="2  Koodak" pitchFamily="2" charset="-78"/>
              </a:rPr>
              <a:t>نمونه‌های جدید آن مجهز به سامانه ۱۲۳(پایدارکننده خودکار) و </a:t>
            </a:r>
            <a:r>
              <a:rPr lang="fa-IR" sz="1600" dirty="0" smtClean="0">
                <a:cs typeface="2  Koodak" pitchFamily="2" charset="-78"/>
              </a:rPr>
              <a:t>جی‌پی‌اس</a:t>
            </a:r>
            <a:r>
              <a:rPr lang="fa-IR" sz="1600" dirty="0">
                <a:cs typeface="2  Koodak" pitchFamily="2" charset="-78"/>
              </a:rPr>
              <a:t> </a:t>
            </a:r>
            <a:r>
              <a:rPr lang="fa-IR" sz="1600" dirty="0" smtClean="0">
                <a:cs typeface="2  Koodak" pitchFamily="2" charset="-78"/>
              </a:rPr>
              <a:t>است</a:t>
            </a:r>
            <a:r>
              <a:rPr lang="fa-IR" sz="1600" dirty="0">
                <a:cs typeface="2  Koodak" pitchFamily="2" charset="-78"/>
              </a:rPr>
              <a:t>. این سامانه دارای قابلیت‌های متنوعی است ازجمله پرواز آسان با ایمنی بیشتر توسط خلبان غیرحرفه‌ای (در برد بلند و کوتاه)، برخاست خودکار و فرود نیمه خودکار، برنامه‌ریزی و هدایت روی یک مسیر دلخواه به کمک سامانه ناوبری جهانی، امکان قطع‌کردن ارتباط پایگاه با پهپاد، ارسال اطلاعات از پهپاد به پایگاه به‌صورت ۱۷کانال مجزا شامل کانال‌های دیجیتال مربوط به دور موتور، اندازه زوایای اوجگیری و غلت، مقدار سوخت، ولتاژ باتری‌ها، ارتفاع، سرعت پیمایش و چند کانال آزاد</a:t>
            </a:r>
            <a:r>
              <a:rPr lang="fa-IR" sz="1600" dirty="0" smtClean="0">
                <a:cs typeface="2  Koodak" pitchFamily="2" charset="-78"/>
              </a:rPr>
              <a:t>.</a:t>
            </a:r>
            <a:endParaRPr lang="fa-IR" sz="1600" dirty="0">
              <a:cs typeface="2  Koodak" pitchFamily="2" charset="-78"/>
            </a:endParaRPr>
          </a:p>
          <a:p>
            <a:r>
              <a:rPr lang="fa-IR" sz="1600" dirty="0">
                <a:cs typeface="2  Koodak" pitchFamily="2" charset="-78"/>
              </a:rPr>
              <a:t>اسرائیل مدعی است که حزب‌الله لبنان دست کم دوازده پهباد ابابیل را پیش از جنگ </a:t>
            </a:r>
            <a:r>
              <a:rPr lang="fa-IR" sz="1600" dirty="0" smtClean="0">
                <a:cs typeface="2  Koodak" pitchFamily="2" charset="-78"/>
              </a:rPr>
              <a:t>۲۰۰۶                            لبنا ن </a:t>
            </a:r>
            <a:r>
              <a:rPr lang="fa-IR" sz="1600" dirty="0">
                <a:cs typeface="2  Koodak" pitchFamily="2" charset="-78"/>
              </a:rPr>
              <a:t> دریافت کرد و سه تای آن را هم در جریان درگیری‌ها به سمت اسرائیل روانه کرد که جت‌های اسرائیلی پیش از آنکه هرگونه خسارتی توسط این پهبادها وارد شود، آنها را منهدم کردند</a:t>
            </a:r>
            <a:r>
              <a:rPr lang="fa-IR" sz="1600" dirty="0" smtClean="0">
                <a:cs typeface="2  Koodak" pitchFamily="2" charset="-78"/>
              </a:rPr>
              <a:t>.</a:t>
            </a:r>
            <a:endParaRPr lang="fa-IR" sz="1600" dirty="0">
              <a:cs typeface="2  Koodak" pitchFamily="2" charset="-78"/>
            </a:endParaRPr>
          </a:p>
          <a:p>
            <a:endParaRPr lang="fa-IR" sz="1600" dirty="0">
              <a:cs typeface="2  Koodak" pitchFamily="2" charset="-78"/>
            </a:endParaRP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Document 3"/>
          <p:cNvSpPr/>
          <p:nvPr/>
        </p:nvSpPr>
        <p:spPr>
          <a:xfrm>
            <a:off x="179512" y="164628"/>
            <a:ext cx="7473871" cy="1368152"/>
          </a:xfrm>
          <a:prstGeom prst="flowChartDocument">
            <a:avLst/>
          </a:prstGeom>
          <a:solidFill>
            <a:schemeClr val="accent6">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1" anchor="ctr"/>
          <a:lstStyle/>
          <a:p>
            <a:r>
              <a:rPr lang="fa-IR" sz="4400" dirty="0" smtClean="0">
                <a:solidFill>
                  <a:schemeClr val="tx1">
                    <a:lumMod val="95000"/>
                    <a:lumOff val="5000"/>
                  </a:schemeClr>
                </a:solidFill>
                <a:cs typeface="2  Arash" pitchFamily="2" charset="-78"/>
              </a:rPr>
              <a:t>درس هشتم:</a:t>
            </a:r>
          </a:p>
          <a:p>
            <a:r>
              <a:rPr lang="fa-IR" sz="4400" dirty="0" smtClean="0">
                <a:solidFill>
                  <a:schemeClr val="tx1">
                    <a:lumMod val="95000"/>
                    <a:lumOff val="5000"/>
                  </a:schemeClr>
                </a:solidFill>
                <a:cs typeface="2  Arash" pitchFamily="2" charset="-78"/>
              </a:rPr>
              <a:t>                                   اقتدار دفاعی</a:t>
            </a:r>
            <a:endParaRPr lang="fa-IR" sz="4400" dirty="0">
              <a:solidFill>
                <a:schemeClr val="tx1">
                  <a:lumMod val="95000"/>
                  <a:lumOff val="5000"/>
                </a:schemeClr>
              </a:solidFill>
              <a:cs typeface="2  Arash"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468" y="3212976"/>
            <a:ext cx="3402498" cy="3456383"/>
          </a:xfrm>
          <a:prstGeom prst="rect">
            <a:avLst/>
          </a:prstGeom>
        </p:spPr>
      </p:pic>
      <p:sp>
        <p:nvSpPr>
          <p:cNvPr id="6" name="Flowchart: Display 5"/>
          <p:cNvSpPr/>
          <p:nvPr/>
        </p:nvSpPr>
        <p:spPr>
          <a:xfrm>
            <a:off x="329468" y="1700809"/>
            <a:ext cx="7179899" cy="1368151"/>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Flowchart: Direct Access Storage 8"/>
          <p:cNvSpPr/>
          <p:nvPr/>
        </p:nvSpPr>
        <p:spPr>
          <a:xfrm>
            <a:off x="329467" y="1700809"/>
            <a:ext cx="7179899" cy="1368151"/>
          </a:xfrm>
          <a:prstGeom prst="flowChartMagneticDrum">
            <a:avLst/>
          </a:prstGeom>
          <a:gradFill>
            <a:gsLst>
              <a:gs pos="95000">
                <a:srgbClr val="D6B19C"/>
              </a:gs>
              <a:gs pos="30000">
                <a:srgbClr val="D49E6C"/>
              </a:gs>
              <a:gs pos="7000">
                <a:srgbClr val="A65528"/>
              </a:gs>
              <a:gs pos="100000">
                <a:srgbClr val="663012"/>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dirty="0" smtClean="0">
                <a:solidFill>
                  <a:srgbClr val="FF0000"/>
                </a:solidFill>
                <a:cs typeface="2  Kourosh" pitchFamily="2" charset="-78"/>
              </a:rPr>
              <a:t>clever13812002@gmail.com</a:t>
            </a:r>
            <a:endParaRPr lang="fa-IR" sz="2000" dirty="0">
              <a:solidFill>
                <a:srgbClr val="FF0000"/>
              </a:solidFill>
              <a:cs typeface="2  Kourosh" pitchFamily="2" charset="-78"/>
            </a:endParaRPr>
          </a:p>
        </p:txBody>
      </p:sp>
      <p:sp>
        <p:nvSpPr>
          <p:cNvPr id="10" name="Oval 9"/>
          <p:cNvSpPr/>
          <p:nvPr/>
        </p:nvSpPr>
        <p:spPr>
          <a:xfrm>
            <a:off x="5076056" y="1700809"/>
            <a:ext cx="2433311" cy="1368151"/>
          </a:xfrm>
          <a:prstGeom prst="ellipse">
            <a:avLst/>
          </a:prstGeom>
          <a:solidFill>
            <a:schemeClr val="accent6">
              <a:lumMod val="40000"/>
              <a:lumOff val="60000"/>
            </a:schemeClr>
          </a:solidFill>
        </p:spPr>
        <p:style>
          <a:lnRef idx="1">
            <a:schemeClr val="accent6"/>
          </a:lnRef>
          <a:fillRef idx="2">
            <a:schemeClr val="accent6"/>
          </a:fillRef>
          <a:effectRef idx="1">
            <a:schemeClr val="accent6"/>
          </a:effectRef>
          <a:fontRef idx="minor">
            <a:schemeClr val="dk1"/>
          </a:fontRef>
        </p:style>
        <p:txBody>
          <a:bodyPr rtlCol="1" anchor="ctr"/>
          <a:lstStyle/>
          <a:p>
            <a:pPr algn="ctr"/>
            <a:r>
              <a:rPr lang="fa-IR" sz="2800" dirty="0">
                <a:solidFill>
                  <a:srgbClr val="002060"/>
                </a:solidFill>
                <a:cs typeface="2  Badr" pitchFamily="2" charset="-78"/>
              </a:rPr>
              <a:t>تهیه کنندگان: </a:t>
            </a:r>
            <a:endParaRPr lang="fa-IR" sz="2800" dirty="0"/>
          </a:p>
        </p:txBody>
      </p:sp>
      <p:sp>
        <p:nvSpPr>
          <p:cNvPr id="11" name="Oval Callout 10"/>
          <p:cNvSpPr/>
          <p:nvPr/>
        </p:nvSpPr>
        <p:spPr>
          <a:xfrm>
            <a:off x="4139952" y="5157192"/>
            <a:ext cx="2376264" cy="1224136"/>
          </a:xfrm>
          <a:prstGeom prst="wedgeEllipseCallout">
            <a:avLst>
              <a:gd name="adj1" fmla="val -65948"/>
              <a:gd name="adj2" fmla="val 89546"/>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solidFill>
                  <a:schemeClr val="tx1">
                    <a:lumMod val="95000"/>
                    <a:lumOff val="5000"/>
                  </a:schemeClr>
                </a:solidFill>
              </a:rPr>
              <a:t>بهمن 1396</a:t>
            </a:r>
            <a:endParaRPr lang="fa-IR" sz="3200" dirty="0">
              <a:solidFill>
                <a:schemeClr val="tx1">
                  <a:lumMod val="95000"/>
                  <a:lumOff val="5000"/>
                </a:schemeClr>
              </a:solidFill>
            </a:endParaRPr>
          </a:p>
        </p:txBody>
      </p:sp>
      <p:sp>
        <p:nvSpPr>
          <p:cNvPr id="12" name="Round Same Side Corner Rectangle 11"/>
          <p:cNvSpPr/>
          <p:nvPr/>
        </p:nvSpPr>
        <p:spPr>
          <a:xfrm>
            <a:off x="3919417" y="3789040"/>
            <a:ext cx="3376415" cy="1008111"/>
          </a:xfrm>
          <a:prstGeom prst="round2SameRect">
            <a:avLst/>
          </a:prstGeom>
          <a:solidFill>
            <a:srgbClr val="F9B27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solidFill>
                  <a:schemeClr val="tx1">
                    <a:lumMod val="95000"/>
                    <a:lumOff val="5000"/>
                  </a:schemeClr>
                </a:solidFill>
                <a:cs typeface="2  Badr" pitchFamily="2" charset="-78"/>
              </a:rPr>
              <a:t>دبیر:</a:t>
            </a:r>
            <a:r>
              <a:rPr lang="en-US" sz="2000" dirty="0">
                <a:solidFill>
                  <a:srgbClr val="002060"/>
                </a:solidFill>
                <a:cs typeface="2  Kourosh" pitchFamily="2" charset="-78"/>
              </a:rPr>
              <a:t>clever13812002@gmail.com</a:t>
            </a:r>
            <a:endParaRPr lang="fa-IR" sz="2400" dirty="0">
              <a:solidFill>
                <a:srgbClr val="002060"/>
              </a:solidFill>
              <a:cs typeface="2  Kourosh" pitchFamily="2" charset="-78"/>
            </a:endParaRPr>
          </a:p>
          <a:p>
            <a:pPr algn="ctr"/>
            <a:endParaRPr lang="fa-IR" sz="2400" dirty="0">
              <a:solidFill>
                <a:schemeClr val="tx1">
                  <a:lumMod val="95000"/>
                  <a:lumOff val="5000"/>
                </a:schemeClr>
              </a:solidFill>
              <a:cs typeface="2  Badr" pitchFamily="2" charset="-78"/>
            </a:endParaRPr>
          </a:p>
        </p:txBody>
      </p:sp>
    </p:spTree>
    <p:extLst>
      <p:ext uri="{BB962C8B-B14F-4D97-AF65-F5344CB8AC3E}">
        <p14:creationId xmlns:p14="http://schemas.microsoft.com/office/powerpoint/2010/main" val="39040323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4572000" y="73023"/>
            <a:ext cx="3024336" cy="547665"/>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smtClean="0">
                <a:cs typeface="2  Koodak" pitchFamily="2" charset="-78"/>
              </a:rPr>
              <a:t>شاهد 129</a:t>
            </a:r>
            <a:endParaRPr lang="fa-IR" dirty="0">
              <a:cs typeface="2  Koodak" pitchFamily="2" charset="-78"/>
            </a:endParaRPr>
          </a:p>
        </p:txBody>
      </p:sp>
      <p:sp>
        <p:nvSpPr>
          <p:cNvPr id="11" name="AutoShape 5" descr="D:\sites\default\files\news-body\6415619_653.jpg"/>
          <p:cNvSpPr>
            <a:spLocks noChangeAspect="1" noChangeArrowheads="1"/>
          </p:cNvSpPr>
          <p:nvPr/>
        </p:nvSpPr>
        <p:spPr bwMode="auto">
          <a:xfrm>
            <a:off x="90488" y="-310022875"/>
            <a:ext cx="6096000" cy="3990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2" name="AutoShape 6" descr="D:\sites\default\files\news-body\6415618_688.jpg"/>
          <p:cNvSpPr>
            <a:spLocks noChangeAspect="1" noChangeArrowheads="1"/>
          </p:cNvSpPr>
          <p:nvPr/>
        </p:nvSpPr>
        <p:spPr bwMode="auto">
          <a:xfrm>
            <a:off x="6465888" y="-168190863"/>
            <a:ext cx="6096000" cy="3990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3" name="AutoShape 7" descr="D:\sites\default\files\news-body\6415617_222.jpg"/>
          <p:cNvSpPr>
            <a:spLocks noChangeAspect="1" noChangeArrowheads="1"/>
          </p:cNvSpPr>
          <p:nvPr/>
        </p:nvSpPr>
        <p:spPr bwMode="auto">
          <a:xfrm>
            <a:off x="6465888" y="26928763"/>
            <a:ext cx="6096000" cy="3990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8" name="Rectangle 17" descr="D:\sites\default\files\news-body\6415619_653.jpg"/>
          <p:cNvSpPr>
            <a:spLocks noChangeAspect="1" noChangeArrowheads="1"/>
          </p:cNvSpPr>
          <p:nvPr/>
        </p:nvSpPr>
        <p:spPr bwMode="auto">
          <a:xfrm>
            <a:off x="0" y="0"/>
            <a:ext cx="6097905" cy="39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a-IR"/>
          </a:p>
        </p:txBody>
      </p:sp>
      <p:sp>
        <p:nvSpPr>
          <p:cNvPr id="19" name="Rectangle 18" descr="D:\sites\default\files\news-body\6415618_688.jpg"/>
          <p:cNvSpPr>
            <a:spLocks noChangeAspect="1" noChangeArrowheads="1"/>
          </p:cNvSpPr>
          <p:nvPr/>
        </p:nvSpPr>
        <p:spPr bwMode="auto">
          <a:xfrm>
            <a:off x="0" y="0"/>
            <a:ext cx="6097905" cy="39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a-IR"/>
          </a:p>
        </p:txBody>
      </p:sp>
      <p:sp>
        <p:nvSpPr>
          <p:cNvPr id="20" name="Rectangle 19" descr="D:\sites\default\files\news-body\6415617_222.jpg"/>
          <p:cNvSpPr>
            <a:spLocks noChangeAspect="1" noChangeArrowheads="1"/>
          </p:cNvSpPr>
          <p:nvPr/>
        </p:nvSpPr>
        <p:spPr bwMode="auto">
          <a:xfrm>
            <a:off x="0" y="0"/>
            <a:ext cx="6097905" cy="399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a-IR"/>
          </a:p>
        </p:txBody>
      </p:sp>
      <p:sp>
        <p:nvSpPr>
          <p:cNvPr id="21" name="Rectangle 15"/>
          <p:cNvSpPr>
            <a:spLocks noChangeArrowheads="1"/>
          </p:cNvSpPr>
          <p:nvPr/>
        </p:nvSpPr>
        <p:spPr bwMode="auto">
          <a:xfrm>
            <a:off x="0" y="-40704"/>
            <a:ext cx="216726"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Rectangle 18"/>
          <p:cNvSpPr>
            <a:spLocks noChangeArrowheads="1"/>
          </p:cNvSpPr>
          <p:nvPr/>
        </p:nvSpPr>
        <p:spPr bwMode="auto">
          <a:xfrm>
            <a:off x="0" y="124348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ماموریت‌های پهپاد «شاهد ۱۲۹</a:t>
            </a: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به دلیل مداومت پروازی و ویژگی‌های «شاهد ۱۲۹» مانند توانایی پرواز در شرایط نامساعد جوی ماموریت‌هایی، چون رصد و شناسایی عملیاتی، انهدام مواضع دشمن و عکس برداری از مواضع و انتقال به مرکز فرماندهی برای تصمیم گیری ن‌هایی و جنگال واگذار شده است. با توجه به این «شاهد ۱۲۹» با فناوری بومی ساخته شده می‌تواند هر هدفی را در مقیاس کوچک و متوسط با هدف گیری دقیق منهدم کند و به عنوان دست بلند سپاه پاسداران در رصد عملیات  برون مرزی  شناخته می‌شود؛ منظور از عملیات برون مرزی این است که در آب‌های خلیج فارس و آب‌های بین‌المللی هیچ تحرکی از طرف ناو‌های آمریکایی از نگاه تیزبین این پهپاد دور نخواهد ماند و تصویربرداری عملیاتی در مواقع لزوم انجام خواهد شد و دوربین‌های عملیاتی این پهپاد به صورت ۲۴ ساعته و بدون وقفه آماده رصد و تصویربرداری است</a:t>
            </a: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a-IR"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با توجه به ساخت چنین پرنده پیشرفته‌ای آن هم با دانش بومی نشان از توانایی بالای جوانان کشور دارد و می‌تواند توان رزمی یگان‌ها را افزایش دهد، اما مهم‌تر از همه اینکه ساخت این سلاح نشان از توانایی نیرو‌های مسلح در ساخت تجهیزات پیشرفته‌تر دارد</a:t>
            </a:r>
            <a:r>
              <a:rPr kumimoji="0" lang="en-US" sz="1100" b="0" i="0" u="none" strike="noStrike" cap="none" normalizeH="0" baseline="0" smtClean="0">
                <a:ln>
                  <a:noFill/>
                </a:ln>
                <a:solidFill>
                  <a:srgbClr val="000000"/>
                </a:solidFill>
                <a:effectLst/>
                <a:latin typeface="Calibri" pitchFamily="34" charset="0"/>
                <a:ea typeface="Times New Roman" pitchFamily="18" charset="0"/>
                <a:cs typeface="Arial" pitchFamily="34" charset="0"/>
              </a:rPr>
              <a: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Flowchart: Alternate Process 24"/>
          <p:cNvSpPr/>
          <p:nvPr/>
        </p:nvSpPr>
        <p:spPr>
          <a:xfrm>
            <a:off x="467544" y="748708"/>
            <a:ext cx="7128792" cy="5560612"/>
          </a:xfrm>
          <a:prstGeom prst="flowChartAlternateProcess">
            <a:avLst/>
          </a:prstGeom>
          <a:gradFill>
            <a:gsLst>
              <a:gs pos="0">
                <a:srgbClr val="8488C4"/>
              </a:gs>
              <a:gs pos="53000">
                <a:srgbClr val="D4DEFF"/>
              </a:gs>
              <a:gs pos="83000">
                <a:srgbClr val="D4DEFF"/>
              </a:gs>
              <a:gs pos="100000">
                <a:srgbClr val="96AB94"/>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600" dirty="0">
                <a:solidFill>
                  <a:schemeClr val="tx1">
                    <a:lumMod val="95000"/>
                    <a:lumOff val="5000"/>
                  </a:schemeClr>
                </a:solidFill>
                <a:cs typeface="2  Koodak" pitchFamily="2" charset="-78"/>
              </a:rPr>
              <a:t>پهپاد  «شاهد ۱۲۹»  تا ۲۴ ساعت می‌تواند پرواز کند (مداومت پروازی ۲۴ ساعت است). این پهپاد می‌تواند با حمل ۸ بمب هوشمند «سدید» انواع اهداف سطحی را به دقت مورد اصابت قرار دهد</a:t>
            </a:r>
            <a:r>
              <a:rPr lang="en-US" sz="1600" dirty="0">
                <a:solidFill>
                  <a:schemeClr val="tx1">
                    <a:lumMod val="95000"/>
                    <a:lumOff val="5000"/>
                  </a:schemeClr>
                </a:solidFill>
                <a:cs typeface="2  Koodak" pitchFamily="2" charset="-78"/>
              </a:rPr>
              <a:t>.</a:t>
            </a:r>
          </a:p>
          <a:p>
            <a:r>
              <a:rPr lang="fa-IR" sz="1600" dirty="0">
                <a:solidFill>
                  <a:schemeClr val="tx1">
                    <a:lumMod val="95000"/>
                    <a:lumOff val="5000"/>
                  </a:schemeClr>
                </a:solidFill>
                <a:cs typeface="2  Koodak" pitchFamily="2" charset="-78"/>
              </a:rPr>
              <a:t>تسلیحات قابل حمل پهپاد «شاهد ۱۲۹</a:t>
            </a:r>
            <a:r>
              <a:rPr lang="en-US" sz="1600" dirty="0" smtClean="0">
                <a:solidFill>
                  <a:schemeClr val="tx1">
                    <a:lumMod val="95000"/>
                    <a:lumOff val="5000"/>
                  </a:schemeClr>
                </a:solidFill>
                <a:cs typeface="2  Koodak" pitchFamily="2" charset="-78"/>
              </a:rPr>
              <a:t>» </a:t>
            </a:r>
            <a:r>
              <a:rPr lang="fa-IR" sz="1600" dirty="0" smtClean="0">
                <a:solidFill>
                  <a:schemeClr val="tx1">
                    <a:lumMod val="95000"/>
                    <a:lumOff val="5000"/>
                  </a:schemeClr>
                </a:solidFill>
                <a:cs typeface="2  Koodak" pitchFamily="2" charset="-78"/>
              </a:rPr>
              <a:t>یکی </a:t>
            </a:r>
            <a:r>
              <a:rPr lang="fa-IR" sz="1600" dirty="0">
                <a:solidFill>
                  <a:schemeClr val="tx1">
                    <a:lumMod val="95000"/>
                    <a:lumOff val="5000"/>
                  </a:schemeClr>
                </a:solidFill>
                <a:cs typeface="2  Koodak" pitchFamily="2" charset="-78"/>
              </a:rPr>
              <a:t>از مهم‎ترین نکات پیرامون «شاهد ۱۲۹»، تنوع تسلیحات قابل حمل توسط آن است.  یک نوع این تسلیحات موشکی مشابه موشک‎</a:t>
            </a:r>
            <a:r>
              <a:rPr lang="en-US" sz="1600" dirty="0">
                <a:solidFill>
                  <a:schemeClr val="tx1">
                    <a:lumMod val="95000"/>
                    <a:lumOff val="5000"/>
                  </a:schemeClr>
                </a:solidFill>
                <a:cs typeface="2  Koodak" pitchFamily="2" charset="-78"/>
              </a:rPr>
              <a:t>‌</a:t>
            </a:r>
            <a:r>
              <a:rPr lang="fa-IR" sz="1600" dirty="0">
                <a:solidFill>
                  <a:schemeClr val="tx1">
                    <a:lumMod val="95000"/>
                    <a:lumOff val="5000"/>
                  </a:schemeClr>
                </a:solidFill>
                <a:cs typeface="2  Koodak" pitchFamily="2" charset="-78"/>
              </a:rPr>
              <a:t>های ضد زره «طوفان» که دارای خروجی پیشران در میانه بدنه و به سمت پهلو‌های موشک است و نوع دیگر که به نظر می‎رسد خروجی موتور آن در انتها بوده  بر مبنای تصاویر به نظر می‎رسد یکی از انواع موشک‎</a:t>
            </a:r>
            <a:r>
              <a:rPr lang="en-US" sz="1600" dirty="0">
                <a:solidFill>
                  <a:schemeClr val="tx1">
                    <a:lumMod val="95000"/>
                    <a:lumOff val="5000"/>
                  </a:schemeClr>
                </a:solidFill>
                <a:cs typeface="2  Koodak" pitchFamily="2" charset="-78"/>
              </a:rPr>
              <a:t>‌</a:t>
            </a:r>
            <a:r>
              <a:rPr lang="fa-IR" sz="1600" dirty="0">
                <a:solidFill>
                  <a:schemeClr val="tx1">
                    <a:lumMod val="95000"/>
                    <a:lumOff val="5000"/>
                  </a:schemeClr>
                </a:solidFill>
                <a:cs typeface="2  Koodak" pitchFamily="2" charset="-78"/>
              </a:rPr>
              <a:t>های نمایش داده شده در پرتابگر دارای محفظه استوانه‎ای زیر بال هواپیما نصب می‎شود. به عبارت بهتر پهپاد «شاهد ۱۲۹»  دو نوع موشک «طوفان» و «سدید» را حمل می‌کند</a:t>
            </a:r>
            <a:r>
              <a:rPr lang="en-US" sz="1600" dirty="0">
                <a:solidFill>
                  <a:schemeClr val="tx1">
                    <a:lumMod val="95000"/>
                    <a:lumOff val="5000"/>
                  </a:schemeClr>
                </a:solidFill>
                <a:cs typeface="2  Koodak" pitchFamily="2" charset="-78"/>
              </a:rPr>
              <a:t>.</a:t>
            </a:r>
            <a:br>
              <a:rPr lang="en-US" sz="1600" dirty="0">
                <a:solidFill>
                  <a:schemeClr val="tx1">
                    <a:lumMod val="95000"/>
                    <a:lumOff val="5000"/>
                  </a:schemeClr>
                </a:solidFill>
                <a:cs typeface="2  Koodak" pitchFamily="2" charset="-78"/>
              </a:rPr>
            </a:br>
            <a:r>
              <a:rPr lang="en-US" sz="1600" dirty="0">
                <a:solidFill>
                  <a:schemeClr val="tx1">
                    <a:lumMod val="95000"/>
                    <a:lumOff val="5000"/>
                  </a:schemeClr>
                </a:solidFill>
                <a:cs typeface="2  Koodak" pitchFamily="2" charset="-78"/>
              </a:rPr>
              <a:t> </a:t>
            </a:r>
            <a:r>
              <a:rPr lang="fa-IR" sz="1600" dirty="0" smtClean="0">
                <a:solidFill>
                  <a:srgbClr val="FF0000"/>
                </a:solidFill>
                <a:cs typeface="2  Koodak" pitchFamily="2" charset="-78"/>
              </a:rPr>
              <a:t>ماموریت‌های </a:t>
            </a:r>
            <a:r>
              <a:rPr lang="fa-IR" sz="1600" dirty="0">
                <a:solidFill>
                  <a:srgbClr val="FF0000"/>
                </a:solidFill>
                <a:cs typeface="2  Koodak" pitchFamily="2" charset="-78"/>
              </a:rPr>
              <a:t>پهپاد </a:t>
            </a:r>
            <a:r>
              <a:rPr lang="fa-IR" sz="1600" dirty="0">
                <a:solidFill>
                  <a:schemeClr val="tx1">
                    <a:lumMod val="95000"/>
                    <a:lumOff val="5000"/>
                  </a:schemeClr>
                </a:solidFill>
                <a:cs typeface="2  Koodak" pitchFamily="2" charset="-78"/>
              </a:rPr>
              <a:t>«شاهد ۱۲۹</a:t>
            </a:r>
            <a:r>
              <a:rPr lang="en-US" sz="1600" dirty="0" smtClean="0">
                <a:solidFill>
                  <a:schemeClr val="tx1">
                    <a:lumMod val="95000"/>
                    <a:lumOff val="5000"/>
                  </a:schemeClr>
                </a:solidFill>
                <a:cs typeface="2  Koodak" pitchFamily="2" charset="-78"/>
              </a:rPr>
              <a:t>» </a:t>
            </a:r>
            <a:r>
              <a:rPr lang="fa-IR" sz="1600" dirty="0" smtClean="0">
                <a:solidFill>
                  <a:schemeClr val="tx1">
                    <a:lumMod val="95000"/>
                    <a:lumOff val="5000"/>
                  </a:schemeClr>
                </a:solidFill>
                <a:cs typeface="2  Koodak" pitchFamily="2" charset="-78"/>
              </a:rPr>
              <a:t>به </a:t>
            </a:r>
            <a:r>
              <a:rPr lang="fa-IR" sz="1600" dirty="0">
                <a:solidFill>
                  <a:schemeClr val="tx1">
                    <a:lumMod val="95000"/>
                    <a:lumOff val="5000"/>
                  </a:schemeClr>
                </a:solidFill>
                <a:cs typeface="2  Koodak" pitchFamily="2" charset="-78"/>
              </a:rPr>
              <a:t>دلیل مداومت پروازی و ویژگی‌های «شاهد ۱۲۹» مانند توانایی پرواز در شرایط نامساعد جوی ماموریت‌هایی، چون رصد و شناسایی عملیاتی، انهدام مواضع دشمن و عکس برداری از مواضع و انتقال به مرکز فرماندهی برای تصمیم گیری ن‌هایی و جنگال واگذار شده است. با توجه به این «شاهد ۱۲۹» با فناوری بومی ساخته شده می‌تواند هر هدفی را در مقیاس کوچک و متوسط با هدف گیری دقیق منهدم کند و به عنوان دست بلند سپاه پاسداران در رصد عملیات  برون مرزی  شناخته می‌شود؛ منظور از عملیات برون مرزی این است که در آب‌های خلیج فارس و آب‌های بین‌المللی هیچ تحرکی از طرف ناو‌های آمریکایی از نگاه تیزبین این پهپاد دور نخواهد ماند و تصویربرداری عملیاتی در مواقع لزوم انجام خواهد شد و دوربین‌های عملیاتی این پهپاد به صورت ۲۴ ساعته و بدون وقفه آماده رصد و تصویربرداری است</a:t>
            </a:r>
            <a:r>
              <a:rPr lang="en-US" sz="1600" dirty="0">
                <a:solidFill>
                  <a:schemeClr val="tx1">
                    <a:lumMod val="95000"/>
                    <a:lumOff val="5000"/>
                  </a:schemeClr>
                </a:solidFill>
                <a:cs typeface="2  Koodak" pitchFamily="2" charset="-78"/>
              </a:rPr>
              <a:t>.</a:t>
            </a:r>
          </a:p>
          <a:p>
            <a:r>
              <a:rPr lang="fa-IR" sz="1600" dirty="0">
                <a:solidFill>
                  <a:schemeClr val="tx1">
                    <a:lumMod val="95000"/>
                    <a:lumOff val="5000"/>
                  </a:schemeClr>
                </a:solidFill>
                <a:cs typeface="2  Koodak" pitchFamily="2" charset="-78"/>
              </a:rPr>
              <a:t>با توجه به ساخت چنین پرنده پیشرفته‌ای آن هم با دانش بومی نشان از توانایی بالای جوانان کشور دارد و می‌تواند توان رزمی یگان‌ها را افزایش دهد، اما مهم‌تر از همه اینکه ساخت این سلاح نشان از توانایی نیرو‌های مسلح در ساخت تجهیزات پیشرفته‌تر دارد</a:t>
            </a:r>
            <a:r>
              <a:rPr lang="en-US" sz="1600" dirty="0">
                <a:solidFill>
                  <a:schemeClr val="tx1">
                    <a:lumMod val="95000"/>
                    <a:lumOff val="5000"/>
                  </a:schemeClr>
                </a:solidFill>
                <a:cs typeface="2  Koodak" pitchFamily="2" charset="-78"/>
              </a:rPr>
              <a:t>.</a:t>
            </a:r>
            <a:endParaRPr lang="fa-IR" sz="1600" dirty="0">
              <a:solidFill>
                <a:schemeClr val="tx1">
                  <a:lumMod val="95000"/>
                  <a:lumOff val="5000"/>
                </a:schemeClr>
              </a:solidFill>
              <a:cs typeface="2  Koodak" pitchFamily="2" charset="-78"/>
            </a:endParaRPr>
          </a:p>
        </p:txBody>
      </p:sp>
      <p:sp>
        <p:nvSpPr>
          <p:cNvPr id="15" name="Action Button: Forward or Next 14">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6" name="Action Button: Back or Previous 15">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7" name="Rounded Rectangle 16"/>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22" name="Rounded Rectangle 21">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23" name="Rounded Rectangle 2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379472"/>
            <a:ext cx="4831991" cy="29055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4" descr="پهپاد ابابیل 3"/>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9" name="AutoShape 6" descr="پهپاد ابابیل 3"/>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11" name="Action Button: Forward or Next 10">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2" name="Action Button: Back or Previous 11">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3" name="Rounded Rectangle 12"/>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4" name="Rounded Rectangle 13">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6" name="Rounded Rectangle 15"/>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2632968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5220072" y="116632"/>
            <a:ext cx="2376264" cy="431033"/>
          </a:xfrm>
          <a:prstGeom prst="flowChartAlternateProcess">
            <a:avLst/>
          </a:prstGeom>
          <a:gradFill>
            <a:gsLst>
              <a:gs pos="0">
                <a:srgbClr val="03D4A8"/>
              </a:gs>
              <a:gs pos="91000">
                <a:srgbClr val="20D3DF"/>
              </a:gs>
              <a:gs pos="42000">
                <a:srgbClr val="21D6E0"/>
              </a:gs>
              <a:gs pos="99000">
                <a:srgbClr val="005CBF"/>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f-ZA" sz="1600" b="1" dirty="0" smtClean="0">
                <a:solidFill>
                  <a:sysClr val="windowText" lastClr="000000"/>
                </a:solidFill>
                <a:cs typeface="2  Koodak" pitchFamily="2" charset="-78"/>
              </a:rPr>
              <a:t>"</a:t>
            </a:r>
            <a:r>
              <a:rPr lang="fa-IR" sz="1600" b="1" dirty="0" smtClean="0">
                <a:solidFill>
                  <a:sysClr val="windowText" lastClr="000000"/>
                </a:solidFill>
                <a:cs typeface="2  Koodak" pitchFamily="2" charset="-78"/>
              </a:rPr>
              <a:t>۱۷۰"</a:t>
            </a:r>
            <a:r>
              <a:rPr lang="af-ZA" sz="1600" b="1" dirty="0">
                <a:solidFill>
                  <a:sysClr val="windowText" lastClr="000000"/>
                </a:solidFill>
                <a:cs typeface="2  Koodak" pitchFamily="2" charset="-78"/>
              </a:rPr>
              <a:t>RQ</a:t>
            </a:r>
            <a:r>
              <a:rPr lang="fa-IR" sz="1600" b="1" dirty="0" smtClean="0">
                <a:solidFill>
                  <a:sysClr val="windowText" lastClr="000000"/>
                </a:solidFill>
                <a:cs typeface="2  Koodak" pitchFamily="2" charset="-78"/>
              </a:rPr>
              <a:t>؛ </a:t>
            </a:r>
            <a:r>
              <a:rPr lang="fa-IR" sz="1600" b="1" dirty="0">
                <a:solidFill>
                  <a:sysClr val="windowText" lastClr="000000"/>
                </a:solidFill>
                <a:cs typeface="2  Koodak" pitchFamily="2" charset="-78"/>
              </a:rPr>
              <a:t>شکارِ بزرگ </a:t>
            </a:r>
            <a:r>
              <a:rPr lang="fa-IR" sz="1600" b="1" dirty="0" smtClean="0">
                <a:solidFill>
                  <a:sysClr val="windowText" lastClr="000000"/>
                </a:solidFill>
                <a:cs typeface="2  Koodak" pitchFamily="2" charset="-78"/>
              </a:rPr>
              <a:t>سپاه</a:t>
            </a:r>
            <a:endParaRPr lang="fa-IR" sz="1600" b="1" dirty="0">
              <a:solidFill>
                <a:sysClr val="windowText" lastClr="000000"/>
              </a:solidFill>
              <a:cs typeface="2  Koodak" pitchFamily="2" charset="-78"/>
            </a:endParaRPr>
          </a:p>
        </p:txBody>
      </p:sp>
      <p:sp>
        <p:nvSpPr>
          <p:cNvPr id="3" name="Flowchart: Alternate Process 2"/>
          <p:cNvSpPr/>
          <p:nvPr/>
        </p:nvSpPr>
        <p:spPr>
          <a:xfrm>
            <a:off x="107504" y="714356"/>
            <a:ext cx="7632848" cy="6027012"/>
          </a:xfrm>
          <a:prstGeom prst="flowChartAlternateProcess">
            <a:avLst/>
          </a:prstGeom>
          <a:gradFill>
            <a:gsLst>
              <a:gs pos="0">
                <a:srgbClr val="8488C4"/>
              </a:gs>
              <a:gs pos="53000">
                <a:srgbClr val="D4DEFF"/>
              </a:gs>
              <a:gs pos="83000">
                <a:srgbClr val="D4DEFF"/>
              </a:gs>
              <a:gs pos="100000">
                <a:srgbClr val="96AB94"/>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570" dirty="0">
                <a:solidFill>
                  <a:schemeClr val="tx1"/>
                </a:solidFill>
                <a:cs typeface="2  Koodak" pitchFamily="2" charset="-78"/>
              </a:rPr>
              <a:t>این پهپاد که به جانور قندهار ملقب است، در 13 آذر ماه سال 1390 در مرزهای شمال شرقی کشور و در حوالی شهر بردسکن، در حالی که در حین انجام ماموریت شناسایی بر فراز آسمان ایران بود، به دام رزمندگان پدافند هوایی نیروی هوافضای سپاه افتاد.</a:t>
            </a:r>
          </a:p>
          <a:p>
            <a:r>
              <a:rPr lang="fa-IR" sz="1570" dirty="0">
                <a:solidFill>
                  <a:schemeClr val="tx1"/>
                </a:solidFill>
                <a:cs typeface="2  Koodak" pitchFamily="2" charset="-78"/>
              </a:rPr>
              <a:t>در ابتدا هنوز مشخص نبود که این پهپاد از کدام کشور وارد ایران شده است و یا اینکه متلعق به کدام کشور است اما از آنجایی که فناوری ساخت اینگونه پهپادها تنها در اختیار کشورهای قدرتمند و پیشرفته در حوزه هوافضا است و همچنین حضور نیروهای نظامی آمریکا در افغانستان و عراق، این احتمال وجود داشت که این </a:t>
            </a:r>
            <a:r>
              <a:rPr lang="af-ZA" sz="1570" dirty="0">
                <a:solidFill>
                  <a:schemeClr val="tx1"/>
                </a:solidFill>
                <a:cs typeface="2  Koodak" pitchFamily="2" charset="-78"/>
              </a:rPr>
              <a:t>RQ-170 </a:t>
            </a:r>
            <a:r>
              <a:rPr lang="fa-IR" sz="1570" dirty="0">
                <a:solidFill>
                  <a:schemeClr val="tx1"/>
                </a:solidFill>
                <a:cs typeface="2  Koodak" pitchFamily="2" charset="-78"/>
              </a:rPr>
              <a:t>متعلق به آمریکا بوده و از خاک کشور افغانستان وارد ایران شده باشد</a:t>
            </a:r>
            <a:r>
              <a:rPr lang="fa-IR" sz="1570" dirty="0" smtClean="0">
                <a:solidFill>
                  <a:schemeClr val="tx1"/>
                </a:solidFill>
                <a:cs typeface="2  Koodak" pitchFamily="2" charset="-78"/>
              </a:rPr>
              <a:t>.</a:t>
            </a:r>
          </a:p>
          <a:p>
            <a:r>
              <a:rPr lang="fa-IR" sz="1570" b="1" dirty="0">
                <a:solidFill>
                  <a:schemeClr val="tx1"/>
                </a:solidFill>
                <a:cs typeface="2  Koodak" pitchFamily="2" charset="-78"/>
              </a:rPr>
              <a:t>** فاز مهندسی معکوس؛ سیمرغ متولد شد</a:t>
            </a:r>
            <a:endParaRPr lang="fa-IR" sz="1570" dirty="0">
              <a:solidFill>
                <a:schemeClr val="tx1"/>
              </a:solidFill>
              <a:cs typeface="2  Koodak" pitchFamily="2" charset="-78"/>
            </a:endParaRPr>
          </a:p>
          <a:p>
            <a:r>
              <a:rPr lang="fa-IR" sz="1570" dirty="0">
                <a:solidFill>
                  <a:schemeClr val="tx1"/>
                </a:solidFill>
                <a:cs typeface="2  Koodak" pitchFamily="2" charset="-78"/>
              </a:rPr>
              <a:t>اما این پایان ماجرا نبود و سپاه پاسداران تلاش برای "مهندسی معکوس" این پهپاد را پس از رمزگشایی تمام حافظه‌های آن، آغاز کرد، چیزی که سردار سلامی، جانشین فرمانده کل سپاه در مهرماه سال 92 درباره آن اعلام کرد: تمام حافظه‌ها و کامپیوترهای آرکیو 170 رمزگشایی شده و در آینده نزدیک اخبار خوشی از آرکیو170 و بهینه سازی‌هایی که نیروهای ما روی "مدل معکوس‌شده" آن انجام داده‌اند، اعلام خواهد شد.</a:t>
            </a:r>
          </a:p>
          <a:p>
            <a:r>
              <a:rPr lang="fa-IR" sz="1570" dirty="0">
                <a:solidFill>
                  <a:schemeClr val="tx1"/>
                </a:solidFill>
                <a:cs typeface="2  Koodak" pitchFamily="2" charset="-78"/>
              </a:rPr>
              <a:t>خبرهای ضد و نقیض ادامه داشت تا اینکه، 21 اردیبهشت‌ ماه سال 93، فرماندهی معظم کل قوا از نمایشگاه دستاوردهای نیروی هوافضای سپاه پاسداران انقلاب اسلامی بازدید کردند و در جریان این دیدار نمونه ایرانی این پهپاد رونمایی شد.</a:t>
            </a:r>
          </a:p>
          <a:p>
            <a:r>
              <a:rPr lang="fa-IR" sz="1570" dirty="0">
                <a:solidFill>
                  <a:schemeClr val="tx1"/>
                </a:solidFill>
                <a:cs typeface="2  Koodak" pitchFamily="2" charset="-78"/>
              </a:rPr>
              <a:t>* فرزندان جدید آرکیو 170 ایرانی</a:t>
            </a:r>
          </a:p>
          <a:p>
            <a:r>
              <a:rPr lang="fa-IR" sz="1570" dirty="0">
                <a:solidFill>
                  <a:schemeClr val="tx1"/>
                </a:solidFill>
                <a:cs typeface="2  Koodak" pitchFamily="2" charset="-78"/>
              </a:rPr>
              <a:t>دو سال بعد و در مهرماه سال 95 در جریان بازدید دریابان شمخانی دبیر شورای عالی امنیت از نمایشگاه دستاوردهای پهپادی نیروی هوافضای سپاه نمونه هایی از پهپاد صاعقه که همان پهپاد آرکیو -170 ایرانی بود جهز به بمب به نمایش در آمد تا ایران نشان دهد علاوه بر استفاده شناسایی از این پهپاد نمونه تهاجمی آن را نیز ساخته است.</a:t>
            </a:r>
          </a:p>
          <a:p>
            <a:r>
              <a:rPr lang="fa-IR" sz="1570" dirty="0">
                <a:solidFill>
                  <a:schemeClr val="tx1"/>
                </a:solidFill>
                <a:cs typeface="2  Koodak" pitchFamily="2" charset="-78"/>
              </a:rPr>
              <a:t>در آن نمایشگاه همچنین تعداد دیگری از پهپادها غنیمتی ایرانی و نمونه مهندسی معکوس شده آنها نیز به نمایش گذاشته شد تا قدرت ایران در عرصه شکار و همچنین تولید انواع پهپاد به نمایش گذاشته شود.</a:t>
            </a:r>
          </a:p>
          <a:p>
            <a:endParaRPr lang="fa-IR" sz="1570" dirty="0">
              <a:solidFill>
                <a:schemeClr val="tx1"/>
              </a:solidFill>
              <a:cs typeface="2  Koodak" pitchFamily="2" charset="-78"/>
            </a:endParaRP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980728"/>
            <a:ext cx="6634317" cy="44065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ction Button: Forward or Next 7">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Action Button: Back or Previous 8">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Rounded Rectangle 9"/>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1" name="Rounded Rectangle 10">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733163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5085148" y="151883"/>
            <a:ext cx="2520280" cy="54766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r>
              <a:rPr lang="fa-IR" b="1" dirty="0">
                <a:cs typeface="2  Koodak" pitchFamily="2" charset="-78"/>
              </a:rPr>
              <a:t>ناوشکن شهید </a:t>
            </a:r>
            <a:r>
              <a:rPr lang="fa-IR" b="1" dirty="0" smtClean="0">
                <a:cs typeface="2  Koodak" pitchFamily="2" charset="-78"/>
              </a:rPr>
              <a:t>بایندر</a:t>
            </a:r>
            <a:endParaRPr lang="fa-IR" b="1" dirty="0">
              <a:cs typeface="2  Koodak" pitchFamily="2" charset="-78"/>
            </a:endParaRPr>
          </a:p>
        </p:txBody>
      </p:sp>
      <p:sp>
        <p:nvSpPr>
          <p:cNvPr id="3" name="Flowchart: Alternate Process 2"/>
          <p:cNvSpPr/>
          <p:nvPr/>
        </p:nvSpPr>
        <p:spPr>
          <a:xfrm>
            <a:off x="251520" y="795889"/>
            <a:ext cx="7488832" cy="364122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600" dirty="0">
                <a:solidFill>
                  <a:sysClr val="windowText" lastClr="000000"/>
                </a:solidFill>
                <a:cs typeface="2  Koodak" pitchFamily="2" charset="-78"/>
              </a:rPr>
              <a:t>یکی دیگر از ناوشکن های موشک انداز معروف ایران که از قدیمی ها به شمار می رود، ناوشکن شهید بایندر است که در سال ۱۳۴۳ هجری شمسی وارد ناوگان نیروی دریایی ایران شد. این ناوشکن در ماموریت های متعددی شرکت کرده که از آن جمله می توان به درگیری مرزی سال ۱۳۴۷ ایران با نیروی دریایی عراق و درگیری های سال ۱۳۵۳ در جزایر سه گانه و حضور فعال در جنگ هشت ساله در منطقه دوم نیروی دریایی </a:t>
            </a:r>
            <a:r>
              <a:rPr lang="fa-IR" sz="1600" dirty="0" smtClean="0">
                <a:solidFill>
                  <a:sysClr val="windowText" lastClr="000000"/>
                </a:solidFill>
                <a:cs typeface="2  Koodak" pitchFamily="2" charset="-78"/>
              </a:rPr>
              <a:t>بوشهر</a:t>
            </a:r>
            <a:r>
              <a:rPr lang="fa-IR" sz="1600" dirty="0">
                <a:solidFill>
                  <a:sysClr val="windowText" lastClr="000000"/>
                </a:solidFill>
                <a:cs typeface="2  Koodak" pitchFamily="2" charset="-78"/>
              </a:rPr>
              <a:t> </a:t>
            </a:r>
            <a:r>
              <a:rPr lang="fa-IR" sz="1600" dirty="0" smtClean="0">
                <a:solidFill>
                  <a:sysClr val="windowText" lastClr="000000"/>
                </a:solidFill>
                <a:cs typeface="2  Koodak" pitchFamily="2" charset="-78"/>
              </a:rPr>
              <a:t>اشاره </a:t>
            </a:r>
            <a:r>
              <a:rPr lang="fa-IR" sz="1600" dirty="0">
                <a:solidFill>
                  <a:sysClr val="windowText" lastClr="000000"/>
                </a:solidFill>
                <a:cs typeface="2  Koodak" pitchFamily="2" charset="-78"/>
              </a:rPr>
              <a:t>نمود.</a:t>
            </a:r>
          </a:p>
          <a:p>
            <a:r>
              <a:rPr lang="fa-IR" sz="1600" dirty="0">
                <a:solidFill>
                  <a:sysClr val="windowText" lastClr="000000"/>
                </a:solidFill>
                <a:cs typeface="2  Koodak" pitchFamily="2" charset="-78"/>
              </a:rPr>
              <a:t>این ناوشکن حدود ۸۴ متر طول دارد و عریض ترین بخش آن، تقریبا ۱۰ متر است. ارتفاع آن تا عرشه اصلی نیز ۲۳ متر گزارش شده و با سرعتی بالغ بر ۲۰ گره دریایی حرکت می کند. به دلیل فرسودگی، این ناو شکن در سال ۱۳۹۰ از ناوگان عملیاتی نیروی دریایی جدا شد.</a:t>
            </a:r>
          </a:p>
          <a:p>
            <a:r>
              <a:rPr lang="fa-IR" sz="1600" dirty="0">
                <a:solidFill>
                  <a:sysClr val="windowText" lastClr="000000"/>
                </a:solidFill>
                <a:cs typeface="2  Koodak" pitchFamily="2" charset="-78"/>
              </a:rPr>
              <a:t/>
            </a:r>
            <a:br>
              <a:rPr lang="fa-IR" sz="1600" dirty="0">
                <a:solidFill>
                  <a:sysClr val="windowText" lastClr="000000"/>
                </a:solidFill>
                <a:cs typeface="2  Koodak" pitchFamily="2" charset="-78"/>
              </a:rPr>
            </a:br>
            <a:r>
              <a:rPr lang="fa-IR" sz="1600" dirty="0">
                <a:solidFill>
                  <a:sysClr val="windowText" lastClr="000000"/>
                </a:solidFill>
                <a:cs typeface="2  Koodak" pitchFamily="2" charset="-78"/>
              </a:rPr>
              <a:t>اما با تلاش متخصصان نیروی دریایی ایران، این وسیله مجددا از سال ۱۳۹۲ با تعمیرات اساسی، به ناوگان عملیانی نیروی دریایی ارتش وارد گشت. جالب است بدانید که در روند تعمیرات این ناوشکن، ۸ هزار قطعه بومی سازی، ۳۲۰۰ قطعه سرویس و ۲۵۰۰ قطعه معیوب و ۱۷۰ سامانه، مورد تعمیر اساسی قرار گرفت.</a:t>
            </a:r>
          </a:p>
        </p:txBody>
      </p:sp>
      <p:pic>
        <p:nvPicPr>
          <p:cNvPr id="7" name="Picture 6"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608" y="4725144"/>
            <a:ext cx="2952328" cy="1680708"/>
          </a:xfrm>
          <a:prstGeom prst="roundRect">
            <a:avLst>
              <a:gd name="adj" fmla="val 8594"/>
            </a:avLst>
          </a:prstGeom>
          <a:solidFill>
            <a:srgbClr val="FFFFFF">
              <a:shade val="85000"/>
            </a:srgbClr>
          </a:solidFill>
          <a:ln>
            <a:noFill/>
          </a:ln>
          <a:effectLst>
            <a:glow rad="228600">
              <a:schemeClr val="accent4">
                <a:satMod val="175000"/>
                <a:alpha val="40000"/>
              </a:schemeClr>
            </a:glow>
            <a:outerShdw blurRad="225425" dist="50800" dir="5220000" algn="ctr">
              <a:srgbClr val="000000">
                <a:alpha val="33000"/>
              </a:srgbClr>
            </a:outerShdw>
            <a:reflection blurRad="12700" stA="38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8" name="Action Button: Forward or Next 7">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Action Button: Back or Previous 8">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Rounded Rectangle 9"/>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1" name="Rounded Rectangle 10">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2" name="Rounded Rectangle 11"/>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5724128" y="76649"/>
            <a:ext cx="1872208" cy="500066"/>
          </a:xfrm>
          <a:prstGeom prst="flowChartAlternateProcess">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fa-IR" sz="2000" b="1" dirty="0">
                <a:solidFill>
                  <a:schemeClr val="tx1"/>
                </a:solidFill>
                <a:cs typeface="2  Koodak" pitchFamily="2" charset="-78"/>
              </a:rPr>
              <a:t>ناوشکن </a:t>
            </a:r>
            <a:r>
              <a:rPr lang="fa-IR" sz="2000" b="1" dirty="0" smtClean="0">
                <a:solidFill>
                  <a:schemeClr val="tx1"/>
                </a:solidFill>
                <a:cs typeface="2  Koodak" pitchFamily="2" charset="-78"/>
              </a:rPr>
              <a:t>سهند</a:t>
            </a:r>
            <a:endParaRPr lang="fa-IR" sz="2000" b="1" dirty="0">
              <a:solidFill>
                <a:schemeClr val="tx1"/>
              </a:solidFill>
              <a:cs typeface="2  Koodak" pitchFamily="2" charset="-78"/>
            </a:endParaRPr>
          </a:p>
        </p:txBody>
      </p:sp>
      <p:sp>
        <p:nvSpPr>
          <p:cNvPr id="3" name="Flowchart: Alternate Process 2"/>
          <p:cNvSpPr/>
          <p:nvPr/>
        </p:nvSpPr>
        <p:spPr>
          <a:xfrm>
            <a:off x="112309" y="704246"/>
            <a:ext cx="7488832" cy="342689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a:solidFill>
                  <a:schemeClr val="tx1"/>
                </a:solidFill>
                <a:cs typeface="2  Koodak" pitchFamily="2" charset="-78"/>
              </a:rPr>
              <a:t> اسم آن نیز به یاد ناوچه سهند که در عملیات سال ۶۷ مورد حمله موشکی قرار گرفت و غرق شد، سهند نام گذاری شده است. این ناوشکن به نسبت جماران و دماوند، قابلیت های فیزیکی و عملیاتی ویژه ای دارد و به همین خاطر، یکی از پیشرفته ترین ناو شکن های نیروی دریایی ارتش قلمداد می گردد</a:t>
            </a:r>
            <a:r>
              <a:rPr lang="fa-IR" dirty="0" smtClean="0">
                <a:solidFill>
                  <a:schemeClr val="tx1"/>
                </a:solidFill>
                <a:cs typeface="2  Koodak" pitchFamily="2" charset="-78"/>
              </a:rPr>
              <a:t>.</a:t>
            </a:r>
            <a:r>
              <a:rPr lang="fa-IR" dirty="0">
                <a:solidFill>
                  <a:schemeClr val="tx1"/>
                </a:solidFill>
                <a:cs typeface="2  Koodak" pitchFamily="2" charset="-78"/>
              </a:rPr>
              <a:t> این ناوشکن همانطور که در تصاویر مشاهده می کنید، بیش از ۹۰ متر </a:t>
            </a:r>
            <a:r>
              <a:rPr lang="fa-IR" dirty="0" smtClean="0">
                <a:solidFill>
                  <a:schemeClr val="tx1"/>
                </a:solidFill>
                <a:cs typeface="2  Koodak" pitchFamily="2" charset="-78"/>
              </a:rPr>
              <a:t>طول</a:t>
            </a:r>
            <a:r>
              <a:rPr lang="fa-IR" dirty="0">
                <a:solidFill>
                  <a:schemeClr val="tx1"/>
                </a:solidFill>
                <a:cs typeface="2  Koodak" pitchFamily="2" charset="-78"/>
              </a:rPr>
              <a:t> </a:t>
            </a:r>
            <a:r>
              <a:rPr lang="fa-IR" dirty="0" smtClean="0">
                <a:solidFill>
                  <a:schemeClr val="tx1"/>
                </a:solidFill>
                <a:cs typeface="2  Koodak" pitchFamily="2" charset="-78"/>
              </a:rPr>
              <a:t>دارد</a:t>
            </a:r>
            <a:r>
              <a:rPr lang="fa-IR" dirty="0">
                <a:solidFill>
                  <a:schemeClr val="tx1"/>
                </a:solidFill>
                <a:cs typeface="2  Koodak" pitchFamily="2" charset="-78"/>
              </a:rPr>
              <a:t> و بیشترین عرض بدنه آن ۱۲ متر است. بدنه اصلی ناوشکن که به قول دریایی ها سوپر استراکچر (</a:t>
            </a:r>
            <a:r>
              <a:rPr lang="af-ZA" dirty="0">
                <a:solidFill>
                  <a:schemeClr val="tx1"/>
                </a:solidFill>
                <a:cs typeface="2  Koodak" pitchFamily="2" charset="-78"/>
              </a:rPr>
              <a:t>super structure) </a:t>
            </a:r>
            <a:r>
              <a:rPr lang="fa-IR" dirty="0">
                <a:solidFill>
                  <a:schemeClr val="tx1"/>
                </a:solidFill>
                <a:cs typeface="2  Koodak" pitchFamily="2" charset="-78"/>
              </a:rPr>
              <a:t>است، از بیست بلوک مجزای چهار طبقه تشکیل شده. آن ها پس از ساخت در حوض خشک، سر هم بندی می شوند</a:t>
            </a:r>
            <a:r>
              <a:rPr lang="fa-IR" dirty="0" smtClean="0">
                <a:solidFill>
                  <a:schemeClr val="tx1"/>
                </a:solidFill>
                <a:cs typeface="2  Koodak" pitchFamily="2" charset="-78"/>
              </a:rPr>
              <a:t>.</a:t>
            </a:r>
            <a:r>
              <a:rPr lang="fa-IR" dirty="0">
                <a:solidFill>
                  <a:schemeClr val="tx1"/>
                </a:solidFill>
                <a:cs typeface="2  Koodak" pitchFamily="2" charset="-78"/>
              </a:rPr>
              <a:t> مشابه خارجی ناوشکن سهند قیمتی بالغ بر ۳۰۰ میلیون دلار دارد که در ایران با رقمی به مراتب کمتر از یک سوم آن ساخته می‌ شود. به علاوه این رده از شناورهای رزمی توسط سازندگانی متشکل از شرکت های چند کشور مخلتف ظرف ۳ تا ۴ سال ساخته می شود که قرار است در ایران بین ۲ تا ۳ سال به نتیجه نهایی برسد.</a:t>
            </a:r>
          </a:p>
        </p:txBody>
      </p:sp>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568" y="4365104"/>
            <a:ext cx="3621403" cy="2250192"/>
          </a:xfrm>
          <a:prstGeom prst="rect">
            <a:avLst/>
          </a:prstGeom>
          <a:ln>
            <a:noFill/>
          </a:ln>
          <a:effectLst>
            <a:outerShdw blurRad="292100" dist="139700" dir="2700000" algn="tl" rotWithShape="0">
              <a:srgbClr val="333333">
                <a:alpha val="65000"/>
              </a:srgbClr>
            </a:outerShdw>
          </a:effectLst>
        </p:spPr>
      </p:pic>
      <p:sp>
        <p:nvSpPr>
          <p:cNvPr id="8" name="Action Button: Forward or Next 7">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Action Button: Back or Previous 9">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Rounded Rectangle 10"/>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2" name="Rounded Rectangle 11">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Flowchart: Alternate Process 1"/>
          <p:cNvSpPr/>
          <p:nvPr/>
        </p:nvSpPr>
        <p:spPr>
          <a:xfrm>
            <a:off x="4499992" y="214290"/>
            <a:ext cx="3168352" cy="509591"/>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b="1" dirty="0">
                <a:solidFill>
                  <a:schemeClr val="tx1"/>
                </a:solidFill>
                <a:cs typeface="2  Koodak" pitchFamily="2" charset="-78"/>
              </a:rPr>
              <a:t>قرارگاه سازندگی خاتم الانبیاء (ص)</a:t>
            </a:r>
            <a:endParaRPr lang="fa-IR" dirty="0"/>
          </a:p>
        </p:txBody>
      </p:sp>
      <p:sp>
        <p:nvSpPr>
          <p:cNvPr id="3" name="Flowchart: Document 2"/>
          <p:cNvSpPr/>
          <p:nvPr/>
        </p:nvSpPr>
        <p:spPr>
          <a:xfrm>
            <a:off x="656778" y="904562"/>
            <a:ext cx="7011566" cy="5945479"/>
          </a:xfrm>
          <a:prstGeom prst="flowChartDocument">
            <a:avLst/>
          </a:prstGeom>
          <a:gradFill flip="none" rotWithShape="1">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580" dirty="0" smtClean="0">
                <a:solidFill>
                  <a:schemeClr val="tx1"/>
                </a:solidFill>
                <a:cs typeface="2  Koodak" pitchFamily="2" charset="-78"/>
              </a:rPr>
              <a:t>سپاه </a:t>
            </a:r>
            <a:r>
              <a:rPr lang="fa-IR" sz="1580" dirty="0">
                <a:solidFill>
                  <a:schemeClr val="tx1"/>
                </a:solidFill>
                <a:cs typeface="2  Koodak" pitchFamily="2" charset="-78"/>
              </a:rPr>
              <a:t>پاسداران انقلاب اسلامی بر اساس اصل 147 قانون اساسی  در اجرای اوامر مقام معظم رهبری مبنی بر مشارکت سپاه در امر بازسازی و سازندگی کشور و برنامه های توسعه اقتصادی- اجتماعی کشور در زمان صلح ماموریت یافت به عنوان مجری طرح یا پیمانکار قرار داد منعقد نماید.</a:t>
            </a:r>
            <a:br>
              <a:rPr lang="fa-IR" sz="1580" dirty="0">
                <a:solidFill>
                  <a:schemeClr val="tx1"/>
                </a:solidFill>
                <a:cs typeface="2  Koodak" pitchFamily="2" charset="-78"/>
              </a:rPr>
            </a:br>
            <a:r>
              <a:rPr lang="fa-IR" sz="1580" dirty="0">
                <a:solidFill>
                  <a:schemeClr val="tx1"/>
                </a:solidFill>
                <a:cs typeface="2  Koodak" pitchFamily="2" charset="-78"/>
              </a:rPr>
              <a:t>از این رو قرارگاه سازندگی خاتم الانبیاء(ص) به استناد فرمان فوق الذکر از سال 1368 تشکیل و در راستای ماموریت دفاع از دستاورد های انقلاب اسلامی و توسعه همه جانبه کشور وارد عرصه سازندگی شد با اجرای پروژه های بزرگ ملی در زمینه های مختلف ازجمله سد، راه و باند،ابنیه، آبیاری و زهکشی، تونل های طویل، خطوط انتقال آب، نفت وگاز، اسکله و سازه های دریایی، مخازن ذخیره نفت، گاز و فرآورده،تاسیسات عظیم نفت و گاز و حفاری در دریا و خشکی و... کمک به دولت جمهوری اسلامی و خدمت به مردم در این زمینه را هدف خود قرار داده و دست آوردهای ارزشمندی را کسب نموده است</a:t>
            </a:r>
            <a:r>
              <a:rPr lang="fa-IR" sz="1580" dirty="0" smtClean="0">
                <a:solidFill>
                  <a:schemeClr val="tx1"/>
                </a:solidFill>
                <a:cs typeface="2  Koodak" pitchFamily="2" charset="-78"/>
              </a:rPr>
              <a:t>.</a:t>
            </a:r>
            <a:r>
              <a:rPr lang="fa-IR" sz="1580" dirty="0">
                <a:solidFill>
                  <a:schemeClr val="tx1"/>
                </a:solidFill>
                <a:cs typeface="2  Koodak" pitchFamily="2" charset="-78"/>
              </a:rPr>
              <a:t/>
            </a:r>
            <a:br>
              <a:rPr lang="fa-IR" sz="1580" dirty="0">
                <a:solidFill>
                  <a:schemeClr val="tx1"/>
                </a:solidFill>
                <a:cs typeface="2  Koodak" pitchFamily="2" charset="-78"/>
              </a:rPr>
            </a:br>
            <a:r>
              <a:rPr lang="fa-IR" sz="1580" b="1" dirty="0">
                <a:solidFill>
                  <a:schemeClr val="tx1"/>
                </a:solidFill>
                <a:cs typeface="2  Koodak" pitchFamily="2" charset="-78"/>
              </a:rPr>
              <a:t>اهداف قرارگاه سازندگی خاتم الانبیاء(ص)</a:t>
            </a:r>
            <a:endParaRPr lang="fa-IR" sz="1580" dirty="0">
              <a:solidFill>
                <a:schemeClr val="tx1"/>
              </a:solidFill>
              <a:cs typeface="2  Koodak" pitchFamily="2" charset="-78"/>
            </a:endParaRPr>
          </a:p>
          <a:p>
            <a:r>
              <a:rPr lang="fa-IR" sz="1580" b="1" dirty="0">
                <a:solidFill>
                  <a:schemeClr val="tx1"/>
                </a:solidFill>
                <a:cs typeface="2  Koodak" pitchFamily="2" charset="-78"/>
              </a:rPr>
              <a:t>استفاده بهینه از منابع ،امکانات و استعدادهای فنی تخصصی</a:t>
            </a:r>
            <a:endParaRPr lang="fa-IR" sz="1580" dirty="0">
              <a:solidFill>
                <a:schemeClr val="tx1"/>
              </a:solidFill>
              <a:cs typeface="2  Koodak" pitchFamily="2" charset="-78"/>
            </a:endParaRPr>
          </a:p>
          <a:p>
            <a:r>
              <a:rPr lang="fa-IR" sz="1580" b="1" dirty="0">
                <a:solidFill>
                  <a:schemeClr val="tx1"/>
                </a:solidFill>
                <a:cs typeface="2  Koodak" pitchFamily="2" charset="-78"/>
              </a:rPr>
              <a:t>ایجاد روش نظام مند و قانونی به منظور مشارکت سپاه در اجرای برنامه های توسعه اقتصادی , اجتماعی و فرهنگی دولت</a:t>
            </a:r>
            <a:endParaRPr lang="fa-IR" sz="1580" dirty="0">
              <a:solidFill>
                <a:schemeClr val="tx1"/>
              </a:solidFill>
              <a:cs typeface="2  Koodak" pitchFamily="2" charset="-78"/>
            </a:endParaRPr>
          </a:p>
          <a:p>
            <a:r>
              <a:rPr lang="fa-IR" sz="1580" b="1" dirty="0">
                <a:solidFill>
                  <a:schemeClr val="tx1"/>
                </a:solidFill>
                <a:cs typeface="2  Koodak" pitchFamily="2" charset="-78"/>
              </a:rPr>
              <a:t>کسب تجربه و دانش فنی به منظور افزایش توان تخصصی ، رزمی و دفاعی کشور</a:t>
            </a:r>
            <a:endParaRPr lang="fa-IR" sz="1580" dirty="0">
              <a:solidFill>
                <a:schemeClr val="tx1"/>
              </a:solidFill>
              <a:cs typeface="2  Koodak" pitchFamily="2" charset="-78"/>
            </a:endParaRPr>
          </a:p>
          <a:p>
            <a:r>
              <a:rPr lang="fa-IR" sz="1580" b="1" dirty="0">
                <a:solidFill>
                  <a:schemeClr val="tx1"/>
                </a:solidFill>
                <a:cs typeface="2  Koodak" pitchFamily="2" charset="-78"/>
              </a:rPr>
              <a:t>ایجاد بستر مناسب برای مشارکت نیروهای متعهد و بسیجی در توسعه کشور</a:t>
            </a:r>
            <a:endParaRPr lang="fa-IR" sz="1580" dirty="0">
              <a:solidFill>
                <a:schemeClr val="tx1"/>
              </a:solidFill>
              <a:cs typeface="2  Koodak" pitchFamily="2" charset="-78"/>
            </a:endParaRPr>
          </a:p>
          <a:p>
            <a:r>
              <a:rPr lang="fa-IR" sz="1580" b="1" dirty="0">
                <a:solidFill>
                  <a:schemeClr val="tx1"/>
                </a:solidFill>
                <a:cs typeface="2  Koodak" pitchFamily="2" charset="-78"/>
              </a:rPr>
              <a:t>محرومیت زدایی در مناطق محروم هم جوار با پروژه های در دست اجرا</a:t>
            </a:r>
            <a:endParaRPr lang="fa-IR" sz="1580" dirty="0">
              <a:solidFill>
                <a:schemeClr val="tx1"/>
              </a:solidFill>
              <a:cs typeface="2  Koodak" pitchFamily="2" charset="-78"/>
            </a:endParaRPr>
          </a:p>
          <a:p>
            <a:r>
              <a:rPr lang="fa-IR" sz="1580" b="1" dirty="0">
                <a:solidFill>
                  <a:schemeClr val="tx1"/>
                </a:solidFill>
                <a:cs typeface="2  Koodak" pitchFamily="2" charset="-78"/>
              </a:rPr>
              <a:t>سازندگی کشور و ارتقاء توانمندی مهندسین مشاور ، پیمانکاران اجرایی و سازندگان داخلی کالا</a:t>
            </a:r>
            <a:endParaRPr lang="fa-IR" sz="1580" dirty="0">
              <a:solidFill>
                <a:schemeClr val="tx1"/>
              </a:solidFill>
              <a:cs typeface="2  Koodak" pitchFamily="2" charset="-78"/>
            </a:endParaRPr>
          </a:p>
          <a:p>
            <a:r>
              <a:rPr lang="fa-IR" sz="1580" b="1" dirty="0">
                <a:solidFill>
                  <a:schemeClr val="tx1"/>
                </a:solidFill>
                <a:cs typeface="2  Koodak" pitchFamily="2" charset="-78"/>
              </a:rPr>
              <a:t>ایجاد تعادل در قیمت مناقصات پروژه های ملی و بزرگ کشور</a:t>
            </a:r>
            <a:endParaRPr lang="fa-IR" sz="1580" dirty="0">
              <a:solidFill>
                <a:schemeClr val="tx1"/>
              </a:solidFill>
              <a:cs typeface="2  Koodak" pitchFamily="2" charset="-78"/>
            </a:endParaRPr>
          </a:p>
          <a:p>
            <a:r>
              <a:rPr lang="fa-IR" sz="1580" b="1" dirty="0">
                <a:solidFill>
                  <a:schemeClr val="tx1"/>
                </a:solidFill>
                <a:cs typeface="2  Koodak" pitchFamily="2" charset="-78"/>
              </a:rPr>
              <a:t>ورود به حوزه  نفت ،گاز و پتروشیمی</a:t>
            </a:r>
            <a:endParaRPr lang="fa-IR" sz="1580" dirty="0">
              <a:solidFill>
                <a:schemeClr val="tx1"/>
              </a:solidFill>
              <a:cs typeface="2  Koodak" pitchFamily="2" charset="-78"/>
            </a:endParaRP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
        <p:nvSpPr>
          <p:cNvPr id="12" name="Rectangle 11"/>
          <p:cNvSpPr/>
          <p:nvPr/>
        </p:nvSpPr>
        <p:spPr>
          <a:xfrm>
            <a:off x="628254" y="357427"/>
            <a:ext cx="2859565" cy="369332"/>
          </a:xfrm>
          <a:prstGeom prst="rect">
            <a:avLst/>
          </a:prstGeom>
        </p:spPr>
        <p:txBody>
          <a:bodyPr wrap="none">
            <a:spAutoFit/>
          </a:bodyPr>
          <a:lstStyle/>
          <a:p>
            <a:pPr algn="ctr"/>
            <a:r>
              <a:rPr lang="en-US" dirty="0">
                <a:solidFill>
                  <a:srgbClr val="FF0000"/>
                </a:solidFill>
                <a:cs typeface="2  Kourosh" pitchFamily="2" charset="-78"/>
              </a:rPr>
              <a:t>clever13812002@gmail.com</a:t>
            </a:r>
            <a:endParaRPr lang="fa-IR" dirty="0">
              <a:solidFill>
                <a:srgbClr val="FF0000"/>
              </a:solidFill>
              <a:cs typeface="2  Kourosh"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179512" y="214290"/>
            <a:ext cx="7344816" cy="5262979"/>
          </a:xfrm>
          <a:prstGeom prst="rect">
            <a:avLst/>
          </a:prstGeom>
        </p:spPr>
        <p:txBody>
          <a:bodyPr wrap="square">
            <a:spAutoFit/>
          </a:bodyPr>
          <a:lstStyle/>
          <a:p>
            <a:r>
              <a:rPr lang="fa-IR" sz="1600" dirty="0">
                <a:cs typeface="2  Koodak" pitchFamily="2" charset="-78"/>
              </a:rPr>
              <a:t> » </a:t>
            </a:r>
            <a:r>
              <a:rPr lang="fa-IR" sz="1600" dirty="0">
                <a:cs typeface="2  Koodak" pitchFamily="2" charset="-78"/>
                <a:hlinkClick r:id="rId6"/>
              </a:rPr>
              <a:t>‏گرایش های نفت، گاز و پتروشیمی</a:t>
            </a:r>
            <a:r>
              <a:rPr lang="fa-IR" sz="1600" dirty="0" smtClean="0">
                <a:cs typeface="2  Koodak" pitchFamily="2" charset="-78"/>
                <a:hlinkClick r:id="rId6"/>
              </a:rPr>
              <a:t>‏</a:t>
            </a:r>
            <a:r>
              <a:rPr lang="fa-IR" sz="1600" dirty="0">
                <a:cs typeface="2  Koodak" pitchFamily="2" charset="-78"/>
              </a:rPr>
              <a:t> </a:t>
            </a:r>
            <a:r>
              <a:rPr lang="fa-IR" sz="1600" dirty="0" smtClean="0">
                <a:cs typeface="2  Koodak" pitchFamily="2" charset="-78"/>
              </a:rPr>
              <a:t>‏/توسعه </a:t>
            </a:r>
            <a:r>
              <a:rPr lang="fa-IR" sz="1600" dirty="0">
                <a:cs typeface="2  Koodak" pitchFamily="2" charset="-78"/>
              </a:rPr>
              <a:t>میادین</a:t>
            </a:r>
            <a:r>
              <a:rPr lang="fa-IR" sz="1600" dirty="0" smtClean="0">
                <a:cs typeface="2  Koodak" pitchFamily="2" charset="-78"/>
              </a:rPr>
              <a:t>‏</a:t>
            </a:r>
            <a:endParaRPr lang="fa-IR" sz="1600" dirty="0">
              <a:cs typeface="2  Koodak" pitchFamily="2" charset="-78"/>
              <a:hlinkClick r:id="rId6"/>
            </a:endParaRPr>
          </a:p>
          <a:p>
            <a:r>
              <a:rPr lang="fa-IR" sz="1600" dirty="0">
                <a:cs typeface="2  Koodak" pitchFamily="2" charset="-78"/>
              </a:rPr>
              <a:t> </a:t>
            </a:r>
            <a:r>
              <a:rPr lang="fa-IR" sz="1600" dirty="0" smtClean="0">
                <a:cs typeface="2  Koodak" pitchFamily="2" charset="-78"/>
              </a:rPr>
              <a:t>» </a:t>
            </a:r>
            <a:r>
              <a:rPr lang="fa-IR" sz="1600" b="1" dirty="0" smtClean="0">
                <a:cs typeface="2  Koodak" pitchFamily="2" charset="-78"/>
              </a:rPr>
              <a:t>توانمندی </a:t>
            </a:r>
            <a:r>
              <a:rPr lang="fa-IR" sz="1600" b="1" dirty="0">
                <a:cs typeface="2  Koodak" pitchFamily="2" charset="-78"/>
              </a:rPr>
              <a:t>ها:</a:t>
            </a:r>
            <a:endParaRPr lang="fa-IR" sz="1600" dirty="0">
              <a:cs typeface="2  Koodak" pitchFamily="2" charset="-78"/>
            </a:endParaRPr>
          </a:p>
          <a:p>
            <a:r>
              <a:rPr lang="fa-IR" sz="1600" b="1" dirty="0">
                <a:cs typeface="2  Koodak" pitchFamily="2" charset="-78"/>
              </a:rPr>
              <a:t>مطالعات ژئوتکنیک و زمین شناسی</a:t>
            </a:r>
            <a:endParaRPr lang="fa-IR" sz="1600" dirty="0">
              <a:cs typeface="2  Koodak" pitchFamily="2" charset="-78"/>
            </a:endParaRPr>
          </a:p>
          <a:p>
            <a:r>
              <a:rPr lang="fa-IR" sz="1600" b="1" dirty="0">
                <a:cs typeface="2  Koodak" pitchFamily="2" charset="-78"/>
              </a:rPr>
              <a:t>عملیات های  اکتشاف و لرزه نگاری دو بعدی و سه بعدی</a:t>
            </a:r>
            <a:endParaRPr lang="fa-IR" sz="1600" dirty="0">
              <a:cs typeface="2  Koodak" pitchFamily="2" charset="-78"/>
            </a:endParaRPr>
          </a:p>
          <a:p>
            <a:r>
              <a:rPr lang="fa-IR" sz="1600" b="1" dirty="0">
                <a:cs typeface="2  Koodak" pitchFamily="2" charset="-78"/>
              </a:rPr>
              <a:t>مهندسی مخزن، حفاری و ارزیابی چاه</a:t>
            </a:r>
            <a:endParaRPr lang="fa-IR" sz="1600" dirty="0">
              <a:cs typeface="2  Koodak" pitchFamily="2" charset="-78"/>
            </a:endParaRPr>
          </a:p>
          <a:p>
            <a:r>
              <a:rPr lang="fa-IR" sz="1600" b="1" dirty="0">
                <a:cs typeface="2  Koodak" pitchFamily="2" charset="-78"/>
              </a:rPr>
              <a:t>انجام عملیات حفاری در دریا و خشکی</a:t>
            </a:r>
            <a:endParaRPr lang="fa-IR" sz="1600" dirty="0">
              <a:cs typeface="2  Koodak" pitchFamily="2" charset="-78"/>
            </a:endParaRPr>
          </a:p>
          <a:p>
            <a:r>
              <a:rPr lang="fa-IR" sz="1600" b="1" dirty="0">
                <a:cs typeface="2  Koodak" pitchFamily="2" charset="-78"/>
              </a:rPr>
              <a:t>ایستگاه های تزریق آب و گاز در چاه های </a:t>
            </a:r>
            <a:r>
              <a:rPr lang="fa-IR" sz="1600" b="1" dirty="0" smtClean="0">
                <a:cs typeface="2  Koodak" pitchFamily="2" charset="-78"/>
              </a:rPr>
              <a:t>نفتی</a:t>
            </a:r>
            <a:r>
              <a:rPr lang="fa-IR" sz="1600" dirty="0">
                <a:cs typeface="2  Koodak" pitchFamily="2" charset="-78"/>
              </a:rPr>
              <a:t/>
            </a:r>
            <a:br>
              <a:rPr lang="fa-IR" sz="1600" dirty="0">
                <a:cs typeface="2  Koodak" pitchFamily="2" charset="-78"/>
              </a:rPr>
            </a:br>
            <a:r>
              <a:rPr lang="fa-IR" sz="1600" b="1" dirty="0">
                <a:cs typeface="2  Koodak" pitchFamily="2" charset="-78"/>
              </a:rPr>
              <a:t>اهم پروژه های در دست اجرا </a:t>
            </a:r>
            <a:r>
              <a:rPr lang="fa-IR" sz="1600" b="1" dirty="0" smtClean="0">
                <a:cs typeface="2  Koodak" pitchFamily="2" charset="-78"/>
              </a:rPr>
              <a:t>:</a:t>
            </a:r>
            <a:r>
              <a:rPr lang="fa-IR" sz="1600" dirty="0">
                <a:cs typeface="2  Koodak" pitchFamily="2" charset="-78"/>
              </a:rPr>
              <a:t/>
            </a:r>
            <a:br>
              <a:rPr lang="fa-IR" sz="1600" dirty="0">
                <a:cs typeface="2  Koodak" pitchFamily="2" charset="-78"/>
              </a:rPr>
            </a:br>
            <a:r>
              <a:rPr lang="fa-IR" sz="1600" b="1" dirty="0">
                <a:cs typeface="2  Koodak" pitchFamily="2" charset="-78"/>
              </a:rPr>
              <a:t>احداث ایستگاه جدید تزریق گاز گچساران</a:t>
            </a:r>
            <a:r>
              <a:rPr lang="fa-IR" sz="1600" dirty="0">
                <a:cs typeface="2  Koodak" pitchFamily="2" charset="-78"/>
              </a:rPr>
              <a:t/>
            </a:r>
            <a:br>
              <a:rPr lang="fa-IR" sz="1600" dirty="0">
                <a:cs typeface="2  Koodak" pitchFamily="2" charset="-78"/>
              </a:rPr>
            </a:br>
            <a:r>
              <a:rPr lang="fa-IR" sz="1600" dirty="0">
                <a:cs typeface="2  Koodak" pitchFamily="2" charset="-78"/>
              </a:rPr>
              <a:t>احداث ایستگاه تقویت فشار گاز به منظور افزایش فشار گازهای پارس جنوبی و گازهای اسیدی کارخانه گاز و گاز مایع 1200  تا فشار 162/3 بار مطلق جهت تزریق880 میلیون فوت مکعب در روز به میدان نفتی گچساران به منظور افزایش ظرفیت برداشت از </a:t>
            </a:r>
            <a:r>
              <a:rPr lang="fa-IR" sz="1600" dirty="0" smtClean="0">
                <a:cs typeface="2  Koodak" pitchFamily="2" charset="-78"/>
              </a:rPr>
              <a:t>میدان</a:t>
            </a:r>
            <a:r>
              <a:rPr lang="fa-IR" sz="1600" dirty="0">
                <a:cs typeface="2  Koodak" pitchFamily="2" charset="-78"/>
              </a:rPr>
              <a:t/>
            </a:r>
            <a:br>
              <a:rPr lang="fa-IR" sz="1600" dirty="0">
                <a:cs typeface="2  Koodak" pitchFamily="2" charset="-78"/>
              </a:rPr>
            </a:br>
            <a:r>
              <a:rPr lang="fa-IR" sz="1600" b="1" dirty="0">
                <a:cs typeface="2  Koodak" pitchFamily="2" charset="-78"/>
              </a:rPr>
              <a:t>اهم پروژه های خاتمه </a:t>
            </a:r>
            <a:r>
              <a:rPr lang="fa-IR" sz="1600" b="1" dirty="0" smtClean="0">
                <a:cs typeface="2  Koodak" pitchFamily="2" charset="-78"/>
              </a:rPr>
              <a:t>یافته</a:t>
            </a:r>
            <a:r>
              <a:rPr lang="fa-IR" sz="1600" dirty="0">
                <a:cs typeface="2  Koodak" pitchFamily="2" charset="-78"/>
              </a:rPr>
              <a:t/>
            </a:r>
            <a:br>
              <a:rPr lang="fa-IR" sz="1600" dirty="0">
                <a:cs typeface="2  Koodak" pitchFamily="2" charset="-78"/>
              </a:rPr>
            </a:br>
            <a:r>
              <a:rPr lang="fa-IR" sz="1600" b="1" dirty="0">
                <a:cs typeface="2  Koodak" pitchFamily="2" charset="-78"/>
              </a:rPr>
              <a:t>طراحی نهایی عملیات برداشت داده های لرزه نگاری سه بعدی میدان نفتی بند کرخه</a:t>
            </a:r>
            <a:r>
              <a:rPr lang="fa-IR" sz="1600" dirty="0">
                <a:cs typeface="2  Koodak" pitchFamily="2" charset="-78"/>
              </a:rPr>
              <a:t/>
            </a:r>
            <a:br>
              <a:rPr lang="fa-IR" sz="1600" dirty="0">
                <a:cs typeface="2  Koodak" pitchFamily="2" charset="-78"/>
              </a:rPr>
            </a:br>
            <a:r>
              <a:rPr lang="fa-IR" sz="1600" dirty="0">
                <a:cs typeface="2  Koodak" pitchFamily="2" charset="-78"/>
              </a:rPr>
              <a:t>عملیات های نقشه برداری - مین روبی - ویبراتوری - جاده سازی و تست شکست مرزی در زمینی به مساحت 683 کیلومتر مربع در شمال غرب </a:t>
            </a:r>
            <a:r>
              <a:rPr lang="fa-IR" sz="1600" dirty="0" smtClean="0">
                <a:cs typeface="2  Koodak" pitchFamily="2" charset="-78"/>
              </a:rPr>
              <a:t>اهواز</a:t>
            </a:r>
            <a:r>
              <a:rPr lang="fa-IR" sz="1600" dirty="0">
                <a:cs typeface="2  Koodak" pitchFamily="2" charset="-78"/>
              </a:rPr>
              <a:t/>
            </a:r>
            <a:br>
              <a:rPr lang="fa-IR" sz="1600" dirty="0">
                <a:cs typeface="2  Koodak" pitchFamily="2" charset="-78"/>
              </a:rPr>
            </a:br>
            <a:r>
              <a:rPr lang="fa-IR" sz="1600" b="1" dirty="0">
                <a:cs typeface="2  Koodak" pitchFamily="2" charset="-78"/>
              </a:rPr>
              <a:t>اجراي عمليات لرزه نگاري در منطقه ميدان نفتي آزادگان شمالي</a:t>
            </a:r>
            <a:r>
              <a:rPr lang="fa-IR" sz="1600" dirty="0">
                <a:cs typeface="2  Koodak" pitchFamily="2" charset="-78"/>
              </a:rPr>
              <a:t/>
            </a:r>
            <a:br>
              <a:rPr lang="fa-IR" sz="1600" dirty="0">
                <a:cs typeface="2  Koodak" pitchFamily="2" charset="-78"/>
              </a:rPr>
            </a:br>
            <a:r>
              <a:rPr lang="fa-IR" sz="1600" dirty="0">
                <a:cs typeface="2  Koodak" pitchFamily="2" charset="-78"/>
              </a:rPr>
              <a:t>برداشت داده از میدان نفتی آزادگان شمالی در استان </a:t>
            </a:r>
            <a:r>
              <a:rPr lang="fa-IR" sz="1600" dirty="0" smtClean="0">
                <a:cs typeface="2  Koodak" pitchFamily="2" charset="-78"/>
              </a:rPr>
              <a:t>خوزستان</a:t>
            </a:r>
            <a:r>
              <a:rPr lang="fa-IR" sz="1600" dirty="0">
                <a:cs typeface="2  Koodak" pitchFamily="2" charset="-78"/>
              </a:rPr>
              <a:t/>
            </a:r>
            <a:br>
              <a:rPr lang="fa-IR" sz="1600" dirty="0">
                <a:cs typeface="2  Koodak" pitchFamily="2" charset="-78"/>
              </a:rPr>
            </a:br>
            <a:r>
              <a:rPr lang="fa-IR" sz="1600" b="1" dirty="0">
                <a:cs typeface="2  Koodak" pitchFamily="2" charset="-78"/>
              </a:rPr>
              <a:t>انجام عملیات لرزه نگاري سه بعدي تيماب – چنگوله</a:t>
            </a:r>
            <a:r>
              <a:rPr lang="fa-IR" sz="1600" dirty="0">
                <a:cs typeface="2  Koodak" pitchFamily="2" charset="-78"/>
              </a:rPr>
              <a:t/>
            </a:r>
            <a:br>
              <a:rPr lang="fa-IR" sz="1600" dirty="0">
                <a:cs typeface="2  Koodak" pitchFamily="2" charset="-78"/>
              </a:rPr>
            </a:br>
            <a:r>
              <a:rPr lang="fa-IR" sz="1600" dirty="0">
                <a:cs typeface="2  Koodak" pitchFamily="2" charset="-78"/>
              </a:rPr>
              <a:t>نقشه برداری - مین روبی - ویبراتوری - جاده سازی و شبکه بندی - حفاری - برداشت داده در زمینی به مساحت 650 کیلومتر مربع در منطقه دهلران از استان ایلام</a:t>
            </a: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251520" y="-65466"/>
            <a:ext cx="7488832" cy="6986528"/>
          </a:xfrm>
          <a:prstGeom prst="rect">
            <a:avLst/>
          </a:prstGeom>
        </p:spPr>
        <p:txBody>
          <a:bodyPr wrap="square">
            <a:spAutoFit/>
          </a:bodyPr>
          <a:lstStyle/>
          <a:p>
            <a:r>
              <a:rPr lang="fa-IR" sz="1600" dirty="0">
                <a:cs typeface="2  Koodak" pitchFamily="2" charset="-78"/>
              </a:rPr>
              <a:t> » </a:t>
            </a:r>
            <a:r>
              <a:rPr lang="fa-IR" sz="1600" dirty="0">
                <a:cs typeface="2  Koodak" pitchFamily="2" charset="-78"/>
                <a:hlinkClick r:id="rId6"/>
              </a:rPr>
              <a:t>‏محرومیت زدایی</a:t>
            </a:r>
            <a:r>
              <a:rPr lang="fa-IR" sz="1600" dirty="0" smtClean="0">
                <a:cs typeface="2  Koodak" pitchFamily="2" charset="-78"/>
                <a:hlinkClick r:id="rId6"/>
              </a:rPr>
              <a:t>‏</a:t>
            </a:r>
            <a:r>
              <a:rPr lang="fa-IR" sz="1600" dirty="0" smtClean="0">
                <a:cs typeface="2  Koodak" pitchFamily="2" charset="-78"/>
              </a:rPr>
              <a:t>‏/عمرانی‏</a:t>
            </a:r>
            <a:endParaRPr lang="fa-IR" sz="1600" dirty="0">
              <a:cs typeface="2  Koodak" pitchFamily="2" charset="-78"/>
              <a:hlinkClick r:id="rId6"/>
            </a:endParaRPr>
          </a:p>
          <a:p>
            <a:r>
              <a:rPr lang="fa-IR" sz="1600" dirty="0">
                <a:cs typeface="2  Koodak" pitchFamily="2" charset="-78"/>
              </a:rPr>
              <a:t> » </a:t>
            </a:r>
            <a:r>
              <a:rPr lang="fa-IR" sz="1600" dirty="0" smtClean="0">
                <a:cs typeface="2  Koodak" pitchFamily="2" charset="-78"/>
              </a:rPr>
              <a:t>یکی </a:t>
            </a:r>
            <a:r>
              <a:rPr lang="fa-IR" sz="1600" dirty="0">
                <a:cs typeface="2  Koodak" pitchFamily="2" charset="-78"/>
              </a:rPr>
              <a:t>از حوزه های فعالیتهای محرومیت زدایی قرب کوثرعرصه عمرانی که ویژگی آن اجرای طرح های کوچک – زود بازده و عالم المنفعه و فاقد پیچیدگی های فنی و تخصصی شامل (مخرن آب- راه- جاده و پل- مدرسه- خانه بهداشت-کتابخانه - آبخیزداری- اماکن ورزشی- مزار شهداء - مسجد و حوزه علمیه – خانه عالم حسینه - حمام و سرویس بهداشتی وغسالخانه می باشد.</a:t>
            </a:r>
            <a:br>
              <a:rPr lang="fa-IR" sz="1600" dirty="0">
                <a:cs typeface="2  Koodak" pitchFamily="2" charset="-78"/>
              </a:rPr>
            </a:br>
            <a:r>
              <a:rPr lang="fa-IR" sz="1600" dirty="0">
                <a:cs typeface="2  Koodak" pitchFamily="2" charset="-78"/>
              </a:rPr>
              <a:t>فعالیتهای عمرانی قرب کوثر در راستای محرومیت زدایی، در نقاط دور افتاده و فوق العاده محروم، مرزی و حساس انجام می شود. (مساجد و حسینیه در سراسر کشور</a:t>
            </a:r>
            <a:r>
              <a:rPr lang="fa-IR" sz="1600" dirty="0" smtClean="0">
                <a:cs typeface="2  Koodak" pitchFamily="2" charset="-78"/>
              </a:rPr>
              <a:t>)</a:t>
            </a:r>
            <a:r>
              <a:rPr lang="fa-IR" sz="1600" dirty="0">
                <a:cs typeface="2  Koodak" pitchFamily="2" charset="-78"/>
              </a:rPr>
              <a:t/>
            </a:r>
            <a:br>
              <a:rPr lang="fa-IR" sz="1600" dirty="0">
                <a:cs typeface="2  Koodak" pitchFamily="2" charset="-78"/>
              </a:rPr>
            </a:br>
            <a:r>
              <a:rPr lang="fa-IR" sz="1600" dirty="0">
                <a:cs typeface="2  Koodak" pitchFamily="2" charset="-78"/>
              </a:rPr>
              <a:t>- قرارگاه سازندگی خاتم الانبیاء (ص) قرب کوثر به پیروی راه نورانی اسلام و اجرایی دستورات الهی و فرمایش رهبر انقلاب و در راه رسیدن به اهداف مقدس نظام جمهوری اسلامی اجرایی طرح های محرومیت زدایی و در راه رسیدن به اهداف مقدس نظام جمهوری اسلامی اجرای طرح های محرومیت زدایی و مردم یاری در عرصه عمرانی از سال 1388 با در نظر گرفتن شرایط ذیل دنبال می نماید.</a:t>
            </a:r>
          </a:p>
          <a:p>
            <a:r>
              <a:rPr lang="fa-IR" sz="1600" b="1" dirty="0">
                <a:cs typeface="2  Koodak" pitchFamily="2" charset="-78"/>
              </a:rPr>
              <a:t>انتخاب پروژه ها در مناطق دور افتاده و محروم</a:t>
            </a:r>
            <a:endParaRPr lang="fa-IR" sz="1600" dirty="0">
              <a:cs typeface="2  Koodak" pitchFamily="2" charset="-78"/>
            </a:endParaRPr>
          </a:p>
          <a:p>
            <a:r>
              <a:rPr lang="fa-IR" sz="1600" b="1" dirty="0">
                <a:cs typeface="2  Koodak" pitchFamily="2" charset="-78"/>
              </a:rPr>
              <a:t>پوشش دادن تمامی مناطق محروم با توجه به پراکندگی جغرافیایی مناطق فوق .</a:t>
            </a:r>
            <a:endParaRPr lang="fa-IR" sz="1600" dirty="0">
              <a:cs typeface="2  Koodak" pitchFamily="2" charset="-78"/>
            </a:endParaRPr>
          </a:p>
          <a:p>
            <a:r>
              <a:rPr lang="fa-IR" sz="1600" b="1" dirty="0">
                <a:cs typeface="2  Koodak" pitchFamily="2" charset="-78"/>
              </a:rPr>
              <a:t>استحکام در ساخت و سازها ، با توجه به اینکه در مناطق محروم آسیب پذیر در مقابل بلایای طبیعی (سیل، زلزله ، طوفان و ...) بسیار مورد توجه قرار گرفته و مطابق با آیین نامه های مقررات ملی ساختمان(2800 زلزله و ...) طراحی و اجرای می گردد.</a:t>
            </a:r>
            <a:endParaRPr lang="fa-IR" sz="1600" dirty="0">
              <a:cs typeface="2  Koodak" pitchFamily="2" charset="-78"/>
            </a:endParaRPr>
          </a:p>
          <a:p>
            <a:r>
              <a:rPr lang="fa-IR" sz="1600" b="1" dirty="0">
                <a:cs typeface="2  Koodak" pitchFamily="2" charset="-78"/>
              </a:rPr>
              <a:t>در طراحی سازه های عمرانی مناطق محروم سعی گردیده از ساده ترین طرح های سازه ای (سازه با مصالح بنایی) استفاده شود که در صورت کمبود نیروی متخصص در منطقه قابل اجرا می باشد .</a:t>
            </a:r>
            <a:endParaRPr lang="fa-IR" sz="1600" dirty="0">
              <a:cs typeface="2  Koodak" pitchFamily="2" charset="-78"/>
            </a:endParaRPr>
          </a:p>
          <a:p>
            <a:r>
              <a:rPr lang="fa-IR" sz="1600" b="1" dirty="0">
                <a:cs typeface="2  Koodak" pitchFamily="2" charset="-78"/>
              </a:rPr>
              <a:t>با توجه به پراکندگی مناطق محروم سعی گردید، نیاز سنجی و امکان سنجی توسط کارشناسان موسسات و سپاه های استانی مستقر در منطقه شناسایی و رصد گردد.</a:t>
            </a:r>
            <a:endParaRPr lang="fa-IR" sz="1600" dirty="0">
              <a:cs typeface="2  Koodak" pitchFamily="2" charset="-78"/>
            </a:endParaRPr>
          </a:p>
          <a:p>
            <a:r>
              <a:rPr lang="fa-IR" sz="1600" b="1" dirty="0">
                <a:cs typeface="2  Koodak" pitchFamily="2" charset="-78"/>
              </a:rPr>
              <a:t>رده هایی که جهت اجرای پروژه های محرومیت زدایی با قرب کوثر همکاری می نمایند شامل:</a:t>
            </a:r>
            <a:endParaRPr lang="fa-IR" sz="1600" dirty="0">
              <a:cs typeface="2  Koodak" pitchFamily="2" charset="-78"/>
            </a:endParaRPr>
          </a:p>
          <a:p>
            <a:r>
              <a:rPr lang="fa-IR" sz="1600" b="1" dirty="0">
                <a:cs typeface="2  Koodak" pitchFamily="2" charset="-78"/>
              </a:rPr>
              <a:t>گروه تخصصی قرب و موسسات خاتم الانبیاء (ص)</a:t>
            </a:r>
            <a:endParaRPr lang="fa-IR" sz="1600" dirty="0">
              <a:cs typeface="2  Koodak" pitchFamily="2" charset="-78"/>
            </a:endParaRPr>
          </a:p>
          <a:p>
            <a:r>
              <a:rPr lang="fa-IR" sz="1600" b="1" dirty="0">
                <a:cs typeface="2  Koodak" pitchFamily="2" charset="-78"/>
              </a:rPr>
              <a:t>شواراها، دهیاری ها، هیئت امناء مساجد و ائمه جمعه</a:t>
            </a:r>
            <a:endParaRPr lang="fa-IR" sz="1600" dirty="0">
              <a:cs typeface="2  Koodak" pitchFamily="2" charset="-78"/>
            </a:endParaRPr>
          </a:p>
          <a:p>
            <a:r>
              <a:rPr lang="fa-IR" sz="1600" b="1" dirty="0">
                <a:cs typeface="2  Koodak" pitchFamily="2" charset="-78"/>
              </a:rPr>
              <a:t>گروه های جهادی و دانشجویی و </a:t>
            </a:r>
            <a:r>
              <a:rPr lang="fa-IR" sz="1600" b="1" dirty="0" smtClean="0">
                <a:cs typeface="2  Koodak" pitchFamily="2" charset="-78"/>
              </a:rPr>
              <a:t>طلاب</a:t>
            </a:r>
            <a:r>
              <a:rPr lang="fa-IR" sz="1600" dirty="0">
                <a:cs typeface="2  Koodak" pitchFamily="2" charset="-78"/>
              </a:rPr>
              <a:t/>
            </a:r>
            <a:br>
              <a:rPr lang="fa-IR" sz="1600" dirty="0">
                <a:cs typeface="2  Koodak" pitchFamily="2" charset="-78"/>
              </a:rPr>
            </a:br>
            <a:r>
              <a:rPr lang="fa-IR" sz="1600" dirty="0">
                <a:cs typeface="2  Koodak" pitchFamily="2" charset="-78"/>
              </a:rPr>
              <a:t>- برای تمامی پروژه های عمرانی پس از اتمام مطابق پیشرفت فیزیکی صورت وضعیت قطعی تنظیم گردیده و در پایان برای کلیه پروژه های استانی مراسم افتتاحیه با حضور فرماندهان سپاه، ائمه جمعه و مسئولین استانی (استاندار، فرماندار، بخشدار و ...) برگزار و هدف از اجرای این پروژه ها توسط سپاه و دستور فرماندهی محترم کل قوا تشریح می گردد.</a:t>
            </a: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273919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8" y="-27384"/>
            <a:ext cx="7740352" cy="6885384"/>
          </a:xfrm>
          <a:prstGeom prst="rect">
            <a:avLst/>
          </a:prstGeom>
        </p:spPr>
      </p:pic>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744357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14" name="Rounded Rectangle 13"/>
          <p:cNvSpPr/>
          <p:nvPr/>
        </p:nvSpPr>
        <p:spPr>
          <a:xfrm>
            <a:off x="5724128" y="95695"/>
            <a:ext cx="1872208" cy="38097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sz="2000" b="1" dirty="0">
                <a:solidFill>
                  <a:schemeClr val="tx1"/>
                </a:solidFill>
              </a:rPr>
              <a:t>اقتدار چیست؟</a:t>
            </a:r>
            <a:endParaRPr lang="fa-IR" sz="2000" dirty="0">
              <a:solidFill>
                <a:schemeClr val="tx1"/>
              </a:solidFill>
            </a:endParaRPr>
          </a:p>
        </p:txBody>
      </p:sp>
      <p:sp>
        <p:nvSpPr>
          <p:cNvPr id="18" name="Teardrop 17"/>
          <p:cNvSpPr/>
          <p:nvPr/>
        </p:nvSpPr>
        <p:spPr>
          <a:xfrm>
            <a:off x="899592" y="696688"/>
            <a:ext cx="6624736" cy="5180584"/>
          </a:xfrm>
          <a:prstGeom prst="teardrop">
            <a:avLst>
              <a:gd name="adj" fmla="val 100743"/>
            </a:avLst>
          </a:prstGeom>
        </p:spPr>
        <p:style>
          <a:lnRef idx="1">
            <a:schemeClr val="accent2"/>
          </a:lnRef>
          <a:fillRef idx="2">
            <a:schemeClr val="accent2"/>
          </a:fillRef>
          <a:effectRef idx="1">
            <a:schemeClr val="accent2"/>
          </a:effectRef>
          <a:fontRef idx="minor">
            <a:schemeClr val="dk1"/>
          </a:fontRef>
        </p:style>
        <p:txBody>
          <a:bodyPr rtlCol="1" anchor="ctr"/>
          <a:lstStyle/>
          <a:p>
            <a:r>
              <a:rPr lang="fa-IR" dirty="0">
                <a:solidFill>
                  <a:schemeClr val="tx1">
                    <a:lumMod val="95000"/>
                    <a:lumOff val="5000"/>
                  </a:schemeClr>
                </a:solidFill>
                <a:cs typeface="2  Koodak" pitchFamily="2" charset="-78"/>
              </a:rPr>
              <a:t>در فرهنگ نامه های فارسی اقتدار به معنی توانا شدن، توانستن، توانمندی و قدرت به </a:t>
            </a:r>
            <a:r>
              <a:rPr lang="fa-IR" dirty="0" smtClean="0">
                <a:solidFill>
                  <a:schemeClr val="tx1">
                    <a:lumMod val="95000"/>
                    <a:lumOff val="5000"/>
                  </a:schemeClr>
                </a:solidFill>
                <a:cs typeface="2  Koodak" pitchFamily="2" charset="-78"/>
              </a:rPr>
              <a:t>رسمیت شناخته </a:t>
            </a:r>
            <a:r>
              <a:rPr lang="fa-IR" dirty="0">
                <a:solidFill>
                  <a:schemeClr val="tx1">
                    <a:lumMod val="95000"/>
                    <a:lumOff val="5000"/>
                  </a:schemeClr>
                </a:solidFill>
                <a:cs typeface="2  Koodak" pitchFamily="2" charset="-78"/>
              </a:rPr>
              <a:t>شده آمده است</a:t>
            </a:r>
            <a:r>
              <a:rPr lang="fa-IR" dirty="0" smtClean="0">
                <a:solidFill>
                  <a:schemeClr val="tx1">
                    <a:lumMod val="95000"/>
                    <a:lumOff val="5000"/>
                  </a:schemeClr>
                </a:solidFill>
                <a:cs typeface="2  Koodak" pitchFamily="2" charset="-78"/>
              </a:rPr>
              <a:t>.</a:t>
            </a:r>
          </a:p>
          <a:p>
            <a:r>
              <a:rPr lang="fa-IR" dirty="0">
                <a:solidFill>
                  <a:schemeClr val="tx1">
                    <a:lumMod val="95000"/>
                    <a:lumOff val="5000"/>
                  </a:schemeClr>
                </a:solidFill>
                <a:cs typeface="2  Koodak" pitchFamily="2" charset="-78"/>
              </a:rPr>
              <a:t>در فرهنگ انگلیسی آکسفورد اقتدار </a:t>
            </a:r>
            <a:r>
              <a:rPr lang="fa-IR" dirty="0" smtClean="0">
                <a:solidFill>
                  <a:schemeClr val="tx1">
                    <a:lumMod val="95000"/>
                    <a:lumOff val="5000"/>
                  </a:schemeClr>
                </a:solidFill>
                <a:cs typeface="2  Koodak" pitchFamily="2" charset="-78"/>
              </a:rPr>
              <a:t>(اتوریته</a:t>
            </a:r>
            <a:r>
              <a:rPr lang="fa-IR" dirty="0">
                <a:solidFill>
                  <a:schemeClr val="tx1">
                    <a:lumMod val="95000"/>
                    <a:lumOff val="5000"/>
                  </a:schemeClr>
                </a:solidFill>
                <a:cs typeface="2  Koodak" pitchFamily="2" charset="-78"/>
              </a:rPr>
              <a:t>)</a:t>
            </a:r>
            <a:r>
              <a:rPr lang="fa-IR" dirty="0" smtClean="0">
                <a:solidFill>
                  <a:schemeClr val="tx1">
                    <a:lumMod val="95000"/>
                    <a:lumOff val="5000"/>
                  </a:schemeClr>
                </a:solidFill>
                <a:cs typeface="2  Koodak" pitchFamily="2" charset="-78"/>
              </a:rPr>
              <a:t> به «حق وا داشتن دیگران به اطاعت»،«حق فرماندهی یا ارائه تصمیم نهایی»و«حق مورد اطمینان بودن» تعریف شده است.</a:t>
            </a:r>
          </a:p>
          <a:p>
            <a:endParaRPr lang="fa-IR" dirty="0">
              <a:solidFill>
                <a:schemeClr val="tx1">
                  <a:lumMod val="95000"/>
                  <a:lumOff val="5000"/>
                </a:schemeClr>
              </a:solidFill>
              <a:cs typeface="2  Koodak" pitchFamily="2" charset="-78"/>
            </a:endParaRPr>
          </a:p>
          <a:p>
            <a:endParaRPr lang="fa-IR" dirty="0" smtClean="0">
              <a:solidFill>
                <a:schemeClr val="tx1">
                  <a:lumMod val="95000"/>
                  <a:lumOff val="5000"/>
                </a:schemeClr>
              </a:solidFill>
              <a:cs typeface="2  Koodak" pitchFamily="2" charset="-78"/>
            </a:endParaRPr>
          </a:p>
          <a:p>
            <a:endParaRPr lang="fa-IR" dirty="0" smtClean="0">
              <a:solidFill>
                <a:schemeClr val="tx1">
                  <a:lumMod val="95000"/>
                  <a:lumOff val="5000"/>
                </a:schemeClr>
              </a:solidFill>
              <a:cs typeface="2  Koodak" pitchFamily="2" charset="-78"/>
            </a:endParaRPr>
          </a:p>
          <a:p>
            <a:endParaRPr lang="fa-IR" dirty="0">
              <a:solidFill>
                <a:schemeClr val="tx1">
                  <a:lumMod val="95000"/>
                  <a:lumOff val="5000"/>
                </a:schemeClr>
              </a:solidFill>
              <a:cs typeface="2  Koodak" pitchFamily="2" charset="-78"/>
            </a:endParaRPr>
          </a:p>
          <a:p>
            <a:endParaRPr lang="fa-IR" dirty="0" smtClean="0">
              <a:solidFill>
                <a:schemeClr val="tx1">
                  <a:lumMod val="95000"/>
                  <a:lumOff val="5000"/>
                </a:schemeClr>
              </a:solidFill>
              <a:cs typeface="2  Koodak" pitchFamily="2" charset="-78"/>
            </a:endParaRPr>
          </a:p>
          <a:p>
            <a:endParaRPr lang="fa-IR" dirty="0">
              <a:solidFill>
                <a:schemeClr val="tx1">
                  <a:lumMod val="95000"/>
                  <a:lumOff val="5000"/>
                </a:schemeClr>
              </a:solidFill>
              <a:cs typeface="2  Koodak" pitchFamily="2" charset="-78"/>
            </a:endParaRPr>
          </a:p>
          <a:p>
            <a:endParaRPr lang="fa-IR" dirty="0" smtClean="0">
              <a:solidFill>
                <a:schemeClr val="tx1">
                  <a:lumMod val="95000"/>
                  <a:lumOff val="5000"/>
                </a:schemeClr>
              </a:solidFill>
              <a:cs typeface="2  Koodak" pitchFamily="2" charset="-78"/>
            </a:endParaRPr>
          </a:p>
          <a:p>
            <a:endParaRPr lang="fa-IR" dirty="0">
              <a:solidFill>
                <a:schemeClr val="tx1">
                  <a:lumMod val="95000"/>
                  <a:lumOff val="5000"/>
                </a:schemeClr>
              </a:solidFill>
              <a:cs typeface="2  Koodak" pitchFamily="2" charset="-78"/>
            </a:endParaRPr>
          </a:p>
        </p:txBody>
      </p:sp>
      <p:sp>
        <p:nvSpPr>
          <p:cNvPr id="19" name="Folded Corner 18"/>
          <p:cNvSpPr/>
          <p:nvPr/>
        </p:nvSpPr>
        <p:spPr>
          <a:xfrm>
            <a:off x="2123728" y="3286980"/>
            <a:ext cx="4464496" cy="1296144"/>
          </a:xfrm>
          <a:prstGeom prst="foldedCorner">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b="1" dirty="0" smtClean="0">
              <a:solidFill>
                <a:srgbClr val="002060"/>
              </a:solidFill>
              <a:cs typeface="2  Koodak" pitchFamily="2" charset="-78"/>
            </a:endParaRPr>
          </a:p>
          <a:p>
            <a:pPr algn="ctr"/>
            <a:r>
              <a:rPr lang="fa-IR" b="1" dirty="0" smtClean="0">
                <a:solidFill>
                  <a:srgbClr val="002060"/>
                </a:solidFill>
                <a:cs typeface="2  Koodak" pitchFamily="2" charset="-78"/>
              </a:rPr>
              <a:t>در </a:t>
            </a:r>
            <a:r>
              <a:rPr lang="fa-IR" b="1" dirty="0">
                <a:solidFill>
                  <a:srgbClr val="002060"/>
                </a:solidFill>
                <a:cs typeface="2  Koodak" pitchFamily="2" charset="-78"/>
              </a:rPr>
              <a:t>یک تعریف ساده اقتدار به معنی آن است که فرد یا حکومت از چنان </a:t>
            </a:r>
            <a:r>
              <a:rPr lang="fa-IR" b="1" dirty="0" smtClean="0">
                <a:solidFill>
                  <a:srgbClr val="002060"/>
                </a:solidFill>
                <a:cs typeface="2  Koodak" pitchFamily="2" charset="-78"/>
              </a:rPr>
              <a:t>مقبولیتی برخوردار </a:t>
            </a:r>
            <a:r>
              <a:rPr lang="fa-IR" b="1" dirty="0">
                <a:solidFill>
                  <a:srgbClr val="002060"/>
                </a:solidFill>
                <a:cs typeface="2  Koodak" pitchFamily="2" charset="-78"/>
              </a:rPr>
              <a:t>باشد که نظر او در موضوع یا مسائلی که پیش می آید، حرف آخر باشد و </a:t>
            </a:r>
            <a:r>
              <a:rPr lang="fa-IR" b="1" dirty="0" smtClean="0">
                <a:solidFill>
                  <a:srgbClr val="002060"/>
                </a:solidFill>
                <a:cs typeface="2  Koodak" pitchFamily="2" charset="-78"/>
              </a:rPr>
              <a:t>دیگران از </a:t>
            </a:r>
            <a:r>
              <a:rPr lang="fa-IR" b="1" dirty="0">
                <a:solidFill>
                  <a:srgbClr val="002060"/>
                </a:solidFill>
                <a:cs typeface="2  Koodak" pitchFamily="2" charset="-78"/>
              </a:rPr>
              <a:t>آن اطاعت کنند.</a:t>
            </a:r>
            <a:endParaRPr lang="fa-IR" dirty="0">
              <a:solidFill>
                <a:srgbClr val="002060"/>
              </a:solidFill>
              <a:cs typeface="2  Koodak" pitchFamily="2" charset="-78"/>
            </a:endParaRPr>
          </a:p>
        </p:txBody>
      </p:sp>
      <p:sp>
        <p:nvSpPr>
          <p:cNvPr id="2" name="Action Button: Back or Previous 1">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3" name="Action Button: Forward or Next 2">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Rounded Rectangle 10"/>
          <p:cNvSpPr/>
          <p:nvPr/>
        </p:nvSpPr>
        <p:spPr>
          <a:xfrm>
            <a:off x="7812360" y="812700"/>
            <a:ext cx="1224136" cy="528068"/>
          </a:xfrm>
          <a:prstGeom prst="roundRect">
            <a:avLst/>
          </a:prstGeom>
          <a:solidFill>
            <a:schemeClr val="accent3">
              <a:lumMod val="60000"/>
              <a:lumOff val="40000"/>
            </a:schemeClr>
          </a:solidFill>
          <a:ln>
            <a:solidFill>
              <a:srgbClr val="00B050"/>
            </a:solidFill>
          </a:ln>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2" name="Rounded Rectangle 11">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
        <p:nvSpPr>
          <p:cNvPr id="7" name="Rectangle 6"/>
          <p:cNvSpPr/>
          <p:nvPr/>
        </p:nvSpPr>
        <p:spPr>
          <a:xfrm>
            <a:off x="467544" y="6116868"/>
            <a:ext cx="4345870" cy="523220"/>
          </a:xfrm>
          <a:prstGeom prst="rect">
            <a:avLst/>
          </a:prstGeom>
        </p:spPr>
        <p:txBody>
          <a:bodyPr wrap="none">
            <a:spAutoFit/>
          </a:bodyPr>
          <a:lstStyle/>
          <a:p>
            <a:pPr algn="ctr"/>
            <a:r>
              <a:rPr lang="en-US" sz="2800" dirty="0">
                <a:solidFill>
                  <a:srgbClr val="002060"/>
                </a:solidFill>
                <a:cs typeface="2  Kourosh" pitchFamily="2" charset="-78"/>
              </a:rPr>
              <a:t>clever13812002@gmail.com</a:t>
            </a:r>
            <a:endParaRPr lang="fa-IR" sz="2800" dirty="0">
              <a:solidFill>
                <a:srgbClr val="002060"/>
              </a:solidFill>
              <a:cs typeface="2  Kourosh"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107504" y="0"/>
            <a:ext cx="7524328" cy="3970318"/>
          </a:xfrm>
          <a:prstGeom prst="rect">
            <a:avLst/>
          </a:prstGeom>
        </p:spPr>
        <p:txBody>
          <a:bodyPr wrap="square">
            <a:spAutoFit/>
          </a:bodyPr>
          <a:lstStyle/>
          <a:p>
            <a:r>
              <a:rPr lang="fa-IR" b="1" dirty="0">
                <a:cs typeface="2  Koodak" pitchFamily="2" charset="-78"/>
              </a:rPr>
              <a:t>اهداف اقدامات محرومیت زدایی :</a:t>
            </a:r>
            <a:r>
              <a:rPr lang="fa-IR" dirty="0">
                <a:cs typeface="2  Koodak" pitchFamily="2" charset="-78"/>
              </a:rPr>
              <a:t/>
            </a:r>
            <a:br>
              <a:rPr lang="fa-IR" dirty="0">
                <a:cs typeface="2  Koodak" pitchFamily="2" charset="-78"/>
              </a:rPr>
            </a:br>
            <a:r>
              <a:rPr lang="fa-IR" dirty="0">
                <a:cs typeface="2  Koodak" pitchFamily="2" charset="-78"/>
              </a:rPr>
              <a:t/>
            </a:r>
            <a:br>
              <a:rPr lang="fa-IR" dirty="0">
                <a:cs typeface="2  Koodak" pitchFamily="2" charset="-78"/>
              </a:rPr>
            </a:br>
            <a:r>
              <a:rPr lang="fa-IR" dirty="0">
                <a:cs typeface="2  Koodak" pitchFamily="2" charset="-78"/>
              </a:rPr>
              <a:t>     1- رضایت خداوند متعال، خشنودی آقا امام زمان (عج) ، شادی روح امام (ره ) و شهدا و رضایت مقام معظم رهبری</a:t>
            </a:r>
            <a:br>
              <a:rPr lang="fa-IR" dirty="0">
                <a:cs typeface="2  Koodak" pitchFamily="2" charset="-78"/>
              </a:rPr>
            </a:br>
            <a:r>
              <a:rPr lang="fa-IR" dirty="0">
                <a:cs typeface="2  Koodak" pitchFamily="2" charset="-78"/>
              </a:rPr>
              <a:t>     2- كمك به رفع فقر و محروميت</a:t>
            </a:r>
            <a:br>
              <a:rPr lang="fa-IR" dirty="0">
                <a:cs typeface="2  Koodak" pitchFamily="2" charset="-78"/>
              </a:rPr>
            </a:br>
            <a:r>
              <a:rPr lang="fa-IR" dirty="0">
                <a:cs typeface="2  Koodak" pitchFamily="2" charset="-78"/>
              </a:rPr>
              <a:t>     3- تحکیم پيوند مردم با نظام مقدس جمهوري اسلامي</a:t>
            </a:r>
            <a:br>
              <a:rPr lang="fa-IR" dirty="0">
                <a:cs typeface="2  Koodak" pitchFamily="2" charset="-78"/>
              </a:rPr>
            </a:br>
            <a:r>
              <a:rPr lang="fa-IR" dirty="0">
                <a:cs typeface="2  Koodak" pitchFamily="2" charset="-78"/>
              </a:rPr>
              <a:t>     4- ايجاد محبوبيت براي نظام مقدس جمهوري اسلامي</a:t>
            </a:r>
            <a:br>
              <a:rPr lang="fa-IR" dirty="0">
                <a:cs typeface="2  Koodak" pitchFamily="2" charset="-78"/>
              </a:rPr>
            </a:br>
            <a:r>
              <a:rPr lang="fa-IR" dirty="0">
                <a:cs typeface="2  Koodak" pitchFamily="2" charset="-78"/>
              </a:rPr>
              <a:t>     5- اثبات كارآمدي نظام مقدس جمهوري اسلامي</a:t>
            </a:r>
            <a:br>
              <a:rPr lang="fa-IR" dirty="0">
                <a:cs typeface="2  Koodak" pitchFamily="2" charset="-78"/>
              </a:rPr>
            </a:br>
            <a:r>
              <a:rPr lang="fa-IR" dirty="0">
                <a:cs typeface="2  Koodak" pitchFamily="2" charset="-78"/>
              </a:rPr>
              <a:t>     6- ايجاد بارقه اميد و نشاط در مردم</a:t>
            </a:r>
            <a:br>
              <a:rPr lang="fa-IR" dirty="0">
                <a:cs typeface="2  Koodak" pitchFamily="2" charset="-78"/>
              </a:rPr>
            </a:br>
            <a:r>
              <a:rPr lang="fa-IR" dirty="0">
                <a:cs typeface="2  Koodak" pitchFamily="2" charset="-78"/>
              </a:rPr>
              <a:t>     7- رشد اقتصادي مردم</a:t>
            </a:r>
            <a:br>
              <a:rPr lang="fa-IR" dirty="0">
                <a:cs typeface="2  Koodak" pitchFamily="2" charset="-78"/>
              </a:rPr>
            </a:br>
            <a:r>
              <a:rPr lang="fa-IR" dirty="0">
                <a:cs typeface="2  Koodak" pitchFamily="2" charset="-78"/>
              </a:rPr>
              <a:t>     8-  بهبود وضعيت معيشتی مردم</a:t>
            </a:r>
            <a:br>
              <a:rPr lang="fa-IR" dirty="0">
                <a:cs typeface="2  Koodak" pitchFamily="2" charset="-78"/>
              </a:rPr>
            </a:br>
            <a:r>
              <a:rPr lang="fa-IR" dirty="0">
                <a:cs typeface="2  Koodak" pitchFamily="2" charset="-78"/>
              </a:rPr>
              <a:t>     9- ترميم خرابي ها و آباداني مملكت و نمايش شكوه نظام اسلامي</a:t>
            </a:r>
            <a:br>
              <a:rPr lang="fa-IR" dirty="0">
                <a:cs typeface="2  Koodak" pitchFamily="2" charset="-78"/>
              </a:rPr>
            </a:br>
            <a:r>
              <a:rPr lang="fa-IR" dirty="0">
                <a:cs typeface="2  Koodak" pitchFamily="2" charset="-78"/>
              </a:rPr>
              <a:t>    10- حفظ شور و شعف براي پاسداري از نظام و جلوگيري از كاهش شور و شوق</a:t>
            </a:r>
            <a:br>
              <a:rPr lang="fa-IR" dirty="0">
                <a:cs typeface="2  Koodak" pitchFamily="2" charset="-78"/>
              </a:rPr>
            </a:br>
            <a:r>
              <a:rPr lang="fa-IR" dirty="0">
                <a:cs typeface="2  Koodak" pitchFamily="2" charset="-78"/>
              </a:rPr>
              <a:t>   11- حل مشكل مردم محروم و ستمديده</a:t>
            </a: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7443576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504" y="980728"/>
            <a:ext cx="7488832" cy="5329607"/>
          </a:xfrm>
          <a:prstGeom prst="rect">
            <a:avLst/>
          </a:prstGeom>
        </p:spPr>
      </p:pic>
      <p:sp>
        <p:nvSpPr>
          <p:cNvPr id="3" name="Round Same Side Corner Rectangle 2"/>
          <p:cNvSpPr/>
          <p:nvPr/>
        </p:nvSpPr>
        <p:spPr>
          <a:xfrm>
            <a:off x="3943657" y="214290"/>
            <a:ext cx="3528392" cy="622422"/>
          </a:xfrm>
          <a:prstGeom prst="round2SameRect">
            <a:avLst>
              <a:gd name="adj1" fmla="val 50000"/>
              <a:gd name="adj2" fmla="val 30395"/>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fa-IR" dirty="0" smtClean="0"/>
              <a:t>محرومیت زدایی در زمینه های اجتماعی</a:t>
            </a:r>
            <a:endParaRPr lang="fa-IR" dirty="0"/>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0336066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251520" y="82034"/>
            <a:ext cx="7344816" cy="6740307"/>
          </a:xfrm>
          <a:prstGeom prst="rect">
            <a:avLst/>
          </a:prstGeom>
        </p:spPr>
        <p:txBody>
          <a:bodyPr wrap="square">
            <a:spAutoFit/>
          </a:bodyPr>
          <a:lstStyle/>
          <a:p>
            <a:r>
              <a:rPr lang="fa-IR" sz="2000" dirty="0">
                <a:cs typeface="2  Koodak" pitchFamily="2" charset="-78"/>
              </a:rPr>
              <a:t> » </a:t>
            </a:r>
            <a:r>
              <a:rPr lang="fa-IR" sz="2000" dirty="0">
                <a:cs typeface="2  Koodak" pitchFamily="2" charset="-78"/>
                <a:hlinkClick r:id="rId6"/>
              </a:rPr>
              <a:t>‏محرومیت زدایی</a:t>
            </a:r>
            <a:r>
              <a:rPr lang="fa-IR" sz="2000" dirty="0" smtClean="0">
                <a:cs typeface="2  Koodak" pitchFamily="2" charset="-78"/>
                <a:hlinkClick r:id="rId6"/>
              </a:rPr>
              <a:t>‏</a:t>
            </a:r>
            <a:r>
              <a:rPr lang="fa-IR" sz="2000" dirty="0" smtClean="0">
                <a:cs typeface="2  Koodak" pitchFamily="2" charset="-78"/>
              </a:rPr>
              <a:t>/کشاورزی</a:t>
            </a:r>
            <a:r>
              <a:rPr lang="fa-IR" sz="2000" dirty="0">
                <a:cs typeface="2  Koodak" pitchFamily="2" charset="-78"/>
              </a:rPr>
              <a:t>‏</a:t>
            </a:r>
          </a:p>
          <a:p>
            <a:endParaRPr lang="fa-IR" sz="1600" dirty="0" smtClean="0">
              <a:cs typeface="2  Koodak" pitchFamily="2" charset="-78"/>
            </a:endParaRPr>
          </a:p>
          <a:p>
            <a:r>
              <a:rPr lang="fa-IR" sz="1600" dirty="0">
                <a:cs typeface="2  Koodak" pitchFamily="2" charset="-78"/>
              </a:rPr>
              <a:t/>
            </a:r>
            <a:br>
              <a:rPr lang="fa-IR" sz="1600" dirty="0">
                <a:cs typeface="2  Koodak" pitchFamily="2" charset="-78"/>
              </a:rPr>
            </a:br>
            <a:r>
              <a:rPr lang="fa-IR" sz="1600" dirty="0">
                <a:cs typeface="2  Koodak" pitchFamily="2" charset="-78"/>
              </a:rPr>
              <a:t>درسنوات گذشته پیرو دستور موکد ولی امر مسلمین حضرت امام خامنه ای (مد ظله العالی) به منظور مهیا نمودن چتری سالم برای زندگی شرافتمندانه با ایجاد اشتغال و تامین در آمد مکفی و شرکت در فعالیت های تولیدی سالم اقتصادی و کمک به امنیت غذایی و جلو گیری ازمهاجرت افراد و تثبیت جمعیت در روستاهای خالی از سکنه</a:t>
            </a:r>
            <a:r>
              <a:rPr lang="fa-IR" sz="1600" b="1" dirty="0">
                <a:cs typeface="2  Koodak" pitchFamily="2" charset="-78"/>
              </a:rPr>
              <a:t>طرح احرار</a:t>
            </a:r>
            <a:r>
              <a:rPr lang="fa-IR" sz="1600" dirty="0">
                <a:cs typeface="2  Koodak" pitchFamily="2" charset="-78"/>
              </a:rPr>
              <a:t> به اجرا در آید ابتدا این طرح در منطقه رودبار کهنوج ( منطقه جیرفت) آغاز شد که خوشبختانه ده هزار هکتار از اراضی در قالب تشکل های مناسب</a:t>
            </a:r>
            <a:r>
              <a:rPr lang="fa-IR" sz="1600" b="1" dirty="0">
                <a:cs typeface="2  Koodak" pitchFamily="2" charset="-78"/>
              </a:rPr>
              <a:t>(تعاونی ایثارگران)</a:t>
            </a:r>
            <a:r>
              <a:rPr lang="fa-IR" sz="1600" dirty="0">
                <a:cs typeface="2  Koodak" pitchFamily="2" charset="-78"/>
              </a:rPr>
              <a:t> به بومیان و افراد کم درآمد منطقه واگذارشد که این امر نمونه ای روشن در ارتقاء معیشت مردم وتبدیل زمینهای بایر در مناطق مرزی ، محروم و دور افتاده کشور  محسوب می شود .</a:t>
            </a:r>
            <a:br>
              <a:rPr lang="fa-IR" sz="1600" dirty="0">
                <a:cs typeface="2  Koodak" pitchFamily="2" charset="-78"/>
              </a:rPr>
            </a:br>
            <a:r>
              <a:rPr lang="fa-IR" sz="1600" dirty="0">
                <a:cs typeface="2  Koodak" pitchFamily="2" charset="-78"/>
              </a:rPr>
              <a:t> این طرح ارزشمند مورد تاکید و توجه مقام معظم رهبری و مسئولین امر قرار گرفت  که متعاقب آن موجب اجرای موافقتنامه ای بین فرمانده وقت قرارگاه سازندگی خاتم الانبیاء(ص) و وزیر وقت کشاورزی به نمایندگی از طرف دولت به امضاء رسید تا بر اساس آن 500 هزار هکتار از اراضی مستعد کشاورزی در نقاط مرزی ،محروم و دور افتاده کشور در اختیار ایثارگران ، بسیجیان غیر شاغل و فارغ التحصیلان کشاورزی منطقه قرار گیرد. به همین منظور </a:t>
            </a:r>
            <a:r>
              <a:rPr lang="fa-IR" sz="1600" b="1" dirty="0">
                <a:cs typeface="2  Koodak" pitchFamily="2" charset="-78"/>
              </a:rPr>
              <a:t>طرح احیاء و توسعه کشاورزی</a:t>
            </a:r>
            <a:r>
              <a:rPr lang="fa-IR" sz="1600" dirty="0">
                <a:cs typeface="2  Koodak" pitchFamily="2" charset="-78"/>
              </a:rPr>
              <a:t>انتخاب و مقرر شد در فاز اول و دوم هر کدام 150 هزار هکتار و در فاز سوم 200 هزار هکتار از اراضی احیاء گردد. پس از مبادله توافقنامه و واگذاری اعتبار از سوی دولت ، عملیات وسیعی با هماهنگی دستگاه های وزارت نیرو و جهاد کشاورزی آغاز و اقدامات قابل توجهی صورت گرفته است که اهم آن به شرح زیر می باشد:</a:t>
            </a:r>
            <a:br>
              <a:rPr lang="fa-IR" sz="1600" dirty="0">
                <a:cs typeface="2  Koodak" pitchFamily="2" charset="-78"/>
              </a:rPr>
            </a:br>
            <a:r>
              <a:rPr lang="fa-IR" sz="1600" b="1" dirty="0">
                <a:cs typeface="2  Koodak" pitchFamily="2" charset="-78"/>
              </a:rPr>
              <a:t>1-  1/200/000 هکتار از عرصه های معرفی شده شناسایی ومورد استعداد سنجی قرار گرفته است</a:t>
            </a:r>
            <a:br>
              <a:rPr lang="fa-IR" sz="1600" b="1" dirty="0">
                <a:cs typeface="2  Koodak" pitchFamily="2" charset="-78"/>
              </a:rPr>
            </a:br>
            <a:r>
              <a:rPr lang="fa-IR" sz="1600" b="1" dirty="0">
                <a:cs typeface="2  Koodak" pitchFamily="2" charset="-78"/>
              </a:rPr>
              <a:t>2-  1000 هکتار به لحاظ شاخص های فنی و اقتصادی مورد تایید و تملک قرار گرفته است</a:t>
            </a:r>
            <a:br>
              <a:rPr lang="fa-IR" sz="1600" b="1" dirty="0">
                <a:cs typeface="2  Koodak" pitchFamily="2" charset="-78"/>
              </a:rPr>
            </a:br>
            <a:r>
              <a:rPr lang="fa-IR" sz="1600" b="1" dirty="0">
                <a:cs typeface="2  Koodak" pitchFamily="2" charset="-78"/>
              </a:rPr>
              <a:t>3-  120 متر مکعب آب منابع سطحی و زیر زمینی  به پروژه های در دست اقدام تعاونی ها تخصیص یافته است</a:t>
            </a:r>
            <a:br>
              <a:rPr lang="fa-IR" sz="1600" b="1" dirty="0">
                <a:cs typeface="2  Koodak" pitchFamily="2" charset="-78"/>
              </a:rPr>
            </a:br>
            <a:r>
              <a:rPr lang="fa-IR" sz="1600" b="1" dirty="0">
                <a:cs typeface="2  Koodak" pitchFamily="2" charset="-78"/>
              </a:rPr>
              <a:t>4- 102 تعاونی تولیدی تشکیل  و بیش از 50/000 نفربه صورت مستقیم وغیر مستقیم  اشتغال آنها فراهم گردیده است</a:t>
            </a:r>
            <a:br>
              <a:rPr lang="fa-IR" sz="1600" b="1" dirty="0">
                <a:cs typeface="2  Koodak" pitchFamily="2" charset="-78"/>
              </a:rPr>
            </a:br>
            <a:r>
              <a:rPr lang="fa-IR" sz="1600" b="1" dirty="0">
                <a:cs typeface="2  Koodak" pitchFamily="2" charset="-78"/>
              </a:rPr>
              <a:t>5- از محل اعتبارات طرح تا کنون  عملیات اجرایی 37 پروژه پایان یافته و بیش از 40 پروژه در دست اجرا می باشد</a:t>
            </a:r>
            <a:r>
              <a:rPr lang="fa-IR" sz="1600" dirty="0">
                <a:cs typeface="2  Koodak" pitchFamily="2" charset="-78"/>
              </a:rPr>
              <a:t/>
            </a:r>
            <a:br>
              <a:rPr lang="fa-IR" sz="1600" dirty="0">
                <a:cs typeface="2  Koodak" pitchFamily="2" charset="-78"/>
              </a:rPr>
            </a:br>
            <a:endParaRPr lang="fa-IR" sz="1600" dirty="0">
              <a:cs typeface="2  Koodak" pitchFamily="2" charset="-78"/>
            </a:endParaRP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0336066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107504" y="-159306"/>
            <a:ext cx="7416824" cy="7017306"/>
          </a:xfrm>
          <a:prstGeom prst="rect">
            <a:avLst/>
          </a:prstGeom>
        </p:spPr>
        <p:txBody>
          <a:bodyPr wrap="square">
            <a:spAutoFit/>
          </a:bodyPr>
          <a:lstStyle/>
          <a:p>
            <a:r>
              <a:rPr lang="fa-IR" b="1" dirty="0">
                <a:cs typeface="2  Koodak" pitchFamily="2" charset="-78"/>
              </a:rPr>
              <a:t/>
            </a:r>
            <a:br>
              <a:rPr lang="fa-IR" b="1" dirty="0">
                <a:cs typeface="2  Koodak" pitchFamily="2" charset="-78"/>
              </a:rPr>
            </a:br>
            <a:r>
              <a:rPr lang="fa-IR" b="1" dirty="0">
                <a:cs typeface="2  Koodak" pitchFamily="2" charset="-78"/>
              </a:rPr>
              <a:t>6-  مطالعات فاز یک اراضی واگذار شده 107100 هکتار</a:t>
            </a:r>
            <a:br>
              <a:rPr lang="fa-IR" b="1" dirty="0">
                <a:cs typeface="2  Koodak" pitchFamily="2" charset="-78"/>
              </a:rPr>
            </a:br>
            <a:r>
              <a:rPr lang="fa-IR" b="1" dirty="0">
                <a:cs typeface="2  Koodak" pitchFamily="2" charset="-78"/>
              </a:rPr>
              <a:t>7-  مطالعات فاز دو اراضی واگذار شده 90271 هکتار</a:t>
            </a:r>
            <a:br>
              <a:rPr lang="fa-IR" b="1" dirty="0">
                <a:cs typeface="2  Koodak" pitchFamily="2" charset="-78"/>
              </a:rPr>
            </a:br>
            <a:r>
              <a:rPr lang="fa-IR" b="1" dirty="0">
                <a:cs typeface="2  Koodak" pitchFamily="2" charset="-78"/>
              </a:rPr>
              <a:t>8-  اراضی در دست مطالعه جدید30/000 هکتار</a:t>
            </a:r>
            <a:br>
              <a:rPr lang="fa-IR" b="1" dirty="0">
                <a:cs typeface="2  Koodak" pitchFamily="2" charset="-78"/>
              </a:rPr>
            </a:br>
            <a:r>
              <a:rPr lang="fa-IR" b="1" dirty="0">
                <a:cs typeface="2  Koodak" pitchFamily="2" charset="-78"/>
              </a:rPr>
              <a:t>9-  احداث ایستگاه پمپاژ آب 28 واحد</a:t>
            </a:r>
            <a:br>
              <a:rPr lang="fa-IR" b="1" dirty="0">
                <a:cs typeface="2  Koodak" pitchFamily="2" charset="-78"/>
              </a:rPr>
            </a:br>
            <a:r>
              <a:rPr lang="fa-IR" b="1" dirty="0">
                <a:cs typeface="2  Koodak" pitchFamily="2" charset="-78"/>
              </a:rPr>
              <a:t>10- کانال انتقال آب 499کیلومتر و 778 متر</a:t>
            </a:r>
            <a:br>
              <a:rPr lang="fa-IR" b="1" dirty="0">
                <a:cs typeface="2  Koodak" pitchFamily="2" charset="-78"/>
              </a:rPr>
            </a:br>
            <a:r>
              <a:rPr lang="fa-IR" b="1" dirty="0">
                <a:cs typeface="2  Koodak" pitchFamily="2" charset="-78"/>
              </a:rPr>
              <a:t>11- اراضی سطح زیر کشت 45764 هکتار</a:t>
            </a:r>
            <a:br>
              <a:rPr lang="fa-IR" b="1" dirty="0">
                <a:cs typeface="2  Koodak" pitchFamily="2" charset="-78"/>
              </a:rPr>
            </a:br>
            <a:r>
              <a:rPr lang="fa-IR" b="1" dirty="0">
                <a:cs typeface="2  Koodak" pitchFamily="2" charset="-78"/>
              </a:rPr>
              <a:t>12- انبار محصولات 50 </a:t>
            </a:r>
            <a:r>
              <a:rPr lang="fa-IR" b="1" dirty="0" smtClean="0">
                <a:cs typeface="2  Koodak" pitchFamily="2" charset="-78"/>
              </a:rPr>
              <a:t>باب</a:t>
            </a:r>
            <a:r>
              <a:rPr lang="fa-IR" dirty="0">
                <a:cs typeface="2  Koodak" pitchFamily="2" charset="-78"/>
              </a:rPr>
              <a:t/>
            </a:r>
            <a:br>
              <a:rPr lang="fa-IR" dirty="0">
                <a:cs typeface="2  Koodak" pitchFamily="2" charset="-78"/>
              </a:rPr>
            </a:br>
            <a:r>
              <a:rPr lang="fa-IR" dirty="0">
                <a:cs typeface="2  Koodak" pitchFamily="2" charset="-78"/>
              </a:rPr>
              <a:t>در همین راستا فعالیت های قرارگاه درقالب </a:t>
            </a:r>
            <a:r>
              <a:rPr lang="fa-IR" b="1" dirty="0">
                <a:cs typeface="2  Koodak" pitchFamily="2" charset="-78"/>
              </a:rPr>
              <a:t>طرح احیا و توسعه</a:t>
            </a:r>
            <a:r>
              <a:rPr lang="fa-IR" dirty="0">
                <a:cs typeface="2  Koodak" pitchFamily="2" charset="-78"/>
              </a:rPr>
              <a:t> شامل چها ر حوزه زیر می باشد:</a:t>
            </a:r>
            <a:br>
              <a:rPr lang="fa-IR" dirty="0">
                <a:cs typeface="2  Koodak" pitchFamily="2" charset="-78"/>
              </a:rPr>
            </a:br>
            <a:r>
              <a:rPr lang="fa-IR" b="1" dirty="0">
                <a:cs typeface="2  Koodak" pitchFamily="2" charset="-78"/>
              </a:rPr>
              <a:t>الف : ستادی </a:t>
            </a:r>
            <a:r>
              <a:rPr lang="fa-IR" dirty="0">
                <a:cs typeface="2  Koodak" pitchFamily="2" charset="-78"/>
              </a:rPr>
              <a:t/>
            </a:r>
            <a:br>
              <a:rPr lang="fa-IR" dirty="0">
                <a:cs typeface="2  Koodak" pitchFamily="2" charset="-78"/>
              </a:rPr>
            </a:br>
            <a:r>
              <a:rPr lang="fa-IR" b="1" dirty="0">
                <a:cs typeface="2  Koodak" pitchFamily="2" charset="-78"/>
              </a:rPr>
              <a:t>ب : زیر ساختی </a:t>
            </a:r>
            <a:r>
              <a:rPr lang="fa-IR" dirty="0">
                <a:cs typeface="2  Koodak" pitchFamily="2" charset="-78"/>
              </a:rPr>
              <a:t/>
            </a:r>
            <a:br>
              <a:rPr lang="fa-IR" dirty="0">
                <a:cs typeface="2  Koodak" pitchFamily="2" charset="-78"/>
              </a:rPr>
            </a:br>
            <a:r>
              <a:rPr lang="fa-IR" b="1" dirty="0">
                <a:cs typeface="2  Koodak" pitchFamily="2" charset="-78"/>
              </a:rPr>
              <a:t>ج : تشکیل تعاونی </a:t>
            </a:r>
            <a:r>
              <a:rPr lang="fa-IR" dirty="0">
                <a:cs typeface="2  Koodak" pitchFamily="2" charset="-78"/>
              </a:rPr>
              <a:t/>
            </a:r>
            <a:br>
              <a:rPr lang="fa-IR" dirty="0">
                <a:cs typeface="2  Koodak" pitchFamily="2" charset="-78"/>
              </a:rPr>
            </a:br>
            <a:r>
              <a:rPr lang="fa-IR" b="1" dirty="0">
                <a:cs typeface="2  Koodak" pitchFamily="2" charset="-78"/>
              </a:rPr>
              <a:t>د : بهره برداری و واگذاری</a:t>
            </a:r>
            <a:r>
              <a:rPr lang="fa-IR" dirty="0">
                <a:cs typeface="2  Koodak" pitchFamily="2" charset="-78"/>
              </a:rPr>
              <a:t/>
            </a:r>
            <a:br>
              <a:rPr lang="fa-IR" dirty="0">
                <a:cs typeface="2  Koodak" pitchFamily="2" charset="-78"/>
              </a:rPr>
            </a:br>
            <a:r>
              <a:rPr lang="fa-IR" dirty="0">
                <a:cs typeface="2  Koodak" pitchFamily="2" charset="-78"/>
              </a:rPr>
              <a:t> </a:t>
            </a:r>
            <a:r>
              <a:rPr lang="fa-IR" b="1" dirty="0">
                <a:cs typeface="2  Koodak" pitchFamily="2" charset="-78"/>
              </a:rPr>
              <a:t>الف- حوزه ستادی </a:t>
            </a:r>
            <a:r>
              <a:rPr lang="fa-IR" dirty="0">
                <a:cs typeface="2  Koodak" pitchFamily="2" charset="-78"/>
              </a:rPr>
              <a:t/>
            </a:r>
            <a:br>
              <a:rPr lang="fa-IR" dirty="0">
                <a:cs typeface="2  Koodak" pitchFamily="2" charset="-78"/>
              </a:rPr>
            </a:br>
            <a:r>
              <a:rPr lang="fa-IR" dirty="0">
                <a:cs typeface="2  Koodak" pitchFamily="2" charset="-78"/>
              </a:rPr>
              <a:t>امور ستادی مربوط با توافق نامه طرح احیاء و توسعه و سایر طرحهای مرتبط با کشاورزی در کلیه سطوح دولتی اعم از پیشنهاد طرحها ، افزایش و تامین ردیفهای اعتبار طرح ، انعقاد قراردادها، جلسه مشترک و نظارتی بر عملکرد طرح در استانهای مشمول طرح</a:t>
            </a:r>
            <a:br>
              <a:rPr lang="fa-IR" dirty="0">
                <a:cs typeface="2  Koodak" pitchFamily="2" charset="-78"/>
              </a:rPr>
            </a:br>
            <a:r>
              <a:rPr lang="fa-IR" b="1" dirty="0">
                <a:cs typeface="2  Koodak" pitchFamily="2" charset="-78"/>
              </a:rPr>
              <a:t>ب- حوزه زیر ساختی </a:t>
            </a:r>
            <a:r>
              <a:rPr lang="fa-IR" dirty="0">
                <a:cs typeface="2  Koodak" pitchFamily="2" charset="-78"/>
              </a:rPr>
              <a:t/>
            </a:r>
            <a:br>
              <a:rPr lang="fa-IR" dirty="0">
                <a:cs typeface="2  Koodak" pitchFamily="2" charset="-78"/>
              </a:rPr>
            </a:br>
            <a:r>
              <a:rPr lang="fa-IR" dirty="0">
                <a:cs typeface="2  Koodak" pitchFamily="2" charset="-78"/>
              </a:rPr>
              <a:t>کلیه پروژه های آماده اجرا با رعایت شرایط حاکم بر قراردادهای اجرایی شامل : مطالعات، تامین و انتقال آب ، عملیات داخل مزرعه، ساخت انبار و سوله</a:t>
            </a:r>
            <a:br>
              <a:rPr lang="fa-IR" dirty="0">
                <a:cs typeface="2  Koodak" pitchFamily="2" charset="-78"/>
              </a:rPr>
            </a:br>
            <a:r>
              <a:rPr lang="fa-IR" b="1" dirty="0">
                <a:cs typeface="2  Koodak" pitchFamily="2" charset="-78"/>
              </a:rPr>
              <a:t>ج-تشکیل تعاونی </a:t>
            </a:r>
            <a:r>
              <a:rPr lang="fa-IR" dirty="0">
                <a:cs typeface="2  Koodak" pitchFamily="2" charset="-78"/>
              </a:rPr>
              <a:t/>
            </a:r>
            <a:br>
              <a:rPr lang="fa-IR" dirty="0">
                <a:cs typeface="2  Koodak" pitchFamily="2" charset="-78"/>
              </a:rPr>
            </a:br>
            <a:r>
              <a:rPr lang="fa-IR" dirty="0">
                <a:cs typeface="2  Koodak" pitchFamily="2" charset="-78"/>
              </a:rPr>
              <a:t>تعیین و شناسایی اعضای ایثارگران و بومیان محلی و ثبت و راه اندازی تعاونی ها</a:t>
            </a:r>
            <a:br>
              <a:rPr lang="fa-IR" dirty="0">
                <a:cs typeface="2  Koodak" pitchFamily="2" charset="-78"/>
              </a:rPr>
            </a:br>
            <a:r>
              <a:rPr lang="fa-IR" b="1" dirty="0">
                <a:cs typeface="2  Koodak" pitchFamily="2" charset="-78"/>
              </a:rPr>
              <a:t>د- بهره برداری و واگذاری </a:t>
            </a:r>
            <a:r>
              <a:rPr lang="fa-IR" dirty="0">
                <a:cs typeface="2  Koodak" pitchFamily="2" charset="-78"/>
              </a:rPr>
              <a:t/>
            </a:r>
            <a:br>
              <a:rPr lang="fa-IR" dirty="0">
                <a:cs typeface="2  Koodak" pitchFamily="2" charset="-78"/>
              </a:rPr>
            </a:br>
            <a:r>
              <a:rPr lang="fa-IR" dirty="0">
                <a:cs typeface="2  Koodak" pitchFamily="2" charset="-78"/>
              </a:rPr>
              <a:t>شناسایی و برنامه ریزی تملک اراضی و اخذ مجوزهای لازم در راه اندازی تعاونیهای ایثارگران و واگذاری اراضی آماده شده به تعاونی ها و بهره برداری از اراضی تامین آب شده</a:t>
            </a: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37443576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a:spLocks noChangeArrowheads="1"/>
          </p:cNvSpPr>
          <p:nvPr/>
        </p:nvSpPr>
        <p:spPr bwMode="auto">
          <a:xfrm>
            <a:off x="124011" y="-193514"/>
            <a:ext cx="7128792" cy="689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666666"/>
                </a:solidFill>
                <a:effectLst/>
                <a:latin typeface="Arial" pitchFamily="34" charset="0"/>
                <a:cs typeface="2  Koodak" pitchFamily="2" charset="-78"/>
              </a:rPr>
              <a:t> </a:t>
            </a:r>
            <a:endParaRPr kumimoji="0" lang="ar-SA" sz="1600" b="0" i="0" u="none" strike="noStrike" cap="none" normalizeH="0" baseline="0" dirty="0" smtClean="0">
              <a:ln>
                <a:noFill/>
              </a:ln>
              <a:solidFill>
                <a:srgbClr val="666666"/>
              </a:solidFill>
              <a:effectLst/>
              <a:latin typeface="Tahoma" pitchFamily="34" charset="0"/>
              <a:cs typeface="2  Koodak" pitchFamily="2" charset="-78"/>
              <a:hlinkClick r:id="rId6"/>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rgbClr val="666666"/>
                </a:solidFill>
                <a:effectLst/>
                <a:latin typeface="Tahoma" pitchFamily="34" charset="0"/>
                <a:cs typeface="2  Koodak" pitchFamily="2" charset="-78"/>
                <a:hlinkClick r:id="rId6"/>
              </a:rPr>
              <a:t>‏گرایش های عمران صنعت‏</a:t>
            </a:r>
          </a:p>
          <a:p>
            <a:pPr marL="0" marR="0" lvl="0" indent="0" defTabSz="914400" rtl="0"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rgbClr val="006400"/>
                </a:solidFill>
                <a:effectLst/>
                <a:latin typeface="mitra"/>
                <a:cs typeface="2  Koodak" pitchFamily="2" charset="-78"/>
              </a:rPr>
              <a:t>...هو انشاکم من الارض و استعمر کم فیها...</a:t>
            </a:r>
            <a:r>
              <a:rPr kumimoji="0" lang="ar-SA" sz="1600" b="1" i="0" u="none" strike="noStrike" cap="none" normalizeH="0" baseline="0" dirty="0" smtClean="0">
                <a:ln>
                  <a:noFill/>
                </a:ln>
                <a:solidFill>
                  <a:schemeClr val="tx1"/>
                </a:solidFill>
                <a:effectLst/>
                <a:latin typeface="mitra"/>
                <a:cs typeface="2  Koodak" pitchFamily="2" charset="-78"/>
              </a:rPr>
              <a:t>(هود 61)</a:t>
            </a:r>
            <a:r>
              <a:rPr kumimoji="0" lang="ar-SA" sz="1600" b="0" i="0" u="none" strike="noStrike" cap="none" normalizeH="0" baseline="0" dirty="0" smtClean="0">
                <a:ln>
                  <a:noFill/>
                </a:ln>
                <a:solidFill>
                  <a:schemeClr val="tx1"/>
                </a:solidFill>
                <a:effectLst/>
                <a:latin typeface="mitra"/>
                <a:cs typeface="2  Koodak" pitchFamily="2" charset="-78"/>
              </a:rPr>
              <a:t/>
            </a:r>
            <a:br>
              <a:rPr kumimoji="0" lang="ar-SA" sz="1600" b="0" i="0" u="none" strike="noStrike" cap="none" normalizeH="0" baseline="0" dirty="0" smtClean="0">
                <a:ln>
                  <a:noFill/>
                </a:ln>
                <a:solidFill>
                  <a:schemeClr val="tx1"/>
                </a:solidFill>
                <a:effectLst/>
                <a:latin typeface="mitra"/>
                <a:cs typeface="2  Koodak" pitchFamily="2" charset="-78"/>
              </a:rPr>
            </a:br>
            <a:r>
              <a:rPr kumimoji="0" lang="ar-SA" sz="1600" b="1" i="0" u="none" strike="noStrike" cap="none" normalizeH="0" baseline="0" dirty="0" smtClean="0">
                <a:ln>
                  <a:noFill/>
                </a:ln>
                <a:solidFill>
                  <a:srgbClr val="B22222"/>
                </a:solidFill>
                <a:effectLst/>
                <a:latin typeface="mitra"/>
                <a:cs typeface="2  Koodak" pitchFamily="2" charset="-78"/>
              </a:rPr>
              <a:t>...اوست خدایی که شما را از زمین آفرید و آبادی آن را به شما واگذاشت...</a:t>
            </a:r>
            <a:r>
              <a:rPr kumimoji="0" lang="ar-SA" sz="1600" b="0" i="0" u="none" strike="noStrike" cap="none" normalizeH="0" baseline="0" dirty="0" smtClean="0">
                <a:ln>
                  <a:noFill/>
                </a:ln>
                <a:solidFill>
                  <a:schemeClr val="tx1"/>
                </a:solidFill>
                <a:effectLst/>
                <a:latin typeface="Arial" pitchFamily="34" charset="0"/>
                <a:cs typeface="2  Koodak" pitchFamily="2" charset="-78"/>
              </a:rPr>
              <a:t> </a:t>
            </a:r>
          </a:p>
          <a:p>
            <a:pPr marL="0" marR="0" lvl="0" indent="0" defTabSz="914400" rtl="0" eaLnBrk="0" fontAlgn="base" latinLnBrk="0" hangingPunct="0">
              <a:lnSpc>
                <a:spcPct val="100000"/>
              </a:lnSpc>
              <a:spcBef>
                <a:spcPct val="0"/>
              </a:spcBef>
              <a:spcAft>
                <a:spcPct val="0"/>
              </a:spcAft>
              <a:buClrTx/>
              <a:buSzTx/>
              <a:buFontTx/>
              <a:buNone/>
              <a:tabLst/>
            </a:pPr>
            <a:r>
              <a:rPr kumimoji="0" lang="ar-SA" sz="1600" b="1" i="0" u="none" strike="noStrike" cap="none" normalizeH="0" baseline="0" dirty="0" smtClean="0">
                <a:ln>
                  <a:noFill/>
                </a:ln>
                <a:solidFill>
                  <a:schemeClr val="tx1"/>
                </a:solidFill>
                <a:effectLst/>
                <a:latin typeface="mitra"/>
                <a:cs typeface="2  Koodak" pitchFamily="2" charset="-78"/>
              </a:rPr>
              <a:t>مهندسی سپاه پاسداران در دوران دفاع مقدس یکی از ارکان موفقیت در عملیات مختلف رزمندگان اسلام بود.</a:t>
            </a:r>
            <a:br>
              <a:rPr kumimoji="0" lang="ar-SA" sz="1600" b="1" i="0" u="none" strike="noStrike" cap="none" normalizeH="0" baseline="0" dirty="0" smtClean="0">
                <a:ln>
                  <a:noFill/>
                </a:ln>
                <a:solidFill>
                  <a:schemeClr val="tx1"/>
                </a:solidFill>
                <a:effectLst/>
                <a:latin typeface="mitra"/>
                <a:cs typeface="2  Koodak" pitchFamily="2" charset="-78"/>
              </a:rPr>
            </a:br>
            <a:r>
              <a:rPr kumimoji="0" lang="ar-SA" sz="1600" b="1" i="0" u="none" strike="noStrike" cap="none" normalizeH="0" baseline="0" dirty="0" smtClean="0">
                <a:ln>
                  <a:noFill/>
                </a:ln>
                <a:solidFill>
                  <a:schemeClr val="tx1"/>
                </a:solidFill>
                <a:effectLst/>
                <a:latin typeface="mitra"/>
                <a:cs typeface="2  Koodak" pitchFamily="2" charset="-78"/>
              </a:rPr>
              <a:t>در آن ایام سبز پوشان و بسیجیان متخصص و متعهد حسب نیاز، برای دفاع از تمامیت ارضی ایران اسلامی در شرایط سخت فیزیکی، زیر آتش دشمن و در مناطق مختلف اقدام به احداث انواع سازه های عمرانی، صنعتی و دفاعی می نمودند.</a:t>
            </a:r>
            <a:br>
              <a:rPr kumimoji="0" lang="ar-SA" sz="1600" b="1" i="0" u="none" strike="noStrike" cap="none" normalizeH="0" baseline="0" dirty="0" smtClean="0">
                <a:ln>
                  <a:noFill/>
                </a:ln>
                <a:solidFill>
                  <a:schemeClr val="tx1"/>
                </a:solidFill>
                <a:effectLst/>
                <a:latin typeface="mitra"/>
                <a:cs typeface="2  Koodak" pitchFamily="2" charset="-78"/>
              </a:rPr>
            </a:br>
            <a:r>
              <a:rPr kumimoji="0" lang="ar-SA" sz="1600" b="1" i="0" u="none" strike="noStrike" cap="none" normalizeH="0" baseline="0" dirty="0" smtClean="0">
                <a:ln>
                  <a:noFill/>
                </a:ln>
                <a:solidFill>
                  <a:schemeClr val="tx1"/>
                </a:solidFill>
                <a:effectLst/>
                <a:latin typeface="mitra"/>
                <a:cs typeface="2  Koodak" pitchFamily="2" charset="-78"/>
              </a:rPr>
              <a:t>در سال 1368 به دستور فرمانده معظم کل قوا، درخواست دولت وقت و بر اساس اصل 147 قانون اساسی، سپاه بخشی از توان مهندسی خود را تحت عنوان قرارگاه سازندگی خاتم الانبیاء(ص) وارد عرصه بازسازی کشور نمود تا با ورود جهادی به عرصه سازندگی کشور به یکی از وظایف مصرح خود برای حفاظت از دستاوردهای انقلاب عمل نماید.</a:t>
            </a:r>
            <a:br>
              <a:rPr kumimoji="0" lang="ar-SA" sz="1600" b="1" i="0" u="none" strike="noStrike" cap="none" normalizeH="0" baseline="0" dirty="0" smtClean="0">
                <a:ln>
                  <a:noFill/>
                </a:ln>
                <a:solidFill>
                  <a:schemeClr val="tx1"/>
                </a:solidFill>
                <a:effectLst/>
                <a:latin typeface="mitra"/>
                <a:cs typeface="2  Koodak" pitchFamily="2" charset="-78"/>
              </a:rPr>
            </a:br>
            <a:r>
              <a:rPr kumimoji="0" lang="ar-SA" sz="1600" b="1" i="0" u="none" strike="noStrike" cap="none" normalizeH="0" baseline="0" dirty="0" smtClean="0">
                <a:ln>
                  <a:noFill/>
                </a:ln>
                <a:solidFill>
                  <a:schemeClr val="tx1"/>
                </a:solidFill>
                <a:effectLst/>
                <a:latin typeface="mitra"/>
                <a:cs typeface="2  Koodak" pitchFamily="2" charset="-78"/>
              </a:rPr>
              <a:t>اکنون قرارگاه سازندگی خاتم الانبیاء (ص) با بیش از ربع قرن سابقه در زمینه طراحی، تامین تجهیزات و اجرای پروژه های بزرگ، ملی و راهبردی عمرانی و صنعتی ضمن جذب و تربیت مهندسین نخبه به جدیدترین فناوری ها، ماشین آلات و تجهیزات تخصصی و بالاترین استانداردهای فنی و بهترین تجربیات اجرایی دست یافته است  و با سوابق درخشان خود در اجرای طرح های عظیم ملی قادر است هر پروژه عمرانی و صنعتی را در هرمقیاس و با هر پیچیدگی در هر منطقه کشور از جمله در مناطق صعب العبور و ناامن  در کوتاه ترین زمان ممکن با رعایت کلیه استانداردها و مشخصات فنی با مناسب ترین روش ها طراحی و اجرا نماید.</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rgbClr val="0000FF"/>
                </a:solidFill>
                <a:effectLst/>
                <a:latin typeface="titr"/>
                <a:cs typeface="2  Koodak" pitchFamily="2" charset="-78"/>
                <a:hlinkClick r:id="rId7"/>
              </a:rPr>
              <a:t>راه و شهرسازی</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rgbClr val="0000FF"/>
                </a:solidFill>
                <a:effectLst/>
                <a:latin typeface="titr"/>
                <a:cs typeface="2  Koodak" pitchFamily="2" charset="-78"/>
                <a:hlinkClick r:id="rId8"/>
              </a:rPr>
              <a:t>آب و نیرو</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rgbClr val="0000FF"/>
                </a:solidFill>
                <a:effectLst/>
                <a:latin typeface="titr"/>
                <a:cs typeface="2  Koodak" pitchFamily="2" charset="-78"/>
                <a:hlinkClick r:id="rId9"/>
              </a:rPr>
              <a:t>ارتباطات و فناوری اطلاعات</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rgbClr val="0000FF"/>
                </a:solidFill>
                <a:effectLst/>
                <a:latin typeface="titr"/>
                <a:cs typeface="2  Koodak" pitchFamily="2" charset="-78"/>
                <a:hlinkClick r:id="rId10"/>
              </a:rPr>
              <a:t>معادن و صنایع معدنی</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rgbClr val="0000FF"/>
                </a:solidFill>
                <a:effectLst/>
                <a:latin typeface="titr"/>
                <a:cs typeface="2  Koodak" pitchFamily="2" charset="-78"/>
              </a:rPr>
              <a:t>بهداشت و درمان</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rgbClr val="0000FF"/>
                </a:solidFill>
                <a:effectLst/>
                <a:latin typeface="titr"/>
                <a:cs typeface="2  Koodak" pitchFamily="2" charset="-78"/>
                <a:hlinkClick r:id="rId11"/>
              </a:rPr>
              <a:t>طراحی، بازسازی و ساخت تجهیزات و ماشین آلات ویژه</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1" eaLnBrk="0" fontAlgn="base" latinLnBrk="0" hangingPunct="0">
              <a:lnSpc>
                <a:spcPct val="100000"/>
              </a:lnSpc>
              <a:spcBef>
                <a:spcPct val="0"/>
              </a:spcBef>
              <a:spcAft>
                <a:spcPct val="0"/>
              </a:spcAft>
              <a:buClrTx/>
              <a:buSzTx/>
              <a:buFontTx/>
              <a:buChar char="•"/>
              <a:tabLst/>
            </a:pPr>
            <a:r>
              <a:rPr kumimoji="0" lang="ar-SA" sz="1600" b="1" i="0" u="none" strike="noStrike" cap="none" normalizeH="0" baseline="0" dirty="0" smtClean="0">
                <a:ln>
                  <a:noFill/>
                </a:ln>
                <a:solidFill>
                  <a:srgbClr val="0000FF"/>
                </a:solidFill>
                <a:effectLst/>
                <a:latin typeface="titr"/>
                <a:cs typeface="2  Koodak" pitchFamily="2" charset="-78"/>
                <a:hlinkClick r:id="rId12"/>
              </a:rPr>
              <a:t>مهندسی و مشاورین</a:t>
            </a:r>
            <a:endParaRPr kumimoji="0" lang="ar-SA" sz="1600" b="0" i="0" u="none" strike="noStrike" cap="none" normalizeH="0" baseline="0" dirty="0" smtClean="0">
              <a:ln>
                <a:noFill/>
              </a:ln>
              <a:solidFill>
                <a:schemeClr val="tx1"/>
              </a:solidFill>
              <a:effectLst/>
              <a:latin typeface="Arial" pitchFamily="34" charset="0"/>
              <a:cs typeface="2  Koodak" pitchFamily="2" charset="-78"/>
            </a:endParaRPr>
          </a:p>
          <a:p>
            <a:pPr marL="0" marR="0" lvl="0" indent="0" defTabSz="914400" rtl="0" eaLnBrk="0" fontAlgn="base" latinLnBrk="0" hangingPunct="0">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Arial" pitchFamily="34" charset="0"/>
                <a:cs typeface="2  Koodak" pitchFamily="2" charset="-78"/>
              </a:rPr>
              <a:t>   </a:t>
            </a:r>
          </a:p>
        </p:txBody>
      </p:sp>
      <p:sp>
        <p:nvSpPr>
          <p:cNvPr id="3" name="AutoShape 2" descr="D:\%D8%AF%D9%87%D9%85\%D8%AF%D9%81%D8%A7%D8%B9%DB%8C\گرایش های عمران صنعت_files\shoare95.jpg"/>
          <p:cNvSpPr>
            <a:spLocks noChangeAspect="1" noChangeArrowheads="1"/>
          </p:cNvSpPr>
          <p:nvPr/>
        </p:nvSpPr>
        <p:spPr bwMode="auto">
          <a:xfrm>
            <a:off x="255588" y="42783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Rounded Rectangle 8"/>
          <p:cNvSpPr/>
          <p:nvPr/>
        </p:nvSpPr>
        <p:spPr>
          <a:xfrm>
            <a:off x="7812360" y="812700"/>
            <a:ext cx="1224136" cy="528068"/>
          </a:xfrm>
          <a:prstGeom prst="roundRect">
            <a:avLst/>
          </a:prstGeom>
          <a:solidFill>
            <a:schemeClr val="accent3">
              <a:lumMod val="60000"/>
              <a:lumOff val="40000"/>
            </a:schemeClr>
          </a:solidFill>
          <a:ln>
            <a:solidFill>
              <a:srgbClr val="00B05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13" action="ppaction://hlinksldjump"/>
              </a:rPr>
              <a:t>متن درس</a:t>
            </a:r>
            <a:endParaRPr lang="fa-IR" sz="2000" dirty="0">
              <a:ln>
                <a:solidFill>
                  <a:srgbClr val="00B050"/>
                </a:solidFill>
              </a:ln>
              <a:solidFill>
                <a:srgbClr val="00B050"/>
              </a:solidFill>
              <a:cs typeface="2  Koodak" pitchFamily="2" charset="-78"/>
            </a:endParaRPr>
          </a:p>
        </p:txBody>
      </p:sp>
      <p:sp>
        <p:nvSpPr>
          <p:cNvPr id="10" name="Rounded Rectangle 9">
            <a:hlinkClick r:id="rId14"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1" name="Rounded Rectangle 10"/>
          <p:cNvSpPr/>
          <p:nvPr/>
        </p:nvSpPr>
        <p:spPr>
          <a:xfrm>
            <a:off x="7812360" y="2564904"/>
            <a:ext cx="1224136" cy="576064"/>
          </a:xfrm>
          <a:prstGeom prst="roundRect">
            <a:avLst/>
          </a:prstGeom>
          <a:solidFill>
            <a:schemeClr val="accent2">
              <a:lumMod val="40000"/>
              <a:lumOff val="60000"/>
            </a:schemeClr>
          </a:solidFill>
          <a:ln>
            <a:solidFill>
              <a:srgbClr val="FF000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15"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1033606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539552" y="3244333"/>
            <a:ext cx="6718378" cy="769441"/>
          </a:xfrm>
          <a:prstGeom prst="rect">
            <a:avLst/>
          </a:prstGeom>
        </p:spPr>
        <p:txBody>
          <a:bodyPr wrap="none">
            <a:spAutoFit/>
          </a:bodyPr>
          <a:lstStyle/>
          <a:p>
            <a:pPr algn="ctr"/>
            <a:r>
              <a:rPr lang="en-US" sz="4400" dirty="0">
                <a:solidFill>
                  <a:srgbClr val="FF0000"/>
                </a:solidFill>
                <a:cs typeface="2  Kourosh" pitchFamily="2" charset="-78"/>
              </a:rPr>
              <a:t>clever13812002@gmail.com</a:t>
            </a:r>
            <a:endParaRPr lang="fa-IR" sz="4400" dirty="0">
              <a:solidFill>
                <a:srgbClr val="FF0000"/>
              </a:solidFill>
              <a:cs typeface="2  Kourosh" pitchFamily="2" charset="-78"/>
            </a:endParaRPr>
          </a:p>
        </p:txBody>
      </p:sp>
    </p:spTree>
    <p:extLst>
      <p:ext uri="{BB962C8B-B14F-4D97-AF65-F5344CB8AC3E}">
        <p14:creationId xmlns:p14="http://schemas.microsoft.com/office/powerpoint/2010/main" val="1033606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Rectangle 1"/>
          <p:cNvSpPr/>
          <p:nvPr/>
        </p:nvSpPr>
        <p:spPr>
          <a:xfrm>
            <a:off x="4362246" y="153432"/>
            <a:ext cx="3240360" cy="547665"/>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400" b="1" dirty="0">
                <a:cs typeface="2  Koodak" pitchFamily="2" charset="-78"/>
              </a:rPr>
              <a:t>مهم ترین ویژگی های مفهومی اقتدار عبارت اند از:</a:t>
            </a:r>
            <a:endParaRPr lang="fa-IR" sz="1400" dirty="0">
              <a:cs typeface="2  Koodak" pitchFamily="2" charset="-78"/>
            </a:endParaRPr>
          </a:p>
        </p:txBody>
      </p:sp>
      <p:sp>
        <p:nvSpPr>
          <p:cNvPr id="3" name="Round Same Side Corner Rectangle 2"/>
          <p:cNvSpPr/>
          <p:nvPr/>
        </p:nvSpPr>
        <p:spPr>
          <a:xfrm>
            <a:off x="251520" y="836712"/>
            <a:ext cx="7384131" cy="4896544"/>
          </a:xfrm>
          <a:prstGeom prst="round2SameRect">
            <a:avLst>
              <a:gd name="adj1" fmla="val 0"/>
              <a:gd name="adj2" fmla="val 29070"/>
            </a:avLst>
          </a:prstGeom>
          <a:gradFill flip="none" rotWithShape="1">
            <a:gsLst>
              <a:gs pos="0">
                <a:srgbClr val="F9B277">
                  <a:tint val="66000"/>
                  <a:satMod val="160000"/>
                </a:srgbClr>
              </a:gs>
              <a:gs pos="50000">
                <a:srgbClr val="F9B277">
                  <a:tint val="44500"/>
                  <a:satMod val="160000"/>
                </a:srgbClr>
              </a:gs>
              <a:gs pos="100000">
                <a:srgbClr val="F9B277">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nSpc>
                <a:spcPct val="150000"/>
              </a:lnSpc>
            </a:pPr>
            <a:r>
              <a:rPr lang="fa-IR" sz="1600" b="1" u="sng" dirty="0" smtClean="0">
                <a:solidFill>
                  <a:srgbClr val="FF0000"/>
                </a:solidFill>
                <a:cs typeface="2  Koodak" pitchFamily="2" charset="-78"/>
              </a:rPr>
              <a:t>١- </a:t>
            </a:r>
            <a:r>
              <a:rPr lang="fa-IR" sz="1600" b="1" u="sng" dirty="0">
                <a:solidFill>
                  <a:srgbClr val="FF0000"/>
                </a:solidFill>
                <a:cs typeface="2  Koodak" pitchFamily="2" charset="-78"/>
              </a:rPr>
              <a:t>مشروعیت: </a:t>
            </a:r>
            <a:r>
              <a:rPr lang="fa-IR" sz="1600" dirty="0">
                <a:solidFill>
                  <a:srgbClr val="002060"/>
                </a:solidFill>
                <a:cs typeface="2  Koodak" pitchFamily="2" charset="-78"/>
              </a:rPr>
              <a:t>یعنی شرع و قانون به فرد، گروه یا مجموعه ای در نظام حکومتی چنین حقی</a:t>
            </a:r>
          </a:p>
          <a:p>
            <a:pPr>
              <a:lnSpc>
                <a:spcPct val="150000"/>
              </a:lnSpc>
            </a:pPr>
            <a:r>
              <a:rPr lang="fa-IR" sz="1600" dirty="0">
                <a:solidFill>
                  <a:srgbClr val="002060"/>
                </a:solidFill>
                <a:cs typeface="2  Koodak" pitchFamily="2" charset="-78"/>
              </a:rPr>
              <a:t>را داده باشد. در کشور ما مقام معظم رهبری و مسئولان مختلف از چنین </a:t>
            </a:r>
            <a:r>
              <a:rPr lang="fa-IR" sz="1600" dirty="0" smtClean="0">
                <a:solidFill>
                  <a:srgbClr val="002060"/>
                </a:solidFill>
                <a:cs typeface="2  Koodak" pitchFamily="2" charset="-78"/>
              </a:rPr>
              <a:t>مشروعیتی برخوردارند.</a:t>
            </a:r>
          </a:p>
          <a:p>
            <a:pPr>
              <a:lnSpc>
                <a:spcPct val="150000"/>
              </a:lnSpc>
            </a:pPr>
            <a:r>
              <a:rPr lang="fa-IR" sz="1600" b="1" u="sng" dirty="0" smtClean="0">
                <a:solidFill>
                  <a:srgbClr val="FF0000"/>
                </a:solidFill>
                <a:cs typeface="2  Koodak" pitchFamily="2" charset="-78"/>
              </a:rPr>
              <a:t>٢- </a:t>
            </a:r>
            <a:r>
              <a:rPr lang="fa-IR" sz="1600" b="1" u="sng" dirty="0">
                <a:solidFill>
                  <a:srgbClr val="FF0000"/>
                </a:solidFill>
                <a:cs typeface="2  Koodak" pitchFamily="2" charset="-78"/>
              </a:rPr>
              <a:t>التزام طرفین: </a:t>
            </a:r>
            <a:r>
              <a:rPr lang="fa-IR" sz="1600" dirty="0">
                <a:solidFill>
                  <a:srgbClr val="002060"/>
                </a:solidFill>
                <a:cs typeface="2  Koodak" pitchFamily="2" charset="-78"/>
              </a:rPr>
              <a:t>لازم است مردم و حکومت یکدیگر را بپذیرند و محترم بپندارند، چرا که</a:t>
            </a:r>
          </a:p>
          <a:p>
            <a:pPr>
              <a:lnSpc>
                <a:spcPct val="150000"/>
              </a:lnSpc>
            </a:pPr>
            <a:r>
              <a:rPr lang="fa-IR" sz="1600" dirty="0">
                <a:solidFill>
                  <a:srgbClr val="002060"/>
                </a:solidFill>
                <a:cs typeface="2  Koodak" pitchFamily="2" charset="-78"/>
              </a:rPr>
              <a:t>اقتدار در فضایی با مقبولیت طرفین ایجاد می شود. حضرت امام </a:t>
            </a:r>
            <a:r>
              <a:rPr lang="fa-IR" sz="1600" dirty="0" smtClean="0">
                <a:solidFill>
                  <a:srgbClr val="002060"/>
                </a:solidFill>
                <a:cs typeface="2  Koodak" pitchFamily="2" charset="-78"/>
              </a:rPr>
              <a:t>خمینی(ره</a:t>
            </a:r>
            <a:r>
              <a:rPr lang="fa-IR" sz="1600" dirty="0">
                <a:solidFill>
                  <a:srgbClr val="002060"/>
                </a:solidFill>
                <a:cs typeface="2  Koodak" pitchFamily="2" charset="-78"/>
              </a:rPr>
              <a:t>)</a:t>
            </a:r>
            <a:r>
              <a:rPr lang="fa-IR" sz="1600" dirty="0" smtClean="0">
                <a:solidFill>
                  <a:srgbClr val="002060"/>
                </a:solidFill>
                <a:cs typeface="2  Koodak" pitchFamily="2" charset="-78"/>
              </a:rPr>
              <a:t> </a:t>
            </a:r>
            <a:r>
              <a:rPr lang="fa-IR" sz="1600" dirty="0">
                <a:solidFill>
                  <a:srgbClr val="002060"/>
                </a:solidFill>
                <a:cs typeface="2  Koodak" pitchFamily="2" charset="-78"/>
              </a:rPr>
              <a:t>و مقام معظم رهبری </a:t>
            </a:r>
            <a:r>
              <a:rPr lang="fa-IR" sz="1600" dirty="0" smtClean="0">
                <a:solidFill>
                  <a:srgbClr val="002060"/>
                </a:solidFill>
                <a:cs typeface="2  Koodak" pitchFamily="2" charset="-78"/>
              </a:rPr>
              <a:t>خود</a:t>
            </a:r>
            <a:r>
              <a:rPr lang="fa-IR" sz="1600" dirty="0">
                <a:solidFill>
                  <a:srgbClr val="002060"/>
                </a:solidFill>
                <a:cs typeface="2  Koodak" pitchFamily="2" charset="-78"/>
              </a:rPr>
              <a:t>و مسئولان را خدمتگزار مردم می دانند و مردم نیز پشتیبان و حامی ولایت هستند</a:t>
            </a:r>
            <a:r>
              <a:rPr lang="fa-IR" sz="1600" dirty="0" smtClean="0">
                <a:solidFill>
                  <a:srgbClr val="002060"/>
                </a:solidFill>
                <a:cs typeface="2  Koodak" pitchFamily="2" charset="-78"/>
              </a:rPr>
              <a:t>.</a:t>
            </a:r>
          </a:p>
          <a:p>
            <a:pPr>
              <a:lnSpc>
                <a:spcPct val="150000"/>
              </a:lnSpc>
            </a:pPr>
            <a:r>
              <a:rPr lang="fa-IR" sz="1600" b="1" u="sng" dirty="0">
                <a:solidFill>
                  <a:srgbClr val="FF0000"/>
                </a:solidFill>
                <a:cs typeface="2  Koodak" pitchFamily="2" charset="-78"/>
              </a:rPr>
              <a:t>٣ </a:t>
            </a:r>
            <a:r>
              <a:rPr lang="fa-IR" sz="1600" b="1" u="sng" dirty="0" smtClean="0">
                <a:solidFill>
                  <a:srgbClr val="FF0000"/>
                </a:solidFill>
                <a:cs typeface="2  Koodak" pitchFamily="2" charset="-78"/>
              </a:rPr>
              <a:t>-تناسب </a:t>
            </a:r>
            <a:r>
              <a:rPr lang="fa-IR" sz="1600" b="1" u="sng" dirty="0">
                <a:solidFill>
                  <a:srgbClr val="FF0000"/>
                </a:solidFill>
                <a:cs typeface="2  Koodak" pitchFamily="2" charset="-78"/>
              </a:rPr>
              <a:t>فرهنگی</a:t>
            </a:r>
            <a:r>
              <a:rPr lang="fa-IR" sz="1600" b="1" dirty="0">
                <a:solidFill>
                  <a:srgbClr val="FF0000"/>
                </a:solidFill>
                <a:cs typeface="2  Koodak" pitchFamily="2" charset="-78"/>
              </a:rPr>
              <a:t>: </a:t>
            </a:r>
            <a:r>
              <a:rPr lang="fa-IR" sz="1600" dirty="0">
                <a:solidFill>
                  <a:srgbClr val="002060"/>
                </a:solidFill>
                <a:cs typeface="2  Koodak" pitchFamily="2" charset="-78"/>
              </a:rPr>
              <a:t>در این زمینه با اصل مهم مشارکت فعال مردم در تصمیم گیری های</a:t>
            </a:r>
          </a:p>
          <a:p>
            <a:pPr>
              <a:lnSpc>
                <a:spcPct val="150000"/>
              </a:lnSpc>
            </a:pPr>
            <a:r>
              <a:rPr lang="fa-IR" sz="1600" dirty="0">
                <a:solidFill>
                  <a:srgbClr val="002060"/>
                </a:solidFill>
                <a:cs typeface="2  Koodak" pitchFamily="2" charset="-78"/>
              </a:rPr>
              <a:t>دولتی مواجه هستیم؛ لذا اقتدار باید متناسب با فرهنگ عمومی باشد. برگزاری انتخابات در کشور </a:t>
            </a:r>
            <a:r>
              <a:rPr lang="fa-IR" sz="1600" dirty="0" smtClean="0">
                <a:solidFill>
                  <a:srgbClr val="002060"/>
                </a:solidFill>
                <a:cs typeface="2  Koodak" pitchFamily="2" charset="-78"/>
              </a:rPr>
              <a:t>ما نشانه </a:t>
            </a:r>
            <a:r>
              <a:rPr lang="fa-IR" sz="1600" dirty="0">
                <a:solidFill>
                  <a:srgbClr val="002060"/>
                </a:solidFill>
                <a:cs typeface="2  Koodak" pitchFamily="2" charset="-78"/>
              </a:rPr>
              <a:t>مشارکت فعال مردم است.</a:t>
            </a:r>
          </a:p>
          <a:p>
            <a:pPr>
              <a:lnSpc>
                <a:spcPct val="150000"/>
              </a:lnSpc>
            </a:pPr>
            <a:r>
              <a:rPr lang="fa-IR" sz="1600" u="sng" dirty="0">
                <a:solidFill>
                  <a:srgbClr val="FF0000"/>
                </a:solidFill>
                <a:cs typeface="2  Koodak" pitchFamily="2" charset="-78"/>
              </a:rPr>
              <a:t>٤ </a:t>
            </a:r>
            <a:r>
              <a:rPr lang="fa-IR" sz="1600" u="sng" dirty="0" smtClean="0">
                <a:solidFill>
                  <a:srgbClr val="FF0000"/>
                </a:solidFill>
                <a:cs typeface="2  Koodak" pitchFamily="2" charset="-78"/>
              </a:rPr>
              <a:t>-حقانیت</a:t>
            </a:r>
            <a:r>
              <a:rPr lang="fa-IR" sz="1600" u="sng" dirty="0">
                <a:solidFill>
                  <a:srgbClr val="FF0000"/>
                </a:solidFill>
                <a:cs typeface="2  Koodak" pitchFamily="2" charset="-78"/>
              </a:rPr>
              <a:t>: </a:t>
            </a:r>
            <a:r>
              <a:rPr lang="fa-IR" sz="1600" dirty="0">
                <a:solidFill>
                  <a:srgbClr val="002060"/>
                </a:solidFill>
                <a:cs typeface="2  Koodak" pitchFamily="2" charset="-78"/>
              </a:rPr>
              <a:t>در اقتدار پایبندی به حق و مبارزه و مخالفت با باطل بسیار با اهمیت است.</a:t>
            </a:r>
          </a:p>
          <a:p>
            <a:pPr>
              <a:lnSpc>
                <a:spcPct val="150000"/>
              </a:lnSpc>
            </a:pPr>
            <a:r>
              <a:rPr lang="fa-IR" sz="1600" dirty="0">
                <a:solidFill>
                  <a:srgbClr val="002060"/>
                </a:solidFill>
                <a:cs typeface="2  Koodak" pitchFamily="2" charset="-78"/>
              </a:rPr>
              <a:t>جمهوری اسلامی ایران مفتخر است که همواره یاور مظلومان و دشمن ظالمان در سراسر دنیاست.</a:t>
            </a: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Rounded Rectangle 9"/>
          <p:cNvSpPr/>
          <p:nvPr/>
        </p:nvSpPr>
        <p:spPr>
          <a:xfrm>
            <a:off x="7812360" y="836712"/>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1" name="Rounded Rectangle 10">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2" name="Rounded Rectangle 11"/>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2238333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Oval Callout 1"/>
          <p:cNvSpPr/>
          <p:nvPr/>
        </p:nvSpPr>
        <p:spPr>
          <a:xfrm>
            <a:off x="4283968" y="20937"/>
            <a:ext cx="3168352" cy="1247823"/>
          </a:xfrm>
          <a:prstGeom prst="wedgeEllipseCallout">
            <a:avLst>
              <a:gd name="adj1" fmla="val -47819"/>
              <a:gd name="adj2" fmla="val 82485"/>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i="1" dirty="0">
                <a:cs typeface="2  Nasim" pitchFamily="2" charset="-78"/>
              </a:rPr>
              <a:t>منابع اقتدار</a:t>
            </a:r>
            <a:endParaRPr lang="fa-IR" i="1" dirty="0">
              <a:cs typeface="2  Nasim" pitchFamily="2" charset="-78"/>
            </a:endParaRPr>
          </a:p>
        </p:txBody>
      </p:sp>
      <p:sp>
        <p:nvSpPr>
          <p:cNvPr id="3" name="Rectangle 2"/>
          <p:cNvSpPr/>
          <p:nvPr/>
        </p:nvSpPr>
        <p:spPr>
          <a:xfrm>
            <a:off x="467544" y="1772816"/>
            <a:ext cx="7128792" cy="4896544"/>
          </a:xfrm>
          <a:prstGeom prst="rect">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buClr>
                <a:schemeClr val="tx1">
                  <a:lumMod val="95000"/>
                  <a:lumOff val="5000"/>
                </a:schemeClr>
              </a:buClr>
              <a:buSzPct val="102000"/>
              <a:buFont typeface="Wingdings" pitchFamily="2" charset="2"/>
              <a:buChar char="ü"/>
            </a:pPr>
            <a:r>
              <a:rPr lang="fa-IR" sz="2000" dirty="0" smtClean="0">
                <a:solidFill>
                  <a:schemeClr val="tx1"/>
                </a:solidFill>
                <a:cs typeface="2  Davat" pitchFamily="2" charset="-78"/>
              </a:rPr>
              <a:t>1-سیاسی</a:t>
            </a:r>
          </a:p>
          <a:p>
            <a:pPr marL="285750" indent="-285750">
              <a:buClr>
                <a:schemeClr val="tx1">
                  <a:lumMod val="95000"/>
                  <a:lumOff val="5000"/>
                </a:schemeClr>
              </a:buClr>
              <a:buSzPct val="102000"/>
              <a:buFont typeface="Wingdings" pitchFamily="2" charset="2"/>
              <a:buChar char="ü"/>
            </a:pPr>
            <a:r>
              <a:rPr lang="fa-IR" sz="2000" dirty="0" smtClean="0">
                <a:solidFill>
                  <a:schemeClr val="tx1"/>
                </a:solidFill>
                <a:cs typeface="2  Davat" pitchFamily="2" charset="-78"/>
              </a:rPr>
              <a:t>2-نظامی</a:t>
            </a:r>
          </a:p>
          <a:p>
            <a:pPr marL="285750" indent="-285750">
              <a:buClr>
                <a:schemeClr val="tx1">
                  <a:lumMod val="95000"/>
                  <a:lumOff val="5000"/>
                </a:schemeClr>
              </a:buClr>
              <a:buSzPct val="102000"/>
              <a:buFont typeface="Wingdings" pitchFamily="2" charset="2"/>
              <a:buChar char="ü"/>
            </a:pPr>
            <a:r>
              <a:rPr lang="fa-IR" sz="2000" dirty="0" smtClean="0">
                <a:solidFill>
                  <a:schemeClr val="tx1"/>
                </a:solidFill>
                <a:cs typeface="2  Davat" pitchFamily="2" charset="-78"/>
              </a:rPr>
              <a:t>3-اقتصادی</a:t>
            </a:r>
          </a:p>
          <a:p>
            <a:pPr marL="285750" indent="-285750">
              <a:buClr>
                <a:schemeClr val="tx1">
                  <a:lumMod val="95000"/>
                  <a:lumOff val="5000"/>
                </a:schemeClr>
              </a:buClr>
              <a:buSzPct val="102000"/>
              <a:buFont typeface="Wingdings" pitchFamily="2" charset="2"/>
              <a:buChar char="ü"/>
            </a:pPr>
            <a:r>
              <a:rPr lang="fa-IR" sz="2000" dirty="0" smtClean="0">
                <a:solidFill>
                  <a:schemeClr val="tx1"/>
                </a:solidFill>
                <a:cs typeface="2  Davat" pitchFamily="2" charset="-78"/>
              </a:rPr>
              <a:t>4-فرهنگ</a:t>
            </a:r>
            <a:endParaRPr lang="fa-IR" sz="2000" dirty="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smtClean="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smtClean="0">
              <a:solidFill>
                <a:schemeClr val="tx1"/>
              </a:solidFill>
              <a:cs typeface="2  Davat" pitchFamily="2" charset="-78"/>
            </a:endParaRPr>
          </a:p>
          <a:p>
            <a:pPr>
              <a:buClr>
                <a:schemeClr val="tx1">
                  <a:lumMod val="95000"/>
                  <a:lumOff val="5000"/>
                </a:schemeClr>
              </a:buClr>
              <a:buSzPct val="102000"/>
            </a:pPr>
            <a:endParaRPr lang="fa-IR" sz="2000" dirty="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smtClean="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smtClean="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a:solidFill>
                <a:schemeClr val="tx1"/>
              </a:solidFill>
              <a:cs typeface="2  Davat" pitchFamily="2" charset="-78"/>
            </a:endParaRPr>
          </a:p>
          <a:p>
            <a:pPr marL="285750" indent="-285750">
              <a:buClr>
                <a:schemeClr val="tx1">
                  <a:lumMod val="95000"/>
                  <a:lumOff val="5000"/>
                </a:schemeClr>
              </a:buClr>
              <a:buSzPct val="102000"/>
              <a:buFont typeface="Wingdings" pitchFamily="2" charset="2"/>
              <a:buChar char="ü"/>
            </a:pPr>
            <a:endParaRPr lang="fa-IR" sz="2000" dirty="0" smtClean="0">
              <a:solidFill>
                <a:schemeClr val="tx1"/>
              </a:solidFill>
              <a:cs typeface="2  Davat" pitchFamily="2" charset="-78"/>
            </a:endParaRPr>
          </a:p>
          <a:p>
            <a:pPr>
              <a:buClr>
                <a:schemeClr val="tx1">
                  <a:lumMod val="95000"/>
                  <a:lumOff val="5000"/>
                </a:schemeClr>
              </a:buClr>
              <a:buSzPct val="102000"/>
            </a:pPr>
            <a:endParaRPr lang="fa-IR" sz="2000" dirty="0">
              <a:solidFill>
                <a:schemeClr val="tx1"/>
              </a:solidFill>
              <a:cs typeface="2  Davat" pitchFamily="2" charset="-78"/>
            </a:endParaRPr>
          </a:p>
        </p:txBody>
      </p:sp>
      <p:sp>
        <p:nvSpPr>
          <p:cNvPr id="7" name="Bevel 6"/>
          <p:cNvSpPr/>
          <p:nvPr/>
        </p:nvSpPr>
        <p:spPr>
          <a:xfrm>
            <a:off x="755576" y="3645024"/>
            <a:ext cx="6624736" cy="2736304"/>
          </a:xfrm>
          <a:prstGeom prst="bevel">
            <a:avLst>
              <a:gd name="adj" fmla="val 5990"/>
            </a:avLst>
          </a:prstGeom>
          <a:ln w="38100">
            <a:solidFill>
              <a:srgbClr val="7030A0"/>
            </a:solidFill>
          </a:ln>
        </p:spPr>
        <p:style>
          <a:lnRef idx="1">
            <a:schemeClr val="accent2"/>
          </a:lnRef>
          <a:fillRef idx="2">
            <a:schemeClr val="accent2"/>
          </a:fillRef>
          <a:effectRef idx="1">
            <a:schemeClr val="accent2"/>
          </a:effectRef>
          <a:fontRef idx="minor">
            <a:schemeClr val="dk1"/>
          </a:fontRef>
        </p:style>
        <p:txBody>
          <a:bodyPr rtlCol="1" anchor="ctr"/>
          <a:lstStyle/>
          <a:p>
            <a:r>
              <a:rPr lang="fa-IR" sz="2000" b="1" dirty="0">
                <a:cs typeface="2  Kamran" pitchFamily="2" charset="-78"/>
              </a:rPr>
              <a:t>با ارزش ترین نوع اقتدار، اقتدار در حوزۀ </a:t>
            </a:r>
            <a:r>
              <a:rPr lang="fa-IR" sz="2000" b="1" u="sng" dirty="0" smtClean="0">
                <a:solidFill>
                  <a:schemeClr val="accent4">
                    <a:lumMod val="50000"/>
                  </a:schemeClr>
                </a:solidFill>
                <a:cs typeface="2  Kamran" pitchFamily="2" charset="-78"/>
              </a:rPr>
              <a:t>فرهنگ</a:t>
            </a:r>
            <a:r>
              <a:rPr lang="fa-IR" sz="2000" b="1" dirty="0" smtClean="0">
                <a:cs typeface="2  Kamran" pitchFamily="2" charset="-78"/>
              </a:rPr>
              <a:t> </a:t>
            </a:r>
            <a:r>
              <a:rPr lang="fa-IR" sz="2000" b="1" dirty="0">
                <a:cs typeface="2  Kamran" pitchFamily="2" charset="-78"/>
              </a:rPr>
              <a:t>است؛ زیرا از یک طرف اقتدار</a:t>
            </a:r>
          </a:p>
          <a:p>
            <a:r>
              <a:rPr lang="fa-IR" sz="2000" b="1" dirty="0">
                <a:cs typeface="2  Kamran" pitchFamily="2" charset="-78"/>
              </a:rPr>
              <a:t>فرهنگی، زمینۀ اقتدار در سایر بخش ها را فراهم می کند و از طرف دیگر فرهنگی که مبتنی</a:t>
            </a:r>
          </a:p>
          <a:p>
            <a:r>
              <a:rPr lang="fa-IR" sz="2000" b="1" dirty="0">
                <a:cs typeface="2  Kamran" pitchFamily="2" charset="-78"/>
              </a:rPr>
              <a:t>بر ارزش های الهی، متکی بر تفکر و تعقل و همراه با اخلاق و عمل صالح باشد، در مواجهۀ</a:t>
            </a:r>
          </a:p>
          <a:p>
            <a:r>
              <a:rPr lang="fa-IR" sz="2000" b="1" dirty="0">
                <a:cs typeface="2  Kamran" pitchFamily="2" charset="-78"/>
              </a:rPr>
              <a:t>منطقی با سایر فرهنگ ها هیچگاه احساس ضعف و ناتوانی نمی کند</a:t>
            </a:r>
            <a:r>
              <a:rPr lang="fa-IR" sz="2000" b="1" dirty="0" smtClean="0">
                <a:cs typeface="2  Kamran" pitchFamily="2" charset="-78"/>
              </a:rPr>
              <a:t>.</a:t>
            </a:r>
          </a:p>
          <a:p>
            <a:endParaRPr lang="fa-IR" sz="2000" b="1" dirty="0">
              <a:cs typeface="2  Kamran" pitchFamily="2" charset="-78"/>
            </a:endParaRPr>
          </a:p>
          <a:p>
            <a:endParaRPr lang="fa-IR" sz="2000" b="1" dirty="0" smtClean="0">
              <a:cs typeface="2  Kamran" pitchFamily="2" charset="-78"/>
            </a:endParaRPr>
          </a:p>
          <a:p>
            <a:endParaRPr lang="fa-IR" sz="2000" dirty="0">
              <a:cs typeface="2  Kamran" pitchFamily="2" charset="-78"/>
            </a:endParaRPr>
          </a:p>
        </p:txBody>
      </p:sp>
      <p:sp>
        <p:nvSpPr>
          <p:cNvPr id="8" name="Rectangle 7"/>
          <p:cNvSpPr/>
          <p:nvPr/>
        </p:nvSpPr>
        <p:spPr>
          <a:xfrm>
            <a:off x="1187624" y="5373216"/>
            <a:ext cx="5904656" cy="72008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r>
              <a:rPr lang="fa-IR" dirty="0" smtClean="0">
                <a:solidFill>
                  <a:srgbClr val="FF0000"/>
                </a:solidFill>
              </a:rPr>
              <a:t>فرهنگ: </a:t>
            </a:r>
            <a:r>
              <a:rPr lang="fa-IR" dirty="0"/>
              <a:t> </a:t>
            </a:r>
            <a:r>
              <a:rPr lang="fa-IR" dirty="0">
                <a:cs typeface="2  Mitra" pitchFamily="2" charset="-78"/>
              </a:rPr>
              <a:t>فرهنگ به </a:t>
            </a:r>
            <a:r>
              <a:rPr lang="fa-IR" dirty="0" smtClean="0">
                <a:cs typeface="2  Mitra" pitchFamily="2" charset="-78"/>
              </a:rPr>
              <a:t>مجموعه آداب</a:t>
            </a:r>
            <a:r>
              <a:rPr lang="fa-IR" dirty="0">
                <a:cs typeface="2  Mitra" pitchFamily="2" charset="-78"/>
              </a:rPr>
              <a:t>، رسوم، سنت ها، دانش، ادب، معرفت، تعلیم و تربیت و آثار علمی و ادبی یک قوم یا ملت </a:t>
            </a:r>
            <a:r>
              <a:rPr lang="fa-IR" dirty="0" smtClean="0">
                <a:cs typeface="2  Mitra" pitchFamily="2" charset="-78"/>
              </a:rPr>
              <a:t>گفته می </a:t>
            </a:r>
            <a:r>
              <a:rPr lang="fa-IR" dirty="0">
                <a:cs typeface="2  Mitra" pitchFamily="2" charset="-78"/>
              </a:rPr>
              <a:t>شود.</a:t>
            </a:r>
            <a:endParaRPr lang="fa-IR" dirty="0">
              <a:solidFill>
                <a:srgbClr val="FF0000"/>
              </a:solidFill>
              <a:cs typeface="2  Mitra" pitchFamily="2" charset="-78"/>
            </a:endParaRPr>
          </a:p>
        </p:txBody>
      </p:sp>
      <p:sp>
        <p:nvSpPr>
          <p:cNvPr id="9" name="Action Button: Forward or Next 8">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Action Button: Back or Previous 9">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2" name="Rounded Rectangle 11"/>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3" name="Rounded Rectangle 12">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4" name="Rounded Rectangle 13"/>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2238333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7" name="Rounded Rectangle 6"/>
          <p:cNvSpPr/>
          <p:nvPr/>
        </p:nvSpPr>
        <p:spPr>
          <a:xfrm>
            <a:off x="5868144" y="116632"/>
            <a:ext cx="1728192" cy="43103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85750" indent="-285750" algn="ctr">
              <a:buFont typeface="Wingdings" pitchFamily="2" charset="2"/>
              <a:buChar char="Ø"/>
            </a:pPr>
            <a:r>
              <a:rPr lang="fa-IR" dirty="0" smtClean="0">
                <a:solidFill>
                  <a:schemeClr val="tx1"/>
                </a:solidFill>
              </a:rPr>
              <a:t>اقتدار دفاعی</a:t>
            </a:r>
            <a:endParaRPr lang="fa-IR" dirty="0">
              <a:solidFill>
                <a:schemeClr val="tx1"/>
              </a:solidFill>
            </a:endParaRPr>
          </a:p>
        </p:txBody>
      </p:sp>
      <p:sp>
        <p:nvSpPr>
          <p:cNvPr id="8" name="Snip Diagonal Corner Rectangle 7"/>
          <p:cNvSpPr/>
          <p:nvPr/>
        </p:nvSpPr>
        <p:spPr>
          <a:xfrm>
            <a:off x="323528" y="714356"/>
            <a:ext cx="7272808" cy="6027012"/>
          </a:xfrm>
          <a:prstGeom prst="snip2DiagRect">
            <a:avLst>
              <a:gd name="adj1" fmla="val 0"/>
              <a:gd name="adj2" fmla="val 6224"/>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fa-IR" sz="1852" b="1" dirty="0">
              <a:solidFill>
                <a:schemeClr val="tx1"/>
              </a:solidFill>
              <a:latin typeface="KodchiangUPC" pitchFamily="18" charset="-34"/>
              <a:cs typeface="2  Koodak" pitchFamily="2" charset="-78"/>
            </a:endParaRPr>
          </a:p>
          <a:p>
            <a:r>
              <a:rPr lang="fa-IR" sz="1852" dirty="0">
                <a:solidFill>
                  <a:schemeClr val="tx1"/>
                </a:solidFill>
                <a:latin typeface="KodchiangUPC" pitchFamily="18" charset="-34"/>
                <a:cs typeface="2  Koodak" pitchFamily="2" charset="-78"/>
              </a:rPr>
              <a:t>در دوران قبل از پیروزی انقلاب اسلامی، امور نظامی و دفاعی کشور عزیز ما در جهت </a:t>
            </a:r>
            <a:r>
              <a:rPr lang="fa-IR" sz="1852" dirty="0" smtClean="0">
                <a:solidFill>
                  <a:schemeClr val="tx1"/>
                </a:solidFill>
                <a:latin typeface="KodchiangUPC" pitchFamily="18" charset="-34"/>
                <a:cs typeface="2  Koodak" pitchFamily="2" charset="-78"/>
              </a:rPr>
              <a:t>اهداف، منافع </a:t>
            </a:r>
            <a:r>
              <a:rPr lang="fa-IR" sz="1852" dirty="0">
                <a:solidFill>
                  <a:schemeClr val="tx1"/>
                </a:solidFill>
                <a:latin typeface="KodchiangUPC" pitchFamily="18" charset="-34"/>
                <a:cs typeface="2  Koodak" pitchFamily="2" charset="-78"/>
              </a:rPr>
              <a:t>و سیاس تهای استعماری بیگانگان </a:t>
            </a:r>
            <a:r>
              <a:rPr lang="fa-IR" sz="1852" dirty="0" smtClean="0">
                <a:solidFill>
                  <a:schemeClr val="tx1"/>
                </a:solidFill>
                <a:latin typeface="KodchiangUPC" pitchFamily="18" charset="-34"/>
                <a:cs typeface="2  Koodak" pitchFamily="2" charset="-78"/>
              </a:rPr>
              <a:t>بود.</a:t>
            </a:r>
          </a:p>
          <a:p>
            <a:r>
              <a:rPr lang="fa-IR" sz="1852" dirty="0" smtClean="0">
                <a:solidFill>
                  <a:schemeClr val="tx1"/>
                </a:solidFill>
                <a:latin typeface="KodchiangUPC" pitchFamily="18" charset="-34"/>
                <a:cs typeface="2  Koodak" pitchFamily="2" charset="-78"/>
              </a:rPr>
              <a:t> با </a:t>
            </a:r>
            <a:r>
              <a:rPr lang="fa-IR" sz="1852" dirty="0">
                <a:solidFill>
                  <a:schemeClr val="tx1"/>
                </a:solidFill>
                <a:latin typeface="KodchiangUPC" pitchFamily="18" charset="-34"/>
                <a:cs typeface="2  Koodak" pitchFamily="2" charset="-78"/>
              </a:rPr>
              <a:t>پیروزی انقلاب اسلامی و قطع دست متجاوز آمریکا و سایر قدر تها از ایران اسلامی، </a:t>
            </a:r>
            <a:r>
              <a:rPr lang="fa-IR" sz="1852" dirty="0" smtClean="0">
                <a:solidFill>
                  <a:schemeClr val="tx1"/>
                </a:solidFill>
                <a:latin typeface="KodchiangUPC" pitchFamily="18" charset="-34"/>
                <a:cs typeface="2  Koodak" pitchFamily="2" charset="-78"/>
              </a:rPr>
              <a:t>صنایع نظامی </a:t>
            </a:r>
            <a:r>
              <a:rPr lang="fa-IR" sz="1852" dirty="0">
                <a:solidFill>
                  <a:schemeClr val="tx1"/>
                </a:solidFill>
                <a:latin typeface="KodchiangUPC" pitchFamily="18" charset="-34"/>
                <a:cs typeface="2  Koodak" pitchFamily="2" charset="-78"/>
              </a:rPr>
              <a:t>و سیستم دفاعی </a:t>
            </a:r>
            <a:r>
              <a:rPr lang="fa-IR" sz="1852" dirty="0" smtClean="0">
                <a:solidFill>
                  <a:schemeClr val="tx1"/>
                </a:solidFill>
                <a:latin typeface="KodchiangUPC" pitchFamily="18" charset="-34"/>
                <a:cs typeface="2  Koodak" pitchFamily="2" charset="-78"/>
              </a:rPr>
              <a:t>وابسته </a:t>
            </a:r>
            <a:r>
              <a:rPr lang="fa-IR" sz="1852" dirty="0">
                <a:solidFill>
                  <a:schemeClr val="tx1"/>
                </a:solidFill>
                <a:latin typeface="KodchiangUPC" pitchFamily="18" charset="-34"/>
                <a:cs typeface="2  Koodak" pitchFamily="2" charset="-78"/>
              </a:rPr>
              <a:t>ما در شرایط تحریم قرار گرفت. امام خمینی </a:t>
            </a:r>
            <a:r>
              <a:rPr lang="fa-IR" sz="1852" dirty="0" smtClean="0">
                <a:solidFill>
                  <a:schemeClr val="tx1"/>
                </a:solidFill>
                <a:latin typeface="KodchiangUPC" pitchFamily="18" charset="-34"/>
                <a:cs typeface="2  Koodak" pitchFamily="2" charset="-78"/>
              </a:rPr>
              <a:t>راه </a:t>
            </a:r>
            <a:r>
              <a:rPr lang="fa-IR" sz="1852" dirty="0">
                <a:solidFill>
                  <a:schemeClr val="tx1"/>
                </a:solidFill>
                <a:latin typeface="KodchiangUPC" pitchFamily="18" charset="-34"/>
                <a:cs typeface="2  Koodak" pitchFamily="2" charset="-78"/>
              </a:rPr>
              <a:t>نجات را </a:t>
            </a:r>
            <a:r>
              <a:rPr lang="fa-IR" sz="1852" dirty="0" smtClean="0">
                <a:solidFill>
                  <a:schemeClr val="tx1"/>
                </a:solidFill>
                <a:latin typeface="KodchiangUPC" pitchFamily="18" charset="-34"/>
                <a:cs typeface="2  Koodak" pitchFamily="2" charset="-78"/>
              </a:rPr>
              <a:t>در خوداتکایی </a:t>
            </a:r>
            <a:r>
              <a:rPr lang="fa-IR" sz="1852" dirty="0">
                <a:solidFill>
                  <a:schemeClr val="tx1"/>
                </a:solidFill>
                <a:latin typeface="KodchiangUPC" pitchFamily="18" charset="-34"/>
                <a:cs typeface="2  Koodak" pitchFamily="2" charset="-78"/>
              </a:rPr>
              <a:t>و خودکفایی در </a:t>
            </a:r>
            <a:r>
              <a:rPr lang="fa-IR" sz="1852" dirty="0" smtClean="0">
                <a:solidFill>
                  <a:schemeClr val="tx1"/>
                </a:solidFill>
                <a:latin typeface="KodchiangUPC" pitchFamily="18" charset="-34"/>
                <a:cs typeface="2  Koodak" pitchFamily="2" charset="-78"/>
              </a:rPr>
              <a:t>عرصه نظامی </a:t>
            </a:r>
            <a:r>
              <a:rPr lang="fa-IR" sz="1852" dirty="0">
                <a:solidFill>
                  <a:schemeClr val="tx1"/>
                </a:solidFill>
                <a:latin typeface="KodchiangUPC" pitchFamily="18" charset="-34"/>
                <a:cs typeface="2  Koodak" pitchFamily="2" charset="-78"/>
              </a:rPr>
              <a:t>و دفاعی دانستند و به همین جهت </a:t>
            </a:r>
            <a:r>
              <a:rPr lang="fa-IR" sz="1852" dirty="0" smtClean="0">
                <a:solidFill>
                  <a:schemeClr val="tx1"/>
                </a:solidFill>
                <a:latin typeface="KodchiangUPC" pitchFamily="18" charset="-34"/>
                <a:cs typeface="2  Koodak" pitchFamily="2" charset="-78"/>
              </a:rPr>
              <a:t>توسعه </a:t>
            </a:r>
            <a:r>
              <a:rPr lang="fa-IR" sz="1852" dirty="0">
                <a:solidFill>
                  <a:schemeClr val="tx1"/>
                </a:solidFill>
                <a:latin typeface="KodchiangUPC" pitchFamily="18" charset="-34"/>
                <a:cs typeface="2  Koodak" pitchFamily="2" charset="-78"/>
              </a:rPr>
              <a:t>این بخش </a:t>
            </a:r>
            <a:r>
              <a:rPr lang="fa-IR" sz="1852" dirty="0" smtClean="0">
                <a:solidFill>
                  <a:schemeClr val="tx1"/>
                </a:solidFill>
                <a:latin typeface="KodchiangUPC" pitchFamily="18" charset="-34"/>
                <a:cs typeface="2  Koodak" pitchFamily="2" charset="-78"/>
              </a:rPr>
              <a:t>در اولویت </a:t>
            </a:r>
            <a:r>
              <a:rPr lang="fa-IR" sz="1852" dirty="0">
                <a:solidFill>
                  <a:schemeClr val="tx1"/>
                </a:solidFill>
                <a:latin typeface="KodchiangUPC" pitchFamily="18" charset="-34"/>
                <a:cs typeface="2  Koodak" pitchFamily="2" charset="-78"/>
              </a:rPr>
              <a:t>اقدامات کشور قرار گرفت؛ اما به محض این تصمیم و اقدام، ضد انقلاب وابسته به قدرت </a:t>
            </a:r>
            <a:r>
              <a:rPr lang="fa-IR" sz="1852" dirty="0" smtClean="0">
                <a:solidFill>
                  <a:schemeClr val="tx1"/>
                </a:solidFill>
                <a:latin typeface="KodchiangUPC" pitchFamily="18" charset="-34"/>
                <a:cs typeface="2  Koodak" pitchFamily="2" charset="-78"/>
              </a:rPr>
              <a:t>های</a:t>
            </a:r>
            <a:r>
              <a:rPr lang="fa-IR" sz="1852" dirty="0">
                <a:solidFill>
                  <a:schemeClr val="tx1"/>
                </a:solidFill>
                <a:latin typeface="KodchiangUPC" pitchFamily="18" charset="-34"/>
                <a:cs typeface="2  Koodak" pitchFamily="2" charset="-78"/>
              </a:rPr>
              <a:t>خارجی در </a:t>
            </a:r>
            <a:r>
              <a:rPr lang="fa-IR" sz="1852" dirty="0" smtClean="0">
                <a:solidFill>
                  <a:schemeClr val="tx1"/>
                </a:solidFill>
                <a:latin typeface="KodchiangUPC" pitchFamily="18" charset="-34"/>
                <a:cs typeface="2  Koodak" pitchFamily="2" charset="-78"/>
              </a:rPr>
              <a:t>استا نهای </a:t>
            </a:r>
            <a:r>
              <a:rPr lang="fa-IR" sz="1852" dirty="0">
                <a:solidFill>
                  <a:schemeClr val="tx1"/>
                </a:solidFill>
                <a:latin typeface="KodchiangUPC" pitchFamily="18" charset="-34"/>
                <a:cs typeface="2  Koodak" pitchFamily="2" charset="-78"/>
              </a:rPr>
              <a:t>مختلف کشور و نقاط حساس مرزی با حمایت بیگانگان و مزدورانی چون </a:t>
            </a:r>
            <a:r>
              <a:rPr lang="fa-IR" sz="1852" dirty="0" smtClean="0">
                <a:solidFill>
                  <a:schemeClr val="tx1"/>
                </a:solidFill>
                <a:latin typeface="KodchiangUPC" pitchFamily="18" charset="-34"/>
                <a:cs typeface="2  Koodak" pitchFamily="2" charset="-78"/>
              </a:rPr>
              <a:t>صدام (رئیس </a:t>
            </a:r>
            <a:r>
              <a:rPr lang="fa-IR" sz="1852" dirty="0">
                <a:solidFill>
                  <a:schemeClr val="tx1"/>
                </a:solidFill>
                <a:latin typeface="KodchiangUPC" pitchFamily="18" charset="-34"/>
                <a:cs typeface="2  Koodak" pitchFamily="2" charset="-78"/>
              </a:rPr>
              <a:t>جمهور معدوم </a:t>
            </a:r>
            <a:r>
              <a:rPr lang="fa-IR" sz="1852" dirty="0" smtClean="0">
                <a:solidFill>
                  <a:schemeClr val="tx1"/>
                </a:solidFill>
                <a:latin typeface="KodchiangUPC" pitchFamily="18" charset="-34"/>
                <a:cs typeface="2  Koodak" pitchFamily="2" charset="-78"/>
              </a:rPr>
              <a:t>عراق)علیه </a:t>
            </a:r>
            <a:r>
              <a:rPr lang="fa-IR" sz="1852" dirty="0">
                <a:solidFill>
                  <a:schemeClr val="tx1"/>
                </a:solidFill>
                <a:latin typeface="KodchiangUPC" pitchFamily="18" charset="-34"/>
                <a:cs typeface="2  Koodak" pitchFamily="2" charset="-78"/>
              </a:rPr>
              <a:t>این حکومت نوپا شورش کردند تا بلکه مانع به ثمر رسیدن </a:t>
            </a:r>
            <a:r>
              <a:rPr lang="fa-IR" sz="1852" dirty="0" smtClean="0">
                <a:solidFill>
                  <a:schemeClr val="tx1"/>
                </a:solidFill>
                <a:latin typeface="KodchiangUPC" pitchFamily="18" charset="-34"/>
                <a:cs typeface="2  Koodak" pitchFamily="2" charset="-78"/>
              </a:rPr>
              <a:t>انقلاب اسلامی </a:t>
            </a:r>
            <a:r>
              <a:rPr lang="fa-IR" sz="1852" dirty="0">
                <a:solidFill>
                  <a:schemeClr val="tx1"/>
                </a:solidFill>
                <a:latin typeface="KodchiangUPC" pitchFamily="18" charset="-34"/>
                <a:cs typeface="2  Koodak" pitchFamily="2" charset="-78"/>
              </a:rPr>
              <a:t>شوند. ترور، کودتا، ادعاهای خودمختاری، بم بگذاری و سرانجام تهاجم گسترده صدام در </a:t>
            </a:r>
            <a:r>
              <a:rPr lang="fa-IR" sz="1852" dirty="0" smtClean="0">
                <a:solidFill>
                  <a:schemeClr val="tx1"/>
                </a:solidFill>
                <a:latin typeface="KodchiangUPC" pitchFamily="18" charset="-34"/>
                <a:cs typeface="2  Koodak" pitchFamily="2" charset="-78"/>
              </a:rPr>
              <a:t>خط مرزی </a:t>
            </a:r>
            <a:r>
              <a:rPr lang="fa-IR" sz="1852" dirty="0">
                <a:solidFill>
                  <a:schemeClr val="tx1"/>
                </a:solidFill>
                <a:latin typeface="KodchiangUPC" pitchFamily="18" charset="-34"/>
                <a:cs typeface="2  Koodak" pitchFamily="2" charset="-78"/>
              </a:rPr>
              <a:t>بیش از ١٢٠٠ کیلومتر، ارتش تازه استقلال یافته و سپاه پاسداران تازه تأسیس ما را با </a:t>
            </a:r>
            <a:r>
              <a:rPr lang="fa-IR" sz="1852" dirty="0" smtClean="0">
                <a:solidFill>
                  <a:schemeClr val="tx1"/>
                </a:solidFill>
                <a:latin typeface="KodchiangUPC" pitchFamily="18" charset="-34"/>
                <a:cs typeface="2  Koodak" pitchFamily="2" charset="-78"/>
              </a:rPr>
              <a:t>آزمونی بسیار </a:t>
            </a:r>
            <a:r>
              <a:rPr lang="fa-IR" sz="1852" dirty="0">
                <a:solidFill>
                  <a:schemeClr val="tx1"/>
                </a:solidFill>
                <a:latin typeface="KodchiangUPC" pitchFamily="18" charset="-34"/>
                <a:cs typeface="2  Koodak" pitchFamily="2" charset="-78"/>
              </a:rPr>
              <a:t>بزرگ مواجه کرد. دشمنان ایران و اسلام از این نکته غافل بودند که ارتش و سپاه پشتوانه </a:t>
            </a:r>
            <a:r>
              <a:rPr lang="fa-IR" sz="1852" dirty="0" smtClean="0">
                <a:solidFill>
                  <a:schemeClr val="tx1"/>
                </a:solidFill>
                <a:latin typeface="KodchiangUPC" pitchFamily="18" charset="-34"/>
                <a:cs typeface="2  Koodak" pitchFamily="2" charset="-78"/>
              </a:rPr>
              <a:t>ای بزرگ </a:t>
            </a:r>
            <a:r>
              <a:rPr lang="fa-IR" sz="1852" dirty="0">
                <a:solidFill>
                  <a:schemeClr val="tx1"/>
                </a:solidFill>
                <a:latin typeface="KodchiangUPC" pitchFamily="18" charset="-34"/>
                <a:cs typeface="2  Koodak" pitchFamily="2" charset="-78"/>
              </a:rPr>
              <a:t>و مردمی دارند که مصداق عینی آن بسیج مستضعفین بود. مردم چون انقلاب اسلامی را </a:t>
            </a:r>
            <a:r>
              <a:rPr lang="fa-IR" sz="1852" dirty="0" smtClean="0">
                <a:solidFill>
                  <a:schemeClr val="tx1"/>
                </a:solidFill>
                <a:latin typeface="KodchiangUPC" pitchFamily="18" charset="-34"/>
                <a:cs typeface="2  Koodak" pitchFamily="2" charset="-78"/>
              </a:rPr>
              <a:t>از خودشان </a:t>
            </a:r>
            <a:r>
              <a:rPr lang="fa-IR" sz="1852" dirty="0">
                <a:solidFill>
                  <a:schemeClr val="tx1"/>
                </a:solidFill>
                <a:latin typeface="KodchiangUPC" pitchFamily="18" charset="-34"/>
                <a:cs typeface="2  Koodak" pitchFamily="2" charset="-78"/>
              </a:rPr>
              <a:t>می دانستند، </a:t>
            </a:r>
            <a:r>
              <a:rPr lang="fa-IR" sz="1852" dirty="0" smtClean="0">
                <a:solidFill>
                  <a:schemeClr val="tx1"/>
                </a:solidFill>
                <a:latin typeface="KodchiangUPC" pitchFamily="18" charset="-34"/>
                <a:cs typeface="2  Koodak" pitchFamily="2" charset="-78"/>
              </a:rPr>
              <a:t>تحت رهبری </a:t>
            </a:r>
            <a:r>
              <a:rPr lang="fa-IR" sz="1852" dirty="0">
                <a:solidFill>
                  <a:schemeClr val="tx1"/>
                </a:solidFill>
                <a:latin typeface="KodchiangUPC" pitchFamily="18" charset="-34"/>
                <a:cs typeface="2  Koodak" pitchFamily="2" charset="-78"/>
              </a:rPr>
              <a:t>و فرماندهی امام خمینی </a:t>
            </a:r>
            <a:r>
              <a:rPr lang="fa-IR" sz="1852" dirty="0" smtClean="0">
                <a:solidFill>
                  <a:schemeClr val="tx1"/>
                </a:solidFill>
                <a:latin typeface="KodchiangUPC" pitchFamily="18" charset="-34"/>
                <a:cs typeface="2  Koodak" pitchFamily="2" charset="-78"/>
              </a:rPr>
              <a:t> به </a:t>
            </a:r>
            <a:r>
              <a:rPr lang="fa-IR" sz="1852" dirty="0">
                <a:solidFill>
                  <a:schemeClr val="tx1"/>
                </a:solidFill>
                <a:latin typeface="KodchiangUPC" pitchFamily="18" charset="-34"/>
                <a:cs typeface="2  Koodak" pitchFamily="2" charset="-78"/>
              </a:rPr>
              <a:t>میدان آمدند و با یاری </a:t>
            </a:r>
            <a:r>
              <a:rPr lang="fa-IR" sz="1852" dirty="0" smtClean="0">
                <a:solidFill>
                  <a:schemeClr val="tx1"/>
                </a:solidFill>
                <a:latin typeface="KodchiangUPC" pitchFamily="18" charset="-34"/>
                <a:cs typeface="2  Koodak" pitchFamily="2" charset="-78"/>
              </a:rPr>
              <a:t>نیروهای مسلح </a:t>
            </a:r>
            <a:r>
              <a:rPr lang="fa-IR" sz="1852" dirty="0">
                <a:solidFill>
                  <a:schemeClr val="tx1"/>
                </a:solidFill>
                <a:latin typeface="KodchiangUPC" pitchFamily="18" charset="-34"/>
                <a:cs typeface="2  Koodak" pitchFamily="2" charset="-78"/>
              </a:rPr>
              <a:t>در سهایی بزرگ به تاریخ و جنایتکاران و متجاوزان دادند</a:t>
            </a:r>
            <a:r>
              <a:rPr lang="fa-IR" sz="1852" dirty="0" smtClean="0">
                <a:solidFill>
                  <a:schemeClr val="tx1"/>
                </a:solidFill>
                <a:latin typeface="KodchiangUPC" pitchFamily="18" charset="-34"/>
                <a:cs typeface="2  Koodak" pitchFamily="2" charset="-78"/>
              </a:rPr>
              <a:t>.</a:t>
            </a:r>
          </a:p>
          <a:p>
            <a:endParaRPr lang="fa-IR" sz="1852" dirty="0">
              <a:solidFill>
                <a:schemeClr val="tx1"/>
              </a:solidFill>
              <a:latin typeface="KodchiangUPC" pitchFamily="18" charset="-34"/>
              <a:cs typeface="2  Koodak" pitchFamily="2" charset="-78"/>
            </a:endParaRPr>
          </a:p>
          <a:p>
            <a:endParaRPr lang="fa-IR" sz="1852" dirty="0" smtClean="0">
              <a:solidFill>
                <a:schemeClr val="tx1"/>
              </a:solidFill>
              <a:latin typeface="KodchiangUPC" pitchFamily="18" charset="-34"/>
              <a:cs typeface="2  Koodak" pitchFamily="2" charset="-78"/>
            </a:endParaRPr>
          </a:p>
          <a:p>
            <a:endParaRPr lang="fa-IR" sz="1852" dirty="0">
              <a:solidFill>
                <a:schemeClr val="tx1"/>
              </a:solidFill>
              <a:latin typeface="KodchiangUPC" pitchFamily="18" charset="-34"/>
              <a:cs typeface="2  Koodak" pitchFamily="2" charset="-78"/>
            </a:endParaRPr>
          </a:p>
          <a:p>
            <a:endParaRPr lang="fa-IR" sz="1852" dirty="0">
              <a:solidFill>
                <a:schemeClr val="tx1"/>
              </a:solidFill>
              <a:latin typeface="KodchiangUPC" pitchFamily="18" charset="-34"/>
              <a:cs typeface="2  Koodak" pitchFamily="2" charset="-78"/>
            </a:endParaRPr>
          </a:p>
        </p:txBody>
      </p:sp>
      <p:sp>
        <p:nvSpPr>
          <p:cNvPr id="9" name="Action Button: Forward or Next 8">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Action Button: Back or Previous 9">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Rounded Rectangle 10"/>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2" name="Rounded Rectangle 11">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3" name="Rounded Rectangle 12"/>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
        <p:nvSpPr>
          <p:cNvPr id="2" name="Rectangle 1"/>
          <p:cNvSpPr/>
          <p:nvPr/>
        </p:nvSpPr>
        <p:spPr>
          <a:xfrm>
            <a:off x="683568" y="6240425"/>
            <a:ext cx="2859565" cy="369332"/>
          </a:xfrm>
          <a:prstGeom prst="rect">
            <a:avLst/>
          </a:prstGeom>
        </p:spPr>
        <p:txBody>
          <a:bodyPr wrap="none">
            <a:spAutoFit/>
          </a:bodyPr>
          <a:lstStyle/>
          <a:p>
            <a:pPr algn="ctr"/>
            <a:r>
              <a:rPr lang="en-US" dirty="0">
                <a:solidFill>
                  <a:srgbClr val="002060"/>
                </a:solidFill>
                <a:cs typeface="2  Kourosh" pitchFamily="2" charset="-78"/>
              </a:rPr>
              <a:t>clever13812002@gmail.com</a:t>
            </a:r>
            <a:endParaRPr lang="fa-IR" dirty="0">
              <a:solidFill>
                <a:srgbClr val="002060"/>
              </a:solidFill>
              <a:cs typeface="2  Kourosh" pitchFamily="2" charset="-78"/>
            </a:endParaRPr>
          </a:p>
        </p:txBody>
      </p:sp>
    </p:spTree>
    <p:extLst>
      <p:ext uri="{BB962C8B-B14F-4D97-AF65-F5344CB8AC3E}">
        <p14:creationId xmlns:p14="http://schemas.microsoft.com/office/powerpoint/2010/main" val="2238333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2" name="Snip Diagonal Corner Rectangle 1"/>
          <p:cNvSpPr/>
          <p:nvPr/>
        </p:nvSpPr>
        <p:spPr>
          <a:xfrm>
            <a:off x="5580112" y="139140"/>
            <a:ext cx="2016224" cy="817050"/>
          </a:xfrm>
          <a:prstGeom prst="snip2Diag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a-IR" sz="2400" b="1" cap="all" dirty="0" smtClean="0">
                <a:ln w="0">
                  <a:solidFill>
                    <a:srgbClr val="C00000"/>
                  </a:solidFill>
                </a:ln>
                <a:solidFill>
                  <a:srgbClr val="FF0000"/>
                </a:solidFill>
                <a:effectLst>
                  <a:reflection blurRad="12700" stA="50000" endPos="50000" dist="5000" dir="5400000" sy="-100000" rotWithShape="0"/>
                </a:effectLst>
              </a:rPr>
              <a:t>ما می توانیم:</a:t>
            </a:r>
            <a:endParaRPr lang="fa-IR" sz="2400" b="1" cap="all" dirty="0">
              <a:ln w="0">
                <a:solidFill>
                  <a:srgbClr val="C00000"/>
                </a:solidFill>
              </a:ln>
              <a:solidFill>
                <a:srgbClr val="FF0000"/>
              </a:solidFill>
              <a:effectLst>
                <a:reflection blurRad="12700" stA="50000" endPos="50000" dist="5000" dir="5400000" sy="-100000" rotWithShape="0"/>
              </a:effectLst>
            </a:endParaRPr>
          </a:p>
        </p:txBody>
      </p:sp>
      <p:sp>
        <p:nvSpPr>
          <p:cNvPr id="9" name="Flowchart: Multidocument 8"/>
          <p:cNvSpPr/>
          <p:nvPr/>
        </p:nvSpPr>
        <p:spPr>
          <a:xfrm>
            <a:off x="899592" y="1124744"/>
            <a:ext cx="5544616" cy="5472608"/>
          </a:xfrm>
          <a:prstGeom prst="flowChartMultidocumen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a:solidFill>
                  <a:schemeClr val="tx1"/>
                </a:solidFill>
                <a:cs typeface="2  Koodak" pitchFamily="2" charset="-78"/>
              </a:rPr>
              <a:t>جنگ تحمیلی کانون بروز و ظهور استعدادهای ناب ایران اسلامی بود. نیروهای مسلح ما </a:t>
            </a:r>
            <a:r>
              <a:rPr lang="fa-IR" dirty="0" smtClean="0">
                <a:solidFill>
                  <a:schemeClr val="tx1"/>
                </a:solidFill>
                <a:cs typeface="2  Koodak" pitchFamily="2" charset="-78"/>
              </a:rPr>
              <a:t>شامل ارتش</a:t>
            </a:r>
            <a:r>
              <a:rPr lang="fa-IR" dirty="0">
                <a:solidFill>
                  <a:schemeClr val="tx1"/>
                </a:solidFill>
                <a:cs typeface="2  Koodak" pitchFamily="2" charset="-78"/>
              </a:rPr>
              <a:t>، سپاه پاسداران و بسیج با پایمردی و دفاع جانانه در برابر دشمن بعثی حماسه هایی را در </a:t>
            </a:r>
            <a:r>
              <a:rPr lang="fa-IR" dirty="0" smtClean="0">
                <a:solidFill>
                  <a:schemeClr val="tx1"/>
                </a:solidFill>
                <a:cs typeface="2  Koodak" pitchFamily="2" charset="-78"/>
              </a:rPr>
              <a:t>طول هشت </a:t>
            </a:r>
            <a:r>
              <a:rPr lang="fa-IR" dirty="0">
                <a:solidFill>
                  <a:schemeClr val="tx1"/>
                </a:solidFill>
                <a:cs typeface="2  Koodak" pitchFamily="2" charset="-78"/>
              </a:rPr>
              <a:t>سال دفاع مقدس آفریدند که حیرت جهانیان را برانگیخت.</a:t>
            </a:r>
          </a:p>
          <a:p>
            <a:r>
              <a:rPr lang="fa-IR" dirty="0">
                <a:solidFill>
                  <a:schemeClr val="tx1"/>
                </a:solidFill>
                <a:cs typeface="2  Koodak" pitchFamily="2" charset="-78"/>
              </a:rPr>
              <a:t>اقتدار دفاعی مدافعان سرزمین ایران اسلامی چنان بود که در طول تاریخ طولانی </a:t>
            </a:r>
            <a:r>
              <a:rPr lang="fa-IR" dirty="0" smtClean="0">
                <a:solidFill>
                  <a:schemeClr val="tx1"/>
                </a:solidFill>
                <a:cs typeface="2  Koodak" pitchFamily="2" charset="-78"/>
              </a:rPr>
              <a:t>کشورمان بی </a:t>
            </a:r>
            <a:r>
              <a:rPr lang="fa-IR" dirty="0">
                <a:solidFill>
                  <a:schemeClr val="tx1"/>
                </a:solidFill>
                <a:cs typeface="2  Koodak" pitchFamily="2" charset="-78"/>
              </a:rPr>
              <a:t>نظیر بود. رزمندگان سلحشور، با حداقل امکانات، دشمن متجاوز را وادار به تسلیم کردند و به </a:t>
            </a:r>
            <a:r>
              <a:rPr lang="fa-IR" dirty="0" smtClean="0">
                <a:solidFill>
                  <a:schemeClr val="tx1"/>
                </a:solidFill>
                <a:cs typeface="2  Koodak" pitchFamily="2" charset="-78"/>
              </a:rPr>
              <a:t>تعبیر امام </a:t>
            </a:r>
            <a:r>
              <a:rPr lang="fa-IR" dirty="0">
                <a:solidFill>
                  <a:schemeClr val="tx1"/>
                </a:solidFill>
                <a:cs typeface="2  Koodak" pitchFamily="2" charset="-78"/>
              </a:rPr>
              <a:t>خمینی </a:t>
            </a:r>
            <a:r>
              <a:rPr lang="fa-IR" dirty="0" smtClean="0">
                <a:solidFill>
                  <a:schemeClr val="tx1"/>
                </a:solidFill>
                <a:cs typeface="2  Koodak" pitchFamily="2" charset="-78"/>
              </a:rPr>
              <a:t>آ </a:t>
            </a:r>
            <a:r>
              <a:rPr lang="fa-IR" dirty="0">
                <a:solidFill>
                  <a:schemeClr val="tx1"/>
                </a:solidFill>
                <a:cs typeface="2  Koodak" pitchFamily="2" charset="-78"/>
              </a:rPr>
              <a:t>نچنان سیلی محکمی به دشمن زدند که درس عبرتی برای دیگر کشورها باشد تا </a:t>
            </a:r>
            <a:r>
              <a:rPr lang="fa-IR" dirty="0" smtClean="0">
                <a:solidFill>
                  <a:schemeClr val="tx1"/>
                </a:solidFill>
                <a:cs typeface="2  Koodak" pitchFamily="2" charset="-78"/>
              </a:rPr>
              <a:t>فکر تجاوز </a:t>
            </a:r>
            <a:r>
              <a:rPr lang="fa-IR" dirty="0">
                <a:solidFill>
                  <a:schemeClr val="tx1"/>
                </a:solidFill>
                <a:cs typeface="2  Koodak" pitchFamily="2" charset="-78"/>
              </a:rPr>
              <a:t>و حمله به ایران را از سرشان به در کنند</a:t>
            </a:r>
            <a:r>
              <a:rPr lang="fa-IR" dirty="0" smtClean="0">
                <a:solidFill>
                  <a:schemeClr val="tx1"/>
                </a:solidFill>
                <a:cs typeface="2  Koodak" pitchFamily="2" charset="-78"/>
              </a:rPr>
              <a:t>.</a:t>
            </a:r>
          </a:p>
          <a:p>
            <a:endParaRPr lang="fa-IR" dirty="0" smtClean="0">
              <a:solidFill>
                <a:schemeClr val="tx1"/>
              </a:solidFill>
              <a:cs typeface="2  Koodak" pitchFamily="2" charset="-78"/>
            </a:endParaRPr>
          </a:p>
          <a:p>
            <a:endParaRPr lang="fa-IR" dirty="0">
              <a:solidFill>
                <a:schemeClr val="tx1"/>
              </a:solidFill>
              <a:cs typeface="2  Koodak" pitchFamily="2" charset="-78"/>
            </a:endParaRPr>
          </a:p>
          <a:p>
            <a:endParaRPr lang="fa-IR" dirty="0">
              <a:solidFill>
                <a:schemeClr val="tx1"/>
              </a:solidFill>
              <a:cs typeface="2  Koodak" pitchFamily="2" charset="-78"/>
            </a:endParaRPr>
          </a:p>
        </p:txBody>
      </p:sp>
      <p:sp>
        <p:nvSpPr>
          <p:cNvPr id="7" name="Action Button: Forward or Next 6">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8" name="Action Button: Back or Previous 7">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Rounded Rectangle 9"/>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6" action="ppaction://hlinksldjump"/>
              </a:rPr>
              <a:t>متن درس</a:t>
            </a:r>
            <a:endParaRPr lang="fa-IR" sz="2000" dirty="0">
              <a:ln>
                <a:solidFill>
                  <a:srgbClr val="00B050"/>
                </a:solidFill>
              </a:ln>
              <a:solidFill>
                <a:srgbClr val="00B050"/>
              </a:solidFill>
              <a:cs typeface="2  Koodak" pitchFamily="2" charset="-78"/>
            </a:endParaRPr>
          </a:p>
        </p:txBody>
      </p:sp>
      <p:sp>
        <p:nvSpPr>
          <p:cNvPr id="11" name="Rounded Rectangle 10">
            <a:hlinkClick r:id="rId7"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2" name="Rounded Rectangle 11"/>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8" action="ppaction://hlinksldjump"/>
              </a:rPr>
              <a:t>قرارگاه سازندگی</a:t>
            </a:r>
            <a:endParaRPr lang="fa-IR" sz="1600" dirty="0">
              <a:ln w="3175">
                <a:solidFill>
                  <a:srgbClr val="FF0000"/>
                </a:solidFill>
              </a:ln>
              <a:solidFill>
                <a:srgbClr val="C00000"/>
              </a:solidFill>
              <a:cs typeface="2  Koodak" pitchFamily="2" charset="-78"/>
            </a:endParaRPr>
          </a:p>
        </p:txBody>
      </p:sp>
      <p:sp>
        <p:nvSpPr>
          <p:cNvPr id="3" name="Rectangle 2"/>
          <p:cNvSpPr/>
          <p:nvPr/>
        </p:nvSpPr>
        <p:spPr>
          <a:xfrm>
            <a:off x="283093" y="512771"/>
            <a:ext cx="2859565" cy="369332"/>
          </a:xfrm>
          <a:prstGeom prst="rect">
            <a:avLst/>
          </a:prstGeom>
        </p:spPr>
        <p:txBody>
          <a:bodyPr wrap="none">
            <a:spAutoFit/>
          </a:bodyPr>
          <a:lstStyle/>
          <a:p>
            <a:pPr algn="ctr"/>
            <a:r>
              <a:rPr lang="en-US" dirty="0">
                <a:solidFill>
                  <a:srgbClr val="002060"/>
                </a:solidFill>
                <a:cs typeface="2  Kourosh" pitchFamily="2" charset="-78"/>
              </a:rPr>
              <a:t>clever13812002@gmail.com</a:t>
            </a:r>
            <a:endParaRPr lang="fa-IR" dirty="0">
              <a:solidFill>
                <a:srgbClr val="002060"/>
              </a:solidFill>
              <a:cs typeface="2  Kourosh" pitchFamily="2" charset="-78"/>
            </a:endParaRPr>
          </a:p>
        </p:txBody>
      </p:sp>
    </p:spTree>
    <p:extLst>
      <p:ext uri="{BB962C8B-B14F-4D97-AF65-F5344CB8AC3E}">
        <p14:creationId xmlns:p14="http://schemas.microsoft.com/office/powerpoint/2010/main" val="2238333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sp>
        <p:nvSpPr>
          <p:cNvPr id="3" name="Cross 2"/>
          <p:cNvSpPr/>
          <p:nvPr/>
        </p:nvSpPr>
        <p:spPr>
          <a:xfrm>
            <a:off x="899592" y="-9128"/>
            <a:ext cx="6624736" cy="6617647"/>
          </a:xfrm>
          <a:prstGeom prst="plus">
            <a:avLst>
              <a:gd name="adj" fmla="val 4881"/>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fa-IR" dirty="0">
              <a:solidFill>
                <a:schemeClr val="tx1"/>
              </a:solidFill>
              <a:cs typeface="2  Koodak" pitchFamily="2" charset="-78"/>
            </a:endParaRPr>
          </a:p>
          <a:p>
            <a:endParaRPr lang="fa-IR" dirty="0" smtClean="0">
              <a:solidFill>
                <a:schemeClr val="tx1"/>
              </a:solidFill>
              <a:cs typeface="2  Koodak" pitchFamily="2" charset="-78"/>
            </a:endParaRPr>
          </a:p>
          <a:p>
            <a:endParaRPr lang="fa-IR" dirty="0">
              <a:solidFill>
                <a:schemeClr val="tx1"/>
              </a:solidFill>
              <a:cs typeface="2  Koodak" pitchFamily="2" charset="-78"/>
            </a:endParaRPr>
          </a:p>
          <a:p>
            <a:endParaRPr lang="fa-IR" dirty="0" smtClean="0">
              <a:solidFill>
                <a:schemeClr val="tx1"/>
              </a:solidFill>
              <a:cs typeface="2  Koodak" pitchFamily="2" charset="-78"/>
            </a:endParaRPr>
          </a:p>
          <a:p>
            <a:endParaRPr lang="fa-IR" dirty="0">
              <a:solidFill>
                <a:schemeClr val="tx1"/>
              </a:solidFill>
              <a:cs typeface="2  Koodak" pitchFamily="2" charset="-78"/>
            </a:endParaRPr>
          </a:p>
          <a:p>
            <a:endParaRPr lang="fa-IR" dirty="0">
              <a:solidFill>
                <a:schemeClr val="tx1"/>
              </a:solidFill>
              <a:cs typeface="2  Koodak" pitchFamily="2" charset="-78"/>
            </a:endParaRPr>
          </a:p>
        </p:txBody>
      </p:sp>
      <p:sp>
        <p:nvSpPr>
          <p:cNvPr id="7" name="Rectangle 6"/>
          <p:cNvSpPr/>
          <p:nvPr/>
        </p:nvSpPr>
        <p:spPr>
          <a:xfrm>
            <a:off x="1331640" y="214290"/>
            <a:ext cx="5760640" cy="206258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81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1600" dirty="0">
                <a:solidFill>
                  <a:schemeClr val="tx1"/>
                </a:solidFill>
                <a:cs typeface="2  Koodak" pitchFamily="2" charset="-78"/>
              </a:rPr>
              <a:t>درهشت سال دفاع مقدس با توجه به تحریم همه جانبه از امکانات مناسب موشکی</a:t>
            </a:r>
          </a:p>
          <a:p>
            <a:r>
              <a:rPr lang="fa-IR" sz="1600" dirty="0">
                <a:solidFill>
                  <a:schemeClr val="tx1"/>
                </a:solidFill>
                <a:cs typeface="2  Koodak" pitchFamily="2" charset="-78"/>
              </a:rPr>
              <a:t>برخوردار نبودیم و هیچ کشوری به ما حتی یک موشک هم نمی فروخت. پس از تلاش هایبسیار با رهنمودهای فرماندهی کل قوا و پشتیبانی فرماندهان نیروهای مسلح، شهید حسن طهرانی مقدم با کمک تعدادی از رزمندگان جوان با ایمان و خلاق در پاسخ به حمله های هوایی و موشکی دشمن اولین موشک را در اسفند 1363 به سرزمین دشمن پرتاب کردند تا از ایران اسلامی دفاع کنند. تلاش فرزندان هوشمند این مرز و بوم در این عرصه چنان ابهتی ایجاد کرده که موجب ترس دشمنان و بازدارندگی متجاوزان از هر گونه اقدام علیه تمامیت ارضی کشور ما شده است.</a:t>
            </a:r>
          </a:p>
        </p:txBody>
      </p:sp>
      <p:sp>
        <p:nvSpPr>
          <p:cNvPr id="2" name="&quot;No&quot; Symbol 1"/>
          <p:cNvSpPr/>
          <p:nvPr/>
        </p:nvSpPr>
        <p:spPr>
          <a:xfrm>
            <a:off x="1329300" y="214290"/>
            <a:ext cx="290372" cy="333375"/>
          </a:xfrm>
          <a:prstGeom prst="noSmoking">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solidFill>
                <a:schemeClr val="tx1"/>
              </a:solidFill>
            </a:endParaRPr>
          </a:p>
        </p:txBody>
      </p:sp>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2420888"/>
            <a:ext cx="3601281" cy="3853160"/>
          </a:xfrm>
          <a:prstGeom prst="rect">
            <a:avLst/>
          </a:prstGeom>
          <a:ln w="57150">
            <a:solidFill>
              <a:srgbClr val="00B050"/>
            </a:solidFill>
          </a:ln>
        </p:spPr>
      </p:pic>
      <p:sp>
        <p:nvSpPr>
          <p:cNvPr id="10" name="Action Button: Forward or Next 9">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1" name="Action Button: Back or Previous 10">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2" name="Rounded Rectangle 11"/>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3" name="Rounded Rectangle 12">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4" name="Rounded Rectangle 13"/>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Tree>
    <p:extLst>
      <p:ext uri="{BB962C8B-B14F-4D97-AF65-F5344CB8AC3E}">
        <p14:creationId xmlns:p14="http://schemas.microsoft.com/office/powerpoint/2010/main" val="2238333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me.png">
            <a:hlinkClick r:id="" action="ppaction://hlinkshowjump?jump=firstslide"/>
          </p:cNvPr>
          <p:cNvPicPr>
            <a:picLocks noChangeAspect="1"/>
          </p:cNvPicPr>
          <p:nvPr/>
        </p:nvPicPr>
        <p:blipFill>
          <a:blip r:embed="rId3" cstate="print"/>
          <a:stretch>
            <a:fillRect/>
          </a:stretch>
        </p:blipFill>
        <p:spPr>
          <a:xfrm>
            <a:off x="8524905" y="214290"/>
            <a:ext cx="333375" cy="333375"/>
          </a:xfrm>
          <a:prstGeom prst="rect">
            <a:avLst/>
          </a:prstGeom>
        </p:spPr>
      </p:pic>
      <p:pic>
        <p:nvPicPr>
          <p:cNvPr id="5" name="Picture 4" descr="Exit.png">
            <a:hlinkClick r:id="" action="ppaction://hlinkshowjump?jump=endshow"/>
          </p:cNvPr>
          <p:cNvPicPr>
            <a:picLocks noChangeAspect="1"/>
          </p:cNvPicPr>
          <p:nvPr/>
        </p:nvPicPr>
        <p:blipFill>
          <a:blip r:embed="rId4" cstate="print"/>
          <a:stretch>
            <a:fillRect/>
          </a:stretch>
        </p:blipFill>
        <p:spPr>
          <a:xfrm>
            <a:off x="8072462" y="214290"/>
            <a:ext cx="333375" cy="333375"/>
          </a:xfrm>
          <a:prstGeom prst="rect">
            <a:avLst/>
          </a:prstGeom>
        </p:spPr>
      </p:pic>
      <p:pic>
        <p:nvPicPr>
          <p:cNvPr id="6" name="Picture 5" descr="Line-2.png"/>
          <p:cNvPicPr>
            <a:picLocks noChangeAspect="1"/>
          </p:cNvPicPr>
          <p:nvPr/>
        </p:nvPicPr>
        <p:blipFill>
          <a:blip r:embed="rId5"/>
          <a:stretch>
            <a:fillRect/>
          </a:stretch>
        </p:blipFill>
        <p:spPr>
          <a:xfrm>
            <a:off x="7929586" y="714356"/>
            <a:ext cx="1028700" cy="952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3364210"/>
            <a:ext cx="3757196" cy="1864990"/>
          </a:xfrm>
          <a:prstGeom prst="cloudCallout">
            <a:avLst>
              <a:gd name="adj1" fmla="val -31960"/>
              <a:gd name="adj2" fmla="val 83722"/>
            </a:avLst>
          </a:prstGeom>
          <a:noFill/>
          <a:ln w="952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251520" y="4354549"/>
            <a:ext cx="5544616" cy="2448272"/>
          </a:xfrm>
          <a:prstGeom prst="roundRect">
            <a:avLst/>
          </a:prstGeom>
          <a:solidFill>
            <a:schemeClr val="accent3">
              <a:lumMod val="20000"/>
              <a:lumOff val="80000"/>
            </a:schemeClr>
          </a:solidFill>
          <a:ln w="57150">
            <a:solidFill>
              <a:schemeClr val="accent6">
                <a:lumMod val="50000"/>
              </a:schemeClr>
            </a:solidFill>
          </a:ln>
          <a:effectLst>
            <a:glow rad="228600">
              <a:schemeClr val="accent6">
                <a:satMod val="175000"/>
                <a:alpha val="40000"/>
              </a:schemeClr>
            </a:glow>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2200" dirty="0">
                <a:solidFill>
                  <a:srgbClr val="00B050"/>
                </a:solidFill>
                <a:cs typeface="2  Koodak" pitchFamily="2" charset="-78"/>
              </a:rPr>
              <a:t>هدف اصلی از تولید سلاح در جمهوری اسلامی ایران، دفاع و </a:t>
            </a:r>
            <a:r>
              <a:rPr lang="fa-IR" sz="2200" dirty="0" smtClean="0">
                <a:solidFill>
                  <a:srgbClr val="00B050"/>
                </a:solidFill>
                <a:cs typeface="2  Koodak" pitchFamily="2" charset="-78"/>
              </a:rPr>
              <a:t>مقابله با </a:t>
            </a:r>
            <a:r>
              <a:rPr lang="fa-IR" sz="2200" dirty="0">
                <a:solidFill>
                  <a:srgbClr val="00B050"/>
                </a:solidFill>
                <a:cs typeface="2  Koodak" pitchFamily="2" charset="-78"/>
              </a:rPr>
              <a:t>دشمنان زورگوست، در </a:t>
            </a:r>
            <a:r>
              <a:rPr lang="fa-IR" sz="2200" dirty="0" smtClean="0">
                <a:solidFill>
                  <a:srgbClr val="00B050"/>
                </a:solidFill>
                <a:cs typeface="2  Koodak" pitchFamily="2" charset="-78"/>
              </a:rPr>
              <a:t>حالیکه </a:t>
            </a:r>
            <a:r>
              <a:rPr lang="fa-IR" sz="2200" dirty="0">
                <a:solidFill>
                  <a:srgbClr val="00B050"/>
                </a:solidFill>
                <a:cs typeface="2  Koodak" pitchFamily="2" charset="-78"/>
              </a:rPr>
              <a:t>در غرب هدف اصلی تولید سلاح، </a:t>
            </a:r>
            <a:r>
              <a:rPr lang="fa-IR" sz="2200" dirty="0" smtClean="0">
                <a:solidFill>
                  <a:srgbClr val="00B050"/>
                </a:solidFill>
                <a:cs typeface="2  Koodak" pitchFamily="2" charset="-78"/>
              </a:rPr>
              <a:t>تجارت و </a:t>
            </a:r>
            <a:r>
              <a:rPr lang="fa-IR" sz="2200" dirty="0">
                <a:solidFill>
                  <a:srgbClr val="00B050"/>
                </a:solidFill>
                <a:cs typeface="2  Koodak" pitchFamily="2" charset="-78"/>
              </a:rPr>
              <a:t>افزایش ثروت سردمداران کارخانجات و </a:t>
            </a:r>
            <a:r>
              <a:rPr lang="fa-IR" sz="2200" dirty="0" smtClean="0">
                <a:solidFill>
                  <a:srgbClr val="00B050"/>
                </a:solidFill>
                <a:cs typeface="2  Koodak" pitchFamily="2" charset="-78"/>
              </a:rPr>
              <a:t>کمپانی های </a:t>
            </a:r>
            <a:r>
              <a:rPr lang="fa-IR" sz="2200" dirty="0">
                <a:solidFill>
                  <a:srgbClr val="00B050"/>
                </a:solidFill>
                <a:cs typeface="2  Koodak" pitchFamily="2" charset="-78"/>
              </a:rPr>
              <a:t>تسلیحاتی است.</a:t>
            </a:r>
          </a:p>
        </p:txBody>
      </p:sp>
      <p:sp>
        <p:nvSpPr>
          <p:cNvPr id="7" name="Rectangle 6"/>
          <p:cNvSpPr/>
          <p:nvPr/>
        </p:nvSpPr>
        <p:spPr>
          <a:xfrm>
            <a:off x="827584" y="214290"/>
            <a:ext cx="5760640" cy="2664296"/>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marL="285750" indent="-285750">
              <a:buFont typeface="Wingdings" pitchFamily="2" charset="2"/>
              <a:buChar char="ü"/>
            </a:pPr>
            <a:r>
              <a:rPr lang="fa-IR" dirty="0">
                <a:cs typeface="2  Koodak" pitchFamily="2" charset="-78"/>
              </a:rPr>
              <a:t>دوران دفاع مقدس در سال ١٣٦٧ به پایان رسید و نیروهای مسلح ما با تجارب مفیدی </a:t>
            </a:r>
            <a:r>
              <a:rPr lang="fa-IR" dirty="0" smtClean="0">
                <a:cs typeface="2  Koodak" pitchFamily="2" charset="-78"/>
              </a:rPr>
              <a:t>که در </a:t>
            </a:r>
            <a:r>
              <a:rPr lang="fa-IR" dirty="0">
                <a:cs typeface="2  Koodak" pitchFamily="2" charset="-78"/>
              </a:rPr>
              <a:t>جنگ تحمیلی هشت ساله اندوخته بودند به سازندگی میهن و افزایش توان دفاعی و نظامی </a:t>
            </a:r>
            <a:r>
              <a:rPr lang="fa-IR" dirty="0" smtClean="0">
                <a:cs typeface="2  Koodak" pitchFamily="2" charset="-78"/>
              </a:rPr>
              <a:t>میهن عزیزمان </a:t>
            </a:r>
            <a:r>
              <a:rPr lang="fa-IR" dirty="0">
                <a:cs typeface="2  Koodak" pitchFamily="2" charset="-78"/>
              </a:rPr>
              <a:t>پرداختند.</a:t>
            </a:r>
          </a:p>
          <a:p>
            <a:pPr marL="285750" indent="-285750">
              <a:buFont typeface="Wingdings" pitchFamily="2" charset="2"/>
              <a:buChar char="ü"/>
            </a:pPr>
            <a:r>
              <a:rPr lang="fa-IR" dirty="0" smtClean="0">
                <a:cs typeface="2  Koodak" pitchFamily="2" charset="-78"/>
              </a:rPr>
              <a:t>تولید </a:t>
            </a:r>
            <a:r>
              <a:rPr lang="fa-IR" dirty="0">
                <a:cs typeface="2  Koodak" pitchFamily="2" charset="-78"/>
              </a:rPr>
              <a:t>تجهیزات دفاعی و تلاش فرزندان با ایمان و هوشمند این مرز و بوم چنان عظمت و </a:t>
            </a:r>
            <a:r>
              <a:rPr lang="fa-IR" dirty="0" smtClean="0">
                <a:cs typeface="2  Koodak" pitchFamily="2" charset="-78"/>
              </a:rPr>
              <a:t>اُبهتی ایجاد </a:t>
            </a:r>
            <a:r>
              <a:rPr lang="fa-IR" dirty="0">
                <a:cs typeface="2  Koodak" pitchFamily="2" charset="-78"/>
              </a:rPr>
              <a:t>کرده که موجب ترس دشمنان و بازدارندگی متجاوزان و توطئه گران از هرگونه اقدام علیه </a:t>
            </a:r>
            <a:r>
              <a:rPr lang="fa-IR" dirty="0" smtClean="0">
                <a:cs typeface="2  Koodak" pitchFamily="2" charset="-78"/>
              </a:rPr>
              <a:t>تمامیت ارضی </a:t>
            </a:r>
            <a:r>
              <a:rPr lang="fa-IR" dirty="0">
                <a:cs typeface="2  Koodak" pitchFamily="2" charset="-78"/>
              </a:rPr>
              <a:t>کشور ما گردیده است</a:t>
            </a:r>
            <a:r>
              <a:rPr lang="fa-IR" dirty="0" smtClean="0">
                <a:cs typeface="2  Koodak" pitchFamily="2" charset="-78"/>
              </a:rPr>
              <a:t>.</a:t>
            </a:r>
            <a:endParaRPr lang="fa-IR" dirty="0">
              <a:cs typeface="2  Koodak" pitchFamily="2" charset="-78"/>
            </a:endParaRPr>
          </a:p>
          <a:p>
            <a:endParaRPr lang="fa-IR" dirty="0" smtClean="0">
              <a:cs typeface="2  Koodak" pitchFamily="2" charset="-78"/>
            </a:endParaRPr>
          </a:p>
        </p:txBody>
      </p:sp>
      <p:sp>
        <p:nvSpPr>
          <p:cNvPr id="8" name="Action Button: Forward or Next 7">
            <a:hlinkClick r:id="" action="ppaction://hlinkshowjump?jump=nextslide" highlightClick="1"/>
          </p:cNvPr>
          <p:cNvSpPr/>
          <p:nvPr/>
        </p:nvSpPr>
        <p:spPr>
          <a:xfrm rot="10800000">
            <a:off x="7812360" y="6093296"/>
            <a:ext cx="528254" cy="504057"/>
          </a:xfrm>
          <a:prstGeom prst="actionButtonForwardNex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9" name="Action Button: Back or Previous 8">
            <a:hlinkClick r:id="" action="ppaction://hlinkshowjump?jump=previousslide" highlightClick="1"/>
          </p:cNvPr>
          <p:cNvSpPr/>
          <p:nvPr/>
        </p:nvSpPr>
        <p:spPr>
          <a:xfrm rot="10800000">
            <a:off x="8415367" y="6093296"/>
            <a:ext cx="552449" cy="504057"/>
          </a:xfrm>
          <a:prstGeom prst="actionButtonBackPrevious">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10" name="Rounded Rectangle 9"/>
          <p:cNvSpPr/>
          <p:nvPr/>
        </p:nvSpPr>
        <p:spPr>
          <a:xfrm>
            <a:off x="7812360" y="812700"/>
            <a:ext cx="1224136" cy="528068"/>
          </a:xfrm>
          <a:prstGeom prst="roundRect">
            <a:avLst/>
          </a:prstGeom>
          <a:solidFill>
            <a:schemeClr val="accent3">
              <a:lumMod val="60000"/>
              <a:lumOff val="40000"/>
            </a:schemeClr>
          </a:solidFill>
          <a:ln>
            <a:solidFill>
              <a:srgbClr val="00B050"/>
            </a:solidFill>
          </a:ln>
          <a:effectLst>
            <a:innerShdw blurRad="63500" dist="50800" dir="5400000">
              <a:prstClr val="black">
                <a:alpha val="50000"/>
              </a:prstClr>
            </a:inn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rgbClr val="00B050"/>
                  </a:solidFill>
                </a:ln>
                <a:solidFill>
                  <a:srgbClr val="00B050"/>
                </a:solidFill>
                <a:cs typeface="2  Koodak" pitchFamily="2" charset="-78"/>
                <a:hlinkClick r:id="rId7" action="ppaction://hlinksldjump"/>
              </a:rPr>
              <a:t>متن درس</a:t>
            </a:r>
            <a:endParaRPr lang="fa-IR" sz="2000" dirty="0">
              <a:ln>
                <a:solidFill>
                  <a:srgbClr val="00B050"/>
                </a:solidFill>
              </a:ln>
              <a:solidFill>
                <a:srgbClr val="00B050"/>
              </a:solidFill>
              <a:cs typeface="2  Koodak" pitchFamily="2" charset="-78"/>
            </a:endParaRPr>
          </a:p>
        </p:txBody>
      </p:sp>
      <p:sp>
        <p:nvSpPr>
          <p:cNvPr id="11" name="Rounded Rectangle 10">
            <a:hlinkClick r:id="rId8" action="ppaction://hlinksldjump"/>
          </p:cNvPr>
          <p:cNvSpPr/>
          <p:nvPr/>
        </p:nvSpPr>
        <p:spPr>
          <a:xfrm>
            <a:off x="7812360" y="1460772"/>
            <a:ext cx="1224136" cy="960116"/>
          </a:xfrm>
          <a:prstGeom prst="roundRect">
            <a:avLst/>
          </a:prstGeom>
          <a:solidFill>
            <a:schemeClr val="bg1">
              <a:lumMod val="95000"/>
            </a:schemeClr>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2000" dirty="0" smtClean="0">
                <a:ln>
                  <a:solidFill>
                    <a:schemeClr val="tx1">
                      <a:lumMod val="95000"/>
                      <a:lumOff val="5000"/>
                    </a:schemeClr>
                  </a:solidFill>
                </a:ln>
                <a:solidFill>
                  <a:schemeClr val="tx1"/>
                </a:solidFill>
                <a:cs typeface="2  Koodak" pitchFamily="2" charset="-78"/>
              </a:rPr>
              <a:t>نمونه های از اقتدار دفاعی</a:t>
            </a:r>
            <a:endParaRPr lang="fa-IR" sz="2000" dirty="0">
              <a:ln>
                <a:solidFill>
                  <a:schemeClr val="tx1">
                    <a:lumMod val="95000"/>
                    <a:lumOff val="5000"/>
                  </a:schemeClr>
                </a:solidFill>
              </a:ln>
              <a:solidFill>
                <a:schemeClr val="tx1"/>
              </a:solidFill>
              <a:cs typeface="2  Koodak" pitchFamily="2" charset="-78"/>
            </a:endParaRPr>
          </a:p>
        </p:txBody>
      </p:sp>
      <p:sp>
        <p:nvSpPr>
          <p:cNvPr id="12" name="Rounded Rectangle 11"/>
          <p:cNvSpPr/>
          <p:nvPr/>
        </p:nvSpPr>
        <p:spPr>
          <a:xfrm>
            <a:off x="7812360" y="2564904"/>
            <a:ext cx="1224136" cy="576064"/>
          </a:xfrm>
          <a:prstGeom prst="roundRect">
            <a:avLst/>
          </a:prstGeom>
          <a:solidFill>
            <a:schemeClr val="accent2">
              <a:lumMod val="40000"/>
              <a:lumOff val="60000"/>
            </a:schemeClr>
          </a:solidFill>
          <a:ln>
            <a:solidFill>
              <a:srgbClr val="FF0000"/>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fa-IR" sz="1600" dirty="0" smtClean="0">
                <a:ln w="3175">
                  <a:solidFill>
                    <a:srgbClr val="FF0000"/>
                  </a:solidFill>
                </a:ln>
                <a:solidFill>
                  <a:srgbClr val="C00000"/>
                </a:solidFill>
                <a:cs typeface="2  Koodak" pitchFamily="2" charset="-78"/>
                <a:hlinkClick r:id="rId9" action="ppaction://hlinksldjump"/>
              </a:rPr>
              <a:t>قرارگاه سازندگی</a:t>
            </a:r>
            <a:endParaRPr lang="fa-IR" sz="1600" dirty="0">
              <a:ln w="3175">
                <a:solidFill>
                  <a:srgbClr val="FF0000"/>
                </a:solidFill>
              </a:ln>
              <a:solidFill>
                <a:srgbClr val="C00000"/>
              </a:solidFill>
              <a:cs typeface="2  Koodak" pitchFamily="2" charset="-78"/>
            </a:endParaRPr>
          </a:p>
        </p:txBody>
      </p:sp>
      <p:sp>
        <p:nvSpPr>
          <p:cNvPr id="2" name="Rectangle 1"/>
          <p:cNvSpPr/>
          <p:nvPr/>
        </p:nvSpPr>
        <p:spPr>
          <a:xfrm>
            <a:off x="827584" y="3429000"/>
            <a:ext cx="2859565" cy="369332"/>
          </a:xfrm>
          <a:prstGeom prst="rect">
            <a:avLst/>
          </a:prstGeom>
        </p:spPr>
        <p:txBody>
          <a:bodyPr wrap="none">
            <a:spAutoFit/>
          </a:bodyPr>
          <a:lstStyle/>
          <a:p>
            <a:pPr algn="ctr"/>
            <a:r>
              <a:rPr lang="en-US" dirty="0">
                <a:solidFill>
                  <a:srgbClr val="002060"/>
                </a:solidFill>
                <a:cs typeface="2  Kourosh" pitchFamily="2" charset="-78"/>
              </a:rPr>
              <a:t>clever13812002@gmail.com</a:t>
            </a:r>
            <a:endParaRPr lang="fa-IR" dirty="0">
              <a:solidFill>
                <a:srgbClr val="002060"/>
              </a:solidFill>
              <a:cs typeface="2  Kourosh" pitchFamily="2" charset="-78"/>
            </a:endParaRPr>
          </a:p>
        </p:txBody>
      </p:sp>
    </p:spTree>
    <p:extLst>
      <p:ext uri="{BB962C8B-B14F-4D97-AF65-F5344CB8AC3E}">
        <p14:creationId xmlns:p14="http://schemas.microsoft.com/office/powerpoint/2010/main" val="22383332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3d7bfae5348dec9a121f43075c713322738b1c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2255</Words>
  <Application>Microsoft Office PowerPoint</Application>
  <PresentationFormat>On-screen Show (4:3)</PresentationFormat>
  <Paragraphs>310</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Omid</dc:creator>
  <cp:lastModifiedBy>1395</cp:lastModifiedBy>
  <cp:revision>56</cp:revision>
  <dcterms:created xsi:type="dcterms:W3CDTF">2014-02-12T04:26:14Z</dcterms:created>
  <dcterms:modified xsi:type="dcterms:W3CDTF">2018-11-14T16:18:32Z</dcterms:modified>
</cp:coreProperties>
</file>