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87" r:id="rId2"/>
    <p:sldId id="256" r:id="rId3"/>
    <p:sldId id="286" r:id="rId4"/>
    <p:sldId id="298" r:id="rId5"/>
    <p:sldId id="289" r:id="rId6"/>
    <p:sldId id="279" r:id="rId7"/>
    <p:sldId id="285" r:id="rId8"/>
    <p:sldId id="290" r:id="rId9"/>
    <p:sldId id="293" r:id="rId10"/>
    <p:sldId id="295" r:id="rId11"/>
    <p:sldId id="296" r:id="rId12"/>
    <p:sldId id="299" r:id="rId13"/>
    <p:sldId id="300" r:id="rId14"/>
    <p:sldId id="301" r:id="rId15"/>
    <p:sldId id="303" r:id="rId16"/>
    <p:sldId id="304" r:id="rId17"/>
    <p:sldId id="305" r:id="rId18"/>
    <p:sldId id="306" r:id="rId19"/>
    <p:sldId id="307" r:id="rId20"/>
    <p:sldId id="31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74" d="100"/>
          <a:sy n="74" d="100"/>
        </p:scale>
        <p:origin x="128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CD6E54-080D-41EB-9201-973210F510BA}" type="datetimeFigureOut">
              <a:rPr lang="en-US" smtClean="0"/>
              <a:t>2017/06/05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89FA0-B6F2-45CB-A841-B6FABE1C044B}" type="slidenum">
              <a:rPr lang="en-US" smtClean="0"/>
              <a:t>‹#›</a:t>
            </a:fld>
            <a:endParaRPr lang="en-US"/>
          </a:p>
        </p:txBody>
      </p:sp>
    </p:spTree>
    <p:extLst>
      <p:ext uri="{BB962C8B-B14F-4D97-AF65-F5344CB8AC3E}">
        <p14:creationId xmlns:p14="http://schemas.microsoft.com/office/powerpoint/2010/main" val="359468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a:t>
            </a:fld>
            <a:endParaRPr lang="en-US"/>
          </a:p>
        </p:txBody>
      </p:sp>
    </p:spTree>
    <p:extLst>
      <p:ext uri="{BB962C8B-B14F-4D97-AF65-F5344CB8AC3E}">
        <p14:creationId xmlns:p14="http://schemas.microsoft.com/office/powerpoint/2010/main" val="176271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10</a:t>
            </a:fld>
            <a:endParaRPr lang="en-US"/>
          </a:p>
        </p:txBody>
      </p:sp>
    </p:spTree>
    <p:extLst>
      <p:ext uri="{BB962C8B-B14F-4D97-AF65-F5344CB8AC3E}">
        <p14:creationId xmlns:p14="http://schemas.microsoft.com/office/powerpoint/2010/main" val="2725818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11</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12</a:t>
            </a:fld>
            <a:endParaRPr lang="en-US"/>
          </a:p>
        </p:txBody>
      </p:sp>
    </p:spTree>
    <p:extLst>
      <p:ext uri="{BB962C8B-B14F-4D97-AF65-F5344CB8AC3E}">
        <p14:creationId xmlns:p14="http://schemas.microsoft.com/office/powerpoint/2010/main" val="879058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13</a:t>
            </a:fld>
            <a:endParaRPr lang="en-US"/>
          </a:p>
        </p:txBody>
      </p:sp>
    </p:spTree>
    <p:extLst>
      <p:ext uri="{BB962C8B-B14F-4D97-AF65-F5344CB8AC3E}">
        <p14:creationId xmlns:p14="http://schemas.microsoft.com/office/powerpoint/2010/main" val="82088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14</a:t>
            </a:fld>
            <a:endParaRPr lang="en-US"/>
          </a:p>
        </p:txBody>
      </p:sp>
    </p:spTree>
    <p:extLst>
      <p:ext uri="{BB962C8B-B14F-4D97-AF65-F5344CB8AC3E}">
        <p14:creationId xmlns:p14="http://schemas.microsoft.com/office/powerpoint/2010/main" val="129967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15</a:t>
            </a:fld>
            <a:endParaRPr lang="en-US"/>
          </a:p>
        </p:txBody>
      </p:sp>
    </p:spTree>
    <p:extLst>
      <p:ext uri="{BB962C8B-B14F-4D97-AF65-F5344CB8AC3E}">
        <p14:creationId xmlns:p14="http://schemas.microsoft.com/office/powerpoint/2010/main" val="421642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16</a:t>
            </a:fld>
            <a:endParaRPr lang="en-US"/>
          </a:p>
        </p:txBody>
      </p:sp>
    </p:spTree>
    <p:extLst>
      <p:ext uri="{BB962C8B-B14F-4D97-AF65-F5344CB8AC3E}">
        <p14:creationId xmlns:p14="http://schemas.microsoft.com/office/powerpoint/2010/main" val="284089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17</a:t>
            </a:fld>
            <a:endParaRPr lang="en-US"/>
          </a:p>
        </p:txBody>
      </p:sp>
    </p:spTree>
    <p:extLst>
      <p:ext uri="{BB962C8B-B14F-4D97-AF65-F5344CB8AC3E}">
        <p14:creationId xmlns:p14="http://schemas.microsoft.com/office/powerpoint/2010/main" val="57124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18</a:t>
            </a:fld>
            <a:endParaRPr lang="en-US"/>
          </a:p>
        </p:txBody>
      </p:sp>
    </p:spTree>
    <p:extLst>
      <p:ext uri="{BB962C8B-B14F-4D97-AF65-F5344CB8AC3E}">
        <p14:creationId xmlns:p14="http://schemas.microsoft.com/office/powerpoint/2010/main" val="3474124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19</a:t>
            </a:fld>
            <a:endParaRPr lang="en-US"/>
          </a:p>
        </p:txBody>
      </p:sp>
    </p:spTree>
    <p:extLst>
      <p:ext uri="{BB962C8B-B14F-4D97-AF65-F5344CB8AC3E}">
        <p14:creationId xmlns:p14="http://schemas.microsoft.com/office/powerpoint/2010/main" val="188340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2</a:t>
            </a:fld>
            <a:endParaRPr lang="en-US"/>
          </a:p>
        </p:txBody>
      </p:sp>
    </p:spTree>
    <p:extLst>
      <p:ext uri="{BB962C8B-B14F-4D97-AF65-F5344CB8AC3E}">
        <p14:creationId xmlns:p14="http://schemas.microsoft.com/office/powerpoint/2010/main" val="271938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20</a:t>
            </a:fld>
            <a:endParaRPr lang="en-US"/>
          </a:p>
        </p:txBody>
      </p:sp>
    </p:spTree>
    <p:extLst>
      <p:ext uri="{BB962C8B-B14F-4D97-AF65-F5344CB8AC3E}">
        <p14:creationId xmlns:p14="http://schemas.microsoft.com/office/powerpoint/2010/main" val="396769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3</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4</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5</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6</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089FA0-B6F2-45CB-A841-B6FABE1C044B}" type="slidenum">
              <a:rPr lang="en-US" smtClean="0"/>
              <a:t>7</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8</a:t>
            </a:fld>
            <a:endParaRPr lang="en-US"/>
          </a:p>
        </p:txBody>
      </p:sp>
    </p:spTree>
    <p:extLst>
      <p:ext uri="{BB962C8B-B14F-4D97-AF65-F5344CB8AC3E}">
        <p14:creationId xmlns:p14="http://schemas.microsoft.com/office/powerpoint/2010/main" val="96708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9FA0-B6F2-45CB-A841-B6FABE1C044B}" type="slidenum">
              <a:rPr lang="en-US" smtClean="0"/>
              <a:t>9</a:t>
            </a:fld>
            <a:endParaRPr lang="en-US"/>
          </a:p>
        </p:txBody>
      </p:sp>
    </p:spTree>
    <p:extLst>
      <p:ext uri="{BB962C8B-B14F-4D97-AF65-F5344CB8AC3E}">
        <p14:creationId xmlns:p14="http://schemas.microsoft.com/office/powerpoint/2010/main" val="96708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2017/06/05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2017/06/05</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5.wdp"/><Relationship Id="rId3" Type="http://schemas.openxmlformats.org/officeDocument/2006/relationships/image" Target="../media/image21.jpeg"/><Relationship Id="rId7" Type="http://schemas.openxmlformats.org/officeDocument/2006/relationships/slide" Target="slide2.xml"/><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slide" Target="slide11.xml"/><Relationship Id="rId5" Type="http://schemas.openxmlformats.org/officeDocument/2006/relationships/image" Target="../media/image9.png"/><Relationship Id="rId10" Type="http://schemas.openxmlformats.org/officeDocument/2006/relationships/slide" Target="slide10.xml"/><Relationship Id="rId4" Type="http://schemas.microsoft.com/office/2007/relationships/hdphoto" Target="../media/hdphoto7.wdp"/><Relationship Id="rId9"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jpeg"/><Relationship Id="rId7"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10" Type="http://schemas.microsoft.com/office/2007/relationships/hdphoto" Target="../media/hdphoto5.wdp"/><Relationship Id="rId4" Type="http://schemas.openxmlformats.org/officeDocument/2006/relationships/slide" Target="slide8.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3.jpe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slide" Target="slide8.xml"/><Relationship Id="rId10" Type="http://schemas.openxmlformats.org/officeDocument/2006/relationships/image" Target="../media/image10.png"/><Relationship Id="rId4" Type="http://schemas.microsoft.com/office/2007/relationships/hdphoto" Target="../media/hdphoto8.wdp"/><Relationship Id="rId9"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8.xml"/><Relationship Id="rId7" Type="http://schemas.openxmlformats.org/officeDocument/2006/relationships/slide" Target="slide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4.jpeg"/><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8.xml"/><Relationship Id="rId7"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6.jpeg"/><Relationship Id="rId5" Type="http://schemas.microsoft.com/office/2007/relationships/hdphoto" Target="../media/hdphoto4.wdp"/><Relationship Id="rId10" Type="http://schemas.openxmlformats.org/officeDocument/2006/relationships/image" Target="../media/image25.jpeg"/><Relationship Id="rId4" Type="http://schemas.openxmlformats.org/officeDocument/2006/relationships/image" Target="../media/image9.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2.xml"/><Relationship Id="rId4" Type="http://schemas.microsoft.com/office/2007/relationships/hdphoto" Target="../media/hdphoto4.wdp"/><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2.xml"/><Relationship Id="rId10" Type="http://schemas.openxmlformats.org/officeDocument/2006/relationships/image" Target="../media/image28.png"/><Relationship Id="rId4" Type="http://schemas.microsoft.com/office/2007/relationships/hdphoto" Target="../media/hdphoto4.wdp"/><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2.xml"/><Relationship Id="rId4" Type="http://schemas.microsoft.com/office/2007/relationships/hdphoto" Target="../media/hdphoto4.wdp"/><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2.xml"/><Relationship Id="rId4" Type="http://schemas.microsoft.com/office/2007/relationships/hdphoto" Target="../media/hdphoto4.wdp"/><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2.xml"/><Relationship Id="rId4" Type="http://schemas.microsoft.com/office/2007/relationships/hdphoto" Target="../media/hdphoto4.wdp"/><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gif"/><Relationship Id="rId3" Type="http://schemas.openxmlformats.org/officeDocument/2006/relationships/image" Target="../media/image3.jpeg"/><Relationship Id="rId7" Type="http://schemas.microsoft.com/office/2007/relationships/hdphoto" Target="../media/hdphoto2.wdp"/><Relationship Id="rId12" Type="http://schemas.openxmlformats.org/officeDocument/2006/relationships/slide" Target="slide6.xml"/><Relationship Id="rId17" Type="http://schemas.openxmlformats.org/officeDocument/2006/relationships/slide" Target="slide20.xml"/><Relationship Id="rId2" Type="http://schemas.openxmlformats.org/officeDocument/2006/relationships/notesSlide" Target="../notesSlides/notesSlide2.xml"/><Relationship Id="rId16" Type="http://schemas.openxmlformats.org/officeDocument/2006/relationships/image" Target="../media/image8.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slide" Target="slide19.xml"/><Relationship Id="rId5" Type="http://schemas.openxmlformats.org/officeDocument/2006/relationships/image" Target="../media/image4.png"/><Relationship Id="rId15" Type="http://schemas.microsoft.com/office/2007/relationships/hdphoto" Target="../media/hdphoto3.wdp"/><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3.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jpe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10.png"/><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jpe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microsoft.com/office/2007/relationships/hdphoto" Target="../media/hdphoto4.wdp"/><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2.xml"/><Relationship Id="rId4" Type="http://schemas.microsoft.com/office/2007/relationships/hdphoto" Target="../media/hdphoto4.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hyperlink" Target="file:///C:\Users\mohamad%20%20sadate\Desktop\New%20folder\New%20folder\&#1570;&#1586;&#1575;&#1583;%20&#1587;&#1575;&#1586;&#1740;%20&#1582;&#1585;&#1605;&#1588;&#1607;&#1585;.wmv" TargetMode="External"/><Relationship Id="rId7" Type="http://schemas.openxmlformats.org/officeDocument/2006/relationships/slide" Target="slide6.xml"/><Relationship Id="rId12"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15.jpeg"/><Relationship Id="rId5" Type="http://schemas.microsoft.com/office/2007/relationships/hdphoto" Target="../media/hdphoto4.wdp"/><Relationship Id="rId15" Type="http://schemas.microsoft.com/office/2007/relationships/hdphoto" Target="../media/hdphoto5.wdp"/><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9.gif"/><Relationship Id="rId3" Type="http://schemas.openxmlformats.org/officeDocument/2006/relationships/image" Target="../media/image9.png"/><Relationship Id="rId7" Type="http://schemas.openxmlformats.org/officeDocument/2006/relationships/slide" Target="slide8.xml"/><Relationship Id="rId12" Type="http://schemas.openxmlformats.org/officeDocument/2006/relationships/hyperlink" Target="file:///C:\Users\mohamad%20%20sadate\Desktop\New%20folder\New%20folder\&#1570;&#1586;&#1575;&#1583;%20&#1587;&#1575;&#1586;&#1740;%20&#1582;&#1585;&#1605;&#1588;&#1607;&#1585;.wm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8.png"/><Relationship Id="rId5" Type="http://schemas.openxmlformats.org/officeDocument/2006/relationships/slide" Target="slide2.xml"/><Relationship Id="rId15" Type="http://schemas.microsoft.com/office/2007/relationships/hdphoto" Target="../media/hdphoto5.wdp"/><Relationship Id="rId10" Type="http://schemas.openxmlformats.org/officeDocument/2006/relationships/slide" Target="slide10.xml"/><Relationship Id="rId4" Type="http://schemas.microsoft.com/office/2007/relationships/hdphoto" Target="../media/hdphoto4.wdp"/><Relationship Id="rId9" Type="http://schemas.openxmlformats.org/officeDocument/2006/relationships/slide" Target="slide20.xml"/><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 Target="slide8.xml"/><Relationship Id="rId7" Type="http://schemas.openxmlformats.org/officeDocument/2006/relationships/slide" Target="slide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xml"/><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media.qudsonline.ir/Original/1395/05/17/IMG2040409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0"/>
            <a:ext cx="92202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2" name="Merajih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6400800"/>
            <a:ext cx="228600" cy="228600"/>
          </a:xfrm>
          <a:prstGeom prst="rect">
            <a:avLst/>
          </a:prstGeom>
        </p:spPr>
      </p:pic>
    </p:spTree>
    <p:extLst>
      <p:ext uri="{BB962C8B-B14F-4D97-AF65-F5344CB8AC3E}">
        <p14:creationId xmlns:p14="http://schemas.microsoft.com/office/powerpoint/2010/main" val="331397232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s1.picofile.com/file/6475679074/%D8%A2%D9%82%D8%A7_%D8%AF%D8%B1_%D9%85%D9%86%D8%B7%D9%82%D9%87_%D8%B9%D9%85%D9%84%DB%8C%D8%A7%D8%AA%DB%8C_%D9%81%D8%AA%D8%AD_%D8%A7%D9%84%D9%85%D8%A8%DB%8C%D9%8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b="17136"/>
          <a:stretch/>
        </p:blipFill>
        <p:spPr bwMode="auto">
          <a:xfrm>
            <a:off x="0" y="0"/>
            <a:ext cx="9144000" cy="67818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7" name="Picture 2" descr="Image result for ‫چکمه شهید‬‎"/>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7"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8" action="ppaction://hlinksldjump"/>
          </p:cNvPr>
          <p:cNvSpPr/>
          <p:nvPr/>
        </p:nvSpPr>
        <p:spPr>
          <a:xfrm>
            <a:off x="2133602" y="5700438"/>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9"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10" action="ppaction://hlinksldjump"/>
          </p:cNvPr>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11" action="ppaction://hlinksldjump"/>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
            <a:ext cx="0" cy="55626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37548"/>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826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نتیجه تصویری برای اروند"/>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59"/>
          <a:stretch/>
        </p:blipFill>
        <p:spPr bwMode="auto">
          <a:xfrm>
            <a:off x="474948" y="990600"/>
            <a:ext cx="4249455" cy="45646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hlinkClick r:id="rId4" action="ppaction://hlinksldjump"/>
              </a:rPr>
              <a:t>مناطق عملیاتی</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8" name="Picture 2" descr="Image result for ‫چکمه شهید‬‎"/>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7"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8"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8"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Punched Tape 10"/>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86120" y="896650"/>
            <a:ext cx="8971767" cy="400110"/>
          </a:xfrm>
          <a:prstGeom prst="rect">
            <a:avLst/>
          </a:prstGeom>
        </p:spPr>
        <p:txBody>
          <a:bodyPr wrap="square">
            <a:spAutoFit/>
          </a:bodyPr>
          <a:lstStyle/>
          <a:p>
            <a:pPr algn="r"/>
            <a:endParaRPr lang="fa-IR" sz="2000" dirty="0"/>
          </a:p>
        </p:txBody>
      </p:sp>
      <p:sp>
        <p:nvSpPr>
          <p:cNvPr id="5" name="Rectangle 4"/>
          <p:cNvSpPr/>
          <p:nvPr/>
        </p:nvSpPr>
        <p:spPr>
          <a:xfrm>
            <a:off x="4976750" y="909690"/>
            <a:ext cx="3938653" cy="4801314"/>
          </a:xfrm>
          <a:prstGeom prst="rect">
            <a:avLst/>
          </a:prstGeom>
        </p:spPr>
        <p:txBody>
          <a:bodyPr wrap="square">
            <a:spAutoFit/>
          </a:bodyPr>
          <a:lstStyle/>
          <a:p>
            <a:pPr algn="r"/>
            <a:r>
              <a:rPr lang="fa-IR" b="1" dirty="0"/>
              <a:t>ارونـد: </a:t>
            </a:r>
            <a:r>
              <a:rPr lang="fa-IR" dirty="0"/>
              <a:t>یکـی از </a:t>
            </a:r>
            <a:r>
              <a:rPr lang="fa-IR" dirty="0"/>
              <a:t>بـزرگتـرین رودخـانـه هـای </a:t>
            </a:r>
            <a:r>
              <a:rPr lang="fa-IR" dirty="0"/>
              <a:t>جهـان است کـه از </a:t>
            </a:r>
            <a:r>
              <a:rPr lang="fa-IR" dirty="0"/>
              <a:t>بههم پیوستن </a:t>
            </a:r>
            <a:r>
              <a:rPr lang="fa-IR" dirty="0"/>
              <a:t>دجله و فرات در عراق و </a:t>
            </a:r>
            <a:r>
              <a:rPr lang="fa-IR" dirty="0"/>
              <a:t>اتصال رود </a:t>
            </a:r>
            <a:r>
              <a:rPr lang="fa-IR" dirty="0"/>
              <a:t>کارون در خرمشهر به آن </a:t>
            </a:r>
            <a:r>
              <a:rPr lang="fa-IR" dirty="0"/>
              <a:t>تشکیل میشود</a:t>
            </a:r>
            <a:r>
              <a:rPr lang="fa-IR" dirty="0"/>
              <a:t>. یکی از بزرگترین آرزوهای</a:t>
            </a:r>
            <a:br>
              <a:rPr lang="fa-IR" dirty="0"/>
            </a:br>
            <a:r>
              <a:rPr lang="fa-IR" dirty="0"/>
              <a:t>صدام تسلط کامل بر این آبراه مهم و</a:t>
            </a:r>
            <a:br>
              <a:rPr lang="fa-IR" dirty="0"/>
            </a:br>
            <a:r>
              <a:rPr lang="fa-IR" dirty="0"/>
              <a:t>حیاتی بود. در طول دفاع مقدس </a:t>
            </a:r>
            <a:r>
              <a:rPr lang="fa-IR" dirty="0"/>
              <a:t>علاوهبر جنگ </a:t>
            </a:r>
            <a:r>
              <a:rPr lang="fa-IR" dirty="0"/>
              <a:t>همیشگی در این منطقه </a:t>
            </a:r>
            <a:r>
              <a:rPr lang="fa-IR" dirty="0"/>
              <a:t>حساس، </a:t>
            </a:r>
            <a:r>
              <a:rPr lang="fa-IR" dirty="0">
                <a:hlinkClick r:id="" action="ppaction://noaction"/>
              </a:rPr>
              <a:t>عملیات </a:t>
            </a:r>
            <a:r>
              <a:rPr lang="fa-IR" dirty="0">
                <a:hlinkClick r:id="" action="ppaction://noaction"/>
              </a:rPr>
              <a:t>والفجر </a:t>
            </a:r>
            <a:r>
              <a:rPr lang="fa-IR" dirty="0">
                <a:hlinkClick r:id="" action="ppaction://noaction"/>
              </a:rPr>
              <a:t>8 </a:t>
            </a:r>
            <a:r>
              <a:rPr lang="fa-IR" dirty="0"/>
              <a:t> در این </a:t>
            </a:r>
            <a:r>
              <a:rPr lang="fa-IR" dirty="0"/>
              <a:t>محور </a:t>
            </a:r>
            <a:r>
              <a:rPr lang="fa-IR" dirty="0"/>
              <a:t>انجام شد </a:t>
            </a:r>
            <a:r>
              <a:rPr lang="fa-IR" dirty="0"/>
              <a:t>که طی آن رزمندگان عزیز ما با </a:t>
            </a:r>
            <a:r>
              <a:rPr lang="fa-IR" dirty="0"/>
              <a:t>عبور ز </a:t>
            </a:r>
            <a:r>
              <a:rPr lang="fa-IR" dirty="0"/>
              <a:t>اروند، در یک </a:t>
            </a:r>
            <a:r>
              <a:rPr lang="fa-IR" dirty="0"/>
              <a:t>جنگ </a:t>
            </a:r>
            <a:r>
              <a:rPr lang="fa-IR" dirty="0"/>
              <a:t>تمامعیار </a:t>
            </a:r>
            <a:r>
              <a:rPr lang="fa-IR" dirty="0"/>
              <a:t>به منظور </a:t>
            </a:r>
            <a:r>
              <a:rPr lang="fa-IR" dirty="0"/>
              <a:t>تنبیه متجاوزان وارد خاک عراق</a:t>
            </a:r>
            <a:br>
              <a:rPr lang="fa-IR" dirty="0"/>
            </a:br>
            <a:r>
              <a:rPr lang="fa-IR" dirty="0"/>
              <a:t>شدند و شهر فاو عراق را تصرف </a:t>
            </a:r>
            <a:r>
              <a:rPr lang="fa-IR" dirty="0"/>
              <a:t>کردند.نام </a:t>
            </a:r>
            <a:r>
              <a:rPr lang="fa-IR" dirty="0"/>
              <a:t>اروند با نام غواص ٔ های رزمنده </a:t>
            </a:r>
            <a:r>
              <a:rPr lang="fa-IR" dirty="0"/>
              <a:t>ما عجین </a:t>
            </a:r>
            <a:r>
              <a:rPr lang="fa-IR" dirty="0"/>
              <a:t>شده و مظلومانهترین </a:t>
            </a:r>
            <a:r>
              <a:rPr lang="fa-IR" dirty="0"/>
              <a:t>شهادت ها،شهادت </a:t>
            </a:r>
            <a:r>
              <a:rPr lang="fa-IR" dirty="0"/>
              <a:t>غواصها در آبهای اروند </a:t>
            </a:r>
            <a:r>
              <a:rPr lang="fa-IR" dirty="0"/>
              <a:t>بود؛زیرا </a:t>
            </a:r>
            <a:r>
              <a:rPr lang="fa-IR" dirty="0"/>
              <a:t>دفاع در آب بسیار سخت است.</a:t>
            </a:r>
            <a:br>
              <a:rPr lang="fa-IR" dirty="0"/>
            </a:br>
            <a:r>
              <a:rPr lang="fa-IR" dirty="0"/>
              <a:t>بنای یادبود شهدای عملیات والفجر 8روبهروی شهر فاو، هشت شهید گمنام را در خود جای</a:t>
            </a:r>
            <a:br>
              <a:rPr lang="fa-IR" dirty="0"/>
            </a:br>
            <a:endParaRPr lang="en-US" dirty="0"/>
          </a:p>
        </p:txBody>
      </p:sp>
      <p:pic>
        <p:nvPicPr>
          <p:cNvPr id="13" name="Picture 2" descr="نتیجه تصویری"/>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37548"/>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8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aviny.com/occasion/enghelab_jang/rahianenoor/Talaeie/Images/117238879125452295966121251555120952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629" r="1" b="18129"/>
          <a:stretch/>
        </p:blipFill>
        <p:spPr bwMode="auto">
          <a:xfrm flipH="1">
            <a:off x="401356" y="990957"/>
            <a:ext cx="4246847" cy="4495444"/>
          </a:xfrm>
          <a:prstGeom prst="round2DiagRect">
            <a:avLst>
              <a:gd name="adj1" fmla="val 30235"/>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29150" y="1511534"/>
            <a:ext cx="3557653" cy="4525963"/>
          </a:xfrm>
        </p:spPr>
        <p:txBody>
          <a:bodyPr>
            <a:normAutofit/>
          </a:bodyPr>
          <a:lstStyle/>
          <a:p>
            <a:pPr marL="0" indent="0" algn="r">
              <a:buNone/>
            </a:pPr>
            <a:r>
              <a:rPr lang="fa-IR" sz="2000" b="1" dirty="0"/>
              <a:t>طلائیه: </a:t>
            </a:r>
            <a:r>
              <a:rPr lang="fa-IR" sz="2000" dirty="0"/>
              <a:t>این منطقه در جنوب غربی دشت آزادگان و روبه ٔ روی جزایر مجنون قرار دارد. </a:t>
            </a:r>
            <a:r>
              <a:rPr lang="fa-IR" sz="2000" dirty="0"/>
              <a:t>منطقه طلائیه </a:t>
            </a:r>
            <a:r>
              <a:rPr lang="fa-IR" sz="2000" dirty="0"/>
              <a:t>از روزهای اول جنگ مورد تاخت و تاز متجاوزان بعثی عراق قرار گرفت. سه راه شهادت به </a:t>
            </a:r>
            <a:r>
              <a:rPr lang="fa-IR" sz="2000" dirty="0"/>
              <a:t>دلیل فرود </a:t>
            </a:r>
            <a:r>
              <a:rPr lang="fa-IR" sz="2000" dirty="0"/>
              <a:t>بیش از ٔ 800هزار گلوله توپ، خمپاره، بمب و تانک دشمن بر سر فرزندان ایران توسط </a:t>
            </a:r>
            <a:r>
              <a:rPr lang="fa-IR" sz="2000" dirty="0"/>
              <a:t>رزمندگان نامگذاری </a:t>
            </a:r>
            <a:r>
              <a:rPr lang="fa-IR" sz="2000" dirty="0"/>
              <a:t>شد. </a:t>
            </a:r>
            <a:r>
              <a:rPr lang="fa-IR" sz="2000" dirty="0">
                <a:hlinkClick r:id="" action="ppaction://noaction"/>
              </a:rPr>
              <a:t>عملیات خیبر </a:t>
            </a:r>
            <a:r>
              <a:rPr lang="fa-IR" sz="2000" dirty="0"/>
              <a:t>و بدر در این محور عملیاتی متجاوزان را با شکست سختی مواجه کرد. </a:t>
            </a:r>
            <a:r>
              <a:rPr lang="fa-IR" sz="2000" dirty="0"/>
              <a:t>این منطقه </a:t>
            </a:r>
            <a:r>
              <a:rPr lang="fa-IR" sz="2000" dirty="0"/>
              <a:t>شاهد شهادت مردان بزرگی چون </a:t>
            </a:r>
            <a:r>
              <a:rPr lang="fa-IR" sz="2000" b="1" dirty="0"/>
              <a:t>شهیدان محمدابراهیم همت و حمید باکری </a:t>
            </a:r>
            <a:r>
              <a:rPr lang="fa-IR" sz="2000" dirty="0"/>
              <a:t>است</a:t>
            </a:r>
            <a:endParaRPr lang="en-US" sz="2000"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a:ln w="17780" cmpd="sng">
                  <a:solidFill>
                    <a:srgbClr val="FFFFFF"/>
                  </a:solidFill>
                  <a:prstDash val="solid"/>
                  <a:miter lim="800000"/>
                </a:ln>
                <a:solidFill>
                  <a:srgbClr val="C00000"/>
                </a:solidFill>
                <a:effectLst>
                  <a:outerShdw blurRad="50800" algn="tl" rotWithShape="0">
                    <a:srgbClr val="000000"/>
                  </a:outerShdw>
                </a:effectLst>
                <a:hlinkClick r:id="rId5" action="ppaction://hlinksldjump"/>
              </a:rPr>
              <a:t>مناطق عملیاتی</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8"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9"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9"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3" name="Picture 2" descr="نتیجه تصویری"/>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483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5334000" y="1600204"/>
            <a:ext cx="3352800" cy="4525963"/>
          </a:xfrm>
        </p:spPr>
        <p:txBody>
          <a:bodyPr>
            <a:normAutofit fontScale="92500" lnSpcReduction="10000"/>
          </a:bodyPr>
          <a:lstStyle/>
          <a:p>
            <a:pPr marL="0" indent="0" algn="r">
              <a:buNone/>
            </a:pPr>
            <a:r>
              <a:rPr lang="fa-IR" sz="2000" b="1" dirty="0"/>
              <a:t>هویزه: </a:t>
            </a:r>
            <a:r>
              <a:rPr lang="fa-IR" sz="2000" dirty="0"/>
              <a:t>این شهر در شمال غربی خوزستان و جنوب غربی سوسنگرد قرار دارد. در زمان </a:t>
            </a:r>
            <a:r>
              <a:rPr lang="fa-IR" sz="2000" dirty="0"/>
              <a:t>اشغال</a:t>
            </a:r>
            <a:r>
              <a:rPr lang="fa-IR" sz="2000" dirty="0"/>
              <a:t> </a:t>
            </a:r>
            <a:r>
              <a:rPr lang="fa-IR" sz="2000" dirty="0"/>
              <a:t>این </a:t>
            </a:r>
            <a:r>
              <a:rPr lang="fa-IR" sz="2000" dirty="0"/>
              <a:t>شهر در اوایل جنگ (مهرماه </a:t>
            </a:r>
            <a:r>
              <a:rPr lang="fa-IR" sz="2000" dirty="0"/>
              <a:t>1359مقاومت دانش آموز </a:t>
            </a:r>
            <a:r>
              <a:rPr lang="fa-IR" sz="2000" dirty="0"/>
              <a:t>شهیده سهام خیام، دختر نوجوان </a:t>
            </a:r>
            <a:r>
              <a:rPr lang="fa-IR" sz="2000" dirty="0"/>
              <a:t>اهل هویزه </a:t>
            </a:r>
            <a:r>
              <a:rPr lang="fa-IR" sz="2000" dirty="0"/>
              <a:t>در برابر بعثیها باعث خروش مردم شهر و ایستادگی آنها در برابر دشمن شد. در همان </a:t>
            </a:r>
            <a:r>
              <a:rPr lang="fa-IR" sz="2000" dirty="0"/>
              <a:t>زمان عدهای </a:t>
            </a:r>
            <a:r>
              <a:rPr lang="fa-IR" sz="2000" dirty="0"/>
              <a:t>از دانشجویان پیرو خط امام به فرماندهی شهید سید حسین علمالهدی در کنار مردم این </a:t>
            </a:r>
            <a:r>
              <a:rPr lang="fa-IR" sz="2000" dirty="0"/>
              <a:t>شهر</a:t>
            </a:r>
            <a:r>
              <a:rPr lang="fa-IR" sz="2000" dirty="0"/>
              <a:t> </a:t>
            </a:r>
            <a:r>
              <a:rPr lang="fa-IR" sz="2000" dirty="0"/>
              <a:t> حماسه </a:t>
            </a:r>
            <a:r>
              <a:rPr lang="fa-IR" sz="2000" dirty="0"/>
              <a:t>مقاومت را معنی </a:t>
            </a:r>
            <a:r>
              <a:rPr lang="fa-IR" sz="2000" dirty="0"/>
              <a:t>بخشیدند   </a:t>
            </a:r>
            <a:r>
              <a:rPr lang="fa-IR" sz="2000" dirty="0"/>
              <a:t>هویزه که کاملاً به دست متجاوزان تخریب شده بود، در هجدهم اردیبهشت سال 13٦1طی</a:t>
            </a:r>
            <a:br>
              <a:rPr lang="fa-IR" sz="2000" dirty="0"/>
            </a:br>
            <a:r>
              <a:rPr lang="fa-IR" sz="2000" dirty="0">
                <a:hlinkClick r:id="" action="ppaction://noaction"/>
              </a:rPr>
              <a:t>عملیات </a:t>
            </a:r>
            <a:r>
              <a:rPr lang="fa-IR" sz="2000" dirty="0">
                <a:hlinkClick r:id="" action="ppaction://noaction"/>
              </a:rPr>
              <a:t>بیت المقدس </a:t>
            </a:r>
            <a:r>
              <a:rPr lang="fa-IR" sz="2000" dirty="0"/>
              <a:t>آزاد شد</a:t>
            </a:r>
            <a:br>
              <a:rPr lang="fa-IR" sz="2000" dirty="0"/>
            </a:br>
            <a:r>
              <a:rPr lang="fa-IR" sz="2000" dirty="0"/>
              <a:t/>
            </a:r>
            <a:br>
              <a:rPr lang="fa-IR" sz="2000" dirty="0"/>
            </a:br>
            <a:endParaRPr lang="en-US" sz="2000" dirty="0"/>
          </a:p>
        </p:txBody>
      </p:sp>
      <p:sp>
        <p:nvSpPr>
          <p:cNvPr id="5"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a:ln w="17780" cmpd="sng">
                  <a:solidFill>
                    <a:srgbClr val="FFFFFF"/>
                  </a:solidFill>
                  <a:prstDash val="solid"/>
                  <a:miter lim="800000"/>
                </a:ln>
                <a:solidFill>
                  <a:srgbClr val="C00000"/>
                </a:solidFill>
                <a:effectLst>
                  <a:outerShdw blurRad="50800" algn="tl" rotWithShape="0">
                    <a:srgbClr val="000000"/>
                  </a:outerShdw>
                </a:effectLst>
                <a:hlinkClick r:id="rId3" action="ppaction://hlinksldjump"/>
              </a:rPr>
              <a:t>مناطق عملیاتی</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6" name="Picture 2" descr="Image result for ‫چکمه شهید‬‎"/>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Punched Tape 6">
            <a:hlinkClick r:id="rId6"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Flowchart: Punched Tape 7">
            <a:hlinkClick r:id="rId7"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8"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0" name="Straight Connector 9"/>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1" name="Picture 2" descr="نتیجه تصویری"/>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هویزه‬‎"/>
          <p:cNvPicPr>
            <a:picLocks noChangeAspect="1" noChangeArrowheads="1"/>
          </p:cNvPicPr>
          <p:nvPr/>
        </p:nvPicPr>
        <p:blipFill rotWithShape="1">
          <a:blip r:embed="rId11">
            <a:extLst>
              <a:ext uri="{28A0092B-C50C-407E-A947-70E740481C1C}">
                <a14:useLocalDpi xmlns:a14="http://schemas.microsoft.com/office/drawing/2010/main" val="0"/>
              </a:ext>
            </a:extLst>
          </a:blip>
          <a:srcRect b="2252"/>
          <a:stretch/>
        </p:blipFill>
        <p:spPr bwMode="auto">
          <a:xfrm>
            <a:off x="491323" y="1092574"/>
            <a:ext cx="4637827" cy="4241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15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8031" y="901279"/>
            <a:ext cx="4495800" cy="6019801"/>
          </a:xfrm>
        </p:spPr>
        <p:txBody>
          <a:bodyPr>
            <a:normAutofit fontScale="70000" lnSpcReduction="20000"/>
          </a:bodyPr>
          <a:lstStyle/>
          <a:p>
            <a:pPr marL="0" indent="0" algn="r">
              <a:buNone/>
            </a:pPr>
            <a:r>
              <a:rPr lang="fa-IR" b="1" dirty="0"/>
              <a:t>دوکوهه: </a:t>
            </a:r>
            <a:r>
              <a:rPr lang="fa-IR" dirty="0"/>
              <a:t>پادگانی در چهارکیلومتری شمال غربی شهر اندیمشک است. از بهمن ماه </a:t>
            </a:r>
            <a:r>
              <a:rPr lang="fa-IR" dirty="0" smtClean="0"/>
              <a:t>سال</a:t>
            </a:r>
            <a:r>
              <a:rPr lang="fa-IR" dirty="0"/>
              <a:t> </a:t>
            </a:r>
            <a:r>
              <a:rPr lang="fa-IR" dirty="0" smtClean="0"/>
              <a:t>1360مقر </a:t>
            </a:r>
            <a:r>
              <a:rPr lang="fa-IR" dirty="0"/>
              <a:t>اصلی تیپ (</a:t>
            </a:r>
            <a:r>
              <a:rPr lang="fa-IR" dirty="0" smtClean="0"/>
              <a:t>سپس لشکر)27محمدرسولاللّه </a:t>
            </a:r>
            <a:r>
              <a:rPr lang="fa-IR" dirty="0"/>
              <a:t>شد </a:t>
            </a:r>
            <a:r>
              <a:rPr lang="fa-IR" dirty="0" smtClean="0"/>
              <a:t>که </a:t>
            </a:r>
            <a:r>
              <a:rPr lang="fa-IR" dirty="0"/>
              <a:t>فرمانـدهی آن با </a:t>
            </a:r>
            <a:r>
              <a:rPr lang="fa-IR" dirty="0" smtClean="0"/>
              <a:t>جـاویـدالاثر</a:t>
            </a:r>
            <a:r>
              <a:rPr lang="fa-IR" dirty="0"/>
              <a:t> </a:t>
            </a:r>
            <a:r>
              <a:rPr lang="fa-IR" dirty="0" smtClean="0"/>
              <a:t>حاج احمد </a:t>
            </a:r>
            <a:r>
              <a:rPr lang="fa-IR" dirty="0"/>
              <a:t>متوسلیان بود. همچنین لشکر 10سیدالشهدا (ع) در همین پادگان تشکیل و </a:t>
            </a:r>
            <a:r>
              <a:rPr lang="fa-IR" dirty="0" smtClean="0"/>
              <a:t>راهاندازی</a:t>
            </a:r>
            <a:r>
              <a:rPr lang="fa-IR" dirty="0"/>
              <a:t> </a:t>
            </a:r>
            <a:r>
              <a:rPr lang="fa-IR" dirty="0" smtClean="0"/>
              <a:t>شد</a:t>
            </a:r>
            <a:r>
              <a:rPr lang="fa-IR" dirty="0"/>
              <a:t>. از حسینیه معروف دوکوهه هنوز بوی عطر یاران امام حسین (ع) به مشام میرسد. صدای </a:t>
            </a:r>
            <a:r>
              <a:rPr lang="fa-IR" dirty="0" smtClean="0"/>
              <a:t>شهید</a:t>
            </a:r>
            <a:r>
              <a:rPr lang="fa-IR" dirty="0"/>
              <a:t>همت و مردانی آسمانی همچون متوسلیان، شهبازی، چراغی، کریمی، دستواره، موحد دانش و </a:t>
            </a:r>
            <a:r>
              <a:rPr lang="fa-IR" dirty="0" smtClean="0"/>
              <a:t>بسیاری دیگر </a:t>
            </a:r>
            <a:r>
              <a:rPr lang="fa-IR" dirty="0"/>
              <a:t>که در این پادگان میزیستهاند، انسان را به سوی خویش میخواند. در طرفین حسینیه </a:t>
            </a:r>
            <a:r>
              <a:rPr lang="fa-IR" dirty="0" smtClean="0"/>
              <a:t>چهار شهید </a:t>
            </a:r>
            <a:r>
              <a:rPr lang="fa-IR" dirty="0"/>
              <a:t>گمنام آرمیدهاند که زیارتگاه زائران سرزمین نور </a:t>
            </a:r>
            <a:r>
              <a:rPr lang="fa-IR" dirty="0" smtClean="0"/>
              <a:t>میباشند. برخی </a:t>
            </a:r>
            <a:r>
              <a:rPr lang="fa-IR" dirty="0"/>
              <a:t>دیگر از یادمان ٔ های منطقه جنوب عبارت ّ اند از: دهلاویه، فکه، سوسنگرد، بستان، </a:t>
            </a:r>
            <a:r>
              <a:rPr lang="fa-IR" dirty="0" smtClean="0"/>
              <a:t>عین خوش</a:t>
            </a:r>
            <a:r>
              <a:rPr lang="fa-IR" dirty="0"/>
              <a:t>، دشت آزادگان، کرخه، آبادان، دزفول و</a:t>
            </a:r>
            <a:br>
              <a:rPr lang="fa-IR" dirty="0"/>
            </a:br>
            <a:r>
              <a:rPr lang="fa-IR" dirty="0"/>
              <a:t/>
            </a:r>
            <a:br>
              <a:rPr lang="fa-IR" dirty="0"/>
            </a:br>
            <a:endParaRPr lang="en-US"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a:ln w="17780" cmpd="sng">
                  <a:solidFill>
                    <a:srgbClr val="FFFFFF"/>
                  </a:solidFill>
                  <a:prstDash val="solid"/>
                  <a:miter lim="800000"/>
                </a:ln>
                <a:solidFill>
                  <a:srgbClr val="C00000"/>
                </a:solidFill>
                <a:effectLst>
                  <a:outerShdw blurRad="50800" algn="tl" rotWithShape="0">
                    <a:srgbClr val="000000"/>
                  </a:outerShdw>
                </a:effectLst>
                <a:hlinkClick r:id="rId3" action="ppaction://hlinksldjump"/>
              </a:rPr>
              <a:t>مناطق عملیاتی</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6"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7"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7"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دو کوهه‬‎"/>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349" y="1259775"/>
            <a:ext cx="4123597" cy="3926222"/>
          </a:xfrm>
          <a:prstGeom prst="round2DiagRect">
            <a:avLst>
              <a:gd name="adj1" fmla="val 22111"/>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دو کوهه‬‎"/>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349" y="1259775"/>
            <a:ext cx="4123597" cy="3926222"/>
          </a:xfrm>
          <a:prstGeom prst="round2DiagRect">
            <a:avLst>
              <a:gd name="adj1" fmla="val 13566"/>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62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6747" y="1080403"/>
            <a:ext cx="3717360" cy="4983164"/>
          </a:xfrm>
        </p:spPr>
        <p:txBody>
          <a:bodyPr>
            <a:noAutofit/>
          </a:bodyPr>
          <a:lstStyle/>
          <a:p>
            <a:pPr marL="0" indent="0" algn="r">
              <a:buNone/>
            </a:pPr>
            <a:r>
              <a:rPr lang="fa-IR" sz="2000" b="1" dirty="0"/>
              <a:t>مهران</a:t>
            </a:r>
            <a:r>
              <a:rPr lang="fa-IR" sz="2000" b="1" dirty="0"/>
              <a:t>: </a:t>
            </a:r>
            <a:r>
              <a:rPr lang="fa-IR" sz="2000" dirty="0"/>
              <a:t>این شهر از توابع استان ایلام در 100کیلومتری جنوب غربی شهر ایلام است که </a:t>
            </a:r>
            <a:r>
              <a:rPr lang="fa-IR" sz="2000" dirty="0"/>
              <a:t>باعراق </a:t>
            </a:r>
            <a:r>
              <a:rPr lang="fa-IR" sz="2000" dirty="0"/>
              <a:t>هممرز میباشد. قبل از آغاز رسمی جنگ، مهران به علت موقعیت خاص و ممتازش، بارها </a:t>
            </a:r>
            <a:r>
              <a:rPr lang="fa-IR" sz="2000" dirty="0"/>
              <a:t>موردطمع </a:t>
            </a:r>
            <a:r>
              <a:rPr lang="fa-IR" sz="2000" dirty="0"/>
              <a:t>و تجاوز بعثیها قرار گرفته بود. استقرار در ارتفاعات </a:t>
            </a:r>
            <a:r>
              <a:rPr lang="fa-IR" sz="2000" dirty="0"/>
              <a:t>کله قندی </a:t>
            </a:r>
            <a:r>
              <a:rPr lang="fa-IR" sz="2000" dirty="0"/>
              <a:t>در شمال مهران ٔ به دلیل </a:t>
            </a:r>
            <a:r>
              <a:rPr lang="fa-IR" sz="2000" dirty="0"/>
              <a:t>احاطه کامل </a:t>
            </a:r>
            <a:r>
              <a:rPr lang="fa-IR" sz="2000" dirty="0"/>
              <a:t>بر منطقه اهمیت فراوان داشت، لذا متجاوزان در طول دفاع مقدس، مهران را چهار بار به </a:t>
            </a:r>
            <a:r>
              <a:rPr lang="fa-IR" sz="2000" dirty="0"/>
              <a:t>اشغال خود </a:t>
            </a:r>
            <a:r>
              <a:rPr lang="fa-IR" sz="2000" dirty="0"/>
              <a:t>درآوردند که در هر بار با ٔ عملیات قهرمانانه رزمندگان جانبرکف ما از چنگال آنان رهاسازی شد.</a:t>
            </a:r>
            <a:br>
              <a:rPr lang="fa-IR" sz="2000" dirty="0"/>
            </a:br>
            <a:endParaRPr lang="en-US" sz="2000"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rPr>
              <a:t> مناطق عملیاتی غرب</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6"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مهران راهیان نور‬‎"/>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055" y="1230719"/>
            <a:ext cx="3825947" cy="40245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270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1062029"/>
            <a:ext cx="4191000" cy="5334001"/>
          </a:xfrm>
        </p:spPr>
        <p:txBody>
          <a:bodyPr>
            <a:normAutofit fontScale="77500" lnSpcReduction="20000"/>
          </a:bodyPr>
          <a:lstStyle/>
          <a:p>
            <a:pPr marL="0" indent="0" algn="r">
              <a:buNone/>
            </a:pPr>
            <a:r>
              <a:rPr lang="fa-IR" b="1" dirty="0"/>
              <a:t>گیلان غرب: </a:t>
            </a:r>
            <a:r>
              <a:rPr lang="fa-IR" dirty="0"/>
              <a:t>این شهرستان از توابع استان کرمانشاه (در جنوب استان) است و در </a:t>
            </a:r>
            <a:r>
              <a:rPr lang="fa-IR" dirty="0" smtClean="0"/>
              <a:t>روزهای اول </a:t>
            </a:r>
            <a:r>
              <a:rPr lang="fa-IR" dirty="0"/>
              <a:t>جنگ تحمیلی مثل بسیاری از مناطق عملیاتی مورد تاخت ٔ و تاز وحشیانه بعثیها قرار گرفت </a:t>
            </a:r>
            <a:r>
              <a:rPr lang="fa-IR" dirty="0" smtClean="0"/>
              <a:t>اما مردم </a:t>
            </a:r>
            <a:r>
              <a:rPr lang="fa-IR" dirty="0"/>
              <a:t>قهرمان آن به ارتفاعات شهر پناه بردند و با آب و غذای اندک و </a:t>
            </a:r>
            <a:r>
              <a:rPr lang="fa-IR" dirty="0" smtClean="0"/>
              <a:t>سلاح های </a:t>
            </a:r>
            <a:r>
              <a:rPr lang="fa-IR" dirty="0"/>
              <a:t>قدیمی نه تنها </a:t>
            </a:r>
            <a:r>
              <a:rPr lang="fa-IR" dirty="0" smtClean="0"/>
              <a:t>مقاومت کردند</a:t>
            </a:r>
            <a:r>
              <a:rPr lang="fa-IR" dirty="0"/>
              <a:t>، بلکه </a:t>
            </a:r>
            <a:r>
              <a:rPr lang="fa-IR" dirty="0" smtClean="0"/>
              <a:t>بعثی ها </a:t>
            </a:r>
            <a:r>
              <a:rPr lang="fa-IR" dirty="0"/>
              <a:t>را فراری دادند و تا پایان جنگ حسرت اشغال گیلان غرب بر دل صدامیان </a:t>
            </a:r>
            <a:r>
              <a:rPr lang="fa-IR" dirty="0" smtClean="0"/>
              <a:t>ماند. گیلان </a:t>
            </a:r>
            <a:r>
              <a:rPr lang="fa-IR" dirty="0"/>
              <a:t>غرب؛ در طول جنگ 8٤بار بمباران هوایی ٔ شد که درنتیجه آن 1٤7شهید و </a:t>
            </a:r>
            <a:r>
              <a:rPr lang="fa-IR" dirty="0" smtClean="0"/>
              <a:t>71٦مجروح تقدیم </a:t>
            </a:r>
            <a:r>
              <a:rPr lang="fa-IR" dirty="0"/>
              <a:t>انقلاب کرد؛ اما مردم این شهر علیرغم این حملات به زندگی عادی </a:t>
            </a:r>
            <a:r>
              <a:rPr lang="fa-IR" dirty="0" smtClean="0"/>
              <a:t> خود </a:t>
            </a:r>
            <a:r>
              <a:rPr lang="fa-IR" dirty="0"/>
              <a:t>ادامه دادند و </a:t>
            </a:r>
            <a:r>
              <a:rPr lang="fa-IR" dirty="0" smtClean="0"/>
              <a:t>تسلیم</a:t>
            </a:r>
            <a:r>
              <a:rPr lang="fa-IR" dirty="0"/>
              <a:t> </a:t>
            </a:r>
            <a:r>
              <a:rPr lang="fa-IR" dirty="0" smtClean="0"/>
              <a:t>نشدند</a:t>
            </a:r>
            <a:endParaRPr lang="en-US"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rPr>
              <a:t> مناطق عملیاتی غرب</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7"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3" y="1241657"/>
            <a:ext cx="4190999" cy="4219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368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846991"/>
            <a:ext cx="8291449" cy="2277211"/>
          </a:xfrm>
        </p:spPr>
        <p:txBody>
          <a:bodyPr>
            <a:normAutofit fontScale="70000" lnSpcReduction="20000"/>
          </a:bodyPr>
          <a:lstStyle/>
          <a:p>
            <a:pPr marL="0" indent="0" algn="r">
              <a:buNone/>
            </a:pPr>
            <a:r>
              <a:rPr lang="fa-IR" b="1" dirty="0" smtClean="0"/>
              <a:t>بانه</a:t>
            </a:r>
            <a:r>
              <a:rPr lang="fa-IR" b="1" dirty="0"/>
              <a:t>: </a:t>
            </a:r>
            <a:r>
              <a:rPr lang="fa-IR" dirty="0"/>
              <a:t>در استان کردستان، واقع در مرز </a:t>
            </a:r>
            <a:r>
              <a:rPr lang="fa-IR" dirty="0" smtClean="0"/>
              <a:t>غربیٔ </a:t>
            </a:r>
            <a:r>
              <a:rPr lang="fa-IR" dirty="0"/>
              <a:t>ایران و در فاصله 270کیلومتری سنندج (</a:t>
            </a:r>
            <a:r>
              <a:rPr lang="fa-IR" dirty="0" smtClean="0"/>
              <a:t>مرکز</a:t>
            </a:r>
            <a:r>
              <a:rPr lang="fa-IR" dirty="0"/>
              <a:t> </a:t>
            </a:r>
            <a:r>
              <a:rPr lang="fa-IR" dirty="0" smtClean="0"/>
              <a:t>استان</a:t>
            </a:r>
            <a:r>
              <a:rPr lang="fa-IR" dirty="0"/>
              <a:t>) قرار دارد. این شهر در دو دوره جنگ را تجربه کرده است: </a:t>
            </a:r>
            <a:r>
              <a:rPr lang="fa-IR" dirty="0" smtClean="0"/>
              <a:t>دراوایل </a:t>
            </a:r>
            <a:r>
              <a:rPr lang="fa-IR" dirty="0"/>
              <a:t>پیروزی انقلاب </a:t>
            </a:r>
            <a:r>
              <a:rPr lang="fa-IR" dirty="0" smtClean="0"/>
              <a:t>اسلامی به </a:t>
            </a:r>
            <a:r>
              <a:rPr lang="fa-IR" dirty="0"/>
              <a:t>دست ضد انقلاب افتاد و اوضاع نابسامانی داشت. در همان زمان شهید صیاد شیرازی نقش </a:t>
            </a:r>
            <a:r>
              <a:rPr lang="fa-IR" dirty="0" smtClean="0"/>
              <a:t>مؤثری در </a:t>
            </a:r>
            <a:r>
              <a:rPr lang="fa-IR" dirty="0"/>
              <a:t>آزادسازی بانه از </a:t>
            </a:r>
            <a:r>
              <a:rPr lang="fa-IR" dirty="0" smtClean="0"/>
              <a:t>چنگال ضدانقلاب </a:t>
            </a:r>
            <a:r>
              <a:rPr lang="fa-IR" dirty="0"/>
              <a:t>وابسته به بیگانگان </a:t>
            </a:r>
            <a:r>
              <a:rPr lang="fa-IR" dirty="0" smtClean="0"/>
              <a:t>داشت.همچنین </a:t>
            </a:r>
            <a:r>
              <a:rPr lang="fa-IR" dirty="0"/>
              <a:t>در طول دفاع </a:t>
            </a:r>
            <a:r>
              <a:rPr lang="fa-IR" dirty="0" smtClean="0"/>
              <a:t>مقدس شهیدان </a:t>
            </a:r>
            <a:r>
              <a:rPr lang="fa-IR" dirty="0"/>
              <a:t>فراوانی تقدیم اسلام کرد. در میان روزهای سخت بانه، 15خرداد سال </a:t>
            </a:r>
            <a:r>
              <a:rPr lang="fa-IR" dirty="0" smtClean="0"/>
              <a:t>13٦روز دیگری</a:t>
            </a:r>
            <a:r>
              <a:rPr lang="fa-IR" dirty="0"/>
              <a:t> </a:t>
            </a:r>
            <a:r>
              <a:rPr lang="fa-IR" dirty="0" smtClean="0"/>
              <a:t>است</a:t>
            </a:r>
            <a:r>
              <a:rPr lang="fa-IR" dirty="0"/>
              <a:t>. در آن روز مردم </a:t>
            </a:r>
            <a:r>
              <a:rPr lang="fa-IR" dirty="0" smtClean="0"/>
              <a:t>برای راهپیمایی </a:t>
            </a:r>
            <a:r>
              <a:rPr lang="fa-IR" dirty="0"/>
              <a:t>پانزدهم خرداد به خیابانها آمده بودند که توسط </a:t>
            </a:r>
            <a:r>
              <a:rPr lang="fa-IR" dirty="0" smtClean="0"/>
              <a:t>هواپیماهای</a:t>
            </a:r>
            <a:r>
              <a:rPr lang="fa-IR" dirty="0"/>
              <a:t> </a:t>
            </a:r>
            <a:r>
              <a:rPr lang="fa-IR" dirty="0" smtClean="0"/>
              <a:t>عراقی بم باران شدند</a:t>
            </a:r>
            <a:endParaRPr lang="en-US"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rPr>
              <a:t> مناطق عملیاتی غرب</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7"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1355" y="3612837"/>
            <a:ext cx="8760458" cy="2031325"/>
          </a:xfrm>
          <a:prstGeom prst="rect">
            <a:avLst/>
          </a:prstGeom>
        </p:spPr>
        <p:txBody>
          <a:bodyPr wrap="square">
            <a:spAutoFit/>
          </a:bodyPr>
          <a:lstStyle/>
          <a:p>
            <a:pPr algn="r"/>
            <a:r>
              <a:rPr lang="fa-IR" dirty="0"/>
              <a:t>نام </a:t>
            </a:r>
            <a:r>
              <a:rPr lang="fa-IR" dirty="0"/>
              <a:t>عملیات مرص ٔ اد و تنگه چهارزبر از سال 13٦7 </a:t>
            </a:r>
            <a:r>
              <a:rPr lang="fa-IR" b="1" dirty="0"/>
              <a:t>تنگۀ چهارز</a:t>
            </a:r>
            <a:r>
              <a:rPr lang="fa-IR" dirty="0"/>
              <a:t>بعد از پذیرش قطعنامه 598و پایان جنگ بر سر زبانها افتاد. منافقین وطنفروش که در عراق مستقربودند، با حمایت کامل صدام و اربابانشان قصد داشتند تهران را در پنج روز فتح کنند. لذا از مرزهای غربی وارد کشور شدند و به علت اینکه نیروهای نظامی ما پس از پذیرش قطعنامه منطقه را ترک کرده بودند، توانستند تا اسلام آباد غرب پیش بیایند. آنان در مسیر راه از هیچ جنایتی کوتاهی نکردند و علاوهبر کشتار مردم عادی و بی سلاح، در بیمارستان اسلام ٔ آباد تمام نیروهای رزمنده مجروح و بستری 38 را به </a:t>
            </a:r>
            <a:r>
              <a:rPr lang="fa-IR" dirty="0"/>
              <a:t> شهادت </a:t>
            </a:r>
            <a:r>
              <a:rPr lang="fa-IR" dirty="0"/>
              <a:t>رساندند. در این تنگه سپاه اسلام با نقشآفرینی شهید صیاد شیرازی بر منافقین کوردل </a:t>
            </a:r>
            <a:r>
              <a:rPr lang="fa-IR" dirty="0"/>
              <a:t>تاختنبد و </a:t>
            </a:r>
            <a:r>
              <a:rPr lang="fa-IR" dirty="0"/>
              <a:t>با به هلاکترساندن بیش از 1500نفر از آنان و زخم ی کردن </a:t>
            </a:r>
            <a:r>
              <a:rPr lang="fa-IR" dirty="0"/>
              <a:t>د </a:t>
            </a:r>
            <a:endParaRPr lang="en-US" dirty="0"/>
          </a:p>
        </p:txBody>
      </p:sp>
      <p:sp>
        <p:nvSpPr>
          <p:cNvPr id="13" name="Content Placeholder 2"/>
          <p:cNvSpPr txBox="1">
            <a:spLocks/>
          </p:cNvSpPr>
          <p:nvPr/>
        </p:nvSpPr>
        <p:spPr>
          <a:xfrm>
            <a:off x="2" y="2673562"/>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2400" dirty="0">
                <a:solidFill>
                  <a:srgbClr val="FFC000"/>
                </a:solidFill>
              </a:rPr>
              <a:t>مرصاد</a:t>
            </a:r>
            <a:endParaRPr lang="en-US" sz="2400" dirty="0">
              <a:solidFill>
                <a:srgbClr val="FFC000"/>
              </a:solidFill>
            </a:endParaRPr>
          </a:p>
        </p:txBody>
      </p:sp>
    </p:spTree>
    <p:extLst>
      <p:ext uri="{BB962C8B-B14F-4D97-AF65-F5344CB8AC3E}">
        <p14:creationId xmlns:p14="http://schemas.microsoft.com/office/powerpoint/2010/main" val="58222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356" y="1143000"/>
            <a:ext cx="4070618" cy="5296818"/>
          </a:xfrm>
        </p:spPr>
        <p:txBody>
          <a:bodyPr>
            <a:normAutofit fontScale="85000" lnSpcReduction="20000"/>
          </a:bodyPr>
          <a:lstStyle/>
          <a:p>
            <a:pPr marL="0" indent="0" algn="r">
              <a:buNone/>
            </a:pPr>
            <a:r>
              <a:rPr lang="fa-IR" dirty="0" smtClean="0"/>
              <a:t>بیش از 1000نفر دیگر، بازماندههای خائن منافق را به سمت خاک عراق فراری دادند. منافقین سالها بعد (سال )1378با تروری ناجوانمردانه عقدهگشایی کردند و در لباس مأمورشهرداری امیر سپهبد علی صیاد شیرازی را به آرزوی دیرینهاش که شهادت در راه خدا بود،</a:t>
            </a:r>
            <a:r>
              <a:rPr lang="fa-IR" dirty="0"/>
              <a:t> </a:t>
            </a:r>
            <a:r>
              <a:rPr lang="fa-IR" dirty="0" smtClean="0"/>
              <a:t>رساندند  </a:t>
            </a:r>
            <a:r>
              <a:rPr lang="fa-IR" dirty="0"/>
              <a:t>برخی دیگر از یـادمان ٔ های منطقه غرب عبـارتاند از: سومـار، پـادگان ابوذر، قصر </a:t>
            </a:r>
            <a:r>
              <a:rPr lang="fa-IR" dirty="0" smtClean="0"/>
              <a:t>شیرین،سرپلذهاب</a:t>
            </a:r>
            <a:r>
              <a:rPr lang="fa-IR" dirty="0"/>
              <a:t>، پاوه </a:t>
            </a:r>
            <a:r>
              <a:rPr lang="fa-IR" dirty="0" smtClean="0"/>
              <a:t>و</a:t>
            </a:r>
            <a:r>
              <a:rPr lang="fa-IR" dirty="0"/>
              <a:t/>
            </a:r>
            <a:br>
              <a:rPr lang="fa-IR" dirty="0"/>
            </a:br>
            <a:r>
              <a:rPr lang="fa-IR" dirty="0"/>
              <a:t/>
            </a:r>
            <a:br>
              <a:rPr lang="fa-IR" dirty="0"/>
            </a:br>
            <a:endParaRPr lang="en-US" dirty="0"/>
          </a:p>
        </p:txBody>
      </p:sp>
      <p:cxnSp>
        <p:nvCxnSpPr>
          <p:cNvPr id="4" name="Straight Connector 3"/>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rPr>
              <a:t> مناطق عملیاتی غرب</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7"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Punched Tape 7">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Flowchart: Punched Tape 8">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6"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1" name="Straight Connector 10"/>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نتیجه تصویری"/>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روايت\revayat-eshgh\Picture\Text Picture\1_6820006f-5c63-4dbf-bfb8-d56f343abc3c.jpg"/>
          <p:cNvPicPr>
            <a:picLocks noChangeAspect="1" noChangeArrowheads="1"/>
          </p:cNvPicPr>
          <p:nvPr/>
        </p:nvPicPr>
        <p:blipFill rotWithShape="1">
          <a:blip r:embed="rId9">
            <a:extLst>
              <a:ext uri="{28A0092B-C50C-407E-A947-70E740481C1C}">
                <a14:useLocalDpi xmlns:a14="http://schemas.microsoft.com/office/drawing/2010/main" val="0"/>
              </a:ext>
            </a:extLst>
          </a:blip>
          <a:srcRect b="5133"/>
          <a:stretch/>
        </p:blipFill>
        <p:spPr bwMode="auto">
          <a:xfrm>
            <a:off x="5058673" y="943310"/>
            <a:ext cx="3760520" cy="4744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2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6533" y="990600"/>
            <a:ext cx="4895066" cy="5397076"/>
          </a:xfrm>
        </p:spPr>
        <p:txBody>
          <a:bodyPr>
            <a:normAutofit fontScale="62500" lnSpcReduction="20000"/>
          </a:bodyPr>
          <a:lstStyle/>
          <a:p>
            <a:pPr marL="0" indent="0" algn="r">
              <a:buNone/>
            </a:pPr>
            <a:r>
              <a:rPr lang="fa-IR" b="1" dirty="0"/>
              <a:t>آداب و مراقبتهای لازم در اردوی راهیان نور: </a:t>
            </a:r>
            <a:r>
              <a:rPr lang="fa-IR" dirty="0"/>
              <a:t>به منظور بهرهبرداری مطلوب از </a:t>
            </a:r>
            <a:r>
              <a:rPr lang="fa-IR" dirty="0" smtClean="0"/>
              <a:t>اردوی راهیان </a:t>
            </a:r>
            <a:r>
              <a:rPr lang="fa-IR" dirty="0"/>
              <a:t>نور، رعایت موارد زیر توصیه میشود.</a:t>
            </a:r>
            <a:br>
              <a:rPr lang="fa-IR" dirty="0"/>
            </a:br>
            <a:r>
              <a:rPr lang="fa-IR" b="1" dirty="0"/>
              <a:t>١ــ آداب سفر و زیارت: </a:t>
            </a:r>
            <a:r>
              <a:rPr lang="fa-IR" dirty="0"/>
              <a:t>قرائت دعا، خداحافظی و اذن از والدین و عزیزان، دادن صدقه،</a:t>
            </a:r>
            <a:br>
              <a:rPr lang="fa-IR" dirty="0"/>
            </a:br>
            <a:r>
              <a:rPr lang="fa-IR" dirty="0"/>
              <a:t>مطالعه دربارهٔ مسیر راه و شهرها و استانهایی که به آن سفر میکنیم. داشتن اخلاق خوش در ایام </a:t>
            </a:r>
            <a:r>
              <a:rPr lang="fa-IR" dirty="0" smtClean="0"/>
              <a:t>سفر،رعایت </a:t>
            </a:r>
            <a:r>
              <a:rPr lang="fa-IR" dirty="0"/>
              <a:t>بهداشت و نظافت و …</a:t>
            </a:r>
            <a:br>
              <a:rPr lang="fa-IR" dirty="0"/>
            </a:br>
            <a:r>
              <a:rPr lang="fa-IR" b="1" dirty="0"/>
              <a:t>٢ــ نماز اول وقت: </a:t>
            </a:r>
            <a:r>
              <a:rPr lang="fa-IR" dirty="0"/>
              <a:t>پیامبر (ص) فرمودند: اولین چیزی که برای ٔ بنده خدا محاسبه </a:t>
            </a:r>
            <a:r>
              <a:rPr lang="fa-IR" dirty="0" smtClean="0"/>
              <a:t>میشود،نماز </a:t>
            </a:r>
            <a:r>
              <a:rPr lang="fa-IR" dirty="0"/>
              <a:t>است.</a:t>
            </a:r>
            <a:br>
              <a:rPr lang="fa-IR" dirty="0"/>
            </a:br>
            <a:r>
              <a:rPr lang="fa-IR" b="1" dirty="0"/>
              <a:t>٣ــ </a:t>
            </a:r>
            <a:r>
              <a:rPr lang="fa-IR" dirty="0"/>
              <a:t>مرور و دقت در آثار، وصیتنامهها و خاطرات شهیدان و رزمندگان اسلام</a:t>
            </a:r>
            <a:br>
              <a:rPr lang="fa-IR" dirty="0"/>
            </a:br>
            <a:r>
              <a:rPr lang="fa-IR" b="1" dirty="0"/>
              <a:t>٤ــ حضور با وضو در مزار شهدا و قتلگاه آنان: </a:t>
            </a:r>
            <a:r>
              <a:rPr lang="fa-IR" dirty="0"/>
              <a:t>به منظور ادای احترام به شهدا برخی از</a:t>
            </a:r>
            <a:br>
              <a:rPr lang="fa-IR" dirty="0"/>
            </a:br>
            <a:r>
              <a:rPr lang="fa-IR" dirty="0" smtClean="0"/>
              <a:t>زائران </a:t>
            </a:r>
            <a:r>
              <a:rPr lang="fa-IR" dirty="0"/>
              <a:t>به مصداق آیه 12سورهٔ طه که میفرماید: «فاخلع نعلیک انک بالواد المقدس </a:t>
            </a:r>
            <a:r>
              <a:rPr lang="fa-IR" dirty="0" smtClean="0"/>
              <a:t>طُوی»2کفشها</a:t>
            </a:r>
            <a:r>
              <a:rPr lang="fa-IR" dirty="0"/>
              <a:t> </a:t>
            </a:r>
            <a:r>
              <a:rPr lang="fa-IR" dirty="0" smtClean="0"/>
              <a:t>و </a:t>
            </a:r>
            <a:r>
              <a:rPr lang="fa-IR" dirty="0"/>
              <a:t>جوراب خویش را درمیآورند و پابرهنه طی طریق میکنند.</a:t>
            </a:r>
            <a:br>
              <a:rPr lang="fa-IR" dirty="0"/>
            </a:br>
            <a:r>
              <a:rPr lang="fa-IR" b="1" dirty="0"/>
              <a:t>ــ خاطرهنگاری: </a:t>
            </a:r>
            <a:r>
              <a:rPr lang="fa-IR" dirty="0"/>
              <a:t>خاطرهنویسی و تصویر برداری از این اماکن مقدس برای </a:t>
            </a:r>
            <a:r>
              <a:rPr lang="fa-IR" dirty="0" smtClean="0"/>
              <a:t>فراموش نشدن</a:t>
            </a:r>
            <a:r>
              <a:rPr lang="fa-IR" dirty="0"/>
              <a:t/>
            </a:r>
            <a:br>
              <a:rPr lang="fa-IR" dirty="0"/>
            </a:br>
            <a:endParaRPr lang="en-US" dirty="0"/>
          </a:p>
        </p:txBody>
      </p:sp>
      <p:cxnSp>
        <p:nvCxnSpPr>
          <p:cNvPr id="5" name="Straight Connector 4"/>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7" name="Content Placeholder 2"/>
          <p:cNvSpPr txBox="1">
            <a:spLocks/>
          </p:cNvSpPr>
          <p:nvPr/>
        </p:nvSpPr>
        <p:spPr>
          <a:xfrm>
            <a:off x="4" y="0"/>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2400" b="1" dirty="0">
                <a:ln w="17780" cmpd="sng">
                  <a:solidFill>
                    <a:srgbClr val="FFFFFF"/>
                  </a:solidFill>
                  <a:prstDash val="solid"/>
                  <a:miter lim="800000"/>
                </a:ln>
                <a:solidFill>
                  <a:srgbClr val="C00000"/>
                </a:solidFill>
                <a:effectLst>
                  <a:outerShdw blurRad="50800" algn="tl" rotWithShape="0">
                    <a:srgbClr val="000000"/>
                  </a:outerShdw>
                </a:effectLst>
              </a:rPr>
              <a:t>آداب راهیان نور</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8"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6"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Punched Tape 10"/>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2" name="Straight Connector 11"/>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3" name="Picture 2" descr="نتیجه تصویری"/>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ohamad  sadate\Desktop\53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126" y="1295400"/>
            <a:ext cx="3646274" cy="4105626"/>
          </a:xfrm>
          <a:prstGeom prst="round2DiagRect">
            <a:avLst>
              <a:gd name="adj1" fmla="val 16667"/>
              <a:gd name="adj2" fmla="val 2182"/>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32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چکمه شهید‬‎"/>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r="7186"/>
          <a:stretch/>
        </p:blipFill>
        <p:spPr bwMode="auto">
          <a:xfrm>
            <a:off x="10442" y="1756873"/>
            <a:ext cx="7203741" cy="50792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سنگر"/>
          <p:cNvPicPr>
            <a:picLocks noChangeAspect="1" noChangeArrowheads="1"/>
          </p:cNvPicPr>
          <p:nvPr/>
        </p:nvPicPr>
        <p:blipFill rotWithShape="1">
          <a:blip r:embed="rId5">
            <a:extLst>
              <a:ext uri="{28A0092B-C50C-407E-A947-70E740481C1C}">
                <a14:useLocalDpi xmlns:a14="http://schemas.microsoft.com/office/drawing/2010/main" val="0"/>
              </a:ext>
            </a:extLst>
          </a:blip>
          <a:srcRect l="1" t="21662" r="-158"/>
          <a:stretch/>
        </p:blipFill>
        <p:spPr bwMode="auto">
          <a:xfrm>
            <a:off x="-294688" y="0"/>
            <a:ext cx="9514888" cy="6999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6281374" y="3770521"/>
            <a:ext cx="1735900" cy="1051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79637" y="2967335"/>
            <a:ext cx="184731"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p:txBody>
      </p:sp>
      <p:sp>
        <p:nvSpPr>
          <p:cNvPr id="5" name="Rectangle 4"/>
          <p:cNvSpPr/>
          <p:nvPr/>
        </p:nvSpPr>
        <p:spPr>
          <a:xfrm>
            <a:off x="6563203" y="4079402"/>
            <a:ext cx="1942283" cy="400110"/>
          </a:xfrm>
          <a:prstGeom prst="rect">
            <a:avLst/>
          </a:prstGeom>
        </p:spPr>
        <p:txBody>
          <a:bodyPr wrap="square">
            <a:spAutoFit/>
          </a:bodyPr>
          <a:lstStyle/>
          <a:p>
            <a:r>
              <a:rPr lang="fa-IR" sz="2000" b="1" dirty="0">
                <a:ln w="17780" cmpd="sng">
                  <a:solidFill>
                    <a:srgbClr val="FFFFFF"/>
                  </a:solidFill>
                  <a:prstDash val="solid"/>
                  <a:miter lim="800000"/>
                </a:ln>
                <a:solidFill>
                  <a:srgbClr val="C00000"/>
                </a:solidFill>
                <a:effectLst>
                  <a:outerShdw blurRad="50800" algn="tl" rotWithShape="0">
                    <a:srgbClr val="000000"/>
                  </a:outerShdw>
                </a:effectLst>
                <a:hlinkClick r:id="rId8" action="ppaction://hlinksldjump"/>
              </a:rPr>
              <a:t>راهیان نور</a:t>
            </a:r>
            <a:endParaRPr lang="en-US" sz="2000" dirty="0">
              <a:solidFill>
                <a:srgbClr val="C00000"/>
              </a:solidFill>
            </a:endParaRPr>
          </a:p>
        </p:txBody>
      </p:sp>
      <p:pic>
        <p:nvPicPr>
          <p:cNvPr id="20"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6301207" y="4822434"/>
            <a:ext cx="1735900" cy="10519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63204" y="5097956"/>
            <a:ext cx="1301959" cy="400110"/>
          </a:xfrm>
          <a:prstGeom prst="rect">
            <a:avLst/>
          </a:prstGeom>
        </p:spPr>
        <p:txBody>
          <a:bodyPr wrap="none">
            <a:spAutoFit/>
          </a:bodyPr>
          <a:lstStyle/>
          <a:p>
            <a:pPr algn="ctr"/>
            <a:r>
              <a:rPr lang="fa-IR" sz="2000" b="1" dirty="0">
                <a:ln w="17780" cmpd="sng">
                  <a:solidFill>
                    <a:srgbClr val="FFFFFF"/>
                  </a:solidFill>
                  <a:prstDash val="solid"/>
                  <a:miter lim="800000"/>
                </a:ln>
                <a:solidFill>
                  <a:srgbClr val="C00000"/>
                </a:solidFill>
                <a:effectLst>
                  <a:outerShdw blurRad="50800" algn="tl" rotWithShape="0">
                    <a:srgbClr val="000000"/>
                  </a:outerShdw>
                </a:effectLst>
                <a:hlinkClick r:id="rId9" action="ppaction://hlinksldjump"/>
              </a:rPr>
              <a:t>هجرت وجهاد</a:t>
            </a:r>
            <a:endParaRPr lang="en-US" sz="20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28"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1438550" y="3429003"/>
            <a:ext cx="1735900" cy="10519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83929" y="3708974"/>
            <a:ext cx="1430200" cy="400110"/>
          </a:xfrm>
          <a:prstGeom prst="rect">
            <a:avLst/>
          </a:prstGeom>
        </p:spPr>
        <p:txBody>
          <a:bodyPr wrap="none">
            <a:spAutoFit/>
          </a:bodyPr>
          <a:lstStyle/>
          <a:p>
            <a:pPr algn="ctr"/>
            <a:r>
              <a:rPr lang="fa-IR" sz="2000" b="1" dirty="0">
                <a:ln w="17780" cmpd="sng">
                  <a:solidFill>
                    <a:srgbClr val="FFFFFF"/>
                  </a:solidFill>
                  <a:prstDash val="solid"/>
                  <a:miter lim="800000"/>
                </a:ln>
                <a:solidFill>
                  <a:srgbClr val="C00000"/>
                </a:solidFill>
                <a:effectLst>
                  <a:outerShdw blurRad="50800" algn="tl" rotWithShape="0">
                    <a:srgbClr val="000000"/>
                  </a:outerShdw>
                </a:effectLst>
                <a:hlinkClick r:id="rId10" action="ppaction://hlinksldjump"/>
              </a:rPr>
              <a:t>مناطق عملیاتی</a:t>
            </a:r>
            <a:endParaRPr lang="en-US" sz="20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32"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6298075" y="2526904"/>
            <a:ext cx="1735900" cy="10519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1468487" y="4586617"/>
            <a:ext cx="1735900" cy="10519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378980" y="1572207"/>
            <a:ext cx="184731" cy="369332"/>
          </a:xfrm>
          <a:prstGeom prst="rect">
            <a:avLst/>
          </a:prstGeom>
        </p:spPr>
        <p:txBody>
          <a:bodyPr wrap="none">
            <a:spAutoFit/>
          </a:bodyPr>
          <a:lstStyle/>
          <a:p>
            <a:endParaRPr lang="en-US" dirty="0">
              <a:solidFill>
                <a:srgbClr val="C00000"/>
              </a:solidFill>
            </a:endParaRPr>
          </a:p>
        </p:txBody>
      </p:sp>
      <p:sp>
        <p:nvSpPr>
          <p:cNvPr id="10" name="Rectangle 9"/>
          <p:cNvSpPr/>
          <p:nvPr/>
        </p:nvSpPr>
        <p:spPr>
          <a:xfrm>
            <a:off x="3768908" y="3099476"/>
            <a:ext cx="184731" cy="523220"/>
          </a:xfrm>
          <a:prstGeom prst="rect">
            <a:avLst/>
          </a:prstGeom>
        </p:spPr>
        <p:txBody>
          <a:bodyPr wrap="none">
            <a:spAutoFit/>
          </a:bodyPr>
          <a:lstStyle/>
          <a:p>
            <a:endParaRPr lang="en-US" sz="2800" dirty="0">
              <a:solidFill>
                <a:srgbClr val="C00000"/>
              </a:solidFill>
            </a:endParaRPr>
          </a:p>
        </p:txBody>
      </p:sp>
      <p:sp>
        <p:nvSpPr>
          <p:cNvPr id="12" name="Rectangle 11"/>
          <p:cNvSpPr/>
          <p:nvPr/>
        </p:nvSpPr>
        <p:spPr>
          <a:xfrm>
            <a:off x="6391616" y="2767280"/>
            <a:ext cx="1548821" cy="400110"/>
          </a:xfrm>
          <a:prstGeom prst="rect">
            <a:avLst/>
          </a:prstGeom>
        </p:spPr>
        <p:txBody>
          <a:bodyPr wrap="none">
            <a:spAutoFit/>
          </a:bodyPr>
          <a:lstStyle/>
          <a:p>
            <a:pPr algn="ctr"/>
            <a:r>
              <a:rPr lang="fa-IR" sz="2000" b="1" dirty="0">
                <a:ln w="17780" cmpd="sng">
                  <a:solidFill>
                    <a:srgbClr val="FFFFFF"/>
                  </a:solidFill>
                  <a:prstDash val="solid"/>
                  <a:miter lim="800000"/>
                </a:ln>
                <a:solidFill>
                  <a:srgbClr val="C00000"/>
                </a:solidFill>
                <a:effectLst>
                  <a:outerShdw blurRad="50800" algn="tl" rotWithShape="0">
                    <a:srgbClr val="000000"/>
                  </a:outerShdw>
                </a:effectLst>
                <a:hlinkClick r:id="rId11" action="ppaction://hlinksldjump"/>
              </a:rPr>
              <a:t>آداب راهیان نور</a:t>
            </a:r>
            <a:endParaRPr lang="en-US" sz="20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45" name="Picture 4" descr="سنگر"/>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889" b="72667" l="36133" r="63200">
                        <a14:foregroundMark x1="40533" y1="63778" x2="40333" y2="54222"/>
                        <a14:foregroundMark x1="62867" y1="58000" x2="62533" y2="68778"/>
                        <a14:foregroundMark x1="42867" y1="51222" x2="45333" y2="51000"/>
                        <a14:foregroundMark x1="58000" y1="51556" x2="62600" y2="51222"/>
                      </a14:backgroundRemoval>
                    </a14:imgEffect>
                    <a14:imgEffect>
                      <a14:saturation sat="400000"/>
                    </a14:imgEffect>
                  </a14:imgLayer>
                </a14:imgProps>
              </a:ext>
              <a:ext uri="{28A0092B-C50C-407E-A947-70E740481C1C}">
                <a14:useLocalDpi xmlns:a14="http://schemas.microsoft.com/office/drawing/2010/main" val="0"/>
              </a:ext>
            </a:extLst>
          </a:blip>
          <a:srcRect l="39767" t="50676" r="35934" b="24782"/>
          <a:stretch/>
        </p:blipFill>
        <p:spPr bwMode="auto">
          <a:xfrm>
            <a:off x="1431079" y="2355924"/>
            <a:ext cx="1735900" cy="105191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212033" y="2576394"/>
            <a:ext cx="1978426" cy="400110"/>
          </a:xfrm>
          <a:prstGeom prst="rect">
            <a:avLst/>
          </a:prstGeom>
        </p:spPr>
        <p:txBody>
          <a:bodyPr wrap="none">
            <a:spAutoFit/>
          </a:bodyPr>
          <a:lstStyle/>
          <a:p>
            <a:pPr algn="ctr"/>
            <a:r>
              <a:rPr lang="fa-IR" sz="2000" b="1" dirty="0">
                <a:ln w="17780" cmpd="sng">
                  <a:solidFill>
                    <a:srgbClr val="FFFFFF"/>
                  </a:solidFill>
                  <a:prstDash val="solid"/>
                  <a:miter lim="800000"/>
                </a:ln>
                <a:solidFill>
                  <a:srgbClr val="C00000"/>
                </a:solidFill>
                <a:effectLst>
                  <a:outerShdw blurRad="50800" algn="tl" rotWithShape="0">
                    <a:srgbClr val="000000"/>
                  </a:outerShdw>
                </a:effectLst>
                <a:hlinkClick r:id="rId12" action="ppaction://hlinksldjump"/>
              </a:rPr>
              <a:t>چرا جنگ ؟چرادفاع ؟</a:t>
            </a:r>
            <a:endParaRPr lang="en-US" sz="20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pic>
        <p:nvPicPr>
          <p:cNvPr id="47" name="Picture 14" descr="Image result for ‫پلاک شهدا چندتایی‬‎"/>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1091336">
            <a:off x="7808594" y="-905484"/>
            <a:ext cx="1198863" cy="3412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نتیجه تصویری برای به نام خدا"/>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42857" y1="76847" x2="42857" y2="76847"/>
                        <a14:foregroundMark x1="41379" y1="75369" x2="41379" y2="75369"/>
                        <a14:foregroundMark x1="17241" y1="28571" x2="17241" y2="28571"/>
                        <a14:foregroundMark x1="80296" y1="61576" x2="80296" y2="61576"/>
                      </a14:backgroundRemoval>
                    </a14:imgEffect>
                  </a14:imgLayer>
                </a14:imgProps>
              </a:ext>
              <a:ext uri="{28A0092B-C50C-407E-A947-70E740481C1C}">
                <a14:useLocalDpi xmlns:a14="http://schemas.microsoft.com/office/drawing/2010/main" val="0"/>
              </a:ext>
            </a:extLst>
          </a:blip>
          <a:srcRect/>
          <a:stretch>
            <a:fillRect/>
          </a:stretch>
        </p:blipFill>
        <p:spPr bwMode="auto">
          <a:xfrm>
            <a:off x="3768904" y="2765881"/>
            <a:ext cx="1713632" cy="1713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نتیجه تصویری برای تصاویر متحرک شهدا"/>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620156" y="2762388"/>
            <a:ext cx="1962173" cy="1360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2439" y="4822432"/>
            <a:ext cx="1252266" cy="369332"/>
          </a:xfrm>
          <a:prstGeom prst="rect">
            <a:avLst/>
          </a:prstGeom>
        </p:spPr>
        <p:txBody>
          <a:bodyPr wrap="none">
            <a:spAutoFit/>
          </a:bodyPr>
          <a:lstStyle/>
          <a:p>
            <a:pPr algn="ctr"/>
            <a:r>
              <a:rPr lang="fa-IR" b="1" dirty="0">
                <a:ln w="17780" cmpd="sng">
                  <a:solidFill>
                    <a:srgbClr val="FFFFFF"/>
                  </a:solidFill>
                  <a:prstDash val="solid"/>
                  <a:miter lim="800000"/>
                </a:ln>
                <a:solidFill>
                  <a:srgbClr val="C00000"/>
                </a:solidFill>
                <a:effectLst>
                  <a:outerShdw blurRad="50800" algn="tl" rotWithShape="0">
                    <a:srgbClr val="000000"/>
                  </a:outerShdw>
                </a:effectLst>
                <a:hlinkClick r:id="rId17" action="ppaction://hlinksldjump"/>
              </a:rPr>
              <a:t>تهیه کنند گان </a:t>
            </a:r>
            <a:endParaRPr lang="en-US" dirty="0"/>
          </a:p>
        </p:txBody>
      </p:sp>
      <p:pic>
        <p:nvPicPr>
          <p:cNvPr id="23" name="Picture 14" descr="Image result for ‫پلاک شهدا چندتایی‬‎"/>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1091336">
            <a:off x="-300831" y="1916622"/>
            <a:ext cx="1198863" cy="341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036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nodePh="1">
                                  <p:stCondLst>
                                    <p:cond delay="0"/>
                                  </p:stCondLst>
                                  <p:endCondLst>
                                    <p:cond evt="begin" delay="0">
                                      <p:tn val="15"/>
                                    </p:cond>
                                  </p:end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par>
                                <p:cTn id="53" presetID="22" presetClass="entr" presetSubtype="4" fill="hold" grpId="0" nodeType="withEffect" nodePh="1">
                                  <p:stCondLst>
                                    <p:cond delay="0"/>
                                  </p:stCondLst>
                                  <p:endCondLst>
                                    <p:cond evt="begin" delay="0">
                                      <p:tn val="53"/>
                                    </p:cond>
                                  </p:end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cTn>
                              </p:par>
                              <p:par>
                                <p:cTn id="56" presetID="22" presetClass="entr" presetSubtype="4" fill="hold" grpId="0" nodeType="withEffect" nodePh="1">
                                  <p:stCondLst>
                                    <p:cond delay="0"/>
                                  </p:stCondLst>
                                  <p:endCondLst>
                                    <p:cond evt="begin" delay="0">
                                      <p:tn val="56"/>
                                    </p:cond>
                                  </p:end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par>
                                <p:cTn id="59" presetID="42"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1000"/>
                                        <p:tgtEl>
                                          <p:spTgt spid="45"/>
                                        </p:tgtEl>
                                      </p:cBhvr>
                                    </p:animEffect>
                                    <p:anim calcmode="lin" valueType="num">
                                      <p:cBhvr>
                                        <p:cTn id="67" dur="1000" fill="hold"/>
                                        <p:tgtEl>
                                          <p:spTgt spid="45"/>
                                        </p:tgtEl>
                                        <p:attrNameLst>
                                          <p:attrName>ppt_x</p:attrName>
                                        </p:attrNameLst>
                                      </p:cBhvr>
                                      <p:tavLst>
                                        <p:tav tm="0">
                                          <p:val>
                                            <p:strVal val="#ppt_x"/>
                                          </p:val>
                                        </p:tav>
                                        <p:tav tm="100000">
                                          <p:val>
                                            <p:strVal val="#ppt_x"/>
                                          </p:val>
                                        </p:tav>
                                      </p:tavLst>
                                    </p:anim>
                                    <p:anim calcmode="lin" valueType="num">
                                      <p:cBhvr>
                                        <p:cTn id="68" dur="1000" fill="hold"/>
                                        <p:tgtEl>
                                          <p:spTgt spid="4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1000"/>
                                        <p:tgtEl>
                                          <p:spTgt spid="46"/>
                                        </p:tgtEl>
                                      </p:cBhvr>
                                    </p:animEffect>
                                    <p:anim calcmode="lin" valueType="num">
                                      <p:cBhvr>
                                        <p:cTn id="72" dur="1000" fill="hold"/>
                                        <p:tgtEl>
                                          <p:spTgt spid="46"/>
                                        </p:tgtEl>
                                        <p:attrNameLst>
                                          <p:attrName>ppt_x</p:attrName>
                                        </p:attrNameLst>
                                      </p:cBhvr>
                                      <p:tavLst>
                                        <p:tav tm="0">
                                          <p:val>
                                            <p:strVal val="#ppt_x"/>
                                          </p:val>
                                        </p:tav>
                                        <p:tav tm="100000">
                                          <p:val>
                                            <p:strVal val="#ppt_x"/>
                                          </p:val>
                                        </p:tav>
                                      </p:tavLst>
                                    </p:anim>
                                    <p:anim calcmode="lin" valueType="num">
                                      <p:cBhvr>
                                        <p:cTn id="73" dur="1000" fill="hold"/>
                                        <p:tgtEl>
                                          <p:spTgt spid="4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1000"/>
                                        <p:tgtEl>
                                          <p:spTgt spid="4"/>
                                        </p:tgtEl>
                                      </p:cBhvr>
                                    </p:animEffect>
                                    <p:anim calcmode="lin" valueType="num">
                                      <p:cBhvr>
                                        <p:cTn id="77" dur="1000" fill="hold"/>
                                        <p:tgtEl>
                                          <p:spTgt spid="4"/>
                                        </p:tgtEl>
                                        <p:attrNameLst>
                                          <p:attrName>ppt_x</p:attrName>
                                        </p:attrNameLst>
                                      </p:cBhvr>
                                      <p:tavLst>
                                        <p:tav tm="0">
                                          <p:val>
                                            <p:strVal val="#ppt_x"/>
                                          </p:val>
                                        </p:tav>
                                        <p:tav tm="100000">
                                          <p:val>
                                            <p:strVal val="#ppt_x"/>
                                          </p:val>
                                        </p:tav>
                                      </p:tavLst>
                                    </p:anim>
                                    <p:anim calcmode="lin" valueType="num">
                                      <p:cBhvr>
                                        <p:cTn id="7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9" grpId="0"/>
      <p:bldP spid="10" grpId="0"/>
      <p:bldP spid="12" grpId="0"/>
      <p:bldP spid="4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descr="C:\Users\mohamad  sadate\Desktop\behesht2_2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0508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9" name="Picture 2" descr="نتیجه تصویری"/>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3055880">
            <a:off x="3488260"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چکمه شهید‬‎"/>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81105" y="5461350"/>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Punched Tape 10">
            <a:hlinkClick r:id="rId8"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2" name="Straight Connector 11"/>
          <p:cNvCxnSpPr/>
          <p:nvPr/>
        </p:nvCxnSpPr>
        <p:spPr>
          <a:xfrm>
            <a:off x="152400" y="0"/>
            <a:ext cx="0" cy="5486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4" name="Flowchart: Punched Tape 13">
            <a:hlinkClick r:id="rId9"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شاد روح شهدا صلوات</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6638489" y="630805"/>
            <a:ext cx="2438400" cy="707886"/>
          </a:xfrm>
          <a:prstGeom prst="rect">
            <a:avLst/>
          </a:prstGeom>
          <a:noFill/>
        </p:spPr>
        <p:txBody>
          <a:bodyPr wrap="square" lIns="91440" tIns="45720" rIns="91440" bIns="45720">
            <a:spAutoFit/>
          </a:bodyPr>
          <a:lstStyle/>
          <a:p>
            <a:pPr algn="ctr"/>
            <a:r>
              <a:rPr lang="fa-IR"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تهیه کننده:</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3498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هجرت</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5" action="ppaction://hlinksldjump"/>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6" action="ppaction://hlinksldjump"/>
          </p:cNvPr>
          <p:cNvSpPr/>
          <p:nvPr/>
        </p:nvSpPr>
        <p:spPr>
          <a:xfrm>
            <a:off x="2093935" y="5687313"/>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هجرت وجهاد</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Punched Tape 10">
            <a:hlinkClick r:id="rId7" action="ppaction://hlinksldjump"/>
          </p:cNvPr>
          <p:cNvSpPr/>
          <p:nvPr/>
        </p:nvSpPr>
        <p:spPr>
          <a:xfrm>
            <a:off x="3352802" y="5715000"/>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8" action="ppaction://hlinksldjump"/>
              </a:rPr>
              <a:t>صفحه ی </a:t>
            </a:r>
            <a:r>
              <a:rPr lang="fa-IR" sz="1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8" action="ppaction://hlinksldjump"/>
              </a:rPr>
              <a:t>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86120" y="896652"/>
            <a:ext cx="8971767" cy="5147563"/>
          </a:xfrm>
          <a:prstGeom prst="rect">
            <a:avLst/>
          </a:prstGeom>
        </p:spPr>
        <p:txBody>
          <a:bodyPr wrap="square">
            <a:spAutoFit/>
          </a:bodyPr>
          <a:lstStyle/>
          <a:p>
            <a:pPr algn="r"/>
            <a:r>
              <a:rPr lang="fa-IR" sz="2000" dirty="0"/>
              <a:t/>
            </a:r>
            <a:br>
              <a:rPr lang="fa-IR" sz="2000" dirty="0"/>
            </a:br>
            <a:r>
              <a:rPr lang="fa-IR" sz="2000" dirty="0"/>
              <a:t>هجرت به دو گونه است: هجرت صغری و هجرت </a:t>
            </a:r>
            <a:r>
              <a:rPr lang="fa-IR" sz="2000" dirty="0"/>
              <a:t>کبری</a:t>
            </a:r>
            <a:r>
              <a:rPr lang="fa-IR" sz="2000" dirty="0"/>
              <a:t/>
            </a:r>
            <a:br>
              <a:rPr lang="fa-IR" sz="2000" dirty="0"/>
            </a:br>
            <a:r>
              <a:rPr lang="fa-IR" sz="2000" b="1" dirty="0"/>
              <a:t>هجرت صغری (کوچک:) </a:t>
            </a:r>
            <a:r>
              <a:rPr lang="fa-IR" sz="2000" dirty="0"/>
              <a:t>انسان </a:t>
            </a:r>
            <a:r>
              <a:rPr lang="fa-IR" sz="2000" dirty="0"/>
              <a:t>از محلی به محل دیگر برای انجام وظیفه دینی خویش کوچ</a:t>
            </a:r>
            <a:br>
              <a:rPr lang="fa-IR" sz="2000" dirty="0"/>
            </a:br>
            <a:r>
              <a:rPr lang="fa-IR" sz="2000" dirty="0"/>
              <a:t>میکند.</a:t>
            </a:r>
            <a:br>
              <a:rPr lang="fa-IR" sz="2000" dirty="0"/>
            </a:br>
            <a:r>
              <a:rPr lang="fa-IR" sz="2000" b="1" dirty="0"/>
              <a:t>هجرت کبری (بزرگ:) </a:t>
            </a:r>
            <a:r>
              <a:rPr lang="fa-IR" sz="2000" dirty="0"/>
              <a:t>انسان از هرگونه پلیدی و گناه دوری میکند و به سمت </a:t>
            </a:r>
            <a:r>
              <a:rPr lang="fa-IR" sz="2000" dirty="0"/>
              <a:t>خوبیها میرود</a:t>
            </a:r>
            <a:r>
              <a:rPr lang="fa-IR" sz="2000" dirty="0"/>
              <a:t>.</a:t>
            </a:r>
            <a:br>
              <a:rPr lang="fa-IR" sz="2000" dirty="0"/>
            </a:br>
            <a:endParaRPr lang="fa-IR" sz="2000" dirty="0"/>
          </a:p>
          <a:p>
            <a:pPr algn="r"/>
            <a:endParaRPr lang="fa-IR" sz="2000" dirty="0"/>
          </a:p>
          <a:p>
            <a:pPr algn="r"/>
            <a:endParaRPr lang="fa-IR" sz="2000" dirty="0"/>
          </a:p>
          <a:p>
            <a:pPr algn="r"/>
            <a:r>
              <a:rPr lang="fa-IR" sz="2000" dirty="0"/>
              <a:t>جهاد </a:t>
            </a:r>
            <a:r>
              <a:rPr lang="fa-IR" sz="2000" dirty="0"/>
              <a:t>نیز به دو گونه است: جهاد اصغر و جهاد اکبر</a:t>
            </a:r>
            <a:br>
              <a:rPr lang="fa-IR" sz="2000" dirty="0"/>
            </a:br>
            <a:r>
              <a:rPr lang="fa-IR" sz="2000" b="1" dirty="0"/>
              <a:t>جهاد اصغر (کوچکتر:) </a:t>
            </a:r>
            <a:r>
              <a:rPr lang="fa-IR" sz="2000" dirty="0"/>
              <a:t>انسان با دشمن بیرونی (مثل صدام) میجنگد تا پیروز شود.</a:t>
            </a:r>
            <a:br>
              <a:rPr lang="fa-IR" sz="2000" dirty="0"/>
            </a:br>
            <a:r>
              <a:rPr lang="fa-IR" sz="2000" b="1" dirty="0"/>
              <a:t>جهاد اکبر (بزرگتر:) </a:t>
            </a:r>
            <a:r>
              <a:rPr lang="fa-IR" sz="2000" dirty="0"/>
              <a:t>انسان با دشمن درون نبرد میکند تا به تقوی و رستگاری نزدیک شود.</a:t>
            </a:r>
            <a:br>
              <a:rPr lang="fa-IR" sz="2000" dirty="0"/>
            </a:br>
            <a:r>
              <a:rPr lang="fa-IR" sz="2000" dirty="0"/>
              <a:t>اردوی راهیان نور هجرتی صغری است که میتواند ما را به هجرت کبری برساند. زیرا ما به زیارت</a:t>
            </a:r>
            <a:br>
              <a:rPr lang="fa-IR" sz="2000" dirty="0"/>
            </a:br>
            <a:r>
              <a:rPr lang="fa-IR" sz="2000" dirty="0"/>
              <a:t>تربت پاک غیور مردانی می ٔ رویم که با هجرت و کوچ عاشقانه خویش، هم با دشمن درون مبارزه کردند</a:t>
            </a:r>
            <a:br>
              <a:rPr lang="fa-IR" sz="2000" dirty="0"/>
            </a:br>
            <a:r>
              <a:rPr lang="fa-IR" sz="2000" dirty="0"/>
              <a:t>و </a:t>
            </a:r>
            <a:r>
              <a:rPr lang="fa-IR" sz="2000" dirty="0"/>
              <a:t>هم با دشمنان بیرونی جنگیدند و به مفاهیم مقدسی چون شرف، ایمان، جهاد، غیرت، پایداری و </a:t>
            </a:r>
            <a:r>
              <a:rPr lang="fa-IR" sz="2000" dirty="0"/>
              <a:t>ایثار معنا 		ببخشد </a:t>
            </a:r>
            <a:r>
              <a:rPr lang="fa-IR" sz="2000" dirty="0"/>
              <a:t/>
            </a:r>
            <a:br>
              <a:rPr lang="fa-IR" sz="2000" dirty="0"/>
            </a:br>
            <a:endParaRPr lang="en-US" sz="2000" dirty="0"/>
          </a:p>
        </p:txBody>
      </p:sp>
      <p:sp>
        <p:nvSpPr>
          <p:cNvPr id="13" name="Content Placeholder 2"/>
          <p:cNvSpPr txBox="1">
            <a:spLocks/>
          </p:cNvSpPr>
          <p:nvPr/>
        </p:nvSpPr>
        <p:spPr>
          <a:xfrm>
            <a:off x="4" y="2804787"/>
            <a:ext cx="9143999"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2400" dirty="0">
                <a:solidFill>
                  <a:srgbClr val="FFC000"/>
                </a:solidFill>
              </a:rPr>
              <a:t>جهاد</a:t>
            </a:r>
            <a:endParaRPr lang="en-US" sz="2400" dirty="0">
              <a:solidFill>
                <a:srgbClr val="FFC000"/>
              </a:solidFill>
            </a:endParaRPr>
          </a:p>
        </p:txBody>
      </p:sp>
      <p:pic>
        <p:nvPicPr>
          <p:cNvPr id="15" name="Picture 2" descr="نتیجه تصویری"/>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8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40" name="Picture 4" descr="نتیجه تصویری برای راهیان نور"/>
          <p:cNvPicPr>
            <a:picLocks noChangeAspect="1" noChangeArrowheads="1"/>
          </p:cNvPicPr>
          <p:nvPr/>
        </p:nvPicPr>
        <p:blipFill rotWithShape="1">
          <a:blip r:embed="rId3">
            <a:extLst>
              <a:ext uri="{28A0092B-C50C-407E-A947-70E740481C1C}">
                <a14:useLocalDpi xmlns:a14="http://schemas.microsoft.com/office/drawing/2010/main" val="0"/>
              </a:ext>
            </a:extLst>
          </a:blip>
          <a:srcRect r="387" b="6686"/>
          <a:stretch/>
        </p:blipFill>
        <p:spPr bwMode="auto">
          <a:xfrm>
            <a:off x="-41322" y="805866"/>
            <a:ext cx="9185323" cy="605213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هجرت وجهاد</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6"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38100" dist="38100" dir="2700000" algn="tl">
                    <a:srgbClr val="000000">
                      <a:alpha val="43137"/>
                    </a:srgbClr>
                  </a:outerShdw>
                </a:effectLst>
                <a:hlinkClick r:id="rId6" action="ppaction://hlinksldjump"/>
              </a:rPr>
              <a:t>بازگشت یه سنگر</a:t>
            </a:r>
            <a:endParaRPr lang="en-US" sz="1600" b="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0" name="Flowchart: Punched Tape 9">
            <a:hlinkClick r:id="rId7"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8"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21924" y="1066803"/>
            <a:ext cx="8971767" cy="2246769"/>
          </a:xfrm>
          <a:prstGeom prst="rect">
            <a:avLst/>
          </a:prstGeom>
        </p:spPr>
        <p:txBody>
          <a:bodyPr wrap="square">
            <a:spAutoFit/>
          </a:bodyPr>
          <a:lstStyle/>
          <a:p>
            <a:pPr algn="r"/>
            <a:r>
              <a:rPr lang="fa-IR" sz="2000" dirty="0"/>
              <a:t>اردوی راهیان نور هجرتی صغری است که میتواند ما را به هجرت کبری برساند. زیرا ما به زیارت</a:t>
            </a:r>
            <a:br>
              <a:rPr lang="fa-IR" sz="2000" dirty="0"/>
            </a:br>
            <a:r>
              <a:rPr lang="fa-IR" sz="2000" dirty="0"/>
              <a:t>تربت پاک غیور مردانی می ٔ رویم که با هجرت و کوچ عاشقانه خویش، هم با دشمن درون مبارزه کردند</a:t>
            </a:r>
            <a:br>
              <a:rPr lang="fa-IR" sz="2000" dirty="0"/>
            </a:br>
            <a:r>
              <a:rPr lang="fa-IR" sz="2000" dirty="0"/>
              <a:t>و هم با دشمنان بیرونی جنگیدند و به مفاهیم مقدسی چون شرف، ایمان، جهاد، غیرت، پایداری و ایثار</a:t>
            </a:r>
            <a:br>
              <a:rPr lang="fa-IR" sz="2000" dirty="0"/>
            </a:br>
            <a:r>
              <a:rPr lang="fa-IR" sz="2000" dirty="0"/>
              <a:t>معنا بخشیدند.</a:t>
            </a:r>
            <a:br>
              <a:rPr lang="fa-IR" sz="2000" dirty="0"/>
            </a:br>
            <a:endParaRPr lang="en-US" sz="2000" dirty="0"/>
          </a:p>
          <a:p>
            <a:pPr algn="r"/>
            <a:endParaRPr lang="fa-IR" sz="2000" dirty="0"/>
          </a:p>
          <a:p>
            <a:pPr algn="r"/>
            <a:endParaRPr lang="fa-IR" sz="2000" dirty="0"/>
          </a:p>
        </p:txBody>
      </p:sp>
      <p:pic>
        <p:nvPicPr>
          <p:cNvPr id="11" name="Picture 2" descr="نتیجه تصویری"/>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775610">
            <a:off x="3488260"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54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راهیان نور چیست ؟</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5" action="ppaction://hlinksldjump"/>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6" action="ppaction://hlinksldjump"/>
          </p:cNvPr>
          <p:cNvSpPr/>
          <p:nvPr/>
        </p:nvSpPr>
        <p:spPr>
          <a:xfrm>
            <a:off x="2133602" y="5687313"/>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راهیان نور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4" y="896653"/>
            <a:ext cx="9057883" cy="5324535"/>
          </a:xfrm>
          <a:prstGeom prst="rect">
            <a:avLst/>
          </a:prstGeom>
        </p:spPr>
        <p:txBody>
          <a:bodyPr wrap="square">
            <a:spAutoFit/>
          </a:bodyPr>
          <a:lstStyle/>
          <a:p>
            <a:pPr algn="r"/>
            <a:r>
              <a:rPr lang="fa-IR" sz="2000" dirty="0"/>
              <a:t>تبیین آثار حضور همه اقشار مردم در </a:t>
            </a:r>
            <a:r>
              <a:rPr lang="fa-IR" sz="2000" dirty="0"/>
              <a:t>جبه های </a:t>
            </a:r>
            <a:r>
              <a:rPr lang="fa-IR" sz="2000" dirty="0"/>
              <a:t>حق علیه ٔ باطل و مشاهده آثار و فداکاریهای</a:t>
            </a:r>
            <a:br>
              <a:rPr lang="fa-IR" sz="2000" dirty="0"/>
            </a:br>
            <a:r>
              <a:rPr lang="fa-IR" sz="2000" dirty="0"/>
              <a:t>رزمندگان اسلام بخشی از </a:t>
            </a:r>
            <a:r>
              <a:rPr lang="fa-IR" sz="2000" dirty="0"/>
              <a:t>برنامه های </a:t>
            </a:r>
            <a:r>
              <a:rPr lang="fa-IR" sz="2000" dirty="0"/>
              <a:t>اردوی راهیان نور است.</a:t>
            </a:r>
            <a:br>
              <a:rPr lang="fa-IR" sz="2000" dirty="0"/>
            </a:br>
            <a:r>
              <a:rPr lang="fa-IR" sz="2000" dirty="0"/>
              <a:t>اکنون اردوهای راهیان نور به یکی از منابع عظیم تولید معنویت، بازشناسی هویت اسلامی ایرانی</a:t>
            </a:r>
            <a:br>
              <a:rPr lang="fa-IR" sz="2000" dirty="0"/>
            </a:br>
            <a:r>
              <a:rPr lang="fa-IR" sz="2000" dirty="0"/>
              <a:t>و فرصتی برای خودسازی انقلابی نسل امروز تبدیل شده است. این اردوها پیوند ارزشی بین نسل</a:t>
            </a:r>
            <a:br>
              <a:rPr lang="fa-IR" sz="2000" dirty="0"/>
            </a:br>
            <a:r>
              <a:rPr lang="fa-IR" sz="2000" dirty="0"/>
              <a:t>جوان دوران دفاع مقدس، با نسل جوان امروز را تحکیم </a:t>
            </a:r>
            <a:r>
              <a:rPr lang="fa-IR" sz="2000" dirty="0"/>
              <a:t>میبخشد.</a:t>
            </a:r>
            <a:br>
              <a:rPr lang="fa-IR" sz="2000" dirty="0"/>
            </a:br>
            <a:r>
              <a:rPr lang="fa-IR" sz="2000" dirty="0"/>
              <a:t>سالها </a:t>
            </a:r>
            <a:r>
              <a:rPr lang="fa-IR" sz="2000" dirty="0"/>
              <a:t>از زمان جنگ تحمیلی صدام علیه ایران میگذرد. جنگی که فقط برای رزمندگان و </a:t>
            </a:r>
            <a:r>
              <a:rPr lang="fa-IR" sz="2000" dirty="0"/>
              <a:t>مردم</a:t>
            </a:r>
            <a:r>
              <a:rPr lang="fa-IR" sz="2000" dirty="0"/>
              <a:t>ساکن در </a:t>
            </a:r>
            <a:r>
              <a:rPr lang="fa-IR" sz="2000" dirty="0"/>
              <a:t>مناطق </a:t>
            </a:r>
            <a:r>
              <a:rPr lang="fa-IR" sz="2000" dirty="0"/>
              <a:t>جنگی نبود. آن جنگ در زندگی همه مردم ایران تأثیر گذاشته بود. نبردی گسترده </a:t>
            </a:r>
            <a:r>
              <a:rPr lang="fa-IR" sz="2000" dirty="0"/>
              <a:t>وهمه جانبه بود </a:t>
            </a:r>
            <a:br>
              <a:rPr lang="fa-IR" sz="2000" dirty="0"/>
            </a:br>
            <a:r>
              <a:rPr lang="fa-IR" sz="2000" dirty="0"/>
              <a:t>جانبه بود</a:t>
            </a:r>
            <a:r>
              <a:rPr lang="fa-IR" sz="2000" dirty="0"/>
              <a:t/>
            </a:r>
            <a:br>
              <a:rPr lang="fa-IR" sz="2000" dirty="0"/>
            </a:br>
            <a:endParaRPr lang="en-US" sz="2000" dirty="0"/>
          </a:p>
          <a:p>
            <a:pPr algn="r"/>
            <a:endParaRPr lang="fa-IR" sz="2000" dirty="0"/>
          </a:p>
          <a:p>
            <a:pPr algn="r"/>
            <a:r>
              <a:rPr lang="fa-IR" sz="2000" b="1" dirty="0"/>
              <a:t>١ــ آشناشدن با بندگان برگزیدۀ </a:t>
            </a:r>
            <a:r>
              <a:rPr lang="fa-IR" sz="2000" b="1" dirty="0"/>
              <a:t>خدا</a:t>
            </a:r>
            <a:r>
              <a:rPr lang="fa-IR" sz="2000" dirty="0"/>
              <a:t/>
            </a:r>
            <a:br>
              <a:rPr lang="fa-IR" sz="2000" dirty="0"/>
            </a:br>
            <a:r>
              <a:rPr lang="fa-IR" sz="2000" b="1" dirty="0"/>
              <a:t>٢ــ آشنا شدن با آرمانها و ارزشهای انقلاب اسلامی</a:t>
            </a:r>
            <a:r>
              <a:rPr lang="fa-IR" sz="2000" dirty="0"/>
              <a:t/>
            </a:r>
            <a:br>
              <a:rPr lang="fa-IR" sz="2000" dirty="0"/>
            </a:br>
            <a:r>
              <a:rPr lang="fa-IR" sz="2000" b="1" dirty="0"/>
              <a:t>٣ــ آشنایی نسل جوان با بخشی از تاریخ انقلاب اسلامی</a:t>
            </a:r>
            <a:r>
              <a:rPr lang="fa-IR" sz="2000" dirty="0"/>
              <a:t/>
            </a:r>
            <a:br>
              <a:rPr lang="fa-IR" sz="2000" dirty="0"/>
            </a:br>
            <a:r>
              <a:rPr lang="fa-IR" sz="2000" b="1" dirty="0"/>
              <a:t>٤ــ آشنایی با رشادتها و دلاوریهای رزمندگان اسلام در مقابله با دشمن</a:t>
            </a:r>
            <a:r>
              <a:rPr lang="fa-IR" sz="2000" dirty="0"/>
              <a:t/>
            </a:r>
            <a:br>
              <a:rPr lang="fa-IR" sz="2000" dirty="0"/>
            </a:br>
            <a:r>
              <a:rPr lang="fa-IR" sz="2000" b="1" dirty="0"/>
              <a:t>٥ــ دشمنشناسی و شناخت جنایات استکبار جهانی علیه ملت ایران</a:t>
            </a:r>
            <a:r>
              <a:rPr lang="fa-IR" sz="2000" dirty="0"/>
              <a:t/>
            </a:r>
            <a:br>
              <a:rPr lang="fa-IR" sz="2000" dirty="0"/>
            </a:br>
            <a:r>
              <a:rPr lang="fa-IR" sz="2000" b="1" dirty="0"/>
              <a:t>٦ــ تقویت روحیۀ جهادی و رشد معنویت</a:t>
            </a:r>
            <a:r>
              <a:rPr lang="fa-IR" sz="2000" dirty="0"/>
              <a:t/>
            </a:r>
            <a:br>
              <a:rPr lang="fa-IR" sz="2000" dirty="0"/>
            </a:br>
            <a:endParaRPr lang="en-US" sz="2000" dirty="0"/>
          </a:p>
        </p:txBody>
      </p:sp>
      <p:sp>
        <p:nvSpPr>
          <p:cNvPr id="13" name="Content Placeholder 2"/>
          <p:cNvSpPr txBox="1">
            <a:spLocks/>
          </p:cNvSpPr>
          <p:nvPr/>
        </p:nvSpPr>
        <p:spPr>
          <a:xfrm>
            <a:off x="-36512" y="3429000"/>
            <a:ext cx="9180512" cy="432048"/>
          </a:xfrm>
          <a:prstGeom prst="rect">
            <a:avLst/>
          </a:prstGeom>
          <a:solidFill>
            <a:srgbClr val="C00000"/>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2400" dirty="0">
                <a:solidFill>
                  <a:srgbClr val="FFC000"/>
                </a:solidFill>
              </a:rPr>
              <a:t>دستاورد های اردوی راهیان نور</a:t>
            </a:r>
            <a:endParaRPr lang="en-US" sz="2400" dirty="0">
              <a:solidFill>
                <a:srgbClr val="FFC000"/>
              </a:solidFill>
            </a:endParaRPr>
          </a:p>
        </p:txBody>
      </p:sp>
      <p:pic>
        <p:nvPicPr>
          <p:cNvPr id="15" name="Picture 2" descr="نتیجه تصویری"/>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3148439">
            <a:off x="3411928"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2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شاید تا به حال سوالاتی درباره چرا باید آرمان های جنگ را زنده گه داشت داشتید؟</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solidFill>
                  <a:srgbClr val="C00000"/>
                </a:solidFill>
                <a:effectLst>
                  <a:outerShdw blurRad="50800" algn="tl" rotWithShape="0">
                    <a:srgbClr val="000000"/>
                  </a:outerShdw>
                </a:effectLst>
                <a:hlinkClick r:id="rId6" action="ppaction://hlinksldjump"/>
              </a:rPr>
              <a:t>چرا جنگ ؟</a:t>
            </a:r>
            <a:r>
              <a:rPr lang="fa-IR" sz="1600" b="1" dirty="0">
                <a:ln w="17780" cmpd="sng">
                  <a:solidFill>
                    <a:srgbClr val="FFFFFF"/>
                  </a:solidFill>
                  <a:prstDash val="solid"/>
                  <a:miter lim="800000"/>
                </a:ln>
                <a:solidFill>
                  <a:srgbClr val="C00000"/>
                </a:solidFill>
                <a:effectLst>
                  <a:outerShdw blurRad="50800" algn="tl" rotWithShape="0">
                    <a:srgbClr val="000000"/>
                  </a:outerShdw>
                </a:effectLst>
                <a:hlinkClick r:id="rId6" action="ppaction://hlinksldjump"/>
              </a:rPr>
              <a:t>چرادفاع</a:t>
            </a:r>
            <a:endParaRPr lang="en-US" sz="16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11" name="Flowchart: Punched Tape 10">
            <a:hlinkClick r:id="rId7" action="ppaction://hlinksldjump"/>
          </p:cNvPr>
          <p:cNvSpPr/>
          <p:nvPr/>
        </p:nvSpPr>
        <p:spPr>
          <a:xfrm>
            <a:off x="3477279" y="5713385"/>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7" action="ppaction://hlinksldjump"/>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6" name="Rectangle 5"/>
          <p:cNvSpPr/>
          <p:nvPr/>
        </p:nvSpPr>
        <p:spPr>
          <a:xfrm>
            <a:off x="152400" y="914400"/>
            <a:ext cx="8991600" cy="1754326"/>
          </a:xfrm>
          <a:prstGeom prst="rect">
            <a:avLst/>
          </a:prstGeom>
        </p:spPr>
        <p:txBody>
          <a:bodyPr wrap="square">
            <a:spAutoFit/>
          </a:bodyPr>
          <a:lstStyle/>
          <a:p>
            <a:pPr algn="r"/>
            <a:r>
              <a:rPr lang="fa-IR" dirty="0"/>
              <a:t>همه جای دنیا این کار رو می کنن؛ برای ساختن و حفظ هویتشون، برای یاد آوری حقایق نسلی که از هیچی خبر نداره، برای اینکه به نسل جدید بگن، صدها هزار نفر برای حفظ وطن و ناموسشون از جونشون گذشتن و حالا تو وارث اون نسلی! در همه ملیت ها و تمدن ها اون حماسه ها ، در واقع روزهای حماسی و موندگاری هست که جزئی از هویت ملی اونا به حساب می یاد و پاس داشت اون حماسه ها، در واقع نگه داری از مؤلفه های کلیدی یه تمدن و فرهنگه! شخصیت و غرور ملی یه سرزمین، به حماسه </a:t>
            </a:r>
            <a:r>
              <a:rPr lang="fa-IR" dirty="0"/>
              <a:t>های  </a:t>
            </a:r>
            <a:r>
              <a:rPr lang="fa-IR" dirty="0"/>
              <a:t>اون سرزمینه ویاد آوری این حماسه ها برای  آینده  کشور ضروریه! </a:t>
            </a:r>
            <a:br>
              <a:rPr lang="fa-IR" dirty="0"/>
            </a:br>
            <a:endParaRPr lang="en-US" dirty="0"/>
          </a:p>
        </p:txBody>
      </p:sp>
      <p:sp>
        <p:nvSpPr>
          <p:cNvPr id="12" name="Content Placeholder 2"/>
          <p:cNvSpPr txBox="1">
            <a:spLocks/>
          </p:cNvSpPr>
          <p:nvPr/>
        </p:nvSpPr>
        <p:spPr>
          <a:xfrm>
            <a:off x="-19832" y="2438400"/>
            <a:ext cx="9163832" cy="901276"/>
          </a:xfrm>
          <a:prstGeom prst="rect">
            <a:avLst/>
          </a:prstGeom>
          <a:solidFill>
            <a:srgbClr val="C00000"/>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a-IR" sz="2400" dirty="0">
                <a:solidFill>
                  <a:srgbClr val="FFC000"/>
                </a:solidFill>
              </a:rPr>
              <a:t>شاید خیلیاتون </a:t>
            </a:r>
            <a:r>
              <a:rPr lang="fa-IR" sz="2400" dirty="0">
                <a:solidFill>
                  <a:srgbClr val="FFC000"/>
                </a:solidFill>
              </a:rPr>
              <a:t>بگید خاطرات جنگ چه فایده ای داره؟ </a:t>
            </a:r>
            <a:br>
              <a:rPr lang="fa-IR" sz="2400" dirty="0">
                <a:solidFill>
                  <a:srgbClr val="FFC000"/>
                </a:solidFill>
              </a:rPr>
            </a:br>
            <a:endParaRPr lang="en-US" sz="2400" dirty="0">
              <a:solidFill>
                <a:srgbClr val="FFC000"/>
              </a:solidFill>
            </a:endParaRPr>
          </a:p>
        </p:txBody>
      </p:sp>
      <p:sp>
        <p:nvSpPr>
          <p:cNvPr id="7" name="Rectangle 6"/>
          <p:cNvSpPr/>
          <p:nvPr/>
        </p:nvSpPr>
        <p:spPr>
          <a:xfrm>
            <a:off x="419101" y="3458118"/>
            <a:ext cx="8343900" cy="2031325"/>
          </a:xfrm>
          <a:prstGeom prst="rect">
            <a:avLst/>
          </a:prstGeom>
        </p:spPr>
        <p:txBody>
          <a:bodyPr wrap="square">
            <a:spAutoFit/>
          </a:bodyPr>
          <a:lstStyle/>
          <a:p>
            <a:pPr algn="r"/>
            <a:r>
              <a:rPr lang="fa-IR" dirty="0"/>
              <a:t>باید بگم این برای ما مایه افتخار ومباهاته که هشت سال با اقتدار و قدرت، ودر مقابل استکبار ومتجاوزان ایستادگی کردیم واجازه ندادیم حتی یک وجب از خاک عزیز کشورمون به دست دشمنا بیفته. به نظر تو نباید خاطره این افتخار رو زنده نگه داشت! نباید خاطره این همه ایثار و فداکاری رو زنده نگه داشت! یادت باشهاگر ایثار و گذشت اون جونمردا نبود </a:t>
            </a:r>
            <a:br>
              <a:rPr lang="fa-IR" dirty="0"/>
            </a:br>
            <a:r>
              <a:rPr lang="fa-IR" dirty="0"/>
              <a:t>اگر ایستادگی جوونای این مرز و بوم نبود  اگر از خود گذشتگی شهدا نبود </a:t>
            </a:r>
            <a:br>
              <a:rPr lang="fa-IR" dirty="0"/>
            </a:br>
            <a:r>
              <a:rPr lang="fa-IR" dirty="0"/>
              <a:t>اگر گرامیداشت این ایام شریف و غرور انگیز نبود، مطمئن باش دشمنای قسم خورده کشورمون و در رأس اونا، امریکای جنایتکار، به خودش اجازه می دادن مثل صدام، یه بار دیگه به کشورمون حمله کنن، </a:t>
            </a:r>
            <a:endParaRPr lang="en-US" dirty="0"/>
          </a:p>
        </p:txBody>
      </p:sp>
      <p:pic>
        <p:nvPicPr>
          <p:cNvPr id="16" name="Picture 2" descr="نتیجه تصویری"/>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7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01358" y="907653"/>
            <a:ext cx="8437845" cy="2031325"/>
          </a:xfrm>
          <a:prstGeom prst="rect">
            <a:avLst/>
          </a:prstGeom>
        </p:spPr>
        <p:txBody>
          <a:bodyPr wrap="square">
            <a:spAutoFit/>
          </a:bodyPr>
          <a:lstStyle/>
          <a:p>
            <a:pPr algn="r"/>
            <a:r>
              <a:rPr lang="fa-IR" dirty="0"/>
              <a:t>توجه کن که فقط بحث دفاع وآثار جنگ وخود کفایی وامثال اینها نیست... بحث </a:t>
            </a:r>
            <a:r>
              <a:rPr lang="fa-IR" dirty="0">
                <a:hlinkClick r:id="rId3" action="ppaction://hlinkfile"/>
              </a:rPr>
              <a:t>خرمشهر</a:t>
            </a:r>
            <a:r>
              <a:rPr lang="fa-IR" dirty="0"/>
              <a:t>ی بود که شده بود مُحَمره، بحث اهوازی بود که داشت می شد الاحواز، بحث چکمه های ناپاکی بود که خاک این کشور رو آلوده کرده بود، بحث ناموس و آبرو بود، بحث مردم بی خبری بود که مشغول زندگیشون بودن که ناگهان هجوم آوار رو روی زندگی و خونه وکاشانه شون </a:t>
            </a:r>
            <a:r>
              <a:rPr lang="fa-IR" dirty="0"/>
              <a:t>دیدن. </a:t>
            </a:r>
            <a:r>
              <a:rPr lang="fa-IR" dirty="0"/>
              <a:t>این داستان غم انگیز، خیلی فراتر از دفاع و خود کفایی و این </a:t>
            </a:r>
            <a:r>
              <a:rPr lang="fa-IR" dirty="0"/>
              <a:t>جور چیزاست</a:t>
            </a:r>
            <a:r>
              <a:rPr lang="fa-IR" dirty="0"/>
              <a:t>. </a:t>
            </a:r>
            <a:br>
              <a:rPr lang="fa-IR" dirty="0"/>
            </a:br>
            <a:r>
              <a:rPr lang="fa-IR" dirty="0"/>
              <a:t>.</a:t>
            </a:r>
            <a:r>
              <a:rPr lang="fa-IR" dirty="0"/>
              <a:t> </a:t>
            </a:r>
            <a:endParaRPr lang="en-US" dirty="0"/>
          </a:p>
          <a:p>
            <a:pPr algn="r"/>
            <a:endParaRPr lang="en-US" dirty="0"/>
          </a:p>
        </p:txBody>
      </p:sp>
      <p:cxnSp>
        <p:nvCxnSpPr>
          <p:cNvPr id="20" name="Straight Connector 19"/>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واقا این دفاع ارزشو داشت ؟</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81105" y="5461350"/>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6"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7"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solidFill>
                  <a:srgbClr val="C00000"/>
                </a:solidFill>
                <a:effectLst>
                  <a:outerShdw blurRad="50800" algn="tl" rotWithShape="0">
                    <a:srgbClr val="000000"/>
                  </a:outerShdw>
                </a:effectLst>
                <a:hlinkClick r:id="rId7" action="ppaction://hlinksldjump"/>
              </a:rPr>
              <a:t>صفحه ی قبل</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descr="http://cdn.fararu.com/files/fa/news/1393/6/29/157847_16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9944" y="2938978"/>
            <a:ext cx="2821656" cy="25819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fararu.com/files/fa/news/1393/6/29/157835_913.jpg"/>
          <p:cNvPicPr>
            <a:picLocks noChangeAspect="1" noChangeArrowheads="1"/>
          </p:cNvPicPr>
          <p:nvPr/>
        </p:nvPicPr>
        <p:blipFill rotWithShape="1">
          <a:blip r:embed="rId9">
            <a:extLst>
              <a:ext uri="{28A0092B-C50C-407E-A947-70E740481C1C}">
                <a14:useLocalDpi xmlns:a14="http://schemas.microsoft.com/office/drawing/2010/main" val="0"/>
              </a:ext>
            </a:extLst>
          </a:blip>
          <a:srcRect r="18927"/>
          <a:stretch/>
        </p:blipFill>
        <p:spPr bwMode="auto">
          <a:xfrm>
            <a:off x="390397" y="2950460"/>
            <a:ext cx="3034467" cy="25819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fararu.com/files/fa/news/1393/6/29/157836_12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52120" y="2915947"/>
            <a:ext cx="2826957" cy="2588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نتیجه تصویری برای تجاوز حمله ی عراق به ایران"/>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628" y="2938977"/>
            <a:ext cx="3045493" cy="25819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http://cdn.fararu.com/files/fa/news/1393/6/29/157815_94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476" y="2938979"/>
            <a:ext cx="3005239" cy="2581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cdn.fararu.com/files/fa/news/1393/6/29/157839_60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2938979"/>
            <a:ext cx="2817144" cy="25819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نتیجه تصویری"/>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3055880">
            <a:off x="3488260"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50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1000"/>
                                        <p:tgtEl>
                                          <p:spTgt spid="1030"/>
                                        </p:tgtEl>
                                      </p:cBhvr>
                                    </p:animEffect>
                                    <p:anim calcmode="lin" valueType="num">
                                      <p:cBhvr>
                                        <p:cTn id="35" dur="1000" fill="hold"/>
                                        <p:tgtEl>
                                          <p:spTgt spid="1030"/>
                                        </p:tgtEl>
                                        <p:attrNameLst>
                                          <p:attrName>ppt_x</p:attrName>
                                        </p:attrNameLst>
                                      </p:cBhvr>
                                      <p:tavLst>
                                        <p:tav tm="0">
                                          <p:val>
                                            <p:strVal val="#ppt_x"/>
                                          </p:val>
                                        </p:tav>
                                        <p:tav tm="100000">
                                          <p:val>
                                            <p:strVal val="#ppt_x"/>
                                          </p:val>
                                        </p:tav>
                                      </p:tavLst>
                                    </p:anim>
                                    <p:anim calcmode="lin" valueType="num">
                                      <p:cBhvr>
                                        <p:cTn id="3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marL="0" indent="0" algn="ctr">
              <a:buNone/>
            </a:pPr>
            <a:r>
              <a:rPr lang="fa-IR" sz="2400" dirty="0">
                <a:solidFill>
                  <a:srgbClr val="FFC000"/>
                </a:solidFill>
              </a:rPr>
              <a:t>خرمشهر</a:t>
            </a:r>
            <a:endParaRPr lang="en-US" sz="2400" dirty="0">
              <a:solidFill>
                <a:srgbClr val="FFC000"/>
              </a:solidFill>
            </a:endParaRPr>
          </a:p>
        </p:txBody>
      </p:sp>
      <p:pic>
        <p:nvPicPr>
          <p:cNvPr id="8" name="Picture 2" descr="Image result for ‫چکمه شهید‬‎"/>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5"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6"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solidFill>
                  <a:srgbClr val="C00000"/>
                </a:solidFill>
                <a:effectLst>
                  <a:outerShdw blurRad="50800" algn="tl" rotWithShape="0">
                    <a:srgbClr val="000000"/>
                  </a:outerShdw>
                </a:effectLst>
                <a:hlinkClick r:id="rId7" action="ppaction://hlinksldjump"/>
              </a:rPr>
              <a:t>مناطق عملیاتی</a:t>
            </a:r>
            <a:endParaRPr lang="en-US" sz="16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11" name="Flowchart: Punched Tape 10">
            <a:hlinkClick r:id="rId8" action="ppaction://hlinksldjump"/>
          </p:cNvPr>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4191004" y="1126352"/>
            <a:ext cx="4859575" cy="4093428"/>
          </a:xfrm>
          <a:prstGeom prst="rect">
            <a:avLst/>
          </a:prstGeom>
        </p:spPr>
        <p:txBody>
          <a:bodyPr wrap="square">
            <a:spAutoFit/>
          </a:bodyPr>
          <a:lstStyle/>
          <a:p>
            <a:pPr algn="r"/>
            <a:r>
              <a:rPr lang="fa-IR" sz="2000" dirty="0">
                <a:hlinkClick r:id="rId9" action="ppaction://hlinksldjump"/>
              </a:rPr>
              <a:t>خرمشهر </a:t>
            </a:r>
            <a:r>
              <a:rPr lang="fa-IR" sz="2000" dirty="0">
                <a:hlinkClick r:id="rId9" action="ppaction://hlinksldjump"/>
              </a:rPr>
              <a:t>از اولین مناطقی است که مورد حمله ارتش بعثی قرار گرفت. </a:t>
            </a:r>
            <a:r>
              <a:rPr lang="fa-IR" sz="2000" dirty="0"/>
              <a:t>جوانان مقاوم </a:t>
            </a:r>
            <a:r>
              <a:rPr lang="fa-IR" sz="2000" dirty="0"/>
              <a:t>سرزمین ما از جمله محمد جهانآرا (فرمانده شهید سپاه پاسداران خرمشهر) 3٤روز در </a:t>
            </a:r>
            <a:r>
              <a:rPr lang="fa-IR" sz="2000" dirty="0"/>
              <a:t>مقابل</a:t>
            </a:r>
            <a:r>
              <a:rPr lang="fa-IR" sz="2000" dirty="0"/>
              <a:t> </a:t>
            </a:r>
            <a:r>
              <a:rPr lang="fa-IR" sz="2000" dirty="0"/>
              <a:t>ا رتش </a:t>
            </a:r>
            <a:r>
              <a:rPr lang="fa-IR" sz="2000" dirty="0"/>
              <a:t>مجهز دشمن ایستادگی کردند. صدام در طول 578روز اشغال این شهر، آن را </a:t>
            </a:r>
            <a:r>
              <a:rPr lang="fa-IR" sz="2000" dirty="0"/>
              <a:t>به عنوان الگویپیروزی </a:t>
            </a:r>
            <a:r>
              <a:rPr lang="fa-IR" sz="2000" dirty="0"/>
              <a:t>خود در جنگ مطرح میکرد، اما در </a:t>
            </a:r>
            <a:r>
              <a:rPr lang="fa-IR" sz="2000" dirty="0"/>
              <a:t>عملیات </a:t>
            </a:r>
            <a:r>
              <a:rPr lang="fa-IR" sz="2000" dirty="0">
                <a:hlinkClick r:id="" action="ppaction://noaction"/>
              </a:rPr>
              <a:t>بیت المقدس</a:t>
            </a:r>
            <a:r>
              <a:rPr lang="fa-IR" sz="2000" dirty="0"/>
              <a:t> </a:t>
            </a:r>
            <a:r>
              <a:rPr lang="fa-IR" sz="2000" dirty="0"/>
              <a:t>این شهر آزاد شد و بار دیگر پرچم</a:t>
            </a:r>
            <a:br>
              <a:rPr lang="fa-IR" sz="2000" dirty="0"/>
            </a:br>
            <a:r>
              <a:rPr lang="fa-IR" sz="2000" dirty="0"/>
              <a:t>مقدس کشورمان بر </a:t>
            </a:r>
            <a:r>
              <a:rPr lang="fa-IR" sz="2000" dirty="0"/>
              <a:t>گلدسته های </a:t>
            </a:r>
            <a:r>
              <a:rPr lang="fa-IR" sz="2000" dirty="0"/>
              <a:t>مسجد جامع خرمشهر به اهتزاز درآمد. </a:t>
            </a:r>
            <a:r>
              <a:rPr lang="fa-IR" sz="2000" b="1" dirty="0"/>
              <a:t>امام خمینی در این باره</a:t>
            </a:r>
            <a:r>
              <a:rPr lang="fa-IR" sz="2000" dirty="0"/>
              <a:t/>
            </a:r>
            <a:br>
              <a:rPr lang="fa-IR" sz="2000" dirty="0"/>
            </a:br>
            <a:r>
              <a:rPr lang="fa-IR" sz="2000" b="1" dirty="0"/>
              <a:t>فرمودند: </a:t>
            </a:r>
            <a:r>
              <a:rPr lang="fa-IR" sz="2000" dirty="0"/>
              <a:t>«                               »</a:t>
            </a:r>
            <a:r>
              <a:rPr lang="fa-IR" sz="2000" dirty="0"/>
              <a:t/>
            </a:r>
            <a:br>
              <a:rPr lang="fa-IR" sz="2000" dirty="0"/>
            </a:br>
            <a:r>
              <a:rPr lang="fa-IR" sz="2000" dirty="0"/>
              <a:t>مسجد جامع، موزهٔ جنگ و گلزار شهدای خرمشهر از اماکن </a:t>
            </a:r>
            <a:r>
              <a:rPr lang="fa-IR" sz="2000" dirty="0"/>
              <a:t>بازدیدی راهیان نور در این </a:t>
            </a:r>
            <a:r>
              <a:rPr lang="fa-IR" sz="2000" dirty="0"/>
              <a:t>شهر است</a:t>
            </a:r>
            <a:r>
              <a:rPr lang="fa-IR" sz="2000" dirty="0"/>
              <a:t/>
            </a:r>
            <a:br>
              <a:rPr lang="fa-IR" sz="2000" dirty="0"/>
            </a:br>
            <a:endParaRPr lang="fa-IR" sz="2000" dirty="0"/>
          </a:p>
        </p:txBody>
      </p:sp>
      <p:pic>
        <p:nvPicPr>
          <p:cNvPr id="5122" name="Picture 2">
            <a:hlinkClick r:id="rId10" action="ppaction://hlinksldjump"/>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437" r="3796"/>
          <a:stretch/>
        </p:blipFill>
        <p:spPr bwMode="auto">
          <a:xfrm>
            <a:off x="341860" y="987064"/>
            <a:ext cx="3789645" cy="467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18" name="Picture 17" descr="نتیجه تصویری برای تصاویر متحرک شهدا">
            <a:hlinkClick r:id="rId12" action="ppaction://hlinkfil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638802" y="3874664"/>
            <a:ext cx="2246725" cy="5350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نتیجه تصویری"/>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37548"/>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7" name="Straight Connector 16"/>
          <p:cNvCxnSpPr/>
          <p:nvPr/>
        </p:nvCxnSpPr>
        <p:spPr>
          <a:xfrm>
            <a:off x="961899" y="61898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09499" y="6037495"/>
            <a:ext cx="8334505" cy="5214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3" name="Content Placeholder 2"/>
          <p:cNvSpPr>
            <a:spLocks noGrp="1"/>
          </p:cNvSpPr>
          <p:nvPr>
            <p:ph idx="1"/>
          </p:nvPr>
        </p:nvSpPr>
        <p:spPr>
          <a:xfrm>
            <a:off x="4" y="0"/>
            <a:ext cx="9143999" cy="901276"/>
          </a:xfrm>
          <a:solidFill>
            <a:srgbClr val="C00000"/>
          </a:solidFill>
        </p:spPr>
        <p:txBody>
          <a:bodyPr>
            <a:normAutofit/>
          </a:bodyPr>
          <a:lstStyle/>
          <a:p>
            <a:pPr algn="ctr"/>
            <a:r>
              <a:rPr lang="fa-IR" sz="2400" b="1" dirty="0">
                <a:ln w="17780" cmpd="sng">
                  <a:solidFill>
                    <a:srgbClr val="FFFFFF"/>
                  </a:solidFill>
                  <a:prstDash val="solid"/>
                  <a:miter lim="800000"/>
                </a:ln>
                <a:solidFill>
                  <a:srgbClr val="C00000"/>
                </a:solidFill>
                <a:effectLst>
                  <a:outerShdw blurRad="50800" algn="tl" rotWithShape="0">
                    <a:srgbClr val="000000"/>
                  </a:outerShdw>
                </a:effectLst>
                <a:hlinkClick r:id="rId3" action="ppaction://hlinksldjump"/>
              </a:rPr>
              <a:t>مناطق عملیاتی</a:t>
            </a:r>
            <a:endParaRPr lang="en-US" sz="24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15" name="Flowchart: Punched Tape 14">
            <a:hlinkClick r:id="rId3" action="ppaction://hlinksldjump"/>
          </p:cNvPr>
          <p:cNvSpPr/>
          <p:nvPr/>
        </p:nvSpPr>
        <p:spPr>
          <a:xfrm>
            <a:off x="2093935" y="5700438"/>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3" action="ppaction://hlinksldjump"/>
              </a:rPr>
              <a:t>صفحه ی قبل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2" descr="Image result for ‫چکمه شهید‬‎"/>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5285" y1="57097" x2="32520" y2="60645"/>
                        <a14:foregroundMark x1="80488" y1="37581" x2="80488" y2="37581"/>
                        <a14:foregroundMark x1="19024" y1="34355" x2="19024" y2="34355"/>
                      </a14:backgroundRemoval>
                    </a14:imgEffect>
                  </a14:imgLayer>
                </a14:imgProps>
              </a:ext>
              <a:ext uri="{28A0092B-C50C-407E-A947-70E740481C1C}">
                <a14:useLocalDpi xmlns:a14="http://schemas.microsoft.com/office/drawing/2010/main" val="0"/>
              </a:ext>
            </a:extLst>
          </a:blip>
          <a:srcRect/>
          <a:stretch>
            <a:fillRect/>
          </a:stretch>
        </p:blipFill>
        <p:spPr bwMode="auto">
          <a:xfrm>
            <a:off x="-170145" y="5461351"/>
            <a:ext cx="1143000" cy="1152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a:hlinkClick r:id="rId6" action="ppaction://hlinksldjump"/>
          </p:cNvPr>
          <p:cNvSpPr/>
          <p:nvPr/>
        </p:nvSpPr>
        <p:spPr>
          <a:xfrm>
            <a:off x="789663"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بازگشت یه سنگر</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Flowchart: Punched Tape 9">
            <a:hlinkClick r:id="rId3" action="ppaction://hlinksldjump"/>
          </p:cNvPr>
          <p:cNvSpPr/>
          <p:nvPr/>
        </p:nvSpPr>
        <p:spPr>
          <a:xfrm>
            <a:off x="2133602" y="5687314"/>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solidFill>
                  <a:srgbClr val="C00000"/>
                </a:solidFill>
                <a:effectLst>
                  <a:outerShdw blurRad="50800" algn="tl" rotWithShape="0">
                    <a:srgbClr val="000000"/>
                  </a:outerShdw>
                </a:effectLst>
                <a:hlinkClick r:id="rId3" action="ppaction://hlinksldjump"/>
              </a:rPr>
              <a:t>صفحه ی قبل</a:t>
            </a:r>
            <a:endParaRPr lang="en-US" sz="1600" dirty="0">
              <a:ln w="18415" cmpd="sng">
                <a:solidFill>
                  <a:srgbClr val="FFFFFF"/>
                </a:solidFill>
                <a:prstDash val="solid"/>
              </a:ln>
              <a:solidFill>
                <a:srgbClr val="C00000"/>
              </a:solidFill>
              <a:effectLst>
                <a:outerShdw blurRad="63500" dir="3600000" algn="tl" rotWithShape="0">
                  <a:srgbClr val="000000">
                    <a:alpha val="70000"/>
                  </a:srgbClr>
                </a:outerShdw>
              </a:effectLst>
            </a:endParaRPr>
          </a:p>
        </p:txBody>
      </p:sp>
      <p:sp>
        <p:nvSpPr>
          <p:cNvPr id="11" name="Flowchart: Punched Tape 10">
            <a:hlinkClick r:id="rId7" action="ppaction://hlinksldjump"/>
          </p:cNvPr>
          <p:cNvSpPr/>
          <p:nvPr/>
        </p:nvSpPr>
        <p:spPr>
          <a:xfrm>
            <a:off x="3352802" y="5739456"/>
            <a:ext cx="1487467" cy="700362"/>
          </a:xfrm>
          <a:prstGeom prst="flowChartPunchedTap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 action="ppaction://hlinkshowjump?jump=nextslide"/>
              </a:rPr>
              <a:t>صفحه ی بعد </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4" name="Straight Connector 3"/>
          <p:cNvCxnSpPr/>
          <p:nvPr/>
        </p:nvCxnSpPr>
        <p:spPr>
          <a:xfrm>
            <a:off x="152400" y="762000"/>
            <a:ext cx="0" cy="472440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Rectangle 1"/>
          <p:cNvSpPr/>
          <p:nvPr/>
        </p:nvSpPr>
        <p:spPr>
          <a:xfrm>
            <a:off x="5198304" y="896652"/>
            <a:ext cx="3859583" cy="4708981"/>
          </a:xfrm>
          <a:prstGeom prst="rect">
            <a:avLst/>
          </a:prstGeom>
        </p:spPr>
        <p:txBody>
          <a:bodyPr wrap="square">
            <a:spAutoFit/>
          </a:bodyPr>
          <a:lstStyle/>
          <a:p>
            <a:pPr algn="r"/>
            <a:r>
              <a:rPr lang="fa-IR" sz="2000" b="1" dirty="0"/>
              <a:t>شلمچه: </a:t>
            </a:r>
            <a:r>
              <a:rPr lang="fa-IR" sz="2000" dirty="0"/>
              <a:t>منطقهای مرزی در غرب خرمشهر و نزدیک ٔ ترین نقطه مرزی به شهر بصره در عراق است.</a:t>
            </a:r>
            <a:br>
              <a:rPr lang="fa-IR" sz="2000" dirty="0"/>
            </a:br>
            <a:r>
              <a:rPr lang="fa-IR" sz="2000" dirty="0"/>
              <a:t>شلمچه یکی از مهمترین مناطق عملیاتی در طول هشت سال دفاع مقدس است که عملیاتهای بیتالمقدس،</a:t>
            </a:r>
            <a:br>
              <a:rPr lang="fa-IR" sz="2000" dirty="0"/>
            </a:br>
            <a:r>
              <a:rPr lang="fa-IR" sz="2000" dirty="0"/>
              <a:t>رمضان، کربلای 8 ،5 ،٤و بیتالمقدس 7در این محور صورت گرفته است. عملیات کربلای </a:t>
            </a:r>
            <a:r>
              <a:rPr lang="fa-IR" sz="2000" dirty="0"/>
              <a:t>5ازسختترین </a:t>
            </a:r>
            <a:r>
              <a:rPr lang="fa-IR" sz="2000" dirty="0"/>
              <a:t>عملیاتهای دفاع مقدس است که طی آن مردان بزرگی چون </a:t>
            </a:r>
            <a:r>
              <a:rPr lang="fa-IR" sz="2000" b="1" dirty="0"/>
              <a:t>شهیدان حسین خرازی، یدا </a:t>
            </a:r>
            <a:r>
              <a:rPr lang="fa-IR" sz="2000" b="1" dirty="0"/>
              <a:t>ّلله</a:t>
            </a:r>
            <a:r>
              <a:rPr lang="fa-IR" sz="2000" dirty="0"/>
              <a:t> </a:t>
            </a:r>
            <a:r>
              <a:rPr lang="fa-IR" sz="2000" b="1" dirty="0"/>
              <a:t>کلهر</a:t>
            </a:r>
            <a:r>
              <a:rPr lang="fa-IR" sz="2000" b="1" dirty="0"/>
              <a:t>، اسماعیل دقایقی و حجتالاسلام عبدالله میثمی و … </a:t>
            </a:r>
            <a:r>
              <a:rPr lang="fa-IR" sz="2000" dirty="0"/>
              <a:t>از این منطقه آسمانی </a:t>
            </a:r>
            <a:r>
              <a:rPr lang="fa-IR" sz="2000" dirty="0"/>
              <a:t>شدند.در </a:t>
            </a:r>
            <a:r>
              <a:rPr lang="fa-IR" sz="2000" dirty="0"/>
              <a:t>یادمان زیبای این محور که توسط آستان </a:t>
            </a:r>
            <a:r>
              <a:rPr lang="fa-IR" sz="2000" dirty="0"/>
              <a:t>قدس </a:t>
            </a:r>
            <a:r>
              <a:rPr lang="fa-IR" sz="2000" dirty="0"/>
              <a:t>رضوی احداث شده 8شهید گلگون </a:t>
            </a:r>
            <a:r>
              <a:rPr lang="fa-IR" sz="2000" dirty="0"/>
              <a:t>کفن شده است</a:t>
            </a:r>
            <a:endParaRPr lang="en-US" sz="2000" dirty="0"/>
          </a:p>
        </p:txBody>
      </p:sp>
      <p:pic>
        <p:nvPicPr>
          <p:cNvPr id="1026" name="Picture 2" descr="نتیجه تصویری"/>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4633" t="3751" b="7852"/>
          <a:stretch/>
        </p:blipFill>
        <p:spPr bwMode="auto">
          <a:xfrm>
            <a:off x="401357" y="1347145"/>
            <a:ext cx="3782339" cy="4114203"/>
          </a:xfrm>
          <a:prstGeom prst="round2DiagRect">
            <a:avLst>
              <a:gd name="adj1" fmla="val 2461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2" descr="نتیجه تصویری"/>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44" b="95309" l="2288" r="89542">
                        <a14:foregroundMark x1="23856" y1="18765" x2="28431" y2="14321"/>
                        <a14:foregroundMark x1="62092" y1="86914" x2="67320" y2="71605"/>
                        <a14:foregroundMark x1="80392" y1="72099" x2="81699" y2="89630"/>
                        <a14:foregroundMark x1="63399" y1="89136" x2="56209" y2="89877"/>
                      </a14:backgroundRemoval>
                    </a14:imgEffect>
                  </a14:imgLayer>
                </a14:imgProps>
              </a:ext>
              <a:ext uri="{28A0092B-C50C-407E-A947-70E740481C1C}">
                <a14:useLocalDpi xmlns:a14="http://schemas.microsoft.com/office/drawing/2010/main" val="0"/>
              </a:ext>
            </a:extLst>
          </a:blip>
          <a:srcRect r="54767" b="63791"/>
          <a:stretch/>
        </p:blipFill>
        <p:spPr bwMode="auto">
          <a:xfrm rot="2380065">
            <a:off x="4584467" y="5408653"/>
            <a:ext cx="948417" cy="10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34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کامل فصل 4 انسانی دهمه</Template>
  <TotalTime>0</TotalTime>
  <Words>1586</Words>
  <Application>Microsoft Office PowerPoint</Application>
  <PresentationFormat>On-screen Show (4:3)</PresentationFormat>
  <Paragraphs>121</Paragraphs>
  <Slides>20</Slides>
  <Notes>20</Notes>
  <HiddenSlides>18</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2017-06-05T19:16:20Z</dcterms:created>
  <dcterms:modified xsi:type="dcterms:W3CDTF">2017-06-05T19:28:28Z</dcterms:modified>
</cp:coreProperties>
</file>