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60" r:id="rId1"/>
  </p:sldMasterIdLst>
  <p:sldIdLst>
    <p:sldId id="256" r:id="rId2"/>
    <p:sldId id="257" r:id="rId3"/>
    <p:sldId id="258" r:id="rId4"/>
    <p:sldId id="259" r:id="rId5"/>
    <p:sldId id="260" r:id="rId6"/>
    <p:sldId id="265" r:id="rId7"/>
    <p:sldId id="262" r:id="rId8"/>
    <p:sldId id="266" r:id="rId9"/>
    <p:sldId id="261" r:id="rId10"/>
    <p:sldId id="263" r:id="rId11"/>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snapToGrid="0">
      <p:cViewPr varScale="1">
        <p:scale>
          <a:sx n="66" d="100"/>
          <a:sy n="66" d="100"/>
        </p:scale>
        <p:origin x="-85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C80BC011-D6A7-4A6A-A84E-17E80DE489E5}" type="datetimeFigureOut">
              <a:rPr lang="fa-IR" smtClean="0"/>
              <a:pPr/>
              <a:t>03/12/1440</a:t>
            </a:fld>
            <a:endParaRPr lang="fa-IR"/>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fa-I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2369201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6" name="Footer Placeholder 5"/>
          <p:cNvSpPr>
            <a:spLocks noGrp="1"/>
          </p:cNvSpPr>
          <p:nvPr>
            <p:ph type="ftr" sz="quarter" idx="11"/>
          </p:nvPr>
        </p:nvSpPr>
        <p:spPr/>
        <p:txBody>
          <a:bodyPr/>
          <a:lstStyle/>
          <a:p>
            <a:endParaRPr lang="fa-I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4163540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5" name="Footer Placeholder 4"/>
          <p:cNvSpPr>
            <a:spLocks noGrp="1"/>
          </p:cNvSpPr>
          <p:nvPr>
            <p:ph type="ftr" sz="quarter" idx="11"/>
          </p:nvPr>
        </p:nvSpPr>
        <p:spPr/>
        <p:txBody>
          <a:bodyPr/>
          <a:lstStyle/>
          <a:p>
            <a:endParaRPr lang="fa-I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3078431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5" name="Footer Placeholder 4"/>
          <p:cNvSpPr>
            <a:spLocks noGrp="1"/>
          </p:cNvSpPr>
          <p:nvPr>
            <p:ph type="ftr" sz="quarter" idx="11"/>
          </p:nvPr>
        </p:nvSpPr>
        <p:spPr/>
        <p:txBody>
          <a:bodyPr/>
          <a:lstStyle/>
          <a:p>
            <a:endParaRPr lang="fa-I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2121309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5" name="Footer Placeholder 4"/>
          <p:cNvSpPr>
            <a:spLocks noGrp="1"/>
          </p:cNvSpPr>
          <p:nvPr>
            <p:ph type="ftr" sz="quarter" idx="11"/>
          </p:nvPr>
        </p:nvSpPr>
        <p:spPr/>
        <p:txBody>
          <a:bodyPr/>
          <a:lstStyle/>
          <a:p>
            <a:endParaRPr lang="fa-I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2317795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3590625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1958512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2188213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5" name="Footer Placeholder 4"/>
          <p:cNvSpPr>
            <a:spLocks noGrp="1"/>
          </p:cNvSpPr>
          <p:nvPr>
            <p:ph type="ftr" sz="quarter" idx="11"/>
          </p:nvPr>
        </p:nvSpPr>
        <p:spPr/>
        <p:txBody>
          <a:bodyPr/>
          <a:lstStyle/>
          <a:p>
            <a:endParaRPr lang="fa-I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60689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37924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5" name="Footer Placeholder 4"/>
          <p:cNvSpPr>
            <a:spLocks noGrp="1"/>
          </p:cNvSpPr>
          <p:nvPr>
            <p:ph type="ftr" sz="quarter" idx="11"/>
          </p:nvPr>
        </p:nvSpPr>
        <p:spPr/>
        <p:txBody>
          <a:bodyPr/>
          <a:lstStyle/>
          <a:p>
            <a:endParaRPr lang="fa-I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2383032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4105569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122684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427216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3" name="Footer Placeholder 2"/>
          <p:cNvSpPr>
            <a:spLocks noGrp="1"/>
          </p:cNvSpPr>
          <p:nvPr>
            <p:ph type="ftr" sz="quarter" idx="11"/>
          </p:nvPr>
        </p:nvSpPr>
        <p:spPr/>
        <p:txBody>
          <a:bodyPr/>
          <a:lstStyle/>
          <a:p>
            <a:endParaRPr lang="fa-I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774396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6" name="Footer Placeholder 5"/>
          <p:cNvSpPr>
            <a:spLocks noGrp="1"/>
          </p:cNvSpPr>
          <p:nvPr>
            <p:ph type="ftr" sz="quarter" idx="11"/>
          </p:nvPr>
        </p:nvSpPr>
        <p:spPr/>
        <p:txBody>
          <a:bodyPr/>
          <a:lstStyle/>
          <a:p>
            <a:endParaRPr lang="fa-I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34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0BC011-D6A7-4A6A-A84E-17E80DE489E5}" type="datetimeFigureOut">
              <a:rPr lang="fa-IR" smtClean="0"/>
              <a:pPr/>
              <a:t>03/12/1440</a:t>
            </a:fld>
            <a:endParaRPr lang="fa-IR"/>
          </a:p>
        </p:txBody>
      </p:sp>
      <p:sp>
        <p:nvSpPr>
          <p:cNvPr id="6" name="Footer Placeholder 5"/>
          <p:cNvSpPr>
            <a:spLocks noGrp="1"/>
          </p:cNvSpPr>
          <p:nvPr>
            <p:ph type="ftr" sz="quarter" idx="11"/>
          </p:nvPr>
        </p:nvSpPr>
        <p:spPr/>
        <p:txBody>
          <a:bodyPr/>
          <a:lstStyle/>
          <a:p>
            <a:endParaRPr lang="fa-I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581176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C80BC011-D6A7-4A6A-A84E-17E80DE489E5}" type="datetimeFigureOut">
              <a:rPr lang="fa-IR" smtClean="0"/>
              <a:pPr/>
              <a:t>03/12/1440</a:t>
            </a:fld>
            <a:endParaRPr lang="fa-IR"/>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fa-I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211E95E3-4BE0-4748-9843-34458A3B1F2D}" type="slidenum">
              <a:rPr lang="fa-IR" smtClean="0"/>
              <a:pPr/>
              <a:t>‹#›</a:t>
            </a:fld>
            <a:endParaRPr lang="fa-IR"/>
          </a:p>
        </p:txBody>
      </p:sp>
    </p:spTree>
    <p:extLst>
      <p:ext uri="{BB962C8B-B14F-4D97-AF65-F5344CB8AC3E}">
        <p14:creationId xmlns:p14="http://schemas.microsoft.com/office/powerpoint/2010/main" xmlns="" val="951956760"/>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 id="2147484072" r:id="rId12"/>
    <p:sldLayoutId id="2147484073" r:id="rId13"/>
    <p:sldLayoutId id="2147484074" r:id="rId14"/>
    <p:sldLayoutId id="2147484075" r:id="rId15"/>
    <p:sldLayoutId id="2147484076" r:id="rId16"/>
    <p:sldLayoutId id="2147484077" r:id="rId17"/>
  </p:sldLayoutIdLst>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4836" y="2129712"/>
            <a:ext cx="8825658" cy="2677648"/>
          </a:xfrm>
        </p:spPr>
        <p:txBody>
          <a:bodyPr>
            <a:normAutofit/>
          </a:bodyPr>
          <a:lstStyle/>
          <a:p>
            <a:pPr algn="ctr"/>
            <a:r>
              <a:rPr lang="fa-IR" b="1" dirty="0" smtClean="0">
                <a:solidFill>
                  <a:schemeClr val="tx1"/>
                </a:solidFill>
                <a:cs typeface="B Nazanin" panose="00000400000000000000" pitchFamily="2" charset="-78"/>
              </a:rPr>
              <a:t>درس پنجم</a:t>
            </a:r>
            <a:br>
              <a:rPr lang="fa-IR" b="1" dirty="0" smtClean="0">
                <a:solidFill>
                  <a:schemeClr val="tx1"/>
                </a:solidFill>
                <a:cs typeface="B Nazanin" panose="00000400000000000000" pitchFamily="2" charset="-78"/>
              </a:rPr>
            </a:br>
            <a:r>
              <a:rPr lang="fa-IR" b="1" dirty="0">
                <a:solidFill>
                  <a:schemeClr val="tx1"/>
                </a:solidFill>
                <a:cs typeface="B Nazanin" panose="00000400000000000000" pitchFamily="2" charset="-78"/>
              </a:rPr>
              <a:t/>
            </a:r>
            <a:br>
              <a:rPr lang="fa-IR" b="1" dirty="0">
                <a:solidFill>
                  <a:schemeClr val="tx1"/>
                </a:solidFill>
                <a:cs typeface="B Nazanin" panose="00000400000000000000" pitchFamily="2" charset="-78"/>
              </a:rPr>
            </a:br>
            <a:r>
              <a:rPr lang="fa-IR" b="1" dirty="0" smtClean="0">
                <a:solidFill>
                  <a:schemeClr val="tx1"/>
                </a:solidFill>
                <a:cs typeface="B Nazanin" panose="00000400000000000000" pitchFamily="2" charset="-78"/>
              </a:rPr>
              <a:t>حماسه های ماندگار</a:t>
            </a:r>
            <a:endParaRPr lang="fa-IR" b="1" dirty="0">
              <a:solidFill>
                <a:schemeClr val="tx1"/>
              </a:solidFill>
              <a:cs typeface="B Nazanin" panose="00000400000000000000" pitchFamily="2" charset="-78"/>
            </a:endParaRPr>
          </a:p>
        </p:txBody>
      </p:sp>
    </p:spTree>
    <p:extLst>
      <p:ext uri="{BB962C8B-B14F-4D97-AF65-F5344CB8AC3E}">
        <p14:creationId xmlns:p14="http://schemas.microsoft.com/office/powerpoint/2010/main" xmlns="" val="8492132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Nazanin" panose="00000400000000000000" pitchFamily="2" charset="-78"/>
              </a:rPr>
              <a:t>آداب راهیان نور</a:t>
            </a:r>
            <a:endParaRPr lang="fa-IR" b="1" dirty="0">
              <a:solidFill>
                <a:schemeClr val="tx1"/>
              </a:solidFill>
              <a:cs typeface="B Nazanin" panose="00000400000000000000" pitchFamily="2" charset="-78"/>
            </a:endParaRPr>
          </a:p>
        </p:txBody>
      </p:sp>
      <p:sp>
        <p:nvSpPr>
          <p:cNvPr id="3" name="Content Placeholder 2"/>
          <p:cNvSpPr>
            <a:spLocks noGrp="1"/>
          </p:cNvSpPr>
          <p:nvPr>
            <p:ph idx="1"/>
          </p:nvPr>
        </p:nvSpPr>
        <p:spPr>
          <a:xfrm>
            <a:off x="900121" y="2528549"/>
            <a:ext cx="10552363" cy="3812290"/>
          </a:xfrm>
        </p:spPr>
        <p:txBody>
          <a:bodyPr/>
          <a:lstStyle/>
          <a:p>
            <a:pPr marL="0" indent="0">
              <a:buNone/>
            </a:pPr>
            <a:r>
              <a:rPr lang="fa-IR" b="1" dirty="0" smtClean="0">
                <a:solidFill>
                  <a:schemeClr val="tx1"/>
                </a:solidFill>
                <a:cs typeface="B Nazanin" panose="00000400000000000000" pitchFamily="2" charset="-78"/>
              </a:rPr>
              <a:t>            اجازه از والدین ،صدقه دادن و دعای سفر ،نماز اول وقت ،اخلاق نیکو و. رغایت بهداشت </a:t>
            </a:r>
          </a:p>
          <a:p>
            <a:pPr marL="0" indent="0">
              <a:buNone/>
            </a:pPr>
            <a:endParaRPr lang="fa-IR" b="1" dirty="0">
              <a:solidFill>
                <a:schemeClr val="tx1"/>
              </a:solidFill>
              <a:cs typeface="B Nazanin" panose="00000400000000000000" pitchFamily="2" charset="-78"/>
            </a:endParaRPr>
          </a:p>
          <a:p>
            <a:pPr marL="0" indent="0">
              <a:buNone/>
            </a:pPr>
            <a:r>
              <a:rPr lang="fa-IR" b="1" dirty="0" smtClean="0">
                <a:solidFill>
                  <a:schemeClr val="tx1"/>
                </a:solidFill>
                <a:cs typeface="B Nazanin" panose="00000400000000000000" pitchFamily="2" charset="-78"/>
              </a:rPr>
              <a:t>          رعایت حقوق همسفران و همکاری با دوستان و مدیران کاروان </a:t>
            </a:r>
          </a:p>
          <a:p>
            <a:pPr marL="0" indent="0">
              <a:buNone/>
            </a:pPr>
            <a:endParaRPr lang="fa-IR" b="1" dirty="0">
              <a:solidFill>
                <a:schemeClr val="tx1"/>
              </a:solidFill>
              <a:cs typeface="B Nazanin" panose="00000400000000000000" pitchFamily="2" charset="-78"/>
            </a:endParaRPr>
          </a:p>
          <a:p>
            <a:pPr marL="0" indent="0">
              <a:buNone/>
            </a:pPr>
            <a:r>
              <a:rPr lang="fa-IR" b="1" dirty="0" smtClean="0">
                <a:solidFill>
                  <a:schemeClr val="tx1"/>
                </a:solidFill>
                <a:cs typeface="B Nazanin" panose="00000400000000000000" pitchFamily="2" charset="-78"/>
              </a:rPr>
              <a:t>         مطالعه ی تاریخچه ی دفاع مقدس و مناطق مورد بازدید ،همچنین دقت در حماسه آثار و وصیت نامه ی شهدا </a:t>
            </a:r>
          </a:p>
          <a:p>
            <a:pPr marL="0" indent="0">
              <a:buNone/>
            </a:pPr>
            <a:endParaRPr lang="fa-IR" b="1" dirty="0">
              <a:solidFill>
                <a:schemeClr val="tx1"/>
              </a:solidFill>
              <a:cs typeface="B Nazanin" panose="00000400000000000000" pitchFamily="2" charset="-78"/>
            </a:endParaRPr>
          </a:p>
          <a:p>
            <a:pPr marL="0" indent="0">
              <a:buNone/>
            </a:pPr>
            <a:r>
              <a:rPr lang="fa-IR" b="1" dirty="0" smtClean="0">
                <a:solidFill>
                  <a:schemeClr val="tx1"/>
                </a:solidFill>
                <a:cs typeface="B Nazanin" panose="00000400000000000000" pitchFamily="2" charset="-78"/>
              </a:rPr>
              <a:t>        حضور با وضو در مقبره ی شهدا و قراعت زیارتنامه ها </a:t>
            </a:r>
          </a:p>
          <a:p>
            <a:pPr marL="0" indent="0">
              <a:buNone/>
            </a:pPr>
            <a:endParaRPr lang="fa-IR" b="1" dirty="0">
              <a:solidFill>
                <a:schemeClr val="tx1"/>
              </a:solidFill>
              <a:cs typeface="B Nazanin" panose="00000400000000000000" pitchFamily="2" charset="-78"/>
            </a:endParaRPr>
          </a:p>
          <a:p>
            <a:pPr marL="0" indent="0">
              <a:buNone/>
            </a:pPr>
            <a:r>
              <a:rPr lang="fa-IR" b="1" dirty="0" smtClean="0">
                <a:solidFill>
                  <a:schemeClr val="tx1"/>
                </a:solidFill>
                <a:cs typeface="B Nazanin" panose="00000400000000000000" pitchFamily="2" charset="-78"/>
              </a:rPr>
              <a:t>        خاطره نگاری ،تصویر برداری برای ثبت دلنوشته ها</a:t>
            </a:r>
            <a:endParaRPr lang="fa-IR" b="1" dirty="0">
              <a:solidFill>
                <a:schemeClr val="tx1"/>
              </a:solidFill>
              <a:cs typeface="B Nazanin" panose="00000400000000000000" pitchFamily="2" charset="-78"/>
            </a:endParaRPr>
          </a:p>
        </p:txBody>
      </p:sp>
      <p:sp>
        <p:nvSpPr>
          <p:cNvPr id="4" name="Right Brace 3"/>
          <p:cNvSpPr/>
          <p:nvPr/>
        </p:nvSpPr>
        <p:spPr>
          <a:xfrm>
            <a:off x="10897848" y="2788170"/>
            <a:ext cx="554636" cy="3417757"/>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Tree>
    <p:extLst>
      <p:ext uri="{BB962C8B-B14F-4D97-AF65-F5344CB8AC3E}">
        <p14:creationId xmlns:p14="http://schemas.microsoft.com/office/powerpoint/2010/main" xmlns="" val="3991904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608" y="913707"/>
            <a:ext cx="8761413" cy="706964"/>
          </a:xfrm>
        </p:spPr>
        <p:txBody>
          <a:bodyPr/>
          <a:lstStyle/>
          <a:p>
            <a:pPr algn="ctr"/>
            <a:r>
              <a:rPr lang="fa-IR" sz="4800" dirty="0" smtClean="0">
                <a:cs typeface="B Nazanin" panose="00000400000000000000" pitchFamily="2" charset="-78"/>
              </a:rPr>
              <a:t>سبک زندگی در دفاع مقدس</a:t>
            </a:r>
            <a:endParaRPr lang="fa-IR" sz="4800" dirty="0">
              <a:cs typeface="B Nazanin" panose="00000400000000000000" pitchFamily="2" charset="-78"/>
            </a:endParaRPr>
          </a:p>
        </p:txBody>
      </p:sp>
      <p:sp>
        <p:nvSpPr>
          <p:cNvPr id="3" name="Content Placeholder 2"/>
          <p:cNvSpPr>
            <a:spLocks noGrp="1"/>
          </p:cNvSpPr>
          <p:nvPr>
            <p:ph idx="1"/>
          </p:nvPr>
        </p:nvSpPr>
        <p:spPr>
          <a:xfrm>
            <a:off x="1049311" y="1620671"/>
            <a:ext cx="10043410" cy="4705178"/>
          </a:xfrm>
        </p:spPr>
        <p:txBody>
          <a:bodyPr/>
          <a:lstStyle/>
          <a:p>
            <a:endParaRPr lang="fa-IR" dirty="0" smtClean="0"/>
          </a:p>
          <a:p>
            <a:pPr marL="0" indent="0">
              <a:buNone/>
            </a:pPr>
            <a:endParaRPr lang="fa-IR" dirty="0" smtClean="0"/>
          </a:p>
          <a:p>
            <a:pPr marL="0" indent="0">
              <a:buNone/>
            </a:pPr>
            <a:r>
              <a:rPr lang="fa-IR" dirty="0"/>
              <a:t> </a:t>
            </a:r>
            <a:r>
              <a:rPr lang="fa-IR" dirty="0" smtClean="0"/>
              <a:t>                                                                            </a:t>
            </a:r>
            <a:r>
              <a:rPr lang="fa-IR" b="1" dirty="0">
                <a:solidFill>
                  <a:schemeClr val="tx1"/>
                </a:solidFill>
                <a:cs typeface="B Nazanin" panose="00000400000000000000" pitchFamily="2" charset="-78"/>
              </a:rPr>
              <a:t> </a:t>
            </a:r>
            <a:r>
              <a:rPr lang="fa-IR" b="1" dirty="0" smtClean="0">
                <a:solidFill>
                  <a:schemeClr val="tx1"/>
                </a:solidFill>
                <a:cs typeface="B Nazanin" panose="00000400000000000000" pitchFamily="2" charset="-78"/>
              </a:rPr>
              <a:t>    الگو های اسلامی</a:t>
            </a:r>
            <a:endParaRPr lang="fa-IR" dirty="0">
              <a:cs typeface="B Nazanin" panose="00000400000000000000" pitchFamily="2" charset="-78"/>
            </a:endParaRPr>
          </a:p>
          <a:p>
            <a:pPr marL="0" indent="0">
              <a:buNone/>
            </a:pPr>
            <a:r>
              <a:rPr lang="fa-IR" sz="2000" b="1" dirty="0" smtClean="0">
                <a:solidFill>
                  <a:schemeClr val="tx1"/>
                </a:solidFill>
                <a:cs typeface="B Nazanin" panose="00000400000000000000" pitchFamily="2" charset="-78"/>
              </a:rPr>
              <a:t>سبک رزم آوران در دوران دفاع مقدس بر اساس :</a:t>
            </a:r>
          </a:p>
          <a:p>
            <a:pPr marL="0" indent="0">
              <a:buNone/>
            </a:pPr>
            <a:endParaRPr lang="fa-IR" sz="2000" b="1" dirty="0">
              <a:solidFill>
                <a:schemeClr val="tx1"/>
              </a:solidFill>
              <a:cs typeface="B Nazanin" panose="00000400000000000000" pitchFamily="2" charset="-78"/>
            </a:endParaRPr>
          </a:p>
          <a:p>
            <a:pPr marL="0" indent="0">
              <a:buNone/>
            </a:pPr>
            <a:r>
              <a:rPr lang="fa-IR" sz="2000" b="1" dirty="0" smtClean="0">
                <a:solidFill>
                  <a:schemeClr val="tx1"/>
                </a:solidFill>
                <a:cs typeface="B Nazanin" panose="00000400000000000000" pitchFamily="2" charset="-78"/>
              </a:rPr>
              <a:t>                                                                                              الگو گرفتن از پیامبر و امامان</a:t>
            </a:r>
          </a:p>
          <a:p>
            <a:pPr marL="0" indent="0">
              <a:buNone/>
            </a:pPr>
            <a:endParaRPr lang="fa-IR" sz="2000" b="1" dirty="0">
              <a:solidFill>
                <a:schemeClr val="tx1"/>
              </a:solidFill>
              <a:cs typeface="B Nazanin" panose="00000400000000000000" pitchFamily="2" charset="-78"/>
            </a:endParaRPr>
          </a:p>
          <a:p>
            <a:pPr marL="0" indent="0">
              <a:buNone/>
            </a:pPr>
            <a:r>
              <a:rPr lang="fa-IR" sz="2000" b="1" dirty="0" smtClean="0">
                <a:solidFill>
                  <a:schemeClr val="tx1"/>
                </a:solidFill>
                <a:cs typeface="B Nazanin" panose="00000400000000000000" pitchFamily="2" charset="-78"/>
              </a:rPr>
              <a:t>با رعایت اصولی مثل : توکل به خدا ،ساده زیستی ،فروتنی ،سبقت گرفتن در کار خیر ،ذوری از خود نمایی و اطاعت از </a:t>
            </a:r>
          </a:p>
          <a:p>
            <a:pPr marL="0" indent="0">
              <a:buNone/>
            </a:pPr>
            <a:endParaRPr lang="fa-IR" sz="2000" b="1" dirty="0">
              <a:solidFill>
                <a:schemeClr val="tx1"/>
              </a:solidFill>
              <a:cs typeface="B Nazanin" panose="00000400000000000000" pitchFamily="2" charset="-78"/>
            </a:endParaRPr>
          </a:p>
          <a:p>
            <a:pPr marL="0" indent="0">
              <a:buNone/>
            </a:pPr>
            <a:r>
              <a:rPr lang="fa-IR" sz="2000" b="1" dirty="0" smtClean="0">
                <a:solidFill>
                  <a:schemeClr val="tx1"/>
                </a:solidFill>
                <a:cs typeface="B Nazanin" panose="00000400000000000000" pitchFamily="2" charset="-78"/>
              </a:rPr>
              <a:t>فرماندهی</a:t>
            </a:r>
          </a:p>
        </p:txBody>
      </p:sp>
      <p:sp>
        <p:nvSpPr>
          <p:cNvPr id="4" name="Right Brace 3"/>
          <p:cNvSpPr/>
          <p:nvPr/>
        </p:nvSpPr>
        <p:spPr>
          <a:xfrm>
            <a:off x="6027131" y="2668251"/>
            <a:ext cx="434715" cy="1603947"/>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Tree>
    <p:extLst>
      <p:ext uri="{BB962C8B-B14F-4D97-AF65-F5344CB8AC3E}">
        <p14:creationId xmlns:p14="http://schemas.microsoft.com/office/powerpoint/2010/main" xmlns="" val="2686671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Nazanin" panose="00000400000000000000" pitchFamily="2" charset="-78"/>
              </a:rPr>
              <a:t>مناطق جنگی و عملیاتی غرب و جنوب غرب کشور</a:t>
            </a:r>
            <a:endParaRPr lang="fa-IR" b="1" dirty="0">
              <a:solidFill>
                <a:schemeClr val="tx1"/>
              </a:solidFill>
              <a:cs typeface="B Nazanin" panose="00000400000000000000" pitchFamily="2" charset="-78"/>
            </a:endParaRPr>
          </a:p>
        </p:txBody>
      </p:sp>
      <p:sp>
        <p:nvSpPr>
          <p:cNvPr id="3" name="Content Placeholder 2"/>
          <p:cNvSpPr>
            <a:spLocks noGrp="1"/>
          </p:cNvSpPr>
          <p:nvPr>
            <p:ph idx="1"/>
          </p:nvPr>
        </p:nvSpPr>
        <p:spPr>
          <a:xfrm>
            <a:off x="314793" y="2488367"/>
            <a:ext cx="11602387" cy="4002373"/>
          </a:xfrm>
        </p:spPr>
        <p:txBody>
          <a:bodyPr/>
          <a:lstStyle/>
          <a:p>
            <a:pPr marL="0" indent="0">
              <a:buNone/>
            </a:pPr>
            <a:r>
              <a:rPr lang="fa-IR" sz="2400" b="1" dirty="0" smtClean="0">
                <a:solidFill>
                  <a:schemeClr val="tx1"/>
                </a:solidFill>
                <a:cs typeface="B Nazanin" panose="00000400000000000000" pitchFamily="2" charset="-78"/>
              </a:rPr>
              <a:t>کرمانشاه</a:t>
            </a:r>
            <a:r>
              <a:rPr lang="fa-IR" sz="2800" b="1" dirty="0" smtClean="0">
                <a:solidFill>
                  <a:schemeClr val="tx1"/>
                </a:solidFill>
                <a:cs typeface="B Nazanin" panose="00000400000000000000" pitchFamily="2" charset="-78"/>
              </a:rPr>
              <a:t> </a:t>
            </a:r>
            <a:r>
              <a:rPr lang="fa-IR" b="1" dirty="0" smtClean="0">
                <a:solidFill>
                  <a:schemeClr val="tx1"/>
                </a:solidFill>
                <a:cs typeface="B Nazanin" panose="00000400000000000000" pitchFamily="2" charset="-78"/>
              </a:rPr>
              <a:t>:بعد از پیروزی انقلاب اسلامی ستاد فرماندهی سپاه منطقه 7 ،به فرماندهی سردار شهید ممد بروجردی در شهر کرمانشاه تشکیل شد و نقش بسزایی را در ایجاذ امنیت در دو استان کرمانشاه و کردستان ایفا کرد .در طول دفاع مقدس 176 مرتبه مورد هدف بمب و موشک های ارتش عراق واقع شد در مجموع 2158 شهید و 4252 جانباز تقدیم انقلاب اسلامی کرد .شهیذ آیت الله اشرفی اضفهانی امام جمعه ی موقت کرمانشاه از جمله شهدای ترور در این شهر میباشد که در تاریخ 23 مهر 1361 لحظاتی قبل از ایراد خطبه های نماز جمعه در مسجد جامع این شهر توسط منافقین به شهادت رسید .موضع و مرکز فرهنگی دفاع مقدس کرمانشاه در پشت پارک شیرین در خیابان امیر کبیر واقع است این مرکز در دوران دفاع مقدس پناهگاه مردم در برار حملات هوایی و زمینی دشمن بعثی بوده که در 26 اسفند 1366 مورد هدف هواپیماهای دشمن قرار گرفته و عده ای را به شهادت رساند .</a:t>
            </a:r>
          </a:p>
          <a:p>
            <a:pPr marL="0" indent="0">
              <a:buNone/>
            </a:pPr>
            <a:endParaRPr lang="fa-IR" b="1" dirty="0">
              <a:solidFill>
                <a:schemeClr val="tx1"/>
              </a:solidFill>
              <a:cs typeface="B Nazanin" panose="00000400000000000000" pitchFamily="2" charset="-78"/>
            </a:endParaRPr>
          </a:p>
          <a:p>
            <a:pPr marL="0" indent="0">
              <a:buNone/>
            </a:pPr>
            <a:r>
              <a:rPr lang="fa-IR" sz="2400" b="1" dirty="0" smtClean="0">
                <a:solidFill>
                  <a:schemeClr val="tx1"/>
                </a:solidFill>
                <a:cs typeface="B Nazanin" panose="00000400000000000000" pitchFamily="2" charset="-78"/>
              </a:rPr>
              <a:t>یادمان مرصاد </a:t>
            </a:r>
            <a:r>
              <a:rPr lang="fa-IR" b="1" dirty="0" smtClean="0">
                <a:solidFill>
                  <a:schemeClr val="tx1"/>
                </a:solidFill>
                <a:cs typeface="B Nazanin" panose="00000400000000000000" pitchFamily="2" charset="-78"/>
              </a:rPr>
              <a:t>:تنگه ی چهار زبر در 35 کیلومتری غرب کرمانشاه و در جاده ی اصلی کرمانشاه _اسلام آباد معروف به راه کربلا قرار دارد این تنگه دروازه ی اصلی ورود به شهر کرمانشاه از سمت غرب است در سوم مرداد 1367 نیروی سازمان مجاهدین با پشتیبانی ارتش عراق پس از عبور از مرزهای ایران در محور قصر شیرین_ سرپل ذهاب بدون درگیری جدی تا اسلام آباد پیشروی و سپس به طرف کرمانشاه حرکت کردند .در شرق تنگه جهار زبر رزمندگان راه را بر آنان مسدود و درگیری آغاز کردند به این ترتیب عملیات مرصاد در تاریخ 5 مرداد 1367 آغاز شد .</a:t>
            </a:r>
            <a:endParaRPr lang="fa-IR" b="1" dirty="0">
              <a:solidFill>
                <a:schemeClr val="tx1"/>
              </a:solidFill>
              <a:cs typeface="B Nazanin" panose="00000400000000000000" pitchFamily="2" charset="-78"/>
            </a:endParaRPr>
          </a:p>
        </p:txBody>
      </p:sp>
    </p:spTree>
    <p:extLst>
      <p:ext uri="{BB962C8B-B14F-4D97-AF65-F5344CB8AC3E}">
        <p14:creationId xmlns:p14="http://schemas.microsoft.com/office/powerpoint/2010/main" xmlns="" val="3283191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764" y="2788171"/>
            <a:ext cx="11527435" cy="4332157"/>
          </a:xfrm>
        </p:spPr>
        <p:txBody>
          <a:bodyPr/>
          <a:lstStyle/>
          <a:p>
            <a:pPr marL="0" indent="0">
              <a:buNone/>
            </a:pPr>
            <a:r>
              <a:rPr lang="fa-IR" sz="2400" b="1" dirty="0" smtClean="0">
                <a:solidFill>
                  <a:schemeClr val="tx1"/>
                </a:solidFill>
                <a:cs typeface="B Nazanin" panose="00000400000000000000" pitchFamily="2" charset="-78"/>
              </a:rPr>
              <a:t>سرپل ذهاب </a:t>
            </a:r>
            <a:r>
              <a:rPr lang="fa-IR" b="1" dirty="0" smtClean="0">
                <a:solidFill>
                  <a:schemeClr val="tx1"/>
                </a:solidFill>
                <a:cs typeface="B Nazanin" panose="00000400000000000000" pitchFamily="2" charset="-78"/>
              </a:rPr>
              <a:t>:سرپل ذهاب یکی از محور های هجوم دشمن و یکی از مهم ترین محور های دفاعی استان کرمانشاه در دوران دفاع مقدس بود گه همزمان با تجاوز سراری ارتش عراق این شهر مورد تجاوز هواپیما و توپخانه ارتش عراق قرار گرفت و در نخستین ساعت های دوم مهر 1359 به اشغال نیروهای عراق در آمد این اشغال با عملیات نیروهای خودی پس از چند ساعت پایان گرفت .در پایان جنگ سرپل ذهاب دوباره به اشغال ارتش عراق و منافقین در آمد که این بار نیرو های سپاه پاسداران و با همکاری ارتش شهر آزاد شد .پس از عقب راندن دشمن از سرپل ذهاب ،نیرو های عراقی در ارتفاعات قراویز دز غرب سرپل ذهاب مسقر شدند 12 روز بعد از استقرار دشمن تعدادی از نیرو های سپاه به فرماندهی اصغر وصالی به دشمن یورش برد و با تلاش آن ها بخشی از قراویز آزاد شد این تپه در جریان عملیات هلی بازی دراز 1و2 شاهد تلاش سپاه و ارتش بود .</a:t>
            </a:r>
          </a:p>
          <a:p>
            <a:pPr marL="0" indent="0">
              <a:buNone/>
            </a:pPr>
            <a:endParaRPr lang="fa-IR" b="1" dirty="0">
              <a:solidFill>
                <a:schemeClr val="tx1"/>
              </a:solidFill>
              <a:cs typeface="B Nazanin" panose="00000400000000000000" pitchFamily="2" charset="-78"/>
            </a:endParaRPr>
          </a:p>
          <a:p>
            <a:pPr marL="0" indent="0">
              <a:buNone/>
            </a:pPr>
            <a:r>
              <a:rPr lang="fa-IR" sz="2400" b="1" dirty="0" smtClean="0">
                <a:solidFill>
                  <a:schemeClr val="tx1"/>
                </a:solidFill>
                <a:cs typeface="B Nazanin" panose="00000400000000000000" pitchFamily="2" charset="-78"/>
              </a:rPr>
              <a:t>دهلران : </a:t>
            </a:r>
            <a:r>
              <a:rPr lang="fa-IR" b="1" dirty="0" smtClean="0">
                <a:solidFill>
                  <a:schemeClr val="tx1"/>
                </a:solidFill>
                <a:cs typeface="B Nazanin" panose="00000400000000000000" pitchFamily="2" charset="-78"/>
              </a:rPr>
              <a:t>این شهر در  مرکز شهرستان دهلران در مسیر جاده ی مهران _ اندیمشک واقع شده که بار ها مورد هجوم عراق قرار گرفت این حملات در شهریور59 افزایش یافت و در 31 شهریور 59 با هجوم عراق انجامید .شهر دهلران 4 مرتبه مورد اشغال عراق قرار گرفت . در حملات هوایی عراق 45 نفر از ساکنان این شهر شهید و 60 تن مجروح شدند شهید هایی چون عبدالصالح امینیان ،هدایت صحرایی و ... را پرورش داده است .</a:t>
            </a:r>
          </a:p>
          <a:p>
            <a:pPr marL="0" indent="0">
              <a:buNone/>
            </a:pPr>
            <a:endParaRPr lang="fa-IR" b="1" dirty="0">
              <a:solidFill>
                <a:schemeClr val="tx1"/>
              </a:solidFill>
              <a:cs typeface="B Nazanin" panose="00000400000000000000" pitchFamily="2" charset="-78"/>
            </a:endParaRPr>
          </a:p>
        </p:txBody>
      </p:sp>
    </p:spTree>
    <p:extLst>
      <p:ext uri="{BB962C8B-B14F-4D97-AF65-F5344CB8AC3E}">
        <p14:creationId xmlns:p14="http://schemas.microsoft.com/office/powerpoint/2010/main" xmlns="" val="151351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725" y="2513559"/>
            <a:ext cx="11287593" cy="3947202"/>
          </a:xfrm>
        </p:spPr>
        <p:txBody>
          <a:bodyPr/>
          <a:lstStyle/>
          <a:p>
            <a:pPr marL="0" indent="0">
              <a:buNone/>
            </a:pPr>
            <a:r>
              <a:rPr lang="fa-IR" sz="2400" b="1" dirty="0" smtClean="0">
                <a:solidFill>
                  <a:schemeClr val="tx1"/>
                </a:solidFill>
                <a:cs typeface="B Nazanin" panose="00000400000000000000" pitchFamily="2" charset="-78"/>
              </a:rPr>
              <a:t>دزفول </a:t>
            </a:r>
            <a:r>
              <a:rPr lang="fa-IR" b="1" dirty="0" smtClean="0">
                <a:solidFill>
                  <a:schemeClr val="tx1"/>
                </a:solidFill>
                <a:cs typeface="B Nazanin" panose="00000400000000000000" pitchFamily="2" charset="-78"/>
              </a:rPr>
              <a:t>:در استان خوزستان واقع شده . این شهر در دوران دفاع مقدس 169 مرتبه مورد حمله ی موشکی قرار گرفت به این دلیل به بلد الصواریخ یعنی شهر موشک ها مشهور شد که 2600 شهید تقدیم اسلام کرد .این شهر پس از پایان جنگ به عنوان شهر نمونه انتخاب شد .</a:t>
            </a:r>
          </a:p>
          <a:p>
            <a:pPr marL="0" indent="0">
              <a:buNone/>
            </a:pPr>
            <a:r>
              <a:rPr lang="fa-IR" sz="2000" b="1" dirty="0" smtClean="0">
                <a:solidFill>
                  <a:schemeClr val="tx1"/>
                </a:solidFill>
                <a:cs typeface="B Nazanin" panose="00000400000000000000" pitchFamily="2" charset="-78"/>
              </a:rPr>
              <a:t>پایگاه چهارم شکاری یا وحدتی </a:t>
            </a:r>
            <a:r>
              <a:rPr lang="fa-IR" b="1" dirty="0" smtClean="0">
                <a:solidFill>
                  <a:schemeClr val="tx1"/>
                </a:solidFill>
                <a:cs typeface="B Nazanin" panose="00000400000000000000" pitchFamily="2" charset="-78"/>
              </a:rPr>
              <a:t>:این پایگاه با انجام 1515 سورتی پرواز برون مرزی و تقدیم 45 شهید جانباز و آزاده خلبان و حدود 534 شهید جانباز و آزاده غیر خلبان در دوران دفاع مقدس درخشیده . و شهید هایی همچون عباس بابایی و حسین لشکری که از افتخارات نیروی هوایی محسوب میشوند بوده .</a:t>
            </a:r>
          </a:p>
          <a:p>
            <a:pPr marL="0" indent="0">
              <a:buNone/>
            </a:pPr>
            <a:endParaRPr lang="fa-IR" b="1" dirty="0">
              <a:solidFill>
                <a:schemeClr val="tx1"/>
              </a:solidFill>
              <a:cs typeface="B Nazanin" panose="00000400000000000000" pitchFamily="2" charset="-78"/>
            </a:endParaRPr>
          </a:p>
          <a:p>
            <a:pPr marL="0" indent="0">
              <a:buNone/>
            </a:pPr>
            <a:r>
              <a:rPr lang="fa-IR" sz="2400" b="1" dirty="0" smtClean="0">
                <a:solidFill>
                  <a:schemeClr val="tx1"/>
                </a:solidFill>
                <a:cs typeface="B Nazanin" panose="00000400000000000000" pitchFamily="2" charset="-78"/>
              </a:rPr>
              <a:t>فتح المبین </a:t>
            </a:r>
            <a:r>
              <a:rPr lang="fa-IR" b="1" dirty="0" smtClean="0">
                <a:solidFill>
                  <a:schemeClr val="tx1"/>
                </a:solidFill>
                <a:cs typeface="B Nazanin" panose="00000400000000000000" pitchFamily="2" charset="-78"/>
              </a:rPr>
              <a:t>:در شمال غربی شوش و در غرب رودخانه ی کرخه دشت فتح المبین قرار دارد .که عملیات فتح المبین در تاریخ 2 فروردین 1361 با رمز یا زهرا با فرماندهی مشترک ارتش و سپاه در این منطقه انجامید .رزمنگان در جبهه یک خط دفاعی را تشکیل و عملیان امام مهدی در روز های پایانی سال 1360 طرح ریزی و به فرماندهی شهید مجید بقایی به جربان در آورد .</a:t>
            </a:r>
            <a:endParaRPr lang="fa-IR" b="1" dirty="0">
              <a:solidFill>
                <a:schemeClr val="tx1"/>
              </a:solidFill>
              <a:cs typeface="B Nazanin" panose="00000400000000000000" pitchFamily="2" charset="-78"/>
            </a:endParaRPr>
          </a:p>
        </p:txBody>
      </p:sp>
    </p:spTree>
    <p:extLst>
      <p:ext uri="{BB962C8B-B14F-4D97-AF65-F5344CB8AC3E}">
        <p14:creationId xmlns:p14="http://schemas.microsoft.com/office/powerpoint/2010/main" xmlns="" val="4259371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3280403028"/>
              </p:ext>
            </p:extLst>
          </p:nvPr>
        </p:nvGraphicFramePr>
        <p:xfrm>
          <a:off x="494676" y="2588509"/>
          <a:ext cx="11287592" cy="3107754"/>
        </p:xfrm>
        <a:graphic>
          <a:graphicData uri="http://schemas.openxmlformats.org/drawingml/2006/table">
            <a:tbl>
              <a:tblPr rtl="1" firstRow="1" bandRow="1">
                <a:tableStyleId>{5940675A-B579-460E-94D1-54222C63F5DA}</a:tableStyleId>
              </a:tblPr>
              <a:tblGrid>
                <a:gridCol w="1708878"/>
                <a:gridCol w="9578714"/>
              </a:tblGrid>
              <a:tr h="3107754">
                <a:tc>
                  <a:txBody>
                    <a:bodyPr/>
                    <a:lstStyle/>
                    <a:p>
                      <a:pPr rtl="1"/>
                      <a:endParaRPr lang="fa-IR" sz="2400" dirty="0" smtClean="0"/>
                    </a:p>
                    <a:p>
                      <a:pPr rtl="1"/>
                      <a:endParaRPr lang="fa-IR" sz="2400" dirty="0" smtClean="0"/>
                    </a:p>
                    <a:p>
                      <a:pPr rtl="1"/>
                      <a:endParaRPr lang="fa-IR" sz="2400" dirty="0" smtClean="0"/>
                    </a:p>
                    <a:p>
                      <a:pPr rtl="1"/>
                      <a:r>
                        <a:rPr lang="fa-IR" sz="2400" dirty="0" smtClean="0"/>
                        <a:t>منطقه ی غرب</a:t>
                      </a:r>
                      <a:endParaRPr lang="fa-IR" sz="2400" dirty="0"/>
                    </a:p>
                  </a:txBody>
                  <a:tcPr/>
                </a:tc>
                <a:tc>
                  <a:txBody>
                    <a:bodyPr/>
                    <a:lstStyle/>
                    <a:p>
                      <a:pPr rtl="1"/>
                      <a:r>
                        <a:rPr lang="fa-IR" dirty="0" smtClean="0"/>
                        <a:t>ار تفاعات قراویز:پس از عقب راندن دشمن ار سرپل ذهابنیروهای عراقی</a:t>
                      </a:r>
                      <a:r>
                        <a:rPr lang="fa-IR" baseline="0" dirty="0" smtClean="0"/>
                        <a:t> درارتفاعات قراویز مستقر شدند.دوازده روز پس از استقرار دشمن عده ای از افراد سپاه بخشی از این مکان را آزاد کردندو عملیات بازی 1و2 در این مکان انجام شد.</a:t>
                      </a:r>
                    </a:p>
                    <a:p>
                      <a:pPr rtl="1"/>
                      <a:endParaRPr lang="fa-IR" baseline="0" dirty="0" smtClean="0"/>
                    </a:p>
                    <a:p>
                      <a:pPr rtl="1"/>
                      <a:r>
                        <a:rPr lang="fa-IR" baseline="0" dirty="0" smtClean="0"/>
                        <a:t>تنگه ی حاجیان: این تنگه در مسیر گیلانغرب بهسرپل ذهاب قرار گرفته است.این تنگه در تصرف عراقی ها قرار داشت کهکه طی دو عملیات و در تاریخ14 آذر 1359 آزاد شد.</a:t>
                      </a:r>
                    </a:p>
                    <a:p>
                      <a:pPr rtl="1"/>
                      <a:endParaRPr lang="fa-IR" baseline="0" dirty="0" smtClean="0"/>
                    </a:p>
                    <a:p>
                      <a:pPr rtl="1"/>
                      <a:r>
                        <a:rPr lang="fa-IR" baseline="0" dirty="0" smtClean="0"/>
                        <a:t>یادمان شهید شیرودی:این روستا در شمال غربی سرپل ذهاب قرار گرفتهکه محل شهادت شهیدعلی اکبر شیرودی یکی از خلبانان هوا نیرو است.</a:t>
                      </a:r>
                      <a:endParaRPr lang="fa-IR" dirty="0"/>
                    </a:p>
                  </a:txBody>
                  <a:tcPr/>
                </a:tc>
              </a:tr>
            </a:tbl>
          </a:graphicData>
        </a:graphic>
      </p:graphicFrame>
    </p:spTree>
    <p:extLst>
      <p:ext uri="{BB962C8B-B14F-4D97-AF65-F5344CB8AC3E}">
        <p14:creationId xmlns:p14="http://schemas.microsoft.com/office/powerpoint/2010/main" xmlns="" val="916787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Nazanin" panose="00000400000000000000" pitchFamily="2" charset="-78"/>
              </a:rPr>
              <a:t>فعالیت (5)</a:t>
            </a:r>
            <a:endParaRPr lang="fa-IR" b="1" dirty="0">
              <a:solidFill>
                <a:schemeClr val="tx1"/>
              </a:solidFill>
              <a:cs typeface="B Nazanin" panose="00000400000000000000"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013441374"/>
              </p:ext>
            </p:extLst>
          </p:nvPr>
        </p:nvGraphicFramePr>
        <p:xfrm>
          <a:off x="479685" y="2233613"/>
          <a:ext cx="11242415" cy="4571921"/>
        </p:xfrm>
        <a:graphic>
          <a:graphicData uri="http://schemas.openxmlformats.org/drawingml/2006/table">
            <a:tbl>
              <a:tblPr rtl="1" firstRow="1" bandRow="1">
                <a:tableStyleId>{616DA210-FB5B-4158-B5E0-FEB733F419BA}</a:tableStyleId>
              </a:tblPr>
              <a:tblGrid>
                <a:gridCol w="1513798"/>
                <a:gridCol w="9728617"/>
              </a:tblGrid>
              <a:tr h="4571921">
                <a:tc>
                  <a:txBody>
                    <a:bodyPr/>
                    <a:lstStyle/>
                    <a:p>
                      <a:pPr rtl="1"/>
                      <a:endParaRPr lang="fa-IR" dirty="0" smtClean="0"/>
                    </a:p>
                    <a:p>
                      <a:pPr rtl="1"/>
                      <a:endParaRPr lang="fa-IR" dirty="0" smtClean="0"/>
                    </a:p>
                    <a:p>
                      <a:pPr rtl="1"/>
                      <a:r>
                        <a:rPr lang="fa-IR" dirty="0" smtClean="0"/>
                        <a:t>منطفه ی جنوب</a:t>
                      </a:r>
                    </a:p>
                    <a:p>
                      <a:pPr rtl="1"/>
                      <a:endParaRPr lang="fa-IR" dirty="0" smtClean="0"/>
                    </a:p>
                    <a:p>
                      <a:pPr rtl="1"/>
                      <a:endParaRPr lang="fa-IR" dirty="0" smtClean="0"/>
                    </a:p>
                    <a:p>
                      <a:pPr rtl="1"/>
                      <a:endParaRPr lang="fa-IR" dirty="0" smtClean="0"/>
                    </a:p>
                    <a:p>
                      <a:pPr rtl="1"/>
                      <a:endParaRPr lang="fa-IR" dirty="0"/>
                    </a:p>
                  </a:txBody>
                  <a:tcPr/>
                </a:tc>
                <a:tc>
                  <a:txBody>
                    <a:bodyPr/>
                    <a:lstStyle/>
                    <a:p>
                      <a:pPr rtl="1"/>
                      <a:r>
                        <a:rPr lang="fa-IR" dirty="0" smtClean="0"/>
                        <a:t>دو کوه:نام منطقه و پادگانی است که در 4 کیلو متری اندیمشک قرار دارد.این پادگان قبل از انقلاب یک پادگان لشگری برای پشتیبانی از لشگر 92 زرهیاهواز ومقرهای نظامی جنوب غربی کشور فعالیت می کرد.این پایگاه عقبه</a:t>
                      </a:r>
                      <a:r>
                        <a:rPr lang="fa-IR" baseline="0" dirty="0" smtClean="0"/>
                        <a:t> یگان های عمل کننده در فتح المبین بود.</a:t>
                      </a:r>
                    </a:p>
                    <a:p>
                      <a:pPr rtl="1"/>
                      <a:endParaRPr lang="fa-IR" baseline="0" dirty="0" smtClean="0"/>
                    </a:p>
                    <a:p>
                      <a:pPr rtl="1"/>
                      <a:r>
                        <a:rPr lang="fa-IR" baseline="0" dirty="0" smtClean="0"/>
                        <a:t>فتح المبین:درشمال غربی شوش و در غرب رودخانه ی کرخه،دشت فتح المبین قرار داردکه محل حماسه و عملیات موفق فتح المبین و شهدای ای عملات است.</a:t>
                      </a:r>
                    </a:p>
                    <a:p>
                      <a:pPr rtl="1"/>
                      <a:endParaRPr lang="fa-IR" baseline="0" dirty="0" smtClean="0"/>
                    </a:p>
                    <a:p>
                      <a:pPr rtl="1"/>
                      <a:r>
                        <a:rPr lang="fa-IR" baseline="0" dirty="0" smtClean="0"/>
                        <a:t>هویزه:هویزه در جنوب غربی سوسنگرد واقع شده است،هویزه شهر دشت آزادگان بوده که به اشغال عراق در آمده بود.اما در تاریخ18 اردیبهشت1361 در مرحله ی دوم عملیات بیت المقدس آزاد گردید.</a:t>
                      </a:r>
                    </a:p>
                    <a:p>
                      <a:pPr rtl="1"/>
                      <a:endParaRPr lang="fa-IR" baseline="0" dirty="0" smtClean="0"/>
                    </a:p>
                    <a:p>
                      <a:pPr rtl="1"/>
                      <a:r>
                        <a:rPr lang="fa-IR" baseline="0" dirty="0" smtClean="0"/>
                        <a:t>کانال کمیل و حنظله :این کانال دارای چند سه اهی و چها راهی می باشد که سیصد نفر از اغضای گردان حنظله در اینجا محاصره شدند و همگی از تشنگی و گرسنگی جان باختند. </a:t>
                      </a:r>
                      <a:endParaRPr lang="fa-IR" dirty="0"/>
                    </a:p>
                  </a:txBody>
                  <a:tcPr/>
                </a:tc>
              </a:tr>
            </a:tbl>
          </a:graphicData>
        </a:graphic>
      </p:graphicFrame>
    </p:spTree>
    <p:extLst>
      <p:ext uri="{BB962C8B-B14F-4D97-AF65-F5344CB8AC3E}">
        <p14:creationId xmlns:p14="http://schemas.microsoft.com/office/powerpoint/2010/main" xmlns="" val="3834758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847484628"/>
              </p:ext>
            </p:extLst>
          </p:nvPr>
        </p:nvGraphicFramePr>
        <p:xfrm>
          <a:off x="1155697" y="2603499"/>
          <a:ext cx="10536630" cy="3377575"/>
        </p:xfrm>
        <a:graphic>
          <a:graphicData uri="http://schemas.openxmlformats.org/drawingml/2006/table">
            <a:tbl>
              <a:tblPr rtl="1" firstRow="1" bandRow="1">
                <a:tableStyleId>{5940675A-B579-460E-94D1-54222C63F5DA}</a:tableStyleId>
              </a:tblPr>
              <a:tblGrid>
                <a:gridCol w="2188563"/>
                <a:gridCol w="8348067"/>
              </a:tblGrid>
              <a:tr h="3377575">
                <a:tc>
                  <a:txBody>
                    <a:bodyPr/>
                    <a:lstStyle/>
                    <a:p>
                      <a:pPr rtl="1"/>
                      <a:endParaRPr lang="fa-IR" sz="2400" dirty="0" smtClean="0"/>
                    </a:p>
                    <a:p>
                      <a:pPr rtl="1"/>
                      <a:endParaRPr lang="fa-IR" sz="2400" dirty="0" smtClean="0"/>
                    </a:p>
                    <a:p>
                      <a:pPr rtl="1"/>
                      <a:endParaRPr lang="fa-IR" sz="2400" dirty="0" smtClean="0"/>
                    </a:p>
                    <a:p>
                      <a:pPr rtl="1"/>
                      <a:r>
                        <a:rPr lang="fa-IR" sz="2400" dirty="0" smtClean="0"/>
                        <a:t>منطقه ی شمالغرب</a:t>
                      </a:r>
                      <a:endParaRPr lang="fa-IR" sz="2400" dirty="0"/>
                    </a:p>
                  </a:txBody>
                  <a:tcPr/>
                </a:tc>
                <a:tc>
                  <a:txBody>
                    <a:bodyPr/>
                    <a:lstStyle/>
                    <a:p>
                      <a:pPr rtl="1"/>
                      <a:r>
                        <a:rPr lang="fa-IR" dirty="0" smtClean="0"/>
                        <a:t>دالانی :دالانی ارتفاعات</a:t>
                      </a:r>
                      <a:r>
                        <a:rPr lang="fa-IR" baseline="0" dirty="0" smtClean="0"/>
                        <a:t> مرزی در جنوب مریوان است.این منطقه در تاریخ6 دی 1359به وسیله ی سپاه و ارتش و پیشمرگان کرد از دست ضد انقلابان خارج شدو این مکان یکی از محور های عملیاتوالفجر10 بوده است.</a:t>
                      </a:r>
                    </a:p>
                    <a:p>
                      <a:pPr rtl="1"/>
                      <a:endParaRPr lang="fa-IR" baseline="0" dirty="0" smtClean="0"/>
                    </a:p>
                    <a:p>
                      <a:pPr rtl="1"/>
                      <a:r>
                        <a:rPr lang="fa-IR" baseline="0" dirty="0" smtClean="0"/>
                        <a:t>باشماق:این دره درشمالغرب مریوانو در ارتفاعات قوچ ساطان قراردارد.که یکی از محور های عملیات والفجر4 بوده و رزمندگان برای رسیدن به مناطق عملیاتی والفجر9 از این ناحیه استفاده می کردند.</a:t>
                      </a:r>
                    </a:p>
                    <a:p>
                      <a:pPr rtl="1"/>
                      <a:endParaRPr lang="fa-IR" baseline="0" dirty="0" smtClean="0"/>
                    </a:p>
                    <a:p>
                      <a:pPr rtl="1"/>
                      <a:r>
                        <a:rPr lang="fa-IR" baseline="0" smtClean="0"/>
                        <a:t>بمباران </a:t>
                      </a:r>
                      <a:r>
                        <a:rPr lang="fa-IR" baseline="0" dirty="0" smtClean="0"/>
                        <a:t>15 خرداد:در 15 خرداد سال1363 بعد از برپایی راهپیهایی در پارک شهر اجتماع کردند که بمباران شروع شد و590نفر شهید و400 نفر هم مجروح به جایی گذاشت.</a:t>
                      </a:r>
                      <a:endParaRPr lang="fa-IR" dirty="0"/>
                    </a:p>
                  </a:txBody>
                  <a:tcPr/>
                </a:tc>
              </a:tr>
            </a:tbl>
          </a:graphicData>
        </a:graphic>
      </p:graphicFrame>
    </p:spTree>
    <p:extLst>
      <p:ext uri="{BB962C8B-B14F-4D97-AF65-F5344CB8AC3E}">
        <p14:creationId xmlns:p14="http://schemas.microsoft.com/office/powerpoint/2010/main" xmlns="" val="3997479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Nazanin" panose="00000400000000000000" pitchFamily="2" charset="-78"/>
              </a:rPr>
              <a:t>راهیان نور </a:t>
            </a:r>
            <a:endParaRPr lang="fa-IR" b="1" dirty="0">
              <a:solidFill>
                <a:schemeClr val="tx1"/>
              </a:solidFill>
              <a:cs typeface="B Nazanin" panose="00000400000000000000" pitchFamily="2" charset="-78"/>
            </a:endParaRPr>
          </a:p>
        </p:txBody>
      </p:sp>
      <p:sp>
        <p:nvSpPr>
          <p:cNvPr id="3" name="Content Placeholder 2"/>
          <p:cNvSpPr>
            <a:spLocks noGrp="1"/>
          </p:cNvSpPr>
          <p:nvPr>
            <p:ph idx="1"/>
          </p:nvPr>
        </p:nvSpPr>
        <p:spPr>
          <a:xfrm>
            <a:off x="974359" y="2488368"/>
            <a:ext cx="9818559" cy="3837482"/>
          </a:xfrm>
        </p:spPr>
        <p:txBody>
          <a:bodyPr/>
          <a:lstStyle/>
          <a:p>
            <a:pPr marL="0" indent="0">
              <a:buNone/>
            </a:pPr>
            <a:r>
              <a:rPr lang="fa-IR" b="1" dirty="0" smtClean="0">
                <a:solidFill>
                  <a:schemeClr val="tx1"/>
                </a:solidFill>
                <a:cs typeface="B Nazanin" panose="00000400000000000000" pitchFamily="2" charset="-78"/>
              </a:rPr>
              <a:t>زیارت مناطق عملیاتی دفاع مقدس توسط خانواده های ایثار گر به منظور تجدید پیمان با شهیدان آغاز شد در ماه های بعد از جنگ ابتدا گروه هایی از رزمندگان و بعد آن گروه هایی از مردم آغار گر این سفر ها شدند در ادامه بعد از حضور رهبر در اردوهای راهیان نور با افزایش نیرو های بسیجی ،جهادگر و نیرو های مسلح اردو های راهیان نور گسترش یافت .</a:t>
            </a:r>
          </a:p>
          <a:p>
            <a:pPr marL="0" indent="0">
              <a:buNone/>
            </a:pPr>
            <a:r>
              <a:rPr lang="fa-IR" b="1" dirty="0" smtClean="0">
                <a:solidFill>
                  <a:schemeClr val="tx1"/>
                </a:solidFill>
                <a:cs typeface="B Nazanin" panose="00000400000000000000" pitchFamily="2" charset="-78"/>
              </a:rPr>
              <a:t>اردوهای راهیان نور علاوه بر اثار و برکات متعدد باعث میشود افراد بیندیشند که چرا و چگونه شهدا ،جانبازان و رزمندگان برای حفظ اسلام ،مملکت و نظام اسلامی دفاع کردند؟ آنان از ما چه توقع و انتظاری دارند ؟ما چه وظایفی در قبال ایثار آنان داریم ؟</a:t>
            </a:r>
          </a:p>
          <a:p>
            <a:pPr marL="0" indent="0">
              <a:buNone/>
            </a:pPr>
            <a:r>
              <a:rPr lang="fa-IR" b="1" dirty="0" smtClean="0">
                <a:solidFill>
                  <a:schemeClr val="tx1"/>
                </a:solidFill>
                <a:cs typeface="B Nazanin" panose="00000400000000000000" pitchFamily="2" charset="-78"/>
              </a:rPr>
              <a:t>سرزمین های نور ،قدمگاه رزمندگانی است که 8 سال در مقابل تهاجم متجاوزان ایستاده اند تا عذت یک ملت در برار جهانیان حفظ شود .</a:t>
            </a:r>
            <a:endParaRPr lang="fa-IR" b="1" dirty="0">
              <a:solidFill>
                <a:schemeClr val="tx1"/>
              </a:solidFill>
              <a:cs typeface="B Nazanin" panose="00000400000000000000" pitchFamily="2" charset="-78"/>
            </a:endParaRPr>
          </a:p>
        </p:txBody>
      </p:sp>
    </p:spTree>
    <p:extLst>
      <p:ext uri="{BB962C8B-B14F-4D97-AF65-F5344CB8AC3E}">
        <p14:creationId xmlns:p14="http://schemas.microsoft.com/office/powerpoint/2010/main" xmlns="" val="14956353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163</TotalTime>
  <Words>1345</Words>
  <Application>Microsoft Office PowerPoint</Application>
  <PresentationFormat>Custom</PresentationFormat>
  <Paragraphs>68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Ion Boardroom</vt:lpstr>
      <vt:lpstr>درس پنجم  حماسه های ماندگار</vt:lpstr>
      <vt:lpstr>سبک زندگی در دفاع مقدس</vt:lpstr>
      <vt:lpstr>مناطق جنگی و عملیاتی غرب و جنوب غرب کشور</vt:lpstr>
      <vt:lpstr>Slide 4</vt:lpstr>
      <vt:lpstr>Slide 5</vt:lpstr>
      <vt:lpstr>Slide 6</vt:lpstr>
      <vt:lpstr>فعالیت (5)</vt:lpstr>
      <vt:lpstr>Slide 8</vt:lpstr>
      <vt:lpstr>راهیان نور </vt:lpstr>
      <vt:lpstr>آداب راهیان نور</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sevan</dc:creator>
  <cp:lastModifiedBy>saz</cp:lastModifiedBy>
  <cp:revision>19</cp:revision>
  <dcterms:created xsi:type="dcterms:W3CDTF">2016-10-05T22:01:15Z</dcterms:created>
  <dcterms:modified xsi:type="dcterms:W3CDTF">2018-11-20T17:20:30Z</dcterms:modified>
</cp:coreProperties>
</file>