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894" r:id="rId2"/>
  </p:sldMasterIdLst>
  <p:notesMasterIdLst>
    <p:notesMasterId r:id="rId29"/>
  </p:notesMasterIdLst>
  <p:sldIdLst>
    <p:sldId id="257" r:id="rId3"/>
    <p:sldId id="286" r:id="rId4"/>
    <p:sldId id="285" r:id="rId5"/>
    <p:sldId id="287" r:id="rId6"/>
    <p:sldId id="288" r:id="rId7"/>
    <p:sldId id="291" r:id="rId8"/>
    <p:sldId id="292" r:id="rId9"/>
    <p:sldId id="293" r:id="rId10"/>
    <p:sldId id="295" r:id="rId11"/>
    <p:sldId id="296" r:id="rId12"/>
    <p:sldId id="297" r:id="rId13"/>
    <p:sldId id="289" r:id="rId14"/>
    <p:sldId id="290" r:id="rId15"/>
    <p:sldId id="298" r:id="rId16"/>
    <p:sldId id="299" r:id="rId17"/>
    <p:sldId id="264" r:id="rId18"/>
    <p:sldId id="276" r:id="rId19"/>
    <p:sldId id="265" r:id="rId20"/>
    <p:sldId id="283" r:id="rId21"/>
    <p:sldId id="301" r:id="rId22"/>
    <p:sldId id="302" r:id="rId23"/>
    <p:sldId id="303" r:id="rId24"/>
    <p:sldId id="304" r:id="rId25"/>
    <p:sldId id="300" r:id="rId26"/>
    <p:sldId id="305" r:id="rId27"/>
    <p:sldId id="284" r:id="rId28"/>
  </p:sldIdLst>
  <p:sldSz cx="9144000" cy="5143500" type="screen16x9"/>
  <p:notesSz cx="6858000" cy="9144000"/>
  <p:embeddedFontLst>
    <p:embeddedFont>
      <p:font typeface="Tahoma" panose="020B0604030504040204" pitchFamily="34" charset="0"/>
      <p:regular r:id="rId30"/>
      <p:bold r:id="rId31"/>
    </p:embeddedFont>
    <p:embeddedFont>
      <p:font typeface="Impact" panose="020B0806030902050204" pitchFamily="34" charset="0"/>
      <p:regular r:id="rId32"/>
    </p:embeddedFont>
    <p:embeddedFont>
      <p:font typeface="B Mitra" panose="00000400000000000000" pitchFamily="2" charset="-78"/>
      <p:regular r:id="rId33"/>
      <p:bold r:id="rId34"/>
    </p:embeddedFont>
    <p:embeddedFont>
      <p:font typeface="Calibri" panose="020F0502020204030204" pitchFamily="34" charset="0"/>
      <p:regular r:id="rId35"/>
      <p:bold r:id="rId36"/>
    </p:embeddedFont>
    <p:embeddedFont>
      <p:font typeface="B Nazanin" panose="00000400000000000000" pitchFamily="2" charset="-78"/>
      <p:regular r:id="rId37"/>
      <p:bold r:id="rId38"/>
    </p:embeddedFont>
    <p:embeddedFont>
      <p:font typeface="B Titr" panose="00000700000000000000" pitchFamily="2" charset="-78"/>
      <p:bold r:id="rId39"/>
    </p:embeddedFont>
    <p:embeddedFont>
      <p:font typeface="B Mehr" panose="00000700000000000000" pitchFamily="2" charset="-78"/>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mXRuSaBlT1TjGnEREckEA==" hashData="79hQpF7AQQtLP+YHmg0NhpxLaAzoNSFra7sdJzZarP0W8YkCf5GCEvLXfnfWB9FZ8hr9WCLStVmJcnNgJFvLJA=="/>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DE"/>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17" autoAdjust="0"/>
  </p:normalViewPr>
  <p:slideViewPr>
    <p:cSldViewPr>
      <p:cViewPr varScale="1">
        <p:scale>
          <a:sx n="96" d="100"/>
          <a:sy n="96" d="100"/>
        </p:scale>
        <p:origin x="1066"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21AFC-FFE3-4DF7-9879-787C305B567A}" type="datetimeFigureOut">
              <a:rPr lang="en-US" smtClean="0"/>
              <a:t>10/27/2019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911C2-D162-4784-8DBD-2B52EF5F866B}" type="slidenum">
              <a:rPr lang="en-US" smtClean="0"/>
              <a:t>‹#›</a:t>
            </a:fld>
            <a:endParaRPr lang="en-US"/>
          </a:p>
        </p:txBody>
      </p:sp>
    </p:spTree>
    <p:extLst>
      <p:ext uri="{BB962C8B-B14F-4D97-AF65-F5344CB8AC3E}">
        <p14:creationId xmlns:p14="http://schemas.microsoft.com/office/powerpoint/2010/main" val="428013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68EDB43-2C65-4179-959F-3FC378C72816}" type="slidenum">
              <a:rPr lang="en-US" smtClean="0"/>
              <a:t>1</a:t>
            </a:fld>
            <a:endParaRPr lang="en-US"/>
          </a:p>
        </p:txBody>
      </p:sp>
    </p:spTree>
    <p:extLst>
      <p:ext uri="{BB962C8B-B14F-4D97-AF65-F5344CB8AC3E}">
        <p14:creationId xmlns:p14="http://schemas.microsoft.com/office/powerpoint/2010/main" val="376404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a:t>
            </a:r>
            <a:r>
              <a:rPr lang="fa-IR" baseline="0" dirty="0" smtClean="0"/>
              <a:t>س از تحلیل متن و زیرمتن، نوبت به تحلیل فرامتن پیام رسانه ای می رسد.</a:t>
            </a:r>
          </a:p>
          <a:p>
            <a:r>
              <a:rPr lang="fa-IR" baseline="0" dirty="0" smtClean="0"/>
              <a:t>در صفحات بعد به سابقه رقابت این دو برند می پردازیم و به این بهانه وارد بحث فرامتن می شویم.</a:t>
            </a:r>
          </a:p>
        </p:txBody>
      </p:sp>
      <p:sp>
        <p:nvSpPr>
          <p:cNvPr id="4" name="Slide Number Placeholder 3"/>
          <p:cNvSpPr>
            <a:spLocks noGrp="1"/>
          </p:cNvSpPr>
          <p:nvPr>
            <p:ph type="sldNum" sz="quarter" idx="10"/>
          </p:nvPr>
        </p:nvSpPr>
        <p:spPr/>
        <p:txBody>
          <a:bodyPr/>
          <a:lstStyle/>
          <a:p>
            <a:fld id="{862911C2-D162-4784-8DBD-2B52EF5F866B}" type="slidenum">
              <a:rPr lang="en-US" smtClean="0"/>
              <a:t>11</a:t>
            </a:fld>
            <a:endParaRPr lang="en-US"/>
          </a:p>
        </p:txBody>
      </p:sp>
    </p:spTree>
    <p:extLst>
      <p:ext uri="{BB962C8B-B14F-4D97-AF65-F5344CB8AC3E}">
        <p14:creationId xmlns:p14="http://schemas.microsoft.com/office/powerpoint/2010/main" val="400891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baseline="0"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12</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رقابت بین این دو برند معروف نوشابه در امریکا به قدری جدی بوده که به</a:t>
            </a:r>
            <a:r>
              <a:rPr lang="fa-IR" baseline="0" dirty="0" smtClean="0"/>
              <a:t> تبعیت از جنگ سرد نام جنگ بین این دو برند را گذاشته اند:</a:t>
            </a:r>
          </a:p>
          <a:p>
            <a:r>
              <a:rPr lang="en-US" baseline="0" dirty="0" smtClean="0"/>
              <a:t>Cola War</a:t>
            </a:r>
            <a:endParaRPr lang="fa-IR" baseline="0" dirty="0" smtClean="0"/>
          </a:p>
          <a:p>
            <a:endParaRPr lang="fa-IR" baseline="0" dirty="0" smtClean="0"/>
          </a:p>
          <a:p>
            <a:r>
              <a:rPr lang="fa-IR" baseline="0" dirty="0" smtClean="0"/>
              <a:t>این بخش از تحلیل پیام بازرگانی پخش شده، تحلیل «فرامتن» پیام رسانه ای است.</a:t>
            </a:r>
          </a:p>
        </p:txBody>
      </p:sp>
      <p:sp>
        <p:nvSpPr>
          <p:cNvPr id="4" name="Slide Number Placeholder 3"/>
          <p:cNvSpPr>
            <a:spLocks noGrp="1"/>
          </p:cNvSpPr>
          <p:nvPr>
            <p:ph type="sldNum" sz="quarter" idx="10"/>
          </p:nvPr>
        </p:nvSpPr>
        <p:spPr/>
        <p:txBody>
          <a:bodyPr/>
          <a:lstStyle/>
          <a:p>
            <a:fld id="{862911C2-D162-4784-8DBD-2B52EF5F866B}" type="slidenum">
              <a:rPr lang="en-US" smtClean="0"/>
              <a:t>13</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تولیدات رسانه ای مثل ساندویچ همبرگر است؛ یک لایه گوشت وسط آن است، یک لایه نان روی آن و یک لایه زیرش!</a:t>
            </a:r>
          </a:p>
          <a:p>
            <a:endParaRPr lang="fa-IR" dirty="0" smtClean="0"/>
          </a:p>
          <a:p>
            <a:r>
              <a:rPr lang="fa-IR" dirty="0" smtClean="0"/>
              <a:t>متن:</a:t>
            </a:r>
          </a:p>
          <a:p>
            <a:r>
              <a:rPr lang="fa-IR" dirty="0" smtClean="0"/>
              <a:t>لایه میانی را که دارای</a:t>
            </a:r>
            <a:r>
              <a:rPr lang="fa-IR" baseline="0" dirty="0" smtClean="0"/>
              <a:t> پیام آشکار و عناصر مستقیم و اصلِ تولید محسوس و محصول رسانه ای است، متن می نامند. متنها در واقع همه اطلاعات ظاهری هر پیام هستند که می توانند به صورت کلمه، تصویر، صدا، نشانه و یا هرچیز دیگری برای انتقال معنا باشند. متن در هر شعر یا ضرب المثل، دقیقا همان واژگانی است که شاعر یا نویسنده از آنها استفاده کرده است.</a:t>
            </a:r>
          </a:p>
          <a:p>
            <a:endParaRPr lang="fa-IR" dirty="0" smtClean="0"/>
          </a:p>
          <a:p>
            <a:r>
              <a:rPr lang="fa-IR" dirty="0" smtClean="0"/>
              <a:t>زیرمتن:</a:t>
            </a:r>
          </a:p>
          <a:p>
            <a:r>
              <a:rPr lang="fa-IR" dirty="0" smtClean="0"/>
              <a:t>به پیامهای پنهان و غیرمستقیمی که تولیدکنندهپ یام با بهره گیریِ هدفمند</a:t>
            </a:r>
            <a:r>
              <a:rPr lang="fa-IR" baseline="0" dirty="0" smtClean="0"/>
              <a:t> از فنون اثرگذاری بر مخاطب (مانند استفاده از کلام، رنگ، نور، موسیقی و...) در لایه زیرین تولید رسانه ای جاسازی کرده است، زیرمتن می گویند. زیرمتن در شعر، مفهوم کنایی و اصطلاحیِ پنهانی است که شاعر، هنرمندانه و غیرمستقیم با استفاده از صنایع ادبی در درون متن، جاسازی کرده است.</a:t>
            </a:r>
          </a:p>
          <a:p>
            <a:endParaRPr lang="fa-IR" baseline="0" dirty="0" smtClean="0"/>
          </a:p>
          <a:p>
            <a:r>
              <a:rPr lang="fa-IR" baseline="0" dirty="0" smtClean="0"/>
              <a:t>فرامتن:</a:t>
            </a:r>
          </a:p>
          <a:p>
            <a:r>
              <a:rPr lang="fa-IR" baseline="0" dirty="0" smtClean="0"/>
              <a:t>به لایه بالایی، که خارج از متن و درون پیام است و شامل اوضاع محیطی، فرهنگی و عوامل بیرونی حاکم بر درک و اثرگذاری پیام است و حتی گاهی مفهوم یا هدف هر پیام را به ضد آن چیزی تبدیل می کند که مدنظر تولیدکننده اش بوده است فرامتن می گویند.</a:t>
            </a:r>
          </a:p>
        </p:txBody>
      </p:sp>
      <p:sp>
        <p:nvSpPr>
          <p:cNvPr id="4" name="Slide Number Placeholder 3"/>
          <p:cNvSpPr>
            <a:spLocks noGrp="1"/>
          </p:cNvSpPr>
          <p:nvPr>
            <p:ph type="sldNum" sz="quarter" idx="10"/>
          </p:nvPr>
        </p:nvSpPr>
        <p:spPr/>
        <p:txBody>
          <a:bodyPr/>
          <a:lstStyle/>
          <a:p>
            <a:fld id="{862911C2-D162-4784-8DBD-2B52EF5F866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75755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متن را تولیدکننده پیام به شکلی صریح و بی واسطه می سازد.</a:t>
            </a:r>
          </a:p>
          <a:p>
            <a:r>
              <a:rPr lang="fa-IR" baseline="0" dirty="0" smtClean="0"/>
              <a:t>زیرمتن توسط تولیدکننده به کمک فنون رسانه ای رمزگذاری و توسط مخاطب  بسته به دانایی و توانایی وی رمزگشایی می شود.</a:t>
            </a:r>
          </a:p>
          <a:p>
            <a:r>
              <a:rPr lang="fa-IR" baseline="0" dirty="0" smtClean="0"/>
              <a:t>اما </a:t>
            </a:r>
            <a:r>
              <a:rPr lang="fa-IR" baseline="0" smtClean="0"/>
              <a:t>فرامتن فراتر </a:t>
            </a:r>
            <a:r>
              <a:rPr lang="fa-IR" baseline="0" dirty="0" smtClean="0"/>
              <a:t>از ساختار رسانه و خارج از خواست و اراده تولیدکننده و مصرف کننده پیام است و به فرهنگ، وضعیت زمانی و مکانی و عناصر بیرونی پیام برمی گردد.</a:t>
            </a:r>
          </a:p>
        </p:txBody>
      </p:sp>
      <p:sp>
        <p:nvSpPr>
          <p:cNvPr id="4" name="Slide Number Placeholder 3"/>
          <p:cNvSpPr>
            <a:spLocks noGrp="1"/>
          </p:cNvSpPr>
          <p:nvPr>
            <p:ph type="sldNum" sz="quarter" idx="10"/>
          </p:nvPr>
        </p:nvSpPr>
        <p:spPr/>
        <p:txBody>
          <a:bodyPr/>
          <a:lstStyle/>
          <a:p>
            <a:fld id="{862911C2-D162-4784-8DBD-2B52EF5F866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7575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چند مثال راهگشا برای درک بهتر فرامتن:</a:t>
            </a:r>
          </a:p>
          <a:p>
            <a:r>
              <a:rPr lang="fa-IR" dirty="0" smtClean="0"/>
              <a:t>هنگامی که شرکت جنرال موتورز امریکا برای اولین بار اتومبیل شورلت «نوا» را به امریکای حنوبی وارد کرد، آگاه نبود که واژه نوا</a:t>
            </a:r>
            <a:r>
              <a:rPr lang="fa-IR" baseline="0" dirty="0" smtClean="0"/>
              <a:t> در زبان این قسمت از قاره امریکا به معنای «وسیله ای است که راه نمی رود». این شرکت خودروساز در اقدامی سریع نام این محصول را در آن بازار، به «کاراییب» تغییر داد.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16</a:t>
            </a:fld>
            <a:endParaRPr lang="en-US"/>
          </a:p>
        </p:txBody>
      </p:sp>
    </p:spTree>
    <p:extLst>
      <p:ext uri="{BB962C8B-B14F-4D97-AF65-F5344CB8AC3E}">
        <p14:creationId xmlns:p14="http://schemas.microsoft.com/office/powerpoint/2010/main" val="318037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مثال</a:t>
            </a:r>
            <a:r>
              <a:rPr lang="fa-IR" baseline="0" dirty="0" smtClean="0"/>
              <a:t> دیگری برای فرامتن</a:t>
            </a:r>
          </a:p>
          <a:p>
            <a:endParaRPr lang="fa-IR" baseline="0" dirty="0" smtClean="0"/>
          </a:p>
          <a:p>
            <a:r>
              <a:rPr lang="fa-IR" baseline="0" dirty="0" smtClean="0"/>
              <a:t>الموت در عربی به معنای مرگ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17</a:t>
            </a:fld>
            <a:endParaRPr lang="en-US"/>
          </a:p>
        </p:txBody>
      </p:sp>
    </p:spTree>
    <p:extLst>
      <p:ext uri="{BB962C8B-B14F-4D97-AF65-F5344CB8AC3E}">
        <p14:creationId xmlns:p14="http://schemas.microsoft.com/office/powerpoint/2010/main" val="3180377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18</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متن، زیرمتن و فرامتن را</a:t>
            </a:r>
            <a:r>
              <a:rPr lang="fa-IR" baseline="0" dirty="0" smtClean="0"/>
              <a:t> در این بیت بررسی کنید.</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19</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متن، زیرمتن و فرامتن را</a:t>
            </a:r>
            <a:r>
              <a:rPr lang="fa-IR" baseline="0" dirty="0" smtClean="0"/>
              <a:t> در این تصویر بررسی کنید.</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20</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 درس قبل راجع به آینده رسانه ها صحبت کردیم.</a:t>
            </a:r>
          </a:p>
          <a:p>
            <a:r>
              <a:rPr lang="fa-IR" dirty="0" smtClean="0"/>
              <a:t>فیلم</a:t>
            </a:r>
            <a:r>
              <a:rPr lang="fa-IR" baseline="0" dirty="0" smtClean="0"/>
              <a:t> پیش به سوی رسانه ها نگاهی متفاوت می کند به عصر رسانه ها...</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a:t>
            </a:fld>
            <a:endParaRPr lang="en-US"/>
          </a:p>
        </p:txBody>
      </p:sp>
    </p:spTree>
    <p:extLst>
      <p:ext uri="{BB962C8B-B14F-4D97-AF65-F5344CB8AC3E}">
        <p14:creationId xmlns:p14="http://schemas.microsoft.com/office/powerpoint/2010/main" val="204264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متن، زیرمتن و فرامتن را</a:t>
            </a:r>
            <a:r>
              <a:rPr lang="fa-IR" baseline="0" dirty="0" smtClean="0"/>
              <a:t> در این تصویر بررسی کنید.</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21</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متن، زیرمتن و فرامتن را</a:t>
            </a:r>
            <a:r>
              <a:rPr lang="fa-IR" baseline="0" dirty="0" smtClean="0"/>
              <a:t> در این تصویر بررسی کنید.</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22</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متن، زیرمتن و فرامتن را</a:t>
            </a:r>
            <a:r>
              <a:rPr lang="fa-IR" baseline="0" dirty="0" smtClean="0"/>
              <a:t> در این تصویر بررسی کنید.</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23</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بدون</a:t>
            </a:r>
            <a:r>
              <a:rPr lang="fa-IR" baseline="0" dirty="0" smtClean="0"/>
              <a:t> شرح!</a:t>
            </a:r>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24</a:t>
            </a:fld>
            <a:endParaRPr lang="en-US"/>
          </a:p>
        </p:txBody>
      </p:sp>
    </p:spTree>
    <p:extLst>
      <p:ext uri="{BB962C8B-B14F-4D97-AF65-F5344CB8AC3E}">
        <p14:creationId xmlns:p14="http://schemas.microsoft.com/office/powerpoint/2010/main" val="2952033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26</a:t>
            </a:fld>
            <a:endParaRPr lang="en-US"/>
          </a:p>
        </p:txBody>
      </p:sp>
    </p:spTree>
    <p:extLst>
      <p:ext uri="{BB962C8B-B14F-4D97-AF65-F5344CB8AC3E}">
        <p14:creationId xmlns:p14="http://schemas.microsoft.com/office/powerpoint/2010/main" val="318037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فیلم «در بشقاب تو» را ببینید و به</a:t>
            </a:r>
            <a:r>
              <a:rPr lang="fa-IR" baseline="0" dirty="0" smtClean="0"/>
              <a:t> پرسشهای زیر پاسخ دهید...</a:t>
            </a:r>
          </a:p>
          <a:p>
            <a:r>
              <a:rPr lang="fa-IR" baseline="0" dirty="0" smtClean="0"/>
              <a:t>هرچه درباره تصویر به یاد می آورید بیان کنید! نور، صوت، صحنه ها و زوایای دوربین چطور کنار هم قرار گرفته اند؟</a:t>
            </a:r>
          </a:p>
          <a:p>
            <a:r>
              <a:rPr lang="fa-IR" baseline="0" dirty="0" smtClean="0"/>
              <a:t>چه چیزهایی در این فیلم، احساسات شما را برانگیخت یا شما را به تعجب و تفکر واداشت؟</a:t>
            </a:r>
          </a:p>
          <a:p>
            <a:r>
              <a:rPr lang="fa-IR" baseline="0" dirty="0" smtClean="0"/>
              <a:t>افراد را توصیف کنید! چه شکلی هستند؟ چه کار می کنند؟ چه پوشیده اند؟</a:t>
            </a:r>
          </a:p>
          <a:p>
            <a:r>
              <a:rPr lang="fa-IR" baseline="0" dirty="0" smtClean="0"/>
              <a:t>با توجه به تفاوت برنامه های غذایی ملتهای مختلف، چه پیامهایی از تنوع سبک زندگی دریافت می کنید؟</a:t>
            </a:r>
          </a:p>
        </p:txBody>
      </p:sp>
      <p:sp>
        <p:nvSpPr>
          <p:cNvPr id="4" name="Slide Number Placeholder 3"/>
          <p:cNvSpPr>
            <a:spLocks noGrp="1"/>
          </p:cNvSpPr>
          <p:nvPr>
            <p:ph type="sldNum" sz="quarter" idx="10"/>
          </p:nvPr>
        </p:nvSpPr>
        <p:spPr/>
        <p:txBody>
          <a:bodyPr/>
          <a:lstStyle/>
          <a:p>
            <a:fld id="{862911C2-D162-4784-8DBD-2B52EF5F866B}" type="slidenum">
              <a:rPr lang="en-US" smtClean="0"/>
              <a:t>4</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تبلیغ فوق را تماشا کنید و سوالات صفحات بعد را پاسخ دهید...</a:t>
            </a:r>
          </a:p>
          <a:p>
            <a:endParaRPr lang="fa-IR" baseline="0"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5</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حتما داستان</a:t>
            </a:r>
            <a:r>
              <a:rPr lang="fa-IR" baseline="0" dirty="0" smtClean="0"/>
              <a:t> خود را ابتدا روی کاغذ بنویسید و بعد بخوانید. در این بین هر کس مطمئنا نکات و نقاطی که برایش مهمتر بوده است را مورد تاکید قرار می دهد.</a:t>
            </a:r>
          </a:p>
          <a:p>
            <a:r>
              <a:rPr lang="fa-IR" baseline="0" dirty="0" smtClean="0"/>
              <a:t>دقت کنیم که در این اسلاید مشغول تمرین تحلیل نخستین لایه از هر اثر رسانه ای یعنی «متن» هستیم.</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6</a:t>
            </a:fld>
            <a:endParaRPr lang="en-US"/>
          </a:p>
        </p:txBody>
      </p:sp>
    </p:spTree>
    <p:extLst>
      <p:ext uri="{BB962C8B-B14F-4D97-AF65-F5344CB8AC3E}">
        <p14:creationId xmlns:p14="http://schemas.microsoft.com/office/powerpoint/2010/main" val="207575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 این 4 اسلاید به دنبال باز کردن مفهوم «زیر متن» هستیم.</a:t>
            </a:r>
          </a:p>
          <a:p>
            <a:endParaRPr lang="fa-IR" dirty="0" smtClean="0"/>
          </a:p>
          <a:p>
            <a:r>
              <a:rPr lang="fa-IR" dirty="0" smtClean="0"/>
              <a:t>اندازه نما در اینجا</a:t>
            </a:r>
            <a:r>
              <a:rPr lang="fa-IR" baseline="0" dirty="0" smtClean="0"/>
              <a:t> «باز» است:</a:t>
            </a:r>
          </a:p>
          <a:p>
            <a:r>
              <a:rPr lang="en-US" baseline="0" dirty="0" smtClean="0"/>
              <a:t>Long Shot</a:t>
            </a:r>
            <a:endParaRPr lang="fa-IR" baseline="0" dirty="0" smtClean="0"/>
          </a:p>
          <a:p>
            <a:r>
              <a:rPr lang="fa-IR" baseline="0" dirty="0" smtClean="0"/>
              <a:t>به این نما، «نمای معرف» نیز می گویند. وظیفه این نما که در نخستین تصاویر پخش شده از یک اثر گنجانده می شود، معرفی عناصر صحنه و نسبت اشخاص و اشیا با یکدیگر است.</a:t>
            </a:r>
          </a:p>
          <a:p>
            <a:r>
              <a:rPr lang="fa-IR" baseline="0" dirty="0" smtClean="0"/>
              <a:t>در نمای تصویر شده، با یک موقعیت شهری مواجهیم که گویی محله ای سنتی یا فقیرنشین است. نامنظم بودن و کثیف بودن دیوارها ما را در این فهم یاری می کنند.</a:t>
            </a:r>
          </a:p>
          <a:p>
            <a:r>
              <a:rPr lang="fa-IR" baseline="0" dirty="0" smtClean="0"/>
              <a:t>در واقع ر اینجا داستان محبوبیت پپسی در تمامی محله ها حتی محله های قدیمی و فقیرنشین به رخ کشیده شده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7</a:t>
            </a:fld>
            <a:endParaRPr lang="en-US"/>
          </a:p>
        </p:txBody>
      </p:sp>
    </p:spTree>
    <p:extLst>
      <p:ext uri="{BB962C8B-B14F-4D97-AF65-F5344CB8AC3E}">
        <p14:creationId xmlns:p14="http://schemas.microsoft.com/office/powerpoint/2010/main" val="45132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این نما را نمای بالاسر</a:t>
            </a:r>
            <a:r>
              <a:rPr lang="fa-IR" baseline="0" dirty="0" smtClean="0"/>
              <a:t> می گویند:</a:t>
            </a:r>
          </a:p>
          <a:p>
            <a:r>
              <a:rPr lang="en-US" baseline="0" dirty="0" smtClean="0"/>
              <a:t>Overview</a:t>
            </a:r>
          </a:p>
          <a:p>
            <a:endParaRPr lang="en-US" baseline="0" dirty="0" smtClean="0"/>
          </a:p>
          <a:p>
            <a:r>
              <a:rPr lang="fa-IR" baseline="0" dirty="0" smtClean="0"/>
              <a:t>معمولا در این نمای رو به پایین، سوژه درون قاب کوچک نمایی می شود، به چشم آمدن زمین زیرپای سوژه نیز از دیگر ویژگی های این زاویه نماست. در این نما کودک در مقابل دستگاه فروش نوشابه بسیار کوچکتر به نظر می رسد، گویی که انگار نوجوان کار سختی برای خریدن نوشابه در پیش دارد. درواقع در این نما دستگاه بر نوجوان مسلط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8</a:t>
            </a:fld>
            <a:endParaRPr lang="en-US"/>
          </a:p>
        </p:txBody>
      </p:sp>
    </p:spTree>
    <p:extLst>
      <p:ext uri="{BB962C8B-B14F-4D97-AF65-F5344CB8AC3E}">
        <p14:creationId xmlns:p14="http://schemas.microsoft.com/office/powerpoint/2010/main" val="273199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 حین تماشای این نما، صدای بازی کردن بچه ها می آید. گویا کمی</a:t>
            </a:r>
            <a:r>
              <a:rPr lang="fa-IR" baseline="0" dirty="0" smtClean="0"/>
              <a:t> آن طرفتر از این دستگاه بچه ها مشغول بازی کردن هستند و پسرک درون قاب از وسط بازی برای خرید نوشابه و تازه کردن گلو آمده است.</a:t>
            </a:r>
          </a:p>
          <a:p>
            <a:r>
              <a:rPr lang="fa-IR" baseline="0" dirty="0" smtClean="0"/>
              <a:t>با حذف این صدا، فضای اثر بسیار متفاوت می شود و فضا تا این حد شکسته و غیررسمی نمی گردد.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9</a:t>
            </a:fld>
            <a:endParaRPr lang="en-US"/>
          </a:p>
        </p:txBody>
      </p:sp>
    </p:spTree>
    <p:extLst>
      <p:ext uri="{BB962C8B-B14F-4D97-AF65-F5344CB8AC3E}">
        <p14:creationId xmlns:p14="http://schemas.microsoft.com/office/powerpoint/2010/main" val="87708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قاعدتا تحقیر کوکاکولا</a:t>
            </a:r>
            <a:r>
              <a:rPr lang="fa-IR" baseline="0" dirty="0" smtClean="0"/>
              <a:t> و بالا بردن پپسی.</a:t>
            </a:r>
          </a:p>
          <a:p>
            <a:r>
              <a:rPr lang="fa-IR" baseline="0" dirty="0" smtClean="0"/>
              <a:t>اما این تحقیر از طریق پا گذاشتن روی مبانی اخلاقی و ایجاد رقابتی ناسالم رخ داده است.</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10</a:t>
            </a:fld>
            <a:endParaRPr lang="en-US"/>
          </a:p>
        </p:txBody>
      </p:sp>
    </p:spTree>
    <p:extLst>
      <p:ext uri="{BB962C8B-B14F-4D97-AF65-F5344CB8AC3E}">
        <p14:creationId xmlns:p14="http://schemas.microsoft.com/office/powerpoint/2010/main" val="80876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ziaossalehin.ir/"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768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6128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7981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2"/>
          </p:cNvPr>
          <p:cNvSpPr/>
          <p:nvPr/>
        </p:nvSpPr>
        <p:spPr>
          <a:xfrm>
            <a:off x="777240" y="4629150"/>
            <a:ext cx="7543800" cy="20574"/>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2"/>
          </p:cNvPr>
          <p:cNvSpPr/>
          <p:nvPr/>
        </p:nvSpPr>
        <p:spPr>
          <a:xfrm>
            <a:off x="3419872" y="4738330"/>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93120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0671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0394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1800" cy="12001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6" name="Footer Placeholder 5"/>
          <p:cNvSpPr>
            <a:spLocks noGrp="1"/>
          </p:cNvSpPr>
          <p:nvPr>
            <p:ph type="ftr" sz="quarter" idx="11"/>
          </p:nvPr>
        </p:nvSpPr>
        <p:spPr>
          <a:xfrm>
            <a:off x="762000" y="4656582"/>
            <a:ext cx="487386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250357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1800" cy="120015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8" name="Footer Placeholder 7"/>
          <p:cNvSpPr>
            <a:spLocks noGrp="1"/>
          </p:cNvSpPr>
          <p:nvPr>
            <p:ph type="ftr" sz="quarter" idx="11"/>
          </p:nvPr>
        </p:nvSpPr>
        <p:spPr>
          <a:xfrm>
            <a:off x="762000" y="4656582"/>
            <a:ext cx="4873869"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38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1800" cy="120015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4" name="Footer Placeholder 3"/>
          <p:cNvSpPr>
            <a:spLocks noGrp="1"/>
          </p:cNvSpPr>
          <p:nvPr>
            <p:ph type="ftr" sz="quarter" idx="11"/>
          </p:nvPr>
        </p:nvSpPr>
        <p:spPr>
          <a:xfrm>
            <a:off x="762000" y="4656582"/>
            <a:ext cx="4873869"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703867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3" name="Footer Placeholder 2"/>
          <p:cNvSpPr>
            <a:spLocks noGrp="1"/>
          </p:cNvSpPr>
          <p:nvPr>
            <p:ph type="ftr" sz="quarter" idx="11"/>
          </p:nvPr>
        </p:nvSpPr>
        <p:spPr>
          <a:xfrm>
            <a:off x="762000" y="4656582"/>
            <a:ext cx="4873869"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1555177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a:prstGeom prst="rect">
            <a:avLst/>
          </a:prstGeo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6" name="Footer Placeholder 5"/>
          <p:cNvSpPr>
            <a:spLocks noGrp="1"/>
          </p:cNvSpPr>
          <p:nvPr>
            <p:ph type="ftr" sz="quarter" idx="11"/>
          </p:nvPr>
        </p:nvSpPr>
        <p:spPr>
          <a:xfrm>
            <a:off x="762000" y="4656582"/>
            <a:ext cx="487386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7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606500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a:prstGeom prst="rect">
            <a:avLst/>
          </a:prstGeom>
        </p:spPr>
        <p:txBody>
          <a:bodyPr anchor="b">
            <a:normAutofit/>
          </a:bodyPr>
          <a:lstStyle>
            <a:lvl1pPr algn="l">
              <a:defRPr sz="5400" b="0"/>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6" name="Footer Placeholder 5"/>
          <p:cNvSpPr>
            <a:spLocks noGrp="1"/>
          </p:cNvSpPr>
          <p:nvPr>
            <p:ph type="ftr" sz="quarter" idx="11"/>
          </p:nvPr>
        </p:nvSpPr>
        <p:spPr>
          <a:xfrm>
            <a:off x="762000" y="4656582"/>
            <a:ext cx="4873869"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sp>
        <p:nvSpPr>
          <p:cNvPr id="8" name="Rectangle 7"/>
          <p:cNvSpPr/>
          <p:nvPr userDrawn="1"/>
        </p:nvSpPr>
        <p:spPr>
          <a:xfrm>
            <a:off x="3707904" y="4656582"/>
            <a:ext cx="2054793" cy="369332"/>
          </a:xfrm>
          <a:prstGeom prst="rect">
            <a:avLst/>
          </a:prstGeom>
        </p:spPr>
        <p:txBody>
          <a:bodyPr wrap="none">
            <a:spAutoFit/>
          </a:bodyPr>
          <a:lstStyle/>
          <a:p>
            <a:pPr lvl="0"/>
            <a:r>
              <a:rPr lang="en-US" dirty="0" smtClean="0"/>
              <a:t>www.ziaossalehin.ir</a:t>
            </a:r>
          </a:p>
        </p:txBody>
      </p:sp>
    </p:spTree>
    <p:extLst>
      <p:ext uri="{BB962C8B-B14F-4D97-AF65-F5344CB8AC3E}">
        <p14:creationId xmlns:p14="http://schemas.microsoft.com/office/powerpoint/2010/main" val="275358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1800" cy="120015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5" name="Footer Placeholder 4"/>
          <p:cNvSpPr>
            <a:spLocks noGrp="1"/>
          </p:cNvSpPr>
          <p:nvPr>
            <p:ph type="ftr" sz="quarter" idx="11"/>
          </p:nvPr>
        </p:nvSpPr>
        <p:spPr>
          <a:xfrm>
            <a:off x="762000" y="4656582"/>
            <a:ext cx="487386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325473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4656582"/>
            <a:ext cx="2133600" cy="273844"/>
          </a:xfrm>
          <a:prstGeom prst="rect">
            <a:avLst/>
          </a:prstGeom>
        </p:spPr>
        <p:txBody>
          <a:bodyPr/>
          <a:lstStyle/>
          <a:p>
            <a:fld id="{EC78169D-DD6C-43AF-A837-3CDC4FB6046A}" type="datetimeFigureOut">
              <a:rPr lang="en-US" smtClean="0"/>
              <a:t>10/27/2019</a:t>
            </a:fld>
            <a:endParaRPr lang="en-US"/>
          </a:p>
        </p:txBody>
      </p:sp>
      <p:sp>
        <p:nvSpPr>
          <p:cNvPr id="5" name="Footer Placeholder 4"/>
          <p:cNvSpPr>
            <a:spLocks noGrp="1"/>
          </p:cNvSpPr>
          <p:nvPr>
            <p:ph type="ftr" sz="quarter" idx="11"/>
          </p:nvPr>
        </p:nvSpPr>
        <p:spPr>
          <a:xfrm>
            <a:off x="762000" y="4656582"/>
            <a:ext cx="487386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4265676"/>
            <a:ext cx="762000" cy="273844"/>
          </a:xfrm>
          <a:prstGeom prst="rect">
            <a:avLst/>
          </a:prstGeom>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1486562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a:xfrm>
            <a:off x="6457950" y="4767263"/>
            <a:ext cx="2057400" cy="273844"/>
          </a:xfrm>
          <a:prstGeom prst="rect">
            <a:avLst/>
          </a:prstGeom>
        </p:spPr>
        <p:txBody>
          <a:bodyPr/>
          <a:lstStyle/>
          <a:p>
            <a:fld id="{A8A4264B-8D0F-4A2D-A20C-FBA4A69A3F91}" type="datetimeFigureOut">
              <a:rPr lang="fa-IR" smtClean="0"/>
              <a:t>28/02/1441</a:t>
            </a:fld>
            <a:endParaRPr lang="fa-I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fa-IR"/>
          </a:p>
        </p:txBody>
      </p:sp>
      <p:sp>
        <p:nvSpPr>
          <p:cNvPr id="6" name="Slide Number Placeholder 5"/>
          <p:cNvSpPr>
            <a:spLocks noGrp="1"/>
          </p:cNvSpPr>
          <p:nvPr>
            <p:ph type="sldNum" sz="quarter" idx="12"/>
          </p:nvPr>
        </p:nvSpPr>
        <p:spPr>
          <a:xfrm>
            <a:off x="628650" y="4767263"/>
            <a:ext cx="2057400" cy="273844"/>
          </a:xfrm>
          <a:prstGeom prst="rect">
            <a:avLst/>
          </a:prstGeom>
        </p:spPr>
        <p:txBody>
          <a:bodyPr/>
          <a:lstStyle/>
          <a:p>
            <a:fld id="{725FF9FA-95D1-4406-9DA8-52E0E1261992}" type="slidenum">
              <a:rPr lang="fa-IR" smtClean="0"/>
              <a:t>‹#›</a:t>
            </a:fld>
            <a:endParaRPr lang="fa-IR"/>
          </a:p>
        </p:txBody>
      </p:sp>
      <p:sp>
        <p:nvSpPr>
          <p:cNvPr id="7" name="Rectangle 6"/>
          <p:cNvSpPr/>
          <p:nvPr userDrawn="1"/>
        </p:nvSpPr>
        <p:spPr>
          <a:xfrm>
            <a:off x="3544603" y="4657788"/>
            <a:ext cx="2054793" cy="369332"/>
          </a:xfrm>
          <a:prstGeom prst="rect">
            <a:avLst/>
          </a:prstGeom>
        </p:spPr>
        <p:txBody>
          <a:bodyPr wrap="none">
            <a:spAutoFit/>
          </a:bodyPr>
          <a:lstStyle/>
          <a:p>
            <a:pPr lvl="0"/>
            <a:r>
              <a:rPr lang="en-US" dirty="0" smtClean="0"/>
              <a:t>www.ziaossalehin.ir</a:t>
            </a:r>
          </a:p>
        </p:txBody>
      </p:sp>
    </p:spTree>
    <p:extLst>
      <p:ext uri="{BB962C8B-B14F-4D97-AF65-F5344CB8AC3E}">
        <p14:creationId xmlns:p14="http://schemas.microsoft.com/office/powerpoint/2010/main" val="3425900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fa-I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a:xfrm>
            <a:off x="6457950" y="4767263"/>
            <a:ext cx="2057400" cy="273844"/>
          </a:xfrm>
          <a:prstGeom prst="rect">
            <a:avLst/>
          </a:prstGeom>
        </p:spPr>
        <p:txBody>
          <a:bodyPr/>
          <a:lstStyle/>
          <a:p>
            <a:fld id="{A8A4264B-8D0F-4A2D-A20C-FBA4A69A3F91}" type="datetimeFigureOut">
              <a:rPr lang="fa-IR" smtClean="0"/>
              <a:t>28/02/1441</a:t>
            </a:fld>
            <a:endParaRPr lang="fa-I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fa-IR"/>
          </a:p>
        </p:txBody>
      </p:sp>
      <p:sp>
        <p:nvSpPr>
          <p:cNvPr id="6" name="Slide Number Placeholder 5"/>
          <p:cNvSpPr>
            <a:spLocks noGrp="1"/>
          </p:cNvSpPr>
          <p:nvPr>
            <p:ph type="sldNum" sz="quarter" idx="12"/>
          </p:nvPr>
        </p:nvSpPr>
        <p:spPr>
          <a:xfrm>
            <a:off x="628650" y="4767263"/>
            <a:ext cx="2057400" cy="273844"/>
          </a:xfrm>
          <a:prstGeom prst="rect">
            <a:avLst/>
          </a:prstGeom>
        </p:spPr>
        <p:txBody>
          <a:bodyPr/>
          <a:lstStyle/>
          <a:p>
            <a:fld id="{725FF9FA-95D1-4406-9DA8-52E0E1261992}" type="slidenum">
              <a:rPr lang="fa-IR" smtClean="0"/>
              <a:t>‹#›</a:t>
            </a:fld>
            <a:endParaRPr lang="fa-IR"/>
          </a:p>
        </p:txBody>
      </p:sp>
      <p:sp>
        <p:nvSpPr>
          <p:cNvPr id="7" name="Rectangle 6"/>
          <p:cNvSpPr/>
          <p:nvPr userDrawn="1"/>
        </p:nvSpPr>
        <p:spPr>
          <a:xfrm>
            <a:off x="3544603" y="4671775"/>
            <a:ext cx="2054793" cy="369332"/>
          </a:xfrm>
          <a:prstGeom prst="rect">
            <a:avLst/>
          </a:prstGeom>
        </p:spPr>
        <p:txBody>
          <a:bodyPr wrap="none">
            <a:spAutoFit/>
          </a:bodyPr>
          <a:lstStyle/>
          <a:p>
            <a:pPr lvl="0"/>
            <a:r>
              <a:rPr lang="en-US" dirty="0" smtClean="0"/>
              <a:t>www.ziaossalehin.ir</a:t>
            </a:r>
          </a:p>
        </p:txBody>
      </p:sp>
    </p:spTree>
    <p:extLst>
      <p:ext uri="{BB962C8B-B14F-4D97-AF65-F5344CB8AC3E}">
        <p14:creationId xmlns:p14="http://schemas.microsoft.com/office/powerpoint/2010/main" val="272391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883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51665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0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23214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5338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6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2271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C78169D-DD6C-43AF-A837-3CDC4FB6046A}" type="datetimeFigureOut">
              <a:rPr lang="en-US" smtClean="0">
                <a:solidFill>
                  <a:srgbClr val="303030">
                    <a:lumMod val="90000"/>
                    <a:lumOff val="10000"/>
                  </a:srgbClr>
                </a:solidFill>
              </a:rPr>
              <a:pPr/>
              <a:t>10/27/2019</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B6A897A-9589-4EA6-96C1-C5B219468E7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58014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rgbClr val="00A4DE"/>
          </a:fgClr>
          <a:bgClr>
            <a:schemeClr val="bg1"/>
          </a:bgClr>
        </a:pattFill>
        <a:effectLst/>
      </p:bgPr>
    </p:bg>
    <p:spTree>
      <p:nvGrpSpPr>
        <p:cNvPr id="1" name=""/>
        <p:cNvGrpSpPr/>
        <p:nvPr/>
      </p:nvGrpSpPr>
      <p:grpSpPr>
        <a:xfrm>
          <a:off x="0" y="0"/>
          <a:ext cx="0" cy="0"/>
          <a:chOff x="0" y="0"/>
          <a:chExt cx="0" cy="0"/>
        </a:xfrm>
      </p:grpSpPr>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55431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iming>
    <p:tnLst>
      <p:par>
        <p:cTn id="1" dur="indefinite" restart="never" nodeType="tmRoot"/>
      </p:par>
    </p:tnLst>
  </p:timing>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7247" y="771550"/>
            <a:ext cx="6335253" cy="725471"/>
          </a:xfrm>
        </p:spPr>
        <p:txBody>
          <a:bodyPr>
            <a:normAutofit fontScale="90000"/>
          </a:bodyPr>
          <a:lstStyle/>
          <a:p>
            <a:pPr algn="ctr" rtl="1"/>
            <a:r>
              <a:rPr lang="fa-IR" sz="4100" b="1" dirty="0">
                <a:solidFill>
                  <a:srgbClr val="FFFF00"/>
                </a:solidFill>
                <a:cs typeface="B Titr" panose="00000700000000000000" pitchFamily="2" charset="-78"/>
              </a:rPr>
              <a:t>کتاب تفکر و سواد رسانه </a:t>
            </a:r>
            <a:r>
              <a:rPr lang="fa-IR" sz="4100" b="1" dirty="0" smtClean="0">
                <a:solidFill>
                  <a:srgbClr val="FFFF00"/>
                </a:solidFill>
                <a:cs typeface="B Titr" panose="00000700000000000000" pitchFamily="2" charset="-78"/>
              </a:rPr>
              <a:t>ای </a:t>
            </a:r>
            <a:r>
              <a:rPr lang="fa-IR" sz="4100" b="1" dirty="0">
                <a:solidFill>
                  <a:srgbClr val="FFFF00"/>
                </a:solidFill>
                <a:cs typeface="B Titr" panose="00000700000000000000" pitchFamily="2" charset="-78"/>
              </a:rPr>
              <a:t>پایه دهم</a:t>
            </a:r>
            <a:endParaRPr lang="en-US" sz="4100" b="1" dirty="0">
              <a:solidFill>
                <a:srgbClr val="FFFF00"/>
              </a:solidFill>
              <a:cs typeface="B Titr" panose="00000700000000000000" pitchFamily="2" charset="-78"/>
            </a:endParaRPr>
          </a:p>
        </p:txBody>
      </p:sp>
      <p:sp>
        <p:nvSpPr>
          <p:cNvPr id="4" name="Title 1"/>
          <p:cNvSpPr txBox="1">
            <a:spLocks/>
          </p:cNvSpPr>
          <p:nvPr/>
        </p:nvSpPr>
        <p:spPr>
          <a:xfrm>
            <a:off x="777240" y="2600936"/>
            <a:ext cx="7543800" cy="1554990"/>
          </a:xfrm>
          <a:prstGeom prst="rect">
            <a:avLst/>
          </a:prstGeom>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FFFF00"/>
                </a:solidFill>
                <a:effectLst>
                  <a:outerShdw blurRad="38100" dist="38100" dir="2700000" algn="tl">
                    <a:srgbClr val="000000">
                      <a:alpha val="43137"/>
                    </a:srgbClr>
                  </a:outerShdw>
                </a:effectLst>
                <a:cs typeface="B Titr" panose="00000700000000000000" pitchFamily="2" charset="-78"/>
              </a:rPr>
              <a:t>درس دوم</a:t>
            </a:r>
          </a:p>
          <a:p>
            <a:pPr algn="ctr" rtl="1"/>
            <a:r>
              <a:rPr lang="fa-IR" sz="5400" b="1" dirty="0" smtClean="0">
                <a:solidFill>
                  <a:schemeClr val="bg1"/>
                </a:solidFill>
                <a:effectLst>
                  <a:outerShdw blurRad="38100" dist="38100" dir="2700000" algn="tl">
                    <a:srgbClr val="000000">
                      <a:alpha val="43137"/>
                    </a:srgbClr>
                  </a:outerShdw>
                </a:effectLst>
                <a:cs typeface="B Titr" panose="00000700000000000000" pitchFamily="2" charset="-78"/>
              </a:rPr>
              <a:t>پیام همبرگری</a:t>
            </a:r>
            <a:endParaRPr lang="en-US" sz="5400" b="1"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7" name="Title 1"/>
          <p:cNvSpPr txBox="1">
            <a:spLocks/>
          </p:cNvSpPr>
          <p:nvPr/>
        </p:nvSpPr>
        <p:spPr>
          <a:xfrm>
            <a:off x="2699793" y="123478"/>
            <a:ext cx="3294836" cy="801127"/>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400" b="1" dirty="0" smtClean="0">
                <a:solidFill>
                  <a:schemeClr val="bg1">
                    <a:lumMod val="85000"/>
                  </a:schemeClr>
                </a:solidFill>
                <a:cs typeface="B Titr" panose="00000700000000000000" pitchFamily="2" charset="-78"/>
              </a:rPr>
              <a:t>به نام خداوند دانا و حکیم</a:t>
            </a:r>
            <a:endParaRPr lang="en-US" sz="2400" b="1" dirty="0">
              <a:solidFill>
                <a:schemeClr val="bg1">
                  <a:lumMod val="85000"/>
                </a:schemeClr>
              </a:solidFill>
              <a:cs typeface="B Titr" panose="00000700000000000000" pitchFamily="2" charset="-78"/>
            </a:endParaRPr>
          </a:p>
        </p:txBody>
      </p:sp>
      <p:sp>
        <p:nvSpPr>
          <p:cNvPr id="3" name="Rectangle 2"/>
          <p:cNvSpPr/>
          <p:nvPr/>
        </p:nvSpPr>
        <p:spPr>
          <a:xfrm>
            <a:off x="3749396" y="1563638"/>
            <a:ext cx="1645207" cy="523220"/>
          </a:xfrm>
          <a:prstGeom prst="rect">
            <a:avLst/>
          </a:prstGeom>
        </p:spPr>
        <p:txBody>
          <a:bodyPr wrap="square">
            <a:spAutoFit/>
          </a:bodyPr>
          <a:lstStyle/>
          <a:p>
            <a:pPr algn="ctr"/>
            <a:r>
              <a:rPr lang="fa-IR" sz="2800" b="1" dirty="0" smtClean="0">
                <a:solidFill>
                  <a:schemeClr val="bg1">
                    <a:lumMod val="85000"/>
                  </a:schemeClr>
                </a:solidFill>
                <a:cs typeface="B Titr" panose="00000700000000000000" pitchFamily="2" charset="-78"/>
              </a:rPr>
              <a:t>فصل اول</a:t>
            </a:r>
            <a:endParaRPr lang="en-US" sz="2800" dirty="0">
              <a:solidFill>
                <a:schemeClr val="bg1">
                  <a:lumMod val="85000"/>
                </a:schemeClr>
              </a:solidFill>
            </a:endParaRPr>
          </a:p>
        </p:txBody>
      </p:sp>
    </p:spTree>
    <p:extLst>
      <p:ext uri="{BB962C8B-B14F-4D97-AF65-F5344CB8AC3E}">
        <p14:creationId xmlns:p14="http://schemas.microsoft.com/office/powerpoint/2010/main" val="386855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4048" y="807554"/>
            <a:ext cx="3168352" cy="309634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r>
              <a:rPr lang="fa-IR" sz="3200" b="1" dirty="0" smtClean="0">
                <a:solidFill>
                  <a:schemeClr val="tx1"/>
                </a:solidFill>
                <a:cs typeface="B Mitra" panose="00000400000000000000" pitchFamily="2" charset="-78"/>
              </a:rPr>
              <a:t>تماشای این تصویر چه </a:t>
            </a:r>
            <a:r>
              <a:rPr lang="fa-IR" sz="3200" b="1" dirty="0" smtClean="0">
                <a:solidFill>
                  <a:srgbClr val="7030A0"/>
                </a:solidFill>
                <a:cs typeface="B Mitra" panose="00000400000000000000" pitchFamily="2" charset="-78"/>
              </a:rPr>
              <a:t>حسی</a:t>
            </a:r>
            <a:r>
              <a:rPr lang="fa-IR" sz="3200" b="1" dirty="0" smtClean="0">
                <a:solidFill>
                  <a:schemeClr val="tx1"/>
                </a:solidFill>
                <a:cs typeface="B Mitra" panose="00000400000000000000" pitchFamily="2" charset="-78"/>
              </a:rPr>
              <a:t> را نسبت به </a:t>
            </a:r>
            <a:r>
              <a:rPr lang="fa-IR" sz="3200" b="1" dirty="0" smtClean="0">
                <a:solidFill>
                  <a:srgbClr val="0070C0"/>
                </a:solidFill>
                <a:cs typeface="B Mitra" panose="00000400000000000000" pitchFamily="2" charset="-78"/>
              </a:rPr>
              <a:t>پپسی</a:t>
            </a:r>
            <a:r>
              <a:rPr lang="fa-IR" sz="3200" b="1" dirty="0" smtClean="0">
                <a:solidFill>
                  <a:schemeClr val="tx1"/>
                </a:solidFill>
                <a:cs typeface="B Mitra" panose="00000400000000000000" pitchFamily="2" charset="-78"/>
              </a:rPr>
              <a:t> و چه حسی را نسبت به </a:t>
            </a:r>
            <a:r>
              <a:rPr lang="fa-IR" sz="3200" b="1" dirty="0" smtClean="0">
                <a:solidFill>
                  <a:srgbClr val="C00000"/>
                </a:solidFill>
                <a:cs typeface="B Mitra" panose="00000400000000000000" pitchFamily="2" charset="-78"/>
              </a:rPr>
              <a:t>کوکاکول</a:t>
            </a:r>
            <a:r>
              <a:rPr lang="fa-IR" sz="3200" b="1" dirty="0" smtClean="0">
                <a:solidFill>
                  <a:schemeClr val="tx1"/>
                </a:solidFill>
                <a:cs typeface="B Mitra" panose="00000400000000000000" pitchFamily="2" charset="-78"/>
              </a:rPr>
              <a:t>ا در شما ایجاد می کند؟ </a:t>
            </a:r>
            <a:r>
              <a:rPr lang="fa-IR" sz="3200" b="1" dirty="0" smtClean="0">
                <a:solidFill>
                  <a:srgbClr val="00B050"/>
                </a:solidFill>
                <a:cs typeface="B Mitra" panose="00000400000000000000" pitchFamily="2" charset="-78"/>
              </a:rPr>
              <a:t>چگونه</a:t>
            </a:r>
            <a:r>
              <a:rPr lang="fa-IR" sz="3200" b="1" dirty="0" smtClean="0">
                <a:solidFill>
                  <a:schemeClr val="tx1"/>
                </a:solidFill>
                <a:cs typeface="B Mitra" panose="00000400000000000000" pitchFamily="2" charset="-78"/>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469" y="807554"/>
            <a:ext cx="4128457" cy="3096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328835"/>
            <a:ext cx="1044116" cy="104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دوم</a:t>
            </a:r>
            <a:endParaRPr lang="en-US" sz="1600" b="1" dirty="0">
              <a:solidFill>
                <a:srgbClr val="FFC000"/>
              </a:solidFill>
              <a:cs typeface="B Mitra" panose="00000400000000000000" pitchFamily="2" charset="-78"/>
            </a:endParaRPr>
          </a:p>
        </p:txBody>
      </p:sp>
    </p:spTree>
    <p:extLst>
      <p:ext uri="{BB962C8B-B14F-4D97-AF65-F5344CB8AC3E}">
        <p14:creationId xmlns:p14="http://schemas.microsoft.com/office/powerpoint/2010/main" val="244011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555526"/>
            <a:ext cx="7632848" cy="374441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smtClean="0">
                <a:solidFill>
                  <a:schemeClr val="tx1"/>
                </a:solidFill>
                <a:cs typeface="B Mitra" panose="00000400000000000000" pitchFamily="2" charset="-78"/>
              </a:rPr>
              <a:t>آیا این اولین و آخرین </a:t>
            </a:r>
            <a:r>
              <a:rPr lang="fa-IR" sz="3200" b="1" dirty="0" smtClean="0">
                <a:solidFill>
                  <a:schemeClr val="accent6">
                    <a:lumMod val="60000"/>
                    <a:lumOff val="40000"/>
                  </a:schemeClr>
                </a:solidFill>
                <a:cs typeface="B Mitra" panose="00000400000000000000" pitchFamily="2" charset="-78"/>
              </a:rPr>
              <a:t>تبلیغ رقابتی </a:t>
            </a:r>
            <a:r>
              <a:rPr lang="fa-IR" sz="3200" b="1" dirty="0" smtClean="0">
                <a:solidFill>
                  <a:schemeClr val="tx1"/>
                </a:solidFill>
                <a:cs typeface="B Mitra" panose="00000400000000000000" pitchFamily="2" charset="-78"/>
              </a:rPr>
              <a:t>بین پپسی و کوکاکولاست؟</a:t>
            </a:r>
          </a:p>
          <a:p>
            <a:pPr algn="ctr" rtl="1"/>
            <a:endParaRPr lang="fa-IR" sz="3200" b="1" dirty="0" smtClean="0">
              <a:solidFill>
                <a:schemeClr val="tx1"/>
              </a:solidFill>
              <a:cs typeface="B Mitra" panose="00000400000000000000" pitchFamily="2" charset="-78"/>
            </a:endParaRPr>
          </a:p>
          <a:p>
            <a:pPr algn="ctr" rtl="1"/>
            <a:r>
              <a:rPr lang="fa-IR" sz="3200" b="1" dirty="0" smtClean="0">
                <a:solidFill>
                  <a:schemeClr val="tx1"/>
                </a:solidFill>
                <a:cs typeface="B Mitra" panose="00000400000000000000" pitchFamily="2" charset="-78"/>
              </a:rPr>
              <a:t>اگر شما یک نوجوان </a:t>
            </a:r>
            <a:r>
              <a:rPr lang="fa-IR" sz="3200" b="1" dirty="0" smtClean="0">
                <a:solidFill>
                  <a:srgbClr val="C00000"/>
                </a:solidFill>
                <a:cs typeface="B Mitra" panose="00000400000000000000" pitchFamily="2" charset="-78"/>
              </a:rPr>
              <a:t>امریکایی</a:t>
            </a:r>
            <a:r>
              <a:rPr lang="fa-IR" sz="3200" b="1" dirty="0" smtClean="0">
                <a:solidFill>
                  <a:schemeClr val="tx1"/>
                </a:solidFill>
                <a:cs typeface="B Mitra" panose="00000400000000000000" pitchFamily="2" charset="-78"/>
              </a:rPr>
              <a:t> باشید آیا حستان نسبت به این تبلیغ با </a:t>
            </a:r>
            <a:r>
              <a:rPr lang="fa-IR" sz="3200" b="1" dirty="0" smtClean="0">
                <a:solidFill>
                  <a:srgbClr val="7030A0"/>
                </a:solidFill>
                <a:cs typeface="B Mitra" panose="00000400000000000000" pitchFamily="2" charset="-78"/>
              </a:rPr>
              <a:t>حسی</a:t>
            </a:r>
            <a:r>
              <a:rPr lang="fa-IR" sz="3200" b="1" dirty="0" smtClean="0">
                <a:solidFill>
                  <a:schemeClr val="tx1"/>
                </a:solidFill>
                <a:cs typeface="B Mitra" panose="00000400000000000000" pitchFamily="2" charset="-78"/>
              </a:rPr>
              <a:t> که الان به عنوان یک نوجوان </a:t>
            </a:r>
            <a:r>
              <a:rPr lang="fa-IR" sz="3200" b="1" dirty="0" smtClean="0">
                <a:solidFill>
                  <a:srgbClr val="00B050"/>
                </a:solidFill>
                <a:cs typeface="B Mitra" panose="00000400000000000000" pitchFamily="2" charset="-78"/>
              </a:rPr>
              <a:t>ایرانی</a:t>
            </a:r>
            <a:r>
              <a:rPr lang="fa-IR" sz="3200" b="1" dirty="0" smtClean="0">
                <a:solidFill>
                  <a:schemeClr val="tx1"/>
                </a:solidFill>
                <a:cs typeface="B Mitra" panose="00000400000000000000" pitchFamily="2" charset="-78"/>
              </a:rPr>
              <a:t> دارید </a:t>
            </a:r>
            <a:r>
              <a:rPr lang="fa-IR" sz="3200" b="1" dirty="0" smtClean="0">
                <a:solidFill>
                  <a:srgbClr val="0070C0"/>
                </a:solidFill>
                <a:cs typeface="B Mitra" panose="00000400000000000000" pitchFamily="2" charset="-78"/>
              </a:rPr>
              <a:t>مشابه</a:t>
            </a:r>
            <a:r>
              <a:rPr lang="fa-IR" sz="3200" b="1" dirty="0" smtClean="0">
                <a:solidFill>
                  <a:schemeClr val="tx1"/>
                </a:solidFill>
                <a:cs typeface="B Mitra" panose="00000400000000000000" pitchFamily="2" charset="-78"/>
              </a:rPr>
              <a:t> خواهد بود؟ </a:t>
            </a:r>
          </a:p>
        </p:txBody>
      </p:sp>
      <p:pic>
        <p:nvPicPr>
          <p:cNvPr id="6147"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577" y="843558"/>
            <a:ext cx="1044116" cy="104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1560" y="3219822"/>
            <a:ext cx="1044116" cy="104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FF00"/>
                </a:solidFill>
                <a:cs typeface="B Mitra" panose="00000400000000000000" pitchFamily="2" charset="-78"/>
              </a:rPr>
              <a:t>کتاب تفکر و سواد رسانه ای پایه دهم – درس دوم</a:t>
            </a:r>
            <a:endParaRPr lang="en-US" sz="1600" b="1" dirty="0">
              <a:solidFill>
                <a:srgbClr val="FFFF00"/>
              </a:solidFill>
              <a:cs typeface="B Mitra" panose="00000400000000000000" pitchFamily="2" charset="-78"/>
            </a:endParaRPr>
          </a:p>
        </p:txBody>
      </p:sp>
    </p:spTree>
    <p:extLst>
      <p:ext uri="{BB962C8B-B14F-4D97-AF65-F5344CB8AC3E}">
        <p14:creationId xmlns:p14="http://schemas.microsoft.com/office/powerpoint/2010/main" val="13881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520" y="-596602"/>
            <a:ext cx="9361040" cy="701787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843808" y="51470"/>
            <a:ext cx="6264696"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400" b="1" dirty="0" smtClean="0">
                <a:solidFill>
                  <a:schemeClr val="bg1"/>
                </a:solidFill>
                <a:effectLst>
                  <a:outerShdw blurRad="38100" dist="38100" dir="2700000" algn="tl">
                    <a:srgbClr val="000000">
                      <a:alpha val="43137"/>
                    </a:srgbClr>
                  </a:outerShdw>
                </a:effectLst>
                <a:cs typeface="B Titr" panose="00000700000000000000" pitchFamily="2" charset="-78"/>
              </a:rPr>
              <a:t>ماجرای رقابت این دو برند طولانی تر از این حرفهاست...</a:t>
            </a:r>
            <a:endParaRPr lang="fa-IR" sz="2400" b="1" baseline="30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7" name="Rectangle 6"/>
          <p:cNvSpPr/>
          <p:nvPr/>
        </p:nvSpPr>
        <p:spPr>
          <a:xfrm>
            <a:off x="-113794" y="4876006"/>
            <a:ext cx="2054793" cy="369332"/>
          </a:xfrm>
          <a:prstGeom prst="rect">
            <a:avLst/>
          </a:prstGeom>
        </p:spPr>
        <p:txBody>
          <a:bodyPr wrap="none">
            <a:spAutoFit/>
          </a:bodyPr>
          <a:lstStyle/>
          <a:p>
            <a:pPr lvl="0"/>
            <a:r>
              <a:rPr lang="en-US" dirty="0">
                <a:solidFill>
                  <a:schemeClr val="bg1">
                    <a:lumMod val="95000"/>
                  </a:schemeClr>
                </a:solidFill>
              </a:rPr>
              <a:t>www.ziaossalehin.ir</a:t>
            </a:r>
          </a:p>
        </p:txBody>
      </p:sp>
    </p:spTree>
    <p:extLst>
      <p:ext uri="{BB962C8B-B14F-4D97-AF65-F5344CB8AC3E}">
        <p14:creationId xmlns:p14="http://schemas.microsoft.com/office/powerpoint/2010/main" val="38324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آموزش\مدرسه هنر و رسانه آینه\باشگاه سواد رسانه ای\ملحقات کتاب تفکر و سواد رسانه ای\2- درس دوم\پاورپوینت درس دوم\عکس\coke-vs-peps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698" y="2594042"/>
            <a:ext cx="2643430" cy="1849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descr="D:\آموزش\مدرسه هنر و رسانه آینه\باشگاه سواد رسانه ای\ملحقات کتاب تفکر و سواد رسانه ای\2- درس دوم\پاورپوینت درس دوم\عکس\coca-cola-and-pepsi-funny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94042"/>
            <a:ext cx="2726441" cy="1849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D:\آموزش\مدرسه هنر و رسانه آینه\باشگاه سواد رسانه ای\ملحقات کتاب تفکر و سواد رسانه ای\2- درس دوم\پاورپوینت درس دوم\عکس\j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07876"/>
            <a:ext cx="2466975" cy="184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7" name="Picture 5" descr="D:\آموزش\مدرسه هنر و رسانه آینه\باشگاه سواد رسانه ای\ملحقات کتاب تفکر و سواد رسانه ای\2- درس دوم\پاورپوینت درس دوم\عکس\klj.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764" y="555501"/>
            <a:ext cx="2543175"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D:\آموزش\مدرسه هنر و رسانه آینه\باشگاه سواد رسانه ای\ملحقات کتاب تفکر و سواد رسانه ای\2- درس دوم\پاورپوینت درس دوم\عکس\o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2643739"/>
            <a:ext cx="3001356" cy="1800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3286798" y="713689"/>
            <a:ext cx="2365322" cy="120998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a:r>
              <a:rPr lang="en-US" sz="3600" dirty="0">
                <a:solidFill>
                  <a:schemeClr val="accent6">
                    <a:lumMod val="75000"/>
                  </a:schemeClr>
                </a:solidFill>
              </a:rPr>
              <a:t>Cola War</a:t>
            </a:r>
            <a:endParaRPr lang="fa-IR" sz="3600" dirty="0">
              <a:solidFill>
                <a:schemeClr val="accent6">
                  <a:lumMod val="75000"/>
                </a:schemeClr>
              </a:solidFill>
            </a:endParaRPr>
          </a:p>
          <a:p>
            <a:pPr algn="ctr" rtl="1"/>
            <a:r>
              <a:rPr lang="fa-IR" sz="3600" b="1" dirty="0" smtClean="0">
                <a:solidFill>
                  <a:schemeClr val="accent6">
                    <a:lumMod val="75000"/>
                  </a:schemeClr>
                </a:solidFill>
                <a:cs typeface="B Titr" panose="00000700000000000000" pitchFamily="2" charset="-78"/>
              </a:rPr>
              <a:t>از دهه 1980</a:t>
            </a:r>
            <a:endParaRPr lang="fa-IR" sz="3600" b="1" baseline="30000" dirty="0">
              <a:solidFill>
                <a:schemeClr val="accent6">
                  <a:lumMod val="75000"/>
                </a:schemeClr>
              </a:solidFill>
              <a:cs typeface="B Titr" panose="00000700000000000000" pitchFamily="2" charset="-78"/>
            </a:endParaRPr>
          </a:p>
        </p:txBody>
      </p:sp>
      <p:sp>
        <p:nvSpPr>
          <p:cNvPr id="12"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دوم</a:t>
            </a:r>
            <a:endParaRPr lang="en-US" sz="1600" b="1" dirty="0">
              <a:solidFill>
                <a:srgbClr val="FFC000"/>
              </a:solidFill>
              <a:cs typeface="B Mitra" panose="00000400000000000000" pitchFamily="2" charset="-78"/>
            </a:endParaRPr>
          </a:p>
        </p:txBody>
      </p:sp>
    </p:spTree>
    <p:extLst>
      <p:ext uri="{BB962C8B-B14F-4D97-AF65-F5344CB8AC3E}">
        <p14:creationId xmlns:p14="http://schemas.microsoft.com/office/powerpoint/2010/main" val="351372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fade">
                                      <p:cBhvr>
                                        <p:cTn id="24" dur="500"/>
                                        <p:tgtEl>
                                          <p:spTgt spid="819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95"/>
                                        </p:tgtEl>
                                        <p:attrNameLst>
                                          <p:attrName>style.visibility</p:attrName>
                                        </p:attrNameLst>
                                      </p:cBhvr>
                                      <p:to>
                                        <p:strVal val="visible"/>
                                      </p:to>
                                    </p:set>
                                    <p:animEffect transition="in" filter="fade">
                                      <p:cBhvr>
                                        <p:cTn id="29" dur="500"/>
                                        <p:tgtEl>
                                          <p:spTgt spid="819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198"/>
                                        </p:tgtEl>
                                        <p:attrNameLst>
                                          <p:attrName>style.visibility</p:attrName>
                                        </p:attrNameLst>
                                      </p:cBhvr>
                                      <p:to>
                                        <p:strVal val="visible"/>
                                      </p:to>
                                    </p:set>
                                    <p:animEffect transition="in" filter="fade">
                                      <p:cBhvr>
                                        <p:cTn id="34"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755576" y="1579307"/>
            <a:ext cx="7668852" cy="178453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11500" b="1" dirty="0" smtClean="0">
                <a:pattFill prst="ltVert">
                  <a:fgClr>
                    <a:prstClr val="black"/>
                  </a:fgClr>
                  <a:bgClr>
                    <a:schemeClr val="bg1"/>
                  </a:bgClr>
                </a:pattFill>
                <a:cs typeface="B Titr" panose="00000700000000000000" pitchFamily="2" charset="-78"/>
              </a:rPr>
              <a:t>پیام همبرگری</a:t>
            </a:r>
            <a:endParaRPr lang="fa-IR" sz="11500" b="1" baseline="30000" dirty="0">
              <a:pattFill prst="ltVert">
                <a:fgClr>
                  <a:prstClr val="black"/>
                </a:fgClr>
                <a:bgClr>
                  <a:schemeClr val="bg1"/>
                </a:bgClr>
              </a:pattFill>
              <a:cs typeface="B Titr" panose="00000700000000000000" pitchFamily="2" charset="-78"/>
            </a:endParaRPr>
          </a:p>
        </p:txBody>
      </p:sp>
      <p:sp>
        <p:nvSpPr>
          <p:cNvPr id="9" name="Title 1"/>
          <p:cNvSpPr txBox="1">
            <a:spLocks/>
          </p:cNvSpPr>
          <p:nvPr/>
        </p:nvSpPr>
        <p:spPr>
          <a:xfrm>
            <a:off x="3923928" y="4193437"/>
            <a:ext cx="1368152" cy="5385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4000" b="1" baseline="30000" dirty="0" smtClean="0">
                <a:solidFill>
                  <a:prstClr val="black"/>
                </a:solidFill>
                <a:cs typeface="B Titr" panose="00000700000000000000" pitchFamily="2" charset="-78"/>
              </a:rPr>
              <a:t>زیرمتن</a:t>
            </a:r>
            <a:endParaRPr lang="fa-IR" sz="4000" b="1" baseline="30000" dirty="0">
              <a:solidFill>
                <a:prstClr val="black"/>
              </a:solidFill>
              <a:cs typeface="B Titr" panose="00000700000000000000" pitchFamily="2" charset="-78"/>
            </a:endParaRPr>
          </a:p>
        </p:txBody>
      </p:sp>
      <p:sp>
        <p:nvSpPr>
          <p:cNvPr id="10" name="Title 1"/>
          <p:cNvSpPr txBox="1">
            <a:spLocks/>
          </p:cNvSpPr>
          <p:nvPr/>
        </p:nvSpPr>
        <p:spPr>
          <a:xfrm>
            <a:off x="3923928" y="555526"/>
            <a:ext cx="1368152" cy="5385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4000" b="1" baseline="30000" dirty="0" smtClean="0">
                <a:solidFill>
                  <a:prstClr val="black"/>
                </a:solidFill>
                <a:cs typeface="B Titr" panose="00000700000000000000" pitchFamily="2" charset="-78"/>
              </a:rPr>
              <a:t>فرامتن</a:t>
            </a:r>
            <a:endParaRPr lang="fa-IR" sz="4000" b="1" baseline="30000" dirty="0">
              <a:solidFill>
                <a:prstClr val="black"/>
              </a:solidFill>
              <a:cs typeface="B Titr" panose="00000700000000000000" pitchFamily="2" charset="-78"/>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5736" y="267494"/>
            <a:ext cx="5214910" cy="410445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995936" y="3003798"/>
            <a:ext cx="1368152" cy="5385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7200" b="1" baseline="30000" dirty="0" smtClean="0">
                <a:solidFill>
                  <a:srgbClr val="FFFF00"/>
                </a:solidFill>
                <a:cs typeface="B Titr" panose="00000700000000000000" pitchFamily="2" charset="-78"/>
              </a:rPr>
              <a:t>متن</a:t>
            </a:r>
            <a:endParaRPr lang="fa-IR" sz="4000" b="1" baseline="30000" dirty="0">
              <a:solidFill>
                <a:srgbClr val="FFFF00"/>
              </a:solidFill>
              <a:cs typeface="B Titr" panose="00000700000000000000" pitchFamily="2" charset="-78"/>
            </a:endParaRPr>
          </a:p>
        </p:txBody>
      </p:sp>
    </p:spTree>
    <p:extLst>
      <p:ext uri="{BB962C8B-B14F-4D97-AF65-F5344CB8AC3E}">
        <p14:creationId xmlns:p14="http://schemas.microsoft.com/office/powerpoint/2010/main" val="31727455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654" y="-234563"/>
            <a:ext cx="9170654" cy="541226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7504" y="232997"/>
            <a:ext cx="1368152" cy="5385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4000" b="1" baseline="30000" dirty="0" smtClean="0">
                <a:solidFill>
                  <a:srgbClr val="FFC000"/>
                </a:solidFill>
                <a:cs typeface="B Titr" panose="00000700000000000000" pitchFamily="2" charset="-78"/>
              </a:rPr>
              <a:t>زیرمتن</a:t>
            </a:r>
            <a:endParaRPr lang="fa-IR" sz="4000" b="1" baseline="30000" dirty="0">
              <a:solidFill>
                <a:srgbClr val="FFC000"/>
              </a:solidFill>
              <a:cs typeface="B Titr" panose="00000700000000000000" pitchFamily="2" charset="-78"/>
            </a:endParaRPr>
          </a:p>
        </p:txBody>
      </p:sp>
      <p:sp>
        <p:nvSpPr>
          <p:cNvPr id="10" name="Title 1"/>
          <p:cNvSpPr txBox="1">
            <a:spLocks/>
          </p:cNvSpPr>
          <p:nvPr/>
        </p:nvSpPr>
        <p:spPr>
          <a:xfrm>
            <a:off x="7524328" y="232997"/>
            <a:ext cx="1368152" cy="5385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4000" b="1" baseline="30000" dirty="0" smtClean="0">
                <a:solidFill>
                  <a:srgbClr val="FFC000"/>
                </a:solidFill>
                <a:cs typeface="B Titr" panose="00000700000000000000" pitchFamily="2" charset="-78"/>
              </a:rPr>
              <a:t>فرامتن</a:t>
            </a:r>
            <a:endParaRPr lang="fa-IR" sz="4000" b="1" baseline="30000" dirty="0">
              <a:solidFill>
                <a:srgbClr val="FFC000"/>
              </a:solidFill>
              <a:cs typeface="B Titr" panose="00000700000000000000" pitchFamily="2" charset="-78"/>
            </a:endParaRPr>
          </a:p>
        </p:txBody>
      </p:sp>
      <p:sp>
        <p:nvSpPr>
          <p:cNvPr id="12" name="Title 1"/>
          <p:cNvSpPr txBox="1">
            <a:spLocks/>
          </p:cNvSpPr>
          <p:nvPr/>
        </p:nvSpPr>
        <p:spPr>
          <a:xfrm>
            <a:off x="5796136" y="339502"/>
            <a:ext cx="1368152" cy="5385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4800" b="1" baseline="30000" dirty="0" smtClean="0">
                <a:solidFill>
                  <a:schemeClr val="accent6">
                    <a:lumMod val="60000"/>
                    <a:lumOff val="40000"/>
                  </a:schemeClr>
                </a:solidFill>
                <a:cs typeface="B Titr" panose="00000700000000000000" pitchFamily="2" charset="-78"/>
              </a:rPr>
              <a:t>متن</a:t>
            </a:r>
            <a:endParaRPr lang="fa-IR" sz="2400" b="1" baseline="30000" dirty="0">
              <a:solidFill>
                <a:schemeClr val="accent6">
                  <a:lumMod val="60000"/>
                  <a:lumOff val="40000"/>
                </a:schemeClr>
              </a:solidFill>
              <a:cs typeface="B Titr" panose="00000700000000000000" pitchFamily="2" charset="-78"/>
            </a:endParaRPr>
          </a:p>
        </p:txBody>
      </p:sp>
      <p:sp>
        <p:nvSpPr>
          <p:cNvPr id="2" name="Rectangle 1"/>
          <p:cNvSpPr/>
          <p:nvPr/>
        </p:nvSpPr>
        <p:spPr>
          <a:xfrm>
            <a:off x="1475656" y="369332"/>
            <a:ext cx="5035631" cy="369332"/>
          </a:xfrm>
          <a:prstGeom prst="rect">
            <a:avLst/>
          </a:prstGeom>
        </p:spPr>
        <p:txBody>
          <a:bodyPr wrap="square">
            <a:spAutoFit/>
          </a:bodyPr>
          <a:lstStyle/>
          <a:p>
            <a:pPr algn="ctr" rtl="1"/>
            <a:r>
              <a:rPr lang="fa-IR" b="1" dirty="0" smtClean="0">
                <a:solidFill>
                  <a:schemeClr val="accent6">
                    <a:lumMod val="60000"/>
                    <a:lumOff val="40000"/>
                  </a:schemeClr>
                </a:solidFill>
                <a:cs typeface="B Mitra" panose="00000400000000000000" pitchFamily="2" charset="-78"/>
              </a:rPr>
              <a:t>را </a:t>
            </a:r>
            <a:r>
              <a:rPr lang="fa-IR" b="1" dirty="0">
                <a:solidFill>
                  <a:schemeClr val="accent6">
                    <a:lumMod val="60000"/>
                    <a:lumOff val="40000"/>
                  </a:schemeClr>
                </a:solidFill>
                <a:cs typeface="B Mitra" panose="00000400000000000000" pitchFamily="2" charset="-78"/>
              </a:rPr>
              <a:t>تولیدکننده پیام به شکلی صریح و بی واسطه می سازد.</a:t>
            </a:r>
          </a:p>
        </p:txBody>
      </p:sp>
      <p:sp>
        <p:nvSpPr>
          <p:cNvPr id="13" name="Rectangle 12"/>
          <p:cNvSpPr/>
          <p:nvPr/>
        </p:nvSpPr>
        <p:spPr>
          <a:xfrm rot="16200000">
            <a:off x="-1309021" y="2272856"/>
            <a:ext cx="4502006" cy="923330"/>
          </a:xfrm>
          <a:prstGeom prst="rect">
            <a:avLst/>
          </a:prstGeom>
        </p:spPr>
        <p:txBody>
          <a:bodyPr wrap="square">
            <a:spAutoFit/>
          </a:bodyPr>
          <a:lstStyle/>
          <a:p>
            <a:pPr algn="ctr" rtl="1"/>
            <a:r>
              <a:rPr lang="fa-IR" b="1" dirty="0" smtClean="0">
                <a:solidFill>
                  <a:srgbClr val="FFC000"/>
                </a:solidFill>
                <a:cs typeface="B Mitra" panose="00000400000000000000" pitchFamily="2" charset="-78"/>
              </a:rPr>
              <a:t>توسط </a:t>
            </a:r>
            <a:r>
              <a:rPr lang="fa-IR" b="1" dirty="0">
                <a:solidFill>
                  <a:srgbClr val="FFC000"/>
                </a:solidFill>
                <a:cs typeface="B Mitra" panose="00000400000000000000" pitchFamily="2" charset="-78"/>
              </a:rPr>
              <a:t>تولیدکننده به کمک فنون رسانه ای رمزگذاری و توسط مخاطب  بسته به دانایی و توانایی وی رمزگشایی می شود.</a:t>
            </a:r>
          </a:p>
        </p:txBody>
      </p:sp>
      <p:sp>
        <p:nvSpPr>
          <p:cNvPr id="14" name="Rectangle 13"/>
          <p:cNvSpPr/>
          <p:nvPr/>
        </p:nvSpPr>
        <p:spPr>
          <a:xfrm rot="5400000">
            <a:off x="5752982" y="2308119"/>
            <a:ext cx="4754056" cy="923330"/>
          </a:xfrm>
          <a:prstGeom prst="rect">
            <a:avLst/>
          </a:prstGeom>
        </p:spPr>
        <p:txBody>
          <a:bodyPr wrap="square">
            <a:spAutoFit/>
          </a:bodyPr>
          <a:lstStyle/>
          <a:p>
            <a:pPr algn="ctr" rtl="1"/>
            <a:r>
              <a:rPr lang="fa-IR" b="1" dirty="0">
                <a:solidFill>
                  <a:srgbClr val="FFC000"/>
                </a:solidFill>
                <a:cs typeface="B Mitra" panose="00000400000000000000" pitchFamily="2" charset="-78"/>
              </a:rPr>
              <a:t>خارج از خواست و اراده تولیدکننده و مصرف کننده پیام است و به فرهنگ، وضعیت زمانی و مکانی و عناصر بیرونی پیام برمی گردد.</a:t>
            </a:r>
          </a:p>
        </p:txBody>
      </p:sp>
      <p:sp>
        <p:nvSpPr>
          <p:cNvPr id="3" name="Rectangle 2"/>
          <p:cNvSpPr/>
          <p:nvPr/>
        </p:nvSpPr>
        <p:spPr>
          <a:xfrm>
            <a:off x="3635896" y="4299942"/>
            <a:ext cx="2054793" cy="369332"/>
          </a:xfrm>
          <a:prstGeom prst="rect">
            <a:avLst/>
          </a:prstGeom>
        </p:spPr>
        <p:txBody>
          <a:bodyPr wrap="none">
            <a:spAutoFit/>
          </a:bodyPr>
          <a:lstStyle/>
          <a:p>
            <a:pPr lvl="0"/>
            <a:r>
              <a:rPr lang="en-US" dirty="0">
                <a:solidFill>
                  <a:schemeClr val="bg1">
                    <a:lumMod val="95000"/>
                  </a:schemeClr>
                </a:solidFill>
              </a:rPr>
              <a:t>www.ziaossalehin.ir</a:t>
            </a:r>
          </a:p>
        </p:txBody>
      </p:sp>
    </p:spTree>
    <p:extLst>
      <p:ext uri="{BB962C8B-B14F-4D97-AF65-F5344CB8AC3E}">
        <p14:creationId xmlns:p14="http://schemas.microsoft.com/office/powerpoint/2010/main" val="12581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آموزش\مدرسه هنر و رسانه آینه\لوگو\گوشه عکس\ayeneh logo + site_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3" y="4646486"/>
            <a:ext cx="666785" cy="504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115" y="-452586"/>
            <a:ext cx="9289635" cy="61930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rot="570668">
            <a:off x="3658665" y="896302"/>
            <a:ext cx="4176464" cy="623024"/>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4000" b="1" dirty="0" smtClean="0">
                <a:solidFill>
                  <a:schemeClr val="tx1"/>
                </a:solidFill>
                <a:effectLst>
                  <a:outerShdw blurRad="38100" dist="38100" dir="2700000" algn="tl">
                    <a:srgbClr val="000000">
                      <a:alpha val="43137"/>
                    </a:srgbClr>
                  </a:outerShdw>
                </a:effectLst>
                <a:cs typeface="B Titr" panose="00000700000000000000" pitchFamily="2" charset="-78"/>
              </a:rPr>
              <a:t>شورلت</a:t>
            </a:r>
            <a:r>
              <a:rPr lang="fa-IR" sz="4000" b="1" dirty="0" smtClean="0">
                <a:solidFill>
                  <a:schemeClr val="tx1"/>
                </a:solidFill>
                <a:cs typeface="B Titr" panose="00000700000000000000" pitchFamily="2" charset="-78"/>
              </a:rPr>
              <a:t> </a:t>
            </a:r>
            <a:r>
              <a:rPr lang="fa-IR" sz="4000" b="1" dirty="0" smtClean="0">
                <a:solidFill>
                  <a:schemeClr val="tx1"/>
                </a:solidFill>
                <a:effectLst>
                  <a:outerShdw blurRad="38100" dist="38100" dir="2700000" algn="tl">
                    <a:srgbClr val="000000">
                      <a:alpha val="43137"/>
                    </a:srgbClr>
                  </a:outerShdw>
                </a:effectLst>
                <a:cs typeface="B Titr" panose="00000700000000000000" pitchFamily="2" charset="-78"/>
              </a:rPr>
              <a:t>نوا</a:t>
            </a:r>
            <a:endParaRPr lang="fa-IR" sz="4000" b="1" baseline="300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6" name="Title 1"/>
          <p:cNvSpPr txBox="1">
            <a:spLocks/>
          </p:cNvSpPr>
          <p:nvPr/>
        </p:nvSpPr>
        <p:spPr>
          <a:xfrm rot="426570">
            <a:off x="755576" y="3914707"/>
            <a:ext cx="7776864" cy="623024"/>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en-US" sz="4000" b="1" dirty="0" smtClean="0">
                <a:solidFill>
                  <a:schemeClr val="bg1"/>
                </a:solidFill>
                <a:effectLst>
                  <a:outerShdw blurRad="38100" dist="38100" dir="2700000" algn="tl">
                    <a:srgbClr val="000000">
                      <a:alpha val="43137"/>
                    </a:srgbClr>
                  </a:outerShdw>
                </a:effectLst>
                <a:latin typeface="Adobe Gothic Std B" pitchFamily="34" charset="-128"/>
                <a:ea typeface="Adobe Gothic Std B" pitchFamily="34" charset="-128"/>
                <a:cs typeface="B Titr" panose="00000700000000000000" pitchFamily="2" charset="-78"/>
              </a:rPr>
              <a:t>No </a:t>
            </a:r>
            <a:r>
              <a:rPr lang="en-US" sz="4000" b="1" dirty="0" err="1" smtClean="0">
                <a:solidFill>
                  <a:schemeClr val="bg1"/>
                </a:solidFill>
                <a:effectLst>
                  <a:outerShdw blurRad="38100" dist="38100" dir="2700000" algn="tl">
                    <a:srgbClr val="000000">
                      <a:alpha val="43137"/>
                    </a:srgbClr>
                  </a:outerShdw>
                </a:effectLst>
                <a:latin typeface="Adobe Gothic Std B" pitchFamily="34" charset="-128"/>
                <a:ea typeface="Adobe Gothic Std B" pitchFamily="34" charset="-128"/>
                <a:cs typeface="B Titr" panose="00000700000000000000" pitchFamily="2" charset="-78"/>
              </a:rPr>
              <a:t>Va</a:t>
            </a:r>
            <a:r>
              <a:rPr lang="fa-IR" sz="4000" b="1" dirty="0" smtClean="0">
                <a:solidFill>
                  <a:schemeClr val="bg1"/>
                </a:solidFill>
                <a:effectLst>
                  <a:outerShdw blurRad="38100" dist="38100" dir="2700000" algn="tl">
                    <a:srgbClr val="000000">
                      <a:alpha val="43137"/>
                    </a:srgbClr>
                  </a:outerShdw>
                </a:effectLst>
                <a:cs typeface="B Titr" panose="00000700000000000000" pitchFamily="2" charset="-78"/>
              </a:rPr>
              <a:t> = ماشینی که راه نمی رود!</a:t>
            </a:r>
            <a:endParaRPr lang="fa-IR" sz="4000" b="1" baseline="30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2" name="Rectangle 1"/>
          <p:cNvSpPr/>
          <p:nvPr/>
        </p:nvSpPr>
        <p:spPr>
          <a:xfrm>
            <a:off x="35496" y="411510"/>
            <a:ext cx="1545616" cy="769441"/>
          </a:xfrm>
          <a:prstGeom prst="rect">
            <a:avLst/>
          </a:prstGeom>
        </p:spPr>
        <p:txBody>
          <a:bodyPr wrap="none">
            <a:spAutoFit/>
          </a:bodyPr>
          <a:lstStyle/>
          <a:p>
            <a:pPr algn="ctr" rtl="1"/>
            <a:r>
              <a:rPr lang="fa-IR" sz="4400" b="1" dirty="0" smtClean="0">
                <a:solidFill>
                  <a:prstClr val="black">
                    <a:alpha val="8000"/>
                  </a:prstClr>
                </a:solidFill>
                <a:cs typeface="B Titr" panose="00000700000000000000" pitchFamily="2" charset="-78"/>
              </a:rPr>
              <a:t>فرامتن</a:t>
            </a:r>
            <a:endParaRPr lang="fa-IR" sz="4400" b="1" baseline="30000" dirty="0">
              <a:solidFill>
                <a:prstClr val="black">
                  <a:alpha val="8000"/>
                </a:prstClr>
              </a:solidFill>
              <a:cs typeface="B Titr" panose="00000700000000000000" pitchFamily="2" charset="-78"/>
            </a:endParaRPr>
          </a:p>
        </p:txBody>
      </p:sp>
      <p:sp>
        <p:nvSpPr>
          <p:cNvPr id="3" name="Rectangle 2"/>
          <p:cNvSpPr/>
          <p:nvPr/>
        </p:nvSpPr>
        <p:spPr>
          <a:xfrm>
            <a:off x="4860032" y="2873031"/>
            <a:ext cx="2054793" cy="369332"/>
          </a:xfrm>
          <a:prstGeom prst="rect">
            <a:avLst/>
          </a:prstGeom>
        </p:spPr>
        <p:txBody>
          <a:bodyPr wrap="none">
            <a:spAutoFit/>
          </a:bodyPr>
          <a:lstStyle/>
          <a:p>
            <a:pPr lvl="0"/>
            <a:r>
              <a:rPr lang="en-US" dirty="0">
                <a:solidFill>
                  <a:schemeClr val="bg1">
                    <a:lumMod val="75000"/>
                  </a:schemeClr>
                </a:solidFill>
              </a:rPr>
              <a:t>www.ziaossalehin.ir</a:t>
            </a:r>
          </a:p>
        </p:txBody>
      </p:sp>
    </p:spTree>
    <p:extLst>
      <p:ext uri="{BB962C8B-B14F-4D97-AF65-F5344CB8AC3E}">
        <p14:creationId xmlns:p14="http://schemas.microsoft.com/office/powerpoint/2010/main" val="2830109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77240" y="0"/>
            <a:ext cx="7543800" cy="2286000"/>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2"/>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t="27935" b="27935"/>
          <a:stretch>
            <a:fillRect/>
          </a:stretch>
        </p:blipFill>
        <p:spPr>
          <a:xfrm>
            <a:off x="777240" y="392283"/>
            <a:ext cx="7543800" cy="217170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2157176" y="989872"/>
            <a:ext cx="2376264" cy="864096"/>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400" b="1" dirty="0" smtClean="0">
                <a:solidFill>
                  <a:srgbClr val="FF0000"/>
                </a:solidFill>
                <a:cs typeface="B Titr" panose="00000700000000000000" pitchFamily="2" charset="-78"/>
              </a:rPr>
              <a:t>آب معدنی اَلَموت را فرض کنید...</a:t>
            </a:r>
            <a:endParaRPr lang="fa-IR" sz="2400" b="1" baseline="30000" dirty="0">
              <a:solidFill>
                <a:srgbClr val="FF0000"/>
              </a:solidFill>
              <a:cs typeface="B Titr" panose="00000700000000000000" pitchFamily="2" charset="-78"/>
            </a:endParaRPr>
          </a:p>
        </p:txBody>
      </p:sp>
      <p:sp>
        <p:nvSpPr>
          <p:cNvPr id="8" name="Title 1"/>
          <p:cNvSpPr txBox="1">
            <a:spLocks/>
          </p:cNvSpPr>
          <p:nvPr/>
        </p:nvSpPr>
        <p:spPr>
          <a:xfrm>
            <a:off x="4874235" y="1707654"/>
            <a:ext cx="3645899" cy="623024"/>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400" b="1" dirty="0" smtClean="0">
                <a:solidFill>
                  <a:srgbClr val="002060"/>
                </a:solidFill>
                <a:cs typeface="B Titr" panose="00000700000000000000" pitchFamily="2" charset="-78"/>
              </a:rPr>
              <a:t>آب مایه حیات است ولی...</a:t>
            </a:r>
            <a:endParaRPr lang="fa-IR" sz="2400" b="1" baseline="30000" dirty="0">
              <a:solidFill>
                <a:srgbClr val="002060"/>
              </a:solidFill>
              <a:cs typeface="B Titr" panose="00000700000000000000" pitchFamily="2" charset="-78"/>
            </a:endParaRPr>
          </a:p>
        </p:txBody>
      </p:sp>
      <p:sp>
        <p:nvSpPr>
          <p:cNvPr id="10" name="Title 1"/>
          <p:cNvSpPr txBox="1">
            <a:spLocks/>
          </p:cNvSpPr>
          <p:nvPr/>
        </p:nvSpPr>
        <p:spPr>
          <a:xfrm>
            <a:off x="1907704" y="3723878"/>
            <a:ext cx="2376264" cy="864096"/>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400" b="1" dirty="0" smtClean="0">
                <a:solidFill>
                  <a:srgbClr val="002060"/>
                </a:solidFill>
                <a:cs typeface="B Titr" panose="00000700000000000000" pitchFamily="2" charset="-78"/>
              </a:rPr>
              <a:t>به کشورهای عربی صادر شود!!!</a:t>
            </a:r>
            <a:endParaRPr lang="fa-IR" sz="2400" b="1" baseline="30000" dirty="0">
              <a:solidFill>
                <a:srgbClr val="002060"/>
              </a:solidFill>
              <a:cs typeface="B Titr" panose="00000700000000000000" pitchFamily="2" charset="-78"/>
            </a:endParaRPr>
          </a:p>
        </p:txBody>
      </p:sp>
      <p:sp>
        <p:nvSpPr>
          <p:cNvPr id="11" name="Rectangle 10"/>
          <p:cNvSpPr/>
          <p:nvPr/>
        </p:nvSpPr>
        <p:spPr>
          <a:xfrm>
            <a:off x="692898" y="409010"/>
            <a:ext cx="1545616" cy="769441"/>
          </a:xfrm>
          <a:prstGeom prst="rect">
            <a:avLst/>
          </a:prstGeom>
        </p:spPr>
        <p:txBody>
          <a:bodyPr wrap="none">
            <a:spAutoFit/>
          </a:bodyPr>
          <a:lstStyle/>
          <a:p>
            <a:pPr algn="ctr" rtl="1"/>
            <a:r>
              <a:rPr lang="fa-IR" sz="4400" b="1" dirty="0" smtClean="0">
                <a:ln>
                  <a:solidFill>
                    <a:srgbClr val="FF3300"/>
                  </a:solidFill>
                </a:ln>
                <a:solidFill>
                  <a:srgbClr val="FF0000">
                    <a:alpha val="8000"/>
                  </a:srgbClr>
                </a:solidFill>
                <a:cs typeface="B Titr" panose="00000700000000000000" pitchFamily="2" charset="-78"/>
              </a:rPr>
              <a:t>فرامتن</a:t>
            </a:r>
            <a:endParaRPr lang="fa-IR" sz="4400" b="1" baseline="30000" dirty="0">
              <a:ln>
                <a:solidFill>
                  <a:srgbClr val="FF3300"/>
                </a:solidFill>
              </a:ln>
              <a:solidFill>
                <a:srgbClr val="FF0000">
                  <a:alpha val="8000"/>
                </a:srgbClr>
              </a:solidFill>
              <a:cs typeface="B Titr" panose="00000700000000000000" pitchFamily="2" charset="-78"/>
            </a:endParaRPr>
          </a:p>
        </p:txBody>
      </p:sp>
      <p:pic>
        <p:nvPicPr>
          <p:cNvPr id="9218" name="Picture 2" descr="D:\آموزش\مدرسه هنر و رسانه آینه\باشگاه سواد رسانه ای\ملحقات کتاب تفکر و سواد رسانه ای\2- درس دوم\پاورپوینت درس دوم\عکس\Houthis_emblem.svg.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150000"/>
                    </a14:imgEffect>
                  </a14:imgLayer>
                </a14:imgProps>
              </a:ext>
              <a:ext uri="{28A0092B-C50C-407E-A947-70E740481C1C}">
                <a14:useLocalDpi xmlns:a14="http://schemas.microsoft.com/office/drawing/2010/main" val="0"/>
              </a:ext>
            </a:extLst>
          </a:blip>
          <a:srcRect l="3677" t="21954" r="4213" b="39023"/>
          <a:stretch/>
        </p:blipFill>
        <p:spPr bwMode="auto">
          <a:xfrm>
            <a:off x="5868144" y="3161118"/>
            <a:ext cx="2348179" cy="994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4761986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2000"/>
                                        <p:tgtEl>
                                          <p:spTgt spid="9218"/>
                                        </p:tgtEl>
                                      </p:cBhvr>
                                    </p:animEffect>
                                    <p:anim calcmode="lin" valueType="num">
                                      <p:cBhvr>
                                        <p:cTn id="23" dur="2000" fill="hold"/>
                                        <p:tgtEl>
                                          <p:spTgt spid="9218"/>
                                        </p:tgtEl>
                                        <p:attrNameLst>
                                          <p:attrName>ppt_w</p:attrName>
                                        </p:attrNameLst>
                                      </p:cBhvr>
                                      <p:tavLst>
                                        <p:tav tm="0" fmla="#ppt_w*sin(2.5*pi*$)">
                                          <p:val>
                                            <p:fltVal val="0"/>
                                          </p:val>
                                        </p:tav>
                                        <p:tav tm="100000">
                                          <p:val>
                                            <p:fltVal val="1"/>
                                          </p:val>
                                        </p:tav>
                                      </p:tavLst>
                                    </p:anim>
                                    <p:anim calcmode="lin" valueType="num">
                                      <p:cBhvr>
                                        <p:cTn id="24"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519" y="-64119"/>
            <a:ext cx="9283218" cy="5214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491880" y="987574"/>
            <a:ext cx="4824537" cy="720080"/>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r>
              <a:rPr lang="fa-IR" sz="2400" b="1" dirty="0" smtClean="0">
                <a:ln w="6350">
                  <a:noFill/>
                </a:ln>
                <a:solidFill>
                  <a:schemeClr val="bg1">
                    <a:lumMod val="95000"/>
                  </a:schemeClr>
                </a:solidFill>
                <a:effectLst>
                  <a:outerShdw blurRad="38100" dist="38100" dir="2700000" algn="tl">
                    <a:srgbClr val="000000">
                      <a:alpha val="43137"/>
                    </a:srgbClr>
                  </a:outerShdw>
                </a:effectLst>
                <a:cs typeface="B Mitra" panose="00000400000000000000" pitchFamily="2" charset="-78"/>
              </a:rPr>
              <a:t>فیلم </a:t>
            </a:r>
            <a:r>
              <a:rPr lang="fa-IR" sz="2400" b="1" dirty="0" smtClean="0">
                <a:ln w="6350">
                  <a:noFill/>
                </a:ln>
                <a:effectLst>
                  <a:outerShdw blurRad="38100" dist="38100" dir="2700000" algn="tl">
                    <a:srgbClr val="000000">
                      <a:alpha val="43137"/>
                    </a:srgbClr>
                  </a:outerShdw>
                </a:effectLst>
                <a:cs typeface="B Mitra" panose="00000400000000000000" pitchFamily="2" charset="-78"/>
              </a:rPr>
              <a:t>شغل دروغین </a:t>
            </a:r>
            <a:r>
              <a:rPr lang="fa-IR" sz="2400" b="1" dirty="0" smtClean="0">
                <a:ln w="6350">
                  <a:noFill/>
                </a:ln>
                <a:solidFill>
                  <a:schemeClr val="bg1">
                    <a:lumMod val="95000"/>
                  </a:schemeClr>
                </a:solidFill>
                <a:effectLst>
                  <a:outerShdw blurRad="38100" dist="38100" dir="2700000" algn="tl">
                    <a:srgbClr val="000000">
                      <a:alpha val="43137"/>
                    </a:srgbClr>
                  </a:outerShdw>
                </a:effectLst>
                <a:cs typeface="B Mitra" panose="00000400000000000000" pitchFamily="2" charset="-78"/>
              </a:rPr>
              <a:t>را تماشا کنید...</a:t>
            </a: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72200" y="2211710"/>
            <a:ext cx="1555324"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50281" y="2026745"/>
            <a:ext cx="698502" cy="69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2697" y="0"/>
            <a:ext cx="2054793" cy="369332"/>
          </a:xfrm>
          <a:prstGeom prst="rect">
            <a:avLst/>
          </a:prstGeom>
        </p:spPr>
        <p:txBody>
          <a:bodyPr wrap="none">
            <a:spAutoFit/>
          </a:bodyPr>
          <a:lstStyle/>
          <a:p>
            <a:pPr lvl="0"/>
            <a:r>
              <a:rPr lang="en-US" dirty="0">
                <a:solidFill>
                  <a:schemeClr val="bg1"/>
                </a:solidFill>
              </a:rPr>
              <a:t>www.ziaossalehin.ir</a:t>
            </a:r>
          </a:p>
        </p:txBody>
      </p:sp>
    </p:spTree>
    <p:extLst>
      <p:ext uri="{BB962C8B-B14F-4D97-AF65-F5344CB8AC3E}">
        <p14:creationId xmlns:p14="http://schemas.microsoft.com/office/powerpoint/2010/main" val="1130245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FF00"/>
                </a:solidFill>
                <a:cs typeface="B Mitra" panose="00000400000000000000" pitchFamily="2" charset="-78"/>
              </a:rPr>
              <a:t>کتاب تفکر و سواد رسانه ای پایه دهم – درس دوم</a:t>
            </a:r>
            <a:endParaRPr lang="en-US" sz="1600" b="1" dirty="0">
              <a:solidFill>
                <a:srgbClr val="FFFF00"/>
              </a:solidFill>
              <a:cs typeface="B Mitra" panose="00000400000000000000" pitchFamily="2" charset="-78"/>
            </a:endParaRPr>
          </a:p>
        </p:txBody>
      </p:sp>
      <p:sp>
        <p:nvSpPr>
          <p:cNvPr id="6" name="Title 1"/>
          <p:cNvSpPr txBox="1">
            <a:spLocks/>
          </p:cNvSpPr>
          <p:nvPr/>
        </p:nvSpPr>
        <p:spPr>
          <a:xfrm>
            <a:off x="827584" y="505096"/>
            <a:ext cx="7488832" cy="1152128"/>
          </a:xfrm>
          <a:prstGeom prst="rect">
            <a:avLst/>
          </a:prstGeom>
          <a:solidFill>
            <a:schemeClr val="bg1">
              <a:lumMod val="95000"/>
            </a:schemeClr>
          </a:solidFill>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smtClean="0">
                <a:ln w="6350">
                  <a:noFill/>
                </a:ln>
                <a:solidFill>
                  <a:schemeClr val="tx1"/>
                </a:solidFill>
                <a:cs typeface="B Mitra" panose="00000400000000000000" pitchFamily="2" charset="-78"/>
              </a:rPr>
              <a:t>بعد از تو بعد از رفتنت ای نازنینم</a:t>
            </a:r>
          </a:p>
          <a:p>
            <a:pPr algn="ctr" rtl="1"/>
            <a:r>
              <a:rPr lang="fa-IR" sz="3200" b="1" dirty="0" smtClean="0">
                <a:ln w="6350">
                  <a:noFill/>
                </a:ln>
                <a:solidFill>
                  <a:schemeClr val="tx1"/>
                </a:solidFill>
                <a:cs typeface="B Mitra" panose="00000400000000000000" pitchFamily="2" charset="-78"/>
              </a:rPr>
              <a:t>فونت تمام نامه ها </a:t>
            </a:r>
            <a:r>
              <a:rPr lang="fa-IR" sz="3200" b="1" dirty="0" smtClean="0">
                <a:ln w="6350">
                  <a:noFill/>
                </a:ln>
                <a:solidFill>
                  <a:srgbClr val="0070C0"/>
                </a:solidFill>
                <a:cs typeface="B Nazanin" panose="00000400000000000000" pitchFamily="2" charset="-78"/>
              </a:rPr>
              <a:t>بی نازنین </a:t>
            </a:r>
            <a:r>
              <a:rPr lang="fa-IR" sz="3200" b="1" dirty="0" smtClean="0">
                <a:ln w="6350">
                  <a:noFill/>
                </a:ln>
                <a:solidFill>
                  <a:schemeClr val="tx1"/>
                </a:solidFill>
                <a:cs typeface="B Mitra" panose="00000400000000000000" pitchFamily="2" charset="-78"/>
              </a:rPr>
              <a:t>بود</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83" y="1779662"/>
            <a:ext cx="3293627"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99592" y="915566"/>
            <a:ext cx="698502" cy="69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47568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پیش به سوی عصر رسانه[23-27-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538"/>
            <a:ext cx="9252520" cy="520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96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دوم</a:t>
            </a:r>
            <a:endParaRPr lang="en-US" sz="1600" b="1" dirty="0">
              <a:solidFill>
                <a:srgbClr val="FFC000"/>
              </a:solidFill>
              <a:cs typeface="B Mitra" panose="00000400000000000000" pitchFamily="2" charset="-78"/>
            </a:endParaRPr>
          </a:p>
        </p:txBody>
      </p:sp>
      <p:pic>
        <p:nvPicPr>
          <p:cNvPr id="11266" name="Picture 2" descr="D:\آموزش\مدرسه هنر و رسانه آینه\باشگاه سواد رسانه ای\ملحقات کتاب تفکر و سواد رسانه ای\2- درس دوم\پاورپوینت درس دوم\عکس\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66" y="411510"/>
            <a:ext cx="4887262" cy="3963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72200" y="2211710"/>
            <a:ext cx="1555324"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colorTemperature colorTemp="9000"/>
                    </a14:imgEffect>
                  </a14:imgLayer>
                </a14:imgProps>
              </a:ext>
              <a:ext uri="{28A0092B-C50C-407E-A947-70E740481C1C}">
                <a14:useLocalDpi xmlns:a14="http://schemas.microsoft.com/office/drawing/2010/main" val="0"/>
              </a:ext>
            </a:extLst>
          </a:blip>
          <a:srcRect/>
          <a:stretch>
            <a:fillRect/>
          </a:stretch>
        </p:blipFill>
        <p:spPr bwMode="auto">
          <a:xfrm>
            <a:off x="7650281" y="2026745"/>
            <a:ext cx="698502" cy="69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6629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دوم</a:t>
            </a:r>
            <a:endParaRPr lang="en-US" sz="1600" b="1" dirty="0">
              <a:solidFill>
                <a:srgbClr val="FFC000"/>
              </a:solidFill>
              <a:cs typeface="B Mitra" panose="00000400000000000000" pitchFamily="2" charset="-7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19872" y="505332"/>
            <a:ext cx="4887262" cy="37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19673" y="1851670"/>
            <a:ext cx="1555324"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899592" y="1729232"/>
            <a:ext cx="698502" cy="69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1617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دوم</a:t>
            </a:r>
            <a:endParaRPr lang="en-US" sz="1600" b="1" dirty="0">
              <a:solidFill>
                <a:srgbClr val="FFC000"/>
              </a:solidFill>
              <a:cs typeface="B Mitra" panose="00000400000000000000" pitchFamily="2" charset="-7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9672" y="484710"/>
            <a:ext cx="3192613" cy="3963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52120" y="2036635"/>
            <a:ext cx="1555324"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colorTemperature colorTemp="90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897834" y="1851670"/>
            <a:ext cx="698502" cy="698502"/>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667695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دوم</a:t>
            </a:r>
            <a:endParaRPr lang="en-US" sz="1600" b="1" dirty="0">
              <a:solidFill>
                <a:srgbClr val="FFC000"/>
              </a:solidFill>
              <a:cs typeface="B Mitra" panose="00000400000000000000" pitchFamily="2" charset="-7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9832" y="505332"/>
            <a:ext cx="5077344" cy="377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19673" y="1851670"/>
            <a:ext cx="1555324"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artisticPencilSketch/>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899592" y="1729232"/>
            <a:ext cx="698502" cy="698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4698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2817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71600" y="4430597"/>
            <a:ext cx="2880320" cy="936104"/>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600" b="1" dirty="0" smtClean="0">
                <a:ln w="6350">
                  <a:noFill/>
                </a:ln>
                <a:solidFill>
                  <a:schemeClr val="tx1">
                    <a:lumMod val="65000"/>
                    <a:lumOff val="35000"/>
                  </a:schemeClr>
                </a:solidFill>
                <a:cs typeface="B Titr" panose="00000700000000000000" pitchFamily="2" charset="-78"/>
              </a:rPr>
              <a:t>عکس و مکث!</a:t>
            </a:r>
            <a:endParaRPr lang="fa-IR" sz="3600" b="1" baseline="30000" dirty="0">
              <a:ln w="6350">
                <a:noFill/>
              </a:ln>
              <a:solidFill>
                <a:schemeClr val="tx1">
                  <a:lumMod val="65000"/>
                  <a:lumOff val="35000"/>
                </a:schemeClr>
              </a:solidFill>
              <a:cs typeface="B Titr" panose="00000700000000000000" pitchFamily="2" charset="-78"/>
            </a:endParaRPr>
          </a:p>
        </p:txBody>
      </p:sp>
      <p:sp>
        <p:nvSpPr>
          <p:cNvPr id="2" name="Rectangle 1"/>
          <p:cNvSpPr/>
          <p:nvPr/>
        </p:nvSpPr>
        <p:spPr>
          <a:xfrm>
            <a:off x="3059832" y="3003798"/>
            <a:ext cx="2054793" cy="369332"/>
          </a:xfrm>
          <a:prstGeom prst="rect">
            <a:avLst/>
          </a:prstGeom>
        </p:spPr>
        <p:txBody>
          <a:bodyPr wrap="none">
            <a:spAutoFit/>
          </a:bodyPr>
          <a:lstStyle/>
          <a:p>
            <a:pPr lvl="0"/>
            <a:r>
              <a:rPr lang="en-US" dirty="0"/>
              <a:t>www.ziaossalehin.ir</a:t>
            </a:r>
          </a:p>
        </p:txBody>
      </p:sp>
    </p:spTree>
    <p:extLst>
      <p:ext uri="{BB962C8B-B14F-4D97-AF65-F5344CB8AC3E}">
        <p14:creationId xmlns:p14="http://schemas.microsoft.com/office/powerpoint/2010/main" val="3826811797"/>
      </p:ext>
    </p:extLst>
  </p:cSld>
  <p:clrMapOvr>
    <a:masterClrMapping/>
  </p:clrMapOvr>
  <p:transition spd="slow">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11510"/>
            <a:ext cx="8784976" cy="3947234"/>
          </a:xfrm>
          <a:prstGeom prst="rect">
            <a:avLst/>
          </a:prstGeom>
          <a:noFill/>
        </p:spPr>
        <p:txBody>
          <a:bodyPr wrap="square" rtlCol="1">
            <a:spAutoFit/>
          </a:bodyPr>
          <a:lstStyle/>
          <a:p>
            <a:pPr algn="r">
              <a:lnSpc>
                <a:spcPct val="150000"/>
              </a:lnSpc>
            </a:pPr>
            <a:r>
              <a:rPr lang="fa-IR" sz="1200" dirty="0" smtClean="0">
                <a:solidFill>
                  <a:schemeClr val="tx2"/>
                </a:solidFill>
                <a:cs typeface="B Mehr" panose="00000700000000000000" pitchFamily="2" charset="-78"/>
              </a:rPr>
              <a:t>1</a:t>
            </a:r>
            <a:r>
              <a:rPr lang="fa-IR" sz="1200" dirty="0">
                <a:solidFill>
                  <a:srgbClr val="FF0000"/>
                </a:solidFill>
                <a:cs typeface="B Mehr" panose="00000700000000000000" pitchFamily="2" charset="-78"/>
              </a:rPr>
              <a:t>. متن را تعریف کنید.</a:t>
            </a:r>
            <a:r>
              <a:rPr lang="fa-IR" sz="1200" dirty="0">
                <a:solidFill>
                  <a:schemeClr val="tx2"/>
                </a:solidFill>
                <a:cs typeface="B Mehr" panose="00000700000000000000" pitchFamily="2" charset="-78"/>
              </a:rPr>
              <a:t> لایه میانی را که دارای پیام آشکار وعناصر مستقیم، و اصل تولید محسوس و محصول رسانه ای است، متن می نامند. متن همه اطلاعات ظاهری هر پیام است که می تواند به صورت کلمه، تصویر، صدا، نشانه و یا هر چیز دیگری برای انتقال معنا باشند.</a:t>
            </a:r>
          </a:p>
          <a:p>
            <a:pPr algn="r">
              <a:lnSpc>
                <a:spcPct val="150000"/>
              </a:lnSpc>
            </a:pPr>
            <a:r>
              <a:rPr lang="fa-IR" sz="1200" dirty="0">
                <a:solidFill>
                  <a:schemeClr val="tx2"/>
                </a:solidFill>
                <a:cs typeface="B Mehr" panose="00000700000000000000" pitchFamily="2" charset="-78"/>
              </a:rPr>
              <a:t>2.</a:t>
            </a:r>
            <a:r>
              <a:rPr lang="fa-IR" sz="1200" dirty="0">
                <a:solidFill>
                  <a:srgbClr val="FF0000"/>
                </a:solidFill>
                <a:cs typeface="B Mehr" panose="00000700000000000000" pitchFamily="2" charset="-78"/>
              </a:rPr>
              <a:t> متن در شعر و ضرب المثل  به چه شکلی است؟</a:t>
            </a:r>
            <a:r>
              <a:rPr lang="fa-IR" sz="1200" dirty="0">
                <a:solidFill>
                  <a:schemeClr val="tx2"/>
                </a:solidFill>
                <a:cs typeface="B Mehr" panose="00000700000000000000" pitchFamily="2" charset="-78"/>
              </a:rPr>
              <a:t> همان واژگانی است که شاعر و نویسنده از آنها استفاده می کند.</a:t>
            </a:r>
          </a:p>
          <a:p>
            <a:pPr algn="r">
              <a:lnSpc>
                <a:spcPct val="150000"/>
              </a:lnSpc>
            </a:pPr>
            <a:r>
              <a:rPr lang="fa-IR" sz="1200" dirty="0">
                <a:solidFill>
                  <a:schemeClr val="tx2"/>
                </a:solidFill>
                <a:cs typeface="B Mehr" panose="00000700000000000000" pitchFamily="2" charset="-78"/>
              </a:rPr>
              <a:t>3. </a:t>
            </a:r>
            <a:r>
              <a:rPr lang="fa-IR" sz="1200" dirty="0">
                <a:solidFill>
                  <a:srgbClr val="FF0000"/>
                </a:solidFill>
                <a:cs typeface="B Mehr" panose="00000700000000000000" pitchFamily="2" charset="-78"/>
              </a:rPr>
              <a:t>زیر متن را تعریف کنید.</a:t>
            </a:r>
            <a:r>
              <a:rPr lang="fa-IR" sz="1200" dirty="0">
                <a:solidFill>
                  <a:schemeClr val="tx2"/>
                </a:solidFill>
                <a:cs typeface="B Mehr" panose="00000700000000000000" pitchFamily="2" charset="-78"/>
              </a:rPr>
              <a:t> به پیام های پنهان وغیرمستقیمی که تولید کننده پیام با بهره گیری هدفمند از فنون اثرگذاری برمخاطب (مانند استفاده از کلام، رنگ، نور، موسیقی و...) در لایه زیرین تولید رسانه ای  جاسازی کرده است.</a:t>
            </a:r>
          </a:p>
          <a:p>
            <a:pPr algn="r">
              <a:lnSpc>
                <a:spcPct val="150000"/>
              </a:lnSpc>
            </a:pPr>
            <a:r>
              <a:rPr lang="fa-IR" sz="1200" dirty="0">
                <a:solidFill>
                  <a:schemeClr val="tx2"/>
                </a:solidFill>
                <a:cs typeface="B Mehr" panose="00000700000000000000" pitchFamily="2" charset="-78"/>
              </a:rPr>
              <a:t>4. </a:t>
            </a:r>
            <a:r>
              <a:rPr lang="fa-IR" sz="1200" dirty="0">
                <a:solidFill>
                  <a:srgbClr val="FF0000"/>
                </a:solidFill>
                <a:cs typeface="B Mehr" panose="00000700000000000000" pitchFamily="2" charset="-78"/>
              </a:rPr>
              <a:t>زیرمتن در شعر به چه شکلی است؟</a:t>
            </a:r>
            <a:r>
              <a:rPr lang="fa-IR" sz="1200" dirty="0">
                <a:solidFill>
                  <a:schemeClr val="tx2"/>
                </a:solidFill>
                <a:cs typeface="B Mehr" panose="00000700000000000000" pitchFamily="2" charset="-78"/>
              </a:rPr>
              <a:t> مفهوم کنایی و اصطلاحی پنهانی است که شاعر، هنرمندانه و غیرمستقیم با استفاده از صنایع ادبی در درون متن، جاسازی کرده است.</a:t>
            </a:r>
          </a:p>
          <a:p>
            <a:pPr algn="r">
              <a:lnSpc>
                <a:spcPct val="150000"/>
              </a:lnSpc>
            </a:pPr>
            <a:r>
              <a:rPr lang="fa-IR" sz="1200" dirty="0">
                <a:solidFill>
                  <a:schemeClr val="tx2"/>
                </a:solidFill>
                <a:cs typeface="B Mehr" panose="00000700000000000000" pitchFamily="2" charset="-78"/>
              </a:rPr>
              <a:t>5. </a:t>
            </a:r>
            <a:r>
              <a:rPr lang="fa-IR" sz="1200" dirty="0">
                <a:solidFill>
                  <a:srgbClr val="FF0000"/>
                </a:solidFill>
                <a:cs typeface="B Mehr" panose="00000700000000000000" pitchFamily="2" charset="-78"/>
              </a:rPr>
              <a:t>فرامتن را تعریف کنید. </a:t>
            </a:r>
            <a:r>
              <a:rPr lang="fa-IR" sz="1200" dirty="0">
                <a:solidFill>
                  <a:schemeClr val="tx2"/>
                </a:solidFill>
                <a:cs typeface="B Mehr" panose="00000700000000000000" pitchFamily="2" charset="-78"/>
              </a:rPr>
              <a:t>به لایه بالایی، که خارج از متن و درون پیام است و شامی اوضاع محیطی، فرهنگی و عوامل بیرونی حاکم بر درک و اثرگذاری پیام است و حتی گاهی  مفهوم یا هدف هر پیام را به ضد آن چیزی تبدیل می کند  که مدنظر تولید کننده اش بوده است.</a:t>
            </a:r>
          </a:p>
          <a:p>
            <a:pPr algn="r">
              <a:lnSpc>
                <a:spcPct val="150000"/>
              </a:lnSpc>
            </a:pPr>
            <a:r>
              <a:rPr lang="fa-IR" sz="1200" dirty="0">
                <a:solidFill>
                  <a:schemeClr val="tx2"/>
                </a:solidFill>
                <a:cs typeface="B Mehr" panose="00000700000000000000" pitchFamily="2" charset="-78"/>
              </a:rPr>
              <a:t>6. </a:t>
            </a:r>
            <a:r>
              <a:rPr lang="fa-IR" sz="1200" dirty="0">
                <a:solidFill>
                  <a:srgbClr val="FF0000"/>
                </a:solidFill>
                <a:cs typeface="B Mehr" panose="00000700000000000000" pitchFamily="2" charset="-78"/>
              </a:rPr>
              <a:t>فرامتن در شعر به چه شکلی است؟ </a:t>
            </a:r>
            <a:r>
              <a:rPr lang="fa-IR" sz="1200" dirty="0">
                <a:solidFill>
                  <a:schemeClr val="tx2"/>
                </a:solidFill>
                <a:cs typeface="B Mehr" panose="00000700000000000000" pitchFamily="2" charset="-78"/>
              </a:rPr>
              <a:t>فرامتن یک شعر احساسی یا حماسی را به نشانه جنبش اعتراضی یا نماد حرکت سازنده اجتماعی تبدیل بکند.</a:t>
            </a:r>
          </a:p>
          <a:p>
            <a:pPr algn="r">
              <a:lnSpc>
                <a:spcPct val="150000"/>
              </a:lnSpc>
            </a:pPr>
            <a:r>
              <a:rPr lang="fa-IR" sz="1200" dirty="0">
                <a:solidFill>
                  <a:schemeClr val="tx2"/>
                </a:solidFill>
                <a:cs typeface="B Mehr" panose="00000700000000000000" pitchFamily="2" charset="-78"/>
              </a:rPr>
              <a:t>7. </a:t>
            </a:r>
            <a:r>
              <a:rPr lang="fa-IR" sz="1200" dirty="0">
                <a:solidFill>
                  <a:srgbClr val="FF0000"/>
                </a:solidFill>
                <a:cs typeface="B Mehr" panose="00000700000000000000" pitchFamily="2" charset="-78"/>
              </a:rPr>
              <a:t>ویژگی متن چیست؟ </a:t>
            </a:r>
            <a:r>
              <a:rPr lang="fa-IR" sz="1200" dirty="0">
                <a:solidFill>
                  <a:schemeClr val="tx2"/>
                </a:solidFill>
                <a:cs typeface="B Mehr" panose="00000700000000000000" pitchFamily="2" charset="-78"/>
              </a:rPr>
              <a:t>متن را تولید کننده پیام به شکل صریح و بی واسطه می سازد.</a:t>
            </a:r>
          </a:p>
          <a:p>
            <a:pPr algn="r">
              <a:lnSpc>
                <a:spcPct val="150000"/>
              </a:lnSpc>
            </a:pPr>
            <a:r>
              <a:rPr lang="fa-IR" sz="1200" dirty="0">
                <a:solidFill>
                  <a:schemeClr val="tx2"/>
                </a:solidFill>
                <a:cs typeface="B Mehr" panose="00000700000000000000" pitchFamily="2" charset="-78"/>
              </a:rPr>
              <a:t>8. </a:t>
            </a:r>
            <a:r>
              <a:rPr lang="fa-IR" sz="1200" dirty="0">
                <a:solidFill>
                  <a:srgbClr val="FF0000"/>
                </a:solidFill>
                <a:cs typeface="B Mehr" panose="00000700000000000000" pitchFamily="2" charset="-78"/>
              </a:rPr>
              <a:t>ویژگی زیر متن چیست؟</a:t>
            </a:r>
            <a:r>
              <a:rPr lang="fa-IR" sz="1200" dirty="0">
                <a:solidFill>
                  <a:schemeClr val="tx2"/>
                </a:solidFill>
                <a:cs typeface="B Mehr" panose="00000700000000000000" pitchFamily="2" charset="-78"/>
              </a:rPr>
              <a:t> توسط تولید کننده به کمک فنون رسانه ای  رمزگذاری،  و توسط مخاطب،  بسته به دانایی وتوانایی وی رمزگشایی می شود.</a:t>
            </a:r>
          </a:p>
          <a:p>
            <a:pPr algn="r">
              <a:lnSpc>
                <a:spcPct val="150000"/>
              </a:lnSpc>
            </a:pPr>
            <a:r>
              <a:rPr lang="fa-IR" sz="1200" dirty="0">
                <a:solidFill>
                  <a:schemeClr val="tx2"/>
                </a:solidFill>
                <a:cs typeface="B Mehr" panose="00000700000000000000" pitchFamily="2" charset="-78"/>
              </a:rPr>
              <a:t>9. </a:t>
            </a:r>
            <a:r>
              <a:rPr lang="fa-IR" sz="1200" dirty="0">
                <a:solidFill>
                  <a:srgbClr val="FF0000"/>
                </a:solidFill>
                <a:cs typeface="B Mehr" panose="00000700000000000000" pitchFamily="2" charset="-78"/>
              </a:rPr>
              <a:t>ویژگی فرامتن چیست؟</a:t>
            </a:r>
            <a:r>
              <a:rPr lang="fa-IR" sz="1200" dirty="0">
                <a:solidFill>
                  <a:schemeClr val="tx2"/>
                </a:solidFill>
                <a:cs typeface="B Mehr" panose="00000700000000000000" pitchFamily="2" charset="-78"/>
              </a:rPr>
              <a:t> فرامتن از ساختار رسانه و خارج از خواست و اراده تولیده کننده و مصرف کننده پیام است و به فرهنگ  وضعیت زمانی و مکانی  وعناصر بیرونی پیام بر می گردد</a:t>
            </a:r>
            <a:r>
              <a:rPr lang="fa-IR" sz="1200" dirty="0" smtClean="0">
                <a:solidFill>
                  <a:schemeClr val="tx2"/>
                </a:solidFill>
                <a:cs typeface="B Mehr" panose="00000700000000000000" pitchFamily="2" charset="-78"/>
              </a:rPr>
              <a:t>.</a:t>
            </a:r>
            <a:endParaRPr lang="fa-IR" sz="1200" dirty="0">
              <a:solidFill>
                <a:schemeClr val="tx2"/>
              </a:solidFill>
              <a:cs typeface="B Mehr" panose="00000700000000000000" pitchFamily="2" charset="-78"/>
            </a:endParaRPr>
          </a:p>
        </p:txBody>
      </p:sp>
      <p:sp>
        <p:nvSpPr>
          <p:cNvPr id="4" name="TextBox 3"/>
          <p:cNvSpPr txBox="1"/>
          <p:nvPr/>
        </p:nvSpPr>
        <p:spPr>
          <a:xfrm>
            <a:off x="2555776" y="0"/>
            <a:ext cx="4032448" cy="307777"/>
          </a:xfrm>
          <a:prstGeom prst="rect">
            <a:avLst/>
          </a:prstGeom>
          <a:noFill/>
        </p:spPr>
        <p:txBody>
          <a:bodyPr wrap="square" rtlCol="1">
            <a:spAutoFit/>
          </a:bodyPr>
          <a:lstStyle/>
          <a:p>
            <a:r>
              <a:rPr lang="fa-IR" sz="1400" dirty="0">
                <a:solidFill>
                  <a:srgbClr val="FFC000"/>
                </a:solidFill>
                <a:cs typeface="B Mehr" panose="00000700000000000000" pitchFamily="2" charset="-78"/>
              </a:rPr>
              <a:t>سوالات درس دوم کتاب تفکر و سواد رسانه </a:t>
            </a:r>
            <a:r>
              <a:rPr lang="fa-IR" sz="1400" dirty="0" smtClean="0">
                <a:solidFill>
                  <a:srgbClr val="FFC000"/>
                </a:solidFill>
                <a:cs typeface="B Mehr" panose="00000700000000000000" pitchFamily="2" charset="-78"/>
              </a:rPr>
              <a:t>ای</a:t>
            </a:r>
            <a:endParaRPr lang="fa-IR" sz="1400" dirty="0">
              <a:solidFill>
                <a:srgbClr val="FFC000"/>
              </a:solidFill>
              <a:cs typeface="B Mehr" panose="00000700000000000000" pitchFamily="2" charset="-78"/>
            </a:endParaRPr>
          </a:p>
        </p:txBody>
      </p:sp>
    </p:spTree>
    <p:extLst>
      <p:ext uri="{BB962C8B-B14F-4D97-AF65-F5344CB8AC3E}">
        <p14:creationId xmlns:p14="http://schemas.microsoft.com/office/powerpoint/2010/main" val="212631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187624" y="2184358"/>
            <a:ext cx="2727693" cy="776801"/>
          </a:xfrm>
          <a:prstGeom prst="rect">
            <a:avLst/>
          </a:prstGeom>
        </p:spPr>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rtl="1"/>
            <a:r>
              <a:rPr lang="fa-IR" sz="3200" b="1" dirty="0" smtClean="0">
                <a:solidFill>
                  <a:srgbClr val="FF0000"/>
                </a:solidFill>
                <a:effectLst>
                  <a:outerShdw blurRad="38100" dist="38100" dir="2700000" algn="tl">
                    <a:srgbClr val="000000">
                      <a:alpha val="43137"/>
                    </a:srgbClr>
                  </a:outerShdw>
                </a:effectLst>
                <a:cs typeface="B Titr" panose="00000700000000000000" pitchFamily="2" charset="-78"/>
              </a:rPr>
              <a:t>پایان درس دوّم</a:t>
            </a:r>
            <a:endParaRPr lang="fa-IR" sz="3200" b="1" baseline="30000"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2" name="Rectangle 1"/>
          <p:cNvSpPr/>
          <p:nvPr/>
        </p:nvSpPr>
        <p:spPr>
          <a:xfrm>
            <a:off x="1403648" y="2776493"/>
            <a:ext cx="2054793" cy="369332"/>
          </a:xfrm>
          <a:prstGeom prst="rect">
            <a:avLst/>
          </a:prstGeom>
        </p:spPr>
        <p:txBody>
          <a:bodyPr wrap="none">
            <a:spAutoFit/>
          </a:bodyPr>
          <a:lstStyle/>
          <a:p>
            <a:pPr lvl="0"/>
            <a:r>
              <a:rPr lang="en-US" dirty="0">
                <a:solidFill>
                  <a:srgbClr val="FF0000"/>
                </a:solidFill>
              </a:rPr>
              <a:t>www.ziaossalehin.ir</a:t>
            </a:r>
          </a:p>
        </p:txBody>
      </p:sp>
    </p:spTree>
    <p:extLst>
      <p:ext uri="{BB962C8B-B14F-4D97-AF65-F5344CB8AC3E}">
        <p14:creationId xmlns:p14="http://schemas.microsoft.com/office/powerpoint/2010/main" val="31257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18940" y="546182"/>
            <a:ext cx="2097476" cy="3753760"/>
          </a:xfrm>
          <a:prstGeom prst="rect">
            <a:avLst/>
          </a:prstGeom>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lnSpc>
                <a:spcPct val="150000"/>
              </a:lnSpc>
            </a:pPr>
            <a:r>
              <a:rPr lang="fa-IR" sz="2800" b="1" dirty="0" smtClean="0">
                <a:solidFill>
                  <a:srgbClr val="0070C0"/>
                </a:solidFill>
                <a:cs typeface="B Titr" panose="00000700000000000000" pitchFamily="2" charset="-78"/>
              </a:rPr>
              <a:t>و اما درس </a:t>
            </a:r>
            <a:r>
              <a:rPr lang="fa-IR" sz="2800" b="1" dirty="0" smtClean="0">
                <a:solidFill>
                  <a:srgbClr val="C00000"/>
                </a:solidFill>
                <a:cs typeface="B Titr" panose="00000700000000000000" pitchFamily="2" charset="-78"/>
              </a:rPr>
              <a:t>همبرگریِ</a:t>
            </a:r>
            <a:r>
              <a:rPr lang="fa-IR" sz="2800" b="1" dirty="0" smtClean="0">
                <a:solidFill>
                  <a:srgbClr val="0070C0"/>
                </a:solidFill>
                <a:cs typeface="B Titr" panose="00000700000000000000" pitchFamily="2" charset="-78"/>
              </a:rPr>
              <a:t> جدید برای دانش آموزان عصر رسانه!</a:t>
            </a:r>
            <a:endParaRPr lang="fa-IR" sz="2800" b="1" baseline="30000" dirty="0">
              <a:solidFill>
                <a:srgbClr val="0070C0"/>
              </a:solidFill>
              <a:cs typeface="B Titr" panose="00000700000000000000" pitchFamily="2" charset="-78"/>
            </a:endParaRPr>
          </a:p>
        </p:txBody>
      </p:sp>
      <p:pic>
        <p:nvPicPr>
          <p:cNvPr id="2050" name="Picture 2" descr="D:\آموزش\مدرسه هنر و رسانه آینه\باشگاه سواد رسانه ای\ملحقات کتاب تفکر و سواد رسانه ای\2- درس دوم\پاورپوینت درس دوم\عکس\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0" y="546182"/>
            <a:ext cx="5600700" cy="3895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167324" y="0"/>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FF00"/>
                </a:solidFill>
                <a:cs typeface="B Mitra" panose="00000400000000000000" pitchFamily="2" charset="-78"/>
              </a:rPr>
              <a:t>کتاب تفکر و سواد رسانه ای پایه دهم – درس دوم</a:t>
            </a:r>
            <a:endParaRPr lang="en-US" sz="1600" b="1" dirty="0">
              <a:solidFill>
                <a:srgbClr val="FFFF00"/>
              </a:solidFill>
              <a:cs typeface="B Mitra" panose="00000400000000000000" pitchFamily="2" charset="-78"/>
            </a:endParaRPr>
          </a:p>
        </p:txBody>
      </p:sp>
    </p:spTree>
    <p:extLst>
      <p:ext uri="{BB962C8B-B14F-4D97-AF65-F5344CB8AC3E}">
        <p14:creationId xmlns:p14="http://schemas.microsoft.com/office/powerpoint/2010/main" val="54946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آموزش\مدرسه هنر و رسانه آینه\باشگاه سواد رسانه ای\ملحقات کتاب تفکر و سواد رسانه ای\2- درس دوم\پاورپوینت درس دوم\عکس\food-globetrotter_rodri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20538"/>
            <a:ext cx="9252520" cy="52045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11560" y="3579862"/>
            <a:ext cx="3744416"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chemeClr val="bg1"/>
                </a:solidFill>
                <a:effectLst>
                  <a:outerShdw blurRad="38100" dist="38100" dir="2700000" algn="tl">
                    <a:srgbClr val="000000">
                      <a:alpha val="43137"/>
                    </a:srgbClr>
                  </a:outerShdw>
                </a:effectLst>
                <a:cs typeface="B Titr" panose="00000700000000000000" pitchFamily="2" charset="-78"/>
              </a:rPr>
              <a:t>فرض کن در بشقاب تو...</a:t>
            </a:r>
            <a:endParaRPr lang="fa-IR" sz="2800" b="1" baseline="30000" dirty="0">
              <a:solidFill>
                <a:schemeClr val="bg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644290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Pepsi vs. Cok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8520" y="-20538"/>
            <a:ext cx="9252520" cy="5238606"/>
          </a:xfrm>
          <a:prstGeom prst="rect">
            <a:avLst/>
          </a:prstGeom>
        </p:spPr>
      </p:pic>
    </p:spTree>
    <p:extLst>
      <p:ext uri="{BB962C8B-B14F-4D97-AF65-F5344CB8AC3E}">
        <p14:creationId xmlns:p14="http://schemas.microsoft.com/office/powerpoint/2010/main" val="795414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932040" y="1131590"/>
            <a:ext cx="3672408" cy="331236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smtClean="0">
                <a:solidFill>
                  <a:schemeClr val="tx1"/>
                </a:solidFill>
                <a:cs typeface="B Mitra" panose="00000400000000000000" pitchFamily="2" charset="-78"/>
              </a:rPr>
              <a:t>در گام نخست</a:t>
            </a:r>
          </a:p>
          <a:p>
            <a:pPr algn="ctr" rtl="1"/>
            <a:r>
              <a:rPr lang="fa-IR" sz="3200" b="1" dirty="0" smtClean="0">
                <a:solidFill>
                  <a:schemeClr val="tx1"/>
                </a:solidFill>
                <a:cs typeface="B Mitra" panose="00000400000000000000" pitchFamily="2" charset="-78"/>
              </a:rPr>
              <a:t> دست به کار بشوید و در طول </a:t>
            </a:r>
            <a:r>
              <a:rPr lang="fa-IR" sz="3200" b="1" dirty="0" smtClean="0">
                <a:solidFill>
                  <a:srgbClr val="00B0F0"/>
                </a:solidFill>
                <a:cs typeface="B Mitra" panose="00000400000000000000" pitchFamily="2" charset="-78"/>
              </a:rPr>
              <a:t>2 دقیقه، </a:t>
            </a:r>
            <a:r>
              <a:rPr lang="fa-IR" sz="3200" b="1" dirty="0" smtClean="0">
                <a:solidFill>
                  <a:srgbClr val="FF0000"/>
                </a:solidFill>
                <a:cs typeface="B Mitra" panose="00000400000000000000" pitchFamily="2" charset="-78"/>
              </a:rPr>
              <a:t>داستان </a:t>
            </a:r>
            <a:r>
              <a:rPr lang="fa-IR" sz="3200" b="1" dirty="0" smtClean="0">
                <a:solidFill>
                  <a:schemeClr val="tx1"/>
                </a:solidFill>
                <a:cs typeface="B Mitra" panose="00000400000000000000" pitchFamily="2" charset="-78"/>
              </a:rPr>
              <a:t>این پیام بازرگانی را در </a:t>
            </a:r>
            <a:r>
              <a:rPr lang="fa-IR" sz="3200" b="1" dirty="0" smtClean="0">
                <a:solidFill>
                  <a:srgbClr val="7030A0"/>
                </a:solidFill>
                <a:cs typeface="B Mitra" panose="00000400000000000000" pitchFamily="2" charset="-78"/>
              </a:rPr>
              <a:t>2 خط </a:t>
            </a:r>
            <a:r>
              <a:rPr lang="fa-IR" sz="3200" b="1" dirty="0" smtClean="0">
                <a:solidFill>
                  <a:schemeClr val="tx1"/>
                </a:solidFill>
                <a:cs typeface="B Mitra" panose="00000400000000000000" pitchFamily="2" charset="-78"/>
              </a:rPr>
              <a:t>بنویسید و در کلاس بخوانید...</a:t>
            </a:r>
            <a:endParaRPr lang="fa-IR" sz="3200" b="1" baseline="30000" dirty="0">
              <a:solidFill>
                <a:schemeClr val="tx1"/>
              </a:solidFill>
              <a:cs typeface="B Mitra" panose="00000400000000000000" pitchFamily="2" charset="-78"/>
            </a:endParaRPr>
          </a:p>
        </p:txBody>
      </p:sp>
      <p:pic>
        <p:nvPicPr>
          <p:cNvPr id="5123" name="Picture 3" descr="D:\آموزش\مدرسه هنر و رسانه آینه\باشگاه سواد رسانه ای\ملحقات کتاب تفکر و سواد رسانه ای\2- درس دوم\پاورپوینت درس دوم\عکس\two-minu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02388"/>
            <a:ext cx="3888432" cy="41058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2395" y="4592834"/>
            <a:ext cx="2054793" cy="369332"/>
          </a:xfrm>
          <a:prstGeom prst="rect">
            <a:avLst/>
          </a:prstGeom>
        </p:spPr>
        <p:txBody>
          <a:bodyPr wrap="none">
            <a:spAutoFit/>
          </a:bodyPr>
          <a:lstStyle/>
          <a:p>
            <a:pPr lvl="0"/>
            <a:r>
              <a:rPr lang="en-US" dirty="0">
                <a:solidFill>
                  <a:schemeClr val="bg1">
                    <a:lumMod val="75000"/>
                  </a:schemeClr>
                </a:solidFill>
              </a:rPr>
              <a:t>www.ziaossalehin.ir</a:t>
            </a:r>
          </a:p>
        </p:txBody>
      </p:sp>
    </p:spTree>
    <p:extLst>
      <p:ext uri="{BB962C8B-B14F-4D97-AF65-F5344CB8AC3E}">
        <p14:creationId xmlns:p14="http://schemas.microsoft.com/office/powerpoint/2010/main" val="6407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1)">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76056" y="1707654"/>
            <a:ext cx="3312368" cy="273630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r>
              <a:rPr lang="fa-IR" sz="3200" b="1" dirty="0" smtClean="0">
                <a:solidFill>
                  <a:schemeClr val="tx1"/>
                </a:solidFill>
                <a:cs typeface="B Mitra" panose="00000400000000000000" pitchFamily="2" charset="-78"/>
              </a:rPr>
              <a:t>نام این نما از منظر</a:t>
            </a:r>
          </a:p>
          <a:p>
            <a:pPr algn="r" rtl="1"/>
            <a:r>
              <a:rPr lang="fa-IR" sz="3200" b="1" dirty="0" smtClean="0">
                <a:solidFill>
                  <a:srgbClr val="0070C0"/>
                </a:solidFill>
                <a:cs typeface="B Mitra" panose="00000400000000000000" pitchFamily="2" charset="-78"/>
              </a:rPr>
              <a:t>اندازه نما </a:t>
            </a:r>
            <a:r>
              <a:rPr lang="fa-IR" sz="3200" b="1" dirty="0" smtClean="0">
                <a:solidFill>
                  <a:schemeClr val="tx1"/>
                </a:solidFill>
                <a:cs typeface="B Mitra" panose="00000400000000000000" pitchFamily="2" charset="-78"/>
              </a:rPr>
              <a:t>چیست؟</a:t>
            </a:r>
          </a:p>
          <a:p>
            <a:pPr algn="r" rtl="1"/>
            <a:r>
              <a:rPr lang="fa-IR" sz="3200" b="1" dirty="0" smtClean="0">
                <a:solidFill>
                  <a:schemeClr val="tx1"/>
                </a:solidFill>
                <a:cs typeface="B Mitra" panose="00000400000000000000" pitchFamily="2" charset="-78"/>
              </a:rPr>
              <a:t>چرا در ابتدای اثر از این اندازه نما استفاده می شود؟</a:t>
            </a:r>
            <a:endParaRPr lang="en-US" sz="3200" b="1" dirty="0" smtClean="0">
              <a:solidFill>
                <a:schemeClr val="tx1"/>
              </a:solidFill>
              <a:cs typeface="B Mitra" panose="00000400000000000000" pitchFamily="2" charset="-78"/>
            </a:endParaRPr>
          </a:p>
          <a:p>
            <a:pPr algn="r" rtl="1"/>
            <a:endParaRPr lang="fa-IR" sz="3200" b="1" baseline="30000" dirty="0">
              <a:solidFill>
                <a:schemeClr val="tx1"/>
              </a:solidFill>
              <a:cs typeface="B Mitra" panose="00000400000000000000" pitchFamily="2" charset="-78"/>
            </a:endParaRPr>
          </a:p>
        </p:txBody>
      </p:sp>
      <p:pic>
        <p:nvPicPr>
          <p:cNvPr id="6146" name="Picture 2" descr="D:\آموزش\مدرسه هنر و رسانه آینه\باشگاه سواد رسانه ای\ملحقات کتاب تفکر و سواد رسانه ای\2- درس دوم\پاورپوینت درس دوم\عکس\ads\2- Pepsi vs. Coke[19-16-0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69" y="807554"/>
            <a:ext cx="4128459"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076056" y="483518"/>
            <a:ext cx="3312368" cy="122413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smtClean="0">
                <a:solidFill>
                  <a:srgbClr val="C00000"/>
                </a:solidFill>
                <a:cs typeface="B Titr" panose="00000700000000000000" pitchFamily="2" charset="-78"/>
              </a:rPr>
              <a:t>حالا به این سوالات پاسخ دهید...</a:t>
            </a:r>
            <a:endParaRPr lang="fa-IR" sz="3200" b="1" baseline="30000" dirty="0">
              <a:solidFill>
                <a:srgbClr val="C00000"/>
              </a:solidFill>
              <a:cs typeface="B Titr" panose="00000700000000000000" pitchFamily="2" charset="-78"/>
            </a:endParaRPr>
          </a:p>
        </p:txBody>
      </p:sp>
      <p:pic>
        <p:nvPicPr>
          <p:cNvPr id="6147"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366" y="771550"/>
            <a:ext cx="1044116" cy="104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دوم</a:t>
            </a:r>
            <a:endParaRPr lang="en-US" sz="1600" b="1" dirty="0">
              <a:solidFill>
                <a:srgbClr val="FFC000"/>
              </a:solidFill>
              <a:cs typeface="B Mitra" panose="00000400000000000000" pitchFamily="2" charset="-78"/>
            </a:endParaRPr>
          </a:p>
        </p:txBody>
      </p:sp>
    </p:spTree>
    <p:extLst>
      <p:ext uri="{BB962C8B-B14F-4D97-AF65-F5344CB8AC3E}">
        <p14:creationId xmlns:p14="http://schemas.microsoft.com/office/powerpoint/2010/main" val="33998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4048" y="339502"/>
            <a:ext cx="3168352" cy="309634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r>
              <a:rPr lang="fa-IR" sz="3200" b="1" dirty="0" smtClean="0">
                <a:solidFill>
                  <a:schemeClr val="tx1"/>
                </a:solidFill>
                <a:cs typeface="B Mitra" panose="00000400000000000000" pitchFamily="2" charset="-78"/>
              </a:rPr>
              <a:t>نام این نما از منظر</a:t>
            </a:r>
          </a:p>
          <a:p>
            <a:pPr algn="r" rtl="1"/>
            <a:r>
              <a:rPr lang="fa-IR" sz="3200" b="1" dirty="0" smtClean="0">
                <a:solidFill>
                  <a:srgbClr val="0070C0"/>
                </a:solidFill>
                <a:cs typeface="B Mitra" panose="00000400000000000000" pitchFamily="2" charset="-78"/>
              </a:rPr>
              <a:t>زاویه دوربین </a:t>
            </a:r>
            <a:r>
              <a:rPr lang="fa-IR" sz="3200" b="1" dirty="0" smtClean="0">
                <a:solidFill>
                  <a:schemeClr val="tx1"/>
                </a:solidFill>
                <a:cs typeface="B Mitra" panose="00000400000000000000" pitchFamily="2" charset="-78"/>
              </a:rPr>
              <a:t>چیست؟</a:t>
            </a:r>
          </a:p>
          <a:p>
            <a:pPr algn="r" rtl="1"/>
            <a:r>
              <a:rPr lang="fa-IR" sz="3200" b="1" dirty="0" smtClean="0">
                <a:solidFill>
                  <a:schemeClr val="tx1"/>
                </a:solidFill>
                <a:cs typeface="B Mitra" panose="00000400000000000000" pitchFamily="2" charset="-78"/>
              </a:rPr>
              <a:t>این نما شخصیت </a:t>
            </a:r>
            <a:r>
              <a:rPr lang="fa-IR" sz="3200" b="1" dirty="0" smtClean="0">
                <a:solidFill>
                  <a:srgbClr val="C00000"/>
                </a:solidFill>
                <a:cs typeface="B Mitra" panose="00000400000000000000" pitchFamily="2" charset="-78"/>
              </a:rPr>
              <a:t>کودک را در مقابل دستگاه </a:t>
            </a:r>
            <a:r>
              <a:rPr lang="fa-IR" sz="3200" b="1" dirty="0" smtClean="0">
                <a:solidFill>
                  <a:schemeClr val="tx1"/>
                </a:solidFill>
                <a:cs typeface="B Mitra" panose="00000400000000000000" pitchFamily="2" charset="-78"/>
              </a:rPr>
              <a:t>چگونه نشان می دهد؟</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582" y="339502"/>
            <a:ext cx="4128458" cy="30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6166" y="3449018"/>
            <a:ext cx="1044116" cy="104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FF00"/>
                </a:solidFill>
                <a:cs typeface="B Mitra" panose="00000400000000000000" pitchFamily="2" charset="-78"/>
              </a:rPr>
              <a:t>کتاب تفکر و سواد رسانه ای پایه دهم – درس دوم</a:t>
            </a:r>
            <a:endParaRPr lang="en-US" sz="1600" b="1" dirty="0">
              <a:solidFill>
                <a:srgbClr val="FFFF00"/>
              </a:solidFill>
              <a:cs typeface="B Mitra" panose="00000400000000000000" pitchFamily="2" charset="-78"/>
            </a:endParaRPr>
          </a:p>
        </p:txBody>
      </p:sp>
    </p:spTree>
    <p:extLst>
      <p:ext uri="{BB962C8B-B14F-4D97-AF65-F5344CB8AC3E}">
        <p14:creationId xmlns:p14="http://schemas.microsoft.com/office/powerpoint/2010/main" val="7592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4048" y="807554"/>
            <a:ext cx="3168352" cy="331236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r>
              <a:rPr lang="fa-IR" sz="3200" b="1" dirty="0" smtClean="0">
                <a:solidFill>
                  <a:schemeClr val="tx1"/>
                </a:solidFill>
                <a:cs typeface="B Mitra" panose="00000400000000000000" pitchFamily="2" charset="-78"/>
              </a:rPr>
              <a:t>در حال تماشای این تصاویر چه </a:t>
            </a:r>
            <a:r>
              <a:rPr lang="fa-IR" sz="3200" b="1" dirty="0" smtClean="0">
                <a:solidFill>
                  <a:srgbClr val="0070C0"/>
                </a:solidFill>
                <a:cs typeface="B Mitra" panose="00000400000000000000" pitchFamily="2" charset="-78"/>
              </a:rPr>
              <a:t>صدایی</a:t>
            </a:r>
            <a:r>
              <a:rPr lang="fa-IR" sz="3200" b="1" dirty="0" smtClean="0">
                <a:solidFill>
                  <a:schemeClr val="tx1"/>
                </a:solidFill>
                <a:cs typeface="B Mitra" panose="00000400000000000000" pitchFamily="2" charset="-78"/>
              </a:rPr>
              <a:t> را می شنوید؟</a:t>
            </a:r>
          </a:p>
          <a:p>
            <a:pPr algn="r" rtl="1"/>
            <a:r>
              <a:rPr lang="fa-IR" sz="3200" b="1" dirty="0" smtClean="0">
                <a:solidFill>
                  <a:schemeClr val="tx1"/>
                </a:solidFill>
                <a:cs typeface="B Mitra" panose="00000400000000000000" pitchFamily="2" charset="-78"/>
              </a:rPr>
              <a:t>اگر این صدا را نمی شنیدید </a:t>
            </a:r>
            <a:r>
              <a:rPr lang="fa-IR" sz="3200" b="1" dirty="0" smtClean="0">
                <a:solidFill>
                  <a:srgbClr val="C00000"/>
                </a:solidFill>
                <a:cs typeface="B Mitra" panose="00000400000000000000" pitchFamily="2" charset="-78"/>
              </a:rPr>
              <a:t>مشکلی</a:t>
            </a:r>
            <a:r>
              <a:rPr lang="fa-IR" sz="3200" b="1" dirty="0" smtClean="0">
                <a:solidFill>
                  <a:schemeClr val="tx1"/>
                </a:solidFill>
                <a:cs typeface="B Mitra" panose="00000400000000000000" pitchFamily="2" charset="-78"/>
              </a:rPr>
              <a:t> پیش می آمد؟</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469" y="807554"/>
            <a:ext cx="4128458" cy="3096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D:\آموزش\مدرسه هنر و رسانه آینه\باشگاه سواد رسانه ای\ملحقات کتاب تفکر و سواد رسانه ای\2- درس دوم\پاورپوینت درس دوم\عکس\question\question-icon-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31944"/>
            <a:ext cx="1044116" cy="1044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FF00"/>
                </a:solidFill>
                <a:cs typeface="B Mitra" panose="00000400000000000000" pitchFamily="2" charset="-78"/>
              </a:rPr>
              <a:t>کتاب تفکر و سواد رسانه ای پایه دهم – درس دوم</a:t>
            </a:r>
            <a:endParaRPr lang="en-US" sz="1600" b="1" dirty="0">
              <a:solidFill>
                <a:srgbClr val="FFFF00"/>
              </a:solidFill>
              <a:cs typeface="B Mitra" panose="00000400000000000000" pitchFamily="2" charset="-78"/>
            </a:endParaRPr>
          </a:p>
        </p:txBody>
      </p:sp>
    </p:spTree>
    <p:extLst>
      <p:ext uri="{BB962C8B-B14F-4D97-AF65-F5344CB8AC3E}">
        <p14:creationId xmlns:p14="http://schemas.microsoft.com/office/powerpoint/2010/main" val="65729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eme2">
  <a:themeElements>
    <a:clrScheme name="Custom 2">
      <a:dk1>
        <a:srgbClr val="00B0F0"/>
      </a:dk1>
      <a:lt1>
        <a:sysClr val="window" lastClr="FFFFFF"/>
      </a:lt1>
      <a:dk2>
        <a:srgbClr val="303030"/>
      </a:dk2>
      <a:lt2>
        <a:srgbClr val="DEDEE0"/>
      </a:lt2>
      <a:accent1>
        <a:srgbClr val="00B0F0"/>
      </a:accent1>
      <a:accent2>
        <a:srgbClr val="726056"/>
      </a:accent2>
      <a:accent3>
        <a:srgbClr val="AC956E"/>
      </a:accent3>
      <a:accent4>
        <a:srgbClr val="808DA9"/>
      </a:accent4>
      <a:accent5>
        <a:srgbClr val="424E5B"/>
      </a:accent5>
      <a:accent6>
        <a:srgbClr val="0070C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2" id="{136BA21D-38F0-4C54-A816-986ED74825CB}" vid="{165523DB-839D-4E6E-85DD-9E8CFDD66F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2451</TotalTime>
  <Words>1545</Words>
  <Application>Microsoft Office PowerPoint</Application>
  <PresentationFormat>On-screen Show (16:9)</PresentationFormat>
  <Paragraphs>155</Paragraphs>
  <Slides>26</Slides>
  <Notes>24</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Adobe Gothic Std B</vt:lpstr>
      <vt:lpstr>Arial</vt:lpstr>
      <vt:lpstr>Tahoma</vt:lpstr>
      <vt:lpstr>Impact</vt:lpstr>
      <vt:lpstr>B Mitra</vt:lpstr>
      <vt:lpstr>Calibri</vt:lpstr>
      <vt:lpstr>Times New Roman</vt:lpstr>
      <vt:lpstr>B Nazanin</vt:lpstr>
      <vt:lpstr>B Titr</vt:lpstr>
      <vt:lpstr>B Mehr</vt:lpstr>
      <vt:lpstr>1_NewsPrint</vt:lpstr>
      <vt:lpstr>Theme2</vt:lpstr>
      <vt:lpstr>کتاب تفکر و سواد رسانه ای پایه دهم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دانلود پاورپوینت درس دوم کتاب تفکر و سواد رسانه ای</dc:title>
  <dc:subject>پاورپوینت درس دوم کتاب تفکر و سواد رسانه ای</dc:subject>
  <dc:creator>www.ziaossalehin.ir | ضیاءالصالحین</dc:creator>
  <cp:keywords>www.ziaossalehin.ir | ضیاءالصالحین</cp:keywords>
  <cp:lastModifiedBy>ضیاءالصالحین | www.ziaossalehin.ir</cp:lastModifiedBy>
  <cp:revision>113</cp:revision>
  <dcterms:created xsi:type="dcterms:W3CDTF">2016-09-22T20:52:39Z</dcterms:created>
  <dcterms:modified xsi:type="dcterms:W3CDTF">2019-10-26T22:13:52Z</dcterms:modified>
</cp:coreProperties>
</file>