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B Zar" panose="00000400000000000000" pitchFamily="2" charset="-78"/>
      <p:regular r:id="rId8"/>
      <p:bold r:id="rId9"/>
    </p:embeddedFont>
    <p:embeddedFont>
      <p:font typeface="Andalus" panose="02020603050405020304" pitchFamily="18" charset="-78"/>
      <p:regular r:id="rId10"/>
    </p:embeddedFont>
    <p:embeddedFont>
      <p:font typeface="B Titr" panose="00000700000000000000" pitchFamily="2" charset="-78"/>
      <p:bold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Traditional Arabic" panose="02020603050405020304" pitchFamily="18" charset="-78"/>
      <p:regular r:id="rId14"/>
      <p:bold r:id="rId15"/>
    </p:embeddedFont>
    <p:embeddedFont>
      <p:font typeface="Aldhabi" panose="01000000000000000000" pitchFamily="2" charset="-78"/>
      <p:regular r:id="rId16"/>
    </p:embeddedFont>
    <p:embeddedFont>
      <p:font typeface="Wingdings 3" panose="05040102010807070707" pitchFamily="18" charset="2"/>
      <p:regular r:id="rId17"/>
    </p:embeddedFont>
    <p:embeddedFont>
      <p:font typeface="B Nazanin" panose="00000400000000000000" pitchFamily="2" charset="-78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FTahuZzPxEPQH6gnq5xAA==" hashData="XnzBn3F7qOzEBJnRf1JhVuCl3DpC+4aig7dLOXzC7BrDN3RsKeJUswgGcgR8P9J6G8lCIMN99K7wGc5q4GY/t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756871-8CBA-4C90-9E89-DF2A56345CD4}" type="datetimeFigureOut">
              <a:rPr lang="fa-IR" smtClean="0"/>
              <a:t>14/04/1441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A7249F-EDD0-479A-8F8A-D9AC76E6A4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73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7249F-EDD0-479A-8F8A-D9AC76E6A47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591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8545-33E5-41A6-9EE1-43FDE1D2786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5CA8-84E7-438E-85E8-D4CC7BFBB06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CFE7-2643-4BCB-A60E-CD44DCFEBA2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F1C-0E3A-425D-9F94-20F16A6E203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DA3C-1787-49F5-B13D-91101AB7431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4440-6AEA-4F6C-8281-E33849BB015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6C9-822D-4AB0-A7AD-B36CE7C195D9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A659-48FC-40D0-85F9-F7C72BC7D0B0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E3A6-9CCA-41B3-BB98-B1220C1334E7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738-855D-4A32-881E-1733F45FE244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4EC4-7A3F-4554-B80A-778228A329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C5D4-540D-494C-B29B-2E2D415AEBB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61C3-6F3A-4C5E-8EA3-975B6B5D5834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C5EF-5963-4EAD-8EE4-5F1D7A6C19E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BBB-2ADA-4707-B63A-C8766D65B14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103-FE1F-408E-85DA-AAD29EA48767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3E8B-5EC3-49B7-91A8-71A99EC4649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0D7710-7077-455A-BE21-ACA3E41BE7D5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ziaossalehin.i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 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 </a:t>
            </a:r>
            <a:endParaRPr lang="fa-IR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30" y="995631"/>
            <a:ext cx="4866739" cy="48667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cs typeface="B Nazanin" panose="00000400000000000000" pitchFamily="2" charset="-78"/>
              </a:rPr>
              <a:t>1</a:t>
            </a:fld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95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40914"/>
            <a:ext cx="8825658" cy="940156"/>
          </a:xfrm>
        </p:spPr>
        <p:txBody>
          <a:bodyPr/>
          <a:lstStyle/>
          <a:p>
            <a:pPr algn="r"/>
            <a:r>
              <a:rPr lang="fa-IR" sz="4800" dirty="0" smtClean="0">
                <a:cs typeface="B Zar" panose="00000400000000000000" pitchFamily="2" charset="-78"/>
              </a:rPr>
              <a:t> </a:t>
            </a:r>
            <a:endParaRPr lang="fa-IR" sz="4800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03" y="1616300"/>
            <a:ext cx="6891770" cy="4868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803042"/>
            <a:ext cx="8825658" cy="3835758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 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7508383" y="405684"/>
            <a:ext cx="1841681" cy="9144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فصل </a:t>
            </a:r>
            <a:r>
              <a:rPr lang="fa-IR" sz="4000" dirty="0" smtClean="0">
                <a:cs typeface="B Titr" panose="00000700000000000000" pitchFamily="2" charset="-78"/>
              </a:rPr>
              <a:t>4</a:t>
            </a:r>
            <a:endParaRPr lang="fa-IR" sz="4000" dirty="0">
              <a:cs typeface="B Titr" panose="00000700000000000000" pitchFamily="2" charset="-78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90931" y="405684"/>
            <a:ext cx="4288664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مخاطب شناسی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39462"/>
            <a:ext cx="8825658" cy="638577"/>
          </a:xfrm>
        </p:spPr>
        <p:txBody>
          <a:bodyPr/>
          <a:lstStyle/>
          <a:p>
            <a:pPr algn="ctr"/>
            <a:r>
              <a:rPr lang="fa-IR" sz="4000" dirty="0" smtClean="0">
                <a:cs typeface="B Zar" panose="00000400000000000000" pitchFamily="2" charset="-78"/>
              </a:rPr>
              <a:t> </a:t>
            </a:r>
            <a:endParaRPr lang="fa-IR" sz="4000" dirty="0"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7" y="2228044"/>
            <a:ext cx="5369046" cy="3940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54" y="2016613"/>
            <a:ext cx="10985678" cy="4306914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اگر سواد رسانه ای را به دو مقولۀ خواندن ونوشتن یا مصرف و تولید 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محصولات رسانه ای تقسیم کنیم می بینیم در هر دو سطح مخاطب نقشی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اساسی دارد . از یک سو برای مصرف رسانه ها هدف سواد رسانه ای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 این است که بتواند مخاطب کنش جو و فعال  تربیت کند و از سوی 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دیگر  باید برای تولید رسانه ای مهندسی معکوس کرد یعنی؛ اول 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باید مخاطب شناسی دقیق و جامعی داشت و با استفاده از شیوه های 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هوشمندانه رسانه ای، با چشمی باز، درست به هدف زد.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دشواری مخاطب شناسی در این است که ما با پیچیده ترین و ناشناخته 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  <a:cs typeface="B Zar" panose="00000400000000000000" pitchFamily="2" charset="-78"/>
              </a:rPr>
              <a:t>ترین موجود خلقت یعنی با انسان رو به رو هستیم.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451539" y="848975"/>
            <a:ext cx="3296991" cy="83910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مخاطب خاص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6748530" y="739463"/>
            <a:ext cx="1622738" cy="105812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درس 12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37" y="323283"/>
            <a:ext cx="8825657" cy="1272385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 </a:t>
            </a:r>
            <a:endParaRPr lang="fa-IR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618187"/>
            <a:ext cx="2936384" cy="587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1386" y="1251470"/>
            <a:ext cx="8126311" cy="5317662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cs typeface="B Zar" panose="00000400000000000000" pitchFamily="2" charset="-78"/>
              </a:rPr>
              <a:t>1-آگاهی:</a:t>
            </a:r>
            <a:r>
              <a:rPr lang="fa-IR" sz="18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1800" dirty="0">
                <a:solidFill>
                  <a:schemeClr val="tx1">
                    <a:lumMod val="7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>
                    <a:lumMod val="95000"/>
                  </a:schemeClr>
                </a:solidFill>
                <a:cs typeface="B Zar" panose="00000400000000000000" pitchFamily="2" charset="-78"/>
              </a:rPr>
              <a:t>در این مرحله فرد از وجود نو آوری و اثرات آن مطلع می گردد.</a:t>
            </a:r>
          </a:p>
          <a:p>
            <a:pPr algn="r"/>
            <a:r>
              <a:rPr lang="fa-IR" sz="2400" dirty="0">
                <a:solidFill>
                  <a:schemeClr val="tx1">
                    <a:lumMod val="7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2_ترغیب: </a:t>
            </a:r>
            <a:r>
              <a:rPr lang="fa-IR" sz="2400" dirty="0" smtClean="0">
                <a:solidFill>
                  <a:schemeClr val="tx1">
                    <a:lumMod val="95000"/>
                  </a:schemeClr>
                </a:solidFill>
                <a:cs typeface="B Zar" panose="00000400000000000000" pitchFamily="2" charset="-78"/>
              </a:rPr>
              <a:t>در این مرحله فرد یک نگرش مثبت یا منفی درباره نو آوری بدست می آورد.</a:t>
            </a:r>
          </a:p>
          <a:p>
            <a:pPr algn="r"/>
            <a:r>
              <a:rPr lang="fa-IR" sz="2400" dirty="0" smtClean="0">
                <a:cs typeface="B Zar" panose="00000400000000000000" pitchFamily="2" charset="-78"/>
              </a:rPr>
              <a:t>3- تصمیم : </a:t>
            </a:r>
            <a:r>
              <a:rPr lang="fa-IR" sz="2400" dirty="0" smtClean="0">
                <a:solidFill>
                  <a:schemeClr val="tx1"/>
                </a:solidFill>
                <a:cs typeface="B Zar" panose="00000400000000000000" pitchFamily="2" charset="-78"/>
              </a:rPr>
              <a:t>در این مرحله فرد در ذهن خود به ارزیابی می پردازد و تصمیم نهایی را در باره پذیرش یا رد نوآوری اتخاذ میکند.</a:t>
            </a:r>
          </a:p>
          <a:p>
            <a:pPr algn="r"/>
            <a:r>
              <a:rPr lang="fa-IR" sz="2400" dirty="0" smtClean="0">
                <a:cs typeface="B Zar" panose="00000400000000000000" pitchFamily="2" charset="-78"/>
              </a:rPr>
              <a:t>4- اجرا: </a:t>
            </a:r>
            <a:r>
              <a:rPr lang="fa-IR" sz="2400" dirty="0" smtClean="0">
                <a:solidFill>
                  <a:schemeClr val="tx1"/>
                </a:solidFill>
                <a:cs typeface="B Zar" panose="00000400000000000000" pitchFamily="2" charset="-78"/>
              </a:rPr>
              <a:t>در این مرحله فرد تصمیم اتخاذ کرده خود را اجرا کرده و آن را در مقام عمل به اجرا در می آورد و آن را می آزهماید و از نزدیک با ویژگی های آن آشنا می شود.</a:t>
            </a:r>
          </a:p>
          <a:p>
            <a:pPr algn="r"/>
            <a:r>
              <a:rPr lang="fa-IR" sz="2400" dirty="0" smtClean="0">
                <a:cs typeface="B Zar" panose="00000400000000000000" pitchFamily="2" charset="-78"/>
              </a:rPr>
              <a:t>5- تثبیت: </a:t>
            </a:r>
            <a:r>
              <a:rPr lang="fa-IR" sz="2400" dirty="0" smtClean="0">
                <a:solidFill>
                  <a:schemeClr val="tx1"/>
                </a:solidFill>
                <a:cs typeface="B Zar" panose="00000400000000000000" pitchFamily="2" charset="-78"/>
              </a:rPr>
              <a:t>در این مرحله فرد به جستجوی اطلاعاتی می پردازد که تصمیم او را </a:t>
            </a:r>
            <a:endParaRPr lang="fa-IR" sz="2400" dirty="0">
              <a:cs typeface="B Zar" panose="00000400000000000000" pitchFamily="2" charset="-78"/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  <a:cs typeface="B Zar" panose="00000400000000000000" pitchFamily="2" charset="-78"/>
              </a:rPr>
              <a:t>تقویت و تایید کند در این مرحله ممکن است بر اثر تضاد پیام های دریافت شده  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  <a:cs typeface="B Zar" panose="00000400000000000000" pitchFamily="2" charset="-78"/>
              </a:rPr>
              <a:t>درباره نو آوری از تصمیم خود منصرف شود.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5100034" y="135229"/>
            <a:ext cx="4816185" cy="96591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مقاومت مخاطب در برابری نوآوری و </a:t>
            </a:r>
            <a:r>
              <a:rPr lang="fa-IR" sz="2400" dirty="0" smtClean="0">
                <a:cs typeface="B Titr" panose="00000700000000000000" pitchFamily="2" charset="-78"/>
              </a:rPr>
              <a:t>تغیی</a:t>
            </a:r>
            <a:r>
              <a:rPr lang="fa-IR" sz="2400" dirty="0">
                <a:cs typeface="B Titr" panose="00000700000000000000" pitchFamily="2" charset="-78"/>
              </a:rPr>
              <a:t>ر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3945"/>
            <a:ext cx="8825658" cy="2189408"/>
          </a:xfrm>
        </p:spPr>
        <p:txBody>
          <a:bodyPr/>
          <a:lstStyle/>
          <a:p>
            <a:pPr algn="ctr"/>
            <a:r>
              <a:rPr lang="fa-IR" sz="11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پایان درس دوازدهم</a:t>
            </a:r>
            <a:endParaRPr lang="fa-IR" sz="11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222594"/>
            <a:ext cx="8825658" cy="2766083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FFC000"/>
                </a:solidFill>
                <a:cs typeface="B Zar" panose="00000400000000000000" pitchFamily="2" charset="-78"/>
              </a:rPr>
              <a:t>تهیه شده </a:t>
            </a:r>
            <a:r>
              <a:rPr lang="fa-IR" b="1" dirty="0" smtClean="0">
                <a:solidFill>
                  <a:srgbClr val="FFC000"/>
                </a:solidFill>
                <a:cs typeface="B Zar" panose="00000400000000000000" pitchFamily="2" charset="-78"/>
              </a:rPr>
              <a:t>در:</a:t>
            </a:r>
          </a:p>
          <a:p>
            <a:pPr algn="ctr"/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گروه </a:t>
            </a:r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سواد رسانه بنیاد فرهنگی تربیتی ضیاءالصالحین</a:t>
            </a:r>
          </a:p>
          <a:p>
            <a:pPr algn="ctr"/>
            <a:r>
              <a:rPr lang="fa-IR" b="1" dirty="0">
                <a:solidFill>
                  <a:schemeClr val="tx1"/>
                </a:solidFill>
                <a:cs typeface="B Zar" panose="00000400000000000000" pitchFamily="2" charset="-78"/>
              </a:rPr>
              <a:t>1396 </a:t>
            </a: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ش</a:t>
            </a:r>
          </a:p>
          <a:p>
            <a:pPr algn="ctr"/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رضا دانشی</a:t>
            </a:r>
          </a:p>
          <a:p>
            <a:pPr algn="ctr"/>
            <a:endParaRPr lang="fa-IR" b="1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ctr"/>
            <a:endParaRPr lang="en-US" b="1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28128" y="5263207"/>
            <a:ext cx="2932577" cy="880843"/>
            <a:chOff x="5711809" y="2807658"/>
            <a:chExt cx="6087649" cy="2860655"/>
          </a:xfrm>
        </p:grpSpPr>
        <p:sp>
          <p:nvSpPr>
            <p:cNvPr id="5" name="Freeform 4">
              <a:hlinkClick r:id="rId2"/>
            </p:cNvPr>
            <p:cNvSpPr/>
            <p:nvPr/>
          </p:nvSpPr>
          <p:spPr>
            <a:xfrm>
              <a:off x="5711809" y="2807658"/>
              <a:ext cx="5253086" cy="2860655"/>
            </a:xfrm>
            <a:custGeom>
              <a:avLst/>
              <a:gdLst>
                <a:gd name="connsiteX0" fmla="*/ 0 w 5843219"/>
                <a:gd name="connsiteY0" fmla="*/ 261185 h 1567078"/>
                <a:gd name="connsiteX1" fmla="*/ 261185 w 5843219"/>
                <a:gd name="connsiteY1" fmla="*/ 0 h 1567078"/>
                <a:gd name="connsiteX2" fmla="*/ 5582034 w 5843219"/>
                <a:gd name="connsiteY2" fmla="*/ 0 h 1567078"/>
                <a:gd name="connsiteX3" fmla="*/ 5843219 w 5843219"/>
                <a:gd name="connsiteY3" fmla="*/ 261185 h 1567078"/>
                <a:gd name="connsiteX4" fmla="*/ 5843219 w 5843219"/>
                <a:gd name="connsiteY4" fmla="*/ 1305893 h 1567078"/>
                <a:gd name="connsiteX5" fmla="*/ 5582034 w 5843219"/>
                <a:gd name="connsiteY5" fmla="*/ 1567078 h 1567078"/>
                <a:gd name="connsiteX6" fmla="*/ 261185 w 5843219"/>
                <a:gd name="connsiteY6" fmla="*/ 1567078 h 1567078"/>
                <a:gd name="connsiteX7" fmla="*/ 0 w 5843219"/>
                <a:gd name="connsiteY7" fmla="*/ 1305893 h 1567078"/>
                <a:gd name="connsiteX8" fmla="*/ 0 w 5843219"/>
                <a:gd name="connsiteY8" fmla="*/ 261185 h 156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3219" h="1567078">
                  <a:moveTo>
                    <a:pt x="0" y="261185"/>
                  </a:moveTo>
                  <a:cubicBezTo>
                    <a:pt x="0" y="116937"/>
                    <a:pt x="116937" y="0"/>
                    <a:pt x="261185" y="0"/>
                  </a:cubicBezTo>
                  <a:lnTo>
                    <a:pt x="5582034" y="0"/>
                  </a:lnTo>
                  <a:cubicBezTo>
                    <a:pt x="5726282" y="0"/>
                    <a:pt x="5843219" y="116937"/>
                    <a:pt x="5843219" y="261185"/>
                  </a:cubicBezTo>
                  <a:lnTo>
                    <a:pt x="5843219" y="1305893"/>
                  </a:lnTo>
                  <a:cubicBezTo>
                    <a:pt x="5843219" y="1450141"/>
                    <a:pt x="5726282" y="1567078"/>
                    <a:pt x="5582034" y="1567078"/>
                  </a:cubicBezTo>
                  <a:lnTo>
                    <a:pt x="261185" y="1567078"/>
                  </a:lnTo>
                  <a:cubicBezTo>
                    <a:pt x="116937" y="1567078"/>
                    <a:pt x="0" y="1450141"/>
                    <a:pt x="0" y="1305893"/>
                  </a:cubicBezTo>
                  <a:lnTo>
                    <a:pt x="0" y="261185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8000" tIns="312718" rIns="312718" bIns="312718" numCol="1" spcCol="1270" anchor="ctr" anchorCtr="0">
              <a:spAutoFit/>
            </a:bodyPr>
            <a:lstStyle/>
            <a:p>
              <a:pPr lvl="0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blipFill>
                    <a:blip r:embed="rId3"/>
                    <a:tile tx="0" ty="0" sx="100000" sy="100000" flip="none" algn="tl"/>
                  </a:blip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www.ziaossalehin.ir</a:t>
              </a:r>
              <a:endParaRPr lang="fa-IR" sz="1100" kern="1200" dirty="0">
                <a:blipFill>
                  <a:blip r:embed="rId3"/>
                  <a:tile tx="0" ty="0" sx="100000" sy="100000" flip="none" algn="tl"/>
                </a:blipFill>
                <a:cs typeface="B Zar" panose="00000400000000000000" pitchFamily="2" charset="-78"/>
              </a:endParaRPr>
            </a:p>
          </p:txBody>
        </p:sp>
        <p:sp>
          <p:nvSpPr>
            <p:cNvPr id="6" name="Oval 5">
              <a:hlinkClick r:id="rId2"/>
            </p:cNvPr>
            <p:cNvSpPr/>
            <p:nvPr/>
          </p:nvSpPr>
          <p:spPr>
            <a:xfrm>
              <a:off x="9829857" y="2873572"/>
              <a:ext cx="1969601" cy="270946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309</Words>
  <Application>Microsoft Office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B Zar</vt:lpstr>
      <vt:lpstr>Andalus</vt:lpstr>
      <vt:lpstr>B Titr</vt:lpstr>
      <vt:lpstr>Calibri</vt:lpstr>
      <vt:lpstr>Century Gothic</vt:lpstr>
      <vt:lpstr>Traditional Arabic</vt:lpstr>
      <vt:lpstr>Aldhabi</vt:lpstr>
      <vt:lpstr>Arial</vt:lpstr>
      <vt:lpstr>Wingdings 3</vt:lpstr>
      <vt:lpstr>B Nazanin</vt:lpstr>
      <vt:lpstr>Ion</vt:lpstr>
      <vt:lpstr> </vt:lpstr>
      <vt:lpstr> </vt:lpstr>
      <vt:lpstr> </vt:lpstr>
      <vt:lpstr> </vt:lpstr>
      <vt:lpstr>پایان درس دوازدهم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تفکر و سواد رسانه ای</dc:title>
  <dc:subject>سواد رسانه ای</dc:subject>
  <dc:creator/>
  <cp:keywords>مخاطب شناسی</cp:keywords>
  <cp:lastModifiedBy/>
  <cp:revision>19</cp:revision>
  <dcterms:created xsi:type="dcterms:W3CDTF">2018-03-27T18:36:46Z</dcterms:created>
  <dcterms:modified xsi:type="dcterms:W3CDTF">2019-12-11T07:15:42Z</dcterms:modified>
  <cp:category>سواد رسانه, ضیاءالصالحین, مخاطب شناسی</cp:category>
</cp:coreProperties>
</file>