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37" r:id="rId2"/>
  </p:sldMasterIdLst>
  <p:notesMasterIdLst>
    <p:notesMasterId r:id="rId27"/>
  </p:notesMasterIdLst>
  <p:sldIdLst>
    <p:sldId id="257" r:id="rId3"/>
    <p:sldId id="286" r:id="rId4"/>
    <p:sldId id="331" r:id="rId5"/>
    <p:sldId id="287" r:id="rId6"/>
    <p:sldId id="317" r:id="rId7"/>
    <p:sldId id="316" r:id="rId8"/>
    <p:sldId id="319" r:id="rId9"/>
    <p:sldId id="323" r:id="rId10"/>
    <p:sldId id="324" r:id="rId11"/>
    <p:sldId id="288" r:id="rId12"/>
    <p:sldId id="305" r:id="rId13"/>
    <p:sldId id="293" r:id="rId14"/>
    <p:sldId id="306" r:id="rId15"/>
    <p:sldId id="295" r:id="rId16"/>
    <p:sldId id="296" r:id="rId17"/>
    <p:sldId id="310" r:id="rId18"/>
    <p:sldId id="325" r:id="rId19"/>
    <p:sldId id="326" r:id="rId20"/>
    <p:sldId id="327" r:id="rId21"/>
    <p:sldId id="328" r:id="rId22"/>
    <p:sldId id="329" r:id="rId23"/>
    <p:sldId id="312" r:id="rId24"/>
    <p:sldId id="330" r:id="rId25"/>
    <p:sldId id="315" r:id="rId26"/>
  </p:sldIdLst>
  <p:sldSz cx="9144000" cy="5143500" type="screen16x9"/>
  <p:notesSz cx="6858000" cy="9144000"/>
  <p:embeddedFontLst>
    <p:embeddedFont>
      <p:font typeface="B Titr" panose="00000700000000000000" pitchFamily="2" charset="-78"/>
      <p:bold r:id="rId28"/>
    </p:embeddedFont>
    <p:embeddedFont>
      <p:font typeface="Calibri Light" panose="020F0302020204030204" pitchFamily="34" charset="0"/>
      <p:regular r:id="rId29"/>
    </p:embeddedFont>
    <p:embeddedFont>
      <p:font typeface="Impact" panose="020B0806030902050204" pitchFamily="34" charset="0"/>
      <p:regular r:id="rId30"/>
    </p:embeddedFont>
    <p:embeddedFont>
      <p:font typeface="B Mitra" panose="00000400000000000000" pitchFamily="2" charset="-78"/>
      <p:regular r:id="rId31"/>
      <p:bold r:id="rId32"/>
    </p:embeddedFont>
    <p:embeddedFont>
      <p:font typeface="Calibri" panose="020F0502020204030204" pitchFamily="34" charset="0"/>
      <p:regular r:id="rId33"/>
      <p:bold r:id="rId34"/>
    </p:embeddedFont>
    <p:embeddedFont>
      <p:font typeface="B Nazanin" panose="00000400000000000000" pitchFamily="2" charset="-78"/>
      <p:regular r:id="rId35"/>
      <p:bold r:id="rId36"/>
    </p:embeddedFont>
    <p:embeddedFont>
      <p:font typeface="Circulate BRK" panose="020B0604020202020204"/>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467EA6"/>
    <a:srgbClr val="166995"/>
    <a:srgbClr val="FF2F2F"/>
    <a:srgbClr val="FFFF00"/>
    <a:srgbClr val="FBF9FC"/>
    <a:srgbClr val="B5B8BB"/>
    <a:srgbClr val="00FF00"/>
    <a:srgbClr val="C35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1317" autoAdjust="0"/>
  </p:normalViewPr>
  <p:slideViewPr>
    <p:cSldViewPr>
      <p:cViewPr varScale="1">
        <p:scale>
          <a:sx n="96" d="100"/>
          <a:sy n="96" d="100"/>
        </p:scale>
        <p:origin x="221"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6A0FD-F6C4-4484-8149-2EE00D467FFC}"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00FED538-C1B2-4CDB-8FA2-2A683CF73C80}">
      <dgm:prSet phldrT="[Text]" custT="1"/>
      <dgm:spPr/>
      <dgm:t>
        <a:bodyPr/>
        <a:lstStyle/>
        <a:p>
          <a:r>
            <a:rPr lang="fa-IR" sz="3600" b="1" dirty="0" smtClean="0">
              <a:cs typeface="B Mitra" panose="00000400000000000000" pitchFamily="2" charset="-78"/>
            </a:rPr>
            <a:t>امن</a:t>
          </a:r>
          <a:endParaRPr lang="en-US" sz="3600" b="1" dirty="0">
            <a:cs typeface="B Mitra" panose="00000400000000000000" pitchFamily="2" charset="-78"/>
          </a:endParaRPr>
        </a:p>
      </dgm:t>
    </dgm:pt>
    <dgm:pt modelId="{A0D14546-9B38-4003-9418-15ECEF7182C5}" type="parTrans" cxnId="{3DCDC428-6DED-41CC-B462-8AB0D0E50C1A}">
      <dgm:prSet/>
      <dgm:spPr/>
      <dgm:t>
        <a:bodyPr/>
        <a:lstStyle/>
        <a:p>
          <a:endParaRPr lang="en-US" sz="2400" b="1">
            <a:cs typeface="B Mitra" panose="00000400000000000000" pitchFamily="2" charset="-78"/>
          </a:endParaRPr>
        </a:p>
      </dgm:t>
    </dgm:pt>
    <dgm:pt modelId="{89B5068C-EE42-4D69-A43B-49E1184FE45B}" type="sibTrans" cxnId="{3DCDC428-6DED-41CC-B462-8AB0D0E50C1A}">
      <dgm:prSet/>
      <dgm:spPr/>
      <dgm:t>
        <a:bodyPr/>
        <a:lstStyle/>
        <a:p>
          <a:endParaRPr lang="en-US" sz="2400" b="1">
            <a:cs typeface="B Mitra" panose="00000400000000000000" pitchFamily="2" charset="-78"/>
          </a:endParaRPr>
        </a:p>
      </dgm:t>
    </dgm:pt>
    <dgm:pt modelId="{C4BC09C4-A568-4FF5-8FB6-0FB8D6921EF6}">
      <dgm:prSet phldrT="[Text]" custT="1"/>
      <dgm:spPr/>
      <dgm:t>
        <a:bodyPr/>
        <a:lstStyle/>
        <a:p>
          <a:r>
            <a:rPr lang="fa-IR" sz="3600" b="1" dirty="0" smtClean="0">
              <a:cs typeface="B Mitra" panose="00000400000000000000" pitchFamily="2" charset="-78"/>
            </a:rPr>
            <a:t>نا امن</a:t>
          </a:r>
          <a:endParaRPr lang="en-US" sz="3600" b="1" dirty="0">
            <a:cs typeface="B Mitra" panose="00000400000000000000" pitchFamily="2" charset="-78"/>
          </a:endParaRPr>
        </a:p>
      </dgm:t>
    </dgm:pt>
    <dgm:pt modelId="{F1BDD644-6481-4215-8FE6-922135F98B77}" type="parTrans" cxnId="{92F1595D-81E7-41AF-82B0-4998553F46C4}">
      <dgm:prSet/>
      <dgm:spPr/>
      <dgm:t>
        <a:bodyPr/>
        <a:lstStyle/>
        <a:p>
          <a:endParaRPr lang="en-US" sz="2400" b="1">
            <a:cs typeface="B Mitra" panose="00000400000000000000" pitchFamily="2" charset="-78"/>
          </a:endParaRPr>
        </a:p>
      </dgm:t>
    </dgm:pt>
    <dgm:pt modelId="{CF755321-D012-4407-AA8A-64BAF3FF82AC}" type="sibTrans" cxnId="{92F1595D-81E7-41AF-82B0-4998553F46C4}">
      <dgm:prSet/>
      <dgm:spPr/>
      <dgm:t>
        <a:bodyPr/>
        <a:lstStyle/>
        <a:p>
          <a:endParaRPr lang="en-US" sz="2400" b="1">
            <a:cs typeface="B Mitra" panose="00000400000000000000" pitchFamily="2" charset="-78"/>
          </a:endParaRPr>
        </a:p>
      </dgm:t>
    </dgm:pt>
    <dgm:pt modelId="{1B94B7DA-889B-4155-AB23-658E1F65EF04}" type="pres">
      <dgm:prSet presAssocID="{82F6A0FD-F6C4-4484-8149-2EE00D467FFC}" presName="compositeShape" presStyleCnt="0">
        <dgm:presLayoutVars>
          <dgm:chMax val="2"/>
          <dgm:dir/>
          <dgm:resizeHandles val="exact"/>
        </dgm:presLayoutVars>
      </dgm:prSet>
      <dgm:spPr/>
      <dgm:t>
        <a:bodyPr/>
        <a:lstStyle/>
        <a:p>
          <a:endParaRPr lang="en-US"/>
        </a:p>
      </dgm:t>
    </dgm:pt>
    <dgm:pt modelId="{A38F951D-93B4-4CC6-8AD8-7DAFF0ED3612}" type="pres">
      <dgm:prSet presAssocID="{82F6A0FD-F6C4-4484-8149-2EE00D467FFC}" presName="ribbon" presStyleLbl="node1" presStyleIdx="0" presStyleCnt="1"/>
      <dgm:spPr>
        <a:solidFill>
          <a:srgbClr val="C00000"/>
        </a:solidFill>
      </dgm:spPr>
    </dgm:pt>
    <dgm:pt modelId="{F2BD03F7-C1EC-431F-AE2B-3D3C57028FA9}" type="pres">
      <dgm:prSet presAssocID="{82F6A0FD-F6C4-4484-8149-2EE00D467FFC}" presName="leftArrowText" presStyleLbl="node1" presStyleIdx="0" presStyleCnt="1">
        <dgm:presLayoutVars>
          <dgm:chMax val="0"/>
          <dgm:bulletEnabled val="1"/>
        </dgm:presLayoutVars>
      </dgm:prSet>
      <dgm:spPr/>
      <dgm:t>
        <a:bodyPr/>
        <a:lstStyle/>
        <a:p>
          <a:endParaRPr lang="en-US"/>
        </a:p>
      </dgm:t>
    </dgm:pt>
    <dgm:pt modelId="{F8AE278C-FD33-44B5-944D-5C7F0C76482B}" type="pres">
      <dgm:prSet presAssocID="{82F6A0FD-F6C4-4484-8149-2EE00D467FFC}" presName="rightArrowText" presStyleLbl="node1" presStyleIdx="0" presStyleCnt="1">
        <dgm:presLayoutVars>
          <dgm:chMax val="0"/>
          <dgm:bulletEnabled val="1"/>
        </dgm:presLayoutVars>
      </dgm:prSet>
      <dgm:spPr/>
      <dgm:t>
        <a:bodyPr/>
        <a:lstStyle/>
        <a:p>
          <a:endParaRPr lang="en-US"/>
        </a:p>
      </dgm:t>
    </dgm:pt>
  </dgm:ptLst>
  <dgm:cxnLst>
    <dgm:cxn modelId="{3DCDC428-6DED-41CC-B462-8AB0D0E50C1A}" srcId="{82F6A0FD-F6C4-4484-8149-2EE00D467FFC}" destId="{00FED538-C1B2-4CDB-8FA2-2A683CF73C80}" srcOrd="0" destOrd="0" parTransId="{A0D14546-9B38-4003-9418-15ECEF7182C5}" sibTransId="{89B5068C-EE42-4D69-A43B-49E1184FE45B}"/>
    <dgm:cxn modelId="{7337D1B2-9CDF-4BEF-BB6B-54465A47F48B}" type="presOf" srcId="{00FED538-C1B2-4CDB-8FA2-2A683CF73C80}" destId="{F2BD03F7-C1EC-431F-AE2B-3D3C57028FA9}" srcOrd="0" destOrd="0" presId="urn:microsoft.com/office/officeart/2005/8/layout/arrow6"/>
    <dgm:cxn modelId="{29EA9FAD-BC7B-4505-89BD-80B6D219EF3B}" type="presOf" srcId="{82F6A0FD-F6C4-4484-8149-2EE00D467FFC}" destId="{1B94B7DA-889B-4155-AB23-658E1F65EF04}" srcOrd="0" destOrd="0" presId="urn:microsoft.com/office/officeart/2005/8/layout/arrow6"/>
    <dgm:cxn modelId="{15348011-0136-4AC3-A29E-70799DCA07B4}" type="presOf" srcId="{C4BC09C4-A568-4FF5-8FB6-0FB8D6921EF6}" destId="{F8AE278C-FD33-44B5-944D-5C7F0C76482B}" srcOrd="0" destOrd="0" presId="urn:microsoft.com/office/officeart/2005/8/layout/arrow6"/>
    <dgm:cxn modelId="{92F1595D-81E7-41AF-82B0-4998553F46C4}" srcId="{82F6A0FD-F6C4-4484-8149-2EE00D467FFC}" destId="{C4BC09C4-A568-4FF5-8FB6-0FB8D6921EF6}" srcOrd="1" destOrd="0" parTransId="{F1BDD644-6481-4215-8FE6-922135F98B77}" sibTransId="{CF755321-D012-4407-AA8A-64BAF3FF82AC}"/>
    <dgm:cxn modelId="{8FF1C5AC-C40B-4BBC-A1F6-BC02AAF65F8C}" type="presParOf" srcId="{1B94B7DA-889B-4155-AB23-658E1F65EF04}" destId="{A38F951D-93B4-4CC6-8AD8-7DAFF0ED3612}" srcOrd="0" destOrd="0" presId="urn:microsoft.com/office/officeart/2005/8/layout/arrow6"/>
    <dgm:cxn modelId="{356956A9-3FC0-4325-9350-4E6CE6ECC694}" type="presParOf" srcId="{1B94B7DA-889B-4155-AB23-658E1F65EF04}" destId="{F2BD03F7-C1EC-431F-AE2B-3D3C57028FA9}" srcOrd="1" destOrd="0" presId="urn:microsoft.com/office/officeart/2005/8/layout/arrow6"/>
    <dgm:cxn modelId="{3834467E-A4C4-4355-9331-8C185600B46D}" type="presParOf" srcId="{1B94B7DA-889B-4155-AB23-658E1F65EF04}" destId="{F8AE278C-FD33-44B5-944D-5C7F0C76482B}" srcOrd="2" destOrd="0" presId="urn:microsoft.com/office/officeart/2005/8/layout/arrow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F6A0FD-F6C4-4484-8149-2EE00D467FFC}"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00FED538-C1B2-4CDB-8FA2-2A683CF73C80}">
      <dgm:prSet phldrT="[Text]" custT="1"/>
      <dgm:spPr/>
      <dgm:t>
        <a:bodyPr/>
        <a:lstStyle/>
        <a:p>
          <a:r>
            <a:rPr lang="fa-IR" sz="3600" b="1" dirty="0" smtClean="0">
              <a:cs typeface="B Mitra" panose="00000400000000000000" pitchFamily="2" charset="-78"/>
            </a:rPr>
            <a:t>وحدت</a:t>
          </a:r>
          <a:endParaRPr lang="en-US" sz="3600" b="1" dirty="0">
            <a:cs typeface="B Mitra" panose="00000400000000000000" pitchFamily="2" charset="-78"/>
          </a:endParaRPr>
        </a:p>
      </dgm:t>
    </dgm:pt>
    <dgm:pt modelId="{A0D14546-9B38-4003-9418-15ECEF7182C5}" type="parTrans" cxnId="{3DCDC428-6DED-41CC-B462-8AB0D0E50C1A}">
      <dgm:prSet/>
      <dgm:spPr/>
      <dgm:t>
        <a:bodyPr/>
        <a:lstStyle/>
        <a:p>
          <a:endParaRPr lang="en-US" sz="2400" b="1">
            <a:cs typeface="B Mitra" panose="00000400000000000000" pitchFamily="2" charset="-78"/>
          </a:endParaRPr>
        </a:p>
      </dgm:t>
    </dgm:pt>
    <dgm:pt modelId="{89B5068C-EE42-4D69-A43B-49E1184FE45B}" type="sibTrans" cxnId="{3DCDC428-6DED-41CC-B462-8AB0D0E50C1A}">
      <dgm:prSet/>
      <dgm:spPr/>
      <dgm:t>
        <a:bodyPr/>
        <a:lstStyle/>
        <a:p>
          <a:endParaRPr lang="en-US" sz="2400" b="1">
            <a:cs typeface="B Mitra" panose="00000400000000000000" pitchFamily="2" charset="-78"/>
          </a:endParaRPr>
        </a:p>
      </dgm:t>
    </dgm:pt>
    <dgm:pt modelId="{C4BC09C4-A568-4FF5-8FB6-0FB8D6921EF6}">
      <dgm:prSet phldrT="[Text]" custT="1"/>
      <dgm:spPr/>
      <dgm:t>
        <a:bodyPr/>
        <a:lstStyle/>
        <a:p>
          <a:r>
            <a:rPr lang="fa-IR" sz="3600" b="1" dirty="0" smtClean="0">
              <a:cs typeface="B Mitra" panose="00000400000000000000" pitchFamily="2" charset="-78"/>
            </a:rPr>
            <a:t>تفرقه</a:t>
          </a:r>
          <a:endParaRPr lang="en-US" sz="3600" b="1" dirty="0">
            <a:cs typeface="B Mitra" panose="00000400000000000000" pitchFamily="2" charset="-78"/>
          </a:endParaRPr>
        </a:p>
      </dgm:t>
    </dgm:pt>
    <dgm:pt modelId="{F1BDD644-6481-4215-8FE6-922135F98B77}" type="parTrans" cxnId="{92F1595D-81E7-41AF-82B0-4998553F46C4}">
      <dgm:prSet/>
      <dgm:spPr/>
      <dgm:t>
        <a:bodyPr/>
        <a:lstStyle/>
        <a:p>
          <a:endParaRPr lang="en-US" sz="2400" b="1">
            <a:cs typeface="B Mitra" panose="00000400000000000000" pitchFamily="2" charset="-78"/>
          </a:endParaRPr>
        </a:p>
      </dgm:t>
    </dgm:pt>
    <dgm:pt modelId="{CF755321-D012-4407-AA8A-64BAF3FF82AC}" type="sibTrans" cxnId="{92F1595D-81E7-41AF-82B0-4998553F46C4}">
      <dgm:prSet/>
      <dgm:spPr/>
      <dgm:t>
        <a:bodyPr/>
        <a:lstStyle/>
        <a:p>
          <a:endParaRPr lang="en-US" sz="2400" b="1">
            <a:cs typeface="B Mitra" panose="00000400000000000000" pitchFamily="2" charset="-78"/>
          </a:endParaRPr>
        </a:p>
      </dgm:t>
    </dgm:pt>
    <dgm:pt modelId="{1B94B7DA-889B-4155-AB23-658E1F65EF04}" type="pres">
      <dgm:prSet presAssocID="{82F6A0FD-F6C4-4484-8149-2EE00D467FFC}" presName="compositeShape" presStyleCnt="0">
        <dgm:presLayoutVars>
          <dgm:chMax val="2"/>
          <dgm:dir/>
          <dgm:resizeHandles val="exact"/>
        </dgm:presLayoutVars>
      </dgm:prSet>
      <dgm:spPr/>
      <dgm:t>
        <a:bodyPr/>
        <a:lstStyle/>
        <a:p>
          <a:endParaRPr lang="en-US"/>
        </a:p>
      </dgm:t>
    </dgm:pt>
    <dgm:pt modelId="{A38F951D-93B4-4CC6-8AD8-7DAFF0ED3612}" type="pres">
      <dgm:prSet presAssocID="{82F6A0FD-F6C4-4484-8149-2EE00D467FFC}" presName="ribbon" presStyleLbl="node1" presStyleIdx="0" presStyleCnt="1"/>
      <dgm:spPr>
        <a:solidFill>
          <a:srgbClr val="00B0F0"/>
        </a:solidFill>
      </dgm:spPr>
    </dgm:pt>
    <dgm:pt modelId="{F2BD03F7-C1EC-431F-AE2B-3D3C57028FA9}" type="pres">
      <dgm:prSet presAssocID="{82F6A0FD-F6C4-4484-8149-2EE00D467FFC}" presName="leftArrowText" presStyleLbl="node1" presStyleIdx="0" presStyleCnt="1">
        <dgm:presLayoutVars>
          <dgm:chMax val="0"/>
          <dgm:bulletEnabled val="1"/>
        </dgm:presLayoutVars>
      </dgm:prSet>
      <dgm:spPr/>
      <dgm:t>
        <a:bodyPr/>
        <a:lstStyle/>
        <a:p>
          <a:endParaRPr lang="en-US"/>
        </a:p>
      </dgm:t>
    </dgm:pt>
    <dgm:pt modelId="{F8AE278C-FD33-44B5-944D-5C7F0C76482B}" type="pres">
      <dgm:prSet presAssocID="{82F6A0FD-F6C4-4484-8149-2EE00D467FFC}" presName="rightArrowText" presStyleLbl="node1" presStyleIdx="0" presStyleCnt="1">
        <dgm:presLayoutVars>
          <dgm:chMax val="0"/>
          <dgm:bulletEnabled val="1"/>
        </dgm:presLayoutVars>
      </dgm:prSet>
      <dgm:spPr/>
      <dgm:t>
        <a:bodyPr/>
        <a:lstStyle/>
        <a:p>
          <a:endParaRPr lang="en-US"/>
        </a:p>
      </dgm:t>
    </dgm:pt>
  </dgm:ptLst>
  <dgm:cxnLst>
    <dgm:cxn modelId="{3DCDC428-6DED-41CC-B462-8AB0D0E50C1A}" srcId="{82F6A0FD-F6C4-4484-8149-2EE00D467FFC}" destId="{00FED538-C1B2-4CDB-8FA2-2A683CF73C80}" srcOrd="0" destOrd="0" parTransId="{A0D14546-9B38-4003-9418-15ECEF7182C5}" sibTransId="{89B5068C-EE42-4D69-A43B-49E1184FE45B}"/>
    <dgm:cxn modelId="{5F55AAA9-B78A-4E7B-B7EF-9A669471F1CB}" type="presOf" srcId="{C4BC09C4-A568-4FF5-8FB6-0FB8D6921EF6}" destId="{F8AE278C-FD33-44B5-944D-5C7F0C76482B}" srcOrd="0" destOrd="0" presId="urn:microsoft.com/office/officeart/2005/8/layout/arrow6"/>
    <dgm:cxn modelId="{812050C4-05FA-44E0-BDC2-A08AB7A05CB9}" type="presOf" srcId="{82F6A0FD-F6C4-4484-8149-2EE00D467FFC}" destId="{1B94B7DA-889B-4155-AB23-658E1F65EF04}" srcOrd="0" destOrd="0" presId="urn:microsoft.com/office/officeart/2005/8/layout/arrow6"/>
    <dgm:cxn modelId="{44907521-DE6C-4C01-A66B-7E60B5FB1C0C}" type="presOf" srcId="{00FED538-C1B2-4CDB-8FA2-2A683CF73C80}" destId="{F2BD03F7-C1EC-431F-AE2B-3D3C57028FA9}" srcOrd="0" destOrd="0" presId="urn:microsoft.com/office/officeart/2005/8/layout/arrow6"/>
    <dgm:cxn modelId="{92F1595D-81E7-41AF-82B0-4998553F46C4}" srcId="{82F6A0FD-F6C4-4484-8149-2EE00D467FFC}" destId="{C4BC09C4-A568-4FF5-8FB6-0FB8D6921EF6}" srcOrd="1" destOrd="0" parTransId="{F1BDD644-6481-4215-8FE6-922135F98B77}" sibTransId="{CF755321-D012-4407-AA8A-64BAF3FF82AC}"/>
    <dgm:cxn modelId="{6052D8B9-F69F-4EFD-8224-848A25E54292}" type="presParOf" srcId="{1B94B7DA-889B-4155-AB23-658E1F65EF04}" destId="{A38F951D-93B4-4CC6-8AD8-7DAFF0ED3612}" srcOrd="0" destOrd="0" presId="urn:microsoft.com/office/officeart/2005/8/layout/arrow6"/>
    <dgm:cxn modelId="{B8988667-EC88-4BC4-9115-D07A4693FDCF}" type="presParOf" srcId="{1B94B7DA-889B-4155-AB23-658E1F65EF04}" destId="{F2BD03F7-C1EC-431F-AE2B-3D3C57028FA9}" srcOrd="1" destOrd="0" presId="urn:microsoft.com/office/officeart/2005/8/layout/arrow6"/>
    <dgm:cxn modelId="{6A9ADB76-9731-472D-83F9-DD74B06306A0}" type="presParOf" srcId="{1B94B7DA-889B-4155-AB23-658E1F65EF04}" destId="{F8AE278C-FD33-44B5-944D-5C7F0C76482B}" srcOrd="2" destOrd="0" presId="urn:microsoft.com/office/officeart/2005/8/layout/arrow6"/>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F951D-93B4-4CC6-8AD8-7DAFF0ED3612}">
      <dsp:nvSpPr>
        <dsp:cNvPr id="0" name=""/>
        <dsp:cNvSpPr/>
      </dsp:nvSpPr>
      <dsp:spPr>
        <a:xfrm>
          <a:off x="0" y="60761"/>
          <a:ext cx="4056112" cy="1622444"/>
        </a:xfrm>
        <a:prstGeom prst="leftRightRibbon">
          <a:avLst/>
        </a:prstGeom>
        <a:solidFill>
          <a:srgbClr val="C00000"/>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D03F7-C1EC-431F-AE2B-3D3C57028FA9}">
      <dsp:nvSpPr>
        <dsp:cNvPr id="0" name=""/>
        <dsp:cNvSpPr/>
      </dsp:nvSpPr>
      <dsp:spPr>
        <a:xfrm>
          <a:off x="486733" y="344689"/>
          <a:ext cx="1338516" cy="794997"/>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lvl="0" algn="ctr" defTabSz="1600200">
            <a:lnSpc>
              <a:spcPct val="90000"/>
            </a:lnSpc>
            <a:spcBef>
              <a:spcPct val="0"/>
            </a:spcBef>
            <a:spcAft>
              <a:spcPct val="35000"/>
            </a:spcAft>
          </a:pPr>
          <a:r>
            <a:rPr lang="fa-IR" sz="3600" b="1" kern="1200" dirty="0" smtClean="0">
              <a:cs typeface="B Mitra" panose="00000400000000000000" pitchFamily="2" charset="-78"/>
            </a:rPr>
            <a:t>امن</a:t>
          </a:r>
          <a:endParaRPr lang="en-US" sz="3600" b="1" kern="1200" dirty="0">
            <a:cs typeface="B Mitra" panose="00000400000000000000" pitchFamily="2" charset="-78"/>
          </a:endParaRPr>
        </a:p>
      </dsp:txBody>
      <dsp:txXfrm>
        <a:off x="486733" y="344689"/>
        <a:ext cx="1338516" cy="794997"/>
      </dsp:txXfrm>
    </dsp:sp>
    <dsp:sp modelId="{F8AE278C-FD33-44B5-944D-5C7F0C76482B}">
      <dsp:nvSpPr>
        <dsp:cNvPr id="0" name=""/>
        <dsp:cNvSpPr/>
      </dsp:nvSpPr>
      <dsp:spPr>
        <a:xfrm>
          <a:off x="2028056" y="604280"/>
          <a:ext cx="1581883" cy="794997"/>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lvl="0" algn="ctr" defTabSz="1600200">
            <a:lnSpc>
              <a:spcPct val="90000"/>
            </a:lnSpc>
            <a:spcBef>
              <a:spcPct val="0"/>
            </a:spcBef>
            <a:spcAft>
              <a:spcPct val="35000"/>
            </a:spcAft>
          </a:pPr>
          <a:r>
            <a:rPr lang="fa-IR" sz="3600" b="1" kern="1200" dirty="0" smtClean="0">
              <a:cs typeface="B Mitra" panose="00000400000000000000" pitchFamily="2" charset="-78"/>
            </a:rPr>
            <a:t>نا امن</a:t>
          </a:r>
          <a:endParaRPr lang="en-US" sz="3600" b="1" kern="1200" dirty="0">
            <a:cs typeface="B Mitra" panose="00000400000000000000" pitchFamily="2" charset="-78"/>
          </a:endParaRPr>
        </a:p>
      </dsp:txBody>
      <dsp:txXfrm>
        <a:off x="2028056" y="604280"/>
        <a:ext cx="1581883" cy="794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F951D-93B4-4CC6-8AD8-7DAFF0ED3612}">
      <dsp:nvSpPr>
        <dsp:cNvPr id="0" name=""/>
        <dsp:cNvSpPr/>
      </dsp:nvSpPr>
      <dsp:spPr>
        <a:xfrm>
          <a:off x="0" y="60761"/>
          <a:ext cx="4056112" cy="1622444"/>
        </a:xfrm>
        <a:prstGeom prst="leftRightRibbon">
          <a:avLst/>
        </a:prstGeom>
        <a:solidFill>
          <a:srgbClr val="00B0F0"/>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D03F7-C1EC-431F-AE2B-3D3C57028FA9}">
      <dsp:nvSpPr>
        <dsp:cNvPr id="0" name=""/>
        <dsp:cNvSpPr/>
      </dsp:nvSpPr>
      <dsp:spPr>
        <a:xfrm>
          <a:off x="486733" y="344689"/>
          <a:ext cx="1338516" cy="794997"/>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lvl="0" algn="ctr" defTabSz="1600200">
            <a:lnSpc>
              <a:spcPct val="90000"/>
            </a:lnSpc>
            <a:spcBef>
              <a:spcPct val="0"/>
            </a:spcBef>
            <a:spcAft>
              <a:spcPct val="35000"/>
            </a:spcAft>
          </a:pPr>
          <a:r>
            <a:rPr lang="fa-IR" sz="3600" b="1" kern="1200" dirty="0" smtClean="0">
              <a:cs typeface="B Mitra" panose="00000400000000000000" pitchFamily="2" charset="-78"/>
            </a:rPr>
            <a:t>وحدت</a:t>
          </a:r>
          <a:endParaRPr lang="en-US" sz="3600" b="1" kern="1200" dirty="0">
            <a:cs typeface="B Mitra" panose="00000400000000000000" pitchFamily="2" charset="-78"/>
          </a:endParaRPr>
        </a:p>
      </dsp:txBody>
      <dsp:txXfrm>
        <a:off x="486733" y="344689"/>
        <a:ext cx="1338516" cy="794997"/>
      </dsp:txXfrm>
    </dsp:sp>
    <dsp:sp modelId="{F8AE278C-FD33-44B5-944D-5C7F0C76482B}">
      <dsp:nvSpPr>
        <dsp:cNvPr id="0" name=""/>
        <dsp:cNvSpPr/>
      </dsp:nvSpPr>
      <dsp:spPr>
        <a:xfrm>
          <a:off x="2028056" y="604280"/>
          <a:ext cx="1581883" cy="794997"/>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37160" numCol="1" spcCol="1270" anchor="ctr" anchorCtr="0">
          <a:noAutofit/>
        </a:bodyPr>
        <a:lstStyle/>
        <a:p>
          <a:pPr lvl="0" algn="ctr" defTabSz="1600200">
            <a:lnSpc>
              <a:spcPct val="90000"/>
            </a:lnSpc>
            <a:spcBef>
              <a:spcPct val="0"/>
            </a:spcBef>
            <a:spcAft>
              <a:spcPct val="35000"/>
            </a:spcAft>
          </a:pPr>
          <a:r>
            <a:rPr lang="fa-IR" sz="3600" b="1" kern="1200" dirty="0" smtClean="0">
              <a:cs typeface="B Mitra" panose="00000400000000000000" pitchFamily="2" charset="-78"/>
            </a:rPr>
            <a:t>تفرقه</a:t>
          </a:r>
          <a:endParaRPr lang="en-US" sz="3600" b="1" kern="1200" dirty="0">
            <a:cs typeface="B Mitra" panose="00000400000000000000" pitchFamily="2" charset="-78"/>
          </a:endParaRPr>
        </a:p>
      </dsp:txBody>
      <dsp:txXfrm>
        <a:off x="2028056" y="604280"/>
        <a:ext cx="1581883" cy="794997"/>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21AFC-FFE3-4DF7-9879-787C305B567A}" type="datetimeFigureOut">
              <a:rPr lang="en-US" smtClean="0"/>
              <a:t>10/15/2019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911C2-D162-4784-8DBD-2B52EF5F866B}" type="slidenum">
              <a:rPr lang="en-US" smtClean="0"/>
              <a:t>‹#›</a:t>
            </a:fld>
            <a:endParaRPr lang="en-US"/>
          </a:p>
        </p:txBody>
      </p:sp>
    </p:spTree>
    <p:extLst>
      <p:ext uri="{BB962C8B-B14F-4D97-AF65-F5344CB8AC3E}">
        <p14:creationId xmlns:p14="http://schemas.microsoft.com/office/powerpoint/2010/main" val="428013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این درس به توضیح مفهوم </a:t>
            </a:r>
            <a:r>
              <a:rPr lang="fa-IR" smtClean="0"/>
              <a:t>باز</a:t>
            </a:r>
            <a:r>
              <a:rPr lang="fa-IR" baseline="0" smtClean="0"/>
              <a:t>نمایی در رسانه ها می </a:t>
            </a:r>
            <a:r>
              <a:rPr lang="fa-IR" baseline="0" dirty="0" smtClean="0"/>
              <a:t>پردازد.</a:t>
            </a:r>
            <a:endParaRPr lang="en-US" dirty="0"/>
          </a:p>
        </p:txBody>
      </p:sp>
      <p:sp>
        <p:nvSpPr>
          <p:cNvPr id="4" name="Slide Number Placeholder 3"/>
          <p:cNvSpPr>
            <a:spLocks noGrp="1"/>
          </p:cNvSpPr>
          <p:nvPr>
            <p:ph type="sldNum" sz="quarter" idx="10"/>
          </p:nvPr>
        </p:nvSpPr>
        <p:spPr/>
        <p:txBody>
          <a:bodyPr/>
          <a:lstStyle/>
          <a:p>
            <a:fld id="{868EDB43-2C65-4179-959F-3FC378C72816}" type="slidenum">
              <a:rPr lang="en-US" smtClean="0"/>
              <a:t>1</a:t>
            </a:fld>
            <a:endParaRPr lang="en-US"/>
          </a:p>
        </p:txBody>
      </p:sp>
    </p:spTree>
    <p:extLst>
      <p:ext uri="{BB962C8B-B14F-4D97-AF65-F5344CB8AC3E}">
        <p14:creationId xmlns:p14="http://schemas.microsoft.com/office/powerpoint/2010/main" val="376404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از دانش آموزان بخواهید که</a:t>
            </a:r>
            <a:r>
              <a:rPr lang="fa-IR" baseline="0" dirty="0" smtClean="0"/>
              <a:t> هر کدام در گروه هایشان ویژگی هایی که برای هر حیوان به نظرشان می رسد بنویسند و بگویند چرا این تصویر از این حیوان به ذهنشان رسیده است؟</a:t>
            </a:r>
            <a:endParaRPr lang="fa-IR" dirty="0" smtClean="0"/>
          </a:p>
          <a:p>
            <a:endParaRPr lang="fa-IR" dirty="0" smtClean="0"/>
          </a:p>
          <a:p>
            <a:r>
              <a:rPr lang="fa-IR" dirty="0" smtClean="0"/>
              <a:t>معمولا شتر را نماد سختکوشی، شیر را</a:t>
            </a:r>
            <a:r>
              <a:rPr lang="fa-IR" baseline="0" dirty="0" smtClean="0"/>
              <a:t> نماد اقتدار، روباه را نماد مکر و حیله و الاغ را نماد بلاهت می شناسند.</a:t>
            </a:r>
          </a:p>
          <a:p>
            <a:r>
              <a:rPr lang="fa-IR" baseline="0" dirty="0" smtClean="0"/>
              <a:t>اما چرا؟ آیا هر یک از این حیوانات واقعا این صفات را دارا هستند؟</a:t>
            </a:r>
          </a:p>
          <a:p>
            <a:r>
              <a:rPr lang="fa-IR" baseline="0" dirty="0" smtClean="0"/>
              <a:t>چگونه یک صفت در مورد یک حیوان در ذهن شما تثبیت می شود؟</a:t>
            </a:r>
          </a:p>
          <a:p>
            <a:r>
              <a:rPr lang="fa-IR" baseline="0" dirty="0" smtClean="0"/>
              <a:t>در پس نقش بستن هر تصویر چه بازنمایی ای صورت گرفته است</a:t>
            </a:r>
          </a:p>
          <a:p>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11</a:t>
            </a:fld>
            <a:endParaRPr lang="en-US"/>
          </a:p>
        </p:txBody>
      </p:sp>
    </p:spTree>
    <p:extLst>
      <p:ext uri="{BB962C8B-B14F-4D97-AF65-F5344CB8AC3E}">
        <p14:creationId xmlns:p14="http://schemas.microsoft.com/office/powerpoint/2010/main" val="274236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مثلا در مورد روباه چقدر تصویری که در کتاب اول دبستان ذیل</a:t>
            </a:r>
            <a:r>
              <a:rPr lang="fa-IR" baseline="0" dirty="0" smtClean="0"/>
              <a:t> داستان روباه و زاغ مطرح شده است در شکل گیری صفت مکار برای روباه موثر بوده است؟</a:t>
            </a:r>
            <a:endParaRPr lang="fa-IR" dirty="0" smtClean="0"/>
          </a:p>
          <a:p>
            <a:endParaRPr lang="fa-IR" dirty="0" smtClean="0"/>
          </a:p>
          <a:p>
            <a:r>
              <a:rPr lang="fa-IR" dirty="0" smtClean="0"/>
              <a:t>در کلاس این موضوع را مورد بحث</a:t>
            </a:r>
            <a:r>
              <a:rPr lang="fa-IR" baseline="0" dirty="0" smtClean="0"/>
              <a:t> قرار دهید که: </a:t>
            </a:r>
          </a:p>
          <a:p>
            <a:r>
              <a:rPr lang="fa-IR" baseline="0" dirty="0" smtClean="0"/>
              <a:t>چقدر از دانش و معرفت افراد در اثر بازنمایی های رسانه ها شکل می گیرد؟</a:t>
            </a:r>
          </a:p>
        </p:txBody>
      </p:sp>
      <p:sp>
        <p:nvSpPr>
          <p:cNvPr id="4" name="Slide Number Placeholder 3"/>
          <p:cNvSpPr>
            <a:spLocks noGrp="1"/>
          </p:cNvSpPr>
          <p:nvPr>
            <p:ph type="sldNum" sz="quarter" idx="10"/>
          </p:nvPr>
        </p:nvSpPr>
        <p:spPr/>
        <p:txBody>
          <a:bodyPr/>
          <a:lstStyle/>
          <a:p>
            <a:fld id="{862911C2-D162-4784-8DBD-2B52EF5F866B}" type="slidenum">
              <a:rPr lang="en-US" smtClean="0"/>
              <a:t>12</a:t>
            </a:fld>
            <a:endParaRPr lang="en-US"/>
          </a:p>
        </p:txBody>
      </p:sp>
    </p:spTree>
    <p:extLst>
      <p:ext uri="{BB962C8B-B14F-4D97-AF65-F5344CB8AC3E}">
        <p14:creationId xmlns:p14="http://schemas.microsoft.com/office/powerpoint/2010/main" val="273199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تغییر</a:t>
            </a:r>
            <a:r>
              <a:rPr lang="fa-IR" baseline="0" dirty="0" smtClean="0"/>
              <a:t> بازنمایی های ایجاد شده توسط رسانه ها عملی است که توسط خود رسانه ها و با اهدافی از پیش طراحی شده، اصلاح میشود.</a:t>
            </a:r>
          </a:p>
          <a:p>
            <a:r>
              <a:rPr lang="fa-IR" baseline="0" dirty="0" smtClean="0"/>
              <a:t>در این اسلاید و چند اسلاید بعد در این مورد با مصداق هایی صحبت میشود.</a:t>
            </a:r>
          </a:p>
          <a:p>
            <a:r>
              <a:rPr lang="fa-IR" baseline="0" dirty="0" smtClean="0"/>
              <a:t>برای نمونه کارتون زوتوپیا که به تازگی اکران شده و توانسته در دنیا مخاطبین زیادی را جمع کند.</a:t>
            </a:r>
          </a:p>
          <a:p>
            <a:r>
              <a:rPr lang="fa-IR" baseline="0" dirty="0" smtClean="0"/>
              <a:t>این انیمیشین داستان شهر حیوانات را روایت می کند. طی اتفاقاتی یک خرگوش که به تازگی عضو نیروهای پلیس شده و کسی به او اعتماد ندارد</a:t>
            </a:r>
          </a:p>
          <a:p>
            <a:r>
              <a:rPr lang="fa-IR" baseline="0" dirty="0" smtClean="0"/>
              <a:t>با روباهی آشنا می شود که در ابتدای داستان در حال کسب درآمد به صورت غیرقانونی است. این چیزی است که همه از یک روباه توقع دارند. اما داستان کاری می کند که در انتها روباه تبدیل به یک قهرمان میشود.</a:t>
            </a:r>
          </a:p>
          <a:p>
            <a:r>
              <a:rPr lang="fa-IR" baseline="0" dirty="0" smtClean="0"/>
              <a:t>این فرآیندی است که رسانه ها با استفاده از قدرت و فنون اثرگذاری سینما از آن در جهت تغییر بازنمایی ها استفاده میکنند</a:t>
            </a:r>
          </a:p>
          <a:p>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13</a:t>
            </a:fld>
            <a:endParaRPr lang="en-US"/>
          </a:p>
        </p:txBody>
      </p:sp>
    </p:spTree>
    <p:extLst>
      <p:ext uri="{BB962C8B-B14F-4D97-AF65-F5344CB8AC3E}">
        <p14:creationId xmlns:p14="http://schemas.microsoft.com/office/powerpoint/2010/main" val="196537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یکی</a:t>
            </a:r>
            <a:r>
              <a:rPr lang="fa-IR" baseline="0" dirty="0" smtClean="0"/>
              <a:t> از فنون القای پیام استفاده از نماد ها در انتقال پیام است.</a:t>
            </a:r>
          </a:p>
          <a:p>
            <a:r>
              <a:rPr lang="fa-IR" baseline="0" dirty="0" smtClean="0"/>
              <a:t>فردوسی چند قرن پیش برای القای حس وطن پرستی و بزرگی ایران دست به طراحی و ساخت شخصیت هایی زد که در دنیای واقعی تنها نامی از آنها وجود داشت و شاید فردوسی هم ازین نام ها الهام گرفته تا بتواند شخصیت های داستان خود را بر مبنای آنها ترسیم کند.</a:t>
            </a:r>
          </a:p>
          <a:p>
            <a:r>
              <a:rPr lang="fa-IR" baseline="0" dirty="0" smtClean="0"/>
              <a:t>حال رسانه های دنیا و در صدر آنها هالیوود برای اهداف خود از این قهرمان ها به عنوان نماد بهره میگیرد.</a:t>
            </a:r>
          </a:p>
          <a:p>
            <a:r>
              <a:rPr lang="fa-IR" baseline="0" dirty="0" smtClean="0"/>
              <a:t>بنظر شما تا چه میزان این نوع از بازنمایی ها در رسانه ها می تواند اثر گذار باشد.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14</a:t>
            </a:fld>
            <a:endParaRPr lang="en-US"/>
          </a:p>
        </p:txBody>
      </p:sp>
    </p:spTree>
    <p:extLst>
      <p:ext uri="{BB962C8B-B14F-4D97-AF65-F5344CB8AC3E}">
        <p14:creationId xmlns:p14="http://schemas.microsoft.com/office/powerpoint/2010/main" val="87708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تا حالا دقت کرده اید تمام</a:t>
            </a:r>
            <a:r>
              <a:rPr lang="fa-IR" baseline="0" dirty="0" smtClean="0"/>
              <a:t> کتابهای آموزش زبان انگلیسی پر است از آدمهایی که معمولا شاد و خندان هستند؟</a:t>
            </a:r>
            <a:endParaRPr lang="fa-IR" dirty="0" smtClean="0"/>
          </a:p>
          <a:p>
            <a:endParaRPr lang="fa-IR" dirty="0" smtClean="0"/>
          </a:p>
          <a:p>
            <a:r>
              <a:rPr lang="fa-IR" dirty="0" smtClean="0"/>
              <a:t>در اکثر کتب آموزش زبان افراد</a:t>
            </a:r>
            <a:r>
              <a:rPr lang="fa-IR" baseline="0" dirty="0" smtClean="0"/>
              <a:t> انگلیسی زبان افرادی هستند که شاد و خوشحال،دارای برنامه ی کاری منظم،تفریحات سالم و زمان بند و عموما افرادی خوشبخت هستند.</a:t>
            </a:r>
          </a:p>
          <a:p>
            <a:r>
              <a:rPr lang="fa-IR" baseline="0" dirty="0" smtClean="0"/>
              <a:t>این بازنمایی در سیستم آموزش زبان انگلیسی آیا واقعا حقیقت دارد؟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15</a:t>
            </a:fld>
            <a:endParaRPr lang="en-US"/>
          </a:p>
        </p:txBody>
      </p:sp>
    </p:spTree>
    <p:extLst>
      <p:ext uri="{BB962C8B-B14F-4D97-AF65-F5344CB8AC3E}">
        <p14:creationId xmlns:p14="http://schemas.microsoft.com/office/powerpoint/2010/main" val="80876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اما جالب</a:t>
            </a:r>
            <a:r>
              <a:rPr lang="fa-IR" baseline="0" dirty="0" smtClean="0"/>
              <a:t> است که بدانید خیلی از این انگلیسی های به قول خودشان خوش گذران</a:t>
            </a:r>
            <a:endParaRPr lang="fa-IR" dirty="0" smtClean="0"/>
          </a:p>
          <a:p>
            <a:r>
              <a:rPr lang="fa-IR" dirty="0" smtClean="0"/>
              <a:t>یافتن</a:t>
            </a:r>
            <a:r>
              <a:rPr lang="fa-IR" baseline="0" dirty="0" smtClean="0"/>
              <a:t> تضاد های میان بازنمایی ها و واقعیت ها یکی از ویژگی های مخاطب فعال و هوشمند است که برای یافتن واقعیت هر دو وجه یک موضوع را مورد واکاوی قرار میدهد.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16</a:t>
            </a:fld>
            <a:endParaRPr lang="en-US"/>
          </a:p>
        </p:txBody>
      </p:sp>
    </p:spTree>
    <p:extLst>
      <p:ext uri="{BB962C8B-B14F-4D97-AF65-F5344CB8AC3E}">
        <p14:creationId xmlns:p14="http://schemas.microsoft.com/office/powerpoint/2010/main" val="121663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بعد از تماشای این تصویر از بچه ها بخواهید</a:t>
            </a:r>
            <a:r>
              <a:rPr lang="fa-IR" baseline="0" dirty="0" smtClean="0"/>
              <a:t> هند را در یک جمله برای شما توصیف کنند.</a:t>
            </a:r>
          </a:p>
          <a:p>
            <a:endParaRPr lang="fa-IR" baseline="0" dirty="0" smtClean="0"/>
          </a:p>
          <a:p>
            <a:r>
              <a:rPr lang="fa-IR" baseline="0" dirty="0" smtClean="0"/>
              <a:t>احتمالا پرتکرارترین واژه ها: سنتی و قدیمی باشد...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17</a:t>
            </a:fld>
            <a:endParaRPr lang="en-US"/>
          </a:p>
        </p:txBody>
      </p:sp>
    </p:spTree>
    <p:extLst>
      <p:ext uri="{BB962C8B-B14F-4D97-AF65-F5344CB8AC3E}">
        <p14:creationId xmlns:p14="http://schemas.microsoft.com/office/powerpoint/2010/main" val="1216631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بعد از تماشای این تصویر از بچه ها بخواهید</a:t>
            </a:r>
            <a:r>
              <a:rPr lang="fa-IR" baseline="0" dirty="0" smtClean="0"/>
              <a:t> هند را در یک جمله برای شما توصیف کنند.</a:t>
            </a:r>
          </a:p>
          <a:p>
            <a:endParaRPr lang="fa-IR" baseline="0" dirty="0" smtClean="0"/>
          </a:p>
          <a:p>
            <a:r>
              <a:rPr lang="fa-IR" baseline="0" dirty="0" smtClean="0"/>
              <a:t>احتمالا پرتکرارترین واژه ها: سنتی و قدیمی باشد...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18</a:t>
            </a:fld>
            <a:endParaRPr lang="en-US"/>
          </a:p>
        </p:txBody>
      </p:sp>
    </p:spTree>
    <p:extLst>
      <p:ext uri="{BB962C8B-B14F-4D97-AF65-F5344CB8AC3E}">
        <p14:creationId xmlns:p14="http://schemas.microsoft.com/office/powerpoint/2010/main" val="1216631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بعد از تماشای این تصویر از بچه ها بخواهید</a:t>
            </a:r>
            <a:r>
              <a:rPr lang="fa-IR" baseline="0" dirty="0" smtClean="0"/>
              <a:t> هند را در یک جمله برای شما توصیف کنند.</a:t>
            </a:r>
          </a:p>
          <a:p>
            <a:endParaRPr lang="fa-IR" baseline="0" dirty="0" smtClean="0"/>
          </a:p>
          <a:p>
            <a:r>
              <a:rPr lang="fa-IR" baseline="0" dirty="0" smtClean="0"/>
              <a:t>احتمالا پرتکرارترین واژه ها: فقر و پرجمعیت باشد...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19</a:t>
            </a:fld>
            <a:endParaRPr lang="en-US"/>
          </a:p>
        </p:txBody>
      </p:sp>
    </p:spTree>
    <p:extLst>
      <p:ext uri="{BB962C8B-B14F-4D97-AF65-F5344CB8AC3E}">
        <p14:creationId xmlns:p14="http://schemas.microsoft.com/office/powerpoint/2010/main" val="1216631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بعد از تماشای این تصویر از بچه ها بخواهید</a:t>
            </a:r>
            <a:r>
              <a:rPr lang="fa-IR" baseline="0" dirty="0" smtClean="0"/>
              <a:t> هند را در یک جمله برای شما توصیف کنند.</a:t>
            </a:r>
          </a:p>
          <a:p>
            <a:endParaRPr lang="fa-IR" baseline="0" dirty="0" smtClean="0"/>
          </a:p>
          <a:p>
            <a:r>
              <a:rPr lang="fa-IR" baseline="0" dirty="0" smtClean="0"/>
              <a:t>احتمالا پرتکرارترین واژه ها: فقر و پرجمعیت باشد...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20</a:t>
            </a:fld>
            <a:endParaRPr lang="en-US"/>
          </a:p>
        </p:txBody>
      </p:sp>
    </p:spTree>
    <p:extLst>
      <p:ext uri="{BB962C8B-B14F-4D97-AF65-F5344CB8AC3E}">
        <p14:creationId xmlns:p14="http://schemas.microsoft.com/office/powerpoint/2010/main" val="12166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فیلم بازنمایی جنگ (فیلم 1) را مشاهده کنید و به سوالات زیر پاسخ دهید</a:t>
            </a:r>
          </a:p>
          <a:p>
            <a:endParaRPr lang="fa-IR" baseline="0" dirty="0" smtClean="0"/>
          </a:p>
          <a:p>
            <a:r>
              <a:rPr lang="fa-IR" baseline="0" dirty="0" smtClean="0"/>
              <a:t>پیامی که در اولین نگاه از مشاهده دو تصویر راست و چپ منتقل می شود چیست؟</a:t>
            </a:r>
          </a:p>
          <a:p>
            <a:r>
              <a:rPr lang="fa-IR" baseline="0" dirty="0" smtClean="0"/>
              <a:t>چه احساسی برانگیخته میشود؟</a:t>
            </a:r>
          </a:p>
          <a:p>
            <a:r>
              <a:rPr lang="fa-IR" baseline="0" dirty="0" smtClean="0"/>
              <a:t>تصویر ارائه شده از سرباز عراقی و آمریکایی چیست؟</a:t>
            </a:r>
          </a:p>
          <a:p>
            <a:r>
              <a:rPr lang="fa-IR" baseline="0" dirty="0" smtClean="0"/>
              <a:t>نقش آمریکا در جنگ عراق چه خواهد بود؟</a:t>
            </a:r>
          </a:p>
          <a:p>
            <a:r>
              <a:rPr lang="fa-IR" baseline="0" dirty="0" smtClean="0"/>
              <a:t>نظرات را با هم مقایسه کنید</a:t>
            </a:r>
          </a:p>
          <a:p>
            <a:endParaRPr lang="fa-IR" baseline="0" dirty="0" smtClean="0"/>
          </a:p>
          <a:p>
            <a:r>
              <a:rPr lang="fa-IR" dirty="0" smtClean="0"/>
              <a:t>توجه داشته باشید</a:t>
            </a:r>
            <a:r>
              <a:rPr lang="fa-IR" baseline="0" dirty="0" smtClean="0"/>
              <a:t> که هیچ کدام از این دو تصویر جعلی نیستند و یا به اصطلاح با فتوشاپ ساخته نشده اند.</a:t>
            </a:r>
          </a:p>
          <a:p>
            <a:r>
              <a:rPr lang="fa-IR" baseline="0" dirty="0" smtClean="0"/>
              <a:t>نقش گزینش واقعیت را در این تصاویر باید مورد تاکید قرار داد</a:t>
            </a:r>
          </a:p>
          <a:p>
            <a:r>
              <a:rPr lang="fa-IR" baseline="0" dirty="0" smtClean="0"/>
              <a:t>در اسلاید بعدی مفهوم بازنمایی مورد بحث قرار میگیرد</a:t>
            </a:r>
            <a:endParaRPr lang="en-US"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2</a:t>
            </a:fld>
            <a:endParaRPr lang="en-US"/>
          </a:p>
        </p:txBody>
      </p:sp>
    </p:spTree>
    <p:extLst>
      <p:ext uri="{BB962C8B-B14F-4D97-AF65-F5344CB8AC3E}">
        <p14:creationId xmlns:p14="http://schemas.microsoft.com/office/powerpoint/2010/main" val="204264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بعد از تماشای این تصویر از بچه ها بخواهید</a:t>
            </a:r>
            <a:r>
              <a:rPr lang="fa-IR" baseline="0" dirty="0" smtClean="0"/>
              <a:t> هند را در یک جمله برای شما توصیف کنند.</a:t>
            </a:r>
          </a:p>
          <a:p>
            <a:endParaRPr lang="fa-IR" baseline="0" dirty="0" smtClean="0"/>
          </a:p>
          <a:p>
            <a:r>
              <a:rPr lang="fa-IR" baseline="0" dirty="0" smtClean="0"/>
              <a:t>احتمالا پرتکرارترین واژه ها: فقر و پرجمعیت باشد...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21</a:t>
            </a:fld>
            <a:endParaRPr lang="en-US"/>
          </a:p>
        </p:txBody>
      </p:sp>
    </p:spTree>
    <p:extLst>
      <p:ext uri="{BB962C8B-B14F-4D97-AF65-F5344CB8AC3E}">
        <p14:creationId xmlns:p14="http://schemas.microsoft.com/office/powerpoint/2010/main" val="121663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aseline="0" dirty="0" smtClean="0"/>
              <a:t>در مورد ویژگی های بازنمایی شده از هر خانواده به صورت جدا بحث کنید</a:t>
            </a:r>
          </a:p>
          <a:p>
            <a:r>
              <a:rPr lang="fa-IR" baseline="0" dirty="0" smtClean="0"/>
              <a:t>این دو نوع خانواده را به طور دقیق توصیف کنید.</a:t>
            </a:r>
          </a:p>
          <a:p>
            <a:endParaRPr lang="fa-IR" baseline="0" dirty="0" smtClean="0"/>
          </a:p>
          <a:p>
            <a:r>
              <a:rPr lang="fa-IR" baseline="0" dirty="0" smtClean="0"/>
              <a:t>جالب است که در اکثر تصاویر خانواده های مدرن و غربی، سگ نقشی به عنوان محور خانواده نقشی اساسی ایفا می کند.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22</a:t>
            </a:fld>
            <a:endParaRPr lang="en-US"/>
          </a:p>
        </p:txBody>
      </p:sp>
    </p:spTree>
    <p:extLst>
      <p:ext uri="{BB962C8B-B14F-4D97-AF65-F5344CB8AC3E}">
        <p14:creationId xmlns:p14="http://schemas.microsoft.com/office/powerpoint/2010/main" val="1640575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dirty="0" smtClean="0">
                <a:solidFill>
                  <a:schemeClr val="accent6">
                    <a:lumMod val="60000"/>
                    <a:lumOff val="40000"/>
                  </a:schemeClr>
                </a:solidFill>
                <a:cs typeface="B Titr" panose="00000700000000000000" pitchFamily="2" charset="-78"/>
              </a:rPr>
              <a:t>این دو تصویر را به دقت مشاهده کنید و تا هفته بعد در گروه هایتان به این دو سوال پاسخ دهید :</a:t>
            </a:r>
          </a:p>
          <a:p>
            <a:endParaRPr lang="fa-IR" sz="1200" dirty="0" smtClean="0">
              <a:solidFill>
                <a:schemeClr val="accent6">
                  <a:lumMod val="60000"/>
                  <a:lumOff val="40000"/>
                </a:schemeClr>
              </a:solidFill>
              <a:cs typeface="B Titr" panose="00000700000000000000" pitchFamily="2" charset="-78"/>
            </a:endParaRPr>
          </a:p>
          <a:p>
            <a:r>
              <a:rPr lang="fa-IR" sz="1200" dirty="0" smtClean="0">
                <a:solidFill>
                  <a:schemeClr val="accent6">
                    <a:lumMod val="60000"/>
                    <a:lumOff val="40000"/>
                  </a:schemeClr>
                </a:solidFill>
                <a:cs typeface="B Titr" panose="00000700000000000000" pitchFamily="2" charset="-78"/>
              </a:rPr>
              <a:t>1- در</a:t>
            </a:r>
            <a:r>
              <a:rPr lang="fa-IR" sz="1200" baseline="0" dirty="0" smtClean="0">
                <a:solidFill>
                  <a:schemeClr val="accent6">
                    <a:lumMod val="60000"/>
                    <a:lumOff val="40000"/>
                  </a:schemeClr>
                </a:solidFill>
                <a:cs typeface="B Titr" panose="00000700000000000000" pitchFamily="2" charset="-78"/>
              </a:rPr>
              <a:t> هر تصویر، واقعیت چیست؟</a:t>
            </a:r>
          </a:p>
          <a:p>
            <a:r>
              <a:rPr lang="fa-IR" sz="1200" baseline="0" dirty="0" smtClean="0">
                <a:solidFill>
                  <a:schemeClr val="accent6">
                    <a:lumMod val="60000"/>
                    <a:lumOff val="40000"/>
                  </a:schemeClr>
                </a:solidFill>
                <a:cs typeface="B Titr" panose="00000700000000000000" pitchFamily="2" charset="-78"/>
              </a:rPr>
              <a:t>2- چگونه با بازنمایی واقعیت تغییر یافته است؟</a:t>
            </a:r>
          </a:p>
          <a:p>
            <a:endParaRPr lang="fa-IR" sz="1200" baseline="0" dirty="0" smtClean="0">
              <a:solidFill>
                <a:schemeClr val="accent6">
                  <a:lumMod val="60000"/>
                  <a:lumOff val="40000"/>
                </a:schemeClr>
              </a:solidFill>
              <a:cs typeface="B Titr" panose="00000700000000000000" pitchFamily="2" charset="-78"/>
            </a:endParaRPr>
          </a:p>
          <a:p>
            <a:r>
              <a:rPr lang="fa-IR" sz="1200" baseline="0" dirty="0" smtClean="0">
                <a:solidFill>
                  <a:schemeClr val="accent6">
                    <a:lumMod val="60000"/>
                    <a:lumOff val="40000"/>
                  </a:schemeClr>
                </a:solidFill>
                <a:cs typeface="B Titr" panose="00000700000000000000" pitchFamily="2" charset="-78"/>
              </a:rPr>
              <a:t>پاسخ هر سوال را در یک پاراگراف بدهید</a:t>
            </a:r>
            <a:endParaRPr lang="en-US" dirty="0"/>
          </a:p>
        </p:txBody>
      </p:sp>
      <p:sp>
        <p:nvSpPr>
          <p:cNvPr id="4" name="Slide Number Placeholder 3"/>
          <p:cNvSpPr>
            <a:spLocks noGrp="1"/>
          </p:cNvSpPr>
          <p:nvPr>
            <p:ph type="sldNum" sz="quarter" idx="10"/>
          </p:nvPr>
        </p:nvSpPr>
        <p:spPr/>
        <p:txBody>
          <a:bodyPr/>
          <a:lstStyle/>
          <a:p>
            <a:fld id="{862911C2-D162-4784-8DBD-2B52EF5F866B}" type="slidenum">
              <a:rPr lang="en-US" smtClean="0"/>
              <a:t>23</a:t>
            </a:fld>
            <a:endParaRPr lang="en-US"/>
          </a:p>
        </p:txBody>
      </p:sp>
    </p:spTree>
    <p:extLst>
      <p:ext uri="{BB962C8B-B14F-4D97-AF65-F5344CB8AC3E}">
        <p14:creationId xmlns:p14="http://schemas.microsoft.com/office/powerpoint/2010/main" val="164057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فیلم «</a:t>
            </a:r>
            <a:r>
              <a:rPr lang="en-US" dirty="0" smtClean="0"/>
              <a:t>BBC </a:t>
            </a:r>
            <a:r>
              <a:rPr lang="fa-IR" baseline="0" dirty="0" smtClean="0"/>
              <a:t> و عاشورا» (فیلم 2) را ببینید و پس از آن پیرامون نحوه بازنمایی عاشورا توسط بی بی سی و تفاوت آن با واقعیت این روز بزرگ و شهادت امام حسین با یکدیگر صحبت کنید.</a:t>
            </a:r>
          </a:p>
          <a:p>
            <a:pPr algn="r" rtl="1"/>
            <a:r>
              <a:rPr lang="fa-IR" baseline="0" dirty="0" smtClean="0"/>
              <a:t>پرتکرارترین خطوط خبری </a:t>
            </a:r>
            <a:r>
              <a:rPr lang="en-US" baseline="0" dirty="0" smtClean="0"/>
              <a:t>BBC</a:t>
            </a:r>
            <a:r>
              <a:rPr lang="fa-IR" baseline="0" dirty="0" smtClean="0"/>
              <a:t> راجع به روز عاشورا و قیام امام حسین چیست؟</a:t>
            </a:r>
          </a:p>
          <a:p>
            <a:pPr algn="r" rtl="1"/>
            <a:endParaRPr lang="fa-IR" baseline="0" dirty="0" smtClean="0"/>
          </a:p>
          <a:p>
            <a:pPr algn="r" rtl="1"/>
            <a:r>
              <a:rPr lang="fa-IR" dirty="0" smtClean="0"/>
              <a:t>مهمترین کلیشه های این ویدیوها</a:t>
            </a:r>
            <a:r>
              <a:rPr lang="fa-IR" baseline="0" dirty="0" smtClean="0"/>
              <a:t> عبارت است از</a:t>
            </a:r>
            <a:r>
              <a:rPr lang="fa-IR" dirty="0" smtClean="0"/>
              <a:t>: عاشورا و قدرت نمایی شیعه برابر اهل تسنن، فرهنگ ستیزه جویانه شهادت طلبی و مشکلات امنیتی کربلا در ایام محرم.</a:t>
            </a:r>
            <a:endParaRPr lang="fa-IR" baseline="0" dirty="0" smtClean="0"/>
          </a:p>
          <a:p>
            <a:pPr algn="r" rtl="1"/>
            <a:endParaRPr lang="fa-IR" baseline="0" dirty="0" smtClean="0"/>
          </a:p>
          <a:p>
            <a:pPr algn="r" rtl="1"/>
            <a:r>
              <a:rPr lang="fa-IR" baseline="0" dirty="0" smtClean="0"/>
              <a:t>در درسهای بعد خواهیم آموخت که هر یک از موارد فوق در واقع یک کلیشه برای قیام عاشورا ست.</a:t>
            </a:r>
          </a:p>
        </p:txBody>
      </p:sp>
      <p:sp>
        <p:nvSpPr>
          <p:cNvPr id="4" name="Slide Number Placeholder 3"/>
          <p:cNvSpPr>
            <a:spLocks noGrp="1"/>
          </p:cNvSpPr>
          <p:nvPr>
            <p:ph type="sldNum" sz="quarter" idx="10"/>
          </p:nvPr>
        </p:nvSpPr>
        <p:spPr/>
        <p:txBody>
          <a:bodyPr/>
          <a:lstStyle/>
          <a:p>
            <a:fld id="{862911C2-D162-4784-8DBD-2B52EF5F866B}" type="slidenum">
              <a:rPr lang="en-US" smtClean="0"/>
              <a:t>4</a:t>
            </a:fld>
            <a:endParaRPr lang="en-US"/>
          </a:p>
        </p:txBody>
      </p:sp>
    </p:spTree>
    <p:extLst>
      <p:ext uri="{BB962C8B-B14F-4D97-AF65-F5344CB8AC3E}">
        <p14:creationId xmlns:p14="http://schemas.microsoft.com/office/powerpoint/2010/main" val="370172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فیلم «</a:t>
            </a:r>
            <a:r>
              <a:rPr lang="en-US" dirty="0" smtClean="0"/>
              <a:t>BBC </a:t>
            </a:r>
            <a:r>
              <a:rPr lang="fa-IR" baseline="0" dirty="0" smtClean="0"/>
              <a:t> و عاشورا» (فیلم 2) را ببینید و پس از آن پیرامون نحوه بازنمایی عاشورا توسط بی بی سی و تفاوت آن با واقعیت این روز بزرگ و شهادت امام حسین با یکدیگر صحبت کنید.</a:t>
            </a:r>
          </a:p>
          <a:p>
            <a:pPr algn="r" rtl="1"/>
            <a:r>
              <a:rPr lang="fa-IR" baseline="0" dirty="0" smtClean="0"/>
              <a:t>پرتکرارترین خطوط خبری </a:t>
            </a:r>
            <a:r>
              <a:rPr lang="en-US" baseline="0" dirty="0" smtClean="0"/>
              <a:t>BBC</a:t>
            </a:r>
            <a:r>
              <a:rPr lang="fa-IR" baseline="0" dirty="0" smtClean="0"/>
              <a:t> راجع به روز عاشورا و قیام امام حسین چیست؟</a:t>
            </a:r>
          </a:p>
          <a:p>
            <a:pPr algn="r" rtl="1"/>
            <a:endParaRPr lang="fa-IR" baseline="0" dirty="0" smtClean="0"/>
          </a:p>
          <a:p>
            <a:pPr algn="r" rtl="1"/>
            <a:r>
              <a:rPr lang="fa-IR" dirty="0" smtClean="0"/>
              <a:t>مهمترین کلیشه های این ویدیوها</a:t>
            </a:r>
            <a:r>
              <a:rPr lang="fa-IR" baseline="0" dirty="0" smtClean="0"/>
              <a:t> عبارت است از</a:t>
            </a:r>
            <a:r>
              <a:rPr lang="fa-IR" dirty="0" smtClean="0"/>
              <a:t>: عاشورا و قدرت نمایی شیعه برابر اهل تسنن، فرهنگ ستیزه جویانه شهادت طلبی و مشکلات امنیتی کربلا در ایام محرم.</a:t>
            </a:r>
            <a:endParaRPr lang="fa-IR" baseline="0" dirty="0" smtClean="0"/>
          </a:p>
          <a:p>
            <a:pPr algn="r" rtl="1"/>
            <a:endParaRPr lang="fa-IR" baseline="0" dirty="0" smtClean="0"/>
          </a:p>
          <a:p>
            <a:pPr algn="r" rtl="1"/>
            <a:r>
              <a:rPr lang="fa-IR" baseline="0" dirty="0" smtClean="0"/>
              <a:t>در درسهای بعد خواهیم آموخت که هر یک از موارد فوق در واقع یک کلیشه برای قیام عاشورا ست.</a:t>
            </a:r>
          </a:p>
        </p:txBody>
      </p:sp>
      <p:sp>
        <p:nvSpPr>
          <p:cNvPr id="4" name="Slide Number Placeholder 3"/>
          <p:cNvSpPr>
            <a:spLocks noGrp="1"/>
          </p:cNvSpPr>
          <p:nvPr>
            <p:ph type="sldNum" sz="quarter" idx="10"/>
          </p:nvPr>
        </p:nvSpPr>
        <p:spPr/>
        <p:txBody>
          <a:bodyPr/>
          <a:lstStyle/>
          <a:p>
            <a:fld id="{862911C2-D162-4784-8DBD-2B52EF5F866B}" type="slidenum">
              <a:rPr lang="en-US" smtClean="0"/>
              <a:t>5</a:t>
            </a:fld>
            <a:endParaRPr lang="en-US"/>
          </a:p>
        </p:txBody>
      </p:sp>
    </p:spTree>
    <p:extLst>
      <p:ext uri="{BB962C8B-B14F-4D97-AF65-F5344CB8AC3E}">
        <p14:creationId xmlns:p14="http://schemas.microsoft.com/office/powerpoint/2010/main" val="370172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فیلم «</a:t>
            </a:r>
            <a:r>
              <a:rPr lang="en-US" dirty="0" smtClean="0"/>
              <a:t>BBC </a:t>
            </a:r>
            <a:r>
              <a:rPr lang="fa-IR" baseline="0" dirty="0" smtClean="0"/>
              <a:t> و راهپیمایی اربعین» (فیلم 3) را ببینید و پس از آن پیرامون نحوه بازنمایی راهپیمایی اربعین توسط </a:t>
            </a:r>
            <a:r>
              <a:rPr lang="en-US" baseline="0" dirty="0" smtClean="0"/>
              <a:t>BBC</a:t>
            </a:r>
            <a:r>
              <a:rPr lang="fa-IR" baseline="0" dirty="0" smtClean="0"/>
              <a:t> صحبت کنید. پرتکرارترین خطوط خبری </a:t>
            </a:r>
            <a:r>
              <a:rPr lang="en-US" baseline="0" dirty="0" smtClean="0"/>
              <a:t>BBC</a:t>
            </a:r>
            <a:r>
              <a:rPr lang="fa-IR" baseline="0" dirty="0" smtClean="0"/>
              <a:t> راجع به راهپیمایی اربعین چیست؟</a:t>
            </a:r>
          </a:p>
          <a:p>
            <a:pPr algn="r" rtl="1"/>
            <a:endParaRPr lang="fa-IR" baseline="0" dirty="0" smtClean="0"/>
          </a:p>
          <a:p>
            <a:pPr algn="r" rtl="1"/>
            <a:r>
              <a:rPr lang="fa-IR" dirty="0" smtClean="0"/>
              <a:t>محوری ترین کلیشه در بازنمایی راهپیمایی اربعین:مساله امنیت و ناامن</a:t>
            </a:r>
            <a:r>
              <a:rPr lang="fa-IR" baseline="0" dirty="0" smtClean="0"/>
              <a:t> بودن کربلا و تعدد حضور نیروهای نظامی است.</a:t>
            </a:r>
          </a:p>
          <a:p>
            <a:pPr algn="r" rtl="1"/>
            <a:r>
              <a:rPr lang="fa-IR" baseline="0" dirty="0" smtClean="0"/>
              <a:t>چرا باید </a:t>
            </a:r>
            <a:r>
              <a:rPr lang="en-US" baseline="0" dirty="0" smtClean="0"/>
              <a:t>BBC</a:t>
            </a:r>
            <a:r>
              <a:rPr lang="fa-IR" baseline="0" dirty="0" smtClean="0"/>
              <a:t> کربلا را در ایام اربعین ناامن جلوه دهد؟</a:t>
            </a:r>
          </a:p>
        </p:txBody>
      </p:sp>
      <p:sp>
        <p:nvSpPr>
          <p:cNvPr id="4" name="Slide Number Placeholder 3"/>
          <p:cNvSpPr>
            <a:spLocks noGrp="1"/>
          </p:cNvSpPr>
          <p:nvPr>
            <p:ph type="sldNum" sz="quarter" idx="10"/>
          </p:nvPr>
        </p:nvSpPr>
        <p:spPr/>
        <p:txBody>
          <a:bodyPr/>
          <a:lstStyle/>
          <a:p>
            <a:fld id="{862911C2-D162-4784-8DBD-2B52EF5F866B}" type="slidenum">
              <a:rPr lang="en-US" smtClean="0"/>
              <a:t>6</a:t>
            </a:fld>
            <a:endParaRPr lang="en-US"/>
          </a:p>
        </p:txBody>
      </p:sp>
    </p:spTree>
    <p:extLst>
      <p:ext uri="{BB962C8B-B14F-4D97-AF65-F5344CB8AC3E}">
        <p14:creationId xmlns:p14="http://schemas.microsoft.com/office/powerpoint/2010/main" val="370172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به نظر می رسد اتحاد</a:t>
            </a:r>
            <a:r>
              <a:rPr lang="fa-IR" baseline="0" dirty="0" smtClean="0"/>
              <a:t> شیعیان و مسلمانان مهمترین موضوعی است که در سالهای متمادیِ گذشته انگلیس به دنبال بر هم زدن آن بوده است. امری که از طریق حمایت از نیروهای افراطی و تفرقه افکن صورت گرفته است. حال وقتی واقعه راهپیمایی اربعین به بزرگترین اجتماع وحدت آفرین شیعیان جهان تبدیل می شود، چرا نباید </a:t>
            </a:r>
            <a:r>
              <a:rPr lang="en-US" baseline="0" dirty="0" smtClean="0"/>
              <a:t>BBC</a:t>
            </a:r>
            <a:r>
              <a:rPr lang="fa-IR" baseline="0" dirty="0" smtClean="0"/>
              <a:t> از این رخداد احساس خطر بکند؟</a:t>
            </a:r>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اگر شما با این اجتماع میلیونی مخالف باشید یا این راهپیمایی منافعتان را دچار خطر کند، این واقعه عظیم را چگونه به دیگران معرفی می کنید؟ </a:t>
            </a:r>
          </a:p>
          <a:p>
            <a:pPr algn="r" rtl="1"/>
            <a:endParaRPr lang="fa-IR" dirty="0" smtClean="0"/>
          </a:p>
        </p:txBody>
      </p:sp>
      <p:sp>
        <p:nvSpPr>
          <p:cNvPr id="4" name="Slide Number Placeholder 3"/>
          <p:cNvSpPr>
            <a:spLocks noGrp="1"/>
          </p:cNvSpPr>
          <p:nvPr>
            <p:ph type="sldNum" sz="quarter" idx="10"/>
          </p:nvPr>
        </p:nvSpPr>
        <p:spPr/>
        <p:txBody>
          <a:bodyPr/>
          <a:lstStyle/>
          <a:p>
            <a:fld id="{862911C2-D162-4784-8DBD-2B52EF5F866B}" type="slidenum">
              <a:rPr lang="en-US" smtClean="0"/>
              <a:t>7</a:t>
            </a:fld>
            <a:endParaRPr lang="en-US"/>
          </a:p>
        </p:txBody>
      </p:sp>
    </p:spTree>
    <p:extLst>
      <p:ext uri="{BB962C8B-B14F-4D97-AF65-F5344CB8AC3E}">
        <p14:creationId xmlns:p14="http://schemas.microsoft.com/office/powerpoint/2010/main" val="370172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0" dirty="0" smtClean="0"/>
              <a:t>بازنمایی</a:t>
            </a:r>
            <a:r>
              <a:rPr lang="fa-IR" b="0" baseline="0" dirty="0" smtClean="0"/>
              <a:t> یعنی نشان دادن واقعیت به شکلی خاص. معنای بازنمایی این نیست که ضرورتا هر پیام رسانه ای، ضد واقعیت یا کاریکاتوری از آن باشد؛ بلکه این است که رسانه با استفاده از بازنمایی می کوشد تفسیر و تحلیل خود را از واقعیت موردنظر به صورت آشکار و پنهان به ذهن مخاطبان خود ارسال کند طوری که او احساس تفاوتی بین این دو نکند.</a:t>
            </a:r>
            <a:endParaRPr lang="en-US" b="0" dirty="0"/>
          </a:p>
        </p:txBody>
      </p:sp>
      <p:sp>
        <p:nvSpPr>
          <p:cNvPr id="4" name="Slide Number Placeholder 3"/>
          <p:cNvSpPr>
            <a:spLocks noGrp="1"/>
          </p:cNvSpPr>
          <p:nvPr>
            <p:ph type="sldNum" sz="quarter" idx="10"/>
          </p:nvPr>
        </p:nvSpPr>
        <p:spPr/>
        <p:txBody>
          <a:bodyPr/>
          <a:lstStyle/>
          <a:p>
            <a:fld id="{862911C2-D162-4784-8DBD-2B52EF5F866B}" type="slidenum">
              <a:rPr lang="en-US" smtClean="0"/>
              <a:t>8</a:t>
            </a:fld>
            <a:endParaRPr lang="en-US"/>
          </a:p>
        </p:txBody>
      </p:sp>
    </p:spTree>
    <p:extLst>
      <p:ext uri="{BB962C8B-B14F-4D97-AF65-F5344CB8AC3E}">
        <p14:creationId xmlns:p14="http://schemas.microsoft.com/office/powerpoint/2010/main" val="370172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0" dirty="0" smtClean="0"/>
              <a:t>بازنمایی</a:t>
            </a:r>
            <a:r>
              <a:rPr lang="fa-IR" b="0" baseline="0" dirty="0" smtClean="0"/>
              <a:t> یعنی نشان دادن واقعیت به شکلی خاص. معنای بازنمایی این نیست که ضرورتا هر پیام رسانه ای، ضد واقعیت یا کاریکاتوری از آن باشد؛ بلکه این است که رسانه با استفاده از بازنمایی می کوشد تفسیر و تحلیل خود را از واقعیت موردنظر به صورت آشکار و پنهان به ذهن مخاطبان خود ارسال کند طوری که او احساس تفاوتی بین این دو نکند.</a:t>
            </a:r>
          </a:p>
          <a:p>
            <a:endParaRPr lang="fa-IR" b="0" baseline="0" dirty="0" smtClean="0"/>
          </a:p>
          <a:p>
            <a:r>
              <a:rPr lang="fa-IR" b="0" baseline="0" dirty="0" smtClean="0"/>
              <a:t>از اسلاید بعد به بیان مثالهایی برای فهم بیشتر مفهوم بازنمایی می پردازیم.</a:t>
            </a:r>
            <a:endParaRPr lang="en-US" b="0" dirty="0"/>
          </a:p>
        </p:txBody>
      </p:sp>
      <p:sp>
        <p:nvSpPr>
          <p:cNvPr id="4" name="Slide Number Placeholder 3"/>
          <p:cNvSpPr>
            <a:spLocks noGrp="1"/>
          </p:cNvSpPr>
          <p:nvPr>
            <p:ph type="sldNum" sz="quarter" idx="10"/>
          </p:nvPr>
        </p:nvSpPr>
        <p:spPr/>
        <p:txBody>
          <a:bodyPr/>
          <a:lstStyle/>
          <a:p>
            <a:fld id="{862911C2-D162-4784-8DBD-2B52EF5F866B}" type="slidenum">
              <a:rPr lang="en-US" smtClean="0"/>
              <a:t>9</a:t>
            </a:fld>
            <a:endParaRPr lang="en-US"/>
          </a:p>
        </p:txBody>
      </p:sp>
    </p:spTree>
    <p:extLst>
      <p:ext uri="{BB962C8B-B14F-4D97-AF65-F5344CB8AC3E}">
        <p14:creationId xmlns:p14="http://schemas.microsoft.com/office/powerpoint/2010/main" val="370172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aseline="0" dirty="0" smtClean="0"/>
              <a:t>پس از پخش فیلم «رویای روزانه» (فیلم 4) در مورد نمونه های اینچنینی در دنیای اطراف خود بحث کنید.</a:t>
            </a:r>
          </a:p>
          <a:p>
            <a:endParaRPr lang="fa-IR" baseline="0" dirty="0" smtClean="0"/>
          </a:p>
          <a:p>
            <a:r>
              <a:rPr lang="fa-IR" baseline="0" dirty="0" smtClean="0"/>
              <a:t>اگر شما کل ماجرا را ببینید با این حالت که فقط فیلم موبایلی این فرد را ببینید چه تصاویر مختلفی در ذهنتان شکل می گیرد؟</a:t>
            </a:r>
          </a:p>
        </p:txBody>
      </p:sp>
      <p:sp>
        <p:nvSpPr>
          <p:cNvPr id="4" name="Slide Number Placeholder 3"/>
          <p:cNvSpPr>
            <a:spLocks noGrp="1"/>
          </p:cNvSpPr>
          <p:nvPr>
            <p:ph type="sldNum" sz="quarter" idx="10"/>
          </p:nvPr>
        </p:nvSpPr>
        <p:spPr/>
        <p:txBody>
          <a:bodyPr/>
          <a:lstStyle/>
          <a:p>
            <a:fld id="{862911C2-D162-4784-8DBD-2B52EF5F866B}" type="slidenum">
              <a:rPr lang="en-US" smtClean="0"/>
              <a:t>10</a:t>
            </a:fld>
            <a:endParaRPr lang="en-US"/>
          </a:p>
        </p:txBody>
      </p:sp>
    </p:spTree>
    <p:extLst>
      <p:ext uri="{BB962C8B-B14F-4D97-AF65-F5344CB8AC3E}">
        <p14:creationId xmlns:p14="http://schemas.microsoft.com/office/powerpoint/2010/main" val="370172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121944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304870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814023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8169D-DD6C-43AF-A837-3CDC4FB6046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0220675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6505116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8169D-DD6C-43AF-A837-3CDC4FB6046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93738" y="4629150"/>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5223915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8169D-DD6C-43AF-A837-3CDC4FB6046A}"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4550586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8169D-DD6C-43AF-A837-3CDC4FB6046A}"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A897A-9589-4EA6-96C1-C5B219468E73}" type="slidenum">
              <a:rPr lang="en-US" smtClean="0"/>
              <a:t>‹#›</a:t>
            </a:fld>
            <a:endParaRPr lang="en-US"/>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23544748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78169D-DD6C-43AF-A837-3CDC4FB6046A}"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A897A-9589-4EA6-96C1-C5B219468E73}" type="slidenum">
              <a:rPr lang="en-US" smtClean="0"/>
              <a:t>‹#›</a:t>
            </a:fld>
            <a:endParaRPr lang="en-US"/>
          </a:p>
        </p:txBody>
      </p:sp>
      <p:sp>
        <p:nvSpPr>
          <p:cNvPr id="6" name="Rectangle 5"/>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6213239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8169D-DD6C-43AF-A837-3CDC4FB6046A}"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A897A-9589-4EA6-96C1-C5B219468E73}" type="slidenum">
              <a:rPr lang="en-US" smtClean="0"/>
              <a:t>‹#›</a:t>
            </a:fld>
            <a:endParaRPr lang="en-US"/>
          </a:p>
        </p:txBody>
      </p:sp>
      <p:sp>
        <p:nvSpPr>
          <p:cNvPr id="5" name="Rectangle 4"/>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15811146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42296070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2969835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7541605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27921798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7872494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78169D-DD6C-43AF-A837-3CDC4FB6046A}"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126650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8169D-DD6C-43AF-A837-3CDC4FB6046A}"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230362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8169D-DD6C-43AF-A837-3CDC4FB6046A}"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82188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8169D-DD6C-43AF-A837-3CDC4FB6046A}"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423022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8169D-DD6C-43AF-A837-3CDC4FB6046A}"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426615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98932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C78169D-DD6C-43AF-A837-3CDC4FB6046A}"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897A-9589-4EA6-96C1-C5B219468E73}" type="slidenum">
              <a:rPr lang="en-US" smtClean="0"/>
              <a:t>‹#›</a:t>
            </a:fld>
            <a:endParaRPr lang="en-US"/>
          </a:p>
        </p:txBody>
      </p:sp>
    </p:spTree>
    <p:extLst>
      <p:ext uri="{BB962C8B-B14F-4D97-AF65-F5344CB8AC3E}">
        <p14:creationId xmlns:p14="http://schemas.microsoft.com/office/powerpoint/2010/main" val="331031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78169D-DD6C-43AF-A837-3CDC4FB6046A}" type="datetimeFigureOut">
              <a:rPr lang="en-US" smtClean="0"/>
              <a:t>10/15/2019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6A897A-9589-4EA6-96C1-C5B219468E73}" type="slidenum">
              <a:rPr lang="en-US" smtClean="0"/>
              <a:t>‹#›</a:t>
            </a:fld>
            <a:endParaRPr lang="en-US"/>
          </a:p>
        </p:txBody>
      </p:sp>
    </p:spTree>
    <p:extLst>
      <p:ext uri="{BB962C8B-B14F-4D97-AF65-F5344CB8AC3E}">
        <p14:creationId xmlns:p14="http://schemas.microsoft.com/office/powerpoint/2010/main" val="21832494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C78169D-DD6C-43AF-A837-3CDC4FB6046A}" type="datetimeFigureOut">
              <a:rPr lang="en-US" smtClean="0"/>
              <a:t>10/15/2019</a:t>
            </a:fld>
            <a:endParaRPr lang="en-US"/>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B6A897A-9589-4EA6-96C1-C5B219468E73}" type="slidenum">
              <a:rPr lang="en-US" smtClean="0"/>
              <a:t>‹#›</a:t>
            </a:fld>
            <a:endParaRPr lang="en-US"/>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216305650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iming>
    <p:tnLst>
      <p:par>
        <p:cTn id="1" dur="indefinite" restart="never" nodeType="tmRoot"/>
      </p:par>
    </p:tnLst>
  </p:timing>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ziaossalehin.i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ziaossalehin.i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s://www.ziaossalehin.i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ziaossalehin.ir/"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https://www.ziaossalehin.i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hyperlink" Target="https://www.ziaossalehin.i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hyperlink" Target="https://www.ziaossalehin.i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https://www.ziaossalehin.i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https://www.ziaossalehin.i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ziaossalehin.i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ziaossalehin.i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0.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hyperlink" Target="https://www.ziaossalehin.i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247" y="771550"/>
            <a:ext cx="6335253" cy="725471"/>
          </a:xfrm>
        </p:spPr>
        <p:txBody>
          <a:bodyPr>
            <a:normAutofit fontScale="90000"/>
          </a:bodyPr>
          <a:lstStyle/>
          <a:p>
            <a:pPr algn="ctr" rtl="1"/>
            <a:r>
              <a:rPr lang="fa-IR" sz="4100" b="1" dirty="0">
                <a:solidFill>
                  <a:srgbClr val="FFFF00"/>
                </a:solidFill>
                <a:cs typeface="B Titr" panose="00000700000000000000" pitchFamily="2" charset="-78"/>
              </a:rPr>
              <a:t>کتاب تفکر و سواد رسانه </a:t>
            </a:r>
            <a:r>
              <a:rPr lang="fa-IR" sz="4100" b="1" dirty="0" smtClean="0">
                <a:solidFill>
                  <a:srgbClr val="FFFF00"/>
                </a:solidFill>
                <a:cs typeface="B Titr" panose="00000700000000000000" pitchFamily="2" charset="-78"/>
              </a:rPr>
              <a:t>ای </a:t>
            </a:r>
            <a:r>
              <a:rPr lang="fa-IR" sz="4100" b="1" dirty="0">
                <a:solidFill>
                  <a:srgbClr val="FFFF00"/>
                </a:solidFill>
                <a:cs typeface="B Titr" panose="00000700000000000000" pitchFamily="2" charset="-78"/>
              </a:rPr>
              <a:t>پایه دهم</a:t>
            </a:r>
            <a:endParaRPr lang="en-US" sz="4100" b="1" dirty="0">
              <a:solidFill>
                <a:srgbClr val="FFFF00"/>
              </a:solidFill>
              <a:cs typeface="B Titr" panose="00000700000000000000" pitchFamily="2" charset="-78"/>
            </a:endParaRPr>
          </a:p>
        </p:txBody>
      </p:sp>
      <p:sp>
        <p:nvSpPr>
          <p:cNvPr id="4" name="Title 1"/>
          <p:cNvSpPr txBox="1">
            <a:spLocks/>
          </p:cNvSpPr>
          <p:nvPr/>
        </p:nvSpPr>
        <p:spPr>
          <a:xfrm>
            <a:off x="1475656" y="2600936"/>
            <a:ext cx="6192688" cy="1554990"/>
          </a:xfrm>
          <a:prstGeom prst="rect">
            <a:avLst/>
          </a:prstGeom>
        </p:spPr>
        <p:txBody>
          <a:bodyPr vert="horz" lIns="68580" tIns="34290" rIns="68580" bIns="3429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chemeClr val="accent5">
                    <a:lumMod val="50000"/>
                  </a:schemeClr>
                </a:solidFill>
                <a:effectLst>
                  <a:outerShdw blurRad="38100" dist="38100" dir="2700000" algn="tl">
                    <a:srgbClr val="000000">
                      <a:alpha val="43137"/>
                    </a:srgbClr>
                  </a:outerShdw>
                </a:effectLst>
                <a:cs typeface="B Titr" panose="00000700000000000000" pitchFamily="2" charset="-78"/>
              </a:rPr>
              <a:t>درس چهارم</a:t>
            </a:r>
          </a:p>
          <a:p>
            <a:pPr algn="ctr" rtl="1"/>
            <a:r>
              <a:rPr lang="fa-IR" sz="5400" b="1" dirty="0" smtClean="0">
                <a:solidFill>
                  <a:srgbClr val="0070C0"/>
                </a:solidFill>
                <a:effectLst>
                  <a:outerShdw blurRad="38100" dist="38100" dir="2700000" algn="tl">
                    <a:srgbClr val="000000">
                      <a:alpha val="43137"/>
                    </a:srgbClr>
                  </a:outerShdw>
                </a:effectLst>
                <a:cs typeface="B Titr" panose="00000700000000000000" pitchFamily="2" charset="-78"/>
              </a:rPr>
              <a:t>تصاویر معصوم نیستند!</a:t>
            </a:r>
            <a:endParaRPr lang="en-US" sz="5400" b="1" dirty="0">
              <a:solidFill>
                <a:srgbClr val="0070C0"/>
              </a:solidFill>
              <a:effectLst>
                <a:outerShdw blurRad="38100" dist="38100" dir="2700000" algn="tl">
                  <a:srgbClr val="000000">
                    <a:alpha val="43137"/>
                  </a:srgbClr>
                </a:outerShdw>
              </a:effectLst>
              <a:cs typeface="B Titr" panose="00000700000000000000" pitchFamily="2" charset="-78"/>
            </a:endParaRPr>
          </a:p>
        </p:txBody>
      </p:sp>
      <p:sp>
        <p:nvSpPr>
          <p:cNvPr id="7" name="Title 1"/>
          <p:cNvSpPr txBox="1">
            <a:spLocks/>
          </p:cNvSpPr>
          <p:nvPr/>
        </p:nvSpPr>
        <p:spPr>
          <a:xfrm>
            <a:off x="3149369" y="123478"/>
            <a:ext cx="2845259" cy="801127"/>
          </a:xfrm>
          <a:prstGeom prst="rect">
            <a:avLst/>
          </a:prstGeom>
        </p:spPr>
        <p:txBody>
          <a:bodyPr vert="horz" lIns="68580" tIns="34290" rIns="68580" bIns="3429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3200" b="1" dirty="0" smtClean="0">
                <a:solidFill>
                  <a:schemeClr val="bg1">
                    <a:lumMod val="85000"/>
                  </a:schemeClr>
                </a:solidFill>
                <a:cs typeface="B Titr" panose="00000700000000000000" pitchFamily="2" charset="-78"/>
              </a:rPr>
              <a:t>هوالعلیم</a:t>
            </a:r>
            <a:endParaRPr lang="en-US" sz="3200" b="1" dirty="0">
              <a:solidFill>
                <a:schemeClr val="bg1">
                  <a:lumMod val="85000"/>
                </a:schemeClr>
              </a:solidFill>
              <a:cs typeface="B Titr" panose="00000700000000000000" pitchFamily="2" charset="-78"/>
            </a:endParaRPr>
          </a:p>
        </p:txBody>
      </p:sp>
      <p:sp>
        <p:nvSpPr>
          <p:cNvPr id="3" name="Rectangle 2"/>
          <p:cNvSpPr/>
          <p:nvPr/>
        </p:nvSpPr>
        <p:spPr>
          <a:xfrm>
            <a:off x="3749396" y="1563638"/>
            <a:ext cx="1645207" cy="523220"/>
          </a:xfrm>
          <a:prstGeom prst="rect">
            <a:avLst/>
          </a:prstGeom>
        </p:spPr>
        <p:txBody>
          <a:bodyPr wrap="square">
            <a:spAutoFit/>
          </a:bodyPr>
          <a:lstStyle/>
          <a:p>
            <a:pPr algn="ctr"/>
            <a:r>
              <a:rPr lang="fa-IR" sz="2800" b="1" dirty="0" smtClean="0">
                <a:solidFill>
                  <a:schemeClr val="bg1">
                    <a:lumMod val="85000"/>
                  </a:schemeClr>
                </a:solidFill>
                <a:cs typeface="B Titr" panose="00000700000000000000" pitchFamily="2" charset="-78"/>
              </a:rPr>
              <a:t>فصل دوم</a:t>
            </a:r>
            <a:endParaRPr lang="en-US" sz="2800" dirty="0">
              <a:solidFill>
                <a:schemeClr val="bg1">
                  <a:lumMod val="85000"/>
                </a:schemeClr>
              </a:solidFill>
            </a:endParaRPr>
          </a:p>
        </p:txBody>
      </p:sp>
    </p:spTree>
    <p:extLst>
      <p:ext uri="{BB962C8B-B14F-4D97-AF65-F5344CB8AC3E}">
        <p14:creationId xmlns:p14="http://schemas.microsoft.com/office/powerpoint/2010/main" val="38685519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a:xfrm>
            <a:off x="395536" y="2355726"/>
            <a:ext cx="6781800" cy="660376"/>
          </a:xfrm>
        </p:spPr>
        <p:txBody>
          <a:bodyPr>
            <a:noAutofit/>
          </a:bodyPr>
          <a:lstStyle/>
          <a:p>
            <a:pPr algn="r" rtl="1"/>
            <a:r>
              <a:rPr lang="fa-IR" sz="3600" dirty="0" smtClean="0">
                <a:solidFill>
                  <a:schemeClr val="tx1"/>
                </a:solidFill>
                <a:cs typeface="B Titr" panose="00000700000000000000" charset="-78"/>
              </a:rPr>
              <a:t>افراد چگونه خود را بازنمایی می کنند؟</a:t>
            </a:r>
            <a:endParaRPr lang="en-US" sz="3600" dirty="0">
              <a:solidFill>
                <a:schemeClr val="tx1"/>
              </a:solidFill>
              <a:cs typeface="B Titr" panose="00000700000000000000" charset="-78"/>
            </a:endParaRPr>
          </a:p>
        </p:txBody>
      </p:sp>
      <p:sp>
        <p:nvSpPr>
          <p:cNvPr id="5" name="TextBox 4">
            <a:hlinkClick r:id="rId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7954140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72" name="Picture 12" descr="ØªØµÙÛØ± ÙØ±ØªØ¨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9783"/>
            <a:ext cx="4427984" cy="2283718"/>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ØªØµÙÛØ± ÙØ±ØªØ¨Ø·"/>
          <p:cNvPicPr>
            <a:picLocks noChangeAspect="1" noChangeArrowheads="1"/>
          </p:cNvPicPr>
          <p:nvPr/>
        </p:nvPicPr>
        <p:blipFill rotWithShape="1">
          <a:blip r:embed="rId4">
            <a:extLst>
              <a:ext uri="{28A0092B-C50C-407E-A947-70E740481C1C}">
                <a14:useLocalDpi xmlns:a14="http://schemas.microsoft.com/office/drawing/2010/main" val="0"/>
              </a:ext>
            </a:extLst>
          </a:blip>
          <a:srcRect t="12172" b="3950"/>
          <a:stretch/>
        </p:blipFill>
        <p:spPr bwMode="auto">
          <a:xfrm>
            <a:off x="4571998" y="2859783"/>
            <a:ext cx="4572002" cy="228371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ØªØµÙÛØ± ÙØ±ØªØ¨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8" y="0"/>
            <a:ext cx="4586963" cy="278777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ÙØªÛØ¬Ù ØªØµÙÛØ±Û Ø¨Ø±Ø§Û Ø±ÙØ¨Ø§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4427984" cy="278777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p:cNvSpPr>
            <a:spLocks noGrp="1"/>
          </p:cNvSpPr>
          <p:nvPr>
            <p:ph type="title"/>
          </p:nvPr>
        </p:nvSpPr>
        <p:spPr>
          <a:xfrm>
            <a:off x="503548" y="2283718"/>
            <a:ext cx="7848872" cy="884684"/>
          </a:xfrm>
          <a:solidFill>
            <a:srgbClr val="166995">
              <a:alpha val="75000"/>
            </a:srgbClr>
          </a:solidFill>
        </p:spPr>
        <p:txBody>
          <a:bodyPr>
            <a:noAutofit/>
          </a:bodyPr>
          <a:lstStyle/>
          <a:p>
            <a:pPr algn="ctr" rtl="1"/>
            <a:r>
              <a:rPr lang="fa-IR" sz="2800" b="1" dirty="0" smtClean="0">
                <a:solidFill>
                  <a:srgbClr val="FFC000"/>
                </a:solidFill>
                <a:cs typeface="B Mitra" panose="00000400000000000000" pitchFamily="2" charset="-78"/>
              </a:rPr>
              <a:t>کلمه ای </a:t>
            </a:r>
            <a:r>
              <a:rPr lang="fa-IR" sz="2800" b="1" dirty="0" smtClean="0">
                <a:solidFill>
                  <a:schemeClr val="bg1"/>
                </a:solidFill>
                <a:cs typeface="B Mitra" panose="00000400000000000000" pitchFamily="2" charset="-78"/>
              </a:rPr>
              <a:t>که بعد از تماشای هر کدام از این حیوانات در ذهن شما شکل می گیرد چیست؟ چرا؟</a:t>
            </a:r>
            <a:endParaRPr lang="en-US" sz="2800" b="1" dirty="0">
              <a:solidFill>
                <a:schemeClr val="bg1"/>
              </a:solidFill>
              <a:cs typeface="B Mitra" panose="00000400000000000000" pitchFamily="2" charset="-78"/>
            </a:endParaRPr>
          </a:p>
        </p:txBody>
      </p:sp>
    </p:spTree>
    <p:extLst>
      <p:ext uri="{BB962C8B-B14F-4D97-AF65-F5344CB8AC3E}">
        <p14:creationId xmlns:p14="http://schemas.microsoft.com/office/powerpoint/2010/main" val="2859231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04048" y="987574"/>
            <a:ext cx="3168352" cy="288032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r" rtl="1"/>
            <a:endParaRPr lang="fa-IR" sz="3200" b="1" dirty="0" smtClean="0">
              <a:solidFill>
                <a:schemeClr val="tx1"/>
              </a:solidFill>
              <a:cs typeface="B Mitra" panose="00000400000000000000" pitchFamily="2" charset="-78"/>
            </a:endParaRPr>
          </a:p>
        </p:txBody>
      </p:sp>
      <p:sp>
        <p:nvSpPr>
          <p:cNvPr id="8"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0070C0"/>
                </a:solidFill>
                <a:cs typeface="B Mitra" panose="00000400000000000000" pitchFamily="2" charset="-78"/>
              </a:rPr>
              <a:t>کتاب تفکر و سواد رسانه ای پایه دهم – درس چهارم</a:t>
            </a:r>
            <a:endParaRPr lang="en-US" sz="1600" b="1" dirty="0">
              <a:solidFill>
                <a:srgbClr val="0070C0"/>
              </a:solidFill>
              <a:cs typeface="B Mitra" panose="000004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2974"/>
            <a:ext cx="9144000" cy="4750526"/>
          </a:xfrm>
          <a:prstGeom prst="rect">
            <a:avLst/>
          </a:prstGeom>
        </p:spPr>
      </p:pic>
      <p:sp>
        <p:nvSpPr>
          <p:cNvPr id="5" name="TextBox 4">
            <a:hlinkClick r:id="rId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75929475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24" t="-17" r="11801" b="17"/>
          <a:stretch/>
        </p:blipFill>
        <p:spPr>
          <a:xfrm>
            <a:off x="0" y="-21400"/>
            <a:ext cx="9144000" cy="5164900"/>
          </a:xfrm>
          <a:prstGeom prst="rect">
            <a:avLst/>
          </a:prstGeom>
        </p:spPr>
      </p:pic>
      <p:sp>
        <p:nvSpPr>
          <p:cNvPr id="6" name="Title 5"/>
          <p:cNvSpPr>
            <a:spLocks noGrp="1"/>
          </p:cNvSpPr>
          <p:nvPr>
            <p:ph type="title"/>
          </p:nvPr>
        </p:nvSpPr>
        <p:spPr>
          <a:xfrm>
            <a:off x="251520" y="1884258"/>
            <a:ext cx="4608512" cy="857767"/>
          </a:xfrm>
        </p:spPr>
        <p:txBody>
          <a:bodyPr>
            <a:normAutofit/>
          </a:bodyPr>
          <a:lstStyle/>
          <a:p>
            <a:pPr algn="r" rtl="1"/>
            <a:r>
              <a:rPr lang="fa-IR" sz="3600" dirty="0" smtClean="0">
                <a:solidFill>
                  <a:schemeClr val="bg1"/>
                </a:solidFill>
                <a:cs typeface="B Titr" panose="00000700000000000000" pitchFamily="2" charset="-78"/>
              </a:rPr>
              <a:t>آیا این </a:t>
            </a:r>
            <a:r>
              <a:rPr lang="fa-IR" sz="3600" dirty="0" smtClean="0">
                <a:solidFill>
                  <a:schemeClr val="accent2"/>
                </a:solidFill>
                <a:cs typeface="B Titr" panose="00000700000000000000" pitchFamily="2" charset="-78"/>
              </a:rPr>
              <a:t>روباه</a:t>
            </a:r>
            <a:r>
              <a:rPr lang="fa-IR" sz="3600" dirty="0" smtClean="0">
                <a:solidFill>
                  <a:srgbClr val="FF0000"/>
                </a:solidFill>
                <a:cs typeface="B Titr" panose="00000700000000000000" pitchFamily="2" charset="-78"/>
              </a:rPr>
              <a:t> </a:t>
            </a:r>
            <a:r>
              <a:rPr lang="fa-IR" sz="3600" dirty="0" smtClean="0">
                <a:solidFill>
                  <a:schemeClr val="bg1"/>
                </a:solidFill>
                <a:cs typeface="B Titr" panose="00000700000000000000" pitchFamily="2" charset="-78"/>
              </a:rPr>
              <a:t>هم </a:t>
            </a:r>
            <a:r>
              <a:rPr lang="fa-IR" sz="3600" dirty="0" smtClean="0">
                <a:solidFill>
                  <a:srgbClr val="FF0000"/>
                </a:solidFill>
                <a:cs typeface="B Titr" panose="00000700000000000000" pitchFamily="2" charset="-78"/>
              </a:rPr>
              <a:t>مکار</a:t>
            </a:r>
            <a:r>
              <a:rPr lang="fa-IR" sz="3600" dirty="0" smtClean="0">
                <a:cs typeface="B Titr" panose="00000700000000000000" pitchFamily="2" charset="-78"/>
              </a:rPr>
              <a:t> </a:t>
            </a:r>
            <a:r>
              <a:rPr lang="fa-IR" sz="3600" dirty="0" smtClean="0">
                <a:solidFill>
                  <a:schemeClr val="bg1"/>
                </a:solidFill>
                <a:cs typeface="B Titr" panose="00000700000000000000" pitchFamily="2" charset="-78"/>
              </a:rPr>
              <a:t>است؟</a:t>
            </a:r>
            <a:endParaRPr lang="en-US" sz="3600" dirty="0">
              <a:solidFill>
                <a:schemeClr val="bg1"/>
              </a:solidFill>
              <a:cs typeface="B Titr" panose="00000700000000000000" pitchFamily="2" charset="-78"/>
            </a:endParaRPr>
          </a:p>
        </p:txBody>
      </p:sp>
      <p:sp>
        <p:nvSpPr>
          <p:cNvPr id="5" name="TextBox 4">
            <a:hlinkClick r:id="rId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226587334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047" y="771550"/>
            <a:ext cx="2971226" cy="4200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endParaRPr lang="en-US" sz="1600" b="1" dirty="0">
              <a:solidFill>
                <a:srgbClr val="FFC000"/>
              </a:solidFill>
              <a:cs typeface="B Mitra" panose="00000400000000000000" pitchFamily="2" charset="-78"/>
            </a:endParaRPr>
          </a:p>
        </p:txBody>
      </p:sp>
      <p:sp>
        <p:nvSpPr>
          <p:cNvPr id="8" name="Subtitle 7"/>
          <p:cNvSpPr>
            <a:spLocks noGrp="1"/>
          </p:cNvSpPr>
          <p:nvPr>
            <p:ph type="subTitle" idx="1"/>
          </p:nvPr>
        </p:nvSpPr>
        <p:spPr>
          <a:xfrm>
            <a:off x="472047" y="2499742"/>
            <a:ext cx="8362131" cy="2016224"/>
          </a:xfrm>
        </p:spPr>
        <p:txBody>
          <a:bodyPr>
            <a:normAutofit/>
          </a:bodyPr>
          <a:lstStyle/>
          <a:p>
            <a:r>
              <a:rPr lang="fa-IR" sz="4000" b="1" dirty="0" smtClean="0">
                <a:solidFill>
                  <a:srgbClr val="C00000"/>
                </a:solidFill>
                <a:effectLst>
                  <a:outerShdw blurRad="38100" dist="38100" dir="2700000" algn="tl">
                    <a:srgbClr val="000000">
                      <a:alpha val="43137"/>
                    </a:srgbClr>
                  </a:outerShdw>
                </a:effectLst>
                <a:cs typeface="B Nazanin" panose="00000400000000000000" pitchFamily="2" charset="-78"/>
              </a:rPr>
              <a:t>چه </a:t>
            </a:r>
            <a:r>
              <a:rPr lang="fa-IR" sz="4000" b="1" dirty="0" smtClean="0">
                <a:solidFill>
                  <a:schemeClr val="accent2"/>
                </a:solidFill>
                <a:effectLst>
                  <a:outerShdw blurRad="38100" dist="38100" dir="2700000" algn="tl">
                    <a:srgbClr val="000000">
                      <a:alpha val="43137"/>
                    </a:srgbClr>
                  </a:outerShdw>
                </a:effectLst>
                <a:cs typeface="B Nazanin" panose="00000400000000000000" pitchFamily="2" charset="-78"/>
              </a:rPr>
              <a:t>رستــم</a:t>
            </a:r>
            <a:endParaRPr lang="en-US" sz="4000" b="1" dirty="0" smtClean="0">
              <a:solidFill>
                <a:schemeClr val="accent2"/>
              </a:solidFill>
              <a:effectLst>
                <a:outerShdw blurRad="38100" dist="38100" dir="2700000" algn="tl">
                  <a:srgbClr val="000000">
                    <a:alpha val="43137"/>
                  </a:srgbClr>
                </a:outerShdw>
              </a:effectLst>
              <a:cs typeface="B Nazanin" panose="00000400000000000000" pitchFamily="2" charset="-78"/>
            </a:endParaRPr>
          </a:p>
          <a:p>
            <a:r>
              <a:rPr lang="fa-IR" sz="4000" b="1" dirty="0">
                <a:solidFill>
                  <a:srgbClr val="C00000"/>
                </a:solidFill>
                <a:effectLst>
                  <a:outerShdw blurRad="38100" dist="38100" dir="2700000" algn="tl">
                    <a:srgbClr val="000000">
                      <a:alpha val="43137"/>
                    </a:srgbClr>
                  </a:outerShdw>
                </a:effectLst>
                <a:cs typeface="B Nazanin" panose="00000400000000000000" pitchFamily="2" charset="-78"/>
              </a:rPr>
              <a:t>چه</a:t>
            </a:r>
            <a:r>
              <a:rPr lang="fa-IR" sz="4000" b="1" dirty="0">
                <a:solidFill>
                  <a:srgbClr val="0070C0"/>
                </a:solidFill>
                <a:effectLst>
                  <a:outerShdw blurRad="38100" dist="38100" dir="2700000" algn="tl">
                    <a:srgbClr val="000000">
                      <a:alpha val="43137"/>
                    </a:srgbClr>
                  </a:outerShdw>
                </a:effectLst>
                <a:cs typeface="B Nazanin" panose="00000400000000000000" pitchFamily="2" charset="-78"/>
              </a:rPr>
              <a:t> </a:t>
            </a:r>
            <a:r>
              <a:rPr lang="fa-IR" sz="4000" b="1" dirty="0">
                <a:solidFill>
                  <a:srgbClr val="166995"/>
                </a:solidFill>
                <a:effectLst>
                  <a:outerShdw blurRad="38100" dist="38100" dir="2700000" algn="tl">
                    <a:srgbClr val="000000">
                      <a:alpha val="43137"/>
                    </a:srgbClr>
                  </a:outerShdw>
                </a:effectLst>
                <a:cs typeface="B Nazanin" panose="00000400000000000000" pitchFamily="2" charset="-78"/>
              </a:rPr>
              <a:t>سوپرمن</a:t>
            </a:r>
            <a:r>
              <a:rPr lang="fa-IR" sz="4000" b="1" dirty="0" smtClean="0">
                <a:solidFill>
                  <a:srgbClr val="166995"/>
                </a:solidFill>
                <a:effectLst>
                  <a:outerShdw blurRad="38100" dist="38100" dir="2700000" algn="tl">
                    <a:srgbClr val="000000">
                      <a:alpha val="43137"/>
                    </a:srgbClr>
                  </a:outerShdw>
                </a:effectLst>
                <a:cs typeface="B Nazanin" panose="00000400000000000000" pitchFamily="2" charset="-78"/>
              </a:rPr>
              <a:t>!</a:t>
            </a:r>
            <a:endParaRPr lang="en-US" sz="4000" b="1" dirty="0">
              <a:solidFill>
                <a:srgbClr val="166995"/>
              </a:solidFill>
              <a:effectLst>
                <a:outerShdw blurRad="38100" dist="38100" dir="2700000" algn="tl">
                  <a:srgbClr val="000000">
                    <a:alpha val="43137"/>
                  </a:srgbClr>
                </a:outerShdw>
              </a:effectLst>
              <a:cs typeface="B Nazanin" panose="00000400000000000000" pitchFamily="2" charset="-78"/>
            </a:endParaRPr>
          </a:p>
        </p:txBody>
      </p:sp>
      <p:pic>
        <p:nvPicPr>
          <p:cNvPr id="3074" name="Picture 2" descr="ÙØªÛØ¬Ù ØªØµÙÛØ±Û Ø¨Ø±Ø§Û Ø³ÙÙ¾Ø±Ù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771550"/>
            <a:ext cx="2966034" cy="4219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a:hlinkClick r:id="rId5"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
        <p:nvSpPr>
          <p:cNvPr id="7" name="Title 6"/>
          <p:cNvSpPr>
            <a:spLocks noGrp="1"/>
          </p:cNvSpPr>
          <p:nvPr>
            <p:ph type="ctrTitle"/>
          </p:nvPr>
        </p:nvSpPr>
        <p:spPr>
          <a:xfrm>
            <a:off x="755576" y="-2323"/>
            <a:ext cx="7718624" cy="1790700"/>
          </a:xfrm>
        </p:spPr>
        <p:txBody>
          <a:bodyPr>
            <a:normAutofit/>
          </a:bodyPr>
          <a:lstStyle/>
          <a:p>
            <a:pPr algn="ctr"/>
            <a:r>
              <a:rPr lang="fa-IR" sz="4000" b="1" dirty="0" smtClean="0">
                <a:effectLst>
                  <a:outerShdw blurRad="38100" dist="38100" dir="2700000" algn="tl">
                    <a:srgbClr val="000000">
                      <a:alpha val="43137"/>
                    </a:srgbClr>
                  </a:outerShdw>
                </a:effectLst>
                <a:cs typeface="B Mitra" panose="00000400000000000000" pitchFamily="2" charset="-78"/>
              </a:rPr>
              <a:t>همه </a:t>
            </a:r>
            <a:r>
              <a:rPr lang="fa-IR" sz="4000" b="1" dirty="0" smtClean="0">
                <a:solidFill>
                  <a:srgbClr val="C00000"/>
                </a:solidFill>
                <a:effectLst>
                  <a:outerShdw blurRad="38100" dist="38100" dir="2700000" algn="tl">
                    <a:srgbClr val="000000">
                      <a:alpha val="43137"/>
                    </a:srgbClr>
                  </a:outerShdw>
                </a:effectLst>
                <a:cs typeface="B Mitra" panose="00000400000000000000" pitchFamily="2" charset="-78"/>
              </a:rPr>
              <a:t>قهرمان</a:t>
            </a:r>
            <a:r>
              <a:rPr lang="fa-IR" sz="4000" b="1" dirty="0" smtClean="0">
                <a:effectLst>
                  <a:outerShdw blurRad="38100" dist="38100" dir="2700000" algn="tl">
                    <a:srgbClr val="000000">
                      <a:alpha val="43137"/>
                    </a:srgbClr>
                  </a:outerShdw>
                </a:effectLst>
                <a:cs typeface="B Mitra" panose="00000400000000000000" pitchFamily="2" charset="-78"/>
              </a:rPr>
              <a:t> </a:t>
            </a:r>
            <a:r>
              <a:rPr lang="fa-IR" sz="4000" b="1" dirty="0" smtClean="0">
                <a:effectLst>
                  <a:outerShdw blurRad="38100" dist="38100" dir="2700000" algn="tl">
                    <a:srgbClr val="000000">
                      <a:alpha val="43137"/>
                    </a:srgbClr>
                  </a:outerShdw>
                </a:effectLst>
                <a:cs typeface="B Mitra" panose="00000400000000000000" pitchFamily="2" charset="-78"/>
              </a:rPr>
              <a:t>ها </a:t>
            </a:r>
            <a:r>
              <a:rPr lang="fa-IR" sz="4000" b="1" dirty="0" smtClean="0">
                <a:effectLst>
                  <a:outerShdw blurRad="38100" dist="38100" dir="2700000" algn="tl">
                    <a:srgbClr val="000000">
                      <a:alpha val="43137"/>
                    </a:srgbClr>
                  </a:outerShdw>
                </a:effectLst>
                <a:cs typeface="B Mitra" panose="00000400000000000000" pitchFamily="2" charset="-78"/>
              </a:rPr>
              <a:t>ساخته </a:t>
            </a:r>
            <a:r>
              <a:rPr lang="fa-IR" sz="4000" b="1" dirty="0" smtClean="0">
                <a:effectLst>
                  <a:outerShdw blurRad="38100" dist="38100" dir="2700000" algn="tl">
                    <a:srgbClr val="000000">
                      <a:alpha val="43137"/>
                    </a:srgbClr>
                  </a:outerShdw>
                </a:effectLst>
                <a:cs typeface="B Mitra" panose="00000400000000000000" pitchFamily="2" charset="-78"/>
              </a:rPr>
              <a:t>دست رسانه ها هستند.</a:t>
            </a:r>
            <a:br>
              <a:rPr lang="fa-IR" sz="4000" b="1" dirty="0" smtClean="0">
                <a:effectLst>
                  <a:outerShdw blurRad="38100" dist="38100" dir="2700000" algn="tl">
                    <a:srgbClr val="000000">
                      <a:alpha val="43137"/>
                    </a:srgbClr>
                  </a:outerShdw>
                </a:effectLst>
                <a:cs typeface="B Mitra" panose="00000400000000000000" pitchFamily="2" charset="-78"/>
              </a:rPr>
            </a:br>
            <a:r>
              <a:rPr lang="fa-IR" sz="2400" b="1" dirty="0" smtClean="0">
                <a:effectLst>
                  <a:outerShdw blurRad="38100" dist="38100" dir="2700000" algn="tl">
                    <a:srgbClr val="000000">
                      <a:alpha val="43137"/>
                    </a:srgbClr>
                  </a:outerShdw>
                </a:effectLst>
                <a:cs typeface="B Mitra" panose="00000400000000000000" pitchFamily="2" charset="-78"/>
              </a:rPr>
              <a:t>از</a:t>
            </a:r>
            <a:r>
              <a:rPr lang="fa-IR" sz="2400" b="1" dirty="0" smtClean="0">
                <a:solidFill>
                  <a:schemeClr val="accent2">
                    <a:lumMod val="75000"/>
                  </a:schemeClr>
                </a:solidFill>
                <a:effectLst>
                  <a:outerShdw blurRad="38100" dist="38100" dir="2700000" algn="tl">
                    <a:srgbClr val="000000">
                      <a:alpha val="43137"/>
                    </a:srgbClr>
                  </a:outerShdw>
                </a:effectLst>
                <a:cs typeface="B Mitra" panose="00000400000000000000" pitchFamily="2" charset="-78"/>
              </a:rPr>
              <a:t> قدیم </a:t>
            </a:r>
            <a:r>
              <a:rPr lang="fa-IR" sz="2400" b="1" dirty="0" smtClean="0">
                <a:effectLst>
                  <a:outerShdw blurRad="38100" dist="38100" dir="2700000" algn="tl">
                    <a:srgbClr val="000000">
                      <a:alpha val="43137"/>
                    </a:srgbClr>
                  </a:outerShdw>
                </a:effectLst>
                <a:cs typeface="B Mitra" panose="00000400000000000000" pitchFamily="2" charset="-78"/>
              </a:rPr>
              <a:t>تا </a:t>
            </a:r>
            <a:r>
              <a:rPr lang="fa-IR" sz="2400" b="1" dirty="0" smtClean="0">
                <a:solidFill>
                  <a:schemeClr val="accent6">
                    <a:lumMod val="75000"/>
                  </a:schemeClr>
                </a:solidFill>
                <a:effectLst>
                  <a:outerShdw blurRad="38100" dist="38100" dir="2700000" algn="tl">
                    <a:srgbClr val="000000">
                      <a:alpha val="43137"/>
                    </a:srgbClr>
                  </a:outerShdw>
                </a:effectLst>
                <a:cs typeface="B Mitra" panose="00000400000000000000" pitchFamily="2" charset="-78"/>
              </a:rPr>
              <a:t>کنون</a:t>
            </a:r>
            <a:r>
              <a:rPr lang="fa-IR" sz="2400" b="1" dirty="0" smtClean="0">
                <a:effectLst>
                  <a:outerShdw blurRad="38100" dist="38100" dir="2700000" algn="tl">
                    <a:srgbClr val="000000">
                      <a:alpha val="43137"/>
                    </a:srgbClr>
                  </a:outerShdw>
                </a:effectLst>
                <a:cs typeface="B Mitra" panose="00000400000000000000" pitchFamily="2" charset="-78"/>
              </a:rPr>
              <a:t>!</a:t>
            </a:r>
            <a:endParaRPr lang="en-US" sz="2400" b="1"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657293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ÙØªÛØ¬Ù ØªØµÙÛØ±Û Ø¨Ø±Ø§Û Ø§ÙÚ¯ÙÛØ³Û Ø­Ø±Ù Ø¨Ø²ÙØ Ø´Ø§Ø¯ Ø´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83"/>
            <a:ext cx="9144000" cy="515438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364088" y="230970"/>
            <a:ext cx="3168352" cy="331236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r" rtl="1"/>
            <a:endParaRPr lang="fa-IR" sz="3200" b="1" dirty="0" smtClean="0">
              <a:solidFill>
                <a:schemeClr val="tx1"/>
              </a:solidFill>
              <a:cs typeface="B Mitra" panose="00000400000000000000" pitchFamily="2" charset="-78"/>
            </a:endParaRPr>
          </a:p>
        </p:txBody>
      </p:sp>
      <p:sp>
        <p:nvSpPr>
          <p:cNvPr id="3" name="Title 2"/>
          <p:cNvSpPr>
            <a:spLocks noGrp="1"/>
          </p:cNvSpPr>
          <p:nvPr>
            <p:ph type="title"/>
          </p:nvPr>
        </p:nvSpPr>
        <p:spPr>
          <a:xfrm>
            <a:off x="5453844" y="3286600"/>
            <a:ext cx="3312368" cy="1560190"/>
          </a:xfrm>
          <a:solidFill>
            <a:srgbClr val="FFFF00"/>
          </a:solidFill>
        </p:spPr>
        <p:txBody>
          <a:bodyPr>
            <a:normAutofit fontScale="90000"/>
          </a:bodyPr>
          <a:lstStyle/>
          <a:p>
            <a:r>
              <a:rPr lang="fa-IR" dirty="0" smtClean="0">
                <a:solidFill>
                  <a:srgbClr val="0070C0"/>
                </a:solidFill>
                <a:effectLst>
                  <a:outerShdw blurRad="38100" dist="38100" dir="2700000" algn="tl">
                    <a:srgbClr val="000000">
                      <a:alpha val="43137"/>
                    </a:srgbClr>
                  </a:outerShdw>
                </a:effectLst>
                <a:cs typeface="B Titr" panose="00000700000000000000" pitchFamily="2" charset="-78"/>
              </a:rPr>
              <a:t>انگلیسی حرف بزن</a:t>
            </a:r>
            <a:r>
              <a:rPr lang="fa-IR" dirty="0" smtClean="0">
                <a:solidFill>
                  <a:srgbClr val="0070C0"/>
                </a:solidFill>
                <a:effectLst>
                  <a:outerShdw blurRad="38100" dist="38100" dir="2700000" algn="tl">
                    <a:srgbClr val="000000">
                      <a:alpha val="43137"/>
                    </a:srgbClr>
                  </a:outerShdw>
                </a:effectLst>
                <a:cs typeface="B Titr" panose="00000700000000000000" pitchFamily="2" charset="-78"/>
              </a:rPr>
              <a:t>، </a:t>
            </a: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شاد </a:t>
            </a:r>
            <a:r>
              <a:rPr lang="fa-IR" dirty="0" smtClean="0">
                <a:solidFill>
                  <a:srgbClr val="FF0000"/>
                </a:solidFill>
                <a:effectLst>
                  <a:outerShdw blurRad="38100" dist="38100" dir="2700000" algn="tl">
                    <a:srgbClr val="000000">
                      <a:alpha val="43137"/>
                    </a:srgbClr>
                  </a:outerShdw>
                </a:effectLst>
                <a:cs typeface="B Titr" panose="00000700000000000000" pitchFamily="2" charset="-78"/>
              </a:rPr>
              <a:t>شی!</a:t>
            </a:r>
            <a:endParaRPr lang="en-US" dirty="0">
              <a:solidFill>
                <a:srgbClr val="FF0000"/>
              </a:solidFill>
              <a:effectLst>
                <a:outerShdw blurRad="38100" dist="38100" dir="2700000" algn="tl">
                  <a:srgbClr val="000000">
                    <a:alpha val="43137"/>
                  </a:srgbClr>
                </a:outerShdw>
              </a:effectLst>
              <a:cs typeface="B Titr" panose="00000700000000000000" pitchFamily="2" charset="-78"/>
            </a:endParaRPr>
          </a:p>
        </p:txBody>
      </p:sp>
      <p:sp>
        <p:nvSpPr>
          <p:cNvPr id="5" name="TextBox 4">
            <a:hlinkClick r:id="rId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24401135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51470"/>
            <a:ext cx="9144000" cy="5143500"/>
          </a:xfrm>
          <a:prstGeom prst="rect">
            <a:avLst/>
          </a:prstGeom>
        </p:spPr>
      </p:pic>
      <p:sp>
        <p:nvSpPr>
          <p:cNvPr id="2" name="Title 1"/>
          <p:cNvSpPr>
            <a:spLocks noGrp="1"/>
          </p:cNvSpPr>
          <p:nvPr>
            <p:ph type="title"/>
          </p:nvPr>
        </p:nvSpPr>
        <p:spPr>
          <a:xfrm>
            <a:off x="251520" y="771550"/>
            <a:ext cx="8712968" cy="1704206"/>
          </a:xfrm>
        </p:spPr>
        <p:txBody>
          <a:bodyPr>
            <a:normAutofit fontScale="90000"/>
          </a:bodyPr>
          <a:lstStyle/>
          <a:p>
            <a:pPr algn="ctr" rtl="1"/>
            <a:r>
              <a:rPr lang="fa-IR" dirty="0" smtClean="0">
                <a:solidFill>
                  <a:schemeClr val="bg1"/>
                </a:solidFill>
                <a:cs typeface="B Titr" panose="00000700000000000000" pitchFamily="2" charset="-78"/>
              </a:rPr>
              <a:t>آیا می دانید بعضی از بچه های </a:t>
            </a:r>
            <a:r>
              <a:rPr lang="fa-IR" dirty="0" smtClean="0">
                <a:solidFill>
                  <a:srgbClr val="002060"/>
                </a:solidFill>
                <a:cs typeface="B Titr" panose="00000700000000000000" pitchFamily="2" charset="-78"/>
              </a:rPr>
              <a:t>ا</a:t>
            </a:r>
            <a:r>
              <a:rPr lang="fa-IR" dirty="0" smtClean="0">
                <a:solidFill>
                  <a:srgbClr val="FF0000"/>
                </a:solidFill>
                <a:cs typeface="B Titr" panose="00000700000000000000" pitchFamily="2" charset="-78"/>
              </a:rPr>
              <a:t>ن</a:t>
            </a:r>
            <a:r>
              <a:rPr lang="fa-IR" dirty="0" smtClean="0">
                <a:solidFill>
                  <a:srgbClr val="002060"/>
                </a:solidFill>
                <a:cs typeface="B Titr" panose="00000700000000000000" pitchFamily="2" charset="-78"/>
              </a:rPr>
              <a:t>گ</a:t>
            </a:r>
            <a:r>
              <a:rPr lang="fa-IR" dirty="0" smtClean="0">
                <a:solidFill>
                  <a:srgbClr val="FF0000"/>
                </a:solidFill>
                <a:cs typeface="B Titr" panose="00000700000000000000" pitchFamily="2" charset="-78"/>
              </a:rPr>
              <a:t>ل</a:t>
            </a:r>
            <a:r>
              <a:rPr lang="fa-IR" dirty="0" smtClean="0">
                <a:solidFill>
                  <a:srgbClr val="002060"/>
                </a:solidFill>
                <a:cs typeface="B Titr" panose="00000700000000000000" pitchFamily="2" charset="-78"/>
              </a:rPr>
              <a:t>ی</a:t>
            </a:r>
            <a:r>
              <a:rPr lang="fa-IR" dirty="0" smtClean="0">
                <a:solidFill>
                  <a:srgbClr val="FF0000"/>
                </a:solidFill>
                <a:cs typeface="B Titr" panose="00000700000000000000" pitchFamily="2" charset="-78"/>
              </a:rPr>
              <a:t>س</a:t>
            </a:r>
            <a:r>
              <a:rPr lang="fa-IR" dirty="0" smtClean="0">
                <a:solidFill>
                  <a:srgbClr val="002060"/>
                </a:solidFill>
                <a:cs typeface="B Titr" panose="00000700000000000000" pitchFamily="2" charset="-78"/>
              </a:rPr>
              <a:t>ی</a:t>
            </a:r>
            <a:r>
              <a:rPr lang="fa-IR" dirty="0" smtClean="0">
                <a:solidFill>
                  <a:schemeClr val="bg1"/>
                </a:solidFill>
                <a:cs typeface="B Titr" panose="00000700000000000000" pitchFamily="2" charset="-78"/>
              </a:rPr>
              <a:t>،</a:t>
            </a:r>
            <a:r>
              <a:rPr lang="fa-IR" dirty="0" smtClean="0">
                <a:solidFill>
                  <a:srgbClr val="00FF00"/>
                </a:solidFill>
                <a:cs typeface="B Titr" panose="00000700000000000000" pitchFamily="2" charset="-78"/>
              </a:rPr>
              <a:t>انگلیسی</a:t>
            </a:r>
            <a:r>
              <a:rPr lang="fa-IR" dirty="0" smtClean="0">
                <a:cs typeface="B Titr" panose="00000700000000000000" pitchFamily="2" charset="-78"/>
              </a:rPr>
              <a:t> </a:t>
            </a:r>
            <a:r>
              <a:rPr lang="fa-IR" dirty="0" smtClean="0">
                <a:solidFill>
                  <a:schemeClr val="bg1"/>
                </a:solidFill>
                <a:cs typeface="B Titr" panose="00000700000000000000" pitchFamily="2" charset="-78"/>
              </a:rPr>
              <a:t>صحبت</a:t>
            </a:r>
            <a:r>
              <a:rPr lang="fa-IR" dirty="0" smtClean="0">
                <a:cs typeface="B Titr" panose="00000700000000000000" pitchFamily="2" charset="-78"/>
              </a:rPr>
              <a:t> </a:t>
            </a:r>
            <a:r>
              <a:rPr lang="fa-IR" dirty="0" smtClean="0">
                <a:solidFill>
                  <a:schemeClr val="bg1"/>
                </a:solidFill>
                <a:cs typeface="B Titr" panose="00000700000000000000" pitchFamily="2" charset="-78"/>
              </a:rPr>
              <a:t>نمیکنند!</a:t>
            </a:r>
            <a:endParaRPr lang="en-US" dirty="0">
              <a:solidFill>
                <a:schemeClr val="bg1"/>
              </a:solidFill>
              <a:cs typeface="B Titr" panose="00000700000000000000" pitchFamily="2" charset="-78"/>
            </a:endParaRPr>
          </a:p>
        </p:txBody>
      </p:sp>
      <p:sp>
        <p:nvSpPr>
          <p:cNvPr id="5" name="TextBox 4">
            <a:hlinkClick r:id="rId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
        <p:nvSpPr>
          <p:cNvPr id="6" name="TextBox 5">
            <a:hlinkClick r:id="rId4" tooltip="سایت ضیاءالصالحین"/>
          </p:cNvPr>
          <p:cNvSpPr txBox="1"/>
          <p:nvPr/>
        </p:nvSpPr>
        <p:spPr>
          <a:xfrm>
            <a:off x="2780184" y="4814524"/>
            <a:ext cx="4176464"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2779721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ÙØªÛØ¬Ù ØªØµÙÛØ±Û Ø¨Ø±Ø§Û Ù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50"/>
            <a:ext cx="9144000" cy="5160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71600" y="-57306"/>
            <a:ext cx="6912768" cy="768102"/>
          </a:xfrm>
        </p:spPr>
        <p:txBody>
          <a:bodyPr>
            <a:normAutofit/>
          </a:bodyPr>
          <a:lstStyle/>
          <a:p>
            <a:pPr algn="ctr" rtl="1"/>
            <a:r>
              <a:rPr lang="fa-IR" sz="3600" b="1" spc="50" dirty="0" smtClean="0">
                <a:ln w="9525" cmpd="sng">
                  <a:solidFill>
                    <a:schemeClr val="accent1"/>
                  </a:solidFill>
                  <a:prstDash val="solid"/>
                </a:ln>
                <a:solidFill>
                  <a:srgbClr val="70AD47">
                    <a:tint val="1000"/>
                  </a:srgbClr>
                </a:solidFill>
                <a:effectLst>
                  <a:glow rad="38100">
                    <a:schemeClr val="accent1">
                      <a:alpha val="40000"/>
                    </a:schemeClr>
                  </a:glow>
                </a:effectLst>
                <a:cs typeface="B Titr" panose="00000700000000000000" pitchFamily="2" charset="-78"/>
              </a:rPr>
              <a:t>هند را در یک جمله توصیف کنید...</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cs typeface="B Titr" panose="00000700000000000000" pitchFamily="2" charset="-78"/>
            </a:endParaRPr>
          </a:p>
        </p:txBody>
      </p:sp>
      <p:sp>
        <p:nvSpPr>
          <p:cNvPr id="5" name="TextBox 4">
            <a:hlinkClick r:id="rId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
        <p:nvSpPr>
          <p:cNvPr id="6" name="TextBox 5">
            <a:hlinkClick r:id="rId4" tooltip="سایت ضیاءالصالحین"/>
          </p:cNvPr>
          <p:cNvSpPr txBox="1"/>
          <p:nvPr/>
        </p:nvSpPr>
        <p:spPr>
          <a:xfrm>
            <a:off x="2780184" y="4814524"/>
            <a:ext cx="4176464"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39914073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ØªØµÙÛØ± ÙØ±ØªØ¨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 y="0"/>
            <a:ext cx="9129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347863" y="0"/>
            <a:ext cx="5760640" cy="627534"/>
          </a:xfrm>
          <a:prstGeom prst="rect">
            <a:avLst/>
          </a:prstGeom>
          <a:solidFill>
            <a:srgbClr val="467EA6">
              <a:alpha val="56000"/>
            </a:srgbClr>
          </a:solidFill>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3600" dirty="0" smtClean="0">
                <a:ln w="19050">
                  <a:solidFill>
                    <a:schemeClr val="bg1"/>
                  </a:solidFill>
                </a:ln>
                <a:solidFill>
                  <a:srgbClr val="FF3300"/>
                </a:solidFill>
                <a:cs typeface="B Titr" panose="00000700000000000000" pitchFamily="2" charset="-78"/>
              </a:rPr>
              <a:t>هند را در یک جمله توصیف کنید...</a:t>
            </a:r>
            <a:endParaRPr lang="en-US" sz="3600" dirty="0">
              <a:ln w="19050">
                <a:solidFill>
                  <a:schemeClr val="bg1"/>
                </a:solidFill>
              </a:ln>
              <a:solidFill>
                <a:srgbClr val="FF3300"/>
              </a:solidFill>
              <a:cs typeface="B Titr" panose="00000700000000000000" pitchFamily="2" charset="-78"/>
            </a:endParaRPr>
          </a:p>
        </p:txBody>
      </p:sp>
      <p:sp>
        <p:nvSpPr>
          <p:cNvPr id="7" name="TextBox 6">
            <a:hlinkClick r:id="rId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31302892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ÙØªÛØ¬Ù ØªØµÙÛØ±Û Ø¨Ø±Ø§Û Ù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123728" y="51470"/>
            <a:ext cx="6912768" cy="576064"/>
          </a:xfrm>
          <a:prstGeom prst="rect">
            <a:avLst/>
          </a:prstGeom>
        </p:spPr>
        <p:txBody>
          <a:bodyPr vert="horz" lIns="91440" tIns="45720" rIns="91440" bIns="45720" rtlCol="0" anchor="b" anchorCtr="0">
            <a:normAutofit fontScale="92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sz="3600" b="1" dirty="0" smtClean="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هند را در یک جمله توصیف کنید...</a:t>
            </a:r>
            <a:endParaRPr lang="en-US" sz="36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Tree>
    <p:extLst>
      <p:ext uri="{BB962C8B-B14F-4D97-AF65-F5344CB8AC3E}">
        <p14:creationId xmlns:p14="http://schemas.microsoft.com/office/powerpoint/2010/main" val="30379666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14"/>
            <a:ext cx="9144000" cy="518202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051720" y="3075806"/>
            <a:ext cx="417646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fa-IR" sz="3600" dirty="0">
                <a:solidFill>
                  <a:srgbClr val="002060"/>
                </a:solidFill>
                <a:cs typeface="B Titr" panose="00000700000000000000" charset="-78"/>
              </a:rPr>
              <a:t>کدام تصویر </a:t>
            </a:r>
            <a:r>
              <a:rPr lang="fa-IR" sz="3600" dirty="0" smtClean="0">
                <a:solidFill>
                  <a:srgbClr val="002060"/>
                </a:solidFill>
                <a:cs typeface="B Titr" panose="00000700000000000000" charset="-78"/>
              </a:rPr>
              <a:t>واقعی </a:t>
            </a:r>
            <a:r>
              <a:rPr lang="fa-IR" sz="3600" dirty="0">
                <a:solidFill>
                  <a:srgbClr val="002060"/>
                </a:solidFill>
                <a:cs typeface="B Titr" panose="00000700000000000000" charset="-78"/>
              </a:rPr>
              <a:t>است</a:t>
            </a:r>
            <a:r>
              <a:rPr lang="fa-IR" sz="3600" dirty="0" smtClean="0">
                <a:solidFill>
                  <a:srgbClr val="002060"/>
                </a:solidFill>
                <a:cs typeface="B Titr" panose="00000700000000000000" charset="-78"/>
              </a:rPr>
              <a:t>؟</a:t>
            </a:r>
          </a:p>
          <a:p>
            <a:pPr algn="ctr"/>
            <a:r>
              <a:rPr lang="fa-IR" sz="3600" dirty="0" smtClean="0">
                <a:solidFill>
                  <a:srgbClr val="002060"/>
                </a:solidFill>
                <a:cs typeface="B Titr" panose="00000700000000000000" charset="-78"/>
              </a:rPr>
              <a:t>راست، وسط، چپ</a:t>
            </a:r>
            <a:endParaRPr lang="en-US" sz="3600" dirty="0">
              <a:solidFill>
                <a:srgbClr val="002060"/>
              </a:solidFill>
              <a:cs typeface="B Titr" panose="00000700000000000000" charset="-78"/>
            </a:endParaRPr>
          </a:p>
        </p:txBody>
      </p:sp>
    </p:spTree>
    <p:extLst>
      <p:ext uri="{BB962C8B-B14F-4D97-AF65-F5344CB8AC3E}">
        <p14:creationId xmlns:p14="http://schemas.microsoft.com/office/powerpoint/2010/main" val="2159696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512" y="-20538"/>
            <a:ext cx="9180512" cy="5164038"/>
          </a:xfrm>
          <a:prstGeom prst="rect">
            <a:avLst/>
          </a:prstGeom>
        </p:spPr>
      </p:pic>
      <p:sp>
        <p:nvSpPr>
          <p:cNvPr id="6" name="Title 1"/>
          <p:cNvSpPr txBox="1">
            <a:spLocks/>
          </p:cNvSpPr>
          <p:nvPr/>
        </p:nvSpPr>
        <p:spPr>
          <a:xfrm>
            <a:off x="2555776" y="4278073"/>
            <a:ext cx="6912768" cy="76810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3600" dirty="0" smtClean="0">
                <a:ln w="19050">
                  <a:solidFill>
                    <a:schemeClr val="bg1"/>
                  </a:solidFill>
                </a:ln>
                <a:solidFill>
                  <a:srgbClr val="0070C0"/>
                </a:solidFill>
                <a:cs typeface="B Titr" panose="00000700000000000000" pitchFamily="2" charset="-78"/>
              </a:rPr>
              <a:t>هند را در یک جمله توصیف کنید...</a:t>
            </a:r>
            <a:endParaRPr lang="en-US" sz="3600" dirty="0">
              <a:ln w="19050">
                <a:solidFill>
                  <a:schemeClr val="bg1"/>
                </a:solidFill>
              </a:ln>
              <a:solidFill>
                <a:srgbClr val="0070C0"/>
              </a:solidFill>
              <a:cs typeface="B Titr" panose="00000700000000000000" pitchFamily="2" charset="-78"/>
            </a:endParaRPr>
          </a:p>
        </p:txBody>
      </p:sp>
      <p:sp>
        <p:nvSpPr>
          <p:cNvPr id="7" name="TextBox 6">
            <a:hlinkClick r:id="rId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23814533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ØªØµÙÛØ± ÙØ±ØªØ¨Ø·"/>
          <p:cNvPicPr>
            <a:picLocks noChangeAspect="1" noChangeArrowheads="1"/>
          </p:cNvPicPr>
          <p:nvPr/>
        </p:nvPicPr>
        <p:blipFill rotWithShape="1">
          <a:blip r:embed="rId3">
            <a:extLst>
              <a:ext uri="{28A0092B-C50C-407E-A947-70E740481C1C}">
                <a14:useLocalDpi xmlns:a14="http://schemas.microsoft.com/office/drawing/2010/main" val="0"/>
              </a:ext>
            </a:extLst>
          </a:blip>
          <a:srcRect r="34785"/>
          <a:stretch/>
        </p:blipFill>
        <p:spPr bwMode="auto">
          <a:xfrm>
            <a:off x="4536504" y="0"/>
            <a:ext cx="4607496"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srcRect r="50586"/>
          <a:stretch/>
        </p:blipFill>
        <p:spPr>
          <a:xfrm>
            <a:off x="0" y="7414"/>
            <a:ext cx="4536504" cy="5136086"/>
          </a:xfrm>
          <a:prstGeom prst="rect">
            <a:avLst/>
          </a:prstGeom>
        </p:spPr>
      </p:pic>
      <p:sp>
        <p:nvSpPr>
          <p:cNvPr id="6" name="Title 1"/>
          <p:cNvSpPr txBox="1">
            <a:spLocks/>
          </p:cNvSpPr>
          <p:nvPr/>
        </p:nvSpPr>
        <p:spPr>
          <a:xfrm>
            <a:off x="971600" y="3968729"/>
            <a:ext cx="6912768" cy="1174771"/>
          </a:xfrm>
          <a:prstGeom prst="rect">
            <a:avLst/>
          </a:prstGeom>
          <a:solidFill>
            <a:srgbClr val="FFC000">
              <a:alpha val="64000"/>
            </a:srgbClr>
          </a:solidFill>
        </p:spPr>
        <p:txBody>
          <a:bodyPr vert="horz" lIns="91440" tIns="45720" rIns="91440" bIns="45720" rtlCol="0" anchor="b" anchorCtr="0">
            <a:normAutofit fontScale="8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3200" b="1" dirty="0" smtClean="0">
                <a:solidFill>
                  <a:schemeClr val="tx1"/>
                </a:solidFill>
                <a:cs typeface="B Mitra" panose="00000400000000000000" pitchFamily="2" charset="-78"/>
              </a:rPr>
              <a:t>در این دو تصویر کدام یک تغییر کرده است؟</a:t>
            </a:r>
          </a:p>
          <a:p>
            <a:pPr algn="ctr" rtl="1"/>
            <a:r>
              <a:rPr lang="fa-IR" sz="3200" b="1" dirty="0" smtClean="0">
                <a:solidFill>
                  <a:schemeClr val="tx1"/>
                </a:solidFill>
                <a:cs typeface="B Mitra" panose="00000400000000000000" pitchFamily="2" charset="-78"/>
              </a:rPr>
              <a:t>1- واقعیت هند</a:t>
            </a:r>
          </a:p>
          <a:p>
            <a:pPr algn="ctr" rtl="1"/>
            <a:r>
              <a:rPr lang="fa-IR" sz="3200" b="1" dirty="0" smtClean="0">
                <a:solidFill>
                  <a:schemeClr val="tx1"/>
                </a:solidFill>
                <a:cs typeface="B Mitra" panose="00000400000000000000" pitchFamily="2" charset="-78"/>
              </a:rPr>
              <a:t>2- بازنمایی هند</a:t>
            </a:r>
            <a:endParaRPr lang="en-US" sz="3200" b="1" dirty="0">
              <a:solidFill>
                <a:schemeClr val="tx1"/>
              </a:solidFill>
              <a:cs typeface="B Mitra" panose="00000400000000000000" pitchFamily="2" charset="-78"/>
            </a:endParaRPr>
          </a:p>
        </p:txBody>
      </p:sp>
    </p:spTree>
    <p:extLst>
      <p:ext uri="{BB962C8B-B14F-4D97-AF65-F5344CB8AC3E}">
        <p14:creationId xmlns:p14="http://schemas.microsoft.com/office/powerpoint/2010/main" val="20621643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آموزش\مدرسه هنر و رسانه آینه\باشگاه سواد رسانه ای\ملحقات کتاب تفکر و سواد رسانه ای\4- درس چهارم\پاورپوینت درس چهارم\عکس\12553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0" y="-18987"/>
            <a:ext cx="5421846" cy="33125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ØªØµÙÛØ± ÙØ±ØªØ¨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0"/>
            <a:ext cx="3707904"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ÙØªÛØ¬Ù ØªØµÙÛØ±Û Ø¨Ø±Ø§Û ÙØ±Ø¯ Ø¹ÙÚ©Ø¨ÙØªÛ Ø¯ÙØ± Ø§Ø² Ø®Ø§Ù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 y="2590546"/>
            <a:ext cx="5445467" cy="25529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ÙØªÛØ¬Ù ØªØµÙÛØ±Û Ø¨Ø±Ø§Û Ø¨Ø§Ø¨ Ø§Ø³ÙÙØ¬Û"/>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180" y="2778540"/>
            <a:ext cx="2439957" cy="2439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75856" y="2117957"/>
            <a:ext cx="3213908" cy="808766"/>
          </a:xfrm>
          <a:noFill/>
        </p:spPr>
        <p:txBody>
          <a:bodyPr>
            <a:noAutofit/>
          </a:bodyPr>
          <a:lstStyle/>
          <a:p>
            <a:pPr algn="ctr" rtl="1"/>
            <a:r>
              <a:rPr lang="fa-IR" sz="4000" dirty="0" smtClean="0">
                <a:ln w="19050">
                  <a:solidFill>
                    <a:schemeClr val="bg1"/>
                  </a:solidFill>
                </a:ln>
                <a:solidFill>
                  <a:srgbClr val="0070C0"/>
                </a:solidFill>
                <a:effectLst>
                  <a:innerShdw blurRad="63500" dist="50800" dir="10800000">
                    <a:prstClr val="black">
                      <a:alpha val="50000"/>
                    </a:prstClr>
                  </a:innerShdw>
                </a:effectLst>
                <a:cs typeface="B Titr" panose="00000700000000000000" pitchFamily="2" charset="-78"/>
              </a:rPr>
              <a:t>دو نوع خانواده</a:t>
            </a:r>
            <a:endParaRPr lang="en-US" sz="4000" dirty="0">
              <a:ln w="19050">
                <a:solidFill>
                  <a:schemeClr val="bg1"/>
                </a:solidFill>
              </a:ln>
              <a:solidFill>
                <a:srgbClr val="0070C0"/>
              </a:solidFill>
              <a:effectLst>
                <a:innerShdw blurRad="63500" dist="50800" dir="10800000">
                  <a:prstClr val="black">
                    <a:alpha val="50000"/>
                  </a:prstClr>
                </a:innerShdw>
              </a:effectLst>
              <a:cs typeface="B Titr" panose="00000700000000000000" pitchFamily="2" charset="-78"/>
            </a:endParaRPr>
          </a:p>
        </p:txBody>
      </p:sp>
    </p:spTree>
    <p:extLst>
      <p:ext uri="{BB962C8B-B14F-4D97-AF65-F5344CB8AC3E}">
        <p14:creationId xmlns:p14="http://schemas.microsoft.com/office/powerpoint/2010/main" val="28807068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892" y="325385"/>
            <a:ext cx="3560074"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08104" y="555526"/>
            <a:ext cx="3585133"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xfrm>
            <a:off x="2339752" y="2571750"/>
            <a:ext cx="3213908" cy="1944216"/>
          </a:xfrm>
        </p:spPr>
        <p:txBody>
          <a:bodyPr>
            <a:noAutofit/>
          </a:bodyPr>
          <a:lstStyle/>
          <a:p>
            <a:pPr algn="r"/>
            <a:r>
              <a:rPr lang="fa-IR" sz="2800" b="1" dirty="0">
                <a:solidFill>
                  <a:schemeClr val="accent6">
                    <a:lumMod val="60000"/>
                    <a:lumOff val="40000"/>
                  </a:schemeClr>
                </a:solidFill>
                <a:cs typeface="B Mitra" panose="00000400000000000000" pitchFamily="2" charset="-78"/>
              </a:rPr>
              <a:t>1- در هر تصویر، واقعیت چیست؟</a:t>
            </a:r>
            <a:br>
              <a:rPr lang="fa-IR" sz="2800" b="1" dirty="0">
                <a:solidFill>
                  <a:schemeClr val="accent6">
                    <a:lumMod val="60000"/>
                    <a:lumOff val="40000"/>
                  </a:schemeClr>
                </a:solidFill>
                <a:cs typeface="B Mitra" panose="00000400000000000000" pitchFamily="2" charset="-78"/>
              </a:rPr>
            </a:br>
            <a:r>
              <a:rPr lang="fa-IR" sz="2800" b="1" dirty="0">
                <a:solidFill>
                  <a:schemeClr val="accent6">
                    <a:lumMod val="60000"/>
                    <a:lumOff val="40000"/>
                  </a:schemeClr>
                </a:solidFill>
                <a:cs typeface="B Mitra" panose="00000400000000000000" pitchFamily="2" charset="-78"/>
              </a:rPr>
              <a:t>2- چگونه با بازنمایی واقعیت تغییر یافته است؟</a:t>
            </a:r>
            <a:endParaRPr lang="en-US" sz="2800" b="1" dirty="0">
              <a:solidFill>
                <a:schemeClr val="accent6">
                  <a:lumMod val="60000"/>
                  <a:lumOff val="40000"/>
                </a:schemeClr>
              </a:solidFill>
              <a:cs typeface="B Mitra" panose="00000400000000000000" pitchFamily="2" charset="-78"/>
            </a:endParaRPr>
          </a:p>
        </p:txBody>
      </p:sp>
      <p:sp>
        <p:nvSpPr>
          <p:cNvPr id="3" name="Rectangle 2"/>
          <p:cNvSpPr/>
          <p:nvPr/>
        </p:nvSpPr>
        <p:spPr>
          <a:xfrm>
            <a:off x="5560046" y="690250"/>
            <a:ext cx="308098" cy="369332"/>
          </a:xfrm>
          <a:prstGeom prst="rect">
            <a:avLst/>
          </a:prstGeom>
        </p:spPr>
        <p:txBody>
          <a:bodyPr wrap="none">
            <a:spAutoFit/>
          </a:bodyPr>
          <a:lstStyle/>
          <a:p>
            <a:r>
              <a:rPr lang="fa-IR" b="1" dirty="0">
                <a:solidFill>
                  <a:srgbClr val="0070C0"/>
                </a:solidFill>
                <a:cs typeface="B Mitra" panose="00000400000000000000" pitchFamily="2" charset="-78"/>
              </a:rPr>
              <a:t>1</a:t>
            </a:r>
            <a:endParaRPr lang="en-US" dirty="0">
              <a:solidFill>
                <a:srgbClr val="0070C0"/>
              </a:solidFill>
            </a:endParaRPr>
          </a:p>
        </p:txBody>
      </p:sp>
      <p:sp>
        <p:nvSpPr>
          <p:cNvPr id="9" name="Rectangle 8"/>
          <p:cNvSpPr/>
          <p:nvPr/>
        </p:nvSpPr>
        <p:spPr>
          <a:xfrm>
            <a:off x="3183782" y="699542"/>
            <a:ext cx="308098" cy="369332"/>
          </a:xfrm>
          <a:prstGeom prst="rect">
            <a:avLst/>
          </a:prstGeom>
        </p:spPr>
        <p:txBody>
          <a:bodyPr wrap="none">
            <a:spAutoFit/>
          </a:bodyPr>
          <a:lstStyle/>
          <a:p>
            <a:r>
              <a:rPr lang="fa-IR" b="1" dirty="0" smtClean="0">
                <a:solidFill>
                  <a:srgbClr val="0070C0"/>
                </a:solidFill>
                <a:cs typeface="B Mitra" panose="00000400000000000000" pitchFamily="2" charset="-78"/>
              </a:rPr>
              <a:t>2</a:t>
            </a:r>
            <a:endParaRPr lang="en-US" dirty="0">
              <a:solidFill>
                <a:srgbClr val="0070C0"/>
              </a:solidFill>
            </a:endParaRPr>
          </a:p>
        </p:txBody>
      </p:sp>
      <p:sp>
        <p:nvSpPr>
          <p:cNvPr id="4" name="Rectangle 3"/>
          <p:cNvSpPr/>
          <p:nvPr/>
        </p:nvSpPr>
        <p:spPr>
          <a:xfrm>
            <a:off x="4011595" y="622598"/>
            <a:ext cx="920445" cy="523220"/>
          </a:xfrm>
          <a:prstGeom prst="rect">
            <a:avLst/>
          </a:prstGeom>
        </p:spPr>
        <p:txBody>
          <a:bodyPr wrap="none">
            <a:spAutoFit/>
          </a:bodyPr>
          <a:lstStyle/>
          <a:p>
            <a:r>
              <a:rPr lang="fa-IR" sz="2800" b="1" dirty="0" smtClean="0">
                <a:solidFill>
                  <a:srgbClr val="0070C0"/>
                </a:solidFill>
                <a:cs typeface="B Mitra" panose="00000400000000000000" pitchFamily="2" charset="-78"/>
              </a:rPr>
              <a:t>تکلیف</a:t>
            </a:r>
            <a:endParaRPr lang="en-US" sz="2800" dirty="0">
              <a:solidFill>
                <a:srgbClr val="0070C0"/>
              </a:solidFill>
            </a:endParaRPr>
          </a:p>
        </p:txBody>
      </p:sp>
      <p:sp>
        <p:nvSpPr>
          <p:cNvPr id="11" name="Title 1"/>
          <p:cNvSpPr txBox="1">
            <a:spLocks/>
          </p:cNvSpPr>
          <p:nvPr/>
        </p:nvSpPr>
        <p:spPr>
          <a:xfrm>
            <a:off x="1167324" y="61341"/>
            <a:ext cx="6335253" cy="26749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1600" b="1" dirty="0" smtClean="0">
                <a:solidFill>
                  <a:srgbClr val="FFC000"/>
                </a:solidFill>
                <a:cs typeface="B Mitra" panose="00000400000000000000" pitchFamily="2" charset="-78"/>
              </a:rPr>
              <a:t>کتاب تفکر و سواد رسانه ای پایه دهم – درس چهارم</a:t>
            </a:r>
            <a:endParaRPr lang="en-US" sz="1600" b="1" dirty="0">
              <a:solidFill>
                <a:srgbClr val="FFC000"/>
              </a:solidFill>
              <a:cs typeface="B Mitra" panose="00000400000000000000" pitchFamily="2" charset="-78"/>
            </a:endParaRPr>
          </a:p>
        </p:txBody>
      </p:sp>
    </p:spTree>
    <p:extLst>
      <p:ext uri="{BB962C8B-B14F-4D97-AF65-F5344CB8AC3E}">
        <p14:creationId xmlns:p14="http://schemas.microsoft.com/office/powerpoint/2010/main" val="26136829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0"/>
            <a:ext cx="9144001" cy="5143500"/>
          </a:xfrm>
          <a:prstGeom prst="rect">
            <a:avLst/>
          </a:prstGeom>
        </p:spPr>
      </p:pic>
      <p:sp>
        <p:nvSpPr>
          <p:cNvPr id="2" name="Title 1"/>
          <p:cNvSpPr>
            <a:spLocks noGrp="1"/>
          </p:cNvSpPr>
          <p:nvPr>
            <p:ph type="title"/>
          </p:nvPr>
        </p:nvSpPr>
        <p:spPr>
          <a:xfrm>
            <a:off x="899592" y="771550"/>
            <a:ext cx="5112568" cy="1152128"/>
          </a:xfrm>
        </p:spPr>
        <p:txBody>
          <a:bodyPr>
            <a:noAutofit/>
          </a:bodyPr>
          <a:lstStyle/>
          <a:p>
            <a:pPr algn="r"/>
            <a:r>
              <a:rPr lang="fa-IR" b="1" dirty="0" smtClean="0">
                <a:solidFill>
                  <a:schemeClr val="bg1"/>
                </a:solidFill>
                <a:effectLst>
                  <a:outerShdw blurRad="38100" dist="38100" dir="2700000" algn="tl">
                    <a:srgbClr val="000000">
                      <a:alpha val="43137"/>
                    </a:srgbClr>
                  </a:outerShdw>
                </a:effectLst>
                <a:cs typeface="B Titr" panose="00000700000000000000" pitchFamily="2" charset="-78"/>
              </a:rPr>
              <a:t>انتهای درس </a:t>
            </a:r>
            <a:r>
              <a:rPr lang="fa-IR" b="1" dirty="0" smtClean="0">
                <a:solidFill>
                  <a:schemeClr val="bg1"/>
                </a:solidFill>
                <a:effectLst>
                  <a:outerShdw blurRad="38100" dist="38100" dir="2700000" algn="tl">
                    <a:srgbClr val="000000">
                      <a:alpha val="43137"/>
                    </a:srgbClr>
                  </a:outerShdw>
                </a:effectLst>
                <a:cs typeface="B Titr" panose="00000700000000000000" pitchFamily="2" charset="-78"/>
              </a:rPr>
              <a:t>چهارم</a:t>
            </a:r>
            <a:endParaRPr lang="en-US" b="1"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5" name="TextBox 4"/>
          <p:cNvSpPr txBox="1"/>
          <p:nvPr/>
        </p:nvSpPr>
        <p:spPr>
          <a:xfrm>
            <a:off x="18521" y="4748953"/>
            <a:ext cx="2088232" cy="369332"/>
          </a:xfrm>
          <a:prstGeom prst="rect">
            <a:avLst/>
          </a:prstGeom>
          <a:noFill/>
        </p:spPr>
        <p:txBody>
          <a:bodyPr wrap="square" rtlCol="1">
            <a:spAutoFit/>
          </a:bodyPr>
          <a:lstStyle/>
          <a:p>
            <a:pPr algn="ctr"/>
            <a:r>
              <a:rPr lang="az-Latn-AZ" dirty="0" smtClean="0">
                <a:solidFill>
                  <a:schemeClr val="bg1"/>
                </a:solidFill>
              </a:rPr>
              <a:t>www.ziaossalehin.ir</a:t>
            </a:r>
            <a:endParaRPr lang="fa-IR" dirty="0">
              <a:solidFill>
                <a:schemeClr val="bg1"/>
              </a:solidFill>
            </a:endParaRPr>
          </a:p>
        </p:txBody>
      </p:sp>
      <p:sp>
        <p:nvSpPr>
          <p:cNvPr id="8" name="TextBox 7"/>
          <p:cNvSpPr txBox="1"/>
          <p:nvPr/>
        </p:nvSpPr>
        <p:spPr>
          <a:xfrm>
            <a:off x="2565290" y="4748953"/>
            <a:ext cx="1781171" cy="369332"/>
          </a:xfrm>
          <a:prstGeom prst="rect">
            <a:avLst/>
          </a:prstGeom>
          <a:noFill/>
        </p:spPr>
        <p:txBody>
          <a:bodyPr wrap="square" rtlCol="1">
            <a:spAutoFit/>
          </a:bodyPr>
          <a:lstStyle/>
          <a:p>
            <a:r>
              <a:rPr lang="fa-IR" dirty="0" smtClean="0">
                <a:solidFill>
                  <a:schemeClr val="bg1"/>
                </a:solidFill>
                <a:cs typeface="B Titr" panose="00000700000000000000" pitchFamily="2" charset="-78"/>
              </a:rPr>
              <a:t>سایت ضیاءالصالحین</a:t>
            </a:r>
            <a:endParaRPr lang="fa-IR" dirty="0">
              <a:solidFill>
                <a:schemeClr val="bg1"/>
              </a:solidFill>
              <a:cs typeface="B Titr" panose="00000700000000000000" pitchFamily="2" charset="-78"/>
            </a:endParaRPr>
          </a:p>
        </p:txBody>
      </p:sp>
    </p:spTree>
    <p:extLst>
      <p:ext uri="{BB962C8B-B14F-4D97-AF65-F5344CB8AC3E}">
        <p14:creationId xmlns:p14="http://schemas.microsoft.com/office/powerpoint/2010/main" val="3013783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ÙØªÛØ¬Ù ØªØµÙÛØ±Û Ø¨Ø±Ø§Û Ø¨Ø§Ø²ÙÙØ§Û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4"/>
            <a:ext cx="9144001" cy="51437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2" y="0"/>
            <a:ext cx="7698432" cy="761256"/>
          </a:xfrm>
          <a:solidFill>
            <a:srgbClr val="467EA6">
              <a:alpha val="52000"/>
            </a:srgbClr>
          </a:solidFill>
        </p:spPr>
        <p:txBody>
          <a:bodyPr>
            <a:noAutofit/>
          </a:bodyPr>
          <a:lstStyle/>
          <a:p>
            <a:pPr algn="r"/>
            <a:r>
              <a:rPr lang="fa-IR" sz="3200" dirty="0">
                <a:ln w="9525">
                  <a:solidFill>
                    <a:schemeClr val="bg1"/>
                  </a:solidFill>
                  <a:prstDash val="solid"/>
                </a:ln>
                <a:solidFill>
                  <a:schemeClr val="accent5"/>
                </a:solidFill>
                <a:cs typeface="B Titr" panose="00000700000000000000" pitchFamily="2" charset="-78"/>
              </a:rPr>
              <a:t>بازنمایی یعنی</a:t>
            </a:r>
            <a:r>
              <a:rPr lang="fa-IR" sz="3200" dirty="0">
                <a:cs typeface="B Titr" panose="00000700000000000000" pitchFamily="2" charset="-78"/>
              </a:rPr>
              <a:t> </a:t>
            </a:r>
            <a:r>
              <a:rPr lang="fa-IR" sz="3200" dirty="0">
                <a:solidFill>
                  <a:srgbClr val="FF0000"/>
                </a:solidFill>
                <a:cs typeface="B Titr" panose="00000700000000000000" pitchFamily="2" charset="-78"/>
              </a:rPr>
              <a:t>نشان دادن واقعیت به شکلی خاص.</a:t>
            </a:r>
            <a:endParaRPr lang="fa-IR"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163772" y="2139702"/>
            <a:ext cx="5776380" cy="2914650"/>
          </a:xfrm>
          <a:solidFill>
            <a:srgbClr val="467EA6">
              <a:alpha val="52000"/>
            </a:srgbClr>
          </a:solidFill>
        </p:spPr>
        <p:txBody>
          <a:bodyPr/>
          <a:lstStyle/>
          <a:p>
            <a:r>
              <a:rPr lang="fa-IR" b="1" dirty="0">
                <a:solidFill>
                  <a:srgbClr val="FFC000"/>
                </a:solidFill>
                <a:effectLst>
                  <a:outerShdw blurRad="38100" dist="38100" dir="2700000" algn="tl">
                    <a:srgbClr val="000000">
                      <a:alpha val="43137"/>
                    </a:srgbClr>
                  </a:outerShdw>
                </a:effectLst>
                <a:cs typeface="B Titr" panose="00000700000000000000" pitchFamily="2" charset="-78"/>
              </a:rPr>
              <a:t>در حال کلی، بازنمایی مشتمل بر چهار عنصر است:</a:t>
            </a:r>
            <a:r>
              <a:rPr lang="fa-IR" b="1" dirty="0">
                <a:solidFill>
                  <a:srgbClr val="FFC000"/>
                </a:solidFill>
                <a:effectLst>
                  <a:outerShdw blurRad="38100" dist="38100" dir="2700000" algn="tl">
                    <a:srgbClr val="000000">
                      <a:alpha val="43137"/>
                    </a:srgbClr>
                  </a:outerShdw>
                </a:effectLst>
                <a:cs typeface="B Titr" panose="00000700000000000000" pitchFamily="2" charset="-78"/>
              </a:rPr>
              <a:t/>
            </a:r>
            <a:br>
              <a:rPr lang="fa-IR" b="1" dirty="0">
                <a:solidFill>
                  <a:srgbClr val="FFC000"/>
                </a:solidFill>
                <a:effectLst>
                  <a:outerShdw blurRad="38100" dist="38100" dir="2700000" algn="tl">
                    <a:srgbClr val="000000">
                      <a:alpha val="43137"/>
                    </a:srgbClr>
                  </a:outerShdw>
                </a:effectLst>
                <a:cs typeface="B Titr" panose="00000700000000000000" pitchFamily="2" charset="-78"/>
              </a:rPr>
            </a:br>
            <a:r>
              <a:rPr lang="fa-IR" b="1" dirty="0">
                <a:solidFill>
                  <a:srgbClr val="FFC000"/>
                </a:solidFill>
                <a:effectLst>
                  <a:outerShdw blurRad="38100" dist="38100" dir="2700000" algn="tl">
                    <a:srgbClr val="000000">
                      <a:alpha val="43137"/>
                    </a:srgbClr>
                  </a:outerShdw>
                </a:effectLst>
                <a:cs typeface="B Titr" panose="00000700000000000000" pitchFamily="2" charset="-78"/>
              </a:rPr>
              <a:t>1. زاویه خاص دوربین</a:t>
            </a:r>
            <a:r>
              <a:rPr lang="fa-IR" b="1" dirty="0">
                <a:solidFill>
                  <a:srgbClr val="FFC000"/>
                </a:solidFill>
                <a:effectLst>
                  <a:outerShdw blurRad="38100" dist="38100" dir="2700000" algn="tl">
                    <a:srgbClr val="000000">
                      <a:alpha val="43137"/>
                    </a:srgbClr>
                  </a:outerShdw>
                </a:effectLst>
                <a:cs typeface="B Titr" panose="00000700000000000000" pitchFamily="2" charset="-78"/>
              </a:rPr>
              <a:t/>
            </a:r>
            <a:br>
              <a:rPr lang="fa-IR" b="1" dirty="0">
                <a:solidFill>
                  <a:srgbClr val="FFC000"/>
                </a:solidFill>
                <a:effectLst>
                  <a:outerShdw blurRad="38100" dist="38100" dir="2700000" algn="tl">
                    <a:srgbClr val="000000">
                      <a:alpha val="43137"/>
                    </a:srgbClr>
                  </a:outerShdw>
                </a:effectLst>
                <a:cs typeface="B Titr" panose="00000700000000000000" pitchFamily="2" charset="-78"/>
              </a:rPr>
            </a:br>
            <a:r>
              <a:rPr lang="fa-IR" b="1" dirty="0">
                <a:solidFill>
                  <a:srgbClr val="FFC000"/>
                </a:solidFill>
                <a:effectLst>
                  <a:outerShdw blurRad="38100" dist="38100" dir="2700000" algn="tl">
                    <a:srgbClr val="000000">
                      <a:alpha val="43137"/>
                    </a:srgbClr>
                  </a:outerShdw>
                </a:effectLst>
                <a:cs typeface="B Titr" panose="00000700000000000000" pitchFamily="2" charset="-78"/>
              </a:rPr>
              <a:t>2. برجسته سازی</a:t>
            </a:r>
            <a:r>
              <a:rPr lang="fa-IR" b="1" dirty="0">
                <a:solidFill>
                  <a:srgbClr val="FFC000"/>
                </a:solidFill>
                <a:effectLst>
                  <a:outerShdw blurRad="38100" dist="38100" dir="2700000" algn="tl">
                    <a:srgbClr val="000000">
                      <a:alpha val="43137"/>
                    </a:srgbClr>
                  </a:outerShdw>
                </a:effectLst>
                <a:cs typeface="B Titr" panose="00000700000000000000" pitchFamily="2" charset="-78"/>
              </a:rPr>
              <a:t/>
            </a:r>
            <a:br>
              <a:rPr lang="fa-IR" b="1" dirty="0">
                <a:solidFill>
                  <a:srgbClr val="FFC000"/>
                </a:solidFill>
                <a:effectLst>
                  <a:outerShdw blurRad="38100" dist="38100" dir="2700000" algn="tl">
                    <a:srgbClr val="000000">
                      <a:alpha val="43137"/>
                    </a:srgbClr>
                  </a:outerShdw>
                </a:effectLst>
                <a:cs typeface="B Titr" panose="00000700000000000000" pitchFamily="2" charset="-78"/>
              </a:rPr>
            </a:br>
            <a:r>
              <a:rPr lang="fa-IR" b="1" dirty="0">
                <a:solidFill>
                  <a:srgbClr val="FFC000"/>
                </a:solidFill>
                <a:effectLst>
                  <a:outerShdw blurRad="38100" dist="38100" dir="2700000" algn="tl">
                    <a:srgbClr val="000000">
                      <a:alpha val="43137"/>
                    </a:srgbClr>
                  </a:outerShdw>
                </a:effectLst>
                <a:cs typeface="B Titr" panose="00000700000000000000" pitchFamily="2" charset="-78"/>
              </a:rPr>
              <a:t>3. بهره گیری از واقعیت</a:t>
            </a:r>
            <a:r>
              <a:rPr lang="fa-IR" b="1" dirty="0">
                <a:solidFill>
                  <a:srgbClr val="FFC000"/>
                </a:solidFill>
                <a:effectLst>
                  <a:outerShdw blurRad="38100" dist="38100" dir="2700000" algn="tl">
                    <a:srgbClr val="000000">
                      <a:alpha val="43137"/>
                    </a:srgbClr>
                  </a:outerShdw>
                </a:effectLst>
                <a:cs typeface="B Titr" panose="00000700000000000000" pitchFamily="2" charset="-78"/>
              </a:rPr>
              <a:t/>
            </a:r>
            <a:br>
              <a:rPr lang="fa-IR" b="1" dirty="0">
                <a:solidFill>
                  <a:srgbClr val="FFC000"/>
                </a:solidFill>
                <a:effectLst>
                  <a:outerShdw blurRad="38100" dist="38100" dir="2700000" algn="tl">
                    <a:srgbClr val="000000">
                      <a:alpha val="43137"/>
                    </a:srgbClr>
                  </a:outerShdw>
                </a:effectLst>
                <a:cs typeface="B Titr" panose="00000700000000000000" pitchFamily="2" charset="-78"/>
              </a:rPr>
            </a:br>
            <a:r>
              <a:rPr lang="fa-IR" b="1" dirty="0">
                <a:solidFill>
                  <a:srgbClr val="FFC000"/>
                </a:solidFill>
                <a:effectLst>
                  <a:outerShdw blurRad="38100" dist="38100" dir="2700000" algn="tl">
                    <a:srgbClr val="000000">
                      <a:alpha val="43137"/>
                    </a:srgbClr>
                  </a:outerShdw>
                </a:effectLst>
                <a:cs typeface="B Titr" panose="00000700000000000000" pitchFamily="2" charset="-78"/>
              </a:rPr>
              <a:t>4. استفاده از فرصت های خاص.</a:t>
            </a:r>
            <a:endParaRPr lang="fa-IR" b="1" dirty="0">
              <a:solidFill>
                <a:srgbClr val="FFC00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245271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ÙØªÛØ¬Ù ØªØµÙÛØ±Û Ø¨Ø±Ø§Û Ø±Ø§ÙÙ¾ÛÙØ§ÛÛ Ø§Ø±Ø¨Ø¹ÛÙ 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0" y="9644"/>
            <a:ext cx="9126029" cy="51338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331640" y="1563638"/>
            <a:ext cx="5112568" cy="864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en-US" sz="4800" b="1" dirty="0" smtClean="0">
                <a:solidFill>
                  <a:srgbClr val="FF2F2F"/>
                </a:solidFill>
                <a:latin typeface="+mn-lt"/>
                <a:cs typeface="B Titr" panose="00000700000000000000" pitchFamily="2" charset="-78"/>
              </a:rPr>
              <a:t>BBC</a:t>
            </a:r>
            <a:r>
              <a:rPr lang="fa-IR" sz="2800" b="1" dirty="0" smtClean="0">
                <a:solidFill>
                  <a:srgbClr val="FF2F2F"/>
                </a:solidFill>
                <a:latin typeface="Circulate BRK" pitchFamily="2" charset="0"/>
                <a:cs typeface="B Titr" panose="00000700000000000000" pitchFamily="2" charset="-78"/>
              </a:rPr>
              <a:t> </a:t>
            </a:r>
            <a:r>
              <a:rPr lang="fa-IR" sz="2800" b="1" dirty="0" smtClean="0">
                <a:solidFill>
                  <a:schemeClr val="accent4">
                    <a:lumMod val="60000"/>
                    <a:lumOff val="40000"/>
                  </a:schemeClr>
                </a:solidFill>
                <a:latin typeface="Circulate BRK" pitchFamily="2" charset="0"/>
                <a:cs typeface="B Titr" panose="00000700000000000000" pitchFamily="2" charset="-78"/>
              </a:rPr>
              <a:t>و </a:t>
            </a:r>
            <a:r>
              <a:rPr lang="fa-IR" sz="3600" b="1" dirty="0" smtClean="0">
                <a:solidFill>
                  <a:schemeClr val="accent4">
                    <a:lumMod val="60000"/>
                    <a:lumOff val="40000"/>
                  </a:schemeClr>
                </a:solidFill>
                <a:latin typeface="Circulate BRK" pitchFamily="2" charset="0"/>
                <a:cs typeface="B Titr" panose="00000700000000000000" pitchFamily="2" charset="-78"/>
              </a:rPr>
              <a:t>بازنمایی عاشورا</a:t>
            </a:r>
            <a:endParaRPr lang="en-US" sz="4400" b="1" dirty="0" smtClean="0">
              <a:solidFill>
                <a:schemeClr val="accent4">
                  <a:lumMod val="60000"/>
                  <a:lumOff val="40000"/>
                </a:schemeClr>
              </a:solidFill>
              <a:latin typeface="Circulate BRK" pitchFamily="2" charset="0"/>
              <a:cs typeface="B Titr" panose="00000700000000000000" pitchFamily="2" charset="-78"/>
            </a:endParaRPr>
          </a:p>
        </p:txBody>
      </p:sp>
      <p:pic>
        <p:nvPicPr>
          <p:cNvPr id="1026" name="Picture 2" descr="D:\آموزش\مدرسه هنر و رسانه آینه\باشگاه سواد رسانه ای\ملحقات کتاب تفکر و سواد رسانه ای\4- درس چهارم\پاورپوینت درس چهارم\عکس\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4299942"/>
            <a:ext cx="1296144" cy="72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2906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ÙØªÛØ¬Ù ØªØµÙÛØ±Û Ø¨Ø±Ø§Û Ø¨Ø§Ø²ÙÙØ§ÛÛ Ø±Ø§ÙÙ¾ÛÙØ§ÛÛ Ø§Ø±Ø¨Ø¹Û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8" y="0"/>
            <a:ext cx="9130492"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95536" y="3807320"/>
            <a:ext cx="8136904" cy="1224136"/>
          </a:xfrm>
          <a:prstGeom prst="rect">
            <a:avLst/>
          </a:prstGeom>
          <a:solidFill>
            <a:srgbClr val="00B0F0">
              <a:alpha val="52000"/>
            </a:srgb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r" rtl="1"/>
            <a:r>
              <a:rPr lang="fa-IR" sz="3200" b="1" dirty="0" smtClean="0">
                <a:solidFill>
                  <a:schemeClr val="accent4">
                    <a:lumMod val="60000"/>
                    <a:lumOff val="40000"/>
                  </a:schemeClr>
                </a:solidFill>
                <a:effectLst>
                  <a:outerShdw blurRad="38100" dist="38100" dir="2700000" algn="tl">
                    <a:srgbClr val="000000">
                      <a:alpha val="43137"/>
                    </a:srgbClr>
                  </a:outerShdw>
                </a:effectLst>
                <a:latin typeface="Circulate BRK" pitchFamily="2" charset="0"/>
                <a:cs typeface="B Nazanin" panose="00000400000000000000" pitchFamily="2" charset="-78"/>
              </a:rPr>
              <a:t>-</a:t>
            </a:r>
            <a:r>
              <a:rPr lang="fa-IR" sz="3200" b="1" dirty="0" smtClean="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rPr>
              <a:t> آیا عاشورا همان بود که </a:t>
            </a:r>
            <a:r>
              <a:rPr lang="en-US" sz="3200" b="1" dirty="0" smtClean="0">
                <a:solidFill>
                  <a:srgbClr val="FF0000"/>
                </a:solidFill>
                <a:effectLst>
                  <a:outerShdw blurRad="38100" dist="38100" dir="2700000" algn="tl">
                    <a:srgbClr val="000000">
                      <a:alpha val="43137"/>
                    </a:srgbClr>
                  </a:outerShdw>
                </a:effectLst>
                <a:latin typeface="+mn-lt"/>
                <a:cs typeface="B Nazanin" panose="00000400000000000000" pitchFamily="2" charset="-78"/>
              </a:rPr>
              <a:t>BBC</a:t>
            </a:r>
            <a:r>
              <a:rPr lang="fa-IR" sz="3200" b="1" dirty="0" smtClean="0">
                <a:solidFill>
                  <a:srgbClr val="FF0000"/>
                </a:solidFill>
                <a:effectLst>
                  <a:outerShdw blurRad="38100" dist="38100" dir="2700000" algn="tl">
                    <a:srgbClr val="000000">
                      <a:alpha val="43137"/>
                    </a:srgbClr>
                  </a:outerShdw>
                </a:effectLst>
                <a:latin typeface="Circulate BRK" pitchFamily="2" charset="0"/>
                <a:cs typeface="B Nazanin" panose="00000400000000000000" pitchFamily="2" charset="-78"/>
              </a:rPr>
              <a:t> </a:t>
            </a:r>
            <a:r>
              <a:rPr lang="fa-IR" sz="3200" b="1" dirty="0" smtClean="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rPr>
              <a:t>به تصویر کشید؟</a:t>
            </a:r>
          </a:p>
          <a:p>
            <a:pPr algn="r" rtl="1"/>
            <a:r>
              <a:rPr lang="fa-IR" sz="3200" b="1" dirty="0" smtClean="0">
                <a:solidFill>
                  <a:schemeClr val="accent4">
                    <a:lumMod val="60000"/>
                    <a:lumOff val="40000"/>
                  </a:schemeClr>
                </a:solidFill>
                <a:effectLst>
                  <a:outerShdw blurRad="38100" dist="38100" dir="2700000" algn="tl">
                    <a:srgbClr val="000000">
                      <a:alpha val="43137"/>
                    </a:srgbClr>
                  </a:outerShdw>
                </a:effectLst>
                <a:latin typeface="Circulate BRK" pitchFamily="2" charset="0"/>
                <a:cs typeface="B Nazanin" panose="00000400000000000000" pitchFamily="2" charset="-78"/>
              </a:rPr>
              <a:t>-</a:t>
            </a:r>
            <a:r>
              <a:rPr lang="fa-IR" sz="3200" b="1" dirty="0" smtClean="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rPr>
              <a:t> مهمترین خطوط خبری </a:t>
            </a:r>
            <a:r>
              <a:rPr lang="en-US" sz="3200" b="1" dirty="0">
                <a:solidFill>
                  <a:srgbClr val="FF0000"/>
                </a:solidFill>
                <a:effectLst>
                  <a:outerShdw blurRad="38100" dist="38100" dir="2700000" algn="tl">
                    <a:srgbClr val="000000">
                      <a:alpha val="43137"/>
                    </a:srgbClr>
                  </a:outerShdw>
                </a:effectLst>
                <a:latin typeface="Times New Roman"/>
                <a:ea typeface="+mn-ea"/>
                <a:cs typeface="B Nazanin" panose="00000400000000000000" pitchFamily="2" charset="-78"/>
              </a:rPr>
              <a:t>BBC</a:t>
            </a:r>
            <a:r>
              <a:rPr lang="fa-IR" sz="3200" b="1" dirty="0" smtClean="0">
                <a:solidFill>
                  <a:srgbClr val="FF0000"/>
                </a:solidFill>
                <a:effectLst>
                  <a:outerShdw blurRad="38100" dist="38100" dir="2700000" algn="tl">
                    <a:srgbClr val="000000">
                      <a:alpha val="43137"/>
                    </a:srgbClr>
                  </a:outerShdw>
                </a:effectLst>
                <a:latin typeface="Circulate BRK" pitchFamily="2" charset="0"/>
                <a:cs typeface="B Nazanin" panose="00000400000000000000" pitchFamily="2" charset="-78"/>
              </a:rPr>
              <a:t> </a:t>
            </a:r>
            <a:r>
              <a:rPr lang="fa-IR" sz="3200" b="1" dirty="0" smtClean="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rPr>
              <a:t>درباره عاشورا را بنویسید.</a:t>
            </a:r>
            <a:endParaRPr lang="en-US" sz="2800" b="1" dirty="0" smtClean="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endParaRPr>
          </a:p>
        </p:txBody>
      </p:sp>
      <p:sp>
        <p:nvSpPr>
          <p:cNvPr id="4" name="TextBox 3">
            <a:hlinkClick r:id="rId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pic>
        <p:nvPicPr>
          <p:cNvPr id="6" name="Picture 2" descr="D:\آموزش\مدرسه هنر و رسانه آینه\باشگاه سواد رسانه ای\ملحقات کتاب تفکر و سواد رسانه ای\4- درس چهارم\پاورپوینت درس چهارم\عکس\imag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1470"/>
            <a:ext cx="1296144" cy="72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1138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201665" cy="5175937"/>
          </a:xfrm>
          <a:prstGeom prst="rect">
            <a:avLst/>
          </a:prstGeom>
        </p:spPr>
      </p:pic>
      <p:sp>
        <p:nvSpPr>
          <p:cNvPr id="5" name="Title 1"/>
          <p:cNvSpPr txBox="1">
            <a:spLocks/>
          </p:cNvSpPr>
          <p:nvPr/>
        </p:nvSpPr>
        <p:spPr>
          <a:xfrm>
            <a:off x="3013706" y="195486"/>
            <a:ext cx="6130294" cy="86409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en-US" sz="4800" b="1" dirty="0" smtClean="0">
                <a:ln w="12700">
                  <a:solidFill>
                    <a:schemeClr val="bg1"/>
                  </a:solidFill>
                </a:ln>
                <a:solidFill>
                  <a:srgbClr val="FF0000"/>
                </a:solidFill>
                <a:effectLst>
                  <a:outerShdw blurRad="38100" dist="38100" dir="2700000" algn="tl">
                    <a:srgbClr val="000000">
                      <a:alpha val="43137"/>
                    </a:srgbClr>
                  </a:outerShdw>
                </a:effectLst>
                <a:latin typeface="+mn-lt"/>
                <a:cs typeface="+mn-cs"/>
              </a:rPr>
              <a:t>BBC</a:t>
            </a:r>
            <a:r>
              <a:rPr lang="fa-IR" sz="2800" b="1" dirty="0" smtClean="0">
                <a:ln w="12700">
                  <a:solidFill>
                    <a:schemeClr val="bg1"/>
                  </a:solidFill>
                </a:ln>
                <a:solidFill>
                  <a:srgbClr val="FF0000"/>
                </a:solidFill>
                <a:effectLst>
                  <a:outerShdw blurRad="38100" dist="38100" dir="2700000" algn="tl">
                    <a:srgbClr val="000000">
                      <a:alpha val="43137"/>
                    </a:srgbClr>
                  </a:outerShdw>
                </a:effectLst>
                <a:latin typeface="Circulate BRK" pitchFamily="2" charset="0"/>
                <a:cs typeface="B Titr" panose="00000700000000000000" pitchFamily="2" charset="-78"/>
              </a:rPr>
              <a:t> </a:t>
            </a:r>
            <a:r>
              <a:rPr lang="fa-IR"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irculate BRK" pitchFamily="2" charset="0"/>
                <a:cs typeface="B Titr" panose="00000700000000000000" pitchFamily="2" charset="-78"/>
              </a:rPr>
              <a:t>و </a:t>
            </a:r>
            <a:r>
              <a:rPr lang="fa-IR"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irculate BRK" pitchFamily="2" charset="0"/>
                <a:cs typeface="B Titr" panose="00000700000000000000" pitchFamily="2" charset="-78"/>
              </a:rPr>
              <a:t>بازنمایی راهپیمایی اربعین</a:t>
            </a:r>
            <a:endPar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irculate BRK" pitchFamily="2" charset="0"/>
              <a:cs typeface="B Titr" panose="00000700000000000000" pitchFamily="2" charset="-78"/>
            </a:endParaRPr>
          </a:p>
        </p:txBody>
      </p:sp>
      <p:sp>
        <p:nvSpPr>
          <p:cNvPr id="6" name="TextBox 5">
            <a:hlinkClick r:id="rId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178372181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ÙØªÛØ¬Ù ØªØµÙÛØ±Û Ø¨Ø±Ø§Û Ø±Ø§ÙÙ¾ÛÙØ§ÛÛ Ø§Ø±Ø¨Ø¹Û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39552" y="411510"/>
            <a:ext cx="8280920" cy="1224136"/>
          </a:xfrm>
          <a:prstGeom prst="rect">
            <a:avLst/>
          </a:prstGeom>
          <a:solidFill>
            <a:schemeClr val="accent1">
              <a:lumMod val="50000"/>
              <a:alpha val="52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r" rtl="1"/>
            <a:r>
              <a:rPr lang="fa-IR" sz="3200" b="1" dirty="0" smtClean="0">
                <a:solidFill>
                  <a:srgbClr val="FFFF00"/>
                </a:solidFill>
                <a:effectLst>
                  <a:outerShdw blurRad="38100" dist="38100" dir="2700000" algn="tl">
                    <a:srgbClr val="000000">
                      <a:alpha val="43137"/>
                    </a:srgbClr>
                  </a:outerShdw>
                </a:effectLst>
                <a:latin typeface="Circulate BRK" pitchFamily="2" charset="0"/>
                <a:cs typeface="B Nazanin" panose="00000400000000000000" pitchFamily="2" charset="-78"/>
              </a:rPr>
              <a:t>- محوری ترین زاویه پرداخت به اربعین در </a:t>
            </a:r>
            <a:r>
              <a:rPr lang="en-US" sz="3200" b="1" dirty="0" smtClean="0">
                <a:solidFill>
                  <a:srgbClr val="FFFF00"/>
                </a:solidFill>
                <a:effectLst>
                  <a:outerShdw blurRad="38100" dist="38100" dir="2700000" algn="tl">
                    <a:srgbClr val="000000">
                      <a:alpha val="43137"/>
                    </a:srgbClr>
                  </a:outerShdw>
                </a:effectLst>
                <a:latin typeface="+mn-lt"/>
                <a:cs typeface="B Nazanin" panose="00000400000000000000" pitchFamily="2" charset="-78"/>
              </a:rPr>
              <a:t>BBC</a:t>
            </a:r>
            <a:r>
              <a:rPr lang="fa-IR" sz="3200" b="1" dirty="0" smtClean="0">
                <a:solidFill>
                  <a:srgbClr val="FFFF00"/>
                </a:solidFill>
                <a:effectLst>
                  <a:outerShdw blurRad="38100" dist="38100" dir="2700000" algn="tl">
                    <a:srgbClr val="000000">
                      <a:alpha val="43137"/>
                    </a:srgbClr>
                  </a:outerShdw>
                </a:effectLst>
                <a:latin typeface="Circulate BRK" pitchFamily="2" charset="0"/>
                <a:cs typeface="B Nazanin" panose="00000400000000000000" pitchFamily="2" charset="-78"/>
              </a:rPr>
              <a:t> چیست؟</a:t>
            </a:r>
          </a:p>
          <a:p>
            <a:pPr algn="r" rtl="1"/>
            <a:r>
              <a:rPr lang="fa-IR" sz="3200" b="1" dirty="0" smtClean="0">
                <a:solidFill>
                  <a:srgbClr val="FFFF00"/>
                </a:solidFill>
                <a:effectLst>
                  <a:outerShdw blurRad="38100" dist="38100" dir="2700000" algn="tl">
                    <a:srgbClr val="000000">
                      <a:alpha val="43137"/>
                    </a:srgbClr>
                  </a:outerShdw>
                </a:effectLst>
                <a:latin typeface="Circulate BRK" pitchFamily="2" charset="0"/>
                <a:cs typeface="B Nazanin" panose="00000400000000000000" pitchFamily="2" charset="-78"/>
              </a:rPr>
              <a:t>- چرا باید</a:t>
            </a:r>
            <a:r>
              <a:rPr lang="en-US" sz="3200" b="1" dirty="0" smtClean="0">
                <a:solidFill>
                  <a:srgbClr val="FFFF00"/>
                </a:solidFill>
                <a:effectLst>
                  <a:outerShdw blurRad="38100" dist="38100" dir="2700000" algn="tl">
                    <a:srgbClr val="000000">
                      <a:alpha val="43137"/>
                    </a:srgbClr>
                  </a:outerShdw>
                </a:effectLst>
                <a:latin typeface="+mn-lt"/>
                <a:cs typeface="B Nazanin" panose="00000400000000000000" pitchFamily="2" charset="-78"/>
              </a:rPr>
              <a:t>BBC</a:t>
            </a:r>
            <a:r>
              <a:rPr lang="en-US" sz="3200" b="1" dirty="0" smtClean="0">
                <a:solidFill>
                  <a:srgbClr val="FFFF00"/>
                </a:solidFill>
                <a:effectLst>
                  <a:outerShdw blurRad="38100" dist="38100" dir="2700000" algn="tl">
                    <a:srgbClr val="000000">
                      <a:alpha val="43137"/>
                    </a:srgbClr>
                  </a:outerShdw>
                </a:effectLst>
                <a:latin typeface="Circulate BRK" pitchFamily="2" charset="0"/>
                <a:cs typeface="B Nazanin" panose="00000400000000000000" pitchFamily="2" charset="-78"/>
              </a:rPr>
              <a:t> </a:t>
            </a:r>
            <a:r>
              <a:rPr lang="fa-IR" sz="3200" b="1" dirty="0" smtClean="0">
                <a:solidFill>
                  <a:srgbClr val="FFFF00"/>
                </a:solidFill>
                <a:effectLst>
                  <a:outerShdw blurRad="38100" dist="38100" dir="2700000" algn="tl">
                    <a:srgbClr val="000000">
                      <a:alpha val="43137"/>
                    </a:srgbClr>
                  </a:outerShdw>
                </a:effectLst>
                <a:latin typeface="Circulate BRK" pitchFamily="2" charset="0"/>
                <a:cs typeface="B Nazanin" panose="00000400000000000000" pitchFamily="2" charset="-78"/>
              </a:rPr>
              <a:t> کربلا </a:t>
            </a:r>
            <a:r>
              <a:rPr lang="fa-IR" sz="3200" b="1" dirty="0">
                <a:solidFill>
                  <a:srgbClr val="FFFF00"/>
                </a:solidFill>
                <a:effectLst>
                  <a:outerShdw blurRad="38100" dist="38100" dir="2700000" algn="tl">
                    <a:srgbClr val="000000">
                      <a:alpha val="43137"/>
                    </a:srgbClr>
                  </a:outerShdw>
                </a:effectLst>
                <a:latin typeface="Circulate BRK" pitchFamily="2" charset="0"/>
                <a:cs typeface="B Nazanin" panose="00000400000000000000" pitchFamily="2" charset="-78"/>
              </a:rPr>
              <a:t>را در ایام اربعین ناامن جلوه دهد</a:t>
            </a:r>
            <a:r>
              <a:rPr lang="fa-IR" sz="3200" b="1" dirty="0" smtClean="0">
                <a:solidFill>
                  <a:srgbClr val="FFFF00"/>
                </a:solidFill>
                <a:effectLst>
                  <a:outerShdw blurRad="38100" dist="38100" dir="2700000" algn="tl">
                    <a:srgbClr val="000000">
                      <a:alpha val="43137"/>
                    </a:srgbClr>
                  </a:outerShdw>
                </a:effectLst>
                <a:latin typeface="Circulate BRK" pitchFamily="2" charset="0"/>
                <a:cs typeface="B Nazanin" panose="00000400000000000000" pitchFamily="2" charset="-78"/>
              </a:rPr>
              <a:t>؟</a:t>
            </a:r>
          </a:p>
          <a:p>
            <a:pPr algn="r" rtl="1"/>
            <a:endParaRPr lang="fa-IR" sz="3200" b="1" dirty="0">
              <a:solidFill>
                <a:srgbClr val="FFFF00"/>
              </a:solidFill>
              <a:effectLst>
                <a:outerShdw blurRad="38100" dist="38100" dir="2700000" algn="tl">
                  <a:srgbClr val="000000">
                    <a:alpha val="43137"/>
                  </a:srgbClr>
                </a:outerShdw>
              </a:effectLst>
              <a:latin typeface="Circulate BRK" pitchFamily="2" charset="0"/>
              <a:cs typeface="B Nazanin" panose="00000400000000000000" pitchFamily="2" charset="-78"/>
            </a:endParaRPr>
          </a:p>
        </p:txBody>
      </p:sp>
    </p:spTree>
    <p:extLst>
      <p:ext uri="{BB962C8B-B14F-4D97-AF65-F5344CB8AC3E}">
        <p14:creationId xmlns:p14="http://schemas.microsoft.com/office/powerpoint/2010/main" val="25061515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1" y="-92546"/>
            <a:ext cx="9634983" cy="6166390"/>
          </a:xfrm>
          <a:prstGeom prst="rect">
            <a:avLst/>
          </a:prstGeom>
        </p:spPr>
      </p:pic>
      <p:sp>
        <p:nvSpPr>
          <p:cNvPr id="5" name="Title 1"/>
          <p:cNvSpPr txBox="1">
            <a:spLocks/>
          </p:cNvSpPr>
          <p:nvPr/>
        </p:nvSpPr>
        <p:spPr>
          <a:xfrm>
            <a:off x="5364088" y="411510"/>
            <a:ext cx="2736304" cy="1224136"/>
          </a:xfrm>
          <a:prstGeom prst="rect">
            <a:avLst/>
          </a:prstGeom>
          <a:solidFill>
            <a:srgbClr val="00B0F0">
              <a:alpha val="18000"/>
            </a:srgb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3200" b="1" dirty="0" smtClean="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rPr>
              <a:t>بالاخره کدام صفت </a:t>
            </a:r>
            <a:r>
              <a:rPr lang="fa-IR" sz="3200" b="1" dirty="0" smtClean="0">
                <a:solidFill>
                  <a:srgbClr val="FFFF00"/>
                </a:solidFill>
                <a:effectLst>
                  <a:outerShdw blurRad="38100" dist="38100" dir="2700000" algn="tl">
                    <a:srgbClr val="000000">
                      <a:alpha val="43137"/>
                    </a:srgbClr>
                  </a:outerShdw>
                </a:effectLst>
                <a:latin typeface="Circulate BRK" pitchFamily="2" charset="0"/>
                <a:cs typeface="B Nazanin" panose="00000400000000000000" pitchFamily="2" charset="-78"/>
              </a:rPr>
              <a:t>واقعیت</a:t>
            </a:r>
            <a:r>
              <a:rPr lang="fa-IR" sz="3200" b="1" dirty="0" smtClean="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rPr>
              <a:t> کربلاست؟</a:t>
            </a:r>
            <a:endParaRPr lang="fa-IR" sz="3200" b="1" dirty="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endParaRPr>
          </a:p>
        </p:txBody>
      </p:sp>
      <p:graphicFrame>
        <p:nvGraphicFramePr>
          <p:cNvPr id="2" name="Diagram 1"/>
          <p:cNvGraphicFramePr/>
          <p:nvPr>
            <p:extLst>
              <p:ext uri="{D42A27DB-BD31-4B8C-83A1-F6EECF244321}">
                <p14:modId xmlns:p14="http://schemas.microsoft.com/office/powerpoint/2010/main" val="2096867810"/>
              </p:ext>
            </p:extLst>
          </p:nvPr>
        </p:nvGraphicFramePr>
        <p:xfrm>
          <a:off x="4836368" y="1619870"/>
          <a:ext cx="4056112" cy="1743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584702651"/>
              </p:ext>
            </p:extLst>
          </p:nvPr>
        </p:nvGraphicFramePr>
        <p:xfrm>
          <a:off x="4860032" y="3276054"/>
          <a:ext cx="4056112" cy="17439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TextBox 6">
            <a:hlinkClick r:id="rId14" tooltip="سایت ضیاءالصالحین"/>
          </p:cNvPr>
          <p:cNvSpPr txBox="1"/>
          <p:nvPr/>
        </p:nvSpPr>
        <p:spPr>
          <a:xfrm>
            <a:off x="2627784" y="4662124"/>
            <a:ext cx="4176464" cy="369332"/>
          </a:xfrm>
          <a:prstGeom prst="rect">
            <a:avLst/>
          </a:prstGeom>
          <a:noFill/>
        </p:spPr>
        <p:txBody>
          <a:bodyPr wrap="square" rtlCol="1">
            <a:spAutoFit/>
          </a:bodyPr>
          <a:lstStyle/>
          <a:p>
            <a:pPr algn="ctr"/>
            <a:endParaRPr lang="fa-IR" dirty="0"/>
          </a:p>
        </p:txBody>
      </p:sp>
    </p:spTree>
    <p:extLst>
      <p:ext uri="{BB962C8B-B14F-4D97-AF65-F5344CB8AC3E}">
        <p14:creationId xmlns:p14="http://schemas.microsoft.com/office/powerpoint/2010/main" val="41491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A38F951D-93B4-4CC6-8AD8-7DAFF0ED3612}"/>
                                            </p:graphicEl>
                                          </p:spTgt>
                                        </p:tgtEl>
                                        <p:attrNameLst>
                                          <p:attrName>style.visibility</p:attrName>
                                        </p:attrNameLst>
                                      </p:cBhvr>
                                      <p:to>
                                        <p:strVal val="visible"/>
                                      </p:to>
                                    </p:set>
                                    <p:animEffect transition="in" filter="fade">
                                      <p:cBhvr>
                                        <p:cTn id="14" dur="1000"/>
                                        <p:tgtEl>
                                          <p:spTgt spid="2">
                                            <p:graphicEl>
                                              <a:dgm id="{A38F951D-93B4-4CC6-8AD8-7DAFF0ED3612}"/>
                                            </p:graphicEl>
                                          </p:spTgt>
                                        </p:tgtEl>
                                      </p:cBhvr>
                                    </p:animEffect>
                                    <p:anim calcmode="lin" valueType="num">
                                      <p:cBhvr>
                                        <p:cTn id="15" dur="1000" fill="hold"/>
                                        <p:tgtEl>
                                          <p:spTgt spid="2">
                                            <p:graphicEl>
                                              <a:dgm id="{A38F951D-93B4-4CC6-8AD8-7DAFF0ED3612}"/>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A38F951D-93B4-4CC6-8AD8-7DAFF0ED361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F2BD03F7-C1EC-431F-AE2B-3D3C57028FA9}"/>
                                            </p:graphicEl>
                                          </p:spTgt>
                                        </p:tgtEl>
                                        <p:attrNameLst>
                                          <p:attrName>style.visibility</p:attrName>
                                        </p:attrNameLst>
                                      </p:cBhvr>
                                      <p:to>
                                        <p:strVal val="visible"/>
                                      </p:to>
                                    </p:set>
                                    <p:animEffect transition="in" filter="fade">
                                      <p:cBhvr>
                                        <p:cTn id="21" dur="1000"/>
                                        <p:tgtEl>
                                          <p:spTgt spid="2">
                                            <p:graphicEl>
                                              <a:dgm id="{F2BD03F7-C1EC-431F-AE2B-3D3C57028FA9}"/>
                                            </p:graphicEl>
                                          </p:spTgt>
                                        </p:tgtEl>
                                      </p:cBhvr>
                                    </p:animEffect>
                                    <p:anim calcmode="lin" valueType="num">
                                      <p:cBhvr>
                                        <p:cTn id="22" dur="1000" fill="hold"/>
                                        <p:tgtEl>
                                          <p:spTgt spid="2">
                                            <p:graphicEl>
                                              <a:dgm id="{F2BD03F7-C1EC-431F-AE2B-3D3C57028FA9}"/>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F2BD03F7-C1EC-431F-AE2B-3D3C57028FA9}"/>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F8AE278C-FD33-44B5-944D-5C7F0C76482B}"/>
                                            </p:graphicEl>
                                          </p:spTgt>
                                        </p:tgtEl>
                                        <p:attrNameLst>
                                          <p:attrName>style.visibility</p:attrName>
                                        </p:attrNameLst>
                                      </p:cBhvr>
                                      <p:to>
                                        <p:strVal val="visible"/>
                                      </p:to>
                                    </p:set>
                                    <p:animEffect transition="in" filter="fade">
                                      <p:cBhvr>
                                        <p:cTn id="28" dur="1000"/>
                                        <p:tgtEl>
                                          <p:spTgt spid="2">
                                            <p:graphicEl>
                                              <a:dgm id="{F8AE278C-FD33-44B5-944D-5C7F0C76482B}"/>
                                            </p:graphicEl>
                                          </p:spTgt>
                                        </p:tgtEl>
                                      </p:cBhvr>
                                    </p:animEffect>
                                    <p:anim calcmode="lin" valueType="num">
                                      <p:cBhvr>
                                        <p:cTn id="29" dur="1000" fill="hold"/>
                                        <p:tgtEl>
                                          <p:spTgt spid="2">
                                            <p:graphicEl>
                                              <a:dgm id="{F8AE278C-FD33-44B5-944D-5C7F0C76482B}"/>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F8AE278C-FD33-44B5-944D-5C7F0C76482B}"/>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dgm id="{A38F951D-93B4-4CC6-8AD8-7DAFF0ED3612}"/>
                                            </p:graphicEl>
                                          </p:spTgt>
                                        </p:tgtEl>
                                        <p:attrNameLst>
                                          <p:attrName>style.visibility</p:attrName>
                                        </p:attrNameLst>
                                      </p:cBhvr>
                                      <p:to>
                                        <p:strVal val="visible"/>
                                      </p:to>
                                    </p:set>
                                    <p:animEffect transition="in" filter="fade">
                                      <p:cBhvr>
                                        <p:cTn id="35" dur="1000"/>
                                        <p:tgtEl>
                                          <p:spTgt spid="6">
                                            <p:graphicEl>
                                              <a:dgm id="{A38F951D-93B4-4CC6-8AD8-7DAFF0ED3612}"/>
                                            </p:graphicEl>
                                          </p:spTgt>
                                        </p:tgtEl>
                                      </p:cBhvr>
                                    </p:animEffect>
                                    <p:anim calcmode="lin" valueType="num">
                                      <p:cBhvr>
                                        <p:cTn id="36" dur="1000" fill="hold"/>
                                        <p:tgtEl>
                                          <p:spTgt spid="6">
                                            <p:graphicEl>
                                              <a:dgm id="{A38F951D-93B4-4CC6-8AD8-7DAFF0ED3612}"/>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A38F951D-93B4-4CC6-8AD8-7DAFF0ED3612}"/>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graphicEl>
                                              <a:dgm id="{F2BD03F7-C1EC-431F-AE2B-3D3C57028FA9}"/>
                                            </p:graphicEl>
                                          </p:spTgt>
                                        </p:tgtEl>
                                        <p:attrNameLst>
                                          <p:attrName>style.visibility</p:attrName>
                                        </p:attrNameLst>
                                      </p:cBhvr>
                                      <p:to>
                                        <p:strVal val="visible"/>
                                      </p:to>
                                    </p:set>
                                    <p:animEffect transition="in" filter="fade">
                                      <p:cBhvr>
                                        <p:cTn id="42" dur="1000"/>
                                        <p:tgtEl>
                                          <p:spTgt spid="6">
                                            <p:graphicEl>
                                              <a:dgm id="{F2BD03F7-C1EC-431F-AE2B-3D3C57028FA9}"/>
                                            </p:graphicEl>
                                          </p:spTgt>
                                        </p:tgtEl>
                                      </p:cBhvr>
                                    </p:animEffect>
                                    <p:anim calcmode="lin" valueType="num">
                                      <p:cBhvr>
                                        <p:cTn id="43" dur="1000" fill="hold"/>
                                        <p:tgtEl>
                                          <p:spTgt spid="6">
                                            <p:graphicEl>
                                              <a:dgm id="{F2BD03F7-C1EC-431F-AE2B-3D3C57028FA9}"/>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F2BD03F7-C1EC-431F-AE2B-3D3C57028FA9}"/>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graphicEl>
                                              <a:dgm id="{F8AE278C-FD33-44B5-944D-5C7F0C76482B}"/>
                                            </p:graphicEl>
                                          </p:spTgt>
                                        </p:tgtEl>
                                        <p:attrNameLst>
                                          <p:attrName>style.visibility</p:attrName>
                                        </p:attrNameLst>
                                      </p:cBhvr>
                                      <p:to>
                                        <p:strVal val="visible"/>
                                      </p:to>
                                    </p:set>
                                    <p:animEffect transition="in" filter="fade">
                                      <p:cBhvr>
                                        <p:cTn id="49" dur="1000"/>
                                        <p:tgtEl>
                                          <p:spTgt spid="6">
                                            <p:graphicEl>
                                              <a:dgm id="{F8AE278C-FD33-44B5-944D-5C7F0C76482B}"/>
                                            </p:graphicEl>
                                          </p:spTgt>
                                        </p:tgtEl>
                                      </p:cBhvr>
                                    </p:animEffect>
                                    <p:anim calcmode="lin" valueType="num">
                                      <p:cBhvr>
                                        <p:cTn id="50" dur="1000" fill="hold"/>
                                        <p:tgtEl>
                                          <p:spTgt spid="6">
                                            <p:graphicEl>
                                              <a:dgm id="{F8AE278C-FD33-44B5-944D-5C7F0C76482B}"/>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F8AE278C-FD33-44B5-944D-5C7F0C76482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2" grpId="0">
        <p:bldSub>
          <a:bldDgm bld="one"/>
        </p:bldSub>
      </p:bldGraphic>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1" y="-92546"/>
            <a:ext cx="9490967" cy="5880448"/>
          </a:xfrm>
          <a:prstGeom prst="rect">
            <a:avLst/>
          </a:prstGeom>
        </p:spPr>
      </p:pic>
      <p:sp>
        <p:nvSpPr>
          <p:cNvPr id="7" name="Title 1"/>
          <p:cNvSpPr txBox="1">
            <a:spLocks/>
          </p:cNvSpPr>
          <p:nvPr/>
        </p:nvSpPr>
        <p:spPr>
          <a:xfrm>
            <a:off x="2764756" y="2067694"/>
            <a:ext cx="4831580" cy="1584176"/>
          </a:xfrm>
          <a:prstGeom prst="rect">
            <a:avLst/>
          </a:prstGeom>
          <a:solidFill>
            <a:schemeClr val="accent4">
              <a:lumMod val="40000"/>
              <a:lumOff val="60000"/>
              <a:alpha val="18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rPr>
              <a:t>بازنمایی یعنی همین:</a:t>
            </a:r>
          </a:p>
          <a:p>
            <a:pPr algn="ctr" rtl="1"/>
            <a:r>
              <a:rPr lang="fa-IR" sz="2800" b="1" dirty="0" smtClean="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rPr>
              <a:t>بازنمایی یعنی قاب بستن روی واقعیت</a:t>
            </a:r>
          </a:p>
          <a:p>
            <a:pPr algn="ctr" rtl="1"/>
            <a:r>
              <a:rPr lang="fa-IR" sz="2800" b="1" dirty="0" smtClean="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rPr>
              <a:t>بازنمایی یعنی معرفی دنیا از نگاه خود</a:t>
            </a:r>
            <a:endParaRPr lang="fa-IR" sz="2800" b="1" dirty="0">
              <a:solidFill>
                <a:schemeClr val="bg1"/>
              </a:solidFill>
              <a:effectLst>
                <a:outerShdw blurRad="38100" dist="38100" dir="2700000" algn="tl">
                  <a:srgbClr val="000000">
                    <a:alpha val="43137"/>
                  </a:srgbClr>
                </a:outerShdw>
              </a:effectLst>
              <a:latin typeface="Circulate BRK" pitchFamily="2" charset="0"/>
              <a:cs typeface="B Nazanin" panose="00000400000000000000" pitchFamily="2" charset="-78"/>
            </a:endParaRPr>
          </a:p>
        </p:txBody>
      </p:sp>
    </p:spTree>
    <p:extLst>
      <p:ext uri="{BB962C8B-B14F-4D97-AF65-F5344CB8AC3E}">
        <p14:creationId xmlns:p14="http://schemas.microsoft.com/office/powerpoint/2010/main" val="4272474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heme3" id="{2C4C5E10-8DCC-4C56-8184-7994B4496C82}" vid="{B725BD05-55C6-417D-9EC6-B7078AB087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6276</TotalTime>
  <Words>1765</Words>
  <Application>Microsoft Office PowerPoint</Application>
  <PresentationFormat>On-screen Show (16:9)</PresentationFormat>
  <Paragraphs>158</Paragraphs>
  <Slides>24</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B Titr</vt:lpstr>
      <vt:lpstr>Calibri Light</vt:lpstr>
      <vt:lpstr>Impact</vt:lpstr>
      <vt:lpstr>B Mitra</vt:lpstr>
      <vt:lpstr>Calibri</vt:lpstr>
      <vt:lpstr>Times New Roman</vt:lpstr>
      <vt:lpstr>B Nazanin</vt:lpstr>
      <vt:lpstr>Circulate BRK</vt:lpstr>
      <vt:lpstr>Arial</vt:lpstr>
      <vt:lpstr>1_Office Theme</vt:lpstr>
      <vt:lpstr>Theme3</vt:lpstr>
      <vt:lpstr>کتاب تفکر و سواد رسانه ای پایه دهم</vt:lpstr>
      <vt:lpstr>PowerPoint Presentation</vt:lpstr>
      <vt:lpstr>بازنمایی یعنی نشان دادن واقعیت به شکلی خاص.</vt:lpstr>
      <vt:lpstr>PowerPoint Presentation</vt:lpstr>
      <vt:lpstr>PowerPoint Presentation</vt:lpstr>
      <vt:lpstr>PowerPoint Presentation</vt:lpstr>
      <vt:lpstr>PowerPoint Presentation</vt:lpstr>
      <vt:lpstr>PowerPoint Presentation</vt:lpstr>
      <vt:lpstr>PowerPoint Presentation</vt:lpstr>
      <vt:lpstr>افراد چگونه خود را بازنمایی می کنند؟</vt:lpstr>
      <vt:lpstr>کلمه ای که بعد از تماشای هر کدام از این حیوانات در ذهن شما شکل می گیرد چیست؟ چرا؟</vt:lpstr>
      <vt:lpstr>PowerPoint Presentation</vt:lpstr>
      <vt:lpstr>آیا این روباه هم مکار است؟</vt:lpstr>
      <vt:lpstr>همه قهرمان ها ساخته دست رسانه ها هستند. از قدیم تا کنون!</vt:lpstr>
      <vt:lpstr>انگلیسی حرف بزن، شاد شی!</vt:lpstr>
      <vt:lpstr>آیا می دانید بعضی از بچه های انگلیسی،انگلیسی صحبت نمیکنند!</vt:lpstr>
      <vt:lpstr>هند را در یک جمله توصیف کنید...</vt:lpstr>
      <vt:lpstr>PowerPoint Presentation</vt:lpstr>
      <vt:lpstr>PowerPoint Presentation</vt:lpstr>
      <vt:lpstr>PowerPoint Presentation</vt:lpstr>
      <vt:lpstr>PowerPoint Presentation</vt:lpstr>
      <vt:lpstr>دو نوع خانواده</vt:lpstr>
      <vt:lpstr>1- در هر تصویر، واقعیت چیست؟ 2- چگونه با بازنمایی واقعیت تغییر یافته است؟</vt:lpstr>
      <vt:lpstr>انتهای درس چهارم</vt:lpstr>
    </vt:vector>
  </TitlesOfParts>
  <Manager>Muhammad Abbas Javady</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درس چهارم کتاب تفکر و سواد رسانه پایه دهم</dc:title>
  <dc:subject>فنون خلق پیام رسانه ای و بازنمایی</dc:subject>
  <dc:creator>www.ziaossalehin.ir | ضیاءالصالحین</dc:creator>
  <cp:keywords>www.ziaossalehin.ir | ضیاءالصالحین</cp:keywords>
  <cp:lastModifiedBy>ضیاءالصالحین | www.ziaossalehin.ir</cp:lastModifiedBy>
  <cp:revision>170</cp:revision>
  <dcterms:created xsi:type="dcterms:W3CDTF">2016-09-22T20:52:39Z</dcterms:created>
  <dcterms:modified xsi:type="dcterms:W3CDTF">2019-10-15T13:21:27Z</dcterms:modified>
  <cp:contentStatus/>
</cp:coreProperties>
</file>