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sldIdLst>
    <p:sldId id="286" r:id="rId2"/>
    <p:sldId id="287" r:id="rId3"/>
    <p:sldId id="288" r:id="rId4"/>
    <p:sldId id="289" r:id="rId5"/>
    <p:sldId id="320" r:id="rId6"/>
    <p:sldId id="321" r:id="rId7"/>
    <p:sldId id="319" r:id="rId8"/>
    <p:sldId id="318"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9" r:id="rId28"/>
    <p:sldId id="311" r:id="rId29"/>
    <p:sldId id="312" r:id="rId30"/>
    <p:sldId id="313" r:id="rId31"/>
    <p:sldId id="314" r:id="rId32"/>
    <p:sldId id="315" r:id="rId33"/>
    <p:sldId id="317" r:id="rId34"/>
    <p:sldId id="316" r:id="rId35"/>
    <p:sldId id="322" r:id="rId36"/>
  </p:sldIdLst>
  <p:sldSz cx="9144000" cy="5143500" type="screen16x9"/>
  <p:notesSz cx="6858000" cy="9144000"/>
  <p:embeddedFontLst>
    <p:embeddedFont>
      <p:font typeface="Impact" panose="020B0806030902050204" pitchFamily="34" charset="0"/>
      <p:regular r:id="rId38"/>
    </p:embeddedFont>
    <p:embeddedFont>
      <p:font typeface="Calibri" panose="020F0502020204030204" pitchFamily="34" charset="0"/>
      <p:regular r:id="rId39"/>
      <p:bold r:id="rId40"/>
      <p:italic r:id="rId41"/>
      <p:boldItalic r:id="rId42"/>
    </p:embeddedFont>
    <p:embeddedFont>
      <p:font typeface="B Mitra" panose="00000400000000000000" pitchFamily="2" charset="-78"/>
      <p:regular r:id="rId43"/>
      <p:bold r:id="rId44"/>
    </p:embeddedFont>
    <p:embeddedFont>
      <p:font typeface="B Titr" panose="00000700000000000000" pitchFamily="2" charset="-78"/>
      <p:bold r:id="rId45"/>
    </p:embeddedFont>
    <p:embeddedFont>
      <p:font typeface="IRANSans" panose="020B0506030804020204" pitchFamily="34" charset="-78"/>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807B67"/>
    <a:srgbClr val="D7D4C1"/>
    <a:srgbClr val="FFFFFF"/>
    <a:srgbClr val="D8C8F8"/>
    <a:srgbClr val="FFFF00"/>
    <a:srgbClr val="FF3300"/>
    <a:srgbClr val="C35D0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4021" autoAdjust="0"/>
  </p:normalViewPr>
  <p:slideViewPr>
    <p:cSldViewPr>
      <p:cViewPr varScale="1">
        <p:scale>
          <a:sx n="82" d="100"/>
          <a:sy n="82" d="100"/>
        </p:scale>
        <p:origin x="1445"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4AF26-6CF9-4410-BF0C-C2C4E8E2AFB2}"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US"/>
        </a:p>
      </dgm:t>
    </dgm:pt>
    <dgm:pt modelId="{B00EFAD6-575A-4124-9F8B-D7786304A69D}">
      <dgm:prSet phldrT="[Text]" custT="1"/>
      <dgm:spPr/>
      <dgm:t>
        <a:bodyPr/>
        <a:lstStyle/>
        <a:p>
          <a:pPr rtl="1"/>
          <a:r>
            <a:rPr lang="fa-IR" sz="3200" b="1" smtClean="0">
              <a:cs typeface="B Mitra" panose="00000400000000000000" pitchFamily="2" charset="-78"/>
            </a:rPr>
            <a:t>فنون اقناع1</a:t>
          </a:r>
          <a:endParaRPr lang="en-US" sz="3200" b="1" dirty="0">
            <a:cs typeface="B Mitra" panose="00000400000000000000" pitchFamily="2" charset="-78"/>
          </a:endParaRPr>
        </a:p>
      </dgm:t>
    </dgm:pt>
    <dgm:pt modelId="{B202F5DB-8924-4815-9FBF-FA1556FFE1A9}" type="parTrans" cxnId="{45B989A1-D381-411F-8850-2044CAFD4A20}">
      <dgm:prSet/>
      <dgm:spPr/>
      <dgm:t>
        <a:bodyPr/>
        <a:lstStyle/>
        <a:p>
          <a:endParaRPr lang="en-US" sz="2000" b="1">
            <a:solidFill>
              <a:srgbClr val="FFFF00"/>
            </a:solidFill>
            <a:cs typeface="B Mitra" panose="00000400000000000000" pitchFamily="2" charset="-78"/>
          </a:endParaRPr>
        </a:p>
      </dgm:t>
    </dgm:pt>
    <dgm:pt modelId="{7231E5B7-2146-40F6-BE3F-FAACB1AB7D69}" type="sibTrans" cxnId="{45B989A1-D381-411F-8850-2044CAFD4A20}">
      <dgm:prSet/>
      <dgm:spPr/>
      <dgm:t>
        <a:bodyPr/>
        <a:lstStyle/>
        <a:p>
          <a:endParaRPr lang="en-US" sz="2000" b="1">
            <a:solidFill>
              <a:srgbClr val="FFFF00"/>
            </a:solidFill>
            <a:cs typeface="B Mitra" panose="00000400000000000000" pitchFamily="2" charset="-78"/>
          </a:endParaRPr>
        </a:p>
      </dgm:t>
    </dgm:pt>
    <dgm:pt modelId="{C4622580-7A18-4033-A3D5-96E27F51D755}">
      <dgm:prSet phldrT="[Text]" custT="1"/>
      <dgm:spPr/>
      <dgm:t>
        <a:bodyPr/>
        <a:lstStyle/>
        <a:p>
          <a:pPr rtl="1"/>
          <a:r>
            <a:rPr lang="fa-IR" sz="2000" b="1" smtClean="0">
              <a:cs typeface="B Mitra" panose="00000400000000000000" pitchFamily="2" charset="-78"/>
            </a:rPr>
            <a:t>گواهی دادن</a:t>
          </a:r>
          <a:endParaRPr lang="en-US" sz="2000" b="1" dirty="0">
            <a:cs typeface="B Mitra" panose="00000400000000000000" pitchFamily="2" charset="-78"/>
          </a:endParaRPr>
        </a:p>
      </dgm:t>
    </dgm:pt>
    <dgm:pt modelId="{F9FDFAC8-6766-45D8-B8FF-E94DD0458C18}" type="parTrans" cxnId="{5B9CD8B0-188F-4068-9FBC-C74B3721D9B6}">
      <dgm:prSet custT="1"/>
      <dgm:spPr/>
      <dgm:t>
        <a:bodyPr/>
        <a:lstStyle/>
        <a:p>
          <a:endParaRPr lang="en-US" sz="2000" b="1">
            <a:solidFill>
              <a:srgbClr val="FFFF00"/>
            </a:solidFill>
            <a:cs typeface="B Mitra" panose="00000400000000000000" pitchFamily="2" charset="-78"/>
          </a:endParaRPr>
        </a:p>
      </dgm:t>
    </dgm:pt>
    <dgm:pt modelId="{A1B58A35-E226-4B00-A2F1-2C824517FEA6}" type="sibTrans" cxnId="{5B9CD8B0-188F-4068-9FBC-C74B3721D9B6}">
      <dgm:prSet/>
      <dgm:spPr/>
      <dgm:t>
        <a:bodyPr/>
        <a:lstStyle/>
        <a:p>
          <a:endParaRPr lang="en-US" sz="2000" b="1">
            <a:solidFill>
              <a:srgbClr val="FFFF00"/>
            </a:solidFill>
            <a:cs typeface="B Mitra" panose="00000400000000000000" pitchFamily="2" charset="-78"/>
          </a:endParaRPr>
        </a:p>
      </dgm:t>
    </dgm:pt>
    <dgm:pt modelId="{72D445E9-1EC3-481F-8848-2E653BDD42DF}">
      <dgm:prSet phldrT="[Text]" custT="1"/>
      <dgm:spPr/>
      <dgm:t>
        <a:bodyPr/>
        <a:lstStyle/>
        <a:p>
          <a:pPr rtl="1"/>
          <a:r>
            <a:rPr lang="fa-IR" sz="2000" b="1" smtClean="0">
              <a:cs typeface="B Mitra" panose="00000400000000000000" pitchFamily="2" charset="-78"/>
            </a:rPr>
            <a:t>استفاده از زیبایی</a:t>
          </a:r>
          <a:endParaRPr lang="en-US" sz="2000" b="1" dirty="0">
            <a:cs typeface="B Mitra" panose="00000400000000000000" pitchFamily="2" charset="-78"/>
          </a:endParaRPr>
        </a:p>
      </dgm:t>
    </dgm:pt>
    <dgm:pt modelId="{BDB87029-673A-4005-9909-B9349ACF3301}" type="parTrans" cxnId="{77FFEA02-8A5E-4576-BCEC-C60EAA487A04}">
      <dgm:prSet custT="1"/>
      <dgm:spPr/>
      <dgm:t>
        <a:bodyPr/>
        <a:lstStyle/>
        <a:p>
          <a:endParaRPr lang="en-US" sz="2000" b="1">
            <a:solidFill>
              <a:srgbClr val="FFFF00"/>
            </a:solidFill>
            <a:cs typeface="B Mitra" panose="00000400000000000000" pitchFamily="2" charset="-78"/>
          </a:endParaRPr>
        </a:p>
      </dgm:t>
    </dgm:pt>
    <dgm:pt modelId="{3A309B2B-404B-4570-8AC2-4FCCC451E6F4}" type="sibTrans" cxnId="{77FFEA02-8A5E-4576-BCEC-C60EAA487A04}">
      <dgm:prSet/>
      <dgm:spPr/>
      <dgm:t>
        <a:bodyPr/>
        <a:lstStyle/>
        <a:p>
          <a:endParaRPr lang="en-US" sz="2000" b="1">
            <a:solidFill>
              <a:srgbClr val="FFFF00"/>
            </a:solidFill>
            <a:cs typeface="B Mitra" panose="00000400000000000000" pitchFamily="2" charset="-78"/>
          </a:endParaRPr>
        </a:p>
      </dgm:t>
    </dgm:pt>
    <dgm:pt modelId="{1A8049AB-D93E-4293-B2D9-AC6132EE6DAC}">
      <dgm:prSet phldrT="[Text]" custT="1"/>
      <dgm:spPr/>
      <dgm:t>
        <a:bodyPr/>
        <a:lstStyle/>
        <a:p>
          <a:r>
            <a:rPr lang="fa-IR" sz="2000" b="1" smtClean="0">
              <a:cs typeface="B Mitra" panose="00000400000000000000" pitchFamily="2" charset="-78"/>
            </a:rPr>
            <a:t>تطمیع</a:t>
          </a:r>
          <a:endParaRPr lang="en-US" sz="2000" b="1" dirty="0">
            <a:cs typeface="B Mitra" panose="00000400000000000000" pitchFamily="2" charset="-78"/>
          </a:endParaRPr>
        </a:p>
      </dgm:t>
    </dgm:pt>
    <dgm:pt modelId="{D23D14E7-8EF1-4D7F-A070-2D1EC3364117}" type="parTrans" cxnId="{68586F7D-8BAC-42F1-A885-2D45A1FB5762}">
      <dgm:prSet custT="1"/>
      <dgm:spPr/>
      <dgm:t>
        <a:bodyPr/>
        <a:lstStyle/>
        <a:p>
          <a:endParaRPr lang="en-US" sz="2000" b="1">
            <a:solidFill>
              <a:srgbClr val="FFFF00"/>
            </a:solidFill>
            <a:cs typeface="B Mitra" panose="00000400000000000000" pitchFamily="2" charset="-78"/>
          </a:endParaRPr>
        </a:p>
      </dgm:t>
    </dgm:pt>
    <dgm:pt modelId="{EBE053F0-42E3-409B-B801-FAAAF3241174}" type="sibTrans" cxnId="{68586F7D-8BAC-42F1-A885-2D45A1FB5762}">
      <dgm:prSet/>
      <dgm:spPr/>
      <dgm:t>
        <a:bodyPr/>
        <a:lstStyle/>
        <a:p>
          <a:endParaRPr lang="en-US" sz="2000" b="1">
            <a:solidFill>
              <a:srgbClr val="FFFF00"/>
            </a:solidFill>
            <a:cs typeface="B Mitra" panose="00000400000000000000" pitchFamily="2" charset="-78"/>
          </a:endParaRPr>
        </a:p>
      </dgm:t>
    </dgm:pt>
    <dgm:pt modelId="{C3E58D9E-9045-470D-BE85-7290CD43548E}">
      <dgm:prSet phldrT="[Text]" custT="1"/>
      <dgm:spPr/>
      <dgm:t>
        <a:bodyPr/>
        <a:lstStyle/>
        <a:p>
          <a:r>
            <a:rPr lang="fa-IR" sz="2000" b="1" smtClean="0">
              <a:cs typeface="B Mitra" panose="00000400000000000000" pitchFamily="2" charset="-78"/>
            </a:rPr>
            <a:t>اغراق</a:t>
          </a:r>
          <a:endParaRPr lang="en-US" sz="2000" b="1" dirty="0">
            <a:cs typeface="B Mitra" panose="00000400000000000000" pitchFamily="2" charset="-78"/>
          </a:endParaRPr>
        </a:p>
      </dgm:t>
    </dgm:pt>
    <dgm:pt modelId="{6362CA23-D13D-48A2-801B-E6644C1C6ED9}" type="parTrans" cxnId="{B88DCB57-1522-4CC3-91EF-F8E2BB2E6961}">
      <dgm:prSet custT="1"/>
      <dgm:spPr/>
      <dgm:t>
        <a:bodyPr/>
        <a:lstStyle/>
        <a:p>
          <a:endParaRPr lang="en-US" sz="2000" b="1">
            <a:solidFill>
              <a:srgbClr val="FFFF00"/>
            </a:solidFill>
            <a:cs typeface="B Mitra" panose="00000400000000000000" pitchFamily="2" charset="-78"/>
          </a:endParaRPr>
        </a:p>
      </dgm:t>
    </dgm:pt>
    <dgm:pt modelId="{47D386B6-4C3C-415E-9CDA-488E13A31AA2}" type="sibTrans" cxnId="{B88DCB57-1522-4CC3-91EF-F8E2BB2E6961}">
      <dgm:prSet/>
      <dgm:spPr/>
      <dgm:t>
        <a:bodyPr/>
        <a:lstStyle/>
        <a:p>
          <a:endParaRPr lang="en-US" sz="2000" b="1">
            <a:solidFill>
              <a:srgbClr val="FFFF00"/>
            </a:solidFill>
            <a:cs typeface="B Mitra" panose="00000400000000000000" pitchFamily="2" charset="-78"/>
          </a:endParaRPr>
        </a:p>
      </dgm:t>
    </dgm:pt>
    <dgm:pt modelId="{3B6FCF21-EA50-4D74-851B-7B845D62216F}">
      <dgm:prSet custT="1"/>
      <dgm:spPr/>
      <dgm:t>
        <a:bodyPr/>
        <a:lstStyle/>
        <a:p>
          <a:r>
            <a:rPr lang="fa-IR" sz="2000" b="1" smtClean="0">
              <a:cs typeface="B Mitra" panose="00000400000000000000" pitchFamily="2" charset="-78"/>
            </a:rPr>
            <a:t>طنز</a:t>
          </a:r>
          <a:endParaRPr lang="en-US" sz="2000" b="1" dirty="0">
            <a:cs typeface="B Mitra" panose="00000400000000000000" pitchFamily="2" charset="-78"/>
          </a:endParaRPr>
        </a:p>
      </dgm:t>
    </dgm:pt>
    <dgm:pt modelId="{8B21854C-2419-4572-999A-A634E2B01A03}" type="parTrans" cxnId="{44D018E8-081E-44BE-A89F-0F5F59CCBF85}">
      <dgm:prSet custT="1"/>
      <dgm:spPr/>
      <dgm:t>
        <a:bodyPr/>
        <a:lstStyle/>
        <a:p>
          <a:endParaRPr lang="en-US" sz="2000" b="1" dirty="0">
            <a:solidFill>
              <a:srgbClr val="FFFF00"/>
            </a:solidFill>
            <a:cs typeface="B Mitra" panose="00000400000000000000" pitchFamily="2" charset="-78"/>
          </a:endParaRPr>
        </a:p>
      </dgm:t>
    </dgm:pt>
    <dgm:pt modelId="{9DBE6C8F-1C69-43A0-B152-E1EA52461724}" type="sibTrans" cxnId="{44D018E8-081E-44BE-A89F-0F5F59CCBF85}">
      <dgm:prSet/>
      <dgm:spPr/>
      <dgm:t>
        <a:bodyPr/>
        <a:lstStyle/>
        <a:p>
          <a:endParaRPr lang="en-US" sz="2000" b="1">
            <a:solidFill>
              <a:srgbClr val="FFFF00"/>
            </a:solidFill>
            <a:cs typeface="B Mitra" panose="00000400000000000000" pitchFamily="2" charset="-78"/>
          </a:endParaRPr>
        </a:p>
      </dgm:t>
    </dgm:pt>
    <dgm:pt modelId="{C2AABE58-44EF-4F57-BDB6-9427ABD5AD36}">
      <dgm:prSet custT="1"/>
      <dgm:spPr/>
      <dgm:t>
        <a:bodyPr/>
        <a:lstStyle/>
        <a:p>
          <a:r>
            <a:rPr lang="fa-IR" sz="2000" b="1" dirty="0" smtClean="0">
              <a:cs typeface="B Mitra" panose="00000400000000000000" pitchFamily="2" charset="-78"/>
            </a:rPr>
            <a:t>ترس</a:t>
          </a:r>
          <a:endParaRPr lang="en-US" sz="2000" b="1" dirty="0">
            <a:cs typeface="B Mitra" panose="00000400000000000000" pitchFamily="2" charset="-78"/>
          </a:endParaRPr>
        </a:p>
      </dgm:t>
    </dgm:pt>
    <dgm:pt modelId="{9B5FE976-967B-4081-BB1F-0218D2FD92B5}" type="parTrans" cxnId="{55151072-D983-4630-AD56-E287191BD143}">
      <dgm:prSet custT="1"/>
      <dgm:spPr/>
      <dgm:t>
        <a:bodyPr/>
        <a:lstStyle/>
        <a:p>
          <a:endParaRPr lang="en-US" sz="2000" b="1">
            <a:solidFill>
              <a:srgbClr val="FFFF00"/>
            </a:solidFill>
            <a:cs typeface="B Mitra" panose="00000400000000000000" pitchFamily="2" charset="-78"/>
          </a:endParaRPr>
        </a:p>
      </dgm:t>
    </dgm:pt>
    <dgm:pt modelId="{118FEDB9-0F0C-4BCD-B90C-41CE3ED590C6}" type="sibTrans" cxnId="{55151072-D983-4630-AD56-E287191BD143}">
      <dgm:prSet/>
      <dgm:spPr/>
      <dgm:t>
        <a:bodyPr/>
        <a:lstStyle/>
        <a:p>
          <a:endParaRPr lang="en-US" sz="2000" b="1">
            <a:solidFill>
              <a:srgbClr val="FFFF00"/>
            </a:solidFill>
            <a:cs typeface="B Mitra" panose="00000400000000000000" pitchFamily="2" charset="-78"/>
          </a:endParaRPr>
        </a:p>
      </dgm:t>
    </dgm:pt>
    <dgm:pt modelId="{67C3A404-FF21-4249-8F4F-601A765F93BC}">
      <dgm:prSet custT="1"/>
      <dgm:spPr/>
      <dgm:t>
        <a:bodyPr/>
        <a:lstStyle/>
        <a:p>
          <a:r>
            <a:rPr lang="fa-IR" sz="2000" b="1" smtClean="0">
              <a:cs typeface="B Mitra" panose="00000400000000000000" pitchFamily="2" charset="-78"/>
            </a:rPr>
            <a:t>تداعی</a:t>
          </a:r>
          <a:endParaRPr lang="en-US" sz="2000" b="1" dirty="0">
            <a:cs typeface="B Mitra" panose="00000400000000000000" pitchFamily="2" charset="-78"/>
          </a:endParaRPr>
        </a:p>
      </dgm:t>
    </dgm:pt>
    <dgm:pt modelId="{853945F1-A316-4318-9B01-0D52423B2ACD}" type="parTrans" cxnId="{55969FB9-8B8F-4FE9-AD7C-7D13A6AFE332}">
      <dgm:prSet custT="1"/>
      <dgm:spPr/>
      <dgm:t>
        <a:bodyPr/>
        <a:lstStyle/>
        <a:p>
          <a:endParaRPr lang="en-US" sz="2000" b="1">
            <a:solidFill>
              <a:srgbClr val="FFFF00"/>
            </a:solidFill>
            <a:cs typeface="B Mitra" panose="00000400000000000000" pitchFamily="2" charset="-78"/>
          </a:endParaRPr>
        </a:p>
      </dgm:t>
    </dgm:pt>
    <dgm:pt modelId="{D2AC8A1D-7F1E-4194-A761-A556074ADA8C}" type="sibTrans" cxnId="{55969FB9-8B8F-4FE9-AD7C-7D13A6AFE332}">
      <dgm:prSet/>
      <dgm:spPr/>
      <dgm:t>
        <a:bodyPr/>
        <a:lstStyle/>
        <a:p>
          <a:endParaRPr lang="en-US" sz="2000" b="1">
            <a:solidFill>
              <a:srgbClr val="FFFF00"/>
            </a:solidFill>
            <a:cs typeface="B Mitra" panose="00000400000000000000" pitchFamily="2" charset="-78"/>
          </a:endParaRPr>
        </a:p>
      </dgm:t>
    </dgm:pt>
    <dgm:pt modelId="{EC9EE9C9-A557-497F-BB6A-F17D54D2A179}" type="pres">
      <dgm:prSet presAssocID="{B8D4AF26-6CF9-4410-BF0C-C2C4E8E2AFB2}" presName="Name0" presStyleCnt="0">
        <dgm:presLayoutVars>
          <dgm:chMax val="1"/>
          <dgm:dir/>
          <dgm:animLvl val="ctr"/>
          <dgm:resizeHandles val="exact"/>
        </dgm:presLayoutVars>
      </dgm:prSet>
      <dgm:spPr/>
      <dgm:t>
        <a:bodyPr/>
        <a:lstStyle/>
        <a:p>
          <a:endParaRPr lang="en-US"/>
        </a:p>
      </dgm:t>
    </dgm:pt>
    <dgm:pt modelId="{4E0464CF-F5E6-4820-B6CC-6C2C3452AAE8}" type="pres">
      <dgm:prSet presAssocID="{B00EFAD6-575A-4124-9F8B-D7786304A69D}" presName="centerShape" presStyleLbl="node0" presStyleIdx="0" presStyleCnt="1" custScaleX="159293" custScaleY="159293"/>
      <dgm:spPr/>
      <dgm:t>
        <a:bodyPr/>
        <a:lstStyle/>
        <a:p>
          <a:endParaRPr lang="en-US"/>
        </a:p>
      </dgm:t>
    </dgm:pt>
    <dgm:pt modelId="{BFC6D9B9-C202-45F1-98BD-A84B5B54EC05}" type="pres">
      <dgm:prSet presAssocID="{F9FDFAC8-6766-45D8-B8FF-E94DD0458C18}" presName="parTrans" presStyleLbl="sibTrans2D1" presStyleIdx="0" presStyleCnt="7"/>
      <dgm:spPr/>
      <dgm:t>
        <a:bodyPr/>
        <a:lstStyle/>
        <a:p>
          <a:endParaRPr lang="en-US"/>
        </a:p>
      </dgm:t>
    </dgm:pt>
    <dgm:pt modelId="{F9DBF7EC-90F5-4EB9-8BB6-935250F1327E}" type="pres">
      <dgm:prSet presAssocID="{F9FDFAC8-6766-45D8-B8FF-E94DD0458C18}" presName="connectorText" presStyleLbl="sibTrans2D1" presStyleIdx="0" presStyleCnt="7"/>
      <dgm:spPr/>
      <dgm:t>
        <a:bodyPr/>
        <a:lstStyle/>
        <a:p>
          <a:endParaRPr lang="en-US"/>
        </a:p>
      </dgm:t>
    </dgm:pt>
    <dgm:pt modelId="{E87ABFA2-7417-4ABC-8995-75172936DE44}" type="pres">
      <dgm:prSet presAssocID="{C4622580-7A18-4033-A3D5-96E27F51D755}" presName="node" presStyleLbl="node1" presStyleIdx="0" presStyleCnt="7" custScaleX="108319" custScaleY="108319">
        <dgm:presLayoutVars>
          <dgm:bulletEnabled val="1"/>
        </dgm:presLayoutVars>
      </dgm:prSet>
      <dgm:spPr/>
      <dgm:t>
        <a:bodyPr/>
        <a:lstStyle/>
        <a:p>
          <a:endParaRPr lang="en-US"/>
        </a:p>
      </dgm:t>
    </dgm:pt>
    <dgm:pt modelId="{27E43E10-9997-4376-90D8-097544F0C8DA}" type="pres">
      <dgm:prSet presAssocID="{BDB87029-673A-4005-9909-B9349ACF3301}" presName="parTrans" presStyleLbl="sibTrans2D1" presStyleIdx="1" presStyleCnt="7"/>
      <dgm:spPr/>
      <dgm:t>
        <a:bodyPr/>
        <a:lstStyle/>
        <a:p>
          <a:endParaRPr lang="en-US"/>
        </a:p>
      </dgm:t>
    </dgm:pt>
    <dgm:pt modelId="{5D7F5CE0-697E-4CB5-B527-266EB80A94DC}" type="pres">
      <dgm:prSet presAssocID="{BDB87029-673A-4005-9909-B9349ACF3301}" presName="connectorText" presStyleLbl="sibTrans2D1" presStyleIdx="1" presStyleCnt="7"/>
      <dgm:spPr/>
      <dgm:t>
        <a:bodyPr/>
        <a:lstStyle/>
        <a:p>
          <a:endParaRPr lang="en-US"/>
        </a:p>
      </dgm:t>
    </dgm:pt>
    <dgm:pt modelId="{47A5E268-B8E0-44DF-9267-4199D35C6254}" type="pres">
      <dgm:prSet presAssocID="{72D445E9-1EC3-481F-8848-2E653BDD42DF}" presName="node" presStyleLbl="node1" presStyleIdx="1" presStyleCnt="7" custScaleX="108319" custScaleY="108319">
        <dgm:presLayoutVars>
          <dgm:bulletEnabled val="1"/>
        </dgm:presLayoutVars>
      </dgm:prSet>
      <dgm:spPr/>
      <dgm:t>
        <a:bodyPr/>
        <a:lstStyle/>
        <a:p>
          <a:endParaRPr lang="en-US"/>
        </a:p>
      </dgm:t>
    </dgm:pt>
    <dgm:pt modelId="{ABDEAA34-4D95-451D-84EB-968B730EE5ED}" type="pres">
      <dgm:prSet presAssocID="{8B21854C-2419-4572-999A-A634E2B01A03}" presName="parTrans" presStyleLbl="sibTrans2D1" presStyleIdx="2" presStyleCnt="7"/>
      <dgm:spPr/>
      <dgm:t>
        <a:bodyPr/>
        <a:lstStyle/>
        <a:p>
          <a:endParaRPr lang="en-US"/>
        </a:p>
      </dgm:t>
    </dgm:pt>
    <dgm:pt modelId="{71ADC8B2-EC01-4358-BF42-FC81811F3334}" type="pres">
      <dgm:prSet presAssocID="{8B21854C-2419-4572-999A-A634E2B01A03}" presName="connectorText" presStyleLbl="sibTrans2D1" presStyleIdx="2" presStyleCnt="7"/>
      <dgm:spPr/>
      <dgm:t>
        <a:bodyPr/>
        <a:lstStyle/>
        <a:p>
          <a:endParaRPr lang="en-US"/>
        </a:p>
      </dgm:t>
    </dgm:pt>
    <dgm:pt modelId="{891BD07E-9D96-4B72-8301-A3BD21F0803F}" type="pres">
      <dgm:prSet presAssocID="{3B6FCF21-EA50-4D74-851B-7B845D62216F}" presName="node" presStyleLbl="node1" presStyleIdx="2" presStyleCnt="7" custScaleX="108319" custScaleY="108319">
        <dgm:presLayoutVars>
          <dgm:bulletEnabled val="1"/>
        </dgm:presLayoutVars>
      </dgm:prSet>
      <dgm:spPr/>
      <dgm:t>
        <a:bodyPr/>
        <a:lstStyle/>
        <a:p>
          <a:endParaRPr lang="en-US"/>
        </a:p>
      </dgm:t>
    </dgm:pt>
    <dgm:pt modelId="{577A1264-185F-44BE-9A99-E6A3F4114FA6}" type="pres">
      <dgm:prSet presAssocID="{9B5FE976-967B-4081-BB1F-0218D2FD92B5}" presName="parTrans" presStyleLbl="sibTrans2D1" presStyleIdx="3" presStyleCnt="7"/>
      <dgm:spPr/>
      <dgm:t>
        <a:bodyPr/>
        <a:lstStyle/>
        <a:p>
          <a:endParaRPr lang="en-US"/>
        </a:p>
      </dgm:t>
    </dgm:pt>
    <dgm:pt modelId="{50EDA6CF-5A11-4578-B564-F7F77A6EA559}" type="pres">
      <dgm:prSet presAssocID="{9B5FE976-967B-4081-BB1F-0218D2FD92B5}" presName="connectorText" presStyleLbl="sibTrans2D1" presStyleIdx="3" presStyleCnt="7"/>
      <dgm:spPr/>
      <dgm:t>
        <a:bodyPr/>
        <a:lstStyle/>
        <a:p>
          <a:endParaRPr lang="en-US"/>
        </a:p>
      </dgm:t>
    </dgm:pt>
    <dgm:pt modelId="{8300E7A5-3426-4CD8-BE4A-C934389C8858}" type="pres">
      <dgm:prSet presAssocID="{C2AABE58-44EF-4F57-BDB6-9427ABD5AD36}" presName="node" presStyleLbl="node1" presStyleIdx="3" presStyleCnt="7" custScaleX="108319" custScaleY="108319">
        <dgm:presLayoutVars>
          <dgm:bulletEnabled val="1"/>
        </dgm:presLayoutVars>
      </dgm:prSet>
      <dgm:spPr/>
      <dgm:t>
        <a:bodyPr/>
        <a:lstStyle/>
        <a:p>
          <a:endParaRPr lang="en-US"/>
        </a:p>
      </dgm:t>
    </dgm:pt>
    <dgm:pt modelId="{8E73DB56-2497-4807-8205-4DDBED9161CD}" type="pres">
      <dgm:prSet presAssocID="{853945F1-A316-4318-9B01-0D52423B2ACD}" presName="parTrans" presStyleLbl="sibTrans2D1" presStyleIdx="4" presStyleCnt="7"/>
      <dgm:spPr/>
      <dgm:t>
        <a:bodyPr/>
        <a:lstStyle/>
        <a:p>
          <a:endParaRPr lang="en-US"/>
        </a:p>
      </dgm:t>
    </dgm:pt>
    <dgm:pt modelId="{F4AFAFCE-3945-4AF2-82DF-6388AF044032}" type="pres">
      <dgm:prSet presAssocID="{853945F1-A316-4318-9B01-0D52423B2ACD}" presName="connectorText" presStyleLbl="sibTrans2D1" presStyleIdx="4" presStyleCnt="7"/>
      <dgm:spPr/>
      <dgm:t>
        <a:bodyPr/>
        <a:lstStyle/>
        <a:p>
          <a:endParaRPr lang="en-US"/>
        </a:p>
      </dgm:t>
    </dgm:pt>
    <dgm:pt modelId="{B184546B-9D23-4EF0-B48A-38879D66866B}" type="pres">
      <dgm:prSet presAssocID="{67C3A404-FF21-4249-8F4F-601A765F93BC}" presName="node" presStyleLbl="node1" presStyleIdx="4" presStyleCnt="7" custScaleX="108319" custScaleY="108319">
        <dgm:presLayoutVars>
          <dgm:bulletEnabled val="1"/>
        </dgm:presLayoutVars>
      </dgm:prSet>
      <dgm:spPr/>
      <dgm:t>
        <a:bodyPr/>
        <a:lstStyle/>
        <a:p>
          <a:endParaRPr lang="en-US"/>
        </a:p>
      </dgm:t>
    </dgm:pt>
    <dgm:pt modelId="{F4E8717B-D36A-42C7-8F5D-9035C68C0CEC}" type="pres">
      <dgm:prSet presAssocID="{D23D14E7-8EF1-4D7F-A070-2D1EC3364117}" presName="parTrans" presStyleLbl="sibTrans2D1" presStyleIdx="5" presStyleCnt="7"/>
      <dgm:spPr/>
      <dgm:t>
        <a:bodyPr/>
        <a:lstStyle/>
        <a:p>
          <a:endParaRPr lang="en-US"/>
        </a:p>
      </dgm:t>
    </dgm:pt>
    <dgm:pt modelId="{FA518CAA-028A-4045-95DB-0597D0DA48D1}" type="pres">
      <dgm:prSet presAssocID="{D23D14E7-8EF1-4D7F-A070-2D1EC3364117}" presName="connectorText" presStyleLbl="sibTrans2D1" presStyleIdx="5" presStyleCnt="7"/>
      <dgm:spPr/>
      <dgm:t>
        <a:bodyPr/>
        <a:lstStyle/>
        <a:p>
          <a:endParaRPr lang="en-US"/>
        </a:p>
      </dgm:t>
    </dgm:pt>
    <dgm:pt modelId="{2E75222E-5C81-4C82-A294-BA0D2B169B96}" type="pres">
      <dgm:prSet presAssocID="{1A8049AB-D93E-4293-B2D9-AC6132EE6DAC}" presName="node" presStyleLbl="node1" presStyleIdx="5" presStyleCnt="7" custScaleX="108319" custScaleY="108319">
        <dgm:presLayoutVars>
          <dgm:bulletEnabled val="1"/>
        </dgm:presLayoutVars>
      </dgm:prSet>
      <dgm:spPr/>
      <dgm:t>
        <a:bodyPr/>
        <a:lstStyle/>
        <a:p>
          <a:endParaRPr lang="en-US"/>
        </a:p>
      </dgm:t>
    </dgm:pt>
    <dgm:pt modelId="{47C2AA74-449B-4631-ABE3-AAAF164376D1}" type="pres">
      <dgm:prSet presAssocID="{6362CA23-D13D-48A2-801B-E6644C1C6ED9}" presName="parTrans" presStyleLbl="sibTrans2D1" presStyleIdx="6" presStyleCnt="7"/>
      <dgm:spPr/>
      <dgm:t>
        <a:bodyPr/>
        <a:lstStyle/>
        <a:p>
          <a:endParaRPr lang="en-US"/>
        </a:p>
      </dgm:t>
    </dgm:pt>
    <dgm:pt modelId="{B955EC5D-EF21-49D2-A91D-BB6598655DD5}" type="pres">
      <dgm:prSet presAssocID="{6362CA23-D13D-48A2-801B-E6644C1C6ED9}" presName="connectorText" presStyleLbl="sibTrans2D1" presStyleIdx="6" presStyleCnt="7"/>
      <dgm:spPr/>
      <dgm:t>
        <a:bodyPr/>
        <a:lstStyle/>
        <a:p>
          <a:endParaRPr lang="en-US"/>
        </a:p>
      </dgm:t>
    </dgm:pt>
    <dgm:pt modelId="{8F893DE9-3B8E-4540-B9BB-B5524E19CDCC}" type="pres">
      <dgm:prSet presAssocID="{C3E58D9E-9045-470D-BE85-7290CD43548E}" presName="node" presStyleLbl="node1" presStyleIdx="6" presStyleCnt="7" custScaleX="108319" custScaleY="108319">
        <dgm:presLayoutVars>
          <dgm:bulletEnabled val="1"/>
        </dgm:presLayoutVars>
      </dgm:prSet>
      <dgm:spPr/>
      <dgm:t>
        <a:bodyPr/>
        <a:lstStyle/>
        <a:p>
          <a:endParaRPr lang="en-US"/>
        </a:p>
      </dgm:t>
    </dgm:pt>
  </dgm:ptLst>
  <dgm:cxnLst>
    <dgm:cxn modelId="{CD4DA29A-FC97-4370-B1BA-DBFF9F897602}" type="presOf" srcId="{1A8049AB-D93E-4293-B2D9-AC6132EE6DAC}" destId="{2E75222E-5C81-4C82-A294-BA0D2B169B96}" srcOrd="0" destOrd="0" presId="urn:microsoft.com/office/officeart/2005/8/layout/radial5"/>
    <dgm:cxn modelId="{9C15A154-54D4-44F5-BF7C-B771AF26DF9C}" type="presOf" srcId="{6362CA23-D13D-48A2-801B-E6644C1C6ED9}" destId="{47C2AA74-449B-4631-ABE3-AAAF164376D1}" srcOrd="0" destOrd="0" presId="urn:microsoft.com/office/officeart/2005/8/layout/radial5"/>
    <dgm:cxn modelId="{F0319E13-4A48-4C10-94B4-B395D06734A6}" type="presOf" srcId="{8B21854C-2419-4572-999A-A634E2B01A03}" destId="{ABDEAA34-4D95-451D-84EB-968B730EE5ED}" srcOrd="0" destOrd="0" presId="urn:microsoft.com/office/officeart/2005/8/layout/radial5"/>
    <dgm:cxn modelId="{30DF4A2D-D4E5-4863-822C-1156C3B02E09}" type="presOf" srcId="{3B6FCF21-EA50-4D74-851B-7B845D62216F}" destId="{891BD07E-9D96-4B72-8301-A3BD21F0803F}" srcOrd="0" destOrd="0" presId="urn:microsoft.com/office/officeart/2005/8/layout/radial5"/>
    <dgm:cxn modelId="{AD3BA17E-C144-4BF0-A328-4715CD6C9C2E}" type="presOf" srcId="{C2AABE58-44EF-4F57-BDB6-9427ABD5AD36}" destId="{8300E7A5-3426-4CD8-BE4A-C934389C8858}" srcOrd="0" destOrd="0" presId="urn:microsoft.com/office/officeart/2005/8/layout/radial5"/>
    <dgm:cxn modelId="{DC4ABA72-5AA1-4204-8B60-DC865E7DAFF7}" type="presOf" srcId="{853945F1-A316-4318-9B01-0D52423B2ACD}" destId="{F4AFAFCE-3945-4AF2-82DF-6388AF044032}" srcOrd="1" destOrd="0" presId="urn:microsoft.com/office/officeart/2005/8/layout/radial5"/>
    <dgm:cxn modelId="{A66F9FB3-62EB-436C-848F-F6F956578DE1}" type="presOf" srcId="{9B5FE976-967B-4081-BB1F-0218D2FD92B5}" destId="{50EDA6CF-5A11-4578-B564-F7F77A6EA559}" srcOrd="1" destOrd="0" presId="urn:microsoft.com/office/officeart/2005/8/layout/radial5"/>
    <dgm:cxn modelId="{44D018E8-081E-44BE-A89F-0F5F59CCBF85}" srcId="{B00EFAD6-575A-4124-9F8B-D7786304A69D}" destId="{3B6FCF21-EA50-4D74-851B-7B845D62216F}" srcOrd="2" destOrd="0" parTransId="{8B21854C-2419-4572-999A-A634E2B01A03}" sibTransId="{9DBE6C8F-1C69-43A0-B152-E1EA52461724}"/>
    <dgm:cxn modelId="{8BF1B03C-8DE4-45D3-9D93-9EADC38DA5EC}" type="presOf" srcId="{F9FDFAC8-6766-45D8-B8FF-E94DD0458C18}" destId="{F9DBF7EC-90F5-4EB9-8BB6-935250F1327E}" srcOrd="1" destOrd="0" presId="urn:microsoft.com/office/officeart/2005/8/layout/radial5"/>
    <dgm:cxn modelId="{C118B425-1691-4C0A-A5EE-92DC72F40D35}" type="presOf" srcId="{6362CA23-D13D-48A2-801B-E6644C1C6ED9}" destId="{B955EC5D-EF21-49D2-A91D-BB6598655DD5}" srcOrd="1" destOrd="0" presId="urn:microsoft.com/office/officeart/2005/8/layout/radial5"/>
    <dgm:cxn modelId="{5B9CD8B0-188F-4068-9FBC-C74B3721D9B6}" srcId="{B00EFAD6-575A-4124-9F8B-D7786304A69D}" destId="{C4622580-7A18-4033-A3D5-96E27F51D755}" srcOrd="0" destOrd="0" parTransId="{F9FDFAC8-6766-45D8-B8FF-E94DD0458C18}" sibTransId="{A1B58A35-E226-4B00-A2F1-2C824517FEA6}"/>
    <dgm:cxn modelId="{6AE70116-3B14-4D42-A06F-7CD94C323EF3}" type="presOf" srcId="{B00EFAD6-575A-4124-9F8B-D7786304A69D}" destId="{4E0464CF-F5E6-4820-B6CC-6C2C3452AAE8}" srcOrd="0" destOrd="0" presId="urn:microsoft.com/office/officeart/2005/8/layout/radial5"/>
    <dgm:cxn modelId="{74999A7F-C871-456B-88A3-1A9E7773F251}" type="presOf" srcId="{B8D4AF26-6CF9-4410-BF0C-C2C4E8E2AFB2}" destId="{EC9EE9C9-A557-497F-BB6A-F17D54D2A179}" srcOrd="0" destOrd="0" presId="urn:microsoft.com/office/officeart/2005/8/layout/radial5"/>
    <dgm:cxn modelId="{9CF9487E-F672-461C-A647-ECAD93063B4A}" type="presOf" srcId="{9B5FE976-967B-4081-BB1F-0218D2FD92B5}" destId="{577A1264-185F-44BE-9A99-E6A3F4114FA6}" srcOrd="0" destOrd="0" presId="urn:microsoft.com/office/officeart/2005/8/layout/radial5"/>
    <dgm:cxn modelId="{BC29E254-2908-4D79-A3BE-CF562FD1508D}" type="presOf" srcId="{BDB87029-673A-4005-9909-B9349ACF3301}" destId="{27E43E10-9997-4376-90D8-097544F0C8DA}" srcOrd="0" destOrd="0" presId="urn:microsoft.com/office/officeart/2005/8/layout/radial5"/>
    <dgm:cxn modelId="{B3C107C3-F4C8-49B3-A1DE-ECDE81E76952}" type="presOf" srcId="{C4622580-7A18-4033-A3D5-96E27F51D755}" destId="{E87ABFA2-7417-4ABC-8995-75172936DE44}" srcOrd="0" destOrd="0" presId="urn:microsoft.com/office/officeart/2005/8/layout/radial5"/>
    <dgm:cxn modelId="{F769B453-C69E-45D7-BC1E-67754D47FDC1}" type="presOf" srcId="{72D445E9-1EC3-481F-8848-2E653BDD42DF}" destId="{47A5E268-B8E0-44DF-9267-4199D35C6254}" srcOrd="0" destOrd="0" presId="urn:microsoft.com/office/officeart/2005/8/layout/radial5"/>
    <dgm:cxn modelId="{45B989A1-D381-411F-8850-2044CAFD4A20}" srcId="{B8D4AF26-6CF9-4410-BF0C-C2C4E8E2AFB2}" destId="{B00EFAD6-575A-4124-9F8B-D7786304A69D}" srcOrd="0" destOrd="0" parTransId="{B202F5DB-8924-4815-9FBF-FA1556FFE1A9}" sibTransId="{7231E5B7-2146-40F6-BE3F-FAACB1AB7D69}"/>
    <dgm:cxn modelId="{72DA493F-E53C-4847-92EC-EF80FE444FF6}" type="presOf" srcId="{853945F1-A316-4318-9B01-0D52423B2ACD}" destId="{8E73DB56-2497-4807-8205-4DDBED9161CD}" srcOrd="0" destOrd="0" presId="urn:microsoft.com/office/officeart/2005/8/layout/radial5"/>
    <dgm:cxn modelId="{B88DCB57-1522-4CC3-91EF-F8E2BB2E6961}" srcId="{B00EFAD6-575A-4124-9F8B-D7786304A69D}" destId="{C3E58D9E-9045-470D-BE85-7290CD43548E}" srcOrd="6" destOrd="0" parTransId="{6362CA23-D13D-48A2-801B-E6644C1C6ED9}" sibTransId="{47D386B6-4C3C-415E-9CDA-488E13A31AA2}"/>
    <dgm:cxn modelId="{55151072-D983-4630-AD56-E287191BD143}" srcId="{B00EFAD6-575A-4124-9F8B-D7786304A69D}" destId="{C2AABE58-44EF-4F57-BDB6-9427ABD5AD36}" srcOrd="3" destOrd="0" parTransId="{9B5FE976-967B-4081-BB1F-0218D2FD92B5}" sibTransId="{118FEDB9-0F0C-4BCD-B90C-41CE3ED590C6}"/>
    <dgm:cxn modelId="{68586F7D-8BAC-42F1-A885-2D45A1FB5762}" srcId="{B00EFAD6-575A-4124-9F8B-D7786304A69D}" destId="{1A8049AB-D93E-4293-B2D9-AC6132EE6DAC}" srcOrd="5" destOrd="0" parTransId="{D23D14E7-8EF1-4D7F-A070-2D1EC3364117}" sibTransId="{EBE053F0-42E3-409B-B801-FAAAF3241174}"/>
    <dgm:cxn modelId="{55969FB9-8B8F-4FE9-AD7C-7D13A6AFE332}" srcId="{B00EFAD6-575A-4124-9F8B-D7786304A69D}" destId="{67C3A404-FF21-4249-8F4F-601A765F93BC}" srcOrd="4" destOrd="0" parTransId="{853945F1-A316-4318-9B01-0D52423B2ACD}" sibTransId="{D2AC8A1D-7F1E-4194-A761-A556074ADA8C}"/>
    <dgm:cxn modelId="{3C40B751-E386-4F9F-A455-1E7BFDF24E46}" type="presOf" srcId="{D23D14E7-8EF1-4D7F-A070-2D1EC3364117}" destId="{F4E8717B-D36A-42C7-8F5D-9035C68C0CEC}" srcOrd="0" destOrd="0" presId="urn:microsoft.com/office/officeart/2005/8/layout/radial5"/>
    <dgm:cxn modelId="{3824E919-A884-4696-97EE-19966EE9FAE8}" type="presOf" srcId="{C3E58D9E-9045-470D-BE85-7290CD43548E}" destId="{8F893DE9-3B8E-4540-B9BB-B5524E19CDCC}" srcOrd="0" destOrd="0" presId="urn:microsoft.com/office/officeart/2005/8/layout/radial5"/>
    <dgm:cxn modelId="{77FFEA02-8A5E-4576-BCEC-C60EAA487A04}" srcId="{B00EFAD6-575A-4124-9F8B-D7786304A69D}" destId="{72D445E9-1EC3-481F-8848-2E653BDD42DF}" srcOrd="1" destOrd="0" parTransId="{BDB87029-673A-4005-9909-B9349ACF3301}" sibTransId="{3A309B2B-404B-4570-8AC2-4FCCC451E6F4}"/>
    <dgm:cxn modelId="{E857A0C0-2598-4701-8C81-397395D70FC9}" type="presOf" srcId="{8B21854C-2419-4572-999A-A634E2B01A03}" destId="{71ADC8B2-EC01-4358-BF42-FC81811F3334}" srcOrd="1" destOrd="0" presId="urn:microsoft.com/office/officeart/2005/8/layout/radial5"/>
    <dgm:cxn modelId="{B9D3EF4B-1D5C-489A-9991-947B8E5E11BD}" type="presOf" srcId="{F9FDFAC8-6766-45D8-B8FF-E94DD0458C18}" destId="{BFC6D9B9-C202-45F1-98BD-A84B5B54EC05}" srcOrd="0" destOrd="0" presId="urn:microsoft.com/office/officeart/2005/8/layout/radial5"/>
    <dgm:cxn modelId="{F3DE93D1-2FDA-4359-8CCC-BD5E009CF1FF}" type="presOf" srcId="{67C3A404-FF21-4249-8F4F-601A765F93BC}" destId="{B184546B-9D23-4EF0-B48A-38879D66866B}" srcOrd="0" destOrd="0" presId="urn:microsoft.com/office/officeart/2005/8/layout/radial5"/>
    <dgm:cxn modelId="{14CA4ECA-44D2-47EA-8928-66D708954855}" type="presOf" srcId="{BDB87029-673A-4005-9909-B9349ACF3301}" destId="{5D7F5CE0-697E-4CB5-B527-266EB80A94DC}" srcOrd="1" destOrd="0" presId="urn:microsoft.com/office/officeart/2005/8/layout/radial5"/>
    <dgm:cxn modelId="{9CE76646-755B-46C5-B797-970080AAA333}" type="presOf" srcId="{D23D14E7-8EF1-4D7F-A070-2D1EC3364117}" destId="{FA518CAA-028A-4045-95DB-0597D0DA48D1}" srcOrd="1" destOrd="0" presId="urn:microsoft.com/office/officeart/2005/8/layout/radial5"/>
    <dgm:cxn modelId="{9A5EB874-1DF2-4DAE-922C-A9F06CFD0105}" type="presParOf" srcId="{EC9EE9C9-A557-497F-BB6A-F17D54D2A179}" destId="{4E0464CF-F5E6-4820-B6CC-6C2C3452AAE8}" srcOrd="0" destOrd="0" presId="urn:microsoft.com/office/officeart/2005/8/layout/radial5"/>
    <dgm:cxn modelId="{C783D6B7-506D-4651-B496-C0AD25938937}" type="presParOf" srcId="{EC9EE9C9-A557-497F-BB6A-F17D54D2A179}" destId="{BFC6D9B9-C202-45F1-98BD-A84B5B54EC05}" srcOrd="1" destOrd="0" presId="urn:microsoft.com/office/officeart/2005/8/layout/radial5"/>
    <dgm:cxn modelId="{829A9CA1-F1C1-4C4B-AC85-F9C58FD99245}" type="presParOf" srcId="{BFC6D9B9-C202-45F1-98BD-A84B5B54EC05}" destId="{F9DBF7EC-90F5-4EB9-8BB6-935250F1327E}" srcOrd="0" destOrd="0" presId="urn:microsoft.com/office/officeart/2005/8/layout/radial5"/>
    <dgm:cxn modelId="{CBBBC7D6-D147-4CD1-932E-A5007E360352}" type="presParOf" srcId="{EC9EE9C9-A557-497F-BB6A-F17D54D2A179}" destId="{E87ABFA2-7417-4ABC-8995-75172936DE44}" srcOrd="2" destOrd="0" presId="urn:microsoft.com/office/officeart/2005/8/layout/radial5"/>
    <dgm:cxn modelId="{9E7B3D67-91BC-4962-A100-17ECCCA34DFA}" type="presParOf" srcId="{EC9EE9C9-A557-497F-BB6A-F17D54D2A179}" destId="{27E43E10-9997-4376-90D8-097544F0C8DA}" srcOrd="3" destOrd="0" presId="urn:microsoft.com/office/officeart/2005/8/layout/radial5"/>
    <dgm:cxn modelId="{07A77440-A5A9-4385-9195-E85AD03D46B4}" type="presParOf" srcId="{27E43E10-9997-4376-90D8-097544F0C8DA}" destId="{5D7F5CE0-697E-4CB5-B527-266EB80A94DC}" srcOrd="0" destOrd="0" presId="urn:microsoft.com/office/officeart/2005/8/layout/radial5"/>
    <dgm:cxn modelId="{25DAC72B-2C33-4A4A-B7D2-CA3E62971886}" type="presParOf" srcId="{EC9EE9C9-A557-497F-BB6A-F17D54D2A179}" destId="{47A5E268-B8E0-44DF-9267-4199D35C6254}" srcOrd="4" destOrd="0" presId="urn:microsoft.com/office/officeart/2005/8/layout/radial5"/>
    <dgm:cxn modelId="{F937C17E-88F0-46FC-93D4-0ED87F416D55}" type="presParOf" srcId="{EC9EE9C9-A557-497F-BB6A-F17D54D2A179}" destId="{ABDEAA34-4D95-451D-84EB-968B730EE5ED}" srcOrd="5" destOrd="0" presId="urn:microsoft.com/office/officeart/2005/8/layout/radial5"/>
    <dgm:cxn modelId="{0D7C950F-5D3B-4F8E-B7AA-D6D695CCFE04}" type="presParOf" srcId="{ABDEAA34-4D95-451D-84EB-968B730EE5ED}" destId="{71ADC8B2-EC01-4358-BF42-FC81811F3334}" srcOrd="0" destOrd="0" presId="urn:microsoft.com/office/officeart/2005/8/layout/radial5"/>
    <dgm:cxn modelId="{82FFFA29-9D96-43AC-9228-602D6DE147F8}" type="presParOf" srcId="{EC9EE9C9-A557-497F-BB6A-F17D54D2A179}" destId="{891BD07E-9D96-4B72-8301-A3BD21F0803F}" srcOrd="6" destOrd="0" presId="urn:microsoft.com/office/officeart/2005/8/layout/radial5"/>
    <dgm:cxn modelId="{D33AF8B7-8E53-45C0-862D-76F961822D85}" type="presParOf" srcId="{EC9EE9C9-A557-497F-BB6A-F17D54D2A179}" destId="{577A1264-185F-44BE-9A99-E6A3F4114FA6}" srcOrd="7" destOrd="0" presId="urn:microsoft.com/office/officeart/2005/8/layout/radial5"/>
    <dgm:cxn modelId="{79E678A8-8456-48EC-B60D-42D67AFC7428}" type="presParOf" srcId="{577A1264-185F-44BE-9A99-E6A3F4114FA6}" destId="{50EDA6CF-5A11-4578-B564-F7F77A6EA559}" srcOrd="0" destOrd="0" presId="urn:microsoft.com/office/officeart/2005/8/layout/radial5"/>
    <dgm:cxn modelId="{03C2C9C9-2778-4A27-9956-92D1771C4824}" type="presParOf" srcId="{EC9EE9C9-A557-497F-BB6A-F17D54D2A179}" destId="{8300E7A5-3426-4CD8-BE4A-C934389C8858}" srcOrd="8" destOrd="0" presId="urn:microsoft.com/office/officeart/2005/8/layout/radial5"/>
    <dgm:cxn modelId="{101A218C-BC36-4A26-A945-55E5DFAE3CFB}" type="presParOf" srcId="{EC9EE9C9-A557-497F-BB6A-F17D54D2A179}" destId="{8E73DB56-2497-4807-8205-4DDBED9161CD}" srcOrd="9" destOrd="0" presId="urn:microsoft.com/office/officeart/2005/8/layout/radial5"/>
    <dgm:cxn modelId="{EC221C0A-323D-4E2D-8D0E-FB372675B1DC}" type="presParOf" srcId="{8E73DB56-2497-4807-8205-4DDBED9161CD}" destId="{F4AFAFCE-3945-4AF2-82DF-6388AF044032}" srcOrd="0" destOrd="0" presId="urn:microsoft.com/office/officeart/2005/8/layout/radial5"/>
    <dgm:cxn modelId="{72922F9C-DDA3-4632-9F53-887ED4D66EF5}" type="presParOf" srcId="{EC9EE9C9-A557-497F-BB6A-F17D54D2A179}" destId="{B184546B-9D23-4EF0-B48A-38879D66866B}" srcOrd="10" destOrd="0" presId="urn:microsoft.com/office/officeart/2005/8/layout/radial5"/>
    <dgm:cxn modelId="{3BCF9916-6CEC-4F17-B08A-677921E98087}" type="presParOf" srcId="{EC9EE9C9-A557-497F-BB6A-F17D54D2A179}" destId="{F4E8717B-D36A-42C7-8F5D-9035C68C0CEC}" srcOrd="11" destOrd="0" presId="urn:microsoft.com/office/officeart/2005/8/layout/radial5"/>
    <dgm:cxn modelId="{3A2C95E4-5018-43EF-9A5E-946414372C03}" type="presParOf" srcId="{F4E8717B-D36A-42C7-8F5D-9035C68C0CEC}" destId="{FA518CAA-028A-4045-95DB-0597D0DA48D1}" srcOrd="0" destOrd="0" presId="urn:microsoft.com/office/officeart/2005/8/layout/radial5"/>
    <dgm:cxn modelId="{C7C31A97-0699-4D2D-BEB1-8991842CF7CC}" type="presParOf" srcId="{EC9EE9C9-A557-497F-BB6A-F17D54D2A179}" destId="{2E75222E-5C81-4C82-A294-BA0D2B169B96}" srcOrd="12" destOrd="0" presId="urn:microsoft.com/office/officeart/2005/8/layout/radial5"/>
    <dgm:cxn modelId="{4B4A9A0B-C5B9-4A4A-A17D-7AF12D523E8E}" type="presParOf" srcId="{EC9EE9C9-A557-497F-BB6A-F17D54D2A179}" destId="{47C2AA74-449B-4631-ABE3-AAAF164376D1}" srcOrd="13" destOrd="0" presId="urn:microsoft.com/office/officeart/2005/8/layout/radial5"/>
    <dgm:cxn modelId="{70D412EC-969E-4FFE-B583-698C022BC7D4}" type="presParOf" srcId="{47C2AA74-449B-4631-ABE3-AAAF164376D1}" destId="{B955EC5D-EF21-49D2-A91D-BB6598655DD5}" srcOrd="0" destOrd="0" presId="urn:microsoft.com/office/officeart/2005/8/layout/radial5"/>
    <dgm:cxn modelId="{FC082933-C542-4F55-B1A6-5AFF6F277BE5}" type="presParOf" srcId="{EC9EE9C9-A557-497F-BB6A-F17D54D2A179}" destId="{8F893DE9-3B8E-4540-B9BB-B5524E19CDCC}"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1AFC-FFE3-4DF7-9879-787C305B567A}" type="datetimeFigureOut">
              <a:rPr lang="en-US" smtClean="0"/>
              <a:t>11/27/2020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11C2-D162-4784-8DBD-2B52EF5F866B}" type="slidenum">
              <a:rPr lang="en-US" smtClean="0"/>
              <a:t>‹#›</a:t>
            </a:fld>
            <a:endParaRPr lang="en-US"/>
          </a:p>
        </p:txBody>
      </p:sp>
    </p:spTree>
    <p:extLst>
      <p:ext uri="{BB962C8B-B14F-4D97-AF65-F5344CB8AC3E}">
        <p14:creationId xmlns:p14="http://schemas.microsoft.com/office/powerpoint/2010/main" val="428013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a:t>
            </a:r>
            <a:r>
              <a:rPr lang="fa-IR" baseline="0" dirty="0" smtClean="0"/>
              <a:t> این درس ابتدا به کمک تعدادی از تبلیغات تلویزیونی، به معرفی 7 فن یا تکنیک اقناع اشاره می‌کنیم.</a:t>
            </a:r>
          </a:p>
          <a:p>
            <a:pPr algn="r" rtl="1"/>
            <a:r>
              <a:rPr lang="fa-IR" baseline="0" dirty="0" smtClean="0"/>
              <a:t>در ادامه فنون اقناع مطرح شده در این ارائه را با مثال‌هایی دیگر به صورت کارکلاسی تمرین می‌کنیم.</a:t>
            </a:r>
          </a:p>
          <a:p>
            <a:pPr algn="r" rtl="1"/>
            <a:endParaRPr lang="fa-IR" baseline="0" dirty="0" smtClean="0"/>
          </a:p>
          <a:p>
            <a:pPr algn="r" rtl="1"/>
            <a:r>
              <a:rPr lang="fa-IR" baseline="0" dirty="0" smtClean="0"/>
              <a:t>این ارائه بخش اول از فنون اقناع است و شامل 7 تکنیک اقناع می‌باشد. 7 تکنیک دیگر در بخش دوم و در پاورپوینت بعدی برای جلسه بعد گفته خواهد 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a:t>
            </a:fld>
            <a:endParaRPr lang="en-US"/>
          </a:p>
        </p:txBody>
      </p:sp>
    </p:spTree>
    <p:extLst>
      <p:ext uri="{BB962C8B-B14F-4D97-AF65-F5344CB8AC3E}">
        <p14:creationId xmlns:p14="http://schemas.microsoft.com/office/powerpoint/2010/main" val="52131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از دانش آموزان بخواهید به صورت تدریس اعضای گروه یا به کمک شیوه اکتشاف گروهی راجع به پرسش فوق پیرامون تبلیغ مرسی صحبت بکنند.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این جمله را ابتدا به دانش آموزانتان نگویید و بگذارید خودشان این موضوع را کشف کنند که این تبلیغ برای فن «استفاده از زیبایی» از فنون اقناع است.</a:t>
            </a:r>
          </a:p>
          <a:p>
            <a:pPr algn="just" rtl="1"/>
            <a:endParaRPr lang="fa-IR" baseline="0" dirty="0" smtClean="0"/>
          </a:p>
          <a:p>
            <a:pPr algn="just" rtl="1"/>
            <a:endParaRPr lang="fa-IR" baseline="0" dirty="0" smtClean="0"/>
          </a:p>
          <a:p>
            <a:pPr algn="just" rtl="1"/>
            <a:r>
              <a:rPr lang="fa-IR" baseline="0" dirty="0" smtClean="0"/>
              <a:t>کودکان علاوه بر زیبایی ظاهری که دارند به دلیل معصومیتی که به اقتضای سن خود دارند، زیبایی باطنی نیز دارند.</a:t>
            </a:r>
          </a:p>
          <a:p>
            <a:pPr algn="just" rtl="1"/>
            <a:r>
              <a:rPr lang="fa-IR" baseline="0" dirty="0" smtClean="0"/>
              <a:t>به همین دلیل ضرب‌المثل است که «حرف راست» را باید از بچه شنید.</a:t>
            </a:r>
          </a:p>
          <a:p>
            <a:pPr algn="just" rtl="1"/>
            <a:r>
              <a:rPr lang="fa-IR" baseline="0" dirty="0" smtClean="0"/>
              <a:t>حال در این تبلیغ علاوه بر بکارگیری زیبایی ظاهری کودکان و قرار گرفتن در نقش بزرگسالان سبب جلب توجه مخاطبان می‌شود، ویژگی‌های بیان شده از زبان این کودکان واقعیت تلقی می‌شود. در واقع مهمترین فن اقناع که در این تبلیغ به کار گرفته شده، فن «استفاده از زیبایی» است.</a:t>
            </a:r>
          </a:p>
          <a:p>
            <a:pPr algn="just" rtl="1"/>
            <a:endParaRPr lang="fa-IR" baseline="0" dirty="0" smtClean="0"/>
          </a:p>
          <a:p>
            <a:pPr algn="just" rtl="1"/>
            <a:r>
              <a:rPr lang="fa-IR" baseline="0" dirty="0" smtClean="0"/>
              <a:t>یک نکته بسیار مهم اینکه یک تبلیغ می تواند از بیش از یک فن اقناع استفاده کند. مثلا تبلیغ فوق هم از فن «استفاده از زیبایی» استفاده می کند و هم از فن «گواهی دادن». اما در هر تبلیغ ما می خواهیم یکی از این فنون را آموزش بدهیم و به همین دلیل یکی از فنون را بیشتر مورد توجه قرار می دهیم.</a:t>
            </a:r>
          </a:p>
        </p:txBody>
      </p:sp>
      <p:sp>
        <p:nvSpPr>
          <p:cNvPr id="4" name="Slide Number Placeholder 3"/>
          <p:cNvSpPr>
            <a:spLocks noGrp="1"/>
          </p:cNvSpPr>
          <p:nvPr>
            <p:ph type="sldNum" sz="quarter" idx="10"/>
          </p:nvPr>
        </p:nvSpPr>
        <p:spPr/>
        <p:txBody>
          <a:bodyPr/>
          <a:lstStyle/>
          <a:p>
            <a:fld id="{862911C2-D162-4784-8DBD-2B52EF5F866B}" type="slidenum">
              <a:rPr lang="en-US" smtClean="0"/>
              <a:t>10</a:t>
            </a:fld>
            <a:endParaRPr lang="en-US"/>
          </a:p>
        </p:txBody>
      </p:sp>
    </p:spTree>
    <p:extLst>
      <p:ext uri="{BB962C8B-B14F-4D97-AF65-F5344CB8AC3E}">
        <p14:creationId xmlns:p14="http://schemas.microsoft.com/office/powerpoint/2010/main" val="173780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 استفاده از زیبایی:</a:t>
            </a:r>
          </a:p>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mn-cs"/>
              </a:rPr>
              <a:t>زیبایی، دوست داشتنی است و هیچکس نیست که این موضوع را انکار کند؛ بنابراین افراد زیبا، برای جذب و جلب توجه شما الگوی خوبی هستند؛ لذا در انتخاب آدم هایی که در تابلو های تبلیغاتی محیطی یا آگهی های بازرگانی تلویزیونی حضور دارند،‌ حتی آدمک های (‌مانکن)‌ داخل ویترین مغازه ها از این قاعده پیروی می شود.</a:t>
            </a:r>
            <a:r>
              <a:rPr lang="fa-IR" sz="1200" kern="1200" dirty="0" smtClean="0">
                <a:solidFill>
                  <a:schemeClr val="tx1"/>
                </a:solidFill>
                <a:effectLst/>
                <a:latin typeface="+mn-lt"/>
                <a:ea typeface="+mn-ea"/>
                <a:cs typeface="+mn-cs"/>
              </a:rPr>
              <a:t> استفاده از کودکان را شاید بتوان یکی از زیرمجموعه های این تکنیک نام برد. مهمترین</a:t>
            </a:r>
            <a:r>
              <a:rPr lang="fa-IR" sz="1200" kern="1200" baseline="0" dirty="0" smtClean="0">
                <a:solidFill>
                  <a:schemeClr val="tx1"/>
                </a:solidFill>
                <a:effectLst/>
                <a:latin typeface="+mn-lt"/>
                <a:ea typeface="+mn-ea"/>
                <a:cs typeface="+mn-cs"/>
              </a:rPr>
              <a:t> ویژگی کودکان این است که به غیر از زیبایی صداقت هم دارند و اگر بر استفاده از محصولی «گواهی» بدهند، صداقتشان نیز به اقناع مخاطب کمک خواهد کرد.</a:t>
            </a:r>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11</a:t>
            </a:fld>
            <a:endParaRPr lang="en-US"/>
          </a:p>
        </p:txBody>
      </p:sp>
    </p:spTree>
    <p:extLst>
      <p:ext uri="{BB962C8B-B14F-4D97-AF65-F5344CB8AC3E}">
        <p14:creationId xmlns:p14="http://schemas.microsoft.com/office/powerpoint/2010/main" val="27853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تبلیغی سس دلپذیر (فیلم 3) را به</a:t>
            </a:r>
            <a:r>
              <a:rPr lang="fa-IR" baseline="0" dirty="0" smtClean="0"/>
              <a:t> نمایش بگذارید.</a:t>
            </a:r>
          </a:p>
          <a:p>
            <a:pPr algn="r" rtl="1"/>
            <a:endParaRPr lang="fa-IR" baseline="0" dirty="0" smtClean="0"/>
          </a:p>
          <a:p>
            <a:pPr algn="r" rtl="1"/>
            <a:r>
              <a:rPr lang="fa-IR" baseline="0" dirty="0" smtClean="0"/>
              <a:t>در این تبلیغ خانواده تخم مرغ ها حضور دارند که به دلیل نحوه دلپذیر تعامل این خانواده، سس دلپذیر تولید می‌شود!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12</a:t>
            </a:fld>
            <a:endParaRPr lang="en-US"/>
          </a:p>
        </p:txBody>
      </p:sp>
    </p:spTree>
    <p:extLst>
      <p:ext uri="{BB962C8B-B14F-4D97-AF65-F5344CB8AC3E}">
        <p14:creationId xmlns:p14="http://schemas.microsoft.com/office/powerpoint/2010/main" val="394290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t>از دانش آموزان بخواهید به صورت تدریس اعضای گروه یا به کمک شیوه اکتشاف گروهی راجع به پرسش فوق پیرامون تبلیغ دلپذیر صحبت بکنند.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جمله را ابتدا به دانش آموزانتان نگویید و بگذارید خودشان این موضوع را کشف کنند که این تبلیغ برای فن «طنز» از فنون اقناع است.</a:t>
            </a:r>
          </a:p>
          <a:p>
            <a:pPr algn="r" rtl="1"/>
            <a:endParaRPr lang="fa-IR" baseline="0" dirty="0" smtClean="0"/>
          </a:p>
          <a:p>
            <a:pPr algn="r" rtl="1"/>
            <a:endParaRPr lang="fa-IR" baseline="0" dirty="0" smtClean="0"/>
          </a:p>
          <a:p>
            <a:pPr algn="r" rtl="1"/>
            <a:r>
              <a:rPr lang="fa-IR" baseline="0" dirty="0" smtClean="0"/>
              <a:t>وجود یک خانواده تخم مرغی و تعریف نقش های پدر و مادر و فرزند یک خلاقیت کمدی در این تبلیغ است.</a:t>
            </a:r>
          </a:p>
          <a:p>
            <a:pPr algn="r" rtl="1"/>
            <a:r>
              <a:rPr lang="fa-IR" baseline="0" dirty="0" smtClean="0"/>
              <a:t>علاوه بر آن نحوه تعامل پدر خانواده با دیگر اعضا از جمله پسر و جملاتی که به او بیان می‌شود خود نیز جنبه طنز دارد.</a:t>
            </a:r>
          </a:p>
          <a:p>
            <a:pPr algn="r" rtl="1"/>
            <a:r>
              <a:rPr lang="fa-IR" baseline="0" dirty="0" smtClean="0"/>
              <a:t>و در انتها یک رویداد غافل‌گیر کننده و ترکیب پدر و پسر و تولید سس مایونز «فشاریِ» دلپذیر غایتِ کمدی و طنز این تبلیغ است.</a:t>
            </a:r>
          </a:p>
          <a:p>
            <a:pPr algn="r" rtl="1"/>
            <a:r>
              <a:rPr lang="fa-IR" baseline="0" dirty="0" smtClean="0"/>
              <a:t>در واقع «طنز» مهمترین فن اقناع در این مخاطب است.</a:t>
            </a:r>
          </a:p>
        </p:txBody>
      </p:sp>
      <p:sp>
        <p:nvSpPr>
          <p:cNvPr id="4" name="Slide Number Placeholder 3"/>
          <p:cNvSpPr>
            <a:spLocks noGrp="1"/>
          </p:cNvSpPr>
          <p:nvPr>
            <p:ph type="sldNum" sz="quarter" idx="10"/>
          </p:nvPr>
        </p:nvSpPr>
        <p:spPr/>
        <p:txBody>
          <a:bodyPr/>
          <a:lstStyle/>
          <a:p>
            <a:fld id="{862911C2-D162-4784-8DBD-2B52EF5F866B}" type="slidenum">
              <a:rPr lang="en-US" smtClean="0"/>
              <a:t>13</a:t>
            </a:fld>
            <a:endParaRPr lang="en-US"/>
          </a:p>
        </p:txBody>
      </p:sp>
    </p:spTree>
    <p:extLst>
      <p:ext uri="{BB962C8B-B14F-4D97-AF65-F5344CB8AC3E}">
        <p14:creationId xmlns:p14="http://schemas.microsoft.com/office/powerpoint/2010/main" val="498074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 استفاده از طنز:</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روشی قدرتمند برای قانع کردن مخاطب به شمار می رود. بسیاری از پیام های رسانه ای از این شیوه استفاده می کنند تا توجه ما را بیشتر به خود جلب کنند، و ازین راه موجب شوند تاپیام آن ها با احساسی خوب و مفرح در ذهن ما همراه شود. هنگامی که می خندیم، احساس خوبی داریم. بنابراین، اگر اگهی تبلیغاتی بتواند مارا بخنداند، می تواند این احساس خوب را به محصول مورد نظر در ذهن ما پیوند بزند. در نتیحه هنگامی که ما در فروشگاهی به محصول مورد نظر آن پیام برخورد می کنیم، همان احساس نشاط به خرید محصول منجر می 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14</a:t>
            </a:fld>
            <a:endParaRPr lang="en-US"/>
          </a:p>
        </p:txBody>
      </p:sp>
    </p:spTree>
    <p:extLst>
      <p:ext uri="{BB962C8B-B14F-4D97-AF65-F5344CB8AC3E}">
        <p14:creationId xmlns:p14="http://schemas.microsoft.com/office/powerpoint/2010/main" val="1166118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تبلیغی آدامس</a:t>
            </a:r>
            <a:r>
              <a:rPr lang="fa-IR" baseline="0" dirty="0" smtClean="0"/>
              <a:t> دنتاین</a:t>
            </a:r>
            <a:r>
              <a:rPr lang="fa-IR" dirty="0" smtClean="0"/>
              <a:t> (فیلم 4) را به</a:t>
            </a:r>
            <a:r>
              <a:rPr lang="fa-IR" baseline="0" dirty="0" smtClean="0"/>
              <a:t> نمایش بگذارید.</a:t>
            </a:r>
          </a:p>
          <a:p>
            <a:pPr algn="r" rtl="1"/>
            <a:endParaRPr lang="fa-IR" baseline="0" dirty="0" smtClean="0"/>
          </a:p>
          <a:p>
            <a:pPr algn="r" rtl="1"/>
            <a:r>
              <a:rPr lang="fa-IR" baseline="0" dirty="0" smtClean="0"/>
              <a:t>در این تبلیغ به خاطر استفاده بیش از حد آدامس سرمایی(یخی)، سر مرد یخ می‌زند و از بدنش جدا می‌شود و به دامن همراهش می‌افتد</a:t>
            </a:r>
          </a:p>
        </p:txBody>
      </p:sp>
      <p:sp>
        <p:nvSpPr>
          <p:cNvPr id="4" name="Slide Number Placeholder 3"/>
          <p:cNvSpPr>
            <a:spLocks noGrp="1"/>
          </p:cNvSpPr>
          <p:nvPr>
            <p:ph type="sldNum" sz="quarter" idx="10"/>
          </p:nvPr>
        </p:nvSpPr>
        <p:spPr/>
        <p:txBody>
          <a:bodyPr/>
          <a:lstStyle/>
          <a:p>
            <a:fld id="{862911C2-D162-4784-8DBD-2B52EF5F866B}" type="slidenum">
              <a:rPr lang="en-US" smtClean="0"/>
              <a:t>15</a:t>
            </a:fld>
            <a:endParaRPr lang="en-US"/>
          </a:p>
        </p:txBody>
      </p:sp>
    </p:spTree>
    <p:extLst>
      <p:ext uri="{BB962C8B-B14F-4D97-AF65-F5344CB8AC3E}">
        <p14:creationId xmlns:p14="http://schemas.microsoft.com/office/powerpoint/2010/main" val="336827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با دانش آموزان درمورد حس‌شان نسبت به این تبلیغ صحبت کنید.</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این جمله را ابتدا به دانش آموزانتان نگویید و بگذارید خودشان این موضوع را کشف کنند که این تبلیغ برای فن «ترس» از فنون اقناع است.</a:t>
            </a:r>
          </a:p>
          <a:p>
            <a:pPr algn="just" rtl="1"/>
            <a:endParaRPr lang="fa-IR" baseline="0" dirty="0" smtClean="0"/>
          </a:p>
          <a:p>
            <a:pPr algn="just" rtl="1"/>
            <a:endParaRPr lang="fa-IR" baseline="0" dirty="0" smtClean="0"/>
          </a:p>
          <a:p>
            <a:pPr algn="just" rtl="1"/>
            <a:r>
              <a:rPr lang="fa-IR" baseline="0" dirty="0" smtClean="0"/>
              <a:t>به احتمال زیاد، برخی این تبلیغ را ترسناک می دانند، در حالی که عده‌ای دیگر آن را خنده‌دار و طنز می‌دانند. و از طرفی بعضی آن را چندش آور یا مشمئزکننده می‌دانند.</a:t>
            </a:r>
          </a:p>
          <a:p>
            <a:pPr algn="just" rtl="1"/>
            <a:r>
              <a:rPr lang="fa-IR" baseline="0" dirty="0" smtClean="0"/>
              <a:t>این سه عنوان (طنز، ترس و چندش) در سینما نیز با هم همراه می‌شوند و ژانر کمدی-وحشت را می‌سازند.</a:t>
            </a:r>
          </a:p>
          <a:p>
            <a:pPr algn="just" rtl="1"/>
            <a:endParaRPr lang="fa-IR" baseline="0" dirty="0" smtClean="0"/>
          </a:p>
          <a:p>
            <a:pPr algn="just" rtl="1"/>
            <a:r>
              <a:rPr lang="fa-IR" baseline="0" dirty="0" smtClean="0"/>
              <a:t>به هر حال این تبلیغ حس های مختلفی از جمله طنز، ترس و چندش (تنفر) را برمی‌انگیزد.</a:t>
            </a:r>
          </a:p>
          <a:p>
            <a:pPr algn="just" rtl="1"/>
            <a:endParaRPr lang="fa-IR" baseline="0" dirty="0" smtClean="0"/>
          </a:p>
          <a:p>
            <a:pPr algn="just" rtl="1"/>
            <a:r>
              <a:rPr lang="fa-IR" baseline="0" dirty="0" smtClean="0"/>
              <a:t>یخ زدن سر، جدا شدن سر از بدن پدیده هایی هستند که ترسناک هستند. به همین دلیل محوری ترین تکنیک برای جلب توجه مخاطب در این تبلیغ تکنیک «ترس» است. برخی دیگر از تبلیغات برای ترساندن مخاطب از ایجاد حس خلأ و تهدید مخاطب در صورت عدم استفاده از محصول تبلیغی استفاده می کنند.</a:t>
            </a:r>
          </a:p>
          <a:p>
            <a:pPr algn="just" rtl="1"/>
            <a:endParaRPr lang="fa-IR" baseline="0" dirty="0" smtClean="0"/>
          </a:p>
          <a:p>
            <a:pPr algn="just" rtl="1"/>
            <a:r>
              <a:rPr lang="fa-IR" baseline="0" dirty="0" smtClean="0"/>
              <a:t>از ترس در مواقع نشان دادن یک حالت منفی یا خارج از اعتدال به عنوان تکنیک اقناع استفاده می‌شود.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16</a:t>
            </a:fld>
            <a:endParaRPr lang="en-US"/>
          </a:p>
        </p:txBody>
      </p:sp>
    </p:spTree>
    <p:extLst>
      <p:ext uri="{BB962C8B-B14F-4D97-AF65-F5344CB8AC3E}">
        <p14:creationId xmlns:p14="http://schemas.microsoft.com/office/powerpoint/2010/main" val="100127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 ترس:</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اینجا از چیزهای دوست داشتنی و در بعضی موارد ترسناک مثل بوی بد دهان، شکست و ناکامی، حقوق بشر، تروریسم و... برای جلب توجه مخاطب استفاده می شود.</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هشدارهای سیاستمداران  و گروه های حامیان آن ها هم نمونه دیگر برای استفاده از این فن است تا خود و برنامه های خود را نجات بخشِ وضعیت ترسیم شده معرفی کنند.</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خبرها و برنامه های گفت و گو محور شبکه های خارجی درباره ایران، نمونه های آن را زیاد می توان یافت. واژه</a:t>
            </a:r>
            <a:r>
              <a:rPr lang="fa-IR" sz="1200" kern="1200" baseline="0" dirty="0" smtClean="0">
                <a:solidFill>
                  <a:schemeClr val="tx1"/>
                </a:solidFill>
                <a:effectLst/>
                <a:latin typeface="+mn-lt"/>
                <a:ea typeface="+mn-ea"/>
                <a:cs typeface="+mn-cs"/>
              </a:rPr>
              <a:t> هایی همچون ایران هراسی و اسلام هراسی هم دیگر نمودهای استفاده از افن ترس در اقناع مخاطب نسبت به دوری گزیدن از یک مفهوم است. در تبلیغات نیز با استفاده از ترس و ایجاد حس خلأ و عقب ماندن مخاطب به سمت مصرف یک محصول ترغیب می شود.</a:t>
            </a:r>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17</a:t>
            </a:fld>
            <a:endParaRPr lang="en-US"/>
          </a:p>
        </p:txBody>
      </p:sp>
    </p:spTree>
    <p:extLst>
      <p:ext uri="{BB962C8B-B14F-4D97-AF65-F5344CB8AC3E}">
        <p14:creationId xmlns:p14="http://schemas.microsoft.com/office/powerpoint/2010/main" val="53399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تبلیغی نوشابه کوکاکولا (فیلم 5) را به</a:t>
            </a:r>
            <a:r>
              <a:rPr lang="fa-IR" baseline="0" dirty="0" smtClean="0"/>
              <a:t> نمایش بگذارید.</a:t>
            </a:r>
          </a:p>
          <a:p>
            <a:pPr algn="r" rtl="1"/>
            <a:endParaRPr lang="fa-IR" baseline="0" dirty="0" smtClean="0"/>
          </a:p>
          <a:p>
            <a:pPr algn="r" rtl="1"/>
            <a:r>
              <a:rPr lang="fa-IR" baseline="0" dirty="0" smtClean="0"/>
              <a:t>در این تبلیغ حشرات به کمک هم یک بطری نوشابه را از یک انسان می‌ربایند و از آن برای برپایی یک جشن و نوشیدن آن استفاده می‌‌کنند.</a:t>
            </a:r>
          </a:p>
        </p:txBody>
      </p:sp>
      <p:sp>
        <p:nvSpPr>
          <p:cNvPr id="4" name="Slide Number Placeholder 3"/>
          <p:cNvSpPr>
            <a:spLocks noGrp="1"/>
          </p:cNvSpPr>
          <p:nvPr>
            <p:ph type="sldNum" sz="quarter" idx="10"/>
          </p:nvPr>
        </p:nvSpPr>
        <p:spPr/>
        <p:txBody>
          <a:bodyPr/>
          <a:lstStyle/>
          <a:p>
            <a:fld id="{862911C2-D162-4784-8DBD-2B52EF5F866B}" type="slidenum">
              <a:rPr lang="en-US" smtClean="0"/>
              <a:t>18</a:t>
            </a:fld>
            <a:endParaRPr lang="en-US"/>
          </a:p>
        </p:txBody>
      </p:sp>
    </p:spTree>
    <p:extLst>
      <p:ext uri="{BB962C8B-B14F-4D97-AF65-F5344CB8AC3E}">
        <p14:creationId xmlns:p14="http://schemas.microsoft.com/office/powerpoint/2010/main" val="59573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درمورد سؤال مطرح شده در اسلاید با کلاس به گفتگو بپردازید و محوری ترین تکنیکی که این تبلیغ با آن به دنبال ترغیب شما برای مصرف کوکاکولاست را اکتشاف کنید.</a:t>
            </a:r>
          </a:p>
          <a:p>
            <a:pPr algn="just" rtl="1"/>
            <a:r>
              <a:rPr lang="fa-IR" baseline="0" dirty="0" smtClean="0"/>
              <a:t>این جمله را ابتدا به دانش آموزانتان نگویید و بگذارید خودشان این موضوع را کشف کنند که این تبلیغ برای فن «تداعی» از فنون اقناع است.</a:t>
            </a:r>
          </a:p>
          <a:p>
            <a:pPr algn="just" rtl="1"/>
            <a:endParaRPr lang="fa-IR" baseline="0" dirty="0" smtClean="0"/>
          </a:p>
          <a:p>
            <a:pPr algn="just" rtl="1"/>
            <a:r>
              <a:rPr lang="fa-IR" baseline="0" dirty="0" smtClean="0"/>
              <a:t>انواع مختلف حشرات به قدری نوشابه کوکاکولا برایشان مهم می‌شود که دست به دست هم داده و آن را می‌ربایند و از آن به عنوان نوشیدنیِ جشن خود بهره می‌برند.</a:t>
            </a:r>
          </a:p>
          <a:p>
            <a:pPr algn="just" rtl="1"/>
            <a:r>
              <a:rPr lang="fa-IR" baseline="0" dirty="0" smtClean="0"/>
              <a:t>در این تبلیغ نه تنها کوکاکولا دوست‌دار طبیعت است بلکه مهمتر از آن، طبیعت دوست‌دار کوکاکولا است.</a:t>
            </a:r>
          </a:p>
          <a:p>
            <a:pPr algn="just" rtl="1"/>
            <a:endParaRPr lang="fa-IR" baseline="0" dirty="0" smtClean="0"/>
          </a:p>
          <a:p>
            <a:pPr algn="just" rtl="1"/>
            <a:r>
              <a:rPr lang="fa-IR" baseline="0" dirty="0" smtClean="0"/>
              <a:t>این تبلیغ در واقع کوکاکولا و طبیعت را همنشین می‌کند و این معنی را «تداعی» می‌کند که کوکاکولا از طبیعت است و طبیعی است. در حالیکه اساسا نوشابه یک نوشیدنی کاملا مصنوعی و شیمیایی است و این تبلیغ عملا به دنبال فریب مخاطب است.</a:t>
            </a:r>
          </a:p>
          <a:p>
            <a:pPr algn="just" rtl="1"/>
            <a:r>
              <a:rPr lang="fa-IR" baseline="0" dirty="0" smtClean="0"/>
              <a:t>پس مهمترین فن اقناعی در این تبلیغ «تداعی است»</a:t>
            </a:r>
          </a:p>
        </p:txBody>
      </p:sp>
      <p:sp>
        <p:nvSpPr>
          <p:cNvPr id="4" name="Slide Number Placeholder 3"/>
          <p:cNvSpPr>
            <a:spLocks noGrp="1"/>
          </p:cNvSpPr>
          <p:nvPr>
            <p:ph type="sldNum" sz="quarter" idx="10"/>
          </p:nvPr>
        </p:nvSpPr>
        <p:spPr/>
        <p:txBody>
          <a:bodyPr/>
          <a:lstStyle/>
          <a:p>
            <a:fld id="{862911C2-D162-4784-8DBD-2B52EF5F866B}" type="slidenum">
              <a:rPr lang="en-US" smtClean="0"/>
              <a:t>19</a:t>
            </a:fld>
            <a:endParaRPr lang="en-US"/>
          </a:p>
        </p:txBody>
      </p:sp>
    </p:spTree>
    <p:extLst>
      <p:ext uri="{BB962C8B-B14F-4D97-AF65-F5344CB8AC3E}">
        <p14:creationId xmlns:p14="http://schemas.microsoft.com/office/powerpoint/2010/main" val="150605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فیلم تبلیغی شاپوی کلییر (فیلم 1) را به</a:t>
            </a:r>
            <a:r>
              <a:rPr lang="fa-IR" baseline="0" dirty="0" smtClean="0"/>
              <a:t> نمایش بگذارید.</a:t>
            </a:r>
          </a:p>
          <a:p>
            <a:pPr algn="just" rtl="1"/>
            <a:r>
              <a:rPr lang="fa-IR" baseline="0" dirty="0" smtClean="0"/>
              <a:t>بعد از مطرح کردن سؤال مطرح شده در اسلاید بعد نیز می‌توانید باری دیگر فیلم را به نمایش بگذارید.</a:t>
            </a:r>
          </a:p>
          <a:p>
            <a:pPr algn="just" rtl="1"/>
            <a:r>
              <a:rPr lang="fa-IR" baseline="0" dirty="0" smtClean="0"/>
              <a:t>در این تبلیغات، کریستیانو رونالدو به عنوان یک ستاره دنیای فوتبال به تبلیغ شامپو کلییر می‌پردازد.</a:t>
            </a:r>
          </a:p>
          <a:p>
            <a:pPr algn="just" rtl="1"/>
            <a:r>
              <a:rPr lang="fa-IR" baseline="0" dirty="0" smtClean="0"/>
              <a:t>گوینده متن شخص رونالدو نیست اما متن به گونه‌ای تنظیم شده که گویی از زبان رونالدو بیان می‌شود.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2</a:t>
            </a:fld>
            <a:endParaRPr lang="en-US"/>
          </a:p>
        </p:txBody>
      </p:sp>
    </p:spTree>
    <p:extLst>
      <p:ext uri="{BB962C8B-B14F-4D97-AF65-F5344CB8AC3E}">
        <p14:creationId xmlns:p14="http://schemas.microsoft.com/office/powerpoint/2010/main" val="87879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این روش سعی می­شود تا پیوندی بین یک فکر، نظر، محصول،‌خدمت، یا هر چیز دیگر با آرزو­ها، امیال، غرایز و احساسات مطلوب انسانی مانند زیبایی،امنیت، حریم خصوصی،‌موفقیت، سلامت، تفریح ، شادی و... در ذهن مخاطب هدف خود ایجاد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البته این گونه تداعی هیچ واضح و صریح نیست؛ بلکه پنهان و غیر مستقیم است.هر پیام رسانه ای که خوب از این روش استفاده کند به راحتی می تواند بعد از ایجاد و برانگیختن احساسات و امیال درونی شما آن ها را با نام های تجاری (‌برندهای) مختلف و مشهور ارتباط دهد تا هرگاه در آینده با آن ها برخورد کردید، آن احساسات شورانگیز و امیال درونی به راحتی شما را قانع کند که عملی متناسب با آن پیام انجام دهید.</a:t>
            </a:r>
          </a:p>
        </p:txBody>
      </p:sp>
      <p:sp>
        <p:nvSpPr>
          <p:cNvPr id="4" name="Slide Number Placeholder 3"/>
          <p:cNvSpPr>
            <a:spLocks noGrp="1"/>
          </p:cNvSpPr>
          <p:nvPr>
            <p:ph type="sldNum" sz="quarter" idx="10"/>
          </p:nvPr>
        </p:nvSpPr>
        <p:spPr/>
        <p:txBody>
          <a:bodyPr/>
          <a:lstStyle/>
          <a:p>
            <a:fld id="{862911C2-D162-4784-8DBD-2B52EF5F866B}" type="slidenum">
              <a:rPr lang="en-US" smtClean="0"/>
              <a:t>20</a:t>
            </a:fld>
            <a:endParaRPr lang="en-US"/>
          </a:p>
        </p:txBody>
      </p:sp>
    </p:spTree>
    <p:extLst>
      <p:ext uri="{BB962C8B-B14F-4D97-AF65-F5344CB8AC3E}">
        <p14:creationId xmlns:p14="http://schemas.microsoft.com/office/powerpoint/2010/main" val="77060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تبلیغی شوینده هوم‌کر (فیلم 6) را به</a:t>
            </a:r>
            <a:r>
              <a:rPr lang="fa-IR" baseline="0" dirty="0" smtClean="0"/>
              <a:t> نمایش بگذارید.</a:t>
            </a:r>
          </a:p>
          <a:p>
            <a:pPr algn="r" rtl="1"/>
            <a:endParaRPr lang="fa-IR" baseline="0" dirty="0" smtClean="0"/>
          </a:p>
          <a:p>
            <a:pPr algn="r" rtl="1"/>
            <a:r>
              <a:rPr lang="fa-IR" baseline="0" dirty="0" smtClean="0"/>
              <a:t>تمرکز این تبلیغ بر روی جوایز در نظر گرفته شده برای خریداران محصولات شوینده هوم‌کر است.</a:t>
            </a:r>
          </a:p>
        </p:txBody>
      </p:sp>
      <p:sp>
        <p:nvSpPr>
          <p:cNvPr id="4" name="Slide Number Placeholder 3"/>
          <p:cNvSpPr>
            <a:spLocks noGrp="1"/>
          </p:cNvSpPr>
          <p:nvPr>
            <p:ph type="sldNum" sz="quarter" idx="10"/>
          </p:nvPr>
        </p:nvSpPr>
        <p:spPr/>
        <p:txBody>
          <a:bodyPr/>
          <a:lstStyle/>
          <a:p>
            <a:fld id="{862911C2-D162-4784-8DBD-2B52EF5F866B}" type="slidenum">
              <a:rPr lang="en-US" smtClean="0"/>
              <a:t>21</a:t>
            </a:fld>
            <a:endParaRPr lang="en-US"/>
          </a:p>
        </p:txBody>
      </p:sp>
    </p:spTree>
    <p:extLst>
      <p:ext uri="{BB962C8B-B14F-4D97-AF65-F5344CB8AC3E}">
        <p14:creationId xmlns:p14="http://schemas.microsoft.com/office/powerpoint/2010/main" val="382343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از دانش آموزان بخواهید به صورت تدریس اعضای گروه یا به کمک شیوه اکتشاف گروهی راجع به پرسش فوق پیرامون تبلیغ هوم کر صحبت بکنند. </a:t>
            </a:r>
            <a:r>
              <a:rPr lang="fa-IR" sz="1200" dirty="0" smtClean="0">
                <a:solidFill>
                  <a:schemeClr val="accent1"/>
                </a:solidFill>
                <a:effectLst>
                  <a:outerShdw blurRad="38100" dist="38100" dir="2700000" algn="tl">
                    <a:srgbClr val="000000">
                      <a:alpha val="43137"/>
                    </a:srgbClr>
                  </a:outerShdw>
                </a:effectLst>
                <a:cs typeface="B Titr" panose="00000700000000000000" pitchFamily="2" charset="-78"/>
              </a:rPr>
              <a:t>مخاطب این تبلیغ چرا باید این شوینده را مصرف کند؟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جمله را ابتدا به دانش آموزانتان نگویید و بگذارید خودشان این موضوع را کشف کنند که این تبلیغ برای فن «تطمیع» از فنون اقناع است.</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dirty="0" smtClean="0">
              <a:solidFill>
                <a:schemeClr val="accent1"/>
              </a:solidFill>
              <a:effectLst>
                <a:outerShdw blurRad="38100" dist="38100" dir="2700000" algn="tl">
                  <a:srgbClr val="000000">
                    <a:alpha val="43137"/>
                  </a:srgbClr>
                </a:outerShdw>
              </a:effectLst>
              <a:cs typeface="B Titr" panose="000007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schemeClr val="accent1"/>
                </a:solidFill>
                <a:effectLst>
                  <a:outerShdw blurRad="38100" dist="38100" dir="2700000" algn="tl">
                    <a:srgbClr val="000000">
                      <a:alpha val="43137"/>
                    </a:srgbClr>
                  </a:outerShdw>
                </a:effectLst>
                <a:cs typeface="B Titr" panose="00000700000000000000" pitchFamily="2" charset="-78"/>
              </a:rPr>
              <a:t>تنها دلیل ارائه شده در این تبلیغ برای خریدن محصولات هوم‌کر، در نظر گرفتن جوایزی</a:t>
            </a:r>
            <a:r>
              <a:rPr lang="fa-IR" sz="1200" baseline="0" dirty="0" smtClean="0">
                <a:solidFill>
                  <a:schemeClr val="accent1"/>
                </a:solidFill>
                <a:effectLst>
                  <a:outerShdw blurRad="38100" dist="38100" dir="2700000" algn="tl">
                    <a:srgbClr val="000000">
                      <a:alpha val="43137"/>
                    </a:srgbClr>
                  </a:outerShdw>
                </a:effectLst>
                <a:cs typeface="B Titr" panose="00000700000000000000" pitchFamily="2" charset="-78"/>
              </a:rPr>
              <a:t> برای خریداران آن است. نه ویژگی های خود شوینده و یا خواص آن.</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aseline="0" dirty="0" smtClean="0">
                <a:solidFill>
                  <a:schemeClr val="accent1"/>
                </a:solidFill>
                <a:effectLst>
                  <a:outerShdw blurRad="38100" dist="38100" dir="2700000" algn="tl">
                    <a:srgbClr val="000000">
                      <a:alpha val="43137"/>
                    </a:srgbClr>
                  </a:outerShdw>
                </a:effectLst>
                <a:cs typeface="B Titr" panose="00000700000000000000" pitchFamily="2" charset="-78"/>
              </a:rPr>
              <a:t>در واقع مخاطب بدون هیچ دلیل منطقی و یا نیاز واقعی صرفا نسبت به استفاده از محصولات هوم‌کر «تطمیع» می‌شود.</a:t>
            </a:r>
            <a:endParaRPr lang="fa-IR" sz="1200" dirty="0" smtClean="0">
              <a:solidFill>
                <a:schemeClr val="accent1"/>
              </a:solidFill>
              <a:effectLst>
                <a:outerShdw blurRad="38100" dist="38100" dir="2700000" algn="tl">
                  <a:srgbClr val="000000">
                    <a:alpha val="43137"/>
                  </a:srgbClr>
                </a:outerShdw>
              </a:effectLst>
              <a:cs typeface="B Titr" panose="00000700000000000000" pitchFamily="2" charset="-78"/>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22</a:t>
            </a:fld>
            <a:endParaRPr lang="en-US"/>
          </a:p>
        </p:txBody>
      </p:sp>
    </p:spTree>
    <p:extLst>
      <p:ext uri="{BB962C8B-B14F-4D97-AF65-F5344CB8AC3E}">
        <p14:creationId xmlns:p14="http://schemas.microsoft.com/office/powerpoint/2010/main" val="219844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a:t>
            </a:r>
            <a:r>
              <a:rPr lang="fa-IR" sz="1200" b="1" kern="1200" baseline="0" dirty="0" smtClean="0">
                <a:solidFill>
                  <a:schemeClr val="tx1"/>
                </a:solidFill>
                <a:effectLst/>
                <a:latin typeface="+mn-lt"/>
                <a:ea typeface="+mn-ea"/>
                <a:cs typeface="+mn-cs"/>
              </a:rPr>
              <a:t> تطمیع:</a:t>
            </a:r>
            <a:endParaRPr lang="en-US" sz="1200" b="1"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mn-cs"/>
              </a:rPr>
              <a:t>شیوه ای است برای ترغیب کسی تا به شما برای رسیدن به هدفتان کمک کند. همین شیوه در متقاعدسازی افراد برای کاری یا پذیرفتن عقیده ای خاص هم می تواند به کار گرفته شود. حراج، تخفیف، قرعه کشی، هدیه رایگان، یکی بخر چندتا ببر و... نمونه هایی از فن تطمیع هستند.</a:t>
            </a:r>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23</a:t>
            </a:fld>
            <a:endParaRPr lang="en-US"/>
          </a:p>
        </p:txBody>
      </p:sp>
    </p:spTree>
    <p:extLst>
      <p:ext uri="{BB962C8B-B14F-4D97-AF65-F5344CB8AC3E}">
        <p14:creationId xmlns:p14="http://schemas.microsoft.com/office/powerpoint/2010/main" val="1081812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از دانش آموزان بخواهید به صورت تدریس اعضای گروه یا به کمک شیوه اکتشاف گروهی راجع به پرسش فوق پیرامون تبلیغ مرسی صحبت بکنند.</a:t>
            </a:r>
          </a:p>
          <a:p>
            <a:pPr algn="just" rtl="1"/>
            <a:endParaRPr lang="fa-IR" dirty="0" smtClean="0"/>
          </a:p>
          <a:p>
            <a:pPr algn="just" rtl="1"/>
            <a:r>
              <a:rPr lang="fa-IR" dirty="0" smtClean="0"/>
              <a:t>فیلم تبلیغی کفش نفس کشِ</a:t>
            </a:r>
            <a:r>
              <a:rPr lang="fa-IR" baseline="0" dirty="0" smtClean="0"/>
              <a:t> </a:t>
            </a:r>
            <a:r>
              <a:rPr lang="fa-IR" dirty="0" smtClean="0"/>
              <a:t>جی‌آکس (فیلم 7) را به</a:t>
            </a:r>
            <a:r>
              <a:rPr lang="fa-IR" baseline="0" dirty="0" smtClean="0"/>
              <a:t> نمایش بگذارید.</a:t>
            </a:r>
          </a:p>
          <a:p>
            <a:pPr algn="just" rtl="1"/>
            <a:endParaRPr lang="fa-IR" baseline="0" dirty="0" smtClean="0"/>
          </a:p>
          <a:p>
            <a:pPr algn="just" rtl="1"/>
            <a:r>
              <a:rPr lang="fa-IR" baseline="0" dirty="0" smtClean="0"/>
              <a:t>در این تبلیغ بوی بد کفش به صورتی غیرواقعی و اغراق شده به نمایش گذاشته می‌شود به نحوی که با خارج شدن پا از کفش بوی بد آن سبب بی‌هوش شدن افراد آن حوالی یا فرار آنها می‌شود.</a:t>
            </a:r>
          </a:p>
          <a:p>
            <a:pPr algn="just" rtl="1"/>
            <a:r>
              <a:rPr lang="fa-IR" baseline="0" dirty="0" smtClean="0"/>
              <a:t>در انتها توصیه می‌شود از کفش‌های جی‌اکس استفاده شود چرا که محیط درون کفش با بیرون تبادل هوا دارد و بوی بد در آن جمع نمی‌شود.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24</a:t>
            </a:fld>
            <a:endParaRPr lang="en-US"/>
          </a:p>
        </p:txBody>
      </p:sp>
    </p:spTree>
    <p:extLst>
      <p:ext uri="{BB962C8B-B14F-4D97-AF65-F5344CB8AC3E}">
        <p14:creationId xmlns:p14="http://schemas.microsoft.com/office/powerpoint/2010/main" val="3381643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از دانش آموزان بخواهید به صورت تدریس اعضای گروه یا به کمک شیوه اکتشاف گروهی راجع به پرسش فوق پیرامون تبلیغ جی آکس صحبت بکنند.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جمله را ابتدا به دانش آموزانتان نگویید و بگذارید خودشان این موضوع را کشف کنند که این تبلیغ برای فن «اغراق» از فنون اقناع است.</a:t>
            </a:r>
          </a:p>
          <a:p>
            <a:pPr algn="r" rtl="1"/>
            <a:endParaRPr lang="fa-IR" baseline="0" dirty="0" smtClean="0"/>
          </a:p>
          <a:p>
            <a:pPr algn="r" rtl="1"/>
            <a:r>
              <a:rPr lang="fa-IR" baseline="0" dirty="0" smtClean="0"/>
              <a:t>چقدر بعد از این تبلیغ ترغیب می شوید تا بروید و کفشتان را بو کنید؟!!!</a:t>
            </a:r>
          </a:p>
          <a:p>
            <a:pPr algn="r" rtl="1"/>
            <a:endParaRPr lang="fa-IR" baseline="0" dirty="0" smtClean="0"/>
          </a:p>
          <a:p>
            <a:pPr algn="r" rtl="1"/>
            <a:r>
              <a:rPr lang="fa-IR" baseline="0" dirty="0" smtClean="0"/>
              <a:t>کفش جی‌آکس مرتفع کننده مشکل بوی بد کفش است.</a:t>
            </a:r>
          </a:p>
          <a:p>
            <a:pPr algn="r" rtl="1"/>
            <a:r>
              <a:rPr lang="fa-IR" baseline="0" dirty="0" smtClean="0"/>
              <a:t>در این تبلیغ این مشکل به اندازه‌ای بزرگ و مهم جلوه داده شده است تا به همان اندازه برطرف کردن این مشکل مهم جلوه کند.</a:t>
            </a:r>
          </a:p>
          <a:p>
            <a:pPr algn="r" rtl="1"/>
            <a:r>
              <a:rPr lang="fa-IR" baseline="0" dirty="0" smtClean="0"/>
              <a:t>این تبلیغ با بزرگنمایی، شما را قانع می‌کند که چنین شکلی وجود دارد و باید به فکر چاره بود.</a:t>
            </a:r>
          </a:p>
        </p:txBody>
      </p:sp>
      <p:sp>
        <p:nvSpPr>
          <p:cNvPr id="4" name="Slide Number Placeholder 3"/>
          <p:cNvSpPr>
            <a:spLocks noGrp="1"/>
          </p:cNvSpPr>
          <p:nvPr>
            <p:ph type="sldNum" sz="quarter" idx="10"/>
          </p:nvPr>
        </p:nvSpPr>
        <p:spPr/>
        <p:txBody>
          <a:bodyPr/>
          <a:lstStyle/>
          <a:p>
            <a:fld id="{862911C2-D162-4784-8DBD-2B52EF5F866B}" type="slidenum">
              <a:rPr lang="en-US" smtClean="0"/>
              <a:t>25</a:t>
            </a:fld>
            <a:endParaRPr lang="en-US"/>
          </a:p>
        </p:txBody>
      </p:sp>
    </p:spTree>
    <p:extLst>
      <p:ext uri="{BB962C8B-B14F-4D97-AF65-F5344CB8AC3E}">
        <p14:creationId xmlns:p14="http://schemas.microsoft.com/office/powerpoint/2010/main" val="152763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a:t>
            </a:r>
            <a:r>
              <a:rPr lang="fa-IR" sz="1200" b="1" kern="1200" baseline="0" dirty="0" smtClean="0">
                <a:solidFill>
                  <a:schemeClr val="tx1"/>
                </a:solidFill>
                <a:effectLst/>
                <a:latin typeface="+mn-lt"/>
                <a:ea typeface="+mn-ea"/>
                <a:cs typeface="+mn-cs"/>
              </a:rPr>
              <a:t> اغراق:</a:t>
            </a:r>
            <a:endParaRPr lang="fa-IR" sz="1200" b="1"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فن اغراق، فرستنده پیام گوشه ای از واقعیت</a:t>
            </a:r>
            <a:r>
              <a:rPr lang="fa-IR" sz="1200" kern="1200" baseline="0" dirty="0" smtClean="0">
                <a:solidFill>
                  <a:schemeClr val="tx1"/>
                </a:solidFill>
                <a:effectLst/>
                <a:latin typeface="+mn-lt"/>
                <a:ea typeface="+mn-ea"/>
                <a:cs typeface="+mn-cs"/>
              </a:rPr>
              <a:t> پیام خود را می گیرد و آن را تا جای ممکن بزرگتر و بحرانی تر از آنچه هست به مخاطب معرفی می کند. به حدی که مخاطب در مقابل عظمتی پوشالی قرار می گیرد و ترغیب به پذیرفتن این پیام می شود. به عنوان مثال در تبلیغات روی خاصیتی کوچک از یک محصول نه چندان مهم انقدر بزرگنمایی صورت می گیرد که مخاطب در مقابل این عظمت خود را ناچار به تسلیم شدن و مصرف این محصول می بیند.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این تکنیک به شدت به دروغگویی شباهت دارد و مخاطب را در مواجهه با پیام فریب می دهد.</a:t>
            </a:r>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26</a:t>
            </a:fld>
            <a:endParaRPr lang="en-US"/>
          </a:p>
        </p:txBody>
      </p:sp>
    </p:spTree>
    <p:extLst>
      <p:ext uri="{BB962C8B-B14F-4D97-AF65-F5344CB8AC3E}">
        <p14:creationId xmlns:p14="http://schemas.microsoft.com/office/powerpoint/2010/main" val="55223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اسلایدهای پیش‌رو از</a:t>
            </a:r>
            <a:r>
              <a:rPr lang="fa-IR" baseline="0" dirty="0" smtClean="0"/>
              <a:t> یک یا چند تکنیک اقناع استفاده شده است.</a:t>
            </a:r>
          </a:p>
          <a:p>
            <a:pPr algn="r" rtl="1"/>
            <a:r>
              <a:rPr lang="fa-IR" baseline="0" dirty="0" smtClean="0"/>
              <a:t>از دانش‌آموزان بپرسید در هر اسلاید از چه تکنیک اقناعی استفاده شده است؟</a:t>
            </a:r>
          </a:p>
          <a:p>
            <a:pPr algn="r" rtl="1"/>
            <a:r>
              <a:rPr lang="fa-IR" baseline="0" dirty="0" smtClean="0"/>
              <a:t>هر تصویر برای قانع کردن نسبت به چه نظر یا انجام چه عملی از فنون اقناع بهره برده است؟</a:t>
            </a:r>
          </a:p>
          <a:p>
            <a:pPr algn="r" rtl="1"/>
            <a:endParaRPr lang="fa-IR" baseline="0" dirty="0" smtClean="0"/>
          </a:p>
          <a:p>
            <a:pPr algn="r" rtl="1"/>
            <a:r>
              <a:rPr lang="fa-IR" baseline="0" dirty="0" smtClean="0"/>
              <a:t>یافتن فنون اقناع هر یک از این تصاویر می تواند تکلیف جلسات بعد دانش آموزان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27</a:t>
            </a:fld>
            <a:endParaRPr lang="en-US"/>
          </a:p>
        </p:txBody>
      </p:sp>
    </p:spTree>
    <p:extLst>
      <p:ext uri="{BB962C8B-B14F-4D97-AF65-F5344CB8AC3E}">
        <p14:creationId xmlns:p14="http://schemas.microsoft.com/office/powerpoint/2010/main" val="363990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ترس</a:t>
            </a:r>
          </a:p>
          <a:p>
            <a:pPr algn="r" rtl="1"/>
            <a:r>
              <a:rPr lang="fa-IR" dirty="0" smtClean="0"/>
              <a:t>برای پذیرش</a:t>
            </a:r>
            <a:r>
              <a:rPr lang="fa-IR" baseline="0" dirty="0" smtClean="0"/>
              <a:t> و عمل به این نکته که در حین رانندگی نباید از تلفن همراه استفاده شود.</a:t>
            </a:r>
          </a:p>
          <a:p>
            <a:pPr algn="r" rtl="1"/>
            <a:endParaRPr lang="fa-IR" baseline="0" dirty="0" smtClean="0"/>
          </a:p>
          <a:p>
            <a:pPr algn="r" rtl="1"/>
            <a:r>
              <a:rPr lang="fa-IR" baseline="0" dirty="0" smtClean="0"/>
              <a:t>در کنار گوشی تلفن نوشته شده است: تا زمانی که او در حال رانندگی است، صحبت نکنید. خون پاشیده شده از گوشی تلفن همراه متعلق به فردی است که در آن سوی خط در حال رانندگی است و به تلفن خود پاسخ گفته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28</a:t>
            </a:fld>
            <a:endParaRPr lang="en-US"/>
          </a:p>
        </p:txBody>
      </p:sp>
    </p:spTree>
    <p:extLst>
      <p:ext uri="{BB962C8B-B14F-4D97-AF65-F5344CB8AC3E}">
        <p14:creationId xmlns:p14="http://schemas.microsoft.com/office/powerpoint/2010/main" val="42903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گواهی دادن ستارگان</a:t>
            </a:r>
          </a:p>
          <a:p>
            <a:pPr algn="r" rtl="1"/>
            <a:r>
              <a:rPr lang="fa-IR" dirty="0" smtClean="0"/>
              <a:t>برای مشاهده</a:t>
            </a:r>
            <a:r>
              <a:rPr lang="fa-IR" baseline="0" dirty="0" smtClean="0"/>
              <a:t> و خرید محصولات جدید نوین چرم از تصویر بهرام رادان استفاده شده است.</a:t>
            </a:r>
          </a:p>
          <a:p>
            <a:pPr algn="r" rtl="1"/>
            <a:r>
              <a:rPr lang="fa-IR" baseline="0" dirty="0" smtClean="0"/>
              <a:t>عبارت انتخاب بهرام رادان یعنی محصولات نوین چرم را بهرام رادان انتخاب کرده و پذیرفته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29</a:t>
            </a:fld>
            <a:endParaRPr lang="en-US"/>
          </a:p>
        </p:txBody>
      </p:sp>
    </p:spTree>
    <p:extLst>
      <p:ext uri="{BB962C8B-B14F-4D97-AF65-F5344CB8AC3E}">
        <p14:creationId xmlns:p14="http://schemas.microsoft.com/office/powerpoint/2010/main" val="291877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از دانش آموزان بخواهید به صورت تدریس اعضای گروه یا به کمک شیوه اکتشاف گروهی راجع به پرسش فوق پیرامون تبلیغ مرسی صحبت بکنند.</a:t>
            </a:r>
          </a:p>
          <a:p>
            <a:pPr algn="just" rtl="1"/>
            <a:endParaRPr lang="fa-IR" baseline="0" dirty="0" smtClean="0"/>
          </a:p>
          <a:p>
            <a:pPr algn="just" rtl="1"/>
            <a:r>
              <a:rPr lang="fa-IR" baseline="0" dirty="0" smtClean="0"/>
              <a:t>محوری‌ترین مشخصه این تبلیغ حضور یک ستاره پر طرفدار فوتبال است.</a:t>
            </a:r>
          </a:p>
          <a:p>
            <a:pPr algn="just" rtl="1"/>
            <a:r>
              <a:rPr lang="fa-IR" baseline="0" dirty="0" smtClean="0"/>
              <a:t>رونالدو درمورد این شامپو می‌گوید «من تنها به کلییر اعتماد می‌کنم».</a:t>
            </a:r>
          </a:p>
          <a:p>
            <a:pPr algn="just" rtl="1"/>
            <a:r>
              <a:rPr lang="fa-IR" baseline="0" dirty="0" smtClean="0"/>
              <a:t>«گواهی دادن» رونالدو به عنوان یک ستاره فوتبال مهم‌ترین مشخصه این تبلیغ است که بسیاری از مخاطبین را ترغیب به خریدن این محصول برای شبیه شدن به ستاره محبوبشان رونالدو می کند.</a:t>
            </a:r>
          </a:p>
        </p:txBody>
      </p:sp>
      <p:sp>
        <p:nvSpPr>
          <p:cNvPr id="4" name="Slide Number Placeholder 3"/>
          <p:cNvSpPr>
            <a:spLocks noGrp="1"/>
          </p:cNvSpPr>
          <p:nvPr>
            <p:ph type="sldNum" sz="quarter" idx="10"/>
          </p:nvPr>
        </p:nvSpPr>
        <p:spPr/>
        <p:txBody>
          <a:bodyPr/>
          <a:lstStyle/>
          <a:p>
            <a:fld id="{862911C2-D162-4784-8DBD-2B52EF5F866B}" type="slidenum">
              <a:rPr lang="en-US" smtClean="0"/>
              <a:t>3</a:t>
            </a:fld>
            <a:endParaRPr lang="en-US"/>
          </a:p>
        </p:txBody>
      </p:sp>
    </p:spTree>
    <p:extLst>
      <p:ext uri="{BB962C8B-B14F-4D97-AF65-F5344CB8AC3E}">
        <p14:creationId xmlns:p14="http://schemas.microsoft.com/office/powerpoint/2010/main" val="403620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اغراق</a:t>
            </a:r>
          </a:p>
          <a:p>
            <a:pPr algn="r" rtl="1"/>
            <a:r>
              <a:rPr lang="fa-IR" dirty="0" smtClean="0"/>
              <a:t>برای خرید و استفاده از چاقوهایی</a:t>
            </a:r>
            <a:r>
              <a:rPr lang="fa-IR" baseline="0" dirty="0" smtClean="0"/>
              <a:t> با برند خاص</a:t>
            </a:r>
          </a:p>
          <a:p>
            <a:pPr algn="r" rtl="1"/>
            <a:endParaRPr lang="fa-IR" baseline="0" dirty="0" smtClean="0"/>
          </a:p>
          <a:p>
            <a:pPr algn="r" rtl="1"/>
            <a:r>
              <a:rPr lang="fa-IR" baseline="0" dirty="0" smtClean="0"/>
              <a:t>چاقو به اندازه ای تیز بوده است که علاوه بر هویج، تخته زیر آن را نیز بریده است.</a:t>
            </a:r>
          </a:p>
          <a:p>
            <a:pPr algn="r" rtl="1"/>
            <a:r>
              <a:rPr lang="fa-IR" baseline="0" dirty="0" smtClean="0"/>
              <a:t>در متن انتهایی آمده است: «تیزتر از آنچه شما فکر می‌کنید»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30</a:t>
            </a:fld>
            <a:endParaRPr lang="en-US"/>
          </a:p>
        </p:txBody>
      </p:sp>
    </p:spTree>
    <p:extLst>
      <p:ext uri="{BB962C8B-B14F-4D97-AF65-F5344CB8AC3E}">
        <p14:creationId xmlns:p14="http://schemas.microsoft.com/office/powerpoint/2010/main" val="3978149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تداعی</a:t>
            </a:r>
          </a:p>
          <a:p>
            <a:pPr algn="r" rtl="1"/>
            <a:r>
              <a:rPr lang="fa-IR" dirty="0" smtClean="0"/>
              <a:t>برای خرید مارک خاصی از لباس</a:t>
            </a:r>
            <a:endParaRPr lang="fa-IR" baseline="0" dirty="0" smtClean="0"/>
          </a:p>
          <a:p>
            <a:pPr algn="r" rtl="1"/>
            <a:endParaRPr lang="fa-IR" baseline="0" dirty="0" smtClean="0"/>
          </a:p>
          <a:p>
            <a:pPr algn="r" rtl="1"/>
            <a:r>
              <a:rPr lang="fa-IR" baseline="0" dirty="0" smtClean="0"/>
              <a:t>البسه تولید این مارک، با شکلات پیوند زده شده است و مزه و طعم شکلات با مشاهده محصولات این برند به ذهن متبادر می‌شود.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31</a:t>
            </a:fld>
            <a:endParaRPr lang="en-US"/>
          </a:p>
        </p:txBody>
      </p:sp>
    </p:spTree>
    <p:extLst>
      <p:ext uri="{BB962C8B-B14F-4D97-AF65-F5344CB8AC3E}">
        <p14:creationId xmlns:p14="http://schemas.microsoft.com/office/powerpoint/2010/main" val="1092936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طنز</a:t>
            </a:r>
          </a:p>
          <a:p>
            <a:pPr algn="r" rtl="1"/>
            <a:r>
              <a:rPr lang="fa-IR" dirty="0" smtClean="0"/>
              <a:t>برای خرید و نصب سیستم امنیتی منزل. در</a:t>
            </a:r>
            <a:r>
              <a:rPr lang="fa-IR" baseline="0" dirty="0" smtClean="0"/>
              <a:t> واقع دستگیره این درِ ضد سرقت شبیه شیپوری است که تا دزد به آن دست بزند صدایش همه را متوجه می کند.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32</a:t>
            </a:fld>
            <a:endParaRPr lang="en-US"/>
          </a:p>
        </p:txBody>
      </p:sp>
    </p:spTree>
    <p:extLst>
      <p:ext uri="{BB962C8B-B14F-4D97-AF65-F5344CB8AC3E}">
        <p14:creationId xmlns:p14="http://schemas.microsoft.com/office/powerpoint/2010/main" val="379216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a:t>
            </a:r>
            <a:r>
              <a:rPr lang="fa-IR" baseline="0" dirty="0" smtClean="0"/>
              <a:t>تطمیع و </a:t>
            </a:r>
            <a:r>
              <a:rPr lang="fa-IR" dirty="0" smtClean="0"/>
              <a:t>استفاده</a:t>
            </a:r>
            <a:r>
              <a:rPr lang="fa-IR" baseline="0" dirty="0" smtClean="0"/>
              <a:t> از زیبایی (افراد زیبا)</a:t>
            </a:r>
            <a:endParaRPr lang="fa-IR" dirty="0" smtClean="0"/>
          </a:p>
          <a:p>
            <a:pPr algn="r" rtl="1"/>
            <a:r>
              <a:rPr lang="fa-IR" dirty="0" smtClean="0"/>
              <a:t>جهت استفاده </a:t>
            </a:r>
            <a:r>
              <a:rPr lang="fa-IR" dirty="0" smtClean="0"/>
              <a:t>در تبلیغات دنتی کید باریج</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33</a:t>
            </a:fld>
            <a:endParaRPr lang="en-US"/>
          </a:p>
        </p:txBody>
      </p:sp>
    </p:spTree>
    <p:extLst>
      <p:ext uri="{BB962C8B-B14F-4D97-AF65-F5344CB8AC3E}">
        <p14:creationId xmlns:p14="http://schemas.microsoft.com/office/powerpoint/2010/main" val="3764936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فنون اقناع: استفاده</a:t>
            </a:r>
            <a:r>
              <a:rPr lang="fa-IR" baseline="0" dirty="0" smtClean="0"/>
              <a:t> از زیبایی (کودکان)</a:t>
            </a:r>
            <a:endParaRPr lang="fa-IR" dirty="0" smtClean="0"/>
          </a:p>
          <a:p>
            <a:pPr algn="r" rtl="1"/>
            <a:r>
              <a:rPr lang="fa-IR" dirty="0" smtClean="0"/>
              <a:t>برای زیبا جلوه دادن حجاب و هدایت مخاطب به سمت</a:t>
            </a:r>
            <a:r>
              <a:rPr lang="fa-IR" baseline="0" dirty="0" smtClean="0"/>
              <a:t> حجاب.</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34</a:t>
            </a:fld>
            <a:endParaRPr lang="en-US"/>
          </a:p>
        </p:txBody>
      </p:sp>
    </p:spTree>
    <p:extLst>
      <p:ext uri="{BB962C8B-B14F-4D97-AF65-F5344CB8AC3E}">
        <p14:creationId xmlns:p14="http://schemas.microsoft.com/office/powerpoint/2010/main" val="51183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با اتکا بر تبلیغ کلییر و تکنیک گواهی دادن قدری با دانش آموزان راجع به تجربه هایشان در مورد دو سوال فوق صحبت کنید.</a:t>
            </a:r>
          </a:p>
        </p:txBody>
      </p:sp>
      <p:sp>
        <p:nvSpPr>
          <p:cNvPr id="4" name="Slide Number Placeholder 3"/>
          <p:cNvSpPr>
            <a:spLocks noGrp="1"/>
          </p:cNvSpPr>
          <p:nvPr>
            <p:ph type="sldNum" sz="quarter" idx="10"/>
          </p:nvPr>
        </p:nvSpPr>
        <p:spPr/>
        <p:txBody>
          <a:bodyPr/>
          <a:lstStyle/>
          <a:p>
            <a:fld id="{862911C2-D162-4784-8DBD-2B52EF5F866B}" type="slidenum">
              <a:rPr lang="en-US" smtClean="0"/>
              <a:t>35</a:t>
            </a:fld>
            <a:endParaRPr lang="en-US"/>
          </a:p>
        </p:txBody>
      </p:sp>
    </p:spTree>
    <p:extLst>
      <p:ext uri="{BB962C8B-B14F-4D97-AF65-F5344CB8AC3E}">
        <p14:creationId xmlns:p14="http://schemas.microsoft.com/office/powerpoint/2010/main" val="403620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effectLst/>
                <a:latin typeface="+mn-lt"/>
                <a:ea typeface="+mn-ea"/>
                <a:cs typeface="+mn-cs"/>
              </a:rPr>
              <a:t>فن گواهی دادن ستاره ها:</a:t>
            </a:r>
          </a:p>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نخبگان و مردم عادی پیام‌های رسانه‌ای اغلب کسانی را نشان می‌دهند که درباره یک محصول، فکر، قانون، یا هر چیز دیگر نظر می­دهند و آن را تایید و گاهی هم رد می­کنند. افرادی که به منظور این فن از آن استفاده می­شود، گاهی چهره ها(‌ستاره­ها) هستند و گاهی هم نخبگان یا حتی مردم عادی. این فن پای فرد سومی را به میان می­­کشدتا گیرنده پیام آن چه را هدف نویسنده بوده است، راحت­تر بپذیرد؛ چرا که اگر سازنده پیام، چنین نظری را مستقیم به ما منتقل می­کرد در پذیرش آن تردید می­کردیم. چهره هایی که شما را به استفاده از فلان نام تجاری(برند)‌پوشاک تشویق می کنند، چنین حالتی دارند.</a:t>
            </a:r>
          </a:p>
        </p:txBody>
      </p:sp>
      <p:sp>
        <p:nvSpPr>
          <p:cNvPr id="4" name="Slide Number Placeholder 3"/>
          <p:cNvSpPr>
            <a:spLocks noGrp="1"/>
          </p:cNvSpPr>
          <p:nvPr>
            <p:ph type="sldNum" sz="quarter" idx="10"/>
          </p:nvPr>
        </p:nvSpPr>
        <p:spPr/>
        <p:txBody>
          <a:bodyPr/>
          <a:lstStyle/>
          <a:p>
            <a:fld id="{862911C2-D162-4784-8DBD-2B52EF5F866B}" type="slidenum">
              <a:rPr lang="en-US" smtClean="0"/>
              <a:t>4</a:t>
            </a:fld>
            <a:endParaRPr lang="en-US"/>
          </a:p>
        </p:txBody>
      </p:sp>
    </p:spTree>
    <p:extLst>
      <p:ext uri="{BB962C8B-B14F-4D97-AF65-F5344CB8AC3E}">
        <p14:creationId xmlns:p14="http://schemas.microsoft.com/office/powerpoint/2010/main" val="88629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با اتکا بر تبلیغ کلییر و تکنیک گواهی دادن قدری با دانش آموزان راجع به تجربه هایشان در مورد دو سوال فوق صحبت کنید.</a:t>
            </a:r>
          </a:p>
        </p:txBody>
      </p:sp>
      <p:sp>
        <p:nvSpPr>
          <p:cNvPr id="4" name="Slide Number Placeholder 3"/>
          <p:cNvSpPr>
            <a:spLocks noGrp="1"/>
          </p:cNvSpPr>
          <p:nvPr>
            <p:ph type="sldNum" sz="quarter" idx="10"/>
          </p:nvPr>
        </p:nvSpPr>
        <p:spPr/>
        <p:txBody>
          <a:bodyPr/>
          <a:lstStyle/>
          <a:p>
            <a:fld id="{862911C2-D162-4784-8DBD-2B52EF5F866B}" type="slidenum">
              <a:rPr lang="en-US" smtClean="0"/>
              <a:t>5</a:t>
            </a:fld>
            <a:endParaRPr lang="en-US"/>
          </a:p>
        </p:txBody>
      </p:sp>
    </p:spTree>
    <p:extLst>
      <p:ext uri="{BB962C8B-B14F-4D97-AF65-F5344CB8AC3E}">
        <p14:creationId xmlns:p14="http://schemas.microsoft.com/office/powerpoint/2010/main" val="403620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در فرآیند ارتباطات که نمودار کلی آن در درس پنجگانه سواد رسانه ای آورده شد، محوری ترین و مهمترین اتفاق اقناع است. در واقع اقناع عبارت است از ایجاد اشتراک معنا میان فرستند و گیرنده که منجر به همگامی و همراهی مخاطب با اهداف و امیال مولفان و صاحبان رسانه می شود.</a:t>
            </a:r>
          </a:p>
        </p:txBody>
      </p:sp>
      <p:sp>
        <p:nvSpPr>
          <p:cNvPr id="4" name="Slide Number Placeholder 3"/>
          <p:cNvSpPr>
            <a:spLocks noGrp="1"/>
          </p:cNvSpPr>
          <p:nvPr>
            <p:ph type="sldNum" sz="quarter" idx="10"/>
          </p:nvPr>
        </p:nvSpPr>
        <p:spPr/>
        <p:txBody>
          <a:bodyPr/>
          <a:lstStyle/>
          <a:p>
            <a:fld id="{862911C2-D162-4784-8DBD-2B52EF5F866B}" type="slidenum">
              <a:rPr lang="en-US" smtClean="0"/>
              <a:t>6</a:t>
            </a:fld>
            <a:endParaRPr lang="en-US"/>
          </a:p>
        </p:txBody>
      </p:sp>
    </p:spTree>
    <p:extLst>
      <p:ext uri="{BB962C8B-B14F-4D97-AF65-F5344CB8AC3E}">
        <p14:creationId xmlns:p14="http://schemas.microsoft.com/office/powerpoint/2010/main" val="403620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t>پیش از آنکه خودتان توضیح بدهید از دانش آموزان بخواهید که اقناع را تعریف کنند.</a:t>
            </a:r>
          </a:p>
          <a:p>
            <a:pPr algn="r" rtl="1"/>
            <a:endParaRPr lang="fa-IR" dirty="0" smtClean="0"/>
          </a:p>
          <a:p>
            <a:pPr algn="r" rtl="1"/>
            <a:r>
              <a:rPr lang="fa-IR" dirty="0" smtClean="0"/>
              <a:t>در کتاب آمده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solidFill>
                  <a:schemeClr val="accent6">
                    <a:lumMod val="60000"/>
                    <a:lumOff val="40000"/>
                  </a:schemeClr>
                </a:solidFill>
                <a:cs typeface="B Mitra" panose="00000400000000000000" pitchFamily="2" charset="-78"/>
              </a:rPr>
              <a:t>بیشترین هدف زندگی اجتماعی و تفهیم و تفاهم با دیگران</a:t>
            </a:r>
            <a:r>
              <a:rPr lang="fa-IR" sz="1200" b="0" baseline="0" dirty="0" smtClean="0">
                <a:solidFill>
                  <a:schemeClr val="tx1"/>
                </a:solidFill>
                <a:cs typeface="+mn-cs"/>
              </a:rPr>
              <a:t> و فرستادن پیام، تشویق گیرنده به تغییر رفتار، نگرش، باور، ارزش یا دیدگاه افراد، مطابق نظر فرستنده است که به آن اقناع می‌گویند.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b="0" baseline="0" dirty="0" smtClean="0">
              <a:solidFill>
                <a:schemeClr val="tx1"/>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0" baseline="0" dirty="0" smtClean="0">
                <a:solidFill>
                  <a:schemeClr val="tx1"/>
                </a:solidFill>
                <a:cs typeface="+mn-cs"/>
              </a:rPr>
              <a:t>به تعبیر دیگر:</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فرآیند ارتباطات که نمودار کلی آن در درس پنجگانه سواد رسانه ای آورده شد، محوری ترین و مهمترین اتفاق اقناع است. در واقع اقناع عبارت است از ایجاد اشتراک معنا میان فرستند و گیرنده که منجر به همگامی و همراهی مخاطب با اهداف و امیال مولفان و صاحبان رسانه می شود.</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b="1" dirty="0" smtClean="0">
              <a:solidFill>
                <a:schemeClr val="accent6">
                  <a:lumMod val="60000"/>
                  <a:lumOff val="40000"/>
                </a:schemeClr>
              </a:solidFill>
              <a:cs typeface="B Mitra" panose="00000400000000000000" pitchFamily="2" charset="-78"/>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t>7</a:t>
            </a:fld>
            <a:endParaRPr lang="en-US"/>
          </a:p>
        </p:txBody>
      </p:sp>
    </p:spTree>
    <p:extLst>
      <p:ext uri="{BB962C8B-B14F-4D97-AF65-F5344CB8AC3E}">
        <p14:creationId xmlns:p14="http://schemas.microsoft.com/office/powerpoint/2010/main" val="274695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صاحبنظران ارتبطات فنون مختلف و متعددی را برای اقناع مخاطب نام برده اند. در</a:t>
            </a:r>
            <a:r>
              <a:rPr lang="fa-IR" baseline="0" dirty="0" smtClean="0"/>
              <a:t> این جلسه و جلسه بعد به بیان 14 مورد از این فنون اقناع می پردازیم.</a:t>
            </a:r>
          </a:p>
          <a:p>
            <a:pPr algn="just" rtl="1"/>
            <a:r>
              <a:rPr lang="fa-IR" baseline="0" dirty="0" smtClean="0"/>
              <a:t>از آنجا که تبلیغات یکی از مهمترین کارکردهای رسانه است که از فنون اقناع برای راضی کردن مخاطب به سمت محصول خود استفاده می کند مثالهایی که در این جلسات استفاده می کنیم همگی از میان تبلیغات بازرگانی است.</a:t>
            </a:r>
            <a:endParaRPr lang="fa-IR" dirty="0" smtClean="0"/>
          </a:p>
          <a:p>
            <a:pPr algn="just" rtl="1"/>
            <a:endParaRPr lang="fa-IR" dirty="0" smtClean="0"/>
          </a:p>
          <a:p>
            <a:pPr algn="just" rtl="1"/>
            <a:r>
              <a:rPr lang="fa-IR" dirty="0" smtClean="0"/>
              <a:t>در</a:t>
            </a:r>
            <a:r>
              <a:rPr lang="fa-IR" baseline="0" dirty="0" smtClean="0"/>
              <a:t> این جلسه و این پاورپوینت به بیان 7 فن اقناع به همراه مثالهایی از پیامهای بازرگانی می پردازیم که یکی از آنها (گواهی دادن) با مثال شامپوی کلییر پیش از این آورده شد.</a:t>
            </a:r>
          </a:p>
          <a:p>
            <a:pPr algn="just" rtl="1"/>
            <a:r>
              <a:rPr lang="fa-IR" baseline="0" dirty="0" smtClean="0"/>
              <a:t>در درس بعد 7 فن دیگر اقناع را به کمک 7 تبلیغ دیگر مرور خواهیم کرد.</a:t>
            </a:r>
          </a:p>
        </p:txBody>
      </p:sp>
      <p:sp>
        <p:nvSpPr>
          <p:cNvPr id="4" name="Slide Number Placeholder 3"/>
          <p:cNvSpPr>
            <a:spLocks noGrp="1"/>
          </p:cNvSpPr>
          <p:nvPr>
            <p:ph type="sldNum" sz="quarter" idx="10"/>
          </p:nvPr>
        </p:nvSpPr>
        <p:spPr/>
        <p:txBody>
          <a:bodyPr/>
          <a:lstStyle/>
          <a:p>
            <a:fld id="{862911C2-D162-4784-8DBD-2B52EF5F866B}" type="slidenum">
              <a:rPr lang="en-US" smtClean="0"/>
              <a:t>8</a:t>
            </a:fld>
            <a:endParaRPr lang="en-US"/>
          </a:p>
        </p:txBody>
      </p:sp>
    </p:spTree>
    <p:extLst>
      <p:ext uri="{BB962C8B-B14F-4D97-AF65-F5344CB8AC3E}">
        <p14:creationId xmlns:p14="http://schemas.microsoft.com/office/powerpoint/2010/main" val="12308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تبلیغی پوشک مرسی (فیلم 2) را به</a:t>
            </a:r>
            <a:r>
              <a:rPr lang="fa-IR" baseline="0" dirty="0" smtClean="0"/>
              <a:t> نمایش بگذارید.</a:t>
            </a:r>
          </a:p>
          <a:p>
            <a:pPr algn="r" rtl="1"/>
            <a:endParaRPr lang="fa-IR" baseline="0" dirty="0" smtClean="0"/>
          </a:p>
          <a:p>
            <a:pPr algn="r" rtl="1"/>
            <a:r>
              <a:rPr lang="fa-IR" baseline="0" dirty="0" smtClean="0"/>
              <a:t>در این تبلیغ، ویژگی‌های پوشک از زبان تعدادی کودک بیان می‌شود.</a:t>
            </a:r>
          </a:p>
          <a:p>
            <a:pPr algn="r" rtl="1"/>
            <a:r>
              <a:rPr lang="fa-IR" baseline="0" dirty="0" smtClean="0"/>
              <a:t>کودکان نقشی به خود گرفته‌اند که گویی بزرگسالان در حال خرید البسه هستند.</a:t>
            </a:r>
          </a:p>
        </p:txBody>
      </p:sp>
      <p:sp>
        <p:nvSpPr>
          <p:cNvPr id="4" name="Slide Number Placeholder 3"/>
          <p:cNvSpPr>
            <a:spLocks noGrp="1"/>
          </p:cNvSpPr>
          <p:nvPr>
            <p:ph type="sldNum" sz="quarter" idx="10"/>
          </p:nvPr>
        </p:nvSpPr>
        <p:spPr/>
        <p:txBody>
          <a:bodyPr/>
          <a:lstStyle/>
          <a:p>
            <a:fld id="{862911C2-D162-4784-8DBD-2B52EF5F866B}" type="slidenum">
              <a:rPr lang="en-US" smtClean="0"/>
              <a:t>9</a:t>
            </a:fld>
            <a:endParaRPr lang="en-US"/>
          </a:p>
        </p:txBody>
      </p:sp>
    </p:spTree>
    <p:extLst>
      <p:ext uri="{BB962C8B-B14F-4D97-AF65-F5344CB8AC3E}">
        <p14:creationId xmlns:p14="http://schemas.microsoft.com/office/powerpoint/2010/main" val="1962289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714660"/>
            <a:ext cx="1152145" cy="24204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
        <p:nvSpPr>
          <p:cNvPr id="6" name="Rectangle 5"/>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2954856" y="4673377"/>
            <a:ext cx="3188568" cy="274637"/>
          </a:xfrm>
        </p:spPr>
        <p:txBody>
          <a:bodyPr>
            <a:noAutofit/>
          </a:bodyPr>
          <a:lstStyle>
            <a:lvl1pPr marL="0" indent="0" algn="ctr">
              <a:buNone/>
              <a:defRPr sz="1800">
                <a:solidFill>
                  <a:srgbClr val="00B050"/>
                </a:solidFill>
              </a:defRPr>
            </a:lvl1pPr>
            <a:lvl2pPr>
              <a:defRPr/>
            </a:lvl2pPr>
          </a:lstStyle>
          <a:p>
            <a:pPr lvl="0"/>
            <a:r>
              <a:rPr lang="en-US" dirty="0" smtClean="0"/>
              <a:t>www.Ziaossalehin.ir</a:t>
            </a:r>
            <a:endParaRPr lang="fa-I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
        <p:nvSpPr>
          <p:cNvPr id="5" name="Rectangle 4"/>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userDrawn="1"/>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t>11/27/2020</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www.ziaossalehin.ir/" TargetMode="Externa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www.ziaossalehin.i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24000" y="829702"/>
            <a:ext cx="5925020" cy="646331"/>
          </a:xfrm>
          <a:prstGeom prst="rect">
            <a:avLst/>
          </a:prstGeom>
        </p:spPr>
        <p:txBody>
          <a:bodyPr wrap="none">
            <a:spAutoFit/>
          </a:bodyPr>
          <a:lstStyle/>
          <a:p>
            <a:r>
              <a:rPr lang="fa-IR" sz="3600" b="1" dirty="0" smtClean="0">
                <a:solidFill>
                  <a:srgbClr val="FFFF00"/>
                </a:solidFill>
                <a:cs typeface="B Titr" panose="00000700000000000000" pitchFamily="2" charset="-78"/>
              </a:rPr>
              <a:t>کتاب تفکر و سواد رسانه ای پایه دهم</a:t>
            </a:r>
            <a:endParaRPr lang="en-US" sz="3600" dirty="0">
              <a:cs typeface="B Titr" panose="00000700000000000000" pitchFamily="2" charset="-78"/>
            </a:endParaRPr>
          </a:p>
        </p:txBody>
      </p:sp>
      <p:sp>
        <p:nvSpPr>
          <p:cNvPr id="6" name="Rectangle 5"/>
          <p:cNvSpPr/>
          <p:nvPr/>
        </p:nvSpPr>
        <p:spPr>
          <a:xfrm>
            <a:off x="3814981" y="1657351"/>
            <a:ext cx="1515158" cy="584775"/>
          </a:xfrm>
          <a:prstGeom prst="rect">
            <a:avLst/>
          </a:prstGeom>
        </p:spPr>
        <p:txBody>
          <a:bodyPr wrap="none">
            <a:spAutoFit/>
          </a:bodyPr>
          <a:lstStyle/>
          <a:p>
            <a:pPr algn="ctr"/>
            <a:r>
              <a:rPr lang="fa-IR" sz="3200" b="1" dirty="0" smtClean="0">
                <a:solidFill>
                  <a:schemeClr val="bg1">
                    <a:lumMod val="85000"/>
                  </a:schemeClr>
                </a:solidFill>
                <a:cs typeface="B Titr" panose="00000700000000000000" pitchFamily="2" charset="-78"/>
              </a:rPr>
              <a:t>فصل دوم</a:t>
            </a:r>
            <a:endParaRPr lang="en-US" sz="3200" dirty="0">
              <a:solidFill>
                <a:schemeClr val="bg1">
                  <a:lumMod val="85000"/>
                </a:schemeClr>
              </a:solidFill>
            </a:endParaRPr>
          </a:p>
        </p:txBody>
      </p:sp>
      <p:sp>
        <p:nvSpPr>
          <p:cNvPr id="9" name="Title 1"/>
          <p:cNvSpPr txBox="1">
            <a:spLocks/>
          </p:cNvSpPr>
          <p:nvPr/>
        </p:nvSpPr>
        <p:spPr>
          <a:xfrm>
            <a:off x="1475656" y="2600936"/>
            <a:ext cx="6192688" cy="1875814"/>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FFFF00"/>
                </a:solidFill>
                <a:effectLst>
                  <a:outerShdw blurRad="38100" dist="38100" dir="2700000" algn="tl">
                    <a:srgbClr val="000000">
                      <a:alpha val="43137"/>
                    </a:srgbClr>
                  </a:outerShdw>
                </a:effectLst>
                <a:cs typeface="B Titr" panose="00000700000000000000" pitchFamily="2" charset="-78"/>
              </a:rPr>
              <a:t>درس هفتم و هشتم</a:t>
            </a:r>
          </a:p>
          <a:p>
            <a:pPr algn="ctr" rtl="1"/>
            <a:r>
              <a:rPr lang="fa-IR" sz="5400" b="1" dirty="0" smtClean="0">
                <a:solidFill>
                  <a:schemeClr val="accent1"/>
                </a:solidFill>
                <a:effectLst>
                  <a:outerShdw blurRad="38100" dist="38100" dir="2700000" algn="tl">
                    <a:srgbClr val="000000">
                      <a:alpha val="43137"/>
                    </a:srgbClr>
                  </a:outerShdw>
                </a:effectLst>
                <a:cs typeface="B Titr" panose="00000700000000000000" pitchFamily="2" charset="-78"/>
              </a:rPr>
              <a:t>فنون اقناع</a:t>
            </a:r>
          </a:p>
          <a:p>
            <a:pPr algn="ctr" rtl="1"/>
            <a:r>
              <a:rPr lang="fa-IR" sz="2400" b="1" dirty="0" smtClean="0">
                <a:solidFill>
                  <a:srgbClr val="FFFF00"/>
                </a:solidFill>
                <a:effectLst>
                  <a:outerShdw blurRad="38100" dist="38100" dir="2700000" algn="tl">
                    <a:srgbClr val="000000">
                      <a:alpha val="43137"/>
                    </a:srgbClr>
                  </a:outerShdw>
                </a:effectLst>
                <a:cs typeface="B Titr" panose="00000700000000000000" pitchFamily="2" charset="-78"/>
              </a:rPr>
              <a:t>بخش اول</a:t>
            </a:r>
          </a:p>
        </p:txBody>
      </p:sp>
      <p:sp>
        <p:nvSpPr>
          <p:cNvPr id="7" name="Rectangle 6"/>
          <p:cNvSpPr/>
          <p:nvPr/>
        </p:nvSpPr>
        <p:spPr>
          <a:xfrm>
            <a:off x="2560341" y="186775"/>
            <a:ext cx="3852338" cy="584775"/>
          </a:xfrm>
          <a:prstGeom prst="rect">
            <a:avLst/>
          </a:prstGeom>
        </p:spPr>
        <p:txBody>
          <a:bodyPr wrap="none">
            <a:spAutoFit/>
          </a:bodyPr>
          <a:lstStyle/>
          <a:p>
            <a:pPr algn="ctr"/>
            <a:r>
              <a:rPr lang="fa-IR" sz="3200" b="1" dirty="0" smtClean="0">
                <a:solidFill>
                  <a:schemeClr val="bg1">
                    <a:lumMod val="85000"/>
                  </a:schemeClr>
                </a:solidFill>
                <a:cs typeface="B Titr" panose="00000700000000000000" pitchFamily="2" charset="-78"/>
              </a:rPr>
              <a:t>به نام خداوند دانا و حکیم</a:t>
            </a:r>
            <a:endParaRPr lang="en-US" sz="3200" dirty="0">
              <a:solidFill>
                <a:schemeClr val="bg1">
                  <a:lumMod val="85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2714660"/>
            <a:ext cx="1152145" cy="2420473"/>
          </a:xfrm>
          <a:prstGeom prst="rect">
            <a:avLst/>
          </a:prstGeom>
        </p:spPr>
      </p:pic>
    </p:spTree>
    <p:extLst>
      <p:ext uri="{BB962C8B-B14F-4D97-AF65-F5344CB8AC3E}">
        <p14:creationId xmlns:p14="http://schemas.microsoft.com/office/powerpoint/2010/main" val="177126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 y="0"/>
            <a:ext cx="9135070" cy="5143500"/>
          </a:xfrm>
          <a:prstGeom prst="rect">
            <a:avLst/>
          </a:prstGeom>
        </p:spPr>
      </p:pic>
      <p:sp>
        <p:nvSpPr>
          <p:cNvPr id="8" name="TextBox 7"/>
          <p:cNvSpPr txBox="1"/>
          <p:nvPr/>
        </p:nvSpPr>
        <p:spPr>
          <a:xfrm>
            <a:off x="5940151" y="-20538"/>
            <a:ext cx="2232249" cy="5078313"/>
          </a:xfrm>
          <a:prstGeom prst="rect">
            <a:avLst/>
          </a:prstGeom>
          <a:noFill/>
        </p:spPr>
        <p:txBody>
          <a:bodyPr wrap="square" rtlCol="0">
            <a:spAutoFit/>
          </a:bodyPr>
          <a:lstStyle/>
          <a:p>
            <a:pPr algn="justLow" rtl="1"/>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چرا تولید کنندگان تبلیغ </a:t>
            </a:r>
            <a:r>
              <a:rPr lang="fa-IR" sz="3600" dirty="0" smtClean="0">
                <a:solidFill>
                  <a:srgbClr val="FFFF00"/>
                </a:solidFill>
                <a:effectLst>
                  <a:outerShdw blurRad="38100" dist="38100" dir="2700000" algn="tl">
                    <a:srgbClr val="000000">
                      <a:alpha val="43137"/>
                    </a:srgbClr>
                  </a:outerShdw>
                </a:effectLst>
                <a:cs typeface="B Titr" panose="00000700000000000000" pitchFamily="2" charset="-78"/>
              </a:rPr>
              <a:t>پوشک مرسی</a:t>
            </a:r>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 از کودکان  برای  معرفی  محصول خود بهره برده‌اند؟</a:t>
            </a:r>
            <a:endParaRPr lang="fa-IR" sz="3600"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74950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71675" y="3100188"/>
            <a:ext cx="2583909" cy="1182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714" y="2015567"/>
            <a:ext cx="2583909"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D:\آموزش\مدرسه هنر و رسانه آینه\باشگاه سواد رسانه ای\ملحقات کتاب تفکر و سواد رسانه ای\7 , 8- درس هفتم و هشتم\پاورپوینت درس هفتم و هشتم\عکس‌ها\New folder\Keeping-Customer-Satisfaction-58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160" y="870783"/>
            <a:ext cx="276225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1403648" y="473326"/>
            <a:ext cx="6318704"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2- استفاده از زیبایی</a:t>
            </a:r>
            <a:endParaRPr lang="en-US" sz="4400" dirty="0">
              <a:solidFill>
                <a:srgbClr val="FFFF00"/>
              </a:solidFill>
              <a:cs typeface="B Titr" panose="00000700000000000000" pitchFamily="2" charset="-78"/>
            </a:endParaRPr>
          </a:p>
        </p:txBody>
      </p:sp>
      <p:sp>
        <p:nvSpPr>
          <p:cNvPr id="4" name="Rounded Rectangle 3"/>
          <p:cNvSpPr/>
          <p:nvPr/>
        </p:nvSpPr>
        <p:spPr>
          <a:xfrm>
            <a:off x="637851" y="2610880"/>
            <a:ext cx="7894589"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accent1">
                    <a:lumMod val="50000"/>
                  </a:schemeClr>
                </a:solidFill>
                <a:cs typeface="B Mitra" panose="00000400000000000000" pitchFamily="2" charset="-78"/>
              </a:rPr>
              <a:t>زیبایی</a:t>
            </a:r>
            <a:r>
              <a:rPr lang="ar-SA" sz="2400" b="1" dirty="0">
                <a:solidFill>
                  <a:schemeClr val="accent6">
                    <a:lumMod val="60000"/>
                    <a:lumOff val="40000"/>
                  </a:schemeClr>
                </a:solidFill>
                <a:cs typeface="B Mitra" panose="00000400000000000000" pitchFamily="2" charset="-78"/>
              </a:rPr>
              <a:t>، دوست داشتنی است و هیچکس نیست که این موضوع را انکار </a:t>
            </a:r>
            <a:r>
              <a:rPr lang="ar-SA" sz="2400" b="1" dirty="0" smtClean="0">
                <a:solidFill>
                  <a:schemeClr val="accent6">
                    <a:lumMod val="60000"/>
                    <a:lumOff val="40000"/>
                  </a:schemeClr>
                </a:solidFill>
                <a:cs typeface="B Mitra" panose="00000400000000000000" pitchFamily="2" charset="-78"/>
              </a:rPr>
              <a:t>کند</a:t>
            </a:r>
            <a:r>
              <a:rPr lang="fa-IR" sz="2400" b="1" dirty="0" smtClean="0">
                <a:solidFill>
                  <a:schemeClr val="accent6">
                    <a:lumMod val="60000"/>
                    <a:lumOff val="40000"/>
                  </a:schemeClr>
                </a:solidFill>
                <a:cs typeface="B Mitra" panose="00000400000000000000" pitchFamily="2" charset="-78"/>
              </a:rPr>
              <a:t>.</a:t>
            </a:r>
            <a:endParaRPr lang="en-US" sz="2400" b="1" dirty="0">
              <a:solidFill>
                <a:schemeClr val="accent6">
                  <a:lumMod val="60000"/>
                  <a:lumOff val="40000"/>
                </a:schemeClr>
              </a:solidFill>
              <a:cs typeface="B Mitra" panose="00000400000000000000" pitchFamily="2" charset="-78"/>
            </a:endParaRPr>
          </a:p>
        </p:txBody>
      </p:sp>
      <p:sp>
        <p:nvSpPr>
          <p:cNvPr id="5" name="Rounded Rectangle 4"/>
          <p:cNvSpPr/>
          <p:nvPr/>
        </p:nvSpPr>
        <p:spPr>
          <a:xfrm>
            <a:off x="1626454" y="1701408"/>
            <a:ext cx="5891091"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rgbClr val="FFFF00"/>
                </a:solidFill>
                <a:cs typeface="B Mitra" panose="00000400000000000000" pitchFamily="2" charset="-78"/>
              </a:rPr>
              <a:t>افراد زیبا</a:t>
            </a:r>
            <a:r>
              <a:rPr lang="ar-SA" sz="2400" b="1" dirty="0">
                <a:solidFill>
                  <a:schemeClr val="accent1">
                    <a:lumMod val="40000"/>
                    <a:lumOff val="60000"/>
                  </a:schemeClr>
                </a:solidFill>
                <a:cs typeface="B Mitra" panose="00000400000000000000" pitchFamily="2" charset="-78"/>
              </a:rPr>
              <a:t>، برای جذب و جلب توجه </a:t>
            </a:r>
            <a:r>
              <a:rPr lang="ar-SA" sz="2400" b="1" dirty="0" smtClean="0">
                <a:solidFill>
                  <a:schemeClr val="accent1">
                    <a:lumMod val="40000"/>
                    <a:lumOff val="60000"/>
                  </a:schemeClr>
                </a:solidFill>
                <a:cs typeface="B Mitra" panose="00000400000000000000" pitchFamily="2" charset="-78"/>
              </a:rPr>
              <a:t>الگوی </a:t>
            </a:r>
            <a:r>
              <a:rPr lang="ar-SA" sz="2400" b="1" dirty="0">
                <a:solidFill>
                  <a:schemeClr val="accent1">
                    <a:lumMod val="40000"/>
                    <a:lumOff val="60000"/>
                  </a:schemeClr>
                </a:solidFill>
                <a:cs typeface="B Mitra" panose="00000400000000000000" pitchFamily="2" charset="-78"/>
              </a:rPr>
              <a:t>خوبی </a:t>
            </a:r>
            <a:r>
              <a:rPr lang="ar-SA" sz="2400" b="1" dirty="0" smtClean="0">
                <a:solidFill>
                  <a:schemeClr val="accent1">
                    <a:lumMod val="40000"/>
                    <a:lumOff val="60000"/>
                  </a:schemeClr>
                </a:solidFill>
                <a:cs typeface="B Mitra" panose="00000400000000000000" pitchFamily="2" charset="-78"/>
              </a:rPr>
              <a:t>هستند</a:t>
            </a:r>
            <a:r>
              <a:rPr lang="fa-IR" sz="2400" b="1" dirty="0" smtClean="0">
                <a:solidFill>
                  <a:schemeClr val="accent1">
                    <a:lumMod val="40000"/>
                    <a:lumOff val="60000"/>
                  </a:schemeClr>
                </a:solidFill>
                <a:cs typeface="B Mitra" panose="00000400000000000000" pitchFamily="2" charset="-78"/>
              </a:rPr>
              <a:t>.</a:t>
            </a:r>
            <a:endParaRPr lang="en-US" sz="2400" b="1" dirty="0">
              <a:solidFill>
                <a:schemeClr val="accent1">
                  <a:lumMod val="40000"/>
                  <a:lumOff val="60000"/>
                </a:schemeClr>
              </a:solidFill>
              <a:cs typeface="B Mitra" panose="00000400000000000000" pitchFamily="2" charset="-78"/>
            </a:endParaRPr>
          </a:p>
        </p:txBody>
      </p:sp>
      <p:sp>
        <p:nvSpPr>
          <p:cNvPr id="7" name="Rounded Rectangle 6"/>
          <p:cNvSpPr/>
          <p:nvPr/>
        </p:nvSpPr>
        <p:spPr>
          <a:xfrm>
            <a:off x="54261" y="3520352"/>
            <a:ext cx="9054243" cy="72000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50000"/>
                  </a:schemeClr>
                </a:solidFill>
                <a:cs typeface="B Mitra" panose="00000400000000000000" pitchFamily="2" charset="-78"/>
              </a:rPr>
              <a:t>کودکان </a:t>
            </a:r>
            <a:r>
              <a:rPr lang="fa-IR" sz="2400" b="1" dirty="0" smtClean="0">
                <a:solidFill>
                  <a:schemeClr val="accent6">
                    <a:lumMod val="60000"/>
                    <a:lumOff val="40000"/>
                  </a:schemeClr>
                </a:solidFill>
                <a:cs typeface="B Mitra" panose="00000400000000000000" pitchFamily="2" charset="-78"/>
              </a:rPr>
              <a:t>دسته‌ای از افراد هستند که علاوه بر </a:t>
            </a:r>
            <a:r>
              <a:rPr lang="fa-IR" sz="2400" b="1" dirty="0" smtClean="0">
                <a:solidFill>
                  <a:schemeClr val="accent1">
                    <a:lumMod val="50000"/>
                  </a:schemeClr>
                </a:solidFill>
                <a:cs typeface="B Mitra" panose="00000400000000000000" pitchFamily="2" charset="-78"/>
              </a:rPr>
              <a:t>زیبایی ظاهری </a:t>
            </a:r>
            <a:r>
              <a:rPr lang="fa-IR" sz="2400" b="1" dirty="0" smtClean="0">
                <a:solidFill>
                  <a:schemeClr val="accent6">
                    <a:lumMod val="60000"/>
                    <a:lumOff val="40000"/>
                  </a:schemeClr>
                </a:solidFill>
                <a:cs typeface="B Mitra" panose="00000400000000000000" pitchFamily="2" charset="-78"/>
              </a:rPr>
              <a:t>دارای </a:t>
            </a:r>
            <a:r>
              <a:rPr lang="fa-IR" sz="2400" b="1" dirty="0" smtClean="0">
                <a:solidFill>
                  <a:schemeClr val="accent1">
                    <a:lumMod val="50000"/>
                  </a:schemeClr>
                </a:solidFill>
                <a:cs typeface="B Mitra" panose="00000400000000000000" pitchFamily="2" charset="-78"/>
              </a:rPr>
              <a:t>زیبایی باطنی </a:t>
            </a:r>
            <a:r>
              <a:rPr lang="fa-IR" sz="2400" b="1" dirty="0" smtClean="0">
                <a:solidFill>
                  <a:schemeClr val="accent6">
                    <a:lumMod val="60000"/>
                    <a:lumOff val="40000"/>
                  </a:schemeClr>
                </a:solidFill>
                <a:cs typeface="B Mitra" panose="00000400000000000000" pitchFamily="2" charset="-78"/>
              </a:rPr>
              <a:t>هستند.</a:t>
            </a:r>
            <a:endParaRPr lang="en-US" sz="2400" b="1" dirty="0">
              <a:solidFill>
                <a:schemeClr val="accent6">
                  <a:lumMod val="60000"/>
                  <a:lumOff val="40000"/>
                </a:schemeClr>
              </a:solidFill>
              <a:cs typeface="B Mitra" panose="00000400000000000000" pitchFamily="2" charset="-78"/>
            </a:endParaRPr>
          </a:p>
        </p:txBody>
      </p:sp>
      <p:sp>
        <p:nvSpPr>
          <p:cNvPr id="6" name="Rectangle 5"/>
          <p:cNvSpPr/>
          <p:nvPr/>
        </p:nvSpPr>
        <p:spPr>
          <a:xfrm>
            <a:off x="1324500" y="56751"/>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10" name="TextBox 9">
            <a:hlinkClick r:id="rId6"/>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166175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D:\آموزش\مدرسه هنر و رسانه آینه\باشگاه سواد رسانه ای\ملحقات کتاب تفکر و سواد رسانه ای\7 , 8- درس هفتم و هشتم\پاورپوینت درس هفتم و هشتم\عکس‌ها\سس-مایونز-دلپذیر-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680"/>
            <a:ext cx="5148064" cy="514806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35896" y="3651870"/>
            <a:ext cx="5184576" cy="1008112"/>
          </a:xfrm>
          <a:prstGeom prst="roundRect">
            <a:avLst/>
          </a:prstGeom>
          <a:solidFill>
            <a:schemeClr val="accent1">
              <a:alpha val="95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smtClean="0">
                <a:solidFill>
                  <a:srgbClr val="FFFF00"/>
                </a:solidFill>
                <a:cs typeface="B Titr" panose="00000700000000000000" pitchFamily="2" charset="-78"/>
              </a:rPr>
              <a:t>سس فشاری دلپذیر</a:t>
            </a:r>
            <a:r>
              <a:rPr lang="fa-IR" sz="2400" dirty="0" smtClean="0">
                <a:solidFill>
                  <a:schemeClr val="tx1"/>
                </a:solidFill>
                <a:cs typeface="B Titr" panose="00000700000000000000" pitchFamily="2" charset="-78"/>
              </a:rPr>
              <a:t> </a:t>
            </a:r>
            <a:r>
              <a:rPr lang="fa-IR" sz="2400" dirty="0">
                <a:solidFill>
                  <a:schemeClr val="tx1"/>
                </a:solidFill>
                <a:cs typeface="B Titr" panose="00000700000000000000" pitchFamily="2" charset="-78"/>
              </a:rPr>
              <a:t>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Tree>
    <p:extLst>
      <p:ext uri="{BB962C8B-B14F-4D97-AF65-F5344CB8AC3E}">
        <p14:creationId xmlns:p14="http://schemas.microsoft.com/office/powerpoint/2010/main" val="1740453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8" name="TextBox 7"/>
          <p:cNvSpPr txBox="1"/>
          <p:nvPr/>
        </p:nvSpPr>
        <p:spPr>
          <a:xfrm>
            <a:off x="395536" y="63932"/>
            <a:ext cx="2232249" cy="5078313"/>
          </a:xfrm>
          <a:prstGeom prst="rect">
            <a:avLst/>
          </a:prstGeom>
          <a:noFill/>
        </p:spPr>
        <p:txBody>
          <a:bodyPr wrap="square" rtlCol="0">
            <a:spAutoFit/>
          </a:bodyPr>
          <a:lstStyle/>
          <a:p>
            <a:pPr algn="justLow" rtl="1"/>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با مشاهده تبلیغ </a:t>
            </a:r>
            <a:r>
              <a:rPr lang="fa-IR" sz="3600" dirty="0" smtClean="0">
                <a:solidFill>
                  <a:srgbClr val="FFFF00"/>
                </a:solidFill>
                <a:effectLst>
                  <a:outerShdw blurRad="38100" dist="38100" dir="2700000" algn="tl">
                    <a:srgbClr val="000000">
                      <a:alpha val="43137"/>
                    </a:srgbClr>
                  </a:outerShdw>
                </a:effectLst>
                <a:cs typeface="B Titr" panose="00000700000000000000" pitchFamily="2" charset="-78"/>
              </a:rPr>
              <a:t> سس دلپذیر</a:t>
            </a:r>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 اولین حسی که در شما به وجود و اولین عکس العمل‌تان چه بود؟</a:t>
            </a:r>
            <a:endParaRPr lang="fa-IR" sz="3600"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51246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descr="D:\آموزش\مدرسه هنر و رسانه آینه\باشگاه سواد رسانه ای\ملحقات کتاب تفکر و سواد رسانه ای\7 , 8- درس هفتم و هشتم\پاورپوینت درس هفتم و هشتم\عکس‌ها\New folder\Satisfa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9105" y="2676832"/>
            <a:ext cx="4447732" cy="1493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D:\آموزش\مدرسه هنر و رسانه آینه\باشگاه سواد رسانه ای\ملحقات کتاب تفکر و سواد رسانه ای\7 , 8- درس هفتم و هشتم\پاورپوینت درس هفتم و هشتم\عکس‌ها\New folder\satisfa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15" y="627534"/>
            <a:ext cx="4536504" cy="1561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2317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3- طنز</a:t>
            </a:r>
            <a:endParaRPr lang="en-US" sz="4400" dirty="0">
              <a:solidFill>
                <a:srgbClr val="FFFF00"/>
              </a:solidFill>
              <a:cs typeface="B Titr" panose="00000700000000000000" pitchFamily="2" charset="-78"/>
            </a:endParaRPr>
          </a:p>
        </p:txBody>
      </p:sp>
      <p:sp>
        <p:nvSpPr>
          <p:cNvPr id="4" name="Rounded Rectangle 3"/>
          <p:cNvSpPr/>
          <p:nvPr/>
        </p:nvSpPr>
        <p:spPr>
          <a:xfrm>
            <a:off x="745396" y="2610880"/>
            <a:ext cx="7643028"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حین </a:t>
            </a:r>
            <a:r>
              <a:rPr lang="fa-IR" sz="2400" b="1" dirty="0" smtClean="0">
                <a:solidFill>
                  <a:schemeClr val="accent1">
                    <a:lumMod val="50000"/>
                  </a:schemeClr>
                </a:solidFill>
                <a:cs typeface="B Mitra" panose="00000400000000000000" pitchFamily="2" charset="-78"/>
              </a:rPr>
              <a:t>طنز</a:t>
            </a:r>
            <a:r>
              <a:rPr lang="fa-IR" sz="2400" b="1" dirty="0">
                <a:solidFill>
                  <a:schemeClr val="accent6">
                    <a:lumMod val="60000"/>
                    <a:lumOff val="40000"/>
                  </a:schemeClr>
                </a:solidFill>
                <a:cs typeface="B Mitra" panose="00000400000000000000" pitchFamily="2" charset="-78"/>
              </a:rPr>
              <a:t>،</a:t>
            </a:r>
            <a:r>
              <a:rPr lang="fa-IR" sz="2400" b="1" dirty="0" smtClean="0">
                <a:solidFill>
                  <a:schemeClr val="accent6">
                    <a:lumMod val="60000"/>
                    <a:lumOff val="40000"/>
                  </a:schemeClr>
                </a:solidFill>
                <a:cs typeface="B Mitra" panose="00000400000000000000" pitchFamily="2" charset="-78"/>
              </a:rPr>
              <a:t> </a:t>
            </a:r>
            <a:r>
              <a:rPr lang="fa-IR" sz="2400" b="1" dirty="0">
                <a:solidFill>
                  <a:schemeClr val="accent6">
                    <a:lumMod val="60000"/>
                    <a:lumOff val="40000"/>
                  </a:schemeClr>
                </a:solidFill>
                <a:cs typeface="B Mitra" panose="00000400000000000000" pitchFamily="2" charset="-78"/>
              </a:rPr>
              <a:t>جدیت را کنار می‌گذاریم و </a:t>
            </a:r>
            <a:r>
              <a:rPr lang="fa-IR" sz="2400" b="1" dirty="0" smtClean="0">
                <a:solidFill>
                  <a:schemeClr val="accent6">
                    <a:lumMod val="60000"/>
                    <a:lumOff val="40000"/>
                  </a:schemeClr>
                </a:solidFill>
                <a:cs typeface="B Mitra" panose="00000400000000000000" pitchFamily="2" charset="-78"/>
              </a:rPr>
              <a:t>محتوای پیام </a:t>
            </a:r>
            <a:r>
              <a:rPr lang="fa-IR" sz="2400" b="1" dirty="0">
                <a:solidFill>
                  <a:schemeClr val="accent6">
                    <a:lumMod val="60000"/>
                    <a:lumOff val="40000"/>
                  </a:schemeClr>
                </a:solidFill>
                <a:cs typeface="B Mitra" panose="00000400000000000000" pitchFamily="2" charset="-78"/>
              </a:rPr>
              <a:t>را راحت‌تر </a:t>
            </a:r>
            <a:r>
              <a:rPr lang="fa-IR" sz="2400" b="1" dirty="0" smtClean="0">
                <a:solidFill>
                  <a:schemeClr val="accent6">
                    <a:lumMod val="60000"/>
                    <a:lumOff val="40000"/>
                  </a:schemeClr>
                </a:solidFill>
                <a:cs typeface="B Mitra" panose="00000400000000000000" pitchFamily="2" charset="-78"/>
              </a:rPr>
              <a:t>می‌پذیریم.</a:t>
            </a:r>
            <a:endParaRPr lang="en-US" sz="2400" b="1" dirty="0">
              <a:solidFill>
                <a:schemeClr val="accent6">
                  <a:lumMod val="60000"/>
                  <a:lumOff val="40000"/>
                </a:schemeClr>
              </a:solidFill>
              <a:cs typeface="B Mitra" panose="00000400000000000000" pitchFamily="2" charset="-78"/>
            </a:endParaRPr>
          </a:p>
        </p:txBody>
      </p:sp>
      <p:sp>
        <p:nvSpPr>
          <p:cNvPr id="5" name="Rounded Rectangle 4"/>
          <p:cNvSpPr/>
          <p:nvPr/>
        </p:nvSpPr>
        <p:spPr>
          <a:xfrm>
            <a:off x="1191013" y="1701408"/>
            <a:ext cx="6761969"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chemeClr val="accent1">
                    <a:lumMod val="40000"/>
                    <a:lumOff val="60000"/>
                  </a:schemeClr>
                </a:solidFill>
                <a:cs typeface="B Mitra" panose="00000400000000000000" pitchFamily="2" charset="-78"/>
              </a:rPr>
              <a:t>استفاده از </a:t>
            </a:r>
            <a:r>
              <a:rPr lang="fa-IR" sz="2400" b="1" dirty="0">
                <a:solidFill>
                  <a:srgbClr val="FFFF00"/>
                </a:solidFill>
                <a:cs typeface="B Mitra" panose="00000400000000000000" pitchFamily="2" charset="-78"/>
              </a:rPr>
              <a:t>طن</a:t>
            </a:r>
            <a:r>
              <a:rPr lang="ar-SA" sz="2400" b="1" dirty="0">
                <a:solidFill>
                  <a:srgbClr val="FFFF00"/>
                </a:solidFill>
                <a:cs typeface="B Mitra" panose="00000400000000000000" pitchFamily="2" charset="-78"/>
              </a:rPr>
              <a:t>ز</a:t>
            </a:r>
            <a:r>
              <a:rPr lang="ar-SA" sz="2400" b="1" dirty="0">
                <a:solidFill>
                  <a:schemeClr val="accent1">
                    <a:lumMod val="40000"/>
                    <a:lumOff val="60000"/>
                  </a:schemeClr>
                </a:solidFill>
                <a:cs typeface="B Mitra" panose="00000400000000000000" pitchFamily="2" charset="-78"/>
              </a:rPr>
              <a:t>،</a:t>
            </a:r>
            <a:r>
              <a:rPr lang="fa-IR" sz="2400" b="1" dirty="0">
                <a:solidFill>
                  <a:schemeClr val="accent1">
                    <a:lumMod val="40000"/>
                    <a:lumOff val="60000"/>
                  </a:schemeClr>
                </a:solidFill>
                <a:cs typeface="B Mitra" panose="00000400000000000000" pitchFamily="2" charset="-78"/>
              </a:rPr>
              <a:t> توجه مخاطب به پیام مورد نظر را جلب </a:t>
            </a:r>
            <a:r>
              <a:rPr lang="fa-IR" sz="2400" b="1" dirty="0" smtClean="0">
                <a:solidFill>
                  <a:schemeClr val="accent1">
                    <a:lumMod val="40000"/>
                    <a:lumOff val="60000"/>
                  </a:schemeClr>
                </a:solidFill>
                <a:cs typeface="B Mitra" panose="00000400000000000000" pitchFamily="2" charset="-78"/>
              </a:rPr>
              <a:t>می‌نماید.</a:t>
            </a:r>
            <a:endParaRPr lang="en-US" sz="2400" b="1" dirty="0">
              <a:solidFill>
                <a:schemeClr val="accent1">
                  <a:lumMod val="40000"/>
                  <a:lumOff val="60000"/>
                </a:schemeClr>
              </a:solidFill>
              <a:cs typeface="B Mitra" panose="00000400000000000000" pitchFamily="2" charset="-78"/>
            </a:endParaRPr>
          </a:p>
        </p:txBody>
      </p:sp>
      <p:sp>
        <p:nvSpPr>
          <p:cNvPr id="7" name="Rounded Rectangle 6"/>
          <p:cNvSpPr/>
          <p:nvPr/>
        </p:nvSpPr>
        <p:spPr>
          <a:xfrm>
            <a:off x="242643" y="3520352"/>
            <a:ext cx="8658707" cy="72000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اگر </a:t>
            </a:r>
            <a:r>
              <a:rPr lang="fa-IR" sz="2400" b="1" dirty="0" smtClean="0">
                <a:solidFill>
                  <a:schemeClr val="accent1">
                    <a:lumMod val="50000"/>
                  </a:schemeClr>
                </a:solidFill>
                <a:cs typeface="B Mitra" panose="00000400000000000000" pitchFamily="2" charset="-78"/>
              </a:rPr>
              <a:t>طنز </a:t>
            </a:r>
            <a:r>
              <a:rPr lang="fa-IR" sz="2400" b="1" dirty="0">
                <a:solidFill>
                  <a:schemeClr val="accent1">
                    <a:lumMod val="50000"/>
                  </a:schemeClr>
                </a:solidFill>
                <a:cs typeface="B Mitra" panose="00000400000000000000" pitchFamily="2" charset="-78"/>
              </a:rPr>
              <a:t>و شوخی</a:t>
            </a:r>
            <a:r>
              <a:rPr lang="fa-IR" sz="2400" b="1" dirty="0" smtClean="0">
                <a:solidFill>
                  <a:schemeClr val="accent6">
                    <a:lumMod val="60000"/>
                    <a:lumOff val="40000"/>
                  </a:schemeClr>
                </a:solidFill>
                <a:cs typeface="B Mitra" panose="00000400000000000000" pitchFamily="2" charset="-78"/>
              </a:rPr>
              <a:t> </a:t>
            </a:r>
            <a:r>
              <a:rPr lang="fa-IR" sz="2400" b="1" dirty="0">
                <a:solidFill>
                  <a:schemeClr val="accent6">
                    <a:lumMod val="60000"/>
                    <a:lumOff val="40000"/>
                  </a:schemeClr>
                </a:solidFill>
                <a:cs typeface="B Mitra" panose="00000400000000000000" pitchFamily="2" charset="-78"/>
              </a:rPr>
              <a:t>با یک </a:t>
            </a:r>
            <a:r>
              <a:rPr lang="fa-IR" sz="2400" b="1" dirty="0" smtClean="0">
                <a:solidFill>
                  <a:schemeClr val="accent6">
                    <a:lumMod val="60000"/>
                    <a:lumOff val="40000"/>
                  </a:schemeClr>
                </a:solidFill>
                <a:cs typeface="B Mitra" panose="00000400000000000000" pitchFamily="2" charset="-78"/>
              </a:rPr>
              <a:t>پیام همراه شود، حس خوب فرح سبب تثبیت پیام می‌گردد.</a:t>
            </a:r>
            <a:endParaRPr lang="en-US" sz="2400" b="1" dirty="0">
              <a:solidFill>
                <a:schemeClr val="accent6">
                  <a:lumMod val="60000"/>
                  <a:lumOff val="40000"/>
                </a:schemeClr>
              </a:solidFill>
              <a:cs typeface="B Mitra" panose="00000400000000000000" pitchFamily="2" charset="-78"/>
            </a:endParaRPr>
          </a:p>
        </p:txBody>
      </p:sp>
      <p:sp>
        <p:nvSpPr>
          <p:cNvPr id="9" name="Rectangle 8"/>
          <p:cNvSpPr/>
          <p:nvPr/>
        </p:nvSpPr>
        <p:spPr>
          <a:xfrm>
            <a:off x="1328410" y="33641"/>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10" name="TextBox 9">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629243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18" t="20921" r="-1018"/>
          <a:stretch/>
        </p:blipFill>
        <p:spPr>
          <a:xfrm>
            <a:off x="899592" y="253283"/>
            <a:ext cx="7075732" cy="4082663"/>
          </a:xfrm>
          <a:prstGeom prst="rect">
            <a:avLst/>
          </a:prstGeom>
        </p:spPr>
      </p:pic>
      <p:sp>
        <p:nvSpPr>
          <p:cNvPr id="7" name="Rounded Rectangle 6"/>
          <p:cNvSpPr/>
          <p:nvPr/>
        </p:nvSpPr>
        <p:spPr>
          <a:xfrm>
            <a:off x="1619672" y="3939902"/>
            <a:ext cx="4176464" cy="792088"/>
          </a:xfrm>
          <a:prstGeom prst="roundRect">
            <a:avLst/>
          </a:prstGeom>
          <a:solidFill>
            <a:schemeClr val="accent1">
              <a:alpha val="9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smtClean="0">
                <a:solidFill>
                  <a:srgbClr val="FFFF00"/>
                </a:solidFill>
                <a:cs typeface="B Titr" panose="00000700000000000000" pitchFamily="2" charset="-78"/>
              </a:rPr>
              <a:t>آدامس</a:t>
            </a:r>
            <a:r>
              <a:rPr lang="fa-IR" sz="2400" dirty="0" smtClean="0">
                <a:solidFill>
                  <a:schemeClr val="tx1"/>
                </a:solidFill>
                <a:cs typeface="B Titr" panose="00000700000000000000" pitchFamily="2" charset="-78"/>
              </a:rPr>
              <a:t> </a:t>
            </a:r>
            <a:r>
              <a:rPr lang="fa-IR" sz="2400" dirty="0" smtClean="0">
                <a:solidFill>
                  <a:srgbClr val="FFFF00"/>
                </a:solidFill>
                <a:cs typeface="B Titr" panose="00000700000000000000" pitchFamily="2" charset="-78"/>
              </a:rPr>
              <a:t>دنتاین</a:t>
            </a:r>
            <a:r>
              <a:rPr lang="fa-IR" sz="2400" dirty="0" smtClean="0">
                <a:solidFill>
                  <a:schemeClr val="tx1"/>
                </a:solidFill>
                <a:cs typeface="B Titr" panose="00000700000000000000" pitchFamily="2" charset="-78"/>
              </a:rPr>
              <a:t> </a:t>
            </a:r>
            <a:r>
              <a:rPr lang="fa-IR" sz="2400" dirty="0">
                <a:solidFill>
                  <a:schemeClr val="tx1"/>
                </a:solidFill>
                <a:cs typeface="B Titr" panose="00000700000000000000" pitchFamily="2" charset="-78"/>
              </a:rPr>
              <a:t>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Tree>
    <p:extLst>
      <p:ext uri="{BB962C8B-B14F-4D97-AF65-F5344CB8AC3E}">
        <p14:creationId xmlns:p14="http://schemas.microsoft.com/office/powerpoint/2010/main" val="379299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8" name="TextBox 7"/>
          <p:cNvSpPr txBox="1"/>
          <p:nvPr/>
        </p:nvSpPr>
        <p:spPr>
          <a:xfrm>
            <a:off x="5652119" y="771550"/>
            <a:ext cx="2376265" cy="3970318"/>
          </a:xfrm>
          <a:prstGeom prst="rect">
            <a:avLst/>
          </a:prstGeom>
          <a:noFill/>
        </p:spPr>
        <p:txBody>
          <a:bodyPr wrap="square" rtlCol="0">
            <a:spAutoFit/>
          </a:bodyPr>
          <a:lstStyle/>
          <a:p>
            <a:pPr algn="justLow" rtl="1"/>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در تبلیغ </a:t>
            </a:r>
            <a:r>
              <a:rPr lang="fa-IR" sz="3600" dirty="0" smtClean="0">
                <a:solidFill>
                  <a:srgbClr val="FFFF00"/>
                </a:solidFill>
                <a:effectLst>
                  <a:outerShdw blurRad="38100" dist="38100" dir="2700000" algn="tl">
                    <a:srgbClr val="000000">
                      <a:alpha val="43137"/>
                    </a:srgbClr>
                  </a:outerShdw>
                </a:effectLst>
                <a:cs typeface="B Titr" panose="00000700000000000000" pitchFamily="2" charset="-78"/>
              </a:rPr>
              <a:t> آدامس دنتاین</a:t>
            </a:r>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 اولین حسی که برانگیخته می‌شود چیست؟</a:t>
            </a:r>
            <a:endParaRPr lang="fa-IR" sz="3600"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6862255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851113" y="2970880"/>
            <a:ext cx="3096344"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D:\آموزش\مدرسه هنر و رسانه آینه\باشگاه سواد رسانه ای\ملحقات کتاب تفکر و سواد رسانه ای\7 , 8- درس هفتم و هشتم\پاورپوینت درس هفتم و هشتم\عکس‌ها\fear-ey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95" y="676888"/>
            <a:ext cx="3349644"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46678" y="1946360"/>
            <a:ext cx="2459605"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D:\آموزش\مدرسه هنر و رسانه آینه\باشگاه سواد رسانه ای\ملحقات کتاب تفکر و سواد رسانه ای\7 , 8- درس هفتم و هشتم\پاورپوینت درس هفتم و هشتم\عکس‌ها\fear-ey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589" y="676888"/>
            <a:ext cx="3349644"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75572" y="1946360"/>
            <a:ext cx="2459605"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880007" y="2970880"/>
            <a:ext cx="3096344" cy="13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2317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4- ترس</a:t>
            </a:r>
            <a:endParaRPr lang="en-US" sz="4400" dirty="0">
              <a:solidFill>
                <a:srgbClr val="FFFF00"/>
              </a:solidFill>
              <a:cs typeface="B Titr" panose="00000700000000000000" pitchFamily="2" charset="-78"/>
            </a:endParaRPr>
          </a:p>
        </p:txBody>
      </p:sp>
      <p:sp>
        <p:nvSpPr>
          <p:cNvPr id="4" name="Rounded Rectangle 3"/>
          <p:cNvSpPr/>
          <p:nvPr/>
        </p:nvSpPr>
        <p:spPr>
          <a:xfrm>
            <a:off x="692695" y="2610880"/>
            <a:ext cx="7758608"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غالبا از</a:t>
            </a:r>
            <a:r>
              <a:rPr lang="fa-IR" sz="2400" b="1" dirty="0" smtClean="0">
                <a:solidFill>
                  <a:srgbClr val="FFFF00"/>
                </a:solidFill>
                <a:cs typeface="B Mitra" panose="00000400000000000000" pitchFamily="2" charset="-78"/>
              </a:rPr>
              <a:t> </a:t>
            </a:r>
            <a:r>
              <a:rPr lang="fa-IR" sz="2400" b="1" dirty="0" smtClean="0">
                <a:solidFill>
                  <a:schemeClr val="accent1">
                    <a:lumMod val="50000"/>
                  </a:schemeClr>
                </a:solidFill>
                <a:cs typeface="B Mitra" panose="00000400000000000000" pitchFamily="2" charset="-78"/>
              </a:rPr>
              <a:t>ترس</a:t>
            </a:r>
            <a:r>
              <a:rPr lang="ar-SA" sz="2400" b="1" dirty="0" smtClean="0">
                <a:solidFill>
                  <a:schemeClr val="accent6">
                    <a:lumMod val="60000"/>
                    <a:lumOff val="40000"/>
                  </a:schemeClr>
                </a:solidFill>
                <a:cs typeface="B Mitra" panose="00000400000000000000" pitchFamily="2" charset="-78"/>
              </a:rPr>
              <a:t>، </a:t>
            </a:r>
            <a:r>
              <a:rPr lang="fa-IR" sz="2400" b="1" dirty="0" smtClean="0">
                <a:solidFill>
                  <a:schemeClr val="accent6">
                    <a:lumMod val="60000"/>
                    <a:lumOff val="40000"/>
                  </a:schemeClr>
                </a:solidFill>
                <a:cs typeface="B Mitra" panose="00000400000000000000" pitchFamily="2" charset="-78"/>
              </a:rPr>
              <a:t>در مواقعی استفاده می‌شود که پیام در حال نهی و نفی است.</a:t>
            </a:r>
            <a:endParaRPr lang="en-US" sz="2400" b="1" dirty="0">
              <a:solidFill>
                <a:schemeClr val="accent6">
                  <a:lumMod val="60000"/>
                  <a:lumOff val="40000"/>
                </a:schemeClr>
              </a:solidFill>
              <a:cs typeface="B Mitra" panose="00000400000000000000" pitchFamily="2" charset="-78"/>
            </a:endParaRPr>
          </a:p>
        </p:txBody>
      </p:sp>
      <p:sp>
        <p:nvSpPr>
          <p:cNvPr id="5" name="Rounded Rectangle 4"/>
          <p:cNvSpPr/>
          <p:nvPr/>
        </p:nvSpPr>
        <p:spPr>
          <a:xfrm>
            <a:off x="1626454" y="1701408"/>
            <a:ext cx="5891091"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FF00"/>
                </a:solidFill>
                <a:cs typeface="B Mitra" panose="00000400000000000000" pitchFamily="2" charset="-78"/>
              </a:rPr>
              <a:t>ترس</a:t>
            </a:r>
            <a:r>
              <a:rPr lang="ar-SA" sz="2400" b="1" dirty="0" smtClean="0">
                <a:solidFill>
                  <a:schemeClr val="accent1">
                    <a:lumMod val="40000"/>
                    <a:lumOff val="60000"/>
                  </a:schemeClr>
                </a:solidFill>
                <a:cs typeface="B Mitra" panose="00000400000000000000" pitchFamily="2" charset="-78"/>
              </a:rPr>
              <a:t>، </a:t>
            </a:r>
            <a:r>
              <a:rPr lang="fa-IR" sz="2400" b="1" dirty="0" smtClean="0">
                <a:solidFill>
                  <a:schemeClr val="accent1">
                    <a:lumMod val="40000"/>
                    <a:lumOff val="60000"/>
                  </a:schemeClr>
                </a:solidFill>
                <a:cs typeface="B Mitra" panose="00000400000000000000" pitchFamily="2" charset="-78"/>
              </a:rPr>
              <a:t>نیز می‌تواند منجر به جلب توجه به پیام گردد.</a:t>
            </a:r>
            <a:endParaRPr lang="en-US" sz="2400" b="1" dirty="0">
              <a:solidFill>
                <a:schemeClr val="accent1">
                  <a:lumMod val="40000"/>
                  <a:lumOff val="60000"/>
                </a:schemeClr>
              </a:solidFill>
              <a:cs typeface="B Mitra" panose="00000400000000000000" pitchFamily="2" charset="-78"/>
            </a:endParaRPr>
          </a:p>
        </p:txBody>
      </p:sp>
      <p:sp>
        <p:nvSpPr>
          <p:cNvPr id="7" name="Rounded Rectangle 6"/>
          <p:cNvSpPr/>
          <p:nvPr/>
        </p:nvSpPr>
        <p:spPr>
          <a:xfrm>
            <a:off x="89755" y="3520352"/>
            <a:ext cx="8964488" cy="72000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از دیگر موارد استفاده از </a:t>
            </a:r>
            <a:r>
              <a:rPr lang="fa-IR" sz="2400" b="1" dirty="0" smtClean="0">
                <a:solidFill>
                  <a:schemeClr val="accent1">
                    <a:lumMod val="50000"/>
                  </a:schemeClr>
                </a:solidFill>
                <a:cs typeface="B Mitra" panose="00000400000000000000" pitchFamily="2" charset="-78"/>
              </a:rPr>
              <a:t>ترس</a:t>
            </a:r>
            <a:r>
              <a:rPr lang="fa-IR" sz="2400" b="1" dirty="0" smtClean="0">
                <a:solidFill>
                  <a:schemeClr val="accent6">
                    <a:lumMod val="60000"/>
                    <a:lumOff val="40000"/>
                  </a:schemeClr>
                </a:solidFill>
                <a:cs typeface="B Mitra" panose="00000400000000000000" pitchFamily="2" charset="-78"/>
              </a:rPr>
              <a:t>، نشان دادن نتیجه خارج کردن وضعیت از اعتدال است.</a:t>
            </a:r>
            <a:endParaRPr lang="en-US" sz="2400" b="1" dirty="0">
              <a:solidFill>
                <a:schemeClr val="accent6">
                  <a:lumMod val="60000"/>
                  <a:lumOff val="40000"/>
                </a:schemeClr>
              </a:solidFill>
              <a:cs typeface="B Mitra" panose="00000400000000000000" pitchFamily="2" charset="-78"/>
            </a:endParaRPr>
          </a:p>
        </p:txBody>
      </p:sp>
      <p:sp>
        <p:nvSpPr>
          <p:cNvPr id="6" name="Rectangle 5"/>
          <p:cNvSpPr/>
          <p:nvPr/>
        </p:nvSpPr>
        <p:spPr>
          <a:xfrm>
            <a:off x="1333499" y="21109"/>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14" name="TextBox 13">
            <a:hlinkClick r:id="rId6"/>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847505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7" name="Rounded Rectangle 6"/>
          <p:cNvSpPr/>
          <p:nvPr/>
        </p:nvSpPr>
        <p:spPr>
          <a:xfrm>
            <a:off x="4572000" y="3579862"/>
            <a:ext cx="4248472" cy="1008112"/>
          </a:xfrm>
          <a:prstGeom prst="roundRect">
            <a:avLst/>
          </a:prstGeom>
          <a:solidFill>
            <a:schemeClr val="accent1">
              <a:alpha val="9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smtClean="0">
                <a:solidFill>
                  <a:srgbClr val="FFFF00"/>
                </a:solidFill>
                <a:cs typeface="B Titr" panose="00000700000000000000" pitchFamily="2" charset="-78"/>
              </a:rPr>
              <a:t>نوشابه کوکاکولا</a:t>
            </a:r>
            <a:r>
              <a:rPr lang="fa-IR" sz="2400" dirty="0" smtClean="0">
                <a:solidFill>
                  <a:schemeClr val="tx1"/>
                </a:solidFill>
                <a:cs typeface="B Titr" panose="00000700000000000000" pitchFamily="2" charset="-78"/>
              </a:rPr>
              <a:t> </a:t>
            </a:r>
            <a:r>
              <a:rPr lang="fa-IR" sz="2400" dirty="0">
                <a:solidFill>
                  <a:schemeClr val="tx1"/>
                </a:solidFill>
                <a:cs typeface="B Titr" panose="00000700000000000000" pitchFamily="2" charset="-78"/>
              </a:rPr>
              <a:t>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Tree>
    <p:extLst>
      <p:ext uri="{BB962C8B-B14F-4D97-AF65-F5344CB8AC3E}">
        <p14:creationId xmlns:p14="http://schemas.microsoft.com/office/powerpoint/2010/main" val="179640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8" name="TextBox 7"/>
          <p:cNvSpPr txBox="1"/>
          <p:nvPr/>
        </p:nvSpPr>
        <p:spPr>
          <a:xfrm>
            <a:off x="683568" y="195486"/>
            <a:ext cx="2376265" cy="4524315"/>
          </a:xfrm>
          <a:prstGeom prst="rect">
            <a:avLst/>
          </a:prstGeom>
          <a:noFill/>
        </p:spPr>
        <p:txBody>
          <a:bodyPr wrap="square" rtlCol="0">
            <a:spAutoFit/>
          </a:bodyPr>
          <a:lstStyle/>
          <a:p>
            <a:pPr algn="justLow" rtl="1"/>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بعد از دیدن تبلیغ </a:t>
            </a:r>
            <a:r>
              <a:rPr lang="fa-IR" sz="3600" dirty="0" smtClean="0">
                <a:solidFill>
                  <a:srgbClr val="FFFF00"/>
                </a:solidFill>
                <a:effectLst>
                  <a:outerShdw blurRad="38100" dist="38100" dir="2700000" algn="tl">
                    <a:srgbClr val="000000">
                      <a:alpha val="43137"/>
                    </a:srgbClr>
                  </a:outerShdw>
                </a:effectLst>
                <a:cs typeface="B Titr" panose="00000700000000000000" pitchFamily="2" charset="-78"/>
              </a:rPr>
              <a:t> نوشابه کوکاکولا</a:t>
            </a:r>
            <a:r>
              <a:rPr lang="fa-IR" sz="3600" dirty="0" smtClean="0">
                <a:solidFill>
                  <a:schemeClr val="accent1"/>
                </a:solidFill>
                <a:effectLst>
                  <a:outerShdw blurRad="38100" dist="38100" dir="2700000" algn="tl">
                    <a:srgbClr val="000000">
                      <a:alpha val="43137"/>
                    </a:srgbClr>
                  </a:outerShdw>
                </a:effectLst>
                <a:cs typeface="B Titr" panose="00000700000000000000" pitchFamily="2" charset="-78"/>
              </a:rPr>
              <a:t> فکر می‌کنید نسبت این نوشیدنی با طبیعت چگونه است؟</a:t>
            </a:r>
            <a:endParaRPr lang="fa-IR" sz="3600"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4121264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13" b="5201"/>
          <a:stretch/>
        </p:blipFill>
        <p:spPr>
          <a:xfrm>
            <a:off x="0" y="-20537"/>
            <a:ext cx="9144000" cy="5164038"/>
          </a:xfrm>
          <a:prstGeom prst="rect">
            <a:avLst/>
          </a:prstGeom>
        </p:spPr>
      </p:pic>
      <p:sp>
        <p:nvSpPr>
          <p:cNvPr id="7" name="Rounded Rectangle 6"/>
          <p:cNvSpPr/>
          <p:nvPr/>
        </p:nvSpPr>
        <p:spPr>
          <a:xfrm>
            <a:off x="4340494" y="4227934"/>
            <a:ext cx="4032448" cy="720080"/>
          </a:xfrm>
          <a:prstGeom prst="roundRect">
            <a:avLst/>
          </a:prstGeom>
          <a:solidFill>
            <a:schemeClr val="accent1">
              <a:alpha val="95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a:solidFill>
                  <a:srgbClr val="FFFF00"/>
                </a:solidFill>
                <a:cs typeface="B Titr" panose="00000700000000000000" pitchFamily="2" charset="-78"/>
              </a:rPr>
              <a:t>شامپوی کلییر</a:t>
            </a:r>
            <a:r>
              <a:rPr lang="fa-IR" sz="2400" dirty="0">
                <a:solidFill>
                  <a:schemeClr val="tx1"/>
                </a:solidFill>
                <a:cs typeface="B Titr" panose="00000700000000000000" pitchFamily="2" charset="-78"/>
              </a:rPr>
              <a:t> 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Tree>
    <p:extLst>
      <p:ext uri="{BB962C8B-B14F-4D97-AF65-F5344CB8AC3E}">
        <p14:creationId xmlns:p14="http://schemas.microsoft.com/office/powerpoint/2010/main" val="60805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D:\آموزش\مدرسه هنر و رسانه آینه\باشگاه سواد رسانه ای\ملحقات کتاب تفکر و سواد رسانه ای\7 , 8- درس هفتم و هشتم\پاورپوینت درس هفتم و هشتم\عکس‌ها\New folder\A70kfA_CMAAr8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77267"/>
            <a:ext cx="2283116" cy="2187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D:\آموزش\مدرسه هنر و رسانه آینه\باشگاه سواد رسانه ای\ملحقات کتاب تفکر و سواد رسانه ای\7 , 8- درس هفتم و هشتم\پاورپوینت درس هفتم و هشتم\عکس‌ها\New folder\smiley_satisfa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667" y="2970880"/>
            <a:ext cx="1504733" cy="1497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D:\آموزش\مدرسه هنر و رسانه آینه\باشگاه سواد رسانه ای\ملحقات کتاب تفکر و سواد رسانه ای\7 , 8- درس هفتم و هشتم\پاورپوینت درس هفتم و هشتم\عکس‌ها\New folder\c9fba753fb516d547347a6128fadf41f.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357"/>
          <a:stretch/>
        </p:blipFill>
        <p:spPr bwMode="auto">
          <a:xfrm>
            <a:off x="6261683" y="753769"/>
            <a:ext cx="1510717" cy="1516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2317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5- تداعی</a:t>
            </a:r>
            <a:endParaRPr lang="en-US" sz="4400" dirty="0">
              <a:solidFill>
                <a:srgbClr val="FFFF00"/>
              </a:solidFill>
              <a:cs typeface="B Titr" panose="00000700000000000000" pitchFamily="2" charset="-78"/>
            </a:endParaRPr>
          </a:p>
        </p:txBody>
      </p:sp>
      <p:sp>
        <p:nvSpPr>
          <p:cNvPr id="4" name="Rounded Rectangle 3"/>
          <p:cNvSpPr/>
          <p:nvPr/>
        </p:nvSpPr>
        <p:spPr>
          <a:xfrm>
            <a:off x="683568" y="2610880"/>
            <a:ext cx="7776864"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این </a:t>
            </a:r>
            <a:r>
              <a:rPr lang="fa-IR" sz="2400" b="1" dirty="0" smtClean="0">
                <a:solidFill>
                  <a:schemeClr val="accent1">
                    <a:lumMod val="50000"/>
                  </a:schemeClr>
                </a:solidFill>
                <a:cs typeface="B Mitra" panose="00000400000000000000" pitchFamily="2" charset="-78"/>
              </a:rPr>
              <a:t>ایجاد پیوند </a:t>
            </a:r>
            <a:r>
              <a:rPr lang="fa-IR" sz="2400" b="1" dirty="0" smtClean="0">
                <a:solidFill>
                  <a:schemeClr val="accent6">
                    <a:lumMod val="60000"/>
                    <a:lumOff val="40000"/>
                  </a:schemeClr>
                </a:solidFill>
                <a:cs typeface="B Mitra" panose="00000400000000000000" pitchFamily="2" charset="-78"/>
              </a:rPr>
              <a:t>هیچ واضح و صریح نیست بلکه پنهان و غیرمستقیم است.</a:t>
            </a:r>
            <a:endParaRPr lang="en-US" sz="2400" b="1" dirty="0">
              <a:solidFill>
                <a:schemeClr val="accent6">
                  <a:lumMod val="60000"/>
                  <a:lumOff val="40000"/>
                </a:schemeClr>
              </a:solidFill>
              <a:cs typeface="B Mitra" panose="00000400000000000000" pitchFamily="2" charset="-78"/>
            </a:endParaRPr>
          </a:p>
        </p:txBody>
      </p:sp>
      <p:sp>
        <p:nvSpPr>
          <p:cNvPr id="5" name="Rounded Rectangle 4"/>
          <p:cNvSpPr/>
          <p:nvPr/>
        </p:nvSpPr>
        <p:spPr>
          <a:xfrm>
            <a:off x="539552" y="1701408"/>
            <a:ext cx="7989496"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rgbClr val="FFFF00"/>
                </a:solidFill>
                <a:cs typeface="B Mitra" panose="00000400000000000000" pitchFamily="2" charset="-78"/>
              </a:rPr>
              <a:t>ایجاد پیوند</a:t>
            </a:r>
            <a:r>
              <a:rPr lang="fa-IR" sz="2400" b="1" dirty="0">
                <a:solidFill>
                  <a:schemeClr val="accent6">
                    <a:lumMod val="60000"/>
                    <a:lumOff val="40000"/>
                  </a:schemeClr>
                </a:solidFill>
                <a:cs typeface="B Mitra" panose="00000400000000000000" pitchFamily="2" charset="-78"/>
              </a:rPr>
              <a:t> </a:t>
            </a:r>
            <a:r>
              <a:rPr lang="fa-IR" sz="2400" b="1" dirty="0">
                <a:solidFill>
                  <a:schemeClr val="accent1">
                    <a:lumMod val="40000"/>
                    <a:lumOff val="60000"/>
                  </a:schemeClr>
                </a:solidFill>
                <a:cs typeface="B Mitra" panose="00000400000000000000" pitchFamily="2" charset="-78"/>
              </a:rPr>
              <a:t>میان یک فکر یا محصول با آرزوها یا احساسات مطلوب </a:t>
            </a:r>
            <a:r>
              <a:rPr lang="fa-IR" sz="2400" b="1" dirty="0" smtClean="0">
                <a:solidFill>
                  <a:schemeClr val="accent1">
                    <a:lumMod val="40000"/>
                    <a:lumOff val="60000"/>
                  </a:schemeClr>
                </a:solidFill>
                <a:cs typeface="B Mitra" panose="00000400000000000000" pitchFamily="2" charset="-78"/>
              </a:rPr>
              <a:t>انسانی.</a:t>
            </a:r>
            <a:endParaRPr lang="en-US" sz="2400" b="1" dirty="0">
              <a:solidFill>
                <a:schemeClr val="accent1">
                  <a:lumMod val="40000"/>
                  <a:lumOff val="60000"/>
                </a:schemeClr>
              </a:solidFill>
              <a:cs typeface="B Mitra" panose="00000400000000000000" pitchFamily="2" charset="-78"/>
            </a:endParaRPr>
          </a:p>
        </p:txBody>
      </p:sp>
      <p:sp>
        <p:nvSpPr>
          <p:cNvPr id="7" name="Rounded Rectangle 6"/>
          <p:cNvSpPr/>
          <p:nvPr/>
        </p:nvSpPr>
        <p:spPr>
          <a:xfrm>
            <a:off x="233773" y="3520352"/>
            <a:ext cx="8658707" cy="72000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50000"/>
                  </a:schemeClr>
                </a:solidFill>
                <a:cs typeface="B Mitra" panose="00000400000000000000" pitchFamily="2" charset="-78"/>
              </a:rPr>
              <a:t>ایجاد پیوند</a:t>
            </a:r>
            <a:r>
              <a:rPr lang="fa-IR" sz="2400" b="1" dirty="0" smtClean="0">
                <a:solidFill>
                  <a:schemeClr val="accent6">
                    <a:lumMod val="60000"/>
                    <a:lumOff val="40000"/>
                  </a:schemeClr>
                </a:solidFill>
                <a:cs typeface="B Mitra" panose="00000400000000000000" pitchFamily="2" charset="-78"/>
              </a:rPr>
              <a:t>، منجر به برانگیختن احساسات منجر به عمل در مواجه‌های بعدی است.</a:t>
            </a:r>
            <a:endParaRPr lang="en-US" sz="2400" b="1" dirty="0">
              <a:solidFill>
                <a:schemeClr val="accent6">
                  <a:lumMod val="60000"/>
                  <a:lumOff val="40000"/>
                </a:schemeClr>
              </a:solidFill>
              <a:cs typeface="B Mitra" panose="00000400000000000000" pitchFamily="2" charset="-78"/>
            </a:endParaRPr>
          </a:p>
        </p:txBody>
      </p:sp>
      <p:sp>
        <p:nvSpPr>
          <p:cNvPr id="6" name="Rectangle 5"/>
          <p:cNvSpPr/>
          <p:nvPr/>
        </p:nvSpPr>
        <p:spPr>
          <a:xfrm>
            <a:off x="1295400" y="79679"/>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10" name="TextBox 9">
            <a:hlinkClick r:id="rId6"/>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11486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81212"/>
            <a:ext cx="9649072" cy="5424954"/>
          </a:xfrm>
          <a:prstGeom prst="rect">
            <a:avLst/>
          </a:prstGeom>
        </p:spPr>
      </p:pic>
      <p:sp>
        <p:nvSpPr>
          <p:cNvPr id="7" name="Rounded Rectangle 6"/>
          <p:cNvSpPr/>
          <p:nvPr/>
        </p:nvSpPr>
        <p:spPr>
          <a:xfrm>
            <a:off x="2627784" y="3795886"/>
            <a:ext cx="4104456" cy="648072"/>
          </a:xfrm>
          <a:prstGeom prst="roundRect">
            <a:avLst/>
          </a:prstGeom>
          <a:solidFill>
            <a:schemeClr val="accent1">
              <a:alpha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smtClean="0">
                <a:solidFill>
                  <a:srgbClr val="FFFF00"/>
                </a:solidFill>
                <a:cs typeface="B Titr" panose="00000700000000000000" pitchFamily="2" charset="-78"/>
              </a:rPr>
              <a:t>شوینده هوم‌کر</a:t>
            </a:r>
            <a:r>
              <a:rPr lang="fa-IR" sz="2400" dirty="0" smtClean="0">
                <a:solidFill>
                  <a:schemeClr val="tx1"/>
                </a:solidFill>
                <a:cs typeface="B Titr" panose="00000700000000000000" pitchFamily="2" charset="-78"/>
              </a:rPr>
              <a:t> </a:t>
            </a:r>
            <a:r>
              <a:rPr lang="fa-IR" sz="2400" dirty="0">
                <a:solidFill>
                  <a:schemeClr val="tx1"/>
                </a:solidFill>
                <a:cs typeface="B Titr" panose="00000700000000000000" pitchFamily="2" charset="-78"/>
              </a:rPr>
              <a:t>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
        <p:nvSpPr>
          <p:cNvPr id="5" name="TextBox 4">
            <a:hlinkClick r:id="rId4"/>
          </p:cNvPr>
          <p:cNvSpPr txBox="1"/>
          <p:nvPr/>
        </p:nvSpPr>
        <p:spPr>
          <a:xfrm>
            <a:off x="3635896" y="4497169"/>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193077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224754"/>
            <a:ext cx="10225136" cy="5748832"/>
          </a:xfrm>
          <a:prstGeom prst="rect">
            <a:avLst/>
          </a:prstGeom>
        </p:spPr>
      </p:pic>
      <p:sp>
        <p:nvSpPr>
          <p:cNvPr id="8" name="TextBox 7"/>
          <p:cNvSpPr txBox="1"/>
          <p:nvPr/>
        </p:nvSpPr>
        <p:spPr>
          <a:xfrm>
            <a:off x="179512" y="627534"/>
            <a:ext cx="6048672" cy="1200329"/>
          </a:xfrm>
          <a:prstGeom prst="rect">
            <a:avLst/>
          </a:prstGeom>
          <a:solidFill>
            <a:srgbClr val="7030A0"/>
          </a:solidFill>
        </p:spPr>
        <p:txBody>
          <a:bodyPr wrap="square" rtlCol="0">
            <a:spAutoFit/>
          </a:bodyPr>
          <a:lstStyle/>
          <a:p>
            <a:pPr algn="ctr" rtl="1"/>
            <a:r>
              <a:rPr lang="fa-IR" sz="3600" dirty="0" smtClean="0">
                <a:solidFill>
                  <a:srgbClr val="00B0F0"/>
                </a:solidFill>
                <a:effectLst>
                  <a:outerShdw blurRad="38100" dist="38100" dir="2700000" algn="tl">
                    <a:srgbClr val="000000">
                      <a:alpha val="43137"/>
                    </a:srgbClr>
                  </a:outerShdw>
                </a:effectLst>
                <a:cs typeface="B Titr" panose="00000700000000000000" pitchFamily="2" charset="-78"/>
              </a:rPr>
              <a:t>تبلیغ  شوینده </a:t>
            </a:r>
            <a:r>
              <a:rPr lang="fa-IR" sz="3600" dirty="0" smtClean="0">
                <a:solidFill>
                  <a:srgbClr val="FFFF00"/>
                </a:solidFill>
                <a:effectLst>
                  <a:outerShdw blurRad="38100" dist="38100" dir="2700000" algn="tl">
                    <a:srgbClr val="000000">
                      <a:alpha val="43137"/>
                    </a:srgbClr>
                  </a:outerShdw>
                </a:effectLst>
                <a:cs typeface="B Titr" panose="00000700000000000000" pitchFamily="2" charset="-78"/>
              </a:rPr>
              <a:t>هوم‌کر</a:t>
            </a:r>
            <a:r>
              <a:rPr lang="fa-IR" sz="3600" dirty="0" smtClean="0">
                <a:solidFill>
                  <a:srgbClr val="00B0F0"/>
                </a:solidFill>
                <a:effectLst>
                  <a:outerShdw blurRad="38100" dist="38100" dir="2700000" algn="tl">
                    <a:srgbClr val="000000">
                      <a:alpha val="43137"/>
                    </a:srgbClr>
                  </a:outerShdw>
                </a:effectLst>
                <a:cs typeface="B Titr" panose="00000700000000000000" pitchFamily="2" charset="-78"/>
              </a:rPr>
              <a:t> چه دلایلی برای خرید محصولش ارائه می‌دهد؟</a:t>
            </a:r>
            <a:endParaRPr lang="fa-IR" sz="3600" dirty="0">
              <a:solidFill>
                <a:srgbClr val="00B0F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41324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9628" y="2118708"/>
            <a:ext cx="2290779" cy="16771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7308" y="2571750"/>
            <a:ext cx="2297100" cy="1530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D:\آموزش\مدرسه هنر و رسانه آینه\باشگاه سواد رسانه ای\ملحقات کتاب تفکر و سواد رسانه ای\7 , 8- درس هفتم و هشتم\پاورپوینت درس هفتم و هشتم\عکس‌ها\New folder\student_satisfaction_on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4464" y="800473"/>
            <a:ext cx="2217936" cy="1483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2317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6- تطمیع</a:t>
            </a:r>
            <a:endParaRPr lang="en-US" sz="4400" dirty="0">
              <a:solidFill>
                <a:srgbClr val="FFFF00"/>
              </a:solidFill>
              <a:cs typeface="B Titr" panose="00000700000000000000" pitchFamily="2" charset="-78"/>
            </a:endParaRPr>
          </a:p>
        </p:txBody>
      </p:sp>
      <p:sp>
        <p:nvSpPr>
          <p:cNvPr id="4" name="Rounded Rectangle 3"/>
          <p:cNvSpPr/>
          <p:nvPr/>
        </p:nvSpPr>
        <p:spPr>
          <a:xfrm>
            <a:off x="692696" y="3363838"/>
            <a:ext cx="7758608"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از انواع</a:t>
            </a:r>
            <a:r>
              <a:rPr lang="fa-IR" sz="2400" b="1" dirty="0" smtClean="0">
                <a:solidFill>
                  <a:srgbClr val="FFFF00"/>
                </a:solidFill>
                <a:cs typeface="B Mitra" panose="00000400000000000000" pitchFamily="2" charset="-78"/>
              </a:rPr>
              <a:t> </a:t>
            </a:r>
            <a:r>
              <a:rPr lang="fa-IR" sz="2400" b="1" dirty="0" smtClean="0">
                <a:solidFill>
                  <a:schemeClr val="accent1">
                    <a:lumMod val="50000"/>
                  </a:schemeClr>
                </a:solidFill>
                <a:cs typeface="B Mitra" panose="00000400000000000000" pitchFamily="2" charset="-78"/>
              </a:rPr>
              <a:t>تطمیع</a:t>
            </a:r>
            <a:r>
              <a:rPr lang="ar-SA" sz="2400" b="1" dirty="0" smtClean="0">
                <a:solidFill>
                  <a:schemeClr val="accent6">
                    <a:lumMod val="60000"/>
                    <a:lumOff val="40000"/>
                  </a:schemeClr>
                </a:solidFill>
                <a:cs typeface="B Mitra" panose="00000400000000000000" pitchFamily="2" charset="-78"/>
              </a:rPr>
              <a:t>، </a:t>
            </a:r>
            <a:r>
              <a:rPr lang="fa-IR" sz="2400" b="1" dirty="0" smtClean="0">
                <a:solidFill>
                  <a:schemeClr val="accent6">
                    <a:lumMod val="60000"/>
                    <a:lumOff val="40000"/>
                  </a:schemeClr>
                </a:solidFill>
                <a:cs typeface="B Mitra" panose="00000400000000000000" pitchFamily="2" charset="-78"/>
              </a:rPr>
              <a:t>حراج، تخفیف، قرعه‌کشی، هدیه رایگان و امثال آن است.</a:t>
            </a:r>
            <a:endParaRPr lang="en-US" sz="2400" b="1" dirty="0">
              <a:solidFill>
                <a:schemeClr val="accent6">
                  <a:lumMod val="60000"/>
                  <a:lumOff val="40000"/>
                </a:schemeClr>
              </a:solidFill>
              <a:cs typeface="B Mitra" panose="00000400000000000000" pitchFamily="2" charset="-78"/>
            </a:endParaRPr>
          </a:p>
        </p:txBody>
      </p:sp>
      <p:sp>
        <p:nvSpPr>
          <p:cNvPr id="5" name="Rounded Rectangle 4"/>
          <p:cNvSpPr/>
          <p:nvPr/>
        </p:nvSpPr>
        <p:spPr>
          <a:xfrm>
            <a:off x="233772" y="2077887"/>
            <a:ext cx="8676456"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200" b="1" dirty="0" smtClean="0">
                <a:solidFill>
                  <a:srgbClr val="FFFF00"/>
                </a:solidFill>
                <a:cs typeface="B Mitra" panose="00000400000000000000" pitchFamily="2" charset="-78"/>
              </a:rPr>
              <a:t>تطمیع</a:t>
            </a:r>
            <a:r>
              <a:rPr lang="fa-IR" sz="2200" b="1" dirty="0" smtClean="0">
                <a:solidFill>
                  <a:schemeClr val="accent1">
                    <a:lumMod val="40000"/>
                    <a:lumOff val="60000"/>
                  </a:schemeClr>
                </a:solidFill>
                <a:cs typeface="B Mitra" panose="00000400000000000000" pitchFamily="2" charset="-78"/>
              </a:rPr>
              <a:t>، راضی کردن مخاطب است برای پذیرش نظر یا انجام عملی در ازای دریافت سود.</a:t>
            </a:r>
            <a:endParaRPr lang="en-US" sz="2200" b="1" dirty="0">
              <a:solidFill>
                <a:schemeClr val="accent1">
                  <a:lumMod val="40000"/>
                  <a:lumOff val="60000"/>
                </a:schemeClr>
              </a:solidFill>
              <a:cs typeface="B Mitra" panose="00000400000000000000" pitchFamily="2" charset="-78"/>
            </a:endParaRPr>
          </a:p>
        </p:txBody>
      </p:sp>
      <p:sp>
        <p:nvSpPr>
          <p:cNvPr id="6" name="Rectangle 5"/>
          <p:cNvSpPr/>
          <p:nvPr/>
        </p:nvSpPr>
        <p:spPr>
          <a:xfrm>
            <a:off x="1295400" y="-29830"/>
            <a:ext cx="6477000" cy="369332"/>
          </a:xfrm>
          <a:prstGeom prst="rect">
            <a:avLst/>
          </a:prstGeom>
        </p:spPr>
        <p:txBody>
          <a:bodyPr wrap="square">
            <a:spAutoFit/>
          </a:bodyPr>
          <a:lstStyle/>
          <a:p>
            <a:pPr algn="ctr" rtl="1"/>
            <a:r>
              <a:rPr lang="fa-IR" b="1" dirty="0">
                <a:solidFill>
                  <a:srgbClr val="FFC000"/>
                </a:solidFill>
                <a:cs typeface="B Mitra" panose="00000400000000000000" pitchFamily="2" charset="-78"/>
              </a:rPr>
              <a:t>کتاب تفکر و سواد رسانه ای پایه دهم – درس </a:t>
            </a:r>
            <a:r>
              <a:rPr lang="fa-IR" b="1" dirty="0" smtClean="0">
                <a:solidFill>
                  <a:srgbClr val="FFC000"/>
                </a:solidFill>
                <a:cs typeface="B Mitra" panose="00000400000000000000" pitchFamily="2" charset="-78"/>
              </a:rPr>
              <a:t>هفتم</a:t>
            </a:r>
            <a:endParaRPr lang="en-US" b="1" dirty="0">
              <a:solidFill>
                <a:srgbClr val="FFC000"/>
              </a:solidFill>
              <a:cs typeface="B Mitra" panose="00000400000000000000" pitchFamily="2" charset="-78"/>
            </a:endParaRPr>
          </a:p>
        </p:txBody>
      </p:sp>
      <p:sp>
        <p:nvSpPr>
          <p:cNvPr id="10" name="TextBox 9">
            <a:hlinkClick r:id="rId6"/>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761944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680" y="0"/>
            <a:ext cx="4366320" cy="5140990"/>
          </a:xfrm>
          <a:prstGeom prst="rect">
            <a:avLst/>
          </a:prstGeom>
          <a:ln>
            <a:noFill/>
          </a:ln>
          <a:effectLst>
            <a:softEdge rad="112500"/>
          </a:effectLst>
        </p:spPr>
      </p:pic>
      <p:sp>
        <p:nvSpPr>
          <p:cNvPr id="7" name="Rounded Rectangle 6"/>
          <p:cNvSpPr/>
          <p:nvPr/>
        </p:nvSpPr>
        <p:spPr>
          <a:xfrm>
            <a:off x="713790" y="3435846"/>
            <a:ext cx="3426162" cy="1008112"/>
          </a:xfrm>
          <a:prstGeom prst="roundRect">
            <a:avLst/>
          </a:prstGeom>
          <a:solidFill>
            <a:schemeClr val="accent1">
              <a:alpha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schemeClr val="tx1"/>
                </a:solidFill>
                <a:cs typeface="B Titr" panose="00000700000000000000" pitchFamily="2" charset="-78"/>
              </a:rPr>
              <a:t>فیلم تبلیغی </a:t>
            </a:r>
            <a:r>
              <a:rPr lang="fa-IR" sz="2800" dirty="0" smtClean="0">
                <a:solidFill>
                  <a:srgbClr val="FFFF00"/>
                </a:solidFill>
                <a:cs typeface="B Titr" panose="00000700000000000000" pitchFamily="2" charset="-78"/>
              </a:rPr>
              <a:t>کفشِ نفس کشِ جی‌آکس</a:t>
            </a:r>
            <a:r>
              <a:rPr lang="fa-IR" sz="2800" dirty="0" smtClean="0">
                <a:solidFill>
                  <a:schemeClr val="tx1"/>
                </a:solidFill>
                <a:cs typeface="B Titr" panose="00000700000000000000" pitchFamily="2" charset="-78"/>
              </a:rPr>
              <a:t> </a:t>
            </a:r>
            <a:r>
              <a:rPr lang="fa-IR" sz="2800" dirty="0">
                <a:solidFill>
                  <a:schemeClr val="tx1"/>
                </a:solidFill>
                <a:cs typeface="B Titr" panose="00000700000000000000" pitchFamily="2" charset="-78"/>
              </a:rPr>
              <a:t>را </a:t>
            </a:r>
            <a:r>
              <a:rPr lang="fa-IR" sz="2800" dirty="0" smtClean="0">
                <a:solidFill>
                  <a:schemeClr val="tx1"/>
                </a:solidFill>
                <a:cs typeface="B Titr" panose="00000700000000000000" pitchFamily="2" charset="-78"/>
              </a:rPr>
              <a:t>ببینید!</a:t>
            </a:r>
            <a:endParaRPr lang="en-US" sz="2800" dirty="0">
              <a:solidFill>
                <a:schemeClr val="tx1"/>
              </a:solidFill>
            </a:endParaRPr>
          </a:p>
        </p:txBody>
      </p:sp>
      <p:pic>
        <p:nvPicPr>
          <p:cNvPr id="8194" name="Picture 2" descr="D:\آموزش\مدرسه هنر و رسانه آینه\باشگاه سواد رسانه ای\ملحقات کتاب تفکر و سواد رسانه ای\7 , 8- درس هفتم و هشتم\پاورپوینت درس هفتم و هشتم\عکس‌ها\images.png"/>
          <p:cNvPicPr>
            <a:picLocks noChangeAspect="1" noChangeArrowheads="1"/>
          </p:cNvPicPr>
          <p:nvPr/>
        </p:nvPicPr>
        <p:blipFill rotWithShape="1">
          <a:blip r:embed="rId4">
            <a:extLst>
              <a:ext uri="{28A0092B-C50C-407E-A947-70E740481C1C}">
                <a14:useLocalDpi xmlns:a14="http://schemas.microsoft.com/office/drawing/2010/main" val="0"/>
              </a:ext>
            </a:extLst>
          </a:blip>
          <a:srcRect l="18162" r="15885"/>
          <a:stretch/>
        </p:blipFill>
        <p:spPr bwMode="auto">
          <a:xfrm>
            <a:off x="611560" y="804269"/>
            <a:ext cx="3210138" cy="933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21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204" y="195486"/>
            <a:ext cx="5276068" cy="3240360"/>
          </a:xfrm>
          <a:prstGeom prst="rect">
            <a:avLst/>
          </a:prstGeom>
          <a:ln>
            <a:noFill/>
          </a:ln>
          <a:effectLst>
            <a:softEdge rad="112500"/>
          </a:effectLst>
        </p:spPr>
      </p:pic>
      <p:sp>
        <p:nvSpPr>
          <p:cNvPr id="8" name="TextBox 7"/>
          <p:cNvSpPr txBox="1"/>
          <p:nvPr/>
        </p:nvSpPr>
        <p:spPr>
          <a:xfrm>
            <a:off x="1349642" y="3435846"/>
            <a:ext cx="6444716" cy="1200329"/>
          </a:xfrm>
          <a:prstGeom prst="rect">
            <a:avLst/>
          </a:prstGeom>
          <a:noFill/>
        </p:spPr>
        <p:txBody>
          <a:bodyPr wrap="square" rtlCol="0">
            <a:spAutoFit/>
          </a:bodyPr>
          <a:lstStyle/>
          <a:p>
            <a:pPr algn="ctr" rtl="1"/>
            <a:r>
              <a:rPr lang="fa-IR" sz="3600" dirty="0">
                <a:solidFill>
                  <a:srgbClr val="00B050"/>
                </a:solidFill>
                <a:effectLst>
                  <a:outerShdw blurRad="38100" dist="38100" dir="2700000" algn="tl">
                    <a:srgbClr val="000000">
                      <a:alpha val="43137"/>
                    </a:srgbClr>
                  </a:outerShdw>
                </a:effectLst>
                <a:cs typeface="B Titr" panose="00000700000000000000" pitchFamily="2" charset="-78"/>
              </a:rPr>
              <a:t>چقدر بعد از این تبلیغ </a:t>
            </a:r>
            <a:r>
              <a:rPr lang="fa-IR" sz="3600" dirty="0">
                <a:solidFill>
                  <a:srgbClr val="00B0F0"/>
                </a:solidFill>
                <a:effectLst>
                  <a:outerShdw blurRad="38100" dist="38100" dir="2700000" algn="tl">
                    <a:srgbClr val="000000">
                      <a:alpha val="43137"/>
                    </a:srgbClr>
                  </a:outerShdw>
                </a:effectLst>
                <a:cs typeface="B Titr" panose="00000700000000000000" pitchFamily="2" charset="-78"/>
              </a:rPr>
              <a:t>ترغیب </a:t>
            </a:r>
            <a:r>
              <a:rPr lang="fa-IR" sz="3600" dirty="0">
                <a:solidFill>
                  <a:srgbClr val="00B050"/>
                </a:solidFill>
                <a:effectLst>
                  <a:outerShdw blurRad="38100" dist="38100" dir="2700000" algn="tl">
                    <a:srgbClr val="000000">
                      <a:alpha val="43137"/>
                    </a:srgbClr>
                  </a:outerShdw>
                </a:effectLst>
                <a:cs typeface="B Titr" panose="00000700000000000000" pitchFamily="2" charset="-78"/>
              </a:rPr>
              <a:t>می شوید تا بروید و </a:t>
            </a:r>
            <a:r>
              <a:rPr lang="fa-IR" sz="3600" dirty="0" smtClean="0">
                <a:solidFill>
                  <a:srgbClr val="00B050"/>
                </a:solidFill>
                <a:effectLst>
                  <a:outerShdw blurRad="38100" dist="38100" dir="2700000" algn="tl">
                    <a:srgbClr val="000000">
                      <a:alpha val="43137"/>
                    </a:srgbClr>
                  </a:outerShdw>
                </a:effectLst>
                <a:cs typeface="B Titr" panose="00000700000000000000" pitchFamily="2" charset="-78"/>
              </a:rPr>
              <a:t>کفشهایتان </a:t>
            </a:r>
            <a:r>
              <a:rPr lang="fa-IR" sz="3600" dirty="0">
                <a:solidFill>
                  <a:srgbClr val="00B050"/>
                </a:solidFill>
                <a:effectLst>
                  <a:outerShdw blurRad="38100" dist="38100" dir="2700000" algn="tl">
                    <a:srgbClr val="000000">
                      <a:alpha val="43137"/>
                    </a:srgbClr>
                  </a:outerShdw>
                </a:effectLst>
                <a:cs typeface="B Titr" panose="00000700000000000000" pitchFamily="2" charset="-78"/>
              </a:rPr>
              <a:t>را </a:t>
            </a:r>
            <a:r>
              <a:rPr lang="fa-IR" sz="3600" dirty="0">
                <a:solidFill>
                  <a:srgbClr val="00B0F0"/>
                </a:solidFill>
                <a:effectLst>
                  <a:outerShdw blurRad="38100" dist="38100" dir="2700000" algn="tl">
                    <a:srgbClr val="000000">
                      <a:alpha val="43137"/>
                    </a:srgbClr>
                  </a:outerShdw>
                </a:effectLst>
                <a:cs typeface="B Titr" panose="00000700000000000000" pitchFamily="2" charset="-78"/>
              </a:rPr>
              <a:t>بو </a:t>
            </a:r>
            <a:r>
              <a:rPr lang="fa-IR" sz="3600" dirty="0">
                <a:solidFill>
                  <a:srgbClr val="00B050"/>
                </a:solidFill>
                <a:effectLst>
                  <a:outerShdw blurRad="38100" dist="38100" dir="2700000" algn="tl">
                    <a:srgbClr val="000000">
                      <a:alpha val="43137"/>
                    </a:srgbClr>
                  </a:outerShdw>
                </a:effectLst>
                <a:cs typeface="B Titr" panose="00000700000000000000" pitchFamily="2" charset="-78"/>
              </a:rPr>
              <a:t>کنید</a:t>
            </a:r>
            <a:r>
              <a:rPr lang="fa-IR" sz="3600" dirty="0" smtClean="0">
                <a:solidFill>
                  <a:srgbClr val="00B050"/>
                </a:solidFill>
                <a:effectLst>
                  <a:outerShdw blurRad="38100" dist="38100" dir="2700000" algn="tl">
                    <a:srgbClr val="000000">
                      <a:alpha val="43137"/>
                    </a:srgbClr>
                  </a:outerShdw>
                </a:effectLst>
                <a:cs typeface="B Titr" panose="00000700000000000000" pitchFamily="2" charset="-78"/>
              </a:rPr>
              <a:t>؟!</a:t>
            </a:r>
            <a:endParaRPr lang="fa-IR" sz="3600" dirty="0">
              <a:solidFill>
                <a:srgbClr val="00B050"/>
              </a:solidFill>
              <a:effectLst>
                <a:outerShdw blurRad="38100" dist="38100" dir="2700000" algn="tl">
                  <a:srgbClr val="000000">
                    <a:alpha val="43137"/>
                  </a:srgbClr>
                </a:outerShdw>
              </a:effectLst>
              <a:cs typeface="B Titr" panose="00000700000000000000" pitchFamily="2" charset="-78"/>
            </a:endParaRPr>
          </a:p>
        </p:txBody>
      </p:sp>
      <p:sp>
        <p:nvSpPr>
          <p:cNvPr id="5" name="TextBox 4">
            <a:hlinkClick r:id="rId4"/>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763188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54739" y="2893434"/>
            <a:ext cx="1546687" cy="1546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18993" y="595266"/>
            <a:ext cx="1618180" cy="202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5576" y="1991344"/>
            <a:ext cx="2566473" cy="1253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2317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7- اغراق</a:t>
            </a:r>
            <a:endParaRPr lang="en-US" sz="4400" dirty="0">
              <a:solidFill>
                <a:srgbClr val="FFFF00"/>
              </a:solidFill>
              <a:cs typeface="B Titr" panose="00000700000000000000" pitchFamily="2" charset="-78"/>
            </a:endParaRPr>
          </a:p>
        </p:txBody>
      </p:sp>
      <p:sp>
        <p:nvSpPr>
          <p:cNvPr id="4" name="Rounded Rectangle 3"/>
          <p:cNvSpPr/>
          <p:nvPr/>
        </p:nvSpPr>
        <p:spPr>
          <a:xfrm>
            <a:off x="467544" y="3363838"/>
            <a:ext cx="8208912"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fa-IR" sz="2400" b="1" dirty="0">
                <a:solidFill>
                  <a:srgbClr val="FF0000"/>
                </a:solidFill>
                <a:cs typeface="B Mitra" panose="00000400000000000000" pitchFamily="2" charset="-78"/>
              </a:rPr>
              <a:t>مخاطب در مقابل این عظمت خود را </a:t>
            </a:r>
            <a:r>
              <a:rPr lang="fa-IR" sz="2400" b="1" dirty="0">
                <a:solidFill>
                  <a:schemeClr val="accent1">
                    <a:lumMod val="50000"/>
                  </a:schemeClr>
                </a:solidFill>
                <a:cs typeface="B Mitra" panose="00000400000000000000" pitchFamily="2" charset="-78"/>
              </a:rPr>
              <a:t>ناچار به تسلیم شدن </a:t>
            </a:r>
            <a:r>
              <a:rPr lang="fa-IR" sz="2400" b="1" dirty="0">
                <a:solidFill>
                  <a:srgbClr val="FF0000"/>
                </a:solidFill>
                <a:cs typeface="B Mitra" panose="00000400000000000000" pitchFamily="2" charset="-78"/>
              </a:rPr>
              <a:t>و مصرف این محصول می بیند.</a:t>
            </a:r>
          </a:p>
        </p:txBody>
      </p:sp>
      <p:sp>
        <p:nvSpPr>
          <p:cNvPr id="5" name="Rounded Rectangle 4"/>
          <p:cNvSpPr/>
          <p:nvPr/>
        </p:nvSpPr>
        <p:spPr>
          <a:xfrm>
            <a:off x="1295400" y="1995686"/>
            <a:ext cx="6876999" cy="915718"/>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60000"/>
                    <a:lumOff val="40000"/>
                  </a:schemeClr>
                </a:solidFill>
                <a:cs typeface="B Mitra" panose="00000400000000000000" pitchFamily="2" charset="-78"/>
              </a:rPr>
              <a:t>در </a:t>
            </a:r>
            <a:r>
              <a:rPr lang="fa-IR" sz="2400" b="1" dirty="0" smtClean="0">
                <a:solidFill>
                  <a:srgbClr val="FFFF00"/>
                </a:solidFill>
                <a:cs typeface="B Mitra" panose="00000400000000000000" pitchFamily="2" charset="-78"/>
              </a:rPr>
              <a:t>اغراق</a:t>
            </a:r>
            <a:r>
              <a:rPr lang="fa-IR" sz="2400" b="1" dirty="0">
                <a:solidFill>
                  <a:schemeClr val="accent1">
                    <a:lumMod val="60000"/>
                    <a:lumOff val="40000"/>
                  </a:schemeClr>
                </a:solidFill>
                <a:cs typeface="B Mitra" panose="00000400000000000000" pitchFamily="2" charset="-78"/>
              </a:rPr>
              <a:t>، فرستنده پیام گوشه ای از واقعیت پیام خود را می گیرد و آن را تا جای ممکن بزرگتر </a:t>
            </a:r>
            <a:r>
              <a:rPr lang="fa-IR" sz="2400" b="1" dirty="0" smtClean="0">
                <a:solidFill>
                  <a:schemeClr val="accent1">
                    <a:lumMod val="60000"/>
                    <a:lumOff val="40000"/>
                  </a:schemeClr>
                </a:solidFill>
                <a:cs typeface="B Mitra" panose="00000400000000000000" pitchFamily="2" charset="-78"/>
              </a:rPr>
              <a:t>از </a:t>
            </a:r>
            <a:r>
              <a:rPr lang="fa-IR" sz="2400" b="1" dirty="0">
                <a:solidFill>
                  <a:schemeClr val="accent1">
                    <a:lumMod val="60000"/>
                    <a:lumOff val="40000"/>
                  </a:schemeClr>
                </a:solidFill>
                <a:cs typeface="B Mitra" panose="00000400000000000000" pitchFamily="2" charset="-78"/>
              </a:rPr>
              <a:t>آنچه هست </a:t>
            </a:r>
            <a:r>
              <a:rPr lang="fa-IR" sz="2400" b="1" dirty="0" smtClean="0">
                <a:solidFill>
                  <a:schemeClr val="accent1">
                    <a:lumMod val="60000"/>
                    <a:lumOff val="40000"/>
                  </a:schemeClr>
                </a:solidFill>
                <a:cs typeface="B Mitra" panose="00000400000000000000" pitchFamily="2" charset="-78"/>
              </a:rPr>
              <a:t>معرفی </a:t>
            </a:r>
            <a:r>
              <a:rPr lang="fa-IR" sz="2400" b="1" dirty="0">
                <a:solidFill>
                  <a:schemeClr val="accent1">
                    <a:lumMod val="60000"/>
                    <a:lumOff val="40000"/>
                  </a:schemeClr>
                </a:solidFill>
                <a:cs typeface="B Mitra" panose="00000400000000000000" pitchFamily="2" charset="-78"/>
              </a:rPr>
              <a:t>می کند. </a:t>
            </a:r>
            <a:endParaRPr lang="en-US" sz="2400" b="1" dirty="0">
              <a:solidFill>
                <a:schemeClr val="accent1">
                  <a:lumMod val="60000"/>
                  <a:lumOff val="40000"/>
                </a:schemeClr>
              </a:solidFill>
              <a:cs typeface="B Mitra" panose="00000400000000000000" pitchFamily="2" charset="-78"/>
            </a:endParaRPr>
          </a:p>
        </p:txBody>
      </p:sp>
      <p:sp>
        <p:nvSpPr>
          <p:cNvPr id="6" name="Rectangle 5"/>
          <p:cNvSpPr/>
          <p:nvPr/>
        </p:nvSpPr>
        <p:spPr>
          <a:xfrm>
            <a:off x="1295400" y="-29830"/>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9" name="TextBox 8">
            <a:hlinkClick r:id="rId6"/>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604678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D:\آموزش\مدرسه هنر و رسانه آینه\باشگاه سواد رسانه ای\ملحقات کتاب تفکر و سواد رسانه ای\7 , 8- درس هفتم و هشتم\پاورپوینت درس هفتم و هشتم\عکس‌ها\New folder\Keeping-Customer-Satisfaction-580x250.jpg"/>
          <p:cNvPicPr>
            <a:picLocks noChangeAspect="1" noChangeArrowheads="1"/>
          </p:cNvPicPr>
          <p:nvPr/>
        </p:nvPicPr>
        <p:blipFill rotWithShape="1">
          <a:blip r:embed="rId3">
            <a:extLst>
              <a:ext uri="{28A0092B-C50C-407E-A947-70E740481C1C}">
                <a14:useLocalDpi xmlns:a14="http://schemas.microsoft.com/office/drawing/2010/main" val="0"/>
              </a:ext>
            </a:extLst>
          </a:blip>
          <a:srcRect l="9294" r="13311"/>
          <a:stretch/>
        </p:blipFill>
        <p:spPr bwMode="auto">
          <a:xfrm>
            <a:off x="-108631" y="-9292"/>
            <a:ext cx="9289143" cy="517333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788024" y="123478"/>
            <a:ext cx="4320591" cy="10386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ysClr val="windowText" lastClr="000000"/>
                </a:solidFill>
                <a:cs typeface="B Titr" panose="00000700000000000000" pitchFamily="2" charset="-78"/>
              </a:rPr>
              <a:t>تمرین بیشتر...</a:t>
            </a:r>
            <a:endParaRPr lang="en-US" sz="4400" dirty="0">
              <a:solidFill>
                <a:sysClr val="windowText" lastClr="000000"/>
              </a:solidFill>
              <a:cs typeface="B Titr" panose="00000700000000000000" pitchFamily="2" charset="-78"/>
            </a:endParaRPr>
          </a:p>
        </p:txBody>
      </p:sp>
      <p:sp>
        <p:nvSpPr>
          <p:cNvPr id="5" name="Rounded Rectangle 4"/>
          <p:cNvSpPr/>
          <p:nvPr/>
        </p:nvSpPr>
        <p:spPr>
          <a:xfrm>
            <a:off x="1295287" y="4083998"/>
            <a:ext cx="6873372" cy="720000"/>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bg1">
                    <a:lumMod val="85000"/>
                  </a:schemeClr>
                </a:solidFill>
                <a:cs typeface="B Mitra" panose="00000400000000000000" pitchFamily="2" charset="-78"/>
              </a:rPr>
              <a:t>در ادامه هر یک از تصاویر از کدام </a:t>
            </a:r>
            <a:r>
              <a:rPr lang="fa-IR" sz="2400" b="1" dirty="0" smtClean="0">
                <a:solidFill>
                  <a:srgbClr val="FFFF00"/>
                </a:solidFill>
                <a:cs typeface="B Mitra" panose="00000400000000000000" pitchFamily="2" charset="-78"/>
              </a:rPr>
              <a:t>فنون اقناع</a:t>
            </a:r>
            <a:r>
              <a:rPr lang="fa-IR" sz="2400" b="1" dirty="0" smtClean="0">
                <a:solidFill>
                  <a:schemeClr val="accent6">
                    <a:lumMod val="60000"/>
                    <a:lumOff val="40000"/>
                  </a:schemeClr>
                </a:solidFill>
                <a:cs typeface="B Mitra" panose="00000400000000000000" pitchFamily="2" charset="-78"/>
              </a:rPr>
              <a:t> </a:t>
            </a:r>
            <a:r>
              <a:rPr lang="fa-IR" sz="2400" b="1" dirty="0" smtClean="0">
                <a:solidFill>
                  <a:schemeClr val="bg1">
                    <a:lumMod val="85000"/>
                  </a:schemeClr>
                </a:solidFill>
                <a:cs typeface="B Mitra" panose="00000400000000000000" pitchFamily="2" charset="-78"/>
              </a:rPr>
              <a:t>استفاده شده است؟</a:t>
            </a:r>
            <a:endParaRPr lang="en-US" sz="2400" b="1" dirty="0">
              <a:solidFill>
                <a:schemeClr val="bg1">
                  <a:lumMod val="85000"/>
                </a:schemeClr>
              </a:solidFill>
              <a:cs typeface="B Mitra" panose="00000400000000000000" pitchFamily="2" charset="-78"/>
            </a:endParaRPr>
          </a:p>
        </p:txBody>
      </p:sp>
    </p:spTree>
    <p:extLst>
      <p:ext uri="{BB962C8B-B14F-4D97-AF65-F5344CB8AC3E}">
        <p14:creationId xmlns:p14="http://schemas.microsoft.com/office/powerpoint/2010/main" val="8675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796"/>
            <a:ext cx="5515203" cy="4053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6300192" y="3182934"/>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29830"/>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6" name="TextBox 5">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23655819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627534"/>
            <a:ext cx="5810301"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331640" y="39122"/>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323528" y="2989082"/>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125992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8" y="-29910"/>
            <a:ext cx="10085294" cy="5265956"/>
          </a:xfrm>
          <a:prstGeom prst="rect">
            <a:avLst/>
          </a:prstGeom>
        </p:spPr>
      </p:pic>
      <p:sp>
        <p:nvSpPr>
          <p:cNvPr id="8" name="TextBox 7"/>
          <p:cNvSpPr txBox="1"/>
          <p:nvPr/>
        </p:nvSpPr>
        <p:spPr>
          <a:xfrm>
            <a:off x="539552" y="340910"/>
            <a:ext cx="2474426" cy="4524315"/>
          </a:xfrm>
          <a:prstGeom prst="rect">
            <a:avLst/>
          </a:prstGeom>
          <a:solidFill>
            <a:srgbClr val="FFFFFF">
              <a:alpha val="60000"/>
            </a:srgbClr>
          </a:solidFill>
          <a:effectLst>
            <a:outerShdw blurRad="50800" dist="38100" dir="2700000" algn="tl" rotWithShape="0">
              <a:prstClr val="black">
                <a:alpha val="40000"/>
              </a:prstClr>
            </a:outerShdw>
          </a:effectLst>
        </p:spPr>
        <p:txBody>
          <a:bodyPr wrap="square" rtlCol="0">
            <a:spAutoFit/>
          </a:bodyPr>
          <a:lstStyle/>
          <a:p>
            <a:pPr algn="justLow" rtl="1"/>
            <a:r>
              <a:rPr lang="fa-IR" sz="3600" dirty="0" smtClean="0">
                <a:solidFill>
                  <a:srgbClr val="002060"/>
                </a:solidFill>
                <a:cs typeface="B Titr" panose="00000700000000000000" pitchFamily="2" charset="-78"/>
              </a:rPr>
              <a:t>تولید کنندگان </a:t>
            </a:r>
            <a:r>
              <a:rPr lang="fa-IR" sz="3600" dirty="0" smtClean="0">
                <a:solidFill>
                  <a:srgbClr val="FFFF00"/>
                </a:solidFill>
                <a:cs typeface="B Titr" panose="00000700000000000000" pitchFamily="2" charset="-78"/>
              </a:rPr>
              <a:t>شامپوی کلییر </a:t>
            </a:r>
            <a:r>
              <a:rPr lang="fa-IR" sz="3600" dirty="0" smtClean="0">
                <a:solidFill>
                  <a:srgbClr val="002060"/>
                </a:solidFill>
                <a:cs typeface="B Titr" panose="00000700000000000000" pitchFamily="2" charset="-78"/>
              </a:rPr>
              <a:t>به چه طریق سعی در راضی کردن شما برای خرید محصول خود کرده‌اند؟</a:t>
            </a:r>
            <a:endParaRPr lang="fa-IR" sz="3600" dirty="0">
              <a:solidFill>
                <a:srgbClr val="002060"/>
              </a:solidFill>
              <a:cs typeface="B Titr" panose="00000700000000000000" pitchFamily="2" charset="-78"/>
            </a:endParaRPr>
          </a:p>
        </p:txBody>
      </p:sp>
    </p:spTree>
    <p:extLst>
      <p:ext uri="{BB962C8B-B14F-4D97-AF65-F5344CB8AC3E}">
        <p14:creationId xmlns:p14="http://schemas.microsoft.com/office/powerpoint/2010/main" val="647143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42" y="627534"/>
            <a:ext cx="5112567" cy="3612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6084168" y="2944270"/>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640" y="51602"/>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sp>
        <p:nvSpPr>
          <p:cNvPr id="7" name="TextBox 6">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8415637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601" b="2401"/>
          <a:stretch/>
        </p:blipFill>
        <p:spPr>
          <a:xfrm>
            <a:off x="4677916" y="610836"/>
            <a:ext cx="3422476" cy="3766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92853" y="11816"/>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1292853" y="2989082"/>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139961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555526"/>
            <a:ext cx="5094907"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295400" y="-29830"/>
            <a:ext cx="6477000" cy="369332"/>
          </a:xfrm>
          <a:prstGeom prst="rect">
            <a:avLst/>
          </a:prstGeom>
        </p:spPr>
        <p:txBody>
          <a:bodyPr wrap="square">
            <a:spAutoFit/>
          </a:bodyPr>
          <a:lstStyle/>
          <a:p>
            <a:pPr algn="ctr" rtl="1"/>
            <a:r>
              <a:rPr lang="fa-IR" b="1" dirty="0">
                <a:solidFill>
                  <a:srgbClr val="FFC000"/>
                </a:solidFill>
                <a:cs typeface="B Mitra" panose="00000400000000000000" pitchFamily="2" charset="-78"/>
              </a:rPr>
              <a:t>کتاب تفکر و سواد رسانه ای پایه دهم – درس </a:t>
            </a:r>
            <a:r>
              <a:rPr lang="fa-IR" b="1" dirty="0" smtClean="0">
                <a:solidFill>
                  <a:srgbClr val="FFC000"/>
                </a:solidFill>
                <a:cs typeface="B Mitra" panose="00000400000000000000" pitchFamily="2" charset="-78"/>
              </a:rPr>
              <a:t>هفتم</a:t>
            </a:r>
            <a:endParaRPr lang="en-US" b="1" dirty="0">
              <a:solidFill>
                <a:srgbClr val="FFC000"/>
              </a:solidFill>
              <a:cs typeface="B Mitra" panose="00000400000000000000" pitchFamily="2" charset="-78"/>
            </a:endParaRP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6084168" y="2944270"/>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32198256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915566"/>
            <a:ext cx="3723878" cy="2885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342457" y="8260"/>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1292853" y="2989082"/>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272046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704"/>
          <a:stretch/>
        </p:blipFill>
        <p:spPr>
          <a:xfrm>
            <a:off x="1387373" y="555526"/>
            <a:ext cx="2896595" cy="3820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387373" y="19216"/>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218" r="14485"/>
          <a:stretch/>
        </p:blipFill>
        <p:spPr bwMode="auto">
          <a:xfrm flipH="1">
            <a:off x="5724128" y="3003798"/>
            <a:ext cx="2264228"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228691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 y="0"/>
            <a:ext cx="9135070" cy="5143500"/>
          </a:xfrm>
          <a:prstGeom prst="rect">
            <a:avLst/>
          </a:prstGeom>
        </p:spPr>
      </p:pic>
      <p:sp>
        <p:nvSpPr>
          <p:cNvPr id="8" name="TextBox 7"/>
          <p:cNvSpPr txBox="1"/>
          <p:nvPr/>
        </p:nvSpPr>
        <p:spPr>
          <a:xfrm>
            <a:off x="6012160" y="627534"/>
            <a:ext cx="2088232" cy="1569660"/>
          </a:xfrm>
          <a:prstGeom prst="rect">
            <a:avLst/>
          </a:prstGeom>
          <a:solidFill>
            <a:srgbClr val="D7D4C1"/>
          </a:solidFill>
          <a:ln>
            <a:solidFill>
              <a:srgbClr val="807B67"/>
            </a:solidFill>
          </a:ln>
        </p:spPr>
        <p:txBody>
          <a:bodyPr wrap="square" rtlCol="0">
            <a:spAutoFit/>
          </a:bodyPr>
          <a:lstStyle/>
          <a:p>
            <a:pPr algn="ctr" rtl="1"/>
            <a:r>
              <a:rPr lang="fa-IR" sz="3200" dirty="0" smtClean="0">
                <a:solidFill>
                  <a:srgbClr val="00B050"/>
                </a:solidFill>
                <a:cs typeface="B Titr" panose="00000700000000000000" pitchFamily="2" charset="-78"/>
              </a:rPr>
              <a:t>پایان بخش اولِ درس 7 و 8</a:t>
            </a:r>
          </a:p>
        </p:txBody>
      </p:sp>
      <p:sp>
        <p:nvSpPr>
          <p:cNvPr id="6" name="TextBox 5">
            <a:hlinkClick r:id="rId4"/>
          </p:cNvPr>
          <p:cNvSpPr txBox="1"/>
          <p:nvPr/>
        </p:nvSpPr>
        <p:spPr>
          <a:xfrm>
            <a:off x="6012160" y="2207189"/>
            <a:ext cx="2088232" cy="646331"/>
          </a:xfrm>
          <a:prstGeom prst="rect">
            <a:avLst/>
          </a:prstGeom>
          <a:solidFill>
            <a:srgbClr val="D7D4C1"/>
          </a:solidFill>
          <a:ln w="6350">
            <a:solidFill>
              <a:srgbClr val="807B67"/>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2863515"/>
            <a:ext cx="1080120" cy="2269160"/>
          </a:xfrm>
          <a:prstGeom prst="rect">
            <a:avLst/>
          </a:prstGeom>
        </p:spPr>
      </p:pic>
    </p:spTree>
    <p:extLst>
      <p:ext uri="{BB962C8B-B14F-4D97-AF65-F5344CB8AC3E}">
        <p14:creationId xmlns:p14="http://schemas.microsoft.com/office/powerpoint/2010/main" val="3654312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آموزش\مدرسه هنر و رسانه آینه\باشگاه سواد رسانه ای\ملحقات کتاب تفکر و سواد رسانه ای\7 , 8- درس هفتم و هشتم\پاورپوینت درس هفتم و هشتم\عکس‌ها\New folder\shutterstock_132875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538"/>
            <a:ext cx="7942038" cy="525396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9552" y="483518"/>
            <a:ext cx="7920880" cy="936104"/>
          </a:xfrm>
          <a:prstGeom prst="round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rgbClr val="FFFF00"/>
                </a:solidFill>
                <a:cs typeface="B Titr" panose="00000700000000000000" pitchFamily="2" charset="-78"/>
              </a:rPr>
              <a:t>1- گواهی دادن ستاره ها، نخبگان و مردم عادی</a:t>
            </a:r>
            <a:endParaRPr lang="en-US" sz="3600" dirty="0">
              <a:solidFill>
                <a:srgbClr val="FFFF00"/>
              </a:solidFill>
              <a:cs typeface="B Titr" panose="00000700000000000000" pitchFamily="2" charset="-78"/>
            </a:endParaRPr>
          </a:p>
        </p:txBody>
      </p:sp>
      <p:sp>
        <p:nvSpPr>
          <p:cNvPr id="4" name="Rounded Rectangle 3"/>
          <p:cNvSpPr/>
          <p:nvPr/>
        </p:nvSpPr>
        <p:spPr>
          <a:xfrm>
            <a:off x="648072" y="1752042"/>
            <a:ext cx="7740352" cy="819708"/>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rgbClr val="FFFF00"/>
                </a:solidFill>
                <a:cs typeface="B Mitra" panose="00000400000000000000" pitchFamily="2" charset="-78"/>
              </a:rPr>
              <a:t>پیام‌های رسانه‌ای اغلب کسانی را نشان می‌دهند که درباره یک محصول، فکر، </a:t>
            </a:r>
            <a:r>
              <a:rPr lang="fa-IR" sz="2400" b="1" dirty="0" smtClean="0">
                <a:solidFill>
                  <a:srgbClr val="FFFF00"/>
                </a:solidFill>
                <a:cs typeface="B Mitra" panose="00000400000000000000" pitchFamily="2" charset="-78"/>
              </a:rPr>
              <a:t>قانون یا دیگر موارد </a:t>
            </a:r>
            <a:r>
              <a:rPr lang="fa-IR" sz="2400" b="1" dirty="0">
                <a:solidFill>
                  <a:srgbClr val="FFFF00"/>
                </a:solidFill>
                <a:cs typeface="B Mitra" panose="00000400000000000000" pitchFamily="2" charset="-78"/>
              </a:rPr>
              <a:t>نظر می­دهند و آن را تایید و گاهی هم رد می­کنند.</a:t>
            </a:r>
            <a:endParaRPr lang="en-US" sz="2400" b="1" dirty="0">
              <a:solidFill>
                <a:srgbClr val="FFFF00"/>
              </a:solidFill>
              <a:cs typeface="B Mitra" panose="00000400000000000000" pitchFamily="2" charset="-78"/>
            </a:endParaRPr>
          </a:p>
        </p:txBody>
      </p:sp>
      <p:sp>
        <p:nvSpPr>
          <p:cNvPr id="5" name="Rounded Rectangle 4"/>
          <p:cNvSpPr/>
          <p:nvPr/>
        </p:nvSpPr>
        <p:spPr>
          <a:xfrm>
            <a:off x="985165" y="2707468"/>
            <a:ext cx="6813630" cy="800386"/>
          </a:xfrm>
          <a:prstGeom prst="round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chemeClr val="accent6">
                    <a:lumMod val="60000"/>
                    <a:lumOff val="40000"/>
                  </a:schemeClr>
                </a:solidFill>
                <a:cs typeface="B Mitra" panose="00000400000000000000" pitchFamily="2" charset="-78"/>
              </a:rPr>
              <a:t>این فن پای فرد سومی را به میان می­­کشد تا گیرنده پیام آن چه را هدف نویسنده بوده است، راحت­تر بپذیرد.</a:t>
            </a:r>
            <a:endParaRPr lang="en-US" sz="2400" b="1" dirty="0">
              <a:solidFill>
                <a:schemeClr val="accent6">
                  <a:lumMod val="60000"/>
                  <a:lumOff val="40000"/>
                </a:schemeClr>
              </a:solidFill>
              <a:cs typeface="B Mitra" panose="00000400000000000000" pitchFamily="2" charset="-78"/>
            </a:endParaRPr>
          </a:p>
        </p:txBody>
      </p:sp>
      <p:sp>
        <p:nvSpPr>
          <p:cNvPr id="7" name="Rounded Rectangle 6"/>
          <p:cNvSpPr/>
          <p:nvPr/>
        </p:nvSpPr>
        <p:spPr>
          <a:xfrm>
            <a:off x="1205385" y="3657164"/>
            <a:ext cx="6373189" cy="858802"/>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در این فن با همنشین کردن یک محصول و یک ستاره همه ویژگی های آن ستاره به این محصول منتسب می شود.</a:t>
            </a:r>
            <a:endParaRPr lang="en-US" sz="2400" b="1" dirty="0">
              <a:solidFill>
                <a:schemeClr val="accent6">
                  <a:lumMod val="60000"/>
                  <a:lumOff val="40000"/>
                </a:schemeClr>
              </a:solidFill>
              <a:cs typeface="B Mitra" panose="00000400000000000000" pitchFamily="2" charset="-78"/>
            </a:endParaRPr>
          </a:p>
        </p:txBody>
      </p:sp>
    </p:spTree>
    <p:extLst>
      <p:ext uri="{BB962C8B-B14F-4D97-AF65-F5344CB8AC3E}">
        <p14:creationId xmlns:p14="http://schemas.microsoft.com/office/powerpoint/2010/main" val="3392089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8" name="TextBox 7"/>
          <p:cNvSpPr txBox="1"/>
          <p:nvPr/>
        </p:nvSpPr>
        <p:spPr>
          <a:xfrm>
            <a:off x="5940152" y="279683"/>
            <a:ext cx="2834466" cy="4524315"/>
          </a:xfrm>
          <a:prstGeom prst="rect">
            <a:avLst/>
          </a:prstGeom>
          <a:solidFill>
            <a:srgbClr val="FFFFFF">
              <a:alpha val="60000"/>
            </a:srgbClr>
          </a:solidFill>
        </p:spPr>
        <p:txBody>
          <a:bodyPr wrap="square" rtlCol="0">
            <a:spAutoFit/>
          </a:bodyPr>
          <a:lstStyle/>
          <a:p>
            <a:pPr algn="justLow" rtl="1"/>
            <a:r>
              <a:rPr lang="fa-IR" sz="3200" dirty="0" smtClean="0">
                <a:solidFill>
                  <a:srgbClr val="002060"/>
                </a:solidFill>
                <a:cs typeface="B Titr" panose="00000700000000000000" pitchFamily="2" charset="-78"/>
              </a:rPr>
              <a:t>رسانه ها چگونه ما را با پیام خود </a:t>
            </a:r>
            <a:r>
              <a:rPr lang="fa-IR" sz="3200" dirty="0" smtClean="0">
                <a:solidFill>
                  <a:srgbClr val="00B050"/>
                </a:solidFill>
                <a:cs typeface="B Titr" panose="00000700000000000000" pitchFamily="2" charset="-78"/>
              </a:rPr>
              <a:t>همراه</a:t>
            </a:r>
            <a:r>
              <a:rPr lang="fa-IR" sz="3200" dirty="0" smtClean="0">
                <a:solidFill>
                  <a:srgbClr val="002060"/>
                </a:solidFill>
                <a:cs typeface="B Titr" panose="00000700000000000000" pitchFamily="2" charset="-78"/>
              </a:rPr>
              <a:t> می کنند؟</a:t>
            </a:r>
          </a:p>
          <a:p>
            <a:pPr algn="justLow" rtl="1"/>
            <a:endParaRPr lang="fa-IR" sz="3200" dirty="0">
              <a:solidFill>
                <a:srgbClr val="002060"/>
              </a:solidFill>
              <a:cs typeface="B Titr" panose="00000700000000000000" pitchFamily="2" charset="-78"/>
            </a:endParaRPr>
          </a:p>
          <a:p>
            <a:pPr algn="justLow" rtl="1"/>
            <a:r>
              <a:rPr lang="fa-IR" sz="3200" dirty="0" smtClean="0">
                <a:solidFill>
                  <a:srgbClr val="002060"/>
                </a:solidFill>
                <a:cs typeface="B Titr" panose="00000700000000000000" pitchFamily="2" charset="-78"/>
              </a:rPr>
              <a:t>چه می شود که ناگهان یک موضوع بی ربط به </a:t>
            </a:r>
            <a:r>
              <a:rPr lang="fa-IR" sz="3200" dirty="0" smtClean="0">
                <a:solidFill>
                  <a:srgbClr val="00B050"/>
                </a:solidFill>
                <a:cs typeface="B Titr" panose="00000700000000000000" pitchFamily="2" charset="-78"/>
              </a:rPr>
              <a:t>مهمترین نیاز ما </a:t>
            </a:r>
            <a:r>
              <a:rPr lang="fa-IR" sz="3200" dirty="0" smtClean="0">
                <a:solidFill>
                  <a:srgbClr val="002060"/>
                </a:solidFill>
                <a:cs typeface="B Titr" panose="00000700000000000000" pitchFamily="2" charset="-78"/>
              </a:rPr>
              <a:t>تبدیل می شود؟</a:t>
            </a:r>
          </a:p>
        </p:txBody>
      </p:sp>
    </p:spTree>
    <p:extLst>
      <p:ext uri="{BB962C8B-B14F-4D97-AF65-F5344CB8AC3E}">
        <p14:creationId xmlns:p14="http://schemas.microsoft.com/office/powerpoint/2010/main" val="65771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599"/>
          <a:stretch/>
        </p:blipFill>
        <p:spPr>
          <a:xfrm>
            <a:off x="0" y="-164554"/>
            <a:ext cx="9218197" cy="5308054"/>
          </a:xfrm>
          <a:prstGeom prst="rect">
            <a:avLst/>
          </a:prstGeom>
        </p:spPr>
      </p:pic>
      <p:sp>
        <p:nvSpPr>
          <p:cNvPr id="8" name="TextBox 7"/>
          <p:cNvSpPr txBox="1"/>
          <p:nvPr/>
        </p:nvSpPr>
        <p:spPr>
          <a:xfrm>
            <a:off x="4932040" y="123478"/>
            <a:ext cx="2834466" cy="2923877"/>
          </a:xfrm>
          <a:prstGeom prst="rect">
            <a:avLst/>
          </a:prstGeom>
          <a:noFill/>
        </p:spPr>
        <p:txBody>
          <a:bodyPr wrap="square" rtlCol="0">
            <a:spAutoFit/>
          </a:bodyPr>
          <a:lstStyle/>
          <a:p>
            <a:pPr algn="justLow" rtl="1"/>
            <a:r>
              <a:rPr lang="fa-IR" sz="7200" dirty="0" smtClean="0">
                <a:solidFill>
                  <a:srgbClr val="FF0000"/>
                </a:solidFill>
                <a:cs typeface="B Titr" panose="00000700000000000000" pitchFamily="2" charset="-78"/>
              </a:rPr>
              <a:t>اقناع...</a:t>
            </a:r>
          </a:p>
          <a:p>
            <a:pPr algn="justLow" rtl="1"/>
            <a:r>
              <a:rPr lang="fa-IR" sz="2800" dirty="0" smtClean="0">
                <a:solidFill>
                  <a:srgbClr val="002060"/>
                </a:solidFill>
                <a:cs typeface="B Titr" panose="00000700000000000000" pitchFamily="2" charset="-78"/>
              </a:rPr>
              <a:t>یکی از مهمترین شگردهای رسانه ها برای همراه کردن مخاطبان است...</a:t>
            </a:r>
          </a:p>
        </p:txBody>
      </p:sp>
    </p:spTree>
    <p:extLst>
      <p:ext uri="{BB962C8B-B14F-4D97-AF65-F5344CB8AC3E}">
        <p14:creationId xmlns:p14="http://schemas.microsoft.com/office/powerpoint/2010/main" val="3425978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2193640" y="473326"/>
            <a:ext cx="4680520" cy="103861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dirty="0" smtClean="0">
                <a:solidFill>
                  <a:srgbClr val="FFFF00"/>
                </a:solidFill>
                <a:cs typeface="B Titr" panose="00000700000000000000" pitchFamily="2" charset="-78"/>
              </a:rPr>
              <a:t>اقناع چیست؟</a:t>
            </a:r>
            <a:endParaRPr lang="en-US" sz="4400" dirty="0">
              <a:solidFill>
                <a:srgbClr val="FFFF00"/>
              </a:solidFill>
              <a:cs typeface="B Titr" panose="00000700000000000000" pitchFamily="2" charset="-78"/>
            </a:endParaRPr>
          </a:p>
        </p:txBody>
      </p:sp>
      <p:sp>
        <p:nvSpPr>
          <p:cNvPr id="5" name="Rounded Rectangle 4"/>
          <p:cNvSpPr/>
          <p:nvPr/>
        </p:nvSpPr>
        <p:spPr>
          <a:xfrm>
            <a:off x="1439417" y="2610880"/>
            <a:ext cx="6372943" cy="7200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60000"/>
                    <a:lumOff val="40000"/>
                  </a:schemeClr>
                </a:solidFill>
                <a:cs typeface="B Mitra" panose="00000400000000000000" pitchFamily="2" charset="-78"/>
              </a:rPr>
              <a:t>بیشترین هدف زندگی اجتماعی و فرستادن پیام </a:t>
            </a:r>
            <a:r>
              <a:rPr lang="fa-IR" sz="2400" b="1" dirty="0" smtClean="0">
                <a:solidFill>
                  <a:schemeClr val="accent1">
                    <a:lumMod val="50000"/>
                  </a:schemeClr>
                </a:solidFill>
                <a:cs typeface="B Mitra" panose="00000400000000000000" pitchFamily="2" charset="-78"/>
              </a:rPr>
              <a:t>اقناع </a:t>
            </a:r>
            <a:r>
              <a:rPr lang="fa-IR" sz="2400" b="1" dirty="0" smtClean="0">
                <a:solidFill>
                  <a:schemeClr val="accent6">
                    <a:lumMod val="60000"/>
                    <a:lumOff val="40000"/>
                  </a:schemeClr>
                </a:solidFill>
                <a:cs typeface="B Mitra" panose="00000400000000000000" pitchFamily="2" charset="-78"/>
              </a:rPr>
              <a:t>است.</a:t>
            </a:r>
            <a:endParaRPr lang="en-US" sz="2400" b="1" dirty="0">
              <a:solidFill>
                <a:schemeClr val="accent6">
                  <a:lumMod val="60000"/>
                  <a:lumOff val="40000"/>
                </a:schemeClr>
              </a:solidFill>
              <a:cs typeface="B Mitra" panose="00000400000000000000" pitchFamily="2" charset="-78"/>
            </a:endParaRPr>
          </a:p>
        </p:txBody>
      </p:sp>
      <p:sp>
        <p:nvSpPr>
          <p:cNvPr id="6" name="Rounded Rectangle 5"/>
          <p:cNvSpPr/>
          <p:nvPr/>
        </p:nvSpPr>
        <p:spPr>
          <a:xfrm>
            <a:off x="586617" y="1701408"/>
            <a:ext cx="7873815" cy="720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40000"/>
                    <a:lumOff val="60000"/>
                  </a:schemeClr>
                </a:solidFill>
                <a:cs typeface="B Mitra" panose="00000400000000000000" pitchFamily="2" charset="-78"/>
              </a:rPr>
              <a:t>اقناع عبارت است از راضی </a:t>
            </a:r>
            <a:r>
              <a:rPr lang="fa-IR" sz="2400" b="1" dirty="0">
                <a:solidFill>
                  <a:schemeClr val="accent1">
                    <a:lumMod val="40000"/>
                    <a:lumOff val="60000"/>
                  </a:schemeClr>
                </a:solidFill>
                <a:cs typeface="B Mitra" panose="00000400000000000000" pitchFamily="2" charset="-78"/>
              </a:rPr>
              <a:t>کردن مخاطب برای </a:t>
            </a:r>
            <a:r>
              <a:rPr lang="fa-IR" sz="2400" b="1" dirty="0">
                <a:solidFill>
                  <a:srgbClr val="FFFF00"/>
                </a:solidFill>
                <a:cs typeface="B Mitra" panose="00000400000000000000" pitchFamily="2" charset="-78"/>
              </a:rPr>
              <a:t>پذیرش نظر </a:t>
            </a:r>
            <a:r>
              <a:rPr lang="fa-IR" sz="2400" b="1" dirty="0">
                <a:solidFill>
                  <a:schemeClr val="accent1">
                    <a:lumMod val="40000"/>
                    <a:lumOff val="60000"/>
                  </a:schemeClr>
                </a:solidFill>
                <a:cs typeface="B Mitra" panose="00000400000000000000" pitchFamily="2" charset="-78"/>
              </a:rPr>
              <a:t>یا</a:t>
            </a:r>
            <a:r>
              <a:rPr lang="fa-IR" sz="2400" b="1" dirty="0">
                <a:solidFill>
                  <a:schemeClr val="accent6">
                    <a:lumMod val="60000"/>
                    <a:lumOff val="40000"/>
                  </a:schemeClr>
                </a:solidFill>
                <a:cs typeface="B Mitra" panose="00000400000000000000" pitchFamily="2" charset="-78"/>
              </a:rPr>
              <a:t> </a:t>
            </a:r>
            <a:r>
              <a:rPr lang="fa-IR" sz="2400" b="1" dirty="0">
                <a:solidFill>
                  <a:srgbClr val="FFFF00"/>
                </a:solidFill>
                <a:cs typeface="B Mitra" panose="00000400000000000000" pitchFamily="2" charset="-78"/>
              </a:rPr>
              <a:t>انجام </a:t>
            </a:r>
            <a:r>
              <a:rPr lang="fa-IR" sz="2400" b="1" dirty="0" smtClean="0">
                <a:solidFill>
                  <a:srgbClr val="FFFF00"/>
                </a:solidFill>
                <a:cs typeface="B Mitra" panose="00000400000000000000" pitchFamily="2" charset="-78"/>
              </a:rPr>
              <a:t>عملی.</a:t>
            </a:r>
            <a:endParaRPr lang="en-US" sz="2400" b="1" dirty="0">
              <a:solidFill>
                <a:srgbClr val="FFFF00"/>
              </a:solidFill>
              <a:cs typeface="B Mitra" panose="00000400000000000000" pitchFamily="2" charset="-78"/>
            </a:endParaRPr>
          </a:p>
        </p:txBody>
      </p:sp>
      <p:sp>
        <p:nvSpPr>
          <p:cNvPr id="7" name="Rounded Rectangle 6"/>
          <p:cNvSpPr/>
          <p:nvPr/>
        </p:nvSpPr>
        <p:spPr>
          <a:xfrm>
            <a:off x="89755" y="3520352"/>
            <a:ext cx="8964488" cy="720000"/>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50000"/>
                  </a:schemeClr>
                </a:solidFill>
                <a:cs typeface="B Mitra" panose="00000400000000000000" pitchFamily="2" charset="-78"/>
              </a:rPr>
              <a:t>اقناع </a:t>
            </a:r>
            <a:r>
              <a:rPr lang="fa-IR" sz="2400" b="1" dirty="0" smtClean="0">
                <a:solidFill>
                  <a:schemeClr val="accent6">
                    <a:lumMod val="60000"/>
                    <a:lumOff val="40000"/>
                  </a:schemeClr>
                </a:solidFill>
                <a:cs typeface="B Mitra" panose="00000400000000000000" pitchFamily="2" charset="-78"/>
              </a:rPr>
              <a:t>می‌تواند از طریق تأثیر گذاشتن بر منطق یا احساسات یا هردوی آنها انجام شود.</a:t>
            </a:r>
            <a:endParaRPr lang="en-US" sz="2400" b="1" dirty="0">
              <a:solidFill>
                <a:schemeClr val="accent6">
                  <a:lumMod val="60000"/>
                  <a:lumOff val="40000"/>
                </a:schemeClr>
              </a:solidFill>
              <a:cs typeface="B Mitra" panose="00000400000000000000" pitchFamily="2" charset="-78"/>
            </a:endParaRPr>
          </a:p>
        </p:txBody>
      </p:sp>
      <p:sp>
        <p:nvSpPr>
          <p:cNvPr id="8" name="Rectangle 7"/>
          <p:cNvSpPr/>
          <p:nvPr/>
        </p:nvSpPr>
        <p:spPr>
          <a:xfrm>
            <a:off x="1285024" y="60100"/>
            <a:ext cx="6477000" cy="369332"/>
          </a:xfrm>
          <a:prstGeom prst="rect">
            <a:avLst/>
          </a:prstGeom>
        </p:spPr>
        <p:txBody>
          <a:bodyPr wrap="square">
            <a:spAutoFit/>
          </a:bodyPr>
          <a:lstStyle/>
          <a:p>
            <a:pPr algn="ctr" rtl="1"/>
            <a:r>
              <a:rPr lang="fa-IR" b="1" dirty="0">
                <a:solidFill>
                  <a:srgbClr val="002060"/>
                </a:solidFill>
                <a:cs typeface="B Mitra" panose="00000400000000000000" pitchFamily="2" charset="-78"/>
              </a:rPr>
              <a:t>کتاب تفکر و سواد رسانه ای پایه دهم – درس </a:t>
            </a:r>
            <a:r>
              <a:rPr lang="fa-IR" b="1" dirty="0" smtClean="0">
                <a:solidFill>
                  <a:srgbClr val="002060"/>
                </a:solidFill>
                <a:cs typeface="B Mitra" panose="00000400000000000000" pitchFamily="2" charset="-78"/>
              </a:rPr>
              <a:t>هفتم</a:t>
            </a:r>
            <a:endParaRPr lang="en-US" b="1" dirty="0">
              <a:solidFill>
                <a:srgbClr val="002060"/>
              </a:solidFill>
              <a:cs typeface="B Mitra" panose="00000400000000000000" pitchFamily="2" charset="-78"/>
            </a:endParaRPr>
          </a:p>
        </p:txBody>
      </p:sp>
      <p:pic>
        <p:nvPicPr>
          <p:cNvPr id="1026" name="Picture 2" descr="D:\آموزش\مدرسه هنر و رسانه آینه\باشگاه سواد رسانه ای\ملحقات کتاب تفکر و سواد رسانه ای\7 , 8- درس هفتم و هشتم\پاورپوینت درس هفتم و هشتم\عکس‌ها\New folder\1_1_2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059" y="339502"/>
            <a:ext cx="1402429" cy="1402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آموزش\مدرسه هنر و رسانه آینه\باشگاه سواد رسانه ای\ملحقات کتاب تفکر و سواد رسانه ای\7 , 8- درس هفتم و هشتم\پاورپوینت درس هفتم و هشتم\عکس‌ها\New folder\Photoxpress_97473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444" y="339502"/>
            <a:ext cx="1402429" cy="1402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hlinkClick r:id="rId5"/>
          </p:cNvPr>
          <p:cNvSpPr txBox="1"/>
          <p:nvPr/>
        </p:nvSpPr>
        <p:spPr>
          <a:xfrm>
            <a:off x="7023230" y="4466920"/>
            <a:ext cx="2088232" cy="646331"/>
          </a:xfrm>
          <a:prstGeom prst="rect">
            <a:avLst/>
          </a:prstGeom>
          <a:noFill/>
          <a:ln w="6350">
            <a:solidFill>
              <a:srgbClr val="D7D4C1"/>
            </a:solidFill>
          </a:ln>
          <a:effectLst>
            <a:innerShdw blurRad="63500" dist="50800" dir="16200000">
              <a:prstClr val="black">
                <a:alpha val="50000"/>
              </a:prstClr>
            </a:innerShdw>
          </a:effectLst>
        </p:spPr>
        <p:txBody>
          <a:bodyPr wrap="square" rtlCol="1">
            <a:spAutoFit/>
          </a:bodyPr>
          <a:lstStyle/>
          <a:p>
            <a:pPr algn="ctr"/>
            <a:r>
              <a:rPr lang="fa-IR" dirty="0" smtClean="0">
                <a:latin typeface="IRANSans" panose="02040503050201020203" pitchFamily="18" charset="-78"/>
                <a:cs typeface="IRANSans" panose="02040503050201020203" pitchFamily="18" charset="-78"/>
              </a:rPr>
              <a:t>ضیاءالصالحین</a:t>
            </a:r>
            <a:endParaRPr lang="en-US" dirty="0" smtClean="0">
              <a:latin typeface="IRANSans" panose="02040503050201020203" pitchFamily="18" charset="-78"/>
              <a:cs typeface="IRANSans" panose="02040503050201020203" pitchFamily="18" charset="-78"/>
            </a:endParaRPr>
          </a:p>
          <a:p>
            <a:pPr algn="ctr"/>
            <a:r>
              <a:rPr lang="en-US" dirty="0" smtClean="0"/>
              <a:t>www.ziaossalehin.ir</a:t>
            </a:r>
            <a:endParaRPr lang="fa-IR" dirty="0"/>
          </a:p>
        </p:txBody>
      </p:sp>
    </p:spTree>
    <p:extLst>
      <p:ext uri="{BB962C8B-B14F-4D97-AF65-F5344CB8AC3E}">
        <p14:creationId xmlns:p14="http://schemas.microsoft.com/office/powerpoint/2010/main" val="155572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D:\آموزش\مدرسه هنر و رسانه آینه\باشگاه سواد رسانه ای\ملحقات کتاب تفکر و سواد رسانه ای\7 , 8- درس هفتم و هشتم\پاورپوینت درس هفتم و هشتم\عکس‌ها\New folder\Pampers_Pooface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698"/>
            <a:ext cx="9152387" cy="57975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245768394"/>
              </p:ext>
            </p:extLst>
          </p:nvPr>
        </p:nvGraphicFramePr>
        <p:xfrm>
          <a:off x="2220416" y="627534"/>
          <a:ext cx="6096000"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67544" y="1707654"/>
            <a:ext cx="2552328" cy="1323439"/>
          </a:xfrm>
          <a:prstGeom prst="rect">
            <a:avLst/>
          </a:prstGeom>
        </p:spPr>
        <p:txBody>
          <a:bodyPr wrap="square">
            <a:spAutoFit/>
          </a:bodyPr>
          <a:lstStyle/>
          <a:p>
            <a:pPr algn="ctr" rtl="1"/>
            <a:r>
              <a:rPr lang="fa-IR" sz="4000" b="1" dirty="0" smtClean="0">
                <a:solidFill>
                  <a:srgbClr val="FFFF00"/>
                </a:solidFill>
                <a:effectLst>
                  <a:outerShdw blurRad="38100" dist="38100" dir="2700000" algn="tl">
                    <a:srgbClr val="000000">
                      <a:alpha val="43137"/>
                    </a:srgbClr>
                  </a:outerShdw>
                </a:effectLst>
                <a:cs typeface="B Titr" panose="00000700000000000000" pitchFamily="2" charset="-78"/>
              </a:rPr>
              <a:t>بخش اولِ فنون اقناع</a:t>
            </a:r>
            <a:endParaRPr lang="en-US" sz="4000" b="1" dirty="0">
              <a:solidFill>
                <a:srgbClr val="FFFF0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435005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4E0464CF-F5E6-4820-B6CC-6C2C3452AAE8}"/>
                                            </p:graphicEl>
                                          </p:spTgt>
                                        </p:tgtEl>
                                        <p:attrNameLst>
                                          <p:attrName>style.visibility</p:attrName>
                                        </p:attrNameLst>
                                      </p:cBhvr>
                                      <p:to>
                                        <p:strVal val="visible"/>
                                      </p:to>
                                    </p:set>
                                    <p:animEffect transition="in" filter="wheel(1)">
                                      <p:cBhvr>
                                        <p:cTn id="7" dur="2000"/>
                                        <p:tgtEl>
                                          <p:spTgt spid="5">
                                            <p:graphicEl>
                                              <a:dgm id="{4E0464CF-F5E6-4820-B6CC-6C2C3452AA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BFC6D9B9-C202-45F1-98BD-A84B5B54EC05}"/>
                                            </p:graphicEl>
                                          </p:spTgt>
                                        </p:tgtEl>
                                        <p:attrNameLst>
                                          <p:attrName>style.visibility</p:attrName>
                                        </p:attrNameLst>
                                      </p:cBhvr>
                                      <p:to>
                                        <p:strVal val="visible"/>
                                      </p:to>
                                    </p:set>
                                    <p:animEffect transition="in" filter="wheel(1)">
                                      <p:cBhvr>
                                        <p:cTn id="12" dur="2000"/>
                                        <p:tgtEl>
                                          <p:spTgt spid="5">
                                            <p:graphicEl>
                                              <a:dgm id="{BFC6D9B9-C202-45F1-98BD-A84B5B54EC05}"/>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E87ABFA2-7417-4ABC-8995-75172936DE44}"/>
                                            </p:graphicEl>
                                          </p:spTgt>
                                        </p:tgtEl>
                                        <p:attrNameLst>
                                          <p:attrName>style.visibility</p:attrName>
                                        </p:attrNameLst>
                                      </p:cBhvr>
                                      <p:to>
                                        <p:strVal val="visible"/>
                                      </p:to>
                                    </p:set>
                                    <p:animEffect transition="in" filter="wheel(1)">
                                      <p:cBhvr>
                                        <p:cTn id="15" dur="2000"/>
                                        <p:tgtEl>
                                          <p:spTgt spid="5">
                                            <p:graphicEl>
                                              <a:dgm id="{E87ABFA2-7417-4ABC-8995-75172936DE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27E43E10-9997-4376-90D8-097544F0C8DA}"/>
                                            </p:graphicEl>
                                          </p:spTgt>
                                        </p:tgtEl>
                                        <p:attrNameLst>
                                          <p:attrName>style.visibility</p:attrName>
                                        </p:attrNameLst>
                                      </p:cBhvr>
                                      <p:to>
                                        <p:strVal val="visible"/>
                                      </p:to>
                                    </p:set>
                                    <p:animEffect transition="in" filter="wheel(1)">
                                      <p:cBhvr>
                                        <p:cTn id="20" dur="2000"/>
                                        <p:tgtEl>
                                          <p:spTgt spid="5">
                                            <p:graphicEl>
                                              <a:dgm id="{27E43E10-9997-4376-90D8-097544F0C8DA}"/>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47A5E268-B8E0-44DF-9267-4199D35C6254}"/>
                                            </p:graphicEl>
                                          </p:spTgt>
                                        </p:tgtEl>
                                        <p:attrNameLst>
                                          <p:attrName>style.visibility</p:attrName>
                                        </p:attrNameLst>
                                      </p:cBhvr>
                                      <p:to>
                                        <p:strVal val="visible"/>
                                      </p:to>
                                    </p:set>
                                    <p:animEffect transition="in" filter="wheel(1)">
                                      <p:cBhvr>
                                        <p:cTn id="23" dur="2000"/>
                                        <p:tgtEl>
                                          <p:spTgt spid="5">
                                            <p:graphicEl>
                                              <a:dgm id="{47A5E268-B8E0-44DF-9267-4199D35C625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ABDEAA34-4D95-451D-84EB-968B730EE5ED}"/>
                                            </p:graphicEl>
                                          </p:spTgt>
                                        </p:tgtEl>
                                        <p:attrNameLst>
                                          <p:attrName>style.visibility</p:attrName>
                                        </p:attrNameLst>
                                      </p:cBhvr>
                                      <p:to>
                                        <p:strVal val="visible"/>
                                      </p:to>
                                    </p:set>
                                    <p:animEffect transition="in" filter="wheel(1)">
                                      <p:cBhvr>
                                        <p:cTn id="28" dur="2000"/>
                                        <p:tgtEl>
                                          <p:spTgt spid="5">
                                            <p:graphicEl>
                                              <a:dgm id="{ABDEAA34-4D95-451D-84EB-968B730EE5ED}"/>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891BD07E-9D96-4B72-8301-A3BD21F0803F}"/>
                                            </p:graphicEl>
                                          </p:spTgt>
                                        </p:tgtEl>
                                        <p:attrNameLst>
                                          <p:attrName>style.visibility</p:attrName>
                                        </p:attrNameLst>
                                      </p:cBhvr>
                                      <p:to>
                                        <p:strVal val="visible"/>
                                      </p:to>
                                    </p:set>
                                    <p:animEffect transition="in" filter="wheel(1)">
                                      <p:cBhvr>
                                        <p:cTn id="31" dur="2000"/>
                                        <p:tgtEl>
                                          <p:spTgt spid="5">
                                            <p:graphicEl>
                                              <a:dgm id="{891BD07E-9D96-4B72-8301-A3BD21F0803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577A1264-185F-44BE-9A99-E6A3F4114FA6}"/>
                                            </p:graphicEl>
                                          </p:spTgt>
                                        </p:tgtEl>
                                        <p:attrNameLst>
                                          <p:attrName>style.visibility</p:attrName>
                                        </p:attrNameLst>
                                      </p:cBhvr>
                                      <p:to>
                                        <p:strVal val="visible"/>
                                      </p:to>
                                    </p:set>
                                    <p:animEffect transition="in" filter="wheel(1)">
                                      <p:cBhvr>
                                        <p:cTn id="36" dur="2000"/>
                                        <p:tgtEl>
                                          <p:spTgt spid="5">
                                            <p:graphicEl>
                                              <a:dgm id="{577A1264-185F-44BE-9A99-E6A3F4114FA6}"/>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8300E7A5-3426-4CD8-BE4A-C934389C8858}"/>
                                            </p:graphicEl>
                                          </p:spTgt>
                                        </p:tgtEl>
                                        <p:attrNameLst>
                                          <p:attrName>style.visibility</p:attrName>
                                        </p:attrNameLst>
                                      </p:cBhvr>
                                      <p:to>
                                        <p:strVal val="visible"/>
                                      </p:to>
                                    </p:set>
                                    <p:animEffect transition="in" filter="wheel(1)">
                                      <p:cBhvr>
                                        <p:cTn id="39" dur="2000"/>
                                        <p:tgtEl>
                                          <p:spTgt spid="5">
                                            <p:graphicEl>
                                              <a:dgm id="{8300E7A5-3426-4CD8-BE4A-C934389C885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graphicEl>
                                              <a:dgm id="{8E73DB56-2497-4807-8205-4DDBED9161CD}"/>
                                            </p:graphicEl>
                                          </p:spTgt>
                                        </p:tgtEl>
                                        <p:attrNameLst>
                                          <p:attrName>style.visibility</p:attrName>
                                        </p:attrNameLst>
                                      </p:cBhvr>
                                      <p:to>
                                        <p:strVal val="visible"/>
                                      </p:to>
                                    </p:set>
                                    <p:animEffect transition="in" filter="wheel(1)">
                                      <p:cBhvr>
                                        <p:cTn id="44" dur="2000"/>
                                        <p:tgtEl>
                                          <p:spTgt spid="5">
                                            <p:graphicEl>
                                              <a:dgm id="{8E73DB56-2497-4807-8205-4DDBED9161CD}"/>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5">
                                            <p:graphicEl>
                                              <a:dgm id="{B184546B-9D23-4EF0-B48A-38879D66866B}"/>
                                            </p:graphicEl>
                                          </p:spTgt>
                                        </p:tgtEl>
                                        <p:attrNameLst>
                                          <p:attrName>style.visibility</p:attrName>
                                        </p:attrNameLst>
                                      </p:cBhvr>
                                      <p:to>
                                        <p:strVal val="visible"/>
                                      </p:to>
                                    </p:set>
                                    <p:animEffect transition="in" filter="wheel(1)">
                                      <p:cBhvr>
                                        <p:cTn id="47" dur="2000"/>
                                        <p:tgtEl>
                                          <p:spTgt spid="5">
                                            <p:graphicEl>
                                              <a:dgm id="{B184546B-9D23-4EF0-B48A-38879D66866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graphicEl>
                                              <a:dgm id="{F4E8717B-D36A-42C7-8F5D-9035C68C0CEC}"/>
                                            </p:graphicEl>
                                          </p:spTgt>
                                        </p:tgtEl>
                                        <p:attrNameLst>
                                          <p:attrName>style.visibility</p:attrName>
                                        </p:attrNameLst>
                                      </p:cBhvr>
                                      <p:to>
                                        <p:strVal val="visible"/>
                                      </p:to>
                                    </p:set>
                                    <p:animEffect transition="in" filter="wheel(1)">
                                      <p:cBhvr>
                                        <p:cTn id="52" dur="2000"/>
                                        <p:tgtEl>
                                          <p:spTgt spid="5">
                                            <p:graphicEl>
                                              <a:dgm id="{F4E8717B-D36A-42C7-8F5D-9035C68C0CEC}"/>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
                                            <p:graphicEl>
                                              <a:dgm id="{2E75222E-5C81-4C82-A294-BA0D2B169B96}"/>
                                            </p:graphicEl>
                                          </p:spTgt>
                                        </p:tgtEl>
                                        <p:attrNameLst>
                                          <p:attrName>style.visibility</p:attrName>
                                        </p:attrNameLst>
                                      </p:cBhvr>
                                      <p:to>
                                        <p:strVal val="visible"/>
                                      </p:to>
                                    </p:set>
                                    <p:animEffect transition="in" filter="wheel(1)">
                                      <p:cBhvr>
                                        <p:cTn id="55" dur="2000"/>
                                        <p:tgtEl>
                                          <p:spTgt spid="5">
                                            <p:graphicEl>
                                              <a:dgm id="{2E75222E-5C81-4C82-A294-BA0D2B169B9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5">
                                            <p:graphicEl>
                                              <a:dgm id="{47C2AA74-449B-4631-ABE3-AAAF164376D1}"/>
                                            </p:graphicEl>
                                          </p:spTgt>
                                        </p:tgtEl>
                                        <p:attrNameLst>
                                          <p:attrName>style.visibility</p:attrName>
                                        </p:attrNameLst>
                                      </p:cBhvr>
                                      <p:to>
                                        <p:strVal val="visible"/>
                                      </p:to>
                                    </p:set>
                                    <p:animEffect transition="in" filter="wheel(1)">
                                      <p:cBhvr>
                                        <p:cTn id="60" dur="2000"/>
                                        <p:tgtEl>
                                          <p:spTgt spid="5">
                                            <p:graphicEl>
                                              <a:dgm id="{47C2AA74-449B-4631-ABE3-AAAF164376D1}"/>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5">
                                            <p:graphicEl>
                                              <a:dgm id="{8F893DE9-3B8E-4540-B9BB-B5524E19CDCC}"/>
                                            </p:graphicEl>
                                          </p:spTgt>
                                        </p:tgtEl>
                                        <p:attrNameLst>
                                          <p:attrName>style.visibility</p:attrName>
                                        </p:attrNameLst>
                                      </p:cBhvr>
                                      <p:to>
                                        <p:strVal val="visible"/>
                                      </p:to>
                                    </p:set>
                                    <p:animEffect transition="in" filter="wheel(1)">
                                      <p:cBhvr>
                                        <p:cTn id="63" dur="2000"/>
                                        <p:tgtEl>
                                          <p:spTgt spid="5">
                                            <p:graphicEl>
                                              <a:dgm id="{8F893DE9-3B8E-4540-B9BB-B5524E19CD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1768" cy="5143500"/>
          </a:xfrm>
          <a:prstGeom prst="rect">
            <a:avLst/>
          </a:prstGeom>
        </p:spPr>
      </p:pic>
      <p:sp>
        <p:nvSpPr>
          <p:cNvPr id="7" name="Rounded Rectangle 6"/>
          <p:cNvSpPr/>
          <p:nvPr/>
        </p:nvSpPr>
        <p:spPr>
          <a:xfrm>
            <a:off x="179512" y="3978605"/>
            <a:ext cx="4032448" cy="609369"/>
          </a:xfrm>
          <a:prstGeom prst="roundRect">
            <a:avLst/>
          </a:prstGeom>
          <a:solidFill>
            <a:schemeClr val="accent1">
              <a:alpha val="95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tx1"/>
                </a:solidFill>
                <a:cs typeface="B Titr" panose="00000700000000000000" pitchFamily="2" charset="-78"/>
              </a:rPr>
              <a:t>فیلم تبلیغی </a:t>
            </a:r>
            <a:r>
              <a:rPr lang="fa-IR" sz="2400" dirty="0" smtClean="0">
                <a:solidFill>
                  <a:srgbClr val="FFFF00"/>
                </a:solidFill>
                <a:cs typeface="B Titr" panose="00000700000000000000" pitchFamily="2" charset="-78"/>
              </a:rPr>
              <a:t>پوشک مرسی</a:t>
            </a:r>
            <a:r>
              <a:rPr lang="fa-IR" sz="2400" dirty="0" smtClean="0">
                <a:solidFill>
                  <a:schemeClr val="tx1"/>
                </a:solidFill>
                <a:cs typeface="B Titr" panose="00000700000000000000" pitchFamily="2" charset="-78"/>
              </a:rPr>
              <a:t> </a:t>
            </a:r>
            <a:r>
              <a:rPr lang="fa-IR" sz="2400" dirty="0">
                <a:solidFill>
                  <a:schemeClr val="tx1"/>
                </a:solidFill>
                <a:cs typeface="B Titr" panose="00000700000000000000" pitchFamily="2" charset="-78"/>
              </a:rPr>
              <a:t>را </a:t>
            </a:r>
            <a:r>
              <a:rPr lang="fa-IR" sz="2400" dirty="0" smtClean="0">
                <a:solidFill>
                  <a:schemeClr val="tx1"/>
                </a:solidFill>
                <a:cs typeface="B Titr" panose="00000700000000000000" pitchFamily="2" charset="-78"/>
              </a:rPr>
              <a:t>ببینید!</a:t>
            </a:r>
            <a:endParaRPr lang="en-US" sz="2400" dirty="0">
              <a:solidFill>
                <a:schemeClr val="tx1"/>
              </a:solidFill>
            </a:endParaRPr>
          </a:p>
        </p:txBody>
      </p:sp>
    </p:spTree>
    <p:extLst>
      <p:ext uri="{BB962C8B-B14F-4D97-AF65-F5344CB8AC3E}">
        <p14:creationId xmlns:p14="http://schemas.microsoft.com/office/powerpoint/2010/main" val="70336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67">
      <a:dk1>
        <a:sysClr val="windowText" lastClr="000000"/>
      </a:dk1>
      <a:lt1>
        <a:sysClr val="window" lastClr="FFFFFF"/>
      </a:lt1>
      <a:dk2>
        <a:srgbClr val="303030"/>
      </a:dk2>
      <a:lt2>
        <a:srgbClr val="DEDEE0"/>
      </a:lt2>
      <a:accent1>
        <a:srgbClr val="00B05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8793</TotalTime>
  <Words>3890</Words>
  <Application>Microsoft Office PowerPoint</Application>
  <PresentationFormat>On-screen Show (16:9)</PresentationFormat>
  <Paragraphs>294</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Impact</vt:lpstr>
      <vt:lpstr>Calibri</vt:lpstr>
      <vt:lpstr>Times New Roman</vt:lpstr>
      <vt:lpstr>B Mitra</vt:lpstr>
      <vt:lpstr>B Titr</vt:lpstr>
      <vt:lpstr>Arial</vt:lpstr>
      <vt:lpstr>IRANSans</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Muhammad Abbas Javady</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ضیاءالصالحین | www.ziaossalehin.ir</dc:creator>
  <cp:keywords>ضیاءالصالحین | www.ziaossalehin.ir</cp:keywords>
  <cp:lastModifiedBy>ضیاءالصالحین | ziaossalehin.ir</cp:lastModifiedBy>
  <cp:revision>291</cp:revision>
  <dcterms:created xsi:type="dcterms:W3CDTF">2016-09-22T20:52:39Z</dcterms:created>
  <dcterms:modified xsi:type="dcterms:W3CDTF">2020-11-26T21:44:47Z</dcterms:modified>
  <cp:contentStatus/>
</cp:coreProperties>
</file>