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8.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805" r:id="rId1"/>
  </p:sldMasterIdLst>
  <p:notesMasterIdLst>
    <p:notesMasterId r:id="rId34"/>
  </p:notesMasterIdLst>
  <p:sldIdLst>
    <p:sldId id="257" r:id="rId2"/>
    <p:sldId id="310" r:id="rId3"/>
    <p:sldId id="305" r:id="rId4"/>
    <p:sldId id="309" r:id="rId5"/>
    <p:sldId id="304" r:id="rId6"/>
    <p:sldId id="306" r:id="rId7"/>
    <p:sldId id="311" r:id="rId8"/>
    <p:sldId id="312" r:id="rId9"/>
    <p:sldId id="307" r:id="rId10"/>
    <p:sldId id="308" r:id="rId11"/>
    <p:sldId id="313" r:id="rId12"/>
    <p:sldId id="320" r:id="rId13"/>
    <p:sldId id="314" r:id="rId14"/>
    <p:sldId id="315" r:id="rId15"/>
    <p:sldId id="316" r:id="rId16"/>
    <p:sldId id="321" r:id="rId17"/>
    <p:sldId id="322" r:id="rId18"/>
    <p:sldId id="323" r:id="rId19"/>
    <p:sldId id="280" r:id="rId20"/>
    <p:sldId id="292" r:id="rId21"/>
    <p:sldId id="317" r:id="rId22"/>
    <p:sldId id="318" r:id="rId23"/>
    <p:sldId id="281" r:id="rId24"/>
    <p:sldId id="294" r:id="rId25"/>
    <p:sldId id="293" r:id="rId26"/>
    <p:sldId id="295" r:id="rId27"/>
    <p:sldId id="319" r:id="rId28"/>
    <p:sldId id="296" r:id="rId29"/>
    <p:sldId id="298" r:id="rId30"/>
    <p:sldId id="297" r:id="rId31"/>
    <p:sldId id="324" r:id="rId32"/>
    <p:sldId id="290" r:id="rId33"/>
  </p:sldIdLst>
  <p:sldSz cx="9144000" cy="5143500" type="screen16x9"/>
  <p:notesSz cx="6858000" cy="9144000"/>
  <p:embeddedFontLst>
    <p:embeddedFont>
      <p:font typeface="B Titr" panose="00000700000000000000" pitchFamily="2" charset="-78"/>
      <p:bold r:id="rId35"/>
    </p:embeddedFont>
    <p:embeddedFont>
      <p:font typeface="Calibri" panose="020F0502020204030204" pitchFamily="34" charset="0"/>
      <p:regular r:id="rId36"/>
      <p:bold r:id="rId37"/>
    </p:embeddedFont>
    <p:embeddedFont>
      <p:font typeface="Tahoma" panose="020B0604030504040204" pitchFamily="34" charset="0"/>
      <p:regular r:id="rId38"/>
      <p:bold r:id="rId39"/>
    </p:embeddedFont>
    <p:embeddedFont>
      <p:font typeface="Impact" panose="020B0806030902050204" pitchFamily="34" charset="0"/>
      <p:regular r:id="rId40"/>
    </p:embeddedFont>
    <p:embeddedFont>
      <p:font typeface="B Mitra" panose="00000400000000000000" pitchFamily="2" charset="-78"/>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Vv7jYao1LlYFKJz94Km4Q==" hashData="nbw0KftPpiT3FBJcXdgfpiZdkgr7WjYPIu4pEUirUMEXscfEeOWC1NJWLVFYTu0tZDeuQEn/6pdn6D4oRx6+NQ=="/>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28B"/>
    <a:srgbClr val="D9DADF"/>
    <a:srgbClr val="3366FF"/>
    <a:srgbClr val="5D93A5"/>
    <a:srgbClr val="5B9BD5"/>
    <a:srgbClr val="161616"/>
    <a:srgbClr val="3A7D98"/>
    <a:srgbClr val="6698A6"/>
    <a:srgbClr val="AECBF5"/>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83808" autoAdjust="0"/>
  </p:normalViewPr>
  <p:slideViewPr>
    <p:cSldViewPr>
      <p:cViewPr varScale="1">
        <p:scale>
          <a:sx n="98" d="100"/>
          <a:sy n="98" d="100"/>
        </p:scale>
        <p:origin x="1042"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3DCEC1-2B68-420C-93AF-08372F8A373F}" type="doc">
      <dgm:prSet loTypeId="urn:microsoft.com/office/officeart/2008/layout/RadialCluster" loCatId="relationship" qsTypeId="urn:microsoft.com/office/officeart/2005/8/quickstyle/simple4" qsCatId="simple" csTypeId="urn:microsoft.com/office/officeart/2005/8/colors/accent1_2" csCatId="accent1" phldr="1"/>
      <dgm:spPr/>
      <dgm:t>
        <a:bodyPr/>
        <a:lstStyle/>
        <a:p>
          <a:endParaRPr lang="en-US"/>
        </a:p>
      </dgm:t>
    </dgm:pt>
    <dgm:pt modelId="{868B419B-2DBD-4B46-8ED6-552B9A60A6DC}">
      <dgm:prSet phldrT="[Text]" custT="1"/>
      <dgm:spPr/>
      <dgm:t>
        <a:bodyPr/>
        <a:lstStyle/>
        <a:p>
          <a:pPr rtl="1"/>
          <a:r>
            <a:rPr lang="fa-IR" sz="2400" b="1" dirty="0" smtClean="0">
              <a:effectLst>
                <a:outerShdw blurRad="38100" dist="38100" dir="2700000" algn="tl">
                  <a:srgbClr val="000000">
                    <a:alpha val="43137"/>
                  </a:srgbClr>
                </a:outerShdw>
              </a:effectLst>
              <a:cs typeface="B Mitra" panose="00000400000000000000" pitchFamily="2" charset="-78"/>
            </a:rPr>
            <a:t>هر پیام رسانه ای، دو نوع مخاطب دارد</a:t>
          </a:r>
          <a:endParaRPr lang="en-US" sz="2400" b="1" dirty="0">
            <a:cs typeface="B Mitra" panose="00000400000000000000" pitchFamily="2" charset="-78"/>
          </a:endParaRPr>
        </a:p>
      </dgm:t>
    </dgm:pt>
    <dgm:pt modelId="{9AE6281A-5549-46F0-8CA5-A24E5A087EBA}" type="parTrans" cxnId="{E7219B28-3DB2-479A-9B84-2BD3EA16F15D}">
      <dgm:prSet/>
      <dgm:spPr/>
      <dgm:t>
        <a:bodyPr/>
        <a:lstStyle/>
        <a:p>
          <a:endParaRPr lang="en-US" sz="1600" b="1">
            <a:cs typeface="B Mitra" panose="00000400000000000000" pitchFamily="2" charset="-78"/>
          </a:endParaRPr>
        </a:p>
      </dgm:t>
    </dgm:pt>
    <dgm:pt modelId="{DB0FB9B7-54B9-43BF-9449-F1B7637BBD83}" type="sibTrans" cxnId="{E7219B28-3DB2-479A-9B84-2BD3EA16F15D}">
      <dgm:prSet/>
      <dgm:spPr/>
      <dgm:t>
        <a:bodyPr/>
        <a:lstStyle/>
        <a:p>
          <a:endParaRPr lang="en-US" sz="1600" b="1">
            <a:cs typeface="B Mitra" panose="00000400000000000000" pitchFamily="2" charset="-78"/>
          </a:endParaRPr>
        </a:p>
      </dgm:t>
    </dgm:pt>
    <dgm:pt modelId="{83A237C8-C00A-4253-B6C2-6A681270E882}">
      <dgm:prSet phldrT="[Text]" custT="1"/>
      <dgm:spPr/>
      <dgm:t>
        <a:bodyPr/>
        <a:lstStyle/>
        <a:p>
          <a:r>
            <a:rPr lang="fa-IR" sz="2400" b="1" dirty="0" smtClean="0">
              <a:cs typeface="B Mitra" panose="00000400000000000000" pitchFamily="2" charset="-78"/>
            </a:rPr>
            <a:t>مخاطب اصلی</a:t>
          </a:r>
          <a:endParaRPr lang="en-US" sz="2400" b="1" dirty="0">
            <a:cs typeface="B Mitra" panose="00000400000000000000" pitchFamily="2" charset="-78"/>
          </a:endParaRPr>
        </a:p>
      </dgm:t>
    </dgm:pt>
    <dgm:pt modelId="{D3770EDA-C5A9-4656-A441-CF81CBC68DF6}" type="parTrans" cxnId="{B07051E2-E9D3-4E3B-A9E6-4620248A9F67}">
      <dgm:prSet/>
      <dgm:spPr/>
      <dgm:t>
        <a:bodyPr/>
        <a:lstStyle/>
        <a:p>
          <a:endParaRPr lang="en-US" sz="1600" b="1">
            <a:cs typeface="B Mitra" panose="00000400000000000000" pitchFamily="2" charset="-78"/>
          </a:endParaRPr>
        </a:p>
      </dgm:t>
    </dgm:pt>
    <dgm:pt modelId="{339BFA66-891A-47C5-B3FB-3E7A9743626E}" type="sibTrans" cxnId="{B07051E2-E9D3-4E3B-A9E6-4620248A9F67}">
      <dgm:prSet/>
      <dgm:spPr/>
      <dgm:t>
        <a:bodyPr/>
        <a:lstStyle/>
        <a:p>
          <a:endParaRPr lang="en-US" sz="1600" b="1">
            <a:cs typeface="B Mitra" panose="00000400000000000000" pitchFamily="2" charset="-78"/>
          </a:endParaRPr>
        </a:p>
      </dgm:t>
    </dgm:pt>
    <dgm:pt modelId="{3947F51E-BCAB-4A26-962E-3999FA2A11EA}">
      <dgm:prSet phldrT="[Text]" custT="1"/>
      <dgm:spPr/>
      <dgm:t>
        <a:bodyPr/>
        <a:lstStyle/>
        <a:p>
          <a:r>
            <a:rPr lang="fa-IR" sz="2400" b="1" dirty="0" smtClean="0">
              <a:cs typeface="B Mitra" panose="00000400000000000000" pitchFamily="2" charset="-78"/>
            </a:rPr>
            <a:t>مخاطب فرعی</a:t>
          </a:r>
          <a:endParaRPr lang="en-US" sz="2400" b="1" dirty="0">
            <a:cs typeface="B Mitra" panose="00000400000000000000" pitchFamily="2" charset="-78"/>
          </a:endParaRPr>
        </a:p>
      </dgm:t>
    </dgm:pt>
    <dgm:pt modelId="{CEADE1B0-82E1-40A9-AB5A-6E5A68719E0D}" type="parTrans" cxnId="{DB914ECE-DDFE-4778-9BF4-7DC694FF0473}">
      <dgm:prSet/>
      <dgm:spPr/>
      <dgm:t>
        <a:bodyPr/>
        <a:lstStyle/>
        <a:p>
          <a:endParaRPr lang="en-US" sz="1600" b="1">
            <a:cs typeface="B Mitra" panose="00000400000000000000" pitchFamily="2" charset="-78"/>
          </a:endParaRPr>
        </a:p>
      </dgm:t>
    </dgm:pt>
    <dgm:pt modelId="{06ECB8AF-9F37-4230-82C3-3829E2413F74}" type="sibTrans" cxnId="{DB914ECE-DDFE-4778-9BF4-7DC694FF0473}">
      <dgm:prSet/>
      <dgm:spPr/>
      <dgm:t>
        <a:bodyPr/>
        <a:lstStyle/>
        <a:p>
          <a:endParaRPr lang="en-US" sz="1600" b="1">
            <a:cs typeface="B Mitra" panose="00000400000000000000" pitchFamily="2" charset="-78"/>
          </a:endParaRPr>
        </a:p>
      </dgm:t>
    </dgm:pt>
    <dgm:pt modelId="{F1D6DE91-6F54-4435-B9A8-A53F68AB06E2}" type="pres">
      <dgm:prSet presAssocID="{823DCEC1-2B68-420C-93AF-08372F8A373F}" presName="Name0" presStyleCnt="0">
        <dgm:presLayoutVars>
          <dgm:chMax val="1"/>
          <dgm:chPref val="1"/>
          <dgm:dir/>
          <dgm:animOne val="branch"/>
          <dgm:animLvl val="lvl"/>
        </dgm:presLayoutVars>
      </dgm:prSet>
      <dgm:spPr/>
      <dgm:t>
        <a:bodyPr/>
        <a:lstStyle/>
        <a:p>
          <a:endParaRPr lang="en-US"/>
        </a:p>
      </dgm:t>
    </dgm:pt>
    <dgm:pt modelId="{06A5AA5A-9029-4C5E-80B6-10698999345F}" type="pres">
      <dgm:prSet presAssocID="{868B419B-2DBD-4B46-8ED6-552B9A60A6DC}" presName="singleCycle" presStyleCnt="0"/>
      <dgm:spPr/>
    </dgm:pt>
    <dgm:pt modelId="{53D58154-1E30-442B-9DA6-4B3667A09D97}" type="pres">
      <dgm:prSet presAssocID="{868B419B-2DBD-4B46-8ED6-552B9A60A6DC}" presName="singleCenter" presStyleLbl="node1" presStyleIdx="0" presStyleCnt="3" custScaleX="362301">
        <dgm:presLayoutVars>
          <dgm:chMax val="7"/>
          <dgm:chPref val="7"/>
        </dgm:presLayoutVars>
      </dgm:prSet>
      <dgm:spPr/>
      <dgm:t>
        <a:bodyPr/>
        <a:lstStyle/>
        <a:p>
          <a:endParaRPr lang="en-US"/>
        </a:p>
      </dgm:t>
    </dgm:pt>
    <dgm:pt modelId="{AA696A31-90EA-437F-8E63-90CBE6311C26}" type="pres">
      <dgm:prSet presAssocID="{D3770EDA-C5A9-4656-A441-CF81CBC68DF6}" presName="Name56" presStyleLbl="parChTrans1D2" presStyleIdx="0" presStyleCnt="2"/>
      <dgm:spPr/>
      <dgm:t>
        <a:bodyPr/>
        <a:lstStyle/>
        <a:p>
          <a:endParaRPr lang="en-US"/>
        </a:p>
      </dgm:t>
    </dgm:pt>
    <dgm:pt modelId="{645ACE64-9D56-445F-9297-D11F1117C3BD}" type="pres">
      <dgm:prSet presAssocID="{83A237C8-C00A-4253-B6C2-6A681270E882}" presName="text0" presStyleLbl="node1" presStyleIdx="1" presStyleCnt="3" custScaleX="205771" custRadScaleRad="104458">
        <dgm:presLayoutVars>
          <dgm:bulletEnabled val="1"/>
        </dgm:presLayoutVars>
      </dgm:prSet>
      <dgm:spPr/>
      <dgm:t>
        <a:bodyPr/>
        <a:lstStyle/>
        <a:p>
          <a:endParaRPr lang="en-US"/>
        </a:p>
      </dgm:t>
    </dgm:pt>
    <dgm:pt modelId="{C742283B-2A09-470A-85B5-54420C48066F}" type="pres">
      <dgm:prSet presAssocID="{CEADE1B0-82E1-40A9-AB5A-6E5A68719E0D}" presName="Name56" presStyleLbl="parChTrans1D2" presStyleIdx="1" presStyleCnt="2"/>
      <dgm:spPr/>
      <dgm:t>
        <a:bodyPr/>
        <a:lstStyle/>
        <a:p>
          <a:endParaRPr lang="en-US"/>
        </a:p>
      </dgm:t>
    </dgm:pt>
    <dgm:pt modelId="{8BC4B350-D554-4BC0-9848-1D947051C96D}" type="pres">
      <dgm:prSet presAssocID="{3947F51E-BCAB-4A26-962E-3999FA2A11EA}" presName="text0" presStyleLbl="node1" presStyleIdx="2" presStyleCnt="3" custScaleX="223401">
        <dgm:presLayoutVars>
          <dgm:bulletEnabled val="1"/>
        </dgm:presLayoutVars>
      </dgm:prSet>
      <dgm:spPr/>
      <dgm:t>
        <a:bodyPr/>
        <a:lstStyle/>
        <a:p>
          <a:endParaRPr lang="en-US"/>
        </a:p>
      </dgm:t>
    </dgm:pt>
  </dgm:ptLst>
  <dgm:cxnLst>
    <dgm:cxn modelId="{74419776-16EE-44BF-9511-446726E2E03A}" type="presOf" srcId="{823DCEC1-2B68-420C-93AF-08372F8A373F}" destId="{F1D6DE91-6F54-4435-B9A8-A53F68AB06E2}" srcOrd="0" destOrd="0" presId="urn:microsoft.com/office/officeart/2008/layout/RadialCluster"/>
    <dgm:cxn modelId="{0D2517B5-9EBA-4AF8-90A8-E20D3080AA83}" type="presOf" srcId="{868B419B-2DBD-4B46-8ED6-552B9A60A6DC}" destId="{53D58154-1E30-442B-9DA6-4B3667A09D97}" srcOrd="0" destOrd="0" presId="urn:microsoft.com/office/officeart/2008/layout/RadialCluster"/>
    <dgm:cxn modelId="{F705E2A1-A487-44A2-9990-CC8AACB3A072}" type="presOf" srcId="{D3770EDA-C5A9-4656-A441-CF81CBC68DF6}" destId="{AA696A31-90EA-437F-8E63-90CBE6311C26}" srcOrd="0" destOrd="0" presId="urn:microsoft.com/office/officeart/2008/layout/RadialCluster"/>
    <dgm:cxn modelId="{3AC67CAD-B04A-420E-8D12-9951BC1EEC92}" type="presOf" srcId="{CEADE1B0-82E1-40A9-AB5A-6E5A68719E0D}" destId="{C742283B-2A09-470A-85B5-54420C48066F}" srcOrd="0" destOrd="0" presId="urn:microsoft.com/office/officeart/2008/layout/RadialCluster"/>
    <dgm:cxn modelId="{E7219B28-3DB2-479A-9B84-2BD3EA16F15D}" srcId="{823DCEC1-2B68-420C-93AF-08372F8A373F}" destId="{868B419B-2DBD-4B46-8ED6-552B9A60A6DC}" srcOrd="0" destOrd="0" parTransId="{9AE6281A-5549-46F0-8CA5-A24E5A087EBA}" sibTransId="{DB0FB9B7-54B9-43BF-9449-F1B7637BBD83}"/>
    <dgm:cxn modelId="{DB914ECE-DDFE-4778-9BF4-7DC694FF0473}" srcId="{868B419B-2DBD-4B46-8ED6-552B9A60A6DC}" destId="{3947F51E-BCAB-4A26-962E-3999FA2A11EA}" srcOrd="1" destOrd="0" parTransId="{CEADE1B0-82E1-40A9-AB5A-6E5A68719E0D}" sibTransId="{06ECB8AF-9F37-4230-82C3-3829E2413F74}"/>
    <dgm:cxn modelId="{8DAF44D5-11C3-4D9D-906C-1EFE190F512C}" type="presOf" srcId="{83A237C8-C00A-4253-B6C2-6A681270E882}" destId="{645ACE64-9D56-445F-9297-D11F1117C3BD}" srcOrd="0" destOrd="0" presId="urn:microsoft.com/office/officeart/2008/layout/RadialCluster"/>
    <dgm:cxn modelId="{0A2B0DCC-8469-4CF3-8E54-61C0DFB8C6DF}" type="presOf" srcId="{3947F51E-BCAB-4A26-962E-3999FA2A11EA}" destId="{8BC4B350-D554-4BC0-9848-1D947051C96D}" srcOrd="0" destOrd="0" presId="urn:microsoft.com/office/officeart/2008/layout/RadialCluster"/>
    <dgm:cxn modelId="{B07051E2-E9D3-4E3B-A9E6-4620248A9F67}" srcId="{868B419B-2DBD-4B46-8ED6-552B9A60A6DC}" destId="{83A237C8-C00A-4253-B6C2-6A681270E882}" srcOrd="0" destOrd="0" parTransId="{D3770EDA-C5A9-4656-A441-CF81CBC68DF6}" sibTransId="{339BFA66-891A-47C5-B3FB-3E7A9743626E}"/>
    <dgm:cxn modelId="{8D5D6D1C-4196-4D7E-BEF6-65EDCD5EA416}" type="presParOf" srcId="{F1D6DE91-6F54-4435-B9A8-A53F68AB06E2}" destId="{06A5AA5A-9029-4C5E-80B6-10698999345F}" srcOrd="0" destOrd="0" presId="urn:microsoft.com/office/officeart/2008/layout/RadialCluster"/>
    <dgm:cxn modelId="{5FD0B003-98CD-4E2C-AA55-75500CE6DF32}" type="presParOf" srcId="{06A5AA5A-9029-4C5E-80B6-10698999345F}" destId="{53D58154-1E30-442B-9DA6-4B3667A09D97}" srcOrd="0" destOrd="0" presId="urn:microsoft.com/office/officeart/2008/layout/RadialCluster"/>
    <dgm:cxn modelId="{DECA5EBD-FED2-4830-92BD-E554AB374616}" type="presParOf" srcId="{06A5AA5A-9029-4C5E-80B6-10698999345F}" destId="{AA696A31-90EA-437F-8E63-90CBE6311C26}" srcOrd="1" destOrd="0" presId="urn:microsoft.com/office/officeart/2008/layout/RadialCluster"/>
    <dgm:cxn modelId="{926E82C8-63B3-44D9-8630-AE59D757DD9F}" type="presParOf" srcId="{06A5AA5A-9029-4C5E-80B6-10698999345F}" destId="{645ACE64-9D56-445F-9297-D11F1117C3BD}" srcOrd="2" destOrd="0" presId="urn:microsoft.com/office/officeart/2008/layout/RadialCluster"/>
    <dgm:cxn modelId="{43C646AE-52E8-4DB1-B193-58C16A69B994}" type="presParOf" srcId="{06A5AA5A-9029-4C5E-80B6-10698999345F}" destId="{C742283B-2A09-470A-85B5-54420C48066F}" srcOrd="3" destOrd="0" presId="urn:microsoft.com/office/officeart/2008/layout/RadialCluster"/>
    <dgm:cxn modelId="{03F6948B-EA6D-47AC-9300-92B72A5398FF}" type="presParOf" srcId="{06A5AA5A-9029-4C5E-80B6-10698999345F}" destId="{8BC4B350-D554-4BC0-9848-1D947051C96D}" srcOrd="4"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FD4F73-F095-485E-AFAD-5D32E22E4692}" type="doc">
      <dgm:prSet loTypeId="urn:microsoft.com/office/officeart/2005/8/layout/arrow2" loCatId="process" qsTypeId="urn:microsoft.com/office/officeart/2005/8/quickstyle/simple4" qsCatId="simple" csTypeId="urn:microsoft.com/office/officeart/2005/8/colors/accent1_2" csCatId="accent1" phldr="1"/>
      <dgm:spPr/>
      <dgm:t>
        <a:bodyPr/>
        <a:lstStyle/>
        <a:p>
          <a:pPr rtl="1"/>
          <a:endParaRPr lang="fa-IR"/>
        </a:p>
      </dgm:t>
    </dgm:pt>
    <dgm:pt modelId="{E8956117-A035-4ABB-80B5-3FF725A608C3}">
      <dgm:prSet phldrT="[Text]" custT="1"/>
      <dgm:spPr/>
      <dgm:t>
        <a:bodyPr/>
        <a:lstStyle/>
        <a:p>
          <a:pPr algn="r" rtl="1"/>
          <a:r>
            <a:rPr lang="fa-IR" sz="1400" b="1" dirty="0" smtClean="0">
              <a:effectLst/>
              <a:cs typeface="B Mitra" panose="00000400000000000000" pitchFamily="2" charset="-78"/>
            </a:rPr>
            <a:t>قدرت رسانه با تعداد مخاطبانش سنجیده می شود</a:t>
          </a:r>
          <a:endParaRPr lang="fa-IR" sz="1400" b="1" dirty="0">
            <a:effectLst/>
          </a:endParaRPr>
        </a:p>
      </dgm:t>
    </dgm:pt>
    <dgm:pt modelId="{F1079A18-93C5-40B2-B5B7-E162EA001F73}" type="parTrans" cxnId="{EFABB38E-B11D-42B8-BEBA-28A252E8039E}">
      <dgm:prSet/>
      <dgm:spPr/>
      <dgm:t>
        <a:bodyPr/>
        <a:lstStyle/>
        <a:p>
          <a:pPr rtl="1"/>
          <a:endParaRPr lang="fa-IR" sz="1600" b="1"/>
        </a:p>
      </dgm:t>
    </dgm:pt>
    <dgm:pt modelId="{9383A47B-440C-4A5A-9BA1-3782386A3542}" type="sibTrans" cxnId="{EFABB38E-B11D-42B8-BEBA-28A252E8039E}">
      <dgm:prSet/>
      <dgm:spPr/>
      <dgm:t>
        <a:bodyPr/>
        <a:lstStyle/>
        <a:p>
          <a:pPr rtl="1"/>
          <a:endParaRPr lang="fa-IR" sz="1600" b="1"/>
        </a:p>
      </dgm:t>
    </dgm:pt>
    <dgm:pt modelId="{6AFB14E1-A817-4D7B-BA3F-3DF450A348B0}">
      <dgm:prSet phldrT="[Text]" custT="1"/>
      <dgm:spPr/>
      <dgm:t>
        <a:bodyPr/>
        <a:lstStyle/>
        <a:p>
          <a:pPr algn="r" rtl="1"/>
          <a:r>
            <a:rPr lang="fa-IR" sz="1400" b="1" dirty="0" smtClean="0">
              <a:effectLst/>
              <a:cs typeface="B Mitra" panose="00000400000000000000" pitchFamily="2" charset="-78"/>
            </a:rPr>
            <a:t>مخاطب به دنبال رفع نیازهای خود است</a:t>
          </a:r>
          <a:endParaRPr lang="fa-IR" sz="1400" b="1" dirty="0">
            <a:effectLst/>
            <a:cs typeface="B Mitra" panose="00000400000000000000" pitchFamily="2" charset="-78"/>
          </a:endParaRPr>
        </a:p>
      </dgm:t>
    </dgm:pt>
    <dgm:pt modelId="{8CBD46A6-6BD9-477F-887B-C4FFD6743F76}" type="parTrans" cxnId="{AD6A3942-990B-44DE-AFE9-EF238716596A}">
      <dgm:prSet/>
      <dgm:spPr/>
      <dgm:t>
        <a:bodyPr/>
        <a:lstStyle/>
        <a:p>
          <a:pPr rtl="1"/>
          <a:endParaRPr lang="fa-IR" sz="1600" b="1"/>
        </a:p>
      </dgm:t>
    </dgm:pt>
    <dgm:pt modelId="{04AE7714-8D14-45EC-B380-BF02B0A60000}" type="sibTrans" cxnId="{AD6A3942-990B-44DE-AFE9-EF238716596A}">
      <dgm:prSet/>
      <dgm:spPr/>
      <dgm:t>
        <a:bodyPr/>
        <a:lstStyle/>
        <a:p>
          <a:pPr rtl="1"/>
          <a:endParaRPr lang="fa-IR" sz="1600" b="1"/>
        </a:p>
      </dgm:t>
    </dgm:pt>
    <dgm:pt modelId="{F3BAAC6B-CB9C-4DA5-9B3E-8609F2BEF617}">
      <dgm:prSet phldrT="[Text]" custT="1"/>
      <dgm:spPr/>
      <dgm:t>
        <a:bodyPr/>
        <a:lstStyle/>
        <a:p>
          <a:pPr algn="r" rtl="1"/>
          <a:r>
            <a:rPr lang="fa-IR" sz="1400" b="1" dirty="0" smtClean="0">
              <a:effectLst/>
              <a:cs typeface="B Mitra" panose="00000400000000000000" pitchFamily="2" charset="-78"/>
            </a:rPr>
            <a:t>در نتیجه رسانه ای که بتواند تعداد نیازهای بیشتری را از مخاطبان خود رفع کند قویتر می شود</a:t>
          </a:r>
          <a:endParaRPr lang="fa-IR" sz="1400" b="1" dirty="0"/>
        </a:p>
      </dgm:t>
    </dgm:pt>
    <dgm:pt modelId="{866CD4A9-5F38-4F7C-B453-2CA3714A2F50}" type="parTrans" cxnId="{F8B426C9-663E-4084-ACF7-8C5D9A88ACE5}">
      <dgm:prSet/>
      <dgm:spPr/>
      <dgm:t>
        <a:bodyPr/>
        <a:lstStyle/>
        <a:p>
          <a:pPr rtl="1"/>
          <a:endParaRPr lang="fa-IR" sz="1600" b="1"/>
        </a:p>
      </dgm:t>
    </dgm:pt>
    <dgm:pt modelId="{88AEB106-FD09-435A-BEE4-AFBDFB41AF37}" type="sibTrans" cxnId="{F8B426C9-663E-4084-ACF7-8C5D9A88ACE5}">
      <dgm:prSet/>
      <dgm:spPr/>
      <dgm:t>
        <a:bodyPr/>
        <a:lstStyle/>
        <a:p>
          <a:pPr rtl="1"/>
          <a:endParaRPr lang="fa-IR" sz="1600" b="1"/>
        </a:p>
      </dgm:t>
    </dgm:pt>
    <dgm:pt modelId="{A7153484-756F-418F-8F77-D06FDD691B96}">
      <dgm:prSet custT="1"/>
      <dgm:spPr/>
      <dgm:t>
        <a:bodyPr/>
        <a:lstStyle/>
        <a:p>
          <a:pPr algn="r" rtl="1"/>
          <a:r>
            <a:rPr lang="fa-IR" sz="1400" b="1" dirty="0" smtClean="0">
              <a:effectLst/>
              <a:cs typeface="B Mitra" panose="00000400000000000000" pitchFamily="2" charset="-78"/>
            </a:rPr>
            <a:t>سرمایه داری برای قوی تر کردن رسانه ها هزینه می کند تا مشتری بیشتری پیدا کند</a:t>
          </a:r>
          <a:endParaRPr lang="fa-IR" sz="1400" b="1" dirty="0"/>
        </a:p>
      </dgm:t>
    </dgm:pt>
    <dgm:pt modelId="{BB6C6E61-9C08-4406-91AD-336A39D629D4}" type="parTrans" cxnId="{5C481016-78BA-4008-9AE9-1ED2DC845529}">
      <dgm:prSet/>
      <dgm:spPr/>
      <dgm:t>
        <a:bodyPr/>
        <a:lstStyle/>
        <a:p>
          <a:pPr rtl="1"/>
          <a:endParaRPr lang="fa-IR" b="1"/>
        </a:p>
      </dgm:t>
    </dgm:pt>
    <dgm:pt modelId="{6EC04A3A-69A1-46FA-AC90-4ECE4D31C0B7}" type="sibTrans" cxnId="{5C481016-78BA-4008-9AE9-1ED2DC845529}">
      <dgm:prSet/>
      <dgm:spPr/>
      <dgm:t>
        <a:bodyPr/>
        <a:lstStyle/>
        <a:p>
          <a:pPr rtl="1"/>
          <a:endParaRPr lang="fa-IR" b="1"/>
        </a:p>
      </dgm:t>
    </dgm:pt>
    <dgm:pt modelId="{8B798C0E-A4CC-4D06-819E-F215A8EBE301}" type="pres">
      <dgm:prSet presAssocID="{39FD4F73-F095-485E-AFAD-5D32E22E4692}" presName="arrowDiagram" presStyleCnt="0">
        <dgm:presLayoutVars>
          <dgm:chMax val="5"/>
          <dgm:dir/>
          <dgm:resizeHandles val="exact"/>
        </dgm:presLayoutVars>
      </dgm:prSet>
      <dgm:spPr/>
      <dgm:t>
        <a:bodyPr/>
        <a:lstStyle/>
        <a:p>
          <a:pPr rtl="1"/>
          <a:endParaRPr lang="fa-IR"/>
        </a:p>
      </dgm:t>
    </dgm:pt>
    <dgm:pt modelId="{040DCCE7-860E-4847-9E3B-DBC76391D703}" type="pres">
      <dgm:prSet presAssocID="{39FD4F73-F095-485E-AFAD-5D32E22E4692}" presName="arrow" presStyleLbl="bgShp" presStyleIdx="0" presStyleCnt="1"/>
      <dgm:spPr/>
      <dgm:t>
        <a:bodyPr/>
        <a:lstStyle/>
        <a:p>
          <a:endParaRPr lang="en-US"/>
        </a:p>
      </dgm:t>
    </dgm:pt>
    <dgm:pt modelId="{FEA315AF-099D-41BF-9752-59BA98EE5E7C}" type="pres">
      <dgm:prSet presAssocID="{39FD4F73-F095-485E-AFAD-5D32E22E4692}" presName="arrowDiagram4" presStyleCnt="0"/>
      <dgm:spPr/>
      <dgm:t>
        <a:bodyPr/>
        <a:lstStyle/>
        <a:p>
          <a:endParaRPr lang="en-US"/>
        </a:p>
      </dgm:t>
    </dgm:pt>
    <dgm:pt modelId="{EE35E47E-143C-4E90-BBCD-30BD2D3DB056}" type="pres">
      <dgm:prSet presAssocID="{E8956117-A035-4ABB-80B5-3FF725A608C3}" presName="bullet4a" presStyleLbl="node1" presStyleIdx="0" presStyleCnt="4"/>
      <dgm:spPr/>
      <dgm:t>
        <a:bodyPr/>
        <a:lstStyle/>
        <a:p>
          <a:endParaRPr lang="en-US"/>
        </a:p>
      </dgm:t>
    </dgm:pt>
    <dgm:pt modelId="{E1CAC050-E00E-453E-92DA-1E83EAA69BCF}" type="pres">
      <dgm:prSet presAssocID="{E8956117-A035-4ABB-80B5-3FF725A608C3}" presName="textBox4a" presStyleLbl="revTx" presStyleIdx="0" presStyleCnt="4" custScaleX="180298" custLinFactNeighborX="20367" custLinFactNeighborY="1137">
        <dgm:presLayoutVars>
          <dgm:bulletEnabled val="1"/>
        </dgm:presLayoutVars>
      </dgm:prSet>
      <dgm:spPr/>
      <dgm:t>
        <a:bodyPr/>
        <a:lstStyle/>
        <a:p>
          <a:pPr rtl="1"/>
          <a:endParaRPr lang="fa-IR"/>
        </a:p>
      </dgm:t>
    </dgm:pt>
    <dgm:pt modelId="{DE9510CF-04F4-469B-85FE-2528CF236713}" type="pres">
      <dgm:prSet presAssocID="{6AFB14E1-A817-4D7B-BA3F-3DF450A348B0}" presName="bullet4b" presStyleLbl="node1" presStyleIdx="1" presStyleCnt="4"/>
      <dgm:spPr/>
      <dgm:t>
        <a:bodyPr/>
        <a:lstStyle/>
        <a:p>
          <a:endParaRPr lang="en-US"/>
        </a:p>
      </dgm:t>
    </dgm:pt>
    <dgm:pt modelId="{53CA1AF2-4136-4458-9343-1F3363D7CA8C}" type="pres">
      <dgm:prSet presAssocID="{6AFB14E1-A817-4D7B-BA3F-3DF450A348B0}" presName="textBox4b" presStyleLbl="revTx" presStyleIdx="1" presStyleCnt="4" custScaleY="48514" custLinFactX="-8286" custLinFactNeighborX="-100000" custLinFactNeighborY="-67331">
        <dgm:presLayoutVars>
          <dgm:bulletEnabled val="1"/>
        </dgm:presLayoutVars>
      </dgm:prSet>
      <dgm:spPr/>
      <dgm:t>
        <a:bodyPr/>
        <a:lstStyle/>
        <a:p>
          <a:pPr rtl="1"/>
          <a:endParaRPr lang="fa-IR"/>
        </a:p>
      </dgm:t>
    </dgm:pt>
    <dgm:pt modelId="{3A5497EA-F867-4652-97A2-E0A8D8B45419}" type="pres">
      <dgm:prSet presAssocID="{F3BAAC6B-CB9C-4DA5-9B3E-8609F2BEF617}" presName="bullet4c" presStyleLbl="node1" presStyleIdx="2" presStyleCnt="4"/>
      <dgm:spPr/>
      <dgm:t>
        <a:bodyPr/>
        <a:lstStyle/>
        <a:p>
          <a:endParaRPr lang="en-US"/>
        </a:p>
      </dgm:t>
    </dgm:pt>
    <dgm:pt modelId="{7D8A0EB6-B337-4385-A229-78095C6E4BD7}" type="pres">
      <dgm:prSet presAssocID="{F3BAAC6B-CB9C-4DA5-9B3E-8609F2BEF617}" presName="textBox4c" presStyleLbl="revTx" presStyleIdx="2" presStyleCnt="4" custScaleX="156556" custScaleY="52294" custLinFactNeighborX="-12678" custLinFactNeighborY="-12691">
        <dgm:presLayoutVars>
          <dgm:bulletEnabled val="1"/>
        </dgm:presLayoutVars>
      </dgm:prSet>
      <dgm:spPr/>
      <dgm:t>
        <a:bodyPr/>
        <a:lstStyle/>
        <a:p>
          <a:pPr rtl="1"/>
          <a:endParaRPr lang="fa-IR"/>
        </a:p>
      </dgm:t>
    </dgm:pt>
    <dgm:pt modelId="{C1472C07-D22A-4AF0-9B3C-1B45C7A45FC8}" type="pres">
      <dgm:prSet presAssocID="{A7153484-756F-418F-8F77-D06FDD691B96}" presName="bullet4d" presStyleLbl="node1" presStyleIdx="3" presStyleCnt="4"/>
      <dgm:spPr/>
      <dgm:t>
        <a:bodyPr/>
        <a:lstStyle/>
        <a:p>
          <a:endParaRPr lang="en-US"/>
        </a:p>
      </dgm:t>
    </dgm:pt>
    <dgm:pt modelId="{85792154-AC47-4245-9497-3CEF93FFD735}" type="pres">
      <dgm:prSet presAssocID="{A7153484-756F-418F-8F77-D06FDD691B96}" presName="textBox4d" presStyleLbl="revTx" presStyleIdx="3" presStyleCnt="4" custScaleX="138430" custScaleY="37429" custLinFactNeighborX="24628" custLinFactNeighborY="-35204">
        <dgm:presLayoutVars>
          <dgm:bulletEnabled val="1"/>
        </dgm:presLayoutVars>
      </dgm:prSet>
      <dgm:spPr/>
      <dgm:t>
        <a:bodyPr/>
        <a:lstStyle/>
        <a:p>
          <a:pPr rtl="1"/>
          <a:endParaRPr lang="fa-IR"/>
        </a:p>
      </dgm:t>
    </dgm:pt>
  </dgm:ptLst>
  <dgm:cxnLst>
    <dgm:cxn modelId="{37497E6F-E5B6-4495-ADA9-A5E79DA5D665}" type="presOf" srcId="{F3BAAC6B-CB9C-4DA5-9B3E-8609F2BEF617}" destId="{7D8A0EB6-B337-4385-A229-78095C6E4BD7}" srcOrd="0" destOrd="0" presId="urn:microsoft.com/office/officeart/2005/8/layout/arrow2"/>
    <dgm:cxn modelId="{5C481016-78BA-4008-9AE9-1ED2DC845529}" srcId="{39FD4F73-F095-485E-AFAD-5D32E22E4692}" destId="{A7153484-756F-418F-8F77-D06FDD691B96}" srcOrd="3" destOrd="0" parTransId="{BB6C6E61-9C08-4406-91AD-336A39D629D4}" sibTransId="{6EC04A3A-69A1-46FA-AC90-4ECE4D31C0B7}"/>
    <dgm:cxn modelId="{4A972FE5-8278-40D5-980F-210EDB22AC2D}" type="presOf" srcId="{E8956117-A035-4ABB-80B5-3FF725A608C3}" destId="{E1CAC050-E00E-453E-92DA-1E83EAA69BCF}" srcOrd="0" destOrd="0" presId="urn:microsoft.com/office/officeart/2005/8/layout/arrow2"/>
    <dgm:cxn modelId="{EFABB38E-B11D-42B8-BEBA-28A252E8039E}" srcId="{39FD4F73-F095-485E-AFAD-5D32E22E4692}" destId="{E8956117-A035-4ABB-80B5-3FF725A608C3}" srcOrd="0" destOrd="0" parTransId="{F1079A18-93C5-40B2-B5B7-E162EA001F73}" sibTransId="{9383A47B-440C-4A5A-9BA1-3782386A3542}"/>
    <dgm:cxn modelId="{F8B426C9-663E-4084-ACF7-8C5D9A88ACE5}" srcId="{39FD4F73-F095-485E-AFAD-5D32E22E4692}" destId="{F3BAAC6B-CB9C-4DA5-9B3E-8609F2BEF617}" srcOrd="2" destOrd="0" parTransId="{866CD4A9-5F38-4F7C-B453-2CA3714A2F50}" sibTransId="{88AEB106-FD09-435A-BEE4-AFBDFB41AF37}"/>
    <dgm:cxn modelId="{AD6A3942-990B-44DE-AFE9-EF238716596A}" srcId="{39FD4F73-F095-485E-AFAD-5D32E22E4692}" destId="{6AFB14E1-A817-4D7B-BA3F-3DF450A348B0}" srcOrd="1" destOrd="0" parTransId="{8CBD46A6-6BD9-477F-887B-C4FFD6743F76}" sibTransId="{04AE7714-8D14-45EC-B380-BF02B0A60000}"/>
    <dgm:cxn modelId="{5C415214-56AC-4A61-BF42-688939E39DE0}" type="presOf" srcId="{A7153484-756F-418F-8F77-D06FDD691B96}" destId="{85792154-AC47-4245-9497-3CEF93FFD735}" srcOrd="0" destOrd="0" presId="urn:microsoft.com/office/officeart/2005/8/layout/arrow2"/>
    <dgm:cxn modelId="{F2BCACE9-B7F4-4152-965D-CF4A7E4CFAFF}" type="presOf" srcId="{6AFB14E1-A817-4D7B-BA3F-3DF450A348B0}" destId="{53CA1AF2-4136-4458-9343-1F3363D7CA8C}" srcOrd="0" destOrd="0" presId="urn:microsoft.com/office/officeart/2005/8/layout/arrow2"/>
    <dgm:cxn modelId="{FAE2F7A8-2291-44B1-943E-BCD23667498F}" type="presOf" srcId="{39FD4F73-F095-485E-AFAD-5D32E22E4692}" destId="{8B798C0E-A4CC-4D06-819E-F215A8EBE301}" srcOrd="0" destOrd="0" presId="urn:microsoft.com/office/officeart/2005/8/layout/arrow2"/>
    <dgm:cxn modelId="{CFEC7FEE-118D-4602-A416-D201085EA03F}" type="presParOf" srcId="{8B798C0E-A4CC-4D06-819E-F215A8EBE301}" destId="{040DCCE7-860E-4847-9E3B-DBC76391D703}" srcOrd="0" destOrd="0" presId="urn:microsoft.com/office/officeart/2005/8/layout/arrow2"/>
    <dgm:cxn modelId="{09C74464-51A5-4DB7-A4B3-D44CEE0E9C34}" type="presParOf" srcId="{8B798C0E-A4CC-4D06-819E-F215A8EBE301}" destId="{FEA315AF-099D-41BF-9752-59BA98EE5E7C}" srcOrd="1" destOrd="0" presId="urn:microsoft.com/office/officeart/2005/8/layout/arrow2"/>
    <dgm:cxn modelId="{0C1CBA3A-8A68-466D-83CE-EC9B5AF5F1FF}" type="presParOf" srcId="{FEA315AF-099D-41BF-9752-59BA98EE5E7C}" destId="{EE35E47E-143C-4E90-BBCD-30BD2D3DB056}" srcOrd="0" destOrd="0" presId="urn:microsoft.com/office/officeart/2005/8/layout/arrow2"/>
    <dgm:cxn modelId="{8C0D2607-C1A6-4127-BECF-C6235019DF2A}" type="presParOf" srcId="{FEA315AF-099D-41BF-9752-59BA98EE5E7C}" destId="{E1CAC050-E00E-453E-92DA-1E83EAA69BCF}" srcOrd="1" destOrd="0" presId="urn:microsoft.com/office/officeart/2005/8/layout/arrow2"/>
    <dgm:cxn modelId="{8A89CFA0-DD93-45C9-B8E1-AAD1D90B6021}" type="presParOf" srcId="{FEA315AF-099D-41BF-9752-59BA98EE5E7C}" destId="{DE9510CF-04F4-469B-85FE-2528CF236713}" srcOrd="2" destOrd="0" presId="urn:microsoft.com/office/officeart/2005/8/layout/arrow2"/>
    <dgm:cxn modelId="{4F383B54-A794-4E6F-9AE3-9CF221CD911D}" type="presParOf" srcId="{FEA315AF-099D-41BF-9752-59BA98EE5E7C}" destId="{53CA1AF2-4136-4458-9343-1F3363D7CA8C}" srcOrd="3" destOrd="0" presId="urn:microsoft.com/office/officeart/2005/8/layout/arrow2"/>
    <dgm:cxn modelId="{FB83DC37-EFD8-4FD9-9D19-54CB7ABAF470}" type="presParOf" srcId="{FEA315AF-099D-41BF-9752-59BA98EE5E7C}" destId="{3A5497EA-F867-4652-97A2-E0A8D8B45419}" srcOrd="4" destOrd="0" presId="urn:microsoft.com/office/officeart/2005/8/layout/arrow2"/>
    <dgm:cxn modelId="{CACFF64A-F510-4D23-9413-85F162E03BA7}" type="presParOf" srcId="{FEA315AF-099D-41BF-9752-59BA98EE5E7C}" destId="{7D8A0EB6-B337-4385-A229-78095C6E4BD7}" srcOrd="5" destOrd="0" presId="urn:microsoft.com/office/officeart/2005/8/layout/arrow2"/>
    <dgm:cxn modelId="{260990C7-D379-425E-8C87-B601C8BD1858}" type="presParOf" srcId="{FEA315AF-099D-41BF-9752-59BA98EE5E7C}" destId="{C1472C07-D22A-4AF0-9B3C-1B45C7A45FC8}" srcOrd="6" destOrd="0" presId="urn:microsoft.com/office/officeart/2005/8/layout/arrow2"/>
    <dgm:cxn modelId="{95A843B2-4DF2-49C3-8F0F-C69993019404}" type="presParOf" srcId="{FEA315AF-099D-41BF-9752-59BA98EE5E7C}" destId="{85792154-AC47-4245-9497-3CEF93FFD735}" srcOrd="7" destOrd="0" presId="urn:microsoft.com/office/officeart/2005/8/layout/arrow2"/>
  </dgm:cxnLst>
  <dgm:bg>
    <a:solidFill>
      <a:schemeClr val="bg1">
        <a:lumMod val="95000"/>
        <a:alpha val="67000"/>
      </a:schemeClr>
    </a:solidFill>
    <a:effectLst>
      <a:softEdge rad="63500"/>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264527-1FAC-4BB6-BF24-7927DE07728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pPr rtl="1"/>
          <a:endParaRPr lang="fa-IR"/>
        </a:p>
      </dgm:t>
    </dgm:pt>
    <dgm:pt modelId="{35CE216B-B3E0-4919-917A-F3556316B826}">
      <dgm:prSet phldrT="[Text]" custT="1"/>
      <dgm:spPr/>
      <dgm:t>
        <a:bodyPr/>
        <a:lstStyle/>
        <a:p>
          <a:pPr rtl="1"/>
          <a:r>
            <a:rPr lang="fa-IR" sz="1800" b="1" dirty="0" smtClean="0">
              <a:solidFill>
                <a:srgbClr val="FFFF00"/>
              </a:solidFill>
              <a:cs typeface="B Mitra" panose="00000400000000000000" pitchFamily="2" charset="-78"/>
            </a:rPr>
            <a:t>نیازها و انگیزه های مخاطب</a:t>
          </a:r>
          <a:endParaRPr lang="fa-IR" sz="1800" b="1" dirty="0">
            <a:solidFill>
              <a:srgbClr val="FFFF00"/>
            </a:solidFill>
            <a:cs typeface="B Mitra" panose="00000400000000000000" pitchFamily="2" charset="-78"/>
          </a:endParaRPr>
        </a:p>
      </dgm:t>
    </dgm:pt>
    <dgm:pt modelId="{AE642B57-F26D-4EDA-BAC1-10B26BD6EA54}" type="parTrans" cxnId="{2AF9DF7E-FBE6-45A4-9019-8E4F46BACE05}">
      <dgm:prSet/>
      <dgm:spPr/>
      <dgm:t>
        <a:bodyPr/>
        <a:lstStyle/>
        <a:p>
          <a:pPr rtl="1"/>
          <a:endParaRPr lang="fa-IR" sz="2800" b="1">
            <a:cs typeface="B Mitra" panose="00000400000000000000" pitchFamily="2" charset="-78"/>
          </a:endParaRPr>
        </a:p>
      </dgm:t>
    </dgm:pt>
    <dgm:pt modelId="{CD551BE0-4E9A-4D8B-A7A7-E4868DD1A763}" type="sibTrans" cxnId="{2AF9DF7E-FBE6-45A4-9019-8E4F46BACE05}">
      <dgm:prSet/>
      <dgm:spPr/>
      <dgm:t>
        <a:bodyPr/>
        <a:lstStyle/>
        <a:p>
          <a:pPr rtl="1"/>
          <a:endParaRPr lang="fa-IR" sz="2800" b="1">
            <a:cs typeface="B Mitra" panose="00000400000000000000" pitchFamily="2" charset="-78"/>
          </a:endParaRPr>
        </a:p>
      </dgm:t>
    </dgm:pt>
    <dgm:pt modelId="{118C6467-A9C2-44D1-9FB0-19F497DD587A}">
      <dgm:prSet phldrT="[Text]" custT="1"/>
      <dgm:spPr/>
      <dgm:t>
        <a:bodyPr/>
        <a:lstStyle/>
        <a:p>
          <a:pPr rtl="1"/>
          <a:r>
            <a:rPr lang="fa-IR" sz="1800" b="1" dirty="0" smtClean="0">
              <a:cs typeface="B Mitra" panose="00000400000000000000" pitchFamily="2" charset="-78"/>
            </a:rPr>
            <a:t>سرگرمی و گریز از واقعیت</a:t>
          </a:r>
          <a:endParaRPr lang="fa-IR" sz="1800" b="1" dirty="0">
            <a:cs typeface="B Mitra" panose="00000400000000000000" pitchFamily="2" charset="-78"/>
          </a:endParaRPr>
        </a:p>
      </dgm:t>
    </dgm:pt>
    <dgm:pt modelId="{64FC1FBD-FF29-4A3B-AE67-A5AA0859AAEB}" type="parTrans" cxnId="{478918CA-D8B2-45F1-A524-B4420D0D4EDA}">
      <dgm:prSet custT="1"/>
      <dgm:spPr/>
      <dgm:t>
        <a:bodyPr/>
        <a:lstStyle/>
        <a:p>
          <a:pPr rtl="1"/>
          <a:endParaRPr lang="fa-IR" sz="800" b="1">
            <a:cs typeface="B Mitra" panose="00000400000000000000" pitchFamily="2" charset="-78"/>
          </a:endParaRPr>
        </a:p>
      </dgm:t>
    </dgm:pt>
    <dgm:pt modelId="{7EC968A4-84D3-4C8A-A4D1-5908A490A952}" type="sibTrans" cxnId="{478918CA-D8B2-45F1-A524-B4420D0D4EDA}">
      <dgm:prSet/>
      <dgm:spPr/>
      <dgm:t>
        <a:bodyPr/>
        <a:lstStyle/>
        <a:p>
          <a:pPr rtl="1"/>
          <a:endParaRPr lang="fa-IR" sz="2800" b="1">
            <a:cs typeface="B Mitra" panose="00000400000000000000" pitchFamily="2" charset="-78"/>
          </a:endParaRPr>
        </a:p>
      </dgm:t>
    </dgm:pt>
    <dgm:pt modelId="{50FCCC5B-B8FC-43E8-B543-1B73D77C8CBA}">
      <dgm:prSet phldrT="[Text]" custT="1"/>
      <dgm:spPr/>
      <dgm:t>
        <a:bodyPr/>
        <a:lstStyle/>
        <a:p>
          <a:pPr rtl="1"/>
          <a:r>
            <a:rPr lang="fa-IR" sz="1800" b="1" dirty="0" smtClean="0">
              <a:cs typeface="B Mitra" panose="00000400000000000000" pitchFamily="2" charset="-78"/>
            </a:rPr>
            <a:t>کسب اخبار و اطلاعات</a:t>
          </a:r>
          <a:endParaRPr lang="fa-IR" sz="1800" b="1" dirty="0">
            <a:cs typeface="B Mitra" panose="00000400000000000000" pitchFamily="2" charset="-78"/>
          </a:endParaRPr>
        </a:p>
      </dgm:t>
    </dgm:pt>
    <dgm:pt modelId="{746007E1-2757-4B51-A666-BDBF1B3E4534}" type="parTrans" cxnId="{E39F46CF-8677-417F-815D-F139F3225193}">
      <dgm:prSet custT="1"/>
      <dgm:spPr/>
      <dgm:t>
        <a:bodyPr/>
        <a:lstStyle/>
        <a:p>
          <a:pPr rtl="1"/>
          <a:endParaRPr lang="fa-IR" sz="800" b="1">
            <a:cs typeface="B Mitra" panose="00000400000000000000" pitchFamily="2" charset="-78"/>
          </a:endParaRPr>
        </a:p>
      </dgm:t>
    </dgm:pt>
    <dgm:pt modelId="{12D477EF-2750-4DA9-A37C-C6B4422E585B}" type="sibTrans" cxnId="{E39F46CF-8677-417F-815D-F139F3225193}">
      <dgm:prSet/>
      <dgm:spPr/>
      <dgm:t>
        <a:bodyPr/>
        <a:lstStyle/>
        <a:p>
          <a:pPr rtl="1"/>
          <a:endParaRPr lang="fa-IR" sz="2800" b="1">
            <a:cs typeface="B Mitra" panose="00000400000000000000" pitchFamily="2" charset="-78"/>
          </a:endParaRPr>
        </a:p>
      </dgm:t>
    </dgm:pt>
    <dgm:pt modelId="{DCA0A4C3-2B97-4EBA-B723-01D471A8D6C3}">
      <dgm:prSet phldrT="[Text]" custT="1"/>
      <dgm:spPr/>
      <dgm:t>
        <a:bodyPr/>
        <a:lstStyle/>
        <a:p>
          <a:pPr rtl="1"/>
          <a:r>
            <a:rPr lang="fa-IR" sz="1800" b="1" dirty="0" smtClean="0">
              <a:cs typeface="B Mitra" panose="00000400000000000000" pitchFamily="2" charset="-78"/>
            </a:rPr>
            <a:t>ارتباط و گفت و گو با دیگران</a:t>
          </a:r>
          <a:endParaRPr lang="fa-IR" sz="1800" b="1" dirty="0">
            <a:cs typeface="B Mitra" panose="00000400000000000000" pitchFamily="2" charset="-78"/>
          </a:endParaRPr>
        </a:p>
      </dgm:t>
    </dgm:pt>
    <dgm:pt modelId="{95C06082-1722-4130-A201-273DF6E26179}" type="parTrans" cxnId="{3D838B2C-C41F-4D29-A7B3-A9CA4C89697A}">
      <dgm:prSet custT="1"/>
      <dgm:spPr/>
      <dgm:t>
        <a:bodyPr/>
        <a:lstStyle/>
        <a:p>
          <a:pPr rtl="1"/>
          <a:endParaRPr lang="fa-IR" sz="800" b="1">
            <a:cs typeface="B Mitra" panose="00000400000000000000" pitchFamily="2" charset="-78"/>
          </a:endParaRPr>
        </a:p>
      </dgm:t>
    </dgm:pt>
    <dgm:pt modelId="{A06E8151-832D-4B5E-B9D2-210E5BFBF7A2}" type="sibTrans" cxnId="{3D838B2C-C41F-4D29-A7B3-A9CA4C89697A}">
      <dgm:prSet/>
      <dgm:spPr/>
      <dgm:t>
        <a:bodyPr/>
        <a:lstStyle/>
        <a:p>
          <a:pPr rtl="1"/>
          <a:endParaRPr lang="fa-IR" sz="2800" b="1">
            <a:cs typeface="B Mitra" panose="00000400000000000000" pitchFamily="2" charset="-78"/>
          </a:endParaRPr>
        </a:p>
      </dgm:t>
    </dgm:pt>
    <dgm:pt modelId="{7CE85599-6337-4F5B-A8CC-DFFC08E81A2A}">
      <dgm:prSet phldrT="[Text]" custT="1"/>
      <dgm:spPr/>
      <dgm:t>
        <a:bodyPr/>
        <a:lstStyle/>
        <a:p>
          <a:pPr rtl="1"/>
          <a:r>
            <a:rPr lang="fa-IR" sz="1800" b="1" dirty="0" smtClean="0">
              <a:cs typeface="B Mitra" panose="00000400000000000000" pitchFamily="2" charset="-78"/>
            </a:rPr>
            <a:t>تقویت هویت شخصی</a:t>
          </a:r>
          <a:endParaRPr lang="fa-IR" sz="1800" b="1" dirty="0">
            <a:cs typeface="B Mitra" panose="00000400000000000000" pitchFamily="2" charset="-78"/>
          </a:endParaRPr>
        </a:p>
      </dgm:t>
    </dgm:pt>
    <dgm:pt modelId="{8E34F738-D317-49FB-9409-B256CB03F012}" type="parTrans" cxnId="{84C20B86-5515-4F19-8A67-862A31E332DB}">
      <dgm:prSet custT="1"/>
      <dgm:spPr/>
      <dgm:t>
        <a:bodyPr/>
        <a:lstStyle/>
        <a:p>
          <a:pPr rtl="1"/>
          <a:endParaRPr lang="fa-IR" sz="800" b="1">
            <a:cs typeface="B Mitra" panose="00000400000000000000" pitchFamily="2" charset="-78"/>
          </a:endParaRPr>
        </a:p>
      </dgm:t>
    </dgm:pt>
    <dgm:pt modelId="{1031A9FB-F8EB-40E0-963C-31D7E3DAE0BF}" type="sibTrans" cxnId="{84C20B86-5515-4F19-8A67-862A31E332DB}">
      <dgm:prSet/>
      <dgm:spPr/>
      <dgm:t>
        <a:bodyPr/>
        <a:lstStyle/>
        <a:p>
          <a:pPr rtl="1"/>
          <a:endParaRPr lang="fa-IR" sz="2800" b="1">
            <a:cs typeface="B Mitra" panose="00000400000000000000" pitchFamily="2" charset="-78"/>
          </a:endParaRPr>
        </a:p>
      </dgm:t>
    </dgm:pt>
    <dgm:pt modelId="{D9413AC4-A7A3-4192-954B-FF15D712E6A7}" type="pres">
      <dgm:prSet presAssocID="{CE264527-1FAC-4BB6-BF24-7927DE077286}" presName="cycle" presStyleCnt="0">
        <dgm:presLayoutVars>
          <dgm:chMax val="1"/>
          <dgm:dir/>
          <dgm:animLvl val="ctr"/>
          <dgm:resizeHandles val="exact"/>
        </dgm:presLayoutVars>
      </dgm:prSet>
      <dgm:spPr/>
      <dgm:t>
        <a:bodyPr/>
        <a:lstStyle/>
        <a:p>
          <a:pPr rtl="1"/>
          <a:endParaRPr lang="fa-IR"/>
        </a:p>
      </dgm:t>
    </dgm:pt>
    <dgm:pt modelId="{3BA633DA-AF6F-45A5-B83F-99699A8A4C22}" type="pres">
      <dgm:prSet presAssocID="{35CE216B-B3E0-4919-917A-F3556316B826}" presName="centerShape" presStyleLbl="node0" presStyleIdx="0" presStyleCnt="1" custScaleX="131506" custScaleY="118289"/>
      <dgm:spPr/>
      <dgm:t>
        <a:bodyPr/>
        <a:lstStyle/>
        <a:p>
          <a:pPr rtl="1"/>
          <a:endParaRPr lang="fa-IR"/>
        </a:p>
      </dgm:t>
    </dgm:pt>
    <dgm:pt modelId="{C5D353F7-405F-4B31-9EFF-C2E63B2BBF52}" type="pres">
      <dgm:prSet presAssocID="{64FC1FBD-FF29-4A3B-AE67-A5AA0859AAEB}" presName="Name9" presStyleLbl="parChTrans1D2" presStyleIdx="0" presStyleCnt="4"/>
      <dgm:spPr/>
      <dgm:t>
        <a:bodyPr/>
        <a:lstStyle/>
        <a:p>
          <a:pPr rtl="1"/>
          <a:endParaRPr lang="fa-IR"/>
        </a:p>
      </dgm:t>
    </dgm:pt>
    <dgm:pt modelId="{4DC7C61A-545E-4AF4-A12E-3E0B8F51471A}" type="pres">
      <dgm:prSet presAssocID="{64FC1FBD-FF29-4A3B-AE67-A5AA0859AAEB}" presName="connTx" presStyleLbl="parChTrans1D2" presStyleIdx="0" presStyleCnt="4"/>
      <dgm:spPr/>
      <dgm:t>
        <a:bodyPr/>
        <a:lstStyle/>
        <a:p>
          <a:pPr rtl="1"/>
          <a:endParaRPr lang="fa-IR"/>
        </a:p>
      </dgm:t>
    </dgm:pt>
    <dgm:pt modelId="{27C39A27-1C1A-4D9D-814F-57EC7FC7E5B7}" type="pres">
      <dgm:prSet presAssocID="{118C6467-A9C2-44D1-9FB0-19F497DD587A}" presName="node" presStyleLbl="node1" presStyleIdx="0" presStyleCnt="4" custScaleX="131685" custScaleY="121482">
        <dgm:presLayoutVars>
          <dgm:bulletEnabled val="1"/>
        </dgm:presLayoutVars>
      </dgm:prSet>
      <dgm:spPr/>
      <dgm:t>
        <a:bodyPr/>
        <a:lstStyle/>
        <a:p>
          <a:pPr rtl="1"/>
          <a:endParaRPr lang="fa-IR"/>
        </a:p>
      </dgm:t>
    </dgm:pt>
    <dgm:pt modelId="{FD34027F-9B6D-44F0-9718-AA1C1D68776B}" type="pres">
      <dgm:prSet presAssocID="{746007E1-2757-4B51-A666-BDBF1B3E4534}" presName="Name9" presStyleLbl="parChTrans1D2" presStyleIdx="1" presStyleCnt="4"/>
      <dgm:spPr/>
      <dgm:t>
        <a:bodyPr/>
        <a:lstStyle/>
        <a:p>
          <a:pPr rtl="1"/>
          <a:endParaRPr lang="fa-IR"/>
        </a:p>
      </dgm:t>
    </dgm:pt>
    <dgm:pt modelId="{9C6219D0-339E-4384-AFC4-0E1EF82D9CBF}" type="pres">
      <dgm:prSet presAssocID="{746007E1-2757-4B51-A666-BDBF1B3E4534}" presName="connTx" presStyleLbl="parChTrans1D2" presStyleIdx="1" presStyleCnt="4"/>
      <dgm:spPr/>
      <dgm:t>
        <a:bodyPr/>
        <a:lstStyle/>
        <a:p>
          <a:pPr rtl="1"/>
          <a:endParaRPr lang="fa-IR"/>
        </a:p>
      </dgm:t>
    </dgm:pt>
    <dgm:pt modelId="{1EDED29B-DA30-4D7B-822B-3B2ACBA3D714}" type="pres">
      <dgm:prSet presAssocID="{50FCCC5B-B8FC-43E8-B543-1B73D77C8CBA}" presName="node" presStyleLbl="node1" presStyleIdx="1" presStyleCnt="4" custScaleX="126355" custScaleY="116149" custRadScaleRad="126838" custRadScaleInc="-825">
        <dgm:presLayoutVars>
          <dgm:bulletEnabled val="1"/>
        </dgm:presLayoutVars>
      </dgm:prSet>
      <dgm:spPr/>
      <dgm:t>
        <a:bodyPr/>
        <a:lstStyle/>
        <a:p>
          <a:pPr rtl="1"/>
          <a:endParaRPr lang="fa-IR"/>
        </a:p>
      </dgm:t>
    </dgm:pt>
    <dgm:pt modelId="{5649BEEF-0487-4769-B589-21A66FF32D25}" type="pres">
      <dgm:prSet presAssocID="{95C06082-1722-4130-A201-273DF6E26179}" presName="Name9" presStyleLbl="parChTrans1D2" presStyleIdx="2" presStyleCnt="4"/>
      <dgm:spPr/>
      <dgm:t>
        <a:bodyPr/>
        <a:lstStyle/>
        <a:p>
          <a:pPr rtl="1"/>
          <a:endParaRPr lang="fa-IR"/>
        </a:p>
      </dgm:t>
    </dgm:pt>
    <dgm:pt modelId="{4D5948EA-9BFA-4B56-9C2F-AA2E48B87339}" type="pres">
      <dgm:prSet presAssocID="{95C06082-1722-4130-A201-273DF6E26179}" presName="connTx" presStyleLbl="parChTrans1D2" presStyleIdx="2" presStyleCnt="4"/>
      <dgm:spPr/>
      <dgm:t>
        <a:bodyPr/>
        <a:lstStyle/>
        <a:p>
          <a:pPr rtl="1"/>
          <a:endParaRPr lang="fa-IR"/>
        </a:p>
      </dgm:t>
    </dgm:pt>
    <dgm:pt modelId="{35BBDEBB-A9D8-4679-991F-ACBB6D88E3D6}" type="pres">
      <dgm:prSet presAssocID="{DCA0A4C3-2B97-4EBA-B723-01D471A8D6C3}" presName="node" presStyleLbl="node1" presStyleIdx="2" presStyleCnt="4" custScaleX="118507" custScaleY="114543" custRadScaleRad="98714">
        <dgm:presLayoutVars>
          <dgm:bulletEnabled val="1"/>
        </dgm:presLayoutVars>
      </dgm:prSet>
      <dgm:spPr/>
      <dgm:t>
        <a:bodyPr/>
        <a:lstStyle/>
        <a:p>
          <a:pPr rtl="1"/>
          <a:endParaRPr lang="fa-IR"/>
        </a:p>
      </dgm:t>
    </dgm:pt>
    <dgm:pt modelId="{DC263E83-8AD1-4FE3-AA66-DDCAA1E5CBAC}" type="pres">
      <dgm:prSet presAssocID="{8E34F738-D317-49FB-9409-B256CB03F012}" presName="Name9" presStyleLbl="parChTrans1D2" presStyleIdx="3" presStyleCnt="4"/>
      <dgm:spPr/>
      <dgm:t>
        <a:bodyPr/>
        <a:lstStyle/>
        <a:p>
          <a:pPr rtl="1"/>
          <a:endParaRPr lang="fa-IR"/>
        </a:p>
      </dgm:t>
    </dgm:pt>
    <dgm:pt modelId="{AC07600C-A880-47AE-82F7-9BEB7F4CFE3C}" type="pres">
      <dgm:prSet presAssocID="{8E34F738-D317-49FB-9409-B256CB03F012}" presName="connTx" presStyleLbl="parChTrans1D2" presStyleIdx="3" presStyleCnt="4"/>
      <dgm:spPr/>
      <dgm:t>
        <a:bodyPr/>
        <a:lstStyle/>
        <a:p>
          <a:pPr rtl="1"/>
          <a:endParaRPr lang="fa-IR"/>
        </a:p>
      </dgm:t>
    </dgm:pt>
    <dgm:pt modelId="{C22DEEBB-9B7B-414F-BD77-ABA5C9938FC2}" type="pres">
      <dgm:prSet presAssocID="{7CE85599-6337-4F5B-A8CC-DFFC08E81A2A}" presName="node" presStyleLbl="node1" presStyleIdx="3" presStyleCnt="4" custScaleX="124166" custScaleY="119897" custRadScaleRad="118824" custRadScaleInc="-662">
        <dgm:presLayoutVars>
          <dgm:bulletEnabled val="1"/>
        </dgm:presLayoutVars>
      </dgm:prSet>
      <dgm:spPr/>
      <dgm:t>
        <a:bodyPr/>
        <a:lstStyle/>
        <a:p>
          <a:pPr rtl="1"/>
          <a:endParaRPr lang="fa-IR"/>
        </a:p>
      </dgm:t>
    </dgm:pt>
  </dgm:ptLst>
  <dgm:cxnLst>
    <dgm:cxn modelId="{DDDEC9D1-59B7-430A-BBAF-2A3874097D33}" type="presOf" srcId="{64FC1FBD-FF29-4A3B-AE67-A5AA0859AAEB}" destId="{4DC7C61A-545E-4AF4-A12E-3E0B8F51471A}" srcOrd="1" destOrd="0" presId="urn:microsoft.com/office/officeart/2005/8/layout/radial1"/>
    <dgm:cxn modelId="{84C20B86-5515-4F19-8A67-862A31E332DB}" srcId="{35CE216B-B3E0-4919-917A-F3556316B826}" destId="{7CE85599-6337-4F5B-A8CC-DFFC08E81A2A}" srcOrd="3" destOrd="0" parTransId="{8E34F738-D317-49FB-9409-B256CB03F012}" sibTransId="{1031A9FB-F8EB-40E0-963C-31D7E3DAE0BF}"/>
    <dgm:cxn modelId="{E39F46CF-8677-417F-815D-F139F3225193}" srcId="{35CE216B-B3E0-4919-917A-F3556316B826}" destId="{50FCCC5B-B8FC-43E8-B543-1B73D77C8CBA}" srcOrd="1" destOrd="0" parTransId="{746007E1-2757-4B51-A666-BDBF1B3E4534}" sibTransId="{12D477EF-2750-4DA9-A37C-C6B4422E585B}"/>
    <dgm:cxn modelId="{478918CA-D8B2-45F1-A524-B4420D0D4EDA}" srcId="{35CE216B-B3E0-4919-917A-F3556316B826}" destId="{118C6467-A9C2-44D1-9FB0-19F497DD587A}" srcOrd="0" destOrd="0" parTransId="{64FC1FBD-FF29-4A3B-AE67-A5AA0859AAEB}" sibTransId="{7EC968A4-84D3-4C8A-A4D1-5908A490A952}"/>
    <dgm:cxn modelId="{C83F78AF-DD20-4819-837F-8D30ACBCD173}" type="presOf" srcId="{95C06082-1722-4130-A201-273DF6E26179}" destId="{5649BEEF-0487-4769-B589-21A66FF32D25}" srcOrd="0" destOrd="0" presId="urn:microsoft.com/office/officeart/2005/8/layout/radial1"/>
    <dgm:cxn modelId="{4E2369E3-C527-4D43-A997-CEE52D050926}" type="presOf" srcId="{7CE85599-6337-4F5B-A8CC-DFFC08E81A2A}" destId="{C22DEEBB-9B7B-414F-BD77-ABA5C9938FC2}" srcOrd="0" destOrd="0" presId="urn:microsoft.com/office/officeart/2005/8/layout/radial1"/>
    <dgm:cxn modelId="{3EA58952-C1EC-4C01-A0BC-CABC24CA4910}" type="presOf" srcId="{746007E1-2757-4B51-A666-BDBF1B3E4534}" destId="{FD34027F-9B6D-44F0-9718-AA1C1D68776B}" srcOrd="0" destOrd="0" presId="urn:microsoft.com/office/officeart/2005/8/layout/radial1"/>
    <dgm:cxn modelId="{3D838B2C-C41F-4D29-A7B3-A9CA4C89697A}" srcId="{35CE216B-B3E0-4919-917A-F3556316B826}" destId="{DCA0A4C3-2B97-4EBA-B723-01D471A8D6C3}" srcOrd="2" destOrd="0" parTransId="{95C06082-1722-4130-A201-273DF6E26179}" sibTransId="{A06E8151-832D-4B5E-B9D2-210E5BFBF7A2}"/>
    <dgm:cxn modelId="{464BA5DE-298D-4BE4-A5CB-C922A0BF9DFF}" type="presOf" srcId="{746007E1-2757-4B51-A666-BDBF1B3E4534}" destId="{9C6219D0-339E-4384-AFC4-0E1EF82D9CBF}" srcOrd="1" destOrd="0" presId="urn:microsoft.com/office/officeart/2005/8/layout/radial1"/>
    <dgm:cxn modelId="{4C0708B9-144E-4399-AF4B-73BDF47E5B05}" type="presOf" srcId="{DCA0A4C3-2B97-4EBA-B723-01D471A8D6C3}" destId="{35BBDEBB-A9D8-4679-991F-ACBB6D88E3D6}" srcOrd="0" destOrd="0" presId="urn:microsoft.com/office/officeart/2005/8/layout/radial1"/>
    <dgm:cxn modelId="{411CE671-B076-4F87-9412-46E1550AF409}" type="presOf" srcId="{50FCCC5B-B8FC-43E8-B543-1B73D77C8CBA}" destId="{1EDED29B-DA30-4D7B-822B-3B2ACBA3D714}" srcOrd="0" destOrd="0" presId="urn:microsoft.com/office/officeart/2005/8/layout/radial1"/>
    <dgm:cxn modelId="{022818BD-47A8-4144-8A3F-768649106B83}" type="presOf" srcId="{8E34F738-D317-49FB-9409-B256CB03F012}" destId="{AC07600C-A880-47AE-82F7-9BEB7F4CFE3C}" srcOrd="1" destOrd="0" presId="urn:microsoft.com/office/officeart/2005/8/layout/radial1"/>
    <dgm:cxn modelId="{F3FC3729-3D76-4583-A13C-D6B6FC75603B}" type="presOf" srcId="{95C06082-1722-4130-A201-273DF6E26179}" destId="{4D5948EA-9BFA-4B56-9C2F-AA2E48B87339}" srcOrd="1" destOrd="0" presId="urn:microsoft.com/office/officeart/2005/8/layout/radial1"/>
    <dgm:cxn modelId="{C7566565-EAFE-44E2-8140-EA6AD143492F}" type="presOf" srcId="{35CE216B-B3E0-4919-917A-F3556316B826}" destId="{3BA633DA-AF6F-45A5-B83F-99699A8A4C22}" srcOrd="0" destOrd="0" presId="urn:microsoft.com/office/officeart/2005/8/layout/radial1"/>
    <dgm:cxn modelId="{3CDF718F-FC27-4807-8E70-8AAA14F58F3A}" type="presOf" srcId="{CE264527-1FAC-4BB6-BF24-7927DE077286}" destId="{D9413AC4-A7A3-4192-954B-FF15D712E6A7}" srcOrd="0" destOrd="0" presId="urn:microsoft.com/office/officeart/2005/8/layout/radial1"/>
    <dgm:cxn modelId="{1333278C-E62E-472A-8A83-BFD46DFE284E}" type="presOf" srcId="{8E34F738-D317-49FB-9409-B256CB03F012}" destId="{DC263E83-8AD1-4FE3-AA66-DDCAA1E5CBAC}" srcOrd="0" destOrd="0" presId="urn:microsoft.com/office/officeart/2005/8/layout/radial1"/>
    <dgm:cxn modelId="{A141F685-22E3-47A5-A6CA-FC2B5427C132}" type="presOf" srcId="{64FC1FBD-FF29-4A3B-AE67-A5AA0859AAEB}" destId="{C5D353F7-405F-4B31-9EFF-C2E63B2BBF52}" srcOrd="0" destOrd="0" presId="urn:microsoft.com/office/officeart/2005/8/layout/radial1"/>
    <dgm:cxn modelId="{72AF0124-2542-4C81-82BD-C2D7CBDE9885}" type="presOf" srcId="{118C6467-A9C2-44D1-9FB0-19F497DD587A}" destId="{27C39A27-1C1A-4D9D-814F-57EC7FC7E5B7}" srcOrd="0" destOrd="0" presId="urn:microsoft.com/office/officeart/2005/8/layout/radial1"/>
    <dgm:cxn modelId="{2AF9DF7E-FBE6-45A4-9019-8E4F46BACE05}" srcId="{CE264527-1FAC-4BB6-BF24-7927DE077286}" destId="{35CE216B-B3E0-4919-917A-F3556316B826}" srcOrd="0" destOrd="0" parTransId="{AE642B57-F26D-4EDA-BAC1-10B26BD6EA54}" sibTransId="{CD551BE0-4E9A-4D8B-A7A7-E4868DD1A763}"/>
    <dgm:cxn modelId="{B2EE58E3-DD39-4EE5-B662-C77D29BF9E4C}" type="presParOf" srcId="{D9413AC4-A7A3-4192-954B-FF15D712E6A7}" destId="{3BA633DA-AF6F-45A5-B83F-99699A8A4C22}" srcOrd="0" destOrd="0" presId="urn:microsoft.com/office/officeart/2005/8/layout/radial1"/>
    <dgm:cxn modelId="{0FD739F2-EDC4-4BE0-8A57-975885B97B90}" type="presParOf" srcId="{D9413AC4-A7A3-4192-954B-FF15D712E6A7}" destId="{C5D353F7-405F-4B31-9EFF-C2E63B2BBF52}" srcOrd="1" destOrd="0" presId="urn:microsoft.com/office/officeart/2005/8/layout/radial1"/>
    <dgm:cxn modelId="{D3DC8B68-65B2-4CBB-A497-468602F365D9}" type="presParOf" srcId="{C5D353F7-405F-4B31-9EFF-C2E63B2BBF52}" destId="{4DC7C61A-545E-4AF4-A12E-3E0B8F51471A}" srcOrd="0" destOrd="0" presId="urn:microsoft.com/office/officeart/2005/8/layout/radial1"/>
    <dgm:cxn modelId="{98B1D085-AB8C-4000-8511-B20ABFFBCEB0}" type="presParOf" srcId="{D9413AC4-A7A3-4192-954B-FF15D712E6A7}" destId="{27C39A27-1C1A-4D9D-814F-57EC7FC7E5B7}" srcOrd="2" destOrd="0" presId="urn:microsoft.com/office/officeart/2005/8/layout/radial1"/>
    <dgm:cxn modelId="{13611457-36AB-4473-8973-3CCB622FFE7A}" type="presParOf" srcId="{D9413AC4-A7A3-4192-954B-FF15D712E6A7}" destId="{FD34027F-9B6D-44F0-9718-AA1C1D68776B}" srcOrd="3" destOrd="0" presId="urn:microsoft.com/office/officeart/2005/8/layout/radial1"/>
    <dgm:cxn modelId="{71F3CFA6-B04C-4B75-A070-86E41F91766C}" type="presParOf" srcId="{FD34027F-9B6D-44F0-9718-AA1C1D68776B}" destId="{9C6219D0-339E-4384-AFC4-0E1EF82D9CBF}" srcOrd="0" destOrd="0" presId="urn:microsoft.com/office/officeart/2005/8/layout/radial1"/>
    <dgm:cxn modelId="{0A3D94D5-DC44-4B1F-AB0E-86CCBCA1F24D}" type="presParOf" srcId="{D9413AC4-A7A3-4192-954B-FF15D712E6A7}" destId="{1EDED29B-DA30-4D7B-822B-3B2ACBA3D714}" srcOrd="4" destOrd="0" presId="urn:microsoft.com/office/officeart/2005/8/layout/radial1"/>
    <dgm:cxn modelId="{D4B740CB-7F28-463A-9FD9-6CBFA4D8295D}" type="presParOf" srcId="{D9413AC4-A7A3-4192-954B-FF15D712E6A7}" destId="{5649BEEF-0487-4769-B589-21A66FF32D25}" srcOrd="5" destOrd="0" presId="urn:microsoft.com/office/officeart/2005/8/layout/radial1"/>
    <dgm:cxn modelId="{0F554B08-F39B-4821-A394-3DA619D3D848}" type="presParOf" srcId="{5649BEEF-0487-4769-B589-21A66FF32D25}" destId="{4D5948EA-9BFA-4B56-9C2F-AA2E48B87339}" srcOrd="0" destOrd="0" presId="urn:microsoft.com/office/officeart/2005/8/layout/radial1"/>
    <dgm:cxn modelId="{23FF14C5-DD6F-4660-90A2-FB810FA4352D}" type="presParOf" srcId="{D9413AC4-A7A3-4192-954B-FF15D712E6A7}" destId="{35BBDEBB-A9D8-4679-991F-ACBB6D88E3D6}" srcOrd="6" destOrd="0" presId="urn:microsoft.com/office/officeart/2005/8/layout/radial1"/>
    <dgm:cxn modelId="{58A1E321-8261-4312-9660-90232208A627}" type="presParOf" srcId="{D9413AC4-A7A3-4192-954B-FF15D712E6A7}" destId="{DC263E83-8AD1-4FE3-AA66-DDCAA1E5CBAC}" srcOrd="7" destOrd="0" presId="urn:microsoft.com/office/officeart/2005/8/layout/radial1"/>
    <dgm:cxn modelId="{DD0D67AB-98EB-4A1D-8912-8F1DBC42082B}" type="presParOf" srcId="{DC263E83-8AD1-4FE3-AA66-DDCAA1E5CBAC}" destId="{AC07600C-A880-47AE-82F7-9BEB7F4CFE3C}" srcOrd="0" destOrd="0" presId="urn:microsoft.com/office/officeart/2005/8/layout/radial1"/>
    <dgm:cxn modelId="{3A0FDCEE-D371-4AFB-81C3-2A2ADB280A7D}" type="presParOf" srcId="{D9413AC4-A7A3-4192-954B-FF15D712E6A7}" destId="{C22DEEBB-9B7B-414F-BD77-ABA5C9938FC2}"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A21AFC-FFE3-4DF7-9879-787C305B567A}" type="datetimeFigureOut">
              <a:rPr lang="en-US" smtClean="0"/>
              <a:t>12/11/2019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2911C2-D162-4784-8DBD-2B52EF5F866B}" type="slidenum">
              <a:rPr lang="en-US" smtClean="0"/>
              <a:t>‹#›</a:t>
            </a:fld>
            <a:endParaRPr lang="en-US"/>
          </a:p>
        </p:txBody>
      </p:sp>
    </p:spTree>
    <p:extLst>
      <p:ext uri="{BB962C8B-B14F-4D97-AF65-F5344CB8AC3E}">
        <p14:creationId xmlns:p14="http://schemas.microsoft.com/office/powerpoint/2010/main" val="4280136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فصل چهارم به بحث</a:t>
            </a:r>
            <a:r>
              <a:rPr lang="fa-IR" baseline="0" dirty="0" smtClean="0"/>
              <a:t> مخاطب و نقش تعیین کننده آن در فرایند ارتباطی می پردازد</a:t>
            </a:r>
          </a:p>
          <a:p>
            <a:pPr algn="r" rtl="1"/>
            <a:r>
              <a:rPr lang="fa-IR" baseline="0" dirty="0" smtClean="0"/>
              <a:t>از میان 5 پرسش کلیدی سواد رسانه ای در این فصل به این سوال مهم می پردازیم که:</a:t>
            </a:r>
          </a:p>
          <a:p>
            <a:pPr algn="r" rtl="1"/>
            <a:r>
              <a:rPr lang="fa-IR" baseline="0" dirty="0" smtClean="0"/>
              <a:t>چگونه افراد مختلف یک پیام را به صورت متفاوت درک می کنند؟</a:t>
            </a:r>
          </a:p>
          <a:p>
            <a:pPr algn="r" rtl="1"/>
            <a:endParaRPr lang="fa-IR" baseline="0" dirty="0" smtClean="0"/>
          </a:p>
          <a:p>
            <a:pPr algn="r" rtl="1"/>
            <a:r>
              <a:rPr lang="fa-IR" baseline="0" dirty="0" smtClean="0"/>
              <a:t>نخستین درس به مفهوم مخاطب خاص و اینکه هر پیام برای مخاطبی خاص تولید می شود می پردازیم و اینکه هر مخاطب متناسب با علایق و سلایق خود پیامی جداگانه را انتخاب می کند.</a:t>
            </a:r>
            <a:endParaRPr lang="en-US" dirty="0"/>
          </a:p>
        </p:txBody>
      </p:sp>
      <p:sp>
        <p:nvSpPr>
          <p:cNvPr id="4" name="Slide Number Placeholder 3"/>
          <p:cNvSpPr>
            <a:spLocks noGrp="1"/>
          </p:cNvSpPr>
          <p:nvPr>
            <p:ph type="sldNum" sz="quarter" idx="10"/>
          </p:nvPr>
        </p:nvSpPr>
        <p:spPr/>
        <p:txBody>
          <a:bodyPr/>
          <a:lstStyle/>
          <a:p>
            <a:fld id="{868EDB43-2C65-4179-959F-3FC378C72816}" type="slidenum">
              <a:rPr lang="en-US" smtClean="0"/>
              <a:t>1</a:t>
            </a:fld>
            <a:endParaRPr lang="en-US"/>
          </a:p>
        </p:txBody>
      </p:sp>
    </p:spTree>
    <p:extLst>
      <p:ext uri="{BB962C8B-B14F-4D97-AF65-F5344CB8AC3E}">
        <p14:creationId xmlns:p14="http://schemas.microsoft.com/office/powerpoint/2010/main" val="3764044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از منظر سرمایه داری مخاطب بیشتر به معنای</a:t>
            </a:r>
            <a:r>
              <a:rPr lang="fa-IR" baseline="0" dirty="0" smtClean="0"/>
              <a:t> داشتن مشرتی بیشتر است که موجب کسب ثروت بیشتر برای بنگاه اقتصادی می شود. از این رو سرمایه داری به دنبال گسترش رسانه های ارتباط جمعی است.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11</a:t>
            </a:fld>
            <a:endParaRPr lang="en-US"/>
          </a:p>
        </p:txBody>
      </p:sp>
    </p:spTree>
    <p:extLst>
      <p:ext uri="{BB962C8B-B14F-4D97-AF65-F5344CB8AC3E}">
        <p14:creationId xmlns:p14="http://schemas.microsoft.com/office/powerpoint/2010/main" val="4244982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هر</a:t>
            </a:r>
            <a:r>
              <a:rPr lang="fa-IR" baseline="0" dirty="0" smtClean="0"/>
              <a:t> فرد متناسب با سن و سال خودش اخبار را از منبع و کانال خاصی دنبال می کند. مثلا بر اساس تحقیقات فوق:</a:t>
            </a:r>
          </a:p>
          <a:p>
            <a:pPr marL="171450" indent="-171450" algn="just" rtl="1">
              <a:buFont typeface="Arial" panose="020B0604020202020204" pitchFamily="34" charset="0"/>
              <a:buChar char="•"/>
            </a:pPr>
            <a:r>
              <a:rPr lang="fa-IR" sz="1200" b="0" dirty="0" smtClean="0">
                <a:solidFill>
                  <a:srgbClr val="0070C0"/>
                </a:solidFill>
                <a:cs typeface="B Mitra" panose="00000400000000000000" pitchFamily="2" charset="-78"/>
              </a:rPr>
              <a:t>جوانان 18 تا 24 سال بیشترین اخبار را از رسانه های آنلاین دریافت می کنند.</a:t>
            </a:r>
          </a:p>
          <a:p>
            <a:pPr marL="171450" indent="-171450" algn="just" rtl="1">
              <a:buFont typeface="Arial" panose="020B0604020202020204" pitchFamily="34" charset="0"/>
              <a:buChar char="•"/>
            </a:pPr>
            <a:r>
              <a:rPr lang="fa-IR" sz="1200" b="0" dirty="0" smtClean="0">
                <a:solidFill>
                  <a:srgbClr val="FF3300"/>
                </a:solidFill>
                <a:cs typeface="B Mitra" panose="00000400000000000000" pitchFamily="2" charset="-78"/>
              </a:rPr>
              <a:t>افراد مسن بیشترین اخبار را از تلویزیون دریافت می کنند.</a:t>
            </a:r>
          </a:p>
          <a:p>
            <a:pPr marL="171450" indent="-171450" algn="just" rtl="1">
              <a:buFont typeface="Arial" panose="020B0604020202020204" pitchFamily="34" charset="0"/>
              <a:buChar char="•"/>
            </a:pPr>
            <a:r>
              <a:rPr lang="fa-IR" sz="1200" b="0" dirty="0" smtClean="0">
                <a:solidFill>
                  <a:schemeClr val="tx1"/>
                </a:solidFill>
                <a:cs typeface="B Mitra" panose="00000400000000000000" pitchFamily="2" charset="-78"/>
              </a:rPr>
              <a:t>با کاهش سن، استفاده از مطبوعات کاهش پیدا می کند.</a:t>
            </a:r>
          </a:p>
          <a:p>
            <a:pPr marL="171450" indent="-171450" algn="just" rtl="1">
              <a:buFont typeface="Arial" panose="020B0604020202020204" pitchFamily="34" charset="0"/>
              <a:buChar char="•"/>
            </a:pPr>
            <a:r>
              <a:rPr lang="fa-IR" sz="1200" b="0" dirty="0" smtClean="0">
                <a:solidFill>
                  <a:schemeClr val="accent4">
                    <a:lumMod val="75000"/>
                  </a:schemeClr>
                </a:solidFill>
                <a:cs typeface="B Mitra" panose="00000400000000000000" pitchFamily="2" charset="-78"/>
              </a:rPr>
              <a:t>رادیو کمترین تاثیر را در خبررسانی دارد.</a:t>
            </a:r>
            <a:endParaRPr lang="fa-IR" b="0" baseline="0" dirty="0" smtClean="0"/>
          </a:p>
          <a:p>
            <a:pPr marL="171450" indent="-171450" algn="r" rtl="1">
              <a:buFont typeface="Arial" panose="020B0604020202020204" pitchFamily="34" charset="0"/>
              <a:buChar char="•"/>
            </a:pPr>
            <a:r>
              <a:rPr lang="fa-IR" b="0" baseline="0" dirty="0" smtClean="0"/>
              <a:t>57 درصد افراد 25 تا 34 ساله اخبار را از کانال رسانه های آنلاین دنبال می کند.</a:t>
            </a:r>
          </a:p>
          <a:p>
            <a:pPr marL="171450" indent="-171450" algn="r" rtl="1">
              <a:buFont typeface="Arial" panose="020B0604020202020204" pitchFamily="34" charset="0"/>
              <a:buChar char="•"/>
            </a:pPr>
            <a:endParaRPr lang="fa-IR" b="0" baseline="0" dirty="0" smtClean="0"/>
          </a:p>
          <a:p>
            <a:pPr marL="0" indent="0" algn="r" rtl="1">
              <a:buFont typeface="Arial" panose="020B0604020202020204" pitchFamily="34" charset="0"/>
              <a:buNone/>
            </a:pPr>
            <a:r>
              <a:rPr lang="fa-IR" b="0" baseline="0" dirty="0" smtClean="0"/>
              <a:t>از دانش آموزانتان بپرسید که آیا با نتایج نظرسنجی فوق موافقند؟</a:t>
            </a:r>
            <a:endParaRPr lang="en-US" b="0" dirty="0"/>
          </a:p>
        </p:txBody>
      </p:sp>
      <p:sp>
        <p:nvSpPr>
          <p:cNvPr id="4" name="Slide Number Placeholder 3"/>
          <p:cNvSpPr>
            <a:spLocks noGrp="1"/>
          </p:cNvSpPr>
          <p:nvPr>
            <p:ph type="sldNum" sz="quarter" idx="10"/>
          </p:nvPr>
        </p:nvSpPr>
        <p:spPr/>
        <p:txBody>
          <a:bodyPr/>
          <a:lstStyle/>
          <a:p>
            <a:fld id="{862911C2-D162-4784-8DBD-2B52EF5F866B}" type="slidenum">
              <a:rPr lang="en-US" smtClean="0"/>
              <a:t>12</a:t>
            </a:fld>
            <a:endParaRPr lang="en-US"/>
          </a:p>
        </p:txBody>
      </p:sp>
    </p:spTree>
    <p:extLst>
      <p:ext uri="{BB962C8B-B14F-4D97-AF65-F5344CB8AC3E}">
        <p14:creationId xmlns:p14="http://schemas.microsoft.com/office/powerpoint/2010/main" val="2898888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فیلم 2 (آموزش فیزیک) را پخش کنید.</a:t>
            </a:r>
          </a:p>
          <a:p>
            <a:pPr algn="r" rtl="1"/>
            <a:endParaRPr lang="fa-IR" dirty="0" smtClean="0"/>
          </a:p>
          <a:p>
            <a:pPr algn="r" rtl="1"/>
            <a:r>
              <a:rPr lang="fa-IR" dirty="0" smtClean="0"/>
              <a:t>در این اسلاید به سراغ تاثیرگذاری تحصیلات و دانش انباشته مخاطب در مواجهه با پیامهای رسانه ای می رویم.</a:t>
            </a:r>
          </a:p>
          <a:p>
            <a:pPr algn="r" rtl="1"/>
            <a:endParaRPr lang="fa-IR" dirty="0" smtClean="0"/>
          </a:p>
          <a:p>
            <a:pPr algn="r" rtl="1"/>
            <a:r>
              <a:rPr lang="fa-IR" dirty="0" smtClean="0"/>
              <a:t>ویدیوی فوق مربوط به آموزش مجازی فیزیک برای کنکور توسط یکی از برندهای آموزشی است. آیا افرادی که در متن</a:t>
            </a:r>
            <a:r>
              <a:rPr lang="fa-IR" baseline="0" dirty="0" smtClean="0"/>
              <a:t> اسلاید نام برده ایم این فیلم برایشان جذابیتی دارد؟</a:t>
            </a:r>
          </a:p>
          <a:p>
            <a:pPr algn="r" rtl="1"/>
            <a:r>
              <a:rPr lang="fa-IR" baseline="0" dirty="0" smtClean="0"/>
              <a:t>دانشجوی دکترای فیزیک سالهاست این مباحث را پشت سر گذاشته و این مباحث برایش بشدت تکراری و بلا استفاده است.</a:t>
            </a:r>
          </a:p>
          <a:p>
            <a:pPr algn="r" rtl="1"/>
            <a:r>
              <a:rPr lang="fa-IR" baseline="0" dirty="0" smtClean="0"/>
              <a:t>دانش آموز سوم دبستان و پیرزن دارای سیکل هم اصلا از ایت پیام چیزی سر در نمی آورند.</a:t>
            </a:r>
          </a:p>
          <a:p>
            <a:pPr algn="r" rtl="1"/>
            <a:endParaRPr lang="fa-IR" baseline="0" dirty="0" smtClean="0"/>
          </a:p>
          <a:p>
            <a:pPr algn="r" rtl="1"/>
            <a:r>
              <a:rPr lang="fa-IR" baseline="0" dirty="0" smtClean="0"/>
              <a:t>مستقیم ترین و اصلی ترین مخاطب این پیام کسی نیست جز دانش آموزان پشت کنکوریِ فیزیک.</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13</a:t>
            </a:fld>
            <a:endParaRPr lang="en-US"/>
          </a:p>
        </p:txBody>
      </p:sp>
    </p:spTree>
    <p:extLst>
      <p:ext uri="{BB962C8B-B14F-4D97-AF65-F5344CB8AC3E}">
        <p14:creationId xmlns:p14="http://schemas.microsoft.com/office/powerpoint/2010/main" val="2345691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14</a:t>
            </a:fld>
            <a:endParaRPr lang="en-US"/>
          </a:p>
        </p:txBody>
      </p:sp>
    </p:spTree>
    <p:extLst>
      <p:ext uri="{BB962C8B-B14F-4D97-AF65-F5344CB8AC3E}">
        <p14:creationId xmlns:p14="http://schemas.microsoft.com/office/powerpoint/2010/main" val="4244982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در کلاس</a:t>
            </a:r>
            <a:r>
              <a:rPr lang="fa-IR" baseline="0" dirty="0" smtClean="0"/>
              <a:t> با دانش آموزان درباره هریک از دسته های مخاطبان، ویژگی های آنها، نیازهایشان، برنامه های مناسبشان و... بحث کنید و از آنها بخواهید چند ویژگی تاثیرگذار دیگر در علایق و انتخابهای رسانه ای مخاطبان را بیان کنند.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15</a:t>
            </a:fld>
            <a:endParaRPr lang="en-US"/>
          </a:p>
        </p:txBody>
      </p:sp>
    </p:spTree>
    <p:extLst>
      <p:ext uri="{BB962C8B-B14F-4D97-AF65-F5344CB8AC3E}">
        <p14:creationId xmlns:p14="http://schemas.microsoft.com/office/powerpoint/2010/main" val="3717128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در این اسلاید و دو اسلاید بعدی به کمک یک عکس مرتبط، سه جمله</a:t>
            </a:r>
            <a:r>
              <a:rPr lang="fa-IR" baseline="0" dirty="0" smtClean="0"/>
              <a:t> راجع به نحوه انتخاب کردن مخاطب آورده ایم. از دانش آموزانتان بپرسید که چقدر این جملات را قبول دارند؟</a:t>
            </a:r>
            <a:endParaRPr lang="fa-IR" dirty="0" smtClean="0"/>
          </a:p>
        </p:txBody>
      </p:sp>
      <p:sp>
        <p:nvSpPr>
          <p:cNvPr id="4" name="Slide Number Placeholder 3"/>
          <p:cNvSpPr>
            <a:spLocks noGrp="1"/>
          </p:cNvSpPr>
          <p:nvPr>
            <p:ph type="sldNum" sz="quarter" idx="10"/>
          </p:nvPr>
        </p:nvSpPr>
        <p:spPr/>
        <p:txBody>
          <a:bodyPr/>
          <a:lstStyle/>
          <a:p>
            <a:fld id="{862911C2-D162-4784-8DBD-2B52EF5F866B}" type="slidenum">
              <a:rPr lang="en-US" smtClean="0"/>
              <a:t>16</a:t>
            </a:fld>
            <a:endParaRPr lang="en-US"/>
          </a:p>
        </p:txBody>
      </p:sp>
    </p:spTree>
    <p:extLst>
      <p:ext uri="{BB962C8B-B14F-4D97-AF65-F5344CB8AC3E}">
        <p14:creationId xmlns:p14="http://schemas.microsoft.com/office/powerpoint/2010/main" val="4047245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dirty="0" smtClean="0"/>
              <a:t>چقدر</a:t>
            </a:r>
            <a:r>
              <a:rPr lang="fa-IR" baseline="0" dirty="0" smtClean="0"/>
              <a:t> این جمله را قبول دارید؟ آیا شما این چنین هستید؟</a:t>
            </a:r>
            <a:endParaRPr lang="fa-IR" dirty="0" smtClean="0"/>
          </a:p>
        </p:txBody>
      </p:sp>
      <p:sp>
        <p:nvSpPr>
          <p:cNvPr id="4" name="Slide Number Placeholder 3"/>
          <p:cNvSpPr>
            <a:spLocks noGrp="1"/>
          </p:cNvSpPr>
          <p:nvPr>
            <p:ph type="sldNum" sz="quarter" idx="10"/>
          </p:nvPr>
        </p:nvSpPr>
        <p:spPr/>
        <p:txBody>
          <a:bodyPr/>
          <a:lstStyle/>
          <a:p>
            <a:fld id="{862911C2-D162-4784-8DBD-2B52EF5F866B}" type="slidenum">
              <a:rPr lang="en-US" smtClean="0"/>
              <a:t>17</a:t>
            </a:fld>
            <a:endParaRPr lang="en-US"/>
          </a:p>
        </p:txBody>
      </p:sp>
    </p:spTree>
    <p:extLst>
      <p:ext uri="{BB962C8B-B14F-4D97-AF65-F5344CB8AC3E}">
        <p14:creationId xmlns:p14="http://schemas.microsoft.com/office/powerpoint/2010/main" val="1176747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t>چقدر</a:t>
            </a:r>
            <a:r>
              <a:rPr lang="fa-IR" baseline="0" dirty="0" smtClean="0"/>
              <a:t> این جمله را قبول دارید؟ آیا شما این چنین هستید؟</a:t>
            </a:r>
            <a:endParaRPr lang="fa-IR" dirty="0" smtClean="0"/>
          </a:p>
          <a:p>
            <a:pPr marL="0" marR="0" indent="0" algn="r" defTabSz="914400" rtl="1" eaLnBrk="1" fontAlgn="auto" latinLnBrk="0" hangingPunct="1">
              <a:lnSpc>
                <a:spcPct val="100000"/>
              </a:lnSpc>
              <a:spcBef>
                <a:spcPts val="0"/>
              </a:spcBef>
              <a:spcAft>
                <a:spcPts val="0"/>
              </a:spcAft>
              <a:buClrTx/>
              <a:buSzTx/>
              <a:buFontTx/>
              <a:buNone/>
              <a:tabLst/>
              <a:defRPr/>
            </a:pPr>
            <a:endParaRPr lang="fa-IR"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t>ذکر</a:t>
            </a:r>
            <a:r>
              <a:rPr lang="fa-IR" baseline="0" dirty="0" smtClean="0"/>
              <a:t> این نکته ضروری است که </a:t>
            </a:r>
            <a:r>
              <a:rPr lang="fa-IR" dirty="0" smtClean="0"/>
              <a:t>مخاطب از آن رسانه یا محصول رسانه ای استفاده می کند که برایش خرسندی (مطلوبیت) ایجاد می کند و درست در همان زمان، آن چیزی را که دوست دارد از آن ادراک و دریافت می کند؛ بنابراین مخاطب چه در مقام انتخاب و گزینش و چه در مقام ادراک و تحلیل در جهان و جریان رسانه ای دستکاری می کند!</a:t>
            </a:r>
          </a:p>
          <a:p>
            <a:pPr algn="r" rtl="1"/>
            <a:endParaRPr lang="fa-IR" dirty="0"/>
          </a:p>
        </p:txBody>
      </p:sp>
      <p:sp>
        <p:nvSpPr>
          <p:cNvPr id="4" name="Slide Number Placeholder 3"/>
          <p:cNvSpPr>
            <a:spLocks noGrp="1"/>
          </p:cNvSpPr>
          <p:nvPr>
            <p:ph type="sldNum" sz="quarter" idx="10"/>
          </p:nvPr>
        </p:nvSpPr>
        <p:spPr/>
        <p:txBody>
          <a:bodyPr/>
          <a:lstStyle/>
          <a:p>
            <a:fld id="{862911C2-D162-4784-8DBD-2B52EF5F866B}" type="slidenum">
              <a:rPr lang="en-US" smtClean="0"/>
              <a:t>18</a:t>
            </a:fld>
            <a:endParaRPr lang="en-US"/>
          </a:p>
        </p:txBody>
      </p:sp>
    </p:spTree>
    <p:extLst>
      <p:ext uri="{BB962C8B-B14F-4D97-AF65-F5344CB8AC3E}">
        <p14:creationId xmlns:p14="http://schemas.microsoft.com/office/powerpoint/2010/main" val="1195213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19</a:t>
            </a:fld>
            <a:endParaRPr lang="en-US"/>
          </a:p>
        </p:txBody>
      </p:sp>
    </p:spTree>
    <p:extLst>
      <p:ext uri="{BB962C8B-B14F-4D97-AF65-F5344CB8AC3E}">
        <p14:creationId xmlns:p14="http://schemas.microsoft.com/office/powerpoint/2010/main" val="2353699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20</a:t>
            </a:fld>
            <a:endParaRPr lang="en-US"/>
          </a:p>
        </p:txBody>
      </p:sp>
    </p:spTree>
    <p:extLst>
      <p:ext uri="{BB962C8B-B14F-4D97-AF65-F5344CB8AC3E}">
        <p14:creationId xmlns:p14="http://schemas.microsoft.com/office/powerpoint/2010/main" val="2426067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موسیقی «صنما» را در کلاس پخش کنید.</a:t>
            </a:r>
          </a:p>
          <a:p>
            <a:pPr algn="r" rtl="1"/>
            <a:endParaRPr lang="fa-IR" dirty="0" smtClean="0"/>
          </a:p>
          <a:p>
            <a:pPr algn="r" rtl="1"/>
            <a:r>
              <a:rPr lang="fa-IR" dirty="0" smtClean="0"/>
              <a:t>در این اسلاید و اسلاید قبل دو نمونه از محصولات هنری را مرور</a:t>
            </a:r>
            <a:r>
              <a:rPr lang="fa-IR" baseline="0" dirty="0" smtClean="0"/>
              <a:t> میکنیم که مخاطب چیز خاصی از آنها درک نمی کند. می خواهیم به این برسیم که اگر خالق پیام توجهی به مخاطب به عنوان مهمترین عنصر ارتباطات نداشته باشد محصولش می شود چنین آثاری که مانند حرف زدن با دیوار است.</a:t>
            </a:r>
            <a:endParaRPr lang="fa-IR" dirty="0" smtClean="0"/>
          </a:p>
          <a:p>
            <a:pPr algn="r" rtl="1"/>
            <a:endParaRPr lang="fa-IR" dirty="0" smtClean="0"/>
          </a:p>
          <a:p>
            <a:pPr algn="r" rtl="1"/>
            <a:r>
              <a:rPr lang="fa-IR" dirty="0" smtClean="0"/>
              <a:t>درباره این موسیقی:</a:t>
            </a:r>
          </a:p>
          <a:p>
            <a:pPr algn="r" rtl="1"/>
            <a:r>
              <a:rPr lang="fa-IR" dirty="0" smtClean="0"/>
              <a:t>این آهنگ در قالب یک کنسرت خوانده شده</a:t>
            </a:r>
            <a:r>
              <a:rPr lang="fa-IR" baseline="0" dirty="0" smtClean="0"/>
              <a:t> است.</a:t>
            </a:r>
          </a:p>
          <a:p>
            <a:pPr algn="r" rtl="1"/>
            <a:r>
              <a:rPr lang="fa-IR" baseline="0" dirty="0" smtClean="0"/>
              <a:t>خواننده آن محسن نامجو است که چند سالی است از ایران رفته و مقیم نیویورک شده.</a:t>
            </a:r>
          </a:p>
          <a:p>
            <a:pPr algn="r" rtl="1"/>
            <a:r>
              <a:rPr lang="fa-IR" baseline="0" dirty="0" smtClean="0"/>
              <a:t>یکی از تخصصهای او خواندن آیات قرآن به شکلی توهین آمیز با آهنگ است. همچنین او در مصاحبه با </a:t>
            </a:r>
            <a:r>
              <a:rPr lang="en-US" baseline="0" dirty="0" smtClean="0"/>
              <a:t>BBC</a:t>
            </a:r>
            <a:r>
              <a:rPr lang="fa-IR" baseline="0" dirty="0" smtClean="0"/>
              <a:t> خود را بی دین نامیده است.</a:t>
            </a:r>
          </a:p>
          <a:p>
            <a:pPr algn="r" rtl="1"/>
            <a:r>
              <a:rPr lang="fa-IR" baseline="0" dirty="0" smtClean="0"/>
              <a:t>یکی از سبکهای او سبک تلفیقی است به این شکل که در یک آهنگ موسیقی سنتی را با موسیقی راک و جاز ترکیب می کند و یا سه تار و گیتار را همزمان می زند. اما تقریبا هیچ یک از اساتید موسیقی سنتی در ایران صحه ای بر سبک او در ایران نگذاشته اند.</a:t>
            </a:r>
          </a:p>
        </p:txBody>
      </p:sp>
      <p:sp>
        <p:nvSpPr>
          <p:cNvPr id="4" name="Slide Number Placeholder 3"/>
          <p:cNvSpPr>
            <a:spLocks noGrp="1"/>
          </p:cNvSpPr>
          <p:nvPr>
            <p:ph type="sldNum" sz="quarter" idx="10"/>
          </p:nvPr>
        </p:nvSpPr>
        <p:spPr/>
        <p:txBody>
          <a:bodyPr/>
          <a:lstStyle/>
          <a:p>
            <a:fld id="{862911C2-D162-4784-8DBD-2B52EF5F866B}" type="slidenum">
              <a:rPr lang="en-US" smtClean="0"/>
              <a:t>2</a:t>
            </a:fld>
            <a:endParaRPr lang="en-US"/>
          </a:p>
        </p:txBody>
      </p:sp>
    </p:spTree>
    <p:extLst>
      <p:ext uri="{BB962C8B-B14F-4D97-AF65-F5344CB8AC3E}">
        <p14:creationId xmlns:p14="http://schemas.microsoft.com/office/powerpoint/2010/main" val="3162842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هر</a:t>
            </a:r>
            <a:r>
              <a:rPr lang="fa-IR" baseline="0" dirty="0" smtClean="0"/>
              <a:t> پیام رسانه ای دو نوع مخاطب دارد:</a:t>
            </a:r>
          </a:p>
          <a:p>
            <a:pPr algn="just" rtl="1"/>
            <a:r>
              <a:rPr lang="fa-IR" baseline="0" dirty="0" smtClean="0"/>
              <a:t>1- مخاطب اصلی (مخاطب هدف): کسی است که فرستنده پیام، روی آن تمرکز کرده و پیامش را برای آن تولید می کند. در واقع زمانی فرستنده بیشترین رضایت را نسبت به تولید خود خواهد داشت که پیام به دست مخاطب اصلی برسد و تاثیرگذاری مناسب را روی او بگذارد. از سوی دیگر مخاطب اصلی قابل پیش بینی است و می شود برای او برنامه ریزی کرد و اساسا تولیدکننده ها برای موفقیت تولیداتشان بایست تخمین دقیقی از علایق و سلایق این دسته از مخاطبینِ اثر خود داشته باشند.</a:t>
            </a:r>
          </a:p>
          <a:p>
            <a:pPr algn="just" rtl="1"/>
            <a:r>
              <a:rPr lang="fa-IR" baseline="0" dirty="0" smtClean="0"/>
              <a:t>مثلا انیمیشن </a:t>
            </a:r>
            <a:r>
              <a:rPr lang="en-US" baseline="0" dirty="0" smtClean="0"/>
              <a:t>Om Nom</a:t>
            </a:r>
            <a:r>
              <a:rPr lang="fa-IR" baseline="0" dirty="0" smtClean="0"/>
              <a:t> برای رده سنی زیر 7 سال تولید شده و اگر این رده سنی با این انیمیشن ارتباط برقرار کند فرستنده پیام راضی خواهد شد.</a:t>
            </a:r>
          </a:p>
          <a:p>
            <a:pPr algn="just" rtl="1"/>
            <a:r>
              <a:rPr lang="fa-IR" baseline="0" dirty="0" smtClean="0"/>
              <a:t>مخاطب اصلی سایر تولیدات پخش شده در اسلایدهای نخست (موسیقی، نقاشیها، بازی و...) چه کسی است؟</a:t>
            </a:r>
          </a:p>
          <a:p>
            <a:pPr algn="just" rtl="1"/>
            <a:endParaRPr lang="fa-IR" baseline="0" dirty="0" smtClean="0"/>
          </a:p>
          <a:p>
            <a:pPr algn="just" rtl="1"/>
            <a:r>
              <a:rPr lang="fa-IR" baseline="0" dirty="0" smtClean="0"/>
              <a:t>2- مخاطب فرعی (مخاطب گذری): هر پیام در عینِ داشتن مخاطب اصلی، تعدادی هم مخاطبین پیش بینی نشده دارد. به عنوان مثال همان انیمیشن </a:t>
            </a:r>
            <a:r>
              <a:rPr lang="en-US" baseline="0" dirty="0" smtClean="0"/>
              <a:t>  Om Nom</a:t>
            </a:r>
            <a:r>
              <a:rPr lang="fa-IR" baseline="0" dirty="0" smtClean="0"/>
              <a:t>وقتی از شبکه پویا پخش می شود، احتمالا مادران کودکان را هم درگیر خواهد کرد. یا خبر دیدار اوباما از کوبا در عین حال که برای انقلابیون کوبا (به عنوان مخاطبان اصلی پیام) خبری ناگوار است ممکن است برای بسیاری از دولتها و ملتهای دیگر جهان هم که با امریکا خصومت دارند خبری ناگوار باشد. این ملتها در واقع مخاطبان فرعی این خبر محسوب می شوند. یک تولیکننده موفق کسی است که در عین برنامه ریزی برای مخاطبین اصلی پیام خود، روی مخاطبینی که به صورت گذری یا فرعی با این پیام مواجه می شوند هم برنامه ریزی لازم را انجام داده باشد.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21</a:t>
            </a:fld>
            <a:endParaRPr lang="en-US"/>
          </a:p>
        </p:txBody>
      </p:sp>
    </p:spTree>
    <p:extLst>
      <p:ext uri="{BB962C8B-B14F-4D97-AF65-F5344CB8AC3E}">
        <p14:creationId xmlns:p14="http://schemas.microsoft.com/office/powerpoint/2010/main" val="2426067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تا</a:t>
            </a:r>
            <a:r>
              <a:rPr lang="fa-IR" baseline="0" dirty="0" smtClean="0"/>
              <a:t> اینجای بحث دانش آموزان بایست پیچیدگی مفهوم مخاطب و تنوع آن را درک کرده باشند تا بتوانند خود را جای فرستنده پیام قرار دهند و به اهمیت جایگاه مخاطب در فهم پیامهای رسانه ای تسلط یابند.</a:t>
            </a:r>
          </a:p>
          <a:p>
            <a:pPr algn="just" rtl="1"/>
            <a:r>
              <a:rPr lang="fa-IR" baseline="0" dirty="0" smtClean="0"/>
              <a:t>فیلم اسلاید بعد (شناسایی مخاطب) قرار است نوع دیگری از نگاه را برای مواجهه با مخاطب به بچه ها نشان دهد.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22</a:t>
            </a:fld>
            <a:endParaRPr lang="en-US"/>
          </a:p>
        </p:txBody>
      </p:sp>
    </p:spTree>
    <p:extLst>
      <p:ext uri="{BB962C8B-B14F-4D97-AF65-F5344CB8AC3E}">
        <p14:creationId xmlns:p14="http://schemas.microsoft.com/office/powerpoint/2010/main" val="2426067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فیلم 3 با عنوان «</a:t>
            </a:r>
            <a:r>
              <a:rPr lang="fa-IR" baseline="0" dirty="0" smtClean="0"/>
              <a:t>شناسایی مخاطب» را مشاهده کنید.</a:t>
            </a:r>
          </a:p>
          <a:p>
            <a:endParaRPr lang="fa-IR" baseline="0" dirty="0" smtClean="0"/>
          </a:p>
          <a:p>
            <a:pPr algn="r" rtl="1"/>
            <a:r>
              <a:rPr lang="fa-IR" baseline="0" dirty="0" smtClean="0"/>
              <a:t>این کلیپ آموزشی به روش های جلب مخاطب به عنوان مشتری برای فضای کسب و کار می پردازد و در واقع نگاه سرمایه داری به مخاطب را بیان می کند. دیدگاهی که در آن مخاطب در واقع همان «مشتری» است و برای تبلیغات بایست به این مشتریها دقت کرد و آنها را به دقیقترین شکل ممکن انتخاب نمود.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23</a:t>
            </a:fld>
            <a:endParaRPr lang="en-US"/>
          </a:p>
        </p:txBody>
      </p:sp>
    </p:spTree>
    <p:extLst>
      <p:ext uri="{BB962C8B-B14F-4D97-AF65-F5344CB8AC3E}">
        <p14:creationId xmlns:p14="http://schemas.microsoft.com/office/powerpoint/2010/main" val="2353699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از منظر نظام سرمایه داری، مخاطب بیشتر داشتن به معنای</a:t>
            </a:r>
            <a:r>
              <a:rPr lang="fa-IR" baseline="0" dirty="0" smtClean="0"/>
              <a:t> مشتری بیشتر داشتن است که موجب کسب ثروت بیشتر برای بنگاه اقتصادی رسانه ای می شود. از این رو سرمایه داری به دنبال گسترش رسانه های ارتباط جمعی است تا مشتریان خود را بیشتر کند و پول بیشتری به جیب بزند و در این مسیر از هیچ چیز فروگذار نمی کند.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24</a:t>
            </a:fld>
            <a:endParaRPr lang="en-US"/>
          </a:p>
        </p:txBody>
      </p:sp>
    </p:spTree>
    <p:extLst>
      <p:ext uri="{BB962C8B-B14F-4D97-AF65-F5344CB8AC3E}">
        <p14:creationId xmlns:p14="http://schemas.microsoft.com/office/powerpoint/2010/main" val="4244982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به عنوان مثالی از جنسِ نگاه سرمایه داری به مخاطب،</a:t>
            </a:r>
            <a:r>
              <a:rPr lang="fa-IR" baseline="0" dirty="0" smtClean="0"/>
              <a:t> </a:t>
            </a:r>
            <a:r>
              <a:rPr lang="fa-IR" dirty="0" smtClean="0"/>
              <a:t>مارک زوکربرگ مدیر</a:t>
            </a:r>
            <a:r>
              <a:rPr lang="fa-IR" baseline="0" dirty="0" smtClean="0"/>
              <a:t> شبکه اجتماعی فیس بوک در سال 2012 اعلام کرد که فیسبوک با گذشتن از مرز 1 میلیارد کاربر، سومین کشور پر جمعیت دنیا است! تصویر فوق او را در همایش فناوری های واقعیت مجازی نشان می دهد که با شعف فراوان در میان مردمِ کشورش حرکت می کند...</a:t>
            </a:r>
          </a:p>
          <a:p>
            <a:pPr algn="r" rtl="1"/>
            <a:endParaRPr lang="fa-IR" baseline="0" dirty="0" smtClean="0"/>
          </a:p>
          <a:p>
            <a:pPr algn="r" rtl="1"/>
            <a:r>
              <a:rPr lang="fa-IR" baseline="0" dirty="0" smtClean="0"/>
              <a:t>می دانستید که یکی از اصلی ترین منابع درآمد فیس بوک از طریق فروش اطلاعات کاربرانِ خود به شرکت های تبلیغاتی است؟</a:t>
            </a:r>
            <a:endParaRPr lang="en-US" dirty="0" smtClean="0"/>
          </a:p>
          <a:p>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25</a:t>
            </a:fld>
            <a:endParaRPr lang="en-US"/>
          </a:p>
        </p:txBody>
      </p:sp>
    </p:spTree>
    <p:extLst>
      <p:ext uri="{BB962C8B-B14F-4D97-AF65-F5344CB8AC3E}">
        <p14:creationId xmlns:p14="http://schemas.microsoft.com/office/powerpoint/2010/main" val="2429491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همانطور که گفتیم،</a:t>
            </a:r>
            <a:r>
              <a:rPr lang="fa-IR" baseline="0" dirty="0" smtClean="0"/>
              <a:t> </a:t>
            </a:r>
            <a:r>
              <a:rPr lang="fa-IR" dirty="0" smtClean="0"/>
              <a:t>در نگاه</a:t>
            </a:r>
            <a:r>
              <a:rPr lang="fa-IR" baseline="0" dirty="0" smtClean="0"/>
              <a:t> سرمایه داری، مخاطب سرمایه است! در همین راستا جایگاه مخاطب در رسانه های نظام سرمایه داری به این نحو تعریف می شود:</a:t>
            </a:r>
          </a:p>
          <a:p>
            <a:pPr marL="0" marR="0" lvl="0" indent="0" algn="r" defTabSz="914400" rtl="1" eaLnBrk="1" fontAlgn="auto" latinLnBrk="0" hangingPunct="1">
              <a:lnSpc>
                <a:spcPct val="100000"/>
              </a:lnSpc>
              <a:spcBef>
                <a:spcPts val="0"/>
              </a:spcBef>
              <a:spcAft>
                <a:spcPts val="0"/>
              </a:spcAft>
              <a:buClrTx/>
              <a:buSzTx/>
              <a:buFontTx/>
              <a:buNone/>
              <a:tabLst/>
              <a:defRPr/>
            </a:pPr>
            <a:r>
              <a:rPr lang="fa-IR" b="0" baseline="0" dirty="0" smtClean="0"/>
              <a:t>1- </a:t>
            </a:r>
            <a:r>
              <a:rPr lang="fa-IR" sz="1200" b="0" dirty="0" smtClean="0">
                <a:effectLst/>
                <a:cs typeface="B Mitra" panose="00000400000000000000" pitchFamily="2" charset="-78"/>
              </a:rPr>
              <a:t>قدرت رسانه ها با تعداد مخاطبانشان سنجیده می شود.</a:t>
            </a:r>
          </a:p>
          <a:p>
            <a:pPr marL="0" marR="0" lvl="0" indent="0" algn="r" defTabSz="914400" rtl="1" eaLnBrk="1" fontAlgn="auto" latinLnBrk="0" hangingPunct="1">
              <a:lnSpc>
                <a:spcPct val="100000"/>
              </a:lnSpc>
              <a:spcBef>
                <a:spcPts val="0"/>
              </a:spcBef>
              <a:spcAft>
                <a:spcPts val="0"/>
              </a:spcAft>
              <a:buClrTx/>
              <a:buSzTx/>
              <a:buFontTx/>
              <a:buNone/>
              <a:tabLst/>
              <a:defRPr/>
            </a:pPr>
            <a:r>
              <a:rPr lang="fa-IR" sz="1200" b="0" dirty="0" smtClean="0">
                <a:effectLst/>
                <a:cs typeface="B Mitra" panose="00000400000000000000" pitchFamily="2" charset="-78"/>
              </a:rPr>
              <a:t>2-</a:t>
            </a:r>
            <a:r>
              <a:rPr lang="fa-IR" sz="1200" b="0" baseline="0" dirty="0" smtClean="0">
                <a:effectLst/>
                <a:cs typeface="B Mitra" panose="00000400000000000000" pitchFamily="2" charset="-78"/>
              </a:rPr>
              <a:t> </a:t>
            </a:r>
            <a:r>
              <a:rPr lang="fa-IR" sz="1200" b="0" dirty="0" smtClean="0">
                <a:effectLst/>
                <a:cs typeface="B Mitra" panose="00000400000000000000" pitchFamily="2" charset="-78"/>
              </a:rPr>
              <a:t>مخاطب به دنبال رفع نیازهای خود است.</a:t>
            </a:r>
          </a:p>
          <a:p>
            <a:pPr marL="0" marR="0" lvl="0" indent="0" algn="r" defTabSz="914400" rtl="1" eaLnBrk="1" fontAlgn="auto" latinLnBrk="0" hangingPunct="1">
              <a:lnSpc>
                <a:spcPct val="100000"/>
              </a:lnSpc>
              <a:spcBef>
                <a:spcPts val="0"/>
              </a:spcBef>
              <a:spcAft>
                <a:spcPts val="0"/>
              </a:spcAft>
              <a:buClrTx/>
              <a:buSzTx/>
              <a:buFontTx/>
              <a:buNone/>
              <a:tabLst/>
              <a:defRPr/>
            </a:pPr>
            <a:r>
              <a:rPr lang="fa-IR" sz="1200" b="0" dirty="0" smtClean="0">
                <a:effectLst/>
                <a:cs typeface="B Mitra" panose="00000400000000000000" pitchFamily="2" charset="-78"/>
              </a:rPr>
              <a:t>3- در نتیجه رسانه ای که بتواند تعداد نیازهای بیشتری را از مخاطبان خود رفع کند قوی تر می شود.</a:t>
            </a:r>
          </a:p>
          <a:p>
            <a:pPr marL="0" marR="0" lvl="0" indent="0" algn="r" defTabSz="914400" rtl="1" eaLnBrk="1" fontAlgn="auto" latinLnBrk="0" hangingPunct="1">
              <a:lnSpc>
                <a:spcPct val="100000"/>
              </a:lnSpc>
              <a:spcBef>
                <a:spcPts val="0"/>
              </a:spcBef>
              <a:spcAft>
                <a:spcPts val="0"/>
              </a:spcAft>
              <a:buClrTx/>
              <a:buSzTx/>
              <a:buFontTx/>
              <a:buNone/>
              <a:tabLst/>
              <a:defRPr/>
            </a:pPr>
            <a:r>
              <a:rPr lang="fa-IR" sz="1200" b="0" dirty="0" smtClean="0">
                <a:effectLst/>
                <a:cs typeface="B Mitra" panose="00000400000000000000" pitchFamily="2" charset="-78"/>
              </a:rPr>
              <a:t>4- به همین منظور سرمایه داری برای قوی تر کردن رسانه ها هزینه می کند تا مشتری بیشتری پیدا کند.</a:t>
            </a:r>
            <a:endParaRPr lang="fa-IR" sz="1200" b="0" dirty="0" smtClean="0"/>
          </a:p>
          <a:p>
            <a:pPr marL="0" marR="0" lvl="0" indent="0" algn="r" defTabSz="914400" rtl="1" eaLnBrk="1" fontAlgn="auto" latinLnBrk="0" hangingPunct="1">
              <a:lnSpc>
                <a:spcPct val="100000"/>
              </a:lnSpc>
              <a:spcBef>
                <a:spcPts val="0"/>
              </a:spcBef>
              <a:spcAft>
                <a:spcPts val="0"/>
              </a:spcAft>
              <a:buClrTx/>
              <a:buSzTx/>
              <a:buFontTx/>
              <a:buNone/>
              <a:tabLst/>
              <a:defRPr/>
            </a:pPr>
            <a:endParaRPr lang="fa-IR" sz="1200" dirty="0" smtClean="0"/>
          </a:p>
          <a:p>
            <a:pPr marL="0" marR="0" lvl="0" indent="0" algn="r" defTabSz="914400" rtl="1" eaLnBrk="1" fontAlgn="auto" latinLnBrk="0" hangingPunct="1">
              <a:lnSpc>
                <a:spcPct val="100000"/>
              </a:lnSpc>
              <a:spcBef>
                <a:spcPts val="0"/>
              </a:spcBef>
              <a:spcAft>
                <a:spcPts val="0"/>
              </a:spcAft>
              <a:buClrTx/>
              <a:buSzTx/>
              <a:buFontTx/>
              <a:buNone/>
              <a:tabLst/>
              <a:defRPr/>
            </a:pPr>
            <a:endParaRPr lang="fa-IR" sz="1200" b="1" dirty="0" smtClean="0">
              <a:effectLst/>
              <a:cs typeface="B Mitra" panose="000004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fa-IR" sz="1200" dirty="0" smtClean="0">
              <a:effectLst/>
            </a:endParaRPr>
          </a:p>
          <a:p>
            <a:pPr algn="r" rtl="1"/>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26</a:t>
            </a:fld>
            <a:endParaRPr lang="en-US"/>
          </a:p>
        </p:txBody>
      </p:sp>
    </p:spTree>
    <p:extLst>
      <p:ext uri="{BB962C8B-B14F-4D97-AF65-F5344CB8AC3E}">
        <p14:creationId xmlns:p14="http://schemas.microsoft.com/office/powerpoint/2010/main" val="117852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نظریه ی استفاده و رضامندی یکی از مهمترین نظریات رسانه در موضوع شناسایی رفتار مخاطب در مواجهه با رسانه هاست.</a:t>
            </a:r>
          </a:p>
          <a:p>
            <a:pPr algn="just" rtl="1"/>
            <a:r>
              <a:rPr lang="fa-IR" dirty="0" smtClean="0"/>
              <a:t>این نظریه ضمن فعال انگاشتن مخاطب، بر نیازها و انگیزه های وی در استفاده از رسانه ها تأکید می کند و بر آن است که ارزش ها، علایق و نقش اجتماعی مخاطبان مهم است و مردم براساس این عوامل آن چه را می خواهند ببینند و بشنوند، انتخاب می کنند. پرسش اساسی نظریه ی استفاده و رضامندی این است که چرا مردم از رسانه ها استفاده می کنند و آن ها را برای چه منظوری به کار می گیرند؟ پاسخی که به اجمال داده می شود این است که مردم برای کسب راهنمایی، آرامش، سازگاری، اطلاعات و شکل گیری هویت شخصی، از رسانه ها استفاده می کنند (مک کوایل، ۱۳۸۵: ۱۰۴).</a:t>
            </a:r>
          </a:p>
          <a:p>
            <a:pPr algn="just" rtl="1"/>
            <a:endParaRPr lang="fa-IR" dirty="0" smtClean="0"/>
          </a:p>
          <a:p>
            <a:pPr algn="just" rtl="1"/>
            <a:r>
              <a:rPr lang="fa-IR" dirty="0" smtClean="0"/>
              <a:t>سابقه‌ی نظریه ی استفاده و رضامندی به مقاله ای از الیهو کاتز (۱۹۵۹) بر می گردد که در آن، کاتز به ادعای برنارد برلسون مبنی بر افول حوزه ی پژوهش در ارتباطات پاسخ داد و استدلال کرد که حوزه مشرف به موت و رو به افول، مطالعات و پژوهش های ارتباطی تحت عنوان اقناع و متقاعدسازی و آثار پیکارهای اقناعی بر روی مخاطبان است. به گفته‌ی وی، هدف این نوع پژوهش ها پاسخ به این سؤال بود که «رسانه ها چه تأثیری بر افراد دارند؟» کاتز لزوم توجه به رویکردی جدید را با طرح پرسش «چرا مردم از رسانه ها استفاده می کنند؟» یادآوری می کند.</a:t>
            </a:r>
          </a:p>
          <a:p>
            <a:pPr algn="just" rtl="1"/>
            <a:endParaRPr lang="fa-IR" dirty="0" smtClean="0"/>
          </a:p>
          <a:p>
            <a:pPr algn="just" rtl="1"/>
            <a:r>
              <a:rPr lang="fa-IR" dirty="0" smtClean="0"/>
              <a:t>نظریه‌ی استفاده و رضامندی با اتخاذ رویکردی کارکردگرایانه به ارتباطات و رسانه، مهم ترین نقش رسانه ها را برآورده ساختن نیازها و انگیزه های مخاطب می داند، بنابراین، به هر میزان که رسانه ها این نیازها و انگیزه ها را برآورده سازند، به همان میزان موجبات رضایتمندی مخاطب را فراهم می کنند.</a:t>
            </a:r>
          </a:p>
          <a:p>
            <a:pPr algn="just" rtl="1"/>
            <a:endParaRPr lang="fa-IR" dirty="0" smtClean="0"/>
          </a:p>
          <a:p>
            <a:pPr algn="just" rtl="1"/>
            <a:r>
              <a:rPr lang="fa-IR" dirty="0" smtClean="0"/>
              <a:t>فرض اصلی نظریه ی استفاده و رضامندی این است که </a:t>
            </a:r>
            <a:r>
              <a:rPr lang="fa-IR" b="1" dirty="0" smtClean="0"/>
              <a:t>افراد مخاطب، کم و بیش به صورت فعال، به دنبال محتوایی هستند که بیشترین رضایت را [برای آنان] فراهم سازد. </a:t>
            </a:r>
            <a:r>
              <a:rPr lang="fa-IR" dirty="0" smtClean="0"/>
              <a:t>میزان این رضایت بستگی به نیازها و علایق فرد دارد (ویندال، سیگنایزر و اولسون، ۲۷۴:۱۳۷۶).</a:t>
            </a:r>
          </a:p>
          <a:p>
            <a:pPr algn="just" rtl="1"/>
            <a:endParaRPr lang="fa-IR" dirty="0" smtClean="0"/>
          </a:p>
          <a:p>
            <a:pPr algn="just" rtl="1"/>
            <a:r>
              <a:rPr lang="fa-IR" dirty="0" smtClean="0"/>
              <a:t>رابین (۱۹۹۳) پنج فرض بنیادین نظریه‌ی استفاده و رضامندی را مشخص کرده است:</a:t>
            </a:r>
          </a:p>
          <a:p>
            <a:pPr algn="just" rtl="1"/>
            <a:endParaRPr lang="fa-IR" dirty="0" smtClean="0"/>
          </a:p>
          <a:p>
            <a:pPr marL="228600" indent="-228600" algn="just" rtl="1">
              <a:buFont typeface="+mj-lt"/>
              <a:buAutoNum type="arabicPeriod"/>
            </a:pPr>
            <a:r>
              <a:rPr lang="fa-IR" dirty="0" smtClean="0"/>
              <a:t>مردم در استفاده از رسانه ها دارای هدف و انگیزه هستند. چنین رفتار هدفمندی برای آن ها سودمند است و پیامدهایی برای خودشان و جامعه دارد.</a:t>
            </a:r>
          </a:p>
          <a:p>
            <a:pPr marL="228600" indent="-228600" algn="just" rtl="1">
              <a:buFont typeface="+mj-lt"/>
              <a:buAutoNum type="arabicPeriod"/>
            </a:pPr>
            <a:r>
              <a:rPr lang="fa-IR" dirty="0" smtClean="0"/>
              <a:t>مردم برای برآورده ساختن نیازها یا امیال خود، از منابع و محتوای ارتباطی استفاده می کنند. استفاده از رسانه ها، به منظور کسب رضایت یا منفعت از جمله جستجوی اطلاعات برای تقلیل شک و تردید و حل مسائل و مشکلات شخصی است.</a:t>
            </a:r>
          </a:p>
          <a:p>
            <a:pPr marL="228600" indent="-228600" algn="just" rtl="1">
              <a:buFont typeface="+mj-lt"/>
              <a:buAutoNum type="arabicPeriod"/>
            </a:pPr>
            <a:r>
              <a:rPr lang="fa-IR" dirty="0" smtClean="0"/>
              <a:t>عوامل اجتماعی و روانشناختی، واسطه ی رفتار ارتباطی است. رفتار ارتباطی پاسخی به رسانه ها به میانجی وضعیت های اجتماعی و روان شناختی مانند تعامل میان فردی، مقوله اجتماعی و شخصیت است.</a:t>
            </a:r>
          </a:p>
          <a:p>
            <a:pPr marL="228600" indent="-228600" algn="just" rtl="1">
              <a:buFont typeface="+mj-lt"/>
              <a:buAutoNum type="arabicPeriod"/>
            </a:pPr>
            <a:r>
              <a:rPr lang="fa-IR" dirty="0" smtClean="0"/>
              <a:t>بین رسانه ها و دیگر اَشکال ارتباط، برای انتخاب، توجه و استفاده‌ی ]مخاطب[ رقابت وجود دارد. به عبارتی، بین اَشکال ارتباط رسانه ای و ارتباط میان فردی، برای برآورده ساختن نیازها و خواسته ها رابطه وجود دارد.</a:t>
            </a:r>
          </a:p>
          <a:p>
            <a:pPr marL="228600" indent="-228600" algn="just" rtl="1">
              <a:buFont typeface="+mj-lt"/>
              <a:buAutoNum type="arabicPeriod"/>
            </a:pPr>
            <a:r>
              <a:rPr lang="fa-IR" dirty="0" smtClean="0"/>
              <a:t>در روابط بین رسانه ها و افراد، معمولاً افراد در مقایسه با رسانه ها نفوذ و تأثیرگذاری بیشتری دارند (رابین، ۹۸:۱۹۹۳).</a:t>
            </a:r>
          </a:p>
          <a:p>
            <a:pPr algn="just" rtl="1"/>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27</a:t>
            </a:fld>
            <a:endParaRPr lang="en-US"/>
          </a:p>
        </p:txBody>
      </p:sp>
    </p:spTree>
    <p:extLst>
      <p:ext uri="{BB962C8B-B14F-4D97-AF65-F5344CB8AC3E}">
        <p14:creationId xmlns:p14="http://schemas.microsoft.com/office/powerpoint/2010/main" val="2860480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نظریه ی استفاده و رضامندی یکی از مهمترین نظریات رسانه در موضوع شناسایی رفتار مخاطب در مواجهه با رسانه هاست.</a:t>
            </a:r>
          </a:p>
          <a:p>
            <a:pPr algn="just" rtl="1"/>
            <a:r>
              <a:rPr lang="fa-IR" dirty="0" smtClean="0"/>
              <a:t>این نظریه ضمن فعال انگاشتن مخاطب، بر نیازها و انگیزه های وی در استفاده از رسانه ها تأکید می کند و بر آن است که ارزش ها، علایق و نقش اجتماعی مخاطبان مهم است و مردم براساس این عوامل آن چه را می خواهند ببینند و بشنوند، انتخاب می کنند. پرسش اساسی نظریه ی استفاده و رضامندی این است که چرا مردم از رسانه ها استفاده می کنند و آن ها را برای چه منظوری به کار می گیرند؟ پاسخی که به اجمال داده می شود این است که مردم برای کسب راهنمایی، آرامش، سازگاری، اطلاعات و شکل گیری هویت شخصی، از رسانه ها استفاده می کنند (مک کوایل، ۱۳۸۵: ۱۰۴).</a:t>
            </a:r>
          </a:p>
          <a:p>
            <a:pPr algn="just" rtl="1"/>
            <a:endParaRPr lang="fa-IR" dirty="0" smtClean="0"/>
          </a:p>
          <a:p>
            <a:pPr algn="just" rtl="1"/>
            <a:r>
              <a:rPr lang="fa-IR" dirty="0" smtClean="0"/>
              <a:t>سابقه‌ی نظریه ی استفاده و رضامندی به مقاله ای از الیهو کاتز (۱۹۵۹) بر می گردد که در آن، کاتز به ادعای برنارد برلسون مبنی بر افول حوزه ی پژوهش در ارتباطات پاسخ داد و استدلال کرد که حوزه مشرف به موت و رو به افول، مطالعات و پژوهش های ارتباطی تحت عنوان اقناع و متقاعدسازی و آثار پیکارهای اقناعی بر روی مخاطبان است. به گفته‌ی وی، هدف این نوع پژوهش ها پاسخ به این سؤال بود که «رسانه ها چه تأثیری بر افراد دارند؟» کاتز لزوم توجه به رویکردی جدید را با طرح پرسش «چرا مردم از رسانه ها استفاده می کنند؟» یادآوری می کند.</a:t>
            </a:r>
          </a:p>
          <a:p>
            <a:pPr algn="just" rtl="1"/>
            <a:endParaRPr lang="fa-IR" dirty="0" smtClean="0"/>
          </a:p>
          <a:p>
            <a:pPr algn="just" rtl="1"/>
            <a:r>
              <a:rPr lang="fa-IR" dirty="0" smtClean="0"/>
              <a:t>نظریه‌ی استفاده و رضامندی با اتخاذ رویکردی کارکردگرایانه به ارتباطات و رسانه، مهم ترین نقش رسانه ها را برآورده ساختن نیازها و انگیزه های مخاطب می داند، بنابراین، به هر میزان که رسانه ها این نیازها و انگیزه ها را برآورده سازند، به همان میزان موجبات رضایتمندی مخاطب را فراهم می کنند.</a:t>
            </a:r>
          </a:p>
          <a:p>
            <a:pPr algn="just" rtl="1"/>
            <a:endParaRPr lang="fa-IR" dirty="0" smtClean="0"/>
          </a:p>
          <a:p>
            <a:pPr algn="just" rtl="1"/>
            <a:r>
              <a:rPr lang="fa-IR" dirty="0" smtClean="0"/>
              <a:t>فرض اصلی نظریه ی استفاده و رضامندی این است که </a:t>
            </a:r>
            <a:r>
              <a:rPr lang="fa-IR" b="1" dirty="0" smtClean="0"/>
              <a:t>افراد مخاطب، کم و بیش به صورت فعال، به دنبال محتوایی هستند که بیشترین رضایت را [برای آنان] فراهم سازد. </a:t>
            </a:r>
            <a:r>
              <a:rPr lang="fa-IR" dirty="0" smtClean="0"/>
              <a:t>میزان این رضایت بستگی به نیازها و علایق فرد دارد (ویندال، سیگنایزر و اولسون، ۲۷۴:۱۳۷۶).</a:t>
            </a:r>
          </a:p>
          <a:p>
            <a:pPr algn="just" rtl="1"/>
            <a:endParaRPr lang="fa-IR" dirty="0" smtClean="0"/>
          </a:p>
          <a:p>
            <a:pPr algn="just" rtl="1"/>
            <a:r>
              <a:rPr lang="fa-IR" dirty="0" smtClean="0"/>
              <a:t>رابین (۱۹۹۳) پنج فرض بنیادین نظریه‌ی استفاده و رضامندی را مشخص کرده است:</a:t>
            </a:r>
          </a:p>
          <a:p>
            <a:pPr algn="just" rtl="1"/>
            <a:endParaRPr lang="fa-IR" dirty="0" smtClean="0"/>
          </a:p>
          <a:p>
            <a:pPr marL="228600" indent="-228600" algn="just" rtl="1">
              <a:buFont typeface="+mj-lt"/>
              <a:buAutoNum type="arabicPeriod"/>
            </a:pPr>
            <a:r>
              <a:rPr lang="fa-IR" dirty="0" smtClean="0"/>
              <a:t>مردم در استفاده از رسانه ها دارای هدف و انگیزه هستند. چنین رفتار هدفمندی برای آن ها سودمند است و پیامدهایی برای خودشان و جامعه دارد.</a:t>
            </a:r>
          </a:p>
          <a:p>
            <a:pPr marL="228600" indent="-228600" algn="just" rtl="1">
              <a:buFont typeface="+mj-lt"/>
              <a:buAutoNum type="arabicPeriod"/>
            </a:pPr>
            <a:r>
              <a:rPr lang="fa-IR" dirty="0" smtClean="0"/>
              <a:t>مردم برای برآورده ساختن نیازها یا امیال خود، از منابع و محتوای ارتباطی استفاده می کنند. استفاده از رسانه ها، به منظور کسب رضایت یا منفعت از جمله جستجوی اطلاعات برای تقلیل شک و تردید و حل مسائل و مشکلات شخصی است.</a:t>
            </a:r>
          </a:p>
          <a:p>
            <a:pPr marL="228600" indent="-228600" algn="just" rtl="1">
              <a:buFont typeface="+mj-lt"/>
              <a:buAutoNum type="arabicPeriod"/>
            </a:pPr>
            <a:r>
              <a:rPr lang="fa-IR" dirty="0" smtClean="0"/>
              <a:t>عوامل اجتماعی و روانشناختی، واسطه ی رفتار ارتباطی است. رفتار ارتباطی پاسخی به رسانه ها به میانجی وضعیت های اجتماعی و روان شناختی مانند تعامل میان فردی، مقوله اجتماعی و شخصیت است.</a:t>
            </a:r>
          </a:p>
          <a:p>
            <a:pPr marL="228600" indent="-228600" algn="just" rtl="1">
              <a:buFont typeface="+mj-lt"/>
              <a:buAutoNum type="arabicPeriod"/>
            </a:pPr>
            <a:r>
              <a:rPr lang="fa-IR" dirty="0" smtClean="0"/>
              <a:t>بین رسانه ها و دیگر اَشکال ارتباط، برای انتخاب، توجه و استفاده‌ی ]مخاطب[ رقابت وجود دارد. به عبارتی، بین اَشکال ارتباط رسانه ای و ارتباط میان فردی، برای برآورده ساختن نیازها و خواسته ها رابطه وجود دارد.</a:t>
            </a:r>
          </a:p>
          <a:p>
            <a:pPr marL="228600" indent="-228600" algn="just" rtl="1">
              <a:buFont typeface="+mj-lt"/>
              <a:buAutoNum type="arabicPeriod"/>
            </a:pPr>
            <a:r>
              <a:rPr lang="fa-IR" dirty="0" smtClean="0"/>
              <a:t>در روابط بین رسانه ها و افراد، معمولاً افراد در مقایسه با رسانه ها نفوذ و تأثیرگذاری بیشتری دارند (رابین، ۹۸:۱۹۹۳).</a:t>
            </a:r>
          </a:p>
          <a:p>
            <a:pPr algn="just" rtl="1"/>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28</a:t>
            </a:fld>
            <a:endParaRPr lang="en-US"/>
          </a:p>
        </p:txBody>
      </p:sp>
    </p:spTree>
    <p:extLst>
      <p:ext uri="{BB962C8B-B14F-4D97-AF65-F5344CB8AC3E}">
        <p14:creationId xmlns:p14="http://schemas.microsoft.com/office/powerpoint/2010/main" val="2860480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با توجه به نظریه استفاده</a:t>
            </a:r>
            <a:r>
              <a:rPr lang="fa-IR" baseline="0" dirty="0" smtClean="0"/>
              <a:t> و رضامندی و با توجه به مباحثی که تا کنون راجع به ویژگی های مخاطب مطرح شد، از دانش آموزانتان بخواهید</a:t>
            </a:r>
            <a:endParaRPr lang="fa-IR" dirty="0" smtClean="0"/>
          </a:p>
          <a:p>
            <a:pPr algn="r" rtl="1"/>
            <a:r>
              <a:rPr lang="fa-IR" dirty="0" smtClean="0"/>
              <a:t>رسانه محبوبشان را انتخاب کنند و دلایل</a:t>
            </a:r>
            <a:r>
              <a:rPr lang="fa-IR" baseline="0" dirty="0" smtClean="0"/>
              <a:t> انتخاب خود را بیان کنند. این رسانه ها می توانند از شبکه اجتماعی محبوب و یا بازی مورد استفاده محبوب باشد تا خبرگزاری مورد اعتماد و یا شبکه تلویزیونی محورد علاقه.</a:t>
            </a:r>
          </a:p>
          <a:p>
            <a:pPr algn="r" rtl="1"/>
            <a:endParaRPr lang="fa-IR" baseline="0" dirty="0" smtClean="0"/>
          </a:p>
          <a:p>
            <a:pPr algn="r" rtl="1"/>
            <a:r>
              <a:rPr lang="fa-IR" baseline="0" dirty="0" smtClean="0"/>
              <a:t>در واقع دانش آموزان تا اینجا بایست فهمیده باشند که چگونه یک رسانه علاقه مندی های آنها را شناسایی می کند، مخاطب را به سوی خود جذب می کند و سپس علایق او را به سمت دلخواه خود هدایت می کند.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29</a:t>
            </a:fld>
            <a:endParaRPr lang="en-US"/>
          </a:p>
        </p:txBody>
      </p:sp>
    </p:spTree>
    <p:extLst>
      <p:ext uri="{BB962C8B-B14F-4D97-AF65-F5344CB8AC3E}">
        <p14:creationId xmlns:p14="http://schemas.microsoft.com/office/powerpoint/2010/main" val="289888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dirty="0" smtClean="0"/>
              <a:t>کاری</a:t>
            </a:r>
            <a:r>
              <a:rPr lang="fa-IR" baseline="0" dirty="0" smtClean="0"/>
              <a:t> که رسانه ها می کنند همین است. رسانه ها ابتدا با مهندس معکوس </a:t>
            </a:r>
            <a:r>
              <a:rPr lang="fa-IR" dirty="0" smtClean="0"/>
              <a:t>مخاطب شناسی دقیق، عمیق،</a:t>
            </a:r>
            <a:r>
              <a:rPr lang="fa-IR" baseline="0" dirty="0" smtClean="0"/>
              <a:t> </a:t>
            </a:r>
            <a:r>
              <a:rPr lang="fa-IR" dirty="0" smtClean="0"/>
              <a:t>جامع و مانعی انجام می دهند تا بتوانند علائق، سلائق و نیازهای مخاطب را به درستی شناسایی کنند و سپس با استفاده از شیوه های خلاقانه و هوشمندانه رسانه ای، با چشمانی باز، تلاش</a:t>
            </a:r>
            <a:r>
              <a:rPr lang="fa-IR" baseline="0" dirty="0" smtClean="0"/>
              <a:t> می کنند درست به هدف بزنند.</a:t>
            </a:r>
          </a:p>
          <a:p>
            <a:pPr marL="0" marR="0" indent="0" algn="just" defTabSz="914400" rtl="1" eaLnBrk="1" fontAlgn="auto" latinLnBrk="0" hangingPunct="1">
              <a:lnSpc>
                <a:spcPct val="100000"/>
              </a:lnSpc>
              <a:spcBef>
                <a:spcPts val="0"/>
              </a:spcBef>
              <a:spcAft>
                <a:spcPts val="0"/>
              </a:spcAft>
              <a:buClrTx/>
              <a:buSzTx/>
              <a:buFontTx/>
              <a:buNone/>
              <a:tabLst/>
              <a:defRPr/>
            </a:pPr>
            <a:r>
              <a:rPr lang="fa-IR" baseline="0" dirty="0" smtClean="0"/>
              <a:t>پس حواستان باشد که شما مخاطبان خاص رسانه ها هستید. شاید کسی در کمین شما نشسته باشد.</a:t>
            </a:r>
            <a:endParaRPr lang="fa-IR" dirty="0" smtClean="0"/>
          </a:p>
          <a:p>
            <a:pPr algn="just" rtl="1"/>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30</a:t>
            </a:fld>
            <a:endParaRPr lang="en-US"/>
          </a:p>
        </p:txBody>
      </p:sp>
    </p:spTree>
    <p:extLst>
      <p:ext uri="{BB962C8B-B14F-4D97-AF65-F5344CB8AC3E}">
        <p14:creationId xmlns:p14="http://schemas.microsoft.com/office/powerpoint/2010/main" val="1116240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قاعدتا</a:t>
            </a:r>
            <a:r>
              <a:rPr lang="fa-IR" baseline="0" dirty="0" smtClean="0"/>
              <a:t> دانش آموزان چیز خاصی از این تابلوها نمی فهمند.</a:t>
            </a:r>
          </a:p>
          <a:p>
            <a:pPr algn="r" rtl="1"/>
            <a:endParaRPr lang="fa-IR" baseline="0" dirty="0" smtClean="0"/>
          </a:p>
          <a:p>
            <a:pPr algn="r" rtl="1"/>
            <a:r>
              <a:rPr lang="fa-IR" baseline="0" dirty="0" smtClean="0"/>
              <a:t>یک بحث اینجاست که ممکن است این آثار برای مخاطب حرفه ای تری تولید شده باشد.</a:t>
            </a:r>
          </a:p>
          <a:p>
            <a:pPr algn="r" rtl="1"/>
            <a:r>
              <a:rPr lang="fa-IR" baseline="0" dirty="0" smtClean="0"/>
              <a:t>یک بحث هم این است که در این آثار اساسا در زمان خلق، نقاش توجهی به مخاطب عمومی نداشته است و با مخاطبان عام کاری نداشته است.</a:t>
            </a:r>
          </a:p>
          <a:p>
            <a:pPr algn="r" rtl="1"/>
            <a:r>
              <a:rPr lang="fa-IR" baseline="0" dirty="0" smtClean="0"/>
              <a:t>باز هم می بینیم که حذف مخاطب منجر به رویدادی مضحک یا ناقص مانند صحبت با دیوار می شود.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3</a:t>
            </a:fld>
            <a:endParaRPr lang="en-US"/>
          </a:p>
        </p:txBody>
      </p:sp>
    </p:spTree>
    <p:extLst>
      <p:ext uri="{BB962C8B-B14F-4D97-AF65-F5344CB8AC3E}">
        <p14:creationId xmlns:p14="http://schemas.microsoft.com/office/powerpoint/2010/main" val="3146981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31</a:t>
            </a:fld>
            <a:endParaRPr lang="en-US"/>
          </a:p>
        </p:txBody>
      </p:sp>
    </p:spTree>
    <p:extLst>
      <p:ext uri="{BB962C8B-B14F-4D97-AF65-F5344CB8AC3E}">
        <p14:creationId xmlns:p14="http://schemas.microsoft.com/office/powerpoint/2010/main" val="2426067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سایت ضیاءالصالحین</a:t>
            </a:r>
          </a:p>
          <a:p>
            <a:endParaRPr lang="fa-IR" dirty="0" smtClean="0"/>
          </a:p>
          <a:p>
            <a:r>
              <a:rPr lang="en-US" dirty="0" smtClean="0"/>
              <a:t>www.ziaossalehin.ir</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32</a:t>
            </a:fld>
            <a:endParaRPr lang="en-US"/>
          </a:p>
        </p:txBody>
      </p:sp>
    </p:spTree>
    <p:extLst>
      <p:ext uri="{BB962C8B-B14F-4D97-AF65-F5344CB8AC3E}">
        <p14:creationId xmlns:p14="http://schemas.microsoft.com/office/powerpoint/2010/main" val="468607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4</a:t>
            </a:fld>
            <a:endParaRPr lang="en-US"/>
          </a:p>
        </p:txBody>
      </p:sp>
    </p:spTree>
    <p:extLst>
      <p:ext uri="{BB962C8B-B14F-4D97-AF65-F5344CB8AC3E}">
        <p14:creationId xmlns:p14="http://schemas.microsoft.com/office/powerpoint/2010/main" val="424498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از اینحا می خواهیم برویم به سراغ ویژگی های مخاطب و تاثیر این ویژگیها در درک یک پیام. در این اسلاید و اسلاید بعد به سراغ تاثیرگذاری</a:t>
            </a:r>
            <a:r>
              <a:rPr lang="fa-IR" baseline="0" dirty="0" smtClean="0"/>
              <a:t> «اقلیم مخاطب» در مواجهه با یک پیام رسانه ای خواهیم رفت.</a:t>
            </a:r>
            <a:endParaRPr lang="fa-IR" dirty="0" smtClean="0"/>
          </a:p>
          <a:p>
            <a:pPr algn="just" rtl="1"/>
            <a:endParaRPr lang="fa-IR" dirty="0" smtClean="0"/>
          </a:p>
          <a:p>
            <a:pPr algn="just" rtl="1"/>
            <a:endParaRPr lang="fa-IR" dirty="0" smtClean="0"/>
          </a:p>
          <a:p>
            <a:pPr algn="just" rtl="1"/>
            <a:r>
              <a:rPr lang="fa-IR" dirty="0" smtClean="0"/>
              <a:t>این</a:t>
            </a:r>
            <a:r>
              <a:rPr lang="fa-IR" baseline="0" dirty="0" smtClean="0"/>
              <a:t> تبلیغ متعلق به یک شرکت بیمه در دوبی است با عنوان «اول خانمها».</a:t>
            </a:r>
          </a:p>
          <a:p>
            <a:pPr algn="just" rtl="1"/>
            <a:r>
              <a:rPr lang="fa-IR" baseline="0" dirty="0" smtClean="0"/>
              <a:t>در سری تبلیغات این شرکت دائما تبلیغاتی را نشان می دهد که در آنها طعنه ای به مردان زده می شود و بعد توضیح می دهد که چرا ما برای بیمه مان ابتدا به سراغ خانمها می رویم و اینکه چرا زنان نیاز به بیمه ما دارند.</a:t>
            </a:r>
          </a:p>
          <a:p>
            <a:pPr algn="just" rtl="1"/>
            <a:r>
              <a:rPr lang="fa-IR" baseline="0" dirty="0" smtClean="0"/>
              <a:t>این مجموعه تبلیغهای فمینیستی بر اساس المانهای معروف در دبی طراحی شده اند. در تصویر فوق برج بلند در حال ساخت، بلندترین برج دوبی است که تمامی اهالی این اقلیم آن را می شناسند و منظور این تبلیغ را می فهمند. اما کسی که این برج را نشناسد مانند ما ایرانیها چیز خاصی ممکن است از این تبلیغ نفهمیم.</a:t>
            </a:r>
            <a:endParaRPr lang="fa-IR" dirty="0" smtClean="0"/>
          </a:p>
        </p:txBody>
      </p:sp>
      <p:sp>
        <p:nvSpPr>
          <p:cNvPr id="4" name="Slide Number Placeholder 3"/>
          <p:cNvSpPr>
            <a:spLocks noGrp="1"/>
          </p:cNvSpPr>
          <p:nvPr>
            <p:ph type="sldNum" sz="quarter" idx="10"/>
          </p:nvPr>
        </p:nvSpPr>
        <p:spPr/>
        <p:txBody>
          <a:bodyPr/>
          <a:lstStyle/>
          <a:p>
            <a:fld id="{862911C2-D162-4784-8DBD-2B52EF5F866B}" type="slidenum">
              <a:rPr lang="en-US" smtClean="0"/>
              <a:t>6</a:t>
            </a:fld>
            <a:endParaRPr lang="en-US"/>
          </a:p>
        </p:txBody>
      </p:sp>
    </p:spTree>
    <p:extLst>
      <p:ext uri="{BB962C8B-B14F-4D97-AF65-F5344CB8AC3E}">
        <p14:creationId xmlns:p14="http://schemas.microsoft.com/office/powerpoint/2010/main" val="552952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در دوران چه گوارا و فیدل کاسترو روابط امریکا و کوبا به جنگ انجامید و سالها این دو</a:t>
            </a:r>
            <a:r>
              <a:rPr lang="fa-IR" baseline="0" dirty="0" smtClean="0"/>
              <a:t> کشورِ تقریبا همسایه، با هم در جنگ بوده و روابطشون قطع بوده است. تا اینکه سال گذشته میلادی، اوباما بعد از 88 سال برای نخستین بار به کوبا رفت تا روابط این دو کشور را مجددا برقرار کند. فرد سمت چپ هم رائول کاسترو برادر فیدل کاسترو هست که بعد از برادرش تصدی پست ریاست جمهوری را بر عهده گرفته است.</a:t>
            </a:r>
          </a:p>
          <a:p>
            <a:pPr algn="r" rtl="1"/>
            <a:r>
              <a:rPr lang="fa-IR" baseline="0" dirty="0" smtClean="0"/>
              <a:t>این دیدار برای انقلابیون کوبا و طرفداران چه گوارا دیدار سنگینی بود که از آن به شکست انقلاب استقلال طلبانه کوبا یاد کردند.</a:t>
            </a:r>
          </a:p>
          <a:p>
            <a:pPr algn="r" rtl="1"/>
            <a:endParaRPr lang="fa-IR" baseline="0" dirty="0" smtClean="0"/>
          </a:p>
          <a:p>
            <a:pPr algn="r" rtl="1"/>
            <a:r>
              <a:rPr lang="fa-IR" baseline="0" dirty="0" smtClean="0"/>
              <a:t>اما برای کسانی که در جریان جزئیات سالها تخاصم این دو کشور نباشند، تصویر فوق و متن خبر منتشر شده، هیچ تفاوتی با سایر دیدارهای دیپلماتیک ندارد و تاثیر خاصی بر مخاطب نمی گذارد.</a:t>
            </a:r>
          </a:p>
          <a:p>
            <a:pPr algn="r" rtl="1"/>
            <a:endParaRPr lang="fa-IR" baseline="0" dirty="0" smtClean="0"/>
          </a:p>
          <a:p>
            <a:pPr algn="r" rtl="1"/>
            <a:r>
              <a:rPr lang="fa-IR" baseline="0" dirty="0" smtClean="0"/>
              <a:t>پس باز هم دیدیدیم که اقلیم مخاطب در فهم او از یک پیام رسانه ای به شدت تعیین کننده است.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7</a:t>
            </a:fld>
            <a:endParaRPr lang="en-US"/>
          </a:p>
        </p:txBody>
      </p:sp>
    </p:spTree>
    <p:extLst>
      <p:ext uri="{BB962C8B-B14F-4D97-AF65-F5344CB8AC3E}">
        <p14:creationId xmlns:p14="http://schemas.microsoft.com/office/powerpoint/2010/main" val="329594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8</a:t>
            </a:fld>
            <a:endParaRPr lang="en-US"/>
          </a:p>
        </p:txBody>
      </p:sp>
    </p:spTree>
    <p:extLst>
      <p:ext uri="{BB962C8B-B14F-4D97-AF65-F5344CB8AC3E}">
        <p14:creationId xmlns:p14="http://schemas.microsoft.com/office/powerpoint/2010/main" val="4244982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نسخه فلشِ</a:t>
            </a:r>
            <a:r>
              <a:rPr lang="fa-IR" baseline="0" dirty="0" smtClean="0"/>
              <a:t> </a:t>
            </a:r>
            <a:r>
              <a:rPr lang="fa-IR" dirty="0" smtClean="0"/>
              <a:t>بازی تتریس که در اسلاید قرار</a:t>
            </a:r>
            <a:r>
              <a:rPr lang="fa-IR" baseline="0" dirty="0" smtClean="0"/>
              <a:t> داده شده را با نرم افزارهای پخش فیلم باز کنید و با بچه ها قدری بازی کنید و حتی از آنها بخواهید تا بیایند و در کلاس و این بازی را انجام دهند.</a:t>
            </a:r>
            <a:endParaRPr lang="fa-IR" dirty="0" smtClean="0"/>
          </a:p>
          <a:p>
            <a:pPr algn="r" rtl="1"/>
            <a:r>
              <a:rPr lang="fa-IR" dirty="0" smtClean="0"/>
              <a:t>در این اسلاید و اسلاید بعد به سراغ تاثیر</a:t>
            </a:r>
            <a:r>
              <a:rPr lang="fa-IR" baseline="0" dirty="0" smtClean="0"/>
              <a:t> «سن مخاطب» در مواجهه با یک پیام خواهیم رفت.</a:t>
            </a:r>
            <a:endParaRPr lang="fa-IR" dirty="0" smtClean="0"/>
          </a:p>
          <a:p>
            <a:pPr algn="r" rtl="1"/>
            <a:endParaRPr lang="fa-IR" dirty="0" smtClean="0"/>
          </a:p>
          <a:p>
            <a:pPr algn="r" rtl="1"/>
            <a:r>
              <a:rPr lang="fa-IR" dirty="0" smtClean="0"/>
              <a:t>بازی تتریس یکی از معروفترین بازیهای دوران آتاری است که در سال 1984 در شوروی</a:t>
            </a:r>
            <a:r>
              <a:rPr lang="fa-IR" baseline="0" dirty="0" smtClean="0"/>
              <a:t> ابداع شد و تا سالها یکی از بازیهای محبوب نوجوانان و جوانان در جهان به شمار می رفت.</a:t>
            </a:r>
          </a:p>
          <a:p>
            <a:pPr algn="r" rtl="1"/>
            <a:r>
              <a:rPr lang="fa-IR" baseline="0" dirty="0" smtClean="0"/>
              <a:t>اما به نظر می رسد کودکان این روزها با توجه به بازیهای متنوع و جذاب و پر رنگ و لعاب و سه بعدی که تجربه کرده اند توجه خاصی به این بازی نکنند و نتوانند با آن ارتبط برقرار بکنند.</a:t>
            </a:r>
          </a:p>
          <a:p>
            <a:pPr algn="r" rtl="1"/>
            <a:r>
              <a:rPr lang="fa-IR" baseline="0" dirty="0" smtClean="0"/>
              <a:t>همچنین با توجه به نیاز به فکر کردن و برنامه ریزی کردن به نظر می رسد این بازی ویژه سنین نوجوانی وجوانی است نه ویژه دوران کودکی و خردسالی.</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9</a:t>
            </a:fld>
            <a:endParaRPr lang="en-US"/>
          </a:p>
        </p:txBody>
      </p:sp>
    </p:spTree>
    <p:extLst>
      <p:ext uri="{BB962C8B-B14F-4D97-AF65-F5344CB8AC3E}">
        <p14:creationId xmlns:p14="http://schemas.microsoft.com/office/powerpoint/2010/main" val="4270144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فیلم</a:t>
            </a:r>
            <a:r>
              <a:rPr lang="fa-IR" baseline="0" dirty="0" smtClean="0"/>
              <a:t> 1 (انیمیشن </a:t>
            </a:r>
            <a:r>
              <a:rPr lang="en-US" baseline="0" dirty="0" smtClean="0"/>
              <a:t>OM Nom</a:t>
            </a:r>
            <a:r>
              <a:rPr lang="fa-IR" baseline="0" dirty="0" smtClean="0"/>
              <a:t>) را پخش کنید.</a:t>
            </a:r>
            <a:endParaRPr lang="fa-IR" dirty="0" smtClean="0"/>
          </a:p>
          <a:p>
            <a:pPr algn="r" rtl="1"/>
            <a:endParaRPr lang="fa-IR" dirty="0" smtClean="0"/>
          </a:p>
          <a:p>
            <a:pPr algn="r" rtl="1"/>
            <a:r>
              <a:rPr lang="fa-IR" dirty="0" smtClean="0"/>
              <a:t>ماجراهای اوم</a:t>
            </a:r>
            <a:r>
              <a:rPr lang="fa-IR" baseline="0" dirty="0" smtClean="0"/>
              <a:t> نوم نام یک شخصیت است که در یک بازی اندرویدی و تحت وب به نام «طناب را ببر» (</a:t>
            </a:r>
            <a:r>
              <a:rPr lang="en-US" baseline="0" dirty="0" smtClean="0"/>
              <a:t>Cut The Rope</a:t>
            </a:r>
            <a:r>
              <a:rPr lang="fa-IR" baseline="0" dirty="0" smtClean="0"/>
              <a:t>) ساخته انگلستان به دنبال خوردن شکلاتها و جمع آوری ستاره هاست. بر اساس این بازی، سری انیمیشنی تولید شده است که انیمیشن فوق یکی از قسمتهای آن است و این روزها از شبکه پویا هم پخش می شود.</a:t>
            </a:r>
          </a:p>
          <a:p>
            <a:pPr algn="r" rtl="1"/>
            <a:r>
              <a:rPr lang="fa-IR" baseline="0" dirty="0" smtClean="0"/>
              <a:t>در مورد رده سنی مخاطبین این بازی با دانش آموزان صحبت کنید و بپرسید که چرا بچه های کوچک و خردسال ارتباط خیلی خوبی با این انیمیشن برقرار می کنند؟</a:t>
            </a:r>
          </a:p>
          <a:p>
            <a:pPr algn="r" rtl="1"/>
            <a:endParaRPr lang="fa-IR" baseline="0" dirty="0" smtClean="0"/>
          </a:p>
          <a:p>
            <a:pPr algn="r" rtl="1"/>
            <a:r>
              <a:rPr lang="fa-IR" baseline="0" dirty="0" smtClean="0"/>
              <a:t>به نظر می رسد این انیمیشن با توجه به نداشتن دیالوگ، جذابیت بصری بالا، تنوع رنگ، جذابیت موسیقی و صداگذاری، نداشتن نظام استدلالی  و منطق پیچیده، روان بودن داستان و کوتاه بودن آن می تواند به راحتی ذهن انتزاعی کودکان و خردسالان را به خود مشغول کند. امری که الزاما برای سنین بالاتر اتفاق نمی افتد و نوجوانان و جوانان خیلی با این انیمیشن سرگرم نمی شوند و راضیشان نمی کند.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10</a:t>
            </a:fld>
            <a:endParaRPr lang="en-US"/>
          </a:p>
        </p:txBody>
      </p:sp>
    </p:spTree>
    <p:extLst>
      <p:ext uri="{BB962C8B-B14F-4D97-AF65-F5344CB8AC3E}">
        <p14:creationId xmlns:p14="http://schemas.microsoft.com/office/powerpoint/2010/main" val="1056840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2400300"/>
            <a:ext cx="7543800" cy="1143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3543300"/>
            <a:ext cx="6858000" cy="74295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78169D-DD6C-43AF-A837-3CDC4FB6046A}"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A897A-9589-4EA6-96C1-C5B219468E73}" type="slidenum">
              <a:rPr lang="en-US" smtClean="0"/>
              <a:t>‹#›</a:t>
            </a:fld>
            <a:endParaRPr lang="en-US"/>
          </a:p>
        </p:txBody>
      </p:sp>
      <p:sp>
        <p:nvSpPr>
          <p:cNvPr id="7" name="Rectangle 6"/>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314821770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514350"/>
            <a:ext cx="7239000" cy="291465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78169D-DD6C-43AF-A837-3CDC4FB6046A}"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A897A-9589-4EA6-96C1-C5B219468E73}" type="slidenum">
              <a:rPr lang="en-US" smtClean="0"/>
              <a:t>‹#›</a:t>
            </a:fld>
            <a:endParaRPr lang="en-US"/>
          </a:p>
        </p:txBody>
      </p:sp>
      <p:sp>
        <p:nvSpPr>
          <p:cNvPr id="7" name="Rectangle 6"/>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28980353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514351"/>
            <a:ext cx="1828800" cy="405764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514351"/>
            <a:ext cx="5715000" cy="36576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78169D-DD6C-43AF-A837-3CDC4FB6046A}"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A897A-9589-4EA6-96C1-C5B219468E73}" type="slidenum">
              <a:rPr lang="en-US" smtClean="0"/>
              <a:t>‹#›</a:t>
            </a:fld>
            <a:endParaRPr lang="en-US"/>
          </a:p>
        </p:txBody>
      </p:sp>
      <p:sp>
        <p:nvSpPr>
          <p:cNvPr id="7" name="Rectangle 6"/>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235189831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127626212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fa-I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5587979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78169D-DD6C-43AF-A837-3CDC4FB6046A}"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A897A-9589-4EA6-96C1-C5B219468E73}" type="slidenum">
              <a:rPr lang="en-US" smtClean="0"/>
              <a:t>‹#›</a:t>
            </a:fld>
            <a:endParaRPr lang="en-US"/>
          </a:p>
        </p:txBody>
      </p:sp>
      <p:sp>
        <p:nvSpPr>
          <p:cNvPr id="7" name="Rectangle 6"/>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16522926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2457450"/>
            <a:ext cx="7543800" cy="12573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3714750"/>
            <a:ext cx="6858000" cy="6858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78169D-DD6C-43AF-A837-3CDC4FB6046A}"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A897A-9589-4EA6-96C1-C5B219468E73}" type="slidenum">
              <a:rPr lang="en-US" smtClean="0"/>
              <a:t>‹#›</a:t>
            </a:fld>
            <a:endParaRPr lang="en-US"/>
          </a:p>
        </p:txBody>
      </p:sp>
      <p:sp>
        <p:nvSpPr>
          <p:cNvPr id="8" name="Rectangle 7"/>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38085328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78169D-DD6C-43AF-A837-3CDC4FB6046A}" type="datetimeFigureOut">
              <a:rPr lang="en-US" smtClean="0"/>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A897A-9589-4EA6-96C1-C5B219468E73}" type="slidenum">
              <a:rPr lang="en-US" smtClean="0"/>
              <a:t>‹#›</a:t>
            </a:fld>
            <a:endParaRPr lang="en-US"/>
          </a:p>
        </p:txBody>
      </p:sp>
      <p:sp>
        <p:nvSpPr>
          <p:cNvPr id="8" name="Rectangle 7"/>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29871486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78169D-DD6C-43AF-A837-3CDC4FB6046A}" type="datetimeFigureOut">
              <a:rPr lang="en-US" smtClean="0"/>
              <a:t>12/11/2019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6A897A-9589-4EA6-96C1-C5B219468E73}" type="slidenum">
              <a:rPr lang="en-US" smtClean="0"/>
              <a:t>‹#›</a:t>
            </a:fld>
            <a:endParaRPr lang="en-US"/>
          </a:p>
        </p:txBody>
      </p:sp>
      <p:cxnSp>
        <p:nvCxnSpPr>
          <p:cNvPr id="11" name="Straight Connector 10"/>
          <p:cNvCxnSpPr/>
          <p:nvPr/>
        </p:nvCxnSpPr>
        <p:spPr>
          <a:xfrm>
            <a:off x="7589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31246866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C78169D-DD6C-43AF-A837-3CDC4FB6046A}" type="datetimeFigureOut">
              <a:rPr lang="en-US" smtClean="0"/>
              <a:t>12/11/2019</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6A897A-9589-4EA6-96C1-C5B219468E73}" type="slidenum">
              <a:rPr lang="en-US" smtClean="0"/>
              <a:t>‹#›</a:t>
            </a:fld>
            <a:endParaRPr lang="en-US"/>
          </a:p>
        </p:txBody>
      </p:sp>
      <p:sp>
        <p:nvSpPr>
          <p:cNvPr id="6" name="Rectangle 5"/>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2954856" y="4673377"/>
            <a:ext cx="3188568" cy="274637"/>
          </a:xfrm>
        </p:spPr>
        <p:txBody>
          <a:bodyPr>
            <a:noAutofit/>
          </a:bodyPr>
          <a:lstStyle>
            <a:lvl1pPr marL="0" indent="0" algn="ctr">
              <a:buNone/>
              <a:defRPr sz="1800">
                <a:solidFill>
                  <a:srgbClr val="00B050"/>
                </a:solidFill>
              </a:defRPr>
            </a:lvl1pPr>
            <a:lvl2pPr>
              <a:defRPr/>
            </a:lvl2pPr>
          </a:lstStyle>
          <a:p>
            <a:pPr lvl="0"/>
            <a:r>
              <a:rPr lang="en-US" dirty="0" smtClean="0"/>
              <a:t>www.Ziaossalehin.ir</a:t>
            </a:r>
            <a:endParaRPr lang="fa-IR"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16698049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78169D-DD6C-43AF-A837-3CDC4FB6046A}" type="datetimeFigureOut">
              <a:rPr lang="en-US" smtClean="0"/>
              <a:t>12/11/2019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6A897A-9589-4EA6-96C1-C5B219468E73}" type="slidenum">
              <a:rPr lang="en-US" smtClean="0"/>
              <a:t>‹#›</a:t>
            </a:fld>
            <a:endParaRPr lang="en-US"/>
          </a:p>
        </p:txBody>
      </p:sp>
      <p:sp>
        <p:nvSpPr>
          <p:cNvPr id="5" name="Rectangle 4"/>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21926295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6784848" cy="120015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342900"/>
            <a:ext cx="4594934" cy="30860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2" y="342900"/>
            <a:ext cx="2673657" cy="30861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78169D-DD6C-43AF-A837-3CDC4FB6046A}" type="datetimeFigureOut">
              <a:rPr lang="en-US" smtClean="0"/>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A897A-9589-4EA6-96C1-C5B219468E73}" type="slidenum">
              <a:rPr lang="en-US" smtClean="0"/>
              <a:t>‹#›</a:t>
            </a:fld>
            <a:endParaRPr lang="en-US"/>
          </a:p>
        </p:txBody>
      </p:sp>
      <p:cxnSp>
        <p:nvCxnSpPr>
          <p:cNvPr id="10" name="Straight Connector 9"/>
          <p:cNvCxnSpPr/>
          <p:nvPr/>
        </p:nvCxnSpPr>
        <p:spPr>
          <a:xfrm rot="5400000">
            <a:off x="2153444" y="1885752"/>
            <a:ext cx="28575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22795639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3429000"/>
            <a:ext cx="6784848" cy="120015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342900"/>
            <a:ext cx="7543800" cy="21717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2628900"/>
            <a:ext cx="7391400" cy="603647"/>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78169D-DD6C-43AF-A837-3CDC4FB6046A}" type="datetimeFigureOut">
              <a:rPr lang="en-US" smtClean="0"/>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A897A-9589-4EA6-96C1-C5B219468E73}" type="slidenum">
              <a:rPr lang="en-US" smtClean="0"/>
              <a:t>‹#›</a:t>
            </a:fld>
            <a:endParaRPr lang="en-US"/>
          </a:p>
        </p:txBody>
      </p:sp>
      <p:sp>
        <p:nvSpPr>
          <p:cNvPr id="8" name="Rectangle 7"/>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3502" y="4587974"/>
            <a:ext cx="1905002" cy="557213"/>
          </a:xfrm>
          <a:prstGeom prst="rect">
            <a:avLst/>
          </a:prstGeom>
        </p:spPr>
      </p:pic>
    </p:spTree>
    <p:extLst>
      <p:ext uri="{BB962C8B-B14F-4D97-AF65-F5344CB8AC3E}">
        <p14:creationId xmlns:p14="http://schemas.microsoft.com/office/powerpoint/2010/main" val="14849753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3429000"/>
            <a:ext cx="6781800" cy="120015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514350"/>
            <a:ext cx="7543800" cy="291465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4656582"/>
            <a:ext cx="2133600" cy="273844"/>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EC78169D-DD6C-43AF-A837-3CDC4FB6046A}" type="datetimeFigureOut">
              <a:rPr lang="en-US" smtClean="0"/>
              <a:t>12/11/2019</a:t>
            </a:fld>
            <a:endParaRPr lang="en-US"/>
          </a:p>
        </p:txBody>
      </p:sp>
      <p:sp>
        <p:nvSpPr>
          <p:cNvPr id="5" name="Footer Placeholder 4"/>
          <p:cNvSpPr>
            <a:spLocks noGrp="1"/>
          </p:cNvSpPr>
          <p:nvPr>
            <p:ph type="ftr" sz="quarter" idx="3"/>
          </p:nvPr>
        </p:nvSpPr>
        <p:spPr>
          <a:xfrm>
            <a:off x="762000" y="4656582"/>
            <a:ext cx="4873869" cy="273844"/>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4265676"/>
            <a:ext cx="762000" cy="273844"/>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2B6A897A-9589-4EA6-96C1-C5B219468E73}" type="slidenum">
              <a:rPr lang="en-US" smtClean="0"/>
              <a:t>‹#›</a:t>
            </a:fld>
            <a:endParaRPr lang="en-US"/>
          </a:p>
        </p:txBody>
      </p:sp>
      <p:sp>
        <p:nvSpPr>
          <p:cNvPr id="8" name="Rectangle 7"/>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081478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750" r:id="rId13"/>
  </p:sldLayoutIdLst>
  <p:timing>
    <p:tnLst>
      <p:par>
        <p:cTn id="1" dur="indefinite" restart="never" nodeType="tmRoot"/>
      </p:par>
    </p:tnLst>
  </p:timing>
  <p:txStyles>
    <p:titleStyle>
      <a:lvl1pPr algn="l" defTabSz="914400" rtl="1" eaLnBrk="1" latinLnBrk="0" hangingPunct="1">
        <a:spcBef>
          <a:spcPct val="0"/>
        </a:spcBef>
        <a:buNone/>
        <a:defRPr sz="54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74320" indent="-27432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r" defTabSz="914400" rtl="1"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r" defTabSz="914400" rtl="1"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r" defTabSz="914400" rtl="1"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r" defTabSz="914400" rtl="1"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r" defTabSz="914400" rtl="1"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r" defTabSz="914400" rtl="1"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r" defTabSz="914400" rtl="1"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wmf"/><Relationship Id="rId5" Type="http://schemas.openxmlformats.org/officeDocument/2006/relationships/oleObject" Target="../embeddings/oleObject3.bin"/><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http://www.ziaossalehin.ir/"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0.wmf"/><Relationship Id="rId5" Type="http://schemas.openxmlformats.org/officeDocument/2006/relationships/oleObject" Target="../embeddings/oleObject4.bin"/><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ziaossalehin.ir/" TargetMode="Externa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6.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ziaossalehin.ir/"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www.ziaossalehin.ir/"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ziaossalehin.ir/" TargetMode="Externa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g"/><Relationship Id="rId7" Type="http://schemas.openxmlformats.org/officeDocument/2006/relationships/diagramColors" Target="../diagrams/colors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4.wmf"/><Relationship Id="rId5" Type="http://schemas.openxmlformats.org/officeDocument/2006/relationships/oleObject" Target="../embeddings/oleObject5.bin"/><Relationship Id="rId4" Type="http://schemas.openxmlformats.org/officeDocument/2006/relationships/image" Target="../media/image35.tmp"/></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jpeg"/><Relationship Id="rId7" Type="http://schemas.openxmlformats.org/officeDocument/2006/relationships/diagramColors" Target="../diagrams/colors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42.jpg"/><Relationship Id="rId4" Type="http://schemas.openxmlformats.org/officeDocument/2006/relationships/diagramLayout" Target="../diagrams/layout3.xml"/><Relationship Id="rId9" Type="http://schemas.openxmlformats.org/officeDocument/2006/relationships/image" Target="../media/image41.jp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jp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ziaossalehin.i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ziaossalehin.i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ziaossalehin.i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5.wmf"/><Relationship Id="rId5" Type="http://schemas.openxmlformats.org/officeDocument/2006/relationships/oleObject" Target="../embeddings/oleObject2.bin"/><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0097" y="339502"/>
            <a:ext cx="7543800" cy="1143000"/>
          </a:xfrm>
          <a:prstGeom prst="rect">
            <a:avLst/>
          </a:prstGeom>
        </p:spPr>
        <p:txBody>
          <a:bodyPr>
            <a:normAutofit/>
          </a:bodyPr>
          <a:lstStyle/>
          <a:p>
            <a:pPr algn="ctr" rtl="1"/>
            <a:r>
              <a:rPr lang="fa-IR" sz="4100" b="1" dirty="0">
                <a:solidFill>
                  <a:srgbClr val="FFFF00"/>
                </a:solidFill>
                <a:cs typeface="B Titr" panose="00000700000000000000" pitchFamily="2" charset="-78"/>
              </a:rPr>
              <a:t>کتاب تفکر و سواد رسانه </a:t>
            </a:r>
            <a:r>
              <a:rPr lang="fa-IR" sz="4100" b="1" dirty="0" smtClean="0">
                <a:solidFill>
                  <a:srgbClr val="FFFF00"/>
                </a:solidFill>
                <a:cs typeface="B Titr" panose="00000700000000000000" pitchFamily="2" charset="-78"/>
              </a:rPr>
              <a:t>ای </a:t>
            </a:r>
            <a:r>
              <a:rPr lang="fa-IR" sz="4100" b="1" dirty="0">
                <a:solidFill>
                  <a:srgbClr val="FFFF00"/>
                </a:solidFill>
                <a:cs typeface="B Titr" panose="00000700000000000000" pitchFamily="2" charset="-78"/>
              </a:rPr>
              <a:t>پایه دهم</a:t>
            </a:r>
            <a:endParaRPr lang="en-US" sz="4100" b="1" dirty="0">
              <a:solidFill>
                <a:srgbClr val="FFFF00"/>
              </a:solidFill>
              <a:cs typeface="B Titr" panose="00000700000000000000" pitchFamily="2" charset="-78"/>
            </a:endParaRPr>
          </a:p>
        </p:txBody>
      </p:sp>
      <p:sp>
        <p:nvSpPr>
          <p:cNvPr id="4" name="Title 1"/>
          <p:cNvSpPr txBox="1">
            <a:spLocks/>
          </p:cNvSpPr>
          <p:nvPr/>
        </p:nvSpPr>
        <p:spPr>
          <a:xfrm>
            <a:off x="1475654" y="2725891"/>
            <a:ext cx="6192688" cy="1554990"/>
          </a:xfrm>
          <a:prstGeom prst="rect">
            <a:avLst/>
          </a:prstGeom>
        </p:spPr>
        <p:txBody>
          <a:bodyPr vert="horz" lIns="68580" tIns="34290" rIns="68580" bIns="3429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algn="ctr" rtl="1"/>
            <a:r>
              <a:rPr lang="fa-IR" sz="2800" b="1" dirty="0" smtClean="0">
                <a:solidFill>
                  <a:srgbClr val="5B9BD5"/>
                </a:solidFill>
                <a:effectLst>
                  <a:outerShdw blurRad="38100" dist="38100" dir="2700000" algn="tl">
                    <a:srgbClr val="000000">
                      <a:alpha val="43137"/>
                    </a:srgbClr>
                  </a:outerShdw>
                </a:effectLst>
                <a:cs typeface="B Titr" panose="00000700000000000000" pitchFamily="2" charset="-78"/>
              </a:rPr>
              <a:t>درس دوازدهم</a:t>
            </a:r>
          </a:p>
          <a:p>
            <a:pPr algn="ctr" rtl="1"/>
            <a:r>
              <a:rPr lang="fa-IR" sz="5400" b="1" dirty="0" smtClean="0">
                <a:solidFill>
                  <a:srgbClr val="5B9BD5"/>
                </a:solidFill>
                <a:effectLst>
                  <a:outerShdw blurRad="38100" dist="38100" dir="2700000" algn="tl">
                    <a:srgbClr val="000000">
                      <a:alpha val="43137"/>
                    </a:srgbClr>
                  </a:outerShdw>
                </a:effectLst>
                <a:cs typeface="B Titr" panose="00000700000000000000" pitchFamily="2" charset="-78"/>
              </a:rPr>
              <a:t>مخاطب خاص</a:t>
            </a:r>
            <a:endParaRPr lang="en-US" sz="5400" b="1" dirty="0">
              <a:solidFill>
                <a:srgbClr val="5B9BD5"/>
              </a:solidFill>
              <a:effectLst>
                <a:outerShdw blurRad="38100" dist="38100" dir="2700000" algn="tl">
                  <a:srgbClr val="000000">
                    <a:alpha val="43137"/>
                  </a:srgbClr>
                </a:outerShdw>
              </a:effectLst>
              <a:cs typeface="B Titr" panose="00000700000000000000" pitchFamily="2" charset="-78"/>
            </a:endParaRPr>
          </a:p>
        </p:txBody>
      </p:sp>
      <p:sp>
        <p:nvSpPr>
          <p:cNvPr id="7" name="Title 1"/>
          <p:cNvSpPr txBox="1">
            <a:spLocks/>
          </p:cNvSpPr>
          <p:nvPr/>
        </p:nvSpPr>
        <p:spPr>
          <a:xfrm>
            <a:off x="2411758" y="123478"/>
            <a:ext cx="4320479" cy="801127"/>
          </a:xfrm>
          <a:prstGeom prst="rect">
            <a:avLst/>
          </a:prstGeom>
        </p:spPr>
        <p:txBody>
          <a:bodyPr vert="horz" lIns="68580" tIns="34290" rIns="68580" bIns="3429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algn="ctr" rtl="1"/>
            <a:r>
              <a:rPr lang="fa-IR" sz="3200" b="1" dirty="0" smtClean="0">
                <a:solidFill>
                  <a:schemeClr val="bg1"/>
                </a:solidFill>
                <a:cs typeface="B Titr" panose="00000700000000000000" pitchFamily="2" charset="-78"/>
              </a:rPr>
              <a:t>به نام خداوند دانا و حکیم</a:t>
            </a:r>
            <a:endParaRPr lang="en-US" sz="3200" b="1" dirty="0">
              <a:solidFill>
                <a:schemeClr val="bg1"/>
              </a:solidFill>
              <a:cs typeface="B Titr" panose="00000700000000000000" pitchFamily="2" charset="-78"/>
            </a:endParaRPr>
          </a:p>
        </p:txBody>
      </p:sp>
      <p:sp>
        <p:nvSpPr>
          <p:cNvPr id="3" name="Rectangle 2"/>
          <p:cNvSpPr/>
          <p:nvPr/>
        </p:nvSpPr>
        <p:spPr>
          <a:xfrm>
            <a:off x="3749396" y="1563638"/>
            <a:ext cx="1645207" cy="523220"/>
          </a:xfrm>
          <a:prstGeom prst="rect">
            <a:avLst/>
          </a:prstGeom>
        </p:spPr>
        <p:txBody>
          <a:bodyPr wrap="square">
            <a:spAutoFit/>
          </a:bodyPr>
          <a:lstStyle/>
          <a:p>
            <a:pPr algn="ctr"/>
            <a:r>
              <a:rPr lang="fa-IR" sz="2800" b="1" dirty="0" smtClean="0">
                <a:solidFill>
                  <a:schemeClr val="bg1"/>
                </a:solidFill>
                <a:cs typeface="B Titr" panose="00000700000000000000" pitchFamily="2" charset="-78"/>
              </a:rPr>
              <a:t>فصل چهارم</a:t>
            </a:r>
            <a:endParaRPr lang="en-US" sz="2800" dirty="0">
              <a:solidFill>
                <a:schemeClr val="bg1"/>
              </a:solidFill>
            </a:endParaRPr>
          </a:p>
        </p:txBody>
      </p:sp>
      <p:sp>
        <p:nvSpPr>
          <p:cNvPr id="9" name="TextBox 8">
            <a:hlinkClick r:id="rId3"/>
          </p:cNvPr>
          <p:cNvSpPr txBox="1"/>
          <p:nvPr/>
        </p:nvSpPr>
        <p:spPr>
          <a:xfrm>
            <a:off x="7164288" y="4515966"/>
            <a:ext cx="1979712" cy="576064"/>
          </a:xfrm>
          <a:prstGeom prst="rect">
            <a:avLst/>
          </a:prstGeom>
          <a:noFill/>
        </p:spPr>
        <p:txBody>
          <a:bodyPr wrap="square" rtlCol="1">
            <a:spAutoFit/>
          </a:bodyPr>
          <a:lstStyle/>
          <a:p>
            <a:endParaRPr lang="fa-IR" dirty="0"/>
          </a:p>
        </p:txBody>
      </p:sp>
    </p:spTree>
    <p:extLst>
      <p:ext uri="{BB962C8B-B14F-4D97-AF65-F5344CB8AC3E}">
        <p14:creationId xmlns:p14="http://schemas.microsoft.com/office/powerpoint/2010/main" val="3868551979"/>
      </p:ext>
    </p:extLst>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0"/>
            <a:ext cx="9144001" cy="5143500"/>
          </a:xfrm>
        </p:spPr>
      </p:pic>
      <p:sp>
        <p:nvSpPr>
          <p:cNvPr id="2" name="Title 1"/>
          <p:cNvSpPr>
            <a:spLocks noGrp="1"/>
          </p:cNvSpPr>
          <p:nvPr>
            <p:ph type="title"/>
          </p:nvPr>
        </p:nvSpPr>
        <p:spPr>
          <a:xfrm>
            <a:off x="395536" y="4227934"/>
            <a:ext cx="8352928" cy="576064"/>
          </a:xfrm>
        </p:spPr>
        <p:txBody>
          <a:bodyPr>
            <a:noAutofit/>
          </a:bodyPr>
          <a:lstStyle/>
          <a:p>
            <a:pPr algn="ctr" rtl="1"/>
            <a:r>
              <a:rPr lang="fa-IR" sz="3200" b="1" dirty="0" smtClean="0">
                <a:solidFill>
                  <a:srgbClr val="00FF00"/>
                </a:solidFill>
                <a:effectLst>
                  <a:outerShdw blurRad="38100" dist="38100" dir="2700000" algn="tl">
                    <a:srgbClr val="000000">
                      <a:alpha val="43137"/>
                    </a:srgbClr>
                  </a:outerShdw>
                </a:effectLst>
                <a:cs typeface="B Mitra" panose="00000400000000000000" pitchFamily="2" charset="-78"/>
              </a:rPr>
              <a:t>آیا این انیمیشن برای رده سنی شما ساخته شده است؟</a:t>
            </a:r>
            <a:endParaRPr lang="en-US" sz="3200" b="1" dirty="0">
              <a:solidFill>
                <a:srgbClr val="00FF00"/>
              </a:solidFill>
              <a:effectLst>
                <a:outerShdw blurRad="38100" dist="38100" dir="2700000" algn="tl">
                  <a:srgbClr val="000000">
                    <a:alpha val="43137"/>
                  </a:srgbClr>
                </a:outerShdw>
              </a:effectLst>
              <a:cs typeface="B Mitra" panose="00000400000000000000" pitchFamily="2" charset="-78"/>
            </a:endParaRPr>
          </a:p>
        </p:txBody>
      </p:sp>
      <p:sp>
        <p:nvSpPr>
          <p:cNvPr id="7" name="Rectangle 6"/>
          <p:cNvSpPr/>
          <p:nvPr/>
        </p:nvSpPr>
        <p:spPr>
          <a:xfrm>
            <a:off x="755576" y="51470"/>
            <a:ext cx="7740352" cy="584775"/>
          </a:xfrm>
          <a:prstGeom prst="rect">
            <a:avLst/>
          </a:prstGeom>
        </p:spPr>
        <p:txBody>
          <a:bodyPr wrap="square">
            <a:spAutoFit/>
          </a:bodyPr>
          <a:lstStyle/>
          <a:p>
            <a:pPr algn="ctr" rtl="1"/>
            <a:r>
              <a:rPr lang="fa-IR" sz="3200" b="1" dirty="0" smtClean="0">
                <a:solidFill>
                  <a:srgbClr val="FFFF00"/>
                </a:solidFill>
                <a:cs typeface="B Mitra" panose="00000400000000000000" pitchFamily="2" charset="-78"/>
              </a:rPr>
              <a:t>یک قسمت از انیمیشن </a:t>
            </a:r>
            <a:r>
              <a:rPr lang="en-US" sz="3200" b="1" dirty="0" smtClean="0">
                <a:solidFill>
                  <a:srgbClr val="FFFF00"/>
                </a:solidFill>
                <a:cs typeface="B Mitra" panose="00000400000000000000" pitchFamily="2" charset="-78"/>
              </a:rPr>
              <a:t>OM-NOM</a:t>
            </a:r>
            <a:r>
              <a:rPr lang="fa-IR" sz="3200" b="1" dirty="0" smtClean="0">
                <a:solidFill>
                  <a:srgbClr val="FFFF00"/>
                </a:solidFill>
                <a:cs typeface="B Mitra" panose="00000400000000000000" pitchFamily="2" charset="-78"/>
              </a:rPr>
              <a:t> را ببینید!</a:t>
            </a:r>
            <a:endParaRPr lang="en-US" sz="3200" b="1" dirty="0">
              <a:solidFill>
                <a:srgbClr val="FFFF00"/>
              </a:solidFill>
            </a:endParaRPr>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2979591024"/>
              </p:ext>
            </p:extLst>
          </p:nvPr>
        </p:nvGraphicFramePr>
        <p:xfrm>
          <a:off x="4105076" y="627534"/>
          <a:ext cx="1042988" cy="490538"/>
        </p:xfrm>
        <a:graphic>
          <a:graphicData uri="http://schemas.openxmlformats.org/presentationml/2006/ole">
            <mc:AlternateContent xmlns:mc="http://schemas.openxmlformats.org/markup-compatibility/2006">
              <mc:Choice xmlns:v="urn:schemas-microsoft-com:vml" Requires="v">
                <p:oleObj spid="_x0000_s3156" name="Packager Shell Object" showAsIcon="1" r:id="rId5" imgW="1042560" imgH="491040" progId="Package">
                  <p:embed/>
                </p:oleObj>
              </mc:Choice>
              <mc:Fallback>
                <p:oleObj name="Packager Shell Object" showAsIcon="1" r:id="rId5" imgW="1042560" imgH="491040" progId="Package">
                  <p:embed/>
                  <p:pic>
                    <p:nvPicPr>
                      <p:cNvPr id="0" name=""/>
                      <p:cNvPicPr/>
                      <p:nvPr/>
                    </p:nvPicPr>
                    <p:blipFill>
                      <a:blip r:embed="rId6"/>
                      <a:stretch>
                        <a:fillRect/>
                      </a:stretch>
                    </p:blipFill>
                    <p:spPr>
                      <a:xfrm>
                        <a:off x="4105076" y="627534"/>
                        <a:ext cx="1042988" cy="490538"/>
                      </a:xfrm>
                      <a:prstGeom prst="rect">
                        <a:avLst/>
                      </a:prstGeom>
                    </p:spPr>
                  </p:pic>
                </p:oleObj>
              </mc:Fallback>
            </mc:AlternateContent>
          </a:graphicData>
        </a:graphic>
      </p:graphicFrame>
    </p:spTree>
    <p:extLst>
      <p:ext uri="{BB962C8B-B14F-4D97-AF65-F5344CB8AC3E}">
        <p14:creationId xmlns:p14="http://schemas.microsoft.com/office/powerpoint/2010/main" val="513034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95536" y="1491630"/>
            <a:ext cx="8280920" cy="1323439"/>
          </a:xfrm>
          <a:prstGeom prst="rect">
            <a:avLst/>
          </a:prstGeom>
          <a:solidFill>
            <a:srgbClr val="33728B">
              <a:alpha val="56000"/>
            </a:srgbClr>
          </a:solidFill>
        </p:spPr>
        <p:txBody>
          <a:bodyPr wrap="square">
            <a:spAutoFit/>
          </a:bodyPr>
          <a:lstStyle/>
          <a:p>
            <a:pPr algn="ctr" rtl="1"/>
            <a:r>
              <a:rPr lang="fa-IR" sz="4000" b="1" dirty="0" smtClean="0">
                <a:solidFill>
                  <a:schemeClr val="bg1"/>
                </a:solidFill>
                <a:cs typeface="B Mitra" panose="00000400000000000000" pitchFamily="2" charset="-78"/>
              </a:rPr>
              <a:t>سن </a:t>
            </a:r>
            <a:r>
              <a:rPr lang="fa-IR" sz="4000" b="1" dirty="0" smtClean="0">
                <a:solidFill>
                  <a:srgbClr val="FFFF00"/>
                </a:solidFill>
                <a:cs typeface="B Mitra" panose="00000400000000000000" pitchFamily="2" charset="-78"/>
              </a:rPr>
              <a:t>مخاطب </a:t>
            </a:r>
            <a:r>
              <a:rPr lang="fa-IR" sz="4000" b="1" dirty="0" smtClean="0">
                <a:solidFill>
                  <a:schemeClr val="bg1"/>
                </a:solidFill>
                <a:cs typeface="B Mitra" panose="00000400000000000000" pitchFamily="2" charset="-78"/>
              </a:rPr>
              <a:t>در برقراری ارتباط مخاطب با یک پیام نقش کلیدی را ایفا می کند.</a:t>
            </a:r>
            <a:endParaRPr lang="fa-IR" sz="4000" b="1" dirty="0">
              <a:solidFill>
                <a:schemeClr val="bg1"/>
              </a:solidFill>
              <a:cs typeface="B Mitra" panose="00000400000000000000" pitchFamily="2" charset="-78"/>
            </a:endParaRPr>
          </a:p>
        </p:txBody>
      </p:sp>
      <p:sp>
        <p:nvSpPr>
          <p:cNvPr id="7" name="Rectangle 6"/>
          <p:cNvSpPr/>
          <p:nvPr/>
        </p:nvSpPr>
        <p:spPr>
          <a:xfrm>
            <a:off x="395536" y="-29830"/>
            <a:ext cx="8496943"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Tree>
    <p:extLst>
      <p:ext uri="{BB962C8B-B14F-4D97-AF65-F5344CB8AC3E}">
        <p14:creationId xmlns:p14="http://schemas.microsoft.com/office/powerpoint/2010/main" val="2513972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434130" y="0"/>
            <a:ext cx="4248472" cy="4351338"/>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0" indent="0" algn="just" rtl="1">
              <a:buNone/>
            </a:pPr>
            <a:r>
              <a:rPr lang="fa-IR" sz="2000" b="1" dirty="0" smtClean="0">
                <a:solidFill>
                  <a:srgbClr val="FFFF00"/>
                </a:solidFill>
                <a:cs typeface="B Mitra" panose="00000400000000000000" pitchFamily="2" charset="-78"/>
              </a:rPr>
              <a:t>جالب است بدانید مطالعات نشان می دهد سن یکی از موثرترین عوامل در انتخابهای مخاطب است. مثلا تحقیق روبرو در مورد شیوه دسترسی به اخبار در سنین مختلف نشان میدهد:</a:t>
            </a:r>
          </a:p>
          <a:p>
            <a:pPr algn="just" rtl="1"/>
            <a:r>
              <a:rPr lang="fa-IR" sz="2000" b="1" dirty="0" smtClean="0">
                <a:solidFill>
                  <a:schemeClr val="bg1"/>
                </a:solidFill>
                <a:cs typeface="B Mitra" panose="00000400000000000000" pitchFamily="2" charset="-78"/>
              </a:rPr>
              <a:t>جوانان 18 تا 24 سال بیشترین اخبار را از رسانه های آنلاین دریافت می کنند.</a:t>
            </a:r>
          </a:p>
          <a:p>
            <a:pPr algn="just" rtl="1"/>
            <a:r>
              <a:rPr lang="fa-IR" sz="2000" b="1" dirty="0" smtClean="0">
                <a:solidFill>
                  <a:srgbClr val="FFC000"/>
                </a:solidFill>
                <a:cs typeface="B Mitra" panose="00000400000000000000" pitchFamily="2" charset="-78"/>
              </a:rPr>
              <a:t>افراد مسن بیشترین اخبار را از تلویزیون دریافت می کنند.</a:t>
            </a:r>
          </a:p>
          <a:p>
            <a:pPr algn="just" rtl="1"/>
            <a:r>
              <a:rPr lang="fa-IR" sz="2000" b="1" dirty="0" smtClean="0">
                <a:solidFill>
                  <a:schemeClr val="tx1"/>
                </a:solidFill>
                <a:cs typeface="B Mitra" panose="00000400000000000000" pitchFamily="2" charset="-78"/>
              </a:rPr>
              <a:t>با کاهش سن، استفاده از مطبوعات کاهش پیدا می کند.</a:t>
            </a:r>
          </a:p>
          <a:p>
            <a:pPr algn="just" rtl="1"/>
            <a:r>
              <a:rPr lang="fa-IR" sz="2000" b="1" dirty="0" smtClean="0">
                <a:solidFill>
                  <a:srgbClr val="FFFF00"/>
                </a:solidFill>
                <a:cs typeface="B Mitra" panose="00000400000000000000" pitchFamily="2" charset="-78"/>
              </a:rPr>
              <a:t>رادیو کمترین تاثیر را در خبررسانی دارد.</a:t>
            </a:r>
            <a:endParaRPr lang="fa-IR" sz="2000" b="1" dirty="0">
              <a:solidFill>
                <a:srgbClr val="FFFF00"/>
              </a:solidFill>
              <a:cs typeface="B Mitra" panose="00000400000000000000" pitchFamily="2" charset="-78"/>
            </a:endParaRP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t="8406"/>
          <a:stretch/>
        </p:blipFill>
        <p:spPr>
          <a:xfrm>
            <a:off x="0" y="-20538"/>
            <a:ext cx="3419872" cy="5100251"/>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4455163" y="4515966"/>
            <a:ext cx="4227439"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just" rtl="1"/>
            <a:r>
              <a:rPr lang="fa-IR" sz="2400" b="1" dirty="0" smtClean="0">
                <a:solidFill>
                  <a:srgbClr val="D9DADF"/>
                </a:solidFill>
                <a:cs typeface="B Mitra" panose="00000400000000000000" pitchFamily="2" charset="-78"/>
              </a:rPr>
              <a:t>آیا شما با نتایج این نظرسنجی موافقید؟</a:t>
            </a:r>
            <a:endParaRPr lang="fa-IR" sz="2400" b="1" dirty="0">
              <a:solidFill>
                <a:srgbClr val="D9DADF"/>
              </a:solidFill>
              <a:cs typeface="B Mitra" panose="00000400000000000000" pitchFamily="2" charset="-78"/>
            </a:endParaRPr>
          </a:p>
        </p:txBody>
      </p:sp>
    </p:spTree>
    <p:extLst>
      <p:ext uri="{BB962C8B-B14F-4D97-AF65-F5344CB8AC3E}">
        <p14:creationId xmlns:p14="http://schemas.microsoft.com/office/powerpoint/2010/main" val="367746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fade">
                                      <p:cBhvr>
                                        <p:cTn id="13" dur="1000"/>
                                        <p:tgtEl>
                                          <p:spTgt spid="7">
                                            <p:bg/>
                                          </p:spTgt>
                                        </p:tgtEl>
                                      </p:cBhvr>
                                    </p:animEffect>
                                    <p:anim calcmode="lin" valueType="num">
                                      <p:cBhvr>
                                        <p:cTn id="14" dur="1000" fill="hold"/>
                                        <p:tgtEl>
                                          <p:spTgt spid="7">
                                            <p:bg/>
                                          </p:spTgt>
                                        </p:tgtEl>
                                        <p:attrNameLst>
                                          <p:attrName>ppt_x</p:attrName>
                                        </p:attrNameLst>
                                      </p:cBhvr>
                                      <p:tavLst>
                                        <p:tav tm="0">
                                          <p:val>
                                            <p:strVal val="#ppt_x"/>
                                          </p:val>
                                        </p:tav>
                                        <p:tav tm="100000">
                                          <p:val>
                                            <p:strVal val="#ppt_x"/>
                                          </p:val>
                                        </p:tav>
                                      </p:tavLst>
                                    </p:anim>
                                    <p:anim calcmode="lin" valueType="num">
                                      <p:cBhvr>
                                        <p:cTn id="15"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1000"/>
                                        <p:tgtEl>
                                          <p:spTgt spid="7">
                                            <p:txEl>
                                              <p:pRg st="0" end="0"/>
                                            </p:txEl>
                                          </p:spTgt>
                                        </p:tgtEl>
                                      </p:cBhvr>
                                    </p:animEffect>
                                    <p:anim calcmode="lin" valueType="num">
                                      <p:cBhvr>
                                        <p:cTn id="2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1000"/>
                                        <p:tgtEl>
                                          <p:spTgt spid="7">
                                            <p:txEl>
                                              <p:pRg st="1" end="1"/>
                                            </p:txEl>
                                          </p:spTgt>
                                        </p:tgtEl>
                                      </p:cBhvr>
                                    </p:animEffect>
                                    <p:anim calcmode="lin" valueType="num">
                                      <p:cBhvr>
                                        <p:cTn id="2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1000"/>
                                        <p:tgtEl>
                                          <p:spTgt spid="7">
                                            <p:txEl>
                                              <p:pRg st="2" end="2"/>
                                            </p:txEl>
                                          </p:spTgt>
                                        </p:tgtEl>
                                      </p:cBhvr>
                                    </p:animEffect>
                                    <p:anim calcmode="lin" valueType="num">
                                      <p:cBhvr>
                                        <p:cTn id="3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fade">
                                      <p:cBhvr>
                                        <p:cTn id="41" dur="1000"/>
                                        <p:tgtEl>
                                          <p:spTgt spid="7">
                                            <p:txEl>
                                              <p:pRg st="3" end="3"/>
                                            </p:txEl>
                                          </p:spTgt>
                                        </p:tgtEl>
                                      </p:cBhvr>
                                    </p:animEffect>
                                    <p:anim calcmode="lin" valueType="num">
                                      <p:cBhvr>
                                        <p:cTn id="4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Effect transition="in" filter="fade">
                                      <p:cBhvr>
                                        <p:cTn id="48" dur="1000"/>
                                        <p:tgtEl>
                                          <p:spTgt spid="7">
                                            <p:txEl>
                                              <p:pRg st="4" end="4"/>
                                            </p:txEl>
                                          </p:spTgt>
                                        </p:tgtEl>
                                      </p:cBhvr>
                                    </p:animEffect>
                                    <p:anim calcmode="lin" valueType="num">
                                      <p:cBhvr>
                                        <p:cTn id="4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3116" y="0"/>
            <a:ext cx="9856835" cy="5143500"/>
          </a:xfrm>
        </p:spPr>
      </p:pic>
      <p:sp>
        <p:nvSpPr>
          <p:cNvPr id="7" name="Rectangle 6"/>
          <p:cNvSpPr/>
          <p:nvPr/>
        </p:nvSpPr>
        <p:spPr>
          <a:xfrm>
            <a:off x="3203848" y="2556068"/>
            <a:ext cx="5436096" cy="1815882"/>
          </a:xfrm>
          <a:prstGeom prst="rect">
            <a:avLst/>
          </a:prstGeom>
        </p:spPr>
        <p:txBody>
          <a:bodyPr wrap="square">
            <a:spAutoFit/>
          </a:bodyPr>
          <a:lstStyle/>
          <a:p>
            <a:pPr algn="ctr" rtl="1"/>
            <a:r>
              <a:rPr lang="fa-IR" sz="2800" b="1" dirty="0" smtClean="0">
                <a:solidFill>
                  <a:schemeClr val="accent1">
                    <a:lumMod val="75000"/>
                  </a:schemeClr>
                </a:solidFill>
                <a:effectLst>
                  <a:outerShdw blurRad="38100" dist="38100" dir="2700000" algn="tl">
                    <a:srgbClr val="000000">
                      <a:alpha val="43137"/>
                    </a:srgbClr>
                  </a:outerShdw>
                </a:effectLst>
                <a:cs typeface="B Mitra" panose="00000400000000000000" pitchFamily="2" charset="-78"/>
              </a:rPr>
              <a:t>مخاطب این فیلم آموزشی کیست؟</a:t>
            </a:r>
          </a:p>
          <a:p>
            <a:pPr algn="ctr" rtl="1"/>
            <a:r>
              <a:rPr lang="fa-IR" sz="2800" b="1" dirty="0" smtClean="0">
                <a:solidFill>
                  <a:srgbClr val="FFFF00"/>
                </a:solidFill>
                <a:effectLst>
                  <a:outerShdw blurRad="38100" dist="38100" dir="2700000" algn="tl">
                    <a:srgbClr val="000000">
                      <a:alpha val="43137"/>
                    </a:srgbClr>
                  </a:outerShdw>
                </a:effectLst>
                <a:cs typeface="B Mitra" panose="00000400000000000000" pitchFamily="2" charset="-78"/>
              </a:rPr>
              <a:t>دانشجوی دکترای فیزیک؟</a:t>
            </a:r>
          </a:p>
          <a:p>
            <a:pPr algn="ctr" rtl="1"/>
            <a:r>
              <a:rPr lang="fa-IR" sz="2800" b="1" dirty="0" smtClean="0">
                <a:solidFill>
                  <a:srgbClr val="FFFF00"/>
                </a:solidFill>
                <a:effectLst>
                  <a:outerShdw blurRad="38100" dist="38100" dir="2700000" algn="tl">
                    <a:srgbClr val="000000">
                      <a:alpha val="43137"/>
                    </a:srgbClr>
                  </a:outerShdw>
                </a:effectLst>
                <a:cs typeface="B Mitra" panose="00000400000000000000" pitchFamily="2" charset="-78"/>
              </a:rPr>
              <a:t>دانش آموز سوم دبستان</a:t>
            </a:r>
            <a:r>
              <a:rPr lang="fa-IR" sz="2800" b="1" dirty="0" smtClean="0">
                <a:solidFill>
                  <a:srgbClr val="FFFF00"/>
                </a:solidFill>
                <a:effectLst>
                  <a:outerShdw blurRad="38100" dist="38100" dir="2700000" algn="tl">
                    <a:srgbClr val="000000">
                      <a:alpha val="43137"/>
                    </a:srgbClr>
                  </a:outerShdw>
                </a:effectLst>
              </a:rPr>
              <a:t>؟</a:t>
            </a:r>
          </a:p>
          <a:p>
            <a:pPr algn="ctr" rtl="1"/>
            <a:r>
              <a:rPr lang="fa-IR" sz="2800" b="1" dirty="0" smtClean="0">
                <a:solidFill>
                  <a:srgbClr val="FFFF00"/>
                </a:solidFill>
                <a:effectLst>
                  <a:outerShdw blurRad="38100" dist="38100" dir="2700000" algn="tl">
                    <a:srgbClr val="000000">
                      <a:alpha val="43137"/>
                    </a:srgbClr>
                  </a:outerShdw>
                </a:effectLst>
                <a:cs typeface="B Mitra" panose="00000400000000000000" pitchFamily="2" charset="-78"/>
              </a:rPr>
              <a:t>یک پیرزن 70 ساله دارای سیکل؟!</a:t>
            </a:r>
          </a:p>
        </p:txBody>
      </p:sp>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2022874937"/>
              </p:ext>
            </p:extLst>
          </p:nvPr>
        </p:nvGraphicFramePr>
        <p:xfrm>
          <a:off x="5301183" y="1860536"/>
          <a:ext cx="1241425" cy="490538"/>
        </p:xfrm>
        <a:graphic>
          <a:graphicData uri="http://schemas.openxmlformats.org/presentationml/2006/ole">
            <mc:AlternateContent xmlns:mc="http://schemas.openxmlformats.org/markup-compatibility/2006">
              <mc:Choice xmlns:v="urn:schemas-microsoft-com:vml" Requires="v">
                <p:oleObj spid="_x0000_s5156" name="Packager Shell Object" showAsIcon="1" r:id="rId5" imgW="1242000" imgH="491040" progId="Package">
                  <p:embed/>
                </p:oleObj>
              </mc:Choice>
              <mc:Fallback>
                <p:oleObj name="Packager Shell Object" showAsIcon="1" r:id="rId5" imgW="1242000" imgH="491040" progId="Package">
                  <p:embed/>
                  <p:pic>
                    <p:nvPicPr>
                      <p:cNvPr id="0" name=""/>
                      <p:cNvPicPr/>
                      <p:nvPr/>
                    </p:nvPicPr>
                    <p:blipFill>
                      <a:blip r:embed="rId6"/>
                      <a:stretch>
                        <a:fillRect/>
                      </a:stretch>
                    </p:blipFill>
                    <p:spPr>
                      <a:xfrm>
                        <a:off x="5301183" y="1860536"/>
                        <a:ext cx="1241425" cy="490538"/>
                      </a:xfrm>
                      <a:prstGeom prst="rect">
                        <a:avLst/>
                      </a:prstGeom>
                    </p:spPr>
                  </p:pic>
                </p:oleObj>
              </mc:Fallback>
            </mc:AlternateContent>
          </a:graphicData>
        </a:graphic>
      </p:graphicFrame>
      <p:sp>
        <p:nvSpPr>
          <p:cNvPr id="5" name="TextBox 4">
            <a:hlinkClick r:id="rId7" tooltip="سایت ضیاءالصالحین"/>
          </p:cNvPr>
          <p:cNvSpPr txBox="1"/>
          <p:nvPr/>
        </p:nvSpPr>
        <p:spPr>
          <a:xfrm>
            <a:off x="5220072" y="4781939"/>
            <a:ext cx="2232248" cy="369332"/>
          </a:xfrm>
          <a:prstGeom prst="rect">
            <a:avLst/>
          </a:prstGeom>
          <a:noFill/>
        </p:spPr>
        <p:txBody>
          <a:bodyPr wrap="square" rtlCol="1">
            <a:spAutoFit/>
          </a:bodyPr>
          <a:lstStyle/>
          <a:p>
            <a:r>
              <a:rPr lang="en-US" dirty="0" smtClean="0"/>
              <a:t>www.ziaossalehin.ir</a:t>
            </a:r>
            <a:endParaRPr lang="fa-IR" dirty="0"/>
          </a:p>
        </p:txBody>
      </p:sp>
    </p:spTree>
    <p:extLst>
      <p:ext uri="{BB962C8B-B14F-4D97-AF65-F5344CB8AC3E}">
        <p14:creationId xmlns:p14="http://schemas.microsoft.com/office/powerpoint/2010/main" val="135784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1000"/>
                                        <p:tgtEl>
                                          <p:spTgt spid="7">
                                            <p:txEl>
                                              <p:pRg st="1" end="1"/>
                                            </p:txEl>
                                          </p:spTgt>
                                        </p:tgtEl>
                                      </p:cBhvr>
                                    </p:animEffect>
                                    <p:anim calcmode="lin" valueType="num">
                                      <p:cBhvr>
                                        <p:cTn id="2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anim calcmode="lin" valueType="num">
                                      <p:cBhvr>
                                        <p:cTn id="2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1000"/>
                                        <p:tgtEl>
                                          <p:spTgt spid="7">
                                            <p:txEl>
                                              <p:pRg st="3" end="3"/>
                                            </p:txEl>
                                          </p:spTgt>
                                        </p:tgtEl>
                                      </p:cBhvr>
                                    </p:animEffect>
                                    <p:anim calcmode="lin" valueType="num">
                                      <p:cBhvr>
                                        <p:cTn id="3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95536" y="1275606"/>
            <a:ext cx="8352928" cy="1938992"/>
          </a:xfrm>
          <a:prstGeom prst="rect">
            <a:avLst/>
          </a:prstGeom>
          <a:solidFill>
            <a:srgbClr val="33728B">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rtl="1"/>
            <a:r>
              <a:rPr lang="fa-IR" sz="4000" b="1" dirty="0" smtClean="0">
                <a:solidFill>
                  <a:schemeClr val="bg1"/>
                </a:solidFill>
                <a:cs typeface="B Mitra" panose="00000400000000000000" pitchFamily="2" charset="-78"/>
              </a:rPr>
              <a:t>پس </a:t>
            </a:r>
            <a:r>
              <a:rPr lang="fa-IR" sz="4000" b="1" dirty="0" smtClean="0">
                <a:solidFill>
                  <a:srgbClr val="FFFF00"/>
                </a:solidFill>
                <a:cs typeface="B Mitra" panose="00000400000000000000" pitchFamily="2" charset="-78"/>
              </a:rPr>
              <a:t>تحصیلات</a:t>
            </a:r>
            <a:r>
              <a:rPr lang="fa-IR" sz="4000" b="1" dirty="0" smtClean="0">
                <a:solidFill>
                  <a:schemeClr val="bg1"/>
                </a:solidFill>
                <a:cs typeface="B Mitra" panose="00000400000000000000" pitchFamily="2" charset="-78"/>
              </a:rPr>
              <a:t> هم یکی دیگر از عناصر تاثیرگذار بر فهم و انتخاب </a:t>
            </a:r>
            <a:r>
              <a:rPr lang="fa-IR" sz="4000" b="1" dirty="0" smtClean="0">
                <a:solidFill>
                  <a:srgbClr val="FFFF00"/>
                </a:solidFill>
                <a:cs typeface="B Mitra" panose="00000400000000000000" pitchFamily="2" charset="-78"/>
              </a:rPr>
              <a:t>مخاطب</a:t>
            </a:r>
            <a:r>
              <a:rPr lang="fa-IR" sz="4000" b="1" dirty="0" smtClean="0">
                <a:solidFill>
                  <a:schemeClr val="bg1"/>
                </a:solidFill>
                <a:cs typeface="B Mitra" panose="00000400000000000000" pitchFamily="2" charset="-78"/>
              </a:rPr>
              <a:t> در مواجهه با رسانه است.</a:t>
            </a:r>
            <a:endParaRPr lang="fa-IR" sz="4000" b="1" dirty="0">
              <a:solidFill>
                <a:schemeClr val="bg1"/>
              </a:solidFill>
              <a:cs typeface="B Mitra" panose="00000400000000000000" pitchFamily="2" charset="-78"/>
            </a:endParaRPr>
          </a:p>
        </p:txBody>
      </p:sp>
      <p:sp>
        <p:nvSpPr>
          <p:cNvPr id="5" name="TextBox 4">
            <a:hlinkClick r:id="rId4" tooltip="سایت ضیاءالصالحین"/>
          </p:cNvPr>
          <p:cNvSpPr txBox="1"/>
          <p:nvPr/>
        </p:nvSpPr>
        <p:spPr>
          <a:xfrm>
            <a:off x="3527883" y="4756969"/>
            <a:ext cx="223224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spAutoFit/>
          </a:bodyPr>
          <a:lstStyle/>
          <a:p>
            <a:pPr algn="ctr"/>
            <a:r>
              <a:rPr lang="en-US" dirty="0" smtClean="0">
                <a:solidFill>
                  <a:srgbClr val="33728B"/>
                </a:solidFill>
              </a:rPr>
              <a:t>www.ziaossalehin.ir</a:t>
            </a:r>
            <a:endParaRPr lang="fa-IR" dirty="0">
              <a:solidFill>
                <a:srgbClr val="33728B"/>
              </a:solidFill>
            </a:endParaRPr>
          </a:p>
        </p:txBody>
      </p:sp>
      <p:sp>
        <p:nvSpPr>
          <p:cNvPr id="7" name="Rectangle 6"/>
          <p:cNvSpPr/>
          <p:nvPr/>
        </p:nvSpPr>
        <p:spPr>
          <a:xfrm>
            <a:off x="395536" y="-29830"/>
            <a:ext cx="8496943"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Tree>
    <p:extLst>
      <p:ext uri="{BB962C8B-B14F-4D97-AF65-F5344CB8AC3E}">
        <p14:creationId xmlns:p14="http://schemas.microsoft.com/office/powerpoint/2010/main" val="5714295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3098" y="1785886"/>
            <a:ext cx="5128610" cy="738664"/>
          </a:xfrm>
          <a:prstGeom prst="rect">
            <a:avLst/>
          </a:prstGeom>
          <a:noFill/>
        </p:spPr>
        <p:txBody>
          <a:bodyPr wrap="square" rtlCol="1">
            <a:spAutoFit/>
          </a:bodyPr>
          <a:lstStyle/>
          <a:p>
            <a:pPr algn="ctr" rtl="1"/>
            <a:r>
              <a:rPr lang="fa-IR" sz="2400" b="1" dirty="0" smtClean="0">
                <a:solidFill>
                  <a:schemeClr val="bg1"/>
                </a:solidFill>
                <a:cs typeface="B Mitra" panose="00000400000000000000" pitchFamily="2" charset="-78"/>
              </a:rPr>
              <a:t>هر گروه از این مخاطبین چه ویژگی هایی دارند؟</a:t>
            </a:r>
          </a:p>
          <a:p>
            <a:pPr algn="ctr" rtl="1"/>
            <a:endParaRPr lang="fa-IR" dirty="0" smtClean="0">
              <a:cs typeface="B Mitra" panose="00000400000000000000" pitchFamily="2" charset="-78"/>
            </a:endParaRPr>
          </a:p>
        </p:txBody>
      </p:sp>
      <p:pic>
        <p:nvPicPr>
          <p:cNvPr id="7" name="Picture 6"/>
          <p:cNvPicPr>
            <a:picLocks noChangeAspect="1"/>
          </p:cNvPicPr>
          <p:nvPr/>
        </p:nvPicPr>
        <p:blipFill rotWithShape="1">
          <a:blip r:embed="rId3" cstate="print">
            <a:biLevel thresh="25000"/>
            <a:extLst>
              <a:ext uri="{BEBA8EAE-BF5A-486C-A8C5-ECC9F3942E4B}">
                <a14:imgProps xmlns:a14="http://schemas.microsoft.com/office/drawing/2010/main">
                  <a14:imgLayer r:embed="rId4">
                    <a14:imgEffect>
                      <a14:backgroundRemoval t="12300" b="70767" l="80831" r="97284"/>
                    </a14:imgEffect>
                  </a14:imgLayer>
                </a14:imgProps>
              </a:ext>
              <a:ext uri="{28A0092B-C50C-407E-A947-70E740481C1C}">
                <a14:useLocalDpi xmlns:a14="http://schemas.microsoft.com/office/drawing/2010/main" val="0"/>
              </a:ext>
            </a:extLst>
          </a:blip>
          <a:srcRect l="79045" t="8990" r="1626" b="30133"/>
          <a:stretch/>
        </p:blipFill>
        <p:spPr>
          <a:xfrm>
            <a:off x="3089734" y="2353791"/>
            <a:ext cx="420037" cy="1322910"/>
          </a:xfrm>
          <a:prstGeom prst="rect">
            <a:avLst/>
          </a:prstGeom>
        </p:spPr>
      </p:pic>
      <p:pic>
        <p:nvPicPr>
          <p:cNvPr id="8" name="Picture 7"/>
          <p:cNvPicPr>
            <a:picLocks noChangeAspect="1"/>
          </p:cNvPicPr>
          <p:nvPr/>
        </p:nvPicPr>
        <p:blipFill rotWithShape="1">
          <a:blip r:embed="rId5" cstate="print">
            <a:biLevel thresh="25000"/>
            <a:extLst>
              <a:ext uri="{BEBA8EAE-BF5A-486C-A8C5-ECC9F3942E4B}">
                <a14:imgProps xmlns:a14="http://schemas.microsoft.com/office/drawing/2010/main">
                  <a14:imgLayer r:embed="rId6">
                    <a14:imgEffect>
                      <a14:backgroundRemoval t="12141" b="67093" l="43450" r="60064"/>
                    </a14:imgEffect>
                  </a14:imgLayer>
                </a14:imgProps>
              </a:ext>
              <a:ext uri="{28A0092B-C50C-407E-A947-70E740481C1C}">
                <a14:useLocalDpi xmlns:a14="http://schemas.microsoft.com/office/drawing/2010/main" val="0"/>
              </a:ext>
            </a:extLst>
          </a:blip>
          <a:srcRect l="42332" t="11313" r="39079" b="31760"/>
          <a:stretch/>
        </p:blipFill>
        <p:spPr>
          <a:xfrm>
            <a:off x="3560312" y="2820361"/>
            <a:ext cx="429155" cy="1314290"/>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3265" b="96633" l="68000" r="82000"/>
                    </a14:imgEffect>
                  </a14:imgLayer>
                </a14:imgProps>
              </a:ext>
              <a:ext uri="{28A0092B-C50C-407E-A947-70E740481C1C}">
                <a14:useLocalDpi xmlns:a14="http://schemas.microsoft.com/office/drawing/2010/main" val="0"/>
              </a:ext>
            </a:extLst>
          </a:blip>
          <a:srcRect l="66418" t="52507" r="16745" b="4256"/>
          <a:stretch/>
        </p:blipFill>
        <p:spPr>
          <a:xfrm>
            <a:off x="3923238" y="3411984"/>
            <a:ext cx="614165" cy="1103982"/>
          </a:xfrm>
          <a:prstGeom prst="rect">
            <a:avLst/>
          </a:prstGeom>
        </p:spPr>
      </p:pic>
      <p:pic>
        <p:nvPicPr>
          <p:cNvPr id="10" name="Picture 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364" b="96374" l="15766" r="23850"/>
                    </a14:imgEffect>
                  </a14:imgLayer>
                </a14:imgProps>
              </a:ext>
              <a:ext uri="{28A0092B-C50C-407E-A947-70E740481C1C}">
                <a14:useLocalDpi xmlns:a14="http://schemas.microsoft.com/office/drawing/2010/main" val="0"/>
              </a:ext>
            </a:extLst>
          </a:blip>
          <a:srcRect l="14756" t="63738" r="75139"/>
          <a:stretch/>
        </p:blipFill>
        <p:spPr>
          <a:xfrm>
            <a:off x="5234622" y="2490900"/>
            <a:ext cx="417498" cy="1048692"/>
          </a:xfrm>
          <a:prstGeom prst="rect">
            <a:avLst/>
          </a:prstGeom>
        </p:spPr>
      </p:pic>
      <p:sp>
        <p:nvSpPr>
          <p:cNvPr id="11" name="Freeform 10"/>
          <p:cNvSpPr>
            <a:spLocks/>
          </p:cNvSpPr>
          <p:nvPr/>
        </p:nvSpPr>
        <p:spPr bwMode="auto">
          <a:xfrm>
            <a:off x="7973031" y="3979474"/>
            <a:ext cx="39466" cy="56733"/>
          </a:xfrm>
          <a:custGeom>
            <a:avLst/>
            <a:gdLst>
              <a:gd name="connsiteX0" fmla="*/ 29600 w 39466"/>
              <a:gd name="connsiteY0" fmla="*/ 0 h 56733"/>
              <a:gd name="connsiteX1" fmla="*/ 39466 w 39466"/>
              <a:gd name="connsiteY1" fmla="*/ 56733 h 56733"/>
              <a:gd name="connsiteX2" fmla="*/ 0 w 39466"/>
              <a:gd name="connsiteY2" fmla="*/ 56733 h 56733"/>
              <a:gd name="connsiteX3" fmla="*/ 29600 w 39466"/>
              <a:gd name="connsiteY3" fmla="*/ 0 h 56733"/>
            </a:gdLst>
            <a:ahLst/>
            <a:cxnLst>
              <a:cxn ang="0">
                <a:pos x="connsiteX0" y="connsiteY0"/>
              </a:cxn>
              <a:cxn ang="0">
                <a:pos x="connsiteX1" y="connsiteY1"/>
              </a:cxn>
              <a:cxn ang="0">
                <a:pos x="connsiteX2" y="connsiteY2"/>
              </a:cxn>
              <a:cxn ang="0">
                <a:pos x="connsiteX3" y="connsiteY3"/>
              </a:cxn>
            </a:cxnLst>
            <a:rect l="l" t="t" r="r" b="b"/>
            <a:pathLst>
              <a:path w="39466" h="56733">
                <a:moveTo>
                  <a:pt x="29600" y="0"/>
                </a:moveTo>
                <a:lnTo>
                  <a:pt x="39466" y="56733"/>
                </a:lnTo>
                <a:lnTo>
                  <a:pt x="0" y="56733"/>
                </a:lnTo>
                <a:lnTo>
                  <a:pt x="29600"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cs typeface="B Mitra" panose="00000400000000000000" pitchFamily="2" charset="-78"/>
            </a:endParaRPr>
          </a:p>
        </p:txBody>
      </p:sp>
      <p:sp>
        <p:nvSpPr>
          <p:cNvPr id="12" name="Freeform 11"/>
          <p:cNvSpPr/>
          <p:nvPr/>
        </p:nvSpPr>
        <p:spPr>
          <a:xfrm>
            <a:off x="4875037" y="2939455"/>
            <a:ext cx="1834" cy="2591"/>
          </a:xfrm>
          <a:custGeom>
            <a:avLst/>
            <a:gdLst>
              <a:gd name="connsiteX0" fmla="*/ 0 w 1834"/>
              <a:gd name="connsiteY0" fmla="*/ 0 h 2591"/>
              <a:gd name="connsiteX1" fmla="*/ 1834 w 1834"/>
              <a:gd name="connsiteY1" fmla="*/ 2591 h 2591"/>
              <a:gd name="connsiteX2" fmla="*/ 473 w 1834"/>
              <a:gd name="connsiteY2" fmla="*/ 2364 h 2591"/>
              <a:gd name="connsiteX3" fmla="*/ 0 w 1834"/>
              <a:gd name="connsiteY3" fmla="*/ 0 h 2591"/>
            </a:gdLst>
            <a:ahLst/>
            <a:cxnLst>
              <a:cxn ang="0">
                <a:pos x="connsiteX0" y="connsiteY0"/>
              </a:cxn>
              <a:cxn ang="0">
                <a:pos x="connsiteX1" y="connsiteY1"/>
              </a:cxn>
              <a:cxn ang="0">
                <a:pos x="connsiteX2" y="connsiteY2"/>
              </a:cxn>
              <a:cxn ang="0">
                <a:pos x="connsiteX3" y="connsiteY3"/>
              </a:cxn>
            </a:cxnLst>
            <a:rect l="l" t="t" r="r" b="b"/>
            <a:pathLst>
              <a:path w="1834" h="2591">
                <a:moveTo>
                  <a:pt x="0" y="0"/>
                </a:moveTo>
                <a:lnTo>
                  <a:pt x="1834" y="2591"/>
                </a:lnTo>
                <a:lnTo>
                  <a:pt x="473" y="23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B Mitra" panose="00000400000000000000" pitchFamily="2" charset="-78"/>
            </a:endParaRPr>
          </a:p>
        </p:txBody>
      </p:sp>
      <p:pic>
        <p:nvPicPr>
          <p:cNvPr id="13" name="Picture 1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7449" b="98673" l="25000" r="38643"/>
                    </a14:imgEffect>
                  </a14:imgLayer>
                </a14:imgProps>
              </a:ext>
              <a:ext uri="{28A0092B-C50C-407E-A947-70E740481C1C}">
                <a14:useLocalDpi xmlns:a14="http://schemas.microsoft.com/office/drawing/2010/main" val="0"/>
              </a:ext>
            </a:extLst>
          </a:blip>
          <a:srcRect l="25192" t="57441" r="61161"/>
          <a:stretch/>
        </p:blipFill>
        <p:spPr>
          <a:xfrm>
            <a:off x="4612643" y="2727077"/>
            <a:ext cx="524787" cy="1145630"/>
          </a:xfrm>
          <a:prstGeom prst="rect">
            <a:avLst/>
          </a:prstGeom>
        </p:spPr>
      </p:pic>
      <p:sp>
        <p:nvSpPr>
          <p:cNvPr id="14" name="Rectangle 13"/>
          <p:cNvSpPr/>
          <p:nvPr/>
        </p:nvSpPr>
        <p:spPr>
          <a:xfrm>
            <a:off x="791578" y="586241"/>
            <a:ext cx="7560840" cy="954107"/>
          </a:xfrm>
          <a:prstGeom prst="rect">
            <a:avLst/>
          </a:prstGeom>
        </p:spPr>
        <p:txBody>
          <a:bodyPr wrap="square">
            <a:spAutoFit/>
          </a:bodyPr>
          <a:lstStyle/>
          <a:p>
            <a:pPr algn="ctr" rtl="1"/>
            <a:r>
              <a:rPr lang="fa-IR" sz="2800" b="1" dirty="0" smtClean="0">
                <a:solidFill>
                  <a:srgbClr val="FFC000"/>
                </a:solidFill>
                <a:cs typeface="B Mitra" panose="00000400000000000000" pitchFamily="2" charset="-78"/>
              </a:rPr>
              <a:t>به غیر از سن و اقلیم و تحصیلات، شما چه </a:t>
            </a:r>
            <a:r>
              <a:rPr lang="fa-IR" sz="2800" b="1" dirty="0" smtClean="0">
                <a:solidFill>
                  <a:srgbClr val="FF0000"/>
                </a:solidFill>
                <a:cs typeface="B Mitra" panose="00000400000000000000" pitchFamily="2" charset="-78"/>
              </a:rPr>
              <a:t>ویژگیهای دیگری </a:t>
            </a:r>
            <a:r>
              <a:rPr lang="fa-IR" sz="2800" b="1" dirty="0" smtClean="0">
                <a:solidFill>
                  <a:srgbClr val="FFC000"/>
                </a:solidFill>
                <a:cs typeface="B Mitra" panose="00000400000000000000" pitchFamily="2" charset="-78"/>
              </a:rPr>
              <a:t>را در انتخابها و گرایشهای مخاطبان تاثیرگذار می دانید؟</a:t>
            </a:r>
            <a:endParaRPr lang="fa-IR" sz="2800" b="1" dirty="0">
              <a:solidFill>
                <a:srgbClr val="FFC000"/>
              </a:solidFill>
              <a:cs typeface="B Mitra" panose="00000400000000000000" pitchFamily="2" charset="-78"/>
            </a:endParaRPr>
          </a:p>
        </p:txBody>
      </p:sp>
      <p:sp>
        <p:nvSpPr>
          <p:cNvPr id="16" name="Rectangle 15"/>
          <p:cNvSpPr/>
          <p:nvPr/>
        </p:nvSpPr>
        <p:spPr>
          <a:xfrm>
            <a:off x="755577" y="-29830"/>
            <a:ext cx="7560840"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Tree>
    <p:extLst>
      <p:ext uri="{BB962C8B-B14F-4D97-AF65-F5344CB8AC3E}">
        <p14:creationId xmlns:p14="http://schemas.microsoft.com/office/powerpoint/2010/main" val="3662100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75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50"/>
                                        <p:tgtEl>
                                          <p:spTgt spid="10"/>
                                        </p:tgtEl>
                                      </p:cBhvr>
                                    </p:animEffect>
                                  </p:childTnLst>
                                </p:cTn>
                              </p:par>
                            </p:childTnLst>
                          </p:cTn>
                        </p:par>
                        <p:par>
                          <p:cTn id="20" fill="hold">
                            <p:stCondLst>
                              <p:cond delay="750"/>
                            </p:stCondLst>
                            <p:childTnLst>
                              <p:par>
                                <p:cTn id="21" presetID="10" presetClass="entr" presetSubtype="0" fill="hold" nodeType="afterEffect">
                                  <p:stCondLst>
                                    <p:cond delay="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750"/>
                            </p:stCondLst>
                            <p:childTnLst>
                              <p:par>
                                <p:cTn id="25" presetID="10" presetClass="entr" presetSubtype="0"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childTnLst>
                                </p:cTn>
                              </p:par>
                            </p:childTnLst>
                          </p:cTn>
                        </p:par>
                        <p:par>
                          <p:cTn id="28" fill="hold">
                            <p:stCondLst>
                              <p:cond delay="3000"/>
                            </p:stCondLst>
                            <p:childTnLst>
                              <p:par>
                                <p:cTn id="29" presetID="10" presetClass="entr" presetSubtype="0" fill="hold" nodeType="afterEffect">
                                  <p:stCondLst>
                                    <p:cond delay="25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childTnLst>
                                </p:cTn>
                              </p:par>
                            </p:childTnLst>
                          </p:cTn>
                        </p:par>
                        <p:par>
                          <p:cTn id="32" fill="hold">
                            <p:stCondLst>
                              <p:cond delay="4000"/>
                            </p:stCondLst>
                            <p:childTnLst>
                              <p:par>
                                <p:cTn id="33" presetID="10" presetClass="entr" presetSubtype="0" fill="hold" nodeType="afterEffect">
                                  <p:stCondLst>
                                    <p:cond delay="5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7" y="2211710"/>
            <a:ext cx="4286573" cy="504056"/>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r"/>
            <a:r>
              <a:rPr lang="fa-IR" sz="2400" b="1" dirty="0" smtClean="0">
                <a:solidFill>
                  <a:schemeClr val="bg1"/>
                </a:solidFill>
                <a:cs typeface="B Mitra" panose="00000400000000000000" pitchFamily="2" charset="-78"/>
              </a:rPr>
              <a:t>هر کس چیزی را می بیند که می خواهد!</a:t>
            </a:r>
            <a:endParaRPr lang="fa-IR" sz="2400" b="1" dirty="0">
              <a:solidFill>
                <a:schemeClr val="bg1"/>
              </a:solidFill>
              <a:cs typeface="B Mitra" panose="00000400000000000000" pitchFamily="2" charset="-78"/>
            </a:endParaRPr>
          </a:p>
        </p:txBody>
      </p:sp>
      <p:pic>
        <p:nvPicPr>
          <p:cNvPr id="6" name="Content Placeholder 5"/>
          <p:cNvPicPr>
            <a:picLocks noGrp="1"/>
          </p:cNvPicPr>
          <p:nvPr>
            <p:ph idx="1"/>
          </p:nvPr>
        </p:nvPicPr>
        <p:blipFill>
          <a:blip r:embed="rId3"/>
          <a:stretch>
            <a:fillRect/>
          </a:stretch>
        </p:blipFill>
        <p:spPr>
          <a:xfrm>
            <a:off x="323528" y="627534"/>
            <a:ext cx="4278494" cy="368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a:off x="4644007" y="915566"/>
            <a:ext cx="4286573" cy="896189"/>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a-IR" sz="2400" b="1" dirty="0" smtClean="0">
                <a:solidFill>
                  <a:srgbClr val="FF0000"/>
                </a:solidFill>
                <a:cs typeface="B Titr" panose="00000700000000000000" pitchFamily="2" charset="-78"/>
              </a:rPr>
              <a:t>این تصاویر را ببیند و بگویید که </a:t>
            </a:r>
          </a:p>
          <a:p>
            <a:pPr algn="ctr"/>
            <a:r>
              <a:rPr lang="fa-IR" sz="2400" b="1" dirty="0" smtClean="0">
                <a:solidFill>
                  <a:srgbClr val="FF0000"/>
                </a:solidFill>
                <a:cs typeface="B Titr" panose="00000700000000000000" pitchFamily="2" charset="-78"/>
              </a:rPr>
              <a:t>چقدر با این جمله ها موافقید؟</a:t>
            </a:r>
            <a:endParaRPr lang="fa-IR" sz="2400" b="1" dirty="0">
              <a:solidFill>
                <a:srgbClr val="FF0000"/>
              </a:solidFill>
              <a:cs typeface="B Titr" panose="00000700000000000000" pitchFamily="2" charset="-78"/>
            </a:endParaRPr>
          </a:p>
        </p:txBody>
      </p:sp>
      <p:sp>
        <p:nvSpPr>
          <p:cNvPr id="8" name="Rectangle 7"/>
          <p:cNvSpPr/>
          <p:nvPr/>
        </p:nvSpPr>
        <p:spPr>
          <a:xfrm>
            <a:off x="395536" y="-29830"/>
            <a:ext cx="8496943"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Tree>
    <p:extLst>
      <p:ext uri="{BB962C8B-B14F-4D97-AF65-F5344CB8AC3E}">
        <p14:creationId xmlns:p14="http://schemas.microsoft.com/office/powerpoint/2010/main" val="167343556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43558"/>
            <a:ext cx="3862154" cy="504056"/>
          </a:xfrm>
        </p:spPr>
        <p:txBody>
          <a:bodyPr>
            <a:noAutofit/>
          </a:bodyPr>
          <a:lstStyle/>
          <a:p>
            <a:pPr algn="ctr"/>
            <a:r>
              <a:rPr lang="fa-IR" sz="2400" b="1" dirty="0" smtClean="0">
                <a:solidFill>
                  <a:schemeClr val="accent1">
                    <a:lumMod val="75000"/>
                  </a:schemeClr>
                </a:solidFill>
                <a:cs typeface="B Mitra" panose="00000400000000000000" pitchFamily="2" charset="-78"/>
              </a:rPr>
              <a:t>هر کس از منظر خود دنیا را می بیند!</a:t>
            </a:r>
            <a:endParaRPr lang="fa-IR" sz="2400" b="1" dirty="0">
              <a:solidFill>
                <a:schemeClr val="accent1">
                  <a:lumMod val="75000"/>
                </a:schemeClr>
              </a:solidFill>
              <a:cs typeface="B Mitra" panose="00000400000000000000" pitchFamily="2" charset="-78"/>
            </a:endParaRPr>
          </a:p>
        </p:txBody>
      </p:sp>
      <p:pic>
        <p:nvPicPr>
          <p:cNvPr id="4"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4427984" y="340668"/>
            <a:ext cx="4464495" cy="38152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395536" y="-29830"/>
            <a:ext cx="8496943"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
        <p:nvSpPr>
          <p:cNvPr id="8" name="Title 1"/>
          <p:cNvSpPr txBox="1">
            <a:spLocks/>
          </p:cNvSpPr>
          <p:nvPr/>
        </p:nvSpPr>
        <p:spPr>
          <a:xfrm>
            <a:off x="395536" y="1995686"/>
            <a:ext cx="3934162" cy="1584176"/>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b" anchorCtr="0">
            <a:noAutofit/>
          </a:bodyPr>
          <a:lstStyle>
            <a:lvl1pPr algn="l" defTabSz="914400" rtl="1" eaLnBrk="1" latinLnBrk="0" hangingPunct="1">
              <a:spcBef>
                <a:spcPct val="0"/>
              </a:spcBef>
              <a:buNone/>
              <a:defRPr sz="54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2000" b="1" dirty="0" smtClean="0">
                <a:solidFill>
                  <a:schemeClr val="bg1"/>
                </a:solidFill>
                <a:cs typeface="B Mitra" panose="00000400000000000000" pitchFamily="2" charset="-78"/>
              </a:rPr>
              <a:t>شما چقدر با این شعر مولوی موافقید:</a:t>
            </a:r>
          </a:p>
          <a:p>
            <a:pPr algn="ctr"/>
            <a:endParaRPr lang="fa-IR" sz="2400" b="1" dirty="0" smtClean="0">
              <a:solidFill>
                <a:srgbClr val="FFFF00"/>
              </a:solidFill>
              <a:cs typeface="B Mitra" panose="00000400000000000000" pitchFamily="2" charset="-78"/>
            </a:endParaRPr>
          </a:p>
          <a:p>
            <a:pPr algn="ctr"/>
            <a:r>
              <a:rPr lang="fa-IR" sz="2400" b="1" dirty="0" smtClean="0">
                <a:solidFill>
                  <a:srgbClr val="FFFF00"/>
                </a:solidFill>
                <a:cs typeface="B Mitra" panose="00000400000000000000" pitchFamily="2" charset="-78"/>
              </a:rPr>
              <a:t>هر کسی از ظن خود شد یار من</a:t>
            </a:r>
          </a:p>
          <a:p>
            <a:pPr algn="ctr"/>
            <a:r>
              <a:rPr lang="fa-IR" sz="2400" b="1" dirty="0" smtClean="0">
                <a:solidFill>
                  <a:srgbClr val="FFFF00"/>
                </a:solidFill>
                <a:cs typeface="B Mitra" panose="00000400000000000000" pitchFamily="2" charset="-78"/>
              </a:rPr>
              <a:t>از درون من نجست اسرار من</a:t>
            </a:r>
            <a:endParaRPr lang="fa-IR" sz="2400" b="1" dirty="0">
              <a:solidFill>
                <a:srgbClr val="FFFF00"/>
              </a:solidFill>
              <a:cs typeface="B Mitra" panose="00000400000000000000" pitchFamily="2" charset="-78"/>
            </a:endParaRPr>
          </a:p>
        </p:txBody>
      </p:sp>
    </p:spTree>
    <p:extLst>
      <p:ext uri="{BB962C8B-B14F-4D97-AF65-F5344CB8AC3E}">
        <p14:creationId xmlns:p14="http://schemas.microsoft.com/office/powerpoint/2010/main" val="2698079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576" y="339502"/>
            <a:ext cx="6781800" cy="572616"/>
          </a:xfrm>
        </p:spPr>
        <p:txBody>
          <a:bodyPr>
            <a:noAutofit/>
          </a:bodyPr>
          <a:lstStyle/>
          <a:p>
            <a:pPr algn="ctr"/>
            <a:r>
              <a:rPr lang="fa-IR" sz="2400" b="1" dirty="0" smtClean="0">
                <a:solidFill>
                  <a:srgbClr val="161616"/>
                </a:solidFill>
                <a:cs typeface="B Mitra" panose="00000400000000000000" pitchFamily="2" charset="-78"/>
              </a:rPr>
              <a:t> هر کسی، با جهان ذهنی خودش پدیده ها را تفسیر می کند!</a:t>
            </a:r>
            <a:endParaRPr lang="fa-IR" sz="2400" b="1" dirty="0">
              <a:solidFill>
                <a:srgbClr val="161616"/>
              </a:solidFill>
              <a:cs typeface="B Mitra" panose="00000400000000000000" pitchFamily="2" charset="-78"/>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987574"/>
            <a:ext cx="5312065"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395536" y="-29830"/>
            <a:ext cx="8496943"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Tree>
    <p:extLst>
      <p:ext uri="{BB962C8B-B14F-4D97-AF65-F5344CB8AC3E}">
        <p14:creationId xmlns:p14="http://schemas.microsoft.com/office/powerpoint/2010/main" val="420589974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7664" y="411510"/>
            <a:ext cx="6264696" cy="4159759"/>
          </a:xfrm>
          <a:prstGeom prst="rect">
            <a:avLst/>
          </a:prstGeom>
          <a:noFill/>
          <a:ln>
            <a:noFill/>
          </a:ln>
        </p:spPr>
      </p:pic>
      <p:sp>
        <p:nvSpPr>
          <p:cNvPr id="12" name="Title 1"/>
          <p:cNvSpPr txBox="1">
            <a:spLocks/>
          </p:cNvSpPr>
          <p:nvPr/>
        </p:nvSpPr>
        <p:spPr>
          <a:xfrm>
            <a:off x="2916448" y="3683151"/>
            <a:ext cx="3527128" cy="864096"/>
          </a:xfrm>
          <a:prstGeom prst="rect">
            <a:avLst/>
          </a:prstGeom>
        </p:spPr>
        <p:txBody>
          <a:bodyPr vert="horz" lIns="91440" tIns="45720" rIns="91440" bIns="45720" rtlCol="0" anchor="b" anchorCtr="0">
            <a:normAutofit fontScale="75000" lnSpcReduction="2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fa-IR" sz="4000" dirty="0" smtClean="0">
                <a:solidFill>
                  <a:srgbClr val="FFFF00"/>
                </a:solidFill>
                <a:effectLst>
                  <a:outerShdw blurRad="38100" dist="38100" dir="2700000" algn="tl">
                    <a:srgbClr val="000000">
                      <a:alpha val="43137"/>
                    </a:srgbClr>
                  </a:outerShdw>
                </a:effectLst>
                <a:cs typeface="B Titr" panose="00000700000000000000" pitchFamily="2" charset="-78"/>
              </a:rPr>
              <a:t>به راستی مخاطب کیست؟</a:t>
            </a:r>
            <a:endParaRPr lang="en-US" sz="4000" dirty="0">
              <a:solidFill>
                <a:srgbClr val="FFFF00"/>
              </a:solidFill>
              <a:effectLst>
                <a:outerShdw blurRad="38100" dist="38100" dir="2700000" algn="tl">
                  <a:srgbClr val="000000">
                    <a:alpha val="43137"/>
                  </a:srgbClr>
                </a:outerShdw>
              </a:effectLst>
              <a:cs typeface="B Titr" panose="00000700000000000000" pitchFamily="2" charset="-78"/>
            </a:endParaRPr>
          </a:p>
        </p:txBody>
      </p:sp>
      <p:sp>
        <p:nvSpPr>
          <p:cNvPr id="5" name="TextBox 4">
            <a:hlinkClick r:id="rId4" tooltip="سایت ضیاءالصالحین"/>
          </p:cNvPr>
          <p:cNvSpPr txBox="1"/>
          <p:nvPr/>
        </p:nvSpPr>
        <p:spPr>
          <a:xfrm>
            <a:off x="3482807" y="4876006"/>
            <a:ext cx="2232248" cy="369332"/>
          </a:xfrm>
          <a:prstGeom prst="rect">
            <a:avLst/>
          </a:prstGeom>
          <a:noFill/>
        </p:spPr>
        <p:txBody>
          <a:bodyPr wrap="square" rtlCol="1">
            <a:spAutoFit/>
          </a:bodyPr>
          <a:lstStyle/>
          <a:p>
            <a:r>
              <a:rPr lang="en-US" dirty="0" smtClean="0">
                <a:solidFill>
                  <a:schemeClr val="bg1"/>
                </a:solidFill>
              </a:rPr>
              <a:t>www.ziaossalehin.ir</a:t>
            </a:r>
            <a:endParaRPr lang="fa-IR" dirty="0">
              <a:solidFill>
                <a:schemeClr val="bg1"/>
              </a:solidFill>
            </a:endParaRPr>
          </a:p>
        </p:txBody>
      </p:sp>
      <p:sp>
        <p:nvSpPr>
          <p:cNvPr id="6" name="Rectangle 5"/>
          <p:cNvSpPr/>
          <p:nvPr/>
        </p:nvSpPr>
        <p:spPr>
          <a:xfrm>
            <a:off x="395536" y="-29830"/>
            <a:ext cx="8496943"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Tree>
    <p:extLst>
      <p:ext uri="{BB962C8B-B14F-4D97-AF65-F5344CB8AC3E}">
        <p14:creationId xmlns:p14="http://schemas.microsoft.com/office/powerpoint/2010/main" val="2455993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ChangeAspect="1"/>
          </p:cNvPicPr>
          <p:nvPr/>
        </p:nvPicPr>
        <p:blipFill rotWithShape="1">
          <a:blip r:embed="rId4">
            <a:extLst>
              <a:ext uri="{28A0092B-C50C-407E-A947-70E740481C1C}">
                <a14:useLocalDpi xmlns:a14="http://schemas.microsoft.com/office/drawing/2010/main" val="0"/>
              </a:ext>
            </a:extLst>
          </a:blip>
          <a:srcRect b="9236"/>
          <a:stretch/>
        </p:blipFill>
        <p:spPr>
          <a:xfrm>
            <a:off x="0" y="0"/>
            <a:ext cx="9144000" cy="5143500"/>
          </a:xfrm>
          <a:prstGeom prst="rect">
            <a:avLst/>
          </a:prstGeom>
        </p:spPr>
      </p:pic>
      <p:sp>
        <p:nvSpPr>
          <p:cNvPr id="2" name="Title 1"/>
          <p:cNvSpPr>
            <a:spLocks noGrp="1"/>
          </p:cNvSpPr>
          <p:nvPr>
            <p:ph type="title"/>
          </p:nvPr>
        </p:nvSpPr>
        <p:spPr>
          <a:xfrm>
            <a:off x="4918992" y="123478"/>
            <a:ext cx="4045496" cy="576064"/>
          </a:xfrm>
        </p:spPr>
        <p:txBody>
          <a:bodyPr>
            <a:noAutofit/>
          </a:bodyPr>
          <a:lstStyle/>
          <a:p>
            <a:pPr algn="ctr" rtl="1"/>
            <a:r>
              <a:rPr lang="fa-IR" sz="2800" b="1" dirty="0" smtClean="0">
                <a:solidFill>
                  <a:srgbClr val="FFFF00"/>
                </a:solidFill>
                <a:effectLst>
                  <a:outerShdw blurRad="38100" dist="38100" dir="2700000" algn="tl">
                    <a:srgbClr val="000000">
                      <a:alpha val="43137"/>
                    </a:srgbClr>
                  </a:outerShdw>
                </a:effectLst>
                <a:cs typeface="B Mitra" panose="00000400000000000000" pitchFamily="2" charset="-78"/>
              </a:rPr>
              <a:t>اول این موسیقی را گوش کنید!</a:t>
            </a:r>
            <a:endParaRPr lang="en-US" sz="2800" b="1" dirty="0">
              <a:solidFill>
                <a:srgbClr val="FFFF00"/>
              </a:solidFill>
              <a:effectLst>
                <a:outerShdw blurRad="38100" dist="38100" dir="2700000" algn="tl">
                  <a:srgbClr val="000000">
                    <a:alpha val="43137"/>
                  </a:srgbClr>
                </a:outerShdw>
              </a:effectLst>
              <a:cs typeface="B Mitra" panose="00000400000000000000" pitchFamily="2" charset="-78"/>
            </a:endParaRPr>
          </a:p>
        </p:txBody>
      </p:sp>
      <p:sp>
        <p:nvSpPr>
          <p:cNvPr id="7" name="Rectangle 6"/>
          <p:cNvSpPr/>
          <p:nvPr/>
        </p:nvSpPr>
        <p:spPr>
          <a:xfrm>
            <a:off x="395536" y="1030727"/>
            <a:ext cx="2934072" cy="3108543"/>
          </a:xfrm>
          <a:prstGeom prst="rect">
            <a:avLst/>
          </a:prstGeom>
        </p:spPr>
        <p:txBody>
          <a:bodyPr wrap="square">
            <a:spAutoFit/>
          </a:bodyPr>
          <a:lstStyle/>
          <a:p>
            <a:pPr rtl="1"/>
            <a:r>
              <a:rPr lang="fa-IR" sz="2800" b="1" dirty="0" smtClean="0">
                <a:solidFill>
                  <a:srgbClr val="FFC000"/>
                </a:solidFill>
                <a:effectLst>
                  <a:outerShdw blurRad="38100" dist="38100" dir="2700000" algn="tl">
                    <a:srgbClr val="000000">
                      <a:alpha val="43137"/>
                    </a:srgbClr>
                  </a:outerShdw>
                </a:effectLst>
                <a:cs typeface="B Mitra" panose="00000400000000000000" pitchFamily="2" charset="-78"/>
              </a:rPr>
              <a:t>از این اصوات غریبه چه معنایی را فهمیدید؟</a:t>
            </a:r>
          </a:p>
          <a:p>
            <a:pPr rtl="1"/>
            <a:endParaRPr lang="fa-IR" sz="2800" b="1" dirty="0">
              <a:solidFill>
                <a:srgbClr val="FFC000"/>
              </a:solidFill>
              <a:effectLst>
                <a:outerShdw blurRad="38100" dist="38100" dir="2700000" algn="tl">
                  <a:srgbClr val="000000">
                    <a:alpha val="43137"/>
                  </a:srgbClr>
                </a:outerShdw>
              </a:effectLst>
              <a:cs typeface="B Mitra" panose="00000400000000000000" pitchFamily="2" charset="-78"/>
            </a:endParaRPr>
          </a:p>
          <a:p>
            <a:pPr rtl="1"/>
            <a:endParaRPr lang="fa-IR" sz="2800" b="1" dirty="0" smtClean="0">
              <a:solidFill>
                <a:srgbClr val="FFC000"/>
              </a:solidFill>
              <a:effectLst>
                <a:outerShdw blurRad="38100" dist="38100" dir="2700000" algn="tl">
                  <a:srgbClr val="000000">
                    <a:alpha val="43137"/>
                  </a:srgbClr>
                </a:outerShdw>
              </a:effectLst>
              <a:cs typeface="B Mitra" panose="00000400000000000000" pitchFamily="2" charset="-78"/>
            </a:endParaRPr>
          </a:p>
          <a:p>
            <a:pPr rtl="1"/>
            <a:r>
              <a:rPr lang="fa-IR" sz="2800" b="1" dirty="0" smtClean="0">
                <a:solidFill>
                  <a:srgbClr val="FFC000"/>
                </a:solidFill>
                <a:effectLst>
                  <a:outerShdw blurRad="38100" dist="38100" dir="2700000" algn="tl">
                    <a:srgbClr val="000000">
                      <a:alpha val="43137"/>
                    </a:srgbClr>
                  </a:outerShdw>
                </a:effectLst>
                <a:cs typeface="B Mitra" panose="00000400000000000000" pitchFamily="2" charset="-78"/>
              </a:rPr>
              <a:t>اگر شما هم در سالن بودید برای </a:t>
            </a:r>
            <a:r>
              <a:rPr lang="fa-IR" sz="2800" b="1" dirty="0" smtClean="0">
                <a:solidFill>
                  <a:srgbClr val="FF0000"/>
                </a:solidFill>
                <a:effectLst>
                  <a:outerShdw blurRad="38100" dist="38100" dir="2700000" algn="tl">
                    <a:srgbClr val="000000">
                      <a:alpha val="43137"/>
                    </a:srgbClr>
                  </a:outerShdw>
                </a:effectLst>
                <a:cs typeface="B Mitra" panose="00000400000000000000" pitchFamily="2" charset="-78"/>
              </a:rPr>
              <a:t>محسن نامجو</a:t>
            </a:r>
            <a:r>
              <a:rPr lang="fa-IR" sz="2800" b="1" dirty="0" smtClean="0">
                <a:solidFill>
                  <a:srgbClr val="FFC000"/>
                </a:solidFill>
                <a:effectLst>
                  <a:outerShdw blurRad="38100" dist="38100" dir="2700000" algn="tl">
                    <a:srgbClr val="000000">
                      <a:alpha val="43137"/>
                    </a:srgbClr>
                  </a:outerShdw>
                </a:effectLst>
                <a:cs typeface="B Mitra" panose="00000400000000000000" pitchFamily="2" charset="-78"/>
              </a:rPr>
              <a:t> کف می زدید؟</a:t>
            </a:r>
            <a:endParaRPr lang="en-US" sz="2800" b="1" dirty="0">
              <a:solidFill>
                <a:srgbClr val="FFC000"/>
              </a:solidFill>
              <a:effectLst>
                <a:outerShdw blurRad="38100" dist="38100" dir="2700000" algn="tl">
                  <a:srgbClr val="000000">
                    <a:alpha val="43137"/>
                  </a:srgbClr>
                </a:outerShdw>
              </a:effectLst>
              <a:cs typeface="B Mitra" panose="00000400000000000000" pitchFamily="2" charset="-78"/>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715651433"/>
              </p:ext>
            </p:extLst>
          </p:nvPr>
        </p:nvGraphicFramePr>
        <p:xfrm>
          <a:off x="4427984" y="195486"/>
          <a:ext cx="608013" cy="490537"/>
        </p:xfrm>
        <a:graphic>
          <a:graphicData uri="http://schemas.openxmlformats.org/presentationml/2006/ole">
            <mc:AlternateContent xmlns:mc="http://schemas.openxmlformats.org/markup-compatibility/2006">
              <mc:Choice xmlns:v="urn:schemas-microsoft-com:vml" Requires="v">
                <p:oleObj spid="_x0000_s4173" name="Packager Shell Object" showAsIcon="1" r:id="rId5" imgW="607320" imgH="491040" progId="Package">
                  <p:embed/>
                </p:oleObj>
              </mc:Choice>
              <mc:Fallback>
                <p:oleObj name="Packager Shell Object" showAsIcon="1" r:id="rId5" imgW="607320" imgH="491040" progId="Package">
                  <p:embed/>
                  <p:pic>
                    <p:nvPicPr>
                      <p:cNvPr id="0" name=""/>
                      <p:cNvPicPr/>
                      <p:nvPr/>
                    </p:nvPicPr>
                    <p:blipFill>
                      <a:blip r:embed="rId6"/>
                      <a:stretch>
                        <a:fillRect/>
                      </a:stretch>
                    </p:blipFill>
                    <p:spPr>
                      <a:xfrm>
                        <a:off x="4427984" y="195486"/>
                        <a:ext cx="608013" cy="490537"/>
                      </a:xfrm>
                      <a:prstGeom prst="rect">
                        <a:avLst/>
                      </a:prstGeom>
                    </p:spPr>
                  </p:pic>
                </p:oleObj>
              </mc:Fallback>
            </mc:AlternateContent>
          </a:graphicData>
        </a:graphic>
      </p:graphicFrame>
      <p:sp>
        <p:nvSpPr>
          <p:cNvPr id="6" name="TextBox 5">
            <a:hlinkClick r:id="rId7" tooltip="سایت ضیاءالصالحین"/>
          </p:cNvPr>
          <p:cNvSpPr txBox="1"/>
          <p:nvPr/>
        </p:nvSpPr>
        <p:spPr>
          <a:xfrm>
            <a:off x="7092280" y="4774168"/>
            <a:ext cx="2232248" cy="369332"/>
          </a:xfrm>
          <a:prstGeom prst="rect">
            <a:avLst/>
          </a:prstGeom>
          <a:noFill/>
        </p:spPr>
        <p:txBody>
          <a:bodyPr wrap="square" rtlCol="1">
            <a:spAutoFit/>
          </a:bodyPr>
          <a:lstStyle/>
          <a:p>
            <a:r>
              <a:rPr lang="en-US" dirty="0" smtClean="0">
                <a:solidFill>
                  <a:schemeClr val="bg1"/>
                </a:solidFill>
              </a:rPr>
              <a:t>www.ziaossalehin.ir</a:t>
            </a:r>
            <a:endParaRPr lang="fa-IR" dirty="0">
              <a:solidFill>
                <a:schemeClr val="bg1"/>
              </a:solidFill>
            </a:endParaRPr>
          </a:p>
        </p:txBody>
      </p:sp>
    </p:spTree>
    <p:extLst>
      <p:ext uri="{BB962C8B-B14F-4D97-AF65-F5344CB8AC3E}">
        <p14:creationId xmlns:p14="http://schemas.microsoft.com/office/powerpoint/2010/main" val="21826077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1000"/>
                                        <p:tgtEl>
                                          <p:spTgt spid="7">
                                            <p:txEl>
                                              <p:pRg st="3" end="3"/>
                                            </p:txEl>
                                          </p:spTgt>
                                        </p:tgtEl>
                                      </p:cBhvr>
                                    </p:animEffect>
                                    <p:anim calcmode="lin" valueType="num">
                                      <p:cBhvr>
                                        <p:cTn id="2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نتیجه تصویری برای راهپیمایی ۲۲ بهم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602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504" y="0"/>
            <a:ext cx="8928992" cy="830997"/>
          </a:xfrm>
          <a:prstGeom prst="rect">
            <a:avLst/>
          </a:prstGeom>
          <a:solidFill>
            <a:srgbClr val="33728B">
              <a:alpha val="78000"/>
            </a:srgbClr>
          </a:solidFill>
        </p:spPr>
        <p:txBody>
          <a:bodyPr wrap="square">
            <a:spAutoFit/>
          </a:bodyPr>
          <a:lstStyle/>
          <a:p>
            <a:pPr algn="ctr" rtl="1"/>
            <a:r>
              <a:rPr lang="fa-IR" sz="2400" b="1" dirty="0">
                <a:solidFill>
                  <a:srgbClr val="FFFF00"/>
                </a:solidFill>
                <a:cs typeface="B Mitra" panose="00000400000000000000" pitchFamily="2" charset="-78"/>
              </a:rPr>
              <a:t>مخاطب</a:t>
            </a:r>
            <a:r>
              <a:rPr lang="fa-IR" sz="2400" b="1" dirty="0">
                <a:solidFill>
                  <a:schemeClr val="accent3">
                    <a:lumMod val="50000"/>
                  </a:schemeClr>
                </a:solidFill>
                <a:cs typeface="B Mitra" panose="00000400000000000000" pitchFamily="2" charset="-78"/>
              </a:rPr>
              <a:t> </a:t>
            </a:r>
            <a:r>
              <a:rPr lang="fa-IR" sz="2400" b="1" dirty="0">
                <a:solidFill>
                  <a:srgbClr val="FF0000"/>
                </a:solidFill>
                <a:cs typeface="B Mitra" panose="00000400000000000000" pitchFamily="2" charset="-78"/>
              </a:rPr>
              <a:t>پیچیده ترین </a:t>
            </a:r>
            <a:r>
              <a:rPr lang="fa-IR" sz="2400" b="1" dirty="0" smtClean="0">
                <a:solidFill>
                  <a:srgbClr val="FF0000"/>
                </a:solidFill>
                <a:cs typeface="B Mitra" panose="00000400000000000000" pitchFamily="2" charset="-78"/>
              </a:rPr>
              <a:t>موجود </a:t>
            </a:r>
            <a:r>
              <a:rPr lang="fa-IR" sz="2400" b="1" dirty="0">
                <a:solidFill>
                  <a:srgbClr val="FFFF00"/>
                </a:solidFill>
                <a:cs typeface="B Mitra" panose="00000400000000000000" pitchFamily="2" charset="-78"/>
              </a:rPr>
              <a:t>در یک فرآیند رسانه ای و </a:t>
            </a:r>
            <a:r>
              <a:rPr lang="fa-IR" sz="2400" b="1" dirty="0">
                <a:solidFill>
                  <a:srgbClr val="FF0000"/>
                </a:solidFill>
                <a:cs typeface="B Mitra" panose="00000400000000000000" pitchFamily="2" charset="-78"/>
              </a:rPr>
              <a:t>بزرگترین </a:t>
            </a:r>
            <a:r>
              <a:rPr lang="fa-IR" sz="2400" b="1">
                <a:solidFill>
                  <a:srgbClr val="FF0000"/>
                </a:solidFill>
                <a:cs typeface="B Mitra" panose="00000400000000000000" pitchFamily="2" charset="-78"/>
              </a:rPr>
              <a:t>سوال </a:t>
            </a:r>
            <a:r>
              <a:rPr lang="fa-IR" sz="2400" b="1" smtClean="0">
                <a:solidFill>
                  <a:srgbClr val="FFFF00"/>
                </a:solidFill>
                <a:cs typeface="B Mitra" panose="00000400000000000000" pitchFamily="2" charset="-78"/>
              </a:rPr>
              <a:t>برای تولیدکنندگان </a:t>
            </a:r>
            <a:r>
              <a:rPr lang="fa-IR" sz="2400" b="1" dirty="0">
                <a:solidFill>
                  <a:srgbClr val="FFFF00"/>
                </a:solidFill>
                <a:cs typeface="B Mitra" panose="00000400000000000000" pitchFamily="2" charset="-78"/>
              </a:rPr>
              <a:t>پیام است</a:t>
            </a:r>
            <a:endParaRPr lang="en-US" sz="2400" b="1" dirty="0">
              <a:solidFill>
                <a:srgbClr val="FFFF00"/>
              </a:solidFill>
              <a:cs typeface="B Mitra" panose="00000400000000000000" pitchFamily="2" charset="-78"/>
            </a:endParaRPr>
          </a:p>
        </p:txBody>
      </p:sp>
      <p:sp>
        <p:nvSpPr>
          <p:cNvPr id="4" name="TextBox 3">
            <a:hlinkClick r:id="rId4" tooltip="سایت ضیاءالصالحین"/>
          </p:cNvPr>
          <p:cNvSpPr txBox="1"/>
          <p:nvPr/>
        </p:nvSpPr>
        <p:spPr>
          <a:xfrm>
            <a:off x="7164288" y="4876006"/>
            <a:ext cx="2232248" cy="369332"/>
          </a:xfrm>
          <a:prstGeom prst="rect">
            <a:avLst/>
          </a:prstGeom>
          <a:noFill/>
        </p:spPr>
        <p:txBody>
          <a:bodyPr wrap="square" rtlCol="1">
            <a:spAutoFit/>
          </a:bodyPr>
          <a:lstStyle/>
          <a:p>
            <a:r>
              <a:rPr lang="en-US" dirty="0" smtClean="0">
                <a:solidFill>
                  <a:schemeClr val="bg1"/>
                </a:solidFill>
              </a:rPr>
              <a:t>www.ziaossalehin.ir</a:t>
            </a:r>
            <a:endParaRPr lang="fa-IR" dirty="0">
              <a:solidFill>
                <a:schemeClr val="bg1"/>
              </a:solidFill>
            </a:endParaRPr>
          </a:p>
        </p:txBody>
      </p:sp>
    </p:spTree>
    <p:extLst>
      <p:ext uri="{BB962C8B-B14F-4D97-AF65-F5344CB8AC3E}">
        <p14:creationId xmlns:p14="http://schemas.microsoft.com/office/powerpoint/2010/main" val="3250839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22" y="-20538"/>
            <a:ext cx="9433048" cy="5236304"/>
          </a:xfrm>
          <a:prstGeom prst="rect">
            <a:avLst/>
          </a:prstGeom>
        </p:spPr>
      </p:pic>
      <p:graphicFrame>
        <p:nvGraphicFramePr>
          <p:cNvPr id="4" name="Diagram 3"/>
          <p:cNvGraphicFramePr/>
          <p:nvPr>
            <p:extLst>
              <p:ext uri="{D42A27DB-BD31-4B8C-83A1-F6EECF244321}">
                <p14:modId xmlns:p14="http://schemas.microsoft.com/office/powerpoint/2010/main" val="388736864"/>
              </p:ext>
            </p:extLst>
          </p:nvPr>
        </p:nvGraphicFramePr>
        <p:xfrm>
          <a:off x="1572344" y="69954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25459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53D58154-1E30-442B-9DA6-4B3667A09D97}"/>
                                            </p:graphicEl>
                                          </p:spTgt>
                                        </p:tgtEl>
                                        <p:attrNameLst>
                                          <p:attrName>style.visibility</p:attrName>
                                        </p:attrNameLst>
                                      </p:cBhvr>
                                      <p:to>
                                        <p:strVal val="visible"/>
                                      </p:to>
                                    </p:set>
                                    <p:anim calcmode="lin" valueType="num">
                                      <p:cBhvr additive="base">
                                        <p:cTn id="7" dur="500" fill="hold"/>
                                        <p:tgtEl>
                                          <p:spTgt spid="4">
                                            <p:graphicEl>
                                              <a:dgm id="{53D58154-1E30-442B-9DA6-4B3667A09D9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53D58154-1E30-442B-9DA6-4B3667A09D97}"/>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AA696A31-90EA-437F-8E63-90CBE6311C26}"/>
                                            </p:graphicEl>
                                          </p:spTgt>
                                        </p:tgtEl>
                                        <p:attrNameLst>
                                          <p:attrName>style.visibility</p:attrName>
                                        </p:attrNameLst>
                                      </p:cBhvr>
                                      <p:to>
                                        <p:strVal val="visible"/>
                                      </p:to>
                                    </p:set>
                                    <p:anim calcmode="lin" valueType="num">
                                      <p:cBhvr additive="base">
                                        <p:cTn id="13" dur="500" fill="hold"/>
                                        <p:tgtEl>
                                          <p:spTgt spid="4">
                                            <p:graphicEl>
                                              <a:dgm id="{AA696A31-90EA-437F-8E63-90CBE6311C26}"/>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AA696A31-90EA-437F-8E63-90CBE6311C26}"/>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graphicEl>
                                              <a:dgm id="{645ACE64-9D56-445F-9297-D11F1117C3BD}"/>
                                            </p:graphicEl>
                                          </p:spTgt>
                                        </p:tgtEl>
                                        <p:attrNameLst>
                                          <p:attrName>style.visibility</p:attrName>
                                        </p:attrNameLst>
                                      </p:cBhvr>
                                      <p:to>
                                        <p:strVal val="visible"/>
                                      </p:to>
                                    </p:set>
                                    <p:anim calcmode="lin" valueType="num">
                                      <p:cBhvr additive="base">
                                        <p:cTn id="17" dur="500" fill="hold"/>
                                        <p:tgtEl>
                                          <p:spTgt spid="4">
                                            <p:graphicEl>
                                              <a:dgm id="{645ACE64-9D56-445F-9297-D11F1117C3BD}"/>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645ACE64-9D56-445F-9297-D11F1117C3BD}"/>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C742283B-2A09-470A-85B5-54420C48066F}"/>
                                            </p:graphicEl>
                                          </p:spTgt>
                                        </p:tgtEl>
                                        <p:attrNameLst>
                                          <p:attrName>style.visibility</p:attrName>
                                        </p:attrNameLst>
                                      </p:cBhvr>
                                      <p:to>
                                        <p:strVal val="visible"/>
                                      </p:to>
                                    </p:set>
                                    <p:anim calcmode="lin" valueType="num">
                                      <p:cBhvr additive="base">
                                        <p:cTn id="23" dur="500" fill="hold"/>
                                        <p:tgtEl>
                                          <p:spTgt spid="4">
                                            <p:graphicEl>
                                              <a:dgm id="{C742283B-2A09-470A-85B5-54420C48066F}"/>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C742283B-2A09-470A-85B5-54420C48066F}"/>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graphicEl>
                                              <a:dgm id="{8BC4B350-D554-4BC0-9848-1D947051C96D}"/>
                                            </p:graphicEl>
                                          </p:spTgt>
                                        </p:tgtEl>
                                        <p:attrNameLst>
                                          <p:attrName>style.visibility</p:attrName>
                                        </p:attrNameLst>
                                      </p:cBhvr>
                                      <p:to>
                                        <p:strVal val="visible"/>
                                      </p:to>
                                    </p:set>
                                    <p:anim calcmode="lin" valueType="num">
                                      <p:cBhvr additive="base">
                                        <p:cTn id="27" dur="500" fill="hold"/>
                                        <p:tgtEl>
                                          <p:spTgt spid="4">
                                            <p:graphicEl>
                                              <a:dgm id="{8BC4B350-D554-4BC0-9848-1D947051C96D}"/>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8BC4B350-D554-4BC0-9848-1D947051C96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9457"/>
          <a:stretch/>
        </p:blipFill>
        <p:spPr>
          <a:xfrm>
            <a:off x="0" y="-8621"/>
            <a:ext cx="9144000" cy="5152121"/>
          </a:xfrm>
          <a:prstGeom prst="rect">
            <a:avLst/>
          </a:prstGeom>
        </p:spPr>
      </p:pic>
      <p:sp>
        <p:nvSpPr>
          <p:cNvPr id="5" name="Rectangle 4"/>
          <p:cNvSpPr/>
          <p:nvPr/>
        </p:nvSpPr>
        <p:spPr>
          <a:xfrm>
            <a:off x="611560" y="1290166"/>
            <a:ext cx="7272808" cy="2554545"/>
          </a:xfrm>
          <a:prstGeom prst="rect">
            <a:avLst/>
          </a:prstGeom>
          <a:solidFill>
            <a:srgbClr val="33728B">
              <a:alpha val="74000"/>
            </a:srgbClr>
          </a:solidFill>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rtl="1"/>
            <a:r>
              <a:rPr lang="fa-IR" sz="4000" b="1" dirty="0" smtClean="0">
                <a:solidFill>
                  <a:srgbClr val="FFFF00"/>
                </a:solidFill>
                <a:cs typeface="B Mitra" panose="00000400000000000000" pitchFamily="2" charset="-78"/>
              </a:rPr>
              <a:t>حال فرض کنید که اگر خودتان را جای یک تولیدکننده پیام بگذارید با توجه به تفاوتهای شدید مخاطبان چگونه مخاطب اصلی پیامتان را مشخص می کنید؟</a:t>
            </a:r>
            <a:endParaRPr lang="fa-IR" sz="4000" b="1" dirty="0">
              <a:solidFill>
                <a:srgbClr val="FFFF00"/>
              </a:solidFill>
              <a:cs typeface="B Mitra" panose="00000400000000000000" pitchFamily="2" charset="-78"/>
            </a:endParaRPr>
          </a:p>
        </p:txBody>
      </p:sp>
    </p:spTree>
    <p:extLst>
      <p:ext uri="{BB962C8B-B14F-4D97-AF65-F5344CB8AC3E}">
        <p14:creationId xmlns:p14="http://schemas.microsoft.com/office/powerpoint/2010/main" val="1043752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336823" y="-92546"/>
            <a:ext cx="4394153" cy="369332"/>
          </a:xfrm>
          <a:prstGeom prst="rect">
            <a:avLst/>
          </a:prstGeom>
        </p:spPr>
        <p:txBody>
          <a:bodyPr wrap="none">
            <a:spAutoFit/>
          </a:bodyPr>
          <a:lstStyle/>
          <a:p>
            <a:pPr algn="ctr" rtl="1"/>
            <a:r>
              <a:rPr lang="fa-IR" b="1" dirty="0">
                <a:solidFill>
                  <a:srgbClr val="FFC000"/>
                </a:solidFill>
                <a:cs typeface="B Mitra" panose="00000400000000000000" pitchFamily="2" charset="-78"/>
              </a:rPr>
              <a:t>کتاب تفکر و سواد رسانه ای پایه دهم – درس دوازدهم</a:t>
            </a:r>
            <a:endParaRPr lang="en-US" b="1" dirty="0">
              <a:solidFill>
                <a:srgbClr val="FFC000"/>
              </a:solidFill>
              <a:cs typeface="B Mitra" panose="00000400000000000000" pitchFamily="2" charset="-78"/>
            </a:endParaRPr>
          </a:p>
        </p:txBody>
      </p:sp>
      <p:pic>
        <p:nvPicPr>
          <p:cNvPr id="14" name="Picture 13" descr="شناسايي مخاطب.mp4 - Daum PotPlayer"/>
          <p:cNvPicPr>
            <a:picLocks noChangeAspect="1"/>
          </p:cNvPicPr>
          <p:nvPr/>
        </p:nvPicPr>
        <p:blipFill rotWithShape="1">
          <a:blip r:embed="rId4">
            <a:extLst>
              <a:ext uri="{28A0092B-C50C-407E-A947-70E740481C1C}">
                <a14:useLocalDpi xmlns:a14="http://schemas.microsoft.com/office/drawing/2010/main" val="0"/>
              </a:ext>
            </a:extLst>
          </a:blip>
          <a:srcRect l="12647" t="12549" r="13088" b="12679"/>
          <a:stretch/>
        </p:blipFill>
        <p:spPr>
          <a:xfrm>
            <a:off x="0" y="0"/>
            <a:ext cx="9144000" cy="5178582"/>
          </a:xfrm>
          <a:prstGeom prst="rect">
            <a:avLst/>
          </a:prstGeom>
        </p:spPr>
      </p:pic>
      <p:sp>
        <p:nvSpPr>
          <p:cNvPr id="3" name="Rectangle 2"/>
          <p:cNvSpPr/>
          <p:nvPr/>
        </p:nvSpPr>
        <p:spPr>
          <a:xfrm>
            <a:off x="2032669" y="493498"/>
            <a:ext cx="5002459" cy="830997"/>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sz="2400" b="1" dirty="0" smtClean="0">
                <a:cs typeface="B Mitra" panose="00000400000000000000" pitchFamily="2" charset="-78"/>
              </a:rPr>
              <a:t>برای آشنایی با نگاه سرمایه داری به مخاطب، فیلم </a:t>
            </a:r>
            <a:r>
              <a:rPr lang="fa-IR" sz="2400" b="1" dirty="0">
                <a:cs typeface="B Mitra" panose="00000400000000000000" pitchFamily="2" charset="-78"/>
              </a:rPr>
              <a:t>«شناسایی مخاطب» را مشاهده کنید.</a:t>
            </a:r>
          </a:p>
        </p:txBody>
      </p:sp>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2590204579"/>
              </p:ext>
            </p:extLst>
          </p:nvPr>
        </p:nvGraphicFramePr>
        <p:xfrm>
          <a:off x="3856037" y="1505148"/>
          <a:ext cx="1431925" cy="490538"/>
        </p:xfrm>
        <a:graphic>
          <a:graphicData uri="http://schemas.openxmlformats.org/presentationml/2006/ole">
            <mc:AlternateContent xmlns:mc="http://schemas.openxmlformats.org/markup-compatibility/2006">
              <mc:Choice xmlns:v="urn:schemas-microsoft-com:vml" Requires="v">
                <p:oleObj spid="_x0000_s6181" name="Packager Shell Object" showAsIcon="1" r:id="rId5" imgW="1432440" imgH="491040" progId="Package">
                  <p:embed/>
                </p:oleObj>
              </mc:Choice>
              <mc:Fallback>
                <p:oleObj name="Packager Shell Object" showAsIcon="1" r:id="rId5" imgW="1432440" imgH="491040" progId="Package">
                  <p:embed/>
                  <p:pic>
                    <p:nvPicPr>
                      <p:cNvPr id="0" name=""/>
                      <p:cNvPicPr/>
                      <p:nvPr/>
                    </p:nvPicPr>
                    <p:blipFill>
                      <a:blip r:embed="rId6"/>
                      <a:stretch>
                        <a:fillRect/>
                      </a:stretch>
                    </p:blipFill>
                    <p:spPr>
                      <a:xfrm>
                        <a:off x="3856037" y="1505148"/>
                        <a:ext cx="1431925" cy="490538"/>
                      </a:xfrm>
                      <a:prstGeom prst="rect">
                        <a:avLst/>
                      </a:prstGeom>
                    </p:spPr>
                  </p:pic>
                </p:oleObj>
              </mc:Fallback>
            </mc:AlternateContent>
          </a:graphicData>
        </a:graphic>
      </p:graphicFrame>
      <p:sp>
        <p:nvSpPr>
          <p:cNvPr id="6" name="Rectangle 5"/>
          <p:cNvSpPr/>
          <p:nvPr/>
        </p:nvSpPr>
        <p:spPr>
          <a:xfrm>
            <a:off x="395536" y="-29830"/>
            <a:ext cx="8496943"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Tree>
    <p:extLst>
      <p:ext uri="{BB962C8B-B14F-4D97-AF65-F5344CB8AC3E}">
        <p14:creationId xmlns:p14="http://schemas.microsoft.com/office/powerpoint/2010/main" val="2965956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340" y="1993771"/>
            <a:ext cx="1584176" cy="786875"/>
          </a:xfrm>
          <a:solidFill>
            <a:schemeClr val="accent1">
              <a:lumMod val="60000"/>
              <a:lumOff val="40000"/>
            </a:schemeClr>
          </a:solidFill>
          <a:effectLst>
            <a:glow rad="228600">
              <a:schemeClr val="accent3">
                <a:satMod val="175000"/>
                <a:alpha val="40000"/>
              </a:schemeClr>
            </a:glow>
          </a:effectLst>
        </p:spPr>
        <p:txBody>
          <a:bodyPr anchor="ctr">
            <a:normAutofit/>
          </a:bodyPr>
          <a:lstStyle/>
          <a:p>
            <a:pPr algn="ctr" rtl="1"/>
            <a:r>
              <a:rPr lang="fa-IR" sz="2800" b="1" dirty="0" smtClean="0">
                <a:solidFill>
                  <a:srgbClr val="C00000"/>
                </a:solidFill>
                <a:cs typeface="B Mitra" panose="00000400000000000000" pitchFamily="2" charset="-78"/>
              </a:rPr>
              <a:t>مخاطب</a:t>
            </a:r>
            <a:endParaRPr lang="en-US" sz="2800" b="1" dirty="0">
              <a:solidFill>
                <a:srgbClr val="C00000"/>
              </a:solidFill>
              <a:cs typeface="B Mitra" panose="00000400000000000000" pitchFamily="2" charset="-78"/>
            </a:endParaRPr>
          </a:p>
        </p:txBody>
      </p:sp>
      <p:sp>
        <p:nvSpPr>
          <p:cNvPr id="3" name="Equal 2"/>
          <p:cNvSpPr/>
          <p:nvPr/>
        </p:nvSpPr>
        <p:spPr>
          <a:xfrm>
            <a:off x="2771800" y="2129372"/>
            <a:ext cx="1440160" cy="591607"/>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4" name="Rectangle 3"/>
          <p:cNvSpPr/>
          <p:nvPr/>
        </p:nvSpPr>
        <p:spPr>
          <a:xfrm>
            <a:off x="1140888" y="483518"/>
            <a:ext cx="3863160" cy="461665"/>
          </a:xfrm>
          <a:prstGeom prst="rect">
            <a:avLst/>
          </a:prstGeom>
        </p:spPr>
        <p:txBody>
          <a:bodyPr wrap="square">
            <a:spAutoFit/>
          </a:bodyPr>
          <a:lstStyle/>
          <a:p>
            <a:r>
              <a:rPr lang="fa-IR" sz="2400" dirty="0" smtClean="0">
                <a:solidFill>
                  <a:srgbClr val="C00000"/>
                </a:solidFill>
                <a:cs typeface="B Titr" panose="00000700000000000000" pitchFamily="2" charset="-78"/>
              </a:rPr>
              <a:t>در یک کلام در نظام سرمایه داری</a:t>
            </a:r>
            <a:endParaRPr lang="fa-IR"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1460862"/>
            <a:ext cx="3962400" cy="2639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Down Arrow 4"/>
          <p:cNvSpPr/>
          <p:nvPr/>
        </p:nvSpPr>
        <p:spPr>
          <a:xfrm>
            <a:off x="1619672" y="1131590"/>
            <a:ext cx="57606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5536" y="-29830"/>
            <a:ext cx="8496943"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Tree>
    <p:extLst>
      <p:ext uri="{BB962C8B-B14F-4D97-AF65-F5344CB8AC3E}">
        <p14:creationId xmlns:p14="http://schemas.microsoft.com/office/powerpoint/2010/main" val="2005528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815120" y="3795886"/>
            <a:ext cx="5565192" cy="792088"/>
          </a:xfrm>
        </p:spPr>
        <p:txBody>
          <a:bodyPr>
            <a:normAutofit/>
          </a:bodyPr>
          <a:lstStyle/>
          <a:p>
            <a:pPr algn="ctr"/>
            <a:r>
              <a:rPr lang="fa-IR" sz="3200" b="1" dirty="0" smtClean="0">
                <a:effectLst>
                  <a:outerShdw blurRad="38100" dist="38100" dir="2700000" algn="tl">
                    <a:srgbClr val="000000">
                      <a:alpha val="43137"/>
                    </a:srgbClr>
                  </a:outerShdw>
                </a:effectLst>
                <a:cs typeface="B Mitra" panose="00000400000000000000" pitchFamily="2" charset="-78"/>
              </a:rPr>
              <a:t>مخاطب سرمایه است!</a:t>
            </a:r>
            <a:endParaRPr lang="fa-IR" sz="3200" b="1" dirty="0">
              <a:effectLst>
                <a:outerShdw blurRad="38100" dist="38100" dir="2700000" algn="tl">
                  <a:srgbClr val="000000">
                    <a:alpha val="43137"/>
                  </a:srgbClr>
                </a:outerShdw>
              </a:effectLst>
              <a:cs typeface="B Mitra" panose="00000400000000000000" pitchFamily="2" charset="-78"/>
            </a:endParaRPr>
          </a:p>
        </p:txBody>
      </p:sp>
      <p:pic>
        <p:nvPicPr>
          <p:cNvPr id="15"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343857" y="514350"/>
            <a:ext cx="4380086" cy="2914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395536" y="516617"/>
            <a:ext cx="2013295" cy="830997"/>
          </a:xfrm>
          <a:prstGeom prst="rect">
            <a:avLst/>
          </a:prstGeom>
        </p:spPr>
        <p:txBody>
          <a:bodyPr wrap="square">
            <a:spAutoFit/>
          </a:bodyPr>
          <a:lstStyle/>
          <a:p>
            <a:pPr algn="ctr" rtl="1"/>
            <a:r>
              <a:rPr lang="fa-IR" sz="2400" b="1" dirty="0">
                <a:solidFill>
                  <a:schemeClr val="accent1">
                    <a:lumMod val="75000"/>
                  </a:schemeClr>
                </a:solidFill>
                <a:cs typeface="B Mitra" panose="00000400000000000000" pitchFamily="2" charset="-78"/>
              </a:rPr>
              <a:t>مارک </a:t>
            </a:r>
            <a:r>
              <a:rPr lang="fa-IR" sz="2400" b="1" dirty="0" smtClean="0">
                <a:solidFill>
                  <a:schemeClr val="accent1">
                    <a:lumMod val="75000"/>
                  </a:schemeClr>
                </a:solidFill>
                <a:cs typeface="B Mitra" panose="00000400000000000000" pitchFamily="2" charset="-78"/>
              </a:rPr>
              <a:t>زوکِربِرگ</a:t>
            </a:r>
          </a:p>
          <a:p>
            <a:pPr algn="ctr" rtl="1"/>
            <a:r>
              <a:rPr lang="fa-IR" sz="2400" b="1" dirty="0" smtClean="0">
                <a:solidFill>
                  <a:schemeClr val="accent1">
                    <a:lumMod val="75000"/>
                  </a:schemeClr>
                </a:solidFill>
                <a:cs typeface="B Mitra" panose="00000400000000000000" pitchFamily="2" charset="-78"/>
              </a:rPr>
              <a:t>مدیر فیس </a:t>
            </a:r>
            <a:r>
              <a:rPr lang="fa-IR" sz="2400" b="1" dirty="0">
                <a:solidFill>
                  <a:schemeClr val="accent1">
                    <a:lumMod val="75000"/>
                  </a:schemeClr>
                </a:solidFill>
                <a:cs typeface="B Mitra" panose="00000400000000000000" pitchFamily="2" charset="-78"/>
              </a:rPr>
              <a:t>بوک </a:t>
            </a:r>
            <a:endParaRPr lang="en-US" sz="2400" b="1" dirty="0">
              <a:solidFill>
                <a:schemeClr val="accent1">
                  <a:lumMod val="75000"/>
                </a:schemeClr>
              </a:solidFill>
              <a:cs typeface="B Mitra" panose="00000400000000000000" pitchFamily="2" charset="-78"/>
            </a:endParaRPr>
          </a:p>
        </p:txBody>
      </p:sp>
      <p:sp>
        <p:nvSpPr>
          <p:cNvPr id="7" name="Rectangle 6"/>
          <p:cNvSpPr/>
          <p:nvPr/>
        </p:nvSpPr>
        <p:spPr>
          <a:xfrm>
            <a:off x="6730976" y="597917"/>
            <a:ext cx="2013295" cy="461665"/>
          </a:xfrm>
          <a:prstGeom prst="rect">
            <a:avLst/>
          </a:prstGeom>
        </p:spPr>
        <p:txBody>
          <a:bodyPr wrap="square">
            <a:spAutoFit/>
          </a:bodyPr>
          <a:lstStyle/>
          <a:p>
            <a:pPr algn="ctr" rtl="1"/>
            <a:r>
              <a:rPr lang="fa-IR" sz="2400" b="1" dirty="0" smtClean="0">
                <a:solidFill>
                  <a:schemeClr val="accent1">
                    <a:lumMod val="75000"/>
                  </a:schemeClr>
                </a:solidFill>
                <a:cs typeface="B Mitra" panose="00000400000000000000" pitchFamily="2" charset="-78"/>
              </a:rPr>
              <a:t>رهبر</a:t>
            </a:r>
            <a:endParaRPr lang="en-US" sz="2400" b="1" dirty="0">
              <a:solidFill>
                <a:schemeClr val="accent1">
                  <a:lumMod val="75000"/>
                </a:schemeClr>
              </a:solidFill>
              <a:cs typeface="B Mitra" panose="00000400000000000000" pitchFamily="2" charset="-78"/>
            </a:endParaRPr>
          </a:p>
        </p:txBody>
      </p:sp>
      <p:sp>
        <p:nvSpPr>
          <p:cNvPr id="8" name="Rectangle 7"/>
          <p:cNvSpPr/>
          <p:nvPr/>
        </p:nvSpPr>
        <p:spPr>
          <a:xfrm>
            <a:off x="323528" y="1894061"/>
            <a:ext cx="2013295" cy="461665"/>
          </a:xfrm>
          <a:prstGeom prst="rect">
            <a:avLst/>
          </a:prstGeom>
        </p:spPr>
        <p:txBody>
          <a:bodyPr wrap="square">
            <a:spAutoFit/>
          </a:bodyPr>
          <a:lstStyle/>
          <a:p>
            <a:pPr algn="ctr" rtl="1"/>
            <a:r>
              <a:rPr lang="fa-IR" sz="2400" b="1" dirty="0" smtClean="0">
                <a:solidFill>
                  <a:srgbClr val="FF0000"/>
                </a:solidFill>
                <a:cs typeface="B Mitra" panose="00000400000000000000" pitchFamily="2" charset="-78"/>
              </a:rPr>
              <a:t>فیس بوک</a:t>
            </a:r>
            <a:endParaRPr lang="en-US" sz="2400" b="1" dirty="0">
              <a:solidFill>
                <a:srgbClr val="FF0000"/>
              </a:solidFill>
              <a:cs typeface="B Mitra" panose="00000400000000000000" pitchFamily="2" charset="-78"/>
            </a:endParaRPr>
          </a:p>
        </p:txBody>
      </p:sp>
      <p:sp>
        <p:nvSpPr>
          <p:cNvPr id="9" name="Rectangle 8"/>
          <p:cNvSpPr/>
          <p:nvPr/>
        </p:nvSpPr>
        <p:spPr>
          <a:xfrm>
            <a:off x="395536" y="3147814"/>
            <a:ext cx="2119093" cy="830997"/>
          </a:xfrm>
          <a:prstGeom prst="rect">
            <a:avLst/>
          </a:prstGeom>
        </p:spPr>
        <p:txBody>
          <a:bodyPr wrap="square">
            <a:spAutoFit/>
          </a:bodyPr>
          <a:lstStyle/>
          <a:p>
            <a:pPr algn="ctr" rtl="1"/>
            <a:r>
              <a:rPr lang="fa-IR" sz="2400" b="1" dirty="0" smtClean="0">
                <a:solidFill>
                  <a:srgbClr val="0070C0"/>
                </a:solidFill>
                <a:cs typeface="B Mitra" panose="00000400000000000000" pitchFamily="2" charset="-78"/>
              </a:rPr>
              <a:t>مخاطبان میلیاردیِ فیس بوک</a:t>
            </a:r>
            <a:endParaRPr lang="en-US" sz="2400" b="1" dirty="0">
              <a:solidFill>
                <a:srgbClr val="0070C0"/>
              </a:solidFill>
              <a:cs typeface="B Mitra" panose="00000400000000000000" pitchFamily="2" charset="-78"/>
            </a:endParaRPr>
          </a:p>
        </p:txBody>
      </p:sp>
      <p:sp>
        <p:nvSpPr>
          <p:cNvPr id="10" name="Rectangle 9"/>
          <p:cNvSpPr/>
          <p:nvPr/>
        </p:nvSpPr>
        <p:spPr>
          <a:xfrm>
            <a:off x="6735169" y="1894061"/>
            <a:ext cx="2013295" cy="461665"/>
          </a:xfrm>
          <a:prstGeom prst="rect">
            <a:avLst/>
          </a:prstGeom>
        </p:spPr>
        <p:txBody>
          <a:bodyPr wrap="square">
            <a:spAutoFit/>
          </a:bodyPr>
          <a:lstStyle/>
          <a:p>
            <a:pPr algn="ctr" rtl="1"/>
            <a:r>
              <a:rPr lang="fa-IR" sz="2400" b="1" dirty="0" smtClean="0">
                <a:solidFill>
                  <a:srgbClr val="FF0000"/>
                </a:solidFill>
                <a:cs typeface="B Mitra" panose="00000400000000000000" pitchFamily="2" charset="-78"/>
              </a:rPr>
              <a:t>کشور</a:t>
            </a:r>
            <a:endParaRPr lang="en-US" sz="2400" b="1" dirty="0">
              <a:solidFill>
                <a:srgbClr val="FF0000"/>
              </a:solidFill>
              <a:cs typeface="B Mitra" panose="00000400000000000000" pitchFamily="2" charset="-78"/>
            </a:endParaRPr>
          </a:p>
        </p:txBody>
      </p:sp>
      <p:sp>
        <p:nvSpPr>
          <p:cNvPr id="11" name="Rectangle 10"/>
          <p:cNvSpPr/>
          <p:nvPr/>
        </p:nvSpPr>
        <p:spPr>
          <a:xfrm>
            <a:off x="6730975" y="3219822"/>
            <a:ext cx="2013295" cy="461665"/>
          </a:xfrm>
          <a:prstGeom prst="rect">
            <a:avLst/>
          </a:prstGeom>
        </p:spPr>
        <p:txBody>
          <a:bodyPr wrap="square">
            <a:spAutoFit/>
          </a:bodyPr>
          <a:lstStyle/>
          <a:p>
            <a:pPr algn="ctr" rtl="1"/>
            <a:r>
              <a:rPr lang="fa-IR" sz="2400" b="1" dirty="0" smtClean="0">
                <a:solidFill>
                  <a:srgbClr val="0070C0"/>
                </a:solidFill>
                <a:cs typeface="B Mitra" panose="00000400000000000000" pitchFamily="2" charset="-78"/>
              </a:rPr>
              <a:t>جمعیت کشور</a:t>
            </a:r>
            <a:endParaRPr lang="en-US" sz="2400" b="1" dirty="0">
              <a:solidFill>
                <a:srgbClr val="0070C0"/>
              </a:solidFill>
              <a:cs typeface="B Mitra" panose="00000400000000000000" pitchFamily="2" charset="-78"/>
            </a:endParaRPr>
          </a:p>
        </p:txBody>
      </p:sp>
      <p:sp>
        <p:nvSpPr>
          <p:cNvPr id="12" name="Rectangle 11"/>
          <p:cNvSpPr/>
          <p:nvPr/>
        </p:nvSpPr>
        <p:spPr>
          <a:xfrm>
            <a:off x="395536" y="-29830"/>
            <a:ext cx="8496943"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Tree>
    <p:extLst>
      <p:ext uri="{BB962C8B-B14F-4D97-AF65-F5344CB8AC3E}">
        <p14:creationId xmlns:p14="http://schemas.microsoft.com/office/powerpoint/2010/main" val="14125619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2"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7" grpId="0"/>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آموزش\مدرسه هنر و رسانه آینه\باشگاه سواد رسانه ای\ملحقات کتاب تفکر و سواد رسانه ای\12- درس دوازدهم\فیلمهای درس 12\آثار بی مخاطب\Article-2.-HU-May.jpg"/>
          <p:cNvPicPr>
            <a:picLocks noChangeAspect="1" noChangeArrowheads="1"/>
          </p:cNvPicPr>
          <p:nvPr/>
        </p:nvPicPr>
        <p:blipFill rotWithShape="1">
          <a:blip r:embed="rId3">
            <a:extLst>
              <a:ext uri="{28A0092B-C50C-407E-A947-70E740481C1C}">
                <a14:useLocalDpi xmlns:a14="http://schemas.microsoft.com/office/drawing/2010/main" val="0"/>
              </a:ext>
            </a:extLst>
          </a:blip>
          <a:srcRect t="5055" b="26620"/>
          <a:stretch/>
        </p:blipFill>
        <p:spPr bwMode="auto">
          <a:xfrm>
            <a:off x="-108520" y="0"/>
            <a:ext cx="925252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ontent Placeholder 2"/>
          <p:cNvGraphicFramePr>
            <a:graphicFrameLocks noGrp="1"/>
          </p:cNvGraphicFramePr>
          <p:nvPr>
            <p:ph idx="1"/>
            <p:extLst>
              <p:ext uri="{D42A27DB-BD31-4B8C-83A1-F6EECF244321}">
                <p14:modId xmlns:p14="http://schemas.microsoft.com/office/powerpoint/2010/main" val="2923707766"/>
              </p:ext>
            </p:extLst>
          </p:nvPr>
        </p:nvGraphicFramePr>
        <p:xfrm>
          <a:off x="683568" y="771550"/>
          <a:ext cx="7694239" cy="3672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rot="5400000">
            <a:off x="4253769" y="-3446725"/>
            <a:ext cx="492443" cy="7632849"/>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vert="vert270" wrap="square" rtlCol="1">
            <a:spAutoFit/>
          </a:bodyPr>
          <a:lstStyle/>
          <a:p>
            <a:pPr algn="ctr"/>
            <a:r>
              <a:rPr lang="fa-IR" sz="2000" dirty="0" smtClean="0">
                <a:solidFill>
                  <a:srgbClr val="FFFF00"/>
                </a:solidFill>
                <a:cs typeface="B Titr" panose="00000700000000000000" pitchFamily="2" charset="-78"/>
              </a:rPr>
              <a:t>تعریف جایگاه مخاطب دررسانه های نظام سرمایه داری</a:t>
            </a:r>
            <a:endParaRPr lang="fa-IR" sz="2000" dirty="0">
              <a:solidFill>
                <a:srgbClr val="FFFF00"/>
              </a:solidFill>
              <a:cs typeface="B Titr" panose="00000700000000000000" pitchFamily="2" charset="-78"/>
            </a:endParaRPr>
          </a:p>
        </p:txBody>
      </p:sp>
    </p:spTree>
    <p:extLst>
      <p:ext uri="{BB962C8B-B14F-4D97-AF65-F5344CB8AC3E}">
        <p14:creationId xmlns:p14="http://schemas.microsoft.com/office/powerpoint/2010/main" val="990514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040DCCE7-860E-4847-9E3B-DBC76391D703}"/>
                                            </p:graphicEl>
                                          </p:spTgt>
                                        </p:tgtEl>
                                        <p:attrNameLst>
                                          <p:attrName>style.visibility</p:attrName>
                                        </p:attrNameLst>
                                      </p:cBhvr>
                                      <p:to>
                                        <p:strVal val="visible"/>
                                      </p:to>
                                    </p:set>
                                    <p:animEffect transition="in" filter="wipe(left)">
                                      <p:cBhvr>
                                        <p:cTn id="7" dur="500"/>
                                        <p:tgtEl>
                                          <p:spTgt spid="3">
                                            <p:graphicEl>
                                              <a:dgm id="{040DCCE7-860E-4847-9E3B-DBC76391D70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dgm id="{EE35E47E-143C-4E90-BBCD-30BD2D3DB056}"/>
                                            </p:graphicEl>
                                          </p:spTgt>
                                        </p:tgtEl>
                                        <p:attrNameLst>
                                          <p:attrName>style.visibility</p:attrName>
                                        </p:attrNameLst>
                                      </p:cBhvr>
                                      <p:to>
                                        <p:strVal val="visible"/>
                                      </p:to>
                                    </p:set>
                                    <p:animEffect transition="in" filter="wipe(left)">
                                      <p:cBhvr>
                                        <p:cTn id="12" dur="500"/>
                                        <p:tgtEl>
                                          <p:spTgt spid="3">
                                            <p:graphicEl>
                                              <a:dgm id="{EE35E47E-143C-4E90-BBCD-30BD2D3DB056}"/>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graphicEl>
                                              <a:dgm id="{E1CAC050-E00E-453E-92DA-1E83EAA69BCF}"/>
                                            </p:graphicEl>
                                          </p:spTgt>
                                        </p:tgtEl>
                                        <p:attrNameLst>
                                          <p:attrName>style.visibility</p:attrName>
                                        </p:attrNameLst>
                                      </p:cBhvr>
                                      <p:to>
                                        <p:strVal val="visible"/>
                                      </p:to>
                                    </p:set>
                                    <p:animEffect transition="in" filter="wipe(left)">
                                      <p:cBhvr>
                                        <p:cTn id="15" dur="500"/>
                                        <p:tgtEl>
                                          <p:spTgt spid="3">
                                            <p:graphicEl>
                                              <a:dgm id="{E1CAC050-E00E-453E-92DA-1E83EAA69BC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graphicEl>
                                              <a:dgm id="{DE9510CF-04F4-469B-85FE-2528CF236713}"/>
                                            </p:graphicEl>
                                          </p:spTgt>
                                        </p:tgtEl>
                                        <p:attrNameLst>
                                          <p:attrName>style.visibility</p:attrName>
                                        </p:attrNameLst>
                                      </p:cBhvr>
                                      <p:to>
                                        <p:strVal val="visible"/>
                                      </p:to>
                                    </p:set>
                                    <p:animEffect transition="in" filter="wipe(left)">
                                      <p:cBhvr>
                                        <p:cTn id="20" dur="500"/>
                                        <p:tgtEl>
                                          <p:spTgt spid="3">
                                            <p:graphicEl>
                                              <a:dgm id="{DE9510CF-04F4-469B-85FE-2528CF236713}"/>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
                                            <p:graphicEl>
                                              <a:dgm id="{53CA1AF2-4136-4458-9343-1F3363D7CA8C}"/>
                                            </p:graphicEl>
                                          </p:spTgt>
                                        </p:tgtEl>
                                        <p:attrNameLst>
                                          <p:attrName>style.visibility</p:attrName>
                                        </p:attrNameLst>
                                      </p:cBhvr>
                                      <p:to>
                                        <p:strVal val="visible"/>
                                      </p:to>
                                    </p:set>
                                    <p:animEffect transition="in" filter="wipe(left)">
                                      <p:cBhvr>
                                        <p:cTn id="23" dur="500"/>
                                        <p:tgtEl>
                                          <p:spTgt spid="3">
                                            <p:graphicEl>
                                              <a:dgm id="{53CA1AF2-4136-4458-9343-1F3363D7CA8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graphicEl>
                                              <a:dgm id="{3A5497EA-F867-4652-97A2-E0A8D8B45419}"/>
                                            </p:graphicEl>
                                          </p:spTgt>
                                        </p:tgtEl>
                                        <p:attrNameLst>
                                          <p:attrName>style.visibility</p:attrName>
                                        </p:attrNameLst>
                                      </p:cBhvr>
                                      <p:to>
                                        <p:strVal val="visible"/>
                                      </p:to>
                                    </p:set>
                                    <p:animEffect transition="in" filter="wipe(left)">
                                      <p:cBhvr>
                                        <p:cTn id="28" dur="500"/>
                                        <p:tgtEl>
                                          <p:spTgt spid="3">
                                            <p:graphicEl>
                                              <a:dgm id="{3A5497EA-F867-4652-97A2-E0A8D8B45419}"/>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graphicEl>
                                              <a:dgm id="{7D8A0EB6-B337-4385-A229-78095C6E4BD7}"/>
                                            </p:graphicEl>
                                          </p:spTgt>
                                        </p:tgtEl>
                                        <p:attrNameLst>
                                          <p:attrName>style.visibility</p:attrName>
                                        </p:attrNameLst>
                                      </p:cBhvr>
                                      <p:to>
                                        <p:strVal val="visible"/>
                                      </p:to>
                                    </p:set>
                                    <p:animEffect transition="in" filter="wipe(left)">
                                      <p:cBhvr>
                                        <p:cTn id="31" dur="500"/>
                                        <p:tgtEl>
                                          <p:spTgt spid="3">
                                            <p:graphicEl>
                                              <a:dgm id="{7D8A0EB6-B337-4385-A229-78095C6E4BD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graphicEl>
                                              <a:dgm id="{C1472C07-D22A-4AF0-9B3C-1B45C7A45FC8}"/>
                                            </p:graphicEl>
                                          </p:spTgt>
                                        </p:tgtEl>
                                        <p:attrNameLst>
                                          <p:attrName>style.visibility</p:attrName>
                                        </p:attrNameLst>
                                      </p:cBhvr>
                                      <p:to>
                                        <p:strVal val="visible"/>
                                      </p:to>
                                    </p:set>
                                    <p:animEffect transition="in" filter="wipe(left)">
                                      <p:cBhvr>
                                        <p:cTn id="36" dur="500"/>
                                        <p:tgtEl>
                                          <p:spTgt spid="3">
                                            <p:graphicEl>
                                              <a:dgm id="{C1472C07-D22A-4AF0-9B3C-1B45C7A45FC8}"/>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
                                            <p:graphicEl>
                                              <a:dgm id="{85792154-AC47-4245-9497-3CEF93FFD735}"/>
                                            </p:graphicEl>
                                          </p:spTgt>
                                        </p:tgtEl>
                                        <p:attrNameLst>
                                          <p:attrName>style.visibility</p:attrName>
                                        </p:attrNameLst>
                                      </p:cBhvr>
                                      <p:to>
                                        <p:strVal val="visible"/>
                                      </p:to>
                                    </p:set>
                                    <p:animEffect transition="in" filter="wipe(left)">
                                      <p:cBhvr>
                                        <p:cTn id="39" dur="500"/>
                                        <p:tgtEl>
                                          <p:spTgt spid="3">
                                            <p:graphicEl>
                                              <a:dgm id="{85792154-AC47-4245-9497-3CEF93FFD73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آموزش\مدرسه هنر و رسانه آینه\باشگاه سواد رسانه ای\ملحقات کتاب تفکر و سواد رسانه ای\12- درس دوازدهم\فیلمهای درس 12\آثار بی مخاطب\customer-service-standards-customer-satisfaction-surve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43" b="21271"/>
          <a:stretch/>
        </p:blipFill>
        <p:spPr bwMode="auto">
          <a:xfrm>
            <a:off x="0" y="-29830"/>
            <a:ext cx="9154453" cy="51733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12" y="982348"/>
            <a:ext cx="5040560" cy="1200329"/>
          </a:xfrm>
          <a:prstGeom prst="rect">
            <a:avLst/>
          </a:prstGeom>
          <a:noFill/>
        </p:spPr>
        <p:txBody>
          <a:bodyPr wrap="square" rtlCol="1">
            <a:spAutoFit/>
          </a:bodyPr>
          <a:lstStyle/>
          <a:p>
            <a:pPr algn="ctr" rtl="1"/>
            <a:r>
              <a:rPr lang="fa-IR" sz="2400" b="1" dirty="0">
                <a:solidFill>
                  <a:srgbClr val="00FF00"/>
                </a:solidFill>
                <a:effectLst>
                  <a:outerShdw blurRad="38100" dist="38100" dir="2700000" algn="tl">
                    <a:srgbClr val="000000">
                      <a:alpha val="43137"/>
                    </a:srgbClr>
                  </a:outerShdw>
                </a:effectLst>
                <a:cs typeface="B Mitra" panose="00000400000000000000" pitchFamily="2" charset="-78"/>
              </a:rPr>
              <a:t>به هر میزان که رسانه ها </a:t>
            </a:r>
            <a:r>
              <a:rPr lang="fa-IR" sz="2400" b="1" dirty="0" smtClean="0">
                <a:solidFill>
                  <a:srgbClr val="00FF00"/>
                </a:solidFill>
                <a:effectLst>
                  <a:outerShdw blurRad="38100" dist="38100" dir="2700000" algn="tl">
                    <a:srgbClr val="000000">
                      <a:alpha val="43137"/>
                    </a:srgbClr>
                  </a:outerShdw>
                </a:effectLst>
                <a:cs typeface="B Mitra" panose="00000400000000000000" pitchFamily="2" charset="-78"/>
              </a:rPr>
              <a:t>نیازها </a:t>
            </a:r>
            <a:r>
              <a:rPr lang="fa-IR" sz="2400" b="1" dirty="0">
                <a:solidFill>
                  <a:srgbClr val="00FF00"/>
                </a:solidFill>
                <a:effectLst>
                  <a:outerShdw blurRad="38100" dist="38100" dir="2700000" algn="tl">
                    <a:srgbClr val="000000">
                      <a:alpha val="43137"/>
                    </a:srgbClr>
                  </a:outerShdw>
                </a:effectLst>
                <a:cs typeface="B Mitra" panose="00000400000000000000" pitchFamily="2" charset="-78"/>
              </a:rPr>
              <a:t>و انگیزه </a:t>
            </a:r>
            <a:r>
              <a:rPr lang="fa-IR" sz="2400" b="1" dirty="0" smtClean="0">
                <a:solidFill>
                  <a:srgbClr val="00FF00"/>
                </a:solidFill>
                <a:effectLst>
                  <a:outerShdw blurRad="38100" dist="38100" dir="2700000" algn="tl">
                    <a:srgbClr val="000000">
                      <a:alpha val="43137"/>
                    </a:srgbClr>
                  </a:outerShdw>
                </a:effectLst>
                <a:cs typeface="B Mitra" panose="00000400000000000000" pitchFamily="2" charset="-78"/>
              </a:rPr>
              <a:t>های مخاطبان </a:t>
            </a:r>
            <a:r>
              <a:rPr lang="fa-IR" sz="2400" b="1" dirty="0">
                <a:solidFill>
                  <a:srgbClr val="00FF00"/>
                </a:solidFill>
                <a:effectLst>
                  <a:outerShdw blurRad="38100" dist="38100" dir="2700000" algn="tl">
                    <a:srgbClr val="000000">
                      <a:alpha val="43137"/>
                    </a:srgbClr>
                  </a:outerShdw>
                </a:effectLst>
                <a:cs typeface="B Mitra" panose="00000400000000000000" pitchFamily="2" charset="-78"/>
              </a:rPr>
              <a:t>را برآورده سازند، به همان میزان موجبات رضایتمندی </a:t>
            </a:r>
            <a:r>
              <a:rPr lang="fa-IR" sz="2400" b="1" dirty="0" smtClean="0">
                <a:solidFill>
                  <a:srgbClr val="00FF00"/>
                </a:solidFill>
                <a:effectLst>
                  <a:outerShdw blurRad="38100" dist="38100" dir="2700000" algn="tl">
                    <a:srgbClr val="000000">
                      <a:alpha val="43137"/>
                    </a:srgbClr>
                  </a:outerShdw>
                </a:effectLst>
                <a:cs typeface="B Mitra" panose="00000400000000000000" pitchFamily="2" charset="-78"/>
              </a:rPr>
              <a:t>آنها را </a:t>
            </a:r>
            <a:r>
              <a:rPr lang="fa-IR" sz="2400" b="1" dirty="0">
                <a:solidFill>
                  <a:srgbClr val="00FF00"/>
                </a:solidFill>
                <a:effectLst>
                  <a:outerShdw blurRad="38100" dist="38100" dir="2700000" algn="tl">
                    <a:srgbClr val="000000">
                      <a:alpha val="43137"/>
                    </a:srgbClr>
                  </a:outerShdw>
                </a:effectLst>
                <a:cs typeface="B Mitra" panose="00000400000000000000" pitchFamily="2" charset="-78"/>
              </a:rPr>
              <a:t>فراهم می کنند.</a:t>
            </a:r>
          </a:p>
        </p:txBody>
      </p:sp>
      <p:sp>
        <p:nvSpPr>
          <p:cNvPr id="9" name="Rectangle 8"/>
          <p:cNvSpPr/>
          <p:nvPr/>
        </p:nvSpPr>
        <p:spPr>
          <a:xfrm>
            <a:off x="5580112" y="483518"/>
            <a:ext cx="3384376" cy="461665"/>
          </a:xfrm>
          <a:prstGeom prst="rect">
            <a:avLst/>
          </a:prstGeom>
        </p:spPr>
        <p:txBody>
          <a:bodyPr wrap="square">
            <a:spAutoFit/>
          </a:bodyPr>
          <a:lstStyle/>
          <a:p>
            <a:pPr algn="ctr" rtl="1"/>
            <a:r>
              <a:rPr lang="fa-IR" sz="2400" b="1" dirty="0" smtClean="0">
                <a:solidFill>
                  <a:srgbClr val="FFC000"/>
                </a:solidFill>
                <a:effectLst>
                  <a:outerShdw blurRad="38100" dist="38100" dir="2700000" algn="tl">
                    <a:srgbClr val="000000">
                      <a:alpha val="43137"/>
                    </a:srgbClr>
                  </a:outerShdw>
                </a:effectLst>
                <a:cs typeface="B Titr" panose="00000700000000000000" pitchFamily="2" charset="-78"/>
              </a:rPr>
              <a:t>نظریه استفاده و رضامندی</a:t>
            </a:r>
            <a:endParaRPr lang="en-US" sz="2400" b="1" dirty="0">
              <a:solidFill>
                <a:srgbClr val="FFC000"/>
              </a:solidFill>
              <a:effectLst>
                <a:outerShdw blurRad="38100" dist="38100" dir="2700000" algn="tl">
                  <a:srgbClr val="000000">
                    <a:alpha val="43137"/>
                  </a:srgbClr>
                </a:outerShdw>
              </a:effectLst>
              <a:cs typeface="B Titr" panose="00000700000000000000" pitchFamily="2" charset="-78"/>
            </a:endParaRPr>
          </a:p>
        </p:txBody>
      </p:sp>
      <p:sp>
        <p:nvSpPr>
          <p:cNvPr id="6" name="Rectangle 5"/>
          <p:cNvSpPr/>
          <p:nvPr/>
        </p:nvSpPr>
        <p:spPr>
          <a:xfrm>
            <a:off x="35496" y="88265"/>
            <a:ext cx="5310765" cy="461665"/>
          </a:xfrm>
          <a:prstGeom prst="rect">
            <a:avLst/>
          </a:prstGeom>
        </p:spPr>
        <p:txBody>
          <a:bodyPr wrap="square">
            <a:spAutoFit/>
          </a:bodyPr>
          <a:lstStyle/>
          <a:p>
            <a:pPr algn="ctr" rtl="1"/>
            <a:r>
              <a:rPr lang="fa-IR" sz="2400" b="1" dirty="0" smtClean="0">
                <a:solidFill>
                  <a:srgbClr val="FFFF00"/>
                </a:solidFill>
                <a:effectLst>
                  <a:outerShdw blurRad="38100" dist="38100" dir="2700000" algn="tl">
                    <a:srgbClr val="000000">
                      <a:alpha val="43137"/>
                    </a:srgbClr>
                  </a:outerShdw>
                </a:effectLst>
                <a:cs typeface="B Titr" panose="00000700000000000000" pitchFamily="2" charset="-78"/>
              </a:rPr>
              <a:t>یکی از معروفترین نظریات مخاطب شناسی</a:t>
            </a:r>
            <a:endParaRPr lang="en-US" sz="2400" b="1" dirty="0">
              <a:solidFill>
                <a:srgbClr val="FFFF00"/>
              </a:solidFill>
              <a:effectLst>
                <a:outerShdw blurRad="38100" dist="38100" dir="2700000" algn="tl">
                  <a:srgbClr val="000000">
                    <a:alpha val="43137"/>
                  </a:srgbClr>
                </a:outerShdw>
              </a:effectLst>
              <a:cs typeface="B Titr" panose="00000700000000000000" pitchFamily="2" charset="-78"/>
            </a:endParaRPr>
          </a:p>
        </p:txBody>
      </p:sp>
      <p:sp>
        <p:nvSpPr>
          <p:cNvPr id="2" name="Down Arrow 1"/>
          <p:cNvSpPr/>
          <p:nvPr/>
        </p:nvSpPr>
        <p:spPr>
          <a:xfrm rot="17156946">
            <a:off x="5281209" y="260186"/>
            <a:ext cx="423134" cy="5960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3381390">
            <a:off x="5229829" y="814757"/>
            <a:ext cx="423134" cy="5960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24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P spid="2"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ext uri="{D42A27DB-BD31-4B8C-83A1-F6EECF244321}">
                <p14:modId xmlns:p14="http://schemas.microsoft.com/office/powerpoint/2010/main" val="3807987111"/>
              </p:ext>
            </p:extLst>
          </p:nvPr>
        </p:nvGraphicFramePr>
        <p:xfrm>
          <a:off x="1979712" y="904617"/>
          <a:ext cx="5328592" cy="3611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704107" y="381893"/>
            <a:ext cx="7684318" cy="400110"/>
          </a:xfrm>
          <a:prstGeom prst="rect">
            <a:avLst/>
          </a:prstGeom>
        </p:spPr>
        <p:txBody>
          <a:bodyPr wrap="square">
            <a:spAutoFit/>
          </a:bodyPr>
          <a:lstStyle/>
          <a:p>
            <a:pPr algn="ctr" rtl="1"/>
            <a:r>
              <a:rPr lang="fa-IR" sz="2000" b="1" dirty="0" smtClean="0">
                <a:solidFill>
                  <a:schemeClr val="accent1">
                    <a:lumMod val="75000"/>
                  </a:schemeClr>
                </a:solidFill>
                <a:cs typeface="B Titr" panose="00000700000000000000" pitchFamily="2" charset="-78"/>
              </a:rPr>
              <a:t>حال پرسش اینجاست که نیازها و انگیزه های مخاطبان برای انتخاب یک رسانه چیست؟</a:t>
            </a:r>
            <a:endParaRPr lang="en-US" sz="2000" b="1" dirty="0">
              <a:solidFill>
                <a:schemeClr val="accent1">
                  <a:lumMod val="75000"/>
                </a:schemeClr>
              </a:solidFill>
              <a:cs typeface="B Titr" panose="00000700000000000000" pitchFamily="2" charset="-78"/>
            </a:endParaRPr>
          </a:p>
        </p:txBody>
      </p:sp>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23528" y="995366"/>
            <a:ext cx="1275606" cy="1275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16874" y="987574"/>
            <a:ext cx="1275606" cy="1275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827083" y="3075806"/>
            <a:ext cx="1561342" cy="1275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04107" y="2995754"/>
            <a:ext cx="1275606" cy="1275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5536" y="-29830"/>
            <a:ext cx="8496943"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Tree>
    <p:extLst>
      <p:ext uri="{BB962C8B-B14F-4D97-AF65-F5344CB8AC3E}">
        <p14:creationId xmlns:p14="http://schemas.microsoft.com/office/powerpoint/2010/main" val="1849443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5">
                                            <p:graphicEl>
                                              <a:dgm id="{3BA633DA-AF6F-45A5-B83F-99699A8A4C22}"/>
                                            </p:graphicEl>
                                          </p:spTgt>
                                        </p:tgtEl>
                                        <p:attrNameLst>
                                          <p:attrName>style.visibility</p:attrName>
                                        </p:attrNameLst>
                                      </p:cBhvr>
                                      <p:to>
                                        <p:strVal val="visible"/>
                                      </p:to>
                                    </p:set>
                                    <p:animEffect transition="in" filter="wheel(1)">
                                      <p:cBhvr>
                                        <p:cTn id="14" dur="2000"/>
                                        <p:tgtEl>
                                          <p:spTgt spid="15">
                                            <p:graphicEl>
                                              <a:dgm id="{3BA633DA-AF6F-45A5-B83F-99699A8A4C22}"/>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5">
                                            <p:graphicEl>
                                              <a:dgm id="{C5D353F7-405F-4B31-9EFF-C2E63B2BBF52}"/>
                                            </p:graphicEl>
                                          </p:spTgt>
                                        </p:tgtEl>
                                        <p:attrNameLst>
                                          <p:attrName>style.visibility</p:attrName>
                                        </p:attrNameLst>
                                      </p:cBhvr>
                                      <p:to>
                                        <p:strVal val="visible"/>
                                      </p:to>
                                    </p:set>
                                    <p:animEffect transition="in" filter="wheel(1)">
                                      <p:cBhvr>
                                        <p:cTn id="19" dur="2000"/>
                                        <p:tgtEl>
                                          <p:spTgt spid="15">
                                            <p:graphicEl>
                                              <a:dgm id="{C5D353F7-405F-4B31-9EFF-C2E63B2BBF52}"/>
                                            </p:graphicEl>
                                          </p:spTgt>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5">
                                            <p:graphicEl>
                                              <a:dgm id="{27C39A27-1C1A-4D9D-814F-57EC7FC7E5B7}"/>
                                            </p:graphicEl>
                                          </p:spTgt>
                                        </p:tgtEl>
                                        <p:attrNameLst>
                                          <p:attrName>style.visibility</p:attrName>
                                        </p:attrNameLst>
                                      </p:cBhvr>
                                      <p:to>
                                        <p:strVal val="visible"/>
                                      </p:to>
                                    </p:set>
                                    <p:animEffect transition="in" filter="wheel(1)">
                                      <p:cBhvr>
                                        <p:cTn id="22" dur="2000"/>
                                        <p:tgtEl>
                                          <p:spTgt spid="15">
                                            <p:graphicEl>
                                              <a:dgm id="{27C39A27-1C1A-4D9D-814F-57EC7FC7E5B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5">
                                            <p:graphicEl>
                                              <a:dgm id="{FD34027F-9B6D-44F0-9718-AA1C1D68776B}"/>
                                            </p:graphicEl>
                                          </p:spTgt>
                                        </p:tgtEl>
                                        <p:attrNameLst>
                                          <p:attrName>style.visibility</p:attrName>
                                        </p:attrNameLst>
                                      </p:cBhvr>
                                      <p:to>
                                        <p:strVal val="visible"/>
                                      </p:to>
                                    </p:set>
                                    <p:animEffect transition="in" filter="wheel(1)">
                                      <p:cBhvr>
                                        <p:cTn id="27" dur="2000"/>
                                        <p:tgtEl>
                                          <p:spTgt spid="15">
                                            <p:graphicEl>
                                              <a:dgm id="{FD34027F-9B6D-44F0-9718-AA1C1D68776B}"/>
                                            </p:graphicEl>
                                          </p:spTgt>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5">
                                            <p:graphicEl>
                                              <a:dgm id="{1EDED29B-DA30-4D7B-822B-3B2ACBA3D714}"/>
                                            </p:graphicEl>
                                          </p:spTgt>
                                        </p:tgtEl>
                                        <p:attrNameLst>
                                          <p:attrName>style.visibility</p:attrName>
                                        </p:attrNameLst>
                                      </p:cBhvr>
                                      <p:to>
                                        <p:strVal val="visible"/>
                                      </p:to>
                                    </p:set>
                                    <p:animEffect transition="in" filter="wheel(1)">
                                      <p:cBhvr>
                                        <p:cTn id="30" dur="2000"/>
                                        <p:tgtEl>
                                          <p:spTgt spid="15">
                                            <p:graphicEl>
                                              <a:dgm id="{1EDED29B-DA30-4D7B-822B-3B2ACBA3D714}"/>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5">
                                            <p:graphicEl>
                                              <a:dgm id="{5649BEEF-0487-4769-B589-21A66FF32D25}"/>
                                            </p:graphicEl>
                                          </p:spTgt>
                                        </p:tgtEl>
                                        <p:attrNameLst>
                                          <p:attrName>style.visibility</p:attrName>
                                        </p:attrNameLst>
                                      </p:cBhvr>
                                      <p:to>
                                        <p:strVal val="visible"/>
                                      </p:to>
                                    </p:set>
                                    <p:animEffect transition="in" filter="wheel(1)">
                                      <p:cBhvr>
                                        <p:cTn id="35" dur="2000"/>
                                        <p:tgtEl>
                                          <p:spTgt spid="15">
                                            <p:graphicEl>
                                              <a:dgm id="{5649BEEF-0487-4769-B589-21A66FF32D25}"/>
                                            </p:graphicEl>
                                          </p:spTgt>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5">
                                            <p:graphicEl>
                                              <a:dgm id="{35BBDEBB-A9D8-4679-991F-ACBB6D88E3D6}"/>
                                            </p:graphicEl>
                                          </p:spTgt>
                                        </p:tgtEl>
                                        <p:attrNameLst>
                                          <p:attrName>style.visibility</p:attrName>
                                        </p:attrNameLst>
                                      </p:cBhvr>
                                      <p:to>
                                        <p:strVal val="visible"/>
                                      </p:to>
                                    </p:set>
                                    <p:animEffect transition="in" filter="wheel(1)">
                                      <p:cBhvr>
                                        <p:cTn id="38" dur="2000"/>
                                        <p:tgtEl>
                                          <p:spTgt spid="15">
                                            <p:graphicEl>
                                              <a:dgm id="{35BBDEBB-A9D8-4679-991F-ACBB6D88E3D6}"/>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5">
                                            <p:graphicEl>
                                              <a:dgm id="{DC263E83-8AD1-4FE3-AA66-DDCAA1E5CBAC}"/>
                                            </p:graphicEl>
                                          </p:spTgt>
                                        </p:tgtEl>
                                        <p:attrNameLst>
                                          <p:attrName>style.visibility</p:attrName>
                                        </p:attrNameLst>
                                      </p:cBhvr>
                                      <p:to>
                                        <p:strVal val="visible"/>
                                      </p:to>
                                    </p:set>
                                    <p:animEffect transition="in" filter="wheel(1)">
                                      <p:cBhvr>
                                        <p:cTn id="43" dur="2000"/>
                                        <p:tgtEl>
                                          <p:spTgt spid="15">
                                            <p:graphicEl>
                                              <a:dgm id="{DC263E83-8AD1-4FE3-AA66-DDCAA1E5CBAC}"/>
                                            </p:graphicEl>
                                          </p:spTgt>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5">
                                            <p:graphicEl>
                                              <a:dgm id="{C22DEEBB-9B7B-414F-BD77-ABA5C9938FC2}"/>
                                            </p:graphicEl>
                                          </p:spTgt>
                                        </p:tgtEl>
                                        <p:attrNameLst>
                                          <p:attrName>style.visibility</p:attrName>
                                        </p:attrNameLst>
                                      </p:cBhvr>
                                      <p:to>
                                        <p:strVal val="visible"/>
                                      </p:to>
                                    </p:set>
                                    <p:animEffect transition="in" filter="wheel(1)">
                                      <p:cBhvr>
                                        <p:cTn id="46" dur="2000"/>
                                        <p:tgtEl>
                                          <p:spTgt spid="15">
                                            <p:graphicEl>
                                              <a:dgm id="{C22DEEBB-9B7B-414F-BD77-ABA5C9938F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 name="Picture 20" descr="نتیجه تصویری برای لوگوی پیام رسان ه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37767">
            <a:off x="6550331" y="601824"/>
            <a:ext cx="2232247" cy="1562573"/>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نتیجه تصویری برای لوگوی روزنامه پیروزی"/>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3825" y="3919491"/>
            <a:ext cx="1265409" cy="55267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تصویر مرتبط"/>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457277"/>
            <a:ext cx="1630759" cy="108717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2555776" y="443207"/>
            <a:ext cx="3960440" cy="4351338"/>
          </a:xfrm>
        </p:spPr>
        <p:txBody>
          <a:bodyPr>
            <a:normAutofit/>
          </a:bodyPr>
          <a:lstStyle/>
          <a:p>
            <a:pPr marL="0" indent="0" algn="r" rtl="1">
              <a:buNone/>
            </a:pPr>
            <a:r>
              <a:rPr lang="fa-IR" b="1" dirty="0" smtClean="0">
                <a:solidFill>
                  <a:schemeClr val="accent1">
                    <a:lumMod val="75000"/>
                  </a:schemeClr>
                </a:solidFill>
                <a:cs typeface="B Mitra" panose="00000400000000000000" pitchFamily="2" charset="-78"/>
              </a:rPr>
              <a:t>رسانه محبوبتان را در نظر بیاورید. </a:t>
            </a:r>
          </a:p>
          <a:p>
            <a:pPr marL="0" indent="0" algn="r" rtl="1">
              <a:buNone/>
            </a:pPr>
            <a:r>
              <a:rPr lang="fa-IR" b="1" dirty="0" smtClean="0">
                <a:solidFill>
                  <a:schemeClr val="accent1">
                    <a:lumMod val="75000"/>
                  </a:schemeClr>
                </a:solidFill>
                <a:cs typeface="B Mitra" panose="00000400000000000000" pitchFamily="2" charset="-78"/>
              </a:rPr>
              <a:t>چرا آن را انتخاب کرده اید؟</a:t>
            </a:r>
          </a:p>
          <a:p>
            <a:pPr marL="0" indent="0" algn="r" rtl="1">
              <a:buNone/>
            </a:pPr>
            <a:endParaRPr lang="fa-IR" b="1" dirty="0" smtClean="0">
              <a:solidFill>
                <a:schemeClr val="accent1">
                  <a:lumMod val="75000"/>
                </a:schemeClr>
              </a:solidFill>
              <a:cs typeface="B Mitra" panose="00000400000000000000" pitchFamily="2" charset="-78"/>
            </a:endParaRPr>
          </a:p>
          <a:p>
            <a:pPr algn="r" rtl="1"/>
            <a:r>
              <a:rPr lang="fa-IR" sz="2000" b="1" dirty="0" smtClean="0">
                <a:solidFill>
                  <a:schemeClr val="accent1">
                    <a:lumMod val="75000"/>
                  </a:schemeClr>
                </a:solidFill>
                <a:cs typeface="B Mitra" panose="00000400000000000000" pitchFamily="2" charset="-78"/>
              </a:rPr>
              <a:t>چون مشهورترین است؟</a:t>
            </a:r>
          </a:p>
          <a:p>
            <a:pPr algn="r" rtl="1"/>
            <a:r>
              <a:rPr lang="fa-IR" sz="2000" b="1" dirty="0" smtClean="0">
                <a:solidFill>
                  <a:schemeClr val="accent1">
                    <a:lumMod val="75000"/>
                  </a:schemeClr>
                </a:solidFill>
                <a:cs typeface="B Mitra" panose="00000400000000000000" pitchFamily="2" charset="-78"/>
              </a:rPr>
              <a:t>چون پر مخاطب ترین است؟</a:t>
            </a:r>
          </a:p>
          <a:p>
            <a:pPr algn="r" rtl="1"/>
            <a:r>
              <a:rPr lang="fa-IR" sz="2000" b="1" dirty="0" smtClean="0">
                <a:solidFill>
                  <a:schemeClr val="accent1">
                    <a:lumMod val="75000"/>
                  </a:schemeClr>
                </a:solidFill>
                <a:cs typeface="B Mitra" panose="00000400000000000000" pitchFamily="2" charset="-78"/>
              </a:rPr>
              <a:t>چون عمومی ترین است؟</a:t>
            </a:r>
          </a:p>
          <a:p>
            <a:pPr algn="r" rtl="1"/>
            <a:r>
              <a:rPr lang="fa-IR" sz="2000" b="1" dirty="0" smtClean="0">
                <a:solidFill>
                  <a:schemeClr val="accent1">
                    <a:lumMod val="75000"/>
                  </a:schemeClr>
                </a:solidFill>
                <a:cs typeface="B Mitra" panose="00000400000000000000" pitchFamily="2" charset="-78"/>
              </a:rPr>
              <a:t>چون اختصاصی ترین است؟</a:t>
            </a:r>
          </a:p>
          <a:p>
            <a:pPr algn="r" rtl="1"/>
            <a:r>
              <a:rPr lang="fa-IR" sz="2000" b="1" dirty="0" smtClean="0">
                <a:solidFill>
                  <a:schemeClr val="accent1">
                    <a:lumMod val="75000"/>
                  </a:schemeClr>
                </a:solidFill>
                <a:cs typeface="B Mitra" panose="00000400000000000000" pitchFamily="2" charset="-78"/>
              </a:rPr>
              <a:t>چون معتبرترین است؟</a:t>
            </a:r>
          </a:p>
          <a:p>
            <a:pPr algn="r" rtl="1"/>
            <a:r>
              <a:rPr lang="fa-IR" sz="2000" b="1" dirty="0" smtClean="0">
                <a:solidFill>
                  <a:schemeClr val="accent1">
                    <a:lumMod val="75000"/>
                  </a:schemeClr>
                </a:solidFill>
                <a:cs typeface="B Mitra" panose="00000400000000000000" pitchFamily="2" charset="-78"/>
              </a:rPr>
              <a:t>چون سریعترین است؟</a:t>
            </a:r>
          </a:p>
          <a:p>
            <a:pPr algn="r" rtl="1"/>
            <a:r>
              <a:rPr lang="fa-IR" sz="2000" b="1" dirty="0" smtClean="0">
                <a:solidFill>
                  <a:schemeClr val="accent1">
                    <a:lumMod val="75000"/>
                  </a:schemeClr>
                </a:solidFill>
                <a:cs typeface="B Mitra" panose="00000400000000000000" pitchFamily="2" charset="-78"/>
              </a:rPr>
              <a:t>چون...</a:t>
            </a:r>
          </a:p>
          <a:p>
            <a:pPr algn="r" rtl="1"/>
            <a:endParaRPr lang="fa-IR" b="1" dirty="0">
              <a:solidFill>
                <a:schemeClr val="accent1">
                  <a:lumMod val="75000"/>
                </a:schemeClr>
              </a:solidFill>
              <a:cs typeface="B Mitra" panose="00000400000000000000" pitchFamily="2" charset="-78"/>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924722" y="1279086"/>
            <a:ext cx="1395338" cy="942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395536" y="-29830"/>
            <a:ext cx="8496943"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pic>
        <p:nvPicPr>
          <p:cNvPr id="7172" name="Picture 4" descr="تصویر مرتبط"/>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38717"/>
            <a:ext cx="17049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نتیجه تصویری برای لوگوی سایت طرفداری"/>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834" y="3579862"/>
            <a:ext cx="904161" cy="90416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تصویر مرتبط"/>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1162" y="1391217"/>
            <a:ext cx="1457178" cy="97145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تصویر مرتبط"/>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26295" y="2457277"/>
            <a:ext cx="1626922" cy="585692"/>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تصویر مرتبط"/>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14682" y="3098480"/>
            <a:ext cx="1632039" cy="617061"/>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نتیجه تصویری برای شبکه های اجتماعی"/>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131113">
            <a:off x="6633772" y="2661970"/>
            <a:ext cx="2065364" cy="138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13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p:cTn id="14" dur="1000" fill="hold"/>
                                        <p:tgtEl>
                                          <p:spTgt spid="6146"/>
                                        </p:tgtEl>
                                        <p:attrNameLst>
                                          <p:attrName>ppt_w</p:attrName>
                                        </p:attrNameLst>
                                      </p:cBhvr>
                                      <p:tavLst>
                                        <p:tav tm="0">
                                          <p:val>
                                            <p:fltVal val="0"/>
                                          </p:val>
                                        </p:tav>
                                        <p:tav tm="100000">
                                          <p:val>
                                            <p:strVal val="#ppt_w"/>
                                          </p:val>
                                        </p:tav>
                                      </p:tavLst>
                                    </p:anim>
                                    <p:anim calcmode="lin" valueType="num">
                                      <p:cBhvr>
                                        <p:cTn id="15" dur="1000" fill="hold"/>
                                        <p:tgtEl>
                                          <p:spTgt spid="6146"/>
                                        </p:tgtEl>
                                        <p:attrNameLst>
                                          <p:attrName>ppt_h</p:attrName>
                                        </p:attrNameLst>
                                      </p:cBhvr>
                                      <p:tavLst>
                                        <p:tav tm="0">
                                          <p:val>
                                            <p:fltVal val="0"/>
                                          </p:val>
                                        </p:tav>
                                        <p:tav tm="100000">
                                          <p:val>
                                            <p:strVal val="#ppt_h"/>
                                          </p:val>
                                        </p:tav>
                                      </p:tavLst>
                                    </p:anim>
                                    <p:anim calcmode="lin" valueType="num">
                                      <p:cBhvr>
                                        <p:cTn id="16" dur="1000" fill="hold"/>
                                        <p:tgtEl>
                                          <p:spTgt spid="6146"/>
                                        </p:tgtEl>
                                        <p:attrNameLst>
                                          <p:attrName>style.rotation</p:attrName>
                                        </p:attrNameLst>
                                      </p:cBhvr>
                                      <p:tavLst>
                                        <p:tav tm="0">
                                          <p:val>
                                            <p:fltVal val="90"/>
                                          </p:val>
                                        </p:tav>
                                        <p:tav tm="100000">
                                          <p:val>
                                            <p:fltVal val="0"/>
                                          </p:val>
                                        </p:tav>
                                      </p:tavLst>
                                    </p:anim>
                                    <p:animEffect transition="in" filter="fade">
                                      <p:cBhvr>
                                        <p:cTn id="17" dur="10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anim calcmode="lin" valueType="num">
                                      <p:cBhvr>
                                        <p:cTn id="2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1000"/>
                                        <p:tgtEl>
                                          <p:spTgt spid="7">
                                            <p:txEl>
                                              <p:pRg st="4" end="4"/>
                                            </p:txEl>
                                          </p:spTgt>
                                        </p:tgtEl>
                                      </p:cBhvr>
                                    </p:animEffect>
                                    <p:anim calcmode="lin" valueType="num">
                                      <p:cBhvr>
                                        <p:cTn id="37"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fade">
                                      <p:cBhvr>
                                        <p:cTn id="43" dur="1000"/>
                                        <p:tgtEl>
                                          <p:spTgt spid="7">
                                            <p:txEl>
                                              <p:pRg st="5" end="5"/>
                                            </p:txEl>
                                          </p:spTgt>
                                        </p:tgtEl>
                                      </p:cBhvr>
                                    </p:animEffect>
                                    <p:anim calcmode="lin" valueType="num">
                                      <p:cBhvr>
                                        <p:cTn id="44"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fade">
                                      <p:cBhvr>
                                        <p:cTn id="50" dur="1000"/>
                                        <p:tgtEl>
                                          <p:spTgt spid="7">
                                            <p:txEl>
                                              <p:pRg st="6" end="6"/>
                                            </p:txEl>
                                          </p:spTgt>
                                        </p:tgtEl>
                                      </p:cBhvr>
                                    </p:animEffect>
                                    <p:anim calcmode="lin" valueType="num">
                                      <p:cBhvr>
                                        <p:cTn id="51"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7">
                                            <p:txEl>
                                              <p:pRg st="7" end="7"/>
                                            </p:txEl>
                                          </p:spTgt>
                                        </p:tgtEl>
                                        <p:attrNameLst>
                                          <p:attrName>style.visibility</p:attrName>
                                        </p:attrNameLst>
                                      </p:cBhvr>
                                      <p:to>
                                        <p:strVal val="visible"/>
                                      </p:to>
                                    </p:set>
                                    <p:animEffect transition="in" filter="fade">
                                      <p:cBhvr>
                                        <p:cTn id="57" dur="1000"/>
                                        <p:tgtEl>
                                          <p:spTgt spid="7">
                                            <p:txEl>
                                              <p:pRg st="7" end="7"/>
                                            </p:txEl>
                                          </p:spTgt>
                                        </p:tgtEl>
                                      </p:cBhvr>
                                    </p:animEffect>
                                    <p:anim calcmode="lin" valueType="num">
                                      <p:cBhvr>
                                        <p:cTn id="58"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7">
                                            <p:txEl>
                                              <p:pRg st="8" end="8"/>
                                            </p:txEl>
                                          </p:spTgt>
                                        </p:tgtEl>
                                        <p:attrNameLst>
                                          <p:attrName>style.visibility</p:attrName>
                                        </p:attrNameLst>
                                      </p:cBhvr>
                                      <p:to>
                                        <p:strVal val="visible"/>
                                      </p:to>
                                    </p:set>
                                    <p:animEffect transition="in" filter="fade">
                                      <p:cBhvr>
                                        <p:cTn id="64" dur="1000"/>
                                        <p:tgtEl>
                                          <p:spTgt spid="7">
                                            <p:txEl>
                                              <p:pRg st="8" end="8"/>
                                            </p:txEl>
                                          </p:spTgt>
                                        </p:tgtEl>
                                      </p:cBhvr>
                                    </p:animEffect>
                                    <p:anim calcmode="lin" valueType="num">
                                      <p:cBhvr>
                                        <p:cTn id="65"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6"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7">
                                            <p:txEl>
                                              <p:pRg st="9" end="9"/>
                                            </p:txEl>
                                          </p:spTgt>
                                        </p:tgtEl>
                                        <p:attrNameLst>
                                          <p:attrName>style.visibility</p:attrName>
                                        </p:attrNameLst>
                                      </p:cBhvr>
                                      <p:to>
                                        <p:strVal val="visible"/>
                                      </p:to>
                                    </p:set>
                                    <p:animEffect transition="in" filter="fade">
                                      <p:cBhvr>
                                        <p:cTn id="71" dur="1000"/>
                                        <p:tgtEl>
                                          <p:spTgt spid="7">
                                            <p:txEl>
                                              <p:pRg st="9" end="9"/>
                                            </p:txEl>
                                          </p:spTgt>
                                        </p:tgtEl>
                                      </p:cBhvr>
                                    </p:animEffect>
                                    <p:anim calcmode="lin" valueType="num">
                                      <p:cBhvr>
                                        <p:cTn id="72"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73"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48" y="1059582"/>
            <a:ext cx="3361928" cy="1080120"/>
          </a:xfrm>
        </p:spPr>
        <p:txBody>
          <a:bodyPr>
            <a:noAutofit/>
          </a:bodyPr>
          <a:lstStyle/>
          <a:p>
            <a:pPr algn="ctr" rtl="1"/>
            <a:r>
              <a:rPr lang="fa-IR" sz="3200" b="1" dirty="0" smtClean="0">
                <a:solidFill>
                  <a:srgbClr val="161616"/>
                </a:solidFill>
                <a:effectLst>
                  <a:outerShdw blurRad="38100" dist="38100" dir="2700000" algn="tl">
                    <a:srgbClr val="000000">
                      <a:alpha val="43137"/>
                    </a:srgbClr>
                  </a:outerShdw>
                </a:effectLst>
                <a:cs typeface="B Mitra" panose="00000400000000000000" pitchFamily="2" charset="-78"/>
              </a:rPr>
              <a:t>از این نقاشیها چه میفهمید؟</a:t>
            </a:r>
            <a:endParaRPr lang="en-US" sz="3200" b="1" dirty="0">
              <a:solidFill>
                <a:srgbClr val="161616"/>
              </a:solidFill>
              <a:effectLst>
                <a:outerShdw blurRad="38100" dist="38100" dir="2700000" algn="tl">
                  <a:srgbClr val="000000">
                    <a:alpha val="43137"/>
                  </a:srgbClr>
                </a:outerShdw>
              </a:effectLst>
              <a:cs typeface="B Mitra" panose="00000400000000000000" pitchFamily="2" charset="-78"/>
            </a:endParaRP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11636"/>
          <a:stretch/>
        </p:blipFill>
        <p:spPr>
          <a:xfrm>
            <a:off x="6304" y="1"/>
            <a:ext cx="4651775" cy="5143500"/>
          </a:xfrm>
        </p:spPr>
      </p:pic>
      <p:pic>
        <p:nvPicPr>
          <p:cNvPr id="9" name="Content Placeholder 5"/>
          <p:cNvPicPr>
            <a:picLocks noChangeAspect="1"/>
          </p:cNvPicPr>
          <p:nvPr/>
        </p:nvPicPr>
        <p:blipFill rotWithShape="1">
          <a:blip r:embed="rId4">
            <a:extLst>
              <a:ext uri="{28A0092B-C50C-407E-A947-70E740481C1C}">
                <a14:useLocalDpi xmlns:a14="http://schemas.microsoft.com/office/drawing/2010/main" val="0"/>
              </a:ext>
            </a:extLst>
          </a:blip>
          <a:srcRect r="758"/>
          <a:stretch/>
        </p:blipFill>
        <p:spPr>
          <a:xfrm>
            <a:off x="4361894" y="-20538"/>
            <a:ext cx="4782106" cy="5164037"/>
          </a:xfrm>
          <a:prstGeom prst="rect">
            <a:avLst/>
          </a:prstGeom>
        </p:spPr>
      </p:pic>
      <p:sp>
        <p:nvSpPr>
          <p:cNvPr id="7" name="Rectangle 6"/>
          <p:cNvSpPr/>
          <p:nvPr/>
        </p:nvSpPr>
        <p:spPr>
          <a:xfrm>
            <a:off x="629816" y="987574"/>
            <a:ext cx="2934072" cy="2062103"/>
          </a:xfrm>
          <a:prstGeom prst="rect">
            <a:avLst/>
          </a:prstGeom>
        </p:spPr>
        <p:txBody>
          <a:bodyPr wrap="square">
            <a:spAutoFit/>
          </a:bodyPr>
          <a:lstStyle/>
          <a:p>
            <a:pPr algn="ctr" rtl="1"/>
            <a:r>
              <a:rPr lang="fa-IR" sz="3200" b="1" dirty="0" smtClean="0">
                <a:solidFill>
                  <a:srgbClr val="00FF00"/>
                </a:solidFill>
                <a:effectLst>
                  <a:outerShdw blurRad="38100" dist="38100" dir="2700000" algn="tl">
                    <a:srgbClr val="000000">
                      <a:alpha val="43137"/>
                    </a:srgbClr>
                  </a:outerShdw>
                </a:effectLst>
                <a:cs typeface="B Mitra" panose="00000400000000000000" pitchFamily="2" charset="-78"/>
              </a:rPr>
              <a:t>به نظر شما کسی که این نقاشی را کشیده اساساً کاری با شما داشته است؟!</a:t>
            </a:r>
            <a:endParaRPr lang="en-US" sz="3200" b="1" dirty="0">
              <a:solidFill>
                <a:srgbClr val="00FF00"/>
              </a:solidFill>
              <a:effectLst>
                <a:outerShdw blurRad="38100" dist="38100" dir="2700000" algn="tl">
                  <a:srgbClr val="000000">
                    <a:alpha val="43137"/>
                  </a:srgbClr>
                </a:outerShdw>
              </a:effectLst>
              <a:cs typeface="B Mitra" panose="00000400000000000000" pitchFamily="2" charset="-78"/>
            </a:endParaRPr>
          </a:p>
        </p:txBody>
      </p:sp>
      <p:sp>
        <p:nvSpPr>
          <p:cNvPr id="10" name="Title 1"/>
          <p:cNvSpPr txBox="1">
            <a:spLocks/>
          </p:cNvSpPr>
          <p:nvPr/>
        </p:nvSpPr>
        <p:spPr>
          <a:xfrm>
            <a:off x="4427984" y="2259314"/>
            <a:ext cx="4674192" cy="891326"/>
          </a:xfrm>
          <a:prstGeom prst="rect">
            <a:avLst/>
          </a:prstGeom>
          <a:solidFill>
            <a:srgbClr val="33728B">
              <a:alpha val="55000"/>
            </a:srgbClr>
          </a:solidFill>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fa-IR" sz="2000" b="1" dirty="0" smtClean="0">
                <a:solidFill>
                  <a:srgbClr val="FFFF00"/>
                </a:solidFill>
                <a:cs typeface="B Mitra" panose="00000400000000000000" pitchFamily="2" charset="-78"/>
              </a:rPr>
              <a:t>نقاشی معروف «پنجره های همزمان رو به شهر»</a:t>
            </a:r>
          </a:p>
          <a:p>
            <a:pPr algn="ctr" rtl="1"/>
            <a:r>
              <a:rPr lang="fa-IR" sz="2000" b="1" dirty="0" smtClean="0">
                <a:solidFill>
                  <a:srgbClr val="FFFF00"/>
                </a:solidFill>
                <a:cs typeface="B Mitra" panose="00000400000000000000" pitchFamily="2" charset="-78"/>
              </a:rPr>
              <a:t>اثری از نقاش معروف «رابرت دلانِی» در سبک کوبیسم</a:t>
            </a:r>
            <a:endParaRPr lang="en-US" sz="2000" b="1" dirty="0">
              <a:solidFill>
                <a:srgbClr val="FFFF00"/>
              </a:solidFill>
              <a:cs typeface="B Mitra" panose="00000400000000000000" pitchFamily="2" charset="-78"/>
            </a:endParaRPr>
          </a:p>
        </p:txBody>
      </p:sp>
      <p:sp>
        <p:nvSpPr>
          <p:cNvPr id="11" name="Title 1"/>
          <p:cNvSpPr txBox="1">
            <a:spLocks/>
          </p:cNvSpPr>
          <p:nvPr/>
        </p:nvSpPr>
        <p:spPr>
          <a:xfrm>
            <a:off x="-288032" y="4142928"/>
            <a:ext cx="4932040" cy="891326"/>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fa-IR" sz="1900" b="1" dirty="0" smtClean="0">
                <a:solidFill>
                  <a:srgbClr val="00FF00"/>
                </a:solidFill>
                <a:effectLst>
                  <a:outerShdw blurRad="38100" dist="38100" dir="2700000" algn="tl">
                    <a:srgbClr val="000000">
                      <a:alpha val="43137"/>
                    </a:srgbClr>
                  </a:outerShdw>
                </a:effectLst>
                <a:cs typeface="B Mitra" panose="00000400000000000000" pitchFamily="2" charset="-78"/>
              </a:rPr>
              <a:t>نقاشی معروف «روغن روی کرباس»</a:t>
            </a:r>
          </a:p>
          <a:p>
            <a:pPr algn="ctr" rtl="1"/>
            <a:r>
              <a:rPr lang="fa-IR" sz="1900" b="1" dirty="0" smtClean="0">
                <a:solidFill>
                  <a:srgbClr val="00FF00"/>
                </a:solidFill>
                <a:effectLst>
                  <a:outerShdw blurRad="38100" dist="38100" dir="2700000" algn="tl">
                    <a:srgbClr val="000000">
                      <a:alpha val="43137"/>
                    </a:srgbClr>
                  </a:outerShdw>
                </a:effectLst>
                <a:cs typeface="B Mitra" panose="00000400000000000000" pitchFamily="2" charset="-78"/>
              </a:rPr>
              <a:t>اثری از نقاش معروف «فرانسیس پیکابیا» درسبک</a:t>
            </a:r>
          </a:p>
          <a:p>
            <a:pPr algn="ctr" rtl="1"/>
            <a:r>
              <a:rPr lang="fa-IR" sz="1900" b="1" dirty="0" smtClean="0">
                <a:solidFill>
                  <a:srgbClr val="00FF00"/>
                </a:solidFill>
                <a:effectLst>
                  <a:outerShdw blurRad="38100" dist="38100" dir="2700000" algn="tl">
                    <a:srgbClr val="000000">
                      <a:alpha val="43137"/>
                    </a:srgbClr>
                  </a:outerShdw>
                </a:effectLst>
                <a:cs typeface="B Mitra" panose="00000400000000000000" pitchFamily="2" charset="-78"/>
              </a:rPr>
              <a:t>کوبیسم و حاضر در موزه هنرهای مدرن نیویروک</a:t>
            </a:r>
            <a:endParaRPr lang="en-US" sz="1900" b="1" dirty="0">
              <a:solidFill>
                <a:srgbClr val="00FF00"/>
              </a:solidFill>
              <a:effectLst>
                <a:outerShdw blurRad="38100" dist="38100" dir="2700000" algn="tl">
                  <a:srgbClr val="000000">
                    <a:alpha val="43137"/>
                  </a:srgbClr>
                </a:outerShdw>
              </a:effectLst>
              <a:cs typeface="B Mitra" panose="00000400000000000000" pitchFamily="2" charset="-78"/>
            </a:endParaRPr>
          </a:p>
        </p:txBody>
      </p:sp>
    </p:spTree>
    <p:extLst>
      <p:ext uri="{BB962C8B-B14F-4D97-AF65-F5344CB8AC3E}">
        <p14:creationId xmlns:p14="http://schemas.microsoft.com/office/powerpoint/2010/main" val="2530755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6562"/>
            <a:ext cx="9280400" cy="5834132"/>
          </a:xfrm>
          <a:prstGeom prst="rect">
            <a:avLst/>
          </a:prstGeom>
        </p:spPr>
      </p:pic>
      <p:sp>
        <p:nvSpPr>
          <p:cNvPr id="7" name="Rectangle 6"/>
          <p:cNvSpPr/>
          <p:nvPr/>
        </p:nvSpPr>
        <p:spPr>
          <a:xfrm>
            <a:off x="4450073" y="3435846"/>
            <a:ext cx="4226383" cy="1569660"/>
          </a:xfrm>
          <a:prstGeom prst="rect">
            <a:avLst/>
          </a:prstGeom>
        </p:spPr>
        <p:txBody>
          <a:bodyPr wrap="square">
            <a:spAutoFit/>
          </a:bodyPr>
          <a:lstStyle/>
          <a:p>
            <a:pPr algn="just" rtl="1"/>
            <a:r>
              <a:rPr lang="fa-IR" sz="2400" b="1" dirty="0" smtClean="0">
                <a:solidFill>
                  <a:schemeClr val="accent1">
                    <a:lumMod val="60000"/>
                    <a:lumOff val="40000"/>
                  </a:schemeClr>
                </a:solidFill>
                <a:cs typeface="B Mitra" panose="00000400000000000000" pitchFamily="2" charset="-78"/>
              </a:rPr>
              <a:t>پس با وجود تمام نیازها، انگیزه ها، علایق، سلایق و پیچیدگی های شما کسی وقت گذاشته، روی شما </a:t>
            </a:r>
            <a:r>
              <a:rPr lang="fa-IR" sz="2400" b="1" dirty="0" smtClean="0">
                <a:solidFill>
                  <a:srgbClr val="FFFF00"/>
                </a:solidFill>
                <a:cs typeface="B Mitra" panose="00000400000000000000" pitchFamily="2" charset="-78"/>
              </a:rPr>
              <a:t>هدفگیری</a:t>
            </a:r>
            <a:r>
              <a:rPr lang="fa-IR" sz="2400" b="1" dirty="0" smtClean="0">
                <a:solidFill>
                  <a:schemeClr val="accent1">
                    <a:lumMod val="60000"/>
                    <a:lumOff val="40000"/>
                  </a:schemeClr>
                </a:solidFill>
                <a:cs typeface="B Mitra" panose="00000400000000000000" pitchFamily="2" charset="-78"/>
              </a:rPr>
              <a:t> کرده و توانسته به هدف بزند...</a:t>
            </a:r>
            <a:endParaRPr lang="en-US" sz="2400" b="1" dirty="0">
              <a:solidFill>
                <a:schemeClr val="accent1">
                  <a:lumMod val="60000"/>
                  <a:lumOff val="40000"/>
                </a:schemeClr>
              </a:solidFill>
              <a:cs typeface="B Mitra" panose="00000400000000000000" pitchFamily="2" charset="-78"/>
            </a:endParaRPr>
          </a:p>
        </p:txBody>
      </p:sp>
      <p:sp>
        <p:nvSpPr>
          <p:cNvPr id="3" name="Rectangle 2"/>
          <p:cNvSpPr/>
          <p:nvPr/>
        </p:nvSpPr>
        <p:spPr>
          <a:xfrm>
            <a:off x="395536" y="304368"/>
            <a:ext cx="4968552" cy="1200329"/>
          </a:xfrm>
          <a:prstGeom prst="rect">
            <a:avLst/>
          </a:prstGeom>
        </p:spPr>
        <p:txBody>
          <a:bodyPr wrap="square">
            <a:spAutoFit/>
          </a:bodyPr>
          <a:lstStyle/>
          <a:p>
            <a:pPr rtl="1"/>
            <a:r>
              <a:rPr lang="fa-IR" sz="2400" b="1" dirty="0">
                <a:solidFill>
                  <a:schemeClr val="accent1">
                    <a:lumMod val="60000"/>
                    <a:lumOff val="40000"/>
                  </a:schemeClr>
                </a:solidFill>
                <a:cs typeface="B Mitra" panose="00000400000000000000" pitchFamily="2" charset="-78"/>
              </a:rPr>
              <a:t>بسیاری از رسانه ها برای شما محبوب است.</a:t>
            </a:r>
          </a:p>
          <a:p>
            <a:pPr rtl="1"/>
            <a:r>
              <a:rPr lang="fa-IR" sz="2400" b="1" dirty="0">
                <a:solidFill>
                  <a:schemeClr val="accent1">
                    <a:lumMod val="60000"/>
                    <a:lumOff val="40000"/>
                  </a:schemeClr>
                </a:solidFill>
                <a:cs typeface="B Mitra" panose="00000400000000000000" pitchFamily="2" charset="-78"/>
              </a:rPr>
              <a:t>پس شما  </a:t>
            </a:r>
            <a:r>
              <a:rPr lang="fa-IR" sz="2400" b="1" dirty="0">
                <a:solidFill>
                  <a:srgbClr val="FFFF00"/>
                </a:solidFill>
                <a:cs typeface="B Mitra" panose="00000400000000000000" pitchFamily="2" charset="-78"/>
              </a:rPr>
              <a:t>«مخاطبان خاص» </a:t>
            </a:r>
            <a:r>
              <a:rPr lang="fa-IR" sz="2400" b="1" dirty="0">
                <a:solidFill>
                  <a:schemeClr val="accent1">
                    <a:lumMod val="60000"/>
                    <a:lumOff val="40000"/>
                  </a:schemeClr>
                </a:solidFill>
                <a:cs typeface="B Mitra" panose="00000400000000000000" pitchFamily="2" charset="-78"/>
              </a:rPr>
              <a:t>آن رسانه ها </a:t>
            </a:r>
            <a:r>
              <a:rPr lang="fa-IR" sz="2400" b="1" dirty="0" smtClean="0">
                <a:solidFill>
                  <a:schemeClr val="accent1">
                    <a:lumMod val="60000"/>
                    <a:lumOff val="40000"/>
                  </a:schemeClr>
                </a:solidFill>
                <a:cs typeface="B Mitra" panose="00000400000000000000" pitchFamily="2" charset="-78"/>
              </a:rPr>
              <a:t>هستید. </a:t>
            </a:r>
            <a:endParaRPr lang="en-US" sz="2400" dirty="0">
              <a:solidFill>
                <a:schemeClr val="accent1">
                  <a:lumMod val="60000"/>
                  <a:lumOff val="40000"/>
                </a:schemeClr>
              </a:solidFill>
            </a:endParaRPr>
          </a:p>
        </p:txBody>
      </p:sp>
      <p:sp>
        <p:nvSpPr>
          <p:cNvPr id="5" name="TextBox 4">
            <a:hlinkClick r:id="rId4" tooltip="سایت ضیاءالصالحین"/>
          </p:cNvPr>
          <p:cNvSpPr txBox="1"/>
          <p:nvPr/>
        </p:nvSpPr>
        <p:spPr>
          <a:xfrm>
            <a:off x="-36512" y="-236562"/>
            <a:ext cx="2232248" cy="369332"/>
          </a:xfrm>
          <a:prstGeom prst="rect">
            <a:avLst/>
          </a:prstGeom>
          <a:noFill/>
        </p:spPr>
        <p:txBody>
          <a:bodyPr wrap="square" rtlCol="1">
            <a:spAutoFit/>
          </a:bodyPr>
          <a:lstStyle/>
          <a:p>
            <a:r>
              <a:rPr lang="en-US" dirty="0" smtClean="0">
                <a:solidFill>
                  <a:schemeClr val="bg1"/>
                </a:solidFill>
              </a:rPr>
              <a:t>www.ziaossalehin.ir</a:t>
            </a:r>
            <a:endParaRPr lang="fa-IR" dirty="0">
              <a:solidFill>
                <a:schemeClr val="bg1"/>
              </a:solidFill>
            </a:endParaRPr>
          </a:p>
        </p:txBody>
      </p:sp>
    </p:spTree>
    <p:extLst>
      <p:ext uri="{BB962C8B-B14F-4D97-AF65-F5344CB8AC3E}">
        <p14:creationId xmlns:p14="http://schemas.microsoft.com/office/powerpoint/2010/main" val="2983049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546" b="21454"/>
          <a:stretch/>
        </p:blipFill>
        <p:spPr>
          <a:xfrm>
            <a:off x="0" y="-1"/>
            <a:ext cx="9143999" cy="5143501"/>
          </a:xfrm>
          <a:prstGeom prst="rect">
            <a:avLst/>
          </a:prstGeom>
        </p:spPr>
      </p:pic>
      <p:sp>
        <p:nvSpPr>
          <p:cNvPr id="3" name="Rectangle 2"/>
          <p:cNvSpPr/>
          <p:nvPr/>
        </p:nvSpPr>
        <p:spPr>
          <a:xfrm rot="21432470">
            <a:off x="3635896" y="2123440"/>
            <a:ext cx="3240360" cy="954107"/>
          </a:xfrm>
          <a:prstGeom prst="rect">
            <a:avLst/>
          </a:prstGeom>
        </p:spPr>
        <p:txBody>
          <a:bodyPr wrap="square">
            <a:spAutoFit/>
          </a:bodyPr>
          <a:lstStyle/>
          <a:p>
            <a:pPr algn="ctr" rtl="1"/>
            <a:r>
              <a:rPr lang="fa-IR" sz="2800" b="1" dirty="0" smtClean="0">
                <a:solidFill>
                  <a:srgbClr val="FFFF00"/>
                </a:solidFill>
                <a:effectLst>
                  <a:outerShdw blurRad="38100" dist="38100" dir="2700000" algn="tl">
                    <a:srgbClr val="000000">
                      <a:alpha val="43137"/>
                    </a:srgbClr>
                  </a:outerShdw>
                </a:effectLst>
                <a:cs typeface="B Mitra" panose="00000400000000000000" pitchFamily="2" charset="-78"/>
              </a:rPr>
              <a:t>شاید کسی شما را هدف گرفته است!</a:t>
            </a:r>
          </a:p>
        </p:txBody>
      </p:sp>
      <p:sp>
        <p:nvSpPr>
          <p:cNvPr id="4" name="Rectangle 3"/>
          <p:cNvSpPr/>
          <p:nvPr/>
        </p:nvSpPr>
        <p:spPr>
          <a:xfrm>
            <a:off x="179512" y="123478"/>
            <a:ext cx="2808312" cy="1569660"/>
          </a:xfrm>
          <a:prstGeom prst="rect">
            <a:avLst/>
          </a:prstGeom>
        </p:spPr>
        <p:txBody>
          <a:bodyPr wrap="square">
            <a:spAutoFit/>
          </a:bodyPr>
          <a:lstStyle/>
          <a:p>
            <a:pPr rtl="1"/>
            <a:r>
              <a:rPr lang="fa-IR" sz="2400" b="1" dirty="0">
                <a:solidFill>
                  <a:srgbClr val="7030A0"/>
                </a:solidFill>
                <a:cs typeface="B Mitra" panose="00000400000000000000" pitchFamily="2" charset="-78"/>
              </a:rPr>
              <a:t>پس </a:t>
            </a:r>
            <a:r>
              <a:rPr lang="fa-IR" sz="2400" b="1" dirty="0" smtClean="0">
                <a:solidFill>
                  <a:srgbClr val="7030A0"/>
                </a:solidFill>
                <a:cs typeface="B Mitra" panose="00000400000000000000" pitchFamily="2" charset="-78"/>
              </a:rPr>
              <a:t>ای مخاطبان خاص! </a:t>
            </a:r>
            <a:r>
              <a:rPr lang="fa-IR" sz="2400" b="1" dirty="0" smtClean="0">
                <a:solidFill>
                  <a:schemeClr val="bg2">
                    <a:lumMod val="25000"/>
                  </a:schemeClr>
                </a:solidFill>
                <a:cs typeface="B Mitra" panose="00000400000000000000" pitchFamily="2" charset="-78"/>
              </a:rPr>
              <a:t>حواستان </a:t>
            </a:r>
            <a:r>
              <a:rPr lang="fa-IR" sz="2400" b="1" dirty="0">
                <a:solidFill>
                  <a:schemeClr val="bg2">
                    <a:lumMod val="25000"/>
                  </a:schemeClr>
                </a:solidFill>
                <a:cs typeface="B Mitra" panose="00000400000000000000" pitchFamily="2" charset="-78"/>
              </a:rPr>
              <a:t>به استفاده و </a:t>
            </a:r>
            <a:r>
              <a:rPr lang="fa-IR" sz="2400" b="1" dirty="0" smtClean="0">
                <a:solidFill>
                  <a:schemeClr val="bg2">
                    <a:lumMod val="25000"/>
                  </a:schemeClr>
                </a:solidFill>
                <a:cs typeface="B Mitra" panose="00000400000000000000" pitchFamily="2" charset="-78"/>
              </a:rPr>
              <a:t>رضامندیِ </a:t>
            </a:r>
            <a:r>
              <a:rPr lang="fa-IR" sz="2400" b="1" dirty="0">
                <a:solidFill>
                  <a:schemeClr val="bg2">
                    <a:lumMod val="25000"/>
                  </a:schemeClr>
                </a:solidFill>
                <a:cs typeface="B Mitra" panose="00000400000000000000" pitchFamily="2" charset="-78"/>
              </a:rPr>
              <a:t>تان </a:t>
            </a:r>
            <a:r>
              <a:rPr lang="fa-IR" sz="2400" b="1" dirty="0" smtClean="0">
                <a:solidFill>
                  <a:schemeClr val="bg2">
                    <a:lumMod val="25000"/>
                  </a:schemeClr>
                </a:solidFill>
                <a:cs typeface="B Mitra" panose="00000400000000000000" pitchFamily="2" charset="-78"/>
              </a:rPr>
              <a:t>از</a:t>
            </a:r>
          </a:p>
          <a:p>
            <a:pPr rtl="1"/>
            <a:r>
              <a:rPr lang="fa-IR" sz="2400" b="1" dirty="0" smtClean="0">
                <a:solidFill>
                  <a:schemeClr val="bg2">
                    <a:lumMod val="25000"/>
                  </a:schemeClr>
                </a:solidFill>
                <a:cs typeface="B Mitra" panose="00000400000000000000" pitchFamily="2" charset="-78"/>
              </a:rPr>
              <a:t>رسانه </a:t>
            </a:r>
            <a:r>
              <a:rPr lang="fa-IR" sz="2400" b="1" dirty="0">
                <a:solidFill>
                  <a:schemeClr val="bg2">
                    <a:lumMod val="25000"/>
                  </a:schemeClr>
                </a:solidFill>
                <a:cs typeface="B Mitra" panose="00000400000000000000" pitchFamily="2" charset="-78"/>
              </a:rPr>
              <a:t>ها باشد...</a:t>
            </a:r>
          </a:p>
        </p:txBody>
      </p:sp>
      <p:sp>
        <p:nvSpPr>
          <p:cNvPr id="5" name="TextBox 4">
            <a:hlinkClick r:id="rId4" tooltip="سایت ضیاءالصالحین"/>
          </p:cNvPr>
          <p:cNvSpPr txBox="1"/>
          <p:nvPr/>
        </p:nvSpPr>
        <p:spPr>
          <a:xfrm>
            <a:off x="4283968" y="4659982"/>
            <a:ext cx="2232248" cy="369332"/>
          </a:xfrm>
          <a:prstGeom prst="rect">
            <a:avLst/>
          </a:prstGeom>
          <a:noFill/>
        </p:spPr>
        <p:txBody>
          <a:bodyPr wrap="square" rtlCol="1">
            <a:spAutoFit/>
          </a:bodyPr>
          <a:lstStyle/>
          <a:p>
            <a:r>
              <a:rPr lang="en-US" dirty="0" smtClean="0">
                <a:solidFill>
                  <a:schemeClr val="bg1"/>
                </a:solidFill>
              </a:rPr>
              <a:t>www.ziaossalehin.ir</a:t>
            </a:r>
            <a:endParaRPr lang="fa-IR" dirty="0">
              <a:solidFill>
                <a:schemeClr val="bg1"/>
              </a:solidFill>
            </a:endParaRPr>
          </a:p>
        </p:txBody>
      </p:sp>
    </p:spTree>
    <p:extLst>
      <p:ext uri="{BB962C8B-B14F-4D97-AF65-F5344CB8AC3E}">
        <p14:creationId xmlns:p14="http://schemas.microsoft.com/office/powerpoint/2010/main" val="3168810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51" y="-20538"/>
            <a:ext cx="9328763" cy="5597258"/>
          </a:xfrm>
          <a:prstGeom prst="rect">
            <a:avLst/>
          </a:prstGeom>
        </p:spPr>
      </p:pic>
      <p:sp>
        <p:nvSpPr>
          <p:cNvPr id="2" name="Title 1"/>
          <p:cNvSpPr>
            <a:spLocks noGrp="1"/>
          </p:cNvSpPr>
          <p:nvPr>
            <p:ph type="title"/>
          </p:nvPr>
        </p:nvSpPr>
        <p:spPr>
          <a:xfrm>
            <a:off x="556658" y="1275606"/>
            <a:ext cx="3888432" cy="432048"/>
          </a:xfrm>
        </p:spPr>
        <p:txBody>
          <a:bodyPr>
            <a:noAutofit/>
          </a:bodyPr>
          <a:lstStyle/>
          <a:p>
            <a:r>
              <a:rPr lang="fa-IR" sz="3200" dirty="0" smtClean="0">
                <a:solidFill>
                  <a:srgbClr val="FF0000"/>
                </a:solidFill>
                <a:effectLst>
                  <a:outerShdw blurRad="38100" dist="38100" dir="2700000" algn="tl">
                    <a:srgbClr val="000000">
                      <a:alpha val="43137"/>
                    </a:srgbClr>
                  </a:outerShdw>
                </a:effectLst>
                <a:cs typeface="B Titr" panose="00000700000000000000" pitchFamily="2" charset="-78"/>
              </a:rPr>
              <a:t>پایان درس دوازدهم</a:t>
            </a:r>
            <a:endParaRPr lang="en-US" sz="3200" dirty="0">
              <a:solidFill>
                <a:srgbClr val="FF0000"/>
              </a:solidFill>
              <a:effectLst>
                <a:outerShdw blurRad="38100" dist="38100" dir="2700000" algn="tl">
                  <a:srgbClr val="000000">
                    <a:alpha val="43137"/>
                  </a:srgbClr>
                </a:outerShdw>
              </a:effectLst>
              <a:cs typeface="B Titr" panose="00000700000000000000" pitchFamily="2" charset="-78"/>
            </a:endParaRPr>
          </a:p>
        </p:txBody>
      </p:sp>
      <p:sp>
        <p:nvSpPr>
          <p:cNvPr id="5" name="TextBox 4">
            <a:hlinkClick r:id="rId4" tooltip="سایت ضیاءالصالحین"/>
          </p:cNvPr>
          <p:cNvSpPr txBox="1"/>
          <p:nvPr/>
        </p:nvSpPr>
        <p:spPr>
          <a:xfrm>
            <a:off x="1043608" y="1779662"/>
            <a:ext cx="2232248" cy="369332"/>
          </a:xfrm>
          <a:prstGeom prst="rect">
            <a:avLst/>
          </a:prstGeom>
          <a:noFill/>
        </p:spPr>
        <p:txBody>
          <a:bodyPr wrap="square" rtlCol="1">
            <a:spAutoFit/>
          </a:bodyPr>
          <a:lstStyle/>
          <a:p>
            <a:r>
              <a:rPr lang="en-US" dirty="0" smtClean="0">
                <a:solidFill>
                  <a:schemeClr val="bg1"/>
                </a:solidFill>
              </a:rPr>
              <a:t>www.ziaossalehin.ir</a:t>
            </a:r>
            <a:endParaRPr lang="fa-IR" dirty="0">
              <a:solidFill>
                <a:schemeClr val="bg1"/>
              </a:solidFill>
            </a:endParaRPr>
          </a:p>
        </p:txBody>
      </p:sp>
    </p:spTree>
    <p:extLst>
      <p:ext uri="{BB962C8B-B14F-4D97-AF65-F5344CB8AC3E}">
        <p14:creationId xmlns:p14="http://schemas.microsoft.com/office/powerpoint/2010/main" val="57804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Rectangle 9"/>
          <p:cNvSpPr/>
          <p:nvPr/>
        </p:nvSpPr>
        <p:spPr>
          <a:xfrm>
            <a:off x="467544" y="-29830"/>
            <a:ext cx="8424936"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
        <p:nvSpPr>
          <p:cNvPr id="4" name="Rectangle 3"/>
          <p:cNvSpPr/>
          <p:nvPr/>
        </p:nvSpPr>
        <p:spPr>
          <a:xfrm>
            <a:off x="971600" y="1186755"/>
            <a:ext cx="7488832" cy="276998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just" rtl="1"/>
            <a:r>
              <a:rPr lang="fa-IR" sz="4000" b="1" dirty="0" smtClean="0">
                <a:solidFill>
                  <a:srgbClr val="FFFF00"/>
                </a:solidFill>
                <a:effectLst>
                  <a:outerShdw blurRad="38100" dist="38100" dir="2700000" algn="tl">
                    <a:srgbClr val="000000">
                      <a:alpha val="43137"/>
                    </a:srgbClr>
                  </a:outerShdw>
                </a:effectLst>
                <a:cs typeface="B Mitra" panose="00000400000000000000" pitchFamily="2" charset="-78"/>
              </a:rPr>
              <a:t>وقتی  خالق پیام هیچ توجهی به گیرنده پیام نداشته باشد، حاصلش چنین پیامهایی می شود که تقریبا </a:t>
            </a:r>
            <a:r>
              <a:rPr lang="fa-IR" sz="5400" b="1" dirty="0" smtClean="0">
                <a:solidFill>
                  <a:srgbClr val="FF0000"/>
                </a:solidFill>
                <a:effectLst>
                  <a:outerShdw blurRad="38100" dist="38100" dir="2700000" algn="tl">
                    <a:srgbClr val="000000">
                      <a:alpha val="43137"/>
                    </a:srgbClr>
                  </a:outerShdw>
                </a:effectLst>
                <a:cs typeface="B Mitra" panose="00000400000000000000" pitchFamily="2" charset="-78"/>
              </a:rPr>
              <a:t>مخاطب</a:t>
            </a:r>
            <a:r>
              <a:rPr lang="fa-IR" sz="5400" b="1" dirty="0" smtClean="0">
                <a:solidFill>
                  <a:srgbClr val="FFFF00"/>
                </a:solidFill>
                <a:effectLst>
                  <a:outerShdw blurRad="38100" dist="38100" dir="2700000" algn="tl">
                    <a:srgbClr val="000000">
                      <a:alpha val="43137"/>
                    </a:srgbClr>
                  </a:outerShdw>
                </a:effectLst>
                <a:cs typeface="B Mitra" panose="00000400000000000000" pitchFamily="2" charset="-78"/>
              </a:rPr>
              <a:t> </a:t>
            </a:r>
            <a:r>
              <a:rPr lang="fa-IR" sz="4000" b="1" dirty="0" smtClean="0">
                <a:solidFill>
                  <a:srgbClr val="FFFF00"/>
                </a:solidFill>
                <a:effectLst>
                  <a:outerShdw blurRad="38100" dist="38100" dir="2700000" algn="tl">
                    <a:srgbClr val="000000">
                      <a:alpha val="43137"/>
                    </a:srgbClr>
                  </a:outerShdw>
                </a:effectLst>
                <a:cs typeface="B Mitra" panose="00000400000000000000" pitchFamily="2" charset="-78"/>
              </a:rPr>
              <a:t>هیچ معنایی از آن درک نمی کند!</a:t>
            </a:r>
            <a:endParaRPr lang="fa-IR" sz="4000" b="1" dirty="0">
              <a:solidFill>
                <a:srgbClr val="FFFF00"/>
              </a:solidFill>
              <a:effectLst>
                <a:outerShdw blurRad="38100" dist="38100" dir="2700000" algn="tl">
                  <a:srgbClr val="000000">
                    <a:alpha val="43137"/>
                  </a:srgbClr>
                </a:outerShdw>
              </a:effectLst>
              <a:cs typeface="B Mitra" panose="00000400000000000000" pitchFamily="2" charset="-78"/>
            </a:endParaRPr>
          </a:p>
        </p:txBody>
      </p:sp>
    </p:spTree>
    <p:extLst>
      <p:ext uri="{BB962C8B-B14F-4D97-AF65-F5344CB8AC3E}">
        <p14:creationId xmlns:p14="http://schemas.microsoft.com/office/powerpoint/2010/main" val="2347276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30268"/>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2" name="Title 1"/>
          <p:cNvSpPr>
            <a:spLocks noGrp="1"/>
          </p:cNvSpPr>
          <p:nvPr>
            <p:ph type="title"/>
          </p:nvPr>
        </p:nvSpPr>
        <p:spPr>
          <a:xfrm>
            <a:off x="1660823" y="451376"/>
            <a:ext cx="5738192" cy="1872208"/>
          </a:xfrm>
          <a:solidFill>
            <a:srgbClr val="3A7D98">
              <a:alpha val="43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algn="ctr" rtl="1"/>
            <a:r>
              <a:rPr lang="fa-IR" sz="3600" b="1" dirty="0" smtClean="0">
                <a:solidFill>
                  <a:srgbClr val="FFFF00"/>
                </a:solidFill>
                <a:effectLst>
                  <a:outerShdw blurRad="38100" dist="38100" dir="2700000" algn="tl">
                    <a:srgbClr val="000000">
                      <a:alpha val="43137"/>
                    </a:srgbClr>
                  </a:outerShdw>
                </a:effectLst>
                <a:cs typeface="B Mitra" panose="00000400000000000000" pitchFamily="2" charset="-78"/>
              </a:rPr>
              <a:t>حذف </a:t>
            </a:r>
            <a:r>
              <a:rPr lang="fa-IR" sz="4400" b="1" dirty="0" smtClean="0">
                <a:solidFill>
                  <a:srgbClr val="FFFFFF"/>
                </a:solidFill>
                <a:effectLst>
                  <a:outerShdw blurRad="38100" dist="38100" dir="2700000" algn="tl">
                    <a:srgbClr val="000000">
                      <a:alpha val="43137"/>
                    </a:srgbClr>
                  </a:outerShdw>
                </a:effectLst>
                <a:cs typeface="B Mitra" panose="00000400000000000000" pitchFamily="2" charset="-78"/>
              </a:rPr>
              <a:t>مخاطب</a:t>
            </a:r>
            <a:r>
              <a:rPr lang="fa-IR" sz="4400" b="1" dirty="0" smtClean="0">
                <a:solidFill>
                  <a:srgbClr val="3399FF"/>
                </a:solidFill>
                <a:effectLst>
                  <a:outerShdw blurRad="38100" dist="38100" dir="2700000" algn="tl">
                    <a:srgbClr val="000000">
                      <a:alpha val="43137"/>
                    </a:srgbClr>
                  </a:outerShdw>
                </a:effectLst>
                <a:cs typeface="B Mitra" panose="00000400000000000000" pitchFamily="2" charset="-78"/>
              </a:rPr>
              <a:t> </a:t>
            </a:r>
            <a:r>
              <a:rPr lang="fa-IR" sz="3600" b="1" dirty="0" smtClean="0">
                <a:solidFill>
                  <a:srgbClr val="FFFF00"/>
                </a:solidFill>
                <a:effectLst>
                  <a:outerShdw blurRad="38100" dist="38100" dir="2700000" algn="tl">
                    <a:srgbClr val="000000">
                      <a:alpha val="43137"/>
                    </a:srgbClr>
                  </a:outerShdw>
                </a:effectLst>
                <a:cs typeface="B Mitra" panose="00000400000000000000" pitchFamily="2" charset="-78"/>
              </a:rPr>
              <a:t>به عنوان مهمترین عنصر در فرآیند انتقال پیام</a:t>
            </a:r>
            <a:br>
              <a:rPr lang="fa-IR" sz="3600" b="1" dirty="0" smtClean="0">
                <a:solidFill>
                  <a:srgbClr val="FFFF00"/>
                </a:solidFill>
                <a:effectLst>
                  <a:outerShdw blurRad="38100" dist="38100" dir="2700000" algn="tl">
                    <a:srgbClr val="000000">
                      <a:alpha val="43137"/>
                    </a:srgbClr>
                  </a:outerShdw>
                </a:effectLst>
                <a:cs typeface="B Mitra" panose="00000400000000000000" pitchFamily="2" charset="-78"/>
              </a:rPr>
            </a:br>
            <a:r>
              <a:rPr lang="fa-IR" sz="3600" b="1" dirty="0" smtClean="0">
                <a:solidFill>
                  <a:srgbClr val="FFFF00"/>
                </a:solidFill>
                <a:effectLst>
                  <a:outerShdw blurRad="38100" dist="38100" dir="2700000" algn="tl">
                    <a:srgbClr val="000000">
                      <a:alpha val="43137"/>
                    </a:srgbClr>
                  </a:outerShdw>
                </a:effectLst>
                <a:cs typeface="B Mitra" panose="00000400000000000000" pitchFamily="2" charset="-78"/>
              </a:rPr>
              <a:t>مثل حرف زدن با </a:t>
            </a:r>
            <a:r>
              <a:rPr lang="fa-IR" sz="3600" b="1" dirty="0" smtClean="0">
                <a:solidFill>
                  <a:srgbClr val="FF0000"/>
                </a:solidFill>
                <a:effectLst>
                  <a:outerShdw blurRad="38100" dist="38100" dir="2700000" algn="tl">
                    <a:srgbClr val="000000">
                      <a:alpha val="43137"/>
                    </a:srgbClr>
                  </a:outerShdw>
                </a:effectLst>
                <a:cs typeface="B Mitra" panose="00000400000000000000" pitchFamily="2" charset="-78"/>
              </a:rPr>
              <a:t>دیوار </a:t>
            </a:r>
            <a:r>
              <a:rPr lang="fa-IR" sz="3600" b="1" dirty="0" smtClean="0">
                <a:solidFill>
                  <a:srgbClr val="FFFF00"/>
                </a:solidFill>
                <a:effectLst>
                  <a:outerShdw blurRad="38100" dist="38100" dir="2700000" algn="tl">
                    <a:srgbClr val="000000">
                      <a:alpha val="43137"/>
                    </a:srgbClr>
                  </a:outerShdw>
                </a:effectLst>
                <a:cs typeface="B Mitra" panose="00000400000000000000" pitchFamily="2" charset="-78"/>
              </a:rPr>
              <a:t>است!</a:t>
            </a:r>
            <a:endParaRPr lang="en-US" sz="3600" b="1" dirty="0">
              <a:solidFill>
                <a:srgbClr val="FFFF00"/>
              </a:solidFill>
              <a:effectLst>
                <a:outerShdw blurRad="38100" dist="38100" dir="2700000" algn="tl">
                  <a:srgbClr val="000000">
                    <a:alpha val="43137"/>
                  </a:srgbClr>
                </a:outerShdw>
              </a:effectLst>
              <a:cs typeface="B Mitra" panose="00000400000000000000" pitchFamily="2" charset="-78"/>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84985" y="1802705"/>
            <a:ext cx="1710734" cy="11290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92274" y="1800121"/>
            <a:ext cx="1675470" cy="1076167"/>
          </a:xfrm>
          <a:prstGeom prst="snip2DiagRect">
            <a:avLst>
              <a:gd name="adj1" fmla="val 0"/>
              <a:gd name="adj2" fmla="val 10116"/>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64088" y="3435581"/>
            <a:ext cx="2034927" cy="13566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660823" y="3507854"/>
            <a:ext cx="2156543" cy="1440160"/>
          </a:xfrm>
          <a:prstGeom prst="snip2DiagRect">
            <a:avLst>
              <a:gd name="adj1" fmla="val 0"/>
              <a:gd name="adj2" fmla="val 11804"/>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708645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additive="base">
                                        <p:cTn id="14" dur="500" fill="hold"/>
                                        <p:tgtEl>
                                          <p:spTgt spid="1033"/>
                                        </p:tgtEl>
                                        <p:attrNameLst>
                                          <p:attrName>ppt_x</p:attrName>
                                        </p:attrNameLst>
                                      </p:cBhvr>
                                      <p:tavLst>
                                        <p:tav tm="0">
                                          <p:val>
                                            <p:strVal val="#ppt_x"/>
                                          </p:val>
                                        </p:tav>
                                        <p:tav tm="100000">
                                          <p:val>
                                            <p:strVal val="#ppt_x"/>
                                          </p:val>
                                        </p:tav>
                                      </p:tavLst>
                                    </p:anim>
                                    <p:anim calcmode="lin" valueType="num">
                                      <p:cBhvr additive="base">
                                        <p:cTn id="15" dur="500" fill="hold"/>
                                        <p:tgtEl>
                                          <p:spTgt spid="103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32"/>
                                        </p:tgtEl>
                                        <p:attrNameLst>
                                          <p:attrName>style.visibility</p:attrName>
                                        </p:attrNameLst>
                                      </p:cBhvr>
                                      <p:to>
                                        <p:strVal val="visible"/>
                                      </p:to>
                                    </p:set>
                                    <p:anim calcmode="lin" valueType="num">
                                      <p:cBhvr additive="base">
                                        <p:cTn id="18" dur="500" fill="hold"/>
                                        <p:tgtEl>
                                          <p:spTgt spid="1032"/>
                                        </p:tgtEl>
                                        <p:attrNameLst>
                                          <p:attrName>ppt_x</p:attrName>
                                        </p:attrNameLst>
                                      </p:cBhvr>
                                      <p:tavLst>
                                        <p:tav tm="0">
                                          <p:val>
                                            <p:strVal val="#ppt_x"/>
                                          </p:val>
                                        </p:tav>
                                        <p:tav tm="100000">
                                          <p:val>
                                            <p:strVal val="#ppt_x"/>
                                          </p:val>
                                        </p:tav>
                                      </p:tavLst>
                                    </p:anim>
                                    <p:anim calcmode="lin" valueType="num">
                                      <p:cBhvr additive="base">
                                        <p:cTn id="19" dur="500" fill="hold"/>
                                        <p:tgtEl>
                                          <p:spTgt spid="103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34"/>
                                        </p:tgtEl>
                                        <p:attrNameLst>
                                          <p:attrName>style.visibility</p:attrName>
                                        </p:attrNameLst>
                                      </p:cBhvr>
                                      <p:to>
                                        <p:strVal val="visible"/>
                                      </p:to>
                                    </p:set>
                                    <p:anim calcmode="lin" valueType="num">
                                      <p:cBhvr additive="base">
                                        <p:cTn id="22" dur="500" fill="hold"/>
                                        <p:tgtEl>
                                          <p:spTgt spid="1034"/>
                                        </p:tgtEl>
                                        <p:attrNameLst>
                                          <p:attrName>ppt_x</p:attrName>
                                        </p:attrNameLst>
                                      </p:cBhvr>
                                      <p:tavLst>
                                        <p:tav tm="0">
                                          <p:val>
                                            <p:strVal val="#ppt_x"/>
                                          </p:val>
                                        </p:tav>
                                        <p:tav tm="100000">
                                          <p:val>
                                            <p:strVal val="#ppt_x"/>
                                          </p:val>
                                        </p:tav>
                                      </p:tavLst>
                                    </p:anim>
                                    <p:anim calcmode="lin" valueType="num">
                                      <p:cBhvr additive="base">
                                        <p:cTn id="23" dur="500" fill="hold"/>
                                        <p:tgtEl>
                                          <p:spTgt spid="103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35"/>
                                        </p:tgtEl>
                                        <p:attrNameLst>
                                          <p:attrName>style.visibility</p:attrName>
                                        </p:attrNameLst>
                                      </p:cBhvr>
                                      <p:to>
                                        <p:strVal val="visible"/>
                                      </p:to>
                                    </p:set>
                                    <p:anim calcmode="lin" valueType="num">
                                      <p:cBhvr additive="base">
                                        <p:cTn id="26" dur="500" fill="hold"/>
                                        <p:tgtEl>
                                          <p:spTgt spid="1035"/>
                                        </p:tgtEl>
                                        <p:attrNameLst>
                                          <p:attrName>ppt_x</p:attrName>
                                        </p:attrNameLst>
                                      </p:cBhvr>
                                      <p:tavLst>
                                        <p:tav tm="0">
                                          <p:val>
                                            <p:strVal val="#ppt_x"/>
                                          </p:val>
                                        </p:tav>
                                        <p:tav tm="100000">
                                          <p:val>
                                            <p:strVal val="#ppt_x"/>
                                          </p:val>
                                        </p:tav>
                                      </p:tavLst>
                                    </p:anim>
                                    <p:anim calcmode="lin" valueType="num">
                                      <p:cBhvr additive="base">
                                        <p:cTn id="27"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0" y="-1"/>
            <a:ext cx="9144000" cy="5150837"/>
          </a:xfrm>
        </p:spPr>
      </p:pic>
      <p:sp>
        <p:nvSpPr>
          <p:cNvPr id="2" name="Title 1"/>
          <p:cNvSpPr>
            <a:spLocks noGrp="1"/>
          </p:cNvSpPr>
          <p:nvPr>
            <p:ph type="title"/>
          </p:nvPr>
        </p:nvSpPr>
        <p:spPr>
          <a:xfrm>
            <a:off x="1943605" y="154285"/>
            <a:ext cx="4752528" cy="555526"/>
          </a:xfrm>
        </p:spPr>
        <p:txBody>
          <a:bodyPr>
            <a:noAutofit/>
          </a:bodyPr>
          <a:lstStyle/>
          <a:p>
            <a:pPr algn="ctr" rtl="1"/>
            <a:r>
              <a:rPr lang="fa-IR" sz="3200" b="1" dirty="0" smtClean="0">
                <a:solidFill>
                  <a:srgbClr val="0070C0"/>
                </a:solidFill>
                <a:cs typeface="B Mitra" panose="00000400000000000000" pitchFamily="2" charset="-78"/>
              </a:rPr>
              <a:t>از این تبلیغ چه می فهمید؟</a:t>
            </a:r>
            <a:endParaRPr lang="en-US" sz="3200" b="1" dirty="0">
              <a:solidFill>
                <a:srgbClr val="0070C0"/>
              </a:solidFill>
              <a:cs typeface="B Mitra" panose="00000400000000000000" pitchFamily="2" charset="-78"/>
            </a:endParaRPr>
          </a:p>
        </p:txBody>
      </p:sp>
      <p:sp>
        <p:nvSpPr>
          <p:cNvPr id="7" name="Rectangle 6"/>
          <p:cNvSpPr/>
          <p:nvPr/>
        </p:nvSpPr>
        <p:spPr>
          <a:xfrm>
            <a:off x="323528" y="864097"/>
            <a:ext cx="2934072" cy="1077218"/>
          </a:xfrm>
          <a:prstGeom prst="rect">
            <a:avLst/>
          </a:prstGeom>
        </p:spPr>
        <p:txBody>
          <a:bodyPr wrap="square">
            <a:spAutoFit/>
          </a:bodyPr>
          <a:lstStyle/>
          <a:p>
            <a:pPr algn="ctr" rtl="1"/>
            <a:r>
              <a:rPr lang="fa-IR" sz="3200" b="1" dirty="0" smtClean="0">
                <a:solidFill>
                  <a:srgbClr val="3672B0"/>
                </a:solidFill>
                <a:cs typeface="B Mitra" panose="00000400000000000000" pitchFamily="2" charset="-78"/>
              </a:rPr>
              <a:t>آیا این تبلیغ برای شما طراحی شده؟</a:t>
            </a:r>
            <a:endParaRPr lang="en-US" sz="3200" b="1" dirty="0">
              <a:solidFill>
                <a:srgbClr val="3672B0"/>
              </a:solidFill>
            </a:endParaRPr>
          </a:p>
        </p:txBody>
      </p:sp>
    </p:spTree>
    <p:extLst>
      <p:ext uri="{BB962C8B-B14F-4D97-AF65-F5344CB8AC3E}">
        <p14:creationId xmlns:p14="http://schemas.microsoft.com/office/powerpoint/2010/main" val="35530026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025" y="0"/>
            <a:ext cx="9134975" cy="5143500"/>
          </a:xfrm>
        </p:spPr>
      </p:pic>
      <p:sp>
        <p:nvSpPr>
          <p:cNvPr id="2" name="Title 1"/>
          <p:cNvSpPr>
            <a:spLocks noGrp="1"/>
          </p:cNvSpPr>
          <p:nvPr>
            <p:ph type="title"/>
          </p:nvPr>
        </p:nvSpPr>
        <p:spPr>
          <a:xfrm>
            <a:off x="2339752" y="51470"/>
            <a:ext cx="4680520" cy="1008112"/>
          </a:xfrm>
        </p:spPr>
        <p:txBody>
          <a:bodyPr>
            <a:noAutofit/>
          </a:bodyPr>
          <a:lstStyle/>
          <a:p>
            <a:pPr algn="ctr" rtl="1"/>
            <a:r>
              <a:rPr lang="fa-IR" sz="2400" b="1" dirty="0" smtClean="0">
                <a:solidFill>
                  <a:srgbClr val="002060"/>
                </a:solidFill>
                <a:cs typeface="B Titr" panose="00000700000000000000" pitchFamily="2" charset="-78"/>
              </a:rPr>
              <a:t>عصر امروز </a:t>
            </a:r>
            <a:r>
              <a:rPr lang="fa-IR" sz="2400" b="1" dirty="0" smtClean="0">
                <a:solidFill>
                  <a:srgbClr val="FF0000"/>
                </a:solidFill>
                <a:cs typeface="B Titr" panose="00000700000000000000" pitchFamily="2" charset="-78"/>
              </a:rPr>
              <a:t>اوباما</a:t>
            </a:r>
            <a:r>
              <a:rPr lang="fa-IR" sz="2400" b="1" dirty="0" smtClean="0">
                <a:solidFill>
                  <a:srgbClr val="002060"/>
                </a:solidFill>
                <a:cs typeface="B Titr" panose="00000700000000000000" pitchFamily="2" charset="-78"/>
              </a:rPr>
              <a:t> در </a:t>
            </a:r>
            <a:r>
              <a:rPr lang="fa-IR" sz="2400" b="1" dirty="0" smtClean="0">
                <a:solidFill>
                  <a:srgbClr val="FF0000"/>
                </a:solidFill>
                <a:cs typeface="B Titr" panose="00000700000000000000" pitchFamily="2" charset="-78"/>
              </a:rPr>
              <a:t>کوبا</a:t>
            </a:r>
            <a:r>
              <a:rPr lang="fa-IR" sz="2400" b="1" dirty="0" smtClean="0">
                <a:solidFill>
                  <a:srgbClr val="002060"/>
                </a:solidFill>
                <a:cs typeface="B Titr" panose="00000700000000000000" pitchFamily="2" charset="-78"/>
              </a:rPr>
              <a:t> با</a:t>
            </a:r>
            <a:r>
              <a:rPr lang="en-US" sz="2400" b="1" dirty="0" smtClean="0">
                <a:solidFill>
                  <a:srgbClr val="002060"/>
                </a:solidFill>
                <a:cs typeface="B Titr" panose="00000700000000000000" pitchFamily="2" charset="-78"/>
              </a:rPr>
              <a:t/>
            </a:r>
            <a:br>
              <a:rPr lang="en-US" sz="2400" b="1" dirty="0" smtClean="0">
                <a:solidFill>
                  <a:srgbClr val="002060"/>
                </a:solidFill>
                <a:cs typeface="B Titr" panose="00000700000000000000" pitchFamily="2" charset="-78"/>
              </a:rPr>
            </a:br>
            <a:r>
              <a:rPr lang="fa-IR" sz="2400" b="1" dirty="0" smtClean="0">
                <a:solidFill>
                  <a:srgbClr val="FF0000"/>
                </a:solidFill>
                <a:cs typeface="B Titr" panose="00000700000000000000" pitchFamily="2" charset="-78"/>
              </a:rPr>
              <a:t>رائول کاسترو </a:t>
            </a:r>
            <a:r>
              <a:rPr lang="fa-IR" sz="2400" b="1" dirty="0" smtClean="0">
                <a:solidFill>
                  <a:srgbClr val="002060"/>
                </a:solidFill>
                <a:cs typeface="B Titr" panose="00000700000000000000" pitchFamily="2" charset="-78"/>
              </a:rPr>
              <a:t>رئیس جمهور کوبا دیدار کرد</a:t>
            </a:r>
            <a:endParaRPr lang="en-US" sz="2400" b="1" dirty="0">
              <a:solidFill>
                <a:srgbClr val="002060"/>
              </a:solidFill>
              <a:cs typeface="B Titr" panose="00000700000000000000" pitchFamily="2" charset="-78"/>
            </a:endParaRPr>
          </a:p>
        </p:txBody>
      </p:sp>
      <p:sp>
        <p:nvSpPr>
          <p:cNvPr id="7" name="Rectangle 6"/>
          <p:cNvSpPr/>
          <p:nvPr/>
        </p:nvSpPr>
        <p:spPr>
          <a:xfrm>
            <a:off x="2195736" y="1347614"/>
            <a:ext cx="4824536" cy="830997"/>
          </a:xfrm>
          <a:prstGeom prst="rect">
            <a:avLst/>
          </a:prstGeom>
        </p:spPr>
        <p:txBody>
          <a:bodyPr wrap="square">
            <a:spAutoFit/>
          </a:bodyPr>
          <a:lstStyle/>
          <a:p>
            <a:pPr algn="ctr" rtl="1"/>
            <a:r>
              <a:rPr lang="fa-IR" sz="2400" b="1" dirty="0" smtClean="0">
                <a:solidFill>
                  <a:srgbClr val="002060"/>
                </a:solidFill>
                <a:cs typeface="B Mitra" panose="00000400000000000000" pitchFamily="2" charset="-78"/>
              </a:rPr>
              <a:t>آیا این خبر در شما </a:t>
            </a:r>
            <a:r>
              <a:rPr lang="fa-IR" sz="2400" b="1" dirty="0" smtClean="0">
                <a:solidFill>
                  <a:srgbClr val="FF0000"/>
                </a:solidFill>
                <a:cs typeface="B Mitra" panose="00000400000000000000" pitchFamily="2" charset="-78"/>
              </a:rPr>
              <a:t>حس خاصی </a:t>
            </a:r>
            <a:r>
              <a:rPr lang="fa-IR" sz="2400" b="1" dirty="0" smtClean="0">
                <a:solidFill>
                  <a:srgbClr val="002060"/>
                </a:solidFill>
                <a:cs typeface="B Mitra" panose="00000400000000000000" pitchFamily="2" charset="-78"/>
              </a:rPr>
              <a:t>ایجاد میکند؟</a:t>
            </a:r>
          </a:p>
          <a:p>
            <a:pPr algn="ctr" rtl="1"/>
            <a:r>
              <a:rPr lang="fa-IR" sz="2400" b="1" dirty="0">
                <a:solidFill>
                  <a:srgbClr val="002060"/>
                </a:solidFill>
                <a:cs typeface="B Mitra" panose="00000400000000000000" pitchFamily="2" charset="-78"/>
              </a:rPr>
              <a:t>د</a:t>
            </a:r>
            <a:r>
              <a:rPr lang="fa-IR" sz="2400" b="1" dirty="0" smtClean="0">
                <a:solidFill>
                  <a:srgbClr val="002060"/>
                </a:solidFill>
                <a:cs typeface="B Mitra" panose="00000400000000000000" pitchFamily="2" charset="-78"/>
              </a:rPr>
              <a:t>ر </a:t>
            </a:r>
            <a:r>
              <a:rPr lang="fa-IR" sz="2400" b="1" dirty="0" smtClean="0">
                <a:solidFill>
                  <a:srgbClr val="FF0000"/>
                </a:solidFill>
                <a:cs typeface="B Mitra" panose="00000400000000000000" pitchFamily="2" charset="-78"/>
              </a:rPr>
              <a:t>مردم کوبا </a:t>
            </a:r>
            <a:r>
              <a:rPr lang="fa-IR" sz="2400" b="1" dirty="0" smtClean="0">
                <a:solidFill>
                  <a:srgbClr val="002060"/>
                </a:solidFill>
                <a:cs typeface="B Mitra" panose="00000400000000000000" pitchFamily="2" charset="-78"/>
              </a:rPr>
              <a:t>چطور؟</a:t>
            </a:r>
            <a:endParaRPr lang="en-US" sz="2400" b="1" dirty="0">
              <a:solidFill>
                <a:srgbClr val="002060"/>
              </a:solidFill>
            </a:endParaRPr>
          </a:p>
        </p:txBody>
      </p:sp>
    </p:spTree>
    <p:extLst>
      <p:ext uri="{BB962C8B-B14F-4D97-AF65-F5344CB8AC3E}">
        <p14:creationId xmlns:p14="http://schemas.microsoft.com/office/powerpoint/2010/main" val="11588211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Rectangle 9"/>
          <p:cNvSpPr/>
          <p:nvPr/>
        </p:nvSpPr>
        <p:spPr>
          <a:xfrm>
            <a:off x="395536" y="-29830"/>
            <a:ext cx="8496943" cy="369332"/>
          </a:xfrm>
          <a:prstGeom prst="rect">
            <a:avLst/>
          </a:prstGeom>
          <a:solidFill>
            <a:srgbClr val="33728B"/>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b="1" dirty="0">
                <a:solidFill>
                  <a:srgbClr val="FFFF00"/>
                </a:solidFill>
                <a:cs typeface="B Mitra" panose="00000400000000000000" pitchFamily="2" charset="-78"/>
              </a:rPr>
              <a:t>کتاب تفکر و سواد رسانه ای پایه دهم – درس دوازدهم</a:t>
            </a:r>
            <a:endParaRPr lang="en-US" b="1" dirty="0">
              <a:solidFill>
                <a:srgbClr val="FFFF00"/>
              </a:solidFill>
              <a:cs typeface="B Mitra" panose="00000400000000000000" pitchFamily="2" charset="-78"/>
            </a:endParaRPr>
          </a:p>
        </p:txBody>
      </p:sp>
      <p:sp>
        <p:nvSpPr>
          <p:cNvPr id="4" name="Rectangle 3"/>
          <p:cNvSpPr/>
          <p:nvPr/>
        </p:nvSpPr>
        <p:spPr>
          <a:xfrm>
            <a:off x="431540" y="1602254"/>
            <a:ext cx="8280919" cy="1938992"/>
          </a:xfrm>
          <a:prstGeom prst="rect">
            <a:avLst/>
          </a:prstGeom>
        </p:spPr>
        <p:txBody>
          <a:bodyPr wrap="square">
            <a:spAutoFit/>
          </a:bodyPr>
          <a:lstStyle/>
          <a:p>
            <a:pPr algn="just" rtl="1"/>
            <a:r>
              <a:rPr lang="fa-IR" sz="4000" b="1" dirty="0" smtClean="0">
                <a:solidFill>
                  <a:srgbClr val="FFFF00"/>
                </a:solidFill>
                <a:effectLst>
                  <a:outerShdw blurRad="38100" dist="38100" dir="2700000" algn="tl">
                    <a:srgbClr val="000000">
                      <a:alpha val="43137"/>
                    </a:srgbClr>
                  </a:outerShdw>
                </a:effectLst>
                <a:cs typeface="B Mitra" panose="00000400000000000000" pitchFamily="2" charset="-78"/>
              </a:rPr>
              <a:t>بعضی پیامها ویژه </a:t>
            </a:r>
            <a:r>
              <a:rPr lang="fa-IR" sz="4000" b="1" dirty="0" smtClean="0">
                <a:solidFill>
                  <a:schemeClr val="bg1"/>
                </a:solidFill>
                <a:effectLst>
                  <a:outerShdw blurRad="38100" dist="38100" dir="2700000" algn="tl">
                    <a:srgbClr val="000000">
                      <a:alpha val="43137"/>
                    </a:srgbClr>
                  </a:outerShdw>
                </a:effectLst>
                <a:cs typeface="B Mitra" panose="00000400000000000000" pitchFamily="2" charset="-78"/>
              </a:rPr>
              <a:t>مخاطبان </a:t>
            </a:r>
            <a:r>
              <a:rPr lang="fa-IR" sz="4000" b="1" dirty="0" smtClean="0">
                <a:solidFill>
                  <a:srgbClr val="FFFF00"/>
                </a:solidFill>
                <a:effectLst>
                  <a:outerShdw blurRad="38100" dist="38100" dir="2700000" algn="tl">
                    <a:srgbClr val="000000">
                      <a:alpha val="43137"/>
                    </a:srgbClr>
                  </a:outerShdw>
                </a:effectLst>
                <a:cs typeface="B Mitra" panose="00000400000000000000" pitchFamily="2" charset="-78"/>
              </a:rPr>
              <a:t>یک </a:t>
            </a:r>
            <a:r>
              <a:rPr lang="fa-IR" sz="4000" b="1" dirty="0" smtClean="0">
                <a:solidFill>
                  <a:schemeClr val="bg1"/>
                </a:solidFill>
                <a:effectLst>
                  <a:outerShdw blurRad="38100" dist="38100" dir="2700000" algn="tl">
                    <a:srgbClr val="000000">
                      <a:alpha val="43137"/>
                    </a:srgbClr>
                  </a:outerShdw>
                </a:effectLst>
                <a:cs typeface="B Mitra" panose="00000400000000000000" pitchFamily="2" charset="-78"/>
              </a:rPr>
              <a:t>اقلیمِ</a:t>
            </a:r>
            <a:r>
              <a:rPr lang="fa-IR" sz="4000" b="1" dirty="0" smtClean="0">
                <a:solidFill>
                  <a:srgbClr val="FFFF00"/>
                </a:solidFill>
                <a:effectLst>
                  <a:outerShdw blurRad="38100" dist="38100" dir="2700000" algn="tl">
                    <a:srgbClr val="000000">
                      <a:alpha val="43137"/>
                    </a:srgbClr>
                  </a:outerShdw>
                </a:effectLst>
                <a:cs typeface="B Mitra" panose="00000400000000000000" pitchFamily="2" charset="-78"/>
              </a:rPr>
              <a:t> خاص طراحی شده اند و مخاطبان اقلیمهای دیگر از آن درک کاملی پیدا نمی کنند...</a:t>
            </a:r>
            <a:endParaRPr lang="fa-IR" sz="4000" b="1" dirty="0">
              <a:solidFill>
                <a:srgbClr val="FFFF00"/>
              </a:solidFill>
              <a:effectLst>
                <a:outerShdw blurRad="38100" dist="38100" dir="2700000" algn="tl">
                  <a:srgbClr val="000000">
                    <a:alpha val="43137"/>
                  </a:srgbClr>
                </a:outerShdw>
              </a:effectLst>
              <a:cs typeface="B Mitra" panose="00000400000000000000" pitchFamily="2" charset="-78"/>
            </a:endParaRPr>
          </a:p>
        </p:txBody>
      </p:sp>
    </p:spTree>
    <p:extLst>
      <p:ext uri="{BB962C8B-B14F-4D97-AF65-F5344CB8AC3E}">
        <p14:creationId xmlns:p14="http://schemas.microsoft.com/office/powerpoint/2010/main" val="20541435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10850"/>
            <a:ext cx="9144000" cy="5254350"/>
          </a:xfrm>
        </p:spPr>
      </p:pic>
      <p:sp>
        <p:nvSpPr>
          <p:cNvPr id="2" name="Title 1"/>
          <p:cNvSpPr>
            <a:spLocks noGrp="1"/>
          </p:cNvSpPr>
          <p:nvPr>
            <p:ph type="title"/>
          </p:nvPr>
        </p:nvSpPr>
        <p:spPr>
          <a:xfrm>
            <a:off x="6012160" y="843558"/>
            <a:ext cx="2960948" cy="3744416"/>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fa-IR" sz="2800" b="1" dirty="0" smtClean="0">
                <a:solidFill>
                  <a:srgbClr val="FFFF00"/>
                </a:solidFill>
                <a:effectLst>
                  <a:outerShdw blurRad="38100" dist="38100" dir="2700000" algn="tl">
                    <a:srgbClr val="000000">
                      <a:alpha val="43137"/>
                    </a:srgbClr>
                  </a:outerShdw>
                </a:effectLst>
                <a:cs typeface="B Mitra" panose="00000400000000000000" pitchFamily="2" charset="-78"/>
              </a:rPr>
              <a:t>اگر امروز این بازی را جلوی یک بچه شش ساله بگذارید چه عکس العملی نشان می دهد؟</a:t>
            </a:r>
            <a:br>
              <a:rPr lang="fa-IR" sz="2800" b="1" dirty="0" smtClean="0">
                <a:solidFill>
                  <a:srgbClr val="FFFF00"/>
                </a:solidFill>
                <a:effectLst>
                  <a:outerShdw blurRad="38100" dist="38100" dir="2700000" algn="tl">
                    <a:srgbClr val="000000">
                      <a:alpha val="43137"/>
                    </a:srgbClr>
                  </a:outerShdw>
                </a:effectLst>
                <a:cs typeface="B Mitra" panose="00000400000000000000" pitchFamily="2" charset="-78"/>
              </a:rPr>
            </a:br>
            <a:r>
              <a:rPr lang="fa-IR" sz="2800" b="1" dirty="0" smtClean="0">
                <a:solidFill>
                  <a:srgbClr val="FFC000"/>
                </a:solidFill>
                <a:effectLst>
                  <a:outerShdw blurRad="38100" dist="38100" dir="2700000" algn="tl">
                    <a:srgbClr val="000000">
                      <a:alpha val="43137"/>
                    </a:srgbClr>
                  </a:outerShdw>
                </a:effectLst>
                <a:cs typeface="B Mitra" panose="00000400000000000000" pitchFamily="2" charset="-78"/>
              </a:rPr>
              <a:t>خوشش می آید؟ بدش می آید؟ اصلا به آن توجه نمیکند؟</a:t>
            </a:r>
            <a:endParaRPr lang="en-US" sz="2800" b="1" dirty="0">
              <a:solidFill>
                <a:srgbClr val="FFC000"/>
              </a:solidFill>
              <a:effectLst>
                <a:outerShdw blurRad="38100" dist="38100" dir="2700000" algn="tl">
                  <a:srgbClr val="000000">
                    <a:alpha val="43137"/>
                  </a:srgbClr>
                </a:outerShdw>
              </a:effectLst>
              <a:cs typeface="B Mitra" panose="00000400000000000000" pitchFamily="2" charset="-78"/>
            </a:endParaRPr>
          </a:p>
        </p:txBody>
      </p:sp>
      <p:sp>
        <p:nvSpPr>
          <p:cNvPr id="7" name="Rectangle 6"/>
          <p:cNvSpPr/>
          <p:nvPr/>
        </p:nvSpPr>
        <p:spPr>
          <a:xfrm>
            <a:off x="1464301" y="1131590"/>
            <a:ext cx="3971795" cy="52322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rtl="1"/>
            <a:r>
              <a:rPr lang="fa-IR" sz="2800" b="1" dirty="0" smtClean="0">
                <a:solidFill>
                  <a:srgbClr val="FFFF00"/>
                </a:solidFill>
                <a:cs typeface="B Mitra" panose="00000400000000000000" pitchFamily="2" charset="-78"/>
              </a:rPr>
              <a:t>این بازی را یادتان هست!</a:t>
            </a:r>
            <a:endParaRPr lang="en-US" sz="2800" b="1" dirty="0">
              <a:solidFill>
                <a:srgbClr val="FFFF00"/>
              </a:solidFill>
            </a:endParaRPr>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1974037312"/>
              </p:ext>
            </p:extLst>
          </p:nvPr>
        </p:nvGraphicFramePr>
        <p:xfrm>
          <a:off x="1395028" y="713694"/>
          <a:ext cx="561975" cy="490538"/>
        </p:xfrm>
        <a:graphic>
          <a:graphicData uri="http://schemas.openxmlformats.org/presentationml/2006/ole">
            <mc:AlternateContent xmlns:mc="http://schemas.openxmlformats.org/markup-compatibility/2006">
              <mc:Choice xmlns:v="urn:schemas-microsoft-com:vml" Requires="v">
                <p:oleObj spid="_x0000_s2133" name="Packager Shell Object" showAsIcon="1" r:id="rId5" imgW="561960" imgH="491040" progId="Package">
                  <p:embed/>
                </p:oleObj>
              </mc:Choice>
              <mc:Fallback>
                <p:oleObj name="Packager Shell Object" showAsIcon="1" r:id="rId5" imgW="561960" imgH="491040" progId="Package">
                  <p:embed/>
                  <p:pic>
                    <p:nvPicPr>
                      <p:cNvPr id="0" name=""/>
                      <p:cNvPicPr/>
                      <p:nvPr/>
                    </p:nvPicPr>
                    <p:blipFill>
                      <a:blip r:embed="rId6"/>
                      <a:stretch>
                        <a:fillRect/>
                      </a:stretch>
                    </p:blipFill>
                    <p:spPr>
                      <a:xfrm>
                        <a:off x="1395028" y="713694"/>
                        <a:ext cx="561975" cy="490538"/>
                      </a:xfrm>
                      <a:prstGeom prst="rect">
                        <a:avLst/>
                      </a:prstGeom>
                    </p:spPr>
                  </p:pic>
                </p:oleObj>
              </mc:Fallback>
            </mc:AlternateContent>
          </a:graphicData>
        </a:graphic>
      </p:graphicFrame>
    </p:spTree>
    <p:extLst>
      <p:ext uri="{BB962C8B-B14F-4D97-AF65-F5344CB8AC3E}">
        <p14:creationId xmlns:p14="http://schemas.microsoft.com/office/powerpoint/2010/main" val="133350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reen-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extLst>
    <a:ext uri="{05A4C25C-085E-4340-85A3-A5531E510DB2}">
      <thm15:themeFamily xmlns:thm15="http://schemas.microsoft.com/office/thememl/2012/main" name="Qreen-Theme" id="{30E4A803-528D-4081-A08E-5E82FF1D8412}" vid="{946F7D2F-854D-4CB2-8264-9A4692F379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Qreen-Theme</Template>
  <TotalTime>0</TotalTime>
  <Words>4540</Words>
  <Application>Microsoft Office PowerPoint</Application>
  <PresentationFormat>On-screen Show (16:9)</PresentationFormat>
  <Paragraphs>284</Paragraphs>
  <Slides>32</Slides>
  <Notes>31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1" baseType="lpstr">
      <vt:lpstr>B Titr</vt:lpstr>
      <vt:lpstr>Calibri</vt:lpstr>
      <vt:lpstr>Times New Roman</vt:lpstr>
      <vt:lpstr>Arial</vt:lpstr>
      <vt:lpstr>Tahoma</vt:lpstr>
      <vt:lpstr>Impact</vt:lpstr>
      <vt:lpstr>B Mitra</vt:lpstr>
      <vt:lpstr>Qreen-Theme</vt:lpstr>
      <vt:lpstr>Packager Shell Object</vt:lpstr>
      <vt:lpstr>کتاب تفکر و سواد رسانه ای پایه دهم</vt:lpstr>
      <vt:lpstr>اول این موسیقی را گوش کنید!</vt:lpstr>
      <vt:lpstr>از این نقاشیها چه میفهمید؟</vt:lpstr>
      <vt:lpstr>PowerPoint Presentation</vt:lpstr>
      <vt:lpstr>حذف مخاطب به عنوان مهمترین عنصر در فرآیند انتقال پیام مثل حرف زدن با دیوار است!</vt:lpstr>
      <vt:lpstr>از این تبلیغ چه می فهمید؟</vt:lpstr>
      <vt:lpstr>عصر امروز اوباما در کوبا با رائول کاسترو رئیس جمهور کوبا دیدار کرد</vt:lpstr>
      <vt:lpstr>PowerPoint Presentation</vt:lpstr>
      <vt:lpstr>اگر امروز این بازی را جلوی یک بچه شش ساله بگذارید چه عکس العملی نشان می دهد؟ خوشش می آید؟ بدش می آید؟ اصلا به آن توجه نمیکند؟</vt:lpstr>
      <vt:lpstr>آیا این انیمیشن برای رده سنی شما ساخته شده است؟</vt:lpstr>
      <vt:lpstr>PowerPoint Presentation</vt:lpstr>
      <vt:lpstr>PowerPoint Presentation</vt:lpstr>
      <vt:lpstr>PowerPoint Presentation</vt:lpstr>
      <vt:lpstr>PowerPoint Presentation</vt:lpstr>
      <vt:lpstr>PowerPoint Presentation</vt:lpstr>
      <vt:lpstr>هر کس چیزی را می بیند که می خواهد!</vt:lpstr>
      <vt:lpstr>هر کس از منظر خود دنیا را می بیند!</vt:lpstr>
      <vt:lpstr> هر کسی، با جهان ذهنی خودش پدیده ها را تفسیر می کند!</vt:lpstr>
      <vt:lpstr>PowerPoint Presentation</vt:lpstr>
      <vt:lpstr>PowerPoint Presentation</vt:lpstr>
      <vt:lpstr>PowerPoint Presentation</vt:lpstr>
      <vt:lpstr>PowerPoint Presentation</vt:lpstr>
      <vt:lpstr>PowerPoint Presentation</vt:lpstr>
      <vt:lpstr>مخاطب</vt:lpstr>
      <vt:lpstr>مخاطب سرمایه است!</vt:lpstr>
      <vt:lpstr>PowerPoint Presentation</vt:lpstr>
      <vt:lpstr>PowerPoint Presentation</vt:lpstr>
      <vt:lpstr>PowerPoint Presentation</vt:lpstr>
      <vt:lpstr>PowerPoint Presentation</vt:lpstr>
      <vt:lpstr>PowerPoint Presentation</vt:lpstr>
      <vt:lpstr>PowerPoint Presentation</vt:lpstr>
      <vt:lpstr>پایان درس دوازدهم</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سواد رسانه| www.ziaossalehin.ir;</dc:title>
  <dc:subject>ضیاءالصالحین | www.ziaossalehin.ir;</dc:subject>
  <dc:creator/>
  <cp:keywords>ضیاءالصالحین | www.ziaossalehin.ir</cp:keywords>
  <cp:lastModifiedBy/>
  <cp:revision>348</cp:revision>
  <dcterms:created xsi:type="dcterms:W3CDTF">2016-09-22T20:52:39Z</dcterms:created>
  <dcterms:modified xsi:type="dcterms:W3CDTF">2019-12-11T07:17:42Z</dcterms:modified>
  <cp:contentStatus/>
</cp:coreProperties>
</file>