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Lst>
  <p:sldIdLst>
    <p:sldId id="276" r:id="rId2"/>
    <p:sldId id="256" r:id="rId3"/>
    <p:sldId id="257" r:id="rId4"/>
    <p:sldId id="258" r:id="rId5"/>
    <p:sldId id="259" r:id="rId6"/>
    <p:sldId id="277" r:id="rId7"/>
    <p:sldId id="278" r:id="rId8"/>
    <p:sldId id="260" r:id="rId9"/>
    <p:sldId id="282" r:id="rId10"/>
    <p:sldId id="262" r:id="rId11"/>
    <p:sldId id="263" r:id="rId12"/>
    <p:sldId id="264" r:id="rId13"/>
    <p:sldId id="265" r:id="rId14"/>
    <p:sldId id="266" r:id="rId15"/>
    <p:sldId id="268" r:id="rId16"/>
    <p:sldId id="269" r:id="rId17"/>
    <p:sldId id="270" r:id="rId18"/>
    <p:sldId id="271" r:id="rId19"/>
    <p:sldId id="285" r:id="rId20"/>
    <p:sldId id="273" r:id="rId21"/>
    <p:sldId id="279" r:id="rId22"/>
    <p:sldId id="283" r:id="rId23"/>
    <p:sldId id="280" r:id="rId24"/>
    <p:sldId id="281" r:id="rId25"/>
    <p:sldId id="284" r:id="rId26"/>
    <p:sldId id="275"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BD1C885-ECEC-42CF-A6EC-E0FC40B3536B}" type="datetimeFigureOut">
              <a:rPr lang="en-US" smtClean="0"/>
              <a:t>1/19/2019</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289A5DBA-8B04-4BEB-8030-0F3C4529A8D1}" type="slidenum">
              <a:rPr lang="en-US" smtClean="0"/>
              <a:t>‹#›</a:t>
            </a:fld>
            <a:endParaRPr lang="en-US"/>
          </a:p>
        </p:txBody>
      </p:sp>
    </p:spTree>
    <p:extLst>
      <p:ext uri="{BB962C8B-B14F-4D97-AF65-F5344CB8AC3E}">
        <p14:creationId xmlns:p14="http://schemas.microsoft.com/office/powerpoint/2010/main" val="299626052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BD1C885-ECEC-42CF-A6EC-E0FC40B3536B}" type="datetimeFigureOut">
              <a:rPr lang="en-US" smtClean="0"/>
              <a:t>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A5DBA-8B04-4BEB-8030-0F3C4529A8D1}" type="slidenum">
              <a:rPr lang="en-US" smtClean="0"/>
              <a:t>‹#›</a:t>
            </a:fld>
            <a:endParaRPr lang="en-US"/>
          </a:p>
        </p:txBody>
      </p:sp>
    </p:spTree>
    <p:extLst>
      <p:ext uri="{BB962C8B-B14F-4D97-AF65-F5344CB8AC3E}">
        <p14:creationId xmlns:p14="http://schemas.microsoft.com/office/powerpoint/2010/main" val="2765174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BD1C885-ECEC-42CF-A6EC-E0FC40B3536B}" type="datetimeFigureOut">
              <a:rPr lang="en-US" smtClean="0"/>
              <a:t>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A5DBA-8B04-4BEB-8030-0F3C4529A8D1}" type="slidenum">
              <a:rPr lang="en-US" smtClean="0"/>
              <a:t>‹#›</a:t>
            </a:fld>
            <a:endParaRPr lang="en-US"/>
          </a:p>
        </p:txBody>
      </p:sp>
    </p:spTree>
    <p:extLst>
      <p:ext uri="{BB962C8B-B14F-4D97-AF65-F5344CB8AC3E}">
        <p14:creationId xmlns:p14="http://schemas.microsoft.com/office/powerpoint/2010/main" val="1116692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BD1C885-ECEC-42CF-A6EC-E0FC40B3536B}" type="datetimeFigureOut">
              <a:rPr lang="en-US" smtClean="0"/>
              <a:t>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A5DBA-8B04-4BEB-8030-0F3C4529A8D1}" type="slidenum">
              <a:rPr lang="en-US" smtClean="0"/>
              <a:t>‹#›</a:t>
            </a:fld>
            <a:endParaRPr lang="en-US"/>
          </a:p>
        </p:txBody>
      </p:sp>
    </p:spTree>
    <p:extLst>
      <p:ext uri="{BB962C8B-B14F-4D97-AF65-F5344CB8AC3E}">
        <p14:creationId xmlns:p14="http://schemas.microsoft.com/office/powerpoint/2010/main" val="743587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BD1C885-ECEC-42CF-A6EC-E0FC40B3536B}" type="datetimeFigureOut">
              <a:rPr lang="en-US" smtClean="0"/>
              <a:t>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A5DBA-8B04-4BEB-8030-0F3C4529A8D1}" type="slidenum">
              <a:rPr lang="en-US" smtClean="0"/>
              <a:t>‹#›</a:t>
            </a:fld>
            <a:endParaRPr lang="en-US"/>
          </a:p>
        </p:txBody>
      </p:sp>
    </p:spTree>
    <p:extLst>
      <p:ext uri="{BB962C8B-B14F-4D97-AF65-F5344CB8AC3E}">
        <p14:creationId xmlns:p14="http://schemas.microsoft.com/office/powerpoint/2010/main" val="938332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BD1C885-ECEC-42CF-A6EC-E0FC40B3536B}" type="datetimeFigureOut">
              <a:rPr lang="en-US" smtClean="0"/>
              <a:t>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A5DBA-8B04-4BEB-8030-0F3C4529A8D1}" type="slidenum">
              <a:rPr lang="en-US" smtClean="0"/>
              <a:t>‹#›</a:t>
            </a:fld>
            <a:endParaRPr lang="en-US"/>
          </a:p>
        </p:txBody>
      </p:sp>
    </p:spTree>
    <p:extLst>
      <p:ext uri="{BB962C8B-B14F-4D97-AF65-F5344CB8AC3E}">
        <p14:creationId xmlns:p14="http://schemas.microsoft.com/office/powerpoint/2010/main" val="1321744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BD1C885-ECEC-42CF-A6EC-E0FC40B3536B}" type="datetimeFigureOut">
              <a:rPr lang="en-US" smtClean="0"/>
              <a:t>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A5DBA-8B04-4BEB-8030-0F3C4529A8D1}" type="slidenum">
              <a:rPr lang="en-US" smtClean="0"/>
              <a:t>‹#›</a:t>
            </a:fld>
            <a:endParaRPr lang="en-US"/>
          </a:p>
        </p:txBody>
      </p:sp>
    </p:spTree>
    <p:extLst>
      <p:ext uri="{BB962C8B-B14F-4D97-AF65-F5344CB8AC3E}">
        <p14:creationId xmlns:p14="http://schemas.microsoft.com/office/powerpoint/2010/main" val="2703295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D1C885-ECEC-42CF-A6EC-E0FC40B3536B}" type="datetimeFigureOut">
              <a:rPr lang="en-US" smtClean="0"/>
              <a:t>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A5DBA-8B04-4BEB-8030-0F3C4529A8D1}" type="slidenum">
              <a:rPr lang="en-US" smtClean="0"/>
              <a:t>‹#›</a:t>
            </a:fld>
            <a:endParaRPr lang="en-US"/>
          </a:p>
        </p:txBody>
      </p:sp>
    </p:spTree>
    <p:extLst>
      <p:ext uri="{BB962C8B-B14F-4D97-AF65-F5344CB8AC3E}">
        <p14:creationId xmlns:p14="http://schemas.microsoft.com/office/powerpoint/2010/main" val="2906317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D1C885-ECEC-42CF-A6EC-E0FC40B3536B}" type="datetimeFigureOut">
              <a:rPr lang="en-US" smtClean="0"/>
              <a:t>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A5DBA-8B04-4BEB-8030-0F3C4529A8D1}" type="slidenum">
              <a:rPr lang="en-US" smtClean="0"/>
              <a:t>‹#›</a:t>
            </a:fld>
            <a:endParaRPr lang="en-US"/>
          </a:p>
        </p:txBody>
      </p:sp>
    </p:spTree>
    <p:extLst>
      <p:ext uri="{BB962C8B-B14F-4D97-AF65-F5344CB8AC3E}">
        <p14:creationId xmlns:p14="http://schemas.microsoft.com/office/powerpoint/2010/main" val="1982657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D1C885-ECEC-42CF-A6EC-E0FC40B3536B}" type="datetimeFigureOut">
              <a:rPr lang="en-US" smtClean="0"/>
              <a:t>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289A5DBA-8B04-4BEB-8030-0F3C4529A8D1}" type="slidenum">
              <a:rPr lang="en-US" smtClean="0"/>
              <a:t>‹#›</a:t>
            </a:fld>
            <a:endParaRPr lang="en-US"/>
          </a:p>
        </p:txBody>
      </p:sp>
    </p:spTree>
    <p:extLst>
      <p:ext uri="{BB962C8B-B14F-4D97-AF65-F5344CB8AC3E}">
        <p14:creationId xmlns:p14="http://schemas.microsoft.com/office/powerpoint/2010/main" val="1611042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BD1C885-ECEC-42CF-A6EC-E0FC40B3536B}" type="datetimeFigureOut">
              <a:rPr lang="en-US" smtClean="0"/>
              <a:t>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A5DBA-8B04-4BEB-8030-0F3C4529A8D1}" type="slidenum">
              <a:rPr lang="en-US" smtClean="0"/>
              <a:t>‹#›</a:t>
            </a:fld>
            <a:endParaRPr lang="en-US"/>
          </a:p>
        </p:txBody>
      </p:sp>
    </p:spTree>
    <p:extLst>
      <p:ext uri="{BB962C8B-B14F-4D97-AF65-F5344CB8AC3E}">
        <p14:creationId xmlns:p14="http://schemas.microsoft.com/office/powerpoint/2010/main" val="2671238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BD1C885-ECEC-42CF-A6EC-E0FC40B3536B}" type="datetimeFigureOut">
              <a:rPr lang="en-US" smtClean="0"/>
              <a:t>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A5DBA-8B04-4BEB-8030-0F3C4529A8D1}" type="slidenum">
              <a:rPr lang="en-US" smtClean="0"/>
              <a:t>‹#›</a:t>
            </a:fld>
            <a:endParaRPr lang="en-US"/>
          </a:p>
        </p:txBody>
      </p:sp>
    </p:spTree>
    <p:extLst>
      <p:ext uri="{BB962C8B-B14F-4D97-AF65-F5344CB8AC3E}">
        <p14:creationId xmlns:p14="http://schemas.microsoft.com/office/powerpoint/2010/main" val="1806228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BD1C885-ECEC-42CF-A6EC-E0FC40B3536B}" type="datetimeFigureOut">
              <a:rPr lang="en-US" smtClean="0"/>
              <a:t>1/19/2019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9A5DBA-8B04-4BEB-8030-0F3C4529A8D1}" type="slidenum">
              <a:rPr lang="en-US" smtClean="0"/>
              <a:t>‹#›</a:t>
            </a:fld>
            <a:endParaRPr lang="en-US"/>
          </a:p>
        </p:txBody>
      </p:sp>
    </p:spTree>
    <p:extLst>
      <p:ext uri="{BB962C8B-B14F-4D97-AF65-F5344CB8AC3E}">
        <p14:creationId xmlns:p14="http://schemas.microsoft.com/office/powerpoint/2010/main" val="3664923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BD1C885-ECEC-42CF-A6EC-E0FC40B3536B}" type="datetimeFigureOut">
              <a:rPr lang="en-US" smtClean="0"/>
              <a:t>1/19/2019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9A5DBA-8B04-4BEB-8030-0F3C4529A8D1}" type="slidenum">
              <a:rPr lang="en-US" smtClean="0"/>
              <a:t>‹#›</a:t>
            </a:fld>
            <a:endParaRPr lang="en-US"/>
          </a:p>
        </p:txBody>
      </p:sp>
    </p:spTree>
    <p:extLst>
      <p:ext uri="{BB962C8B-B14F-4D97-AF65-F5344CB8AC3E}">
        <p14:creationId xmlns:p14="http://schemas.microsoft.com/office/powerpoint/2010/main" val="1796035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D1C885-ECEC-42CF-A6EC-E0FC40B3536B}" type="datetimeFigureOut">
              <a:rPr lang="en-US" smtClean="0"/>
              <a:t>1/19/2019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9A5DBA-8B04-4BEB-8030-0F3C4529A8D1}" type="slidenum">
              <a:rPr lang="en-US" smtClean="0"/>
              <a:t>‹#›</a:t>
            </a:fld>
            <a:endParaRPr lang="en-US"/>
          </a:p>
        </p:txBody>
      </p:sp>
    </p:spTree>
    <p:extLst>
      <p:ext uri="{BB962C8B-B14F-4D97-AF65-F5344CB8AC3E}">
        <p14:creationId xmlns:p14="http://schemas.microsoft.com/office/powerpoint/2010/main" val="70016894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BD1C885-ECEC-42CF-A6EC-E0FC40B3536B}" type="datetimeFigureOut">
              <a:rPr lang="en-US" smtClean="0"/>
              <a:t>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A5DBA-8B04-4BEB-8030-0F3C4529A8D1}" type="slidenum">
              <a:rPr lang="en-US" smtClean="0"/>
              <a:t>‹#›</a:t>
            </a:fld>
            <a:endParaRPr lang="en-US"/>
          </a:p>
        </p:txBody>
      </p:sp>
    </p:spTree>
    <p:extLst>
      <p:ext uri="{BB962C8B-B14F-4D97-AF65-F5344CB8AC3E}">
        <p14:creationId xmlns:p14="http://schemas.microsoft.com/office/powerpoint/2010/main" val="213410113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BD1C885-ECEC-42CF-A6EC-E0FC40B3536B}" type="datetimeFigureOut">
              <a:rPr lang="en-US" smtClean="0"/>
              <a:t>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A5DBA-8B04-4BEB-8030-0F3C4529A8D1}" type="slidenum">
              <a:rPr lang="en-US" smtClean="0"/>
              <a:t>‹#›</a:t>
            </a:fld>
            <a:endParaRPr lang="en-US"/>
          </a:p>
        </p:txBody>
      </p:sp>
    </p:spTree>
    <p:extLst>
      <p:ext uri="{BB962C8B-B14F-4D97-AF65-F5344CB8AC3E}">
        <p14:creationId xmlns:p14="http://schemas.microsoft.com/office/powerpoint/2010/main" val="1853595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BD1C885-ECEC-42CF-A6EC-E0FC40B3536B}" type="datetimeFigureOut">
              <a:rPr lang="en-US" smtClean="0"/>
              <a:t>1/19/2019</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89A5DBA-8B04-4BEB-8030-0F3C4529A8D1}" type="slidenum">
              <a:rPr lang="en-US" smtClean="0"/>
              <a:t>‹#›</a:t>
            </a:fld>
            <a:endParaRPr lang="en-US"/>
          </a:p>
        </p:txBody>
      </p:sp>
    </p:spTree>
    <p:extLst>
      <p:ext uri="{BB962C8B-B14F-4D97-AF65-F5344CB8AC3E}">
        <p14:creationId xmlns:p14="http://schemas.microsoft.com/office/powerpoint/2010/main" val="21944644"/>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 id="2147483816"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1273" y="2140527"/>
            <a:ext cx="5560272" cy="29117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6869883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14835" y="193964"/>
            <a:ext cx="5061529" cy="6664036"/>
          </a:xfrm>
        </p:spPr>
        <p:txBody>
          <a:bodyPr numCol="1" spcCol="731520" rtlCol="1">
            <a:normAutofit fontScale="77500" lnSpcReduction="20000"/>
          </a:bodyPr>
          <a:lstStyle/>
          <a:p>
            <a:pPr marL="0" indent="0" algn="just" rtl="1">
              <a:lnSpc>
                <a:spcPct val="160000"/>
              </a:lnSpc>
              <a:buNone/>
            </a:pPr>
            <a:r>
              <a:rPr lang="fa-IR" sz="2400" dirty="0">
                <a:effectLst>
                  <a:outerShdw blurRad="38100" dist="38100" dir="2700000" algn="tl">
                    <a:srgbClr val="000000">
                      <a:alpha val="43137"/>
                    </a:srgbClr>
                  </a:outerShdw>
                </a:effectLst>
                <a:cs typeface="B Titr" panose="00000700000000000000" pitchFamily="2" charset="-78"/>
              </a:rPr>
              <a:t>مؤیدات قرآنی</a:t>
            </a:r>
          </a:p>
          <a:p>
            <a:pPr marL="0" indent="0" algn="just" rtl="1">
              <a:lnSpc>
                <a:spcPct val="160000"/>
              </a:lnSpc>
              <a:buNone/>
            </a:pPr>
            <a:r>
              <a:rPr lang="fa-IR" sz="2400" dirty="0" smtClean="0">
                <a:effectLst>
                  <a:outerShdw blurRad="38100" dist="38100" dir="2700000" algn="tl">
                    <a:srgbClr val="000000">
                      <a:alpha val="43137"/>
                    </a:srgbClr>
                  </a:outerShdw>
                </a:effectLst>
                <a:cs typeface="B Titr" panose="00000700000000000000" pitchFamily="2" charset="-78"/>
              </a:rPr>
              <a:t>*</a:t>
            </a:r>
            <a:r>
              <a:rPr lang="fa-IR" sz="2400" dirty="0">
                <a:effectLst>
                  <a:outerShdw blurRad="38100" dist="38100" dir="2700000" algn="tl">
                    <a:srgbClr val="000000">
                      <a:alpha val="43137"/>
                    </a:srgbClr>
                  </a:outerShdw>
                </a:effectLst>
                <a:cs typeface="B Titr" panose="00000700000000000000" pitchFamily="2" charset="-78"/>
              </a:rPr>
              <a:t>إِنَّ الَّذينَ قالُوا رَبُّنَا اللَّهُ ثُمَّ اسْتَقامُوا تَتَنَزَّلُ عَلَيْهِمُ الْمَلائِكَةُ أَلاَّ تَخافُوا وَ لا تَحْزَنُوا وَ أَبْشِرُوا بِالْجَنَّةِ الَّتي‏ كُنْتُمْ تُوعَدُونَ </a:t>
            </a:r>
            <a:endParaRPr lang="en-US" sz="2400" dirty="0" smtClean="0">
              <a:effectLst>
                <a:outerShdw blurRad="38100" dist="38100" dir="2700000" algn="tl">
                  <a:srgbClr val="000000">
                    <a:alpha val="43137"/>
                  </a:srgbClr>
                </a:outerShdw>
              </a:effectLst>
              <a:cs typeface="B Titr" panose="00000700000000000000" pitchFamily="2" charset="-78"/>
            </a:endParaRPr>
          </a:p>
          <a:p>
            <a:pPr marL="0" indent="0" algn="just" rtl="1">
              <a:lnSpc>
                <a:spcPct val="160000"/>
              </a:lnSpc>
              <a:buNone/>
            </a:pPr>
            <a:r>
              <a:rPr lang="fa-IR" sz="2400" dirty="0" smtClean="0">
                <a:solidFill>
                  <a:schemeClr val="accent1"/>
                </a:solidFill>
                <a:effectLst>
                  <a:outerShdw blurRad="38100" dist="38100" dir="2700000" algn="tl">
                    <a:srgbClr val="000000">
                      <a:alpha val="43137"/>
                    </a:srgbClr>
                  </a:outerShdw>
                </a:effectLst>
                <a:cs typeface="B Titr" panose="00000700000000000000" pitchFamily="2" charset="-78"/>
              </a:rPr>
              <a:t>(</a:t>
            </a:r>
            <a:r>
              <a:rPr lang="fa-IR" sz="2400" dirty="0">
                <a:solidFill>
                  <a:schemeClr val="accent1"/>
                </a:solidFill>
                <a:effectLst>
                  <a:outerShdw blurRad="38100" dist="38100" dir="2700000" algn="tl">
                    <a:srgbClr val="000000">
                      <a:alpha val="43137"/>
                    </a:srgbClr>
                  </a:outerShdw>
                </a:effectLst>
                <a:cs typeface="B Titr" panose="00000700000000000000" pitchFamily="2" charset="-78"/>
              </a:rPr>
              <a:t>سوره مبارکه فصلت آیه شریفه ٣۰)</a:t>
            </a:r>
          </a:p>
          <a:p>
            <a:pPr marL="0" indent="0" algn="just" rtl="1">
              <a:lnSpc>
                <a:spcPct val="160000"/>
              </a:lnSpc>
              <a:buNone/>
            </a:pPr>
            <a:r>
              <a:rPr lang="fa-IR" sz="2400" dirty="0">
                <a:effectLst>
                  <a:outerShdw blurRad="38100" dist="38100" dir="2700000" algn="tl">
                    <a:srgbClr val="000000">
                      <a:alpha val="43137"/>
                    </a:srgbClr>
                  </a:outerShdw>
                </a:effectLst>
                <a:cs typeface="B Titr" panose="00000700000000000000" pitchFamily="2" charset="-78"/>
              </a:rPr>
              <a:t>*إِنَّ الَّذينَ قالُوا رَبُّنَا اللَّهُ ثُمَّ اسْتَقامُوا فَلا خَوْفٌ عَلَيْهِمْ وَ لا هُمْ يَحْزَنُونَ </a:t>
            </a:r>
            <a:endParaRPr lang="en-US" sz="2400" dirty="0" smtClean="0">
              <a:effectLst>
                <a:outerShdw blurRad="38100" dist="38100" dir="2700000" algn="tl">
                  <a:srgbClr val="000000">
                    <a:alpha val="43137"/>
                  </a:srgbClr>
                </a:outerShdw>
              </a:effectLst>
              <a:cs typeface="B Titr" panose="00000700000000000000" pitchFamily="2" charset="-78"/>
            </a:endParaRPr>
          </a:p>
          <a:p>
            <a:pPr marL="0" indent="0" algn="just" rtl="1">
              <a:lnSpc>
                <a:spcPct val="160000"/>
              </a:lnSpc>
              <a:buNone/>
            </a:pPr>
            <a:r>
              <a:rPr lang="fa-IR" sz="2400" dirty="0" smtClean="0">
                <a:solidFill>
                  <a:schemeClr val="accent1"/>
                </a:solidFill>
                <a:effectLst>
                  <a:outerShdw blurRad="38100" dist="38100" dir="2700000" algn="tl">
                    <a:srgbClr val="000000">
                      <a:alpha val="43137"/>
                    </a:srgbClr>
                  </a:outerShdw>
                </a:effectLst>
                <a:cs typeface="B Titr" panose="00000700000000000000" pitchFamily="2" charset="-78"/>
              </a:rPr>
              <a:t>(</a:t>
            </a:r>
            <a:r>
              <a:rPr lang="fa-IR" sz="2400" dirty="0">
                <a:solidFill>
                  <a:schemeClr val="accent1"/>
                </a:solidFill>
                <a:effectLst>
                  <a:outerShdw blurRad="38100" dist="38100" dir="2700000" algn="tl">
                    <a:srgbClr val="000000">
                      <a:alpha val="43137"/>
                    </a:srgbClr>
                  </a:outerShdw>
                </a:effectLst>
                <a:cs typeface="B Titr" panose="00000700000000000000" pitchFamily="2" charset="-78"/>
              </a:rPr>
              <a:t>سوره مبارکه احقاف آیه شریفه ۱٣)</a:t>
            </a:r>
          </a:p>
          <a:p>
            <a:pPr marL="0" indent="0" algn="just" rtl="1">
              <a:lnSpc>
                <a:spcPct val="160000"/>
              </a:lnSpc>
              <a:buNone/>
            </a:pPr>
            <a:r>
              <a:rPr lang="fa-IR" sz="2400" dirty="0">
                <a:effectLst>
                  <a:outerShdw blurRad="38100" dist="38100" dir="2700000" algn="tl">
                    <a:srgbClr val="000000">
                      <a:alpha val="43137"/>
                    </a:srgbClr>
                  </a:outerShdw>
                </a:effectLst>
                <a:cs typeface="B Titr" panose="00000700000000000000" pitchFamily="2" charset="-78"/>
              </a:rPr>
              <a:t>*وَ أَنْ لَوِ اسْتَقامُوا عَلَى الطَّريقَةِ لَأَسْقَيْناهُمْ ماءً غَدَقاً </a:t>
            </a:r>
            <a:endParaRPr lang="en-US" sz="2400" dirty="0" smtClean="0">
              <a:effectLst>
                <a:outerShdw blurRad="38100" dist="38100" dir="2700000" algn="tl">
                  <a:srgbClr val="000000">
                    <a:alpha val="43137"/>
                  </a:srgbClr>
                </a:outerShdw>
              </a:effectLst>
              <a:cs typeface="B Titr" panose="00000700000000000000" pitchFamily="2" charset="-78"/>
            </a:endParaRPr>
          </a:p>
          <a:p>
            <a:pPr marL="0" indent="0" algn="just" rtl="1">
              <a:lnSpc>
                <a:spcPct val="160000"/>
              </a:lnSpc>
              <a:buNone/>
            </a:pPr>
            <a:r>
              <a:rPr lang="fa-IR" sz="2400" dirty="0" smtClean="0">
                <a:solidFill>
                  <a:schemeClr val="accent1"/>
                </a:solidFill>
                <a:effectLst>
                  <a:outerShdw blurRad="38100" dist="38100" dir="2700000" algn="tl">
                    <a:srgbClr val="000000">
                      <a:alpha val="43137"/>
                    </a:srgbClr>
                  </a:outerShdw>
                </a:effectLst>
                <a:cs typeface="B Titr" panose="00000700000000000000" pitchFamily="2" charset="-78"/>
              </a:rPr>
              <a:t>(</a:t>
            </a:r>
            <a:r>
              <a:rPr lang="fa-IR" sz="2400" dirty="0">
                <a:solidFill>
                  <a:schemeClr val="accent1"/>
                </a:solidFill>
                <a:effectLst>
                  <a:outerShdw blurRad="38100" dist="38100" dir="2700000" algn="tl">
                    <a:srgbClr val="000000">
                      <a:alpha val="43137"/>
                    </a:srgbClr>
                  </a:outerShdw>
                </a:effectLst>
                <a:cs typeface="B Titr" panose="00000700000000000000" pitchFamily="2" charset="-78"/>
              </a:rPr>
              <a:t>سوره مبارکه جن آیه شریفه ۱۶ </a:t>
            </a:r>
            <a:r>
              <a:rPr lang="fa-IR" sz="2400" dirty="0" smtClean="0">
                <a:solidFill>
                  <a:schemeClr val="accent1"/>
                </a:solidFill>
                <a:effectLst>
                  <a:outerShdw blurRad="38100" dist="38100" dir="2700000" algn="tl">
                    <a:srgbClr val="000000">
                      <a:alpha val="43137"/>
                    </a:srgbClr>
                  </a:outerShdw>
                </a:effectLst>
                <a:cs typeface="B Titr" panose="00000700000000000000" pitchFamily="2" charset="-78"/>
              </a:rPr>
              <a:t>)</a:t>
            </a:r>
          </a:p>
          <a:p>
            <a:pPr marL="0" indent="0" algn="just" rtl="1">
              <a:lnSpc>
                <a:spcPct val="160000"/>
              </a:lnSpc>
              <a:buNone/>
            </a:pPr>
            <a:r>
              <a:rPr lang="fa-IR" dirty="0">
                <a:effectLst>
                  <a:outerShdw blurRad="38100" dist="38100" dir="2700000" algn="tl">
                    <a:srgbClr val="000000">
                      <a:alpha val="43137"/>
                    </a:srgbClr>
                  </a:outerShdw>
                </a:effectLst>
                <a:cs typeface="B Titr" panose="00000700000000000000" pitchFamily="2" charset="-78"/>
              </a:rPr>
              <a:t>این آیات همگی بر این مطلب تأکید دارند که نزول ملائکه و عدم خوف و حزن و بهره‌مندی از آب گوارا در گرو استقامت در مسیر بوده و صرف ایمان و اذعان به ربوبیت الله برای بهره مندی از این مواهب کفایت نمی‌کند. </a:t>
            </a:r>
            <a:endParaRPr lang="fa-IR" sz="2400" dirty="0">
              <a:solidFill>
                <a:schemeClr val="accent1"/>
              </a:solidFill>
              <a:effectLst>
                <a:outerShdw blurRad="38100" dist="38100" dir="2700000" algn="tl">
                  <a:srgbClr val="000000">
                    <a:alpha val="43137"/>
                  </a:srgbClr>
                </a:outerShdw>
              </a:effectLst>
              <a:cs typeface="B Titr" panose="000007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273" y="1933143"/>
            <a:ext cx="5639634" cy="317456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40323250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10036" y="203200"/>
            <a:ext cx="5283200" cy="6576291"/>
          </a:xfrm>
        </p:spPr>
        <p:txBody>
          <a:bodyPr>
            <a:normAutofit fontScale="85000" lnSpcReduction="20000"/>
          </a:bodyPr>
          <a:lstStyle/>
          <a:p>
            <a:pPr marL="0" indent="0" algn="just" rtl="1">
              <a:lnSpc>
                <a:spcPct val="210000"/>
              </a:lnSpc>
              <a:buNone/>
            </a:pPr>
            <a:r>
              <a:rPr lang="fa-IR" dirty="0" smtClean="0">
                <a:effectLst>
                  <a:outerShdw blurRad="38100" dist="38100" dir="2700000" algn="tl">
                    <a:srgbClr val="000000">
                      <a:alpha val="43137"/>
                    </a:srgbClr>
                  </a:outerShdw>
                </a:effectLst>
                <a:cs typeface="B Titr" panose="00000700000000000000" pitchFamily="2" charset="-78"/>
              </a:rPr>
              <a:t>در </a:t>
            </a:r>
            <a:r>
              <a:rPr lang="fa-IR" dirty="0">
                <a:effectLst>
                  <a:outerShdw blurRad="38100" dist="38100" dir="2700000" algn="tl">
                    <a:srgbClr val="000000">
                      <a:alpha val="43137"/>
                    </a:srgbClr>
                  </a:outerShdw>
                </a:effectLst>
                <a:cs typeface="B Titr" panose="00000700000000000000" pitchFamily="2" charset="-78"/>
              </a:rPr>
              <a:t>جای دیگر می‌فرماید:</a:t>
            </a:r>
            <a:endParaRPr lang="en-US" dirty="0">
              <a:effectLst>
                <a:outerShdw blurRad="38100" dist="38100" dir="2700000" algn="tl">
                  <a:srgbClr val="000000">
                    <a:alpha val="43137"/>
                  </a:srgbClr>
                </a:outerShdw>
              </a:effectLst>
              <a:cs typeface="B Titr" panose="00000700000000000000" pitchFamily="2" charset="-78"/>
            </a:endParaRPr>
          </a:p>
          <a:p>
            <a:pPr marL="0" indent="0" algn="just" rtl="1">
              <a:lnSpc>
                <a:spcPct val="210000"/>
              </a:lnSpc>
              <a:buNone/>
            </a:pPr>
            <a:r>
              <a:rPr lang="fa-IR" dirty="0">
                <a:effectLst>
                  <a:outerShdw blurRad="38100" dist="38100" dir="2700000" algn="tl">
                    <a:srgbClr val="000000">
                      <a:alpha val="43137"/>
                    </a:srgbClr>
                  </a:outerShdw>
                </a:effectLst>
                <a:cs typeface="B Titr" panose="00000700000000000000" pitchFamily="2" charset="-78"/>
              </a:rPr>
              <a:t>*وَ لَوْ أَنَّ أَهْلَ الْقُرى‏ آمَنُوا وَ اتَّقَوْا لَفَتَحْنا عَلَيْهِمْ بَرَكاتٍ مِنَ السَّماءِ وَ الْأَرْضِ </a:t>
            </a:r>
            <a:endParaRPr lang="en-US" dirty="0" smtClean="0">
              <a:effectLst>
                <a:outerShdw blurRad="38100" dist="38100" dir="2700000" algn="tl">
                  <a:srgbClr val="000000">
                    <a:alpha val="43137"/>
                  </a:srgbClr>
                </a:outerShdw>
              </a:effectLst>
              <a:cs typeface="B Titr" panose="00000700000000000000" pitchFamily="2" charset="-78"/>
            </a:endParaRPr>
          </a:p>
          <a:p>
            <a:pPr marL="0" indent="0" algn="just" rtl="1">
              <a:lnSpc>
                <a:spcPct val="210000"/>
              </a:lnSpc>
              <a:buNone/>
            </a:pPr>
            <a:r>
              <a:rPr lang="fa-IR" dirty="0" smtClean="0">
                <a:solidFill>
                  <a:srgbClr val="FF0000"/>
                </a:solidFill>
                <a:effectLst>
                  <a:outerShdw blurRad="38100" dist="38100" dir="2700000" algn="tl">
                    <a:srgbClr val="000000">
                      <a:alpha val="43137"/>
                    </a:srgbClr>
                  </a:outerShdw>
                </a:effectLst>
                <a:cs typeface="B Titr" panose="00000700000000000000" pitchFamily="2" charset="-78"/>
              </a:rPr>
              <a:t>(</a:t>
            </a:r>
            <a:r>
              <a:rPr lang="fa-IR" dirty="0">
                <a:solidFill>
                  <a:srgbClr val="FF0000"/>
                </a:solidFill>
                <a:effectLst>
                  <a:outerShdw blurRad="38100" dist="38100" dir="2700000" algn="tl">
                    <a:srgbClr val="000000">
                      <a:alpha val="43137"/>
                    </a:srgbClr>
                  </a:outerShdw>
                </a:effectLst>
                <a:cs typeface="B Titr" panose="00000700000000000000" pitchFamily="2" charset="-78"/>
              </a:rPr>
              <a:t>سوره مبارکه اعراف آیه شریفه ٩۶)</a:t>
            </a:r>
            <a:endParaRPr lang="en-US" dirty="0">
              <a:solidFill>
                <a:srgbClr val="FF0000"/>
              </a:solidFill>
              <a:effectLst>
                <a:outerShdw blurRad="38100" dist="38100" dir="2700000" algn="tl">
                  <a:srgbClr val="000000">
                    <a:alpha val="43137"/>
                  </a:srgbClr>
                </a:outerShdw>
              </a:effectLst>
              <a:cs typeface="B Titr" panose="00000700000000000000" pitchFamily="2" charset="-78"/>
            </a:endParaRPr>
          </a:p>
          <a:p>
            <a:pPr marL="0" indent="0" algn="just" rtl="1">
              <a:lnSpc>
                <a:spcPct val="210000"/>
              </a:lnSpc>
              <a:buNone/>
            </a:pPr>
            <a:r>
              <a:rPr lang="fa-IR" dirty="0">
                <a:effectLst>
                  <a:outerShdw blurRad="38100" dist="38100" dir="2700000" algn="tl">
                    <a:srgbClr val="000000">
                      <a:alpha val="43137"/>
                    </a:srgbClr>
                  </a:outerShdw>
                </a:effectLst>
                <a:cs typeface="B Titr" panose="00000700000000000000" pitchFamily="2" charset="-78"/>
              </a:rPr>
              <a:t>*مَنْ كانَ يُريدُ الْعاجِلَةَ عَجَّلْنا لَهُ فيها ما نَشاءُ لِمَنْ نُريدُ ثُمَّ جَعَلْنا لَهُ جَهَنَّمَ يَصْلاها مَذْمُوماً مَدْحُوراً (۱٨</a:t>
            </a:r>
            <a:r>
              <a:rPr lang="fa-IR" dirty="0" smtClean="0">
                <a:effectLst>
                  <a:outerShdw blurRad="38100" dist="38100" dir="2700000" algn="tl">
                    <a:srgbClr val="000000">
                      <a:alpha val="43137"/>
                    </a:srgbClr>
                  </a:outerShdw>
                </a:effectLst>
                <a:cs typeface="B Titr" panose="00000700000000000000" pitchFamily="2" charset="-78"/>
              </a:rPr>
              <a:t>)*</a:t>
            </a:r>
            <a:r>
              <a:rPr lang="fa-IR" dirty="0">
                <a:effectLst>
                  <a:outerShdw blurRad="38100" dist="38100" dir="2700000" algn="tl">
                    <a:srgbClr val="000000">
                      <a:alpha val="43137"/>
                    </a:srgbClr>
                  </a:outerShdw>
                </a:effectLst>
                <a:cs typeface="B Titr" panose="00000700000000000000" pitchFamily="2" charset="-78"/>
              </a:rPr>
              <a:t>وَ مَنْ أَرادَ الْآخِرَةَ وَ سَعى‏ لَها سَعْيَها وَ هُوَ مُؤْمِنٌ فَأُولئِكَ كانَ سَعْيُهُمْ مَشْكُوراً (۱٩</a:t>
            </a:r>
            <a:r>
              <a:rPr lang="fa-IR" dirty="0" smtClean="0">
                <a:effectLst>
                  <a:outerShdw blurRad="38100" dist="38100" dir="2700000" algn="tl">
                    <a:srgbClr val="000000">
                      <a:alpha val="43137"/>
                    </a:srgbClr>
                  </a:outerShdw>
                </a:effectLst>
                <a:cs typeface="B Titr" panose="00000700000000000000" pitchFamily="2" charset="-78"/>
              </a:rPr>
              <a:t>)*</a:t>
            </a:r>
            <a:r>
              <a:rPr lang="fa-IR" dirty="0">
                <a:effectLst>
                  <a:outerShdw blurRad="38100" dist="38100" dir="2700000" algn="tl">
                    <a:srgbClr val="000000">
                      <a:alpha val="43137"/>
                    </a:srgbClr>
                  </a:outerShdw>
                </a:effectLst>
                <a:cs typeface="B Titr" panose="00000700000000000000" pitchFamily="2" charset="-78"/>
              </a:rPr>
              <a:t>کلاًّ نُمِدُّ هؤُلاءِ وَ هَؤُلاءِ مِنْ عَطاءِ رَبِّكَ وَ ما كانَ عَطاءُ رَبِّكَ مَحْظُوراً </a:t>
            </a:r>
            <a:r>
              <a:rPr lang="fa-IR" dirty="0">
                <a:solidFill>
                  <a:srgbClr val="FF0000"/>
                </a:solidFill>
                <a:effectLst>
                  <a:outerShdw blurRad="38100" dist="38100" dir="2700000" algn="tl">
                    <a:srgbClr val="000000">
                      <a:alpha val="43137"/>
                    </a:srgbClr>
                  </a:outerShdw>
                </a:effectLst>
                <a:cs typeface="B Titr" panose="00000700000000000000" pitchFamily="2" charset="-78"/>
              </a:rPr>
              <a:t>(سوره مبارکه اسراء آیه شریفه ٢۰)</a:t>
            </a:r>
            <a:endParaRPr lang="en-US" dirty="0">
              <a:solidFill>
                <a:srgbClr val="FF0000"/>
              </a:solidFill>
              <a:effectLst>
                <a:outerShdw blurRad="38100" dist="38100" dir="2700000" algn="tl">
                  <a:srgbClr val="000000">
                    <a:alpha val="43137"/>
                  </a:srgbClr>
                </a:outerShdw>
              </a:effectLst>
              <a:cs typeface="B Titr" panose="00000700000000000000" pitchFamily="2" charset="-78"/>
            </a:endParaRPr>
          </a:p>
          <a:p>
            <a:pPr marL="0" indent="0" algn="just" rtl="1">
              <a:lnSpc>
                <a:spcPct val="210000"/>
              </a:lnSpc>
              <a:buNone/>
            </a:pPr>
            <a:endParaRPr lang="en-US" dirty="0">
              <a:effectLst>
                <a:outerShdw blurRad="38100" dist="38100" dir="2700000" algn="tl">
                  <a:srgbClr val="000000">
                    <a:alpha val="43137"/>
                  </a:srgbClr>
                </a:outerShdw>
              </a:effectLst>
              <a:cs typeface="B Titr" panose="000007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9578" y="1841807"/>
            <a:ext cx="5493040" cy="32990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998022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4146" y="601579"/>
            <a:ext cx="4858327" cy="5845403"/>
          </a:xfrm>
        </p:spPr>
        <p:txBody>
          <a:bodyPr>
            <a:normAutofit/>
          </a:bodyPr>
          <a:lstStyle/>
          <a:p>
            <a:pPr marL="0" indent="0" algn="just" rtl="1">
              <a:lnSpc>
                <a:spcPct val="200000"/>
              </a:lnSpc>
              <a:buNone/>
            </a:pPr>
            <a:r>
              <a:rPr lang="fa-IR" dirty="0">
                <a:effectLst>
                  <a:outerShdw blurRad="38100" dist="38100" dir="2700000" algn="tl">
                    <a:srgbClr val="000000">
                      <a:alpha val="43137"/>
                    </a:srgbClr>
                  </a:outerShdw>
                </a:effectLst>
                <a:cs typeface="B Titr" panose="00000700000000000000" pitchFamily="2" charset="-78"/>
              </a:rPr>
              <a:t>این آیات چنین بیان می‌دارند که کسانی که خواهان دنیا هستند، همگی به آن میزان که بخواهند به مراد خود نمی‌رسند؛ بلکه ما به هر کس بخواهیم و به آن میزانی که می‌خواهیم (و بر اساس </a:t>
            </a:r>
            <a:r>
              <a:rPr lang="fa-IR" dirty="0" smtClean="0">
                <a:effectLst>
                  <a:outerShdw blurRad="38100" dist="38100" dir="2700000" algn="tl">
                    <a:srgbClr val="000000">
                      <a:alpha val="43137"/>
                    </a:srgbClr>
                  </a:outerShdw>
                </a:effectLst>
                <a:cs typeface="B Titr" panose="00000700000000000000" pitchFamily="2" charset="-78"/>
              </a:rPr>
              <a:t>حکمت)، </a:t>
            </a:r>
            <a:r>
              <a:rPr lang="fa-IR" dirty="0">
                <a:effectLst>
                  <a:outerShdw blurRad="38100" dist="38100" dir="2700000" algn="tl">
                    <a:srgbClr val="000000">
                      <a:alpha val="43137"/>
                    </a:srgbClr>
                  </a:outerShdw>
                </a:effectLst>
                <a:cs typeface="B Titr" panose="00000700000000000000" pitchFamily="2" charset="-78"/>
              </a:rPr>
              <a:t>عطا </a:t>
            </a:r>
            <a:r>
              <a:rPr lang="fa-IR" dirty="0" smtClean="0">
                <a:effectLst>
                  <a:outerShdw blurRad="38100" dist="38100" dir="2700000" algn="tl">
                    <a:srgbClr val="000000">
                      <a:alpha val="43137"/>
                    </a:srgbClr>
                  </a:outerShdw>
                </a:effectLst>
                <a:cs typeface="B Titr" panose="00000700000000000000" pitchFamily="2" charset="-78"/>
              </a:rPr>
              <a:t>می‌کنیم </a:t>
            </a:r>
            <a:r>
              <a:rPr lang="fa-IR" dirty="0">
                <a:effectLst>
                  <a:outerShdw blurRad="38100" dist="38100" dir="2700000" algn="tl">
                    <a:srgbClr val="000000">
                      <a:alpha val="43137"/>
                    </a:srgbClr>
                  </a:outerShdw>
                </a:effectLst>
                <a:cs typeface="B Titr" panose="00000700000000000000" pitchFamily="2" charset="-78"/>
              </a:rPr>
              <a:t>و البته در آن سرا جهنم در انتظار دنیاخواهان است.</a:t>
            </a:r>
            <a:endParaRPr lang="en-US" dirty="0">
              <a:effectLst>
                <a:outerShdw blurRad="38100" dist="38100" dir="2700000" algn="tl">
                  <a:srgbClr val="000000">
                    <a:alpha val="43137"/>
                  </a:srgbClr>
                </a:outerShdw>
              </a:effectLst>
              <a:cs typeface="B Titr" panose="00000700000000000000" pitchFamily="2" charset="-7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611" y="1769371"/>
            <a:ext cx="5701336" cy="350981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2148544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22474" y="221673"/>
            <a:ext cx="5098472" cy="6636327"/>
          </a:xfrm>
        </p:spPr>
        <p:txBody>
          <a:bodyPr>
            <a:normAutofit fontScale="85000" lnSpcReduction="10000"/>
          </a:bodyPr>
          <a:lstStyle/>
          <a:p>
            <a:pPr marL="0" indent="0" algn="just" rtl="1">
              <a:lnSpc>
                <a:spcPct val="160000"/>
              </a:lnSpc>
              <a:buNone/>
            </a:pPr>
            <a:r>
              <a:rPr lang="fa-IR" b="1" dirty="0">
                <a:cs typeface="B Titr" panose="00000700000000000000" pitchFamily="2" charset="-78"/>
              </a:rPr>
              <a:t>اما آنکه آخرت را بخواهد و سعی </a:t>
            </a:r>
            <a:r>
              <a:rPr lang="fa-IR" b="1" dirty="0" smtClean="0">
                <a:cs typeface="B Titr" panose="00000700000000000000" pitchFamily="2" charset="-78"/>
              </a:rPr>
              <a:t>لازم </a:t>
            </a:r>
            <a:r>
              <a:rPr lang="fa-IR" b="1" dirty="0">
                <a:cs typeface="B Titr" panose="00000700000000000000" pitchFamily="2" charset="-78"/>
              </a:rPr>
              <a:t>را داشته باشد، به شرط ایمان</a:t>
            </a:r>
            <a:r>
              <a:rPr lang="fa-IR" b="1" dirty="0" smtClean="0">
                <a:cs typeface="B Titr" panose="00000700000000000000" pitchFamily="2" charset="-78"/>
              </a:rPr>
              <a:t>، </a:t>
            </a:r>
            <a:r>
              <a:rPr lang="fa-IR" b="1" dirty="0">
                <a:cs typeface="B Titr" panose="00000700000000000000" pitchFamily="2" charset="-78"/>
              </a:rPr>
              <a:t>اجر تلاش خود را خواهد </a:t>
            </a:r>
            <a:r>
              <a:rPr lang="fa-IR" b="1" dirty="0" smtClean="0">
                <a:cs typeface="B Titr" panose="00000700000000000000" pitchFamily="2" charset="-78"/>
              </a:rPr>
              <a:t>دید.</a:t>
            </a:r>
            <a:endParaRPr lang="en-US" b="1" dirty="0" smtClean="0">
              <a:cs typeface="B Titr" panose="00000700000000000000" pitchFamily="2" charset="-78"/>
            </a:endParaRPr>
          </a:p>
          <a:p>
            <a:pPr marL="0" indent="0" algn="just" rtl="1">
              <a:lnSpc>
                <a:spcPct val="160000"/>
              </a:lnSpc>
              <a:buNone/>
            </a:pPr>
            <a:r>
              <a:rPr lang="fa-IR" b="1" dirty="0" smtClean="0">
                <a:cs typeface="B Titr" panose="00000700000000000000" pitchFamily="2" charset="-78"/>
              </a:rPr>
              <a:t>در </a:t>
            </a:r>
            <a:r>
              <a:rPr lang="fa-IR" b="1" dirty="0">
                <a:cs typeface="B Titr" panose="00000700000000000000" pitchFamily="2" charset="-78"/>
              </a:rPr>
              <a:t>آیه‌ی آخر هم قاعده‌ی کلی در این عرصه را بیان می دارد که </a:t>
            </a:r>
            <a:r>
              <a:rPr lang="fa-IR" b="1" dirty="0" smtClean="0">
                <a:cs typeface="B Titr" panose="00000700000000000000" pitchFamily="2" charset="-78"/>
              </a:rPr>
              <a:t>اساساً </a:t>
            </a:r>
            <a:r>
              <a:rPr lang="fa-IR" b="1" dirty="0">
                <a:cs typeface="B Titr" panose="00000700000000000000" pitchFamily="2" charset="-78"/>
              </a:rPr>
              <a:t>سنت الهی چنین است که هر کس در هر مسیری تلاش نماید، خدای تعالی او را در همان مسیر امداد رسانده و اجر تلاشش را به او عطا می‌کند؛ </a:t>
            </a:r>
            <a:endParaRPr lang="fa-IR" b="1" dirty="0" smtClean="0">
              <a:cs typeface="B Titr" panose="00000700000000000000" pitchFamily="2" charset="-78"/>
            </a:endParaRPr>
          </a:p>
          <a:p>
            <a:pPr marL="0" indent="0" algn="just" rtl="1">
              <a:lnSpc>
                <a:spcPct val="160000"/>
              </a:lnSpc>
              <a:buNone/>
            </a:pPr>
            <a:r>
              <a:rPr lang="fa-IR" b="1" dirty="0" smtClean="0">
                <a:cs typeface="B Titr" panose="00000700000000000000" pitchFamily="2" charset="-78"/>
              </a:rPr>
              <a:t>در </a:t>
            </a:r>
            <a:r>
              <a:rPr lang="fa-IR" b="1" dirty="0">
                <a:cs typeface="B Titr" panose="00000700000000000000" pitchFamily="2" charset="-78"/>
              </a:rPr>
              <a:t>بسیاری از روایات چنین آمده که خداوند به کفار، اجر تلاششان را در همین دنیا عطا </a:t>
            </a:r>
            <a:r>
              <a:rPr lang="fa-IR" b="1" dirty="0" smtClean="0">
                <a:cs typeface="B Titr" panose="00000700000000000000" pitchFamily="2" charset="-78"/>
              </a:rPr>
              <a:t>می‌فرماید </a:t>
            </a:r>
            <a:r>
              <a:rPr lang="fa-IR" b="1" dirty="0">
                <a:cs typeface="B Titr" panose="00000700000000000000" pitchFamily="2" charset="-78"/>
              </a:rPr>
              <a:t>و با او تسویه حساب می‌نماید؛ </a:t>
            </a:r>
            <a:r>
              <a:rPr lang="fa-IR" b="1" dirty="0" smtClean="0">
                <a:cs typeface="B Titr" panose="00000700000000000000" pitchFamily="2" charset="-78"/>
              </a:rPr>
              <a:t>چون </a:t>
            </a:r>
            <a:r>
              <a:rPr lang="fa-IR" b="1" dirty="0">
                <a:cs typeface="B Titr" panose="00000700000000000000" pitchFamily="2" charset="-78"/>
              </a:rPr>
              <a:t>کافر بهره‌ای از آخرت ندارد و عدل و حکمت الهی هم اقتضای آن را دارد که تلاش‌گر، اجر و مزد و نتیجه </a:t>
            </a:r>
            <a:r>
              <a:rPr lang="fa-IR" b="1" dirty="0" smtClean="0">
                <a:cs typeface="B Titr" panose="00000700000000000000" pitchFamily="2" charset="-78"/>
              </a:rPr>
              <a:t>تلاشش </a:t>
            </a:r>
            <a:r>
              <a:rPr lang="fa-IR" b="1" dirty="0">
                <a:cs typeface="B Titr" panose="00000700000000000000" pitchFamily="2" charset="-78"/>
              </a:rPr>
              <a:t>را ببیند.</a:t>
            </a:r>
            <a:endParaRPr lang="en-US" b="1" dirty="0">
              <a:cs typeface="B Titr" panose="00000700000000000000" pitchFamily="2" charset="-78"/>
            </a:endParaRPr>
          </a:p>
          <a:p>
            <a:pPr marL="0" indent="0" algn="just" rtl="1">
              <a:lnSpc>
                <a:spcPct val="150000"/>
              </a:lnSpc>
              <a:buNone/>
            </a:pPr>
            <a:endParaRPr lang="en-US"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300" y="1978819"/>
            <a:ext cx="5536046" cy="335294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2320184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67055" y="775856"/>
            <a:ext cx="5255490" cy="5434444"/>
          </a:xfrm>
        </p:spPr>
        <p:txBody>
          <a:bodyPr>
            <a:normAutofit fontScale="85000" lnSpcReduction="10000"/>
          </a:bodyPr>
          <a:lstStyle/>
          <a:p>
            <a:pPr marL="0" indent="0" algn="ctr" rtl="1">
              <a:lnSpc>
                <a:spcPct val="200000"/>
              </a:lnSpc>
              <a:buNone/>
            </a:pPr>
            <a:r>
              <a:rPr lang="fa-IR" dirty="0">
                <a:solidFill>
                  <a:srgbClr val="FF0000"/>
                </a:solidFill>
                <a:effectLst>
                  <a:outerShdw blurRad="38100" dist="38100" dir="2700000" algn="tl">
                    <a:srgbClr val="000000">
                      <a:alpha val="43137"/>
                    </a:srgbClr>
                  </a:outerShdw>
                </a:effectLst>
                <a:cs typeface="B Titr" panose="00000700000000000000" pitchFamily="2" charset="-78"/>
              </a:rPr>
              <a:t>*لَقَدْ خَلَقْنَا الْإِنْسانَ في‏ كَبَدٍ </a:t>
            </a:r>
            <a:endParaRPr lang="fa-IR" dirty="0" smtClean="0">
              <a:solidFill>
                <a:srgbClr val="FF0000"/>
              </a:solidFill>
              <a:effectLst>
                <a:outerShdw blurRad="38100" dist="38100" dir="2700000" algn="tl">
                  <a:srgbClr val="000000">
                    <a:alpha val="43137"/>
                  </a:srgbClr>
                </a:outerShdw>
              </a:effectLst>
              <a:cs typeface="B Titr" panose="00000700000000000000" pitchFamily="2" charset="-78"/>
            </a:endParaRPr>
          </a:p>
          <a:p>
            <a:pPr marL="0" indent="0" algn="ctr" rtl="1">
              <a:lnSpc>
                <a:spcPct val="200000"/>
              </a:lnSpc>
              <a:buNone/>
            </a:pPr>
            <a:r>
              <a:rPr lang="fa-IR" dirty="0" smtClean="0">
                <a:solidFill>
                  <a:srgbClr val="FF0000"/>
                </a:solidFill>
                <a:effectLst>
                  <a:outerShdw blurRad="38100" dist="38100" dir="2700000" algn="tl">
                    <a:srgbClr val="000000">
                      <a:alpha val="43137"/>
                    </a:srgbClr>
                  </a:outerShdw>
                </a:effectLst>
                <a:cs typeface="B Titr" panose="00000700000000000000" pitchFamily="2" charset="-78"/>
              </a:rPr>
              <a:t>(</a:t>
            </a:r>
            <a:r>
              <a:rPr lang="fa-IR" dirty="0">
                <a:solidFill>
                  <a:srgbClr val="FF0000"/>
                </a:solidFill>
                <a:effectLst>
                  <a:outerShdw blurRad="38100" dist="38100" dir="2700000" algn="tl">
                    <a:srgbClr val="000000">
                      <a:alpha val="43137"/>
                    </a:srgbClr>
                  </a:outerShdw>
                </a:effectLst>
                <a:cs typeface="B Titr" panose="00000700000000000000" pitchFamily="2" charset="-78"/>
              </a:rPr>
              <a:t>سوره مبارکه بلد آیه شریفه۴)</a:t>
            </a:r>
          </a:p>
          <a:p>
            <a:pPr marL="0" indent="0" algn="just" rtl="1">
              <a:lnSpc>
                <a:spcPct val="200000"/>
              </a:lnSpc>
              <a:buNone/>
            </a:pPr>
            <a:r>
              <a:rPr lang="fa-IR" dirty="0">
                <a:effectLst>
                  <a:outerShdw blurRad="38100" dist="38100" dir="2700000" algn="tl">
                    <a:srgbClr val="000000">
                      <a:alpha val="43137"/>
                    </a:srgbClr>
                  </a:outerShdw>
                </a:effectLst>
                <a:cs typeface="B Titr" panose="00000700000000000000" pitchFamily="2" charset="-78"/>
              </a:rPr>
              <a:t>رنج و مشقت از هر سو و در تمامى شؤون حيات بر انسان احاطه دارد</a:t>
            </a:r>
            <a:r>
              <a:rPr lang="fa-IR" dirty="0" smtClean="0">
                <a:effectLst>
                  <a:outerShdw blurRad="38100" dist="38100" dir="2700000" algn="tl">
                    <a:srgbClr val="000000">
                      <a:alpha val="43137"/>
                    </a:srgbClr>
                  </a:outerShdw>
                </a:effectLst>
                <a:cs typeface="B Titr" panose="00000700000000000000" pitchFamily="2" charset="-78"/>
              </a:rPr>
              <a:t>، </a:t>
            </a:r>
            <a:r>
              <a:rPr lang="fa-IR" dirty="0">
                <a:effectLst>
                  <a:outerShdw blurRad="38100" dist="38100" dir="2700000" algn="tl">
                    <a:srgbClr val="000000">
                      <a:alpha val="43137"/>
                    </a:srgbClr>
                  </a:outerShdw>
                </a:effectLst>
                <a:cs typeface="B Titr" panose="00000700000000000000" pitchFamily="2" charset="-78"/>
              </a:rPr>
              <a:t>انسان </a:t>
            </a:r>
            <a:r>
              <a:rPr lang="fa-IR" dirty="0" smtClean="0">
                <a:effectLst>
                  <a:outerShdw blurRad="38100" dist="38100" dir="2700000" algn="tl">
                    <a:srgbClr val="000000">
                      <a:alpha val="43137"/>
                    </a:srgbClr>
                  </a:outerShdw>
                </a:effectLst>
                <a:cs typeface="B Titr" panose="00000700000000000000" pitchFamily="2" charset="-78"/>
              </a:rPr>
              <a:t>هيچ </a:t>
            </a:r>
            <a:r>
              <a:rPr lang="fa-IR" dirty="0">
                <a:effectLst>
                  <a:outerShdw blurRad="38100" dist="38100" dir="2700000" algn="tl">
                    <a:srgbClr val="000000">
                      <a:alpha val="43137"/>
                    </a:srgbClr>
                  </a:outerShdw>
                </a:effectLst>
                <a:cs typeface="B Titr" panose="00000700000000000000" pitchFamily="2" charset="-78"/>
              </a:rPr>
              <a:t>نعمتى را به دست نمى‏آورد مگر آميخته با </a:t>
            </a:r>
            <a:r>
              <a:rPr lang="fa-IR" dirty="0" smtClean="0">
                <a:effectLst>
                  <a:outerShdw blurRad="38100" dist="38100" dir="2700000" algn="tl">
                    <a:srgbClr val="000000">
                      <a:alpha val="43137"/>
                    </a:srgbClr>
                  </a:outerShdw>
                </a:effectLst>
                <a:cs typeface="B Titr" panose="00000700000000000000" pitchFamily="2" charset="-78"/>
              </a:rPr>
              <a:t>ناملايماتى که همراه اندوه و رنج می‌‌باشد. </a:t>
            </a:r>
            <a:r>
              <a:rPr lang="fa-IR" dirty="0">
                <a:effectLst>
                  <a:outerShdw blurRad="38100" dist="38100" dir="2700000" algn="tl">
                    <a:srgbClr val="000000">
                      <a:alpha val="43137"/>
                    </a:srgbClr>
                  </a:outerShdw>
                </a:effectLst>
                <a:cs typeface="B Titr" panose="00000700000000000000" pitchFamily="2" charset="-78"/>
              </a:rPr>
              <a:t>انسان از آغاز زندگى مراحل زيادى از </a:t>
            </a:r>
            <a:r>
              <a:rPr lang="fa-IR" dirty="0">
                <a:solidFill>
                  <a:srgbClr val="FF0000"/>
                </a:solidFill>
                <a:effectLst>
                  <a:outerShdw blurRad="38100" dist="38100" dir="2700000" algn="tl">
                    <a:srgbClr val="000000">
                      <a:alpha val="43137"/>
                    </a:srgbClr>
                  </a:outerShdw>
                </a:effectLst>
                <a:cs typeface="B Titr" panose="00000700000000000000" pitchFamily="2" charset="-78"/>
              </a:rPr>
              <a:t>مشكلات</a:t>
            </a:r>
            <a:r>
              <a:rPr lang="fa-IR" dirty="0">
                <a:effectLst>
                  <a:outerShdw blurRad="38100" dist="38100" dir="2700000" algn="tl">
                    <a:srgbClr val="000000">
                      <a:alpha val="43137"/>
                    </a:srgbClr>
                  </a:outerShdw>
                </a:effectLst>
                <a:cs typeface="B Titr" panose="00000700000000000000" pitchFamily="2" charset="-78"/>
              </a:rPr>
              <a:t> و </a:t>
            </a:r>
            <a:r>
              <a:rPr lang="fa-IR" dirty="0">
                <a:solidFill>
                  <a:srgbClr val="FF0000"/>
                </a:solidFill>
                <a:effectLst>
                  <a:outerShdw blurRad="38100" dist="38100" dir="2700000" algn="tl">
                    <a:srgbClr val="000000">
                      <a:alpha val="43137"/>
                    </a:srgbClr>
                  </a:outerShdw>
                </a:effectLst>
                <a:cs typeface="B Titr" panose="00000700000000000000" pitchFamily="2" charset="-78"/>
              </a:rPr>
              <a:t>درد </a:t>
            </a:r>
            <a:r>
              <a:rPr lang="fa-IR" dirty="0">
                <a:effectLst>
                  <a:outerShdw blurRad="38100" dist="38100" dir="2700000" algn="tl">
                    <a:srgbClr val="000000">
                      <a:alpha val="43137"/>
                    </a:srgbClr>
                  </a:outerShdw>
                </a:effectLst>
                <a:cs typeface="B Titr" panose="00000700000000000000" pitchFamily="2" charset="-78"/>
              </a:rPr>
              <a:t>و </a:t>
            </a:r>
            <a:r>
              <a:rPr lang="fa-IR" dirty="0">
                <a:solidFill>
                  <a:srgbClr val="FF0000"/>
                </a:solidFill>
                <a:effectLst>
                  <a:outerShdw blurRad="38100" dist="38100" dir="2700000" algn="tl">
                    <a:srgbClr val="000000">
                      <a:alpha val="43137"/>
                    </a:srgbClr>
                  </a:outerShdw>
                </a:effectLst>
                <a:cs typeface="B Titr" panose="00000700000000000000" pitchFamily="2" charset="-78"/>
              </a:rPr>
              <a:t>رنج‌ها </a:t>
            </a:r>
            <a:r>
              <a:rPr lang="fa-IR" dirty="0">
                <a:effectLst>
                  <a:outerShdw blurRad="38100" dist="38100" dir="2700000" algn="tl">
                    <a:srgbClr val="000000">
                      <a:alpha val="43137"/>
                    </a:srgbClr>
                  </a:outerShdw>
                </a:effectLst>
                <a:cs typeface="B Titr" panose="00000700000000000000" pitchFamily="2" charset="-78"/>
              </a:rPr>
              <a:t>را طى مى‏كند تا متولد شود، اين است طبيعت زندگى دنيا، و انتظار غير از آن اشتباه است.</a:t>
            </a:r>
          </a:p>
          <a:p>
            <a:pPr marL="0" indent="0" algn="just" rtl="1">
              <a:lnSpc>
                <a:spcPct val="200000"/>
              </a:lnSpc>
              <a:buNone/>
            </a:pPr>
            <a:endParaRPr lang="en-US" dirty="0">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1121" y="359715"/>
            <a:ext cx="4118017" cy="268828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5694"/>
          <a:stretch/>
        </p:blipFill>
        <p:spPr>
          <a:xfrm>
            <a:off x="1911120" y="3642590"/>
            <a:ext cx="4118017" cy="256771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6076089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20873" y="350982"/>
            <a:ext cx="5061526" cy="5965597"/>
          </a:xfrm>
        </p:spPr>
        <p:txBody>
          <a:bodyPr>
            <a:normAutofit fontScale="92500"/>
          </a:bodyPr>
          <a:lstStyle/>
          <a:p>
            <a:pPr marL="0" indent="0" algn="just" rtl="1">
              <a:lnSpc>
                <a:spcPct val="150000"/>
              </a:lnSpc>
              <a:buNone/>
            </a:pPr>
            <a:r>
              <a:rPr lang="fa-IR" dirty="0">
                <a:effectLst>
                  <a:outerShdw blurRad="38100" dist="38100" dir="2700000" algn="tl">
                    <a:srgbClr val="000000">
                      <a:alpha val="43137"/>
                    </a:srgbClr>
                  </a:outerShdw>
                </a:effectLst>
                <a:cs typeface="B Titr" panose="00000700000000000000" pitchFamily="2" charset="-78"/>
              </a:rPr>
              <a:t>*يا أَيُّهَا الْإِنْسانُ إِنَّكَ كادِحٌ إِلى‏ رَبِّكَ كَدْحاً فَمُلاقِيهِ (سوره مبارکه انشقاق آیه شریفه۶)</a:t>
            </a:r>
          </a:p>
          <a:p>
            <a:pPr marL="0" indent="0" algn="just" rtl="1">
              <a:lnSpc>
                <a:spcPct val="150000"/>
              </a:lnSpc>
              <a:buNone/>
            </a:pPr>
            <a:r>
              <a:rPr lang="fa-IR" dirty="0" smtClean="0">
                <a:solidFill>
                  <a:srgbClr val="FF0000"/>
                </a:solidFill>
                <a:effectLst>
                  <a:outerShdw blurRad="38100" dist="38100" dir="2700000" algn="tl">
                    <a:srgbClr val="000000">
                      <a:alpha val="43137"/>
                    </a:srgbClr>
                  </a:outerShdw>
                </a:effectLst>
                <a:cs typeface="B Titr" panose="00000700000000000000" pitchFamily="2" charset="-78"/>
              </a:rPr>
              <a:t>«كدح</a:t>
            </a:r>
            <a:r>
              <a:rPr lang="fa-IR" dirty="0">
                <a:solidFill>
                  <a:srgbClr val="FF0000"/>
                </a:solidFill>
                <a:effectLst>
                  <a:outerShdw blurRad="38100" dist="38100" dir="2700000" algn="tl">
                    <a:srgbClr val="000000">
                      <a:alpha val="43137"/>
                    </a:srgbClr>
                  </a:outerShdw>
                </a:effectLst>
                <a:cs typeface="B Titr" panose="00000700000000000000" pitchFamily="2" charset="-78"/>
              </a:rPr>
              <a:t>»</a:t>
            </a:r>
            <a:r>
              <a:rPr lang="fa-IR" dirty="0" smtClean="0">
                <a:solidFill>
                  <a:srgbClr val="FF0000"/>
                </a:solidFill>
                <a:effectLst>
                  <a:outerShdw blurRad="38100" dist="38100" dir="2700000" algn="tl">
                    <a:srgbClr val="000000">
                      <a:alpha val="43137"/>
                    </a:srgbClr>
                  </a:outerShdw>
                </a:effectLst>
                <a:cs typeface="B Titr" panose="00000700000000000000" pitchFamily="2" charset="-78"/>
              </a:rPr>
              <a:t> به </a:t>
            </a:r>
            <a:r>
              <a:rPr lang="fa-IR" dirty="0">
                <a:solidFill>
                  <a:srgbClr val="FF0000"/>
                </a:solidFill>
                <a:effectLst>
                  <a:outerShdw blurRad="38100" dist="38100" dir="2700000" algn="tl">
                    <a:srgbClr val="000000">
                      <a:alpha val="43137"/>
                    </a:srgbClr>
                  </a:outerShdw>
                </a:effectLst>
                <a:cs typeface="B Titr" panose="00000700000000000000" pitchFamily="2" charset="-78"/>
              </a:rPr>
              <a:t>معنى تلاش و كوششى است كه با رنج و تعب همراه باشد، و در جسم و جان اثر </a:t>
            </a:r>
            <a:r>
              <a:rPr lang="fa-IR" dirty="0" smtClean="0">
                <a:solidFill>
                  <a:srgbClr val="FF0000"/>
                </a:solidFill>
                <a:effectLst>
                  <a:outerShdw blurRad="38100" dist="38100" dir="2700000" algn="tl">
                    <a:srgbClr val="000000">
                      <a:alpha val="43137"/>
                    </a:srgbClr>
                  </a:outerShdw>
                </a:effectLst>
                <a:cs typeface="B Titr" panose="00000700000000000000" pitchFamily="2" charset="-78"/>
              </a:rPr>
              <a:t>بگذارد.</a:t>
            </a:r>
          </a:p>
          <a:p>
            <a:pPr marL="0" indent="0" algn="just" rtl="1">
              <a:lnSpc>
                <a:spcPct val="150000"/>
              </a:lnSpc>
              <a:buNone/>
            </a:pPr>
            <a:r>
              <a:rPr lang="fa-IR" dirty="0" smtClean="0">
                <a:effectLst>
                  <a:outerShdw blurRad="38100" dist="38100" dir="2700000" algn="tl">
                    <a:srgbClr val="000000">
                      <a:alpha val="43137"/>
                    </a:srgbClr>
                  </a:outerShdw>
                </a:effectLst>
                <a:cs typeface="B Titr" panose="00000700000000000000" pitchFamily="2" charset="-78"/>
              </a:rPr>
              <a:t>خطاب </a:t>
            </a:r>
            <a:r>
              <a:rPr lang="fa-IR" dirty="0">
                <a:effectLst>
                  <a:outerShdw blurRad="38100" dist="38100" dir="2700000" algn="tl">
                    <a:srgbClr val="000000">
                      <a:alpha val="43137"/>
                    </a:srgbClr>
                  </a:outerShdw>
                </a:effectLst>
                <a:cs typeface="B Titr" panose="00000700000000000000" pitchFamily="2" charset="-78"/>
              </a:rPr>
              <a:t>آيه شریفه به جنس انسان بوده و اشاره به يك اصل اساسى در حيات همه </a:t>
            </a:r>
            <a:r>
              <a:rPr lang="fa-IR" dirty="0" smtClean="0">
                <a:effectLst>
                  <a:outerShdw blurRad="38100" dist="38100" dir="2700000" algn="tl">
                    <a:srgbClr val="000000">
                      <a:alpha val="43137"/>
                    </a:srgbClr>
                  </a:outerShdw>
                </a:effectLst>
                <a:cs typeface="B Titr" panose="00000700000000000000" pitchFamily="2" charset="-78"/>
              </a:rPr>
              <a:t>انسان‌ها </a:t>
            </a:r>
            <a:r>
              <a:rPr lang="fa-IR" dirty="0">
                <a:effectLst>
                  <a:outerShdw blurRad="38100" dist="38100" dir="2700000" algn="tl">
                    <a:srgbClr val="000000">
                      <a:alpha val="43137"/>
                    </a:srgbClr>
                  </a:outerShdw>
                </a:effectLst>
                <a:cs typeface="B Titr" panose="00000700000000000000" pitchFamily="2" charset="-78"/>
              </a:rPr>
              <a:t>است، كه همواره زندگى آميخته با زحمت و رنج و تعب است، حتى اگر هدف رسيدن به متاع دنيا باشد، تا چه رسد به اينكه هدف آخرت و سعادت جاويدان و قرب پروردگار </a:t>
            </a:r>
            <a:r>
              <a:rPr lang="fa-IR" dirty="0" smtClean="0">
                <a:effectLst>
                  <a:outerShdw blurRad="38100" dist="38100" dir="2700000" algn="tl">
                    <a:srgbClr val="000000">
                      <a:alpha val="43137"/>
                    </a:srgbClr>
                  </a:outerShdw>
                </a:effectLst>
                <a:cs typeface="B Titr" panose="00000700000000000000" pitchFamily="2" charset="-78"/>
              </a:rPr>
              <a:t>باشد</a:t>
            </a:r>
            <a:endParaRPr lang="en-US" dirty="0">
              <a:effectLst>
                <a:outerShdw blurRad="38100" dist="38100" dir="2700000" algn="tl">
                  <a:srgbClr val="000000">
                    <a:alpha val="43137"/>
                  </a:srgbClr>
                </a:outerShdw>
              </a:effectLst>
              <a:cs typeface="B Titr" panose="00000700000000000000" pitchFamily="2" charset="-78"/>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35242" b="4319"/>
          <a:stretch/>
        </p:blipFill>
        <p:spPr>
          <a:xfrm>
            <a:off x="1357745" y="1897525"/>
            <a:ext cx="5433387" cy="333949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9483743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26577" y="332510"/>
            <a:ext cx="4809441" cy="6433734"/>
          </a:xfrm>
        </p:spPr>
        <p:txBody>
          <a:bodyPr>
            <a:normAutofit/>
          </a:bodyPr>
          <a:lstStyle/>
          <a:p>
            <a:pPr marL="0" indent="0" algn="just" rtl="1">
              <a:lnSpc>
                <a:spcPct val="200000"/>
              </a:lnSpc>
              <a:buNone/>
            </a:pPr>
            <a:r>
              <a:rPr lang="fa-IR" sz="2800" dirty="0">
                <a:effectLst>
                  <a:outerShdw blurRad="38100" dist="38100" dir="2700000" algn="tl">
                    <a:srgbClr val="000000">
                      <a:alpha val="43137"/>
                    </a:srgbClr>
                  </a:outerShdw>
                </a:effectLst>
                <a:cs typeface="B Titr" panose="00000700000000000000" pitchFamily="2" charset="-78"/>
              </a:rPr>
              <a:t>تعبير </a:t>
            </a:r>
            <a:r>
              <a:rPr lang="fa-IR" sz="2800" dirty="0" smtClean="0">
                <a:effectLst>
                  <a:outerShdw blurRad="38100" dist="38100" dir="2700000" algn="tl">
                    <a:srgbClr val="000000">
                      <a:alpha val="43137"/>
                    </a:srgbClr>
                  </a:outerShdw>
                </a:effectLst>
                <a:cs typeface="B Titr" panose="00000700000000000000" pitchFamily="2" charset="-78"/>
              </a:rPr>
              <a:t>به </a:t>
            </a:r>
            <a:r>
              <a:rPr lang="fa-IR" sz="2800" dirty="0" smtClean="0">
                <a:solidFill>
                  <a:srgbClr val="FF0000"/>
                </a:solidFill>
                <a:effectLst>
                  <a:outerShdw blurRad="38100" dist="38100" dir="2700000" algn="tl">
                    <a:srgbClr val="000000">
                      <a:alpha val="43137"/>
                    </a:srgbClr>
                  </a:outerShdw>
                </a:effectLst>
                <a:cs typeface="B Titr" panose="00000700000000000000" pitchFamily="2" charset="-78"/>
              </a:rPr>
              <a:t>«ملاقات پروردگار» </a:t>
            </a:r>
            <a:r>
              <a:rPr lang="fa-IR" sz="2800" dirty="0">
                <a:effectLst>
                  <a:outerShdw blurRad="38100" dist="38100" dir="2700000" algn="tl">
                    <a:srgbClr val="000000">
                      <a:alpha val="43137"/>
                    </a:srgbClr>
                  </a:outerShdw>
                </a:effectLst>
                <a:cs typeface="B Titr" panose="00000700000000000000" pitchFamily="2" charset="-78"/>
              </a:rPr>
              <a:t>در اينجا، </a:t>
            </a:r>
            <a:r>
              <a:rPr lang="fa-IR" sz="2800" dirty="0" smtClean="0">
                <a:effectLst>
                  <a:outerShdw blurRad="38100" dist="38100" dir="2700000" algn="tl">
                    <a:srgbClr val="000000">
                      <a:alpha val="43137"/>
                    </a:srgbClr>
                  </a:outerShdw>
                </a:effectLst>
                <a:cs typeface="B Titr" panose="00000700000000000000" pitchFamily="2" charset="-78"/>
              </a:rPr>
              <a:t>نشان </a:t>
            </a:r>
            <a:r>
              <a:rPr lang="fa-IR" sz="2800" dirty="0">
                <a:effectLst>
                  <a:outerShdw blurRad="38100" dist="38100" dir="2700000" algn="tl">
                    <a:srgbClr val="000000">
                      <a:alpha val="43137"/>
                    </a:srgbClr>
                  </a:outerShdw>
                </a:effectLst>
                <a:cs typeface="B Titr" panose="00000700000000000000" pitchFamily="2" charset="-78"/>
              </a:rPr>
              <a:t>مى‏دهد كه اين رنج و تعب تا آن روز ادامه خواهد يافت، و زمانى به پايان مى‏رسد كه پرونده اين دنيا بسته شود و انسان با عملى پاك خداى خويش را ملاقات كند. </a:t>
            </a:r>
            <a:r>
              <a:rPr lang="fa-IR" sz="2800" dirty="0" smtClean="0">
                <a:effectLst>
                  <a:outerShdw blurRad="38100" dist="38100" dir="2700000" algn="tl">
                    <a:srgbClr val="000000">
                      <a:alpha val="43137"/>
                    </a:srgbClr>
                  </a:outerShdw>
                </a:effectLst>
                <a:cs typeface="B Titr" panose="00000700000000000000" pitchFamily="2" charset="-78"/>
              </a:rPr>
              <a:t>آری راحتی بی رنج و تعب، تنها در آنجا است.</a:t>
            </a:r>
            <a:endParaRPr lang="en-US" dirty="0">
              <a:effectLst>
                <a:outerShdw blurRad="38100" dist="38100" dir="2700000" algn="tl">
                  <a:srgbClr val="000000">
                    <a:alpha val="43137"/>
                  </a:srgbClr>
                </a:outerShdw>
              </a:effectLst>
              <a:cs typeface="B Titr" panose="00000700000000000000" pitchFamily="2" charset="-78"/>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39596"/>
          <a:stretch/>
        </p:blipFill>
        <p:spPr>
          <a:xfrm>
            <a:off x="1563282" y="1860297"/>
            <a:ext cx="5592604" cy="337815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093997390"/>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68655" y="433137"/>
            <a:ext cx="5062968" cy="5883441"/>
          </a:xfrm>
        </p:spPr>
        <p:txBody>
          <a:bodyPr>
            <a:normAutofit fontScale="77500" lnSpcReduction="20000"/>
          </a:bodyPr>
          <a:lstStyle/>
          <a:p>
            <a:pPr marL="0" indent="0" algn="just" rtl="1">
              <a:lnSpc>
                <a:spcPct val="170000"/>
              </a:lnSpc>
              <a:buNone/>
            </a:pPr>
            <a:r>
              <a:rPr lang="fa-IR" dirty="0">
                <a:effectLst>
                  <a:outerShdw blurRad="38100" dist="38100" dir="2700000" algn="tl">
                    <a:srgbClr val="000000">
                      <a:alpha val="43137"/>
                    </a:srgbClr>
                  </a:outerShdw>
                </a:effectLst>
                <a:cs typeface="B Titr" panose="00000700000000000000" pitchFamily="2" charset="-78"/>
              </a:rPr>
              <a:t>بسم اللّه الرّحمن الرّحیم</a:t>
            </a:r>
            <a:endParaRPr lang="en-US" dirty="0">
              <a:effectLst>
                <a:outerShdw blurRad="38100" dist="38100" dir="2700000" algn="tl">
                  <a:srgbClr val="000000">
                    <a:alpha val="43137"/>
                  </a:srgbClr>
                </a:outerShdw>
              </a:effectLst>
              <a:cs typeface="B Titr" panose="00000700000000000000" pitchFamily="2" charset="-78"/>
            </a:endParaRPr>
          </a:p>
          <a:p>
            <a:pPr marL="0" indent="0" algn="just" rtl="1">
              <a:lnSpc>
                <a:spcPct val="170000"/>
              </a:lnSpc>
              <a:buNone/>
            </a:pPr>
            <a:r>
              <a:rPr lang="fa-IR" dirty="0" smtClean="0">
                <a:solidFill>
                  <a:schemeClr val="accent1"/>
                </a:solidFill>
                <a:effectLst>
                  <a:outerShdw blurRad="38100" dist="38100" dir="2700000" algn="tl">
                    <a:srgbClr val="000000">
                      <a:alpha val="43137"/>
                    </a:srgbClr>
                  </a:outerShdw>
                </a:effectLst>
                <a:cs typeface="B Titr" panose="00000700000000000000" pitchFamily="2" charset="-78"/>
              </a:rPr>
              <a:t>«وَ </a:t>
            </a:r>
            <a:r>
              <a:rPr lang="fa-IR" dirty="0">
                <a:solidFill>
                  <a:schemeClr val="accent1"/>
                </a:solidFill>
                <a:effectLst>
                  <a:outerShdw blurRad="38100" dist="38100" dir="2700000" algn="tl">
                    <a:srgbClr val="000000">
                      <a:alpha val="43137"/>
                    </a:srgbClr>
                  </a:outerShdw>
                </a:effectLst>
                <a:cs typeface="B Titr" panose="00000700000000000000" pitchFamily="2" charset="-78"/>
              </a:rPr>
              <a:t>الْعَصْرِ (۱) إِنَّ الْإِنْسانَ لَفي‏ خُسْرٍ (٢) إِلاَّ الَّذينَ آمَنُوا وَ عَمِلُوا الصَّالِحاتِ وَ تَواصَوْا بِالْحَقِّ وَ تَواصَوْا </a:t>
            </a:r>
            <a:r>
              <a:rPr lang="fa-IR" dirty="0" smtClean="0">
                <a:solidFill>
                  <a:schemeClr val="accent1"/>
                </a:solidFill>
                <a:effectLst>
                  <a:outerShdw blurRad="38100" dist="38100" dir="2700000" algn="tl">
                    <a:srgbClr val="000000">
                      <a:alpha val="43137"/>
                    </a:srgbClr>
                  </a:outerShdw>
                </a:effectLst>
                <a:cs typeface="B Titr" panose="00000700000000000000" pitchFamily="2" charset="-78"/>
              </a:rPr>
              <a:t>بِالصَّبْرِ(۳)» </a:t>
            </a:r>
            <a:r>
              <a:rPr lang="fa-IR" dirty="0">
                <a:effectLst>
                  <a:outerShdw blurRad="38100" dist="38100" dir="2700000" algn="tl">
                    <a:srgbClr val="000000">
                      <a:alpha val="43137"/>
                    </a:srgbClr>
                  </a:outerShdw>
                </a:effectLst>
                <a:cs typeface="B Titr" panose="00000700000000000000" pitchFamily="2" charset="-78"/>
              </a:rPr>
              <a:t>(</a:t>
            </a:r>
            <a:r>
              <a:rPr lang="fa-IR" dirty="0" smtClean="0">
                <a:effectLst>
                  <a:outerShdw blurRad="38100" dist="38100" dir="2700000" algn="tl">
                    <a:srgbClr val="000000">
                      <a:alpha val="43137"/>
                    </a:srgbClr>
                  </a:outerShdw>
                </a:effectLst>
                <a:cs typeface="B Titr" panose="00000700000000000000" pitchFamily="2" charset="-78"/>
              </a:rPr>
              <a:t>سوره العصر) </a:t>
            </a:r>
            <a:endParaRPr lang="en-US" dirty="0">
              <a:effectLst>
                <a:outerShdw blurRad="38100" dist="38100" dir="2700000" algn="tl">
                  <a:srgbClr val="000000">
                    <a:alpha val="43137"/>
                  </a:srgbClr>
                </a:outerShdw>
              </a:effectLst>
              <a:cs typeface="B Titr" panose="00000700000000000000" pitchFamily="2" charset="-78"/>
            </a:endParaRPr>
          </a:p>
          <a:p>
            <a:pPr marL="0" indent="0" algn="just" rtl="1">
              <a:lnSpc>
                <a:spcPct val="170000"/>
              </a:lnSpc>
              <a:buNone/>
            </a:pPr>
            <a:r>
              <a:rPr lang="fa-IR" dirty="0" smtClean="0">
                <a:effectLst>
                  <a:outerShdw blurRad="38100" dist="38100" dir="2700000" algn="tl">
                    <a:srgbClr val="000000">
                      <a:alpha val="43137"/>
                    </a:srgbClr>
                  </a:outerShdw>
                </a:effectLst>
                <a:cs typeface="B Titr" panose="00000700000000000000" pitchFamily="2" charset="-78"/>
              </a:rPr>
              <a:t>ترجمه: «به </a:t>
            </a:r>
            <a:r>
              <a:rPr lang="fa-IR" dirty="0">
                <a:effectLst>
                  <a:outerShdw blurRad="38100" dist="38100" dir="2700000" algn="tl">
                    <a:srgbClr val="000000">
                      <a:alpha val="43137"/>
                    </a:srgbClr>
                  </a:outerShdw>
                </a:effectLst>
                <a:cs typeface="B Titr" panose="00000700000000000000" pitchFamily="2" charset="-78"/>
              </a:rPr>
              <a:t>عصر سوگند(۱) كه انسانها همه در زيانند(٢) مگر كسانى كه ايمان آورده و اعمال صالح انجام داده‏اند، و يكديگر را به حق سفارش كرده و يكديگر را به شكيبايى و استقامت توصيه نموده ‏اند(٣</a:t>
            </a:r>
            <a:r>
              <a:rPr lang="fa-IR" dirty="0" smtClean="0">
                <a:effectLst>
                  <a:outerShdw blurRad="38100" dist="38100" dir="2700000" algn="tl">
                    <a:srgbClr val="000000">
                      <a:alpha val="43137"/>
                    </a:srgbClr>
                  </a:outerShdw>
                </a:effectLst>
                <a:cs typeface="B Titr" panose="00000700000000000000" pitchFamily="2" charset="-78"/>
              </a:rPr>
              <a:t>)»</a:t>
            </a:r>
            <a:endParaRPr lang="en-US" dirty="0">
              <a:effectLst>
                <a:outerShdw blurRad="38100" dist="38100" dir="2700000" algn="tl">
                  <a:srgbClr val="000000">
                    <a:alpha val="43137"/>
                  </a:srgbClr>
                </a:outerShdw>
              </a:effectLst>
              <a:cs typeface="B Titr" panose="00000700000000000000" pitchFamily="2" charset="-78"/>
            </a:endParaRPr>
          </a:p>
          <a:p>
            <a:pPr marL="0" indent="0" algn="just" rtl="1">
              <a:lnSpc>
                <a:spcPct val="170000"/>
              </a:lnSpc>
              <a:buNone/>
            </a:pPr>
            <a:r>
              <a:rPr lang="fa-IR" dirty="0">
                <a:effectLst>
                  <a:outerShdw blurRad="38100" dist="38100" dir="2700000" algn="tl">
                    <a:srgbClr val="000000">
                      <a:alpha val="43137"/>
                    </a:srgbClr>
                  </a:outerShdw>
                </a:effectLst>
                <a:cs typeface="B Titr" panose="00000700000000000000" pitchFamily="2" charset="-78"/>
              </a:rPr>
              <a:t>این سوره مبارکه نیز اشاره به این مطلب دارد که تنها کسانی </a:t>
            </a:r>
            <a:r>
              <a:rPr lang="fa-IR" dirty="0" smtClean="0">
                <a:effectLst>
                  <a:outerShdw blurRad="38100" dist="38100" dir="2700000" algn="tl">
                    <a:srgbClr val="000000">
                      <a:alpha val="43137"/>
                    </a:srgbClr>
                  </a:outerShdw>
                </a:effectLst>
                <a:cs typeface="B Titr" panose="00000700000000000000" pitchFamily="2" charset="-78"/>
              </a:rPr>
              <a:t>دچار پسرفت </a:t>
            </a:r>
            <a:r>
              <a:rPr lang="fa-IR" dirty="0">
                <a:effectLst>
                  <a:outerShdw blurRad="38100" dist="38100" dir="2700000" algn="tl">
                    <a:srgbClr val="000000">
                      <a:alpha val="43137"/>
                    </a:srgbClr>
                  </a:outerShdw>
                </a:effectLst>
                <a:cs typeface="B Titr" panose="00000700000000000000" pitchFamily="2" charset="-78"/>
              </a:rPr>
              <a:t>و خسران </a:t>
            </a:r>
            <a:r>
              <a:rPr lang="fa-IR" dirty="0" smtClean="0">
                <a:effectLst>
                  <a:outerShdw blurRad="38100" dist="38100" dir="2700000" algn="tl">
                    <a:srgbClr val="000000">
                      <a:alpha val="43137"/>
                    </a:srgbClr>
                  </a:outerShdw>
                </a:effectLst>
                <a:cs typeface="B Titr" panose="00000700000000000000" pitchFamily="2" charset="-78"/>
              </a:rPr>
              <a:t>نمی‌شوند </a:t>
            </a:r>
            <a:r>
              <a:rPr lang="fa-IR" dirty="0">
                <a:effectLst>
                  <a:outerShdw blurRad="38100" dist="38100" dir="2700000" algn="tl">
                    <a:srgbClr val="000000">
                      <a:alpha val="43137"/>
                    </a:srgbClr>
                  </a:outerShdw>
                </a:effectLst>
                <a:cs typeface="B Titr" panose="00000700000000000000" pitchFamily="2" charset="-78"/>
              </a:rPr>
              <a:t>که </a:t>
            </a:r>
            <a:r>
              <a:rPr lang="fa-IR" dirty="0" smtClean="0">
                <a:effectLst>
                  <a:outerShdw blurRad="38100" dist="38100" dir="2700000" algn="tl">
                    <a:srgbClr val="000000">
                      <a:alpha val="43137"/>
                    </a:srgbClr>
                  </a:outerShdw>
                </a:effectLst>
                <a:cs typeface="B Titr" panose="00000700000000000000" pitchFamily="2" charset="-78"/>
              </a:rPr>
              <a:t>اهل پذیرش سختی‌ها و چالشِ ایمان، عمل صالح و تواصی مومنانه باشند.</a:t>
            </a:r>
            <a:endParaRPr lang="fa-IR" dirty="0">
              <a:effectLst>
                <a:outerShdw blurRad="38100" dist="38100" dir="2700000" algn="tl">
                  <a:srgbClr val="000000">
                    <a:alpha val="43137"/>
                  </a:srgbClr>
                </a:outerShdw>
              </a:effectLst>
              <a:cs typeface="B Titr" panose="00000700000000000000" pitchFamily="2" charset="-78"/>
            </a:endParaRPr>
          </a:p>
          <a:p>
            <a:pPr marL="0" indent="0" algn="just" rtl="1">
              <a:lnSpc>
                <a:spcPct val="170000"/>
              </a:lnSpc>
              <a:buNone/>
            </a:pPr>
            <a:endParaRPr lang="en-US" dirty="0">
              <a:effectLst>
                <a:outerShdw blurRad="38100" dist="38100" dir="2700000" algn="tl">
                  <a:srgbClr val="000000">
                    <a:alpha val="43137"/>
                  </a:srgbClr>
                </a:outerShdw>
              </a:effectLst>
              <a:cs typeface="B Titr" panose="000007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9273" y="1884218"/>
            <a:ext cx="5363618" cy="303876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41447394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88727" y="748145"/>
            <a:ext cx="5176114" cy="5581498"/>
          </a:xfrm>
        </p:spPr>
        <p:txBody>
          <a:bodyPr>
            <a:normAutofit fontScale="70000" lnSpcReduction="20000"/>
          </a:bodyPr>
          <a:lstStyle/>
          <a:p>
            <a:pPr marL="0" indent="0" algn="just" rtl="1">
              <a:lnSpc>
                <a:spcPct val="170000"/>
              </a:lnSpc>
              <a:buNone/>
            </a:pPr>
            <a:r>
              <a:rPr lang="fa-IR" b="1" dirty="0">
                <a:solidFill>
                  <a:srgbClr val="FF0000"/>
                </a:solidFill>
                <a:effectLst>
                  <a:outerShdw blurRad="38100" dist="38100" dir="2700000" algn="tl">
                    <a:srgbClr val="000000">
                      <a:alpha val="43137"/>
                    </a:srgbClr>
                  </a:outerShdw>
                </a:effectLst>
                <a:cs typeface="B Titr" panose="00000700000000000000" pitchFamily="2" charset="-78"/>
              </a:rPr>
              <a:t>مؤیدات روایی   </a:t>
            </a:r>
            <a:endParaRPr lang="fa-IR" dirty="0">
              <a:solidFill>
                <a:srgbClr val="FF0000"/>
              </a:solidFill>
              <a:effectLst>
                <a:outerShdw blurRad="38100" dist="38100" dir="2700000" algn="tl">
                  <a:srgbClr val="000000">
                    <a:alpha val="43137"/>
                  </a:srgbClr>
                </a:outerShdw>
              </a:effectLst>
              <a:cs typeface="B Titr" panose="00000700000000000000" pitchFamily="2" charset="-78"/>
            </a:endParaRPr>
          </a:p>
          <a:p>
            <a:pPr marL="0" indent="0" algn="just" rtl="1">
              <a:lnSpc>
                <a:spcPct val="170000"/>
              </a:lnSpc>
              <a:buNone/>
            </a:pPr>
            <a:r>
              <a:rPr lang="fa-IR" dirty="0" smtClean="0">
                <a:effectLst>
                  <a:outerShdw blurRad="38100" dist="38100" dir="2700000" algn="tl">
                    <a:srgbClr val="000000">
                      <a:alpha val="43137"/>
                    </a:srgbClr>
                  </a:outerShdw>
                </a:effectLst>
                <a:cs typeface="B Titr" panose="00000700000000000000" pitchFamily="2" charset="-78"/>
              </a:rPr>
              <a:t>در </a:t>
            </a:r>
            <a:r>
              <a:rPr lang="fa-IR" dirty="0">
                <a:effectLst>
                  <a:outerShdw blurRad="38100" dist="38100" dir="2700000" algn="tl">
                    <a:srgbClr val="000000">
                      <a:alpha val="43137"/>
                    </a:srgbClr>
                  </a:outerShdw>
                </a:effectLst>
                <a:cs typeface="B Titr" panose="00000700000000000000" pitchFamily="2" charset="-78"/>
              </a:rPr>
              <a:t>روایات </a:t>
            </a:r>
            <a:r>
              <a:rPr lang="fa-IR" dirty="0" smtClean="0">
                <a:effectLst>
                  <a:outerShdw blurRad="38100" dist="38100" dir="2700000" algn="tl">
                    <a:srgbClr val="000000">
                      <a:alpha val="43137"/>
                    </a:srgbClr>
                  </a:outerShdw>
                </a:effectLst>
                <a:cs typeface="B Titr" panose="00000700000000000000" pitchFamily="2" charset="-78"/>
              </a:rPr>
              <a:t>مؤیدات </a:t>
            </a:r>
            <a:r>
              <a:rPr lang="fa-IR" dirty="0">
                <a:effectLst>
                  <a:outerShdw blurRad="38100" dist="38100" dir="2700000" algn="tl">
                    <a:srgbClr val="000000">
                      <a:alpha val="43137"/>
                    </a:srgbClr>
                  </a:outerShdw>
                </a:effectLst>
                <a:cs typeface="B Titr" panose="00000700000000000000" pitchFamily="2" charset="-78"/>
              </a:rPr>
              <a:t>فراوانی </a:t>
            </a:r>
            <a:r>
              <a:rPr lang="fa-IR" dirty="0" smtClean="0">
                <a:effectLst>
                  <a:outerShdw blurRad="38100" dist="38100" dir="2700000" algn="tl">
                    <a:srgbClr val="000000">
                      <a:alpha val="43137"/>
                    </a:srgbClr>
                  </a:outerShdw>
                </a:effectLst>
                <a:cs typeface="B Titr" panose="00000700000000000000" pitchFamily="2" charset="-78"/>
              </a:rPr>
              <a:t>داریم که تاکید بر عدم </a:t>
            </a:r>
            <a:r>
              <a:rPr lang="fa-IR" dirty="0">
                <a:effectLst>
                  <a:outerShdw blurRad="38100" dist="38100" dir="2700000" algn="tl">
                    <a:srgbClr val="000000">
                      <a:alpha val="43137"/>
                    </a:srgbClr>
                  </a:outerShdw>
                </a:effectLst>
                <a:cs typeface="B Titr" panose="00000700000000000000" pitchFamily="2" charset="-78"/>
              </a:rPr>
              <a:t>فرار از مشکلات و </a:t>
            </a:r>
            <a:r>
              <a:rPr lang="fa-IR" dirty="0" smtClean="0">
                <a:effectLst>
                  <a:outerShdw blurRad="38100" dist="38100" dir="2700000" algn="tl">
                    <a:srgbClr val="000000">
                      <a:alpha val="43137"/>
                    </a:srgbClr>
                  </a:outerShdw>
                </a:effectLst>
                <a:cs typeface="B Titr" panose="00000700000000000000" pitchFamily="2" charset="-78"/>
              </a:rPr>
              <a:t>چالش‌های </a:t>
            </a:r>
            <a:r>
              <a:rPr lang="fa-IR" dirty="0">
                <a:effectLst>
                  <a:outerShdw blurRad="38100" dist="38100" dir="2700000" algn="tl">
                    <a:srgbClr val="000000">
                      <a:alpha val="43137"/>
                    </a:srgbClr>
                  </a:outerShdw>
                </a:effectLst>
                <a:cs typeface="B Titr" panose="00000700000000000000" pitchFamily="2" charset="-78"/>
              </a:rPr>
              <a:t>زندگی </a:t>
            </a:r>
            <a:r>
              <a:rPr lang="fa-IR" dirty="0" smtClean="0">
                <a:effectLst>
                  <a:outerShdw blurRad="38100" dist="38100" dir="2700000" algn="tl">
                    <a:srgbClr val="000000">
                      <a:alpha val="43137"/>
                    </a:srgbClr>
                  </a:outerShdw>
                </a:effectLst>
                <a:cs typeface="B Titr" panose="00000700000000000000" pitchFamily="2" charset="-78"/>
              </a:rPr>
              <a:t>و نفی سازش می‌کند که در صورت پذیرش سازش، منجر به خسارت‌های </a:t>
            </a:r>
            <a:r>
              <a:rPr lang="fa-IR" dirty="0">
                <a:effectLst>
                  <a:outerShdw blurRad="38100" dist="38100" dir="2700000" algn="tl">
                    <a:srgbClr val="000000">
                      <a:alpha val="43137"/>
                    </a:srgbClr>
                  </a:outerShdw>
                </a:effectLst>
                <a:cs typeface="B Titr" panose="00000700000000000000" pitchFamily="2" charset="-78"/>
              </a:rPr>
              <a:t>بزرگی </a:t>
            </a:r>
            <a:r>
              <a:rPr lang="fa-IR" dirty="0" smtClean="0">
                <a:effectLst>
                  <a:outerShdw blurRad="38100" dist="38100" dir="2700000" algn="tl">
                    <a:srgbClr val="000000">
                      <a:alpha val="43137"/>
                    </a:srgbClr>
                  </a:outerShdw>
                </a:effectLst>
                <a:cs typeface="B Titr" panose="00000700000000000000" pitchFamily="2" charset="-78"/>
              </a:rPr>
              <a:t>می‌شود.</a:t>
            </a:r>
          </a:p>
          <a:p>
            <a:pPr marL="0" indent="0" algn="just" rtl="1">
              <a:lnSpc>
                <a:spcPct val="220000"/>
              </a:lnSpc>
              <a:buNone/>
            </a:pPr>
            <a:r>
              <a:rPr lang="fa-IR" dirty="0">
                <a:effectLst>
                  <a:outerShdw blurRad="38100" dist="38100" dir="2700000" algn="tl">
                    <a:srgbClr val="000000">
                      <a:alpha val="43137"/>
                    </a:srgbClr>
                  </a:outerShdw>
                </a:effectLst>
                <a:cs typeface="B Titr" panose="00000700000000000000" pitchFamily="2" charset="-78"/>
              </a:rPr>
              <a:t>*قال الأمیرالمؤمنین(ع): «وَ إِنَّ الشَّجَرَةَ الْبَرِّيَّةَ أَصْلَبُ عُوداً وَ الرَّوَاتِعَ الْخَضِرَةَ أَرَقُّ جُلُوداً وَ النَّابِتَاتِ الْعِذْيَةَ أَقْوَى وَقُوداً وَ أَبْطَأُ خُمُودا». . نهج البلاغة (للصبحي صالح)، ص: ۴۱٨</a:t>
            </a:r>
            <a:endParaRPr lang="en-US" dirty="0">
              <a:effectLst>
                <a:outerShdw blurRad="38100" dist="38100" dir="2700000" algn="tl">
                  <a:srgbClr val="000000">
                    <a:alpha val="43137"/>
                  </a:srgbClr>
                </a:outerShdw>
              </a:effectLst>
              <a:cs typeface="B Titr" panose="00000700000000000000" pitchFamily="2" charset="-78"/>
            </a:endParaRPr>
          </a:p>
          <a:p>
            <a:pPr marL="0" indent="0" algn="just" rtl="1">
              <a:lnSpc>
                <a:spcPct val="220000"/>
              </a:lnSpc>
              <a:buNone/>
            </a:pPr>
            <a:r>
              <a:rPr lang="fa-IR" dirty="0">
                <a:effectLst>
                  <a:outerShdw blurRad="38100" dist="38100" dir="2700000" algn="tl">
                    <a:srgbClr val="000000">
                      <a:alpha val="43137"/>
                    </a:srgbClr>
                  </a:outerShdw>
                </a:effectLst>
                <a:cs typeface="B Titr" panose="00000700000000000000" pitchFamily="2" charset="-78"/>
              </a:rPr>
              <a:t>*قال عن ابی عبدللّه(ع): «إِنَّ اللَّهَ عَزَّ وَ جَلَّ أَنْعَمَ عَلَى قَوْمٍ فَلَمْ يَشْكُرُوا فَصَارَتْ عَلَيْهِمْ وَبَالًا وَ ابْتَلَى قَوْماً بِالْمَصَائِبِ فَصَبَرُوا فَصَارَتْ عَلَيْهِمْ نِعْمَةً». . الكافي (ط - الإسلامية) ؛ ج‏٢ ؛ ص٩٢</a:t>
            </a:r>
            <a:endParaRPr lang="en-US" dirty="0">
              <a:effectLst>
                <a:outerShdw blurRad="38100" dist="38100" dir="2700000" algn="tl">
                  <a:srgbClr val="000000">
                    <a:alpha val="43137"/>
                  </a:srgbClr>
                </a:outerShdw>
              </a:effectLst>
              <a:cs typeface="B Titr" panose="00000700000000000000" pitchFamily="2" charset="-78"/>
            </a:endParaRPr>
          </a:p>
          <a:p>
            <a:pPr marL="0" indent="0" algn="just" rtl="1">
              <a:lnSpc>
                <a:spcPct val="170000"/>
              </a:lnSpc>
              <a:buNone/>
            </a:pPr>
            <a:endParaRPr lang="en-US" dirty="0">
              <a:effectLst>
                <a:outerShdw blurRad="38100" dist="38100" dir="2700000" algn="tl">
                  <a:srgbClr val="000000">
                    <a:alpha val="43137"/>
                  </a:srgbClr>
                </a:outerShdw>
              </a:effectLst>
              <a:cs typeface="B Titr" panose="00000700000000000000" pitchFamily="2" charset="-78"/>
            </a:endParaRPr>
          </a:p>
          <a:p>
            <a:pPr marL="0" indent="0" algn="just" rtl="1">
              <a:lnSpc>
                <a:spcPct val="170000"/>
              </a:lnSpc>
              <a:buNone/>
            </a:pPr>
            <a:endParaRPr lang="en-US" dirty="0">
              <a:effectLst>
                <a:outerShdw blurRad="38100" dist="38100" dir="2700000" algn="tl">
                  <a:srgbClr val="000000">
                    <a:alpha val="43137"/>
                  </a:srgbClr>
                </a:outerShdw>
              </a:effectLst>
              <a:cs typeface="B Titr" panose="00000700000000000000" pitchFamily="2" charset="-78"/>
            </a:endParaRPr>
          </a:p>
          <a:p>
            <a:pPr marL="0" indent="0" algn="just" rtl="1">
              <a:lnSpc>
                <a:spcPct val="170000"/>
              </a:lnSpc>
              <a:buNone/>
            </a:pPr>
            <a:endParaRPr lang="en-US" dirty="0">
              <a:effectLst>
                <a:outerShdw blurRad="38100" dist="38100" dir="2700000" algn="tl">
                  <a:srgbClr val="000000">
                    <a:alpha val="43137"/>
                  </a:srgbClr>
                </a:outerShdw>
              </a:effectLst>
              <a:cs typeface="B Titr" panose="00000700000000000000" pitchFamily="2" charset="-78"/>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44874" b="12913"/>
          <a:stretch/>
        </p:blipFill>
        <p:spPr>
          <a:xfrm>
            <a:off x="1625601" y="1425786"/>
            <a:ext cx="5504872" cy="373664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545582315"/>
      </p:ext>
    </p:extLst>
  </p:cSld>
  <p:clrMapOvr>
    <a:masterClrMapping/>
  </p:clrMapOvr>
  <p:transition spd="med">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918036" y="832974"/>
            <a:ext cx="5024582" cy="6177426"/>
          </a:xfrm>
          <a:prstGeom prst="rect">
            <a:avLst/>
          </a:prstGeom>
        </p:spPr>
        <p:txBody>
          <a:bodyPr vert="horz" lIns="91440" tIns="45720" rIns="91440" bIns="45720" rtlCol="0" anchor="ctr">
            <a:normAutofit fontScale="625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just" rtl="1">
              <a:lnSpc>
                <a:spcPct val="220000"/>
              </a:lnSpc>
              <a:buNone/>
            </a:pPr>
            <a:r>
              <a:rPr lang="fa-IR" dirty="0" smtClean="0">
                <a:effectLst>
                  <a:outerShdw blurRad="38100" dist="38100" dir="2700000" algn="tl">
                    <a:srgbClr val="000000">
                      <a:alpha val="43137"/>
                    </a:srgbClr>
                  </a:outerShdw>
                </a:effectLst>
                <a:cs typeface="B Titr" panose="00000700000000000000" pitchFamily="2" charset="-78"/>
              </a:rPr>
              <a:t>*قال الأمیرالمؤمنین(ع): «لَا يَمْنَعُ الضَّيْمَ الذَّلِيلُ وَ لَا يُدْرَكُ الْحَقُّ إِلَّا بِالْجِد)</a:t>
            </a:r>
            <a:r>
              <a:rPr lang="fa-IR" dirty="0">
                <a:effectLst>
                  <a:outerShdw blurRad="38100" dist="38100" dir="2700000" algn="tl">
                    <a:srgbClr val="000000">
                      <a:alpha val="43137"/>
                    </a:srgbClr>
                  </a:outerShdw>
                </a:effectLst>
                <a:cs typeface="B Titr" panose="00000700000000000000" pitchFamily="2" charset="-78"/>
              </a:rPr>
              <a:t> . نهج البلاغة (للصبحي صالح)، ص: 73، خ29</a:t>
            </a:r>
            <a:endParaRPr lang="en-US" dirty="0">
              <a:effectLst>
                <a:outerShdw blurRad="38100" dist="38100" dir="2700000" algn="tl">
                  <a:srgbClr val="000000">
                    <a:alpha val="43137"/>
                  </a:srgbClr>
                </a:outerShdw>
              </a:effectLst>
              <a:cs typeface="B Titr" panose="00000700000000000000" pitchFamily="2" charset="-78"/>
            </a:endParaRPr>
          </a:p>
          <a:p>
            <a:pPr marL="0" indent="0" algn="just" rtl="1">
              <a:lnSpc>
                <a:spcPct val="220000"/>
              </a:lnSpc>
              <a:buNone/>
            </a:pPr>
            <a:r>
              <a:rPr lang="fa-IR" dirty="0" smtClean="0">
                <a:effectLst>
                  <a:outerShdw blurRad="38100" dist="38100" dir="2700000" algn="tl">
                    <a:srgbClr val="000000">
                      <a:alpha val="43137"/>
                    </a:srgbClr>
                  </a:outerShdw>
                </a:effectLst>
                <a:cs typeface="B Titr" panose="00000700000000000000" pitchFamily="2" charset="-78"/>
              </a:rPr>
              <a:t>*یا هِشَامُ إِنَّ الْعَاقِلَ نَظَرَ إِلَى الدُّنْيَا وَ إِلَى أَهْلِهَا فَعَلِمَ أَنَّهَا لَا تُنَالُ‏ إِلَّا بِالْمَشَقَّةِ وَ نَظَرَ إِلَى الْآخِرَةِ فَعَلِمَ أَنَّهَا لَا تُنَالُ‏ إِلَّا بِالْمَشَقَّةِ فَطَلَبَ بِالْمَشَقَّةِ أَبْقَاهُمَا</a:t>
            </a:r>
            <a:r>
              <a:rPr lang="fa-IR" dirty="0">
                <a:effectLst>
                  <a:outerShdw blurRad="38100" dist="38100" dir="2700000" algn="tl">
                    <a:srgbClr val="000000">
                      <a:alpha val="43137"/>
                    </a:srgbClr>
                  </a:outerShdw>
                </a:effectLst>
                <a:cs typeface="B Titr" panose="00000700000000000000" pitchFamily="2" charset="-78"/>
              </a:rPr>
              <a:t>. الكافي (ط - الإسلامية)، ج‏1، ص: 18</a:t>
            </a:r>
            <a:endParaRPr lang="en-US" dirty="0">
              <a:effectLst>
                <a:outerShdw blurRad="38100" dist="38100" dir="2700000" algn="tl">
                  <a:srgbClr val="000000">
                    <a:alpha val="43137"/>
                  </a:srgbClr>
                </a:outerShdw>
              </a:effectLst>
              <a:cs typeface="B Titr" panose="00000700000000000000" pitchFamily="2" charset="-78"/>
            </a:endParaRPr>
          </a:p>
          <a:p>
            <a:pPr marL="0" indent="0" algn="just" rtl="1">
              <a:lnSpc>
                <a:spcPct val="220000"/>
              </a:lnSpc>
              <a:buNone/>
            </a:pPr>
            <a:r>
              <a:rPr lang="fa-IR" dirty="0" smtClean="0">
                <a:effectLst>
                  <a:outerShdw blurRad="38100" dist="38100" dir="2700000" algn="tl">
                    <a:srgbClr val="000000">
                      <a:alpha val="43137"/>
                    </a:srgbClr>
                  </a:outerShdw>
                </a:effectLst>
                <a:cs typeface="B Titr" panose="00000700000000000000" pitchFamily="2" charset="-78"/>
              </a:rPr>
              <a:t>*قال الأمیرالمؤمنین(ع): «الْحَذَرَ كُلَّ الْحَذَرِ مِنْ عَدُوِّكَ بَعْدَ صُلْحِهِ فَإِنَّ الْعَدُوَّ رُبَّمَا قَارَبَ لِيَتَغَفَّلَ فَخُذْ بِالْحَزْمِ وَ اتَّهِمْ فِي ذَلِكَ حُسْنَ الظَّنِّ»</a:t>
            </a:r>
            <a:r>
              <a:rPr lang="fa-IR" dirty="0">
                <a:effectLst>
                  <a:outerShdw blurRad="38100" dist="38100" dir="2700000" algn="tl">
                    <a:srgbClr val="000000">
                      <a:alpha val="43137"/>
                    </a:srgbClr>
                  </a:outerShdw>
                </a:effectLst>
                <a:cs typeface="B Titr" panose="00000700000000000000" pitchFamily="2" charset="-78"/>
              </a:rPr>
              <a:t> . نهج البلاغة (للصبحي صالح)، نامه 53، ص: 442</a:t>
            </a:r>
            <a:endParaRPr lang="en-US" dirty="0">
              <a:effectLst>
                <a:outerShdw blurRad="38100" dist="38100" dir="2700000" algn="tl">
                  <a:srgbClr val="000000">
                    <a:alpha val="43137"/>
                  </a:srgbClr>
                </a:outerShdw>
              </a:effectLst>
              <a:cs typeface="B Titr" panose="00000700000000000000" pitchFamily="2" charset="-78"/>
            </a:endParaRPr>
          </a:p>
          <a:p>
            <a:pPr marL="0" indent="0" algn="just" rtl="1">
              <a:lnSpc>
                <a:spcPct val="220000"/>
              </a:lnSpc>
              <a:buNone/>
            </a:pPr>
            <a:r>
              <a:rPr lang="fa-IR" dirty="0" smtClean="0">
                <a:effectLst>
                  <a:outerShdw blurRad="38100" dist="38100" dir="2700000" algn="tl">
                    <a:srgbClr val="000000">
                      <a:alpha val="43137"/>
                    </a:srgbClr>
                  </a:outerShdw>
                </a:effectLst>
                <a:cs typeface="B Titr" panose="00000700000000000000" pitchFamily="2" charset="-78"/>
              </a:rPr>
              <a:t>*«لا تغتررنّ بمجاملة العدوّ فإنّه كالماء و إن أطيل سخانه بالنّار لم يمتنع من إطفائه»‏</a:t>
            </a:r>
            <a:r>
              <a:rPr lang="fa-IR" dirty="0">
                <a:effectLst>
                  <a:outerShdw blurRad="38100" dist="38100" dir="2700000" algn="tl">
                    <a:srgbClr val="000000">
                      <a:alpha val="43137"/>
                    </a:srgbClr>
                  </a:outerShdw>
                </a:effectLst>
                <a:cs typeface="B Titr" panose="00000700000000000000" pitchFamily="2" charset="-78"/>
              </a:rPr>
              <a:t>. غرر الحكم و درر الكلم، ص: 751، ح148</a:t>
            </a:r>
            <a:endParaRPr lang="en-US" dirty="0">
              <a:effectLst>
                <a:outerShdw blurRad="38100" dist="38100" dir="2700000" algn="tl">
                  <a:srgbClr val="000000">
                    <a:alpha val="43137"/>
                  </a:srgbClr>
                </a:outerShdw>
              </a:effectLst>
              <a:cs typeface="B Titr" panose="00000700000000000000" pitchFamily="2" charset="-78"/>
            </a:endParaRPr>
          </a:p>
          <a:p>
            <a:pPr marL="0" indent="0" algn="just" rtl="1">
              <a:lnSpc>
                <a:spcPct val="220000"/>
              </a:lnSpc>
              <a:buNone/>
            </a:pPr>
            <a:r>
              <a:rPr lang="fa-IR" dirty="0" smtClean="0">
                <a:effectLst>
                  <a:outerShdw blurRad="38100" dist="38100" dir="2700000" algn="tl">
                    <a:srgbClr val="000000">
                      <a:alpha val="43137"/>
                    </a:srgbClr>
                  </a:outerShdw>
                </a:effectLst>
                <a:cs typeface="B Titr" panose="00000700000000000000" pitchFamily="2" charset="-78"/>
              </a:rPr>
              <a:t>*«لا تغتررنّ بالأمن فإنّك مأخوذ من مأمنك‏»</a:t>
            </a:r>
            <a:r>
              <a:rPr lang="fa-IR" dirty="0">
                <a:effectLst>
                  <a:outerShdw blurRad="38100" dist="38100" dir="2700000" algn="tl">
                    <a:srgbClr val="000000">
                      <a:alpha val="43137"/>
                    </a:srgbClr>
                  </a:outerShdw>
                </a:effectLst>
                <a:cs typeface="B Titr" panose="00000700000000000000" pitchFamily="2" charset="-78"/>
              </a:rPr>
              <a:t> . غرر الحكم و درر الكلم، ص: 751، ح143</a:t>
            </a:r>
            <a:endParaRPr lang="en-US" dirty="0">
              <a:effectLst>
                <a:outerShdw blurRad="38100" dist="38100" dir="2700000" algn="tl">
                  <a:srgbClr val="000000">
                    <a:alpha val="43137"/>
                  </a:srgbClr>
                </a:outerShdw>
              </a:effectLst>
              <a:cs typeface="B Titr" panose="00000700000000000000" pitchFamily="2" charset="-78"/>
            </a:endParaRPr>
          </a:p>
          <a:p>
            <a:pPr marL="0" indent="0" algn="r" rtl="1">
              <a:lnSpc>
                <a:spcPct val="220000"/>
              </a:lnSpc>
              <a:buFont typeface="Arial"/>
              <a:buNone/>
            </a:pPr>
            <a:endParaRPr lang="en-US" dirty="0" smtClean="0">
              <a:effectLst>
                <a:outerShdw blurRad="38100" dist="38100" dir="2700000" algn="tl">
                  <a:srgbClr val="000000">
                    <a:alpha val="43137"/>
                  </a:srgbClr>
                </a:outerShdw>
              </a:effectLst>
              <a:cs typeface="B Titr" panose="00000700000000000000" pitchFamily="2" charset="-78"/>
            </a:endParaRPr>
          </a:p>
          <a:p>
            <a:pPr marL="0" indent="0" algn="r">
              <a:lnSpc>
                <a:spcPct val="220000"/>
              </a:lnSpc>
              <a:buFont typeface="Arial"/>
              <a:buNone/>
            </a:pPr>
            <a:endParaRPr lang="en-US" dirty="0">
              <a:effectLst>
                <a:outerShdw blurRad="38100" dist="38100" dir="2700000" algn="tl">
                  <a:srgbClr val="000000">
                    <a:alpha val="43137"/>
                  </a:srgbClr>
                </a:outerShdw>
              </a:effectLst>
              <a:cs typeface="B Titr" panose="00000700000000000000" pitchFamily="2" charset="-78"/>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9786" r="37451" b="25415"/>
          <a:stretch/>
        </p:blipFill>
        <p:spPr>
          <a:xfrm>
            <a:off x="1564410" y="1607127"/>
            <a:ext cx="5563406" cy="360218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041632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878806" y="0"/>
            <a:ext cx="10434385" cy="4884821"/>
          </a:xfrm>
        </p:spPr>
        <p:txBody>
          <a:bodyPr>
            <a:noAutofit/>
          </a:bodyPr>
          <a:lstStyle/>
          <a:p>
            <a:pPr algn="ctr" rtl="1"/>
            <a:r>
              <a:rPr lang="fa-IR" sz="3600" dirty="0" smtClean="0">
                <a:solidFill>
                  <a:schemeClr val="bg1">
                    <a:lumMod val="95000"/>
                  </a:schemeClr>
                </a:solidFill>
                <a:effectLst>
                  <a:outerShdw blurRad="38100" dist="38100" dir="2700000" algn="tl">
                    <a:srgbClr val="000000">
                      <a:alpha val="43137"/>
                    </a:srgbClr>
                  </a:outerShdw>
                </a:effectLst>
                <a:cs typeface="B Titr" panose="00000700000000000000" pitchFamily="2" charset="-78"/>
              </a:rPr>
              <a:t>موضوع</a:t>
            </a:r>
            <a:br>
              <a:rPr lang="fa-IR" sz="3600" dirty="0" smtClean="0">
                <a:solidFill>
                  <a:schemeClr val="bg1">
                    <a:lumMod val="95000"/>
                  </a:schemeClr>
                </a:solidFill>
                <a:effectLst>
                  <a:outerShdw blurRad="38100" dist="38100" dir="2700000" algn="tl">
                    <a:srgbClr val="000000">
                      <a:alpha val="43137"/>
                    </a:srgbClr>
                  </a:outerShdw>
                </a:effectLst>
                <a:cs typeface="B Titr" panose="00000700000000000000" pitchFamily="2" charset="-78"/>
              </a:rPr>
            </a:br>
            <a:r>
              <a:rPr lang="fa-IR" sz="3600" dirty="0" smtClean="0">
                <a:solidFill>
                  <a:schemeClr val="bg1">
                    <a:lumMod val="95000"/>
                  </a:schemeClr>
                </a:solidFill>
                <a:effectLst>
                  <a:outerShdw blurRad="38100" dist="38100" dir="2700000" algn="tl">
                    <a:srgbClr val="000000">
                      <a:alpha val="43137"/>
                    </a:srgbClr>
                  </a:outerShdw>
                </a:effectLst>
                <a:cs typeface="B Titr" panose="00000700000000000000" pitchFamily="2" charset="-78"/>
              </a:rPr>
              <a:t/>
            </a:r>
            <a:br>
              <a:rPr lang="fa-IR" sz="3600" dirty="0" smtClean="0">
                <a:solidFill>
                  <a:schemeClr val="bg1">
                    <a:lumMod val="95000"/>
                  </a:schemeClr>
                </a:solidFill>
                <a:effectLst>
                  <a:outerShdw blurRad="38100" dist="38100" dir="2700000" algn="tl">
                    <a:srgbClr val="000000">
                      <a:alpha val="43137"/>
                    </a:srgbClr>
                  </a:outerShdw>
                </a:effectLst>
                <a:cs typeface="B Titr" panose="00000700000000000000" pitchFamily="2" charset="-78"/>
              </a:rPr>
            </a:br>
            <a:r>
              <a:rPr lang="fa-IR" sz="13800" dirty="0" smtClean="0">
                <a:solidFill>
                  <a:schemeClr val="bg1">
                    <a:lumMod val="95000"/>
                  </a:schemeClr>
                </a:solidFill>
                <a:effectLst>
                  <a:outerShdw blurRad="38100" dist="38100" dir="2700000" algn="tl">
                    <a:srgbClr val="000000">
                      <a:alpha val="43137"/>
                    </a:srgbClr>
                  </a:outerShdw>
                </a:effectLst>
                <a:cs typeface="B Titr" panose="00000700000000000000" pitchFamily="2" charset="-78"/>
              </a:rPr>
              <a:t>چالش و سازش</a:t>
            </a:r>
            <a:endParaRPr lang="en-US" sz="13800" dirty="0">
              <a:solidFill>
                <a:schemeClr val="bg1">
                  <a:lumMod val="95000"/>
                </a:schemeClr>
              </a:solidFill>
              <a:effectLst>
                <a:outerShdw blurRad="38100" dist="38100" dir="2700000" algn="tl">
                  <a:srgbClr val="000000">
                    <a:alpha val="43137"/>
                  </a:srgbClr>
                </a:outerShdw>
              </a:effectLst>
              <a:cs typeface="B Titr" panose="00000700000000000000" pitchFamily="2" charset="-78"/>
            </a:endParaRPr>
          </a:p>
        </p:txBody>
      </p:sp>
    </p:spTree>
    <p:extLst>
      <p:ext uri="{BB962C8B-B14F-4D97-AF65-F5344CB8AC3E}">
        <p14:creationId xmlns:p14="http://schemas.microsoft.com/office/powerpoint/2010/main" val="116796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7272" y="1597891"/>
            <a:ext cx="4742005" cy="5007446"/>
          </a:xfrm>
        </p:spPr>
        <p:txBody>
          <a:bodyPr>
            <a:normAutofit fontScale="70000" lnSpcReduction="20000"/>
          </a:bodyPr>
          <a:lstStyle/>
          <a:p>
            <a:pPr marL="0" indent="0" algn="r" rtl="1">
              <a:lnSpc>
                <a:spcPct val="170000"/>
              </a:lnSpc>
              <a:buNone/>
            </a:pPr>
            <a:r>
              <a:rPr lang="fa-IR" dirty="0" smtClean="0">
                <a:effectLst>
                  <a:outerShdw blurRad="38100" dist="38100" dir="2700000" algn="tl">
                    <a:srgbClr val="000000">
                      <a:alpha val="43137"/>
                    </a:srgbClr>
                  </a:outerShdw>
                </a:effectLst>
                <a:cs typeface="B Titr" panose="00000700000000000000" pitchFamily="2" charset="-78"/>
              </a:rPr>
              <a:t>*«من </a:t>
            </a:r>
            <a:r>
              <a:rPr lang="fa-IR" dirty="0">
                <a:effectLst>
                  <a:outerShdw blurRad="38100" dist="38100" dir="2700000" algn="tl">
                    <a:srgbClr val="000000">
                      <a:alpha val="43137"/>
                    </a:srgbClr>
                  </a:outerShdw>
                </a:effectLst>
                <a:cs typeface="B Titr" panose="00000700000000000000" pitchFamily="2" charset="-78"/>
              </a:rPr>
              <a:t>نام عن عدوّه‏ انتهته (انبهته) </a:t>
            </a:r>
            <a:r>
              <a:rPr lang="fa-IR" dirty="0" smtClean="0">
                <a:effectLst>
                  <a:outerShdw blurRad="38100" dist="38100" dir="2700000" algn="tl">
                    <a:srgbClr val="000000">
                      <a:alpha val="43137"/>
                    </a:srgbClr>
                  </a:outerShdw>
                </a:effectLst>
                <a:cs typeface="B Titr" panose="00000700000000000000" pitchFamily="2" charset="-78"/>
              </a:rPr>
              <a:t>المكائد». </a:t>
            </a:r>
          </a:p>
          <a:p>
            <a:pPr marL="0" indent="0" algn="r" rtl="1">
              <a:lnSpc>
                <a:spcPct val="170000"/>
              </a:lnSpc>
              <a:buNone/>
            </a:pPr>
            <a:r>
              <a:rPr lang="fa-IR" dirty="0" smtClean="0">
                <a:solidFill>
                  <a:srgbClr val="FF0000"/>
                </a:solidFill>
                <a:effectLst>
                  <a:outerShdw blurRad="38100" dist="38100" dir="2700000" algn="tl">
                    <a:srgbClr val="000000">
                      <a:alpha val="43137"/>
                    </a:srgbClr>
                  </a:outerShdw>
                </a:effectLst>
                <a:cs typeface="B Titr" panose="00000700000000000000" pitchFamily="2" charset="-78"/>
              </a:rPr>
              <a:t>غرر </a:t>
            </a:r>
            <a:r>
              <a:rPr lang="fa-IR" dirty="0">
                <a:solidFill>
                  <a:srgbClr val="FF0000"/>
                </a:solidFill>
                <a:effectLst>
                  <a:outerShdw blurRad="38100" dist="38100" dir="2700000" algn="tl">
                    <a:srgbClr val="000000">
                      <a:alpha val="43137"/>
                    </a:srgbClr>
                  </a:outerShdw>
                </a:effectLst>
                <a:cs typeface="B Titr" panose="00000700000000000000" pitchFamily="2" charset="-78"/>
              </a:rPr>
              <a:t>الحكم و درر الكلم، ص: 630، ح1017</a:t>
            </a:r>
            <a:endParaRPr lang="en-US" dirty="0">
              <a:solidFill>
                <a:srgbClr val="FF0000"/>
              </a:solidFill>
              <a:effectLst>
                <a:outerShdw blurRad="38100" dist="38100" dir="2700000" algn="tl">
                  <a:srgbClr val="000000">
                    <a:alpha val="43137"/>
                  </a:srgbClr>
                </a:outerShdw>
              </a:effectLst>
              <a:cs typeface="B Titr" panose="00000700000000000000" pitchFamily="2" charset="-78"/>
            </a:endParaRPr>
          </a:p>
          <a:p>
            <a:pPr marL="0" indent="0" algn="r" rtl="1">
              <a:lnSpc>
                <a:spcPct val="170000"/>
              </a:lnSpc>
              <a:buNone/>
            </a:pPr>
            <a:endParaRPr lang="en-US" dirty="0">
              <a:effectLst>
                <a:outerShdw blurRad="38100" dist="38100" dir="2700000" algn="tl">
                  <a:srgbClr val="000000">
                    <a:alpha val="43137"/>
                  </a:srgbClr>
                </a:outerShdw>
              </a:effectLst>
              <a:cs typeface="B Titr" panose="00000700000000000000" pitchFamily="2" charset="-78"/>
            </a:endParaRPr>
          </a:p>
          <a:p>
            <a:pPr marL="0" indent="0" algn="r" rtl="1">
              <a:lnSpc>
                <a:spcPct val="170000"/>
              </a:lnSpc>
              <a:buNone/>
            </a:pPr>
            <a:r>
              <a:rPr lang="fa-IR" dirty="0" smtClean="0">
                <a:effectLst>
                  <a:outerShdw blurRad="38100" dist="38100" dir="2700000" algn="tl">
                    <a:srgbClr val="000000">
                      <a:alpha val="43137"/>
                    </a:srgbClr>
                  </a:outerShdw>
                </a:effectLst>
                <a:cs typeface="B Titr" panose="00000700000000000000" pitchFamily="2" charset="-78"/>
              </a:rPr>
              <a:t>قال الأمیرالمؤمنین(ع): «وَ </a:t>
            </a:r>
            <a:r>
              <a:rPr lang="fa-IR" dirty="0">
                <a:effectLst>
                  <a:outerShdw blurRad="38100" dist="38100" dir="2700000" algn="tl">
                    <a:srgbClr val="000000">
                      <a:alpha val="43137"/>
                    </a:srgbClr>
                  </a:outerShdw>
                </a:effectLst>
                <a:cs typeface="B Titr" panose="00000700000000000000" pitchFamily="2" charset="-78"/>
              </a:rPr>
              <a:t>لَعَمْرِي مَا عَلَيَّ مِنْ قِتَالِ مَنْ خَالَفَ الْحَقَّ وَ خَابَطَ الْغَيَّ مِنْ إِدْهَانٍ وَ لَا </a:t>
            </a:r>
            <a:r>
              <a:rPr lang="fa-IR" dirty="0" smtClean="0">
                <a:effectLst>
                  <a:outerShdw blurRad="38100" dist="38100" dir="2700000" algn="tl">
                    <a:srgbClr val="000000">
                      <a:alpha val="43137"/>
                    </a:srgbClr>
                  </a:outerShdw>
                </a:effectLst>
                <a:cs typeface="B Titr" panose="00000700000000000000" pitchFamily="2" charset="-78"/>
              </a:rPr>
              <a:t>إِيهَانٍ». </a:t>
            </a:r>
          </a:p>
          <a:p>
            <a:pPr marL="0" indent="0" algn="r" rtl="1">
              <a:lnSpc>
                <a:spcPct val="170000"/>
              </a:lnSpc>
              <a:buNone/>
            </a:pPr>
            <a:r>
              <a:rPr lang="fa-IR" dirty="0" smtClean="0">
                <a:solidFill>
                  <a:srgbClr val="FF0000"/>
                </a:solidFill>
                <a:effectLst>
                  <a:outerShdw blurRad="38100" dist="38100" dir="2700000" algn="tl">
                    <a:srgbClr val="000000">
                      <a:alpha val="43137"/>
                    </a:srgbClr>
                  </a:outerShdw>
                </a:effectLst>
                <a:cs typeface="B Titr" panose="00000700000000000000" pitchFamily="2" charset="-78"/>
              </a:rPr>
              <a:t>نهج </a:t>
            </a:r>
            <a:r>
              <a:rPr lang="fa-IR" dirty="0">
                <a:solidFill>
                  <a:srgbClr val="FF0000"/>
                </a:solidFill>
                <a:effectLst>
                  <a:outerShdw blurRad="38100" dist="38100" dir="2700000" algn="tl">
                    <a:srgbClr val="000000">
                      <a:alpha val="43137"/>
                    </a:srgbClr>
                  </a:outerShdw>
                </a:effectLst>
                <a:cs typeface="B Titr" panose="00000700000000000000" pitchFamily="2" charset="-78"/>
              </a:rPr>
              <a:t>البلاغة (للصبحي صالح)، ص: 66، </a:t>
            </a:r>
            <a:r>
              <a:rPr lang="fa-IR" dirty="0" smtClean="0">
                <a:solidFill>
                  <a:srgbClr val="FF0000"/>
                </a:solidFill>
                <a:effectLst>
                  <a:outerShdw blurRad="38100" dist="38100" dir="2700000" algn="tl">
                    <a:srgbClr val="000000">
                      <a:alpha val="43137"/>
                    </a:srgbClr>
                  </a:outerShdw>
                </a:effectLst>
                <a:cs typeface="B Titr" panose="00000700000000000000" pitchFamily="2" charset="-78"/>
              </a:rPr>
              <a:t>ح24</a:t>
            </a:r>
            <a:endParaRPr lang="en-US" dirty="0">
              <a:solidFill>
                <a:srgbClr val="FF0000"/>
              </a:solidFill>
              <a:effectLst>
                <a:outerShdw blurRad="38100" dist="38100" dir="2700000" algn="tl">
                  <a:srgbClr val="000000">
                    <a:alpha val="43137"/>
                  </a:srgbClr>
                </a:outerShdw>
              </a:effectLst>
              <a:cs typeface="B Titr" panose="00000700000000000000" pitchFamily="2" charset="-78"/>
            </a:endParaRPr>
          </a:p>
          <a:p>
            <a:pPr marL="0" indent="0" algn="r" rtl="1">
              <a:lnSpc>
                <a:spcPct val="170000"/>
              </a:lnSpc>
              <a:buNone/>
            </a:pPr>
            <a:endParaRPr lang="en-US" dirty="0">
              <a:effectLst>
                <a:outerShdw blurRad="38100" dist="38100" dir="2700000" algn="tl">
                  <a:srgbClr val="000000">
                    <a:alpha val="43137"/>
                  </a:srgbClr>
                </a:outerShdw>
              </a:effectLst>
              <a:cs typeface="B Titr" panose="00000700000000000000" pitchFamily="2" charset="-78"/>
            </a:endParaRPr>
          </a:p>
          <a:p>
            <a:pPr marL="0" indent="0" algn="r" rtl="1">
              <a:lnSpc>
                <a:spcPct val="170000"/>
              </a:lnSpc>
              <a:buNone/>
            </a:pPr>
            <a:r>
              <a:rPr lang="fa-IR" dirty="0">
                <a:effectLst>
                  <a:outerShdw blurRad="38100" dist="38100" dir="2700000" algn="tl">
                    <a:srgbClr val="000000">
                      <a:alpha val="43137"/>
                    </a:srgbClr>
                  </a:outerShdw>
                </a:effectLst>
                <a:cs typeface="B Titr" panose="00000700000000000000" pitchFamily="2" charset="-78"/>
              </a:rPr>
              <a:t>*قال </a:t>
            </a:r>
            <a:r>
              <a:rPr lang="fa-IR" dirty="0" smtClean="0">
                <a:effectLst>
                  <a:outerShdw blurRad="38100" dist="38100" dir="2700000" algn="tl">
                    <a:srgbClr val="000000">
                      <a:alpha val="43137"/>
                    </a:srgbClr>
                  </a:outerShdw>
                </a:effectLst>
                <a:cs typeface="B Titr" panose="00000700000000000000" pitchFamily="2" charset="-78"/>
              </a:rPr>
              <a:t>الأمیرالمؤمنین(ع): «لَا </a:t>
            </a:r>
            <a:r>
              <a:rPr lang="fa-IR" dirty="0">
                <a:effectLst>
                  <a:outerShdw blurRad="38100" dist="38100" dir="2700000" algn="tl">
                    <a:srgbClr val="000000">
                      <a:alpha val="43137"/>
                    </a:srgbClr>
                  </a:outerShdw>
                </a:effectLst>
                <a:cs typeface="B Titr" panose="00000700000000000000" pitchFamily="2" charset="-78"/>
              </a:rPr>
              <a:t>يُقِيمُ أَمْرَ اللَّهِ سُبْحَانَهُ إِلَّا مَنْ لَا يُصَانِعُ وَ لَا يُضَارِعُ وَ لَا يَتَّبِعُ </a:t>
            </a:r>
            <a:r>
              <a:rPr lang="fa-IR" dirty="0" smtClean="0">
                <a:effectLst>
                  <a:outerShdw blurRad="38100" dist="38100" dir="2700000" algn="tl">
                    <a:srgbClr val="000000">
                      <a:alpha val="43137"/>
                    </a:srgbClr>
                  </a:outerShdw>
                </a:effectLst>
                <a:cs typeface="B Titr" panose="00000700000000000000" pitchFamily="2" charset="-78"/>
              </a:rPr>
              <a:t>الْمَطَامِع». </a:t>
            </a:r>
          </a:p>
          <a:p>
            <a:pPr marL="0" indent="0" algn="r" rtl="1">
              <a:lnSpc>
                <a:spcPct val="170000"/>
              </a:lnSpc>
              <a:buNone/>
            </a:pPr>
            <a:r>
              <a:rPr lang="fa-IR" dirty="0" smtClean="0">
                <a:solidFill>
                  <a:srgbClr val="FF0000"/>
                </a:solidFill>
                <a:effectLst>
                  <a:outerShdw blurRad="38100" dist="38100" dir="2700000" algn="tl">
                    <a:srgbClr val="000000">
                      <a:alpha val="43137"/>
                    </a:srgbClr>
                  </a:outerShdw>
                </a:effectLst>
                <a:cs typeface="B Titr" panose="00000700000000000000" pitchFamily="2" charset="-78"/>
              </a:rPr>
              <a:t>نهج </a:t>
            </a:r>
            <a:r>
              <a:rPr lang="fa-IR" dirty="0">
                <a:solidFill>
                  <a:srgbClr val="FF0000"/>
                </a:solidFill>
                <a:effectLst>
                  <a:outerShdw blurRad="38100" dist="38100" dir="2700000" algn="tl">
                    <a:srgbClr val="000000">
                      <a:alpha val="43137"/>
                    </a:srgbClr>
                  </a:outerShdw>
                </a:effectLst>
                <a:cs typeface="B Titr" panose="00000700000000000000" pitchFamily="2" charset="-78"/>
              </a:rPr>
              <a:t>البلاغة (للصبحي صالح)، ص: 488، ح110</a:t>
            </a:r>
            <a:endParaRPr lang="en-US" dirty="0">
              <a:solidFill>
                <a:srgbClr val="FF0000"/>
              </a:solidFill>
              <a:effectLst>
                <a:outerShdw blurRad="38100" dist="38100" dir="2700000" algn="tl">
                  <a:srgbClr val="000000">
                    <a:alpha val="43137"/>
                  </a:srgbClr>
                </a:outerShdw>
              </a:effectLst>
              <a:cs typeface="B Titr" panose="00000700000000000000" pitchFamily="2" charset="-78"/>
            </a:endParaRPr>
          </a:p>
          <a:p>
            <a:pPr marL="0" indent="0" algn="r" rtl="1">
              <a:lnSpc>
                <a:spcPct val="170000"/>
              </a:lnSpc>
              <a:buNone/>
            </a:pPr>
            <a:endParaRPr lang="fa-IR" dirty="0" smtClean="0">
              <a:effectLst>
                <a:outerShdw blurRad="38100" dist="38100" dir="2700000" algn="tl">
                  <a:srgbClr val="000000">
                    <a:alpha val="43137"/>
                  </a:srgbClr>
                </a:outerShdw>
              </a:effectLst>
              <a:cs typeface="B Titr" panose="00000700000000000000" pitchFamily="2" charset="-78"/>
            </a:endParaRPr>
          </a:p>
          <a:p>
            <a:pPr algn="r" rtl="1">
              <a:lnSpc>
                <a:spcPct val="170000"/>
              </a:lnSpc>
              <a:buFont typeface="Arial" panose="020B0604020202020204" pitchFamily="34" charset="0"/>
              <a:buChar char="•"/>
            </a:pPr>
            <a:endParaRPr lang="fa-IR" dirty="0">
              <a:effectLst>
                <a:outerShdw blurRad="38100" dist="38100" dir="2700000" algn="tl">
                  <a:srgbClr val="000000">
                    <a:alpha val="43137"/>
                  </a:srgbClr>
                </a:outerShdw>
              </a:effectLst>
              <a:cs typeface="B Titr" panose="00000700000000000000" pitchFamily="2" charset="-78"/>
            </a:endParaRPr>
          </a:p>
          <a:p>
            <a:pPr marL="0" indent="0" algn="r" rtl="1">
              <a:lnSpc>
                <a:spcPct val="170000"/>
              </a:lnSpc>
              <a:buNone/>
            </a:pPr>
            <a:endParaRPr lang="en-US" dirty="0">
              <a:effectLst>
                <a:outerShdw blurRad="38100" dist="38100" dir="2700000" algn="tl">
                  <a:srgbClr val="000000">
                    <a:alpha val="43137"/>
                  </a:srgbClr>
                </a:outerShdw>
              </a:effectLst>
              <a:cs typeface="B Titr" panose="00000700000000000000" pitchFamily="2" charset="-78"/>
            </a:endParaRPr>
          </a:p>
          <a:p>
            <a:pPr marL="0" indent="0" algn="r" rtl="1">
              <a:lnSpc>
                <a:spcPct val="170000"/>
              </a:lnSpc>
              <a:buNone/>
            </a:pPr>
            <a:endParaRPr lang="en-US" dirty="0">
              <a:effectLst>
                <a:outerShdw blurRad="38100" dist="38100" dir="2700000" algn="tl">
                  <a:srgbClr val="000000">
                    <a:alpha val="43137"/>
                  </a:srgbClr>
                </a:outerShdw>
              </a:effectLst>
              <a:cs typeface="B Titr" panose="00000700000000000000" pitchFamily="2" charset="-78"/>
            </a:endParaRPr>
          </a:p>
        </p:txBody>
      </p:sp>
      <p:sp>
        <p:nvSpPr>
          <p:cNvPr id="4" name="Content Placeholder 2"/>
          <p:cNvSpPr txBox="1">
            <a:spLocks/>
          </p:cNvSpPr>
          <p:nvPr/>
        </p:nvSpPr>
        <p:spPr>
          <a:xfrm>
            <a:off x="1777774" y="1394691"/>
            <a:ext cx="4983244" cy="5210645"/>
          </a:xfrm>
          <a:prstGeom prst="rect">
            <a:avLst/>
          </a:prstGeom>
        </p:spPr>
        <p:txBody>
          <a:bodyPr vert="horz" lIns="91440" tIns="45720" rIns="91440" bIns="45720" rtlCol="0" anchor="ctr">
            <a:normAutofit fontScale="700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just" rtl="1">
              <a:lnSpc>
                <a:spcPct val="150000"/>
              </a:lnSpc>
              <a:buNone/>
            </a:pPr>
            <a:r>
              <a:rPr lang="fa-IR" dirty="0" smtClean="0">
                <a:effectLst>
                  <a:outerShdw blurRad="38100" dist="38100" dir="2700000" algn="tl">
                    <a:srgbClr val="000000">
                      <a:alpha val="43137"/>
                    </a:srgbClr>
                  </a:outerShdw>
                </a:effectLst>
                <a:cs typeface="B Titr" panose="00000700000000000000" pitchFamily="2" charset="-78"/>
              </a:rPr>
              <a:t>*قال الأمیرالمؤمنین(ع): «الْمَنِيَّةُ وَ لَا الدَّنِيَّةُ وَ التَّقَلُّلُ وَ لَا التَّوَسُّلُ».</a:t>
            </a:r>
          </a:p>
          <a:p>
            <a:pPr marL="0" indent="0" algn="just" rtl="1">
              <a:lnSpc>
                <a:spcPct val="150000"/>
              </a:lnSpc>
              <a:buNone/>
            </a:pPr>
            <a:r>
              <a:rPr lang="fa-IR" dirty="0" smtClean="0">
                <a:effectLst>
                  <a:outerShdw blurRad="38100" dist="38100" dir="2700000" algn="tl">
                    <a:srgbClr val="000000">
                      <a:alpha val="43137"/>
                    </a:srgbClr>
                  </a:outerShdw>
                </a:effectLst>
                <a:cs typeface="B Titr" panose="00000700000000000000" pitchFamily="2" charset="-78"/>
              </a:rPr>
              <a:t> </a:t>
            </a:r>
            <a:r>
              <a:rPr lang="fa-IR" dirty="0">
                <a:solidFill>
                  <a:srgbClr val="FF0000"/>
                </a:solidFill>
                <a:effectLst>
                  <a:outerShdw blurRad="38100" dist="38100" dir="2700000" algn="tl">
                    <a:srgbClr val="000000">
                      <a:alpha val="43137"/>
                    </a:srgbClr>
                  </a:outerShdw>
                </a:effectLst>
                <a:cs typeface="B Titr" panose="00000700000000000000" pitchFamily="2" charset="-78"/>
              </a:rPr>
              <a:t>نهج البلاغة (للصبحي صالح)، ص: 546، ح396</a:t>
            </a:r>
            <a:endParaRPr lang="en-US" dirty="0">
              <a:solidFill>
                <a:srgbClr val="FF0000"/>
              </a:solidFill>
              <a:effectLst>
                <a:outerShdw blurRad="38100" dist="38100" dir="2700000" algn="tl">
                  <a:srgbClr val="000000">
                    <a:alpha val="43137"/>
                  </a:srgbClr>
                </a:outerShdw>
              </a:effectLst>
              <a:cs typeface="B Titr" panose="00000700000000000000" pitchFamily="2" charset="-78"/>
            </a:endParaRPr>
          </a:p>
          <a:p>
            <a:pPr marL="0" indent="0" algn="just" rtl="1">
              <a:lnSpc>
                <a:spcPct val="150000"/>
              </a:lnSpc>
              <a:buFont typeface="Arial"/>
              <a:buNone/>
            </a:pPr>
            <a:endParaRPr lang="en-US" dirty="0" smtClean="0">
              <a:effectLst>
                <a:outerShdw blurRad="38100" dist="38100" dir="2700000" algn="tl">
                  <a:srgbClr val="000000">
                    <a:alpha val="43137"/>
                  </a:srgbClr>
                </a:outerShdw>
              </a:effectLst>
              <a:cs typeface="B Titr" panose="00000700000000000000" pitchFamily="2" charset="-78"/>
            </a:endParaRPr>
          </a:p>
          <a:p>
            <a:pPr marL="0" indent="0" algn="just" rtl="1">
              <a:lnSpc>
                <a:spcPct val="150000"/>
              </a:lnSpc>
              <a:buNone/>
            </a:pPr>
            <a:r>
              <a:rPr lang="fa-IR" dirty="0" smtClean="0">
                <a:effectLst>
                  <a:outerShdw blurRad="38100" dist="38100" dir="2700000" algn="tl">
                    <a:srgbClr val="000000">
                      <a:alpha val="43137"/>
                    </a:srgbClr>
                  </a:outerShdw>
                </a:effectLst>
                <a:cs typeface="B Titr" panose="00000700000000000000" pitchFamily="2" charset="-78"/>
              </a:rPr>
              <a:t>*قال الأمیرالمؤمنین(ع): «فَرَضَ اللّه ... الجِهادَ عِزّا لِلسلامِ». </a:t>
            </a:r>
          </a:p>
          <a:p>
            <a:pPr marL="0" indent="0" algn="just" rtl="1">
              <a:lnSpc>
                <a:spcPct val="150000"/>
              </a:lnSpc>
              <a:buNone/>
            </a:pPr>
            <a:r>
              <a:rPr lang="fa-IR" dirty="0" smtClean="0">
                <a:solidFill>
                  <a:srgbClr val="FF0000"/>
                </a:solidFill>
                <a:effectLst>
                  <a:outerShdw blurRad="38100" dist="38100" dir="2700000" algn="tl">
                    <a:srgbClr val="000000">
                      <a:alpha val="43137"/>
                    </a:srgbClr>
                  </a:outerShdw>
                </a:effectLst>
                <a:cs typeface="B Titr" panose="00000700000000000000" pitchFamily="2" charset="-78"/>
              </a:rPr>
              <a:t>نهج‌البلاغة </a:t>
            </a:r>
            <a:r>
              <a:rPr lang="fa-IR" dirty="0">
                <a:solidFill>
                  <a:srgbClr val="FF0000"/>
                </a:solidFill>
                <a:effectLst>
                  <a:outerShdw blurRad="38100" dist="38100" dir="2700000" algn="tl">
                    <a:srgbClr val="000000">
                      <a:alpha val="43137"/>
                    </a:srgbClr>
                  </a:outerShdw>
                </a:effectLst>
                <a:cs typeface="B Titr" panose="00000700000000000000" pitchFamily="2" charset="-78"/>
              </a:rPr>
              <a:t>(للصبحي صالح)، ص: 512، ح252</a:t>
            </a:r>
            <a:endParaRPr lang="en-US" dirty="0">
              <a:solidFill>
                <a:srgbClr val="FF0000"/>
              </a:solidFill>
              <a:effectLst>
                <a:outerShdw blurRad="38100" dist="38100" dir="2700000" algn="tl">
                  <a:srgbClr val="000000">
                    <a:alpha val="43137"/>
                  </a:srgbClr>
                </a:outerShdw>
              </a:effectLst>
              <a:cs typeface="B Titr" panose="00000700000000000000" pitchFamily="2" charset="-78"/>
            </a:endParaRPr>
          </a:p>
          <a:p>
            <a:pPr marL="0" indent="0" algn="just" rtl="1">
              <a:lnSpc>
                <a:spcPct val="150000"/>
              </a:lnSpc>
              <a:buFont typeface="Arial"/>
              <a:buNone/>
            </a:pPr>
            <a:endParaRPr lang="en-US" dirty="0" smtClean="0">
              <a:effectLst>
                <a:outerShdw blurRad="38100" dist="38100" dir="2700000" algn="tl">
                  <a:srgbClr val="000000">
                    <a:alpha val="43137"/>
                  </a:srgbClr>
                </a:outerShdw>
              </a:effectLst>
              <a:cs typeface="B Titr" panose="00000700000000000000" pitchFamily="2" charset="-78"/>
            </a:endParaRPr>
          </a:p>
          <a:p>
            <a:pPr marL="0" indent="0" algn="just" rtl="1">
              <a:lnSpc>
                <a:spcPct val="150000"/>
              </a:lnSpc>
              <a:buNone/>
            </a:pPr>
            <a:r>
              <a:rPr lang="fa-IR" dirty="0" smtClean="0">
                <a:effectLst>
                  <a:outerShdw blurRad="38100" dist="38100" dir="2700000" algn="tl">
                    <a:srgbClr val="000000">
                      <a:alpha val="43137"/>
                    </a:srgbClr>
                  </a:outerShdw>
                </a:effectLst>
                <a:cs typeface="B Titr" panose="00000700000000000000" pitchFamily="2" charset="-78"/>
              </a:rPr>
              <a:t>*قال الأمیرالمؤمنین(ع): «لَمْ يَجْبُرْ عَظْمَ‏ أَحَدٍ مِنَ الْأُمَمِ إِلَّا بَعْدَ أَزْلٍ وَ بَلَاءٍ». </a:t>
            </a:r>
          </a:p>
          <a:p>
            <a:pPr marL="0" indent="0" algn="just" rtl="1">
              <a:lnSpc>
                <a:spcPct val="150000"/>
              </a:lnSpc>
              <a:buNone/>
            </a:pPr>
            <a:r>
              <a:rPr lang="fa-IR" dirty="0" smtClean="0">
                <a:solidFill>
                  <a:srgbClr val="FF0000"/>
                </a:solidFill>
                <a:effectLst>
                  <a:outerShdw blurRad="38100" dist="38100" dir="2700000" algn="tl">
                    <a:srgbClr val="000000">
                      <a:alpha val="43137"/>
                    </a:srgbClr>
                  </a:outerShdw>
                </a:effectLst>
                <a:cs typeface="B Titr" panose="00000700000000000000" pitchFamily="2" charset="-78"/>
              </a:rPr>
              <a:t>نهج </a:t>
            </a:r>
            <a:r>
              <a:rPr lang="fa-IR" dirty="0">
                <a:solidFill>
                  <a:srgbClr val="FF0000"/>
                </a:solidFill>
                <a:effectLst>
                  <a:outerShdw blurRad="38100" dist="38100" dir="2700000" algn="tl">
                    <a:srgbClr val="000000">
                      <a:alpha val="43137"/>
                    </a:srgbClr>
                  </a:outerShdw>
                </a:effectLst>
                <a:cs typeface="B Titr" panose="00000700000000000000" pitchFamily="2" charset="-78"/>
              </a:rPr>
              <a:t>البلاغة (للصبحي صالح)، ص: 121، خ88</a:t>
            </a:r>
            <a:endParaRPr lang="en-US" dirty="0">
              <a:solidFill>
                <a:srgbClr val="FF0000"/>
              </a:solidFill>
              <a:effectLst>
                <a:outerShdw blurRad="38100" dist="38100" dir="2700000" algn="tl">
                  <a:srgbClr val="000000">
                    <a:alpha val="43137"/>
                  </a:srgbClr>
                </a:outerShdw>
              </a:effectLst>
              <a:cs typeface="B Titr" panose="00000700000000000000" pitchFamily="2" charset="-78"/>
            </a:endParaRPr>
          </a:p>
          <a:p>
            <a:pPr marL="0" indent="0" algn="just" rtl="1">
              <a:lnSpc>
                <a:spcPct val="150000"/>
              </a:lnSpc>
              <a:buFont typeface="Arial"/>
              <a:buNone/>
            </a:pPr>
            <a:endParaRPr lang="fa-IR" dirty="0" smtClean="0">
              <a:effectLst>
                <a:outerShdw blurRad="38100" dist="38100" dir="2700000" algn="tl">
                  <a:srgbClr val="000000">
                    <a:alpha val="43137"/>
                  </a:srgbClr>
                </a:outerShdw>
              </a:effectLst>
              <a:cs typeface="B Titr" panose="00000700000000000000" pitchFamily="2" charset="-78"/>
            </a:endParaRPr>
          </a:p>
          <a:p>
            <a:pPr marL="0" indent="0" algn="r" rtl="1">
              <a:lnSpc>
                <a:spcPct val="150000"/>
              </a:lnSpc>
              <a:buFont typeface="Arial"/>
              <a:buNone/>
            </a:pPr>
            <a:endParaRPr lang="fa-IR" dirty="0" smtClean="0">
              <a:effectLst>
                <a:outerShdw blurRad="38100" dist="38100" dir="2700000" algn="tl">
                  <a:srgbClr val="000000">
                    <a:alpha val="43137"/>
                  </a:srgbClr>
                </a:outerShdw>
              </a:effectLst>
              <a:cs typeface="B Titr" panose="00000700000000000000" pitchFamily="2" charset="-78"/>
            </a:endParaRPr>
          </a:p>
          <a:p>
            <a:pPr marL="0" indent="0" algn="r" rtl="1">
              <a:lnSpc>
                <a:spcPct val="150000"/>
              </a:lnSpc>
              <a:buFont typeface="Arial"/>
              <a:buNone/>
            </a:pPr>
            <a:endParaRPr lang="en-US" dirty="0" smtClean="0">
              <a:effectLst>
                <a:outerShdw blurRad="38100" dist="38100" dir="2700000" algn="tl">
                  <a:srgbClr val="000000">
                    <a:alpha val="43137"/>
                  </a:srgbClr>
                </a:outerShdw>
              </a:effectLst>
              <a:cs typeface="B Titr" panose="00000700000000000000" pitchFamily="2" charset="-78"/>
            </a:endParaRPr>
          </a:p>
          <a:p>
            <a:pPr marL="0" indent="0" algn="r" rtl="1">
              <a:lnSpc>
                <a:spcPct val="150000"/>
              </a:lnSpc>
              <a:buFont typeface="Arial"/>
              <a:buNone/>
            </a:pPr>
            <a:endParaRPr lang="en-US" dirty="0">
              <a:effectLst>
                <a:outerShdw blurRad="38100" dist="38100" dir="2700000" algn="tl">
                  <a:srgbClr val="000000">
                    <a:alpha val="43137"/>
                  </a:srgbClr>
                </a:outerShdw>
              </a:effectLst>
              <a:cs typeface="B Titr" panose="00000700000000000000" pitchFamily="2" charset="-78"/>
            </a:endParaRPr>
          </a:p>
        </p:txBody>
      </p:sp>
    </p:spTree>
    <p:extLst>
      <p:ext uri="{BB962C8B-B14F-4D97-AF65-F5344CB8AC3E}">
        <p14:creationId xmlns:p14="http://schemas.microsoft.com/office/powerpoint/2010/main" val="425228597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56218" y="83128"/>
            <a:ext cx="5301672" cy="6774872"/>
          </a:xfrm>
        </p:spPr>
        <p:txBody>
          <a:bodyPr>
            <a:normAutofit/>
          </a:bodyPr>
          <a:lstStyle/>
          <a:p>
            <a:pPr marL="0" indent="0" algn="just" rtl="1">
              <a:lnSpc>
                <a:spcPct val="220000"/>
              </a:lnSpc>
              <a:buNone/>
            </a:pPr>
            <a:r>
              <a:rPr lang="fa-IR" dirty="0" smtClean="0">
                <a:solidFill>
                  <a:srgbClr val="FF0000"/>
                </a:solidFill>
                <a:cs typeface="B Titr" panose="00000700000000000000" pitchFamily="2" charset="-78"/>
              </a:rPr>
              <a:t>4</a:t>
            </a:r>
            <a:r>
              <a:rPr lang="fa-IR" dirty="0">
                <a:solidFill>
                  <a:srgbClr val="FF0000"/>
                </a:solidFill>
                <a:cs typeface="B Titr" panose="00000700000000000000" pitchFamily="2" charset="-78"/>
              </a:rPr>
              <a:t>. </a:t>
            </a:r>
            <a:r>
              <a:rPr lang="fa-IR" dirty="0" smtClean="0">
                <a:solidFill>
                  <a:srgbClr val="FF0000"/>
                </a:solidFill>
                <a:cs typeface="B Titr" panose="00000700000000000000" pitchFamily="2" charset="-78"/>
              </a:rPr>
              <a:t>تجربه‌های </a:t>
            </a:r>
            <a:r>
              <a:rPr lang="fa-IR" dirty="0">
                <a:solidFill>
                  <a:srgbClr val="FF0000"/>
                </a:solidFill>
                <a:cs typeface="B Titr" panose="00000700000000000000" pitchFamily="2" charset="-78"/>
              </a:rPr>
              <a:t>بشری</a:t>
            </a:r>
          </a:p>
          <a:p>
            <a:pPr marL="0" indent="0" algn="just" rtl="1">
              <a:lnSpc>
                <a:spcPct val="220000"/>
              </a:lnSpc>
              <a:buNone/>
            </a:pPr>
            <a:r>
              <a:rPr lang="fa-IR" dirty="0">
                <a:effectLst>
                  <a:outerShdw blurRad="38100" dist="38100" dir="2700000" algn="tl">
                    <a:srgbClr val="000000">
                      <a:alpha val="43137"/>
                    </a:srgbClr>
                  </a:outerShdw>
                </a:effectLst>
                <a:cs typeface="B Titr" panose="00000700000000000000" pitchFamily="2" charset="-78"/>
              </a:rPr>
              <a:t>بشریت با برقراری نسبت درست </a:t>
            </a:r>
            <a:r>
              <a:rPr lang="fa-IR" dirty="0" smtClean="0">
                <a:effectLst>
                  <a:outerShdw blurRad="38100" dist="38100" dir="2700000" algn="tl">
                    <a:srgbClr val="000000">
                      <a:alpha val="43137"/>
                    </a:srgbClr>
                  </a:outerShdw>
                </a:effectLst>
                <a:cs typeface="B Titr" panose="00000700000000000000" pitchFamily="2" charset="-78"/>
              </a:rPr>
              <a:t>با مقوله </a:t>
            </a:r>
            <a:r>
              <a:rPr lang="fa-IR" dirty="0">
                <a:effectLst>
                  <a:outerShdw blurRad="38100" dist="38100" dir="2700000" algn="tl">
                    <a:srgbClr val="000000">
                      <a:alpha val="43137"/>
                    </a:srgbClr>
                  </a:outerShdw>
                </a:effectLst>
                <a:cs typeface="B Titr" panose="00000700000000000000" pitchFamily="2" charset="-78"/>
              </a:rPr>
              <a:t>چالش و سازش (زیر بار چالش رفتن به صورت </a:t>
            </a:r>
            <a:r>
              <a:rPr lang="fa-IR" dirty="0" smtClean="0">
                <a:effectLst>
                  <a:outerShdw blurRad="38100" dist="38100" dir="2700000" algn="tl">
                    <a:srgbClr val="000000">
                      <a:alpha val="43137"/>
                    </a:srgbClr>
                  </a:outerShdw>
                </a:effectLst>
                <a:cs typeface="B Titr" panose="00000700000000000000" pitchFamily="2" charset="-78"/>
              </a:rPr>
              <a:t>صحیح</a:t>
            </a:r>
            <a:r>
              <a:rPr lang="fa-IR" dirty="0">
                <a:effectLst>
                  <a:outerShdw blurRad="38100" dist="38100" dir="2700000" algn="tl">
                    <a:srgbClr val="000000">
                      <a:alpha val="43137"/>
                    </a:srgbClr>
                  </a:outerShdw>
                </a:effectLst>
                <a:cs typeface="B Titr" panose="00000700000000000000" pitchFamily="2" charset="-78"/>
              </a:rPr>
              <a:t>) و نیز برقراری نسبت غلط با آن تجارب بی بدیلی را کسب </a:t>
            </a:r>
            <a:r>
              <a:rPr lang="fa-IR" dirty="0" smtClean="0">
                <a:effectLst>
                  <a:outerShdw blurRad="38100" dist="38100" dir="2700000" algn="tl">
                    <a:srgbClr val="000000">
                      <a:alpha val="43137"/>
                    </a:srgbClr>
                  </a:outerShdw>
                </a:effectLst>
                <a:cs typeface="B Titr" panose="00000700000000000000" pitchFamily="2" charset="-78"/>
              </a:rPr>
              <a:t>کرده است</a:t>
            </a:r>
            <a:r>
              <a:rPr lang="fa-IR" dirty="0">
                <a:effectLst>
                  <a:outerShdw blurRad="38100" dist="38100" dir="2700000" algn="tl">
                    <a:srgbClr val="000000">
                      <a:alpha val="43137"/>
                    </a:srgbClr>
                  </a:outerShdw>
                </a:effectLst>
                <a:cs typeface="B Titr" panose="00000700000000000000" pitchFamily="2" charset="-78"/>
              </a:rPr>
              <a:t>. </a:t>
            </a:r>
            <a:r>
              <a:rPr lang="fa-IR" dirty="0" smtClean="0">
                <a:effectLst>
                  <a:outerShdw blurRad="38100" dist="38100" dir="2700000" algn="tl">
                    <a:srgbClr val="000000">
                      <a:alpha val="43137"/>
                    </a:srgbClr>
                  </a:outerShdw>
                </a:effectLst>
                <a:cs typeface="B Titr" panose="00000700000000000000" pitchFamily="2" charset="-78"/>
              </a:rPr>
              <a:t>اینک برای ما مطالعه </a:t>
            </a:r>
            <a:r>
              <a:rPr lang="fa-IR" dirty="0">
                <a:effectLst>
                  <a:outerShdw blurRad="38100" dist="38100" dir="2700000" algn="tl">
                    <a:srgbClr val="000000">
                      <a:alpha val="43137"/>
                    </a:srgbClr>
                  </a:outerShdw>
                </a:effectLst>
                <a:cs typeface="B Titr" panose="00000700000000000000" pitchFamily="2" charset="-78"/>
              </a:rPr>
              <a:t>و استفاده از این </a:t>
            </a:r>
            <a:r>
              <a:rPr lang="fa-IR" dirty="0" smtClean="0">
                <a:effectLst>
                  <a:outerShdw blurRad="38100" dist="38100" dir="2700000" algn="tl">
                    <a:srgbClr val="000000">
                      <a:alpha val="43137"/>
                    </a:srgbClr>
                  </a:outerShdw>
                </a:effectLst>
                <a:cs typeface="B Titr" panose="00000700000000000000" pitchFamily="2" charset="-78"/>
              </a:rPr>
              <a:t>تجربه‌های پرهزینه </a:t>
            </a:r>
            <a:r>
              <a:rPr lang="fa-IR" dirty="0">
                <a:effectLst>
                  <a:outerShdw blurRad="38100" dist="38100" dir="2700000" algn="tl">
                    <a:srgbClr val="000000">
                      <a:alpha val="43137"/>
                    </a:srgbClr>
                  </a:outerShdw>
                </a:effectLst>
                <a:cs typeface="B Titr" panose="00000700000000000000" pitchFamily="2" charset="-78"/>
              </a:rPr>
              <a:t>بسیار زیادی به دست آمده است وظیفه گریزناپذیری است:</a:t>
            </a:r>
          </a:p>
          <a:p>
            <a:pPr marL="0" indent="0" algn="just" rtl="1">
              <a:lnSpc>
                <a:spcPct val="220000"/>
              </a:lnSpc>
              <a:buNone/>
            </a:pPr>
            <a:endParaRPr lang="fa-IR" dirty="0">
              <a:effectLst>
                <a:outerShdw blurRad="38100" dist="38100" dir="2700000" algn="tl">
                  <a:srgbClr val="000000">
                    <a:alpha val="43137"/>
                  </a:srgbClr>
                </a:outerShdw>
              </a:effectLst>
              <a:cs typeface="0 Titr Bold" panose="000007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1617" y="1718830"/>
            <a:ext cx="5442528" cy="350346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9733656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3981" y="3644399"/>
            <a:ext cx="4381504" cy="273430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Rectangle 4"/>
          <p:cNvSpPr/>
          <p:nvPr/>
        </p:nvSpPr>
        <p:spPr>
          <a:xfrm>
            <a:off x="6705600" y="1406343"/>
            <a:ext cx="5301673" cy="3416320"/>
          </a:xfrm>
          <a:prstGeom prst="rect">
            <a:avLst/>
          </a:prstGeom>
        </p:spPr>
        <p:txBody>
          <a:bodyPr wrap="square">
            <a:spAutoFit/>
          </a:bodyPr>
          <a:lstStyle/>
          <a:p>
            <a:pPr marL="285750" indent="-285750" algn="r" rtl="1">
              <a:lnSpc>
                <a:spcPct val="200000"/>
              </a:lnSpc>
              <a:buFont typeface="Arial" panose="020B0604020202020204" pitchFamily="34" charset="0"/>
              <a:buChar char="•"/>
            </a:pPr>
            <a:r>
              <a:rPr lang="fa-IR" dirty="0" smtClean="0">
                <a:cs typeface="B Titr" panose="00000700000000000000" pitchFamily="2" charset="-78"/>
              </a:rPr>
              <a:t>گریز از چالش و عدم لبیک  به دادخواهی حضرت فاطمه زهرا (س) و در نتیجه‌ی آن شهادت حضرت زهرا (س)  خانه‌نشینی امیرالمومنین (ع) امام بر حق جامعه و ریزش و ارتداد فراگیر مردم.</a:t>
            </a:r>
          </a:p>
          <a:p>
            <a:pPr marL="285750" indent="-285750" algn="r" rtl="1">
              <a:lnSpc>
                <a:spcPct val="200000"/>
              </a:lnSpc>
              <a:buFont typeface="Arial" panose="020B0604020202020204" pitchFamily="34" charset="0"/>
              <a:buChar char="•"/>
            </a:pPr>
            <a:r>
              <a:rPr lang="fa-IR" dirty="0" smtClean="0">
                <a:cs typeface="B Titr" panose="00000700000000000000" pitchFamily="2" charset="-78"/>
              </a:rPr>
              <a:t>تحمیل </a:t>
            </a:r>
            <a:r>
              <a:rPr lang="fa-IR" dirty="0">
                <a:cs typeface="B Titr" panose="00000700000000000000" pitchFamily="2" charset="-78"/>
              </a:rPr>
              <a:t>حکمیت یکی از پرهزینه ترین سازش های تاریخ بشریت.</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27697" b="32809"/>
          <a:stretch/>
        </p:blipFill>
        <p:spPr>
          <a:xfrm>
            <a:off x="1883981" y="460182"/>
            <a:ext cx="4329315" cy="256934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3517654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428508" y="83128"/>
            <a:ext cx="5403273" cy="6774872"/>
          </a:xfrm>
        </p:spPr>
        <p:txBody>
          <a:bodyPr>
            <a:normAutofit fontScale="92500"/>
          </a:bodyPr>
          <a:lstStyle/>
          <a:p>
            <a:pPr marL="0" indent="0" algn="just" rtl="1">
              <a:lnSpc>
                <a:spcPct val="220000"/>
              </a:lnSpc>
              <a:buNone/>
            </a:pPr>
            <a:r>
              <a:rPr lang="fa-IR" dirty="0" smtClean="0">
                <a:effectLst>
                  <a:outerShdw blurRad="38100" dist="38100" dir="2700000" algn="tl">
                    <a:srgbClr val="000000">
                      <a:alpha val="43137"/>
                    </a:srgbClr>
                  </a:outerShdw>
                </a:effectLst>
                <a:cs typeface="B Titr" panose="00000700000000000000" pitchFamily="2" charset="-78"/>
              </a:rPr>
              <a:t>•  </a:t>
            </a:r>
            <a:r>
              <a:rPr lang="fa-IR" dirty="0">
                <a:effectLst>
                  <a:outerShdw blurRad="38100" dist="38100" dir="2700000" algn="tl">
                    <a:srgbClr val="000000">
                      <a:alpha val="43137"/>
                    </a:srgbClr>
                  </a:outerShdw>
                </a:effectLst>
                <a:cs typeface="B Titr" panose="00000700000000000000" pitchFamily="2" charset="-78"/>
              </a:rPr>
              <a:t>دولت سعودی برای اینکه با </a:t>
            </a:r>
            <a:r>
              <a:rPr lang="fa-IR" dirty="0" smtClean="0">
                <a:effectLst>
                  <a:outerShdw blurRad="38100" dist="38100" dir="2700000" algn="tl">
                    <a:srgbClr val="000000">
                      <a:alpha val="43137"/>
                    </a:srgbClr>
                  </a:outerShdw>
                </a:effectLst>
                <a:cs typeface="B Titr" panose="00000700000000000000" pitchFamily="2" charset="-78"/>
              </a:rPr>
              <a:t>رئیس‌جمهور </a:t>
            </a:r>
            <a:r>
              <a:rPr lang="fa-IR" dirty="0">
                <a:effectLst>
                  <a:outerShdw blurRad="38100" dist="38100" dir="2700000" algn="tl">
                    <a:srgbClr val="000000">
                      <a:alpha val="43137"/>
                    </a:srgbClr>
                  </a:outerShdw>
                </a:effectLst>
                <a:cs typeface="B Titr" panose="00000700000000000000" pitchFamily="2" charset="-78"/>
              </a:rPr>
              <a:t>جدید آمریکا بتواند سازش بکند، مجبور </a:t>
            </a:r>
            <a:r>
              <a:rPr lang="fa-IR" dirty="0" smtClean="0">
                <a:effectLst>
                  <a:outerShdw blurRad="38100" dist="38100" dir="2700000" algn="tl">
                    <a:srgbClr val="000000">
                      <a:alpha val="43137"/>
                    </a:srgbClr>
                  </a:outerShdw>
                </a:effectLst>
                <a:cs typeface="B Titr" panose="00000700000000000000" pitchFamily="2" charset="-78"/>
              </a:rPr>
              <a:t>می‌شود </a:t>
            </a:r>
            <a:r>
              <a:rPr lang="fa-IR" dirty="0">
                <a:effectLst>
                  <a:outerShdw blurRad="38100" dist="38100" dir="2700000" algn="tl">
                    <a:srgbClr val="000000">
                      <a:alpha val="43137"/>
                    </a:srgbClr>
                  </a:outerShdw>
                </a:effectLst>
                <a:cs typeface="B Titr" panose="00000700000000000000" pitchFamily="2" charset="-78"/>
              </a:rPr>
              <a:t>بیش از نیمی از ذخایرِ موجودی مالی خودش را در خدمت </a:t>
            </a:r>
            <a:r>
              <a:rPr lang="fa-IR" dirty="0" smtClean="0">
                <a:effectLst>
                  <a:outerShdw blurRad="38100" dist="38100" dir="2700000" algn="tl">
                    <a:srgbClr val="000000">
                      <a:alpha val="43137"/>
                    </a:srgbClr>
                  </a:outerShdw>
                </a:effectLst>
                <a:cs typeface="B Titr" panose="00000700000000000000" pitchFamily="2" charset="-78"/>
              </a:rPr>
              <a:t>هدف‌ها </a:t>
            </a:r>
            <a:r>
              <a:rPr lang="fa-IR" dirty="0">
                <a:effectLst>
                  <a:outerShdw blurRad="38100" dist="38100" dir="2700000" algn="tl">
                    <a:srgbClr val="000000">
                      <a:alpha val="43137"/>
                    </a:srgbClr>
                  </a:outerShdw>
                </a:effectLst>
                <a:cs typeface="B Titr" panose="00000700000000000000" pitchFamily="2" charset="-78"/>
              </a:rPr>
              <a:t>و طبق میل آمریکا هزینه کند. اینها هزینه نیست؟ سازش هم هزینه دارد. چالش اگر عقلائی باشد، ... هزینه‌اش به مراتب کمتر از هزینه‌ی سازش است </a:t>
            </a:r>
            <a:r>
              <a:rPr lang="fa-IR" dirty="0" smtClean="0">
                <a:effectLst>
                  <a:outerShdw blurRad="38100" dist="38100" dir="2700000" algn="tl">
                    <a:srgbClr val="000000">
                      <a:alpha val="43137"/>
                    </a:srgbClr>
                  </a:outerShdw>
                </a:effectLst>
                <a:cs typeface="B Titr" panose="00000700000000000000" pitchFamily="2" charset="-78"/>
              </a:rPr>
              <a:t>.</a:t>
            </a:r>
          </a:p>
          <a:p>
            <a:pPr marL="0" indent="0" algn="just" rtl="1">
              <a:lnSpc>
                <a:spcPct val="220000"/>
              </a:lnSpc>
              <a:buNone/>
            </a:pPr>
            <a:r>
              <a:rPr lang="fa-IR" dirty="0" smtClean="0">
                <a:effectLst>
                  <a:outerShdw blurRad="38100" dist="38100" dir="2700000" algn="tl">
                    <a:srgbClr val="000000">
                      <a:alpha val="43137"/>
                    </a:srgbClr>
                  </a:outerShdw>
                </a:effectLst>
                <a:cs typeface="B Titr" panose="00000700000000000000" pitchFamily="2" charset="-78"/>
              </a:rPr>
              <a:t>(بیانات مقام معظم رهبری در سالگرد رحلت امام خمینی (ره) ۱۴ خرداد ۱۳۹۶)</a:t>
            </a:r>
            <a:endParaRPr lang="fa-IR" dirty="0">
              <a:effectLst>
                <a:outerShdw blurRad="38100" dist="38100" dir="2700000" algn="tl">
                  <a:srgbClr val="000000">
                    <a:alpha val="43137"/>
                  </a:srgbClr>
                </a:outerShdw>
              </a:effectLst>
              <a:cs typeface="B Titr" panose="000007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9380" y="1751060"/>
            <a:ext cx="5158510" cy="343900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0974567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668655" y="83128"/>
            <a:ext cx="5163126" cy="6774872"/>
          </a:xfrm>
        </p:spPr>
        <p:txBody>
          <a:bodyPr>
            <a:normAutofit fontScale="70000" lnSpcReduction="20000"/>
          </a:bodyPr>
          <a:lstStyle/>
          <a:p>
            <a:pPr marL="0" indent="0" algn="just" rtl="1">
              <a:lnSpc>
                <a:spcPct val="220000"/>
              </a:lnSpc>
              <a:buNone/>
            </a:pPr>
            <a:r>
              <a:rPr lang="fa-IR" dirty="0" smtClean="0">
                <a:effectLst>
                  <a:outerShdw blurRad="38100" dist="38100" dir="2700000" algn="tl">
                    <a:srgbClr val="000000">
                      <a:alpha val="43137"/>
                    </a:srgbClr>
                  </a:outerShdw>
                </a:effectLst>
                <a:cs typeface="B Titr" panose="00000700000000000000" pitchFamily="2" charset="-78"/>
              </a:rPr>
              <a:t>•  </a:t>
            </a:r>
            <a:r>
              <a:rPr lang="fa-IR" dirty="0">
                <a:effectLst>
                  <a:outerShdw blurRad="38100" dist="38100" dir="2700000" algn="tl">
                    <a:srgbClr val="000000">
                      <a:alpha val="43137"/>
                    </a:srgbClr>
                  </a:outerShdw>
                </a:effectLst>
                <a:cs typeface="B Titr" panose="00000700000000000000" pitchFamily="2" charset="-78"/>
              </a:rPr>
              <a:t>بیشترین هزینه در زمان سازش آمیزترین رویکرد؛ طی سال‌های 1917 تا 1919 ایران با وجود اعلام بی‌طرفی در جنگ جهانی اول، بیشترین آسیب را از این جنگ ویرانگر دید و در حدود نیمی از جمعیت کشور قربانی مطامع کشورهای بزرگ و استعمارگر آن دوران شدند.</a:t>
            </a:r>
          </a:p>
          <a:p>
            <a:pPr marL="0" indent="0" algn="just" rtl="1">
              <a:lnSpc>
                <a:spcPct val="220000"/>
              </a:lnSpc>
              <a:buNone/>
            </a:pPr>
            <a:r>
              <a:rPr lang="fa-IR" dirty="0">
                <a:effectLst>
                  <a:outerShdw blurRad="38100" dist="38100" dir="2700000" algn="tl">
                    <a:srgbClr val="000000">
                      <a:alpha val="43137"/>
                    </a:srgbClr>
                  </a:outerShdw>
                </a:effectLst>
                <a:cs typeface="B Titr" panose="00000700000000000000" pitchFamily="2" charset="-78"/>
              </a:rPr>
              <a:t>اسناد این قتل عام قریب به 10 میلیون نفری همچنان در ردیف اسناد طبقه بندی شده و سری انگلستان قرار دارد و این کشور هنوز هم از انتشار آنها ممانعت می‌کند؛ گزارش زیر با توجه به کتاب "قحطی بزرگ" نوشته دکتر محمد قلی مجد نوشته شده است که یکی از منابع انگشت شمار موجود درباره هولوکاست 9 میلیون نفری ایرانیان بوده و با استناد به اظهارات شاهدان و برخی اسناد تاریخی در دسترس نوشته شده است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9273" y="1956724"/>
            <a:ext cx="5689600" cy="34137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3843954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10401" y="240145"/>
            <a:ext cx="4612696" cy="6179128"/>
          </a:xfrm>
        </p:spPr>
        <p:txBody>
          <a:bodyPr>
            <a:normAutofit fontScale="70000" lnSpcReduction="20000"/>
          </a:bodyPr>
          <a:lstStyle/>
          <a:p>
            <a:pPr marL="0" indent="0" algn="just" rtl="1">
              <a:lnSpc>
                <a:spcPct val="210000"/>
              </a:lnSpc>
              <a:buNone/>
            </a:pPr>
            <a:r>
              <a:rPr lang="fa-IR" dirty="0" smtClean="0">
                <a:solidFill>
                  <a:srgbClr val="FF0000"/>
                </a:solidFill>
                <a:cs typeface="B Titr" panose="00000700000000000000" pitchFamily="2" charset="-78"/>
              </a:rPr>
              <a:t>۵.پاسخ به شبهات</a:t>
            </a:r>
          </a:p>
          <a:p>
            <a:pPr marL="0" indent="0" algn="just" rtl="1">
              <a:lnSpc>
                <a:spcPct val="210000"/>
              </a:lnSpc>
              <a:buNone/>
            </a:pPr>
            <a:r>
              <a:rPr lang="fa-IR" dirty="0">
                <a:cs typeface="B Titr" panose="00000700000000000000" pitchFamily="2" charset="-78"/>
              </a:rPr>
              <a:t>الف. آیا شما چالش طلب هستید؟ آیا صلح بهتر از جنگ نیست؟ آیا آرامش و آسایش جزء مطلوبات اصیل انسانی نیست</a:t>
            </a:r>
            <a:r>
              <a:rPr lang="fa-IR" dirty="0" smtClean="0">
                <a:cs typeface="B Titr" panose="00000700000000000000" pitchFamily="2" charset="-78"/>
              </a:rPr>
              <a:t>؟</a:t>
            </a:r>
            <a:endParaRPr lang="fa-IR" dirty="0">
              <a:cs typeface="B Titr" panose="00000700000000000000" pitchFamily="2" charset="-78"/>
            </a:endParaRPr>
          </a:p>
          <a:p>
            <a:pPr marL="0" indent="0" algn="just" rtl="1">
              <a:lnSpc>
                <a:spcPct val="210000"/>
              </a:lnSpc>
              <a:buNone/>
            </a:pPr>
            <a:r>
              <a:rPr lang="fa-IR" dirty="0">
                <a:cs typeface="B Titr" panose="00000700000000000000" pitchFamily="2" charset="-78"/>
              </a:rPr>
              <a:t>ب. اسلام منادی سازش و رحمت خداوند و </a:t>
            </a:r>
            <a:r>
              <a:rPr lang="fa-IR" dirty="0" smtClean="0">
                <a:cs typeface="B Titr" panose="00000700000000000000" pitchFamily="2" charset="-78"/>
              </a:rPr>
              <a:t>پیامبر(ص) </a:t>
            </a:r>
            <a:r>
              <a:rPr lang="fa-IR" dirty="0">
                <a:cs typeface="B Titr" panose="00000700000000000000" pitchFamily="2" charset="-78"/>
              </a:rPr>
              <a:t>عظیم الشأن آن رحمه للعالمین هستند و این مهم با سازش محوری سازگار است!</a:t>
            </a:r>
          </a:p>
          <a:p>
            <a:pPr marL="0" indent="0" algn="just" rtl="1">
              <a:lnSpc>
                <a:spcPct val="210000"/>
              </a:lnSpc>
              <a:buNone/>
            </a:pPr>
            <a:r>
              <a:rPr lang="fa-IR" dirty="0">
                <a:cs typeface="B Titr" panose="00000700000000000000" pitchFamily="2" charset="-78"/>
              </a:rPr>
              <a:t>ج. شما مثالهای خاصی را از چالش گریزی انتخاب کردید. مثالهایی نیز از موفقیت سازش محوری وجود دارد</a:t>
            </a:r>
            <a:r>
              <a:rPr lang="fa-IR" dirty="0" smtClean="0">
                <a:cs typeface="B Titr" panose="00000700000000000000" pitchFamily="2" charset="-78"/>
              </a:rPr>
              <a:t>؟</a:t>
            </a:r>
          </a:p>
          <a:p>
            <a:pPr marL="0" indent="0" rtl="1">
              <a:lnSpc>
                <a:spcPct val="210000"/>
              </a:lnSpc>
              <a:buNone/>
            </a:pPr>
            <a:r>
              <a:rPr lang="fa-IR" dirty="0" smtClean="0">
                <a:cs typeface="B Titr" panose="00000700000000000000" pitchFamily="2" charset="-78"/>
              </a:rPr>
              <a:t>والسلام</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5990" y="1564986"/>
            <a:ext cx="5522191" cy="38859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18925042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705348" cy="7146758"/>
          </a:xfrm>
          <a:prstGeom prst="rect">
            <a:avLst/>
          </a:prstGeom>
        </p:spPr>
      </p:pic>
    </p:spTree>
    <p:extLst>
      <p:ext uri="{BB962C8B-B14F-4D97-AF65-F5344CB8AC3E}">
        <p14:creationId xmlns:p14="http://schemas.microsoft.com/office/powerpoint/2010/main" val="109325218"/>
      </p:ext>
    </p:extLst>
  </p:cSld>
  <p:clrMapOvr>
    <a:masterClrMapping/>
  </p:clrMapOvr>
  <mc:AlternateContent xmlns:mc="http://schemas.openxmlformats.org/markup-compatibility/2006" xmlns:p14="http://schemas.microsoft.com/office/powerpoint/2010/main">
    <mc:Choice Requires="p14">
      <p:transition spd="slow" p14:dur="4250">
        <p14:prism isContent="1"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10400" y="1067494"/>
            <a:ext cx="4644432" cy="5373399"/>
          </a:xfrm>
        </p:spPr>
        <p:txBody>
          <a:bodyPr>
            <a:noAutofit/>
          </a:bodyPr>
          <a:lstStyle/>
          <a:p>
            <a:pPr marL="0" indent="0" algn="r" rtl="1">
              <a:lnSpc>
                <a:spcPct val="200000"/>
              </a:lnSpc>
              <a:buNone/>
            </a:pPr>
            <a:r>
              <a:rPr lang="fa-IR" sz="2000" dirty="0" smtClean="0">
                <a:effectLst>
                  <a:outerShdw blurRad="38100" dist="38100" dir="2700000" algn="tl">
                    <a:srgbClr val="000000">
                      <a:alpha val="43137"/>
                    </a:srgbClr>
                  </a:outerShdw>
                </a:effectLst>
                <a:cs typeface="B Titr" panose="00000700000000000000" pitchFamily="2" charset="-78"/>
              </a:rPr>
              <a:t>۱. پیش فرض</a:t>
            </a:r>
          </a:p>
          <a:p>
            <a:pPr marL="0" indent="0" algn="just" rtl="1">
              <a:lnSpc>
                <a:spcPct val="200000"/>
              </a:lnSpc>
              <a:buNone/>
            </a:pPr>
            <a:r>
              <a:rPr lang="fa-IR" sz="2000" dirty="0" smtClean="0">
                <a:effectLst>
                  <a:outerShdw blurRad="38100" dist="38100" dir="2700000" algn="tl">
                    <a:srgbClr val="000000">
                      <a:alpha val="43137"/>
                    </a:srgbClr>
                  </a:outerShdw>
                </a:effectLst>
                <a:cs typeface="B Titr" panose="00000700000000000000" pitchFamily="2" charset="-78"/>
              </a:rPr>
              <a:t>الف. لازمه‌ی  هر حرکت رو به جلو (=</a:t>
            </a:r>
            <a:r>
              <a:rPr lang="en-US" sz="2000" dirty="0" smtClean="0">
                <a:effectLst>
                  <a:outerShdw blurRad="38100" dist="38100" dir="2700000" algn="tl">
                    <a:srgbClr val="000000">
                      <a:alpha val="43137"/>
                    </a:srgbClr>
                  </a:outerShdw>
                </a:effectLst>
                <a:cs typeface="B Titr" panose="00000700000000000000" pitchFamily="2" charset="-78"/>
              </a:rPr>
              <a:t> </a:t>
            </a:r>
            <a:r>
              <a:rPr lang="fa-IR" sz="2000" dirty="0" smtClean="0">
                <a:effectLst>
                  <a:outerShdw blurRad="38100" dist="38100" dir="2700000" algn="tl">
                    <a:srgbClr val="000000">
                      <a:alpha val="43137"/>
                    </a:srgbClr>
                  </a:outerShdw>
                </a:effectLst>
                <a:cs typeface="B Titr" panose="00000700000000000000" pitchFamily="2" charset="-78"/>
              </a:rPr>
              <a:t>پیشرفت)، چالش و رویارویی با جاذبه‌ها و مختصات آن جایگاه و  پشت سرگذاشتن آنها و درنتیجه پیشروی است.</a:t>
            </a:r>
            <a:endParaRPr lang="en-US" sz="2000" dirty="0" smtClean="0">
              <a:effectLst>
                <a:outerShdw blurRad="38100" dist="38100" dir="2700000" algn="tl">
                  <a:srgbClr val="000000">
                    <a:alpha val="43137"/>
                  </a:srgbClr>
                </a:outerShdw>
              </a:effectLst>
              <a:cs typeface="B Titr" panose="00000700000000000000" pitchFamily="2" charset="-78"/>
            </a:endParaRPr>
          </a:p>
          <a:p>
            <a:pPr marL="0" indent="0" algn="just" rtl="1">
              <a:lnSpc>
                <a:spcPct val="200000"/>
              </a:lnSpc>
              <a:buNone/>
            </a:pPr>
            <a:r>
              <a:rPr lang="fa-IR" sz="2000" dirty="0" smtClean="0">
                <a:solidFill>
                  <a:srgbClr val="FF0000"/>
                </a:solidFill>
                <a:effectLst>
                  <a:outerShdw blurRad="38100" dist="38100" dir="2700000" algn="tl">
                    <a:srgbClr val="000000">
                      <a:alpha val="43137"/>
                    </a:srgbClr>
                  </a:outerShdw>
                </a:effectLst>
                <a:cs typeface="B Titr" panose="00000700000000000000" pitchFamily="2" charset="-78"/>
              </a:rPr>
              <a:t>از این رو؛</a:t>
            </a:r>
          </a:p>
          <a:p>
            <a:pPr marL="0" indent="0" algn="just" rtl="1">
              <a:lnSpc>
                <a:spcPct val="200000"/>
              </a:lnSpc>
              <a:buNone/>
            </a:pPr>
            <a:r>
              <a:rPr lang="fa-IR" sz="2000" dirty="0">
                <a:solidFill>
                  <a:srgbClr val="FF0000"/>
                </a:solidFill>
                <a:effectLst>
                  <a:outerShdw blurRad="38100" dist="38100" dir="2700000" algn="tl">
                    <a:srgbClr val="000000">
                      <a:alpha val="43137"/>
                    </a:srgbClr>
                  </a:outerShdw>
                </a:effectLst>
                <a:cs typeface="B Titr" panose="00000700000000000000" pitchFamily="2" charset="-78"/>
              </a:rPr>
              <a:t>«</a:t>
            </a:r>
            <a:r>
              <a:rPr lang="fa-IR" sz="2000" dirty="0" smtClean="0">
                <a:solidFill>
                  <a:srgbClr val="FF0000"/>
                </a:solidFill>
                <a:effectLst>
                  <a:outerShdw blurRad="38100" dist="38100" dir="2700000" algn="tl">
                    <a:srgbClr val="000000">
                      <a:alpha val="43137"/>
                    </a:srgbClr>
                  </a:outerShdw>
                </a:effectLst>
                <a:cs typeface="B Titr" panose="00000700000000000000" pitchFamily="2" charset="-78"/>
              </a:rPr>
              <a:t>چالش</a:t>
            </a:r>
            <a:r>
              <a:rPr lang="fa-IR" sz="2000" dirty="0">
                <a:solidFill>
                  <a:srgbClr val="FF0000"/>
                </a:solidFill>
                <a:effectLst>
                  <a:outerShdw blurRad="38100" dist="38100" dir="2700000" algn="tl">
                    <a:srgbClr val="000000">
                      <a:alpha val="43137"/>
                    </a:srgbClr>
                  </a:outerShdw>
                </a:effectLst>
                <a:cs typeface="B Titr" panose="00000700000000000000" pitchFamily="2" charset="-78"/>
              </a:rPr>
              <a:t>»</a:t>
            </a:r>
            <a:r>
              <a:rPr lang="fa-IR" sz="2000" dirty="0" smtClean="0">
                <a:solidFill>
                  <a:srgbClr val="FF0000"/>
                </a:solidFill>
                <a:effectLst>
                  <a:outerShdw blurRad="38100" dist="38100" dir="2700000" algn="tl">
                    <a:srgbClr val="000000">
                      <a:alpha val="43137"/>
                    </a:srgbClr>
                  </a:outerShdw>
                </a:effectLst>
                <a:cs typeface="B Titr" panose="00000700000000000000" pitchFamily="2" charset="-78"/>
              </a:rPr>
              <a:t>، ابتدایی‌ترین شرط </a:t>
            </a:r>
            <a:r>
              <a:rPr lang="fa-IR" sz="2000" dirty="0">
                <a:solidFill>
                  <a:srgbClr val="FF0000"/>
                </a:solidFill>
                <a:effectLst>
                  <a:outerShdw blurRad="38100" dist="38100" dir="2700000" algn="tl">
                    <a:srgbClr val="000000">
                      <a:alpha val="43137"/>
                    </a:srgbClr>
                  </a:outerShdw>
                </a:effectLst>
                <a:cs typeface="B Titr" panose="00000700000000000000" pitchFamily="2" charset="-78"/>
              </a:rPr>
              <a:t>پیشرفت </a:t>
            </a:r>
            <a:r>
              <a:rPr lang="fa-IR" sz="2000" dirty="0" smtClean="0">
                <a:solidFill>
                  <a:srgbClr val="FF0000"/>
                </a:solidFill>
                <a:effectLst>
                  <a:outerShdw blurRad="38100" dist="38100" dir="2700000" algn="tl">
                    <a:srgbClr val="000000">
                      <a:alpha val="43137"/>
                    </a:srgbClr>
                  </a:outerShdw>
                </a:effectLst>
                <a:cs typeface="B Titr" panose="00000700000000000000" pitchFamily="2" charset="-78"/>
              </a:rPr>
              <a:t>است و در نتیجه زندگی </a:t>
            </a:r>
            <a:r>
              <a:rPr lang="fa-IR" sz="2000" dirty="0">
                <a:solidFill>
                  <a:srgbClr val="FF0000"/>
                </a:solidFill>
                <a:effectLst>
                  <a:outerShdw blurRad="38100" dist="38100" dir="2700000" algn="tl">
                    <a:srgbClr val="000000">
                      <a:alpha val="43137"/>
                    </a:srgbClr>
                  </a:outerShdw>
                </a:effectLst>
                <a:cs typeface="B Titr" panose="00000700000000000000" pitchFamily="2" charset="-78"/>
              </a:rPr>
              <a:t>فردی و اجتماعی بدون آن </a:t>
            </a:r>
            <a:r>
              <a:rPr lang="fa-IR" sz="2000" dirty="0" smtClean="0">
                <a:solidFill>
                  <a:srgbClr val="FF0000"/>
                </a:solidFill>
                <a:effectLst>
                  <a:outerShdw blurRad="38100" dist="38100" dir="2700000" algn="tl">
                    <a:srgbClr val="000000">
                      <a:alpha val="43137"/>
                    </a:srgbClr>
                  </a:outerShdw>
                </a:effectLst>
                <a:cs typeface="B Titr" panose="00000700000000000000" pitchFamily="2" charset="-78"/>
              </a:rPr>
              <a:t>اساساً امکان </a:t>
            </a:r>
            <a:r>
              <a:rPr lang="fa-IR" sz="2000" dirty="0">
                <a:solidFill>
                  <a:srgbClr val="FF0000"/>
                </a:solidFill>
                <a:effectLst>
                  <a:outerShdw blurRad="38100" dist="38100" dir="2700000" algn="tl">
                    <a:srgbClr val="000000">
                      <a:alpha val="43137"/>
                    </a:srgbClr>
                  </a:outerShdw>
                </a:effectLst>
                <a:cs typeface="B Titr" panose="00000700000000000000" pitchFamily="2" charset="-78"/>
              </a:rPr>
              <a:t>«</a:t>
            </a:r>
            <a:r>
              <a:rPr lang="fa-IR" sz="2000" dirty="0" smtClean="0">
                <a:solidFill>
                  <a:srgbClr val="FF0000"/>
                </a:solidFill>
                <a:effectLst>
                  <a:outerShdw blurRad="38100" dist="38100" dir="2700000" algn="tl">
                    <a:srgbClr val="000000">
                      <a:alpha val="43137"/>
                    </a:srgbClr>
                  </a:outerShdw>
                </a:effectLst>
                <a:cs typeface="B Titr" panose="00000700000000000000" pitchFamily="2" charset="-78"/>
              </a:rPr>
              <a:t>پیشروی</a:t>
            </a:r>
            <a:r>
              <a:rPr lang="fa-IR" sz="2000" dirty="0">
                <a:solidFill>
                  <a:srgbClr val="FF0000"/>
                </a:solidFill>
                <a:effectLst>
                  <a:outerShdw blurRad="38100" dist="38100" dir="2700000" algn="tl">
                    <a:srgbClr val="000000">
                      <a:alpha val="43137"/>
                    </a:srgbClr>
                  </a:outerShdw>
                </a:effectLst>
                <a:cs typeface="B Titr" panose="00000700000000000000" pitchFamily="2" charset="-78"/>
              </a:rPr>
              <a:t>»</a:t>
            </a:r>
            <a:r>
              <a:rPr lang="fa-IR" sz="2000" dirty="0" smtClean="0">
                <a:solidFill>
                  <a:srgbClr val="FF0000"/>
                </a:solidFill>
                <a:effectLst>
                  <a:outerShdw blurRad="38100" dist="38100" dir="2700000" algn="tl">
                    <a:srgbClr val="000000">
                      <a:alpha val="43137"/>
                    </a:srgbClr>
                  </a:outerShdw>
                </a:effectLst>
                <a:cs typeface="B Titr" panose="00000700000000000000" pitchFamily="2" charset="-78"/>
              </a:rPr>
              <a:t> و «پیشرفت» ندارد</a:t>
            </a:r>
            <a:r>
              <a:rPr lang="fa-IR" sz="2000" dirty="0">
                <a:solidFill>
                  <a:srgbClr val="FF0000"/>
                </a:solidFill>
                <a:effectLst>
                  <a:outerShdw blurRad="38100" dist="38100" dir="2700000" algn="tl">
                    <a:srgbClr val="000000">
                      <a:alpha val="43137"/>
                    </a:srgbClr>
                  </a:outerShdw>
                </a:effectLst>
                <a:cs typeface="B Titr" panose="00000700000000000000" pitchFamily="2" charset="-78"/>
              </a:rPr>
              <a:t>. </a:t>
            </a:r>
            <a:endParaRPr lang="en-US" sz="2000" dirty="0">
              <a:solidFill>
                <a:srgbClr val="FF0000"/>
              </a:solidFill>
              <a:effectLst>
                <a:outerShdw blurRad="38100" dist="38100" dir="2700000" algn="tl">
                  <a:srgbClr val="000000">
                    <a:alpha val="43137"/>
                  </a:srgbClr>
                </a:outerShdw>
              </a:effectLst>
              <a:cs typeface="B Titr" panose="00000700000000000000" pitchFamily="2" charset="-78"/>
            </a:endParaRPr>
          </a:p>
          <a:p>
            <a:pPr marL="0" indent="0" algn="just" rtl="1">
              <a:lnSpc>
                <a:spcPct val="150000"/>
              </a:lnSpc>
              <a:buNone/>
            </a:pPr>
            <a:endParaRPr lang="en-US" sz="2000" dirty="0">
              <a:effectLst>
                <a:outerShdw blurRad="38100" dist="38100" dir="2700000" algn="tl">
                  <a:srgbClr val="000000">
                    <a:alpha val="43137"/>
                  </a:srgbClr>
                </a:outerShdw>
              </a:effectLst>
              <a:cs typeface="B Titr" panose="000007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1427" y="2089631"/>
            <a:ext cx="5482089" cy="332912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6885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33310" y="655782"/>
            <a:ext cx="4765964" cy="5670277"/>
          </a:xfrm>
        </p:spPr>
        <p:txBody>
          <a:bodyPr>
            <a:normAutofit fontScale="92500" lnSpcReduction="10000"/>
          </a:bodyPr>
          <a:lstStyle/>
          <a:p>
            <a:pPr marL="0" indent="0" algn="just" rtl="1">
              <a:lnSpc>
                <a:spcPct val="200000"/>
              </a:lnSpc>
              <a:buNone/>
            </a:pPr>
            <a:r>
              <a:rPr lang="fa-IR" dirty="0" smtClean="0">
                <a:effectLst>
                  <a:outerShdw blurRad="38100" dist="38100" dir="2700000" algn="tl">
                    <a:srgbClr val="000000">
                      <a:alpha val="43137"/>
                    </a:srgbClr>
                  </a:outerShdw>
                </a:effectLst>
                <a:cs typeface="B Titr" panose="00000700000000000000" pitchFamily="2" charset="-78"/>
              </a:rPr>
              <a:t>ب. حذف مطلق چالش </a:t>
            </a:r>
            <a:r>
              <a:rPr lang="fa-IR" dirty="0" smtClean="0">
                <a:solidFill>
                  <a:srgbClr val="FF0000"/>
                </a:solidFill>
                <a:effectLst>
                  <a:outerShdw blurRad="38100" dist="38100" dir="2700000" algn="tl">
                    <a:srgbClr val="000000">
                      <a:alpha val="43137"/>
                    </a:srgbClr>
                  </a:outerShdw>
                </a:effectLst>
                <a:cs typeface="B Titr" panose="00000700000000000000" pitchFamily="2" charset="-78"/>
              </a:rPr>
              <a:t>با وجود عوامل مخالف</a:t>
            </a:r>
            <a:r>
              <a:rPr lang="fa-IR" dirty="0" smtClean="0">
                <a:effectLst>
                  <a:outerShdw blurRad="38100" dist="38100" dir="2700000" algn="tl">
                    <a:srgbClr val="000000">
                      <a:alpha val="43137"/>
                    </a:srgbClr>
                  </a:outerShdw>
                </a:effectLst>
                <a:cs typeface="B Titr" panose="00000700000000000000" pitchFamily="2" charset="-78"/>
              </a:rPr>
              <a:t> نه تنها موجب عدم حرکت رو به جلو می‌شود بلکه منجر به عقب‌نشینی در مقابل آن اراده مخالف می‌شود.</a:t>
            </a:r>
          </a:p>
          <a:p>
            <a:pPr marL="0" indent="0" algn="just" rtl="1">
              <a:lnSpc>
                <a:spcPct val="200000"/>
              </a:lnSpc>
              <a:buNone/>
            </a:pPr>
            <a:r>
              <a:rPr lang="fa-IR" dirty="0" smtClean="0">
                <a:solidFill>
                  <a:srgbClr val="FF0000"/>
                </a:solidFill>
                <a:effectLst>
                  <a:outerShdw blurRad="38100" dist="38100" dir="2700000" algn="tl">
                    <a:srgbClr val="000000">
                      <a:alpha val="43137"/>
                    </a:srgbClr>
                  </a:outerShdw>
                </a:effectLst>
                <a:cs typeface="B Titr" panose="00000700000000000000" pitchFamily="2" charset="-78"/>
              </a:rPr>
              <a:t>حد یقف این پَسروی تا کجاست؟</a:t>
            </a:r>
          </a:p>
          <a:p>
            <a:pPr marL="0" indent="0" algn="just" rtl="1">
              <a:lnSpc>
                <a:spcPct val="200000"/>
              </a:lnSpc>
              <a:buNone/>
            </a:pPr>
            <a:r>
              <a:rPr lang="fa-IR" dirty="0" smtClean="0">
                <a:effectLst>
                  <a:outerShdw blurRad="38100" dist="38100" dir="2700000" algn="tl">
                    <a:srgbClr val="000000">
                      <a:alpha val="43137"/>
                    </a:srgbClr>
                  </a:outerShdw>
                </a:effectLst>
                <a:cs typeface="B Titr" panose="00000700000000000000" pitchFamily="2" charset="-78"/>
              </a:rPr>
              <a:t>با فرض حاکمیت سازش و حذف چالش تا جایی که آن عامل مخالف بخواهد، پسروی و عقب‌نشینی ادامه خواهد داشت.</a:t>
            </a:r>
          </a:p>
          <a:p>
            <a:pPr marL="0" indent="0" algn="r" rtl="1">
              <a:buNone/>
            </a:pPr>
            <a:endParaRPr lang="en-US"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9782" y="1785512"/>
            <a:ext cx="5715000" cy="341081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36519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33310" y="868947"/>
            <a:ext cx="4987636" cy="5281036"/>
          </a:xfrm>
        </p:spPr>
        <p:txBody>
          <a:bodyPr numCol="1">
            <a:normAutofit fontScale="85000" lnSpcReduction="10000"/>
          </a:bodyPr>
          <a:lstStyle/>
          <a:p>
            <a:pPr marL="0" indent="0" algn="just" rtl="1">
              <a:lnSpc>
                <a:spcPct val="200000"/>
              </a:lnSpc>
              <a:buNone/>
            </a:pPr>
            <a:r>
              <a:rPr lang="fa-IR" dirty="0" smtClean="0">
                <a:effectLst>
                  <a:outerShdw blurRad="38100" dist="38100" dir="2700000" algn="tl">
                    <a:srgbClr val="000000">
                      <a:alpha val="43137"/>
                    </a:srgbClr>
                  </a:outerShdw>
                </a:effectLst>
                <a:cs typeface="B Titr" panose="00000700000000000000" pitchFamily="2" charset="-78"/>
              </a:rPr>
              <a:t>۲. دیدگاه اساتید زندگی فردی (روان‌شناسان) و اجتماعی (جامعه شناسان)</a:t>
            </a:r>
            <a:endParaRPr lang="en-US" dirty="0" smtClean="0">
              <a:effectLst>
                <a:outerShdw blurRad="38100" dist="38100" dir="2700000" algn="tl">
                  <a:srgbClr val="000000">
                    <a:alpha val="43137"/>
                  </a:srgbClr>
                </a:outerShdw>
              </a:effectLst>
              <a:cs typeface="B Titr" panose="00000700000000000000" pitchFamily="2" charset="-78"/>
            </a:endParaRPr>
          </a:p>
          <a:p>
            <a:pPr marL="0" indent="0" algn="just" rtl="1">
              <a:lnSpc>
                <a:spcPct val="200000"/>
              </a:lnSpc>
              <a:buNone/>
            </a:pPr>
            <a:r>
              <a:rPr lang="fa-IR" dirty="0" smtClean="0">
                <a:effectLst>
                  <a:outerShdw blurRad="38100" dist="38100" dir="2700000" algn="tl">
                    <a:srgbClr val="000000">
                      <a:alpha val="43137"/>
                    </a:srgbClr>
                  </a:outerShdw>
                </a:effectLst>
                <a:cs typeface="B Titr" panose="00000700000000000000" pitchFamily="2" charset="-78"/>
              </a:rPr>
              <a:t>از همین روست که اساتید زندگی فردی و اجتماعی همگی هشداری با مضمون ذیل دارند:  </a:t>
            </a:r>
          </a:p>
          <a:p>
            <a:pPr marL="0" indent="0" algn="just" rtl="1">
              <a:lnSpc>
                <a:spcPct val="200000"/>
              </a:lnSpc>
              <a:buNone/>
            </a:pPr>
            <a:r>
              <a:rPr lang="fa-IR" dirty="0" smtClean="0">
                <a:effectLst>
                  <a:outerShdw blurRad="38100" dist="38100" dir="2700000" algn="tl">
                    <a:srgbClr val="000000">
                      <a:alpha val="43137"/>
                    </a:srgbClr>
                  </a:outerShdw>
                </a:effectLst>
                <a:cs typeface="B Titr" panose="00000700000000000000" pitchFamily="2" charset="-78"/>
              </a:rPr>
              <a:t>مقاومت و استقامت در برابر انواع عادات، کشش‌ها و تقاضاهای غلط و ناروا و در یک کلام </a:t>
            </a:r>
            <a:r>
              <a:rPr lang="fa-IR" dirty="0" smtClean="0">
                <a:solidFill>
                  <a:srgbClr val="FF0000"/>
                </a:solidFill>
                <a:effectLst>
                  <a:outerShdw blurRad="38100" dist="38100" dir="2700000" algn="tl">
                    <a:srgbClr val="000000">
                      <a:alpha val="43137"/>
                    </a:srgbClr>
                  </a:outerShdw>
                </a:effectLst>
                <a:cs typeface="B Titr" panose="00000700000000000000" pitchFamily="2" charset="-78"/>
              </a:rPr>
              <a:t>«چالش و عدم سازش»</a:t>
            </a:r>
            <a:r>
              <a:rPr lang="fa-IR" dirty="0" smtClean="0">
                <a:effectLst>
                  <a:outerShdw blurRad="38100" dist="38100" dir="2700000" algn="tl">
                    <a:srgbClr val="000000">
                      <a:alpha val="43137"/>
                    </a:srgbClr>
                  </a:outerShdw>
                </a:effectLst>
                <a:cs typeface="B Titr" panose="00000700000000000000" pitchFamily="2" charset="-78"/>
              </a:rPr>
              <a:t> با آنها از اهم شرایط موفقیت و خوشبختی در یک حیات فردی و یا جمعی است.</a:t>
            </a:r>
          </a:p>
          <a:p>
            <a:pPr marL="0" indent="0" algn="r" rtl="1">
              <a:buNone/>
            </a:pPr>
            <a:endParaRPr lang="en-US"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8293" y="1795758"/>
            <a:ext cx="5532870" cy="342741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4851973"/>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11636" y="184727"/>
            <a:ext cx="5190837" cy="6419274"/>
          </a:xfrm>
        </p:spPr>
        <p:txBody>
          <a:bodyPr>
            <a:normAutofit fontScale="85000" lnSpcReduction="20000"/>
          </a:bodyPr>
          <a:lstStyle/>
          <a:p>
            <a:pPr marL="0" indent="0" algn="just" rtl="1">
              <a:lnSpc>
                <a:spcPct val="150000"/>
              </a:lnSpc>
              <a:buNone/>
            </a:pPr>
            <a:r>
              <a:rPr lang="fa-IR" dirty="0" smtClean="0">
                <a:cs typeface="B Titr" panose="00000700000000000000" pitchFamily="2" charset="-78"/>
              </a:rPr>
              <a:t>آموزه‌هایی از روانشناسی:</a:t>
            </a:r>
            <a:endParaRPr lang="fa-IR" dirty="0">
              <a:cs typeface="B Titr" panose="00000700000000000000" pitchFamily="2" charset="-78"/>
            </a:endParaRPr>
          </a:p>
          <a:p>
            <a:pPr marL="0" indent="0" algn="just" rtl="1">
              <a:lnSpc>
                <a:spcPct val="150000"/>
              </a:lnSpc>
              <a:buNone/>
            </a:pPr>
            <a:r>
              <a:rPr lang="fa-IR" dirty="0">
                <a:cs typeface="B Titr" panose="00000700000000000000" pitchFamily="2" charset="-78"/>
              </a:rPr>
              <a:t>•  باید توجه داشت که </a:t>
            </a:r>
            <a:r>
              <a:rPr lang="fa-IR" dirty="0">
                <a:solidFill>
                  <a:srgbClr val="FF0000"/>
                </a:solidFill>
                <a:cs typeface="B Titr" panose="00000700000000000000" pitchFamily="2" charset="-78"/>
              </a:rPr>
              <a:t>تربیت از دیدى نوعى تحمیل به حساب </a:t>
            </a:r>
            <a:r>
              <a:rPr lang="fa-IR" dirty="0" smtClean="0">
                <a:solidFill>
                  <a:srgbClr val="FF0000"/>
                </a:solidFill>
                <a:cs typeface="B Titr" panose="00000700000000000000" pitchFamily="2" charset="-78"/>
              </a:rPr>
              <a:t>مى‌آید</a:t>
            </a:r>
            <a:r>
              <a:rPr lang="fa-IR" dirty="0">
                <a:solidFill>
                  <a:srgbClr val="FF0000"/>
                </a:solidFill>
                <a:cs typeface="B Titr" panose="00000700000000000000" pitchFamily="2" charset="-78"/>
              </a:rPr>
              <a:t>. </a:t>
            </a:r>
            <a:r>
              <a:rPr lang="fa-IR" dirty="0">
                <a:cs typeface="B Titr" panose="00000700000000000000" pitchFamily="2" charset="-78"/>
              </a:rPr>
              <a:t>الزامات و قیودى وجود دارد که تحمل آن براى طفل ضرورى است اما کودک خلاف آن را مایل است. </a:t>
            </a:r>
            <a:r>
              <a:rPr lang="fa-IR" dirty="0">
                <a:solidFill>
                  <a:srgbClr val="FF0000"/>
                </a:solidFill>
                <a:cs typeface="B Titr" panose="00000700000000000000" pitchFamily="2" charset="-78"/>
              </a:rPr>
              <a:t>کودک یا نوجوان اغلب تحت </a:t>
            </a:r>
            <a:r>
              <a:rPr lang="fa-IR" dirty="0" smtClean="0">
                <a:solidFill>
                  <a:srgbClr val="FF0000"/>
                </a:solidFill>
                <a:cs typeface="B Titr" panose="00000700000000000000" pitchFamily="2" charset="-78"/>
              </a:rPr>
              <a:t>تاثیرخواسته‌هایى </a:t>
            </a:r>
            <a:r>
              <a:rPr lang="fa-IR" dirty="0">
                <a:solidFill>
                  <a:srgbClr val="FF0000"/>
                </a:solidFill>
                <a:cs typeface="B Titr" panose="00000700000000000000" pitchFamily="2" charset="-78"/>
              </a:rPr>
              <a:t>است که بدون </a:t>
            </a:r>
            <a:r>
              <a:rPr lang="fa-IR" dirty="0" smtClean="0">
                <a:solidFill>
                  <a:srgbClr val="FF0000"/>
                </a:solidFill>
                <a:cs typeface="B Titr" panose="00000700000000000000" pitchFamily="2" charset="-78"/>
              </a:rPr>
              <a:t>آینده‌نگرى </a:t>
            </a:r>
            <a:r>
              <a:rPr lang="fa-IR" dirty="0">
                <a:solidFill>
                  <a:srgbClr val="FF0000"/>
                </a:solidFill>
                <a:cs typeface="B Titr" panose="00000700000000000000" pitchFamily="2" charset="-78"/>
              </a:rPr>
              <a:t>یا آگاهى از عواقب تسلیم شدن به این </a:t>
            </a:r>
            <a:r>
              <a:rPr lang="fa-IR" dirty="0" smtClean="0">
                <a:solidFill>
                  <a:srgbClr val="FF0000"/>
                </a:solidFill>
                <a:cs typeface="B Titr" panose="00000700000000000000" pitchFamily="2" charset="-78"/>
              </a:rPr>
              <a:t>خواسته‌ها</a:t>
            </a:r>
            <a:r>
              <a:rPr lang="fa-IR" dirty="0">
                <a:solidFill>
                  <a:srgbClr val="FF0000"/>
                </a:solidFill>
                <a:cs typeface="B Titr" panose="00000700000000000000" pitchFamily="2" charset="-78"/>
              </a:rPr>
              <a:t>، در </a:t>
            </a:r>
            <a:r>
              <a:rPr lang="fa-IR" dirty="0" smtClean="0">
                <a:solidFill>
                  <a:srgbClr val="FF0000"/>
                </a:solidFill>
                <a:cs typeface="B Titr" panose="00000700000000000000" pitchFamily="2" charset="-78"/>
              </a:rPr>
              <a:t>برآوردن آنها </a:t>
            </a:r>
            <a:r>
              <a:rPr lang="fa-IR" dirty="0">
                <a:solidFill>
                  <a:srgbClr val="FF0000"/>
                </a:solidFill>
                <a:cs typeface="B Titr" panose="00000700000000000000" pitchFamily="2" charset="-78"/>
              </a:rPr>
              <a:t>اصرار مى ورزند .</a:t>
            </a:r>
          </a:p>
          <a:p>
            <a:pPr marL="0" indent="0" algn="just" rtl="1">
              <a:lnSpc>
                <a:spcPct val="150000"/>
              </a:lnSpc>
              <a:buNone/>
            </a:pPr>
            <a:r>
              <a:rPr lang="fa-IR" dirty="0">
                <a:cs typeface="B Titr" panose="00000700000000000000" pitchFamily="2" charset="-78"/>
              </a:rPr>
              <a:t>•  برای بسیاری از افراد </a:t>
            </a:r>
            <a:r>
              <a:rPr lang="fa-IR" dirty="0">
                <a:solidFill>
                  <a:srgbClr val="FF0000"/>
                </a:solidFill>
                <a:cs typeface="B Titr" panose="00000700000000000000" pitchFamily="2" charset="-78"/>
              </a:rPr>
              <a:t>«نه» گفتن به دیگران کار بسیار سختی است. ما اغلب </a:t>
            </a:r>
            <a:r>
              <a:rPr lang="fa-IR" dirty="0" smtClean="0">
                <a:solidFill>
                  <a:srgbClr val="FF0000"/>
                </a:solidFill>
                <a:cs typeface="B Titr" panose="00000700000000000000" pitchFamily="2" charset="-78"/>
              </a:rPr>
              <a:t>از «نه</a:t>
            </a:r>
            <a:r>
              <a:rPr lang="fa-IR" dirty="0">
                <a:solidFill>
                  <a:srgbClr val="FF0000"/>
                </a:solidFill>
                <a:cs typeface="B Titr" panose="00000700000000000000" pitchFamily="2" charset="-78"/>
              </a:rPr>
              <a:t>» گفتن </a:t>
            </a:r>
            <a:r>
              <a:rPr lang="fa-IR" dirty="0" smtClean="0">
                <a:solidFill>
                  <a:srgbClr val="FF0000"/>
                </a:solidFill>
                <a:cs typeface="B Titr" panose="00000700000000000000" pitchFamily="2" charset="-78"/>
              </a:rPr>
              <a:t>می‌ترسیم</a:t>
            </a:r>
            <a:r>
              <a:rPr lang="fa-IR" dirty="0">
                <a:solidFill>
                  <a:srgbClr val="FF0000"/>
                </a:solidFill>
                <a:cs typeface="B Titr" panose="00000700000000000000" pitchFamily="2" charset="-78"/>
              </a:rPr>
              <a:t>، اگرچه این کار شرایط را برایمان </a:t>
            </a:r>
            <a:r>
              <a:rPr lang="fa-IR" dirty="0" smtClean="0">
                <a:solidFill>
                  <a:srgbClr val="FF0000"/>
                </a:solidFill>
                <a:cs typeface="B Titr" panose="00000700000000000000" pitchFamily="2" charset="-78"/>
              </a:rPr>
              <a:t>ساده‌تر می‌کند</a:t>
            </a:r>
            <a:r>
              <a:rPr lang="fa-IR" dirty="0">
                <a:solidFill>
                  <a:srgbClr val="FF0000"/>
                </a:solidFill>
                <a:cs typeface="B Titr" panose="00000700000000000000" pitchFamily="2" charset="-78"/>
              </a:rPr>
              <a:t>.</a:t>
            </a:r>
            <a:r>
              <a:rPr lang="fa-IR" dirty="0">
                <a:cs typeface="B Titr" panose="00000700000000000000" pitchFamily="2" charset="-78"/>
              </a:rPr>
              <a:t> زمانی که درخواستی از ما </a:t>
            </a:r>
            <a:r>
              <a:rPr lang="fa-IR" dirty="0" smtClean="0">
                <a:cs typeface="B Titr" panose="00000700000000000000" pitchFamily="2" charset="-78"/>
              </a:rPr>
              <a:t>می‌شود</a:t>
            </a:r>
            <a:r>
              <a:rPr lang="fa-IR" dirty="0">
                <a:cs typeface="B Titr" panose="00000700000000000000" pitchFamily="2" charset="-78"/>
              </a:rPr>
              <a:t>، تلاش </a:t>
            </a:r>
            <a:r>
              <a:rPr lang="fa-IR" dirty="0" smtClean="0">
                <a:cs typeface="B Titr" panose="00000700000000000000" pitchFamily="2" charset="-78"/>
              </a:rPr>
              <a:t>می‌کنیم </a:t>
            </a:r>
            <a:r>
              <a:rPr lang="fa-IR" dirty="0">
                <a:cs typeface="B Titr" panose="00000700000000000000" pitchFamily="2" charset="-78"/>
              </a:rPr>
              <a:t>از به وجود آوردن اختلاف پرهیز </a:t>
            </a:r>
            <a:r>
              <a:rPr lang="fa-IR" dirty="0" smtClean="0">
                <a:cs typeface="B Titr" panose="00000700000000000000" pitchFamily="2" charset="-78"/>
              </a:rPr>
              <a:t>کنیم </a:t>
            </a:r>
            <a:r>
              <a:rPr lang="fa-IR" dirty="0">
                <a:cs typeface="B Titr" panose="00000700000000000000" pitchFamily="2" charset="-78"/>
              </a:rPr>
              <a:t>اما این عادت اغلب باعث اذیت ما </a:t>
            </a:r>
            <a:r>
              <a:rPr lang="fa-IR" dirty="0" smtClean="0">
                <a:cs typeface="B Titr" panose="00000700000000000000" pitchFamily="2" charset="-78"/>
              </a:rPr>
              <a:t>می‌شود </a:t>
            </a:r>
            <a:r>
              <a:rPr lang="fa-IR" dirty="0">
                <a:cs typeface="B Titr" panose="00000700000000000000" pitchFamily="2" charset="-78"/>
              </a:rPr>
              <a:t>و ما را به کارهایی مجبور </a:t>
            </a:r>
            <a:r>
              <a:rPr lang="fa-IR" dirty="0" smtClean="0">
                <a:cs typeface="B Titr" panose="00000700000000000000" pitchFamily="2" charset="-78"/>
              </a:rPr>
              <a:t>می‌کند </a:t>
            </a:r>
            <a:r>
              <a:rPr lang="fa-IR" dirty="0">
                <a:cs typeface="B Titr" panose="00000700000000000000" pitchFamily="2" charset="-78"/>
              </a:rPr>
              <a:t>که مایل به انجام شان نیستیم. </a:t>
            </a:r>
            <a:r>
              <a:rPr lang="fa-IR" dirty="0" smtClean="0">
                <a:solidFill>
                  <a:srgbClr val="FF0000"/>
                </a:solidFill>
                <a:cs typeface="B Titr" panose="00000700000000000000" pitchFamily="2" charset="-78"/>
              </a:rPr>
              <a:t>همه‌ی </a:t>
            </a:r>
            <a:r>
              <a:rPr lang="fa-IR" dirty="0">
                <a:solidFill>
                  <a:srgbClr val="FF0000"/>
                </a:solidFill>
                <a:cs typeface="B Titr" panose="00000700000000000000" pitchFamily="2" charset="-78"/>
              </a:rPr>
              <a:t>ما باید توانایی امتناع از انجام </a:t>
            </a:r>
            <a:r>
              <a:rPr lang="fa-IR" dirty="0" smtClean="0">
                <a:solidFill>
                  <a:srgbClr val="FF0000"/>
                </a:solidFill>
                <a:cs typeface="B Titr" panose="00000700000000000000" pitchFamily="2" charset="-78"/>
              </a:rPr>
              <a:t>خواسته‌های </a:t>
            </a:r>
            <a:r>
              <a:rPr lang="fa-IR" dirty="0">
                <a:solidFill>
                  <a:srgbClr val="FF0000"/>
                </a:solidFill>
                <a:cs typeface="B Titr" panose="00000700000000000000" pitchFamily="2" charset="-78"/>
              </a:rPr>
              <a:t>دیگران را داشته باشیم .</a:t>
            </a:r>
            <a:endParaRPr lang="en-US" dirty="0">
              <a:solidFill>
                <a:srgbClr val="FF0000"/>
              </a:solidFill>
              <a:cs typeface="B Titr" panose="00000700000000000000" pitchFamily="2" charset="-78"/>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3879" t="16329" r="2485" b="15791"/>
          <a:stretch/>
        </p:blipFill>
        <p:spPr>
          <a:xfrm>
            <a:off x="1413166" y="1662546"/>
            <a:ext cx="5532580" cy="327891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15418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37746" y="277091"/>
            <a:ext cx="5264728" cy="6391564"/>
          </a:xfrm>
        </p:spPr>
        <p:txBody>
          <a:bodyPr>
            <a:normAutofit fontScale="92500" lnSpcReduction="10000"/>
          </a:bodyPr>
          <a:lstStyle/>
          <a:p>
            <a:pPr marL="0" indent="0" algn="just" rtl="1">
              <a:lnSpc>
                <a:spcPct val="150000"/>
              </a:lnSpc>
              <a:buNone/>
            </a:pPr>
            <a:r>
              <a:rPr lang="fa-IR" dirty="0" smtClean="0">
                <a:cs typeface="B Titr" panose="00000700000000000000" pitchFamily="2" charset="-78"/>
              </a:rPr>
              <a:t>آموزه‌ای از جامعه‌شناسی:</a:t>
            </a:r>
          </a:p>
          <a:p>
            <a:pPr marL="0" indent="0" algn="just" rtl="1">
              <a:lnSpc>
                <a:spcPct val="150000"/>
              </a:lnSpc>
              <a:buNone/>
            </a:pPr>
            <a:r>
              <a:rPr lang="fa-IR" dirty="0" smtClean="0">
                <a:cs typeface="B Titr" panose="00000700000000000000" pitchFamily="2" charset="-78"/>
              </a:rPr>
              <a:t>•  </a:t>
            </a:r>
            <a:r>
              <a:rPr lang="fa-IR" dirty="0" smtClean="0">
                <a:solidFill>
                  <a:srgbClr val="FF0000"/>
                </a:solidFill>
                <a:cs typeface="B Titr" panose="00000700000000000000" pitchFamily="2" charset="-78"/>
              </a:rPr>
              <a:t>تاب‌آوری </a:t>
            </a:r>
            <a:r>
              <a:rPr lang="fa-IR" dirty="0">
                <a:solidFill>
                  <a:srgbClr val="FF0000"/>
                </a:solidFill>
                <a:cs typeface="B Titr" panose="00000700000000000000" pitchFamily="2" charset="-78"/>
              </a:rPr>
              <a:t>اجتماعی و مقاومت در برابر مشکلات و </a:t>
            </a:r>
            <a:r>
              <a:rPr lang="fa-IR" dirty="0" smtClean="0">
                <a:solidFill>
                  <a:srgbClr val="FF0000"/>
                </a:solidFill>
                <a:cs typeface="B Titr" panose="00000700000000000000" pitchFamily="2" charset="-78"/>
              </a:rPr>
              <a:t>سختی‌ها </a:t>
            </a:r>
            <a:r>
              <a:rPr lang="fa-IR" dirty="0">
                <a:solidFill>
                  <a:srgbClr val="FF0000"/>
                </a:solidFill>
                <a:cs typeface="B Titr" panose="00000700000000000000" pitchFamily="2" charset="-78"/>
              </a:rPr>
              <a:t>یکی از </a:t>
            </a:r>
            <a:r>
              <a:rPr lang="fa-IR" dirty="0" smtClean="0">
                <a:solidFill>
                  <a:srgbClr val="FF0000"/>
                </a:solidFill>
                <a:cs typeface="B Titr" panose="00000700000000000000" pitchFamily="2" charset="-78"/>
              </a:rPr>
              <a:t>بخش‌های </a:t>
            </a:r>
            <a:r>
              <a:rPr lang="fa-IR" dirty="0">
                <a:solidFill>
                  <a:srgbClr val="FF0000"/>
                </a:solidFill>
                <a:cs typeface="B Titr" panose="00000700000000000000" pitchFamily="2" charset="-78"/>
              </a:rPr>
              <a:t>مهم زندگی افراد است. </a:t>
            </a:r>
            <a:r>
              <a:rPr lang="fa-IR" dirty="0">
                <a:cs typeface="B Titr" panose="00000700000000000000" pitchFamily="2" charset="-78"/>
              </a:rPr>
              <a:t>تحمل و مدارای اجتماعی در تربیت فرزندان خوش بین موثر است. </a:t>
            </a:r>
          </a:p>
          <a:p>
            <a:pPr marL="0" indent="0" algn="just" rtl="1">
              <a:lnSpc>
                <a:spcPct val="150000"/>
              </a:lnSpc>
              <a:buNone/>
            </a:pPr>
            <a:r>
              <a:rPr lang="fa-IR" dirty="0" smtClean="0">
                <a:cs typeface="B Titr" panose="00000700000000000000" pitchFamily="2" charset="-78"/>
              </a:rPr>
              <a:t>بچه‌هایی </a:t>
            </a:r>
            <a:r>
              <a:rPr lang="fa-IR" dirty="0">
                <a:cs typeface="B Titr" panose="00000700000000000000" pitchFamily="2" charset="-78"/>
              </a:rPr>
              <a:t>که در محیط خانوادگی مغلوب رشد </a:t>
            </a:r>
            <a:r>
              <a:rPr lang="fa-IR" dirty="0" smtClean="0">
                <a:cs typeface="B Titr" panose="00000700000000000000" pitchFamily="2" charset="-78"/>
              </a:rPr>
              <a:t>می‌کنند </a:t>
            </a:r>
            <a:r>
              <a:rPr lang="fa-IR" dirty="0">
                <a:cs typeface="B Titr" panose="00000700000000000000" pitchFamily="2" charset="-78"/>
              </a:rPr>
              <a:t>وقتی وارد اجتماع </a:t>
            </a:r>
            <a:r>
              <a:rPr lang="fa-IR" dirty="0" smtClean="0">
                <a:cs typeface="B Titr" panose="00000700000000000000" pitchFamily="2" charset="-78"/>
              </a:rPr>
              <a:t>می‌شوند </a:t>
            </a:r>
            <a:r>
              <a:rPr lang="fa-IR" dirty="0">
                <a:cs typeface="B Titr" panose="00000700000000000000" pitchFamily="2" charset="-78"/>
              </a:rPr>
              <a:t>با </a:t>
            </a:r>
            <a:r>
              <a:rPr lang="fa-IR" dirty="0" smtClean="0">
                <a:cs typeface="B Titr" panose="00000700000000000000" pitchFamily="2" charset="-78"/>
              </a:rPr>
              <a:t>سختی‌های </a:t>
            </a:r>
            <a:r>
              <a:rPr lang="fa-IR" dirty="0">
                <a:cs typeface="B Titr" panose="00000700000000000000" pitchFamily="2" charset="-78"/>
              </a:rPr>
              <a:t>زیادی روبرو خواهند شد. </a:t>
            </a:r>
            <a:r>
              <a:rPr lang="fa-IR" dirty="0" smtClean="0">
                <a:solidFill>
                  <a:srgbClr val="FF0000"/>
                </a:solidFill>
                <a:cs typeface="B Titr" panose="00000700000000000000" pitchFamily="2" charset="-78"/>
              </a:rPr>
              <a:t>لذا </a:t>
            </a:r>
            <a:r>
              <a:rPr lang="fa-IR" dirty="0">
                <a:solidFill>
                  <a:srgbClr val="FF0000"/>
                </a:solidFill>
                <a:cs typeface="B Titr" panose="00000700000000000000" pitchFamily="2" charset="-78"/>
              </a:rPr>
              <a:t>باید از طریق </a:t>
            </a:r>
            <a:r>
              <a:rPr lang="fa-IR" dirty="0" smtClean="0">
                <a:solidFill>
                  <a:srgbClr val="FF0000"/>
                </a:solidFill>
                <a:cs typeface="B Titr" panose="00000700000000000000" pitchFamily="2" charset="-78"/>
              </a:rPr>
              <a:t>رسانه‌ها </a:t>
            </a:r>
            <a:r>
              <a:rPr lang="fa-IR" dirty="0">
                <a:solidFill>
                  <a:srgbClr val="FF0000"/>
                </a:solidFill>
                <a:cs typeface="B Titr" panose="00000700000000000000" pitchFamily="2" charset="-78"/>
              </a:rPr>
              <a:t>و ابزار دیگر، </a:t>
            </a:r>
            <a:r>
              <a:rPr lang="fa-IR" dirty="0" smtClean="0">
                <a:solidFill>
                  <a:srgbClr val="FF0000"/>
                </a:solidFill>
                <a:cs typeface="B Titr" panose="00000700000000000000" pitchFamily="2" charset="-78"/>
              </a:rPr>
              <a:t>تاب‌آوری </a:t>
            </a:r>
            <a:r>
              <a:rPr lang="fa-IR" dirty="0">
                <a:solidFill>
                  <a:srgbClr val="FF0000"/>
                </a:solidFill>
                <a:cs typeface="B Titr" panose="00000700000000000000" pitchFamily="2" charset="-78"/>
              </a:rPr>
              <a:t>و تحمل در برابر </a:t>
            </a:r>
            <a:r>
              <a:rPr lang="fa-IR" dirty="0" smtClean="0">
                <a:solidFill>
                  <a:srgbClr val="FF0000"/>
                </a:solidFill>
                <a:cs typeface="B Titr" panose="00000700000000000000" pitchFamily="2" charset="-78"/>
              </a:rPr>
              <a:t>موقعیت‌های </a:t>
            </a:r>
            <a:r>
              <a:rPr lang="fa-IR" dirty="0">
                <a:solidFill>
                  <a:srgbClr val="FF0000"/>
                </a:solidFill>
                <a:cs typeface="B Titr" panose="00000700000000000000" pitchFamily="2" charset="-78"/>
              </a:rPr>
              <a:t>دشوار و ناملایم اقتصادی را در عموم جامعه تقویت کنیم</a:t>
            </a:r>
            <a:r>
              <a:rPr lang="fa-IR" dirty="0">
                <a:cs typeface="B Titr" panose="00000700000000000000" pitchFamily="2" charset="-78"/>
              </a:rPr>
              <a:t> و بتوانیم مثبت اندیشی را به عنوان متغیر محوری در زندگی اجتماعی خویش جاری </a:t>
            </a:r>
            <a:r>
              <a:rPr lang="fa-IR" dirty="0" smtClean="0">
                <a:cs typeface="B Titr" panose="00000700000000000000" pitchFamily="2" charset="-78"/>
              </a:rPr>
              <a:t>سازیم.</a:t>
            </a:r>
            <a:endParaRPr lang="en-US" dirty="0">
              <a:cs typeface="B Titr" panose="000007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2607" y="1734128"/>
            <a:ext cx="5453159" cy="334818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51191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99564" y="517236"/>
            <a:ext cx="4775200" cy="5994400"/>
          </a:xfrm>
        </p:spPr>
        <p:txBody>
          <a:bodyPr>
            <a:normAutofit/>
          </a:bodyPr>
          <a:lstStyle/>
          <a:p>
            <a:pPr marL="0" indent="0" algn="r" rtl="1">
              <a:lnSpc>
                <a:spcPct val="150000"/>
              </a:lnSpc>
              <a:buNone/>
            </a:pPr>
            <a:r>
              <a:rPr lang="fa-IR" sz="3200" dirty="0" smtClean="0">
                <a:effectLst>
                  <a:outerShdw blurRad="38100" dist="38100" dir="2700000" algn="tl">
                    <a:srgbClr val="000000">
                      <a:alpha val="43137"/>
                    </a:srgbClr>
                  </a:outerShdw>
                </a:effectLst>
                <a:cs typeface="B Titr" panose="00000700000000000000" pitchFamily="2" charset="-78"/>
              </a:rPr>
              <a:t>٣. مؤیدات نقلی</a:t>
            </a:r>
          </a:p>
          <a:p>
            <a:pPr marL="0" indent="0" algn="just" rtl="1">
              <a:lnSpc>
                <a:spcPct val="150000"/>
              </a:lnSpc>
              <a:buNone/>
            </a:pPr>
            <a:r>
              <a:rPr lang="fa-IR" sz="2800" dirty="0" smtClean="0">
                <a:effectLst>
                  <a:outerShdw blurRad="38100" dist="38100" dir="2700000" algn="tl">
                    <a:srgbClr val="000000">
                      <a:alpha val="43137"/>
                    </a:srgbClr>
                  </a:outerShdw>
                </a:effectLst>
                <a:cs typeface="B Titr" panose="00000700000000000000" pitchFamily="2" charset="-78"/>
              </a:rPr>
              <a:t>طبیعی است که دین اسلام نیز به عنوان </a:t>
            </a:r>
            <a:r>
              <a:rPr lang="fa-IR" sz="2800" dirty="0" smtClean="0">
                <a:solidFill>
                  <a:srgbClr val="FF0000"/>
                </a:solidFill>
                <a:effectLst>
                  <a:outerShdw blurRad="38100" dist="38100" dir="2700000" algn="tl">
                    <a:srgbClr val="000000">
                      <a:alpha val="43137"/>
                    </a:srgbClr>
                  </a:outerShdw>
                </a:effectLst>
                <a:cs typeface="B Titr" panose="00000700000000000000" pitchFamily="2" charset="-78"/>
              </a:rPr>
              <a:t>کامل‌ترین آیین زندگی</a:t>
            </a:r>
            <a:r>
              <a:rPr lang="fa-IR" sz="2800" dirty="0" smtClean="0">
                <a:effectLst>
                  <a:outerShdw blurRad="38100" dist="38100" dir="2700000" algn="tl">
                    <a:srgbClr val="000000">
                      <a:alpha val="43137"/>
                    </a:srgbClr>
                  </a:outerShdw>
                </a:effectLst>
                <a:cs typeface="B Titr" panose="00000700000000000000" pitchFamily="2" charset="-78"/>
              </a:rPr>
              <a:t> از این مهم غافل نبوده و مویدات قرآنی و روایی متعددی را در این خصوص دارا باشد.</a:t>
            </a:r>
            <a:endParaRPr lang="en-US" sz="2800" dirty="0">
              <a:effectLst>
                <a:outerShdw blurRad="38100" dist="38100" dir="2700000" algn="tl">
                  <a:srgbClr val="000000">
                    <a:alpha val="43137"/>
                  </a:srgbClr>
                </a:outerShdw>
              </a:effectLst>
              <a:cs typeface="B Titr" panose="000007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2962" y="1625601"/>
            <a:ext cx="5552730" cy="359294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4137941340"/>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0319" y="1625601"/>
            <a:ext cx="5718017" cy="359294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Content Placeholder 2"/>
          <p:cNvSpPr txBox="1">
            <a:spLocks/>
          </p:cNvSpPr>
          <p:nvPr/>
        </p:nvSpPr>
        <p:spPr>
          <a:xfrm>
            <a:off x="7118336" y="882071"/>
            <a:ext cx="4565664" cy="5080001"/>
          </a:xfrm>
          <a:prstGeom prst="rect">
            <a:avLst/>
          </a:prstGeom>
        </p:spPr>
        <p:txBody>
          <a:bodyPr vert="horz" lIns="91440" tIns="45720" rIns="91440" bIns="45720" rtlCol="0" anchor="ctr">
            <a:normAutofit fontScale="925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just" rtl="1">
              <a:lnSpc>
                <a:spcPct val="200000"/>
              </a:lnSpc>
              <a:buNone/>
            </a:pPr>
            <a:r>
              <a:rPr lang="fa-IR" sz="2800" dirty="0" smtClean="0">
                <a:solidFill>
                  <a:srgbClr val="FF0000"/>
                </a:solidFill>
                <a:effectLst>
                  <a:outerShdw blurRad="38100" dist="38100" dir="2700000" algn="tl">
                    <a:srgbClr val="000000">
                      <a:alpha val="43137"/>
                    </a:srgbClr>
                  </a:outerShdw>
                </a:effectLst>
                <a:cs typeface="B Titr" panose="00000700000000000000" pitchFamily="2" charset="-78"/>
              </a:rPr>
              <a:t>الف</a:t>
            </a:r>
            <a:r>
              <a:rPr lang="fa-IR" sz="2800" dirty="0">
                <a:solidFill>
                  <a:srgbClr val="FF0000"/>
                </a:solidFill>
                <a:effectLst>
                  <a:outerShdw blurRad="38100" dist="38100" dir="2700000" algn="tl">
                    <a:srgbClr val="000000">
                      <a:alpha val="43137"/>
                    </a:srgbClr>
                  </a:outerShdw>
                </a:effectLst>
                <a:cs typeface="B Titr" panose="00000700000000000000" pitchFamily="2" charset="-78"/>
              </a:rPr>
              <a:t>. مؤیدات </a:t>
            </a:r>
            <a:r>
              <a:rPr lang="fa-IR" sz="2800" dirty="0" smtClean="0">
                <a:solidFill>
                  <a:srgbClr val="FF0000"/>
                </a:solidFill>
                <a:effectLst>
                  <a:outerShdw blurRad="38100" dist="38100" dir="2700000" algn="tl">
                    <a:srgbClr val="000000">
                      <a:alpha val="43137"/>
                    </a:srgbClr>
                  </a:outerShdw>
                </a:effectLst>
                <a:cs typeface="B Titr" panose="00000700000000000000" pitchFamily="2" charset="-78"/>
              </a:rPr>
              <a:t>قرآنی </a:t>
            </a:r>
          </a:p>
          <a:p>
            <a:pPr marL="0" indent="0" algn="just" rtl="1">
              <a:lnSpc>
                <a:spcPct val="200000"/>
              </a:lnSpc>
              <a:buNone/>
            </a:pPr>
            <a:r>
              <a:rPr lang="fa-IR" sz="2800" dirty="0" smtClean="0">
                <a:effectLst>
                  <a:outerShdw blurRad="38100" dist="38100" dir="2700000" algn="tl">
                    <a:srgbClr val="000000">
                      <a:alpha val="43137"/>
                    </a:srgbClr>
                  </a:outerShdw>
                </a:effectLst>
                <a:cs typeface="B Titr" panose="00000700000000000000" pitchFamily="2" charset="-78"/>
              </a:rPr>
              <a:t>با تامل در قرآن کریم به مؤیدات قرآنیِ مختلفی برخورد می‌نماییم که در پرتو آن می‌‌توان به ملازمه و  ارتباط بین چالش‌پذیری و موفقیت بهتر پی برد. </a:t>
            </a:r>
            <a:endParaRPr lang="en-US" sz="2800" dirty="0">
              <a:effectLst>
                <a:outerShdw blurRad="38100" dist="38100" dir="2700000" algn="tl">
                  <a:srgbClr val="000000">
                    <a:alpha val="43137"/>
                  </a:srgbClr>
                </a:outerShdw>
              </a:effectLst>
              <a:cs typeface="B Titr" panose="00000700000000000000" pitchFamily="2" charset="-78"/>
            </a:endParaRPr>
          </a:p>
        </p:txBody>
      </p:sp>
    </p:spTree>
    <p:extLst>
      <p:ext uri="{BB962C8B-B14F-4D97-AF65-F5344CB8AC3E}">
        <p14:creationId xmlns:p14="http://schemas.microsoft.com/office/powerpoint/2010/main" val="409467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docProps/app.xml><?xml version="1.0" encoding="utf-8"?>
<Properties xmlns="http://schemas.openxmlformats.org/officeDocument/2006/extended-properties" xmlns:vt="http://schemas.openxmlformats.org/officeDocument/2006/docPropsVTypes">
  <Template>Integral</Template>
  <TotalTime>2001</TotalTime>
  <Words>1970</Words>
  <Application>Microsoft Office PowerPoint</Application>
  <PresentationFormat>Widescreen</PresentationFormat>
  <Paragraphs>91</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0 Titr Bold</vt:lpstr>
      <vt:lpstr>Arial</vt:lpstr>
      <vt:lpstr>B Titr</vt:lpstr>
      <vt:lpstr>Corbel</vt:lpstr>
      <vt:lpstr>Parallax</vt:lpstr>
      <vt:lpstr>PowerPoint Presentation</vt:lpstr>
      <vt:lpstr>موضوع  چالش و سازش</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موضوع چالش و سازش</dc:title>
  <dc:creator>Saleh Sedighi</dc:creator>
  <cp:lastModifiedBy>Saleh Sedighi</cp:lastModifiedBy>
  <cp:revision>75</cp:revision>
  <dcterms:created xsi:type="dcterms:W3CDTF">2019-01-12T18:12:44Z</dcterms:created>
  <dcterms:modified xsi:type="dcterms:W3CDTF">2019-01-19T15:08:02Z</dcterms:modified>
</cp:coreProperties>
</file>