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12"/>
  </p:notesMasterIdLst>
  <p:sldIdLst>
    <p:sldId id="270" r:id="rId2"/>
    <p:sldId id="279" r:id="rId3"/>
    <p:sldId id="273" r:id="rId4"/>
    <p:sldId id="258" r:id="rId5"/>
    <p:sldId id="259" r:id="rId6"/>
    <p:sldId id="260" r:id="rId7"/>
    <p:sldId id="281" r:id="rId8"/>
    <p:sldId id="282" r:id="rId9"/>
    <p:sldId id="272" r:id="rId10"/>
    <p:sldId id="280" r:id="rId11"/>
  </p:sldIdLst>
  <p:sldSz cx="9144000" cy="6858000" type="screen4x3"/>
  <p:notesSz cx="6858000" cy="9144000"/>
  <p:defaultTextStyle>
    <a:defPPr>
      <a:defRPr lang="fa-IR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CC"/>
    <a:srgbClr val="FFFFFF"/>
    <a:srgbClr val="CCECFF"/>
    <a:srgbClr val="CCCCFF"/>
    <a:srgbClr val="FFFF00"/>
    <a:srgbClr val="A3F5ED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9100" autoAdjust="0"/>
    <p:restoredTop sz="87187" autoAdjust="0"/>
  </p:normalViewPr>
  <p:slideViewPr>
    <p:cSldViewPr>
      <p:cViewPr>
        <p:scale>
          <a:sx n="70" d="100"/>
          <a:sy n="70" d="100"/>
        </p:scale>
        <p:origin x="-894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3516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29B6972-16AD-4676-9E95-685904C955B6}" type="datetimeFigureOut">
              <a:rPr lang="fa-IR" smtClean="0"/>
              <a:pPr/>
              <a:t>1432/06/15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13DD9C3-465F-4F95-9AF5-449ECF07A198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صفحه</a:t>
            </a:r>
            <a:r>
              <a:rPr lang="fa-IR" baseline="0" dirty="0" smtClean="0"/>
              <a:t> بعد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DD9C3-465F-4F95-9AF5-449ECF07A198}" type="slidenum">
              <a:rPr lang="fa-IR" smtClean="0"/>
              <a:pPr/>
              <a:t>4</a:t>
            </a:fld>
            <a:endParaRPr lang="fa-I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218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13721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/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137220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rtl="0"/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137221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137222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37223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a-IR"/>
            </a:p>
          </p:txBody>
        </p:sp>
      </p:grpSp>
      <p:sp>
        <p:nvSpPr>
          <p:cNvPr id="13722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fa-IR"/>
              <a:t>برای ویرایش سبک زیرعنوان اسلاید اصلی، کلیک نمایید</a:t>
            </a:r>
          </a:p>
        </p:txBody>
      </p:sp>
      <p:sp>
        <p:nvSpPr>
          <p:cNvPr id="137225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37226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37227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473818F7-2114-4F0F-B3E5-4DA1DCBAE894}" type="slidenum">
              <a:rPr lang="fa-IR"/>
              <a:pPr/>
              <a:t>‹#›</a:t>
            </a:fld>
            <a:endParaRPr lang="en-US"/>
          </a:p>
        </p:txBody>
      </p:sp>
      <p:sp>
        <p:nvSpPr>
          <p:cNvPr id="13722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fa-IR"/>
              <a:t>برای ویرایش سبک عنوان اسلاید اصلی، کلیک نمایید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7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7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7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4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72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372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37228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203CE-A4CA-474C-8352-B8B6F3E0D1CA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7CF868-5851-4A5C-809A-04634CAFA716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D3F96C-F508-495B-A71F-9A27FD564549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39FB2-E6A4-4A38-AB15-ED50EED65D67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3713E3-97A6-4036-9B6C-E16C97FE7BDD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5009A-AB79-4D45-8578-E3F4EFDC4E57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4AA634-9CAC-4FE2-B2F0-876A618D7F21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4B406E-C4C3-4434-B4D7-B1512345ACE1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8FEB1B-4A55-4749-87D3-E8DED7E8DF40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DF1E17-7F42-40AF-9815-8E9D632B345B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194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36195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3619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3619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fa-IR"/>
              </a:p>
            </p:txBody>
          </p:sp>
        </p:grpSp>
        <p:grpSp>
          <p:nvGrpSpPr>
            <p:cNvPr id="136198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3619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3620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a-IR"/>
              </a:p>
            </p:txBody>
          </p:sp>
        </p:grpSp>
      </p:grpSp>
      <p:sp>
        <p:nvSpPr>
          <p:cNvPr id="13620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a-IR" smtClean="0"/>
              <a:t>برای ویرایش سبک عنوان اسلاید اصلی، کلیک نمایید</a:t>
            </a:r>
          </a:p>
        </p:txBody>
      </p:sp>
      <p:sp>
        <p:nvSpPr>
          <p:cNvPr id="13620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a-IR" smtClean="0"/>
              <a:t>برای ویرایش سبک متن اسلاید اصلی، کلیک نمایید</a:t>
            </a:r>
          </a:p>
          <a:p>
            <a:pPr lvl="1"/>
            <a:r>
              <a:rPr lang="fa-IR" smtClean="0"/>
              <a:t>سطح دوم</a:t>
            </a:r>
          </a:p>
          <a:p>
            <a:pPr lvl="2"/>
            <a:r>
              <a:rPr lang="fa-IR" smtClean="0"/>
              <a:t>سطح سوم</a:t>
            </a:r>
          </a:p>
          <a:p>
            <a:pPr lvl="3"/>
            <a:r>
              <a:rPr lang="fa-IR" smtClean="0"/>
              <a:t>سطح چهارم</a:t>
            </a:r>
          </a:p>
          <a:p>
            <a:pPr lvl="4"/>
            <a:r>
              <a:rPr lang="fa-IR" smtClean="0"/>
              <a:t>سطح پنجم</a:t>
            </a:r>
          </a:p>
        </p:txBody>
      </p:sp>
      <p:sp>
        <p:nvSpPr>
          <p:cNvPr id="13620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400"/>
            </a:lvl1pPr>
          </a:lstStyle>
          <a:p>
            <a:endParaRPr lang="en-US"/>
          </a:p>
        </p:txBody>
      </p:sp>
      <p:sp>
        <p:nvSpPr>
          <p:cNvPr id="13620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>
              <a:defRPr sz="1400"/>
            </a:lvl1pPr>
          </a:lstStyle>
          <a:p>
            <a:endParaRPr lang="en-US"/>
          </a:p>
        </p:txBody>
      </p:sp>
      <p:sp>
        <p:nvSpPr>
          <p:cNvPr id="13620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l" rtl="0">
              <a:defRPr sz="2600" b="1">
                <a:solidFill>
                  <a:schemeClr val="bg1"/>
                </a:solidFill>
              </a:defRPr>
            </a:lvl1pPr>
          </a:lstStyle>
          <a:p>
            <a:fld id="{A33C325D-F275-470D-8546-B82AA8F5E889}" type="slidenum">
              <a:rPr lang="fa-IR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6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6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6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201" grpId="0"/>
      <p:bldP spid="136202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tadabbor\Desktop\&#1662;&#1575;&#1608;&#1585;%20&#1662;&#1608;&#1740;&#1606;&#1578;%20&#1580;&#1586;&#1569;%2029\&#1587;&#1608;&#1585;&#1607;%20&#1605;&#1586;&#1605;&#1604;\1.wma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tadabbor\Desktop\&#1662;&#1575;&#1608;&#1585;%20&#1662;&#1608;&#1740;&#1606;&#1578;%20&#1580;&#1586;&#1569;%2029\&#1587;&#1608;&#1585;&#1607;%20&#1605;&#1586;&#1605;&#1604;\2.wma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tadabbor\Desktop\&#1662;&#1575;&#1608;&#1585;%20&#1662;&#1608;&#1740;&#1606;&#1578;%20&#1580;&#1586;&#1569;%2029\&#1587;&#1608;&#1585;&#1607;%20&#1605;&#1586;&#1605;&#1604;\4.wma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295400" y="1524000"/>
            <a:ext cx="3048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tabLst/>
              <a:defRPr/>
            </a:pPr>
            <a:r>
              <a:rPr kumimoji="0" lang="fa-IR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IranNastaliq" pitchFamily="18" charset="0"/>
              </a:rPr>
              <a:t>بسم الله الرحمن الرحیم</a:t>
            </a:r>
          </a:p>
          <a:p>
            <a:pPr marL="342900" marR="0" lvl="0" indent="-342900" algn="ct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tabLst/>
              <a:defRPr/>
            </a:pPr>
            <a:r>
              <a:rPr kumimoji="0" lang="fa-IR" sz="4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IranNastaliq" pitchFamily="18" charset="0"/>
              </a:rPr>
              <a:t>تدبر در سوره مبارکه</a:t>
            </a:r>
          </a:p>
          <a:p>
            <a:pPr marL="342900" marR="0" lvl="0" indent="-342900" algn="ct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tabLst/>
              <a:defRPr/>
            </a:pPr>
            <a:endParaRPr kumimoji="0" lang="fa-IR" sz="2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cs typeface="2  Badr" pitchFamily="2" charset="-78"/>
            </a:endParaRPr>
          </a:p>
          <a:p>
            <a:pPr marL="342900" marR="0" lvl="0" indent="-342900" algn="ct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tabLst/>
              <a:defRPr/>
            </a:pPr>
            <a:r>
              <a:rPr lang="fa-IR" sz="8500" b="1" kern="0" dirty="0" err="1" smtClean="0">
                <a:latin typeface="+mn-lt"/>
                <a:cs typeface="B Mitra" pitchFamily="2" charset="-78"/>
              </a:rPr>
              <a:t>مزّمّل</a:t>
            </a:r>
            <a:endParaRPr lang="fa-IR" sz="1200" b="1" kern="0" dirty="0" smtClean="0">
              <a:latin typeface="+mn-lt"/>
              <a:cs typeface="B Mitra" pitchFamily="2" charset="-78"/>
            </a:endParaRPr>
          </a:p>
        </p:txBody>
      </p:sp>
      <p:pic>
        <p:nvPicPr>
          <p:cNvPr id="79892" name="Picture 20" descr="H:\AAA\تصاویر\New Folder\FIL5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0"/>
            <a:ext cx="54102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79892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9" name="Rectangl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5800" y="3581400"/>
            <a:ext cx="7620000" cy="16002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fa-IR" sz="40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با آماده سازی رسول </a:t>
            </a:r>
            <a:r>
              <a:rPr lang="fa-IR" sz="28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صلی الله علیه و </a:t>
            </a:r>
            <a:r>
              <a:rPr lang="fa-IR" sz="2800" dirty="0" err="1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آله</a:t>
            </a:r>
            <a:r>
              <a:rPr lang="fa-IR" sz="28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 و سلم</a:t>
            </a:r>
            <a:r>
              <a:rPr lang="fa-IR" sz="40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(و مومنان همراه او) و هشدار به </a:t>
            </a:r>
            <a:r>
              <a:rPr lang="fa-IR" sz="4000" dirty="0" err="1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مکذبان</a:t>
            </a:r>
            <a:r>
              <a:rPr lang="fa-IR" sz="40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 رسالت</a:t>
            </a:r>
            <a:endParaRPr lang="en-US" sz="400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12" name="AutoShape 2"/>
          <p:cNvSpPr txBox="1">
            <a:spLocks noChangeArrowheads="1"/>
          </p:cNvSpPr>
          <p:nvPr/>
        </p:nvSpPr>
        <p:spPr>
          <a:xfrm>
            <a:off x="6400800" y="152400"/>
            <a:ext cx="2362200" cy="1219200"/>
          </a:xfrm>
          <a:prstGeom prst="roundRect">
            <a:avLst>
              <a:gd name="adj" fmla="val 37223"/>
            </a:avLst>
          </a:prstGeom>
        </p:spPr>
        <p:txBody>
          <a:bodyPr/>
          <a:lstStyle/>
          <a:p>
            <a:pPr lvl="0">
              <a:lnSpc>
                <a:spcPct val="90000"/>
              </a:lnSpc>
            </a:pPr>
            <a:r>
              <a:rPr lang="fa-IR" sz="48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جهت هدایتی سوره</a:t>
            </a:r>
            <a:endParaRPr kumimoji="0" lang="en-US" sz="48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ranNastaliq" pitchFamily="18" charset="0"/>
              <a:ea typeface="+mj-ea"/>
              <a:cs typeface="IranNastaliq" pitchFamily="18" charset="0"/>
            </a:endParaRPr>
          </a:p>
        </p:txBody>
      </p:sp>
      <p:sp>
        <p:nvSpPr>
          <p:cNvPr id="13" name="Rectangl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2000" y="1143000"/>
            <a:ext cx="7620000" cy="16002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fa-IR" sz="66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فراهم سازی زمینه  پیشبرد   امر خطیر   رسالت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صفحه10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83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83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9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2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 bwMode="auto">
          <a:xfrm>
            <a:off x="6248400" y="6172200"/>
            <a:ext cx="2743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/>
          <a:p>
            <a:pPr lvl="0" algn="ctr" rtl="0">
              <a:defRPr/>
            </a:pPr>
            <a:r>
              <a:rPr kumimoji="0" lang="fa-I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قرائت</a:t>
            </a:r>
            <a:r>
              <a:rPr kumimoji="0" lang="fa-IR" sz="36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 سوره </a:t>
            </a:r>
            <a:r>
              <a:rPr lang="fa-IR" sz="36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مزّمّل</a:t>
            </a:r>
            <a:r>
              <a:rPr lang="fa-IR" sz="20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4دقیقه  و 26  ثانیه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AutoShape 2"/>
          <p:cNvSpPr>
            <a:spLocks noGrp="1" noChangeArrowheads="1"/>
          </p:cNvSpPr>
          <p:nvPr>
            <p:ph type="title"/>
          </p:nvPr>
        </p:nvSpPr>
        <p:spPr>
          <a:xfrm>
            <a:off x="5181600" y="228600"/>
            <a:ext cx="3581400" cy="1143000"/>
          </a:xfrm>
        </p:spPr>
        <p:txBody>
          <a:bodyPr/>
          <a:lstStyle/>
          <a:p>
            <a:pPr algn="r"/>
            <a:r>
              <a:rPr lang="fa-IR" sz="5400" b="0" dirty="0" smtClean="0">
                <a:solidFill>
                  <a:srgbClr val="000000"/>
                </a:solidFill>
                <a:cs typeface="IranNastaliq" pitchFamily="18" charset="0"/>
              </a:rPr>
              <a:t>سیاق اول؛  آیات       1    تا    14 </a:t>
            </a:r>
            <a:endParaRPr lang="en-US" sz="5400" b="0" dirty="0">
              <a:solidFill>
                <a:srgbClr val="000000"/>
              </a:solidFill>
              <a:cs typeface="IranNastaliq" pitchFamily="18" charset="0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 algn="ctr">
              <a:lnSpc>
                <a:spcPct val="200000"/>
              </a:lnSpc>
              <a:buNone/>
            </a:pP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بِسْمِ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اللَّهِ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الرَّحْمَنِ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الرَّحِيم‏</a:t>
            </a:r>
            <a:endParaRPr lang="fa-IR" sz="2100" dirty="0" smtClean="0">
              <a:cs typeface="me_quran" pitchFamily="18" charset="-78"/>
            </a:endParaRPr>
          </a:p>
          <a:p>
            <a:pPr algn="ctr">
              <a:lnSpc>
                <a:spcPct val="200000"/>
              </a:lnSpc>
              <a:buNone/>
            </a:pPr>
            <a:r>
              <a:rPr lang="fa-IR" sz="2100" dirty="0" err="1" smtClean="0">
                <a:cs typeface="me_quran" pitchFamily="18" charset="-78"/>
              </a:rPr>
              <a:t>يَأَايُّهَا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الْمُزَّمِّلُ</a:t>
            </a:r>
            <a:r>
              <a:rPr lang="fa-IR" sz="2100" dirty="0" smtClean="0">
                <a:cs typeface="me_quran" pitchFamily="18" charset="-78"/>
              </a:rPr>
              <a:t>(1) </a:t>
            </a:r>
            <a:r>
              <a:rPr lang="fa-IR" sz="2100" dirty="0" err="1" smtClean="0">
                <a:cs typeface="me_quran" pitchFamily="18" charset="-78"/>
              </a:rPr>
              <a:t>قُمِ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الَّليْلَ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إِلَّا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قَلِيلاً</a:t>
            </a:r>
            <a:r>
              <a:rPr lang="fa-IR" sz="2100" dirty="0" smtClean="0">
                <a:cs typeface="me_quran" pitchFamily="18" charset="-78"/>
              </a:rPr>
              <a:t>(2)</a:t>
            </a:r>
            <a:r>
              <a:rPr lang="fa-IR" sz="2100" dirty="0" err="1" smtClean="0">
                <a:cs typeface="me_quran" pitchFamily="18" charset="-78"/>
              </a:rPr>
              <a:t>نِصْفَهُ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أَوِ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انقُصْ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مِنْهُ</a:t>
            </a:r>
            <a:r>
              <a:rPr lang="fa-IR" sz="2100" dirty="0" smtClean="0">
                <a:cs typeface="me_quran" pitchFamily="18" charset="-78"/>
              </a:rPr>
              <a:t>    </a:t>
            </a:r>
            <a:r>
              <a:rPr lang="fa-IR" sz="2100" dirty="0" err="1" smtClean="0">
                <a:cs typeface="me_quran" pitchFamily="18" charset="-78"/>
              </a:rPr>
              <a:t>قَلِيلاً</a:t>
            </a:r>
            <a:r>
              <a:rPr lang="fa-IR" sz="2100" dirty="0" smtClean="0">
                <a:cs typeface="me_quran" pitchFamily="18" charset="-78"/>
              </a:rPr>
              <a:t>(3)</a:t>
            </a:r>
          </a:p>
          <a:p>
            <a:pPr algn="ctr">
              <a:lnSpc>
                <a:spcPct val="200000"/>
              </a:lnSpc>
              <a:buNone/>
            </a:pPr>
            <a:r>
              <a:rPr lang="fa-IR" sz="2100" dirty="0" err="1" smtClean="0">
                <a:cs typeface="me_quran" pitchFamily="18" charset="-78"/>
              </a:rPr>
              <a:t>أَوْ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زِدْ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عَلَيْهِ</a:t>
            </a:r>
            <a:r>
              <a:rPr lang="fa-IR" sz="2100" dirty="0" smtClean="0">
                <a:cs typeface="me_quran" pitchFamily="18" charset="-78"/>
              </a:rPr>
              <a:t> وَ </a:t>
            </a:r>
            <a:r>
              <a:rPr lang="fa-IR" sz="2100" dirty="0" err="1" smtClean="0">
                <a:cs typeface="me_quran" pitchFamily="18" charset="-78"/>
              </a:rPr>
              <a:t>رَتِّلِ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الْقُرْءَانَ</a:t>
            </a:r>
            <a:r>
              <a:rPr lang="fa-IR" sz="2100" dirty="0" smtClean="0">
                <a:cs typeface="me_quran" pitchFamily="18" charset="-78"/>
              </a:rPr>
              <a:t>   </a:t>
            </a:r>
            <a:r>
              <a:rPr lang="fa-IR" sz="2100" dirty="0" err="1" smtClean="0">
                <a:cs typeface="me_quran" pitchFamily="18" charset="-78"/>
              </a:rPr>
              <a:t>تَرْتِيلاً</a:t>
            </a:r>
            <a:r>
              <a:rPr lang="fa-IR" sz="2100" dirty="0" smtClean="0">
                <a:cs typeface="me_quran" pitchFamily="18" charset="-78"/>
              </a:rPr>
              <a:t>  (4)</a:t>
            </a:r>
            <a:r>
              <a:rPr lang="fa-IR" sz="2100" dirty="0" err="1" smtClean="0">
                <a:cs typeface="me_quran" pitchFamily="18" charset="-78"/>
              </a:rPr>
              <a:t>إِنَّا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سَنُلْقِى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عَلَيْكَ</a:t>
            </a:r>
            <a:r>
              <a:rPr lang="fa-IR" sz="2100" dirty="0" smtClean="0">
                <a:cs typeface="me_quran" pitchFamily="18" charset="-78"/>
              </a:rPr>
              <a:t>   </a:t>
            </a:r>
            <a:r>
              <a:rPr lang="fa-IR" sz="2100" dirty="0" err="1" smtClean="0">
                <a:cs typeface="me_quran" pitchFamily="18" charset="-78"/>
              </a:rPr>
              <a:t>قَوْلاً</a:t>
            </a:r>
            <a:r>
              <a:rPr lang="fa-IR" sz="2100" dirty="0" smtClean="0">
                <a:cs typeface="me_quran" pitchFamily="18" charset="-78"/>
              </a:rPr>
              <a:t>    </a:t>
            </a:r>
            <a:r>
              <a:rPr lang="fa-IR" sz="2100" dirty="0" err="1" smtClean="0">
                <a:cs typeface="me_quran" pitchFamily="18" charset="-78"/>
              </a:rPr>
              <a:t>ثَقِيلاً</a:t>
            </a:r>
            <a:r>
              <a:rPr lang="fa-IR" sz="2100" dirty="0" smtClean="0">
                <a:cs typeface="me_quran" pitchFamily="18" charset="-78"/>
              </a:rPr>
              <a:t>(5)</a:t>
            </a:r>
          </a:p>
          <a:p>
            <a:pPr algn="ctr">
              <a:lnSpc>
                <a:spcPct val="200000"/>
              </a:lnSpc>
              <a:buNone/>
            </a:pPr>
            <a:r>
              <a:rPr lang="fa-IR" sz="2100" dirty="0" err="1" smtClean="0">
                <a:cs typeface="me_quran" pitchFamily="18" charset="-78"/>
              </a:rPr>
              <a:t>إِنَّ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نَاشِئَةَ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الَّليْلِ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هِىَ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أَشَدُّ</a:t>
            </a:r>
            <a:r>
              <a:rPr lang="fa-IR" sz="2100" dirty="0" smtClean="0">
                <a:cs typeface="me_quran" pitchFamily="18" charset="-78"/>
              </a:rPr>
              <a:t>   </a:t>
            </a:r>
            <a:r>
              <a:rPr lang="fa-IR" sz="2100" dirty="0" err="1" smtClean="0">
                <a:cs typeface="me_quran" pitchFamily="18" charset="-78"/>
              </a:rPr>
              <a:t>وَطاً</a:t>
            </a:r>
            <a:r>
              <a:rPr lang="fa-IR" sz="2100" dirty="0" smtClean="0">
                <a:cs typeface="me_quran" pitchFamily="18" charset="-78"/>
              </a:rPr>
              <a:t>  وَ </a:t>
            </a:r>
            <a:r>
              <a:rPr lang="fa-IR" sz="2100" dirty="0" err="1" smtClean="0">
                <a:cs typeface="me_quran" pitchFamily="18" charset="-78"/>
              </a:rPr>
              <a:t>أَقْوَمُ</a:t>
            </a:r>
            <a:r>
              <a:rPr lang="fa-IR" sz="2100" dirty="0" smtClean="0">
                <a:cs typeface="me_quran" pitchFamily="18" charset="-78"/>
              </a:rPr>
              <a:t>    </a:t>
            </a:r>
            <a:r>
              <a:rPr lang="fa-IR" sz="2100" dirty="0" err="1" smtClean="0">
                <a:cs typeface="me_quran" pitchFamily="18" charset="-78"/>
              </a:rPr>
              <a:t>قِيلاً</a:t>
            </a:r>
            <a:r>
              <a:rPr lang="fa-IR" sz="2100" dirty="0" smtClean="0">
                <a:cs typeface="me_quran" pitchFamily="18" charset="-78"/>
              </a:rPr>
              <a:t>(6)</a:t>
            </a:r>
            <a:r>
              <a:rPr lang="fa-IR" sz="2100" dirty="0" err="1" smtClean="0">
                <a:cs typeface="me_quran" pitchFamily="18" charset="-78"/>
              </a:rPr>
              <a:t>إِنَّ</a:t>
            </a:r>
            <a:r>
              <a:rPr lang="fa-IR" sz="2100" dirty="0" smtClean="0">
                <a:cs typeface="me_quran" pitchFamily="18" charset="-78"/>
              </a:rPr>
              <a:t>    </a:t>
            </a:r>
            <a:r>
              <a:rPr lang="fa-IR" sz="2100" dirty="0" err="1" smtClean="0">
                <a:cs typeface="me_quran" pitchFamily="18" charset="-78"/>
              </a:rPr>
              <a:t>لَكَ</a:t>
            </a:r>
            <a:r>
              <a:rPr lang="fa-IR" sz="2100" dirty="0" smtClean="0">
                <a:cs typeface="me_quran" pitchFamily="18" charset="-78"/>
              </a:rPr>
              <a:t>    </a:t>
            </a:r>
            <a:r>
              <a:rPr lang="fa-IR" sz="2100" dirty="0" err="1" smtClean="0">
                <a:cs typeface="me_quran" pitchFamily="18" charset="-78"/>
              </a:rPr>
              <a:t>فىِ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النَّهَارِ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سَبْحاً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طَوِيلاً</a:t>
            </a:r>
            <a:r>
              <a:rPr lang="fa-IR" sz="2100" dirty="0" smtClean="0">
                <a:cs typeface="me_quran" pitchFamily="18" charset="-78"/>
              </a:rPr>
              <a:t>(7)</a:t>
            </a:r>
          </a:p>
          <a:p>
            <a:pPr algn="ctr">
              <a:lnSpc>
                <a:spcPct val="200000"/>
              </a:lnSpc>
              <a:buNone/>
            </a:pPr>
            <a:r>
              <a:rPr lang="fa-IR" sz="2100" dirty="0" smtClean="0">
                <a:cs typeface="me_quran" pitchFamily="18" charset="-78"/>
              </a:rPr>
              <a:t>وَ </a:t>
            </a:r>
            <a:r>
              <a:rPr lang="fa-IR" sz="2100" dirty="0" err="1" smtClean="0">
                <a:cs typeface="me_quran" pitchFamily="18" charset="-78"/>
              </a:rPr>
              <a:t>اذْكُرِ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اسْمَ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رَبِّكَ</a:t>
            </a:r>
            <a:r>
              <a:rPr lang="fa-IR" sz="2100" dirty="0" smtClean="0">
                <a:cs typeface="me_quran" pitchFamily="18" charset="-78"/>
              </a:rPr>
              <a:t> وَ </a:t>
            </a:r>
            <a:r>
              <a:rPr lang="fa-IR" sz="2100" dirty="0" err="1" smtClean="0">
                <a:cs typeface="me_quran" pitchFamily="18" charset="-78"/>
              </a:rPr>
              <a:t>تَبَتَّلْ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إِلَيْهِ</a:t>
            </a:r>
            <a:r>
              <a:rPr lang="fa-IR" sz="2100" dirty="0" smtClean="0">
                <a:cs typeface="me_quran" pitchFamily="18" charset="-78"/>
              </a:rPr>
              <a:t>   </a:t>
            </a:r>
            <a:r>
              <a:rPr lang="fa-IR" sz="2100" dirty="0" err="1" smtClean="0">
                <a:cs typeface="me_quran" pitchFamily="18" charset="-78"/>
              </a:rPr>
              <a:t>تَبْتِيلًا</a:t>
            </a:r>
            <a:r>
              <a:rPr lang="fa-IR" sz="2100" dirty="0" smtClean="0">
                <a:cs typeface="me_quran" pitchFamily="18" charset="-78"/>
              </a:rPr>
              <a:t>(8)</a:t>
            </a:r>
            <a:r>
              <a:rPr lang="fa-IR" sz="2100" dirty="0" err="1" smtClean="0">
                <a:cs typeface="me_quran" pitchFamily="18" charset="-78"/>
              </a:rPr>
              <a:t>رَبُّ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المَشْرِقِ</a:t>
            </a:r>
            <a:r>
              <a:rPr lang="fa-IR" sz="2100" dirty="0" smtClean="0">
                <a:cs typeface="me_quran" pitchFamily="18" charset="-78"/>
              </a:rPr>
              <a:t> وَ </a:t>
            </a:r>
            <a:r>
              <a:rPr lang="fa-IR" sz="2100" dirty="0" err="1" smtClean="0">
                <a:cs typeface="me_quran" pitchFamily="18" charset="-78"/>
              </a:rPr>
              <a:t>المَغْرِبِ</a:t>
            </a:r>
            <a:r>
              <a:rPr lang="fa-IR" sz="2100" dirty="0" smtClean="0">
                <a:cs typeface="me_quran" pitchFamily="18" charset="-78"/>
              </a:rPr>
              <a:t> لَا </a:t>
            </a:r>
            <a:r>
              <a:rPr lang="fa-IR" sz="2100" dirty="0" err="1" smtClean="0">
                <a:cs typeface="me_quran" pitchFamily="18" charset="-78"/>
              </a:rPr>
              <a:t>إِلَهَ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إِلَّا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هُوَ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فَاتَّخِذْهُ</a:t>
            </a:r>
            <a:r>
              <a:rPr lang="fa-IR" sz="2100" dirty="0" smtClean="0">
                <a:cs typeface="me_quran" pitchFamily="18" charset="-78"/>
              </a:rPr>
              <a:t>   </a:t>
            </a:r>
            <a:r>
              <a:rPr lang="fa-IR" sz="2100" dirty="0" err="1" smtClean="0">
                <a:cs typeface="me_quran" pitchFamily="18" charset="-78"/>
              </a:rPr>
              <a:t>وَكِيلاً</a:t>
            </a:r>
            <a:r>
              <a:rPr lang="fa-IR" sz="2100" dirty="0" smtClean="0">
                <a:cs typeface="me_quran" pitchFamily="18" charset="-78"/>
              </a:rPr>
              <a:t>(9)</a:t>
            </a:r>
          </a:p>
          <a:p>
            <a:pPr algn="ctr">
              <a:lnSpc>
                <a:spcPct val="200000"/>
              </a:lnSpc>
              <a:buNone/>
            </a:pPr>
            <a:r>
              <a:rPr lang="fa-IR" sz="2100" dirty="0" smtClean="0">
                <a:cs typeface="me_quran" pitchFamily="18" charset="-78"/>
              </a:rPr>
              <a:t>وَ </a:t>
            </a:r>
            <a:r>
              <a:rPr lang="fa-IR" sz="2100" dirty="0" err="1" smtClean="0">
                <a:cs typeface="me_quran" pitchFamily="18" charset="-78"/>
              </a:rPr>
              <a:t>اصْبِرْ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عَلىَ‏</a:t>
            </a:r>
            <a:r>
              <a:rPr lang="fa-IR" sz="2100" dirty="0" smtClean="0">
                <a:cs typeface="me_quran" pitchFamily="18" charset="-78"/>
              </a:rPr>
              <a:t> مَا </a:t>
            </a:r>
            <a:r>
              <a:rPr lang="fa-IR" sz="2100" dirty="0" err="1" smtClean="0">
                <a:cs typeface="me_quran" pitchFamily="18" charset="-78"/>
              </a:rPr>
              <a:t>يَقُولُونَ</a:t>
            </a:r>
            <a:r>
              <a:rPr lang="fa-IR" sz="2100" dirty="0" smtClean="0">
                <a:cs typeface="me_quran" pitchFamily="18" charset="-78"/>
              </a:rPr>
              <a:t> وَ </a:t>
            </a:r>
            <a:r>
              <a:rPr lang="fa-IR" sz="2100" dirty="0" err="1" smtClean="0">
                <a:cs typeface="me_quran" pitchFamily="18" charset="-78"/>
              </a:rPr>
              <a:t>اهْجُرْهُمْ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هَجْراً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جَمِيلاً</a:t>
            </a:r>
            <a:r>
              <a:rPr lang="fa-IR" sz="2100" dirty="0" smtClean="0">
                <a:cs typeface="me_quran" pitchFamily="18" charset="-78"/>
              </a:rPr>
              <a:t>(10)وَ </a:t>
            </a:r>
            <a:r>
              <a:rPr lang="fa-IR" sz="2100" dirty="0" err="1" smtClean="0">
                <a:cs typeface="me_quran" pitchFamily="18" charset="-78"/>
              </a:rPr>
              <a:t>ذَرْنىِ</a:t>
            </a:r>
            <a:r>
              <a:rPr lang="fa-IR" sz="2100" dirty="0" smtClean="0">
                <a:cs typeface="me_quran" pitchFamily="18" charset="-78"/>
              </a:rPr>
              <a:t> وَ </a:t>
            </a:r>
            <a:r>
              <a:rPr lang="fa-IR" sz="2100" dirty="0" err="1" smtClean="0">
                <a:cs typeface="me_quran" pitchFamily="18" charset="-78"/>
              </a:rPr>
              <a:t>المُكَذِّبِينَ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أُوْلىِ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النَّعْمَةِ</a:t>
            </a:r>
            <a:r>
              <a:rPr lang="fa-IR" sz="2100" dirty="0" smtClean="0">
                <a:cs typeface="me_quran" pitchFamily="18" charset="-78"/>
              </a:rPr>
              <a:t> وَ </a:t>
            </a:r>
            <a:r>
              <a:rPr lang="fa-IR" sz="2100" dirty="0" err="1" smtClean="0">
                <a:cs typeface="me_quran" pitchFamily="18" charset="-78"/>
              </a:rPr>
              <a:t>مَهِّلْهُمْ</a:t>
            </a:r>
            <a:r>
              <a:rPr lang="fa-IR" sz="2100" dirty="0" smtClean="0">
                <a:cs typeface="me_quran" pitchFamily="18" charset="-78"/>
              </a:rPr>
              <a:t>    </a:t>
            </a:r>
            <a:r>
              <a:rPr lang="fa-IR" sz="2100" dirty="0" err="1" smtClean="0">
                <a:cs typeface="me_quran" pitchFamily="18" charset="-78"/>
              </a:rPr>
              <a:t>قَلِيلاً</a:t>
            </a:r>
            <a:r>
              <a:rPr lang="fa-IR" sz="2100" dirty="0" smtClean="0">
                <a:cs typeface="me_quran" pitchFamily="18" charset="-78"/>
              </a:rPr>
              <a:t>(11)</a:t>
            </a:r>
          </a:p>
          <a:p>
            <a:pPr algn="ctr">
              <a:lnSpc>
                <a:spcPct val="200000"/>
              </a:lnSpc>
              <a:buNone/>
            </a:pPr>
            <a:r>
              <a:rPr lang="fa-IR" sz="2100" dirty="0" err="1" smtClean="0">
                <a:cs typeface="me_quran" pitchFamily="18" charset="-78"/>
              </a:rPr>
              <a:t>إِنَّ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لَدَيْنَا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أَنكاَلاً</a:t>
            </a:r>
            <a:r>
              <a:rPr lang="fa-IR" sz="2100" dirty="0" smtClean="0">
                <a:cs typeface="me_quran" pitchFamily="18" charset="-78"/>
              </a:rPr>
              <a:t> وَ </a:t>
            </a:r>
            <a:r>
              <a:rPr lang="fa-IR" sz="2100" dirty="0" err="1" smtClean="0">
                <a:cs typeface="me_quran" pitchFamily="18" charset="-78"/>
              </a:rPr>
              <a:t>جَحِيماً</a:t>
            </a:r>
            <a:r>
              <a:rPr lang="fa-IR" sz="2100" dirty="0" smtClean="0">
                <a:cs typeface="me_quran" pitchFamily="18" charset="-78"/>
              </a:rPr>
              <a:t>(12)وَ </a:t>
            </a:r>
            <a:r>
              <a:rPr lang="fa-IR" sz="2100" dirty="0" err="1" smtClean="0">
                <a:cs typeface="me_quran" pitchFamily="18" charset="-78"/>
              </a:rPr>
              <a:t>طَعَاماً</a:t>
            </a:r>
            <a:r>
              <a:rPr lang="fa-IR" sz="2100" dirty="0" smtClean="0">
                <a:cs typeface="me_quran" pitchFamily="18" charset="-78"/>
              </a:rPr>
              <a:t>   </a:t>
            </a:r>
            <a:r>
              <a:rPr lang="fa-IR" sz="2100" dirty="0" err="1" smtClean="0">
                <a:cs typeface="me_quran" pitchFamily="18" charset="-78"/>
              </a:rPr>
              <a:t>ذَا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غُصَّةٍ</a:t>
            </a:r>
            <a:r>
              <a:rPr lang="fa-IR" sz="2100" dirty="0" smtClean="0">
                <a:cs typeface="me_quran" pitchFamily="18" charset="-78"/>
              </a:rPr>
              <a:t> وَ </a:t>
            </a:r>
            <a:r>
              <a:rPr lang="fa-IR" sz="2100" dirty="0" err="1" smtClean="0">
                <a:cs typeface="me_quran" pitchFamily="18" charset="-78"/>
              </a:rPr>
              <a:t>عَذَاباً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أَلِيماً</a:t>
            </a:r>
            <a:r>
              <a:rPr lang="fa-IR" sz="2100" dirty="0" smtClean="0">
                <a:cs typeface="me_quran" pitchFamily="18" charset="-78"/>
              </a:rPr>
              <a:t>(13)</a:t>
            </a:r>
          </a:p>
          <a:p>
            <a:pPr algn="ctr">
              <a:lnSpc>
                <a:spcPct val="200000"/>
              </a:lnSpc>
              <a:buNone/>
            </a:pPr>
            <a:r>
              <a:rPr lang="fa-IR" sz="2100" dirty="0" err="1" smtClean="0">
                <a:cs typeface="me_quran" pitchFamily="18" charset="-78"/>
              </a:rPr>
              <a:t>يَوْمَ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تَرْجُفُ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الْأَرْضُ</a:t>
            </a:r>
            <a:r>
              <a:rPr lang="fa-IR" sz="2100" dirty="0" smtClean="0">
                <a:cs typeface="me_quran" pitchFamily="18" charset="-78"/>
              </a:rPr>
              <a:t> وَ </a:t>
            </a:r>
            <a:r>
              <a:rPr lang="fa-IR" sz="2100" dirty="0" err="1" smtClean="0">
                <a:cs typeface="me_quran" pitchFamily="18" charset="-78"/>
              </a:rPr>
              <a:t>الجْبَالُ</a:t>
            </a:r>
            <a:r>
              <a:rPr lang="fa-IR" sz="2100" dirty="0" smtClean="0">
                <a:cs typeface="me_quran" pitchFamily="18" charset="-78"/>
              </a:rPr>
              <a:t> وَ </a:t>
            </a:r>
            <a:r>
              <a:rPr lang="fa-IR" sz="2100" dirty="0" err="1" smtClean="0">
                <a:cs typeface="me_quran" pitchFamily="18" charset="-78"/>
              </a:rPr>
              <a:t>كاَنَتِ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الجْبَالُ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كَثِيباً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مَّهِيلاً</a:t>
            </a:r>
            <a:r>
              <a:rPr lang="fa-IR" sz="2100" dirty="0" smtClean="0">
                <a:cs typeface="me_quran" pitchFamily="18" charset="-78"/>
              </a:rPr>
              <a:t>(14)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3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pic>
        <p:nvPicPr>
          <p:cNvPr id="6" name="1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685800" y="6858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89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0" fill="hold"/>
                                        <p:tgtEl>
                                          <p:spTgt spid="89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5" dur="99299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100000">
                <p:cTn id="4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89090" grpId="0"/>
      <p:bldP spid="8909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Grp="1" noChangeArrowheads="1"/>
          </p:cNvSpPr>
          <p:nvPr>
            <p:ph type="title"/>
          </p:nvPr>
        </p:nvSpPr>
        <p:spPr>
          <a:xfrm>
            <a:off x="5181600" y="152400"/>
            <a:ext cx="3581400" cy="1143000"/>
          </a:xfrm>
        </p:spPr>
        <p:txBody>
          <a:bodyPr/>
          <a:lstStyle/>
          <a:p>
            <a:pPr algn="r"/>
            <a:r>
              <a:rPr lang="fa-IR" sz="6000" b="0" dirty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جهت </a:t>
            </a:r>
            <a:r>
              <a:rPr lang="fa-IR" sz="6000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 هدایتی  سیاق   اول</a:t>
            </a:r>
            <a:endParaRPr lang="en-US" sz="6000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458201" cy="5105400"/>
          </a:xfrm>
        </p:spPr>
        <p:txBody>
          <a:bodyPr/>
          <a:lstStyle/>
          <a:p>
            <a:pPr>
              <a:buSzPct val="50000"/>
              <a:buFont typeface="Wingdings" pitchFamily="2" charset="2"/>
              <a:buChar char="v"/>
            </a:pPr>
            <a:r>
              <a:rPr lang="fa-IR" sz="6600" dirty="0" smtClean="0">
                <a:latin typeface="IranNastaliq" pitchFamily="18" charset="0"/>
                <a:cs typeface="IranNastaliq" pitchFamily="18" charset="0"/>
              </a:rPr>
              <a:t>آماده سازی رسول خدا </a:t>
            </a:r>
            <a:r>
              <a:rPr lang="fa-IR" sz="3200" dirty="0" smtClean="0">
                <a:latin typeface="IranNastaliq" pitchFamily="18" charset="0"/>
                <a:cs typeface="IranNastaliq" pitchFamily="18" charset="0"/>
              </a:rPr>
              <a:t>صلی الله علیه و آله و سلم </a:t>
            </a:r>
            <a:r>
              <a:rPr lang="fa-IR" sz="6600" dirty="0" smtClean="0">
                <a:latin typeface="IranNastaliq" pitchFamily="18" charset="0"/>
                <a:cs typeface="IranNastaliq" pitchFamily="18" charset="0"/>
              </a:rPr>
              <a:t>برای ادامه راه رسالت (دریافت و ابلاغ وحی)</a:t>
            </a:r>
          </a:p>
          <a:p>
            <a:pPr>
              <a:lnSpc>
                <a:spcPct val="150000"/>
              </a:lnSpc>
              <a:buSzPct val="50000"/>
              <a:buFont typeface="Wingdings" pitchFamily="2" charset="2"/>
              <a:buChar char="v"/>
            </a:pPr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از راه شب زنده داری و تلاوت قرآن در شب، </a:t>
            </a:r>
            <a:br>
              <a:rPr lang="fa-IR" sz="4400" dirty="0" smtClean="0">
                <a:latin typeface="IranNastaliq" pitchFamily="18" charset="0"/>
                <a:cs typeface="IranNastaliq" pitchFamily="18" charset="0"/>
              </a:rPr>
            </a:br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خود را براي دريافت قول ثقيل الهي مهيا كن و با  توكل به خدا در مقابل آنچه مكذبان مي گويند صبر كن و آنها را به خدا واگذار كن چرا كه عذابي سخت براي آنها فراهم ساخته است.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54062" cy="488950"/>
          </a:xfrm>
        </p:spPr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4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Grp="1" noChangeArrowheads="1"/>
          </p:cNvSpPr>
          <p:nvPr>
            <p:ph type="title"/>
          </p:nvPr>
        </p:nvSpPr>
        <p:spPr>
          <a:xfrm>
            <a:off x="4800600" y="381000"/>
            <a:ext cx="3886200" cy="990600"/>
          </a:xfrm>
        </p:spPr>
        <p:txBody>
          <a:bodyPr/>
          <a:lstStyle/>
          <a:p>
            <a:pPr algn="r"/>
            <a:r>
              <a:rPr lang="fa-IR" sz="6000" b="0" dirty="0" smtClean="0">
                <a:solidFill>
                  <a:srgbClr val="000000"/>
                </a:solidFill>
                <a:cs typeface="IranNastaliq" pitchFamily="18" charset="0"/>
              </a:rPr>
              <a:t>سیاق </a:t>
            </a:r>
            <a:r>
              <a:rPr lang="fa-IR" sz="6000" b="0" dirty="0">
                <a:solidFill>
                  <a:srgbClr val="000000"/>
                </a:solidFill>
                <a:cs typeface="IranNastaliq" pitchFamily="18" charset="0"/>
              </a:rPr>
              <a:t>دوم، آیات  </a:t>
            </a:r>
            <a:r>
              <a:rPr lang="fa-IR" sz="6000" b="0" dirty="0" smtClean="0">
                <a:solidFill>
                  <a:srgbClr val="000000"/>
                </a:solidFill>
                <a:cs typeface="IranNastaliq" pitchFamily="18" charset="0"/>
              </a:rPr>
              <a:t>  15   تا    19</a:t>
            </a:r>
            <a:endParaRPr lang="en-US" sz="6000" b="0" dirty="0">
              <a:solidFill>
                <a:srgbClr val="000000"/>
              </a:solidFill>
              <a:cs typeface="IranNastaliq" pitchFamily="18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57400"/>
            <a:ext cx="9144000" cy="4800600"/>
          </a:xfrm>
        </p:spPr>
        <p:txBody>
          <a:bodyPr/>
          <a:lstStyle/>
          <a:p>
            <a:pPr algn="ctr">
              <a:lnSpc>
                <a:spcPct val="200000"/>
              </a:lnSpc>
              <a:buNone/>
            </a:pPr>
            <a:r>
              <a:rPr lang="fa-IR" sz="2400" dirty="0" err="1" smtClean="0">
                <a:cs typeface="me_quran" pitchFamily="18" charset="-78"/>
              </a:rPr>
              <a:t>إِنَّا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أَرْسَلْنَا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إِلَيْكمُ‏ْ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رَسُولاً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شَاهِداً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عَلَيْكمُ‏ْ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كَمَا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أَرْسَلْنَا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إِلىَ‏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فِرْعَوْنَ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رَسُولاً</a:t>
            </a:r>
            <a:r>
              <a:rPr lang="fa-IR" sz="2400" dirty="0" smtClean="0">
                <a:cs typeface="me_quran" pitchFamily="18" charset="-78"/>
              </a:rPr>
              <a:t>(15)</a:t>
            </a:r>
          </a:p>
          <a:p>
            <a:pPr algn="ctr">
              <a:lnSpc>
                <a:spcPct val="200000"/>
              </a:lnSpc>
              <a:buNone/>
            </a:pPr>
            <a:r>
              <a:rPr lang="fa-IR" sz="2400" dirty="0" err="1" smtClean="0">
                <a:cs typeface="me_quran" pitchFamily="18" charset="-78"/>
              </a:rPr>
              <a:t>فَعَصَى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فِرْعَوْنُ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الرَّسُولَ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فَأَخَذْنَاهُ</a:t>
            </a:r>
            <a:r>
              <a:rPr lang="fa-IR" sz="2400" dirty="0" smtClean="0">
                <a:cs typeface="me_quran" pitchFamily="18" charset="-78"/>
              </a:rPr>
              <a:t>     </a:t>
            </a:r>
            <a:r>
              <a:rPr lang="fa-IR" sz="2400" dirty="0" err="1" smtClean="0">
                <a:cs typeface="me_quran" pitchFamily="18" charset="-78"/>
              </a:rPr>
              <a:t>أَخْذاً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وَبِيلاً</a:t>
            </a:r>
            <a:r>
              <a:rPr lang="fa-IR" sz="2400" dirty="0" smtClean="0">
                <a:cs typeface="me_quran" pitchFamily="18" charset="-78"/>
              </a:rPr>
              <a:t>  (16)</a:t>
            </a:r>
          </a:p>
          <a:p>
            <a:pPr algn="ctr">
              <a:lnSpc>
                <a:spcPct val="200000"/>
              </a:lnSpc>
              <a:buNone/>
            </a:pPr>
            <a:r>
              <a:rPr lang="fa-IR" sz="2400" dirty="0" err="1" smtClean="0">
                <a:cs typeface="me_quran" pitchFamily="18" charset="-78"/>
              </a:rPr>
              <a:t>فَكَيْفَ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تَتَّقُونَ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إِن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كَفَرْتُم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يَوْماً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يجَعَلُ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الْوِلْدَانَ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شِيباً</a:t>
            </a:r>
            <a:r>
              <a:rPr lang="fa-IR" sz="2400" dirty="0" smtClean="0">
                <a:cs typeface="me_quran" pitchFamily="18" charset="-78"/>
              </a:rPr>
              <a:t>  (17)</a:t>
            </a:r>
          </a:p>
          <a:p>
            <a:pPr algn="ctr">
              <a:lnSpc>
                <a:spcPct val="200000"/>
              </a:lnSpc>
              <a:buNone/>
            </a:pPr>
            <a:r>
              <a:rPr lang="fa-IR" sz="2400" dirty="0" err="1" smtClean="0">
                <a:cs typeface="me_quran" pitchFamily="18" charset="-78"/>
              </a:rPr>
              <a:t>السَّمَاءُ</a:t>
            </a:r>
            <a:r>
              <a:rPr lang="fa-IR" sz="2400" dirty="0" smtClean="0">
                <a:cs typeface="me_quran" pitchFamily="18" charset="-78"/>
              </a:rPr>
              <a:t>   </a:t>
            </a:r>
            <a:r>
              <a:rPr lang="fa-IR" sz="2400" dirty="0" err="1" smtClean="0">
                <a:cs typeface="me_quran" pitchFamily="18" charset="-78"/>
              </a:rPr>
              <a:t>مُنفَطِرٌ</a:t>
            </a:r>
            <a:r>
              <a:rPr lang="fa-IR" sz="2400" dirty="0" smtClean="0">
                <a:cs typeface="me_quran" pitchFamily="18" charset="-78"/>
              </a:rPr>
              <a:t>  </a:t>
            </a:r>
            <a:r>
              <a:rPr lang="fa-IR" sz="2400" dirty="0" err="1" smtClean="0">
                <a:cs typeface="me_quran" pitchFamily="18" charset="-78"/>
              </a:rPr>
              <a:t>بِهِ</a:t>
            </a:r>
            <a:r>
              <a:rPr lang="fa-IR" sz="2400" dirty="0" smtClean="0">
                <a:cs typeface="me_quran" pitchFamily="18" charset="-78"/>
              </a:rPr>
              <a:t>  </a:t>
            </a:r>
            <a:r>
              <a:rPr lang="fa-IR" sz="2400" dirty="0" err="1" smtClean="0">
                <a:cs typeface="me_quran" pitchFamily="18" charset="-78"/>
              </a:rPr>
              <a:t>كاَنَ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وَعْدُهُ</a:t>
            </a:r>
            <a:r>
              <a:rPr lang="fa-IR" sz="2400" dirty="0" smtClean="0">
                <a:cs typeface="me_quran" pitchFamily="18" charset="-78"/>
              </a:rPr>
              <a:t>    </a:t>
            </a:r>
            <a:r>
              <a:rPr lang="fa-IR" sz="2400" dirty="0" err="1" smtClean="0">
                <a:cs typeface="me_quran" pitchFamily="18" charset="-78"/>
              </a:rPr>
              <a:t>مَفْعُولاً</a:t>
            </a:r>
            <a:r>
              <a:rPr lang="fa-IR" sz="2400" dirty="0" smtClean="0">
                <a:cs typeface="me_quran" pitchFamily="18" charset="-78"/>
              </a:rPr>
              <a:t>(18)</a:t>
            </a:r>
          </a:p>
          <a:p>
            <a:pPr algn="ctr">
              <a:lnSpc>
                <a:spcPct val="200000"/>
              </a:lnSpc>
              <a:buNone/>
            </a:pPr>
            <a:r>
              <a:rPr lang="fa-IR" sz="2400" dirty="0" err="1" smtClean="0">
                <a:cs typeface="me_quran" pitchFamily="18" charset="-78"/>
              </a:rPr>
              <a:t>إِنَّ</a:t>
            </a:r>
            <a:r>
              <a:rPr lang="fa-IR" sz="2400" dirty="0" smtClean="0">
                <a:cs typeface="me_quran" pitchFamily="18" charset="-78"/>
              </a:rPr>
              <a:t>    </a:t>
            </a:r>
            <a:r>
              <a:rPr lang="fa-IR" sz="2400" dirty="0" err="1" smtClean="0">
                <a:cs typeface="me_quran" pitchFamily="18" charset="-78"/>
              </a:rPr>
              <a:t>هَذِهِ</a:t>
            </a:r>
            <a:r>
              <a:rPr lang="fa-IR" sz="2400" dirty="0" smtClean="0">
                <a:cs typeface="me_quran" pitchFamily="18" charset="-78"/>
              </a:rPr>
              <a:t>    </a:t>
            </a:r>
            <a:r>
              <a:rPr lang="fa-IR" sz="2400" dirty="0" err="1" smtClean="0">
                <a:cs typeface="me_quran" pitchFamily="18" charset="-78"/>
              </a:rPr>
              <a:t>تَذْكِرَةٌ</a:t>
            </a:r>
            <a:r>
              <a:rPr lang="fa-IR" sz="2400" dirty="0" smtClean="0">
                <a:cs typeface="me_quran" pitchFamily="18" charset="-78"/>
              </a:rPr>
              <a:t>  </a:t>
            </a:r>
            <a:r>
              <a:rPr lang="fa-IR" sz="2400" dirty="0" err="1" smtClean="0">
                <a:cs typeface="me_quran" pitchFamily="18" charset="-78"/>
              </a:rPr>
              <a:t>فَمَن</a:t>
            </a:r>
            <a:r>
              <a:rPr lang="fa-IR" sz="2400" dirty="0" smtClean="0">
                <a:cs typeface="me_quran" pitchFamily="18" charset="-78"/>
              </a:rPr>
              <a:t>   </a:t>
            </a:r>
            <a:r>
              <a:rPr lang="fa-IR" sz="2400" dirty="0" err="1" smtClean="0">
                <a:cs typeface="me_quran" pitchFamily="18" charset="-78"/>
              </a:rPr>
              <a:t>شَاءَ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اتَّخَذَ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إِلىَ‏</a:t>
            </a:r>
            <a:r>
              <a:rPr lang="fa-IR" sz="2400" dirty="0" smtClean="0">
                <a:cs typeface="me_quran" pitchFamily="18" charset="-78"/>
              </a:rPr>
              <a:t>   </a:t>
            </a:r>
            <a:r>
              <a:rPr lang="fa-IR" sz="2400" dirty="0" err="1" smtClean="0">
                <a:cs typeface="me_quran" pitchFamily="18" charset="-78"/>
              </a:rPr>
              <a:t>رَبِّهِ</a:t>
            </a:r>
            <a:r>
              <a:rPr lang="fa-IR" sz="2400" dirty="0" smtClean="0">
                <a:cs typeface="me_quran" pitchFamily="18" charset="-78"/>
              </a:rPr>
              <a:t>   </a:t>
            </a:r>
            <a:r>
              <a:rPr lang="fa-IR" sz="2400" dirty="0" err="1" smtClean="0">
                <a:cs typeface="me_quran" pitchFamily="18" charset="-78"/>
              </a:rPr>
              <a:t>سَبِيلاً</a:t>
            </a:r>
            <a:r>
              <a:rPr lang="fa-IR" sz="2400" dirty="0" smtClean="0">
                <a:cs typeface="me_quran" pitchFamily="18" charset="-78"/>
              </a:rPr>
              <a:t>(19)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200" y="6369050"/>
            <a:ext cx="587375" cy="488950"/>
          </a:xfrm>
        </p:spPr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5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pic>
        <p:nvPicPr>
          <p:cNvPr id="7" name="2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685800" y="838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4473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Grp="1" noChangeArrowheads="1"/>
          </p:cNvSpPr>
          <p:nvPr>
            <p:ph type="title"/>
          </p:nvPr>
        </p:nvSpPr>
        <p:spPr>
          <a:xfrm>
            <a:off x="5334000" y="228600"/>
            <a:ext cx="3352800" cy="1143000"/>
          </a:xfrm>
        </p:spPr>
        <p:txBody>
          <a:bodyPr/>
          <a:lstStyle/>
          <a:p>
            <a:pPr algn="r"/>
            <a:r>
              <a:rPr lang="fa-IR" sz="6000" b="0" dirty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جهت هدایتی </a:t>
            </a:r>
            <a:r>
              <a:rPr lang="fa-IR" sz="6000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سیاق دوم</a:t>
            </a:r>
            <a:endParaRPr lang="en-US" sz="6000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382000" cy="4876800"/>
          </a:xfrm>
        </p:spPr>
        <p:txBody>
          <a:bodyPr/>
          <a:lstStyle/>
          <a:p>
            <a:pPr>
              <a:buSzPct val="50000"/>
              <a:buFont typeface="Wingdings" pitchFamily="2" charset="2"/>
              <a:buChar char="v"/>
            </a:pPr>
            <a:r>
              <a:rPr lang="fa-IR" sz="8000" dirty="0" smtClean="0">
                <a:latin typeface="IranNastaliq" pitchFamily="18" charset="0"/>
                <a:cs typeface="IranNastaliq" pitchFamily="18" charset="0"/>
              </a:rPr>
              <a:t>هشدار به کافران، نسبت به عدم پذیرش رسالت رسول خدا 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صلی الله علیه و آله و سلم</a:t>
            </a:r>
            <a:br>
              <a:rPr lang="fa-IR" sz="4000" dirty="0" smtClean="0">
                <a:latin typeface="IranNastaliq" pitchFamily="18" charset="0"/>
                <a:cs typeface="IranNastaliq" pitchFamily="18" charset="0"/>
              </a:rPr>
            </a:br>
            <a:endParaRPr lang="fa-IR" sz="2400" dirty="0" smtClean="0">
              <a:latin typeface="IranNastaliq" pitchFamily="18" charset="0"/>
              <a:cs typeface="IranNastaliq" pitchFamily="18" charset="0"/>
            </a:endParaRPr>
          </a:p>
          <a:p>
            <a:pPr>
              <a:lnSpc>
                <a:spcPct val="150000"/>
              </a:lnSpc>
              <a:buSzPct val="50000"/>
              <a:buFont typeface="Wingdings" pitchFamily="2" charset="2"/>
              <a:buChar char="v"/>
            </a:pP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عاقبت </a:t>
            </a:r>
            <a:r>
              <a:rPr lang="fa-IR" sz="4000" dirty="0" err="1" smtClean="0">
                <a:latin typeface="IranNastaliq" pitchFamily="18" charset="0"/>
                <a:cs typeface="IranNastaliq" pitchFamily="18" charset="0"/>
              </a:rPr>
              <a:t>تكذيب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و </a:t>
            </a:r>
            <a:r>
              <a:rPr lang="fa-IR" sz="4000" dirty="0" err="1" smtClean="0">
                <a:latin typeface="IranNastaliq" pitchFamily="18" charset="0"/>
                <a:cs typeface="IranNastaliq" pitchFamily="18" charset="0"/>
              </a:rPr>
              <a:t>عصيان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در برابر رسول حق، عذاب </a:t>
            </a:r>
            <a:r>
              <a:rPr lang="fa-IR" sz="4000" dirty="0" err="1" smtClean="0">
                <a:latin typeface="IranNastaliq" pitchFamily="18" charset="0"/>
                <a:cs typeface="IranNastaliq" pitchFamily="18" charset="0"/>
              </a:rPr>
              <a:t>الهي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است.</a:t>
            </a:r>
            <a:br>
              <a:rPr lang="fa-IR" sz="4000" dirty="0" smtClean="0">
                <a:latin typeface="IranNastaliq" pitchFamily="18" charset="0"/>
                <a:cs typeface="IranNastaliq" pitchFamily="18" charset="0"/>
              </a:rPr>
            </a:b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چنانکه فرعون به </a:t>
            </a:r>
            <a:r>
              <a:rPr lang="fa-IR" sz="4000" dirty="0" err="1" smtClean="0">
                <a:latin typeface="IranNastaliq" pitchFamily="18" charset="0"/>
                <a:cs typeface="IranNastaliq" pitchFamily="18" charset="0"/>
              </a:rPr>
              <a:t>اين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عذاب گرفتار آمد. </a:t>
            </a:r>
            <a:r>
              <a:rPr lang="fa-IR" sz="4000" dirty="0" err="1" smtClean="0">
                <a:latin typeface="IranNastaliq" pitchFamily="18" charset="0"/>
                <a:cs typeface="IranNastaliq" pitchFamily="18" charset="0"/>
              </a:rPr>
              <a:t>اين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fa-IR" sz="4000" dirty="0" err="1" smtClean="0">
                <a:latin typeface="IranNastaliq" pitchFamily="18" charset="0"/>
                <a:cs typeface="IranNastaliq" pitchFamily="18" charset="0"/>
              </a:rPr>
              <a:t>تذكر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خداست </a:t>
            </a:r>
            <a:r>
              <a:rPr lang="fa-IR" sz="4000" dirty="0" err="1" smtClean="0">
                <a:latin typeface="IranNastaliq" pitchFamily="18" charset="0"/>
                <a:cs typeface="IranNastaliq" pitchFamily="18" charset="0"/>
              </a:rPr>
              <a:t>براي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fa-IR" sz="4000" dirty="0" err="1" smtClean="0">
                <a:latin typeface="IranNastaliq" pitchFamily="18" charset="0"/>
                <a:cs typeface="IranNastaliq" pitchFamily="18" charset="0"/>
              </a:rPr>
              <a:t>هركس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fa-IR" sz="4000" dirty="0" err="1" smtClean="0">
                <a:latin typeface="IranNastaliq" pitchFamily="18" charset="0"/>
                <a:cs typeface="IranNastaliq" pitchFamily="18" charset="0"/>
              </a:rPr>
              <a:t>كه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بخواهد </a:t>
            </a:r>
            <a:r>
              <a:rPr lang="fa-IR" sz="4000" dirty="0" err="1" smtClean="0">
                <a:latin typeface="IranNastaliq" pitchFamily="18" charset="0"/>
                <a:cs typeface="IranNastaliq" pitchFamily="18" charset="0"/>
              </a:rPr>
              <a:t>راهي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به </a:t>
            </a:r>
            <a:r>
              <a:rPr lang="fa-IR" sz="4000" dirty="0" err="1" smtClean="0">
                <a:latin typeface="IranNastaliq" pitchFamily="18" charset="0"/>
                <a:cs typeface="IranNastaliq" pitchFamily="18" charset="0"/>
              </a:rPr>
              <a:t>سوي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او </a:t>
            </a:r>
            <a:r>
              <a:rPr lang="fa-IR" sz="4000" dirty="0" err="1" smtClean="0">
                <a:latin typeface="IranNastaliq" pitchFamily="18" charset="0"/>
                <a:cs typeface="IranNastaliq" pitchFamily="18" charset="0"/>
              </a:rPr>
              <a:t>برگزيند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. </a:t>
            </a:r>
            <a:endParaRPr lang="en-US" sz="40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6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1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Grp="1" noChangeArrowheads="1"/>
          </p:cNvSpPr>
          <p:nvPr>
            <p:ph type="title"/>
          </p:nvPr>
        </p:nvSpPr>
        <p:spPr>
          <a:xfrm>
            <a:off x="5638800" y="609600"/>
            <a:ext cx="3124200" cy="914400"/>
          </a:xfrm>
          <a:prstGeom prst="roundRect">
            <a:avLst>
              <a:gd name="adj" fmla="val 0"/>
            </a:avLst>
          </a:prstGeom>
        </p:spPr>
        <p:txBody>
          <a:bodyPr/>
          <a:lstStyle/>
          <a:p>
            <a:pPr algn="r"/>
            <a:r>
              <a:rPr lang="fa-IR" sz="6000" b="0" dirty="0" smtClean="0">
                <a:solidFill>
                  <a:srgbClr val="000000"/>
                </a:solidFill>
                <a:cs typeface="IranNastaliq" pitchFamily="18" charset="0"/>
              </a:rPr>
              <a:t>سیاق سوم</a:t>
            </a:r>
            <a:r>
              <a:rPr lang="fa-IR" sz="6000" b="0" dirty="0">
                <a:solidFill>
                  <a:srgbClr val="000000"/>
                </a:solidFill>
                <a:cs typeface="IranNastaliq" pitchFamily="18" charset="0"/>
              </a:rPr>
              <a:t>، </a:t>
            </a:r>
            <a:r>
              <a:rPr lang="fa-IR" sz="6000" b="0" dirty="0" smtClean="0">
                <a:solidFill>
                  <a:srgbClr val="000000"/>
                </a:solidFill>
                <a:cs typeface="IranNastaliq" pitchFamily="18" charset="0"/>
              </a:rPr>
              <a:t>آیه   20</a:t>
            </a:r>
            <a:endParaRPr lang="en-US" sz="6000" b="0" dirty="0">
              <a:solidFill>
                <a:srgbClr val="000000"/>
              </a:solidFill>
              <a:cs typeface="IranNastaliq" pitchFamily="18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86800" cy="4876800"/>
          </a:xfrm>
        </p:spPr>
        <p:txBody>
          <a:bodyPr/>
          <a:lstStyle/>
          <a:p>
            <a:pPr algn="ctr">
              <a:lnSpc>
                <a:spcPct val="200000"/>
              </a:lnSpc>
              <a:buNone/>
            </a:pP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إِنَّ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رَبَّكَ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يَعْلَمُ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أَنَّكَ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تَقُومُ</a:t>
            </a:r>
            <a:r>
              <a:rPr lang="fa-IR" sz="2200" dirty="0" smtClean="0">
                <a:cs typeface="me_quran" pitchFamily="18" charset="-78"/>
              </a:rPr>
              <a:t>   </a:t>
            </a:r>
            <a:r>
              <a:rPr lang="fa-IR" sz="2200" dirty="0" err="1" smtClean="0">
                <a:cs typeface="me_quran" pitchFamily="18" charset="-78"/>
              </a:rPr>
              <a:t>أَدْنىَ‏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مِن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ثُلُثىَ‏ِ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الَّليْلِ</a:t>
            </a:r>
            <a:r>
              <a:rPr lang="fa-IR" sz="2200" dirty="0" smtClean="0">
                <a:cs typeface="me_quran" pitchFamily="18" charset="-78"/>
              </a:rPr>
              <a:t> وَ </a:t>
            </a:r>
            <a:r>
              <a:rPr lang="fa-IR" sz="2200" dirty="0" err="1" smtClean="0">
                <a:cs typeface="me_quran" pitchFamily="18" charset="-78"/>
              </a:rPr>
              <a:t>نِصْفَهُ</a:t>
            </a:r>
            <a:r>
              <a:rPr lang="fa-IR" sz="2200" dirty="0" smtClean="0">
                <a:cs typeface="me_quran" pitchFamily="18" charset="-78"/>
              </a:rPr>
              <a:t> وَ </a:t>
            </a:r>
            <a:r>
              <a:rPr lang="fa-IR" sz="2200" dirty="0" err="1" smtClean="0">
                <a:cs typeface="me_quran" pitchFamily="18" charset="-78"/>
              </a:rPr>
              <a:t>ثُلُثَهُ</a:t>
            </a:r>
            <a:r>
              <a:rPr lang="fa-IR" sz="2200" dirty="0" smtClean="0">
                <a:cs typeface="me_quran" pitchFamily="18" charset="-78"/>
              </a:rPr>
              <a:t>  وَ </a:t>
            </a:r>
            <a:r>
              <a:rPr lang="fa-IR" sz="2200" dirty="0" err="1" smtClean="0">
                <a:cs typeface="me_quran" pitchFamily="18" charset="-78"/>
              </a:rPr>
              <a:t>طَائفَةٌ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مِّنَ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الَّذِينَ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مَعَكَ</a:t>
            </a:r>
            <a:r>
              <a:rPr lang="fa-IR" sz="2200" dirty="0" smtClean="0">
                <a:cs typeface="me_quran" pitchFamily="18" charset="-78"/>
              </a:rPr>
              <a:t>  وَ </a:t>
            </a:r>
            <a:r>
              <a:rPr lang="fa-IR" sz="2200" dirty="0" err="1" smtClean="0">
                <a:cs typeface="me_quran" pitchFamily="18" charset="-78"/>
              </a:rPr>
              <a:t>اللَّهُ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يُقَدِّرُ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الّلَيْلَ</a:t>
            </a:r>
            <a:r>
              <a:rPr lang="fa-IR" sz="2200" dirty="0" smtClean="0">
                <a:cs typeface="me_quran" pitchFamily="18" charset="-78"/>
              </a:rPr>
              <a:t> وَ </a:t>
            </a:r>
            <a:r>
              <a:rPr lang="fa-IR" sz="2200" dirty="0" err="1" smtClean="0">
                <a:cs typeface="me_quran" pitchFamily="18" charset="-78"/>
              </a:rPr>
              <a:t>النَّهَارَ</a:t>
            </a:r>
            <a:r>
              <a:rPr lang="fa-IR" sz="2200" dirty="0" smtClean="0">
                <a:cs typeface="me_quran" pitchFamily="18" charset="-78"/>
              </a:rPr>
              <a:t>  </a:t>
            </a:r>
            <a:r>
              <a:rPr lang="fa-IR" sz="2200" dirty="0" err="1" smtClean="0">
                <a:cs typeface="me_quran" pitchFamily="18" charset="-78"/>
              </a:rPr>
              <a:t>عَلِمَ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أَن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لَّن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تَحْصُوهُ</a:t>
            </a:r>
            <a:r>
              <a:rPr lang="fa-IR" sz="2200" dirty="0" smtClean="0">
                <a:cs typeface="me_quran" pitchFamily="18" charset="-78"/>
              </a:rPr>
              <a:t>    </a:t>
            </a:r>
            <a:r>
              <a:rPr lang="fa-IR" sz="2200" dirty="0" err="1" smtClean="0">
                <a:cs typeface="me_quran" pitchFamily="18" charset="-78"/>
              </a:rPr>
              <a:t>فَتَابَ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عَلَيْكمُ‏ْ</a:t>
            </a:r>
            <a:r>
              <a:rPr lang="fa-IR" sz="2200" dirty="0" smtClean="0">
                <a:cs typeface="me_quran" pitchFamily="18" charset="-78"/>
              </a:rPr>
              <a:t>  </a:t>
            </a:r>
            <a:r>
              <a:rPr lang="fa-IR" sz="2200" dirty="0" err="1" smtClean="0">
                <a:cs typeface="me_quran" pitchFamily="18" charset="-78"/>
              </a:rPr>
              <a:t>فَاقْرَءُواْ</a:t>
            </a:r>
            <a:r>
              <a:rPr lang="fa-IR" sz="2200" dirty="0" smtClean="0">
                <a:cs typeface="me_quran" pitchFamily="18" charset="-78"/>
              </a:rPr>
              <a:t> مَا </a:t>
            </a:r>
            <a:r>
              <a:rPr lang="fa-IR" sz="2200" dirty="0" err="1" smtClean="0">
                <a:cs typeface="me_quran" pitchFamily="18" charset="-78"/>
              </a:rPr>
              <a:t>تَيَسَّرَ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مِنَ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الْقُرْءَانِ</a:t>
            </a:r>
            <a:r>
              <a:rPr lang="fa-IR" sz="2200" dirty="0" smtClean="0">
                <a:cs typeface="me_quran" pitchFamily="18" charset="-78"/>
              </a:rPr>
              <a:t>  </a:t>
            </a:r>
            <a:r>
              <a:rPr lang="fa-IR" sz="2200" dirty="0" err="1" smtClean="0">
                <a:cs typeface="me_quran" pitchFamily="18" charset="-78"/>
              </a:rPr>
              <a:t>عَلِمَ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أَن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سَيَكُونُ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مِنكمُ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مَّرْضىَ‏</a:t>
            </a:r>
            <a:r>
              <a:rPr lang="fa-IR" sz="2200" dirty="0" smtClean="0">
                <a:cs typeface="me_quran" pitchFamily="18" charset="-78"/>
              </a:rPr>
              <a:t>  وَ </a:t>
            </a:r>
            <a:r>
              <a:rPr lang="fa-IR" sz="2200" dirty="0" err="1" smtClean="0">
                <a:cs typeface="me_quran" pitchFamily="18" charset="-78"/>
              </a:rPr>
              <a:t>ءَاخَرُونَ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يَضْرِبُونَ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فىِ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الْأَرْضِ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يَبْتَغُونَ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مِن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فَضْلِ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اللَّهِ</a:t>
            </a:r>
            <a:r>
              <a:rPr lang="fa-IR" sz="2200" dirty="0" smtClean="0">
                <a:cs typeface="me_quran" pitchFamily="18" charset="-78"/>
              </a:rPr>
              <a:t>  وَ </a:t>
            </a:r>
            <a:r>
              <a:rPr lang="fa-IR" sz="2200" dirty="0" err="1" smtClean="0">
                <a:cs typeface="me_quran" pitchFamily="18" charset="-78"/>
              </a:rPr>
              <a:t>ءَاخَرُونَ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يُقَاتِلُونَ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فىِ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سَبِيلِ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اللَّهِ</a:t>
            </a:r>
            <a:r>
              <a:rPr lang="fa-IR" sz="2200" dirty="0" smtClean="0">
                <a:cs typeface="me_quran" pitchFamily="18" charset="-78"/>
              </a:rPr>
              <a:t>  </a:t>
            </a:r>
            <a:r>
              <a:rPr lang="fa-IR" sz="2200" dirty="0" err="1" smtClean="0">
                <a:cs typeface="me_quran" pitchFamily="18" charset="-78"/>
              </a:rPr>
              <a:t>فَاقْرَءُواْ</a:t>
            </a:r>
            <a:r>
              <a:rPr lang="fa-IR" sz="2200" dirty="0" smtClean="0">
                <a:cs typeface="me_quran" pitchFamily="18" charset="-78"/>
              </a:rPr>
              <a:t> مَا </a:t>
            </a:r>
            <a:r>
              <a:rPr lang="fa-IR" sz="2200" dirty="0" err="1" smtClean="0">
                <a:cs typeface="me_quran" pitchFamily="18" charset="-78"/>
              </a:rPr>
              <a:t>تَيَسَّرَ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مِنْهُ</a:t>
            </a:r>
            <a:r>
              <a:rPr lang="fa-IR" sz="2200" dirty="0" smtClean="0">
                <a:cs typeface="me_quran" pitchFamily="18" charset="-78"/>
              </a:rPr>
              <a:t>  وَ </a:t>
            </a:r>
            <a:r>
              <a:rPr lang="fa-IR" sz="2200" dirty="0" err="1" smtClean="0">
                <a:cs typeface="me_quran" pitchFamily="18" charset="-78"/>
              </a:rPr>
              <a:t>أَقِيمُواْ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الصَّلَوةَ</a:t>
            </a:r>
            <a:r>
              <a:rPr lang="fa-IR" sz="2200" dirty="0" smtClean="0">
                <a:cs typeface="me_quran" pitchFamily="18" charset="-78"/>
              </a:rPr>
              <a:t> وَ </a:t>
            </a:r>
            <a:r>
              <a:rPr lang="fa-IR" sz="2200" dirty="0" err="1" smtClean="0">
                <a:cs typeface="me_quran" pitchFamily="18" charset="-78"/>
              </a:rPr>
              <a:t>ءَاتُواْ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الزَّكَوةَ</a:t>
            </a:r>
            <a:r>
              <a:rPr lang="fa-IR" sz="2200" dirty="0" smtClean="0">
                <a:cs typeface="me_quran" pitchFamily="18" charset="-78"/>
              </a:rPr>
              <a:t> وَ </a:t>
            </a:r>
            <a:r>
              <a:rPr lang="fa-IR" sz="2200" dirty="0" err="1" smtClean="0">
                <a:cs typeface="me_quran" pitchFamily="18" charset="-78"/>
              </a:rPr>
              <a:t>أَقْرِضُواْ</a:t>
            </a:r>
            <a:r>
              <a:rPr lang="fa-IR" sz="2200" dirty="0" smtClean="0">
                <a:cs typeface="me_quran" pitchFamily="18" charset="-78"/>
              </a:rPr>
              <a:t> اللَّهَ </a:t>
            </a:r>
            <a:r>
              <a:rPr lang="fa-IR" sz="2200" dirty="0" err="1" smtClean="0">
                <a:cs typeface="me_quran" pitchFamily="18" charset="-78"/>
              </a:rPr>
              <a:t>قَرْضاً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حَسَناً</a:t>
            </a:r>
            <a:r>
              <a:rPr lang="fa-IR" sz="2200" dirty="0" smtClean="0">
                <a:cs typeface="me_quran" pitchFamily="18" charset="-78"/>
              </a:rPr>
              <a:t>  وَ مَا </a:t>
            </a:r>
            <a:r>
              <a:rPr lang="fa-IR" sz="2200" dirty="0" err="1" smtClean="0">
                <a:cs typeface="me_quran" pitchFamily="18" charset="-78"/>
              </a:rPr>
              <a:t>تُقَدِّمُواْ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لِأَنفُسِكمُ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مِّنْ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خَيرٍ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تَجِدُوهُ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عِندَ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اللَّهِ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هُوَ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خَيراً</a:t>
            </a:r>
            <a:r>
              <a:rPr lang="fa-IR" sz="2200" dirty="0" smtClean="0">
                <a:cs typeface="me_quran" pitchFamily="18" charset="-78"/>
              </a:rPr>
              <a:t> وَ </a:t>
            </a:r>
            <a:r>
              <a:rPr lang="fa-IR" sz="2200" dirty="0" err="1" smtClean="0">
                <a:cs typeface="me_quran" pitchFamily="18" charset="-78"/>
              </a:rPr>
              <a:t>أَعْظَمَ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أَجْراً</a:t>
            </a:r>
            <a:r>
              <a:rPr lang="fa-IR" sz="2200" dirty="0" smtClean="0">
                <a:cs typeface="me_quran" pitchFamily="18" charset="-78"/>
              </a:rPr>
              <a:t>  وَ </a:t>
            </a:r>
            <a:r>
              <a:rPr lang="fa-IR" sz="2200" dirty="0" err="1" smtClean="0">
                <a:cs typeface="me_quran" pitchFamily="18" charset="-78"/>
              </a:rPr>
              <a:t>اسْتَغْفِرُواْ</a:t>
            </a:r>
            <a:r>
              <a:rPr lang="fa-IR" sz="2200" dirty="0" smtClean="0">
                <a:cs typeface="me_quran" pitchFamily="18" charset="-78"/>
              </a:rPr>
              <a:t> اللَّهَ  </a:t>
            </a:r>
            <a:r>
              <a:rPr lang="fa-IR" sz="2200" dirty="0" err="1" smtClean="0">
                <a:cs typeface="me_quran" pitchFamily="18" charset="-78"/>
              </a:rPr>
              <a:t>إِنَّ</a:t>
            </a:r>
            <a:r>
              <a:rPr lang="fa-IR" sz="2200" dirty="0" smtClean="0">
                <a:cs typeface="me_quran" pitchFamily="18" charset="-78"/>
              </a:rPr>
              <a:t> اللَّهَ </a:t>
            </a:r>
            <a:r>
              <a:rPr lang="fa-IR" sz="2200" dirty="0" err="1" smtClean="0">
                <a:cs typeface="me_quran" pitchFamily="18" charset="-78"/>
              </a:rPr>
              <a:t>غَفُورٌ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رَّحِيمُ</a:t>
            </a:r>
            <a:r>
              <a:rPr lang="fa-IR" sz="2200" dirty="0" smtClean="0">
                <a:cs typeface="me_quran" pitchFamily="18" charset="-78"/>
              </a:rPr>
              <a:t>  (20)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200" y="6369050"/>
            <a:ext cx="587375" cy="488950"/>
          </a:xfrm>
        </p:spPr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7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pic>
        <p:nvPicPr>
          <p:cNvPr id="7" name="4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62000" y="990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89768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35842" grpId="0"/>
      <p:bldP spid="3584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Grp="1" noChangeArrowheads="1"/>
          </p:cNvSpPr>
          <p:nvPr>
            <p:ph type="title"/>
          </p:nvPr>
        </p:nvSpPr>
        <p:spPr>
          <a:xfrm>
            <a:off x="5334000" y="228600"/>
            <a:ext cx="3352800" cy="1143000"/>
          </a:xfrm>
        </p:spPr>
        <p:txBody>
          <a:bodyPr/>
          <a:lstStyle/>
          <a:p>
            <a:pPr algn="r"/>
            <a:r>
              <a:rPr lang="fa-IR" sz="6000" b="0" dirty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جهت هدایتی </a:t>
            </a:r>
            <a:r>
              <a:rPr lang="fa-IR" sz="6000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سیاق سوم</a:t>
            </a:r>
            <a:endParaRPr lang="en-US" sz="6000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8686800" cy="4724400"/>
          </a:xfrm>
        </p:spPr>
        <p:txBody>
          <a:bodyPr/>
          <a:lstStyle/>
          <a:p>
            <a:pPr>
              <a:buSzPct val="50000"/>
              <a:buFont typeface="Wingdings" pitchFamily="2" charset="2"/>
              <a:buChar char="v"/>
            </a:pPr>
            <a:r>
              <a:rPr lang="fa-IR" sz="7200" dirty="0" smtClean="0">
                <a:latin typeface="IranNastaliq" pitchFamily="18" charset="0"/>
                <a:cs typeface="IranNastaliq" pitchFamily="18" charset="0"/>
              </a:rPr>
              <a:t>    یاری و راهنمایی مومنان برای همراهی با رسول خدا </a:t>
            </a:r>
            <a:r>
              <a:rPr lang="fa-IR" sz="2400" dirty="0" smtClean="0">
                <a:latin typeface="IranNastaliq" pitchFamily="18" charset="0"/>
                <a:cs typeface="IranNastaliq" pitchFamily="18" charset="0"/>
              </a:rPr>
              <a:t>صلی الله علیه و آله و سلم ،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/>
            </a:r>
            <a:br>
              <a:rPr lang="fa-IR" sz="4000" dirty="0" smtClean="0">
                <a:latin typeface="IranNastaliq" pitchFamily="18" charset="0"/>
                <a:cs typeface="IranNastaliq" pitchFamily="18" charset="0"/>
              </a:rPr>
            </a:b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        </a:t>
            </a:r>
            <a:r>
              <a:rPr lang="fa-IR" sz="7200" dirty="0" smtClean="0">
                <a:latin typeface="IranNastaliq" pitchFamily="18" charset="0"/>
                <a:cs typeface="IranNastaliq" pitchFamily="18" charset="0"/>
              </a:rPr>
              <a:t>درادامه راه رسالت</a:t>
            </a:r>
            <a:br>
              <a:rPr lang="fa-IR" sz="7200" dirty="0" smtClean="0">
                <a:latin typeface="IranNastaliq" pitchFamily="18" charset="0"/>
                <a:cs typeface="IranNastaliq" pitchFamily="18" charset="0"/>
              </a:rPr>
            </a:br>
            <a:endParaRPr lang="ar-SA" sz="1800" dirty="0" smtClean="0">
              <a:latin typeface="IranNastaliq" pitchFamily="18" charset="0"/>
              <a:cs typeface="IranNastaliq" pitchFamily="18" charset="0"/>
            </a:endParaRPr>
          </a:p>
          <a:p>
            <a:pPr>
              <a:lnSpc>
                <a:spcPct val="150000"/>
              </a:lnSpc>
              <a:buSzPct val="50000"/>
              <a:buFont typeface="Wingdings" pitchFamily="2" charset="2"/>
              <a:buChar char="v"/>
            </a:pPr>
            <a:r>
              <a:rPr lang="ar-SA" sz="4400" dirty="0" smtClean="0">
                <a:latin typeface="IranNastaliq" pitchFamily="18" charset="0"/>
                <a:cs typeface="IranNastaliq" pitchFamily="18" charset="0"/>
              </a:rPr>
              <a:t>راهكار آمادگي مومنان در پيشبرد امر رسالت، </a:t>
            </a:r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/>
            </a:r>
            <a:br>
              <a:rPr lang="fa-IR" sz="4400" dirty="0" smtClean="0">
                <a:latin typeface="IranNastaliq" pitchFamily="18" charset="0"/>
                <a:cs typeface="IranNastaliq" pitchFamily="18" charset="0"/>
              </a:rPr>
            </a:br>
            <a:r>
              <a:rPr lang="ar-SA" sz="4400" dirty="0" smtClean="0">
                <a:latin typeface="IranNastaliq" pitchFamily="18" charset="0"/>
                <a:cs typeface="IranNastaliq" pitchFamily="18" charset="0"/>
              </a:rPr>
              <a:t>عمل به مقدار ممكن </a:t>
            </a:r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از </a:t>
            </a:r>
            <a:r>
              <a:rPr lang="ar-SA" sz="4400" dirty="0" smtClean="0">
                <a:latin typeface="IranNastaliq" pitchFamily="18" charset="0"/>
                <a:cs typeface="IranNastaliq" pitchFamily="18" charset="0"/>
              </a:rPr>
              <a:t>آنچه به پيامبر</a:t>
            </a:r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fa-IR" dirty="0" smtClean="0">
                <a:latin typeface="IranNastaliq" pitchFamily="18" charset="0"/>
                <a:cs typeface="IranNastaliq" pitchFamily="18" charset="0"/>
              </a:rPr>
              <a:t>صلی الله علیه و اله و سلم </a:t>
            </a:r>
            <a:r>
              <a:rPr lang="ar-SA" sz="4400" dirty="0" smtClean="0">
                <a:latin typeface="IranNastaliq" pitchFamily="18" charset="0"/>
                <a:cs typeface="IranNastaliq" pitchFamily="18" charset="0"/>
              </a:rPr>
              <a:t>دستور داده شده در كنار عمل به وظايف ديني است.</a:t>
            </a:r>
            <a:endParaRPr lang="en-US" sz="44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8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9" name="Rectangl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3400" y="1295400"/>
            <a:ext cx="6477000" cy="8382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SzPct val="50000"/>
            </a:pP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آماده سازی رسول خدا </a:t>
            </a:r>
            <a:r>
              <a:rPr lang="fa-IR" sz="2000" dirty="0" smtClean="0">
                <a:latin typeface="IranNastaliq" pitchFamily="18" charset="0"/>
                <a:cs typeface="IranNastaliq" pitchFamily="18" charset="0"/>
              </a:rPr>
              <a:t>صلی الله علیه و آله و سلم 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برای ادامه راه رسالت (دریافت و ابلاغ وحی)</a:t>
            </a:r>
          </a:p>
        </p:txBody>
      </p:sp>
      <p:sp>
        <p:nvSpPr>
          <p:cNvPr id="84002" name="Rectangle 34"/>
          <p:cNvSpPr>
            <a:spLocks noChangeArrowheads="1"/>
          </p:cNvSpPr>
          <p:nvPr/>
        </p:nvSpPr>
        <p:spPr bwMode="auto">
          <a:xfrm>
            <a:off x="7162800" y="1295400"/>
            <a:ext cx="1752600" cy="838200"/>
          </a:xfrm>
          <a:prstGeom prst="rect">
            <a:avLst/>
          </a:prstGeom>
          <a:solidFill>
            <a:srgbClr val="FF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2400" dirty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 </a:t>
            </a:r>
            <a:r>
              <a:rPr lang="fa-IR" sz="24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سیاق اول</a:t>
            </a:r>
            <a:endParaRPr lang="fa-IR" sz="240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24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1    تا       14</a:t>
            </a:r>
            <a:endParaRPr lang="en-US" sz="240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11" name="AutoShape 2"/>
          <p:cNvSpPr txBox="1">
            <a:spLocks noChangeArrowheads="1"/>
          </p:cNvSpPr>
          <p:nvPr/>
        </p:nvSpPr>
        <p:spPr>
          <a:xfrm>
            <a:off x="5791200" y="152400"/>
            <a:ext cx="2895600" cy="1143000"/>
          </a:xfrm>
          <a:prstGeom prst="roundRect">
            <a:avLst>
              <a:gd name="adj" fmla="val 37223"/>
            </a:avLst>
          </a:prstGeom>
        </p:spPr>
        <p:txBody>
          <a:bodyPr/>
          <a:lstStyle/>
          <a:p>
            <a:pPr marL="0" marR="0" lvl="0" indent="0" algn="r" defTabSz="914400" rtl="1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6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ranNastaliq" pitchFamily="18" charset="0"/>
                <a:ea typeface="+mj-ea"/>
                <a:cs typeface="IranNastaliq" pitchFamily="18" charset="0"/>
              </a:rPr>
              <a:t>نمودار هدایتی سوره</a:t>
            </a:r>
            <a:endParaRPr kumimoji="0" lang="en-US" sz="6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ranNastaliq" pitchFamily="18" charset="0"/>
              <a:ea typeface="+mj-ea"/>
              <a:cs typeface="IranNastaliq" pitchFamily="18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9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21" name="Rectangle 34"/>
          <p:cNvSpPr>
            <a:spLocks noChangeArrowheads="1"/>
          </p:cNvSpPr>
          <p:nvPr/>
        </p:nvSpPr>
        <p:spPr bwMode="auto">
          <a:xfrm>
            <a:off x="7162800" y="3048000"/>
            <a:ext cx="1752600" cy="838200"/>
          </a:xfrm>
          <a:prstGeom prst="rect">
            <a:avLst/>
          </a:prstGeom>
          <a:solidFill>
            <a:srgbClr val="FF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2400" dirty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 </a:t>
            </a:r>
            <a:r>
              <a:rPr lang="fa-IR" sz="24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سیاق دوم</a:t>
            </a:r>
            <a:endParaRPr lang="fa-IR" sz="240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24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14       تا       19</a:t>
            </a:r>
            <a:endParaRPr lang="en-US" sz="240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22" name="Rectangle 34"/>
          <p:cNvSpPr>
            <a:spLocks noChangeArrowheads="1"/>
          </p:cNvSpPr>
          <p:nvPr/>
        </p:nvSpPr>
        <p:spPr bwMode="auto">
          <a:xfrm>
            <a:off x="7239000" y="4724400"/>
            <a:ext cx="1752600" cy="838200"/>
          </a:xfrm>
          <a:prstGeom prst="rect">
            <a:avLst/>
          </a:prstGeom>
          <a:solidFill>
            <a:srgbClr val="FF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2400" dirty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 </a:t>
            </a:r>
            <a:r>
              <a:rPr lang="fa-IR" sz="24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سیاق سوم</a:t>
            </a:r>
            <a:endParaRPr lang="fa-IR" sz="240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24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آیه   20</a:t>
            </a:r>
            <a:endParaRPr lang="en-US" sz="240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25" name="Rectangl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3400" y="3048000"/>
            <a:ext cx="6477000" cy="8382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SzPct val="50000"/>
            </a:pPr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هشدار به کافران، نسبت به عدم پذیرش رسالت رسول خدا </a:t>
            </a:r>
            <a:r>
              <a:rPr lang="fa-IR" sz="2800" dirty="0" smtClean="0">
                <a:latin typeface="IranNastaliq" pitchFamily="18" charset="0"/>
                <a:cs typeface="IranNastaliq" pitchFamily="18" charset="0"/>
              </a:rPr>
              <a:t>صلی الله علیه و آله و سلم</a:t>
            </a:r>
            <a:endParaRPr lang="fa-IR" sz="1100" dirty="0" smtClean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26" name="Rectangl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09600" y="4724400"/>
            <a:ext cx="6477000" cy="8382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یاری و راهنمایی مومنان برای همراهی با رسول خدا </a:t>
            </a:r>
            <a:r>
              <a:rPr lang="fa-IR" sz="1200" dirty="0" smtClean="0">
                <a:latin typeface="IranNastaliq" pitchFamily="18" charset="0"/>
                <a:cs typeface="IranNastaliq" pitchFamily="18" charset="0"/>
              </a:rPr>
              <a:t>صلی الله علیه و آله و سلم ،</a:t>
            </a:r>
            <a:r>
              <a:rPr lang="fa-IR" sz="2000" dirty="0" smtClean="0">
                <a:latin typeface="IranNastaliq" pitchFamily="18" charset="0"/>
                <a:cs typeface="IranNastaliq" pitchFamily="18" charset="0"/>
              </a:rPr>
              <a:t>         </a:t>
            </a:r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درادامه راه رسالت</a:t>
            </a:r>
            <a:endParaRPr lang="en-US" sz="4200" dirty="0"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400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4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40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83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83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9" grpId="1" animBg="1"/>
      <p:bldP spid="84002" grpId="0" uiExpand="1" build="p" animBg="1"/>
      <p:bldP spid="11" grpId="0" build="p"/>
      <p:bldP spid="21" grpId="0" uiExpand="1" build="p" animBg="1"/>
      <p:bldP spid="22" grpId="0" uiExpand="1" build="p" animBg="1"/>
      <p:bldP spid="25" grpId="0" animBg="1"/>
      <p:bldP spid="26" grpId="0" animBg="1"/>
    </p:bld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a-I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a-I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3644</TotalTime>
  <Words>506</Words>
  <Application>Microsoft Office PowerPoint</Application>
  <PresentationFormat>نمایش روی پرده (4:3)</PresentationFormat>
  <Paragraphs>55</Paragraphs>
  <Slides>10</Slides>
  <Notes>1</Notes>
  <HiddenSlides>0</HiddenSlides>
  <MMClips>3</MMClips>
  <ScaleCrop>false</ScaleCrop>
  <HeadingPairs>
    <vt:vector size="4" baseType="variant">
      <vt:variant>
        <vt:lpstr>طرح زمینه</vt:lpstr>
      </vt:variant>
      <vt:variant>
        <vt:i4>1</vt:i4>
      </vt:variant>
      <vt:variant>
        <vt:lpstr>عنوانهای اسلاید</vt:lpstr>
      </vt:variant>
      <vt:variant>
        <vt:i4>10</vt:i4>
      </vt:variant>
    </vt:vector>
  </HeadingPairs>
  <TitlesOfParts>
    <vt:vector size="11" baseType="lpstr">
      <vt:lpstr>Capsules</vt:lpstr>
      <vt:lpstr>اسلاید 1</vt:lpstr>
      <vt:lpstr>اسلاید 2</vt:lpstr>
      <vt:lpstr>سیاق اول؛  آیات       1    تا    14 </vt:lpstr>
      <vt:lpstr>جهت  هدایتی  سیاق   اول</vt:lpstr>
      <vt:lpstr>سیاق دوم، آیات    15   تا    19</vt:lpstr>
      <vt:lpstr>جهت هدایتی سیاق دوم</vt:lpstr>
      <vt:lpstr>سیاق سوم، آیه   20</vt:lpstr>
      <vt:lpstr>جهت هدایتی سیاق سوم</vt:lpstr>
      <vt:lpstr>اسلاید 9</vt:lpstr>
      <vt:lpstr>اسلاید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</dc:creator>
  <cp:lastModifiedBy> </cp:lastModifiedBy>
  <cp:revision>275</cp:revision>
  <cp:lastPrinted>1601-01-01T00:00:00Z</cp:lastPrinted>
  <dcterms:created xsi:type="dcterms:W3CDTF">1601-01-01T00:00:00Z</dcterms:created>
  <dcterms:modified xsi:type="dcterms:W3CDTF">2011-05-18T03:47:32Z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