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4"/>
  </p:notesMasterIdLst>
  <p:sldIdLst>
    <p:sldId id="270" r:id="rId2"/>
    <p:sldId id="285" r:id="rId3"/>
    <p:sldId id="273" r:id="rId4"/>
    <p:sldId id="258" r:id="rId5"/>
    <p:sldId id="259" r:id="rId6"/>
    <p:sldId id="260" r:id="rId7"/>
    <p:sldId id="281" r:id="rId8"/>
    <p:sldId id="282" r:id="rId9"/>
    <p:sldId id="283" r:id="rId10"/>
    <p:sldId id="284" r:id="rId11"/>
    <p:sldId id="272" r:id="rId12"/>
    <p:sldId id="280" r:id="rId13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FF"/>
    <a:srgbClr val="CCECFF"/>
    <a:srgbClr val="CCCCFF"/>
    <a:srgbClr val="FFFF00"/>
    <a:srgbClr val="A3F5E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0" autoAdjust="0"/>
    <p:restoredTop sz="87187" autoAdjust="0"/>
  </p:normalViewPr>
  <p:slideViewPr>
    <p:cSldViewPr>
      <p:cViewPr varScale="1">
        <p:scale>
          <a:sx n="59" d="100"/>
          <a:sy n="59" d="100"/>
        </p:scale>
        <p:origin x="-1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1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9B6972-16AD-4676-9E95-685904C955B6}" type="datetimeFigureOut">
              <a:rPr lang="fa-IR" smtClean="0"/>
              <a:pPr/>
              <a:t>1432/05/24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3DD9C3-465F-4F95-9AF5-449ECF07A19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صفحه</a:t>
            </a:r>
            <a:r>
              <a:rPr lang="fa-IR" baseline="0" dirty="0" smtClean="0"/>
              <a:t> بعد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37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372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372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372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372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37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a-IR"/>
              <a:t>برای ویرایش سبک زیرعنوان اسلاید اصلی، کلیک نمایید</a:t>
            </a:r>
          </a:p>
        </p:txBody>
      </p:sp>
      <p:sp>
        <p:nvSpPr>
          <p:cNvPr id="1372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73818F7-2114-4F0F-B3E5-4DA1DCBAE894}" type="slidenum">
              <a:rPr lang="fa-IR"/>
              <a:pPr/>
              <a:t>‹#›</a:t>
            </a:fld>
            <a:endParaRPr lang="en-US"/>
          </a:p>
        </p:txBody>
      </p:sp>
      <p:sp>
        <p:nvSpPr>
          <p:cNvPr id="137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a-IR"/>
              <a:t>برای ویرایش سبک عنوان اسلاید اصلی، کلیک نمایید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722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203CE-A4CA-474C-8352-B8B6F3E0D1CA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F868-5851-4A5C-809A-04634CAFA716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F96C-F508-495B-A71F-9A27FD564549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39FB2-E6A4-4A38-AB15-ED50EED65D6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13E3-97A6-4036-9B6C-E16C97FE7BDD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009A-AB79-4D45-8578-E3F4EFDC4E5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A634-9CAC-4FE2-B2F0-876A618D7F2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B406E-C4C3-4434-B4D7-B1512345ACE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EB1B-4A55-4749-87D3-E8DED7E8DF40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F1E17-7F42-40AF-9815-8E9D632B345B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361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6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fa-IR"/>
              </a:p>
            </p:txBody>
          </p:sp>
        </p:grpSp>
        <p:grpSp>
          <p:nvGrpSpPr>
            <p:cNvPr id="1361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6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</p:grpSp>
      </p:grpSp>
      <p:sp>
        <p:nvSpPr>
          <p:cNvPr id="1362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عنوان اسلاید اصلی، کلیک نمایید</a:t>
            </a: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/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A33C325D-F275-470D-8546-B82AA8F5E889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1" grpId="0"/>
      <p:bldP spid="13620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tadabbor\Desktop\&#1662;&#1575;&#1608;&#1585;%20&#1662;&#1608;&#1740;&#1606;&#1578;%20&#1580;&#1586;&#1569;%2029\&#1587;&#1608;&#1585;&#1607;%20&#1605;&#1585;&#1587;&#1604;&#1575;&#1578;\&#1605;&#1585;&#1587;&#1604;&#1575;&#1578;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adabbor\Desktop\&#1662;&#1575;&#1608;&#1585;%20&#1662;&#1608;&#1740;&#1606;&#1578;%20&#1580;&#1586;&#1569;%2029\&#1587;&#1608;&#1585;&#1607;%20&#1605;&#1585;&#1587;&#1604;&#1575;&#1578;\2.wm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adabbor\Desktop\&#1662;&#1575;&#1608;&#1585;%20&#1662;&#1608;&#1740;&#1606;&#1578;%20&#1580;&#1586;&#1569;%2029\&#1587;&#1608;&#1585;&#1607;%20&#1605;&#1585;&#1587;&#1604;&#1575;&#1578;\3.wm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adabbor\Desktop\&#1662;&#1575;&#1608;&#1585;%20&#1662;&#1608;&#1740;&#1606;&#1578;%20&#1580;&#1586;&#1569;%2029\&#1587;&#1608;&#1585;&#1607;%20&#1605;&#1585;&#1587;&#1604;&#1575;&#1578;\4.wm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adabbor\Desktop\&#1662;&#1575;&#1608;&#1585;%20&#1662;&#1608;&#1740;&#1606;&#1578;%20&#1580;&#1586;&#1569;%2029\&#1587;&#1608;&#1585;&#1607;%20&#1605;&#1585;&#1587;&#1604;&#1575;&#1578;\5.w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1524000"/>
            <a:ext cx="3276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بسم الله الرحمن الرحیم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تدبر در سوره مبارکه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fa-I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2  Badr" pitchFamily="2" charset="-78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lang="fa-IR" sz="8500" b="1" kern="0" dirty="0" smtClean="0">
                <a:latin typeface="+mn-lt"/>
                <a:cs typeface="B Mitra" pitchFamily="2" charset="-78"/>
              </a:rPr>
              <a:t>مرسلات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B Mitra" pitchFamily="2" charset="-78"/>
            </a:endParaRPr>
          </a:p>
        </p:txBody>
      </p:sp>
      <p:pic>
        <p:nvPicPr>
          <p:cNvPr id="79892" name="Picture 20" descr="H:\AAA\تصاویر\New Folder\FIL5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989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0" y="228600"/>
            <a:ext cx="33528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چهارم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4724400"/>
          </a:xfrm>
        </p:spPr>
        <p:txBody>
          <a:bodyPr/>
          <a:lstStyle/>
          <a:p>
            <a:pPr>
              <a:buSzPct val="50000"/>
              <a:buFont typeface="Wingdings" pitchFamily="2" charset="2"/>
              <a:buChar char="v"/>
            </a:pP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انذار مكذبان و اظهار نا امیدی از ایمان ايشان،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7200" dirty="0" smtClean="0">
                <a:latin typeface="IranNastaliq" pitchFamily="18" charset="0"/>
                <a:cs typeface="IranNastaliq" pitchFamily="18" charset="0"/>
              </a:rPr>
            </a:b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 پس از بی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توجهی به هدايت قرآن  </a:t>
            </a:r>
            <a:endParaRPr lang="fa-IR" sz="72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  <a:buSzPct val="50000"/>
              <a:buFont typeface="Wingdings" pitchFamily="2" charset="2"/>
              <a:buChar char="v"/>
            </a:pP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سخنان قرآن براي </a:t>
            </a:r>
            <a:r>
              <a:rPr lang="fa-IR" sz="43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هدايتشان </a:t>
            </a:r>
            <a:r>
              <a:rPr lang="fa-IR" sz="43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ثمري </a:t>
            </a:r>
            <a:r>
              <a:rPr lang="fa-IR" sz="43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نداشته </a:t>
            </a:r>
            <a:r>
              <a:rPr lang="fa-IR" sz="43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و مشغول</a:t>
            </a:r>
            <a:r>
              <a:rPr lang="fa-IR" sz="43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 به متاع </a:t>
            </a:r>
            <a:r>
              <a:rPr lang="fa-IR" sz="43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دنياي خويشند، </a:t>
            </a:r>
            <a:r>
              <a:rPr lang="fa-IR" sz="43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300" dirty="0" smtClean="0">
                <a:latin typeface="IranNastaliq" pitchFamily="18" charset="0"/>
                <a:cs typeface="IranNastaliq" pitchFamily="18" charset="0"/>
              </a:rPr>
            </a:b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در حالي كه جز مدت كمي از اين دنيا بهره</a:t>
            </a:r>
            <a:r>
              <a:rPr lang="fa-IR" sz="43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مند نخواهند شد و پس از آن عذاب يوم</a:t>
            </a:r>
            <a:r>
              <a:rPr lang="fa-IR" sz="43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300" dirty="0" smtClean="0">
                <a:latin typeface="IranNastaliq" pitchFamily="18" charset="0"/>
                <a:cs typeface="IranNastaliq" pitchFamily="18" charset="0"/>
              </a:rPr>
              <a:t>الفصل را خواهند چشيد.</a:t>
            </a:r>
            <a:endParaRPr lang="en-US" sz="43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10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1295400"/>
            <a:ext cx="64770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تاکید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بر حتمیت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وقوع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وعده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های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قرآن در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یوم الفصل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2" name="Rectangle 34"/>
          <p:cNvSpPr>
            <a:spLocks noChangeArrowheads="1"/>
          </p:cNvSpPr>
          <p:nvPr/>
        </p:nvSpPr>
        <p:spPr bwMode="auto">
          <a:xfrm>
            <a:off x="7162800" y="1295400"/>
            <a:ext cx="1752600" cy="8382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اول</a:t>
            </a:r>
            <a:endParaRPr lang="fa-IR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    تا       15</a:t>
            </a:r>
            <a:endParaRPr lang="en-US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791200" y="152400"/>
            <a:ext cx="2895600" cy="11430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j-ea"/>
                <a:cs typeface="IranNastaliq" pitchFamily="18" charset="0"/>
              </a:rPr>
              <a:t>نمودار هدایتی سوره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11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7162800" y="2362200"/>
            <a:ext cx="1752600" cy="8382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fa-IR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16   تا       28</a:t>
            </a:r>
            <a:endParaRPr lang="en-US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7162800" y="3429000"/>
            <a:ext cx="1752600" cy="8382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fa-IR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29   تا       45</a:t>
            </a:r>
            <a:endParaRPr lang="en-US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7162800" y="4495800"/>
            <a:ext cx="1752600" cy="8382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چهارم</a:t>
            </a:r>
            <a:endParaRPr lang="fa-IR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46    تا       50</a:t>
            </a:r>
            <a:endParaRPr lang="en-US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5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2362200"/>
            <a:ext cx="64770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بیان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انذار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آ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میز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سه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احتجا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ج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در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راستاي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مقابله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با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تكذيب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وقوع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وعده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هاي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الهي 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6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3429000"/>
            <a:ext cx="64770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SzPct val="50000"/>
            </a:pP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انذار مکذبان وقوع وعده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هاي الهي با توصیف عاقبت مجرمان و متقیان در یوم الفصل </a:t>
            </a:r>
            <a:endParaRPr lang="fa-IR" sz="1000" dirty="0" smtClean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7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4495800"/>
            <a:ext cx="64770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انذار مكذبان و اظهار نا امیدی از ایمان ايشان، پس از بی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توجهی به هدايت قرآن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1" animBg="1"/>
      <p:bldP spid="84002" grpId="0" uiExpand="1" build="p" animBg="1"/>
      <p:bldP spid="11" grpId="0" build="p"/>
      <p:bldP spid="21" grpId="0" uiExpand="1" build="p" animBg="1"/>
      <p:bldP spid="22" grpId="0" uiExpand="1" build="p" animBg="1"/>
      <p:bldP spid="23" grpId="0" build="p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3200400"/>
            <a:ext cx="7239000" cy="2667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هر آنچه به آن وعده داده می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شوید، در یوم الفصل محقق خواهد شد،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000" dirty="0" smtClean="0">
                <a:latin typeface="IranNastaliq" pitchFamily="18" charset="0"/>
                <a:cs typeface="IranNastaliq" pitchFamily="18" charset="0"/>
              </a:rPr>
            </a:b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پیش از آنکه با ورود در عذاب حقانیت آن را باور کنید، به هشدار قرآن توجه کنید،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000" dirty="0" smtClean="0">
                <a:latin typeface="IranNastaliq" pitchFamily="18" charset="0"/>
                <a:cs typeface="IranNastaliq" pitchFamily="18" charset="0"/>
              </a:rPr>
            </a:b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چرا که بعد از بی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توجهی به آن دیگر امیدی به ایمان شما نخواهد بود.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6400800" y="152400"/>
            <a:ext cx="2362200" cy="12192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fa-IR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سوره</a:t>
            </a:r>
            <a:endParaRPr kumimoji="0" lang="en-US" sz="4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3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" y="1295400"/>
            <a:ext cx="77724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ar-SA" sz="5400" dirty="0" smtClean="0">
                <a:latin typeface="IranNastaliq" pitchFamily="18" charset="0"/>
                <a:cs typeface="IranNastaliq" pitchFamily="18" charset="0"/>
              </a:rPr>
              <a:t>مقابله انذارآمیز با تکذیب وقوع وعده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5400" dirty="0" smtClean="0">
                <a:latin typeface="IranNastaliq" pitchFamily="18" charset="0"/>
                <a:cs typeface="IranNastaliq" pitchFamily="18" charset="0"/>
              </a:rPr>
              <a:t>های خدا در قرآن، ب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ه </a:t>
            </a:r>
            <a:r>
              <a:rPr lang="ar-SA" sz="5400" dirty="0" smtClean="0">
                <a:latin typeface="IranNastaliq" pitchFamily="18" charset="0"/>
                <a:cs typeface="IranNastaliq" pitchFamily="18" charset="0"/>
              </a:rPr>
              <a:t>ویژه وعده عذاب</a:t>
            </a:r>
            <a:endParaRPr lang="en-US" sz="54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صفحه12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2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6248400" y="61722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 algn="ctr" rtl="0"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قرائت</a:t>
            </a:r>
            <a:r>
              <a:rPr kumimoji="0" lang="fa-IR" sz="3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سوره </a:t>
            </a:r>
            <a:r>
              <a:rPr lang="fa-IR" sz="3600" noProof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مرسلات</a:t>
            </a:r>
            <a:r>
              <a:rPr kumimoji="0" lang="fa-IR" sz="3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  </a:t>
            </a:r>
            <a:r>
              <a:rPr lang="fa-IR" sz="20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5دقیقه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pic>
        <p:nvPicPr>
          <p:cNvPr id="6" name="مرسلات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457200"/>
            <a:ext cx="7543800" cy="56578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>
          <a:xfrm>
            <a:off x="5105400" y="152400"/>
            <a:ext cx="3581400" cy="1143000"/>
          </a:xfrm>
        </p:spPr>
        <p:txBody>
          <a:bodyPr/>
          <a:lstStyle/>
          <a:p>
            <a:pPr algn="r"/>
            <a:r>
              <a:rPr lang="fa-IR" sz="5400" b="0" dirty="0" smtClean="0">
                <a:solidFill>
                  <a:srgbClr val="000000"/>
                </a:solidFill>
                <a:cs typeface="IranNastaliq" pitchFamily="18" charset="0"/>
              </a:rPr>
              <a:t>سیاق اول؛  آیات       1    تا    15 </a:t>
            </a:r>
            <a:endParaRPr lang="en-US" sz="54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0225" cy="55626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400" dirty="0" smtClean="0">
                <a:cs typeface="me_quran" pitchFamily="18" charset="-78"/>
              </a:rPr>
              <a:t>بِسْمِ اللَّهِ الرَّحْمنِ الرَّحيمِ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400" dirty="0" smtClean="0">
                <a:cs typeface="me_quran" pitchFamily="18" charset="-78"/>
              </a:rPr>
              <a:t>وَ </a:t>
            </a:r>
            <a:r>
              <a:rPr lang="fa-IR" sz="2400" dirty="0" err="1" smtClean="0">
                <a:cs typeface="me_quran" pitchFamily="18" charset="-78"/>
              </a:rPr>
              <a:t>الْمُرْسَلاتِ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fa-IR" sz="2400" dirty="0" err="1" smtClean="0">
                <a:cs typeface="me_quran" pitchFamily="18" charset="-78"/>
              </a:rPr>
              <a:t>عُرْفاً</a:t>
            </a:r>
            <a:r>
              <a:rPr lang="fa-IR" sz="2400" dirty="0" smtClean="0">
                <a:cs typeface="me_quran" pitchFamily="18" charset="-78"/>
              </a:rPr>
              <a:t>   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</a:t>
            </a:r>
            <a:r>
              <a:rPr lang="fa-IR" sz="2400" dirty="0" err="1" smtClean="0">
                <a:cs typeface="me_quran" pitchFamily="18" charset="-78"/>
              </a:rPr>
              <a:t>فَالْعاصِفاتِ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fa-IR" sz="2400" dirty="0" err="1" smtClean="0">
                <a:cs typeface="me_quran" pitchFamily="18" charset="-78"/>
              </a:rPr>
              <a:t>عَصْفاً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 </a:t>
            </a:r>
            <a:r>
              <a:rPr lang="fa-IR" sz="2400" dirty="0" smtClean="0">
                <a:cs typeface="me_quran" pitchFamily="18" charset="-78"/>
              </a:rPr>
              <a:t>وَ النَّاشِراتِ نَشْراً    </a:t>
            </a:r>
            <a:r>
              <a:rPr lang="en-US" sz="2400" dirty="0" smtClean="0">
                <a:sym typeface="HQPB2"/>
              </a:rPr>
              <a:t></a:t>
            </a:r>
            <a:endParaRPr lang="fa-IR" sz="24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400" dirty="0" err="1" smtClean="0">
                <a:cs typeface="me_quran" pitchFamily="18" charset="-78"/>
              </a:rPr>
              <a:t>فَالْفارِقاتِ</a:t>
            </a:r>
            <a:r>
              <a:rPr lang="fa-IR" sz="2400" dirty="0" smtClean="0">
                <a:cs typeface="me_quran" pitchFamily="18" charset="-78"/>
              </a:rPr>
              <a:t>  فَرْقاً   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</a:t>
            </a:r>
            <a:r>
              <a:rPr lang="fa-IR" sz="2400" dirty="0" err="1" smtClean="0">
                <a:cs typeface="me_quran" pitchFamily="18" charset="-78"/>
              </a:rPr>
              <a:t>فَالْمُلْقِياتِ</a:t>
            </a:r>
            <a:r>
              <a:rPr lang="fa-IR" sz="2400" dirty="0" smtClean="0">
                <a:cs typeface="me_quran" pitchFamily="18" charset="-78"/>
              </a:rPr>
              <a:t>  ذِكْراً </a:t>
            </a:r>
            <a:r>
              <a:rPr lang="en-US" sz="2400" dirty="0" smtClean="0">
                <a:sym typeface="HQPB2"/>
              </a:rPr>
              <a:t> </a:t>
            </a:r>
            <a:r>
              <a:rPr lang="fa-IR" sz="2400" dirty="0" smtClean="0">
                <a:sym typeface="HQPB2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عُذْراً</a:t>
            </a:r>
            <a:r>
              <a:rPr lang="fa-IR" sz="2400" dirty="0" smtClean="0">
                <a:cs typeface="me_quran" pitchFamily="18" charset="-78"/>
              </a:rPr>
              <a:t>   أَوْ نُذْراً    </a:t>
            </a:r>
            <a:r>
              <a:rPr lang="en-US" sz="2400" dirty="0" smtClean="0">
                <a:sym typeface="HQPB2"/>
              </a:rPr>
              <a:t></a:t>
            </a:r>
            <a:endParaRPr lang="fa-IR" sz="24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400" dirty="0" err="1" smtClean="0">
                <a:cs typeface="me_quran" pitchFamily="18" charset="-78"/>
              </a:rPr>
              <a:t>إِنَّما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تُوعَدُونَ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fa-IR" sz="2400" dirty="0" err="1" smtClean="0">
                <a:cs typeface="me_quran" pitchFamily="18" charset="-78"/>
              </a:rPr>
              <a:t>لَواقِعٌ</a:t>
            </a:r>
            <a:r>
              <a:rPr lang="fa-IR" sz="2400" dirty="0" smtClean="0">
                <a:cs typeface="me_quran" pitchFamily="18" charset="-78"/>
              </a:rPr>
              <a:t>      </a:t>
            </a:r>
            <a:r>
              <a:rPr lang="en-US" sz="2400" dirty="0" smtClean="0">
                <a:sym typeface="HQPB2"/>
              </a:rPr>
              <a:t></a:t>
            </a:r>
            <a:r>
              <a:rPr lang="fa-IR" sz="2400" dirty="0" smtClean="0">
                <a:sym typeface="HQPB2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فَإِذَا</a:t>
            </a:r>
            <a:r>
              <a:rPr lang="fa-IR" sz="2400" dirty="0" smtClean="0">
                <a:cs typeface="me_quran" pitchFamily="18" charset="-78"/>
              </a:rPr>
              <a:t>  النُّجُومُ طُمِسَتْ   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</a:t>
            </a:r>
            <a:r>
              <a:rPr lang="fa-IR" sz="2400" dirty="0" smtClean="0">
                <a:cs typeface="me_quran" pitchFamily="18" charset="-78"/>
              </a:rPr>
              <a:t>وَ إِذَا </a:t>
            </a:r>
            <a:r>
              <a:rPr lang="fa-IR" sz="2400" dirty="0" err="1" smtClean="0">
                <a:cs typeface="me_quran" pitchFamily="18" charset="-78"/>
              </a:rPr>
              <a:t>السَّماءُ</a:t>
            </a:r>
            <a:r>
              <a:rPr lang="fa-IR" sz="2400" dirty="0" smtClean="0">
                <a:cs typeface="me_quran" pitchFamily="18" charset="-78"/>
              </a:rPr>
              <a:t>   </a:t>
            </a:r>
            <a:r>
              <a:rPr lang="fa-IR" sz="2400" dirty="0" err="1" smtClean="0">
                <a:cs typeface="me_quran" pitchFamily="18" charset="-78"/>
              </a:rPr>
              <a:t>فُرِجَتْ</a:t>
            </a:r>
            <a:r>
              <a:rPr lang="fa-IR" sz="2400" dirty="0" smtClean="0">
                <a:cs typeface="me_quran" pitchFamily="18" charset="-78"/>
              </a:rPr>
              <a:t>    </a:t>
            </a:r>
            <a:r>
              <a:rPr lang="en-US" sz="2400" dirty="0" smtClean="0">
                <a:sym typeface="HQPB2"/>
              </a:rPr>
              <a:t></a:t>
            </a:r>
            <a:endParaRPr lang="fa-IR" sz="24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400" dirty="0" smtClean="0">
                <a:cs typeface="me_quran" pitchFamily="18" charset="-78"/>
              </a:rPr>
              <a:t>وَ إِذَا الْجِبالُ نُسِفَتْ   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</a:t>
            </a:r>
            <a:r>
              <a:rPr lang="fa-IR" sz="2400" dirty="0" smtClean="0">
                <a:cs typeface="me_quran" pitchFamily="18" charset="-78"/>
              </a:rPr>
              <a:t>وَ إِذَا </a:t>
            </a:r>
            <a:r>
              <a:rPr lang="fa-IR" sz="2400" dirty="0" err="1" smtClean="0">
                <a:cs typeface="me_quran" pitchFamily="18" charset="-78"/>
              </a:rPr>
              <a:t>الرُّسُلُ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أُقِّتَتْ</a:t>
            </a:r>
            <a:r>
              <a:rPr lang="fa-IR" sz="2400" dirty="0" smtClean="0">
                <a:cs typeface="me_quran" pitchFamily="18" charset="-78"/>
              </a:rPr>
              <a:t>     </a:t>
            </a:r>
            <a:r>
              <a:rPr lang="en-US" sz="2400" dirty="0" smtClean="0">
                <a:sym typeface="HQPB2"/>
              </a:rPr>
              <a:t></a:t>
            </a:r>
            <a:r>
              <a:rPr lang="fa-IR" sz="2400" dirty="0" smtClean="0">
                <a:sym typeface="HQPB2"/>
              </a:rPr>
              <a:t> </a:t>
            </a:r>
            <a:r>
              <a:rPr lang="fa-IR" sz="2400" dirty="0" smtClean="0">
                <a:cs typeface="me_quran" pitchFamily="18" charset="-78"/>
              </a:rPr>
              <a:t>لِأَيِّ يَوْمٍ أُجِّلَتْ   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</a:t>
            </a:r>
            <a:endParaRPr lang="fa-IR" sz="24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400" dirty="0" smtClean="0">
                <a:cs typeface="me_quran" pitchFamily="18" charset="-78"/>
              </a:rPr>
              <a:t>لِيَوْمِ الْفَصْلِ   </a:t>
            </a:r>
            <a:r>
              <a:rPr lang="en-US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</a:t>
            </a:r>
            <a:r>
              <a:rPr lang="fa-IR" sz="2400" dirty="0" smtClean="0">
                <a:cs typeface="me_quran" pitchFamily="18" charset="-78"/>
              </a:rPr>
              <a:t>وَ ما   </a:t>
            </a:r>
            <a:r>
              <a:rPr lang="fa-IR" sz="2400" dirty="0" err="1" smtClean="0">
                <a:cs typeface="me_quran" pitchFamily="18" charset="-78"/>
              </a:rPr>
              <a:t>أَدْراكَ</a:t>
            </a:r>
            <a:r>
              <a:rPr lang="fa-IR" sz="2400" dirty="0" smtClean="0">
                <a:cs typeface="me_quran" pitchFamily="18" charset="-78"/>
              </a:rPr>
              <a:t>  ما </a:t>
            </a:r>
            <a:r>
              <a:rPr lang="fa-IR" sz="2400" dirty="0" err="1" smtClean="0">
                <a:cs typeface="me_quran" pitchFamily="18" charset="-78"/>
              </a:rPr>
              <a:t>يَوْمُ</a:t>
            </a:r>
            <a:r>
              <a:rPr lang="fa-IR" sz="2400" dirty="0" smtClean="0">
                <a:cs typeface="me_quran" pitchFamily="18" charset="-78"/>
              </a:rPr>
              <a:t>   </a:t>
            </a:r>
            <a:r>
              <a:rPr lang="fa-IR" sz="2400" dirty="0" err="1" smtClean="0">
                <a:cs typeface="me_quran" pitchFamily="18" charset="-78"/>
              </a:rPr>
              <a:t>الْفَصْلِ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 </a:t>
            </a:r>
            <a:r>
              <a:rPr lang="fa-IR" sz="2400" dirty="0" smtClean="0">
                <a:sym typeface="HQPB2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وَيْلٌ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fa-IR" sz="2400" dirty="0" err="1" smtClean="0">
                <a:cs typeface="me_quran" pitchFamily="18" charset="-78"/>
              </a:rPr>
              <a:t>يَوْمَئِذٍ</a:t>
            </a:r>
            <a:r>
              <a:rPr lang="fa-IR" sz="2400" dirty="0" smtClean="0">
                <a:cs typeface="me_quran" pitchFamily="18" charset="-78"/>
              </a:rPr>
              <a:t>   </a:t>
            </a:r>
            <a:r>
              <a:rPr lang="fa-IR" sz="2400" dirty="0" err="1" smtClean="0">
                <a:cs typeface="me_quran" pitchFamily="18" charset="-78"/>
              </a:rPr>
              <a:t>لِلْمُكَذِّبينَ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en-US" sz="2400" dirty="0" smtClean="0">
                <a:sym typeface="HQPB2"/>
              </a:rPr>
              <a:t> </a:t>
            </a:r>
            <a:endParaRPr lang="fa-IR" sz="2400" dirty="0" smtClean="0">
              <a:cs typeface="me_quran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3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6" name="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553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5105400" y="381000"/>
            <a:ext cx="35814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هدایتی  سیاق   اول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458201" cy="4419600"/>
          </a:xfrm>
        </p:spPr>
        <p:txBody>
          <a:bodyPr/>
          <a:lstStyle/>
          <a:p>
            <a:pPr algn="ctr">
              <a:buSzPct val="40000"/>
              <a:buFont typeface="Wingdings" pitchFamily="2" charset="2"/>
              <a:buChar char="v"/>
            </a:pP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 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تاکید 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بر حتمیت 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وقوع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 وعده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های 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قرآن در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 یوم الفصل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7200" dirty="0" smtClean="0">
                <a:latin typeface="IranNastaliq" pitchFamily="18" charset="0"/>
                <a:cs typeface="IranNastaliq" pitchFamily="18" charset="0"/>
              </a:rPr>
            </a:br>
            <a:endParaRPr lang="fa-IR" sz="44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  <a:buSzPct val="50000"/>
              <a:buFont typeface="Wingdings" pitchFamily="2" charset="2"/>
              <a:buChar char="v"/>
            </a:pP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  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آنچه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 به آن وعده داده می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شوید، در روز بزرگی چون یوم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الفصل تحقق خواهد یافت؛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800" dirty="0" smtClean="0">
                <a:latin typeface="IranNastaliq" pitchFamily="18" charset="0"/>
                <a:cs typeface="IranNastaliq" pitchFamily="18" charset="0"/>
              </a:rPr>
            </a:b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 در این روز وای بر کسانی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 که از 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مکذبان این حقیقت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 بوده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اند.</a:t>
            </a:r>
            <a:endParaRPr lang="en-US" sz="4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54062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4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4724400" y="228600"/>
            <a:ext cx="3962400" cy="11430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سیاق 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دوم، آیات 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  16   تا    28 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300" dirty="0" smtClean="0">
                <a:cs typeface="me_quran" pitchFamily="18" charset="-78"/>
              </a:rPr>
              <a:t>أَ لَمْ </a:t>
            </a:r>
            <a:r>
              <a:rPr lang="fa-IR" sz="2300" dirty="0" err="1" smtClean="0">
                <a:cs typeface="me_quran" pitchFamily="18" charset="-78"/>
              </a:rPr>
              <a:t>نُهْلِكِ</a:t>
            </a:r>
            <a:r>
              <a:rPr lang="fa-IR" sz="2300" dirty="0" smtClean="0">
                <a:cs typeface="me_quran" pitchFamily="18" charset="-78"/>
              </a:rPr>
              <a:t>  </a:t>
            </a:r>
            <a:r>
              <a:rPr lang="fa-IR" sz="2300" dirty="0" err="1" smtClean="0">
                <a:cs typeface="me_quran" pitchFamily="18" charset="-78"/>
              </a:rPr>
              <a:t>الْأَوَّلينَ</a:t>
            </a:r>
            <a:r>
              <a:rPr lang="fa-IR" sz="2300" dirty="0" smtClean="0">
                <a:cs typeface="me_quran" pitchFamily="18" charset="-78"/>
              </a:rPr>
              <a:t> </a:t>
            </a:r>
            <a:r>
              <a:rPr lang="en-US" sz="2300" dirty="0" smtClean="0">
                <a:sym typeface="HQPB2"/>
              </a:rPr>
              <a:t> </a:t>
            </a:r>
            <a:r>
              <a:rPr lang="fa-IR" sz="2300" dirty="0" smtClean="0">
                <a:sym typeface="HQPB2"/>
              </a:rPr>
              <a:t> </a:t>
            </a:r>
            <a:r>
              <a:rPr lang="fa-IR" sz="2300" dirty="0" err="1" smtClean="0">
                <a:cs typeface="me_quran" pitchFamily="18" charset="-78"/>
              </a:rPr>
              <a:t>ثُمَّ</a:t>
            </a:r>
            <a:r>
              <a:rPr lang="fa-IR" sz="2300" dirty="0" smtClean="0">
                <a:cs typeface="me_quran" pitchFamily="18" charset="-78"/>
              </a:rPr>
              <a:t>   </a:t>
            </a:r>
            <a:r>
              <a:rPr lang="fa-IR" sz="2300" dirty="0" err="1" smtClean="0">
                <a:cs typeface="me_quran" pitchFamily="18" charset="-78"/>
              </a:rPr>
              <a:t>نُتْبِعُهُمُ</a:t>
            </a:r>
            <a:r>
              <a:rPr lang="fa-IR" sz="2300" dirty="0" smtClean="0">
                <a:cs typeface="me_quran" pitchFamily="18" charset="-78"/>
              </a:rPr>
              <a:t>   </a:t>
            </a:r>
            <a:r>
              <a:rPr lang="fa-IR" sz="2300" dirty="0" err="1" smtClean="0">
                <a:cs typeface="me_quran" pitchFamily="18" charset="-78"/>
              </a:rPr>
              <a:t>الْآخِرينَ</a:t>
            </a:r>
            <a:r>
              <a:rPr lang="fa-IR" sz="2300" dirty="0" smtClean="0">
                <a:cs typeface="me_quran" pitchFamily="18" charset="-78"/>
              </a:rPr>
              <a:t> </a:t>
            </a:r>
            <a:r>
              <a:rPr lang="en-US" sz="2300" dirty="0" smtClean="0">
                <a:sym typeface="HQPB2"/>
              </a:rPr>
              <a:t> </a:t>
            </a:r>
            <a:r>
              <a:rPr lang="fa-IR" sz="2300" dirty="0" smtClean="0">
                <a:sym typeface="HQPB2"/>
              </a:rPr>
              <a:t> </a:t>
            </a:r>
            <a:r>
              <a:rPr lang="fa-IR" sz="2300" dirty="0" smtClean="0">
                <a:cs typeface="me_quran" pitchFamily="18" charset="-78"/>
              </a:rPr>
              <a:t>كَذلِكَ نَفْعَلُ بِالْمُجْرِمينَ </a:t>
            </a:r>
            <a:r>
              <a:rPr lang="en-US" sz="2300" dirty="0" smtClean="0">
                <a:sym typeface="HQPB2"/>
              </a:rPr>
              <a:t> </a:t>
            </a:r>
            <a:endParaRPr lang="fa-IR" sz="23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300" dirty="0" smtClean="0">
                <a:cs typeface="me_quran" pitchFamily="18" charset="-78"/>
              </a:rPr>
              <a:t>وَيْلٌ يَوْمَئِذٍ لِلْمُكَذِّبينَ </a:t>
            </a:r>
            <a:r>
              <a:rPr lang="en-US" sz="2300" dirty="0" smtClean="0">
                <a:cs typeface="me_quran" pitchFamily="18" charset="-78"/>
              </a:rPr>
              <a:t> </a:t>
            </a:r>
            <a:r>
              <a:rPr lang="en-US" sz="2300" dirty="0" smtClean="0">
                <a:sym typeface="HQPB2"/>
              </a:rPr>
              <a:t> </a:t>
            </a:r>
            <a:r>
              <a:rPr lang="fa-IR" sz="2300" dirty="0" err="1" smtClean="0">
                <a:cs typeface="me_quran" pitchFamily="18" charset="-78"/>
              </a:rPr>
              <a:t>أَ</a:t>
            </a:r>
            <a:r>
              <a:rPr lang="fa-IR" sz="2300" dirty="0" smtClean="0">
                <a:cs typeface="me_quran" pitchFamily="18" charset="-78"/>
              </a:rPr>
              <a:t> </a:t>
            </a:r>
            <a:r>
              <a:rPr lang="fa-IR" sz="2300" dirty="0" err="1" smtClean="0">
                <a:cs typeface="me_quran" pitchFamily="18" charset="-78"/>
              </a:rPr>
              <a:t>لَمْ</a:t>
            </a:r>
            <a:r>
              <a:rPr lang="fa-IR" sz="2300" dirty="0" smtClean="0">
                <a:cs typeface="me_quran" pitchFamily="18" charset="-78"/>
              </a:rPr>
              <a:t>  نَخْلُقْكُمْ مِنْ </a:t>
            </a:r>
            <a:r>
              <a:rPr lang="fa-IR" sz="2300" dirty="0" err="1" smtClean="0">
                <a:cs typeface="me_quran" pitchFamily="18" charset="-78"/>
              </a:rPr>
              <a:t>ماءٍ</a:t>
            </a:r>
            <a:r>
              <a:rPr lang="fa-IR" sz="2300" dirty="0" smtClean="0">
                <a:cs typeface="me_quran" pitchFamily="18" charset="-78"/>
              </a:rPr>
              <a:t>   </a:t>
            </a:r>
            <a:r>
              <a:rPr lang="fa-IR" sz="2300" dirty="0" err="1" smtClean="0">
                <a:cs typeface="me_quran" pitchFamily="18" charset="-78"/>
              </a:rPr>
              <a:t>مَهينٍ</a:t>
            </a:r>
            <a:r>
              <a:rPr lang="fa-IR" sz="2300" dirty="0" smtClean="0">
                <a:cs typeface="me_quran" pitchFamily="18" charset="-78"/>
              </a:rPr>
              <a:t>    </a:t>
            </a:r>
            <a:r>
              <a:rPr lang="en-US" sz="2300" dirty="0" smtClean="0">
                <a:sym typeface="HQPB2"/>
              </a:rPr>
              <a:t></a:t>
            </a:r>
            <a:r>
              <a:rPr lang="fa-IR" sz="2300" dirty="0" smtClean="0">
                <a:sym typeface="HQPB2"/>
              </a:rPr>
              <a:t> </a:t>
            </a:r>
            <a:r>
              <a:rPr lang="fa-IR" sz="2300" dirty="0" err="1" smtClean="0">
                <a:cs typeface="me_quran" pitchFamily="18" charset="-78"/>
              </a:rPr>
              <a:t>فَجَعَلْناهُ</a:t>
            </a:r>
            <a:r>
              <a:rPr lang="fa-IR" sz="2300" dirty="0" smtClean="0">
                <a:cs typeface="me_quran" pitchFamily="18" charset="-78"/>
              </a:rPr>
              <a:t>   في‏ قَرارٍ </a:t>
            </a:r>
            <a:r>
              <a:rPr lang="fa-IR" sz="2300" dirty="0" err="1" smtClean="0">
                <a:cs typeface="me_quran" pitchFamily="18" charset="-78"/>
              </a:rPr>
              <a:t>مَكينٍ</a:t>
            </a:r>
            <a:r>
              <a:rPr lang="fa-IR" sz="2300" dirty="0" smtClean="0">
                <a:cs typeface="me_quran" pitchFamily="18" charset="-78"/>
              </a:rPr>
              <a:t>     </a:t>
            </a:r>
            <a:r>
              <a:rPr lang="en-US" sz="2300" dirty="0" smtClean="0">
                <a:sym typeface="HQPB2"/>
              </a:rPr>
              <a:t></a:t>
            </a:r>
            <a:endParaRPr lang="fa-IR" sz="23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300" dirty="0" smtClean="0">
                <a:cs typeface="me_quran" pitchFamily="18" charset="-78"/>
              </a:rPr>
              <a:t>إِلى‏ قَدَرٍ مَعْلُومٍ </a:t>
            </a:r>
            <a:r>
              <a:rPr lang="en-US" sz="2300" dirty="0" smtClean="0">
                <a:sym typeface="HQPB2"/>
              </a:rPr>
              <a:t> </a:t>
            </a:r>
            <a:r>
              <a:rPr lang="fa-IR" sz="2300" dirty="0" smtClean="0">
                <a:sym typeface="HQPB2"/>
              </a:rPr>
              <a:t> </a:t>
            </a:r>
            <a:r>
              <a:rPr lang="fa-IR" sz="2300" dirty="0" smtClean="0">
                <a:cs typeface="me_quran" pitchFamily="18" charset="-78"/>
              </a:rPr>
              <a:t>فَقَدَرْنا </a:t>
            </a:r>
            <a:r>
              <a:rPr lang="fa-IR" sz="2300" dirty="0" err="1" smtClean="0">
                <a:cs typeface="me_quran" pitchFamily="18" charset="-78"/>
              </a:rPr>
              <a:t>فَنِعْمَ</a:t>
            </a:r>
            <a:r>
              <a:rPr lang="fa-IR" sz="2300" dirty="0" smtClean="0">
                <a:cs typeface="me_quran" pitchFamily="18" charset="-78"/>
              </a:rPr>
              <a:t> </a:t>
            </a:r>
            <a:r>
              <a:rPr lang="fa-IR" sz="2300" dirty="0" err="1" smtClean="0">
                <a:cs typeface="me_quran" pitchFamily="18" charset="-78"/>
              </a:rPr>
              <a:t>الْقادِرُونَ</a:t>
            </a:r>
            <a:r>
              <a:rPr lang="fa-IR" sz="2300" dirty="0" smtClean="0">
                <a:cs typeface="me_quran" pitchFamily="18" charset="-78"/>
              </a:rPr>
              <a:t>  ‏   </a:t>
            </a:r>
            <a:r>
              <a:rPr lang="en-US" sz="2300" dirty="0" smtClean="0">
                <a:cs typeface="me_quran" pitchFamily="18" charset="-78"/>
              </a:rPr>
              <a:t> </a:t>
            </a:r>
            <a:r>
              <a:rPr lang="en-US" sz="2300" dirty="0" smtClean="0">
                <a:sym typeface="HQPB2"/>
              </a:rPr>
              <a:t></a:t>
            </a:r>
            <a:r>
              <a:rPr lang="fa-IR" sz="2300" dirty="0" err="1" smtClean="0">
                <a:cs typeface="me_quran" pitchFamily="18" charset="-78"/>
              </a:rPr>
              <a:t>وَيْلٌ</a:t>
            </a:r>
            <a:r>
              <a:rPr lang="fa-IR" sz="2300" dirty="0" smtClean="0">
                <a:cs typeface="me_quran" pitchFamily="18" charset="-78"/>
              </a:rPr>
              <a:t> </a:t>
            </a:r>
            <a:r>
              <a:rPr lang="fa-IR" sz="2300" dirty="0" err="1" smtClean="0">
                <a:cs typeface="me_quran" pitchFamily="18" charset="-78"/>
              </a:rPr>
              <a:t>يَوْمَئِذٍ</a:t>
            </a:r>
            <a:r>
              <a:rPr lang="fa-IR" sz="2300" dirty="0" smtClean="0">
                <a:cs typeface="me_quran" pitchFamily="18" charset="-78"/>
              </a:rPr>
              <a:t>  لِلْمُكَذِّبينَ    </a:t>
            </a:r>
            <a:r>
              <a:rPr lang="en-US" sz="2300" dirty="0" smtClean="0">
                <a:sym typeface="HQPB2"/>
              </a:rPr>
              <a:t></a:t>
            </a:r>
            <a:endParaRPr lang="fa-IR" sz="23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300" dirty="0" err="1" smtClean="0">
                <a:cs typeface="me_quran" pitchFamily="18" charset="-78"/>
              </a:rPr>
              <a:t>أَ</a:t>
            </a:r>
            <a:r>
              <a:rPr lang="fa-IR" sz="2300" dirty="0" smtClean="0">
                <a:cs typeface="me_quran" pitchFamily="18" charset="-78"/>
              </a:rPr>
              <a:t> </a:t>
            </a:r>
            <a:r>
              <a:rPr lang="fa-IR" sz="2300" dirty="0" err="1" smtClean="0">
                <a:cs typeface="me_quran" pitchFamily="18" charset="-78"/>
              </a:rPr>
              <a:t>لَمْ</a:t>
            </a:r>
            <a:r>
              <a:rPr lang="fa-IR" sz="2300" dirty="0" smtClean="0">
                <a:cs typeface="me_quran" pitchFamily="18" charset="-78"/>
              </a:rPr>
              <a:t>   </a:t>
            </a:r>
            <a:r>
              <a:rPr lang="fa-IR" sz="2300" dirty="0" err="1" smtClean="0">
                <a:cs typeface="me_quran" pitchFamily="18" charset="-78"/>
              </a:rPr>
              <a:t>نَجْعَلِ</a:t>
            </a:r>
            <a:r>
              <a:rPr lang="fa-IR" sz="2300" dirty="0" smtClean="0">
                <a:cs typeface="me_quran" pitchFamily="18" charset="-78"/>
              </a:rPr>
              <a:t>   </a:t>
            </a:r>
            <a:r>
              <a:rPr lang="fa-IR" sz="2300" dirty="0" err="1" smtClean="0">
                <a:cs typeface="me_quran" pitchFamily="18" charset="-78"/>
              </a:rPr>
              <a:t>الْأَرْضَ</a:t>
            </a:r>
            <a:r>
              <a:rPr lang="fa-IR" sz="2300" dirty="0" smtClean="0">
                <a:cs typeface="me_quran" pitchFamily="18" charset="-78"/>
              </a:rPr>
              <a:t> </a:t>
            </a:r>
            <a:r>
              <a:rPr lang="fa-IR" sz="2300" dirty="0" err="1" smtClean="0">
                <a:cs typeface="me_quran" pitchFamily="18" charset="-78"/>
              </a:rPr>
              <a:t>كِفاتاً</a:t>
            </a:r>
            <a:r>
              <a:rPr lang="fa-IR" sz="2300" dirty="0" smtClean="0">
                <a:cs typeface="me_quran" pitchFamily="18" charset="-78"/>
              </a:rPr>
              <a:t>      </a:t>
            </a:r>
            <a:r>
              <a:rPr lang="en-US" sz="2300" dirty="0" smtClean="0">
                <a:sym typeface="HQPB2"/>
              </a:rPr>
              <a:t></a:t>
            </a:r>
            <a:r>
              <a:rPr lang="fa-IR" sz="2300" dirty="0" smtClean="0">
                <a:sym typeface="HQPB2"/>
              </a:rPr>
              <a:t> </a:t>
            </a:r>
            <a:r>
              <a:rPr lang="fa-IR" sz="2300" dirty="0" err="1" smtClean="0">
                <a:cs typeface="me_quran" pitchFamily="18" charset="-78"/>
              </a:rPr>
              <a:t>أَحْياءً</a:t>
            </a:r>
            <a:r>
              <a:rPr lang="fa-IR" sz="2300" dirty="0" smtClean="0">
                <a:cs typeface="me_quran" pitchFamily="18" charset="-78"/>
              </a:rPr>
              <a:t>   وَ </a:t>
            </a:r>
            <a:r>
              <a:rPr lang="fa-IR" sz="2300" dirty="0" err="1" smtClean="0">
                <a:cs typeface="me_quran" pitchFamily="18" charset="-78"/>
              </a:rPr>
              <a:t>أَمْواتاً</a:t>
            </a:r>
            <a:r>
              <a:rPr lang="fa-IR" sz="2300" dirty="0" smtClean="0">
                <a:cs typeface="me_quran" pitchFamily="18" charset="-78"/>
              </a:rPr>
              <a:t>       </a:t>
            </a:r>
            <a:r>
              <a:rPr lang="en-US" sz="2300" dirty="0" smtClean="0">
                <a:sym typeface="HQPB2"/>
              </a:rPr>
              <a:t></a:t>
            </a:r>
            <a:endParaRPr lang="fa-IR" sz="23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300" dirty="0" smtClean="0">
                <a:cs typeface="me_quran" pitchFamily="18" charset="-78"/>
              </a:rPr>
              <a:t>وَ </a:t>
            </a:r>
            <a:r>
              <a:rPr lang="fa-IR" sz="2300" dirty="0" err="1" smtClean="0">
                <a:cs typeface="me_quran" pitchFamily="18" charset="-78"/>
              </a:rPr>
              <a:t>جَعَلْنا</a:t>
            </a:r>
            <a:r>
              <a:rPr lang="fa-IR" sz="2300" dirty="0" smtClean="0">
                <a:cs typeface="me_quran" pitchFamily="18" charset="-78"/>
              </a:rPr>
              <a:t>  </a:t>
            </a:r>
            <a:r>
              <a:rPr lang="fa-IR" sz="2300" dirty="0" err="1" smtClean="0">
                <a:cs typeface="me_quran" pitchFamily="18" charset="-78"/>
              </a:rPr>
              <a:t>فيها</a:t>
            </a:r>
            <a:r>
              <a:rPr lang="fa-IR" sz="2300" dirty="0" smtClean="0">
                <a:cs typeface="me_quran" pitchFamily="18" charset="-78"/>
              </a:rPr>
              <a:t>  </a:t>
            </a:r>
            <a:r>
              <a:rPr lang="fa-IR" sz="2300" dirty="0" err="1" smtClean="0">
                <a:cs typeface="me_quran" pitchFamily="18" charset="-78"/>
              </a:rPr>
              <a:t>رَواسِيَ</a:t>
            </a:r>
            <a:r>
              <a:rPr lang="fa-IR" sz="2300" dirty="0" smtClean="0">
                <a:cs typeface="me_quran" pitchFamily="18" charset="-78"/>
              </a:rPr>
              <a:t>   </a:t>
            </a:r>
            <a:r>
              <a:rPr lang="fa-IR" sz="2300" dirty="0" err="1" smtClean="0">
                <a:cs typeface="me_quran" pitchFamily="18" charset="-78"/>
              </a:rPr>
              <a:t>شامِخاتٍ</a:t>
            </a:r>
            <a:r>
              <a:rPr lang="fa-IR" sz="2300" dirty="0" smtClean="0">
                <a:cs typeface="me_quran" pitchFamily="18" charset="-78"/>
              </a:rPr>
              <a:t>   وَ </a:t>
            </a:r>
            <a:r>
              <a:rPr lang="fa-IR" sz="2300" dirty="0" err="1" smtClean="0">
                <a:cs typeface="me_quran" pitchFamily="18" charset="-78"/>
              </a:rPr>
              <a:t>أَسْقَيْناكُمْ</a:t>
            </a:r>
            <a:r>
              <a:rPr lang="fa-IR" sz="2300" dirty="0" smtClean="0">
                <a:cs typeface="me_quran" pitchFamily="18" charset="-78"/>
              </a:rPr>
              <a:t>  </a:t>
            </a:r>
            <a:r>
              <a:rPr lang="fa-IR" sz="2300" dirty="0" err="1" smtClean="0">
                <a:cs typeface="me_quran" pitchFamily="18" charset="-78"/>
              </a:rPr>
              <a:t>ماءً</a:t>
            </a:r>
            <a:r>
              <a:rPr lang="fa-IR" sz="2300" dirty="0" smtClean="0">
                <a:cs typeface="me_quran" pitchFamily="18" charset="-78"/>
              </a:rPr>
              <a:t>   </a:t>
            </a:r>
            <a:r>
              <a:rPr lang="fa-IR" sz="2300" dirty="0" err="1" smtClean="0">
                <a:cs typeface="me_quran" pitchFamily="18" charset="-78"/>
              </a:rPr>
              <a:t>فُراتاً</a:t>
            </a:r>
            <a:r>
              <a:rPr lang="fa-IR" sz="2300" dirty="0" smtClean="0">
                <a:cs typeface="me_quran" pitchFamily="18" charset="-78"/>
              </a:rPr>
              <a:t>     </a:t>
            </a:r>
            <a:r>
              <a:rPr lang="en-US" sz="2300" dirty="0" smtClean="0">
                <a:sym typeface="HQPB2"/>
              </a:rPr>
              <a:t></a:t>
            </a:r>
            <a:endParaRPr lang="fa-IR" sz="23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300" dirty="0" err="1" smtClean="0">
                <a:cs typeface="me_quran" pitchFamily="18" charset="-78"/>
              </a:rPr>
              <a:t>وَيْلٌ</a:t>
            </a:r>
            <a:r>
              <a:rPr lang="fa-IR" sz="2300" dirty="0" smtClean="0">
                <a:cs typeface="me_quran" pitchFamily="18" charset="-78"/>
              </a:rPr>
              <a:t> </a:t>
            </a:r>
            <a:r>
              <a:rPr lang="fa-IR" sz="2300" dirty="0" err="1" smtClean="0">
                <a:cs typeface="me_quran" pitchFamily="18" charset="-78"/>
              </a:rPr>
              <a:t>يَوْمَئِذٍ</a:t>
            </a:r>
            <a:r>
              <a:rPr lang="fa-IR" sz="2300" dirty="0" smtClean="0">
                <a:cs typeface="me_quran" pitchFamily="18" charset="-78"/>
              </a:rPr>
              <a:t>   لِلْمُكَذِّبينَ     </a:t>
            </a:r>
            <a:r>
              <a:rPr lang="en-US" sz="2300" dirty="0" smtClean="0">
                <a:sym typeface="HQPB2"/>
              </a:rPr>
              <a:t></a:t>
            </a:r>
            <a:endParaRPr lang="fa-IR" sz="2300" dirty="0" smtClean="0">
              <a:cs typeface="me_quran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6369050"/>
            <a:ext cx="587375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5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6" name="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1000" y="838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728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5486400" y="0"/>
            <a:ext cx="3200400" cy="1143000"/>
          </a:xfrm>
        </p:spPr>
        <p:txBody>
          <a:bodyPr/>
          <a:lstStyle/>
          <a:p>
            <a:pPr algn="r"/>
            <a:r>
              <a:rPr lang="fa-IR" sz="54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54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en-US" sz="54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486400"/>
          </a:xfrm>
        </p:spPr>
        <p:txBody>
          <a:bodyPr/>
          <a:lstStyle/>
          <a:p>
            <a:pPr>
              <a:buSzPct val="50000"/>
              <a:buFont typeface="Wingdings" pitchFamily="2" charset="2"/>
              <a:buChar char="v"/>
            </a:pP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 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بیان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 انذار 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آ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میز 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 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سه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 احتجا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ج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br>
              <a:rPr lang="fa-IR" sz="66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 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در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 راستاي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 مقابله 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با 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تكذيب 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وقوع 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وعده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هاي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6600" dirty="0" smtClean="0">
                <a:latin typeface="IranNastaliq" pitchFamily="18" charset="0"/>
                <a:cs typeface="IranNastaliq" pitchFamily="18" charset="0"/>
              </a:rPr>
              <a:t> الهي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6600" dirty="0" smtClean="0">
                <a:latin typeface="IranNastaliq" pitchFamily="18" charset="0"/>
                <a:cs typeface="IranNastaliq" pitchFamily="18" charset="0"/>
              </a:rPr>
            </a:br>
            <a:endParaRPr lang="fa-IR" sz="24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  <a:buSzPct val="50000"/>
              <a:buFont typeface="Wingdings" pitchFamily="2" charset="2"/>
              <a:buChar char="v"/>
            </a:pP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مگر خدا مجرمان را در همین دنیا هلاک نمی کند و مگر او همان خدایی نیست که شما را از آبی ناچیز آفریده است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000" dirty="0" smtClean="0">
                <a:latin typeface="IranNastaliq" pitchFamily="18" charset="0"/>
                <a:cs typeface="IranNastaliq" pitchFamily="18" charset="0"/>
              </a:rPr>
            </a:b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و مگر او همان کسی نیست که با نعمات خویش زمین را بستر مهیای زندگی شما قرار داده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است،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000" dirty="0" smtClean="0">
                <a:latin typeface="IranNastaliq" pitchFamily="18" charset="0"/>
                <a:cs typeface="IranNastaliq" pitchFamily="18" charset="0"/>
              </a:rPr>
            </a:b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 پس در روز وقوع وعده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ها، واي بر كساني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كه با این وجود از مكذبان بوده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000" dirty="0" smtClean="0">
                <a:latin typeface="IranNastaliq" pitchFamily="18" charset="0"/>
                <a:cs typeface="IranNastaliq" pitchFamily="18" charset="0"/>
              </a:rPr>
              <a:t>اند.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6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5105400" y="0"/>
            <a:ext cx="3733800" cy="990600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سیاق سوم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، آیات 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  29   تا    45 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انْطَلِقُوا إِلى‏ ما </a:t>
            </a:r>
            <a:r>
              <a:rPr lang="fa-IR" sz="2200" dirty="0" err="1" smtClean="0">
                <a:cs typeface="me_quran" pitchFamily="18" charset="-78"/>
              </a:rPr>
              <a:t>كُنْتُمْ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بِهِ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fa-IR" sz="2200" dirty="0" err="1" smtClean="0">
                <a:cs typeface="me_quran" pitchFamily="18" charset="-78"/>
              </a:rPr>
              <a:t>تُكَذِّبُونَ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sym typeface="HQPB2"/>
              </a:rPr>
              <a:t></a:t>
            </a:r>
            <a:r>
              <a:rPr lang="fa-IR" sz="2200" dirty="0" smtClean="0">
                <a:sym typeface="HQPB2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انْطَلِقُوا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إِلى</a:t>
            </a:r>
            <a:r>
              <a:rPr lang="fa-IR" sz="2200" dirty="0" smtClean="0">
                <a:cs typeface="me_quran" pitchFamily="18" charset="-78"/>
              </a:rPr>
              <a:t> ‏ </a:t>
            </a:r>
            <a:r>
              <a:rPr lang="fa-IR" sz="2200" dirty="0" err="1" smtClean="0">
                <a:cs typeface="me_quran" pitchFamily="18" charset="-78"/>
              </a:rPr>
              <a:t>ظِلٍّ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ذي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ثَلاثِ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شُعَبٍ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</a:t>
            </a:r>
            <a:endParaRPr lang="fa-IR" sz="22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لا ظَليلٍ وَ لا </a:t>
            </a:r>
            <a:r>
              <a:rPr lang="fa-IR" sz="2200" dirty="0" err="1" smtClean="0">
                <a:cs typeface="me_quran" pitchFamily="18" charset="-78"/>
              </a:rPr>
              <a:t>يُغْني</a:t>
            </a:r>
            <a:r>
              <a:rPr lang="fa-IR" sz="2200" dirty="0" smtClean="0">
                <a:cs typeface="me_quran" pitchFamily="18" charset="-78"/>
              </a:rPr>
              <a:t> ‏ </a:t>
            </a:r>
            <a:r>
              <a:rPr lang="fa-IR" sz="2200" dirty="0" err="1" smtClean="0">
                <a:cs typeface="me_quran" pitchFamily="18" charset="-78"/>
              </a:rPr>
              <a:t>مِنَ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اللَّهَبِ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en-US" sz="2200" dirty="0" smtClean="0">
                <a:sym typeface="HQPB2"/>
              </a:rPr>
              <a:t></a:t>
            </a:r>
            <a:r>
              <a:rPr lang="fa-IR" sz="2200" dirty="0" err="1" smtClean="0">
                <a:cs typeface="me_quran" pitchFamily="18" charset="-78"/>
              </a:rPr>
              <a:t>إِنَّها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تَرْمي</a:t>
            </a:r>
            <a:r>
              <a:rPr lang="fa-IR" sz="2200" dirty="0" smtClean="0">
                <a:cs typeface="me_quran" pitchFamily="18" charset="-78"/>
              </a:rPr>
              <a:t> ‏ </a:t>
            </a:r>
            <a:r>
              <a:rPr lang="fa-IR" sz="2200" dirty="0" err="1" smtClean="0">
                <a:cs typeface="me_quran" pitchFamily="18" charset="-78"/>
              </a:rPr>
              <a:t>بِشَرَرٍ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كَالْقَصْرِ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sym typeface="HQPB2"/>
              </a:rPr>
              <a:t></a:t>
            </a:r>
            <a:r>
              <a:rPr lang="fa-IR" sz="2200" dirty="0" err="1" smtClean="0">
                <a:cs typeface="me_quran" pitchFamily="18" charset="-78"/>
              </a:rPr>
              <a:t>كَأَنَّهُ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جِمالَتٌ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صُفْرٌ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sym typeface="HQPB2"/>
              </a:rPr>
              <a:t></a:t>
            </a:r>
            <a:r>
              <a:rPr lang="fa-IR" sz="2200" dirty="0" smtClean="0">
                <a:sym typeface="HQPB2"/>
              </a:rPr>
              <a:t>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200" dirty="0" err="1" smtClean="0">
                <a:cs typeface="me_quran" pitchFamily="18" charset="-78"/>
              </a:rPr>
              <a:t>وَيْلٌ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يَوْمَئِذٍ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لِلْمُكَذِّبينَ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 </a:t>
            </a:r>
            <a:r>
              <a:rPr lang="fa-IR" sz="2200" dirty="0" smtClean="0">
                <a:sym typeface="HQPB2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هذا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يَوْمُ</a:t>
            </a:r>
            <a:r>
              <a:rPr lang="fa-IR" sz="2200" dirty="0" smtClean="0">
                <a:cs typeface="me_quran" pitchFamily="18" charset="-78"/>
              </a:rPr>
              <a:t>   لا </a:t>
            </a:r>
            <a:r>
              <a:rPr lang="fa-IR" sz="2200" dirty="0" err="1" smtClean="0">
                <a:cs typeface="me_quran" pitchFamily="18" charset="-78"/>
              </a:rPr>
              <a:t>يَنْطِقُونَ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sym typeface="HQPB2"/>
              </a:rPr>
              <a:t></a:t>
            </a:r>
            <a:r>
              <a:rPr lang="fa-IR" sz="2200" dirty="0" smtClean="0">
                <a:cs typeface="me_quran" pitchFamily="18" charset="-78"/>
              </a:rPr>
              <a:t>وَ لا </a:t>
            </a:r>
            <a:r>
              <a:rPr lang="fa-IR" sz="2200" dirty="0" err="1" smtClean="0">
                <a:cs typeface="me_quran" pitchFamily="18" charset="-78"/>
              </a:rPr>
              <a:t>يُؤْذَنُ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لَهُمْ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fa-IR" sz="2200" dirty="0" err="1" smtClean="0">
                <a:cs typeface="me_quran" pitchFamily="18" charset="-78"/>
              </a:rPr>
              <a:t>فَيَعْتَذِرُونَ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sym typeface="HQPB2"/>
              </a:rPr>
              <a:t></a:t>
            </a:r>
            <a:endParaRPr lang="fa-IR" sz="22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200" dirty="0" err="1" smtClean="0">
                <a:cs typeface="me_quran" pitchFamily="18" charset="-78"/>
              </a:rPr>
              <a:t>وَيْلٌ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يَوْمَئِذٍ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fa-IR" sz="2200" dirty="0" err="1" smtClean="0">
                <a:cs typeface="me_quran" pitchFamily="18" charset="-78"/>
              </a:rPr>
              <a:t>لِلْمُكَذِّبينَ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sym typeface="HQPB2"/>
              </a:rPr>
              <a:t></a:t>
            </a:r>
            <a:r>
              <a:rPr lang="fa-IR" sz="2200" dirty="0" smtClean="0">
                <a:sym typeface="HQPB2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هذا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يَوْمُ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الْفَصْلِ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جَمَعْناكُمْ</a:t>
            </a:r>
            <a:r>
              <a:rPr lang="fa-IR" sz="2200" dirty="0" smtClean="0">
                <a:cs typeface="me_quran" pitchFamily="18" charset="-78"/>
              </a:rPr>
              <a:t>  وَ  </a:t>
            </a:r>
            <a:r>
              <a:rPr lang="fa-IR" sz="2200" dirty="0" err="1" smtClean="0">
                <a:cs typeface="me_quran" pitchFamily="18" charset="-78"/>
              </a:rPr>
              <a:t>الْأَوَّلينَ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en-US" sz="2200" dirty="0" smtClean="0">
                <a:sym typeface="HQPB2"/>
              </a:rPr>
              <a:t></a:t>
            </a:r>
            <a:endParaRPr lang="fa-IR" sz="22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200" dirty="0" err="1" smtClean="0">
                <a:cs typeface="me_quran" pitchFamily="18" charset="-78"/>
              </a:rPr>
              <a:t>فَإِنْ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كانَ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لَكُمْ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كَيْدٌ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فَكيدُونِ</a:t>
            </a:r>
            <a:r>
              <a:rPr lang="fa-IR" sz="2200" dirty="0" smtClean="0">
                <a:cs typeface="me_quran" pitchFamily="18" charset="-78"/>
              </a:rPr>
              <a:t>   ‏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</a:t>
            </a:r>
            <a:r>
              <a:rPr lang="fa-IR" sz="2200" dirty="0" err="1" smtClean="0">
                <a:cs typeface="me_quran" pitchFamily="18" charset="-78"/>
              </a:rPr>
              <a:t>وَيْلٌ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يَوْمَئِذٍ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لِلْمُكَذِّبينَ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en-US" sz="2200" dirty="0" smtClean="0">
                <a:sym typeface="HQPB2"/>
              </a:rPr>
              <a:t></a:t>
            </a:r>
            <a:endParaRPr lang="fa-IR" sz="22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200" dirty="0" smtClean="0">
                <a:sym typeface="HQPB2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إِنَّ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الْمُتَّقينَ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في‏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ظِلالٍ</a:t>
            </a:r>
            <a:r>
              <a:rPr lang="fa-IR" sz="2200" dirty="0" smtClean="0">
                <a:cs typeface="me_quran" pitchFamily="18" charset="-78"/>
              </a:rPr>
              <a:t>  وَ </a:t>
            </a:r>
            <a:r>
              <a:rPr lang="fa-IR" sz="2200" dirty="0" err="1" smtClean="0">
                <a:cs typeface="me_quran" pitchFamily="18" charset="-78"/>
              </a:rPr>
              <a:t>عُيُونٍ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sym typeface="HQPB2"/>
              </a:rPr>
              <a:t></a:t>
            </a:r>
            <a:r>
              <a:rPr lang="fa-IR" sz="2200" dirty="0" smtClean="0">
                <a:cs typeface="me_quran" pitchFamily="18" charset="-78"/>
              </a:rPr>
              <a:t>وَ فَواكِهَ </a:t>
            </a:r>
            <a:r>
              <a:rPr lang="fa-IR" sz="2200" dirty="0" err="1" smtClean="0">
                <a:cs typeface="me_quran" pitchFamily="18" charset="-78"/>
              </a:rPr>
              <a:t>مِمَّا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يَشْتَهُونَ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sym typeface="HQPB2"/>
              </a:rPr>
              <a:t></a:t>
            </a:r>
            <a:endParaRPr lang="fa-IR" sz="22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200" dirty="0" err="1" smtClean="0">
                <a:cs typeface="me_quran" pitchFamily="18" charset="-78"/>
              </a:rPr>
              <a:t>كُلُوا</a:t>
            </a:r>
            <a:r>
              <a:rPr lang="fa-IR" sz="2200" dirty="0" smtClean="0">
                <a:cs typeface="me_quran" pitchFamily="18" charset="-78"/>
              </a:rPr>
              <a:t> وَ </a:t>
            </a:r>
            <a:r>
              <a:rPr lang="fa-IR" sz="2200" dirty="0" err="1" smtClean="0">
                <a:cs typeface="me_quran" pitchFamily="18" charset="-78"/>
              </a:rPr>
              <a:t>اشْرَبُوا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هَنيئاً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بِما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كُنْتُمْ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تَعْمَلُونَ</a:t>
            </a:r>
            <a:r>
              <a:rPr lang="fa-IR" sz="2200" dirty="0" smtClean="0">
                <a:cs typeface="me_quran" pitchFamily="18" charset="-78"/>
              </a:rPr>
              <a:t>    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</a:t>
            </a:r>
            <a:r>
              <a:rPr lang="fa-IR" sz="2200" dirty="0" err="1" smtClean="0">
                <a:cs typeface="me_quran" pitchFamily="18" charset="-78"/>
              </a:rPr>
              <a:t>إِنَّا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كَذلِكَ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نَجْزِي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الْمُحْسِنينَ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en-US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</a:t>
            </a:r>
            <a:endParaRPr lang="fa-IR" sz="22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200" dirty="0" err="1" smtClean="0">
                <a:cs typeface="me_quran" pitchFamily="18" charset="-78"/>
              </a:rPr>
              <a:t>وَيْلٌ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يَوْمَئِذٍ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لِلْمُكَذِّبينَ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en-US" sz="2200" dirty="0" smtClean="0">
                <a:sym typeface="HQPB2"/>
              </a:rPr>
              <a:t> </a:t>
            </a:r>
            <a:endParaRPr lang="fa-IR" sz="2200" dirty="0" smtClean="0">
              <a:cs typeface="me_quran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6369050"/>
            <a:ext cx="587375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7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6" name="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09600" y="838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147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0" y="228600"/>
            <a:ext cx="33528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pPr>
              <a:buSzPct val="50000"/>
              <a:buFont typeface="Wingdings" pitchFamily="2" charset="2"/>
              <a:buChar char="v"/>
            </a:pP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انذار مکذبان وقوع وعده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هاي الهي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7200" dirty="0" smtClean="0">
                <a:latin typeface="IranNastaliq" pitchFamily="18" charset="0"/>
                <a:cs typeface="IranNastaliq" pitchFamily="18" charset="0"/>
              </a:rPr>
            </a:br>
            <a:r>
              <a:rPr lang="ar-SA" sz="7200" dirty="0" smtClean="0">
                <a:latin typeface="IranNastaliq" pitchFamily="18" charset="0"/>
                <a:cs typeface="IranNastaliq" pitchFamily="18" charset="0"/>
              </a:rPr>
              <a:t> با توصیف عاقبت مجرمان و متقیان در یوم الفصل 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7200" dirty="0" smtClean="0">
                <a:latin typeface="IranNastaliq" pitchFamily="18" charset="0"/>
                <a:cs typeface="IranNastaliq" pitchFamily="18" charset="0"/>
              </a:rPr>
            </a:br>
            <a:endParaRPr lang="fa-IR" sz="18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  <a:buSzPct val="50000"/>
              <a:buFont typeface="Wingdings" pitchFamily="2" charset="2"/>
              <a:buChar char="v"/>
            </a:pP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در روز وقوع وعده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ها 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وای به حال مکذبان که با ورود در عذاب حقانیت وعده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ar-SA" sz="4800" dirty="0" smtClean="0">
                <a:latin typeface="IranNastaliq" pitchFamily="18" charset="0"/>
                <a:cs typeface="IranNastaliq" pitchFamily="18" charset="0"/>
              </a:rPr>
              <a:t>های الهی را از عمق جان حس خواهند کرد و حسرت عاقبت متقين را خواهند كشيد. </a:t>
            </a:r>
            <a:endParaRPr lang="en-US" sz="4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8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0" y="457200"/>
            <a:ext cx="4114800" cy="11430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سیاق چهارم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، آیات 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  46    تا    50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43434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dirty="0" smtClean="0">
                <a:cs typeface="me_quran" pitchFamily="18" charset="-78"/>
              </a:rPr>
              <a:t>كُلُوا وَ تَمَتَّعُوا </a:t>
            </a:r>
            <a:r>
              <a:rPr lang="fa-IR" dirty="0" err="1" smtClean="0">
                <a:cs typeface="me_quran" pitchFamily="18" charset="-78"/>
              </a:rPr>
              <a:t>قَليلاً</a:t>
            </a:r>
            <a:r>
              <a:rPr lang="fa-IR" dirty="0" smtClean="0">
                <a:cs typeface="me_quran" pitchFamily="18" charset="-78"/>
              </a:rPr>
              <a:t>    </a:t>
            </a:r>
            <a:r>
              <a:rPr lang="fa-IR" dirty="0" err="1" smtClean="0">
                <a:cs typeface="me_quran" pitchFamily="18" charset="-78"/>
              </a:rPr>
              <a:t>إِنَّكُمْ</a:t>
            </a:r>
            <a:r>
              <a:rPr lang="fa-IR" dirty="0" smtClean="0">
                <a:cs typeface="me_quran" pitchFamily="18" charset="-78"/>
              </a:rPr>
              <a:t>    </a:t>
            </a:r>
            <a:r>
              <a:rPr lang="fa-IR" dirty="0" err="1" smtClean="0">
                <a:cs typeface="me_quran" pitchFamily="18" charset="-78"/>
              </a:rPr>
              <a:t>مُجْرِمُونَ</a:t>
            </a:r>
            <a:r>
              <a:rPr lang="fa-IR" dirty="0" smtClean="0">
                <a:cs typeface="me_quran" pitchFamily="18" charset="-78"/>
              </a:rPr>
              <a:t>  </a:t>
            </a:r>
            <a:r>
              <a:rPr lang="en-US" dirty="0" smtClean="0">
                <a:sym typeface="HQPB2"/>
              </a:rPr>
              <a:t> </a:t>
            </a:r>
            <a:r>
              <a:rPr lang="fa-IR" dirty="0" smtClean="0">
                <a:sym typeface="HQPB2"/>
              </a:rPr>
              <a:t> </a:t>
            </a:r>
            <a:r>
              <a:rPr lang="fa-IR" dirty="0" err="1" smtClean="0">
                <a:cs typeface="me_quran" pitchFamily="18" charset="-78"/>
              </a:rPr>
              <a:t>وَيْلٌ</a:t>
            </a:r>
            <a:r>
              <a:rPr lang="fa-IR" dirty="0" smtClean="0">
                <a:cs typeface="me_quran" pitchFamily="18" charset="-78"/>
              </a:rPr>
              <a:t>  </a:t>
            </a:r>
            <a:r>
              <a:rPr lang="fa-IR" dirty="0" err="1" smtClean="0">
                <a:cs typeface="me_quran" pitchFamily="18" charset="-78"/>
              </a:rPr>
              <a:t>يَوْمَئِذٍ</a:t>
            </a:r>
            <a:r>
              <a:rPr lang="fa-IR" dirty="0" smtClean="0">
                <a:cs typeface="me_quran" pitchFamily="18" charset="-78"/>
              </a:rPr>
              <a:t>    </a:t>
            </a:r>
            <a:r>
              <a:rPr lang="fa-IR" dirty="0" err="1" smtClean="0">
                <a:cs typeface="me_quran" pitchFamily="18" charset="-78"/>
              </a:rPr>
              <a:t>لِلْمُكَذِّبينَ</a:t>
            </a:r>
            <a:r>
              <a:rPr lang="fa-IR" dirty="0" smtClean="0">
                <a:cs typeface="me_quran" pitchFamily="18" charset="-78"/>
              </a:rPr>
              <a:t>    </a:t>
            </a:r>
            <a:r>
              <a:rPr lang="en-US" dirty="0" smtClean="0">
                <a:sym typeface="HQPB2"/>
              </a:rPr>
              <a:t></a:t>
            </a:r>
            <a:endParaRPr lang="fa-IR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dirty="0" smtClean="0">
                <a:cs typeface="me_quran" pitchFamily="18" charset="-78"/>
              </a:rPr>
              <a:t>وَ إِذا </a:t>
            </a:r>
            <a:r>
              <a:rPr lang="fa-IR" dirty="0" err="1" smtClean="0">
                <a:cs typeface="me_quran" pitchFamily="18" charset="-78"/>
              </a:rPr>
              <a:t>قيلَ</a:t>
            </a:r>
            <a:r>
              <a:rPr lang="fa-IR" dirty="0" smtClean="0">
                <a:cs typeface="me_quran" pitchFamily="18" charset="-78"/>
              </a:rPr>
              <a:t>    </a:t>
            </a:r>
            <a:r>
              <a:rPr lang="fa-IR" dirty="0" err="1" smtClean="0">
                <a:cs typeface="me_quran" pitchFamily="18" charset="-78"/>
              </a:rPr>
              <a:t>لَهُمُ</a:t>
            </a:r>
            <a:r>
              <a:rPr lang="fa-IR" dirty="0" smtClean="0">
                <a:cs typeface="me_quran" pitchFamily="18" charset="-78"/>
              </a:rPr>
              <a:t>    </a:t>
            </a:r>
            <a:r>
              <a:rPr lang="fa-IR" dirty="0" err="1" smtClean="0">
                <a:cs typeface="me_quran" pitchFamily="18" charset="-78"/>
              </a:rPr>
              <a:t>ارْكَعُوا</a:t>
            </a:r>
            <a:r>
              <a:rPr lang="fa-IR" dirty="0" smtClean="0">
                <a:cs typeface="me_quran" pitchFamily="18" charset="-78"/>
              </a:rPr>
              <a:t>   لا </a:t>
            </a:r>
            <a:r>
              <a:rPr lang="fa-IR" dirty="0" err="1" smtClean="0">
                <a:cs typeface="me_quran" pitchFamily="18" charset="-78"/>
              </a:rPr>
              <a:t>يَرْكَعُونَ</a:t>
            </a:r>
            <a:r>
              <a:rPr lang="fa-IR" dirty="0" smtClean="0">
                <a:cs typeface="me_quran" pitchFamily="18" charset="-78"/>
              </a:rPr>
              <a:t>     </a:t>
            </a:r>
            <a:r>
              <a:rPr lang="en-US" dirty="0" smtClean="0">
                <a:sym typeface="HQPB2"/>
              </a:rPr>
              <a:t></a:t>
            </a:r>
            <a:r>
              <a:rPr lang="fa-IR" dirty="0" smtClean="0">
                <a:sym typeface="HQPB2"/>
              </a:rPr>
              <a:t> </a:t>
            </a:r>
            <a:r>
              <a:rPr lang="fa-IR" dirty="0" err="1" smtClean="0">
                <a:cs typeface="me_quran" pitchFamily="18" charset="-78"/>
              </a:rPr>
              <a:t>وَيْلٌ</a:t>
            </a:r>
            <a:r>
              <a:rPr lang="fa-IR" dirty="0" smtClean="0">
                <a:cs typeface="me_quran" pitchFamily="18" charset="-78"/>
              </a:rPr>
              <a:t> </a:t>
            </a:r>
            <a:r>
              <a:rPr lang="fa-IR" dirty="0" err="1" smtClean="0">
                <a:cs typeface="me_quran" pitchFamily="18" charset="-78"/>
              </a:rPr>
              <a:t>يَوْمَئِذٍ</a:t>
            </a:r>
            <a:r>
              <a:rPr lang="fa-IR" dirty="0" smtClean="0">
                <a:cs typeface="me_quran" pitchFamily="18" charset="-78"/>
              </a:rPr>
              <a:t>   </a:t>
            </a:r>
            <a:r>
              <a:rPr lang="fa-IR" dirty="0" err="1" smtClean="0">
                <a:cs typeface="me_quran" pitchFamily="18" charset="-78"/>
              </a:rPr>
              <a:t>لِلْمُكَذِّبينَ</a:t>
            </a:r>
            <a:r>
              <a:rPr lang="fa-IR" dirty="0" smtClean="0">
                <a:cs typeface="me_quran" pitchFamily="18" charset="-78"/>
              </a:rPr>
              <a:t>     </a:t>
            </a:r>
            <a:r>
              <a:rPr lang="en-US" dirty="0" smtClean="0">
                <a:sym typeface="HQPB2"/>
              </a:rPr>
              <a:t></a:t>
            </a:r>
            <a:endParaRPr lang="fa-IR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dirty="0" err="1" smtClean="0">
                <a:cs typeface="me_quran" pitchFamily="18" charset="-78"/>
              </a:rPr>
              <a:t>فَبِأَيِّ</a:t>
            </a:r>
            <a:r>
              <a:rPr lang="fa-IR" dirty="0" smtClean="0">
                <a:cs typeface="me_quran" pitchFamily="18" charset="-78"/>
              </a:rPr>
              <a:t>   </a:t>
            </a:r>
            <a:r>
              <a:rPr lang="fa-IR" dirty="0" err="1" smtClean="0">
                <a:cs typeface="me_quran" pitchFamily="18" charset="-78"/>
              </a:rPr>
              <a:t>حَديثٍ</a:t>
            </a:r>
            <a:r>
              <a:rPr lang="fa-IR" dirty="0" smtClean="0">
                <a:cs typeface="me_quran" pitchFamily="18" charset="-78"/>
              </a:rPr>
              <a:t>   </a:t>
            </a:r>
            <a:r>
              <a:rPr lang="fa-IR" dirty="0" err="1" smtClean="0">
                <a:cs typeface="me_quran" pitchFamily="18" charset="-78"/>
              </a:rPr>
              <a:t>بَعْدَهُ</a:t>
            </a:r>
            <a:r>
              <a:rPr lang="fa-IR" dirty="0" smtClean="0">
                <a:cs typeface="me_quran" pitchFamily="18" charset="-78"/>
              </a:rPr>
              <a:t>     </a:t>
            </a:r>
            <a:r>
              <a:rPr lang="fa-IR" dirty="0" err="1" smtClean="0">
                <a:cs typeface="me_quran" pitchFamily="18" charset="-78"/>
              </a:rPr>
              <a:t>يُؤْمِنُونَ</a:t>
            </a:r>
            <a:r>
              <a:rPr lang="fa-IR" dirty="0" smtClean="0">
                <a:cs typeface="me_quran" pitchFamily="18" charset="-78"/>
              </a:rPr>
              <a:t>    </a:t>
            </a:r>
            <a:r>
              <a:rPr lang="en-US" dirty="0" smtClean="0">
                <a:sym typeface="HQPB2"/>
              </a:rPr>
              <a:t></a:t>
            </a:r>
            <a:endParaRPr lang="fa-IR" dirty="0" smtClean="0">
              <a:cs typeface="me_quran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172200"/>
            <a:ext cx="587375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9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6" name="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066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66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3073</TotalTime>
  <Words>505</Words>
  <Application>Microsoft Office PowerPoint</Application>
  <PresentationFormat>نمایش روی پرده (4:3)</PresentationFormat>
  <Paragraphs>73</Paragraphs>
  <Slides>12</Slides>
  <Notes>1</Notes>
  <HiddenSlides>0</HiddenSlides>
  <MMClips>5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12</vt:i4>
      </vt:variant>
    </vt:vector>
  </HeadingPairs>
  <TitlesOfParts>
    <vt:vector size="13" baseType="lpstr">
      <vt:lpstr>Capsules</vt:lpstr>
      <vt:lpstr>اسلاید 1</vt:lpstr>
      <vt:lpstr>اسلاید 2</vt:lpstr>
      <vt:lpstr>سیاق اول؛  آیات       1    تا    15 </vt:lpstr>
      <vt:lpstr>جهت  هدایتی  سیاق   اول</vt:lpstr>
      <vt:lpstr>سیاق دوم، آیات    16   تا    28 </vt:lpstr>
      <vt:lpstr>جهت هدایتی سیاق دوم</vt:lpstr>
      <vt:lpstr>سیاق سوم، آیات    29   تا    45 </vt:lpstr>
      <vt:lpstr>جهت هدایتی سیاق سوم</vt:lpstr>
      <vt:lpstr>سیاق چهارم، آیات    46    تا    50</vt:lpstr>
      <vt:lpstr>جهت هدایتی سیاق چهارم</vt:lpstr>
      <vt:lpstr>اسلاید 11</vt:lpstr>
      <vt:lpstr>اسلاید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</dc:creator>
  <cp:lastModifiedBy> </cp:lastModifiedBy>
  <cp:revision>215</cp:revision>
  <cp:lastPrinted>1601-01-01T00:00:00Z</cp:lastPrinted>
  <dcterms:created xsi:type="dcterms:W3CDTF">1601-01-01T00:00:00Z</dcterms:created>
  <dcterms:modified xsi:type="dcterms:W3CDTF">2011-04-27T05:38:13Z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