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8" autoAdjust="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8FC1E-9168-40FE-92F1-6867345575A7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E169A-A1E3-4686-BD9A-ED304A8C64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20.xml"/><Relationship Id="rId7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19.xml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1000" y="1943100"/>
            <a:ext cx="6385926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000" y="-838200"/>
            <a:ext cx="10308729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019800" y="2295942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8</a:t>
            </a:r>
            <a:endParaRPr lang="fa-IR" sz="6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5690" y="2512874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</a:t>
            </a:r>
          </a:p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 مبطلات وضو</a:t>
            </a:r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96091" y="640368"/>
            <a:ext cx="5531366" cy="3074187"/>
            <a:chOff x="96091" y="640368"/>
            <a:chExt cx="5531366" cy="3074187"/>
          </a:xfrm>
        </p:grpSpPr>
        <p:sp>
          <p:nvSpPr>
            <p:cNvPr id="11" name="Freeform 10"/>
            <p:cNvSpPr/>
            <p:nvPr/>
          </p:nvSpPr>
          <p:spPr>
            <a:xfrm rot="26135329">
              <a:off x="4225841" y="2312939"/>
              <a:ext cx="2781258" cy="21974"/>
            </a:xfrm>
            <a:custGeom>
              <a:avLst/>
              <a:gdLst>
                <a:gd name="connsiteX0" fmla="*/ 0 w 2781258"/>
                <a:gd name="connsiteY0" fmla="*/ 10986 h 21973"/>
                <a:gd name="connsiteX1" fmla="*/ 2781258 w 2781258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1258" h="21973">
                  <a:moveTo>
                    <a:pt x="2781258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333797" tIns="-58545" rIns="1333798" bIns="-58544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>
                <a:cs typeface="B Koodak" pitchFamily="2" charset="-78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091" y="640368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lvl="0"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نمـــاز ميت</a:t>
              </a:r>
              <a:endParaRPr lang="en-US" sz="32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190" y="1424792"/>
            <a:ext cx="5533817" cy="2307644"/>
            <a:chOff x="91190" y="1424792"/>
            <a:chExt cx="5533817" cy="2307644"/>
          </a:xfrm>
        </p:grpSpPr>
        <p:sp>
          <p:nvSpPr>
            <p:cNvPr id="13" name="Freeform 12"/>
            <p:cNvSpPr/>
            <p:nvPr/>
          </p:nvSpPr>
          <p:spPr>
            <a:xfrm rot="25796564">
              <a:off x="4597721" y="2705151"/>
              <a:ext cx="2032597" cy="21974"/>
            </a:xfrm>
            <a:custGeom>
              <a:avLst/>
              <a:gdLst>
                <a:gd name="connsiteX0" fmla="*/ 0 w 2032597"/>
                <a:gd name="connsiteY0" fmla="*/ 10986 h 21973"/>
                <a:gd name="connsiteX1" fmla="*/ 2032597 w 2032597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2597" h="21973">
                  <a:moveTo>
                    <a:pt x="2032597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78183" tIns="-39829" rIns="978184" bIns="-3982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1190" y="1424792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رفتن به مسجد و حرم امامان</a:t>
              </a:r>
              <a:endParaRPr lang="en-US" sz="3200" b="1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1190" y="2209217"/>
            <a:ext cx="5533816" cy="1560822"/>
            <a:chOff x="91190" y="2209217"/>
            <a:chExt cx="5533816" cy="1560822"/>
          </a:xfrm>
        </p:grpSpPr>
        <p:sp>
          <p:nvSpPr>
            <p:cNvPr id="15" name="Freeform 14"/>
            <p:cNvSpPr/>
            <p:nvPr/>
          </p:nvSpPr>
          <p:spPr>
            <a:xfrm rot="25092811">
              <a:off x="4952329" y="3097362"/>
              <a:ext cx="1323380" cy="21974"/>
            </a:xfrm>
            <a:custGeom>
              <a:avLst/>
              <a:gdLst>
                <a:gd name="connsiteX0" fmla="*/ 0 w 1323380"/>
                <a:gd name="connsiteY0" fmla="*/ 10986 h 21973"/>
                <a:gd name="connsiteX1" fmla="*/ 1323380 w 1323380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80" h="21973">
                  <a:moveTo>
                    <a:pt x="1323380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41306" tIns="-22098" rIns="641304" bIns="-2209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1190" y="2209217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خواندن قــرآن</a:t>
              </a:r>
              <a:endParaRPr lang="en-US" sz="3200" b="1" dirty="0" smtClean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1190" y="2993641"/>
            <a:ext cx="5910729" cy="673369"/>
            <a:chOff x="91190" y="2993641"/>
            <a:chExt cx="5910729" cy="673369"/>
          </a:xfrm>
        </p:grpSpPr>
        <p:sp>
          <p:nvSpPr>
            <p:cNvPr id="17" name="Freeform 16"/>
            <p:cNvSpPr/>
            <p:nvPr/>
          </p:nvSpPr>
          <p:spPr>
            <a:xfrm rot="23161890">
              <a:off x="5226119" y="3489575"/>
              <a:ext cx="775800" cy="21974"/>
            </a:xfrm>
            <a:custGeom>
              <a:avLst/>
              <a:gdLst>
                <a:gd name="connsiteX0" fmla="*/ 0 w 775800"/>
                <a:gd name="connsiteY0" fmla="*/ 10986 h 21973"/>
                <a:gd name="connsiteX1" fmla="*/ 775800 w 775800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5800" h="21973">
                  <a:moveTo>
                    <a:pt x="775800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81205" tIns="-8409" rIns="381204" bIns="-84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1190" y="2993641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همراه داشتن قرآن</a:t>
              </a:r>
              <a:endParaRPr lang="en-US" sz="3200" b="1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1190" y="3778066"/>
            <a:ext cx="5936060" cy="673369"/>
            <a:chOff x="91190" y="3778066"/>
            <a:chExt cx="5936060" cy="673369"/>
          </a:xfrm>
        </p:grpSpPr>
        <p:sp>
          <p:nvSpPr>
            <p:cNvPr id="19" name="Freeform 18"/>
            <p:cNvSpPr/>
            <p:nvPr/>
          </p:nvSpPr>
          <p:spPr>
            <a:xfrm rot="19650518">
              <a:off x="5200789" y="3881787"/>
              <a:ext cx="826461" cy="21974"/>
            </a:xfrm>
            <a:custGeom>
              <a:avLst/>
              <a:gdLst>
                <a:gd name="connsiteX0" fmla="*/ 0 w 826461"/>
                <a:gd name="connsiteY0" fmla="*/ 10986 h 21973"/>
                <a:gd name="connsiteX1" fmla="*/ 826461 w 826461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6461" h="21973">
                  <a:moveTo>
                    <a:pt x="826461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05268" tIns="-9674" rIns="405269" bIns="-9676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1190" y="3778066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خوابيــدن</a:t>
              </a:r>
              <a:endParaRPr lang="en-US" sz="3200" b="1" dirty="0" smtClean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1190" y="3596776"/>
            <a:ext cx="5533817" cy="2316769"/>
            <a:chOff x="91190" y="3596776"/>
            <a:chExt cx="5533817" cy="2316769"/>
          </a:xfrm>
        </p:grpSpPr>
        <p:sp>
          <p:nvSpPr>
            <p:cNvPr id="21" name="Freeform 20"/>
            <p:cNvSpPr/>
            <p:nvPr/>
          </p:nvSpPr>
          <p:spPr>
            <a:xfrm rot="17638767">
              <a:off x="4756388" y="4443421"/>
              <a:ext cx="1715263" cy="21974"/>
            </a:xfrm>
            <a:custGeom>
              <a:avLst/>
              <a:gdLst>
                <a:gd name="connsiteX0" fmla="*/ 0 w 1715262"/>
                <a:gd name="connsiteY0" fmla="*/ 10986 h 21973"/>
                <a:gd name="connsiteX1" fmla="*/ 1715262 w 1715262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5262" h="21973">
                  <a:moveTo>
                    <a:pt x="1715262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827449" tIns="-31894" rIns="827450" bIns="-31896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1190" y="4562490"/>
              <a:ext cx="5174280" cy="1351055"/>
            </a:xfrm>
            <a:custGeom>
              <a:avLst/>
              <a:gdLst>
                <a:gd name="connsiteX0" fmla="*/ 0 w 5174280"/>
                <a:gd name="connsiteY0" fmla="*/ 135106 h 1351055"/>
                <a:gd name="connsiteX1" fmla="*/ 39572 w 5174280"/>
                <a:gd name="connsiteY1" fmla="*/ 39572 h 1351055"/>
                <a:gd name="connsiteX2" fmla="*/ 135106 w 5174280"/>
                <a:gd name="connsiteY2" fmla="*/ 1 h 1351055"/>
                <a:gd name="connsiteX3" fmla="*/ 5039174 w 5174280"/>
                <a:gd name="connsiteY3" fmla="*/ 0 h 1351055"/>
                <a:gd name="connsiteX4" fmla="*/ 5134708 w 5174280"/>
                <a:gd name="connsiteY4" fmla="*/ 39572 h 1351055"/>
                <a:gd name="connsiteX5" fmla="*/ 5174279 w 5174280"/>
                <a:gd name="connsiteY5" fmla="*/ 135106 h 1351055"/>
                <a:gd name="connsiteX6" fmla="*/ 5174280 w 5174280"/>
                <a:gd name="connsiteY6" fmla="*/ 1215949 h 1351055"/>
                <a:gd name="connsiteX7" fmla="*/ 5134708 w 5174280"/>
                <a:gd name="connsiteY7" fmla="*/ 1311483 h 1351055"/>
                <a:gd name="connsiteX8" fmla="*/ 5039174 w 5174280"/>
                <a:gd name="connsiteY8" fmla="*/ 1351055 h 1351055"/>
                <a:gd name="connsiteX9" fmla="*/ 135106 w 5174280"/>
                <a:gd name="connsiteY9" fmla="*/ 1351055 h 1351055"/>
                <a:gd name="connsiteX10" fmla="*/ 39572 w 5174280"/>
                <a:gd name="connsiteY10" fmla="*/ 1311483 h 1351055"/>
                <a:gd name="connsiteX11" fmla="*/ 0 w 5174280"/>
                <a:gd name="connsiteY11" fmla="*/ 1215949 h 1351055"/>
                <a:gd name="connsiteX12" fmla="*/ 0 w 5174280"/>
                <a:gd name="connsiteY12" fmla="*/ 135106 h 135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1351055">
                  <a:moveTo>
                    <a:pt x="0" y="135106"/>
                  </a:moveTo>
                  <a:cubicBezTo>
                    <a:pt x="0" y="99274"/>
                    <a:pt x="14234" y="64909"/>
                    <a:pt x="39572" y="39572"/>
                  </a:cubicBezTo>
                  <a:cubicBezTo>
                    <a:pt x="64909" y="14235"/>
                    <a:pt x="99274" y="0"/>
                    <a:pt x="135106" y="1"/>
                  </a:cubicBezTo>
                  <a:lnTo>
                    <a:pt x="5039174" y="0"/>
                  </a:lnTo>
                  <a:cubicBezTo>
                    <a:pt x="5075006" y="0"/>
                    <a:pt x="5109371" y="14234"/>
                    <a:pt x="5134708" y="39572"/>
                  </a:cubicBezTo>
                  <a:cubicBezTo>
                    <a:pt x="5160045" y="64909"/>
                    <a:pt x="5174280" y="99274"/>
                    <a:pt x="5174279" y="135106"/>
                  </a:cubicBezTo>
                  <a:cubicBezTo>
                    <a:pt x="5174279" y="495387"/>
                    <a:pt x="5174280" y="855668"/>
                    <a:pt x="5174280" y="1215949"/>
                  </a:cubicBezTo>
                  <a:cubicBezTo>
                    <a:pt x="5174280" y="1251781"/>
                    <a:pt x="5160046" y="1286146"/>
                    <a:pt x="5134708" y="1311483"/>
                  </a:cubicBezTo>
                  <a:cubicBezTo>
                    <a:pt x="5109371" y="1336820"/>
                    <a:pt x="5075006" y="1351055"/>
                    <a:pt x="5039174" y="1351055"/>
                  </a:cubicBezTo>
                  <a:lnTo>
                    <a:pt x="135106" y="1351055"/>
                  </a:lnTo>
                  <a:cubicBezTo>
                    <a:pt x="99274" y="1351055"/>
                    <a:pt x="64909" y="1336821"/>
                    <a:pt x="39572" y="1311483"/>
                  </a:cubicBezTo>
                  <a:cubicBezTo>
                    <a:pt x="14235" y="1286146"/>
                    <a:pt x="0" y="1251781"/>
                    <a:pt x="0" y="1215949"/>
                  </a:cubicBezTo>
                  <a:lnTo>
                    <a:pt x="0" y="135106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62431" tIns="62431" rIns="62431" bIns="62431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رساندن جايي از بدن </a:t>
              </a:r>
              <a:endParaRPr lang="en-US" sz="3200" b="1" dirty="0" smtClean="0">
                <a:cs typeface="B Zar" pitchFamily="2" charset="-78"/>
              </a:endParaRPr>
            </a:p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به جلد يا حاشيه قرآن</a:t>
              </a:r>
              <a:endParaRPr lang="en-US" sz="3200" b="1" dirty="0"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1190" y="3626376"/>
            <a:ext cx="5533817" cy="3071594"/>
            <a:chOff x="91190" y="3626376"/>
            <a:chExt cx="5533817" cy="3071594"/>
          </a:xfrm>
        </p:grpSpPr>
        <p:sp>
          <p:nvSpPr>
            <p:cNvPr id="23" name="Freeform 22"/>
            <p:cNvSpPr/>
            <p:nvPr/>
          </p:nvSpPr>
          <p:spPr>
            <a:xfrm rot="17071545">
              <a:off x="4224355" y="5005054"/>
              <a:ext cx="2779330" cy="21974"/>
            </a:xfrm>
            <a:custGeom>
              <a:avLst/>
              <a:gdLst>
                <a:gd name="connsiteX0" fmla="*/ 0 w 2779329"/>
                <a:gd name="connsiteY0" fmla="*/ 10986 h 21973"/>
                <a:gd name="connsiteX1" fmla="*/ 2779329 w 2779329"/>
                <a:gd name="connsiteY1" fmla="*/ 10986 h 2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79329" h="21973">
                  <a:moveTo>
                    <a:pt x="2779329" y="10987"/>
                  </a:moveTo>
                  <a:lnTo>
                    <a:pt x="0" y="1098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332880" tIns="-58497" rIns="1332883" bIns="-58496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1190" y="6024601"/>
              <a:ext cx="5174280" cy="673369"/>
            </a:xfrm>
            <a:custGeom>
              <a:avLst/>
              <a:gdLst>
                <a:gd name="connsiteX0" fmla="*/ 0 w 5174280"/>
                <a:gd name="connsiteY0" fmla="*/ 67337 h 673369"/>
                <a:gd name="connsiteX1" fmla="*/ 19723 w 5174280"/>
                <a:gd name="connsiteY1" fmla="*/ 19723 h 673369"/>
                <a:gd name="connsiteX2" fmla="*/ 67337 w 5174280"/>
                <a:gd name="connsiteY2" fmla="*/ 1 h 673369"/>
                <a:gd name="connsiteX3" fmla="*/ 5106943 w 5174280"/>
                <a:gd name="connsiteY3" fmla="*/ 0 h 673369"/>
                <a:gd name="connsiteX4" fmla="*/ 5154557 w 5174280"/>
                <a:gd name="connsiteY4" fmla="*/ 19723 h 673369"/>
                <a:gd name="connsiteX5" fmla="*/ 5174279 w 5174280"/>
                <a:gd name="connsiteY5" fmla="*/ 67337 h 673369"/>
                <a:gd name="connsiteX6" fmla="*/ 5174280 w 5174280"/>
                <a:gd name="connsiteY6" fmla="*/ 606032 h 673369"/>
                <a:gd name="connsiteX7" fmla="*/ 5154557 w 5174280"/>
                <a:gd name="connsiteY7" fmla="*/ 653646 h 673369"/>
                <a:gd name="connsiteX8" fmla="*/ 5106943 w 5174280"/>
                <a:gd name="connsiteY8" fmla="*/ 673369 h 673369"/>
                <a:gd name="connsiteX9" fmla="*/ 67337 w 5174280"/>
                <a:gd name="connsiteY9" fmla="*/ 673369 h 673369"/>
                <a:gd name="connsiteX10" fmla="*/ 19723 w 5174280"/>
                <a:gd name="connsiteY10" fmla="*/ 653646 h 673369"/>
                <a:gd name="connsiteX11" fmla="*/ 0 w 5174280"/>
                <a:gd name="connsiteY11" fmla="*/ 606032 h 673369"/>
                <a:gd name="connsiteX12" fmla="*/ 0 w 5174280"/>
                <a:gd name="connsiteY12" fmla="*/ 67337 h 6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4280" h="673369">
                  <a:moveTo>
                    <a:pt x="0" y="67337"/>
                  </a:moveTo>
                  <a:cubicBezTo>
                    <a:pt x="0" y="49478"/>
                    <a:pt x="7094" y="32351"/>
                    <a:pt x="19723" y="19723"/>
                  </a:cubicBezTo>
                  <a:cubicBezTo>
                    <a:pt x="32351" y="7095"/>
                    <a:pt x="49479" y="0"/>
                    <a:pt x="67337" y="1"/>
                  </a:cubicBezTo>
                  <a:lnTo>
                    <a:pt x="5106943" y="0"/>
                  </a:lnTo>
                  <a:cubicBezTo>
                    <a:pt x="5124802" y="0"/>
                    <a:pt x="5141929" y="7094"/>
                    <a:pt x="5154557" y="19723"/>
                  </a:cubicBezTo>
                  <a:cubicBezTo>
                    <a:pt x="5167185" y="32351"/>
                    <a:pt x="5174280" y="49479"/>
                    <a:pt x="5174279" y="67337"/>
                  </a:cubicBezTo>
                  <a:cubicBezTo>
                    <a:pt x="5174279" y="246902"/>
                    <a:pt x="5174280" y="426467"/>
                    <a:pt x="5174280" y="606032"/>
                  </a:cubicBezTo>
                  <a:cubicBezTo>
                    <a:pt x="5174280" y="623891"/>
                    <a:pt x="5167186" y="641018"/>
                    <a:pt x="5154557" y="653646"/>
                  </a:cubicBezTo>
                  <a:cubicBezTo>
                    <a:pt x="5141929" y="666274"/>
                    <a:pt x="5124801" y="673369"/>
                    <a:pt x="5106943" y="673369"/>
                  </a:cubicBezTo>
                  <a:lnTo>
                    <a:pt x="67337" y="673369"/>
                  </a:lnTo>
                  <a:cubicBezTo>
                    <a:pt x="49478" y="673369"/>
                    <a:pt x="32351" y="666275"/>
                    <a:pt x="19723" y="653646"/>
                  </a:cubicBezTo>
                  <a:cubicBezTo>
                    <a:pt x="7095" y="641018"/>
                    <a:pt x="0" y="623890"/>
                    <a:pt x="0" y="606032"/>
                  </a:cubicBezTo>
                  <a:lnTo>
                    <a:pt x="0" y="67337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42582" tIns="42582" rIns="42582" bIns="42582" numCol="1" spcCol="1270" anchor="ctr" anchorCtr="0">
              <a:noAutofit/>
            </a:bodyPr>
            <a:lstStyle/>
            <a:p>
              <a:pPr algn="ctr" defTabSz="1600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زيارت اهـل قبور</a:t>
              </a:r>
              <a:endParaRPr lang="en-US" sz="3200" b="1" dirty="0">
                <a:cs typeface="B Zar" pitchFamily="2" charset="-78"/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>
            <a:off x="5962568" y="2543333"/>
            <a:ext cx="3123335" cy="2254930"/>
          </a:xfrm>
          <a:custGeom>
            <a:avLst/>
            <a:gdLst>
              <a:gd name="connsiteX0" fmla="*/ 0 w 3123335"/>
              <a:gd name="connsiteY0" fmla="*/ 225493 h 2254930"/>
              <a:gd name="connsiteX1" fmla="*/ 66046 w 3123335"/>
              <a:gd name="connsiteY1" fmla="*/ 66045 h 2254930"/>
              <a:gd name="connsiteX2" fmla="*/ 225494 w 3123335"/>
              <a:gd name="connsiteY2" fmla="*/ 0 h 2254930"/>
              <a:gd name="connsiteX3" fmla="*/ 2897842 w 3123335"/>
              <a:gd name="connsiteY3" fmla="*/ 0 h 2254930"/>
              <a:gd name="connsiteX4" fmla="*/ 3057290 w 3123335"/>
              <a:gd name="connsiteY4" fmla="*/ 66046 h 2254930"/>
              <a:gd name="connsiteX5" fmla="*/ 3123335 w 3123335"/>
              <a:gd name="connsiteY5" fmla="*/ 225494 h 2254930"/>
              <a:gd name="connsiteX6" fmla="*/ 3123335 w 3123335"/>
              <a:gd name="connsiteY6" fmla="*/ 2029437 h 2254930"/>
              <a:gd name="connsiteX7" fmla="*/ 3057290 w 3123335"/>
              <a:gd name="connsiteY7" fmla="*/ 2188885 h 2254930"/>
              <a:gd name="connsiteX8" fmla="*/ 2897842 w 3123335"/>
              <a:gd name="connsiteY8" fmla="*/ 2254930 h 2254930"/>
              <a:gd name="connsiteX9" fmla="*/ 225493 w 3123335"/>
              <a:gd name="connsiteY9" fmla="*/ 2254930 h 2254930"/>
              <a:gd name="connsiteX10" fmla="*/ 66045 w 3123335"/>
              <a:gd name="connsiteY10" fmla="*/ 2188884 h 2254930"/>
              <a:gd name="connsiteX11" fmla="*/ 0 w 3123335"/>
              <a:gd name="connsiteY11" fmla="*/ 2029436 h 2254930"/>
              <a:gd name="connsiteX12" fmla="*/ 0 w 3123335"/>
              <a:gd name="connsiteY12" fmla="*/ 225493 h 2254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23335" h="2254930">
                <a:moveTo>
                  <a:pt x="0" y="225493"/>
                </a:moveTo>
                <a:cubicBezTo>
                  <a:pt x="0" y="165689"/>
                  <a:pt x="23757" y="108333"/>
                  <a:pt x="66046" y="66045"/>
                </a:cubicBezTo>
                <a:cubicBezTo>
                  <a:pt x="108334" y="23757"/>
                  <a:pt x="165689" y="0"/>
                  <a:pt x="225494" y="0"/>
                </a:cubicBezTo>
                <a:lnTo>
                  <a:pt x="2897842" y="0"/>
                </a:lnTo>
                <a:cubicBezTo>
                  <a:pt x="2957646" y="0"/>
                  <a:pt x="3015002" y="23757"/>
                  <a:pt x="3057290" y="66046"/>
                </a:cubicBezTo>
                <a:cubicBezTo>
                  <a:pt x="3099578" y="108334"/>
                  <a:pt x="3123335" y="165689"/>
                  <a:pt x="3123335" y="225494"/>
                </a:cubicBezTo>
                <a:lnTo>
                  <a:pt x="3123335" y="2029437"/>
                </a:lnTo>
                <a:cubicBezTo>
                  <a:pt x="3123335" y="2089241"/>
                  <a:pt x="3099578" y="2146597"/>
                  <a:pt x="3057290" y="2188885"/>
                </a:cubicBezTo>
                <a:cubicBezTo>
                  <a:pt x="3015002" y="2231173"/>
                  <a:pt x="2957647" y="2254930"/>
                  <a:pt x="2897842" y="2254930"/>
                </a:cubicBezTo>
                <a:lnTo>
                  <a:pt x="225493" y="2254930"/>
                </a:lnTo>
                <a:cubicBezTo>
                  <a:pt x="165689" y="2254930"/>
                  <a:pt x="108333" y="2231173"/>
                  <a:pt x="66045" y="2188884"/>
                </a:cubicBezTo>
                <a:cubicBezTo>
                  <a:pt x="23757" y="2146596"/>
                  <a:pt x="0" y="2089241"/>
                  <a:pt x="0" y="2029436"/>
                </a:cubicBezTo>
                <a:lnTo>
                  <a:pt x="0" y="225493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88905" tIns="88905" rIns="88905" bIns="88905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کارهــايـي که مستحب است با وضو انجام شود</a:t>
            </a:r>
            <a:endParaRPr lang="en-US" sz="3600" b="1" kern="1200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8602" y="533401"/>
            <a:ext cx="5574066" cy="2920790"/>
            <a:chOff x="228601" y="765522"/>
            <a:chExt cx="5692142" cy="2982662"/>
          </a:xfrm>
        </p:grpSpPr>
        <p:sp>
          <p:nvSpPr>
            <p:cNvPr id="11" name="Freeform 10"/>
            <p:cNvSpPr/>
            <p:nvPr/>
          </p:nvSpPr>
          <p:spPr>
            <a:xfrm rot="26325511">
              <a:off x="4569983" y="2397425"/>
              <a:ext cx="2681653" cy="19866"/>
            </a:xfrm>
            <a:custGeom>
              <a:avLst/>
              <a:gdLst>
                <a:gd name="connsiteX0" fmla="*/ 0 w 2681653"/>
                <a:gd name="connsiteY0" fmla="*/ 9932 h 19865"/>
                <a:gd name="connsiteX1" fmla="*/ 2681653 w 2681653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1653" h="19865">
                  <a:moveTo>
                    <a:pt x="2681653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86485" tIns="-57108" rIns="1286486" bIns="-5710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>
                <a:cs typeface="B Koodak" pitchFamily="2" charset="-78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601" y="765522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در طهارت</a:t>
              </a:r>
              <a:endParaRPr lang="en-US" sz="3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28602" y="1269299"/>
            <a:ext cx="5574066" cy="2194649"/>
            <a:chOff x="228601" y="1517009"/>
            <a:chExt cx="5692142" cy="2241139"/>
          </a:xfrm>
        </p:grpSpPr>
        <p:sp>
          <p:nvSpPr>
            <p:cNvPr id="13" name="Freeform 12"/>
            <p:cNvSpPr/>
            <p:nvPr/>
          </p:nvSpPr>
          <p:spPr>
            <a:xfrm rot="26067012">
              <a:off x="4935762" y="2773168"/>
              <a:ext cx="1950095" cy="19866"/>
            </a:xfrm>
            <a:custGeom>
              <a:avLst/>
              <a:gdLst>
                <a:gd name="connsiteX0" fmla="*/ 0 w 1950095"/>
                <a:gd name="connsiteY0" fmla="*/ 9932 h 19865"/>
                <a:gd name="connsiteX1" fmla="*/ 1950095 w 1950095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095" h="19865">
                  <a:moveTo>
                    <a:pt x="1950095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38995" tIns="-38819" rIns="938996" bIns="-38820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>
                <a:cs typeface="B Koodak" pitchFamily="2" charset="-78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601" y="1517009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در حدث</a:t>
              </a:r>
              <a:endParaRPr lang="en-US" sz="3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28602" y="2005198"/>
            <a:ext cx="5574065" cy="1480268"/>
            <a:chOff x="228601" y="2268496"/>
            <a:chExt cx="5692141" cy="1511625"/>
          </a:xfrm>
        </p:grpSpPr>
        <p:sp>
          <p:nvSpPr>
            <p:cNvPr id="15" name="Freeform 14"/>
            <p:cNvSpPr/>
            <p:nvPr/>
          </p:nvSpPr>
          <p:spPr>
            <a:xfrm rot="25507178">
              <a:off x="5289532" y="3148912"/>
              <a:ext cx="1242553" cy="19866"/>
            </a:xfrm>
            <a:custGeom>
              <a:avLst/>
              <a:gdLst>
                <a:gd name="connsiteX0" fmla="*/ 0 w 1242553"/>
                <a:gd name="connsiteY0" fmla="*/ 9932 h 19865"/>
                <a:gd name="connsiteX1" fmla="*/ 1242553 w 1242553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553" h="19865">
                  <a:moveTo>
                    <a:pt x="1242553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02912" tIns="-21133" rIns="602913" bIns="-2112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>
                <a:cs typeface="B Koodak" pitchFamily="2" charset="-78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8601" y="2268496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در طهارت بين نماز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28602" y="2741096"/>
            <a:ext cx="5879560" cy="639911"/>
            <a:chOff x="228602" y="2741096"/>
            <a:chExt cx="5879560" cy="639911"/>
          </a:xfrm>
        </p:grpSpPr>
        <p:sp>
          <p:nvSpPr>
            <p:cNvPr id="17" name="Freeform 16"/>
            <p:cNvSpPr/>
            <p:nvPr/>
          </p:nvSpPr>
          <p:spPr>
            <a:xfrm rot="2142401">
              <a:off x="5477720" y="3235299"/>
              <a:ext cx="630442" cy="19454"/>
            </a:xfrm>
            <a:custGeom>
              <a:avLst/>
              <a:gdLst>
                <a:gd name="connsiteX0" fmla="*/ 0 w 643797"/>
                <a:gd name="connsiteY0" fmla="*/ 9932 h 19865"/>
                <a:gd name="connsiteX1" fmla="*/ 643797 w 64379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3797" h="19865">
                  <a:moveTo>
                    <a:pt x="64379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18502" tIns="-6162" rIns="318505" bIns="-616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8602" y="2741096"/>
              <a:ext cx="5308373" cy="639911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در طهارت پس از نماز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8602" y="3476994"/>
            <a:ext cx="5879560" cy="639911"/>
            <a:chOff x="228601" y="3771470"/>
            <a:chExt cx="6004107" cy="653466"/>
          </a:xfrm>
        </p:grpSpPr>
        <p:sp>
          <p:nvSpPr>
            <p:cNvPr id="19" name="Freeform 18"/>
            <p:cNvSpPr/>
            <p:nvPr/>
          </p:nvSpPr>
          <p:spPr>
            <a:xfrm rot="19457599">
              <a:off x="5588911" y="3900399"/>
              <a:ext cx="643797" cy="19866"/>
            </a:xfrm>
            <a:custGeom>
              <a:avLst/>
              <a:gdLst>
                <a:gd name="connsiteX0" fmla="*/ 0 w 643797"/>
                <a:gd name="connsiteY0" fmla="*/ 9932 h 19865"/>
                <a:gd name="connsiteX1" fmla="*/ 643797 w 643797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3797" h="19865">
                  <a:moveTo>
                    <a:pt x="643797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18503" tIns="-6163" rIns="318504" bIns="-616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601" y="3771470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در وجود مانع پس از وضو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28602" y="3372535"/>
            <a:ext cx="5574065" cy="1480268"/>
            <a:chOff x="228601" y="3664798"/>
            <a:chExt cx="5692141" cy="1511625"/>
          </a:xfrm>
        </p:grpSpPr>
        <p:sp>
          <p:nvSpPr>
            <p:cNvPr id="21" name="Freeform 20"/>
            <p:cNvSpPr/>
            <p:nvPr/>
          </p:nvSpPr>
          <p:spPr>
            <a:xfrm rot="17692822">
              <a:off x="5289532" y="4276142"/>
              <a:ext cx="1242553" cy="19866"/>
            </a:xfrm>
            <a:custGeom>
              <a:avLst/>
              <a:gdLst>
                <a:gd name="connsiteX0" fmla="*/ 0 w 1242553"/>
                <a:gd name="connsiteY0" fmla="*/ 9932 h 19865"/>
                <a:gd name="connsiteX1" fmla="*/ 1242553 w 1242553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2553" h="19865">
                  <a:moveTo>
                    <a:pt x="1242553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02913" tIns="-21130" rIns="602912" bIns="-2113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8601" y="4522957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شک </a:t>
              </a:r>
              <a:r>
                <a:rPr lang="fa-IR" sz="3200" b="1" smtClean="0">
                  <a:solidFill>
                    <a:schemeClr val="tx1"/>
                  </a:solidFill>
                  <a:cs typeface="B Zar" pitchFamily="2" charset="-78"/>
                </a:rPr>
                <a:t>در مانعیت موجود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8602" y="3394052"/>
            <a:ext cx="5574066" cy="2194649"/>
            <a:chOff x="228601" y="3686771"/>
            <a:chExt cx="5692142" cy="2241139"/>
          </a:xfrm>
        </p:grpSpPr>
        <p:sp>
          <p:nvSpPr>
            <p:cNvPr id="23" name="Freeform 22"/>
            <p:cNvSpPr/>
            <p:nvPr/>
          </p:nvSpPr>
          <p:spPr>
            <a:xfrm rot="17132988">
              <a:off x="4935762" y="4651886"/>
              <a:ext cx="1950096" cy="19866"/>
            </a:xfrm>
            <a:custGeom>
              <a:avLst/>
              <a:gdLst>
                <a:gd name="connsiteX0" fmla="*/ 0 w 1950095"/>
                <a:gd name="connsiteY0" fmla="*/ 9932 h 19865"/>
                <a:gd name="connsiteX1" fmla="*/ 1950095 w 1950095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0095" h="19865">
                  <a:moveTo>
                    <a:pt x="1950095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38996" tIns="-38821" rIns="938995" bIns="-38818" numCol="1" spcCol="1270" anchor="ctr" anchorCtr="0">
              <a:noAutofit/>
            </a:bodyPr>
            <a:lstStyle/>
            <a:p>
              <a:pPr lvl="0" algn="ctr" defTabSz="266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8601" y="5274444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علم به وجود مانع پس از وضو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8602" y="3403809"/>
            <a:ext cx="5574066" cy="2920791"/>
            <a:chOff x="228601" y="3696734"/>
            <a:chExt cx="5692142" cy="2982663"/>
          </a:xfrm>
        </p:grpSpPr>
        <p:sp>
          <p:nvSpPr>
            <p:cNvPr id="25" name="Freeform 24"/>
            <p:cNvSpPr/>
            <p:nvPr/>
          </p:nvSpPr>
          <p:spPr>
            <a:xfrm rot="16874489">
              <a:off x="4569983" y="5027628"/>
              <a:ext cx="2681654" cy="19866"/>
            </a:xfrm>
            <a:custGeom>
              <a:avLst/>
              <a:gdLst>
                <a:gd name="connsiteX0" fmla="*/ 0 w 2681653"/>
                <a:gd name="connsiteY0" fmla="*/ 9932 h 19865"/>
                <a:gd name="connsiteX1" fmla="*/ 2681653 w 2681653"/>
                <a:gd name="connsiteY1" fmla="*/ 9932 h 19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1653" h="19865">
                  <a:moveTo>
                    <a:pt x="2681653" y="9933"/>
                  </a:moveTo>
                  <a:lnTo>
                    <a:pt x="0" y="993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286484" tIns="-57109" rIns="1286487" bIns="-57108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8601" y="6025931"/>
              <a:ext cx="5420821" cy="653466"/>
            </a:xfrm>
            <a:custGeom>
              <a:avLst/>
              <a:gdLst>
                <a:gd name="connsiteX0" fmla="*/ 0 w 5420821"/>
                <a:gd name="connsiteY0" fmla="*/ 65347 h 653466"/>
                <a:gd name="connsiteX1" fmla="*/ 19140 w 5420821"/>
                <a:gd name="connsiteY1" fmla="*/ 19140 h 653466"/>
                <a:gd name="connsiteX2" fmla="*/ 65347 w 5420821"/>
                <a:gd name="connsiteY2" fmla="*/ 0 h 653466"/>
                <a:gd name="connsiteX3" fmla="*/ 5355474 w 5420821"/>
                <a:gd name="connsiteY3" fmla="*/ 0 h 653466"/>
                <a:gd name="connsiteX4" fmla="*/ 5401681 w 5420821"/>
                <a:gd name="connsiteY4" fmla="*/ 19140 h 653466"/>
                <a:gd name="connsiteX5" fmla="*/ 5420821 w 5420821"/>
                <a:gd name="connsiteY5" fmla="*/ 65347 h 653466"/>
                <a:gd name="connsiteX6" fmla="*/ 5420821 w 5420821"/>
                <a:gd name="connsiteY6" fmla="*/ 588119 h 653466"/>
                <a:gd name="connsiteX7" fmla="*/ 5401681 w 5420821"/>
                <a:gd name="connsiteY7" fmla="*/ 634326 h 653466"/>
                <a:gd name="connsiteX8" fmla="*/ 5355474 w 5420821"/>
                <a:gd name="connsiteY8" fmla="*/ 653466 h 653466"/>
                <a:gd name="connsiteX9" fmla="*/ 65347 w 5420821"/>
                <a:gd name="connsiteY9" fmla="*/ 653466 h 653466"/>
                <a:gd name="connsiteX10" fmla="*/ 19140 w 5420821"/>
                <a:gd name="connsiteY10" fmla="*/ 634326 h 653466"/>
                <a:gd name="connsiteX11" fmla="*/ 0 w 5420821"/>
                <a:gd name="connsiteY11" fmla="*/ 588119 h 653466"/>
                <a:gd name="connsiteX12" fmla="*/ 0 w 5420821"/>
                <a:gd name="connsiteY12" fmla="*/ 65347 h 653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0821" h="653466">
                  <a:moveTo>
                    <a:pt x="0" y="65347"/>
                  </a:moveTo>
                  <a:cubicBezTo>
                    <a:pt x="0" y="48016"/>
                    <a:pt x="6885" y="31395"/>
                    <a:pt x="19140" y="19140"/>
                  </a:cubicBezTo>
                  <a:cubicBezTo>
                    <a:pt x="31395" y="6885"/>
                    <a:pt x="48016" y="0"/>
                    <a:pt x="65347" y="0"/>
                  </a:cubicBezTo>
                  <a:lnTo>
                    <a:pt x="5355474" y="0"/>
                  </a:lnTo>
                  <a:cubicBezTo>
                    <a:pt x="5372805" y="0"/>
                    <a:pt x="5389426" y="6885"/>
                    <a:pt x="5401681" y="19140"/>
                  </a:cubicBezTo>
                  <a:cubicBezTo>
                    <a:pt x="5413936" y="31395"/>
                    <a:pt x="5420821" y="48016"/>
                    <a:pt x="5420821" y="65347"/>
                  </a:cubicBezTo>
                  <a:lnTo>
                    <a:pt x="5420821" y="588119"/>
                  </a:lnTo>
                  <a:cubicBezTo>
                    <a:pt x="5420821" y="605450"/>
                    <a:pt x="5413936" y="622071"/>
                    <a:pt x="5401681" y="634326"/>
                  </a:cubicBezTo>
                  <a:cubicBezTo>
                    <a:pt x="5389426" y="646581"/>
                    <a:pt x="5372805" y="653466"/>
                    <a:pt x="5355474" y="653466"/>
                  </a:cubicBezTo>
                  <a:lnTo>
                    <a:pt x="65347" y="653466"/>
                  </a:lnTo>
                  <a:cubicBezTo>
                    <a:pt x="48016" y="653466"/>
                    <a:pt x="31395" y="646581"/>
                    <a:pt x="19140" y="634326"/>
                  </a:cubicBezTo>
                  <a:cubicBezTo>
                    <a:pt x="6885" y="622071"/>
                    <a:pt x="0" y="605450"/>
                    <a:pt x="0" y="588119"/>
                  </a:cubicBezTo>
                  <a:lnTo>
                    <a:pt x="0" y="6534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39459" tIns="39459" rIns="39459" bIns="39459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کثير الشک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>
            <a:off x="6048905" y="2963974"/>
            <a:ext cx="2686297" cy="930054"/>
          </a:xfrm>
          <a:custGeom>
            <a:avLst/>
            <a:gdLst>
              <a:gd name="connsiteX0" fmla="*/ 0 w 2743201"/>
              <a:gd name="connsiteY0" fmla="*/ 94976 h 949755"/>
              <a:gd name="connsiteX1" fmla="*/ 27818 w 2743201"/>
              <a:gd name="connsiteY1" fmla="*/ 27818 h 949755"/>
              <a:gd name="connsiteX2" fmla="*/ 94976 w 2743201"/>
              <a:gd name="connsiteY2" fmla="*/ 0 h 949755"/>
              <a:gd name="connsiteX3" fmla="*/ 2648225 w 2743201"/>
              <a:gd name="connsiteY3" fmla="*/ 0 h 949755"/>
              <a:gd name="connsiteX4" fmla="*/ 2715383 w 2743201"/>
              <a:gd name="connsiteY4" fmla="*/ 27818 h 949755"/>
              <a:gd name="connsiteX5" fmla="*/ 2743201 w 2743201"/>
              <a:gd name="connsiteY5" fmla="*/ 94976 h 949755"/>
              <a:gd name="connsiteX6" fmla="*/ 2743201 w 2743201"/>
              <a:gd name="connsiteY6" fmla="*/ 854779 h 949755"/>
              <a:gd name="connsiteX7" fmla="*/ 2715383 w 2743201"/>
              <a:gd name="connsiteY7" fmla="*/ 921937 h 949755"/>
              <a:gd name="connsiteX8" fmla="*/ 2648225 w 2743201"/>
              <a:gd name="connsiteY8" fmla="*/ 949755 h 949755"/>
              <a:gd name="connsiteX9" fmla="*/ 94976 w 2743201"/>
              <a:gd name="connsiteY9" fmla="*/ 949755 h 949755"/>
              <a:gd name="connsiteX10" fmla="*/ 27818 w 2743201"/>
              <a:gd name="connsiteY10" fmla="*/ 921937 h 949755"/>
              <a:gd name="connsiteX11" fmla="*/ 0 w 2743201"/>
              <a:gd name="connsiteY11" fmla="*/ 854779 h 949755"/>
              <a:gd name="connsiteX12" fmla="*/ 0 w 2743201"/>
              <a:gd name="connsiteY12" fmla="*/ 94976 h 949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43201" h="949755">
                <a:moveTo>
                  <a:pt x="0" y="94976"/>
                </a:moveTo>
                <a:cubicBezTo>
                  <a:pt x="0" y="69787"/>
                  <a:pt x="10006" y="45629"/>
                  <a:pt x="27818" y="27818"/>
                </a:cubicBezTo>
                <a:cubicBezTo>
                  <a:pt x="45629" y="10007"/>
                  <a:pt x="69787" y="0"/>
                  <a:pt x="94976" y="0"/>
                </a:cubicBezTo>
                <a:lnTo>
                  <a:pt x="2648225" y="0"/>
                </a:lnTo>
                <a:cubicBezTo>
                  <a:pt x="2673414" y="0"/>
                  <a:pt x="2697572" y="10006"/>
                  <a:pt x="2715383" y="27818"/>
                </a:cubicBezTo>
                <a:cubicBezTo>
                  <a:pt x="2733194" y="45629"/>
                  <a:pt x="2743201" y="69787"/>
                  <a:pt x="2743201" y="94976"/>
                </a:cubicBezTo>
                <a:lnTo>
                  <a:pt x="2743201" y="854779"/>
                </a:lnTo>
                <a:cubicBezTo>
                  <a:pt x="2743201" y="879968"/>
                  <a:pt x="2733195" y="904126"/>
                  <a:pt x="2715383" y="921937"/>
                </a:cubicBezTo>
                <a:cubicBezTo>
                  <a:pt x="2697572" y="939748"/>
                  <a:pt x="2673414" y="949755"/>
                  <a:pt x="2648225" y="949755"/>
                </a:cubicBezTo>
                <a:lnTo>
                  <a:pt x="94976" y="949755"/>
                </a:lnTo>
                <a:cubicBezTo>
                  <a:pt x="69787" y="949755"/>
                  <a:pt x="45629" y="939749"/>
                  <a:pt x="27818" y="921937"/>
                </a:cubicBezTo>
                <a:cubicBezTo>
                  <a:pt x="10007" y="904126"/>
                  <a:pt x="0" y="879968"/>
                  <a:pt x="0" y="854779"/>
                </a:cubicBezTo>
                <a:lnTo>
                  <a:pt x="0" y="94976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spcFirstLastPara="0" vert="horz" wrap="square" lIns="48137" tIns="48137" rIns="48137" bIns="48137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شکيات وضو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27" name="7-Point Star 26">
            <a:hlinkClick r:id="rId2" action="ppaction://hlinksldjump"/>
          </p:cNvPr>
          <p:cNvSpPr/>
          <p:nvPr/>
        </p:nvSpPr>
        <p:spPr>
          <a:xfrm>
            <a:off x="377840" y="75381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Striped Right Arrow 46">
            <a:hlinkClick r:id="rId3" action="ppaction://hlinksldjump"/>
          </p:cNvPr>
          <p:cNvSpPr/>
          <p:nvPr/>
        </p:nvSpPr>
        <p:spPr>
          <a:xfrm rot="10800000">
            <a:off x="76200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6" name="7-Point Star 45">
            <a:hlinkClick r:id="rId4" action="ppaction://hlinksldjump"/>
          </p:cNvPr>
          <p:cNvSpPr/>
          <p:nvPr/>
        </p:nvSpPr>
        <p:spPr>
          <a:xfrm>
            <a:off x="377840" y="14478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7-Point Star 47">
            <a:hlinkClick r:id="rId5" action="ppaction://hlinksldjump"/>
          </p:cNvPr>
          <p:cNvSpPr/>
          <p:nvPr/>
        </p:nvSpPr>
        <p:spPr>
          <a:xfrm>
            <a:off x="377840" y="22098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7-Point Star 49">
            <a:hlinkClick r:id="rId6" action="ppaction://hlinksldjump"/>
          </p:cNvPr>
          <p:cNvSpPr/>
          <p:nvPr/>
        </p:nvSpPr>
        <p:spPr>
          <a:xfrm>
            <a:off x="377840" y="29718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7-Point Star 50">
            <a:hlinkClick r:id="rId7" action="ppaction://hlinksldjump"/>
          </p:cNvPr>
          <p:cNvSpPr/>
          <p:nvPr/>
        </p:nvSpPr>
        <p:spPr>
          <a:xfrm>
            <a:off x="377840" y="37338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7-Point Star 51">
            <a:hlinkClick r:id="rId8" action="ppaction://hlinksldjump"/>
          </p:cNvPr>
          <p:cNvSpPr/>
          <p:nvPr/>
        </p:nvSpPr>
        <p:spPr>
          <a:xfrm>
            <a:off x="377840" y="44196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7-Point Star 52">
            <a:hlinkClick r:id="rId9" action="ppaction://hlinksldjump"/>
          </p:cNvPr>
          <p:cNvSpPr/>
          <p:nvPr/>
        </p:nvSpPr>
        <p:spPr>
          <a:xfrm>
            <a:off x="377840" y="51816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7-Point Star 53">
            <a:hlinkClick r:id="rId10" action="ppaction://hlinksldjump"/>
          </p:cNvPr>
          <p:cNvSpPr/>
          <p:nvPr/>
        </p:nvSpPr>
        <p:spPr>
          <a:xfrm>
            <a:off x="377840" y="5867400"/>
            <a:ext cx="223858" cy="223858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0" grpId="0" animBg="1"/>
      <p:bldP spid="27" grpId="0" animBg="1"/>
      <p:bldP spid="27" grpId="1" animBg="1"/>
      <p:bldP spid="47" grpId="0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كسى كه نمى‏داند وضو گرفته يا نه، بايد وضو بگيرد.</a:t>
            </a:r>
            <a:endParaRPr lang="en-US" sz="44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نمى‏داند وضويش باطل شده يا نه، لازم نيست دوباره وضو بگيرد.</a:t>
            </a:r>
            <a:endParaRPr lang="en-US" sz="40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2362200"/>
            <a:ext cx="7315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اگر انسان در بين نماز شك كند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 وضو گرفته يا نه،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 نمازش</a:t>
            </a:r>
            <a:r>
              <a:rPr lang="fa-IR" sz="4400" b="1" dirty="0" smtClean="0">
                <a:solidFill>
                  <a:srgbClr val="C00000"/>
                </a:solidFill>
                <a:cs typeface="B Zar" pitchFamily="2" charset="-78"/>
              </a:rPr>
              <a:t> باطل </a:t>
            </a:r>
            <a:r>
              <a:rPr lang="fa-IR" sz="4400" b="1" dirty="0" smtClean="0">
                <a:cs typeface="B Zar" pitchFamily="2" charset="-78"/>
              </a:rPr>
              <a:t>است.</a:t>
            </a:r>
            <a:endParaRPr lang="en-US" sz="44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8382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2362200"/>
            <a:ext cx="7315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اگر پس از خواندن نماز،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شك كند با ضو بوده يا نه،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نماز خوانده شده صحيح است،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ولى براى نمازهاى بعدى بايد وضو بگيرد.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2133600"/>
            <a:ext cx="7315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انسان پس از وضو شك كند،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مانعى بر اعضاى وضو بوده يا نه،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به شك اعتنا نمى‏شود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و وضو صحيح است.</a:t>
            </a:r>
            <a:endParaRPr lang="en-US" sz="40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2057400"/>
            <a:ext cx="7315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اگر مى‏داند چيزى بر اعضاى وضو چسبيده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ولى شك دارد كه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از رسيدن آب جلوگيرى مى‏كند يا نه،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بايد آن را برطرف كند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يا آب را زير آن برساند.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685800" y="2286000"/>
            <a:ext cx="777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ctr" rtl="1"/>
            <a:r>
              <a:rPr lang="fa-IR" sz="3200" b="1" dirty="0" smtClean="0">
                <a:cs typeface="B Zar" pitchFamily="2" charset="-78"/>
              </a:rPr>
              <a:t>اگر پس از وضو چيزى كه مانع رسيدن آب است </a:t>
            </a:r>
          </a:p>
          <a:p>
            <a:pPr indent="576000" algn="ctr" rtl="1"/>
            <a:r>
              <a:rPr lang="fa-IR" sz="3600" b="1" dirty="0" smtClean="0">
                <a:cs typeface="B Zar" pitchFamily="2" charset="-78"/>
              </a:rPr>
              <a:t>در اعضاى وضو ببيند</a:t>
            </a:r>
          </a:p>
          <a:p>
            <a:pPr indent="576000" algn="ctr" rtl="1"/>
            <a:r>
              <a:rPr lang="fa-IR" sz="3600" b="1" dirty="0" smtClean="0">
                <a:cs typeface="B Zar" pitchFamily="2" charset="-78"/>
              </a:rPr>
              <a:t>و نداند هنگام وضو بوده يا بعد پيدا شده،</a:t>
            </a:r>
          </a:p>
          <a:p>
            <a:pPr indent="576000" algn="ctr" rtl="1"/>
            <a:r>
              <a:rPr lang="fa-IR" sz="3600" b="1" dirty="0" smtClean="0">
                <a:cs typeface="B Zar" pitchFamily="2" charset="-78"/>
              </a:rPr>
              <a:t>وضوى او صحيح است، </a:t>
            </a:r>
          </a:p>
          <a:p>
            <a:pPr indent="576000" algn="ctr" rtl="1"/>
            <a:r>
              <a:rPr lang="fa-IR" sz="3200" b="1" dirty="0" smtClean="0">
                <a:cs typeface="B Zar" pitchFamily="2" charset="-78"/>
              </a:rPr>
              <a:t>ولى اگر بداند كه در وقت وضو گرفتن </a:t>
            </a:r>
          </a:p>
          <a:p>
            <a:pPr indent="576000" algn="ctr" rtl="1"/>
            <a:r>
              <a:rPr lang="fa-IR" sz="3200" b="1" dirty="0" smtClean="0">
                <a:cs typeface="B Zar" pitchFamily="2" charset="-78"/>
              </a:rPr>
              <a:t>ملتفت آن مانع نبوده،</a:t>
            </a:r>
          </a:p>
          <a:p>
            <a:pPr indent="576000" algn="ctr" rtl="1"/>
            <a:r>
              <a:rPr lang="fa-IR" sz="3200" b="1" dirty="0" smtClean="0">
                <a:cs typeface="B Zar" pitchFamily="2" charset="-78"/>
              </a:rPr>
              <a:t> </a:t>
            </a:r>
            <a:r>
              <a:rPr lang="fa-IR" sz="3600" b="1" dirty="0" smtClean="0">
                <a:cs typeface="B Zar" pitchFamily="2" charset="-78"/>
              </a:rPr>
              <a:t>احتياط واجب است كه دوباره وضو بگيرد.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6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6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2209800"/>
            <a:ext cx="7315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كسى كه در كارهاى وضو و شرايط آن،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مثل وجود داشتن مانعى بر اعضا،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زياد شك مى‏كند،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بايد به شك خود اعتنا نكند.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58056" y="609600"/>
            <a:ext cx="3765017" cy="533291"/>
            <a:chOff x="58056" y="917127"/>
            <a:chExt cx="3765017" cy="533291"/>
          </a:xfrm>
        </p:grpSpPr>
        <p:sp>
          <p:nvSpPr>
            <p:cNvPr id="17" name="Freeform 16"/>
            <p:cNvSpPr/>
            <p:nvPr/>
          </p:nvSpPr>
          <p:spPr>
            <a:xfrm rot="22115360">
              <a:off x="2928499" y="1238260"/>
              <a:ext cx="894574" cy="24630"/>
            </a:xfrm>
            <a:custGeom>
              <a:avLst/>
              <a:gdLst>
                <a:gd name="connsiteX0" fmla="*/ 0 w 894574"/>
                <a:gd name="connsiteY0" fmla="*/ 12314 h 24629"/>
                <a:gd name="connsiteX1" fmla="*/ 894574 w 894574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4574" h="24629">
                  <a:moveTo>
                    <a:pt x="894574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37622" tIns="-10049" rIns="437623" bIns="-1005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056" y="917127"/>
              <a:ext cx="2933515" cy="533291"/>
            </a:xfrm>
            <a:custGeom>
              <a:avLst/>
              <a:gdLst>
                <a:gd name="connsiteX0" fmla="*/ 0 w 2933515"/>
                <a:gd name="connsiteY0" fmla="*/ 53329 h 533291"/>
                <a:gd name="connsiteX1" fmla="*/ 15620 w 2933515"/>
                <a:gd name="connsiteY1" fmla="*/ 15620 h 533291"/>
                <a:gd name="connsiteX2" fmla="*/ 53329 w 2933515"/>
                <a:gd name="connsiteY2" fmla="*/ 0 h 533291"/>
                <a:gd name="connsiteX3" fmla="*/ 2880186 w 2933515"/>
                <a:gd name="connsiteY3" fmla="*/ 0 h 533291"/>
                <a:gd name="connsiteX4" fmla="*/ 2917895 w 2933515"/>
                <a:gd name="connsiteY4" fmla="*/ 15620 h 533291"/>
                <a:gd name="connsiteX5" fmla="*/ 2933515 w 2933515"/>
                <a:gd name="connsiteY5" fmla="*/ 53329 h 533291"/>
                <a:gd name="connsiteX6" fmla="*/ 2933515 w 2933515"/>
                <a:gd name="connsiteY6" fmla="*/ 479962 h 533291"/>
                <a:gd name="connsiteX7" fmla="*/ 2917895 w 2933515"/>
                <a:gd name="connsiteY7" fmla="*/ 517671 h 533291"/>
                <a:gd name="connsiteX8" fmla="*/ 2880186 w 2933515"/>
                <a:gd name="connsiteY8" fmla="*/ 533291 h 533291"/>
                <a:gd name="connsiteX9" fmla="*/ 53329 w 2933515"/>
                <a:gd name="connsiteY9" fmla="*/ 533291 h 533291"/>
                <a:gd name="connsiteX10" fmla="*/ 15620 w 2933515"/>
                <a:gd name="connsiteY10" fmla="*/ 517671 h 533291"/>
                <a:gd name="connsiteX11" fmla="*/ 0 w 2933515"/>
                <a:gd name="connsiteY11" fmla="*/ 479962 h 533291"/>
                <a:gd name="connsiteX12" fmla="*/ 0 w 2933515"/>
                <a:gd name="connsiteY12" fmla="*/ 53329 h 53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533291">
                  <a:moveTo>
                    <a:pt x="0" y="53329"/>
                  </a:moveTo>
                  <a:cubicBezTo>
                    <a:pt x="0" y="39185"/>
                    <a:pt x="5619" y="25621"/>
                    <a:pt x="15620" y="15620"/>
                  </a:cubicBezTo>
                  <a:cubicBezTo>
                    <a:pt x="25621" y="5619"/>
                    <a:pt x="39186" y="0"/>
                    <a:pt x="53329" y="0"/>
                  </a:cubicBezTo>
                  <a:lnTo>
                    <a:pt x="2880186" y="0"/>
                  </a:lnTo>
                  <a:cubicBezTo>
                    <a:pt x="2894330" y="0"/>
                    <a:pt x="2907894" y="5619"/>
                    <a:pt x="2917895" y="15620"/>
                  </a:cubicBezTo>
                  <a:cubicBezTo>
                    <a:pt x="2927896" y="25621"/>
                    <a:pt x="2933515" y="39186"/>
                    <a:pt x="2933515" y="53329"/>
                  </a:cubicBezTo>
                  <a:lnTo>
                    <a:pt x="2933515" y="479962"/>
                  </a:lnTo>
                  <a:cubicBezTo>
                    <a:pt x="2933515" y="494106"/>
                    <a:pt x="2927896" y="507670"/>
                    <a:pt x="2917895" y="517671"/>
                  </a:cubicBezTo>
                  <a:cubicBezTo>
                    <a:pt x="2907894" y="527672"/>
                    <a:pt x="2894329" y="533291"/>
                    <a:pt x="2880186" y="533291"/>
                  </a:cubicBezTo>
                  <a:lnTo>
                    <a:pt x="53329" y="533291"/>
                  </a:lnTo>
                  <a:cubicBezTo>
                    <a:pt x="39185" y="533291"/>
                    <a:pt x="25621" y="527672"/>
                    <a:pt x="15620" y="517671"/>
                  </a:cubicBezTo>
                  <a:cubicBezTo>
                    <a:pt x="5619" y="507670"/>
                    <a:pt x="0" y="494105"/>
                    <a:pt x="0" y="479962"/>
                  </a:cubicBezTo>
                  <a:lnTo>
                    <a:pt x="0" y="5332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0860" tIns="30860" rIns="30860" bIns="3086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نماز بجز نماز ميت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8056" y="1260719"/>
            <a:ext cx="3832384" cy="542143"/>
            <a:chOff x="58056" y="1568246"/>
            <a:chExt cx="3832384" cy="542143"/>
          </a:xfrm>
        </p:grpSpPr>
        <p:sp>
          <p:nvSpPr>
            <p:cNvPr id="19" name="Freeform 18"/>
            <p:cNvSpPr/>
            <p:nvPr/>
          </p:nvSpPr>
          <p:spPr>
            <a:xfrm rot="19754657">
              <a:off x="2861133" y="1568246"/>
              <a:ext cx="1029307" cy="24630"/>
            </a:xfrm>
            <a:custGeom>
              <a:avLst/>
              <a:gdLst>
                <a:gd name="connsiteX0" fmla="*/ 0 w 1029307"/>
                <a:gd name="connsiteY0" fmla="*/ 12314 h 24629"/>
                <a:gd name="connsiteX1" fmla="*/ 1029307 w 1029307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9307" h="24629">
                  <a:moveTo>
                    <a:pt x="1029307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01621" tIns="-13418" rIns="501620" bIns="-13418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056" y="1577098"/>
              <a:ext cx="2933515" cy="533291"/>
            </a:xfrm>
            <a:custGeom>
              <a:avLst/>
              <a:gdLst>
                <a:gd name="connsiteX0" fmla="*/ 0 w 2933515"/>
                <a:gd name="connsiteY0" fmla="*/ 53329 h 533291"/>
                <a:gd name="connsiteX1" fmla="*/ 15620 w 2933515"/>
                <a:gd name="connsiteY1" fmla="*/ 15620 h 533291"/>
                <a:gd name="connsiteX2" fmla="*/ 53329 w 2933515"/>
                <a:gd name="connsiteY2" fmla="*/ 0 h 533291"/>
                <a:gd name="connsiteX3" fmla="*/ 2880186 w 2933515"/>
                <a:gd name="connsiteY3" fmla="*/ 0 h 533291"/>
                <a:gd name="connsiteX4" fmla="*/ 2917895 w 2933515"/>
                <a:gd name="connsiteY4" fmla="*/ 15620 h 533291"/>
                <a:gd name="connsiteX5" fmla="*/ 2933515 w 2933515"/>
                <a:gd name="connsiteY5" fmla="*/ 53329 h 533291"/>
                <a:gd name="connsiteX6" fmla="*/ 2933515 w 2933515"/>
                <a:gd name="connsiteY6" fmla="*/ 479962 h 533291"/>
                <a:gd name="connsiteX7" fmla="*/ 2917895 w 2933515"/>
                <a:gd name="connsiteY7" fmla="*/ 517671 h 533291"/>
                <a:gd name="connsiteX8" fmla="*/ 2880186 w 2933515"/>
                <a:gd name="connsiteY8" fmla="*/ 533291 h 533291"/>
                <a:gd name="connsiteX9" fmla="*/ 53329 w 2933515"/>
                <a:gd name="connsiteY9" fmla="*/ 533291 h 533291"/>
                <a:gd name="connsiteX10" fmla="*/ 15620 w 2933515"/>
                <a:gd name="connsiteY10" fmla="*/ 517671 h 533291"/>
                <a:gd name="connsiteX11" fmla="*/ 0 w 2933515"/>
                <a:gd name="connsiteY11" fmla="*/ 479962 h 533291"/>
                <a:gd name="connsiteX12" fmla="*/ 0 w 2933515"/>
                <a:gd name="connsiteY12" fmla="*/ 53329 h 53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533291">
                  <a:moveTo>
                    <a:pt x="0" y="53329"/>
                  </a:moveTo>
                  <a:cubicBezTo>
                    <a:pt x="0" y="39185"/>
                    <a:pt x="5619" y="25621"/>
                    <a:pt x="15620" y="15620"/>
                  </a:cubicBezTo>
                  <a:cubicBezTo>
                    <a:pt x="25621" y="5619"/>
                    <a:pt x="39186" y="0"/>
                    <a:pt x="53329" y="0"/>
                  </a:cubicBezTo>
                  <a:lnTo>
                    <a:pt x="2880186" y="0"/>
                  </a:lnTo>
                  <a:cubicBezTo>
                    <a:pt x="2894330" y="0"/>
                    <a:pt x="2907894" y="5619"/>
                    <a:pt x="2917895" y="15620"/>
                  </a:cubicBezTo>
                  <a:cubicBezTo>
                    <a:pt x="2927896" y="25621"/>
                    <a:pt x="2933515" y="39186"/>
                    <a:pt x="2933515" y="53329"/>
                  </a:cubicBezTo>
                  <a:lnTo>
                    <a:pt x="2933515" y="479962"/>
                  </a:lnTo>
                  <a:cubicBezTo>
                    <a:pt x="2933515" y="494106"/>
                    <a:pt x="2927896" y="507670"/>
                    <a:pt x="2917895" y="517671"/>
                  </a:cubicBezTo>
                  <a:cubicBezTo>
                    <a:pt x="2907894" y="527672"/>
                    <a:pt x="2894329" y="533291"/>
                    <a:pt x="2880186" y="533291"/>
                  </a:cubicBezTo>
                  <a:lnTo>
                    <a:pt x="53329" y="533291"/>
                  </a:lnTo>
                  <a:cubicBezTo>
                    <a:pt x="39185" y="533291"/>
                    <a:pt x="25621" y="527672"/>
                    <a:pt x="15620" y="517671"/>
                  </a:cubicBezTo>
                  <a:cubicBezTo>
                    <a:pt x="5619" y="507670"/>
                    <a:pt x="0" y="494105"/>
                    <a:pt x="0" y="479962"/>
                  </a:cubicBezTo>
                  <a:lnTo>
                    <a:pt x="0" y="5332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0860" tIns="30860" rIns="30860" bIns="3086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b="1" kern="1200" dirty="0" smtClean="0">
                  <a:cs typeface="B Zar" pitchFamily="2" charset="-78"/>
                </a:rPr>
                <a:t>اجزاي فراموش شده نماز</a:t>
              </a:r>
              <a:endParaRPr lang="en-US" sz="2000" b="1" kern="1200" dirty="0">
                <a:cs typeface="B Zar" pitchFamily="2" charset="-78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8056" y="863120"/>
            <a:ext cx="3330045" cy="1599714"/>
            <a:chOff x="58056" y="1170647"/>
            <a:chExt cx="3330045" cy="1599714"/>
          </a:xfrm>
        </p:grpSpPr>
        <p:sp>
          <p:nvSpPr>
            <p:cNvPr id="21" name="Freeform 20"/>
            <p:cNvSpPr/>
            <p:nvPr/>
          </p:nvSpPr>
          <p:spPr>
            <a:xfrm rot="18402506">
              <a:off x="2635886" y="1898232"/>
              <a:ext cx="1479800" cy="24630"/>
            </a:xfrm>
            <a:custGeom>
              <a:avLst/>
              <a:gdLst>
                <a:gd name="connsiteX0" fmla="*/ 0 w 1479800"/>
                <a:gd name="connsiteY0" fmla="*/ 12314 h 24629"/>
                <a:gd name="connsiteX1" fmla="*/ 1479800 w 1479800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9800" h="24629">
                  <a:moveTo>
                    <a:pt x="1479800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715604" tIns="-24680" rIns="715605" bIns="-2468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056" y="2237070"/>
              <a:ext cx="2933515" cy="533291"/>
            </a:xfrm>
            <a:custGeom>
              <a:avLst/>
              <a:gdLst>
                <a:gd name="connsiteX0" fmla="*/ 0 w 2933515"/>
                <a:gd name="connsiteY0" fmla="*/ 53329 h 533291"/>
                <a:gd name="connsiteX1" fmla="*/ 15620 w 2933515"/>
                <a:gd name="connsiteY1" fmla="*/ 15620 h 533291"/>
                <a:gd name="connsiteX2" fmla="*/ 53329 w 2933515"/>
                <a:gd name="connsiteY2" fmla="*/ 0 h 533291"/>
                <a:gd name="connsiteX3" fmla="*/ 2880186 w 2933515"/>
                <a:gd name="connsiteY3" fmla="*/ 0 h 533291"/>
                <a:gd name="connsiteX4" fmla="*/ 2917895 w 2933515"/>
                <a:gd name="connsiteY4" fmla="*/ 15620 h 533291"/>
                <a:gd name="connsiteX5" fmla="*/ 2933515 w 2933515"/>
                <a:gd name="connsiteY5" fmla="*/ 53329 h 533291"/>
                <a:gd name="connsiteX6" fmla="*/ 2933515 w 2933515"/>
                <a:gd name="connsiteY6" fmla="*/ 479962 h 533291"/>
                <a:gd name="connsiteX7" fmla="*/ 2917895 w 2933515"/>
                <a:gd name="connsiteY7" fmla="*/ 517671 h 533291"/>
                <a:gd name="connsiteX8" fmla="*/ 2880186 w 2933515"/>
                <a:gd name="connsiteY8" fmla="*/ 533291 h 533291"/>
                <a:gd name="connsiteX9" fmla="*/ 53329 w 2933515"/>
                <a:gd name="connsiteY9" fmla="*/ 533291 h 533291"/>
                <a:gd name="connsiteX10" fmla="*/ 15620 w 2933515"/>
                <a:gd name="connsiteY10" fmla="*/ 517671 h 533291"/>
                <a:gd name="connsiteX11" fmla="*/ 0 w 2933515"/>
                <a:gd name="connsiteY11" fmla="*/ 479962 h 533291"/>
                <a:gd name="connsiteX12" fmla="*/ 0 w 2933515"/>
                <a:gd name="connsiteY12" fmla="*/ 53329 h 53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533291">
                  <a:moveTo>
                    <a:pt x="0" y="53329"/>
                  </a:moveTo>
                  <a:cubicBezTo>
                    <a:pt x="0" y="39185"/>
                    <a:pt x="5619" y="25621"/>
                    <a:pt x="15620" y="15620"/>
                  </a:cubicBezTo>
                  <a:cubicBezTo>
                    <a:pt x="25621" y="5619"/>
                    <a:pt x="39186" y="0"/>
                    <a:pt x="53329" y="0"/>
                  </a:cubicBezTo>
                  <a:lnTo>
                    <a:pt x="2880186" y="0"/>
                  </a:lnTo>
                  <a:cubicBezTo>
                    <a:pt x="2894330" y="0"/>
                    <a:pt x="2907894" y="5619"/>
                    <a:pt x="2917895" y="15620"/>
                  </a:cubicBezTo>
                  <a:cubicBezTo>
                    <a:pt x="2927896" y="25621"/>
                    <a:pt x="2933515" y="39186"/>
                    <a:pt x="2933515" y="53329"/>
                  </a:cubicBezTo>
                  <a:lnTo>
                    <a:pt x="2933515" y="479962"/>
                  </a:lnTo>
                  <a:cubicBezTo>
                    <a:pt x="2933515" y="494106"/>
                    <a:pt x="2927896" y="507670"/>
                    <a:pt x="2917895" y="517671"/>
                  </a:cubicBezTo>
                  <a:cubicBezTo>
                    <a:pt x="2907894" y="527672"/>
                    <a:pt x="2894329" y="533291"/>
                    <a:pt x="2880186" y="533291"/>
                  </a:cubicBezTo>
                  <a:lnTo>
                    <a:pt x="53329" y="533291"/>
                  </a:lnTo>
                  <a:cubicBezTo>
                    <a:pt x="39185" y="533291"/>
                    <a:pt x="25621" y="527672"/>
                    <a:pt x="15620" y="517671"/>
                  </a:cubicBezTo>
                  <a:cubicBezTo>
                    <a:pt x="5619" y="507670"/>
                    <a:pt x="0" y="494105"/>
                    <a:pt x="0" y="479962"/>
                  </a:cubicBezTo>
                  <a:lnTo>
                    <a:pt x="0" y="5332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0860" tIns="30860" rIns="30860" bIns="3086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طواف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818057" y="1736068"/>
            <a:ext cx="2735979" cy="1585367"/>
            <a:chOff x="3818057" y="2043595"/>
            <a:chExt cx="2735979" cy="1585367"/>
          </a:xfrm>
        </p:grpSpPr>
        <p:sp>
          <p:nvSpPr>
            <p:cNvPr id="23" name="Freeform 22"/>
            <p:cNvSpPr/>
            <p:nvPr/>
          </p:nvSpPr>
          <p:spPr>
            <a:xfrm rot="25450300">
              <a:off x="5990659" y="3065585"/>
              <a:ext cx="1102125" cy="24629"/>
            </a:xfrm>
            <a:custGeom>
              <a:avLst/>
              <a:gdLst>
                <a:gd name="connsiteX0" fmla="*/ 0 w 1102125"/>
                <a:gd name="connsiteY0" fmla="*/ 12314 h 24629"/>
                <a:gd name="connsiteX1" fmla="*/ 1102125 w 1102125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2125" h="24629">
                  <a:moveTo>
                    <a:pt x="1102125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536209" tIns="-15240" rIns="536209" bIns="-1523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18057" y="2043595"/>
              <a:ext cx="2483580" cy="1076581"/>
            </a:xfrm>
            <a:custGeom>
              <a:avLst/>
              <a:gdLst>
                <a:gd name="connsiteX0" fmla="*/ 0 w 2483580"/>
                <a:gd name="connsiteY0" fmla="*/ 107658 h 1076581"/>
                <a:gd name="connsiteX1" fmla="*/ 31532 w 2483580"/>
                <a:gd name="connsiteY1" fmla="*/ 31532 h 1076581"/>
                <a:gd name="connsiteX2" fmla="*/ 107658 w 2483580"/>
                <a:gd name="connsiteY2" fmla="*/ 0 h 1076581"/>
                <a:gd name="connsiteX3" fmla="*/ 2375922 w 2483580"/>
                <a:gd name="connsiteY3" fmla="*/ 0 h 1076581"/>
                <a:gd name="connsiteX4" fmla="*/ 2452048 w 2483580"/>
                <a:gd name="connsiteY4" fmla="*/ 31532 h 1076581"/>
                <a:gd name="connsiteX5" fmla="*/ 2483580 w 2483580"/>
                <a:gd name="connsiteY5" fmla="*/ 107658 h 1076581"/>
                <a:gd name="connsiteX6" fmla="*/ 2483580 w 2483580"/>
                <a:gd name="connsiteY6" fmla="*/ 968923 h 1076581"/>
                <a:gd name="connsiteX7" fmla="*/ 2452048 w 2483580"/>
                <a:gd name="connsiteY7" fmla="*/ 1045049 h 1076581"/>
                <a:gd name="connsiteX8" fmla="*/ 2375922 w 2483580"/>
                <a:gd name="connsiteY8" fmla="*/ 1076581 h 1076581"/>
                <a:gd name="connsiteX9" fmla="*/ 107658 w 2483580"/>
                <a:gd name="connsiteY9" fmla="*/ 1076581 h 1076581"/>
                <a:gd name="connsiteX10" fmla="*/ 31532 w 2483580"/>
                <a:gd name="connsiteY10" fmla="*/ 1045049 h 1076581"/>
                <a:gd name="connsiteX11" fmla="*/ 0 w 2483580"/>
                <a:gd name="connsiteY11" fmla="*/ 968923 h 1076581"/>
                <a:gd name="connsiteX12" fmla="*/ 0 w 2483580"/>
                <a:gd name="connsiteY12" fmla="*/ 107658 h 107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80" h="1076581">
                  <a:moveTo>
                    <a:pt x="0" y="107658"/>
                  </a:moveTo>
                  <a:cubicBezTo>
                    <a:pt x="0" y="79105"/>
                    <a:pt x="11343" y="51722"/>
                    <a:pt x="31532" y="31532"/>
                  </a:cubicBezTo>
                  <a:cubicBezTo>
                    <a:pt x="51722" y="11342"/>
                    <a:pt x="79105" y="0"/>
                    <a:pt x="107658" y="0"/>
                  </a:cubicBezTo>
                  <a:lnTo>
                    <a:pt x="2375922" y="0"/>
                  </a:lnTo>
                  <a:cubicBezTo>
                    <a:pt x="2404475" y="0"/>
                    <a:pt x="2431858" y="11343"/>
                    <a:pt x="2452048" y="31532"/>
                  </a:cubicBezTo>
                  <a:cubicBezTo>
                    <a:pt x="2472238" y="51722"/>
                    <a:pt x="2483580" y="79105"/>
                    <a:pt x="2483580" y="107658"/>
                  </a:cubicBezTo>
                  <a:lnTo>
                    <a:pt x="2483580" y="968923"/>
                  </a:lnTo>
                  <a:cubicBezTo>
                    <a:pt x="2483580" y="997476"/>
                    <a:pt x="2472237" y="1024859"/>
                    <a:pt x="2452048" y="1045049"/>
                  </a:cubicBezTo>
                  <a:cubicBezTo>
                    <a:pt x="2431858" y="1065239"/>
                    <a:pt x="2404475" y="1076581"/>
                    <a:pt x="2375922" y="1076581"/>
                  </a:cubicBezTo>
                  <a:lnTo>
                    <a:pt x="107658" y="1076581"/>
                  </a:lnTo>
                  <a:cubicBezTo>
                    <a:pt x="79105" y="1076581"/>
                    <a:pt x="51722" y="1065238"/>
                    <a:pt x="31532" y="1045049"/>
                  </a:cubicBezTo>
                  <a:cubicBezTo>
                    <a:pt x="11342" y="1024859"/>
                    <a:pt x="0" y="997476"/>
                    <a:pt x="0" y="968923"/>
                  </a:cubicBezTo>
                  <a:lnTo>
                    <a:pt x="0" y="107658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6772" tIns="46772" rIns="46772" bIns="46772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شرط کمال عمل</a:t>
              </a:r>
              <a:endParaRPr lang="en-US" sz="2400" b="1" kern="1200" dirty="0" smtClean="0">
                <a:cs typeface="B Zar" pitchFamily="2" charset="-78"/>
              </a:endParaRPr>
            </a:p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kern="12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B Zar" pitchFamily="2" charset="-78"/>
                </a:rPr>
                <a:t> مانند قرائت قرآن</a:t>
              </a:r>
              <a:endParaRPr lang="en-US" sz="2400" kern="1200" dirty="0">
                <a:solidFill>
                  <a:schemeClr val="tx2">
                    <a:lumMod val="40000"/>
                    <a:lumOff val="60000"/>
                  </a:schemeClr>
                </a:solidFill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818057" y="2939330"/>
            <a:ext cx="3027894" cy="1401534"/>
            <a:chOff x="3818057" y="3246857"/>
            <a:chExt cx="3027894" cy="1401534"/>
          </a:xfrm>
        </p:grpSpPr>
        <p:sp>
          <p:nvSpPr>
            <p:cNvPr id="25" name="Freeform 24"/>
            <p:cNvSpPr/>
            <p:nvPr/>
          </p:nvSpPr>
          <p:spPr>
            <a:xfrm rot="19326402">
              <a:off x="6237492" y="3748454"/>
              <a:ext cx="608459" cy="24629"/>
            </a:xfrm>
            <a:custGeom>
              <a:avLst/>
              <a:gdLst>
                <a:gd name="connsiteX0" fmla="*/ 0 w 608459"/>
                <a:gd name="connsiteY0" fmla="*/ 12314 h 24629"/>
                <a:gd name="connsiteX1" fmla="*/ 608459 w 608459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459" h="24629">
                  <a:moveTo>
                    <a:pt x="608459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301717" tIns="-2897" rIns="301719" bIns="-2896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18057" y="3246857"/>
              <a:ext cx="2483580" cy="1401534"/>
            </a:xfrm>
            <a:custGeom>
              <a:avLst/>
              <a:gdLst>
                <a:gd name="connsiteX0" fmla="*/ 0 w 2483580"/>
                <a:gd name="connsiteY0" fmla="*/ 140153 h 1401534"/>
                <a:gd name="connsiteX1" fmla="*/ 41050 w 2483580"/>
                <a:gd name="connsiteY1" fmla="*/ 41050 h 1401534"/>
                <a:gd name="connsiteX2" fmla="*/ 140153 w 2483580"/>
                <a:gd name="connsiteY2" fmla="*/ 0 h 1401534"/>
                <a:gd name="connsiteX3" fmla="*/ 2343427 w 2483580"/>
                <a:gd name="connsiteY3" fmla="*/ 0 h 1401534"/>
                <a:gd name="connsiteX4" fmla="*/ 2442530 w 2483580"/>
                <a:gd name="connsiteY4" fmla="*/ 41050 h 1401534"/>
                <a:gd name="connsiteX5" fmla="*/ 2483580 w 2483580"/>
                <a:gd name="connsiteY5" fmla="*/ 140153 h 1401534"/>
                <a:gd name="connsiteX6" fmla="*/ 2483580 w 2483580"/>
                <a:gd name="connsiteY6" fmla="*/ 1261381 h 1401534"/>
                <a:gd name="connsiteX7" fmla="*/ 2442530 w 2483580"/>
                <a:gd name="connsiteY7" fmla="*/ 1360484 h 1401534"/>
                <a:gd name="connsiteX8" fmla="*/ 2343427 w 2483580"/>
                <a:gd name="connsiteY8" fmla="*/ 1401534 h 1401534"/>
                <a:gd name="connsiteX9" fmla="*/ 140153 w 2483580"/>
                <a:gd name="connsiteY9" fmla="*/ 1401534 h 1401534"/>
                <a:gd name="connsiteX10" fmla="*/ 41050 w 2483580"/>
                <a:gd name="connsiteY10" fmla="*/ 1360484 h 1401534"/>
                <a:gd name="connsiteX11" fmla="*/ 0 w 2483580"/>
                <a:gd name="connsiteY11" fmla="*/ 1261381 h 1401534"/>
                <a:gd name="connsiteX12" fmla="*/ 0 w 2483580"/>
                <a:gd name="connsiteY12" fmla="*/ 140153 h 140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80" h="1401534">
                  <a:moveTo>
                    <a:pt x="0" y="140153"/>
                  </a:moveTo>
                  <a:cubicBezTo>
                    <a:pt x="0" y="102982"/>
                    <a:pt x="14766" y="67334"/>
                    <a:pt x="41050" y="41050"/>
                  </a:cubicBezTo>
                  <a:cubicBezTo>
                    <a:pt x="67334" y="14766"/>
                    <a:pt x="102982" y="0"/>
                    <a:pt x="140153" y="0"/>
                  </a:cubicBezTo>
                  <a:lnTo>
                    <a:pt x="2343427" y="0"/>
                  </a:lnTo>
                  <a:cubicBezTo>
                    <a:pt x="2380598" y="0"/>
                    <a:pt x="2416246" y="14766"/>
                    <a:pt x="2442530" y="41050"/>
                  </a:cubicBezTo>
                  <a:cubicBezTo>
                    <a:pt x="2468814" y="67334"/>
                    <a:pt x="2483580" y="102982"/>
                    <a:pt x="2483580" y="140153"/>
                  </a:cubicBezTo>
                  <a:lnTo>
                    <a:pt x="2483580" y="1261381"/>
                  </a:lnTo>
                  <a:cubicBezTo>
                    <a:pt x="2483580" y="1298552"/>
                    <a:pt x="2468814" y="1334200"/>
                    <a:pt x="2442530" y="1360484"/>
                  </a:cubicBezTo>
                  <a:cubicBezTo>
                    <a:pt x="2416246" y="1386768"/>
                    <a:pt x="2380598" y="1401534"/>
                    <a:pt x="2343427" y="1401534"/>
                  </a:cubicBezTo>
                  <a:lnTo>
                    <a:pt x="140153" y="1401534"/>
                  </a:lnTo>
                  <a:cubicBezTo>
                    <a:pt x="102982" y="1401534"/>
                    <a:pt x="67334" y="1386768"/>
                    <a:pt x="41050" y="1360484"/>
                  </a:cubicBezTo>
                  <a:cubicBezTo>
                    <a:pt x="14766" y="1334200"/>
                    <a:pt x="0" y="1298552"/>
                    <a:pt x="0" y="1261381"/>
                  </a:cubicBezTo>
                  <a:lnTo>
                    <a:pt x="0" y="140153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55020" tIns="55020" rIns="55020" bIns="55020" numCol="1" spcCol="1270" anchor="ctr" anchorCtr="0">
              <a:noAutofit/>
            </a:bodyPr>
            <a:lstStyle/>
            <a:p>
              <a:pPr lvl="0" algn="ctr" defTabSz="9779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200" b="1" kern="1200" dirty="0" smtClean="0">
                  <a:cs typeface="B Zar" pitchFamily="2" charset="-78"/>
                </a:rPr>
                <a:t>شرط رفع کراهت عمل </a:t>
              </a:r>
              <a:r>
                <a:rPr lang="fa-IR" sz="2200" kern="12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B Zar" pitchFamily="2" charset="-78"/>
                </a:rPr>
                <a:t>مانند غذا خوردن </a:t>
              </a:r>
              <a:endParaRPr lang="en-US" sz="2200" kern="1200" dirty="0" smtClean="0">
                <a:solidFill>
                  <a:schemeClr val="tx2">
                    <a:lumMod val="40000"/>
                    <a:lumOff val="60000"/>
                  </a:schemeClr>
                </a:solidFill>
                <a:cs typeface="B Zar" pitchFamily="2" charset="-78"/>
              </a:endParaRPr>
            </a:p>
            <a:p>
              <a:pPr lvl="0" algn="ctr" defTabSz="9779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200" kern="12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B Zar" pitchFamily="2" charset="-78"/>
                </a:rPr>
                <a:t>در حال جنابت</a:t>
              </a:r>
              <a:endParaRPr lang="en-US" sz="2200" kern="1200" dirty="0">
                <a:solidFill>
                  <a:schemeClr val="tx2">
                    <a:lumMod val="40000"/>
                    <a:lumOff val="60000"/>
                  </a:schemeClr>
                </a:solidFill>
                <a:cs typeface="B Zar" pitchFamily="2" charset="-78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8056" y="3114753"/>
            <a:ext cx="3330045" cy="2205115"/>
            <a:chOff x="58056" y="3422280"/>
            <a:chExt cx="3330045" cy="2205115"/>
          </a:xfrm>
        </p:grpSpPr>
        <p:sp>
          <p:nvSpPr>
            <p:cNvPr id="29" name="Freeform 28"/>
            <p:cNvSpPr/>
            <p:nvPr/>
          </p:nvSpPr>
          <p:spPr>
            <a:xfrm rot="25453553">
              <a:off x="2358662" y="4597956"/>
              <a:ext cx="2034248" cy="24630"/>
            </a:xfrm>
            <a:custGeom>
              <a:avLst/>
              <a:gdLst>
                <a:gd name="connsiteX0" fmla="*/ 0 w 2034248"/>
                <a:gd name="connsiteY0" fmla="*/ 12314 h 24629"/>
                <a:gd name="connsiteX1" fmla="*/ 2034248 w 2034248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4248" h="24629">
                  <a:moveTo>
                    <a:pt x="2034248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78968" tIns="-38542" rIns="978968" bIns="-38541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56" y="3422280"/>
              <a:ext cx="2933515" cy="544109"/>
            </a:xfrm>
            <a:custGeom>
              <a:avLst/>
              <a:gdLst>
                <a:gd name="connsiteX0" fmla="*/ 0 w 2933515"/>
                <a:gd name="connsiteY0" fmla="*/ 54411 h 544109"/>
                <a:gd name="connsiteX1" fmla="*/ 15937 w 2933515"/>
                <a:gd name="connsiteY1" fmla="*/ 15937 h 544109"/>
                <a:gd name="connsiteX2" fmla="*/ 54411 w 2933515"/>
                <a:gd name="connsiteY2" fmla="*/ 0 h 544109"/>
                <a:gd name="connsiteX3" fmla="*/ 2879104 w 2933515"/>
                <a:gd name="connsiteY3" fmla="*/ 0 h 544109"/>
                <a:gd name="connsiteX4" fmla="*/ 2917578 w 2933515"/>
                <a:gd name="connsiteY4" fmla="*/ 15937 h 544109"/>
                <a:gd name="connsiteX5" fmla="*/ 2933515 w 2933515"/>
                <a:gd name="connsiteY5" fmla="*/ 54411 h 544109"/>
                <a:gd name="connsiteX6" fmla="*/ 2933515 w 2933515"/>
                <a:gd name="connsiteY6" fmla="*/ 489698 h 544109"/>
                <a:gd name="connsiteX7" fmla="*/ 2917578 w 2933515"/>
                <a:gd name="connsiteY7" fmla="*/ 528172 h 544109"/>
                <a:gd name="connsiteX8" fmla="*/ 2879104 w 2933515"/>
                <a:gd name="connsiteY8" fmla="*/ 544109 h 544109"/>
                <a:gd name="connsiteX9" fmla="*/ 54411 w 2933515"/>
                <a:gd name="connsiteY9" fmla="*/ 544109 h 544109"/>
                <a:gd name="connsiteX10" fmla="*/ 15937 w 2933515"/>
                <a:gd name="connsiteY10" fmla="*/ 528172 h 544109"/>
                <a:gd name="connsiteX11" fmla="*/ 0 w 2933515"/>
                <a:gd name="connsiteY11" fmla="*/ 489698 h 544109"/>
                <a:gd name="connsiteX12" fmla="*/ 0 w 2933515"/>
                <a:gd name="connsiteY12" fmla="*/ 54411 h 54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544109">
                  <a:moveTo>
                    <a:pt x="0" y="54411"/>
                  </a:moveTo>
                  <a:cubicBezTo>
                    <a:pt x="0" y="39980"/>
                    <a:pt x="5733" y="26141"/>
                    <a:pt x="15937" y="15937"/>
                  </a:cubicBezTo>
                  <a:cubicBezTo>
                    <a:pt x="26141" y="5733"/>
                    <a:pt x="39981" y="0"/>
                    <a:pt x="54411" y="0"/>
                  </a:cubicBezTo>
                  <a:lnTo>
                    <a:pt x="2879104" y="0"/>
                  </a:lnTo>
                  <a:cubicBezTo>
                    <a:pt x="2893535" y="0"/>
                    <a:pt x="2907374" y="5733"/>
                    <a:pt x="2917578" y="15937"/>
                  </a:cubicBezTo>
                  <a:cubicBezTo>
                    <a:pt x="2927782" y="26141"/>
                    <a:pt x="2933515" y="39981"/>
                    <a:pt x="2933515" y="54411"/>
                  </a:cubicBezTo>
                  <a:lnTo>
                    <a:pt x="2933515" y="489698"/>
                  </a:lnTo>
                  <a:cubicBezTo>
                    <a:pt x="2933515" y="504129"/>
                    <a:pt x="2927782" y="517968"/>
                    <a:pt x="2917578" y="528172"/>
                  </a:cubicBezTo>
                  <a:cubicBezTo>
                    <a:pt x="2907374" y="538376"/>
                    <a:pt x="2893534" y="544109"/>
                    <a:pt x="2879104" y="544109"/>
                  </a:cubicBezTo>
                  <a:lnTo>
                    <a:pt x="54411" y="544109"/>
                  </a:lnTo>
                  <a:cubicBezTo>
                    <a:pt x="39980" y="544109"/>
                    <a:pt x="26141" y="538376"/>
                    <a:pt x="15937" y="528172"/>
                  </a:cubicBezTo>
                  <a:cubicBezTo>
                    <a:pt x="5733" y="517968"/>
                    <a:pt x="0" y="504128"/>
                    <a:pt x="0" y="489698"/>
                  </a:cubicBezTo>
                  <a:lnTo>
                    <a:pt x="0" y="5441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1176" tIns="31176" rIns="31176" bIns="31176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مس نوشته قرآن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8056" y="3785544"/>
            <a:ext cx="3330045" cy="1612035"/>
            <a:chOff x="58056" y="4093071"/>
            <a:chExt cx="3330045" cy="1612035"/>
          </a:xfrm>
        </p:grpSpPr>
        <p:sp>
          <p:nvSpPr>
            <p:cNvPr id="31" name="Freeform 30"/>
            <p:cNvSpPr/>
            <p:nvPr/>
          </p:nvSpPr>
          <p:spPr>
            <a:xfrm rot="24357184">
              <a:off x="2739652" y="5056657"/>
              <a:ext cx="1272268" cy="24630"/>
            </a:xfrm>
            <a:custGeom>
              <a:avLst/>
              <a:gdLst>
                <a:gd name="connsiteX0" fmla="*/ 0 w 1272267"/>
                <a:gd name="connsiteY0" fmla="*/ 12314 h 24629"/>
                <a:gd name="connsiteX1" fmla="*/ 1272267 w 1272267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2267" h="24629">
                  <a:moveTo>
                    <a:pt x="1272267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617028" tIns="-19492" rIns="617026" bIns="-19492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056" y="4093071"/>
              <a:ext cx="2933515" cy="1037336"/>
            </a:xfrm>
            <a:custGeom>
              <a:avLst/>
              <a:gdLst>
                <a:gd name="connsiteX0" fmla="*/ 0 w 2933515"/>
                <a:gd name="connsiteY0" fmla="*/ 103734 h 1037336"/>
                <a:gd name="connsiteX1" fmla="*/ 30383 w 2933515"/>
                <a:gd name="connsiteY1" fmla="*/ 30383 h 1037336"/>
                <a:gd name="connsiteX2" fmla="*/ 103734 w 2933515"/>
                <a:gd name="connsiteY2" fmla="*/ 0 h 1037336"/>
                <a:gd name="connsiteX3" fmla="*/ 2829781 w 2933515"/>
                <a:gd name="connsiteY3" fmla="*/ 0 h 1037336"/>
                <a:gd name="connsiteX4" fmla="*/ 2903132 w 2933515"/>
                <a:gd name="connsiteY4" fmla="*/ 30383 h 1037336"/>
                <a:gd name="connsiteX5" fmla="*/ 2933515 w 2933515"/>
                <a:gd name="connsiteY5" fmla="*/ 103734 h 1037336"/>
                <a:gd name="connsiteX6" fmla="*/ 2933515 w 2933515"/>
                <a:gd name="connsiteY6" fmla="*/ 933602 h 1037336"/>
                <a:gd name="connsiteX7" fmla="*/ 2903132 w 2933515"/>
                <a:gd name="connsiteY7" fmla="*/ 1006953 h 1037336"/>
                <a:gd name="connsiteX8" fmla="*/ 2829781 w 2933515"/>
                <a:gd name="connsiteY8" fmla="*/ 1037336 h 1037336"/>
                <a:gd name="connsiteX9" fmla="*/ 103734 w 2933515"/>
                <a:gd name="connsiteY9" fmla="*/ 1037336 h 1037336"/>
                <a:gd name="connsiteX10" fmla="*/ 30383 w 2933515"/>
                <a:gd name="connsiteY10" fmla="*/ 1006953 h 1037336"/>
                <a:gd name="connsiteX11" fmla="*/ 0 w 2933515"/>
                <a:gd name="connsiteY11" fmla="*/ 933602 h 1037336"/>
                <a:gd name="connsiteX12" fmla="*/ 0 w 2933515"/>
                <a:gd name="connsiteY12" fmla="*/ 103734 h 103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1037336">
                  <a:moveTo>
                    <a:pt x="0" y="103734"/>
                  </a:moveTo>
                  <a:cubicBezTo>
                    <a:pt x="0" y="76222"/>
                    <a:pt x="10929" y="49837"/>
                    <a:pt x="30383" y="30383"/>
                  </a:cubicBezTo>
                  <a:cubicBezTo>
                    <a:pt x="49837" y="10929"/>
                    <a:pt x="76222" y="0"/>
                    <a:pt x="103734" y="0"/>
                  </a:cubicBezTo>
                  <a:lnTo>
                    <a:pt x="2829781" y="0"/>
                  </a:lnTo>
                  <a:cubicBezTo>
                    <a:pt x="2857293" y="0"/>
                    <a:pt x="2883678" y="10929"/>
                    <a:pt x="2903132" y="30383"/>
                  </a:cubicBezTo>
                  <a:cubicBezTo>
                    <a:pt x="2922586" y="49837"/>
                    <a:pt x="2933515" y="76222"/>
                    <a:pt x="2933515" y="103734"/>
                  </a:cubicBezTo>
                  <a:lnTo>
                    <a:pt x="2933515" y="933602"/>
                  </a:lnTo>
                  <a:cubicBezTo>
                    <a:pt x="2933515" y="961114"/>
                    <a:pt x="2922586" y="987499"/>
                    <a:pt x="2903132" y="1006953"/>
                  </a:cubicBezTo>
                  <a:cubicBezTo>
                    <a:pt x="2883678" y="1026407"/>
                    <a:pt x="2857293" y="1037336"/>
                    <a:pt x="2829781" y="1037336"/>
                  </a:cubicBezTo>
                  <a:lnTo>
                    <a:pt x="103734" y="1037336"/>
                  </a:lnTo>
                  <a:cubicBezTo>
                    <a:pt x="76222" y="1037336"/>
                    <a:pt x="49837" y="1026407"/>
                    <a:pt x="30383" y="1006953"/>
                  </a:cubicBezTo>
                  <a:cubicBezTo>
                    <a:pt x="10929" y="987499"/>
                    <a:pt x="0" y="961114"/>
                    <a:pt x="0" y="933602"/>
                  </a:cubicBezTo>
                  <a:lnTo>
                    <a:pt x="0" y="10373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623" tIns="45623" rIns="45623" bIns="4562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مس اسم خداوند و صفات خاص او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8056" y="4949560"/>
            <a:ext cx="3786947" cy="1165122"/>
            <a:chOff x="58056" y="4949560"/>
            <a:chExt cx="3786947" cy="1165122"/>
          </a:xfrm>
        </p:grpSpPr>
        <p:sp>
          <p:nvSpPr>
            <p:cNvPr id="33" name="Freeform 32"/>
            <p:cNvSpPr/>
            <p:nvPr/>
          </p:nvSpPr>
          <p:spPr>
            <a:xfrm rot="20429278">
              <a:off x="2906569" y="5363085"/>
              <a:ext cx="938434" cy="24630"/>
            </a:xfrm>
            <a:custGeom>
              <a:avLst/>
              <a:gdLst>
                <a:gd name="connsiteX0" fmla="*/ 0 w 938433"/>
                <a:gd name="connsiteY0" fmla="*/ 12314 h 24629"/>
                <a:gd name="connsiteX1" fmla="*/ 938433 w 938433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433" h="24629">
                  <a:moveTo>
                    <a:pt x="938433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458455" tIns="-11146" rIns="458457" bIns="-11146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056" y="4949560"/>
              <a:ext cx="2933515" cy="1165122"/>
            </a:xfrm>
            <a:custGeom>
              <a:avLst/>
              <a:gdLst>
                <a:gd name="connsiteX0" fmla="*/ 0 w 2933515"/>
                <a:gd name="connsiteY0" fmla="*/ 116512 h 1165122"/>
                <a:gd name="connsiteX1" fmla="*/ 34126 w 2933515"/>
                <a:gd name="connsiteY1" fmla="*/ 34126 h 1165122"/>
                <a:gd name="connsiteX2" fmla="*/ 116513 w 2933515"/>
                <a:gd name="connsiteY2" fmla="*/ 1 h 1165122"/>
                <a:gd name="connsiteX3" fmla="*/ 2817003 w 2933515"/>
                <a:gd name="connsiteY3" fmla="*/ 0 h 1165122"/>
                <a:gd name="connsiteX4" fmla="*/ 2899389 w 2933515"/>
                <a:gd name="connsiteY4" fmla="*/ 34126 h 1165122"/>
                <a:gd name="connsiteX5" fmla="*/ 2933514 w 2933515"/>
                <a:gd name="connsiteY5" fmla="*/ 116513 h 1165122"/>
                <a:gd name="connsiteX6" fmla="*/ 2933515 w 2933515"/>
                <a:gd name="connsiteY6" fmla="*/ 1048610 h 1165122"/>
                <a:gd name="connsiteX7" fmla="*/ 2899389 w 2933515"/>
                <a:gd name="connsiteY7" fmla="*/ 1130996 h 1165122"/>
                <a:gd name="connsiteX8" fmla="*/ 2817003 w 2933515"/>
                <a:gd name="connsiteY8" fmla="*/ 1165122 h 1165122"/>
                <a:gd name="connsiteX9" fmla="*/ 116512 w 2933515"/>
                <a:gd name="connsiteY9" fmla="*/ 1165122 h 1165122"/>
                <a:gd name="connsiteX10" fmla="*/ 34126 w 2933515"/>
                <a:gd name="connsiteY10" fmla="*/ 1130996 h 1165122"/>
                <a:gd name="connsiteX11" fmla="*/ 0 w 2933515"/>
                <a:gd name="connsiteY11" fmla="*/ 1048610 h 1165122"/>
                <a:gd name="connsiteX12" fmla="*/ 0 w 2933515"/>
                <a:gd name="connsiteY12" fmla="*/ 116512 h 11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33515" h="1165122">
                  <a:moveTo>
                    <a:pt x="0" y="116512"/>
                  </a:moveTo>
                  <a:cubicBezTo>
                    <a:pt x="0" y="85611"/>
                    <a:pt x="12275" y="55976"/>
                    <a:pt x="34126" y="34126"/>
                  </a:cubicBezTo>
                  <a:cubicBezTo>
                    <a:pt x="55976" y="12276"/>
                    <a:pt x="85612" y="0"/>
                    <a:pt x="116513" y="1"/>
                  </a:cubicBezTo>
                  <a:lnTo>
                    <a:pt x="2817003" y="0"/>
                  </a:lnTo>
                  <a:cubicBezTo>
                    <a:pt x="2847904" y="0"/>
                    <a:pt x="2877539" y="12275"/>
                    <a:pt x="2899389" y="34126"/>
                  </a:cubicBezTo>
                  <a:cubicBezTo>
                    <a:pt x="2921239" y="55976"/>
                    <a:pt x="2933515" y="85612"/>
                    <a:pt x="2933514" y="116513"/>
                  </a:cubicBezTo>
                  <a:cubicBezTo>
                    <a:pt x="2933514" y="427212"/>
                    <a:pt x="2933515" y="737911"/>
                    <a:pt x="2933515" y="1048610"/>
                  </a:cubicBezTo>
                  <a:cubicBezTo>
                    <a:pt x="2933515" y="1079511"/>
                    <a:pt x="2921240" y="1109146"/>
                    <a:pt x="2899389" y="1130996"/>
                  </a:cubicBezTo>
                  <a:cubicBezTo>
                    <a:pt x="2877539" y="1152846"/>
                    <a:pt x="2847903" y="1165122"/>
                    <a:pt x="2817003" y="1165122"/>
                  </a:cubicBezTo>
                  <a:lnTo>
                    <a:pt x="116512" y="1165122"/>
                  </a:lnTo>
                  <a:cubicBezTo>
                    <a:pt x="85611" y="1165122"/>
                    <a:pt x="55976" y="1152847"/>
                    <a:pt x="34126" y="1130996"/>
                  </a:cubicBezTo>
                  <a:cubicBezTo>
                    <a:pt x="12276" y="1109146"/>
                    <a:pt x="0" y="1079510"/>
                    <a:pt x="0" y="1048610"/>
                  </a:cubicBezTo>
                  <a:lnTo>
                    <a:pt x="0" y="116512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8095" tIns="48095" rIns="48095" bIns="48095" numCol="1" spcCol="1270" anchor="ctr" anchorCtr="0">
              <a:noAutofit/>
            </a:bodyPr>
            <a:lstStyle/>
            <a:p>
              <a:pPr lvl="0" algn="ctr" defTabSz="9779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200" b="1" kern="1200" dirty="0" smtClean="0">
                  <a:cs typeface="B Zar" pitchFamily="2" charset="-78"/>
                </a:rPr>
                <a:t>به احتياط  واجب مس اسم پيامبران و امامان و فرشتگان</a:t>
              </a:r>
              <a:endParaRPr lang="en-US" sz="2200" b="1" kern="1200" dirty="0">
                <a:cs typeface="B Zar" pitchFamily="2" charset="-78"/>
              </a:endParaRPr>
            </a:p>
          </p:txBody>
        </p:sp>
      </p:grpSp>
      <p:sp>
        <p:nvSpPr>
          <p:cNvPr id="14" name="Freeform 13"/>
          <p:cNvSpPr/>
          <p:nvPr/>
        </p:nvSpPr>
        <p:spPr>
          <a:xfrm>
            <a:off x="6781807" y="2009335"/>
            <a:ext cx="2268983" cy="2514101"/>
          </a:xfrm>
          <a:custGeom>
            <a:avLst/>
            <a:gdLst>
              <a:gd name="connsiteX0" fmla="*/ 0 w 2268983"/>
              <a:gd name="connsiteY0" fmla="*/ 226898 h 2514101"/>
              <a:gd name="connsiteX1" fmla="*/ 66457 w 2268983"/>
              <a:gd name="connsiteY1" fmla="*/ 66457 h 2514101"/>
              <a:gd name="connsiteX2" fmla="*/ 226898 w 2268983"/>
              <a:gd name="connsiteY2" fmla="*/ 0 h 2514101"/>
              <a:gd name="connsiteX3" fmla="*/ 2042085 w 2268983"/>
              <a:gd name="connsiteY3" fmla="*/ 0 h 2514101"/>
              <a:gd name="connsiteX4" fmla="*/ 2202526 w 2268983"/>
              <a:gd name="connsiteY4" fmla="*/ 66457 h 2514101"/>
              <a:gd name="connsiteX5" fmla="*/ 2268983 w 2268983"/>
              <a:gd name="connsiteY5" fmla="*/ 226898 h 2514101"/>
              <a:gd name="connsiteX6" fmla="*/ 2268983 w 2268983"/>
              <a:gd name="connsiteY6" fmla="*/ 2287203 h 2514101"/>
              <a:gd name="connsiteX7" fmla="*/ 2202526 w 2268983"/>
              <a:gd name="connsiteY7" fmla="*/ 2447644 h 2514101"/>
              <a:gd name="connsiteX8" fmla="*/ 2042085 w 2268983"/>
              <a:gd name="connsiteY8" fmla="*/ 2514101 h 2514101"/>
              <a:gd name="connsiteX9" fmla="*/ 226898 w 2268983"/>
              <a:gd name="connsiteY9" fmla="*/ 2514101 h 2514101"/>
              <a:gd name="connsiteX10" fmla="*/ 66457 w 2268983"/>
              <a:gd name="connsiteY10" fmla="*/ 2447644 h 2514101"/>
              <a:gd name="connsiteX11" fmla="*/ 0 w 2268983"/>
              <a:gd name="connsiteY11" fmla="*/ 2287203 h 2514101"/>
              <a:gd name="connsiteX12" fmla="*/ 0 w 2268983"/>
              <a:gd name="connsiteY12" fmla="*/ 226898 h 251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8983" h="2514101">
                <a:moveTo>
                  <a:pt x="0" y="226898"/>
                </a:moveTo>
                <a:cubicBezTo>
                  <a:pt x="0" y="166721"/>
                  <a:pt x="23905" y="109008"/>
                  <a:pt x="66457" y="66457"/>
                </a:cubicBezTo>
                <a:cubicBezTo>
                  <a:pt x="109009" y="23905"/>
                  <a:pt x="166721" y="0"/>
                  <a:pt x="226898" y="0"/>
                </a:cubicBezTo>
                <a:lnTo>
                  <a:pt x="2042085" y="0"/>
                </a:lnTo>
                <a:cubicBezTo>
                  <a:pt x="2102262" y="0"/>
                  <a:pt x="2159975" y="23905"/>
                  <a:pt x="2202526" y="66457"/>
                </a:cubicBezTo>
                <a:cubicBezTo>
                  <a:pt x="2245078" y="109009"/>
                  <a:pt x="2268983" y="166721"/>
                  <a:pt x="2268983" y="226898"/>
                </a:cubicBezTo>
                <a:lnTo>
                  <a:pt x="2268983" y="2287203"/>
                </a:lnTo>
                <a:cubicBezTo>
                  <a:pt x="2268983" y="2347380"/>
                  <a:pt x="2245078" y="2405093"/>
                  <a:pt x="2202526" y="2447644"/>
                </a:cubicBezTo>
                <a:cubicBezTo>
                  <a:pt x="2159974" y="2490196"/>
                  <a:pt x="2102262" y="2514101"/>
                  <a:pt x="2042085" y="2514101"/>
                </a:cubicBezTo>
                <a:lnTo>
                  <a:pt x="226898" y="2514101"/>
                </a:lnTo>
                <a:cubicBezTo>
                  <a:pt x="166721" y="2514101"/>
                  <a:pt x="109008" y="2490196"/>
                  <a:pt x="66457" y="2447644"/>
                </a:cubicBezTo>
                <a:cubicBezTo>
                  <a:pt x="23905" y="2405092"/>
                  <a:pt x="0" y="2347380"/>
                  <a:pt x="0" y="2287203"/>
                </a:cubicBezTo>
                <a:lnTo>
                  <a:pt x="0" y="226898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84236" tIns="84236" rIns="84236" bIns="84236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800" b="1" kern="1200" dirty="0" smtClean="0">
                <a:solidFill>
                  <a:schemeClr val="tx1"/>
                </a:solidFill>
                <a:cs typeface="B Zar" pitchFamily="2" charset="-78"/>
              </a:rPr>
              <a:t>موجبات وضو </a:t>
            </a:r>
            <a:r>
              <a:rPr lang="fa-IR" sz="2800" kern="1200" dirty="0" smtClean="0">
                <a:cs typeface="B Zar" pitchFamily="2" charset="-78"/>
              </a:rPr>
              <a:t>(نسبت وضو با اعمالي که بايد با طهارت انجام شود)</a:t>
            </a:r>
            <a:endParaRPr lang="en-US" sz="3600" kern="1200" dirty="0">
              <a:cs typeface="B Zar" pitchFamily="2" charset="-78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818057" y="3237294"/>
            <a:ext cx="2735980" cy="2509918"/>
            <a:chOff x="3818057" y="3544821"/>
            <a:chExt cx="2735980" cy="2509918"/>
          </a:xfrm>
        </p:grpSpPr>
        <p:sp>
          <p:nvSpPr>
            <p:cNvPr id="27" name="Freeform 26"/>
            <p:cNvSpPr/>
            <p:nvPr/>
          </p:nvSpPr>
          <p:spPr>
            <a:xfrm rot="17029063">
              <a:off x="5536483" y="4537745"/>
              <a:ext cx="2010477" cy="24630"/>
            </a:xfrm>
            <a:custGeom>
              <a:avLst/>
              <a:gdLst>
                <a:gd name="connsiteX0" fmla="*/ 0 w 2010476"/>
                <a:gd name="connsiteY0" fmla="*/ 12314 h 24629"/>
                <a:gd name="connsiteX1" fmla="*/ 2010476 w 2010476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0476" h="24629">
                  <a:moveTo>
                    <a:pt x="2010476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967677" tIns="-37947" rIns="967676" bIns="-37947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18057" y="4997675"/>
              <a:ext cx="2483580" cy="1057064"/>
            </a:xfrm>
            <a:custGeom>
              <a:avLst/>
              <a:gdLst>
                <a:gd name="connsiteX0" fmla="*/ 0 w 2483580"/>
                <a:gd name="connsiteY0" fmla="*/ 105706 h 1057064"/>
                <a:gd name="connsiteX1" fmla="*/ 30961 w 2483580"/>
                <a:gd name="connsiteY1" fmla="*/ 30961 h 1057064"/>
                <a:gd name="connsiteX2" fmla="*/ 105707 w 2483580"/>
                <a:gd name="connsiteY2" fmla="*/ 1 h 1057064"/>
                <a:gd name="connsiteX3" fmla="*/ 2377874 w 2483580"/>
                <a:gd name="connsiteY3" fmla="*/ 0 h 1057064"/>
                <a:gd name="connsiteX4" fmla="*/ 2452619 w 2483580"/>
                <a:gd name="connsiteY4" fmla="*/ 30961 h 1057064"/>
                <a:gd name="connsiteX5" fmla="*/ 2483579 w 2483580"/>
                <a:gd name="connsiteY5" fmla="*/ 105707 h 1057064"/>
                <a:gd name="connsiteX6" fmla="*/ 2483580 w 2483580"/>
                <a:gd name="connsiteY6" fmla="*/ 951358 h 1057064"/>
                <a:gd name="connsiteX7" fmla="*/ 2452619 w 2483580"/>
                <a:gd name="connsiteY7" fmla="*/ 1026103 h 1057064"/>
                <a:gd name="connsiteX8" fmla="*/ 2377874 w 2483580"/>
                <a:gd name="connsiteY8" fmla="*/ 1057064 h 1057064"/>
                <a:gd name="connsiteX9" fmla="*/ 105706 w 2483580"/>
                <a:gd name="connsiteY9" fmla="*/ 1057064 h 1057064"/>
                <a:gd name="connsiteX10" fmla="*/ 30961 w 2483580"/>
                <a:gd name="connsiteY10" fmla="*/ 1026103 h 1057064"/>
                <a:gd name="connsiteX11" fmla="*/ 0 w 2483580"/>
                <a:gd name="connsiteY11" fmla="*/ 951358 h 1057064"/>
                <a:gd name="connsiteX12" fmla="*/ 0 w 2483580"/>
                <a:gd name="connsiteY12" fmla="*/ 105706 h 1057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80" h="1057064">
                  <a:moveTo>
                    <a:pt x="0" y="105706"/>
                  </a:moveTo>
                  <a:cubicBezTo>
                    <a:pt x="0" y="77671"/>
                    <a:pt x="11137" y="50784"/>
                    <a:pt x="30961" y="30961"/>
                  </a:cubicBezTo>
                  <a:cubicBezTo>
                    <a:pt x="50785" y="11137"/>
                    <a:pt x="77672" y="0"/>
                    <a:pt x="105707" y="1"/>
                  </a:cubicBezTo>
                  <a:lnTo>
                    <a:pt x="2377874" y="0"/>
                  </a:lnTo>
                  <a:cubicBezTo>
                    <a:pt x="2405909" y="0"/>
                    <a:pt x="2432796" y="11137"/>
                    <a:pt x="2452619" y="30961"/>
                  </a:cubicBezTo>
                  <a:cubicBezTo>
                    <a:pt x="2472443" y="50785"/>
                    <a:pt x="2483580" y="77672"/>
                    <a:pt x="2483579" y="105707"/>
                  </a:cubicBezTo>
                  <a:cubicBezTo>
                    <a:pt x="2483579" y="387591"/>
                    <a:pt x="2483580" y="669474"/>
                    <a:pt x="2483580" y="951358"/>
                  </a:cubicBezTo>
                  <a:cubicBezTo>
                    <a:pt x="2483580" y="979393"/>
                    <a:pt x="2472443" y="1006280"/>
                    <a:pt x="2452619" y="1026103"/>
                  </a:cubicBezTo>
                  <a:cubicBezTo>
                    <a:pt x="2432795" y="1045927"/>
                    <a:pt x="2405909" y="1057064"/>
                    <a:pt x="2377874" y="1057064"/>
                  </a:cubicBezTo>
                  <a:lnTo>
                    <a:pt x="105706" y="1057064"/>
                  </a:lnTo>
                  <a:cubicBezTo>
                    <a:pt x="77671" y="1057064"/>
                    <a:pt x="50784" y="1045927"/>
                    <a:pt x="30961" y="1026103"/>
                  </a:cubicBezTo>
                  <a:cubicBezTo>
                    <a:pt x="11137" y="1006279"/>
                    <a:pt x="0" y="979392"/>
                    <a:pt x="0" y="951358"/>
                  </a:cubicBezTo>
                  <a:lnTo>
                    <a:pt x="0" y="105706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6200" tIns="46200" rIns="46200" bIns="4620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شرط جواز عمل </a:t>
              </a:r>
              <a:endParaRPr lang="en-US" sz="2400" b="1" kern="1200" dirty="0" smtClean="0">
                <a:cs typeface="B Zar" pitchFamily="2" charset="-78"/>
              </a:endParaRPr>
            </a:p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و حرام نبودن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18057" y="658692"/>
            <a:ext cx="2735980" cy="2632955"/>
            <a:chOff x="3818057" y="966219"/>
            <a:chExt cx="2735980" cy="2632955"/>
          </a:xfrm>
        </p:grpSpPr>
        <p:sp>
          <p:nvSpPr>
            <p:cNvPr id="15" name="Freeform 14"/>
            <p:cNvSpPr/>
            <p:nvPr/>
          </p:nvSpPr>
          <p:spPr>
            <a:xfrm rot="26279230">
              <a:off x="5388193" y="2433331"/>
              <a:ext cx="2307057" cy="24630"/>
            </a:xfrm>
            <a:custGeom>
              <a:avLst/>
              <a:gdLst>
                <a:gd name="connsiteX0" fmla="*/ 0 w 2307057"/>
                <a:gd name="connsiteY0" fmla="*/ 12314 h 24629"/>
                <a:gd name="connsiteX1" fmla="*/ 2307057 w 2307057"/>
                <a:gd name="connsiteY1" fmla="*/ 12314 h 24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7057" h="24629">
                  <a:moveTo>
                    <a:pt x="2307057" y="12315"/>
                  </a:moveTo>
                  <a:lnTo>
                    <a:pt x="0" y="1231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spcFirstLastPara="0" vert="horz" wrap="square" lIns="1108551" tIns="-45362" rIns="1108553" bIns="-45361" numCol="1" spcCol="1270" anchor="ctr" anchorCtr="0">
              <a:noAutofit/>
            </a:bodyPr>
            <a:lstStyle/>
            <a:p>
              <a:pPr lvl="0" algn="ct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>
                <a:cs typeface="B Koodak" pitchFamily="2" charset="-78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8057" y="966219"/>
              <a:ext cx="2483580" cy="702316"/>
            </a:xfrm>
            <a:custGeom>
              <a:avLst/>
              <a:gdLst>
                <a:gd name="connsiteX0" fmla="*/ 0 w 2483580"/>
                <a:gd name="connsiteY0" fmla="*/ 70232 h 702316"/>
                <a:gd name="connsiteX1" fmla="*/ 20571 w 2483580"/>
                <a:gd name="connsiteY1" fmla="*/ 20570 h 702316"/>
                <a:gd name="connsiteX2" fmla="*/ 70233 w 2483580"/>
                <a:gd name="connsiteY2" fmla="*/ 0 h 702316"/>
                <a:gd name="connsiteX3" fmla="*/ 2413348 w 2483580"/>
                <a:gd name="connsiteY3" fmla="*/ 0 h 702316"/>
                <a:gd name="connsiteX4" fmla="*/ 2463010 w 2483580"/>
                <a:gd name="connsiteY4" fmla="*/ 20571 h 702316"/>
                <a:gd name="connsiteX5" fmla="*/ 2483580 w 2483580"/>
                <a:gd name="connsiteY5" fmla="*/ 70233 h 702316"/>
                <a:gd name="connsiteX6" fmla="*/ 2483580 w 2483580"/>
                <a:gd name="connsiteY6" fmla="*/ 632084 h 702316"/>
                <a:gd name="connsiteX7" fmla="*/ 2463010 w 2483580"/>
                <a:gd name="connsiteY7" fmla="*/ 681746 h 702316"/>
                <a:gd name="connsiteX8" fmla="*/ 2413348 w 2483580"/>
                <a:gd name="connsiteY8" fmla="*/ 702316 h 702316"/>
                <a:gd name="connsiteX9" fmla="*/ 70232 w 2483580"/>
                <a:gd name="connsiteY9" fmla="*/ 702316 h 702316"/>
                <a:gd name="connsiteX10" fmla="*/ 20570 w 2483580"/>
                <a:gd name="connsiteY10" fmla="*/ 681745 h 702316"/>
                <a:gd name="connsiteX11" fmla="*/ 0 w 2483580"/>
                <a:gd name="connsiteY11" fmla="*/ 632083 h 702316"/>
                <a:gd name="connsiteX12" fmla="*/ 0 w 2483580"/>
                <a:gd name="connsiteY12" fmla="*/ 70232 h 70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80" h="702316">
                  <a:moveTo>
                    <a:pt x="0" y="70232"/>
                  </a:moveTo>
                  <a:cubicBezTo>
                    <a:pt x="0" y="51605"/>
                    <a:pt x="7399" y="33742"/>
                    <a:pt x="20571" y="20570"/>
                  </a:cubicBezTo>
                  <a:cubicBezTo>
                    <a:pt x="33742" y="7399"/>
                    <a:pt x="51606" y="0"/>
                    <a:pt x="70233" y="0"/>
                  </a:cubicBezTo>
                  <a:lnTo>
                    <a:pt x="2413348" y="0"/>
                  </a:lnTo>
                  <a:cubicBezTo>
                    <a:pt x="2431975" y="0"/>
                    <a:pt x="2449838" y="7399"/>
                    <a:pt x="2463010" y="20571"/>
                  </a:cubicBezTo>
                  <a:cubicBezTo>
                    <a:pt x="2476181" y="33742"/>
                    <a:pt x="2483580" y="51606"/>
                    <a:pt x="2483580" y="70233"/>
                  </a:cubicBezTo>
                  <a:lnTo>
                    <a:pt x="2483580" y="632084"/>
                  </a:lnTo>
                  <a:cubicBezTo>
                    <a:pt x="2483580" y="650711"/>
                    <a:pt x="2476181" y="668574"/>
                    <a:pt x="2463010" y="681746"/>
                  </a:cubicBezTo>
                  <a:cubicBezTo>
                    <a:pt x="2449839" y="694917"/>
                    <a:pt x="2431975" y="702316"/>
                    <a:pt x="2413348" y="702316"/>
                  </a:cubicBezTo>
                  <a:lnTo>
                    <a:pt x="70232" y="702316"/>
                  </a:lnTo>
                  <a:cubicBezTo>
                    <a:pt x="51605" y="702316"/>
                    <a:pt x="33742" y="694917"/>
                    <a:pt x="20570" y="681745"/>
                  </a:cubicBezTo>
                  <a:cubicBezTo>
                    <a:pt x="7399" y="668574"/>
                    <a:pt x="0" y="650710"/>
                    <a:pt x="0" y="632083"/>
                  </a:cubicBezTo>
                  <a:lnTo>
                    <a:pt x="0" y="70232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5810" tIns="35810" rIns="35810" bIns="3581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شرط صحت عمل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sp>
        <p:nvSpPr>
          <p:cNvPr id="35" name="7-Point Star 34">
            <a:hlinkClick r:id="rId2" action="ppaction://hlinksldjump"/>
          </p:cNvPr>
          <p:cNvSpPr/>
          <p:nvPr/>
        </p:nvSpPr>
        <p:spPr>
          <a:xfrm>
            <a:off x="3857172" y="47216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7-Point Star 40">
            <a:hlinkClick r:id="rId3" action="ppaction://hlinksldjump"/>
          </p:cNvPr>
          <p:cNvSpPr/>
          <p:nvPr/>
        </p:nvSpPr>
        <p:spPr>
          <a:xfrm>
            <a:off x="152400" y="7592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7-Point Star 46">
            <a:hlinkClick r:id="rId4" action="ppaction://hlinksldjump"/>
          </p:cNvPr>
          <p:cNvSpPr/>
          <p:nvPr/>
        </p:nvSpPr>
        <p:spPr>
          <a:xfrm>
            <a:off x="159654" y="1397901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7-Point Star 48">
            <a:hlinkClick r:id="rId5" action="ppaction://hlinksldjump"/>
          </p:cNvPr>
          <p:cNvSpPr/>
          <p:nvPr/>
        </p:nvSpPr>
        <p:spPr>
          <a:xfrm>
            <a:off x="159654" y="20546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7-Point Star 50">
            <a:hlinkClick r:id="rId6" action="ppaction://hlinksldjump"/>
          </p:cNvPr>
          <p:cNvSpPr/>
          <p:nvPr/>
        </p:nvSpPr>
        <p:spPr>
          <a:xfrm>
            <a:off x="159654" y="32738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7-Point Star 52">
            <a:hlinkClick r:id="rId7" action="ppaction://hlinksldjump"/>
          </p:cNvPr>
          <p:cNvSpPr/>
          <p:nvPr/>
        </p:nvSpPr>
        <p:spPr>
          <a:xfrm>
            <a:off x="159654" y="41882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7-Point Star 53">
            <a:hlinkClick r:id="rId8" action="ppaction://hlinksldjump"/>
          </p:cNvPr>
          <p:cNvSpPr/>
          <p:nvPr/>
        </p:nvSpPr>
        <p:spPr>
          <a:xfrm>
            <a:off x="159654" y="4493073"/>
            <a:ext cx="228600" cy="2286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Striped Right Arrow 42">
            <a:hlinkClick r:id="rId9" action="ppaction://hlinksldjump"/>
          </p:cNvPr>
          <p:cNvSpPr/>
          <p:nvPr/>
        </p:nvSpPr>
        <p:spPr>
          <a:xfrm rot="10800000">
            <a:off x="76200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4" grpId="0" animBg="1"/>
      <p:bldP spid="35" grpId="0" animBg="1"/>
      <p:bldP spid="35" grpId="1" animBg="1"/>
      <p:bldP spid="41" grpId="0" animBg="1"/>
      <p:bldP spid="41" grpId="1" animBg="1"/>
      <p:bldP spid="47" grpId="0" animBg="1"/>
      <p:bldP spid="47" grpId="1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8600" y="682763"/>
            <a:ext cx="6240993" cy="2764990"/>
            <a:chOff x="94132" y="882987"/>
            <a:chExt cx="6504146" cy="2881576"/>
          </a:xfrm>
        </p:grpSpPr>
        <p:sp>
          <p:nvSpPr>
            <p:cNvPr id="11" name="Freeform 10"/>
            <p:cNvSpPr/>
            <p:nvPr/>
          </p:nvSpPr>
          <p:spPr>
            <a:xfrm rot="26141829">
              <a:off x="5289680" y="2455965"/>
              <a:ext cx="2591952" cy="25244"/>
            </a:xfrm>
            <a:custGeom>
              <a:avLst/>
              <a:gdLst>
                <a:gd name="connsiteX0" fmla="*/ 0 w 2591952"/>
                <a:gd name="connsiteY0" fmla="*/ 12621 h 25243"/>
                <a:gd name="connsiteX1" fmla="*/ 2591952 w 2591952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1952" h="25243">
                  <a:moveTo>
                    <a:pt x="2591952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43876" tIns="-52177" rIns="1243878" bIns="-52177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>
                <a:cs typeface="B Koodak" pitchFamily="2" charset="-78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94132" y="882987"/>
              <a:ext cx="6171357" cy="659588"/>
            </a:xfrm>
            <a:custGeom>
              <a:avLst/>
              <a:gdLst>
                <a:gd name="connsiteX0" fmla="*/ 0 w 6171357"/>
                <a:gd name="connsiteY0" fmla="*/ 65959 h 659588"/>
                <a:gd name="connsiteX1" fmla="*/ 19319 w 6171357"/>
                <a:gd name="connsiteY1" fmla="*/ 19319 h 659588"/>
                <a:gd name="connsiteX2" fmla="*/ 65959 w 6171357"/>
                <a:gd name="connsiteY2" fmla="*/ 0 h 659588"/>
                <a:gd name="connsiteX3" fmla="*/ 6105398 w 6171357"/>
                <a:gd name="connsiteY3" fmla="*/ 0 h 659588"/>
                <a:gd name="connsiteX4" fmla="*/ 6152038 w 6171357"/>
                <a:gd name="connsiteY4" fmla="*/ 19319 h 659588"/>
                <a:gd name="connsiteX5" fmla="*/ 6171357 w 6171357"/>
                <a:gd name="connsiteY5" fmla="*/ 65959 h 659588"/>
                <a:gd name="connsiteX6" fmla="*/ 6171357 w 6171357"/>
                <a:gd name="connsiteY6" fmla="*/ 593629 h 659588"/>
                <a:gd name="connsiteX7" fmla="*/ 6152038 w 6171357"/>
                <a:gd name="connsiteY7" fmla="*/ 640269 h 659588"/>
                <a:gd name="connsiteX8" fmla="*/ 6105398 w 6171357"/>
                <a:gd name="connsiteY8" fmla="*/ 659588 h 659588"/>
                <a:gd name="connsiteX9" fmla="*/ 65959 w 6171357"/>
                <a:gd name="connsiteY9" fmla="*/ 659588 h 659588"/>
                <a:gd name="connsiteX10" fmla="*/ 19319 w 6171357"/>
                <a:gd name="connsiteY10" fmla="*/ 640269 h 659588"/>
                <a:gd name="connsiteX11" fmla="*/ 0 w 6171357"/>
                <a:gd name="connsiteY11" fmla="*/ 593629 h 659588"/>
                <a:gd name="connsiteX12" fmla="*/ 0 w 6171357"/>
                <a:gd name="connsiteY12" fmla="*/ 65959 h 6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659588">
                  <a:moveTo>
                    <a:pt x="0" y="65959"/>
                  </a:moveTo>
                  <a:cubicBezTo>
                    <a:pt x="0" y="48466"/>
                    <a:pt x="6949" y="31689"/>
                    <a:pt x="19319" y="19319"/>
                  </a:cubicBezTo>
                  <a:cubicBezTo>
                    <a:pt x="31689" y="6949"/>
                    <a:pt x="48466" y="0"/>
                    <a:pt x="65959" y="0"/>
                  </a:cubicBezTo>
                  <a:lnTo>
                    <a:pt x="6105398" y="0"/>
                  </a:lnTo>
                  <a:cubicBezTo>
                    <a:pt x="6122891" y="0"/>
                    <a:pt x="6139668" y="6949"/>
                    <a:pt x="6152038" y="19319"/>
                  </a:cubicBezTo>
                  <a:cubicBezTo>
                    <a:pt x="6164408" y="31689"/>
                    <a:pt x="6171357" y="48466"/>
                    <a:pt x="6171357" y="65959"/>
                  </a:cubicBezTo>
                  <a:lnTo>
                    <a:pt x="6171357" y="593629"/>
                  </a:lnTo>
                  <a:cubicBezTo>
                    <a:pt x="6171357" y="611122"/>
                    <a:pt x="6164408" y="627899"/>
                    <a:pt x="6152038" y="640269"/>
                  </a:cubicBezTo>
                  <a:cubicBezTo>
                    <a:pt x="6139668" y="652639"/>
                    <a:pt x="6122891" y="659588"/>
                    <a:pt x="6105398" y="659588"/>
                  </a:cubicBezTo>
                  <a:lnTo>
                    <a:pt x="65959" y="659588"/>
                  </a:lnTo>
                  <a:cubicBezTo>
                    <a:pt x="48466" y="659588"/>
                    <a:pt x="31689" y="652639"/>
                    <a:pt x="19319" y="640269"/>
                  </a:cubicBezTo>
                  <a:cubicBezTo>
                    <a:pt x="6949" y="627899"/>
                    <a:pt x="0" y="611122"/>
                    <a:pt x="0" y="593629"/>
                  </a:cubicBezTo>
                  <a:lnTo>
                    <a:pt x="0" y="6595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099" tIns="37099" rIns="37099" bIns="3709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خارج شدن ادرار يا مدفوع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8600" y="1436307"/>
            <a:ext cx="6240993" cy="2028041"/>
            <a:chOff x="94132" y="1668304"/>
            <a:chExt cx="6504146" cy="2113554"/>
          </a:xfrm>
        </p:grpSpPr>
        <p:sp>
          <p:nvSpPr>
            <p:cNvPr id="13" name="Freeform 12"/>
            <p:cNvSpPr/>
            <p:nvPr/>
          </p:nvSpPr>
          <p:spPr>
            <a:xfrm rot="25778919">
              <a:off x="5665042" y="2848623"/>
              <a:ext cx="1841227" cy="25244"/>
            </a:xfrm>
            <a:custGeom>
              <a:avLst/>
              <a:gdLst>
                <a:gd name="connsiteX0" fmla="*/ 0 w 1841227"/>
                <a:gd name="connsiteY0" fmla="*/ 12621 h 25243"/>
                <a:gd name="connsiteX1" fmla="*/ 1841227 w 1841227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1227" h="25243">
                  <a:moveTo>
                    <a:pt x="1841227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7282" tIns="-33411" rIns="887283" bIns="-3340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4132" y="1668304"/>
              <a:ext cx="6171357" cy="659588"/>
            </a:xfrm>
            <a:custGeom>
              <a:avLst/>
              <a:gdLst>
                <a:gd name="connsiteX0" fmla="*/ 0 w 6171357"/>
                <a:gd name="connsiteY0" fmla="*/ 65959 h 659588"/>
                <a:gd name="connsiteX1" fmla="*/ 19319 w 6171357"/>
                <a:gd name="connsiteY1" fmla="*/ 19319 h 659588"/>
                <a:gd name="connsiteX2" fmla="*/ 65959 w 6171357"/>
                <a:gd name="connsiteY2" fmla="*/ 0 h 659588"/>
                <a:gd name="connsiteX3" fmla="*/ 6105398 w 6171357"/>
                <a:gd name="connsiteY3" fmla="*/ 0 h 659588"/>
                <a:gd name="connsiteX4" fmla="*/ 6152038 w 6171357"/>
                <a:gd name="connsiteY4" fmla="*/ 19319 h 659588"/>
                <a:gd name="connsiteX5" fmla="*/ 6171357 w 6171357"/>
                <a:gd name="connsiteY5" fmla="*/ 65959 h 659588"/>
                <a:gd name="connsiteX6" fmla="*/ 6171357 w 6171357"/>
                <a:gd name="connsiteY6" fmla="*/ 593629 h 659588"/>
                <a:gd name="connsiteX7" fmla="*/ 6152038 w 6171357"/>
                <a:gd name="connsiteY7" fmla="*/ 640269 h 659588"/>
                <a:gd name="connsiteX8" fmla="*/ 6105398 w 6171357"/>
                <a:gd name="connsiteY8" fmla="*/ 659588 h 659588"/>
                <a:gd name="connsiteX9" fmla="*/ 65959 w 6171357"/>
                <a:gd name="connsiteY9" fmla="*/ 659588 h 659588"/>
                <a:gd name="connsiteX10" fmla="*/ 19319 w 6171357"/>
                <a:gd name="connsiteY10" fmla="*/ 640269 h 659588"/>
                <a:gd name="connsiteX11" fmla="*/ 0 w 6171357"/>
                <a:gd name="connsiteY11" fmla="*/ 593629 h 659588"/>
                <a:gd name="connsiteX12" fmla="*/ 0 w 6171357"/>
                <a:gd name="connsiteY12" fmla="*/ 65959 h 6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659588">
                  <a:moveTo>
                    <a:pt x="0" y="65959"/>
                  </a:moveTo>
                  <a:cubicBezTo>
                    <a:pt x="0" y="48466"/>
                    <a:pt x="6949" y="31689"/>
                    <a:pt x="19319" y="19319"/>
                  </a:cubicBezTo>
                  <a:cubicBezTo>
                    <a:pt x="31689" y="6949"/>
                    <a:pt x="48466" y="0"/>
                    <a:pt x="65959" y="0"/>
                  </a:cubicBezTo>
                  <a:lnTo>
                    <a:pt x="6105398" y="0"/>
                  </a:lnTo>
                  <a:cubicBezTo>
                    <a:pt x="6122891" y="0"/>
                    <a:pt x="6139668" y="6949"/>
                    <a:pt x="6152038" y="19319"/>
                  </a:cubicBezTo>
                  <a:cubicBezTo>
                    <a:pt x="6164408" y="31689"/>
                    <a:pt x="6171357" y="48466"/>
                    <a:pt x="6171357" y="65959"/>
                  </a:cubicBezTo>
                  <a:lnTo>
                    <a:pt x="6171357" y="593629"/>
                  </a:lnTo>
                  <a:cubicBezTo>
                    <a:pt x="6171357" y="611122"/>
                    <a:pt x="6164408" y="627899"/>
                    <a:pt x="6152038" y="640269"/>
                  </a:cubicBezTo>
                  <a:cubicBezTo>
                    <a:pt x="6139668" y="652639"/>
                    <a:pt x="6122891" y="659588"/>
                    <a:pt x="6105398" y="659588"/>
                  </a:cubicBezTo>
                  <a:lnTo>
                    <a:pt x="65959" y="659588"/>
                  </a:lnTo>
                  <a:cubicBezTo>
                    <a:pt x="48466" y="659588"/>
                    <a:pt x="31689" y="652639"/>
                    <a:pt x="19319" y="640269"/>
                  </a:cubicBezTo>
                  <a:cubicBezTo>
                    <a:pt x="6949" y="627899"/>
                    <a:pt x="0" y="611122"/>
                    <a:pt x="0" y="593629"/>
                  </a:cubicBezTo>
                  <a:lnTo>
                    <a:pt x="0" y="6595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099" tIns="37099" rIns="37099" bIns="3709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خارج شدن باد معده و روده از مخرج غائط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28600" y="2189850"/>
            <a:ext cx="6240992" cy="1313971"/>
            <a:chOff x="94132" y="2453621"/>
            <a:chExt cx="6504145" cy="1369375"/>
          </a:xfrm>
        </p:grpSpPr>
        <p:sp>
          <p:nvSpPr>
            <p:cNvPr id="15" name="Freeform 14"/>
            <p:cNvSpPr/>
            <p:nvPr/>
          </p:nvSpPr>
          <p:spPr>
            <a:xfrm rot="24945883">
              <a:off x="6016563" y="3241282"/>
              <a:ext cx="1138185" cy="25243"/>
            </a:xfrm>
            <a:custGeom>
              <a:avLst/>
              <a:gdLst>
                <a:gd name="connsiteX0" fmla="*/ 0 w 1138185"/>
                <a:gd name="connsiteY0" fmla="*/ 12621 h 25243"/>
                <a:gd name="connsiteX1" fmla="*/ 1138185 w 1138185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8185" h="25243">
                  <a:moveTo>
                    <a:pt x="1138185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3338" tIns="-15835" rIns="553337" bIns="-15832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4132" y="2453621"/>
              <a:ext cx="6171357" cy="659588"/>
            </a:xfrm>
            <a:custGeom>
              <a:avLst/>
              <a:gdLst>
                <a:gd name="connsiteX0" fmla="*/ 0 w 6171357"/>
                <a:gd name="connsiteY0" fmla="*/ 65959 h 659588"/>
                <a:gd name="connsiteX1" fmla="*/ 19319 w 6171357"/>
                <a:gd name="connsiteY1" fmla="*/ 19319 h 659588"/>
                <a:gd name="connsiteX2" fmla="*/ 65959 w 6171357"/>
                <a:gd name="connsiteY2" fmla="*/ 0 h 659588"/>
                <a:gd name="connsiteX3" fmla="*/ 6105398 w 6171357"/>
                <a:gd name="connsiteY3" fmla="*/ 0 h 659588"/>
                <a:gd name="connsiteX4" fmla="*/ 6152038 w 6171357"/>
                <a:gd name="connsiteY4" fmla="*/ 19319 h 659588"/>
                <a:gd name="connsiteX5" fmla="*/ 6171357 w 6171357"/>
                <a:gd name="connsiteY5" fmla="*/ 65959 h 659588"/>
                <a:gd name="connsiteX6" fmla="*/ 6171357 w 6171357"/>
                <a:gd name="connsiteY6" fmla="*/ 593629 h 659588"/>
                <a:gd name="connsiteX7" fmla="*/ 6152038 w 6171357"/>
                <a:gd name="connsiteY7" fmla="*/ 640269 h 659588"/>
                <a:gd name="connsiteX8" fmla="*/ 6105398 w 6171357"/>
                <a:gd name="connsiteY8" fmla="*/ 659588 h 659588"/>
                <a:gd name="connsiteX9" fmla="*/ 65959 w 6171357"/>
                <a:gd name="connsiteY9" fmla="*/ 659588 h 659588"/>
                <a:gd name="connsiteX10" fmla="*/ 19319 w 6171357"/>
                <a:gd name="connsiteY10" fmla="*/ 640269 h 659588"/>
                <a:gd name="connsiteX11" fmla="*/ 0 w 6171357"/>
                <a:gd name="connsiteY11" fmla="*/ 593629 h 659588"/>
                <a:gd name="connsiteX12" fmla="*/ 0 w 6171357"/>
                <a:gd name="connsiteY12" fmla="*/ 65959 h 6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659588">
                  <a:moveTo>
                    <a:pt x="0" y="65959"/>
                  </a:moveTo>
                  <a:cubicBezTo>
                    <a:pt x="0" y="48466"/>
                    <a:pt x="6949" y="31689"/>
                    <a:pt x="19319" y="19319"/>
                  </a:cubicBezTo>
                  <a:cubicBezTo>
                    <a:pt x="31689" y="6949"/>
                    <a:pt x="48466" y="0"/>
                    <a:pt x="65959" y="0"/>
                  </a:cubicBezTo>
                  <a:lnTo>
                    <a:pt x="6105398" y="0"/>
                  </a:lnTo>
                  <a:cubicBezTo>
                    <a:pt x="6122891" y="0"/>
                    <a:pt x="6139668" y="6949"/>
                    <a:pt x="6152038" y="19319"/>
                  </a:cubicBezTo>
                  <a:cubicBezTo>
                    <a:pt x="6164408" y="31689"/>
                    <a:pt x="6171357" y="48466"/>
                    <a:pt x="6171357" y="65959"/>
                  </a:cubicBezTo>
                  <a:lnTo>
                    <a:pt x="6171357" y="593629"/>
                  </a:lnTo>
                  <a:cubicBezTo>
                    <a:pt x="6171357" y="611122"/>
                    <a:pt x="6164408" y="627899"/>
                    <a:pt x="6152038" y="640269"/>
                  </a:cubicBezTo>
                  <a:cubicBezTo>
                    <a:pt x="6139668" y="652639"/>
                    <a:pt x="6122891" y="659588"/>
                    <a:pt x="6105398" y="659588"/>
                  </a:cubicBezTo>
                  <a:lnTo>
                    <a:pt x="65959" y="659588"/>
                  </a:lnTo>
                  <a:cubicBezTo>
                    <a:pt x="48466" y="659588"/>
                    <a:pt x="31689" y="652639"/>
                    <a:pt x="19319" y="640269"/>
                  </a:cubicBezTo>
                  <a:cubicBezTo>
                    <a:pt x="6949" y="627899"/>
                    <a:pt x="0" y="611122"/>
                    <a:pt x="0" y="593629"/>
                  </a:cubicBezTo>
                  <a:lnTo>
                    <a:pt x="0" y="6595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099" tIns="37099" rIns="37099" bIns="3709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خواب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8600" y="2943394"/>
            <a:ext cx="6584175" cy="1645518"/>
            <a:chOff x="94132" y="3238938"/>
            <a:chExt cx="6861798" cy="1714902"/>
          </a:xfrm>
        </p:grpSpPr>
        <p:sp>
          <p:nvSpPr>
            <p:cNvPr id="17" name="Freeform 16"/>
            <p:cNvSpPr/>
            <p:nvPr/>
          </p:nvSpPr>
          <p:spPr>
            <a:xfrm rot="19790755">
              <a:off x="6215383" y="3897769"/>
              <a:ext cx="740547" cy="25243"/>
            </a:xfrm>
            <a:custGeom>
              <a:avLst/>
              <a:gdLst>
                <a:gd name="connsiteX0" fmla="*/ 0 w 740547"/>
                <a:gd name="connsiteY0" fmla="*/ 12621 h 25243"/>
                <a:gd name="connsiteX1" fmla="*/ 740547 w 740547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0547" h="25243">
                  <a:moveTo>
                    <a:pt x="740547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4459" tIns="-5892" rIns="364460" bIns="-5893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4132" y="3238938"/>
              <a:ext cx="6171357" cy="1714902"/>
            </a:xfrm>
            <a:custGeom>
              <a:avLst/>
              <a:gdLst>
                <a:gd name="connsiteX0" fmla="*/ 0 w 6171357"/>
                <a:gd name="connsiteY0" fmla="*/ 171490 h 1714902"/>
                <a:gd name="connsiteX1" fmla="*/ 50228 w 6171357"/>
                <a:gd name="connsiteY1" fmla="*/ 50228 h 1714902"/>
                <a:gd name="connsiteX2" fmla="*/ 171490 w 6171357"/>
                <a:gd name="connsiteY2" fmla="*/ 0 h 1714902"/>
                <a:gd name="connsiteX3" fmla="*/ 5999867 w 6171357"/>
                <a:gd name="connsiteY3" fmla="*/ 0 h 1714902"/>
                <a:gd name="connsiteX4" fmla="*/ 6121129 w 6171357"/>
                <a:gd name="connsiteY4" fmla="*/ 50228 h 1714902"/>
                <a:gd name="connsiteX5" fmla="*/ 6171357 w 6171357"/>
                <a:gd name="connsiteY5" fmla="*/ 171490 h 1714902"/>
                <a:gd name="connsiteX6" fmla="*/ 6171357 w 6171357"/>
                <a:gd name="connsiteY6" fmla="*/ 1543412 h 1714902"/>
                <a:gd name="connsiteX7" fmla="*/ 6121129 w 6171357"/>
                <a:gd name="connsiteY7" fmla="*/ 1664674 h 1714902"/>
                <a:gd name="connsiteX8" fmla="*/ 5999867 w 6171357"/>
                <a:gd name="connsiteY8" fmla="*/ 1714902 h 1714902"/>
                <a:gd name="connsiteX9" fmla="*/ 171490 w 6171357"/>
                <a:gd name="connsiteY9" fmla="*/ 1714902 h 1714902"/>
                <a:gd name="connsiteX10" fmla="*/ 50228 w 6171357"/>
                <a:gd name="connsiteY10" fmla="*/ 1664674 h 1714902"/>
                <a:gd name="connsiteX11" fmla="*/ 0 w 6171357"/>
                <a:gd name="connsiteY11" fmla="*/ 1543412 h 1714902"/>
                <a:gd name="connsiteX12" fmla="*/ 0 w 6171357"/>
                <a:gd name="connsiteY12" fmla="*/ 171490 h 171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1714902">
                  <a:moveTo>
                    <a:pt x="0" y="171490"/>
                  </a:moveTo>
                  <a:cubicBezTo>
                    <a:pt x="0" y="126008"/>
                    <a:pt x="18068" y="82389"/>
                    <a:pt x="50228" y="50228"/>
                  </a:cubicBezTo>
                  <a:cubicBezTo>
                    <a:pt x="82389" y="18067"/>
                    <a:pt x="126008" y="0"/>
                    <a:pt x="171490" y="0"/>
                  </a:cubicBezTo>
                  <a:lnTo>
                    <a:pt x="5999867" y="0"/>
                  </a:lnTo>
                  <a:cubicBezTo>
                    <a:pt x="6045349" y="0"/>
                    <a:pt x="6088968" y="18068"/>
                    <a:pt x="6121129" y="50228"/>
                  </a:cubicBezTo>
                  <a:cubicBezTo>
                    <a:pt x="6153290" y="82389"/>
                    <a:pt x="6171357" y="126008"/>
                    <a:pt x="6171357" y="171490"/>
                  </a:cubicBezTo>
                  <a:lnTo>
                    <a:pt x="6171357" y="1543412"/>
                  </a:lnTo>
                  <a:cubicBezTo>
                    <a:pt x="6171357" y="1588894"/>
                    <a:pt x="6153289" y="1632513"/>
                    <a:pt x="6121129" y="1664674"/>
                  </a:cubicBezTo>
                  <a:cubicBezTo>
                    <a:pt x="6088968" y="1696835"/>
                    <a:pt x="6045349" y="1714902"/>
                    <a:pt x="5999867" y="1714902"/>
                  </a:cubicBezTo>
                  <a:lnTo>
                    <a:pt x="171490" y="1714902"/>
                  </a:lnTo>
                  <a:cubicBezTo>
                    <a:pt x="126008" y="1714902"/>
                    <a:pt x="82389" y="1696834"/>
                    <a:pt x="50228" y="1664674"/>
                  </a:cubicBezTo>
                  <a:cubicBezTo>
                    <a:pt x="18067" y="1632513"/>
                    <a:pt x="0" y="1588894"/>
                    <a:pt x="0" y="1543412"/>
                  </a:cubicBezTo>
                  <a:lnTo>
                    <a:pt x="0" y="17149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8008" tIns="68008" rIns="68008" bIns="6800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چيزهايي که عقل را از بين ميبرد </a:t>
              </a:r>
            </a:p>
            <a:p>
              <a:pPr lvl="0" algn="ctr" defTabSz="1244600" rtl="1"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kern="1200" dirty="0" smtClean="0">
                  <a:cs typeface="B Zar" pitchFamily="2" charset="-78"/>
                </a:rPr>
                <a:t>مثل: مستي،ديوانگي و بيهوشي</a:t>
              </a:r>
              <a:endParaRPr lang="en-US" sz="2800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8600" y="3352800"/>
            <a:ext cx="6240993" cy="1989656"/>
            <a:chOff x="94132" y="3665607"/>
            <a:chExt cx="6504146" cy="2073550"/>
          </a:xfrm>
        </p:grpSpPr>
        <p:sp>
          <p:nvSpPr>
            <p:cNvPr id="19" name="Freeform 18"/>
            <p:cNvSpPr/>
            <p:nvPr/>
          </p:nvSpPr>
          <p:spPr>
            <a:xfrm rot="17448489">
              <a:off x="5684385" y="4554256"/>
              <a:ext cx="1802542" cy="25244"/>
            </a:xfrm>
            <a:custGeom>
              <a:avLst/>
              <a:gdLst>
                <a:gd name="connsiteX0" fmla="*/ 0 w 1802541"/>
                <a:gd name="connsiteY0" fmla="*/ 12621 h 25243"/>
                <a:gd name="connsiteX1" fmla="*/ 1802541 w 1802541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2541" h="25243">
                  <a:moveTo>
                    <a:pt x="1802541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8908" tIns="-32442" rIns="868906" bIns="-32442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4132" y="5079569"/>
              <a:ext cx="6171357" cy="659588"/>
            </a:xfrm>
            <a:custGeom>
              <a:avLst/>
              <a:gdLst>
                <a:gd name="connsiteX0" fmla="*/ 0 w 6171357"/>
                <a:gd name="connsiteY0" fmla="*/ 65959 h 659588"/>
                <a:gd name="connsiteX1" fmla="*/ 19319 w 6171357"/>
                <a:gd name="connsiteY1" fmla="*/ 19319 h 659588"/>
                <a:gd name="connsiteX2" fmla="*/ 65959 w 6171357"/>
                <a:gd name="connsiteY2" fmla="*/ 0 h 659588"/>
                <a:gd name="connsiteX3" fmla="*/ 6105398 w 6171357"/>
                <a:gd name="connsiteY3" fmla="*/ 0 h 659588"/>
                <a:gd name="connsiteX4" fmla="*/ 6152038 w 6171357"/>
                <a:gd name="connsiteY4" fmla="*/ 19319 h 659588"/>
                <a:gd name="connsiteX5" fmla="*/ 6171357 w 6171357"/>
                <a:gd name="connsiteY5" fmla="*/ 65959 h 659588"/>
                <a:gd name="connsiteX6" fmla="*/ 6171357 w 6171357"/>
                <a:gd name="connsiteY6" fmla="*/ 593629 h 659588"/>
                <a:gd name="connsiteX7" fmla="*/ 6152038 w 6171357"/>
                <a:gd name="connsiteY7" fmla="*/ 640269 h 659588"/>
                <a:gd name="connsiteX8" fmla="*/ 6105398 w 6171357"/>
                <a:gd name="connsiteY8" fmla="*/ 659588 h 659588"/>
                <a:gd name="connsiteX9" fmla="*/ 65959 w 6171357"/>
                <a:gd name="connsiteY9" fmla="*/ 659588 h 659588"/>
                <a:gd name="connsiteX10" fmla="*/ 19319 w 6171357"/>
                <a:gd name="connsiteY10" fmla="*/ 640269 h 659588"/>
                <a:gd name="connsiteX11" fmla="*/ 0 w 6171357"/>
                <a:gd name="connsiteY11" fmla="*/ 593629 h 659588"/>
                <a:gd name="connsiteX12" fmla="*/ 0 w 6171357"/>
                <a:gd name="connsiteY12" fmla="*/ 65959 h 6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659588">
                  <a:moveTo>
                    <a:pt x="0" y="65959"/>
                  </a:moveTo>
                  <a:cubicBezTo>
                    <a:pt x="0" y="48466"/>
                    <a:pt x="6949" y="31689"/>
                    <a:pt x="19319" y="19319"/>
                  </a:cubicBezTo>
                  <a:cubicBezTo>
                    <a:pt x="31689" y="6949"/>
                    <a:pt x="48466" y="0"/>
                    <a:pt x="65959" y="0"/>
                  </a:cubicBezTo>
                  <a:lnTo>
                    <a:pt x="6105398" y="0"/>
                  </a:lnTo>
                  <a:cubicBezTo>
                    <a:pt x="6122891" y="0"/>
                    <a:pt x="6139668" y="6949"/>
                    <a:pt x="6152038" y="19319"/>
                  </a:cubicBezTo>
                  <a:cubicBezTo>
                    <a:pt x="6164408" y="31689"/>
                    <a:pt x="6171357" y="48466"/>
                    <a:pt x="6171357" y="65959"/>
                  </a:cubicBezTo>
                  <a:lnTo>
                    <a:pt x="6171357" y="593629"/>
                  </a:lnTo>
                  <a:cubicBezTo>
                    <a:pt x="6171357" y="611122"/>
                    <a:pt x="6164408" y="627899"/>
                    <a:pt x="6152038" y="640269"/>
                  </a:cubicBezTo>
                  <a:cubicBezTo>
                    <a:pt x="6139668" y="652639"/>
                    <a:pt x="6122891" y="659588"/>
                    <a:pt x="6105398" y="659588"/>
                  </a:cubicBezTo>
                  <a:lnTo>
                    <a:pt x="65959" y="659588"/>
                  </a:lnTo>
                  <a:cubicBezTo>
                    <a:pt x="48466" y="659588"/>
                    <a:pt x="31689" y="652639"/>
                    <a:pt x="19319" y="640269"/>
                  </a:cubicBezTo>
                  <a:cubicBezTo>
                    <a:pt x="6949" y="627899"/>
                    <a:pt x="0" y="611122"/>
                    <a:pt x="0" y="593629"/>
                  </a:cubicBezTo>
                  <a:lnTo>
                    <a:pt x="0" y="6595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099" tIns="37099" rIns="37099" bIns="3709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آنچه سبب غسل شود؛ </a:t>
              </a:r>
              <a:r>
                <a:rPr lang="fa-IR" sz="2800" kern="1200" dirty="0" smtClean="0">
                  <a:cs typeface="B Zar" pitchFamily="2" charset="-78"/>
                </a:rPr>
                <a:t>مانند جنابت و مس ميت</a:t>
              </a:r>
              <a:endParaRPr lang="en-US" sz="2800" kern="1200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28600" y="3370036"/>
            <a:ext cx="6240994" cy="2725964"/>
            <a:chOff x="94132" y="3683569"/>
            <a:chExt cx="6504147" cy="2840905"/>
          </a:xfrm>
        </p:grpSpPr>
        <p:sp>
          <p:nvSpPr>
            <p:cNvPr id="21" name="Freeform 20"/>
            <p:cNvSpPr/>
            <p:nvPr/>
          </p:nvSpPr>
          <p:spPr>
            <a:xfrm rot="17071923">
              <a:off x="5309691" y="4946913"/>
              <a:ext cx="2551931" cy="25244"/>
            </a:xfrm>
            <a:custGeom>
              <a:avLst/>
              <a:gdLst>
                <a:gd name="connsiteX0" fmla="*/ 0 w 2551930"/>
                <a:gd name="connsiteY0" fmla="*/ 12621 h 25243"/>
                <a:gd name="connsiteX1" fmla="*/ 2551930 w 2551930"/>
                <a:gd name="connsiteY1" fmla="*/ 12621 h 2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51930" h="25243">
                  <a:moveTo>
                    <a:pt x="2551930" y="12622"/>
                  </a:moveTo>
                  <a:lnTo>
                    <a:pt x="0" y="1262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24866" tIns="-51176" rIns="1224868" bIns="-5117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8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4132" y="5864886"/>
              <a:ext cx="6171357" cy="659588"/>
            </a:xfrm>
            <a:custGeom>
              <a:avLst/>
              <a:gdLst>
                <a:gd name="connsiteX0" fmla="*/ 0 w 6171357"/>
                <a:gd name="connsiteY0" fmla="*/ 65959 h 659588"/>
                <a:gd name="connsiteX1" fmla="*/ 19319 w 6171357"/>
                <a:gd name="connsiteY1" fmla="*/ 19319 h 659588"/>
                <a:gd name="connsiteX2" fmla="*/ 65959 w 6171357"/>
                <a:gd name="connsiteY2" fmla="*/ 0 h 659588"/>
                <a:gd name="connsiteX3" fmla="*/ 6105398 w 6171357"/>
                <a:gd name="connsiteY3" fmla="*/ 0 h 659588"/>
                <a:gd name="connsiteX4" fmla="*/ 6152038 w 6171357"/>
                <a:gd name="connsiteY4" fmla="*/ 19319 h 659588"/>
                <a:gd name="connsiteX5" fmla="*/ 6171357 w 6171357"/>
                <a:gd name="connsiteY5" fmla="*/ 65959 h 659588"/>
                <a:gd name="connsiteX6" fmla="*/ 6171357 w 6171357"/>
                <a:gd name="connsiteY6" fmla="*/ 593629 h 659588"/>
                <a:gd name="connsiteX7" fmla="*/ 6152038 w 6171357"/>
                <a:gd name="connsiteY7" fmla="*/ 640269 h 659588"/>
                <a:gd name="connsiteX8" fmla="*/ 6105398 w 6171357"/>
                <a:gd name="connsiteY8" fmla="*/ 659588 h 659588"/>
                <a:gd name="connsiteX9" fmla="*/ 65959 w 6171357"/>
                <a:gd name="connsiteY9" fmla="*/ 659588 h 659588"/>
                <a:gd name="connsiteX10" fmla="*/ 19319 w 6171357"/>
                <a:gd name="connsiteY10" fmla="*/ 640269 h 659588"/>
                <a:gd name="connsiteX11" fmla="*/ 0 w 6171357"/>
                <a:gd name="connsiteY11" fmla="*/ 593629 h 659588"/>
                <a:gd name="connsiteX12" fmla="*/ 0 w 6171357"/>
                <a:gd name="connsiteY12" fmla="*/ 65959 h 65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1357" h="659588">
                  <a:moveTo>
                    <a:pt x="0" y="65959"/>
                  </a:moveTo>
                  <a:cubicBezTo>
                    <a:pt x="0" y="48466"/>
                    <a:pt x="6949" y="31689"/>
                    <a:pt x="19319" y="19319"/>
                  </a:cubicBezTo>
                  <a:cubicBezTo>
                    <a:pt x="31689" y="6949"/>
                    <a:pt x="48466" y="0"/>
                    <a:pt x="65959" y="0"/>
                  </a:cubicBezTo>
                  <a:lnTo>
                    <a:pt x="6105398" y="0"/>
                  </a:lnTo>
                  <a:cubicBezTo>
                    <a:pt x="6122891" y="0"/>
                    <a:pt x="6139668" y="6949"/>
                    <a:pt x="6152038" y="19319"/>
                  </a:cubicBezTo>
                  <a:cubicBezTo>
                    <a:pt x="6164408" y="31689"/>
                    <a:pt x="6171357" y="48466"/>
                    <a:pt x="6171357" y="65959"/>
                  </a:cubicBezTo>
                  <a:lnTo>
                    <a:pt x="6171357" y="593629"/>
                  </a:lnTo>
                  <a:cubicBezTo>
                    <a:pt x="6171357" y="611122"/>
                    <a:pt x="6164408" y="627899"/>
                    <a:pt x="6152038" y="640269"/>
                  </a:cubicBezTo>
                  <a:cubicBezTo>
                    <a:pt x="6139668" y="652639"/>
                    <a:pt x="6122891" y="659588"/>
                    <a:pt x="6105398" y="659588"/>
                  </a:cubicBezTo>
                  <a:lnTo>
                    <a:pt x="65959" y="659588"/>
                  </a:lnTo>
                  <a:cubicBezTo>
                    <a:pt x="48466" y="659588"/>
                    <a:pt x="31689" y="652639"/>
                    <a:pt x="19319" y="640269"/>
                  </a:cubicBezTo>
                  <a:cubicBezTo>
                    <a:pt x="6949" y="627899"/>
                    <a:pt x="0" y="611122"/>
                    <a:pt x="0" y="593629"/>
                  </a:cubicBezTo>
                  <a:lnTo>
                    <a:pt x="0" y="65959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7099" tIns="37099" rIns="37099" bIns="37099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استحاضه زنان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>
            <a:off x="6764696" y="2760179"/>
            <a:ext cx="2074504" cy="1298055"/>
          </a:xfrm>
          <a:custGeom>
            <a:avLst/>
            <a:gdLst>
              <a:gd name="connsiteX0" fmla="*/ 0 w 2161976"/>
              <a:gd name="connsiteY0" fmla="*/ 135279 h 1352788"/>
              <a:gd name="connsiteX1" fmla="*/ 39622 w 2161976"/>
              <a:gd name="connsiteY1" fmla="*/ 39622 h 1352788"/>
              <a:gd name="connsiteX2" fmla="*/ 135279 w 2161976"/>
              <a:gd name="connsiteY2" fmla="*/ 0 h 1352788"/>
              <a:gd name="connsiteX3" fmla="*/ 2026697 w 2161976"/>
              <a:gd name="connsiteY3" fmla="*/ 0 h 1352788"/>
              <a:gd name="connsiteX4" fmla="*/ 2122354 w 2161976"/>
              <a:gd name="connsiteY4" fmla="*/ 39622 h 1352788"/>
              <a:gd name="connsiteX5" fmla="*/ 2161976 w 2161976"/>
              <a:gd name="connsiteY5" fmla="*/ 135279 h 1352788"/>
              <a:gd name="connsiteX6" fmla="*/ 2161976 w 2161976"/>
              <a:gd name="connsiteY6" fmla="*/ 1217509 h 1352788"/>
              <a:gd name="connsiteX7" fmla="*/ 2122354 w 2161976"/>
              <a:gd name="connsiteY7" fmla="*/ 1313166 h 1352788"/>
              <a:gd name="connsiteX8" fmla="*/ 2026697 w 2161976"/>
              <a:gd name="connsiteY8" fmla="*/ 1352788 h 1352788"/>
              <a:gd name="connsiteX9" fmla="*/ 135279 w 2161976"/>
              <a:gd name="connsiteY9" fmla="*/ 1352788 h 1352788"/>
              <a:gd name="connsiteX10" fmla="*/ 39622 w 2161976"/>
              <a:gd name="connsiteY10" fmla="*/ 1313166 h 1352788"/>
              <a:gd name="connsiteX11" fmla="*/ 0 w 2161976"/>
              <a:gd name="connsiteY11" fmla="*/ 1217509 h 1352788"/>
              <a:gd name="connsiteX12" fmla="*/ 0 w 2161976"/>
              <a:gd name="connsiteY12" fmla="*/ 135279 h 135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976" h="1352788">
                <a:moveTo>
                  <a:pt x="0" y="135279"/>
                </a:moveTo>
                <a:cubicBezTo>
                  <a:pt x="0" y="99401"/>
                  <a:pt x="14253" y="64992"/>
                  <a:pt x="39622" y="39622"/>
                </a:cubicBezTo>
                <a:cubicBezTo>
                  <a:pt x="64992" y="14252"/>
                  <a:pt x="99401" y="0"/>
                  <a:pt x="135279" y="0"/>
                </a:cubicBezTo>
                <a:lnTo>
                  <a:pt x="2026697" y="0"/>
                </a:lnTo>
                <a:cubicBezTo>
                  <a:pt x="2062575" y="0"/>
                  <a:pt x="2096984" y="14253"/>
                  <a:pt x="2122354" y="39622"/>
                </a:cubicBezTo>
                <a:cubicBezTo>
                  <a:pt x="2147724" y="64992"/>
                  <a:pt x="2161976" y="99401"/>
                  <a:pt x="2161976" y="135279"/>
                </a:cubicBezTo>
                <a:lnTo>
                  <a:pt x="2161976" y="1217509"/>
                </a:lnTo>
                <a:cubicBezTo>
                  <a:pt x="2161976" y="1253387"/>
                  <a:pt x="2147723" y="1287796"/>
                  <a:pt x="2122354" y="1313166"/>
                </a:cubicBezTo>
                <a:cubicBezTo>
                  <a:pt x="2096984" y="1338536"/>
                  <a:pt x="2062575" y="1352788"/>
                  <a:pt x="2026697" y="1352788"/>
                </a:cubicBezTo>
                <a:lnTo>
                  <a:pt x="135279" y="1352788"/>
                </a:lnTo>
                <a:cubicBezTo>
                  <a:pt x="99401" y="1352788"/>
                  <a:pt x="64992" y="1338535"/>
                  <a:pt x="39622" y="1313166"/>
                </a:cubicBezTo>
                <a:cubicBezTo>
                  <a:pt x="14252" y="1287796"/>
                  <a:pt x="0" y="1253387"/>
                  <a:pt x="0" y="1217509"/>
                </a:cubicBezTo>
                <a:lnTo>
                  <a:pt x="0" y="135279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9942" tIns="59942" rIns="59942" bIns="59942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مبطلات وضو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23" name="7-Point Star 22">
            <a:hlinkClick r:id="rId2" action="ppaction://hlinksldjump"/>
          </p:cNvPr>
          <p:cNvSpPr/>
          <p:nvPr/>
        </p:nvSpPr>
        <p:spPr>
          <a:xfrm>
            <a:off x="357628" y="2394596"/>
            <a:ext cx="219351" cy="219351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triped Right Arrow 30">
            <a:hlinkClick r:id="rId3" action="ppaction://hlinksldjump"/>
          </p:cNvPr>
          <p:cNvSpPr/>
          <p:nvPr/>
        </p:nvSpPr>
        <p:spPr>
          <a:xfrm rot="10800000">
            <a:off x="76200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0" grpId="0" animBg="1"/>
      <p:bldP spid="23" grpId="0" animBg="1"/>
      <p:bldP spid="23" grpId="1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خواب، به حدّى كه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گوش نشنود و چشم نبيند؛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وضو باطل مى‏شود.</a:t>
            </a:r>
            <a:endParaRPr lang="en-US" sz="36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اما چرت زدن اگر در اين حدّ نباشد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وضو باطل نمى‏شود.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19800" y="990600"/>
            <a:ext cx="188705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چند مسأله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1828800"/>
            <a:ext cx="7239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ctr" rtl="1">
              <a:lnSpc>
                <a:spcPct val="150000"/>
              </a:lnSpc>
              <a:buAutoNum type="arabicPeriod"/>
            </a:pPr>
            <a:r>
              <a:rPr lang="fa-IR" sz="3600" b="1" dirty="0" smtClean="0">
                <a:cs typeface="B Zar" pitchFamily="2" charset="-78"/>
              </a:rPr>
              <a:t>اگر شخص براى غرضى؛</a:t>
            </a:r>
          </a:p>
          <a:p>
            <a:pPr marL="742950" lvl="0" indent="-742950"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مثلاً خواندن قرآن، وضو بگيرد</a:t>
            </a:r>
          </a:p>
          <a:p>
            <a:pPr marL="742950" lvl="0" indent="-742950"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و پس از وضو از آن قصد بازگردد</a:t>
            </a:r>
          </a:p>
          <a:p>
            <a:pPr marL="742950" lvl="0" indent="-742950"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وضويش باطل نيست.</a:t>
            </a:r>
          </a:p>
          <a:p>
            <a:pPr marL="742950" lvl="0" indent="-742950"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 پس مى‏تواند با همان وضو نماز بخواند.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19800" y="990600"/>
            <a:ext cx="188705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چند مسأله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1828800"/>
            <a:ext cx="7239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2. وضو گرفتن به نيّت طهارت و با وضو بودن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 صحيح است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و با همان وضو مى‏تواند نماز بخواند 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يا هركارى كه نياز به طهارت دارد انجام دهد.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19800" y="990600"/>
            <a:ext cx="188705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چند مسأله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0" y="1828800"/>
            <a:ext cx="78486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3. با وضوى صحيح،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خواه براى عمل واجب باشد يا عمل مستحب،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هرگونه عمل واجب يا مستحب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 كه مشروط به طهارت است </a:t>
            </a:r>
            <a:endParaRPr lang="fa-IR" sz="36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مى‏توان انجام داد.</a:t>
            </a:r>
          </a:p>
          <a:p>
            <a:pPr lvl="0" rtl="1"/>
            <a:endParaRPr lang="fa-IR" sz="3200" dirty="0" smtClean="0"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19800" y="990600"/>
            <a:ext cx="188705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چند مسأله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2362200"/>
            <a:ext cx="7239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4. وضو گرفتن قبل از وقت نماز </a:t>
            </a: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به نيت نماز مانع ندارد؛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 smtClean="0">
                <a:cs typeface="B Zar" pitchFamily="2" charset="-78"/>
              </a:rPr>
              <a:t> مثلاً قبل از ظهر براى آنكه با اين وضو</a:t>
            </a:r>
          </a:p>
          <a:p>
            <a:pPr algn="ctr" rtl="1">
              <a:lnSpc>
                <a:spcPct val="150000"/>
              </a:lnSpc>
            </a:pPr>
            <a:r>
              <a:rPr lang="fa-IR" sz="3600" dirty="0" smtClean="0">
                <a:cs typeface="B Zar" pitchFamily="2" charset="-78"/>
              </a:rPr>
              <a:t> نماز ظهر بخواند وضو مى‏گيرد.</a:t>
            </a:r>
          </a:p>
          <a:p>
            <a:pPr lvl="0" rtl="1"/>
            <a:endParaRPr lang="fa-IR" sz="3200" dirty="0" smtClean="0"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8600" y="914400"/>
            <a:ext cx="183095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حکم کلي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2819400"/>
            <a:ext cx="7239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dirty="0" smtClean="0">
                <a:cs typeface="B Zar" pitchFamily="2" charset="-78"/>
              </a:rPr>
              <a:t>تمام نمازها ـ واجب و مستحب ـ</a:t>
            </a:r>
          </a:p>
          <a:p>
            <a:pPr lvl="0" algn="ctr" rtl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dirty="0" smtClean="0">
                <a:cs typeface="B Zar" pitchFamily="2" charset="-78"/>
              </a:rPr>
              <a:t> بايد با طهارت خوانده شود</a:t>
            </a:r>
          </a:p>
          <a:p>
            <a:pPr lvl="0" algn="ctr" rtl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dirty="0" smtClean="0">
                <a:cs typeface="B Zar" pitchFamily="2" charset="-78"/>
              </a:rPr>
              <a:t> به جز نماز ميّت.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8600" y="914400"/>
            <a:ext cx="1295547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استفتاء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2133600"/>
            <a:ext cx="7239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1244600" rtl="1">
              <a:spcBef>
                <a:spcPct val="0"/>
              </a:spcBef>
              <a:spcAft>
                <a:spcPts val="1200"/>
              </a:spcAft>
            </a:pP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س ـ </a:t>
            </a:r>
            <a:r>
              <a:rPr lang="fa-IR" sz="2800" dirty="0" smtClean="0">
                <a:cs typeface="B Zar" pitchFamily="2" charset="-78"/>
              </a:rPr>
              <a:t>از آنجا كه در حال حاضر بيشتر روزنامه‏ها و مجلات كشور، مشتمل بر آيات قرآن است، معمولاً افراد پس از مطالعه، آنها را به جاهاى هتك‏آميز مى‏اندازند، لذا تقاضا مى‏كنيم دستور فرماييد كه اين نشريات از چاپ آيات قرآن و كلماتى كه احترام آنها لازم است خوددارى كنند و بهتر است در هنگام ضرورت سعى كنند آيات قرآن را نقل به معنا كنند نه اينكه عينا چاپ نمايند.</a:t>
            </a:r>
          </a:p>
          <a:p>
            <a:pPr lvl="0" algn="just" defTabSz="1244600" rtl="1">
              <a:spcBef>
                <a:spcPct val="0"/>
              </a:spcBef>
              <a:spcAft>
                <a:spcPts val="1200"/>
              </a:spcAft>
            </a:pPr>
            <a:r>
              <a:rPr lang="fa-IR" sz="2800" b="1" dirty="0" smtClean="0">
                <a:solidFill>
                  <a:srgbClr val="0070C0"/>
                </a:solidFill>
                <a:cs typeface="B Zar" pitchFamily="2" charset="-78"/>
              </a:rPr>
              <a:t>ج ـ </a:t>
            </a:r>
            <a:r>
              <a:rPr lang="fa-IR" sz="2800" b="1" dirty="0" smtClean="0">
                <a:cs typeface="B Zar" pitchFamily="2" charset="-78"/>
              </a:rPr>
              <a:t>چاپ و نشر ممنوع نيست، ولى از انداختن در جاهايى كه موجب هتك مى‏شود بايد خوددارى كنند.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2133600"/>
            <a:ext cx="7467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تمام نمازهاى واجب و مستحب</a:t>
            </a:r>
            <a:endParaRPr lang="en-US" sz="36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بايد باوضو انجام داده شود، </a:t>
            </a:r>
            <a:r>
              <a:rPr lang="fa-IR" sz="3600" b="1" dirty="0" smtClean="0">
                <a:solidFill>
                  <a:schemeClr val="accent3">
                    <a:lumMod val="75000"/>
                  </a:schemeClr>
                </a:solidFill>
                <a:cs typeface="B Zar" pitchFamily="2" charset="-78"/>
              </a:rPr>
              <a:t>به جز نماز ميت</a:t>
            </a:r>
            <a:endParaRPr lang="en-US" sz="3600" b="1" dirty="0" smtClean="0">
              <a:solidFill>
                <a:schemeClr val="accent3">
                  <a:lumMod val="75000"/>
                </a:schemeClr>
              </a:solidFill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كه بدون وضو نيز صحيح است </a:t>
            </a:r>
            <a:endParaRPr lang="en-US" sz="36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solidFill>
                  <a:schemeClr val="accent3">
                    <a:lumMod val="75000"/>
                  </a:schemeClr>
                </a:solidFill>
                <a:cs typeface="B Zar" pitchFamily="2" charset="-78"/>
              </a:rPr>
              <a:t>ولى مستحب است با وضو خوانده شود.</a:t>
            </a:r>
            <a:endParaRPr lang="en-US" sz="3600" b="1" dirty="0">
              <a:solidFill>
                <a:schemeClr val="accent3">
                  <a:lumMod val="75000"/>
                </a:schemeClr>
              </a:solidFill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نمازگزار تشهد يا يك سجده</a:t>
            </a:r>
            <a:endParaRPr lang="en-US" sz="40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از دو سجده نماز را فراموش كند،</a:t>
            </a:r>
            <a:endParaRPr lang="en-US" sz="40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بايد پس از نماز، قضاى آن را بجا آورد</a:t>
            </a:r>
            <a:endParaRPr lang="en-US" sz="40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و در حال قضاى سجده و تشهد</a:t>
            </a:r>
            <a:endParaRPr lang="en-US" sz="40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 بايد با وضو باشد.</a:t>
            </a:r>
            <a:endParaRPr lang="en-US" sz="40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طواف كعبه كه جزيى از اعمال عمره و حج است بايد با وضو بجا آورده شود.</a:t>
            </a:r>
            <a:endParaRPr lang="en-US" sz="36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524000"/>
            <a:ext cx="7315200" cy="4562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كسى كه وضو ندارد نبايد جايى از بدن خود را به اين نوشته‏ها برساند:</a:t>
            </a:r>
          </a:p>
          <a:p>
            <a:pPr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cs typeface="B Zar" pitchFamily="2" charset="-78"/>
              </a:rPr>
              <a:t>خط قرآن، ولى ترجمه آن اشكال ندارد؛</a:t>
            </a:r>
          </a:p>
          <a:p>
            <a:pPr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cs typeface="B Zar" pitchFamily="2" charset="-78"/>
              </a:rPr>
              <a:t>اسم خداوند به هر زبانى نوشته شده باشد، مانند: «اللّه‏»، «خدا»، «</a:t>
            </a:r>
            <a:r>
              <a:rPr lang="en-US" sz="2800" b="1" dirty="0" smtClean="0">
                <a:cs typeface="B Zar" pitchFamily="2" charset="-78"/>
              </a:rPr>
              <a:t>God»؛</a:t>
            </a:r>
          </a:p>
          <a:p>
            <a:pPr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cs typeface="B Zar" pitchFamily="2" charset="-78"/>
              </a:rPr>
              <a:t>نام پيامبر اكرم صلى‏الله‏عليه‏و‏آله امامان عليهم‏السلام و حضرت زهرا عليهاالسلام (بنابر احتياط واجب).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571172"/>
            <a:ext cx="7315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 smtClean="0">
                <a:cs typeface="B Zar" pitchFamily="2" charset="-78"/>
              </a:rPr>
              <a:t>در حرام بودن مَسِّ قرآن بدون طهارت بين اين موارد تفاوتى نيست: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با دست باشد يا ساير اجزاى بدن (به جز مو)؛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ابتداى به مس باشد يا ادامه آن، بنابر اين اگر دست او بر خط قرآن بود و متوجه شد ولى دست را برنداشت مرتكب حرام شده است؛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خط آن معمول و متعارف باشد و يا متعارف نباشد؛ مثل خط كوفى؛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نوشته، با قلم باشد يا چاپ يا گچ يا غير آن؛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نوشته برجسته باشد يا گود؛ مانند سنگ قبر؛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حرفى كه خوانده مى‏شود يا خوانده نمى‏شود، مانند الف در «قالوا»؛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نوشته قرآنى در قرآن باشد يا در غير قرآن، مثلاً آيه‏اى يا كلمه‏اى از قرآن در كتابى نوشته شده باشد. و يا حتى مثلاً نصف كلمه را بريده باشند؛</a:t>
            </a:r>
          </a:p>
          <a:p>
            <a:pPr algn="just" rtl="1"/>
            <a:r>
              <a:rPr lang="fa-IR" sz="2000" dirty="0" smtClean="0">
                <a:cs typeface="B Badr" pitchFamily="2" charset="-78"/>
              </a:rPr>
              <a:t> </a:t>
            </a:r>
            <a:r>
              <a:rPr lang="fa-IR" sz="2000" dirty="0" smtClean="0">
                <a:cs typeface="B Zar" pitchFamily="2" charset="-78"/>
              </a:rPr>
              <a:t>آن‏چه قرآن بر آن نوشته شده، كاغذ باشد يا چوب يا سنگ يا لباس يا ديوار و مانند آن؛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به طور عادى نوشته شده يا برعكس؛       مثل:		     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حروف عربى باشد يا غير آن؛ مثلاً  </a:t>
            </a:r>
            <a:r>
              <a:rPr lang="en-US" sz="2000" dirty="0" smtClean="0">
                <a:cs typeface="B Zar" pitchFamily="2" charset="-78"/>
              </a:rPr>
              <a:t>“ALLAH”</a:t>
            </a:r>
            <a:r>
              <a:rPr lang="fa-IR" sz="2000" dirty="0" smtClean="0">
                <a:cs typeface="B Zar" pitchFamily="2" charset="-78"/>
              </a:rPr>
              <a:t>يا </a:t>
            </a:r>
            <a:r>
              <a:rPr lang="en-US" sz="2000" dirty="0" smtClean="0">
                <a:cs typeface="B Zar" pitchFamily="2" charset="-78"/>
              </a:rPr>
              <a:t>“MOHAMMAD” ؛</a:t>
            </a:r>
          </a:p>
          <a:p>
            <a:pPr algn="justLow" rtl="1"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كلمات قـرآنى نيكو باشد؛ مـانند مؤمن، صبر، يا كلمات ناپسند؛ مانند ابليس، شيطان و كافر.</a:t>
            </a:r>
            <a:endParaRPr lang="en-US" sz="2000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84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16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2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64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4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560"/>
                            </p:stCondLst>
                            <p:childTnLst>
                              <p:par>
                                <p:cTn id="5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800"/>
                            </p:stCondLst>
                            <p:childTnLst>
                              <p:par>
                                <p:cTn id="6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640"/>
                            </p:stCondLst>
                            <p:childTnLst>
                              <p:par>
                                <p:cTn id="7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 smtClean="0">
                <a:cs typeface="B Zar" pitchFamily="2" charset="-78"/>
              </a:rPr>
              <a:t>مَسّ در موارد زير حرام نيست: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مسّ خطوط قرآن با موى بدن، گرچه احتياط مستحب ترك آن است؛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مسّ از پشت شيشه يا پلاستيك، كه در واقع مس خطوط نيست؛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مسّ مابين حروف و فضاى خالى درون حروف؛ مانند فضاى «ح» «ن»؛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مسّ ورق قرآن و حواشى و بين سطور و جلد آن، گرچه مكروه است؛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ترجمه قرآن به هر لغتى باشد. مگر اسم خداوند.</a:t>
            </a:r>
          </a:p>
          <a:p>
            <a:pPr marL="457200" indent="-457200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000" dirty="0" smtClean="0">
                <a:cs typeface="B Zar" pitchFamily="2" charset="-78"/>
              </a:rPr>
              <a:t>كلماتى كه مشترك بين لغات قرآن و غير آن است، اگر قصد نويسنده، كلمه قرآنى بوده است، مس آن جايز نيست و اگر قصد او قرآن نبوده جايز است.</a:t>
            </a:r>
            <a:endParaRPr lang="en-US" sz="2000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2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12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6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752600"/>
            <a:ext cx="7315200" cy="2623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مسّ آرم جمهورى اسـلامى ايـران</a:t>
            </a:r>
          </a:p>
          <a:p>
            <a:pPr algn="ctr" rtl="1">
              <a:lnSpc>
                <a:spcPct val="150000"/>
              </a:lnSpc>
            </a:pPr>
            <a:endParaRPr lang="fa-IR" sz="28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endParaRPr lang="fa-IR" sz="28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        بـدون طهارت بنابر احتياط واجـب جايـز نيست.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8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17" name="Snip Single Corner Rectangle 16"/>
          <p:cNvSpPr/>
          <p:nvPr/>
        </p:nvSpPr>
        <p:spPr>
          <a:xfrm>
            <a:off x="0" y="0"/>
            <a:ext cx="4419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5772" y="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موجبات، شکيات و مبطلات و ضو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226" y="2514600"/>
            <a:ext cx="1474404" cy="1319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4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</TotalTime>
  <Words>1442</Words>
  <Application>Microsoft Office PowerPoint</Application>
  <PresentationFormat>On-screen Show (4:3)</PresentationFormat>
  <Paragraphs>196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Khodshekan</dc:creator>
  <cp:lastModifiedBy>ebrahim</cp:lastModifiedBy>
  <cp:revision>418</cp:revision>
  <dcterms:created xsi:type="dcterms:W3CDTF">2006-08-16T00:00:00Z</dcterms:created>
  <dcterms:modified xsi:type="dcterms:W3CDTF">2014-08-13T19:30:45Z</dcterms:modified>
</cp:coreProperties>
</file>