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1" r:id="rId3"/>
    <p:sldId id="272" r:id="rId4"/>
    <p:sldId id="315" r:id="rId5"/>
    <p:sldId id="316" r:id="rId6"/>
    <p:sldId id="273" r:id="rId7"/>
    <p:sldId id="274" r:id="rId8"/>
    <p:sldId id="275" r:id="rId9"/>
    <p:sldId id="305" r:id="rId10"/>
    <p:sldId id="306" r:id="rId11"/>
    <p:sldId id="276" r:id="rId12"/>
    <p:sldId id="277" r:id="rId13"/>
    <p:sldId id="278" r:id="rId14"/>
    <p:sldId id="307" r:id="rId15"/>
    <p:sldId id="308" r:id="rId16"/>
    <p:sldId id="309" r:id="rId17"/>
    <p:sldId id="279" r:id="rId18"/>
    <p:sldId id="310" r:id="rId19"/>
    <p:sldId id="311" r:id="rId20"/>
    <p:sldId id="312" r:id="rId21"/>
    <p:sldId id="313" r:id="rId22"/>
    <p:sldId id="31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8" autoAdjust="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8FC1E-9168-40FE-92F1-6867345575A7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E169A-A1E3-4686-BD9A-ED304A8C64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81000" y="1943100"/>
            <a:ext cx="6385926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87000" y="-838200"/>
            <a:ext cx="10308729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019800" y="2295942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6</a:t>
            </a:r>
            <a:endParaRPr lang="fa-IR" sz="6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5690" y="2513350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</a:t>
            </a:r>
          </a:p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جبيره‌اي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914400" y="1491342"/>
            <a:ext cx="7315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کسي که پاي او قطع شده و چيزي از محل مسح (هر چند کم باشد) باقي نمانده، مسح آن پا ساقط است.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05428" y="-762001"/>
            <a:ext cx="5714999" cy="891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4-Point Star 8">
            <a:hlinkClick r:id="rId3" action="ppaction://hlinksldjump"/>
          </p:cNvPr>
          <p:cNvSpPr/>
          <p:nvPr/>
        </p:nvSpPr>
        <p:spPr>
          <a:xfrm>
            <a:off x="914400" y="1752600"/>
            <a:ext cx="152400" cy="152400"/>
          </a:xfrm>
          <a:prstGeom prst="star4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 descr="Picture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066800"/>
            <a:ext cx="8430072" cy="5260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 rot="10800000">
            <a:off x="533400" y="335279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 rot="10800000">
            <a:off x="533400" y="449579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562600" y="1210270"/>
            <a:ext cx="3308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400" b="1" dirty="0" smtClean="0">
                <a:solidFill>
                  <a:srgbClr val="0070C0"/>
                </a:solidFill>
                <a:cs typeface="B Zar" pitchFamily="2" charset="-78"/>
                <a:sym typeface="Wingdings"/>
              </a:rPr>
              <a:t> </a:t>
            </a:r>
            <a:r>
              <a:rPr lang="fa-IR" sz="5400" b="1" dirty="0" smtClean="0">
                <a:solidFill>
                  <a:srgbClr val="0070C0"/>
                </a:solidFill>
                <a:cs typeface="B Zar" pitchFamily="2" charset="-78"/>
              </a:rPr>
              <a:t>چند مسأله</a:t>
            </a:r>
            <a:r>
              <a:rPr lang="fa-IR" sz="5400" b="1" dirty="0" smtClean="0">
                <a:solidFill>
                  <a:srgbClr val="0070C0"/>
                </a:solidFill>
                <a:cs typeface="B Zar" pitchFamily="2" charset="-78"/>
                <a:sym typeface="Wingdings"/>
              </a:rPr>
              <a:t> </a:t>
            </a:r>
            <a:r>
              <a:rPr lang="fa-IR" sz="4400" b="1" dirty="0" smtClean="0">
                <a:solidFill>
                  <a:srgbClr val="C00000"/>
                </a:solidFill>
                <a:cs typeface="B Zar" pitchFamily="2" charset="-78"/>
                <a:sym typeface="Wingdings"/>
              </a:rPr>
              <a:t></a:t>
            </a:r>
            <a:endParaRPr lang="en-US" sz="4400" b="1" dirty="0">
              <a:solidFill>
                <a:srgbClr val="C00000"/>
              </a:solidFill>
              <a:cs typeface="B Zar" pitchFamily="2" charset="-78"/>
            </a:endParaRPr>
          </a:p>
        </p:txBody>
      </p:sp>
      <p:sp>
        <p:nvSpPr>
          <p:cNvPr id="11" name="Pentagon 10"/>
          <p:cNvSpPr/>
          <p:nvPr/>
        </p:nvSpPr>
        <p:spPr>
          <a:xfrm rot="10800000">
            <a:off x="533400" y="220979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96909" y="2420256"/>
            <a:ext cx="6389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Low" rtl="1"/>
            <a:r>
              <a:rPr lang="fa-IR" sz="2800" b="1" dirty="0" smtClean="0">
                <a:cs typeface="B Zar" pitchFamily="2" charset="-78"/>
              </a:rPr>
              <a:t>1. کسي که نميداند وظيفه اش جبيره است يا تيمم</a:t>
            </a:r>
            <a:endParaRPr lang="en-US" sz="2800" b="1" dirty="0">
              <a:cs typeface="B Zar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28289" y="3548742"/>
            <a:ext cx="4158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 rtl="1"/>
            <a:r>
              <a:rPr lang="fa-IR" sz="2800" b="1" dirty="0" smtClean="0">
                <a:cs typeface="B Zar" pitchFamily="2" charset="-78"/>
              </a:rPr>
              <a:t>2. جبيره بر کف دست يا انگشت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14800" y="4695372"/>
            <a:ext cx="46089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 rtl="1"/>
            <a:r>
              <a:rPr lang="fa-IR" sz="2800" b="1" dirty="0" smtClean="0">
                <a:cs typeface="B Zar" pitchFamily="2" charset="-78"/>
              </a:rPr>
              <a:t>3. چند جبيره بر محل شستن يا مسح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5" name="7-Point Star 14">
            <a:hlinkClick r:id="rId2" action="ppaction://hlinksldjump"/>
          </p:cNvPr>
          <p:cNvSpPr/>
          <p:nvPr/>
        </p:nvSpPr>
        <p:spPr>
          <a:xfrm>
            <a:off x="876300" y="2423652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7-Point Star 15">
            <a:hlinkClick r:id="rId3" action="ppaction://hlinksldjump"/>
          </p:cNvPr>
          <p:cNvSpPr/>
          <p:nvPr/>
        </p:nvSpPr>
        <p:spPr>
          <a:xfrm>
            <a:off x="876300" y="3551904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7-Point Star 16">
            <a:hlinkClick r:id="rId4" action="ppaction://hlinksldjump"/>
          </p:cNvPr>
          <p:cNvSpPr/>
          <p:nvPr/>
        </p:nvSpPr>
        <p:spPr>
          <a:xfrm>
            <a:off x="876300" y="4724400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riped Right Arrow 17">
            <a:hlinkClick r:id="rId5" action="ppaction://hlinksldjump"/>
          </p:cNvPr>
          <p:cNvSpPr/>
          <p:nvPr/>
        </p:nvSpPr>
        <p:spPr>
          <a:xfrm rot="10800000">
            <a:off x="29028" y="6295572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8" grpId="0" animBg="1"/>
      <p:bldP spid="9" grpId="0" animBg="1"/>
      <p:bldP spid="10" grpId="0"/>
      <p:bldP spid="11" grpId="0" animBg="1"/>
      <p:bldP spid="12" grpId="0"/>
      <p:bldP spid="13" grpId="0"/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38200" y="1447800"/>
            <a:ext cx="7467600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600" b="1" dirty="0" smtClean="0">
                <a:cs typeface="B Zar" pitchFamily="2" charset="-78"/>
              </a:rPr>
              <a:t>كسى كه نمى‏داند وظيفه‏اش وضوى جبيره‏اى است يا تيمم، بنا بر احتياط واجب بايد هر دو را انجام دهد.</a:t>
            </a:r>
            <a:endParaRPr lang="en-US" sz="36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38200" y="1448812"/>
            <a:ext cx="7467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كسى كه در كف دست و انگشت‏ها جبيره دارد و در موقع وضو، دست تر روى آن كشيده است، مى‏تواند سر و پا را با همان رطوبت مسح كند، يا از جاهاى ديگر وضو رطوبت بگيرد.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47800"/>
            <a:ext cx="7315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اگر در صورت و دست‏ها چند جبيره باشد، بايد بين آنها را بشويد و اگر جبيره‏ها در سر يا روى پاها باشد بايد بين آنها را مسح كند و در جاهايى كه جبيره است بايد به دستور وضوى جبيره‏اى عمل كند.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420143" y="1215573"/>
            <a:ext cx="2636772" cy="933675"/>
          </a:xfrm>
          <a:custGeom>
            <a:avLst/>
            <a:gdLst>
              <a:gd name="connsiteX0" fmla="*/ 0 w 2636772"/>
              <a:gd name="connsiteY0" fmla="*/ 93368 h 933675"/>
              <a:gd name="connsiteX1" fmla="*/ 27347 w 2636772"/>
              <a:gd name="connsiteY1" fmla="*/ 27347 h 933675"/>
              <a:gd name="connsiteX2" fmla="*/ 93368 w 2636772"/>
              <a:gd name="connsiteY2" fmla="*/ 0 h 933675"/>
              <a:gd name="connsiteX3" fmla="*/ 2543404 w 2636772"/>
              <a:gd name="connsiteY3" fmla="*/ 0 h 933675"/>
              <a:gd name="connsiteX4" fmla="*/ 2609425 w 2636772"/>
              <a:gd name="connsiteY4" fmla="*/ 27347 h 933675"/>
              <a:gd name="connsiteX5" fmla="*/ 2636772 w 2636772"/>
              <a:gd name="connsiteY5" fmla="*/ 93368 h 933675"/>
              <a:gd name="connsiteX6" fmla="*/ 2636772 w 2636772"/>
              <a:gd name="connsiteY6" fmla="*/ 840307 h 933675"/>
              <a:gd name="connsiteX7" fmla="*/ 2609425 w 2636772"/>
              <a:gd name="connsiteY7" fmla="*/ 906328 h 933675"/>
              <a:gd name="connsiteX8" fmla="*/ 2543404 w 2636772"/>
              <a:gd name="connsiteY8" fmla="*/ 933675 h 933675"/>
              <a:gd name="connsiteX9" fmla="*/ 93368 w 2636772"/>
              <a:gd name="connsiteY9" fmla="*/ 933675 h 933675"/>
              <a:gd name="connsiteX10" fmla="*/ 27347 w 2636772"/>
              <a:gd name="connsiteY10" fmla="*/ 906328 h 933675"/>
              <a:gd name="connsiteX11" fmla="*/ 0 w 2636772"/>
              <a:gd name="connsiteY11" fmla="*/ 840307 h 933675"/>
              <a:gd name="connsiteX12" fmla="*/ 0 w 2636772"/>
              <a:gd name="connsiteY12" fmla="*/ 93368 h 93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6772" h="933675">
                <a:moveTo>
                  <a:pt x="0" y="93368"/>
                </a:moveTo>
                <a:cubicBezTo>
                  <a:pt x="0" y="68605"/>
                  <a:pt x="9837" y="44857"/>
                  <a:pt x="27347" y="27347"/>
                </a:cubicBezTo>
                <a:cubicBezTo>
                  <a:pt x="44857" y="9837"/>
                  <a:pt x="68605" y="0"/>
                  <a:pt x="93368" y="0"/>
                </a:cubicBezTo>
                <a:lnTo>
                  <a:pt x="2543404" y="0"/>
                </a:lnTo>
                <a:cubicBezTo>
                  <a:pt x="2568167" y="0"/>
                  <a:pt x="2591915" y="9837"/>
                  <a:pt x="2609425" y="27347"/>
                </a:cubicBezTo>
                <a:cubicBezTo>
                  <a:pt x="2626935" y="44857"/>
                  <a:pt x="2636772" y="68605"/>
                  <a:pt x="2636772" y="93368"/>
                </a:cubicBezTo>
                <a:lnTo>
                  <a:pt x="2636772" y="840307"/>
                </a:lnTo>
                <a:cubicBezTo>
                  <a:pt x="2636772" y="865070"/>
                  <a:pt x="2626935" y="888818"/>
                  <a:pt x="2609425" y="906328"/>
                </a:cubicBezTo>
                <a:cubicBezTo>
                  <a:pt x="2591915" y="923838"/>
                  <a:pt x="2568167" y="933675"/>
                  <a:pt x="2543404" y="933675"/>
                </a:cubicBezTo>
                <a:lnTo>
                  <a:pt x="93368" y="933675"/>
                </a:lnTo>
                <a:cubicBezTo>
                  <a:pt x="68605" y="933675"/>
                  <a:pt x="44857" y="923838"/>
                  <a:pt x="27347" y="906328"/>
                </a:cubicBezTo>
                <a:cubicBezTo>
                  <a:pt x="9837" y="888818"/>
                  <a:pt x="0" y="865070"/>
                  <a:pt x="0" y="840307"/>
                </a:cubicBezTo>
                <a:lnTo>
                  <a:pt x="0" y="93368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95926" tIns="73066" rIns="95926" bIns="73066" numCol="1" spcCol="1270" anchor="ctr" anchorCtr="0">
            <a:noAutofit/>
          </a:bodyPr>
          <a:lstStyle/>
          <a:p>
            <a:pPr lvl="0" algn="ct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مقدار جبيره</a:t>
            </a:r>
            <a:endParaRPr lang="en-US" sz="3600" b="1" kern="1200" dirty="0">
              <a:cs typeface="B Zar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54942" y="2149248"/>
            <a:ext cx="8638296" cy="1134390"/>
            <a:chOff x="154942" y="2149248"/>
            <a:chExt cx="8638296" cy="1134390"/>
          </a:xfrm>
        </p:grpSpPr>
        <p:sp>
          <p:nvSpPr>
            <p:cNvPr id="11" name="Freeform 10"/>
            <p:cNvSpPr/>
            <p:nvPr/>
          </p:nvSpPr>
          <p:spPr>
            <a:xfrm>
              <a:off x="8524011" y="2149248"/>
              <a:ext cx="269227" cy="7690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9227" y="0"/>
                  </a:moveTo>
                  <a:lnTo>
                    <a:pt x="269227" y="769042"/>
                  </a:lnTo>
                  <a:lnTo>
                    <a:pt x="0" y="76904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154942" y="2552943"/>
              <a:ext cx="8369068" cy="730695"/>
            </a:xfrm>
            <a:custGeom>
              <a:avLst/>
              <a:gdLst>
                <a:gd name="connsiteX0" fmla="*/ 0 w 8369068"/>
                <a:gd name="connsiteY0" fmla="*/ 73070 h 730695"/>
                <a:gd name="connsiteX1" fmla="*/ 21402 w 8369068"/>
                <a:gd name="connsiteY1" fmla="*/ 21402 h 730695"/>
                <a:gd name="connsiteX2" fmla="*/ 73070 w 8369068"/>
                <a:gd name="connsiteY2" fmla="*/ 0 h 730695"/>
                <a:gd name="connsiteX3" fmla="*/ 8295998 w 8369068"/>
                <a:gd name="connsiteY3" fmla="*/ 0 h 730695"/>
                <a:gd name="connsiteX4" fmla="*/ 8347666 w 8369068"/>
                <a:gd name="connsiteY4" fmla="*/ 21402 h 730695"/>
                <a:gd name="connsiteX5" fmla="*/ 8369068 w 8369068"/>
                <a:gd name="connsiteY5" fmla="*/ 73070 h 730695"/>
                <a:gd name="connsiteX6" fmla="*/ 8369068 w 8369068"/>
                <a:gd name="connsiteY6" fmla="*/ 657625 h 730695"/>
                <a:gd name="connsiteX7" fmla="*/ 8347666 w 8369068"/>
                <a:gd name="connsiteY7" fmla="*/ 709293 h 730695"/>
                <a:gd name="connsiteX8" fmla="*/ 8295998 w 8369068"/>
                <a:gd name="connsiteY8" fmla="*/ 730695 h 730695"/>
                <a:gd name="connsiteX9" fmla="*/ 73070 w 8369068"/>
                <a:gd name="connsiteY9" fmla="*/ 730695 h 730695"/>
                <a:gd name="connsiteX10" fmla="*/ 21402 w 8369068"/>
                <a:gd name="connsiteY10" fmla="*/ 709293 h 730695"/>
                <a:gd name="connsiteX11" fmla="*/ 0 w 8369068"/>
                <a:gd name="connsiteY11" fmla="*/ 657625 h 730695"/>
                <a:gd name="connsiteX12" fmla="*/ 0 w 8369068"/>
                <a:gd name="connsiteY12" fmla="*/ 73070 h 73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69068" h="730695">
                  <a:moveTo>
                    <a:pt x="0" y="73070"/>
                  </a:moveTo>
                  <a:cubicBezTo>
                    <a:pt x="0" y="53691"/>
                    <a:pt x="7698" y="35105"/>
                    <a:pt x="21402" y="21402"/>
                  </a:cubicBezTo>
                  <a:cubicBezTo>
                    <a:pt x="35105" y="7699"/>
                    <a:pt x="53691" y="0"/>
                    <a:pt x="73070" y="0"/>
                  </a:cubicBezTo>
                  <a:lnTo>
                    <a:pt x="8295998" y="0"/>
                  </a:lnTo>
                  <a:cubicBezTo>
                    <a:pt x="8315377" y="0"/>
                    <a:pt x="8333963" y="7698"/>
                    <a:pt x="8347666" y="21402"/>
                  </a:cubicBezTo>
                  <a:cubicBezTo>
                    <a:pt x="8361369" y="35105"/>
                    <a:pt x="8369068" y="53691"/>
                    <a:pt x="8369068" y="73070"/>
                  </a:cubicBezTo>
                  <a:lnTo>
                    <a:pt x="8369068" y="657625"/>
                  </a:lnTo>
                  <a:cubicBezTo>
                    <a:pt x="8369068" y="677004"/>
                    <a:pt x="8361370" y="695590"/>
                    <a:pt x="8347666" y="709293"/>
                  </a:cubicBezTo>
                  <a:cubicBezTo>
                    <a:pt x="8333963" y="722996"/>
                    <a:pt x="8315377" y="730695"/>
                    <a:pt x="8295998" y="730695"/>
                  </a:cubicBezTo>
                  <a:lnTo>
                    <a:pt x="73070" y="730695"/>
                  </a:lnTo>
                  <a:cubicBezTo>
                    <a:pt x="53691" y="730695"/>
                    <a:pt x="35105" y="722997"/>
                    <a:pt x="21402" y="709293"/>
                  </a:cubicBezTo>
                  <a:cubicBezTo>
                    <a:pt x="7699" y="695590"/>
                    <a:pt x="0" y="677004"/>
                    <a:pt x="0" y="657625"/>
                  </a:cubicBezTo>
                  <a:lnTo>
                    <a:pt x="0" y="7307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361" tIns="62041" rIns="82361" bIns="62041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بر تمام اعضاي وضو </a:t>
              </a:r>
              <a:r>
                <a:rPr lang="fa-IR" sz="3200" b="1" kern="1200" dirty="0" smtClean="0">
                  <a:solidFill>
                    <a:srgbClr val="C00000"/>
                  </a:solidFill>
                  <a:cs typeface="B Zar" pitchFamily="2" charset="-78"/>
                </a:rPr>
                <a:t>←</a:t>
              </a:r>
              <a:r>
                <a:rPr lang="fa-IR" sz="3200" b="1" kern="1200" dirty="0" smtClean="0">
                  <a:cs typeface="B Zar" pitchFamily="2" charset="-78"/>
                </a:rPr>
                <a:t> </a:t>
              </a:r>
              <a:r>
                <a:rPr lang="fa-IR" sz="3200" b="1" kern="1200" dirty="0" smtClean="0">
                  <a:solidFill>
                    <a:srgbClr val="0070C0"/>
                  </a:solidFill>
                  <a:cs typeface="B Zar" pitchFamily="2" charset="-78"/>
                </a:rPr>
                <a:t>تيمم</a:t>
              </a:r>
              <a:endParaRPr lang="en-US" sz="3200" b="1" kern="1200" dirty="0">
                <a:solidFill>
                  <a:srgbClr val="0070C0"/>
                </a:solidFill>
                <a:cs typeface="B Zar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4942" y="2149248"/>
            <a:ext cx="8638296" cy="2047759"/>
            <a:chOff x="154942" y="2149248"/>
            <a:chExt cx="8638296" cy="2047759"/>
          </a:xfrm>
        </p:grpSpPr>
        <p:sp>
          <p:nvSpPr>
            <p:cNvPr id="13" name="Freeform 12"/>
            <p:cNvSpPr/>
            <p:nvPr/>
          </p:nvSpPr>
          <p:spPr>
            <a:xfrm>
              <a:off x="8524011" y="2149248"/>
              <a:ext cx="269227" cy="168241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9227" y="0"/>
                  </a:moveTo>
                  <a:lnTo>
                    <a:pt x="269227" y="1682411"/>
                  </a:lnTo>
                  <a:lnTo>
                    <a:pt x="0" y="168241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154942" y="3466312"/>
              <a:ext cx="8369068" cy="730695"/>
            </a:xfrm>
            <a:custGeom>
              <a:avLst/>
              <a:gdLst>
                <a:gd name="connsiteX0" fmla="*/ 0 w 8369068"/>
                <a:gd name="connsiteY0" fmla="*/ 73070 h 730695"/>
                <a:gd name="connsiteX1" fmla="*/ 21402 w 8369068"/>
                <a:gd name="connsiteY1" fmla="*/ 21402 h 730695"/>
                <a:gd name="connsiteX2" fmla="*/ 73070 w 8369068"/>
                <a:gd name="connsiteY2" fmla="*/ 0 h 730695"/>
                <a:gd name="connsiteX3" fmla="*/ 8295998 w 8369068"/>
                <a:gd name="connsiteY3" fmla="*/ 0 h 730695"/>
                <a:gd name="connsiteX4" fmla="*/ 8347666 w 8369068"/>
                <a:gd name="connsiteY4" fmla="*/ 21402 h 730695"/>
                <a:gd name="connsiteX5" fmla="*/ 8369068 w 8369068"/>
                <a:gd name="connsiteY5" fmla="*/ 73070 h 730695"/>
                <a:gd name="connsiteX6" fmla="*/ 8369068 w 8369068"/>
                <a:gd name="connsiteY6" fmla="*/ 657625 h 730695"/>
                <a:gd name="connsiteX7" fmla="*/ 8347666 w 8369068"/>
                <a:gd name="connsiteY7" fmla="*/ 709293 h 730695"/>
                <a:gd name="connsiteX8" fmla="*/ 8295998 w 8369068"/>
                <a:gd name="connsiteY8" fmla="*/ 730695 h 730695"/>
                <a:gd name="connsiteX9" fmla="*/ 73070 w 8369068"/>
                <a:gd name="connsiteY9" fmla="*/ 730695 h 730695"/>
                <a:gd name="connsiteX10" fmla="*/ 21402 w 8369068"/>
                <a:gd name="connsiteY10" fmla="*/ 709293 h 730695"/>
                <a:gd name="connsiteX11" fmla="*/ 0 w 8369068"/>
                <a:gd name="connsiteY11" fmla="*/ 657625 h 730695"/>
                <a:gd name="connsiteX12" fmla="*/ 0 w 8369068"/>
                <a:gd name="connsiteY12" fmla="*/ 73070 h 73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69068" h="730695">
                  <a:moveTo>
                    <a:pt x="0" y="73070"/>
                  </a:moveTo>
                  <a:cubicBezTo>
                    <a:pt x="0" y="53691"/>
                    <a:pt x="7698" y="35105"/>
                    <a:pt x="21402" y="21402"/>
                  </a:cubicBezTo>
                  <a:cubicBezTo>
                    <a:pt x="35105" y="7699"/>
                    <a:pt x="53691" y="0"/>
                    <a:pt x="73070" y="0"/>
                  </a:cubicBezTo>
                  <a:lnTo>
                    <a:pt x="8295998" y="0"/>
                  </a:lnTo>
                  <a:cubicBezTo>
                    <a:pt x="8315377" y="0"/>
                    <a:pt x="8333963" y="7698"/>
                    <a:pt x="8347666" y="21402"/>
                  </a:cubicBezTo>
                  <a:cubicBezTo>
                    <a:pt x="8361369" y="35105"/>
                    <a:pt x="8369068" y="53691"/>
                    <a:pt x="8369068" y="73070"/>
                  </a:cubicBezTo>
                  <a:lnTo>
                    <a:pt x="8369068" y="657625"/>
                  </a:lnTo>
                  <a:cubicBezTo>
                    <a:pt x="8369068" y="677004"/>
                    <a:pt x="8361370" y="695590"/>
                    <a:pt x="8347666" y="709293"/>
                  </a:cubicBezTo>
                  <a:cubicBezTo>
                    <a:pt x="8333963" y="722996"/>
                    <a:pt x="8315377" y="730695"/>
                    <a:pt x="8295998" y="730695"/>
                  </a:cubicBezTo>
                  <a:lnTo>
                    <a:pt x="73070" y="730695"/>
                  </a:lnTo>
                  <a:cubicBezTo>
                    <a:pt x="53691" y="730695"/>
                    <a:pt x="35105" y="722997"/>
                    <a:pt x="21402" y="709293"/>
                  </a:cubicBezTo>
                  <a:cubicBezTo>
                    <a:pt x="7699" y="695590"/>
                    <a:pt x="0" y="677004"/>
                    <a:pt x="0" y="657625"/>
                  </a:cubicBezTo>
                  <a:lnTo>
                    <a:pt x="0" y="7307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361" tIns="62041" rIns="82361" bIns="62041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بعضي از اعضاي وضو </a:t>
              </a:r>
              <a:r>
                <a:rPr lang="fa-IR" sz="3200" b="1" kern="1200" dirty="0" smtClean="0">
                  <a:solidFill>
                    <a:srgbClr val="C00000"/>
                  </a:solidFill>
                  <a:cs typeface="B Zar" pitchFamily="2" charset="-78"/>
                </a:rPr>
                <a:t>←</a:t>
              </a:r>
              <a:r>
                <a:rPr lang="fa-IR" sz="3200" b="1" kern="1200" dirty="0" smtClean="0">
                  <a:cs typeface="B Zar" pitchFamily="2" charset="-78"/>
                </a:rPr>
                <a:t> </a:t>
              </a:r>
              <a:r>
                <a:rPr lang="fa-IR" sz="3200" b="1" kern="1200" dirty="0" smtClean="0">
                  <a:solidFill>
                    <a:srgbClr val="0070C0"/>
                  </a:solidFill>
                  <a:cs typeface="B Zar" pitchFamily="2" charset="-78"/>
                </a:rPr>
                <a:t>وضوي جبيره اي</a:t>
              </a:r>
              <a:endParaRPr lang="en-US" sz="3200" b="1" kern="1200" dirty="0">
                <a:solidFill>
                  <a:srgbClr val="0070C0"/>
                </a:solidFill>
                <a:cs typeface="B Zar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54942" y="2149248"/>
            <a:ext cx="8638296" cy="2961128"/>
            <a:chOff x="154942" y="2149248"/>
            <a:chExt cx="8638296" cy="2961128"/>
          </a:xfrm>
        </p:grpSpPr>
        <p:sp>
          <p:nvSpPr>
            <p:cNvPr id="15" name="Freeform 14"/>
            <p:cNvSpPr/>
            <p:nvPr/>
          </p:nvSpPr>
          <p:spPr>
            <a:xfrm>
              <a:off x="8524011" y="2149248"/>
              <a:ext cx="269227" cy="25957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9227" y="0"/>
                  </a:moveTo>
                  <a:lnTo>
                    <a:pt x="269227" y="2595780"/>
                  </a:lnTo>
                  <a:lnTo>
                    <a:pt x="0" y="259578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154942" y="4379681"/>
              <a:ext cx="8369068" cy="730695"/>
            </a:xfrm>
            <a:custGeom>
              <a:avLst/>
              <a:gdLst>
                <a:gd name="connsiteX0" fmla="*/ 0 w 8369068"/>
                <a:gd name="connsiteY0" fmla="*/ 73070 h 730695"/>
                <a:gd name="connsiteX1" fmla="*/ 21402 w 8369068"/>
                <a:gd name="connsiteY1" fmla="*/ 21402 h 730695"/>
                <a:gd name="connsiteX2" fmla="*/ 73070 w 8369068"/>
                <a:gd name="connsiteY2" fmla="*/ 0 h 730695"/>
                <a:gd name="connsiteX3" fmla="*/ 8295998 w 8369068"/>
                <a:gd name="connsiteY3" fmla="*/ 0 h 730695"/>
                <a:gd name="connsiteX4" fmla="*/ 8347666 w 8369068"/>
                <a:gd name="connsiteY4" fmla="*/ 21402 h 730695"/>
                <a:gd name="connsiteX5" fmla="*/ 8369068 w 8369068"/>
                <a:gd name="connsiteY5" fmla="*/ 73070 h 730695"/>
                <a:gd name="connsiteX6" fmla="*/ 8369068 w 8369068"/>
                <a:gd name="connsiteY6" fmla="*/ 657625 h 730695"/>
                <a:gd name="connsiteX7" fmla="*/ 8347666 w 8369068"/>
                <a:gd name="connsiteY7" fmla="*/ 709293 h 730695"/>
                <a:gd name="connsiteX8" fmla="*/ 8295998 w 8369068"/>
                <a:gd name="connsiteY8" fmla="*/ 730695 h 730695"/>
                <a:gd name="connsiteX9" fmla="*/ 73070 w 8369068"/>
                <a:gd name="connsiteY9" fmla="*/ 730695 h 730695"/>
                <a:gd name="connsiteX10" fmla="*/ 21402 w 8369068"/>
                <a:gd name="connsiteY10" fmla="*/ 709293 h 730695"/>
                <a:gd name="connsiteX11" fmla="*/ 0 w 8369068"/>
                <a:gd name="connsiteY11" fmla="*/ 657625 h 730695"/>
                <a:gd name="connsiteX12" fmla="*/ 0 w 8369068"/>
                <a:gd name="connsiteY12" fmla="*/ 73070 h 73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69068" h="730695">
                  <a:moveTo>
                    <a:pt x="0" y="73070"/>
                  </a:moveTo>
                  <a:cubicBezTo>
                    <a:pt x="0" y="53691"/>
                    <a:pt x="7698" y="35105"/>
                    <a:pt x="21402" y="21402"/>
                  </a:cubicBezTo>
                  <a:cubicBezTo>
                    <a:pt x="35105" y="7699"/>
                    <a:pt x="53691" y="0"/>
                    <a:pt x="73070" y="0"/>
                  </a:cubicBezTo>
                  <a:lnTo>
                    <a:pt x="8295998" y="0"/>
                  </a:lnTo>
                  <a:cubicBezTo>
                    <a:pt x="8315377" y="0"/>
                    <a:pt x="8333963" y="7698"/>
                    <a:pt x="8347666" y="21402"/>
                  </a:cubicBezTo>
                  <a:cubicBezTo>
                    <a:pt x="8361369" y="35105"/>
                    <a:pt x="8369068" y="53691"/>
                    <a:pt x="8369068" y="73070"/>
                  </a:cubicBezTo>
                  <a:lnTo>
                    <a:pt x="8369068" y="657625"/>
                  </a:lnTo>
                  <a:cubicBezTo>
                    <a:pt x="8369068" y="677004"/>
                    <a:pt x="8361370" y="695590"/>
                    <a:pt x="8347666" y="709293"/>
                  </a:cubicBezTo>
                  <a:cubicBezTo>
                    <a:pt x="8333963" y="722996"/>
                    <a:pt x="8315377" y="730695"/>
                    <a:pt x="8295998" y="730695"/>
                  </a:cubicBezTo>
                  <a:lnTo>
                    <a:pt x="73070" y="730695"/>
                  </a:lnTo>
                  <a:cubicBezTo>
                    <a:pt x="53691" y="730695"/>
                    <a:pt x="35105" y="722997"/>
                    <a:pt x="21402" y="709293"/>
                  </a:cubicBezTo>
                  <a:cubicBezTo>
                    <a:pt x="7699" y="695590"/>
                    <a:pt x="0" y="677004"/>
                    <a:pt x="0" y="657625"/>
                  </a:cubicBezTo>
                  <a:lnTo>
                    <a:pt x="0" y="7307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361" tIns="62041" rIns="82361" bIns="62041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بيشتر اعضاي وضو </a:t>
              </a:r>
              <a:r>
                <a:rPr lang="fa-IR" sz="3200" b="1" kern="1200" dirty="0" smtClean="0">
                  <a:solidFill>
                    <a:srgbClr val="C00000"/>
                  </a:solidFill>
                  <a:cs typeface="B Zar" pitchFamily="2" charset="-78"/>
                </a:rPr>
                <a:t>←</a:t>
              </a:r>
              <a:r>
                <a:rPr lang="fa-IR" sz="3200" b="1" kern="1200" dirty="0" smtClean="0">
                  <a:cs typeface="B Zar" pitchFamily="2" charset="-78"/>
                </a:rPr>
                <a:t> </a:t>
              </a:r>
              <a:r>
                <a:rPr lang="fa-IR" sz="3200" b="1" kern="1200" dirty="0" smtClean="0">
                  <a:solidFill>
                    <a:srgbClr val="0070C0"/>
                  </a:solidFill>
                  <a:cs typeface="B Zar" pitchFamily="2" charset="-78"/>
                </a:rPr>
                <a:t>احتياطا وضوي جبيره اي و تيمم</a:t>
              </a:r>
              <a:endParaRPr lang="en-US" sz="3200" b="1" kern="1200" dirty="0">
                <a:solidFill>
                  <a:srgbClr val="0070C0"/>
                </a:solidFill>
                <a:cs typeface="B Zar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4942" y="2149248"/>
            <a:ext cx="8638296" cy="3874497"/>
            <a:chOff x="154942" y="2149248"/>
            <a:chExt cx="8638296" cy="3874497"/>
          </a:xfrm>
        </p:grpSpPr>
        <p:sp>
          <p:nvSpPr>
            <p:cNvPr id="17" name="Freeform 16"/>
            <p:cNvSpPr/>
            <p:nvPr/>
          </p:nvSpPr>
          <p:spPr>
            <a:xfrm>
              <a:off x="8524011" y="2149248"/>
              <a:ext cx="269227" cy="35091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9227" y="0"/>
                  </a:moveTo>
                  <a:lnTo>
                    <a:pt x="269227" y="3509149"/>
                  </a:lnTo>
                  <a:lnTo>
                    <a:pt x="0" y="3509149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154942" y="5293050"/>
              <a:ext cx="8369068" cy="730695"/>
            </a:xfrm>
            <a:custGeom>
              <a:avLst/>
              <a:gdLst>
                <a:gd name="connsiteX0" fmla="*/ 0 w 8369068"/>
                <a:gd name="connsiteY0" fmla="*/ 73070 h 730695"/>
                <a:gd name="connsiteX1" fmla="*/ 21402 w 8369068"/>
                <a:gd name="connsiteY1" fmla="*/ 21402 h 730695"/>
                <a:gd name="connsiteX2" fmla="*/ 73070 w 8369068"/>
                <a:gd name="connsiteY2" fmla="*/ 0 h 730695"/>
                <a:gd name="connsiteX3" fmla="*/ 8295998 w 8369068"/>
                <a:gd name="connsiteY3" fmla="*/ 0 h 730695"/>
                <a:gd name="connsiteX4" fmla="*/ 8347666 w 8369068"/>
                <a:gd name="connsiteY4" fmla="*/ 21402 h 730695"/>
                <a:gd name="connsiteX5" fmla="*/ 8369068 w 8369068"/>
                <a:gd name="connsiteY5" fmla="*/ 73070 h 730695"/>
                <a:gd name="connsiteX6" fmla="*/ 8369068 w 8369068"/>
                <a:gd name="connsiteY6" fmla="*/ 657625 h 730695"/>
                <a:gd name="connsiteX7" fmla="*/ 8347666 w 8369068"/>
                <a:gd name="connsiteY7" fmla="*/ 709293 h 730695"/>
                <a:gd name="connsiteX8" fmla="*/ 8295998 w 8369068"/>
                <a:gd name="connsiteY8" fmla="*/ 730695 h 730695"/>
                <a:gd name="connsiteX9" fmla="*/ 73070 w 8369068"/>
                <a:gd name="connsiteY9" fmla="*/ 730695 h 730695"/>
                <a:gd name="connsiteX10" fmla="*/ 21402 w 8369068"/>
                <a:gd name="connsiteY10" fmla="*/ 709293 h 730695"/>
                <a:gd name="connsiteX11" fmla="*/ 0 w 8369068"/>
                <a:gd name="connsiteY11" fmla="*/ 657625 h 730695"/>
                <a:gd name="connsiteX12" fmla="*/ 0 w 8369068"/>
                <a:gd name="connsiteY12" fmla="*/ 73070 h 73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369068" h="730695">
                  <a:moveTo>
                    <a:pt x="0" y="73070"/>
                  </a:moveTo>
                  <a:cubicBezTo>
                    <a:pt x="0" y="53691"/>
                    <a:pt x="7698" y="35105"/>
                    <a:pt x="21402" y="21402"/>
                  </a:cubicBezTo>
                  <a:cubicBezTo>
                    <a:pt x="35105" y="7699"/>
                    <a:pt x="53691" y="0"/>
                    <a:pt x="73070" y="0"/>
                  </a:cubicBezTo>
                  <a:lnTo>
                    <a:pt x="8295998" y="0"/>
                  </a:lnTo>
                  <a:cubicBezTo>
                    <a:pt x="8315377" y="0"/>
                    <a:pt x="8333963" y="7698"/>
                    <a:pt x="8347666" y="21402"/>
                  </a:cubicBezTo>
                  <a:cubicBezTo>
                    <a:pt x="8361369" y="35105"/>
                    <a:pt x="8369068" y="53691"/>
                    <a:pt x="8369068" y="73070"/>
                  </a:cubicBezTo>
                  <a:lnTo>
                    <a:pt x="8369068" y="657625"/>
                  </a:lnTo>
                  <a:cubicBezTo>
                    <a:pt x="8369068" y="677004"/>
                    <a:pt x="8361370" y="695590"/>
                    <a:pt x="8347666" y="709293"/>
                  </a:cubicBezTo>
                  <a:cubicBezTo>
                    <a:pt x="8333963" y="722996"/>
                    <a:pt x="8315377" y="730695"/>
                    <a:pt x="8295998" y="730695"/>
                  </a:cubicBezTo>
                  <a:lnTo>
                    <a:pt x="73070" y="730695"/>
                  </a:lnTo>
                  <a:cubicBezTo>
                    <a:pt x="53691" y="730695"/>
                    <a:pt x="35105" y="722997"/>
                    <a:pt x="21402" y="709293"/>
                  </a:cubicBezTo>
                  <a:cubicBezTo>
                    <a:pt x="7699" y="695590"/>
                    <a:pt x="0" y="677004"/>
                    <a:pt x="0" y="657625"/>
                  </a:cubicBezTo>
                  <a:lnTo>
                    <a:pt x="0" y="7307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361" tIns="62041" rIns="82361" bIns="62041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spc="-120" baseline="0" dirty="0" smtClean="0">
                  <a:cs typeface="B Zar" pitchFamily="2" charset="-78"/>
                </a:rPr>
                <a:t>جبيره بيش از حد معمول </a:t>
              </a:r>
              <a:r>
                <a:rPr lang="fa-IR" sz="3200" b="1" kern="1200" spc="-120" baseline="0" dirty="0" smtClean="0">
                  <a:solidFill>
                    <a:srgbClr val="C00000"/>
                  </a:solidFill>
                  <a:cs typeface="B Zar" pitchFamily="2" charset="-78"/>
                </a:rPr>
                <a:t>←</a:t>
              </a:r>
              <a:r>
                <a:rPr lang="fa-IR" sz="3200" b="1" kern="1200" spc="-120" baseline="0" dirty="0" smtClean="0">
                  <a:cs typeface="B Zar" pitchFamily="2" charset="-78"/>
                </a:rPr>
                <a:t> </a:t>
              </a:r>
              <a:r>
                <a:rPr lang="fa-IR" sz="3200" b="1" kern="1200" spc="-120" baseline="0" dirty="0" smtClean="0">
                  <a:solidFill>
                    <a:srgbClr val="0070C0"/>
                  </a:solidFill>
                  <a:cs typeface="B Zar" pitchFamily="2" charset="-78"/>
                </a:rPr>
                <a:t>وضوي جبيره اي واحتياطا تيمم</a:t>
              </a:r>
              <a:endParaRPr lang="en-US" sz="3200" b="1" kern="1200" spc="-120" baseline="0" dirty="0">
                <a:solidFill>
                  <a:srgbClr val="0070C0"/>
                </a:solidFill>
                <a:cs typeface="B Zar" pitchFamily="2" charset="-78"/>
              </a:endParaRPr>
            </a:p>
          </p:txBody>
        </p:sp>
      </p:grpSp>
      <p:sp>
        <p:nvSpPr>
          <p:cNvPr id="23" name="8-Point Star 22">
            <a:hlinkClick r:id="rId2" action="ppaction://hlinksldjump"/>
          </p:cNvPr>
          <p:cNvSpPr/>
          <p:nvPr/>
        </p:nvSpPr>
        <p:spPr>
          <a:xfrm>
            <a:off x="228600" y="2634342"/>
            <a:ext cx="304800" cy="3048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8-Point Star 23">
            <a:hlinkClick r:id="rId3" action="ppaction://hlinksldjump"/>
          </p:cNvPr>
          <p:cNvSpPr/>
          <p:nvPr/>
        </p:nvSpPr>
        <p:spPr>
          <a:xfrm>
            <a:off x="228600" y="3534228"/>
            <a:ext cx="304800" cy="3048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8-Point Star 24">
            <a:hlinkClick r:id="rId3" action="ppaction://hlinksldjump"/>
          </p:cNvPr>
          <p:cNvSpPr/>
          <p:nvPr/>
        </p:nvSpPr>
        <p:spPr>
          <a:xfrm>
            <a:off x="228600" y="4419600"/>
            <a:ext cx="304800" cy="3048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8-Point Star 25">
            <a:hlinkClick r:id="rId4" action="ppaction://hlinksldjump"/>
          </p:cNvPr>
          <p:cNvSpPr/>
          <p:nvPr/>
        </p:nvSpPr>
        <p:spPr>
          <a:xfrm>
            <a:off x="228600" y="5334000"/>
            <a:ext cx="304800" cy="3048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4-Point Star 26"/>
          <p:cNvSpPr/>
          <p:nvPr/>
        </p:nvSpPr>
        <p:spPr>
          <a:xfrm>
            <a:off x="8077200" y="3690258"/>
            <a:ext cx="304800" cy="304800"/>
          </a:xfrm>
          <a:prstGeom prst="star4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10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38200" y="1478340"/>
            <a:ext cx="74676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جبيره، تمام اعضاى وضو را گرفته باشد، بايد تيمم كند.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76828"/>
            <a:ext cx="73152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جبيره، بعضى از اعضاى وضو را گرفته باشد؛ مثل تمام صورت يا تمام يك دست، بايد وضوى جبيره‏اى بگيرد.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76400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8600" y="914400"/>
            <a:ext cx="401103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rtl="1"/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تعريف وضوي ارتماسي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1828800"/>
            <a:ext cx="72390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وضوى ارتماسى آن است كه انسان صورت و دست‏ها را به قصد وضو در آب فرو برد و بيرون آورد، يا آنها را در آب فرو برد و به قصد وضو بيرون آورد.</a:t>
            </a:r>
            <a:endParaRPr lang="en-US" sz="32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38200" y="1491342"/>
            <a:ext cx="74676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جبيره، بيشتر اعضاى وضو را گرفته باشد، بنابر احتياط واجب بايد وضوى جبيره‏اى بگيرد و تيمم هم انجام دهد.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838200" y="1462314"/>
            <a:ext cx="74676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جبيره بيش از حد معمول اطراف زخم را پوشانده باشد و برداشتن آن ممكن نباشد، بايد وضوى جبيره‏اى بگيرد و بنابر احتياط واجب، تيمم هم بنمايد.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219200"/>
            <a:ext cx="8277684" cy="5187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685800" y="1694544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700314"/>
            <a:ext cx="476604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rtl="1">
              <a:lnSpc>
                <a:spcPct val="150000"/>
              </a:lnSpc>
            </a:pPr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رعايت ترتيب، دوگونه وضو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70858" y="1690914"/>
            <a:ext cx="7391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cs typeface="B Zar" pitchFamily="2" charset="-78"/>
              </a:rPr>
              <a:t>چون در وضوى ارتماسى نيز، بايد ترتيب مراعات شود و دست و صورت از بالا به پايين شسته شود، بنابر اين، وضوى ارتماسى به گونه‏هاى زير انجام مى‏شود:</a:t>
            </a:r>
          </a:p>
        </p:txBody>
      </p:sp>
      <p:sp>
        <p:nvSpPr>
          <p:cNvPr id="12" name="Oval 11">
            <a:hlinkClick r:id="rId2" action="ppaction://hlinksldjump"/>
          </p:cNvPr>
          <p:cNvSpPr/>
          <p:nvPr/>
        </p:nvSpPr>
        <p:spPr>
          <a:xfrm>
            <a:off x="5562600" y="4038600"/>
            <a:ext cx="1981200" cy="1981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cs typeface="B Zar" pitchFamily="2" charset="-78"/>
              </a:rPr>
              <a:t>گونه اول</a:t>
            </a:r>
            <a:endParaRPr lang="en-US" sz="2800" b="1" dirty="0">
              <a:cs typeface="B Zar" pitchFamily="2" charset="-78"/>
            </a:endParaRPr>
          </a:p>
        </p:txBody>
      </p:sp>
      <p:sp>
        <p:nvSpPr>
          <p:cNvPr id="14" name="Oval 13">
            <a:hlinkClick r:id="rId3" action="ppaction://hlinksldjump"/>
          </p:cNvPr>
          <p:cNvSpPr/>
          <p:nvPr/>
        </p:nvSpPr>
        <p:spPr>
          <a:xfrm>
            <a:off x="1752600" y="4038600"/>
            <a:ext cx="1981200" cy="1981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cs typeface="B Zar" pitchFamily="2" charset="-78"/>
              </a:rPr>
              <a:t>گونه دوم</a:t>
            </a:r>
            <a:endParaRPr lang="en-US" sz="2800" b="1" dirty="0">
              <a:cs typeface="B Zar" pitchFamily="2" charset="-78"/>
            </a:endParaRPr>
          </a:p>
        </p:txBody>
      </p:sp>
      <p:sp>
        <p:nvSpPr>
          <p:cNvPr id="13" name="Striped Right Arrow 12">
            <a:hlinkClick r:id="rId4" action="ppaction://hlinksldjump"/>
          </p:cNvPr>
          <p:cNvSpPr/>
          <p:nvPr/>
        </p:nvSpPr>
        <p:spPr>
          <a:xfrm rot="10800000">
            <a:off x="29028" y="6295572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  <p:bldP spid="4" grpId="0"/>
      <p:bldP spid="7" grpId="0" animBg="1"/>
      <p:bldP spid="5" grpId="0"/>
      <p:bldP spid="10" grpId="0"/>
      <p:bldP spid="11" grpId="0"/>
      <p:bldP spid="12" grpId="0" animBg="1"/>
      <p:bldP spid="14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4495800" y="685800"/>
            <a:ext cx="429985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solidFill>
                  <a:srgbClr val="0070C0"/>
                </a:solidFill>
                <a:cs typeface="B Zar" pitchFamily="2" charset="-78"/>
              </a:rPr>
              <a:t>1. گونه اول</a:t>
            </a:r>
          </a:p>
          <a:p>
            <a:pPr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b="1" dirty="0" smtClean="0">
                <a:cs typeface="B Zar" pitchFamily="2" charset="-78"/>
              </a:rPr>
              <a:t>به قصد وضو صورت را از پيشانى، و دست را از آرنج در آب فرو برد و تا موقعى كه آنها را از آب بيرون مى‏آورد و ريزش آب تمام مى‏شود به نيّت وضو باشد. [چون آبى كه بر دست مى‏ماند و در مسح بكار مى‏رود، بايد آب وضو باشد].</a:t>
            </a:r>
          </a:p>
        </p:txBody>
      </p:sp>
      <p:pic>
        <p:nvPicPr>
          <p:cNvPr id="12" name="Picture 11" descr="14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761999"/>
            <a:ext cx="3581400" cy="2710395"/>
          </a:xfrm>
          <a:prstGeom prst="rect">
            <a:avLst/>
          </a:prstGeom>
        </p:spPr>
      </p:pic>
      <p:pic>
        <p:nvPicPr>
          <p:cNvPr id="13" name="Picture 12" descr="16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3520121"/>
            <a:ext cx="3581400" cy="3051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4648200" y="685800"/>
            <a:ext cx="422365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solidFill>
                  <a:srgbClr val="0070C0"/>
                </a:solidFill>
                <a:cs typeface="B Zar" pitchFamily="2" charset="-78"/>
              </a:rPr>
              <a:t>2. گونه دوم</a:t>
            </a:r>
          </a:p>
          <a:p>
            <a:pPr indent="-457200" algn="justLow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sz="2800" b="1" dirty="0" smtClean="0">
                <a:cs typeface="B Zar" pitchFamily="2" charset="-78"/>
              </a:rPr>
              <a:t>بدون قصد وضو، صورت و دست را در آب فرو برد و به قصد وضو بيرون آورد، كه صورت را بايد ابتدا از پيشانى بيرون آورد و دست‏ها را از آرنج.</a:t>
            </a:r>
            <a:endParaRPr lang="en-US" sz="2800" b="1" dirty="0" smtClean="0">
              <a:cs typeface="B Zar" pitchFamily="2" charset="-78"/>
            </a:endParaRPr>
          </a:p>
        </p:txBody>
      </p:sp>
      <p:pic>
        <p:nvPicPr>
          <p:cNvPr id="12" name="Picture 11" descr="1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762000"/>
            <a:ext cx="4038600" cy="2592757"/>
          </a:xfrm>
          <a:prstGeom prst="rect">
            <a:avLst/>
          </a:prstGeom>
        </p:spPr>
      </p:pic>
      <p:pic>
        <p:nvPicPr>
          <p:cNvPr id="13" name="Picture 12" descr="17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258" y="3505199"/>
            <a:ext cx="3962400" cy="306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685800" y="1694544"/>
            <a:ext cx="7848600" cy="4724400"/>
          </a:xfrm>
          <a:prstGeom prst="roundRect">
            <a:avLst>
              <a:gd name="adj" fmla="val 117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800" y="685800"/>
            <a:ext cx="6809878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rtl="1">
              <a:lnSpc>
                <a:spcPct val="150000"/>
              </a:lnSpc>
            </a:pPr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Zar" pitchFamily="2" charset="-78"/>
              </a:rPr>
              <a:t>بعضي اعضا ارتماسي، بعضي غير ارتماسي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Za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90600" y="1767114"/>
            <a:ext cx="7239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اگر بعضى از اعضاى وضو را ارتماسى و بعضى را غير ارتماسى انجام دهد اشكال ندارد.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7" grpId="0" animBg="1"/>
      <p:bldP spid="5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04291" y="685800"/>
            <a:ext cx="8758352" cy="1285995"/>
          </a:xfrm>
          <a:custGeom>
            <a:avLst/>
            <a:gdLst>
              <a:gd name="connsiteX0" fmla="*/ 0 w 8758352"/>
              <a:gd name="connsiteY0" fmla="*/ 128600 h 1285995"/>
              <a:gd name="connsiteX1" fmla="*/ 37666 w 8758352"/>
              <a:gd name="connsiteY1" fmla="*/ 37666 h 1285995"/>
              <a:gd name="connsiteX2" fmla="*/ 128600 w 8758352"/>
              <a:gd name="connsiteY2" fmla="*/ 0 h 1285995"/>
              <a:gd name="connsiteX3" fmla="*/ 8629752 w 8758352"/>
              <a:gd name="connsiteY3" fmla="*/ 0 h 1285995"/>
              <a:gd name="connsiteX4" fmla="*/ 8720686 w 8758352"/>
              <a:gd name="connsiteY4" fmla="*/ 37666 h 1285995"/>
              <a:gd name="connsiteX5" fmla="*/ 8758352 w 8758352"/>
              <a:gd name="connsiteY5" fmla="*/ 128600 h 1285995"/>
              <a:gd name="connsiteX6" fmla="*/ 8758352 w 8758352"/>
              <a:gd name="connsiteY6" fmla="*/ 1157395 h 1285995"/>
              <a:gd name="connsiteX7" fmla="*/ 8720686 w 8758352"/>
              <a:gd name="connsiteY7" fmla="*/ 1248329 h 1285995"/>
              <a:gd name="connsiteX8" fmla="*/ 8629752 w 8758352"/>
              <a:gd name="connsiteY8" fmla="*/ 1285995 h 1285995"/>
              <a:gd name="connsiteX9" fmla="*/ 128600 w 8758352"/>
              <a:gd name="connsiteY9" fmla="*/ 1285995 h 1285995"/>
              <a:gd name="connsiteX10" fmla="*/ 37666 w 8758352"/>
              <a:gd name="connsiteY10" fmla="*/ 1248329 h 1285995"/>
              <a:gd name="connsiteX11" fmla="*/ 0 w 8758352"/>
              <a:gd name="connsiteY11" fmla="*/ 1157395 h 1285995"/>
              <a:gd name="connsiteX12" fmla="*/ 0 w 8758352"/>
              <a:gd name="connsiteY12" fmla="*/ 128600 h 128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58352" h="1285995">
                <a:moveTo>
                  <a:pt x="0" y="128600"/>
                </a:moveTo>
                <a:cubicBezTo>
                  <a:pt x="0" y="94493"/>
                  <a:pt x="13549" y="61783"/>
                  <a:pt x="37666" y="37666"/>
                </a:cubicBezTo>
                <a:cubicBezTo>
                  <a:pt x="61783" y="13549"/>
                  <a:pt x="94493" y="0"/>
                  <a:pt x="128600" y="0"/>
                </a:cubicBezTo>
                <a:lnTo>
                  <a:pt x="8629752" y="0"/>
                </a:lnTo>
                <a:cubicBezTo>
                  <a:pt x="8663859" y="0"/>
                  <a:pt x="8696569" y="13549"/>
                  <a:pt x="8720686" y="37666"/>
                </a:cubicBezTo>
                <a:cubicBezTo>
                  <a:pt x="8744803" y="61783"/>
                  <a:pt x="8758352" y="94493"/>
                  <a:pt x="8758352" y="128600"/>
                </a:cubicBezTo>
                <a:lnTo>
                  <a:pt x="8758352" y="1157395"/>
                </a:lnTo>
                <a:cubicBezTo>
                  <a:pt x="8758352" y="1191502"/>
                  <a:pt x="8744803" y="1224212"/>
                  <a:pt x="8720686" y="1248329"/>
                </a:cubicBezTo>
                <a:cubicBezTo>
                  <a:pt x="8696569" y="1272446"/>
                  <a:pt x="8663859" y="1285995"/>
                  <a:pt x="8629752" y="1285995"/>
                </a:cubicBezTo>
                <a:lnTo>
                  <a:pt x="128600" y="1285995"/>
                </a:lnTo>
                <a:cubicBezTo>
                  <a:pt x="94493" y="1285995"/>
                  <a:pt x="61783" y="1272446"/>
                  <a:pt x="37666" y="1248329"/>
                </a:cubicBezTo>
                <a:cubicBezTo>
                  <a:pt x="13549" y="1224212"/>
                  <a:pt x="0" y="1191502"/>
                  <a:pt x="0" y="1157395"/>
                </a:cubicBezTo>
                <a:lnTo>
                  <a:pt x="0" y="12860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06246" tIns="83386" rIns="106246" bIns="83386" numCol="1" spcCol="1270" anchor="ctr" anchorCtr="0">
            <a:noAutofit/>
          </a:bodyPr>
          <a:lstStyle/>
          <a:p>
            <a:pPr lvl="0" algn="ctr" defTabSz="16002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وضوي کسي که دست يا پايش قطع شده</a:t>
            </a:r>
            <a:endParaRPr lang="en-US" sz="3600" b="1" kern="1200" dirty="0">
              <a:cs typeface="B Zar" pitchFamily="2" charset="-78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1352" y="1971795"/>
            <a:ext cx="7905455" cy="1335058"/>
            <a:chOff x="281352" y="2276596"/>
            <a:chExt cx="7905455" cy="1335058"/>
          </a:xfrm>
        </p:grpSpPr>
        <p:sp>
          <p:nvSpPr>
            <p:cNvPr id="11" name="Freeform 10"/>
            <p:cNvSpPr/>
            <p:nvPr/>
          </p:nvSpPr>
          <p:spPr>
            <a:xfrm>
              <a:off x="7310972" y="2276596"/>
              <a:ext cx="875835" cy="773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75835" y="0"/>
                  </a:moveTo>
                  <a:lnTo>
                    <a:pt x="875835" y="773507"/>
                  </a:lnTo>
                  <a:lnTo>
                    <a:pt x="0" y="773507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281352" y="2488552"/>
              <a:ext cx="7029620" cy="1123102"/>
            </a:xfrm>
            <a:custGeom>
              <a:avLst/>
              <a:gdLst>
                <a:gd name="connsiteX0" fmla="*/ 0 w 7029620"/>
                <a:gd name="connsiteY0" fmla="*/ 112310 h 1123102"/>
                <a:gd name="connsiteX1" fmla="*/ 32895 w 7029620"/>
                <a:gd name="connsiteY1" fmla="*/ 32895 h 1123102"/>
                <a:gd name="connsiteX2" fmla="*/ 112310 w 7029620"/>
                <a:gd name="connsiteY2" fmla="*/ 0 h 1123102"/>
                <a:gd name="connsiteX3" fmla="*/ 6917310 w 7029620"/>
                <a:gd name="connsiteY3" fmla="*/ 0 h 1123102"/>
                <a:gd name="connsiteX4" fmla="*/ 6996725 w 7029620"/>
                <a:gd name="connsiteY4" fmla="*/ 32895 h 1123102"/>
                <a:gd name="connsiteX5" fmla="*/ 7029620 w 7029620"/>
                <a:gd name="connsiteY5" fmla="*/ 112310 h 1123102"/>
                <a:gd name="connsiteX6" fmla="*/ 7029620 w 7029620"/>
                <a:gd name="connsiteY6" fmla="*/ 1010792 h 1123102"/>
                <a:gd name="connsiteX7" fmla="*/ 6996725 w 7029620"/>
                <a:gd name="connsiteY7" fmla="*/ 1090207 h 1123102"/>
                <a:gd name="connsiteX8" fmla="*/ 6917310 w 7029620"/>
                <a:gd name="connsiteY8" fmla="*/ 1123102 h 1123102"/>
                <a:gd name="connsiteX9" fmla="*/ 112310 w 7029620"/>
                <a:gd name="connsiteY9" fmla="*/ 1123102 h 1123102"/>
                <a:gd name="connsiteX10" fmla="*/ 32895 w 7029620"/>
                <a:gd name="connsiteY10" fmla="*/ 1090207 h 1123102"/>
                <a:gd name="connsiteX11" fmla="*/ 0 w 7029620"/>
                <a:gd name="connsiteY11" fmla="*/ 1010792 h 1123102"/>
                <a:gd name="connsiteX12" fmla="*/ 0 w 7029620"/>
                <a:gd name="connsiteY12" fmla="*/ 112310 h 112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29620" h="1123102">
                  <a:moveTo>
                    <a:pt x="0" y="112310"/>
                  </a:moveTo>
                  <a:cubicBezTo>
                    <a:pt x="0" y="82524"/>
                    <a:pt x="11833" y="53957"/>
                    <a:pt x="32895" y="32895"/>
                  </a:cubicBezTo>
                  <a:cubicBezTo>
                    <a:pt x="53957" y="11833"/>
                    <a:pt x="82524" y="0"/>
                    <a:pt x="112310" y="0"/>
                  </a:cubicBezTo>
                  <a:lnTo>
                    <a:pt x="6917310" y="0"/>
                  </a:lnTo>
                  <a:cubicBezTo>
                    <a:pt x="6947096" y="0"/>
                    <a:pt x="6975663" y="11833"/>
                    <a:pt x="6996725" y="32895"/>
                  </a:cubicBezTo>
                  <a:cubicBezTo>
                    <a:pt x="7017787" y="53957"/>
                    <a:pt x="7029620" y="82524"/>
                    <a:pt x="7029620" y="112310"/>
                  </a:cubicBezTo>
                  <a:lnTo>
                    <a:pt x="7029620" y="1010792"/>
                  </a:lnTo>
                  <a:cubicBezTo>
                    <a:pt x="7029620" y="1040578"/>
                    <a:pt x="7017787" y="1069145"/>
                    <a:pt x="6996725" y="1090207"/>
                  </a:cubicBezTo>
                  <a:cubicBezTo>
                    <a:pt x="6975663" y="1111269"/>
                    <a:pt x="6947096" y="1123102"/>
                    <a:pt x="6917310" y="1123102"/>
                  </a:cubicBezTo>
                  <a:lnTo>
                    <a:pt x="112310" y="1123102"/>
                  </a:lnTo>
                  <a:cubicBezTo>
                    <a:pt x="82524" y="1123102"/>
                    <a:pt x="53957" y="1111269"/>
                    <a:pt x="32895" y="1090207"/>
                  </a:cubicBezTo>
                  <a:cubicBezTo>
                    <a:pt x="11833" y="1069145"/>
                    <a:pt x="0" y="1040578"/>
                    <a:pt x="0" y="1010792"/>
                  </a:cubicBezTo>
                  <a:lnTo>
                    <a:pt x="0" y="11231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6235" tIns="68455" rIns="86235" bIns="68455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600" b="1" kern="1200" dirty="0" smtClean="0">
                  <a:cs typeface="B Zar" pitchFamily="2" charset="-78"/>
                </a:rPr>
                <a:t>محل قطع در دست، محل قطع در دست شستشو دهنده</a:t>
              </a:r>
              <a:endParaRPr lang="en-US" sz="2600" b="1" kern="1200" dirty="0">
                <a:cs typeface="B Zar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81352" y="1971795"/>
            <a:ext cx="7905455" cy="2670117"/>
            <a:chOff x="281352" y="2276596"/>
            <a:chExt cx="7905455" cy="2670117"/>
          </a:xfrm>
        </p:grpSpPr>
        <p:sp>
          <p:nvSpPr>
            <p:cNvPr id="13" name="Freeform 12"/>
            <p:cNvSpPr/>
            <p:nvPr/>
          </p:nvSpPr>
          <p:spPr>
            <a:xfrm>
              <a:off x="7310972" y="2276596"/>
              <a:ext cx="875835" cy="210856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75835" y="0"/>
                  </a:moveTo>
                  <a:lnTo>
                    <a:pt x="875835" y="2108565"/>
                  </a:lnTo>
                  <a:lnTo>
                    <a:pt x="0" y="2108565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281352" y="3823611"/>
              <a:ext cx="7029620" cy="1123102"/>
            </a:xfrm>
            <a:custGeom>
              <a:avLst/>
              <a:gdLst>
                <a:gd name="connsiteX0" fmla="*/ 0 w 7029620"/>
                <a:gd name="connsiteY0" fmla="*/ 112310 h 1123102"/>
                <a:gd name="connsiteX1" fmla="*/ 32895 w 7029620"/>
                <a:gd name="connsiteY1" fmla="*/ 32895 h 1123102"/>
                <a:gd name="connsiteX2" fmla="*/ 112310 w 7029620"/>
                <a:gd name="connsiteY2" fmla="*/ 0 h 1123102"/>
                <a:gd name="connsiteX3" fmla="*/ 6917310 w 7029620"/>
                <a:gd name="connsiteY3" fmla="*/ 0 h 1123102"/>
                <a:gd name="connsiteX4" fmla="*/ 6996725 w 7029620"/>
                <a:gd name="connsiteY4" fmla="*/ 32895 h 1123102"/>
                <a:gd name="connsiteX5" fmla="*/ 7029620 w 7029620"/>
                <a:gd name="connsiteY5" fmla="*/ 112310 h 1123102"/>
                <a:gd name="connsiteX6" fmla="*/ 7029620 w 7029620"/>
                <a:gd name="connsiteY6" fmla="*/ 1010792 h 1123102"/>
                <a:gd name="connsiteX7" fmla="*/ 6996725 w 7029620"/>
                <a:gd name="connsiteY7" fmla="*/ 1090207 h 1123102"/>
                <a:gd name="connsiteX8" fmla="*/ 6917310 w 7029620"/>
                <a:gd name="connsiteY8" fmla="*/ 1123102 h 1123102"/>
                <a:gd name="connsiteX9" fmla="*/ 112310 w 7029620"/>
                <a:gd name="connsiteY9" fmla="*/ 1123102 h 1123102"/>
                <a:gd name="connsiteX10" fmla="*/ 32895 w 7029620"/>
                <a:gd name="connsiteY10" fmla="*/ 1090207 h 1123102"/>
                <a:gd name="connsiteX11" fmla="*/ 0 w 7029620"/>
                <a:gd name="connsiteY11" fmla="*/ 1010792 h 1123102"/>
                <a:gd name="connsiteX12" fmla="*/ 0 w 7029620"/>
                <a:gd name="connsiteY12" fmla="*/ 112310 h 112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29620" h="1123102">
                  <a:moveTo>
                    <a:pt x="0" y="112310"/>
                  </a:moveTo>
                  <a:cubicBezTo>
                    <a:pt x="0" y="82524"/>
                    <a:pt x="11833" y="53957"/>
                    <a:pt x="32895" y="32895"/>
                  </a:cubicBezTo>
                  <a:cubicBezTo>
                    <a:pt x="53957" y="11833"/>
                    <a:pt x="82524" y="0"/>
                    <a:pt x="112310" y="0"/>
                  </a:cubicBezTo>
                  <a:lnTo>
                    <a:pt x="6917310" y="0"/>
                  </a:lnTo>
                  <a:cubicBezTo>
                    <a:pt x="6947096" y="0"/>
                    <a:pt x="6975663" y="11833"/>
                    <a:pt x="6996725" y="32895"/>
                  </a:cubicBezTo>
                  <a:cubicBezTo>
                    <a:pt x="7017787" y="53957"/>
                    <a:pt x="7029620" y="82524"/>
                    <a:pt x="7029620" y="112310"/>
                  </a:cubicBezTo>
                  <a:lnTo>
                    <a:pt x="7029620" y="1010792"/>
                  </a:lnTo>
                  <a:cubicBezTo>
                    <a:pt x="7029620" y="1040578"/>
                    <a:pt x="7017787" y="1069145"/>
                    <a:pt x="6996725" y="1090207"/>
                  </a:cubicBezTo>
                  <a:cubicBezTo>
                    <a:pt x="6975663" y="1111269"/>
                    <a:pt x="6947096" y="1123102"/>
                    <a:pt x="6917310" y="1123102"/>
                  </a:cubicBezTo>
                  <a:lnTo>
                    <a:pt x="112310" y="1123102"/>
                  </a:lnTo>
                  <a:cubicBezTo>
                    <a:pt x="82524" y="1123102"/>
                    <a:pt x="53957" y="1111269"/>
                    <a:pt x="32895" y="1090207"/>
                  </a:cubicBezTo>
                  <a:cubicBezTo>
                    <a:pt x="11833" y="1069145"/>
                    <a:pt x="0" y="1040578"/>
                    <a:pt x="0" y="1010792"/>
                  </a:cubicBezTo>
                  <a:lnTo>
                    <a:pt x="0" y="11231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6235" tIns="68455" rIns="86235" bIns="68455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600" b="1" kern="1200" dirty="0" smtClean="0">
                  <a:cs typeface="B Zar" pitchFamily="2" charset="-78"/>
                </a:rPr>
                <a:t>هر دو دست يا يک دست قطع شده</a:t>
              </a:r>
              <a:endParaRPr lang="en-US" sz="26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81352" y="1971795"/>
            <a:ext cx="7905455" cy="4005175"/>
            <a:chOff x="281352" y="2276596"/>
            <a:chExt cx="7905455" cy="4005175"/>
          </a:xfrm>
        </p:grpSpPr>
        <p:sp>
          <p:nvSpPr>
            <p:cNvPr id="15" name="Freeform 14"/>
            <p:cNvSpPr/>
            <p:nvPr/>
          </p:nvSpPr>
          <p:spPr>
            <a:xfrm>
              <a:off x="7310972" y="2276596"/>
              <a:ext cx="875835" cy="344362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75835" y="0"/>
                  </a:moveTo>
                  <a:lnTo>
                    <a:pt x="875835" y="3443624"/>
                  </a:lnTo>
                  <a:lnTo>
                    <a:pt x="0" y="3443624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281352" y="5158669"/>
              <a:ext cx="7029620" cy="1123102"/>
            </a:xfrm>
            <a:custGeom>
              <a:avLst/>
              <a:gdLst>
                <a:gd name="connsiteX0" fmla="*/ 0 w 7029620"/>
                <a:gd name="connsiteY0" fmla="*/ 112310 h 1123102"/>
                <a:gd name="connsiteX1" fmla="*/ 32895 w 7029620"/>
                <a:gd name="connsiteY1" fmla="*/ 32895 h 1123102"/>
                <a:gd name="connsiteX2" fmla="*/ 112310 w 7029620"/>
                <a:gd name="connsiteY2" fmla="*/ 0 h 1123102"/>
                <a:gd name="connsiteX3" fmla="*/ 6917310 w 7029620"/>
                <a:gd name="connsiteY3" fmla="*/ 0 h 1123102"/>
                <a:gd name="connsiteX4" fmla="*/ 6996725 w 7029620"/>
                <a:gd name="connsiteY4" fmla="*/ 32895 h 1123102"/>
                <a:gd name="connsiteX5" fmla="*/ 7029620 w 7029620"/>
                <a:gd name="connsiteY5" fmla="*/ 112310 h 1123102"/>
                <a:gd name="connsiteX6" fmla="*/ 7029620 w 7029620"/>
                <a:gd name="connsiteY6" fmla="*/ 1010792 h 1123102"/>
                <a:gd name="connsiteX7" fmla="*/ 6996725 w 7029620"/>
                <a:gd name="connsiteY7" fmla="*/ 1090207 h 1123102"/>
                <a:gd name="connsiteX8" fmla="*/ 6917310 w 7029620"/>
                <a:gd name="connsiteY8" fmla="*/ 1123102 h 1123102"/>
                <a:gd name="connsiteX9" fmla="*/ 112310 w 7029620"/>
                <a:gd name="connsiteY9" fmla="*/ 1123102 h 1123102"/>
                <a:gd name="connsiteX10" fmla="*/ 32895 w 7029620"/>
                <a:gd name="connsiteY10" fmla="*/ 1090207 h 1123102"/>
                <a:gd name="connsiteX11" fmla="*/ 0 w 7029620"/>
                <a:gd name="connsiteY11" fmla="*/ 1010792 h 1123102"/>
                <a:gd name="connsiteX12" fmla="*/ 0 w 7029620"/>
                <a:gd name="connsiteY12" fmla="*/ 112310 h 112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29620" h="1123102">
                  <a:moveTo>
                    <a:pt x="0" y="112310"/>
                  </a:moveTo>
                  <a:cubicBezTo>
                    <a:pt x="0" y="82524"/>
                    <a:pt x="11833" y="53957"/>
                    <a:pt x="32895" y="32895"/>
                  </a:cubicBezTo>
                  <a:cubicBezTo>
                    <a:pt x="53957" y="11833"/>
                    <a:pt x="82524" y="0"/>
                    <a:pt x="112310" y="0"/>
                  </a:cubicBezTo>
                  <a:lnTo>
                    <a:pt x="6917310" y="0"/>
                  </a:lnTo>
                  <a:cubicBezTo>
                    <a:pt x="6947096" y="0"/>
                    <a:pt x="6975663" y="11833"/>
                    <a:pt x="6996725" y="32895"/>
                  </a:cubicBezTo>
                  <a:cubicBezTo>
                    <a:pt x="7017787" y="53957"/>
                    <a:pt x="7029620" y="82524"/>
                    <a:pt x="7029620" y="112310"/>
                  </a:cubicBezTo>
                  <a:lnTo>
                    <a:pt x="7029620" y="1010792"/>
                  </a:lnTo>
                  <a:cubicBezTo>
                    <a:pt x="7029620" y="1040578"/>
                    <a:pt x="7017787" y="1069145"/>
                    <a:pt x="6996725" y="1090207"/>
                  </a:cubicBezTo>
                  <a:cubicBezTo>
                    <a:pt x="6975663" y="1111269"/>
                    <a:pt x="6947096" y="1123102"/>
                    <a:pt x="6917310" y="1123102"/>
                  </a:cubicBezTo>
                  <a:lnTo>
                    <a:pt x="112310" y="1123102"/>
                  </a:lnTo>
                  <a:cubicBezTo>
                    <a:pt x="82524" y="1123102"/>
                    <a:pt x="53957" y="1111269"/>
                    <a:pt x="32895" y="1090207"/>
                  </a:cubicBezTo>
                  <a:cubicBezTo>
                    <a:pt x="11833" y="1069145"/>
                    <a:pt x="0" y="1040578"/>
                    <a:pt x="0" y="1010792"/>
                  </a:cubicBezTo>
                  <a:lnTo>
                    <a:pt x="0" y="11231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6235" tIns="68455" rIns="86235" bIns="68455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600" b="1" dirty="0" smtClean="0">
                  <a:cs typeface="B Zar" pitchFamily="2" charset="-78"/>
                </a:rPr>
                <a:t>قطع پا و محل مسح</a:t>
              </a:r>
              <a:endParaRPr lang="en-US" sz="2600" b="1" dirty="0" smtClean="0">
                <a:cs typeface="B Zar" pitchFamily="2" charset="-78"/>
              </a:endParaRPr>
            </a:p>
          </p:txBody>
        </p:sp>
      </p:grpSp>
      <p:sp>
        <p:nvSpPr>
          <p:cNvPr id="18" name="8-Point Star 17">
            <a:hlinkClick r:id="rId2" action="ppaction://hlinksldjump"/>
          </p:cNvPr>
          <p:cNvSpPr/>
          <p:nvPr/>
        </p:nvSpPr>
        <p:spPr>
          <a:xfrm>
            <a:off x="366486" y="2285999"/>
            <a:ext cx="381000" cy="3810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8-Point Star 25">
            <a:hlinkClick r:id="rId3" action="ppaction://hlinksldjump"/>
          </p:cNvPr>
          <p:cNvSpPr/>
          <p:nvPr/>
        </p:nvSpPr>
        <p:spPr>
          <a:xfrm>
            <a:off x="366486" y="3581399"/>
            <a:ext cx="381000" cy="3810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8-Point Star 27">
            <a:hlinkClick r:id="rId4" action="ppaction://hlinksldjump"/>
          </p:cNvPr>
          <p:cNvSpPr/>
          <p:nvPr/>
        </p:nvSpPr>
        <p:spPr>
          <a:xfrm>
            <a:off x="366486" y="4952999"/>
            <a:ext cx="381000" cy="381000"/>
          </a:xfrm>
          <a:prstGeom prst="star8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triped Right Arrow 18">
            <a:hlinkClick r:id="rId5" action="ppaction://hlinksldjump"/>
          </p:cNvPr>
          <p:cNvSpPr/>
          <p:nvPr/>
        </p:nvSpPr>
        <p:spPr>
          <a:xfrm rot="10800000">
            <a:off x="29028" y="6295572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10" grpId="0" animBg="1"/>
      <p:bldP spid="18" grpId="0" animBg="1"/>
      <p:bldP spid="18" grpId="1" animBg="1"/>
      <p:bldP spid="26" grpId="0" animBg="1"/>
      <p:bldP spid="26" grpId="1" animBg="1"/>
      <p:bldP spid="28" grpId="0" animBg="1"/>
      <p:bldP spid="28" grpId="1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914400" y="1491342"/>
            <a:ext cx="7315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کسي که يک دست او پائين‌تر از آرنج قطع شده بايد در وضو قسمت باقيمانده آن را بشويد و اگر کف دست را ندارد با دست ديگر مسح سر و پاها را انجام دهد و اگر از آرنج يا بالاتر قطع شده شستن آن دست ساقط است. 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31601" y="1"/>
            <a:ext cx="1087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6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3657600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" y="0"/>
            <a:ext cx="3073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وضوي ارتماسي – جبيره‌اي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ounded Rectangle 7">
            <a:hlinkClick r:id="rId2" action="ppaction://hlinksldjump"/>
          </p:cNvPr>
          <p:cNvSpPr/>
          <p:nvPr/>
        </p:nvSpPr>
        <p:spPr>
          <a:xfrm>
            <a:off x="685800" y="1447800"/>
            <a:ext cx="7772400" cy="5029200"/>
          </a:xfrm>
          <a:prstGeom prst="roundRect">
            <a:avLst>
              <a:gd name="adj" fmla="val 121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914400" y="1491342"/>
            <a:ext cx="73152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کسي که هر دو دست او قطع شده، اگر از يکي يا هر دو دست چيزي از آرنج به پائين باقي مانده است بايد آن را بشويد و چنانچه با باقيمانده دست نتواند مسح کند، بايد براي مسح نايب بگيرد.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</TotalTime>
  <Words>804</Words>
  <Application>Microsoft Office PowerPoint</Application>
  <PresentationFormat>On-screen Show (4:3)</PresentationFormat>
  <Paragraphs>81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Khodshekan</dc:creator>
  <cp:lastModifiedBy>ebrahim</cp:lastModifiedBy>
  <cp:revision>339</cp:revision>
  <dcterms:created xsi:type="dcterms:W3CDTF">2006-08-16T00:00:00Z</dcterms:created>
  <dcterms:modified xsi:type="dcterms:W3CDTF">2014-08-13T19:30:20Z</dcterms:modified>
</cp:coreProperties>
</file>