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33"/>
  </p:notesMasterIdLst>
  <p:handoutMasterIdLst>
    <p:handoutMasterId r:id="rId34"/>
  </p:handoutMasterIdLst>
  <p:sldIdLst>
    <p:sldId id="297" r:id="rId2"/>
    <p:sldId id="298" r:id="rId3"/>
    <p:sldId id="299" r:id="rId4"/>
    <p:sldId id="301" r:id="rId5"/>
    <p:sldId id="306" r:id="rId6"/>
    <p:sldId id="302" r:id="rId7"/>
    <p:sldId id="305" r:id="rId8"/>
    <p:sldId id="303" r:id="rId9"/>
    <p:sldId id="300" r:id="rId10"/>
    <p:sldId id="307" r:id="rId11"/>
    <p:sldId id="308" r:id="rId12"/>
    <p:sldId id="309" r:id="rId13"/>
    <p:sldId id="312" r:id="rId14"/>
    <p:sldId id="311" r:id="rId15"/>
    <p:sldId id="279" r:id="rId16"/>
    <p:sldId id="280" r:id="rId17"/>
    <p:sldId id="313" r:id="rId18"/>
    <p:sldId id="281" r:id="rId19"/>
    <p:sldId id="282" r:id="rId20"/>
    <p:sldId id="283" r:id="rId21"/>
    <p:sldId id="315" r:id="rId22"/>
    <p:sldId id="316" r:id="rId23"/>
    <p:sldId id="317" r:id="rId24"/>
    <p:sldId id="318" r:id="rId25"/>
    <p:sldId id="319" r:id="rId26"/>
    <p:sldId id="314" r:id="rId27"/>
    <p:sldId id="285" r:id="rId28"/>
    <p:sldId id="290" r:id="rId29"/>
    <p:sldId id="292" r:id="rId30"/>
    <p:sldId id="320" r:id="rId31"/>
    <p:sldId id="294" r:id="rId32"/>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njavi" initials="E"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350" y="-72"/>
      </p:cViewPr>
      <p:guideLst>
        <p:guide orient="horz" pos="2160"/>
        <p:guide pos="31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E4F3BC-5D1D-43A2-B95E-9E96C6E61EF9}" type="datetimeFigureOut">
              <a:rPr lang="en-US" smtClean="0"/>
              <a:pPr/>
              <a:t>8/13/2014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D6065C-C831-4162-A068-FBA83AD10929}" type="slidenum">
              <a:rPr lang="en-US" smtClean="0"/>
              <a:pPr/>
              <a:t>‹#›</a:t>
            </a:fld>
            <a:endParaRPr lang="en-US"/>
          </a:p>
        </p:txBody>
      </p:sp>
    </p:spTree>
    <p:extLst>
      <p:ext uri="{BB962C8B-B14F-4D97-AF65-F5344CB8AC3E}">
        <p14:creationId xmlns:p14="http://schemas.microsoft.com/office/powerpoint/2010/main" xmlns="" val="32879474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E5ED36-D1DA-47DC-BAFC-888B90441199}" type="datetimeFigureOut">
              <a:rPr lang="en-US" smtClean="0"/>
              <a:pPr/>
              <a:t>8/13/2014</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7202DF-8F3E-42BD-B816-71EC232D8DF1}" type="slidenum">
              <a:rPr lang="en-US" smtClean="0"/>
              <a:pPr/>
              <a:t>‹#›</a:t>
            </a:fld>
            <a:endParaRPr lang="en-US"/>
          </a:p>
        </p:txBody>
      </p:sp>
    </p:spTree>
    <p:extLst>
      <p:ext uri="{BB962C8B-B14F-4D97-AF65-F5344CB8AC3E}">
        <p14:creationId xmlns:p14="http://schemas.microsoft.com/office/powerpoint/2010/main" xmlns="" val="14824604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36"/>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5F496C-88B2-40CF-AC65-98F4E739A3AD}"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D4C7D-C41F-451D-9075-E264E20652FA}"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80337" y="274649"/>
            <a:ext cx="2414588"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6578" y="274649"/>
            <a:ext cx="707866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58601E-64F5-473C-BEBE-9EB422177030}"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C9F6BB-1DCB-47E5-BF08-96DBEA5ECA2E}"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11"/>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8EB076-8993-4A96-9E63-81874FB8665C}"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6575" y="1600206"/>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48300" y="1600206"/>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992464-CC3B-4EC0-A488-DCB6FFF56FCC}"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5"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75A349-B0D0-4F37-8A07-2831A012521D}" type="datetime1">
              <a:rPr lang="en-US" smtClean="0"/>
              <a:pPr/>
              <a:t>8/13/2014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D034F5-84A2-488F-8FE3-729FB5E17721}" type="datetime1">
              <a:rPr lang="en-US" smtClean="0"/>
              <a:pPr/>
              <a:t>8/13/2014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7D3167-FB96-41D8-BE0F-2173429BCB39}" type="datetime1">
              <a:rPr lang="en-US" smtClean="0"/>
              <a:pPr/>
              <a:t>8/13/2014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2" y="27306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66E157-8721-4094-BBB3-06BF06B1E28D}"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C33191-8944-4A32-A476-972FC1CE441A}"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95300" y="635636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6479C-B2A5-4978-A0C5-F87D98805D56}" type="datetime1">
              <a:rPr lang="en-US" smtClean="0"/>
              <a:pPr/>
              <a:t>8/13/2014</a:t>
            </a:fld>
            <a:endParaRPr lang="en-US"/>
          </a:p>
        </p:txBody>
      </p:sp>
      <p:sp>
        <p:nvSpPr>
          <p:cNvPr id="5" name="Footer Placeholder 4"/>
          <p:cNvSpPr>
            <a:spLocks noGrp="1"/>
          </p:cNvSpPr>
          <p:nvPr>
            <p:ph type="ftr" sz="quarter" idx="3"/>
          </p:nvPr>
        </p:nvSpPr>
        <p:spPr>
          <a:xfrm>
            <a:off x="3384550" y="635636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6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49489-D8F7-40F9-8E5C-F669B78561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12750" y="1943101"/>
            <a:ext cx="6918087"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1144250" y="-838200"/>
            <a:ext cx="11167790"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521450" y="2295942"/>
            <a:ext cx="222885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20</a:t>
            </a:r>
            <a:endParaRPr lang="fa-IR" sz="6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926998" y="2857496"/>
            <a:ext cx="4540250" cy="923330"/>
          </a:xfrm>
          <a:prstGeom prst="rect">
            <a:avLst/>
          </a:prstGeom>
          <a:noFill/>
        </p:spPr>
        <p:txBody>
          <a:bodyPr wrap="square" rtlCol="0">
            <a:spAutoFit/>
          </a:bodyPr>
          <a:lstStyle/>
          <a:p>
            <a:pPr algn="ctr" rtl="1"/>
            <a:r>
              <a:rPr lang="fa-IR"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نماز قضا</a:t>
            </a:r>
            <a:endPar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10" name="7-Point Star 9">
            <a:hlinkClick r:id="rId2" action="ppaction://hlinksldjump"/>
          </p:cNvPr>
          <p:cNvSpPr/>
          <p:nvPr/>
        </p:nvSpPr>
        <p:spPr>
          <a:xfrm>
            <a:off x="309530" y="5500702"/>
            <a:ext cx="247650" cy="228600"/>
          </a:xfrm>
          <a:prstGeom prst="star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11" name="Striped Right Arrow 10">
            <a:hlinkClick r:id="rId3" action="ppaction://hlinksldjump"/>
          </p:cNvPr>
          <p:cNvSpPr/>
          <p:nvPr/>
        </p:nvSpPr>
        <p:spPr>
          <a:xfrm rot="10800000">
            <a:off x="82550" y="6248400"/>
            <a:ext cx="57785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4-Point Star 11">
            <a:hlinkClick r:id="" action="ppaction://noaction"/>
          </p:cNvPr>
          <p:cNvSpPr/>
          <p:nvPr/>
        </p:nvSpPr>
        <p:spPr>
          <a:xfrm>
            <a:off x="809596" y="5429264"/>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0"/>
                                        <p:tgtEl>
                                          <p:spTgt spid="10"/>
                                        </p:tgtEl>
                                      </p:cBhvr>
                                    </p:animEffect>
                                  </p:childTnLst>
                                </p:cTn>
                              </p:par>
                              <p:par>
                                <p:cTn id="31" presetID="8" presetClass="emph" presetSubtype="0" repeatCount="indefinite" fill="hold" grpId="1" nodeType="withEffect">
                                  <p:stCondLst>
                                    <p:cond delay="0"/>
                                  </p:stCondLst>
                                  <p:childTnLst>
                                    <p:animRot by="21600000">
                                      <p:cBhvr>
                                        <p:cTn id="32" dur="2000" fill="hold"/>
                                        <p:tgtEl>
                                          <p:spTgt spid="10"/>
                                        </p:tgtEl>
                                        <p:attrNameLst>
                                          <p:attrName>r</p:attrName>
                                        </p:attrNameLst>
                                      </p:cBhvr>
                                    </p:animRot>
                                  </p:childTnLst>
                                </p:cTn>
                              </p:par>
                            </p:childTnLst>
                          </p:cTn>
                        </p:par>
                        <p:par>
                          <p:cTn id="33" fill="hold">
                            <p:stCondLst>
                              <p:cond delay="4000"/>
                            </p:stCondLst>
                            <p:childTnLst>
                              <p:par>
                                <p:cTn id="34" presetID="53"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0"/>
                                        <p:tgtEl>
                                          <p:spTgt spid="12"/>
                                        </p:tgtEl>
                                      </p:cBhvr>
                                    </p:animEffect>
                                  </p:childTnLst>
                                </p:cTn>
                              </p:par>
                              <p:par>
                                <p:cTn id="43" presetID="8" presetClass="emph" presetSubtype="0" repeatCount="indefinite" fill="hold" grpId="1" nodeType="withEffect">
                                  <p:stCondLst>
                                    <p:cond delay="0"/>
                                  </p:stCondLst>
                                  <p:childTnLst>
                                    <p:animRot by="21600000">
                                      <p:cBhvr>
                                        <p:cTn id="44"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P spid="10" grpId="1" animBg="1"/>
      <p:bldP spid="11" grpId="0" animBg="1"/>
      <p:bldP spid="12" grpId="0" animBg="1"/>
      <p:bldP spid="1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25" name="TextBox 24"/>
          <p:cNvSpPr txBox="1"/>
          <p:nvPr/>
        </p:nvSpPr>
        <p:spPr>
          <a:xfrm>
            <a:off x="6238884" y="642918"/>
            <a:ext cx="3177473" cy="584775"/>
          </a:xfrm>
          <a:prstGeom prst="rect">
            <a:avLst/>
          </a:prstGeom>
          <a:noFill/>
        </p:spPr>
        <p:txBody>
          <a:bodyPr wrap="none" rtlCol="0">
            <a:spAutoFit/>
          </a:bodyPr>
          <a:lstStyle/>
          <a:p>
            <a:pPr algn="r"/>
            <a:r>
              <a:rPr lang="fa-IR" sz="3200" b="1" dirty="0" smtClean="0">
                <a:solidFill>
                  <a:srgbClr val="C00000"/>
                </a:solidFill>
                <a:cs typeface="B Zar" pitchFamily="2" charset="-78"/>
              </a:rPr>
              <a:t>شرایط ادای نماز قضا</a:t>
            </a:r>
            <a:endParaRPr lang="en-US" sz="3200" b="1" dirty="0">
              <a:solidFill>
                <a:srgbClr val="C00000"/>
              </a:solidFill>
              <a:cs typeface="B Zar" pitchFamily="2" charset="-78"/>
            </a:endParaRPr>
          </a:p>
        </p:txBody>
      </p:sp>
      <p:sp>
        <p:nvSpPr>
          <p:cNvPr id="26" name="Rounded Rectangle 25"/>
          <p:cNvSpPr/>
          <p:nvPr/>
        </p:nvSpPr>
        <p:spPr>
          <a:xfrm>
            <a:off x="380968" y="1285860"/>
            <a:ext cx="9072626" cy="5357850"/>
          </a:xfrm>
          <a:prstGeom prst="roundRect">
            <a:avLst>
              <a:gd name="adj" fmla="val 5385"/>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Rectangle 8"/>
          <p:cNvSpPr/>
          <p:nvPr/>
        </p:nvSpPr>
        <p:spPr>
          <a:xfrm>
            <a:off x="608664" y="1428736"/>
            <a:ext cx="8643998" cy="4739759"/>
          </a:xfrm>
          <a:prstGeom prst="rect">
            <a:avLst/>
          </a:prstGeom>
        </p:spPr>
        <p:txBody>
          <a:bodyPr wrap="square">
            <a:spAutoFit/>
          </a:bodyPr>
          <a:lstStyle/>
          <a:p>
            <a:pPr algn="justLow" rtl="1"/>
            <a:r>
              <a:rPr lang="fa-IR" sz="3600" b="1" dirty="0" smtClean="0">
                <a:cs typeface="B Zar" pitchFamily="2" charset="-78"/>
              </a:rPr>
              <a:t>5 ـ نماز قضا را با جماعت مى‏توان خواند؛ چه نماز امام جماعت ادا باشد و چه قضا، و لازم نيست هر دو، يك نماز را بخوانند؛ مثلاً اگر نماز قضاى صبح را با نماز ظهر يا عصر امام بخواند اشكال ندارد.</a:t>
            </a:r>
          </a:p>
          <a:p>
            <a:pPr algn="justLow" rtl="1"/>
            <a:r>
              <a:rPr lang="fa-IR" sz="3600" b="1" dirty="0" smtClean="0">
                <a:cs typeface="B Zar" pitchFamily="2" charset="-78"/>
              </a:rPr>
              <a:t>6 ـ اگر مسافرى كه بايد نماز را شكسته بخواند، نماز ظهر يا عصر يا عشا از او قضا شود، بايد آن را دو ركعتى بجا آورد، اگر چه در غير سفر بخواهد قضاى آن را بجا آورد.</a:t>
            </a:r>
            <a:endParaRPr lang="en-US" sz="3600" b="1" dirty="0" smtClean="0">
              <a:cs typeface="B Zar" pitchFamily="2" charset="-78"/>
            </a:endParaRPr>
          </a:p>
          <a:p>
            <a:pPr lvl="0" rtl="1"/>
            <a:endParaRPr lang="en-US"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25" name="TextBox 24"/>
          <p:cNvSpPr txBox="1"/>
          <p:nvPr/>
        </p:nvSpPr>
        <p:spPr>
          <a:xfrm>
            <a:off x="6238884" y="642918"/>
            <a:ext cx="3177473" cy="584775"/>
          </a:xfrm>
          <a:prstGeom prst="rect">
            <a:avLst/>
          </a:prstGeom>
          <a:noFill/>
        </p:spPr>
        <p:txBody>
          <a:bodyPr wrap="none" rtlCol="0">
            <a:spAutoFit/>
          </a:bodyPr>
          <a:lstStyle/>
          <a:p>
            <a:pPr algn="r"/>
            <a:r>
              <a:rPr lang="fa-IR" sz="3200" b="1" dirty="0" smtClean="0">
                <a:solidFill>
                  <a:srgbClr val="C00000"/>
                </a:solidFill>
                <a:cs typeface="B Zar" pitchFamily="2" charset="-78"/>
              </a:rPr>
              <a:t>شرایط ادای نماز قضا</a:t>
            </a:r>
            <a:endParaRPr lang="en-US" sz="3200" b="1" dirty="0">
              <a:solidFill>
                <a:srgbClr val="C00000"/>
              </a:solidFill>
              <a:cs typeface="B Zar" pitchFamily="2" charset="-78"/>
            </a:endParaRPr>
          </a:p>
        </p:txBody>
      </p:sp>
      <p:sp>
        <p:nvSpPr>
          <p:cNvPr id="26" name="Rounded Rectangle 25"/>
          <p:cNvSpPr/>
          <p:nvPr/>
        </p:nvSpPr>
        <p:spPr>
          <a:xfrm>
            <a:off x="380968" y="1285860"/>
            <a:ext cx="9072626" cy="5357850"/>
          </a:xfrm>
          <a:prstGeom prst="roundRect">
            <a:avLst>
              <a:gd name="adj" fmla="val 5385"/>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Rectangle 8"/>
          <p:cNvSpPr/>
          <p:nvPr/>
        </p:nvSpPr>
        <p:spPr>
          <a:xfrm>
            <a:off x="523844" y="1428736"/>
            <a:ext cx="8715436" cy="3693319"/>
          </a:xfrm>
          <a:prstGeom prst="rect">
            <a:avLst/>
          </a:prstGeom>
        </p:spPr>
        <p:txBody>
          <a:bodyPr wrap="square">
            <a:spAutoFit/>
          </a:bodyPr>
          <a:lstStyle/>
          <a:p>
            <a:pPr lvl="0" algn="justLow" rtl="1"/>
            <a:r>
              <a:rPr lang="fa-IR" sz="3600" b="1" dirty="0" smtClean="0">
                <a:cs typeface="B Zar" pitchFamily="2" charset="-78"/>
              </a:rPr>
              <a:t>7 ـ در سفر نمى‏توان روزه گرفت، حتى روزه قضا، ولى نماز قضا مى‏توان بجا آورد و تفصيل اين مسأله در بحث روزه مسافر خواهد آمد.</a:t>
            </a:r>
          </a:p>
          <a:p>
            <a:pPr algn="justLow" rtl="1"/>
            <a:r>
              <a:rPr lang="fa-IR" sz="3600" b="1" dirty="0" smtClean="0">
                <a:cs typeface="B Zar" pitchFamily="2" charset="-78"/>
              </a:rPr>
              <a:t>8 ـ اگر در سفر بخواهد نمازهايى را كه در غير سفر قضا شده، بجا آورد، بايد نمازهاى ظهر و عصر و عشا را چهار ركعتى قضا كند.</a:t>
            </a:r>
            <a:endParaRPr lang="en-US" sz="3600" b="1" dirty="0" smtClean="0">
              <a:cs typeface="B Zar" pitchFamily="2" charset="-78"/>
            </a:endParaRPr>
          </a:p>
          <a:p>
            <a:pPr lvl="0" rtl="1"/>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25" name="TextBox 24"/>
          <p:cNvSpPr txBox="1"/>
          <p:nvPr/>
        </p:nvSpPr>
        <p:spPr>
          <a:xfrm>
            <a:off x="6238884" y="642918"/>
            <a:ext cx="3177473" cy="584775"/>
          </a:xfrm>
          <a:prstGeom prst="rect">
            <a:avLst/>
          </a:prstGeom>
          <a:noFill/>
        </p:spPr>
        <p:txBody>
          <a:bodyPr wrap="none" rtlCol="0">
            <a:spAutoFit/>
          </a:bodyPr>
          <a:lstStyle/>
          <a:p>
            <a:pPr algn="r"/>
            <a:r>
              <a:rPr lang="fa-IR" sz="3200" b="1" dirty="0" smtClean="0">
                <a:solidFill>
                  <a:srgbClr val="C00000"/>
                </a:solidFill>
                <a:cs typeface="B Zar" pitchFamily="2" charset="-78"/>
              </a:rPr>
              <a:t>شرایط ادای نماز قضا</a:t>
            </a:r>
            <a:endParaRPr lang="en-US" sz="3200" b="1" dirty="0">
              <a:solidFill>
                <a:srgbClr val="C00000"/>
              </a:solidFill>
              <a:cs typeface="B Zar" pitchFamily="2" charset="-78"/>
            </a:endParaRPr>
          </a:p>
        </p:txBody>
      </p:sp>
      <p:sp>
        <p:nvSpPr>
          <p:cNvPr id="26" name="Rounded Rectangle 25"/>
          <p:cNvSpPr/>
          <p:nvPr/>
        </p:nvSpPr>
        <p:spPr>
          <a:xfrm>
            <a:off x="380968" y="1285860"/>
            <a:ext cx="9072626" cy="5357850"/>
          </a:xfrm>
          <a:prstGeom prst="roundRect">
            <a:avLst>
              <a:gd name="adj" fmla="val 5385"/>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Rectangle 8"/>
          <p:cNvSpPr/>
          <p:nvPr/>
        </p:nvSpPr>
        <p:spPr>
          <a:xfrm>
            <a:off x="595282" y="1500174"/>
            <a:ext cx="8643998" cy="4524315"/>
          </a:xfrm>
          <a:prstGeom prst="rect">
            <a:avLst/>
          </a:prstGeom>
        </p:spPr>
        <p:txBody>
          <a:bodyPr wrap="square">
            <a:spAutoFit/>
          </a:bodyPr>
          <a:lstStyle/>
          <a:p>
            <a:pPr lvl="0" algn="justLow" rtl="1"/>
            <a:r>
              <a:rPr lang="fa-IR" sz="3600" b="1" dirty="0" smtClean="0">
                <a:cs typeface="B Zar" pitchFamily="2" charset="-78"/>
              </a:rPr>
              <a:t>9 ـ نماز قضا را در هر وقت مى‏توان بجا آورد؛ يعنى قضاى نماز صبح را مى‏توان ظهر يا شب و</a:t>
            </a:r>
            <a:br>
              <a:rPr lang="fa-IR" sz="3600" b="1" dirty="0" smtClean="0">
                <a:cs typeface="B Zar" pitchFamily="2" charset="-78"/>
              </a:rPr>
            </a:br>
            <a:r>
              <a:rPr lang="fa-IR" sz="3600" b="1" dirty="0" smtClean="0">
                <a:cs typeface="B Zar" pitchFamily="2" charset="-78"/>
              </a:rPr>
              <a:t>قضاى نماز مغرب و عشا را در روز خواند.</a:t>
            </a:r>
          </a:p>
          <a:p>
            <a:pPr algn="justLow" rtl="1"/>
            <a:r>
              <a:rPr lang="fa-IR" sz="3600" b="1" dirty="0" smtClean="0">
                <a:cs typeface="B Zar" pitchFamily="2" charset="-78"/>
              </a:rPr>
              <a:t>10 ـ كسى كه نماز قضا دارد، نبايد در خواندن آن كوتاهى كند ولى واجب نيست فورى آن را</a:t>
            </a:r>
            <a:br>
              <a:rPr lang="fa-IR" sz="3600" b="1" dirty="0" smtClean="0">
                <a:cs typeface="B Zar" pitchFamily="2" charset="-78"/>
              </a:rPr>
            </a:br>
            <a:r>
              <a:rPr lang="fa-IR" sz="3600" b="1" dirty="0" smtClean="0">
                <a:cs typeface="B Zar" pitchFamily="2" charset="-78"/>
              </a:rPr>
              <a:t>بجا آورد.</a:t>
            </a:r>
          </a:p>
          <a:p>
            <a:pPr lvl="0" algn="justLow" rtl="1"/>
            <a:r>
              <a:rPr lang="fa-IR" sz="3600" b="1" dirty="0" smtClean="0">
                <a:cs typeface="B Zar" pitchFamily="2" charset="-78"/>
              </a:rPr>
              <a:t>11 ـ كسى كه نماز قضا دارد، مى‏تواند نماز مستحب بخواند.</a:t>
            </a:r>
            <a:endParaRPr lang="en-US" sz="3600" b="1" dirty="0" smtClean="0">
              <a:cs typeface="B Zar"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2554545"/>
          </a:xfrm>
          <a:prstGeom prst="rect">
            <a:avLst/>
          </a:prstGeom>
        </p:spPr>
        <p:txBody>
          <a:bodyPr wrap="square">
            <a:spAutoFit/>
          </a:bodyPr>
          <a:lstStyle/>
          <a:p>
            <a:pPr algn="justLow" rtl="1"/>
            <a:r>
              <a:rPr lang="fa-IR" sz="4000" b="1" dirty="0" smtClean="0">
                <a:solidFill>
                  <a:srgbClr val="00B0F0"/>
                </a:solidFill>
                <a:cs typeface="B Zar" pitchFamily="2" charset="-78"/>
              </a:rPr>
              <a:t>سؤال:</a:t>
            </a:r>
          </a:p>
          <a:p>
            <a:pPr lvl="0" algn="justLow" rtl="1"/>
            <a:r>
              <a:rPr lang="fa-IR" sz="4000" b="1" dirty="0" smtClean="0">
                <a:cs typeface="B Zar" pitchFamily="2" charset="-78"/>
              </a:rPr>
              <a:t>شخصى كه مدت 2 يا 3 روز بى‏هوش بوده، آيا نمازهايى را كه در اين مدت نخوانده قضا لازم است يا خير؟</a:t>
            </a:r>
            <a:endParaRPr lang="en-US" sz="4000" b="1" dirty="0" smtClean="0">
              <a:cs typeface="B Zar" pitchFamily="2" charset="-78"/>
            </a:endParaRPr>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8" name="Snip Single Corner Rectangle 17"/>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1938992"/>
          </a:xfrm>
          <a:prstGeom prst="rect">
            <a:avLst/>
          </a:prstGeom>
        </p:spPr>
        <p:txBody>
          <a:bodyPr wrap="square">
            <a:spAutoFit/>
          </a:bodyPr>
          <a:lstStyle/>
          <a:p>
            <a:pPr algn="justLow" rtl="1"/>
            <a:r>
              <a:rPr lang="fa-IR" sz="4000" b="1" dirty="0" smtClean="0">
                <a:solidFill>
                  <a:srgbClr val="00B0F0"/>
                </a:solidFill>
                <a:cs typeface="B Zar" pitchFamily="2" charset="-78"/>
              </a:rPr>
              <a:t>جواب:</a:t>
            </a:r>
          </a:p>
          <a:p>
            <a:pPr algn="justLow" rtl="1"/>
            <a:r>
              <a:rPr lang="fa-IR" sz="4000" b="1" dirty="0" smtClean="0">
                <a:cs typeface="B Zar" pitchFamily="2" charset="-78"/>
              </a:rPr>
              <a:t>اگر تمام وقت بى‏هوش بوده و به دست خود بيهوش نشده قضا ندارد.</a:t>
            </a:r>
            <a:endParaRPr lang="en-US" sz="4000" b="1" dirty="0" smtClean="0">
              <a:cs typeface="B Zar" pitchFamily="2" charset="-78"/>
            </a:endParaRPr>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8" name="Snip Single Corner Rectangle 17"/>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738158" y="1714488"/>
            <a:ext cx="8429684" cy="2708434"/>
          </a:xfrm>
          <a:prstGeom prst="rect">
            <a:avLst/>
          </a:prstGeom>
        </p:spPr>
        <p:txBody>
          <a:bodyPr wrap="square">
            <a:spAutoFit/>
          </a:bodyPr>
          <a:lstStyle/>
          <a:p>
            <a:pPr lvl="0" algn="justLow" rtl="1">
              <a:lnSpc>
                <a:spcPts val="6800"/>
              </a:lnSpc>
            </a:pPr>
            <a:r>
              <a:rPr lang="fa-IR" sz="4800" b="1" dirty="0" smtClean="0">
                <a:cs typeface="B Zar" pitchFamily="2" charset="-78"/>
              </a:rPr>
              <a:t>1 ـ تا انسان زنده است اگر چه از خواندن نماز خود عاجز باشد، شخص ديگر نمى‏تواند نماز او را بخواند.</a:t>
            </a:r>
            <a:endParaRPr lang="en-US" sz="4800" b="1" dirty="0">
              <a:cs typeface="B Zar" pitchFamily="2" charset="-78"/>
            </a:endParaRPr>
          </a:p>
        </p:txBody>
      </p:sp>
      <p:sp>
        <p:nvSpPr>
          <p:cNvPr id="11" name="TextBox 10"/>
          <p:cNvSpPr txBox="1"/>
          <p:nvPr/>
        </p:nvSpPr>
        <p:spPr>
          <a:xfrm>
            <a:off x="3667116" y="785794"/>
            <a:ext cx="5357850" cy="707886"/>
          </a:xfrm>
          <a:prstGeom prst="rect">
            <a:avLst/>
          </a:prstGeom>
          <a:noFill/>
        </p:spPr>
        <p:txBody>
          <a:bodyPr wrap="square" rtlCol="0">
            <a:spAutoFit/>
          </a:bodyPr>
          <a:lstStyle/>
          <a:p>
            <a:pPr algn="r" rtl="1"/>
            <a:r>
              <a:rPr lang="fa-IR" sz="4000" b="1" dirty="0" smtClean="0">
                <a:solidFill>
                  <a:srgbClr val="C00000"/>
                </a:solidFill>
                <a:cs typeface="B Zar" pitchFamily="2" charset="-78"/>
              </a:rPr>
              <a:t>نماز قضاى پدر</a:t>
            </a:r>
            <a:endParaRPr lang="en-US" sz="4000" dirty="0" smtClean="0">
              <a:solidFill>
                <a:srgbClr val="C00000"/>
              </a:solidFill>
              <a:cs typeface="B Zar" pitchFamily="2" charset="-78"/>
            </a:endParaRPr>
          </a:p>
        </p:txBody>
      </p:sp>
      <p:sp>
        <p:nvSpPr>
          <p:cNvPr id="9" name="Rounded Rectangle 8"/>
          <p:cNvSpPr/>
          <p:nvPr/>
        </p:nvSpPr>
        <p:spPr>
          <a:xfrm>
            <a:off x="595282" y="1500174"/>
            <a:ext cx="8715436" cy="4929222"/>
          </a:xfrm>
          <a:prstGeom prst="roundRect">
            <a:avLst>
              <a:gd name="adj" fmla="val 8731"/>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767186" y="1714488"/>
            <a:ext cx="8358246" cy="3785652"/>
          </a:xfrm>
          <a:prstGeom prst="rect">
            <a:avLst/>
          </a:prstGeom>
        </p:spPr>
        <p:txBody>
          <a:bodyPr wrap="square">
            <a:spAutoFit/>
          </a:bodyPr>
          <a:lstStyle/>
          <a:p>
            <a:pPr lvl="0" algn="justLow" rtl="1"/>
            <a:r>
              <a:rPr lang="fa-IR" sz="4000" b="1" dirty="0" smtClean="0">
                <a:cs typeface="B Zar" pitchFamily="2" charset="-78"/>
              </a:rPr>
              <a:t>2 ـ پس از مرگ پدر، نمازها و روزه‏هايى را كه بجا نياورده، بر پسر بزرگ‏تر او واجب است آن نمازها و روزه‏ها را قضا كند، هر چند از روى نافرمانى ترك كرده باشد، و احتياط مستحب است نماز و روزه‏هايى را كه از مادرش قضا شده، بجا آورد.</a:t>
            </a:r>
            <a:endParaRPr lang="en-US" sz="4000" b="1" dirty="0">
              <a:cs typeface="B Zar" pitchFamily="2" charset="-78"/>
            </a:endParaRPr>
          </a:p>
        </p:txBody>
      </p:sp>
      <p:sp>
        <p:nvSpPr>
          <p:cNvPr id="11" name="TextBox 10"/>
          <p:cNvSpPr txBox="1"/>
          <p:nvPr/>
        </p:nvSpPr>
        <p:spPr>
          <a:xfrm>
            <a:off x="3667116" y="785794"/>
            <a:ext cx="5357850" cy="707886"/>
          </a:xfrm>
          <a:prstGeom prst="rect">
            <a:avLst/>
          </a:prstGeom>
          <a:noFill/>
        </p:spPr>
        <p:txBody>
          <a:bodyPr wrap="square" rtlCol="0">
            <a:spAutoFit/>
          </a:bodyPr>
          <a:lstStyle/>
          <a:p>
            <a:pPr algn="r" rtl="1"/>
            <a:r>
              <a:rPr lang="fa-IR" sz="4000" b="1" dirty="0" smtClean="0">
                <a:solidFill>
                  <a:srgbClr val="C00000"/>
                </a:solidFill>
                <a:cs typeface="B Zar" pitchFamily="2" charset="-78"/>
              </a:rPr>
              <a:t>نماز قضاى پدر</a:t>
            </a:r>
            <a:endParaRPr lang="en-US" sz="4000" dirty="0" smtClean="0">
              <a:solidFill>
                <a:srgbClr val="C00000"/>
              </a:solidFill>
              <a:cs typeface="B Zar" pitchFamily="2" charset="-78"/>
            </a:endParaRPr>
          </a:p>
        </p:txBody>
      </p:sp>
      <p:sp>
        <p:nvSpPr>
          <p:cNvPr id="9" name="Rounded Rectangle 8"/>
          <p:cNvSpPr/>
          <p:nvPr/>
        </p:nvSpPr>
        <p:spPr>
          <a:xfrm>
            <a:off x="595282" y="1571612"/>
            <a:ext cx="8715436" cy="4857784"/>
          </a:xfrm>
          <a:prstGeom prst="roundRect">
            <a:avLst>
              <a:gd name="adj" fmla="val 9795"/>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pic>
        <p:nvPicPr>
          <p:cNvPr id="9" name="Picture 8" descr="Picture1.png"/>
          <p:cNvPicPr>
            <a:picLocks noChangeAspect="1"/>
          </p:cNvPicPr>
          <p:nvPr/>
        </p:nvPicPr>
        <p:blipFill>
          <a:blip r:embed="rId2" cstate="print"/>
          <a:stretch>
            <a:fillRect/>
          </a:stretch>
        </p:blipFill>
        <p:spPr>
          <a:xfrm>
            <a:off x="324044" y="737174"/>
            <a:ext cx="9289537" cy="590653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738158" y="1714488"/>
            <a:ext cx="8429684" cy="3477875"/>
          </a:xfrm>
          <a:prstGeom prst="rect">
            <a:avLst/>
          </a:prstGeom>
        </p:spPr>
        <p:txBody>
          <a:bodyPr wrap="square">
            <a:spAutoFit/>
          </a:bodyPr>
          <a:lstStyle/>
          <a:p>
            <a:pPr lvl="0" algn="justLow" rtl="1"/>
            <a:r>
              <a:rPr lang="fa-IR" sz="4400" b="1" dirty="0" smtClean="0">
                <a:cs typeface="B Zar" pitchFamily="2" charset="-78"/>
              </a:rPr>
              <a:t>3 ـ قضاى نمازهايى كه بر خود ميّت واجب بوده بر پسر بزرگ او واجب است، و نمازهايى كه به واسطه استيجار يا از پدرش بر او واجب شده بر پسر او واجب نيست.</a:t>
            </a:r>
            <a:endParaRPr lang="en-US" sz="4400" b="1" dirty="0">
              <a:cs typeface="B Zar" pitchFamily="2" charset="-78"/>
            </a:endParaRPr>
          </a:p>
        </p:txBody>
      </p:sp>
      <p:sp>
        <p:nvSpPr>
          <p:cNvPr id="11" name="TextBox 10"/>
          <p:cNvSpPr txBox="1"/>
          <p:nvPr/>
        </p:nvSpPr>
        <p:spPr>
          <a:xfrm>
            <a:off x="3667116" y="785794"/>
            <a:ext cx="5357850" cy="707886"/>
          </a:xfrm>
          <a:prstGeom prst="rect">
            <a:avLst/>
          </a:prstGeom>
          <a:noFill/>
        </p:spPr>
        <p:txBody>
          <a:bodyPr wrap="square" rtlCol="0">
            <a:spAutoFit/>
          </a:bodyPr>
          <a:lstStyle/>
          <a:p>
            <a:pPr algn="r" rtl="1"/>
            <a:r>
              <a:rPr lang="fa-IR" sz="4000" b="1" dirty="0" smtClean="0">
                <a:solidFill>
                  <a:srgbClr val="C00000"/>
                </a:solidFill>
                <a:cs typeface="B Zar" pitchFamily="2" charset="-78"/>
              </a:rPr>
              <a:t>نماز قضاى پدر</a:t>
            </a:r>
            <a:endParaRPr lang="en-US" sz="4000" dirty="0" smtClean="0">
              <a:solidFill>
                <a:srgbClr val="C00000"/>
              </a:solidFill>
              <a:cs typeface="B Zar" pitchFamily="2" charset="-78"/>
            </a:endParaRPr>
          </a:p>
        </p:txBody>
      </p:sp>
      <p:sp>
        <p:nvSpPr>
          <p:cNvPr id="9" name="Rounded Rectangle 8"/>
          <p:cNvSpPr/>
          <p:nvPr/>
        </p:nvSpPr>
        <p:spPr>
          <a:xfrm>
            <a:off x="595282" y="1571612"/>
            <a:ext cx="8715436" cy="4857784"/>
          </a:xfrm>
          <a:prstGeom prst="roundRect">
            <a:avLst>
              <a:gd name="adj" fmla="val 8002"/>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809596" y="1714488"/>
            <a:ext cx="8286808" cy="4524315"/>
          </a:xfrm>
          <a:prstGeom prst="rect">
            <a:avLst/>
          </a:prstGeom>
        </p:spPr>
        <p:txBody>
          <a:bodyPr wrap="square">
            <a:spAutoFit/>
          </a:bodyPr>
          <a:lstStyle/>
          <a:p>
            <a:pPr lvl="0" algn="justLow" rtl="1"/>
            <a:r>
              <a:rPr lang="fa-IR" sz="3200" b="1" dirty="0" smtClean="0">
                <a:cs typeface="B Zar" pitchFamily="2" charset="-78"/>
              </a:rPr>
              <a:t>4 ـ حالت‏هاى مختلف پسر نسبت به نماز قضاى پدر:</a:t>
            </a:r>
            <a:endParaRPr lang="en-US" sz="3200" b="1" dirty="0" smtClean="0">
              <a:cs typeface="B Zar" pitchFamily="2" charset="-78"/>
            </a:endParaRPr>
          </a:p>
          <a:p>
            <a:pPr lvl="1" algn="justLow" rtl="1"/>
            <a:r>
              <a:rPr lang="fa-IR" sz="3200" b="1" dirty="0" smtClean="0">
                <a:cs typeface="B Zar" pitchFamily="2" charset="-78"/>
              </a:rPr>
              <a:t>الف) مى‏داند پدر نماز قضا داشته است و:</a:t>
            </a:r>
            <a:endParaRPr lang="en-US" sz="3200" b="1" dirty="0" smtClean="0">
              <a:cs typeface="B Zar" pitchFamily="2" charset="-78"/>
            </a:endParaRPr>
          </a:p>
          <a:p>
            <a:pPr lvl="2" algn="justLow" rtl="1"/>
            <a:r>
              <a:rPr lang="fa-IR" sz="3200" b="1" dirty="0" smtClean="0">
                <a:cs typeface="B Zar" pitchFamily="2" charset="-78"/>
              </a:rPr>
              <a:t>*  تعداد آن را هم مى‏داند :  بايد آنها را قضا كند.</a:t>
            </a:r>
            <a:endParaRPr lang="en-US" sz="3200" b="1" dirty="0" smtClean="0">
              <a:cs typeface="B Zar" pitchFamily="2" charset="-78"/>
            </a:endParaRPr>
          </a:p>
          <a:p>
            <a:pPr lvl="2" algn="justLow" rtl="1"/>
            <a:r>
              <a:rPr lang="fa-IR" sz="3200" b="1" dirty="0" smtClean="0">
                <a:cs typeface="B Zar" pitchFamily="2" charset="-78"/>
              </a:rPr>
              <a:t>*  تعداد آن را نمى‏داند :  اگر مقدار كمتر را بجا آورد كافى است.</a:t>
            </a:r>
            <a:endParaRPr lang="en-US" sz="3200" b="1" dirty="0" smtClean="0">
              <a:cs typeface="B Zar" pitchFamily="2" charset="-78"/>
            </a:endParaRPr>
          </a:p>
          <a:p>
            <a:pPr lvl="2" algn="justLow" rtl="1"/>
            <a:r>
              <a:rPr lang="fa-IR" sz="3200" b="1" dirty="0" smtClean="0">
                <a:cs typeface="B Zar" pitchFamily="2" charset="-78"/>
              </a:rPr>
              <a:t>*  شك دارد كه خودش بجا آورده است يا نه:  بنابر احتياط واجب بايد قضا كند.</a:t>
            </a:r>
            <a:endParaRPr lang="en-US" sz="3200" b="1" dirty="0" smtClean="0">
              <a:cs typeface="B Zar" pitchFamily="2" charset="-78"/>
            </a:endParaRPr>
          </a:p>
          <a:p>
            <a:pPr lvl="1" algn="justLow" rtl="1"/>
            <a:r>
              <a:rPr lang="fa-IR" sz="3200" b="1" dirty="0" smtClean="0">
                <a:cs typeface="B Zar" pitchFamily="2" charset="-78"/>
              </a:rPr>
              <a:t>ب) شك دارد كه پدر، نماز قضا داشته است يا نه:  چيزى بر او واجب نيست.</a:t>
            </a:r>
            <a:endParaRPr lang="en-US" sz="3200" b="1" dirty="0">
              <a:cs typeface="B Zar" pitchFamily="2" charset="-78"/>
            </a:endParaRPr>
          </a:p>
        </p:txBody>
      </p:sp>
      <p:sp>
        <p:nvSpPr>
          <p:cNvPr id="11" name="TextBox 10"/>
          <p:cNvSpPr txBox="1"/>
          <p:nvPr/>
        </p:nvSpPr>
        <p:spPr>
          <a:xfrm>
            <a:off x="3667116" y="785794"/>
            <a:ext cx="5357850" cy="707886"/>
          </a:xfrm>
          <a:prstGeom prst="rect">
            <a:avLst/>
          </a:prstGeom>
          <a:noFill/>
        </p:spPr>
        <p:txBody>
          <a:bodyPr wrap="square" rtlCol="0">
            <a:spAutoFit/>
          </a:bodyPr>
          <a:lstStyle/>
          <a:p>
            <a:pPr algn="r" rtl="1"/>
            <a:r>
              <a:rPr lang="fa-IR" sz="4000" b="1" dirty="0" smtClean="0">
                <a:solidFill>
                  <a:srgbClr val="C00000"/>
                </a:solidFill>
                <a:cs typeface="B Zar" pitchFamily="2" charset="-78"/>
              </a:rPr>
              <a:t>نماز قضاى پدر</a:t>
            </a:r>
            <a:endParaRPr lang="en-US" sz="4000" dirty="0" smtClean="0">
              <a:solidFill>
                <a:srgbClr val="C00000"/>
              </a:solidFill>
              <a:cs typeface="B Zar" pitchFamily="2" charset="-78"/>
            </a:endParaRPr>
          </a:p>
        </p:txBody>
      </p:sp>
      <p:sp>
        <p:nvSpPr>
          <p:cNvPr id="9" name="Rounded Rectangle 8"/>
          <p:cNvSpPr/>
          <p:nvPr/>
        </p:nvSpPr>
        <p:spPr>
          <a:xfrm>
            <a:off x="595282" y="1500174"/>
            <a:ext cx="8715436" cy="4929222"/>
          </a:xfrm>
          <a:prstGeom prst="roundRect">
            <a:avLst>
              <a:gd name="adj" fmla="val 10189"/>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395482" y="1057032"/>
            <a:ext cx="9072626" cy="5357850"/>
          </a:xfrm>
          <a:prstGeom prst="roundRect">
            <a:avLst>
              <a:gd name="adj" fmla="val 5385"/>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9" name="Rectangle 8"/>
          <p:cNvSpPr/>
          <p:nvPr/>
        </p:nvSpPr>
        <p:spPr>
          <a:xfrm>
            <a:off x="609796" y="1271346"/>
            <a:ext cx="8643998" cy="3785652"/>
          </a:xfrm>
          <a:prstGeom prst="rect">
            <a:avLst/>
          </a:prstGeom>
        </p:spPr>
        <p:txBody>
          <a:bodyPr wrap="square">
            <a:spAutoFit/>
          </a:bodyPr>
          <a:lstStyle/>
          <a:p>
            <a:pPr algn="justLow" rtl="1"/>
            <a:r>
              <a:rPr lang="fa-IR" sz="6000" b="1" dirty="0" smtClean="0">
                <a:cs typeface="B Zar" pitchFamily="2" charset="-78"/>
              </a:rPr>
              <a:t>انسان بايد نمازهاى واجب را در وقت خود بخواند و تأخير آن جايز نيست و پس از وقت بايد</a:t>
            </a:r>
            <a:br>
              <a:rPr lang="fa-IR" sz="6000" b="1" dirty="0" smtClean="0">
                <a:cs typeface="B Zar" pitchFamily="2" charset="-78"/>
              </a:rPr>
            </a:br>
            <a:r>
              <a:rPr lang="fa-IR" sz="6000" b="1" dirty="0" smtClean="0">
                <a:cs typeface="B Zar" pitchFamily="2" charset="-78"/>
              </a:rPr>
              <a:t>آن را به نيّت قضا بجا آورد.</a:t>
            </a:r>
            <a:endParaRPr lang="en-US" sz="6000" b="1" dirty="0">
              <a:cs typeface="B Za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738158" y="1785926"/>
            <a:ext cx="8429684" cy="3785652"/>
          </a:xfrm>
          <a:prstGeom prst="rect">
            <a:avLst/>
          </a:prstGeom>
        </p:spPr>
        <p:txBody>
          <a:bodyPr wrap="square">
            <a:spAutoFit/>
          </a:bodyPr>
          <a:lstStyle/>
          <a:p>
            <a:pPr lvl="0" algn="justLow" rtl="1"/>
            <a:r>
              <a:rPr lang="fa-IR" sz="4000" b="1" dirty="0" smtClean="0">
                <a:cs typeface="B Zar" pitchFamily="2" charset="-78"/>
              </a:rPr>
              <a:t>5 ـ اگر پسر بخواهد نماز پدر يا مادر را بخواند، بايد به تكليف خود عمل كند؛ مثلاً نماز قضاى صبح و مغرب و عشا را بايد بلند بخواند.</a:t>
            </a:r>
          </a:p>
          <a:p>
            <a:pPr algn="justLow" rtl="1"/>
            <a:r>
              <a:rPr lang="fa-IR" sz="4000" b="1" dirty="0" smtClean="0">
                <a:cs typeface="B Zar" pitchFamily="2" charset="-78"/>
              </a:rPr>
              <a:t>6 ـ اگر پس از مرگ پدر، پسر بزرگ‏تر، پيش از آنكه نماز و روزه پدر را قضا كند، از دنيا برود، بر پسر دوم چيزى واجب نيست.</a:t>
            </a:r>
            <a:endParaRPr lang="en-US" sz="4000" b="1" dirty="0" smtClean="0">
              <a:cs typeface="B Zar" pitchFamily="2" charset="-78"/>
            </a:endParaRPr>
          </a:p>
        </p:txBody>
      </p:sp>
      <p:sp>
        <p:nvSpPr>
          <p:cNvPr id="11" name="TextBox 10"/>
          <p:cNvSpPr txBox="1"/>
          <p:nvPr/>
        </p:nvSpPr>
        <p:spPr>
          <a:xfrm>
            <a:off x="3667116" y="785794"/>
            <a:ext cx="5357850" cy="707886"/>
          </a:xfrm>
          <a:prstGeom prst="rect">
            <a:avLst/>
          </a:prstGeom>
          <a:noFill/>
        </p:spPr>
        <p:txBody>
          <a:bodyPr wrap="square" rtlCol="0">
            <a:spAutoFit/>
          </a:bodyPr>
          <a:lstStyle/>
          <a:p>
            <a:pPr algn="r" rtl="1"/>
            <a:r>
              <a:rPr lang="fa-IR" sz="4000" b="1" dirty="0" smtClean="0">
                <a:solidFill>
                  <a:srgbClr val="C00000"/>
                </a:solidFill>
                <a:cs typeface="B Zar" pitchFamily="2" charset="-78"/>
              </a:rPr>
              <a:t>نماز قضاى پدر</a:t>
            </a:r>
            <a:endParaRPr lang="en-US" sz="4000" dirty="0" smtClean="0">
              <a:solidFill>
                <a:srgbClr val="C00000"/>
              </a:solidFill>
              <a:cs typeface="B Zar" pitchFamily="2" charset="-78"/>
            </a:endParaRPr>
          </a:p>
        </p:txBody>
      </p:sp>
      <p:sp>
        <p:nvSpPr>
          <p:cNvPr id="9" name="Rounded Rectangle 8"/>
          <p:cNvSpPr/>
          <p:nvPr/>
        </p:nvSpPr>
        <p:spPr>
          <a:xfrm>
            <a:off x="595282" y="1571612"/>
            <a:ext cx="8715436" cy="4857784"/>
          </a:xfrm>
          <a:prstGeom prst="roundRect">
            <a:avLst>
              <a:gd name="adj" fmla="val 8600"/>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3170099"/>
          </a:xfrm>
          <a:prstGeom prst="rect">
            <a:avLst/>
          </a:prstGeom>
        </p:spPr>
        <p:txBody>
          <a:bodyPr wrap="square">
            <a:spAutoFit/>
          </a:bodyPr>
          <a:lstStyle/>
          <a:p>
            <a:pPr algn="justLow" rtl="1"/>
            <a:r>
              <a:rPr lang="fa-IR" sz="4000" b="1" dirty="0" smtClean="0">
                <a:solidFill>
                  <a:srgbClr val="00B0F0"/>
                </a:solidFill>
                <a:cs typeface="B Zar" pitchFamily="2" charset="-78"/>
              </a:rPr>
              <a:t>سؤال 1:</a:t>
            </a:r>
          </a:p>
          <a:p>
            <a:pPr lvl="0" algn="justLow" rtl="1"/>
            <a:r>
              <a:rPr lang="fa-IR" sz="4000" b="1" dirty="0" smtClean="0">
                <a:cs typeface="B Zar" pitchFamily="2" charset="-78"/>
              </a:rPr>
              <a:t>كسى كه خودش نماز و روزه قضا دارد، آيا مى‏تواند نماز و روزه استيجارى به عهده بگيرد و در صورت توانستن، آيا از دو نفر هم مى‏تواند قبول كند؟</a:t>
            </a:r>
            <a:endParaRPr lang="en-US" sz="4000" b="1" dirty="0" smtClean="0">
              <a:cs typeface="B Zar" pitchFamily="2" charset="-78"/>
            </a:endParaRPr>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8" name="Snip Single Corner Rectangle 17"/>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1261884"/>
          </a:xfrm>
          <a:prstGeom prst="rect">
            <a:avLst/>
          </a:prstGeom>
        </p:spPr>
        <p:txBody>
          <a:bodyPr wrap="square">
            <a:spAutoFit/>
          </a:bodyPr>
          <a:lstStyle/>
          <a:p>
            <a:pPr algn="justLow" rtl="1"/>
            <a:r>
              <a:rPr lang="fa-IR" sz="4000" b="1" dirty="0" smtClean="0">
                <a:solidFill>
                  <a:srgbClr val="00B0F0"/>
                </a:solidFill>
                <a:cs typeface="B Zar" pitchFamily="2" charset="-78"/>
              </a:rPr>
              <a:t>جواب:</a:t>
            </a:r>
          </a:p>
          <a:p>
            <a:pPr lvl="0" algn="justLow" rtl="1"/>
            <a:r>
              <a:rPr lang="fa-IR" sz="3600" b="1" dirty="0" smtClean="0">
                <a:cs typeface="B Zar" pitchFamily="2" charset="-78"/>
              </a:rPr>
              <a:t>مانع ندارد.</a:t>
            </a:r>
            <a:endParaRPr lang="en-US" sz="3600" b="1" dirty="0">
              <a:cs typeface="B Zar" pitchFamily="2" charset="-78"/>
            </a:endParaRPr>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8" name="Snip Single Corner Rectangle 17"/>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873579" y="1714488"/>
            <a:ext cx="8241392" cy="4031873"/>
          </a:xfrm>
          <a:prstGeom prst="rect">
            <a:avLst/>
          </a:prstGeom>
        </p:spPr>
        <p:txBody>
          <a:bodyPr wrap="square">
            <a:spAutoFit/>
          </a:bodyPr>
          <a:lstStyle/>
          <a:p>
            <a:pPr algn="justLow" rtl="1"/>
            <a:r>
              <a:rPr lang="fa-IR" sz="4000" b="1" dirty="0" smtClean="0">
                <a:solidFill>
                  <a:srgbClr val="00B0F0"/>
                </a:solidFill>
                <a:cs typeface="B Zar" pitchFamily="2" charset="-78"/>
              </a:rPr>
              <a:t>سؤال 2:</a:t>
            </a:r>
          </a:p>
          <a:p>
            <a:pPr algn="justLow" rtl="1"/>
            <a:r>
              <a:rPr lang="fa-IR" sz="3600" b="1" dirty="0" smtClean="0">
                <a:cs typeface="B Zar" pitchFamily="2" charset="-78"/>
              </a:rPr>
              <a:t>پدر و مادر من پسرى بزرگ‏تر از من داشتند كه در سنين كودكى (دو سالگى) مرده است و بعد از مرگ او اولاد ارشد پدر و مادر، من هستم، آيا بعد از مرگ پدر و مادرم طبق مسائل موجود در توضيح‏المسائل نماز و روزه قضاى پدرم بر من (كه پسر دوّمش هستم) واجب است</a:t>
            </a:r>
            <a:r>
              <a:rPr lang="en-US" sz="3600" b="1" dirty="0" smtClean="0">
                <a:cs typeface="B Zar" pitchFamily="2" charset="-78"/>
              </a:rPr>
              <a:t> </a:t>
            </a:r>
            <a:r>
              <a:rPr lang="fa-IR" sz="3600" b="1" dirty="0" smtClean="0">
                <a:cs typeface="B Zar" pitchFamily="2" charset="-78"/>
              </a:rPr>
              <a:t>يا نه؟</a:t>
            </a:r>
            <a:endParaRPr lang="en-US" sz="3600" b="1" dirty="0" smtClean="0">
              <a:cs typeface="B Zar" pitchFamily="2" charset="-78"/>
            </a:endParaRPr>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8" name="Snip Single Corner Rectangle 17"/>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1323439"/>
          </a:xfrm>
          <a:prstGeom prst="rect">
            <a:avLst/>
          </a:prstGeom>
        </p:spPr>
        <p:txBody>
          <a:bodyPr wrap="square">
            <a:spAutoFit/>
          </a:bodyPr>
          <a:lstStyle/>
          <a:p>
            <a:pPr algn="justLow" rtl="1"/>
            <a:r>
              <a:rPr lang="fa-IR" sz="4000" b="1" dirty="0" smtClean="0">
                <a:solidFill>
                  <a:srgbClr val="00B0F0"/>
                </a:solidFill>
                <a:cs typeface="B Zar" pitchFamily="2" charset="-78"/>
              </a:rPr>
              <a:t>جواب:</a:t>
            </a:r>
          </a:p>
          <a:p>
            <a:pPr algn="justLow" rtl="1"/>
            <a:r>
              <a:rPr lang="fa-IR" sz="4000" b="1" dirty="0" smtClean="0">
                <a:cs typeface="B Zar" pitchFamily="2" charset="-78"/>
              </a:rPr>
              <a:t>مانع ندارد.</a:t>
            </a:r>
            <a:endParaRPr lang="en-US" sz="4000" b="1" dirty="0">
              <a:cs typeface="B Zar" pitchFamily="2" charset="-78"/>
            </a:endParaRPr>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8" name="Snip Single Corner Rectangle 17"/>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738158" y="1643050"/>
            <a:ext cx="8429684" cy="3170099"/>
          </a:xfrm>
          <a:prstGeom prst="rect">
            <a:avLst/>
          </a:prstGeom>
        </p:spPr>
        <p:txBody>
          <a:bodyPr wrap="square">
            <a:spAutoFit/>
          </a:bodyPr>
          <a:lstStyle/>
          <a:p>
            <a:pPr lvl="0" algn="justLow" rtl="1"/>
            <a:r>
              <a:rPr lang="fa-IR" sz="4000" b="1" dirty="0" smtClean="0">
                <a:cs typeface="B Zar" pitchFamily="2" charset="-78"/>
              </a:rPr>
              <a:t>براى نماز و عبادات ديگر ميت، مثل روزه و حج كه در زندگى بجا نياورده، مى‏توانند ديگرى را اجير كنند؛ يعنى به او مزد بدهند تا آنها را بجا آورد و اگر كسى بدون مزد هم آنها را انجام دهد صحيح است.</a:t>
            </a:r>
            <a:endParaRPr lang="en-US" sz="4000" b="1" dirty="0" smtClean="0">
              <a:cs typeface="B Zar" pitchFamily="2" charset="-78"/>
            </a:endParaRPr>
          </a:p>
        </p:txBody>
      </p:sp>
      <p:sp>
        <p:nvSpPr>
          <p:cNvPr id="11" name="TextBox 10"/>
          <p:cNvSpPr txBox="1"/>
          <p:nvPr/>
        </p:nvSpPr>
        <p:spPr>
          <a:xfrm>
            <a:off x="3667116" y="785794"/>
            <a:ext cx="5357850" cy="707886"/>
          </a:xfrm>
          <a:prstGeom prst="rect">
            <a:avLst/>
          </a:prstGeom>
          <a:noFill/>
        </p:spPr>
        <p:txBody>
          <a:bodyPr wrap="square" rtlCol="0">
            <a:spAutoFit/>
          </a:bodyPr>
          <a:lstStyle/>
          <a:p>
            <a:pPr lvl="0" algn="r" rtl="1"/>
            <a:r>
              <a:rPr lang="fa-IR" sz="4000" b="1" dirty="0" smtClean="0">
                <a:solidFill>
                  <a:srgbClr val="C00000"/>
                </a:solidFill>
                <a:cs typeface="B Zar" pitchFamily="2" charset="-78"/>
              </a:rPr>
              <a:t>نماز استيجارى</a:t>
            </a:r>
            <a:endParaRPr lang="en-US" sz="4000" b="1" dirty="0" smtClean="0">
              <a:solidFill>
                <a:srgbClr val="C00000"/>
              </a:solidFill>
              <a:cs typeface="B Zar" pitchFamily="2" charset="-78"/>
            </a:endParaRPr>
          </a:p>
        </p:txBody>
      </p:sp>
      <p:sp>
        <p:nvSpPr>
          <p:cNvPr id="9" name="Rounded Rectangle 8"/>
          <p:cNvSpPr/>
          <p:nvPr/>
        </p:nvSpPr>
        <p:spPr>
          <a:xfrm>
            <a:off x="595282" y="1571612"/>
            <a:ext cx="8715436" cy="4857784"/>
          </a:xfrm>
          <a:prstGeom prst="roundRect">
            <a:avLst>
              <a:gd name="adj" fmla="val 8600"/>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738158" y="1571612"/>
            <a:ext cx="8429684" cy="4862870"/>
          </a:xfrm>
          <a:prstGeom prst="rect">
            <a:avLst/>
          </a:prstGeom>
        </p:spPr>
        <p:txBody>
          <a:bodyPr wrap="square">
            <a:spAutoFit/>
          </a:bodyPr>
          <a:lstStyle/>
          <a:p>
            <a:pPr lvl="0" algn="justLow" rtl="1"/>
            <a:r>
              <a:rPr lang="fa-IR" sz="3100" b="1" dirty="0" smtClean="0">
                <a:cs typeface="B Zar" pitchFamily="2" charset="-78"/>
              </a:rPr>
              <a:t>1. كسى كه اجير مى‏شود تا نماز قضاى ميّت را بجا آورد بايد شرايط زير را داشته باشد:</a:t>
            </a:r>
            <a:endParaRPr lang="en-US" sz="3100" b="1" dirty="0" smtClean="0">
              <a:cs typeface="B Zar" pitchFamily="2" charset="-78"/>
            </a:endParaRPr>
          </a:p>
          <a:p>
            <a:pPr lvl="1" algn="justLow" rtl="1"/>
            <a:r>
              <a:rPr lang="fa-IR" sz="3100" b="1" dirty="0" smtClean="0">
                <a:cs typeface="B Zar" pitchFamily="2" charset="-78"/>
              </a:rPr>
              <a:t>*  بتواند نماز را به طور صحيح بخواند.</a:t>
            </a:r>
            <a:endParaRPr lang="en-US" sz="3100" b="1" dirty="0" smtClean="0">
              <a:cs typeface="B Zar" pitchFamily="2" charset="-78"/>
            </a:endParaRPr>
          </a:p>
          <a:p>
            <a:pPr lvl="1" algn="justLow" rtl="1"/>
            <a:r>
              <a:rPr lang="fa-IR" sz="3100" b="1" dirty="0" smtClean="0">
                <a:cs typeface="B Zar" pitchFamily="2" charset="-78"/>
              </a:rPr>
              <a:t>*  مورد اطمينان باشد كه نماز را به طور صحيح بجا مى‏آورد.</a:t>
            </a:r>
            <a:endParaRPr lang="en-US" sz="3100" b="1" dirty="0" smtClean="0">
              <a:cs typeface="B Zar" pitchFamily="2" charset="-78"/>
            </a:endParaRPr>
          </a:p>
          <a:p>
            <a:pPr lvl="1" algn="justLow" rtl="1"/>
            <a:r>
              <a:rPr lang="fa-IR" sz="3100" b="1" dirty="0" smtClean="0">
                <a:cs typeface="B Zar" pitchFamily="2" charset="-78"/>
              </a:rPr>
              <a:t>*  معذور نباشد، بنابراين كسى كه نمى‏تواند ايستاده نماز بخواند نمى‏تواند اجير شود.</a:t>
            </a:r>
            <a:endParaRPr lang="en-US" sz="3100" b="1" dirty="0" smtClean="0">
              <a:cs typeface="B Zar" pitchFamily="2" charset="-78"/>
            </a:endParaRPr>
          </a:p>
          <a:p>
            <a:pPr lvl="1" algn="justLow" rtl="1"/>
            <a:r>
              <a:rPr lang="fa-IR" sz="3100" b="1" dirty="0" smtClean="0">
                <a:cs typeface="B Zar" pitchFamily="2" charset="-78"/>
              </a:rPr>
              <a:t>*  بنا بر احتياط واجب با وضوى جبيره يا تيمم نماز نخواند.</a:t>
            </a:r>
            <a:endParaRPr lang="en-US" sz="3100" b="1" dirty="0" smtClean="0">
              <a:cs typeface="B Zar" pitchFamily="2" charset="-78"/>
            </a:endParaRPr>
          </a:p>
          <a:p>
            <a:pPr lvl="1" algn="justLow" rtl="1"/>
            <a:r>
              <a:rPr lang="fa-IR" sz="3100" b="1" dirty="0" smtClean="0">
                <a:cs typeface="B Zar" pitchFamily="2" charset="-78"/>
              </a:rPr>
              <a:t>*  بنا بر احتياط مستحب بالغ باشد.</a:t>
            </a:r>
            <a:endParaRPr lang="en-US" sz="3100" b="1" dirty="0">
              <a:cs typeface="B Zar" pitchFamily="2" charset="-78"/>
            </a:endParaRPr>
          </a:p>
        </p:txBody>
      </p:sp>
      <p:sp>
        <p:nvSpPr>
          <p:cNvPr id="9" name="TextBox 8"/>
          <p:cNvSpPr txBox="1"/>
          <p:nvPr/>
        </p:nvSpPr>
        <p:spPr>
          <a:xfrm>
            <a:off x="3667116" y="785794"/>
            <a:ext cx="5357850" cy="707886"/>
          </a:xfrm>
          <a:prstGeom prst="rect">
            <a:avLst/>
          </a:prstGeom>
          <a:noFill/>
        </p:spPr>
        <p:txBody>
          <a:bodyPr wrap="square" rtlCol="0">
            <a:spAutoFit/>
          </a:bodyPr>
          <a:lstStyle/>
          <a:p>
            <a:pPr lvl="0" algn="r" rtl="1"/>
            <a:r>
              <a:rPr lang="fa-IR" sz="4000" b="1" dirty="0" smtClean="0">
                <a:solidFill>
                  <a:srgbClr val="C00000"/>
                </a:solidFill>
                <a:cs typeface="B Zar" pitchFamily="2" charset="-78"/>
              </a:rPr>
              <a:t>شرایط اجیرکردن</a:t>
            </a:r>
            <a:endParaRPr lang="en-US" sz="4000" b="1" dirty="0" smtClean="0">
              <a:solidFill>
                <a:srgbClr val="C00000"/>
              </a:solidFill>
              <a:cs typeface="B Zar" pitchFamily="2" charset="-78"/>
            </a:endParaRPr>
          </a:p>
        </p:txBody>
      </p:sp>
      <p:sp>
        <p:nvSpPr>
          <p:cNvPr id="10" name="Rounded Rectangle 9"/>
          <p:cNvSpPr/>
          <p:nvPr/>
        </p:nvSpPr>
        <p:spPr>
          <a:xfrm>
            <a:off x="595282" y="1571612"/>
            <a:ext cx="8715436" cy="4857784"/>
          </a:xfrm>
          <a:prstGeom prst="roundRect">
            <a:avLst>
              <a:gd name="adj" fmla="val 8600"/>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11" name="Rectangle 10"/>
          <p:cNvSpPr/>
          <p:nvPr/>
        </p:nvSpPr>
        <p:spPr>
          <a:xfrm>
            <a:off x="738158" y="1643050"/>
            <a:ext cx="8429684" cy="3477875"/>
          </a:xfrm>
          <a:prstGeom prst="rect">
            <a:avLst/>
          </a:prstGeom>
        </p:spPr>
        <p:txBody>
          <a:bodyPr wrap="square">
            <a:spAutoFit/>
          </a:bodyPr>
          <a:lstStyle/>
          <a:p>
            <a:pPr lvl="0" algn="justLow" rtl="1">
              <a:lnSpc>
                <a:spcPts val="4400"/>
              </a:lnSpc>
            </a:pPr>
            <a:r>
              <a:rPr lang="fa-IR" sz="3200" b="1" dirty="0" smtClean="0">
                <a:cs typeface="B Zar" pitchFamily="2" charset="-78"/>
              </a:rPr>
              <a:t>2. اجير گرفتن كودك مميز و نيابت او در صورتى كه بدانيم نماز را به طور صحيح مى‏خواند، اشكال ندارد، امّا احتياط مستحب است بالغ باشد.</a:t>
            </a:r>
            <a:endParaRPr lang="en-US" sz="3200" b="1" dirty="0" smtClean="0">
              <a:cs typeface="B Zar" pitchFamily="2" charset="-78"/>
            </a:endParaRPr>
          </a:p>
          <a:p>
            <a:pPr lvl="0" algn="justLow" rtl="1">
              <a:lnSpc>
                <a:spcPts val="4400"/>
              </a:lnSpc>
            </a:pPr>
            <a:r>
              <a:rPr lang="fa-IR" sz="3200" b="1" dirty="0" smtClean="0">
                <a:cs typeface="B Zar" pitchFamily="2" charset="-78"/>
              </a:rPr>
              <a:t>3. زن مى‏تواند براى بجاى آوردن نماز مردى كه از دنيا رفته اجير شود و همچنين مرد مى‏تواند براى بجاى آوردن نماز زن اجير شود</a:t>
            </a:r>
            <a:endParaRPr lang="en-US" sz="3200" b="1" dirty="0" smtClean="0">
              <a:cs typeface="B Zar" pitchFamily="2" charset="-78"/>
            </a:endParaRPr>
          </a:p>
        </p:txBody>
      </p:sp>
      <p:sp>
        <p:nvSpPr>
          <p:cNvPr id="12" name="TextBox 11"/>
          <p:cNvSpPr txBox="1"/>
          <p:nvPr/>
        </p:nvSpPr>
        <p:spPr>
          <a:xfrm>
            <a:off x="3667116" y="785794"/>
            <a:ext cx="5357850" cy="707886"/>
          </a:xfrm>
          <a:prstGeom prst="rect">
            <a:avLst/>
          </a:prstGeom>
          <a:noFill/>
        </p:spPr>
        <p:txBody>
          <a:bodyPr wrap="square" rtlCol="0">
            <a:spAutoFit/>
          </a:bodyPr>
          <a:lstStyle/>
          <a:p>
            <a:pPr lvl="0" algn="r" rtl="1"/>
            <a:r>
              <a:rPr lang="fa-IR" sz="4000" b="1" dirty="0" smtClean="0">
                <a:solidFill>
                  <a:srgbClr val="C00000"/>
                </a:solidFill>
                <a:cs typeface="B Zar" pitchFamily="2" charset="-78"/>
              </a:rPr>
              <a:t>شرایط اجیرکردن</a:t>
            </a:r>
            <a:endParaRPr lang="en-US" sz="4000" b="1" dirty="0" smtClean="0">
              <a:solidFill>
                <a:srgbClr val="C00000"/>
              </a:solidFill>
              <a:cs typeface="B Zar" pitchFamily="2" charset="-78"/>
            </a:endParaRPr>
          </a:p>
        </p:txBody>
      </p:sp>
      <p:sp>
        <p:nvSpPr>
          <p:cNvPr id="13" name="Rounded Rectangle 12"/>
          <p:cNvSpPr/>
          <p:nvPr/>
        </p:nvSpPr>
        <p:spPr>
          <a:xfrm>
            <a:off x="595282" y="1571612"/>
            <a:ext cx="8715436" cy="4857784"/>
          </a:xfrm>
          <a:prstGeom prst="roundRect">
            <a:avLst>
              <a:gd name="adj" fmla="val 8600"/>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809596" y="1785926"/>
            <a:ext cx="8286808" cy="3970318"/>
          </a:xfrm>
          <a:prstGeom prst="rect">
            <a:avLst/>
          </a:prstGeom>
        </p:spPr>
        <p:txBody>
          <a:bodyPr wrap="square">
            <a:spAutoFit/>
          </a:bodyPr>
          <a:lstStyle/>
          <a:p>
            <a:pPr lvl="0" algn="justLow" rtl="1"/>
            <a:r>
              <a:rPr lang="fa-IR" sz="3600" b="1" dirty="0" smtClean="0">
                <a:cs typeface="B Zar" pitchFamily="2" charset="-78"/>
              </a:rPr>
              <a:t>1 ـ در نيّت نماز، ميّت را معين كند ولى لازم نيست اسم او را بداند، پس اگر نيّت كند كه از طرف كسى نماز مى‏خوانم كه براى او اجير شده‏ام كافى است.</a:t>
            </a:r>
          </a:p>
          <a:p>
            <a:pPr algn="justLow" rtl="1"/>
            <a:r>
              <a:rPr lang="fa-IR" sz="3600" b="1" dirty="0" smtClean="0">
                <a:cs typeface="B Zar" pitchFamily="2" charset="-78"/>
              </a:rPr>
              <a:t>2 ـ اجير بايد خود را به جاى ميّت فرض كند، و عبادت‏هاى او را قضا كند و اگر عملى را انجام</a:t>
            </a:r>
            <a:br>
              <a:rPr lang="fa-IR" sz="3600" b="1" dirty="0" smtClean="0">
                <a:cs typeface="B Zar" pitchFamily="2" charset="-78"/>
              </a:rPr>
            </a:br>
            <a:r>
              <a:rPr lang="fa-IR" sz="3600" b="1" dirty="0" smtClean="0">
                <a:cs typeface="B Zar" pitchFamily="2" charset="-78"/>
              </a:rPr>
              <a:t>دهد و ثواب آن را براى او هديه كند كافى نيست.</a:t>
            </a:r>
            <a:endParaRPr lang="en-US" sz="3600" b="1" dirty="0" smtClean="0">
              <a:cs typeface="B Zar" pitchFamily="2" charset="-78"/>
            </a:endParaRPr>
          </a:p>
        </p:txBody>
      </p:sp>
      <p:sp>
        <p:nvSpPr>
          <p:cNvPr id="11" name="TextBox 10"/>
          <p:cNvSpPr txBox="1"/>
          <p:nvPr/>
        </p:nvSpPr>
        <p:spPr>
          <a:xfrm>
            <a:off x="3667116" y="785794"/>
            <a:ext cx="5357850" cy="707886"/>
          </a:xfrm>
          <a:prstGeom prst="rect">
            <a:avLst/>
          </a:prstGeom>
          <a:noFill/>
        </p:spPr>
        <p:txBody>
          <a:bodyPr wrap="square" rtlCol="0">
            <a:spAutoFit/>
          </a:bodyPr>
          <a:lstStyle/>
          <a:p>
            <a:pPr lvl="0" algn="r" rtl="1"/>
            <a:r>
              <a:rPr lang="fa-IR" sz="4000" b="1" dirty="0" smtClean="0">
                <a:solidFill>
                  <a:srgbClr val="C00000"/>
                </a:solidFill>
                <a:cs typeface="B Zar" pitchFamily="2" charset="-78"/>
              </a:rPr>
              <a:t>وظايف اجير</a:t>
            </a:r>
            <a:endParaRPr lang="en-US" sz="4000" dirty="0">
              <a:solidFill>
                <a:srgbClr val="C00000"/>
              </a:solidFill>
              <a:cs typeface="B Zar" pitchFamily="2" charset="-78"/>
            </a:endParaRPr>
          </a:p>
        </p:txBody>
      </p:sp>
      <p:sp>
        <p:nvSpPr>
          <p:cNvPr id="9" name="Rounded Rectangle 8"/>
          <p:cNvSpPr/>
          <p:nvPr/>
        </p:nvSpPr>
        <p:spPr>
          <a:xfrm>
            <a:off x="595282" y="1571612"/>
            <a:ext cx="8715436" cy="5000660"/>
          </a:xfrm>
          <a:prstGeom prst="roundRect">
            <a:avLst>
              <a:gd name="adj" fmla="val 9991"/>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738158" y="1683143"/>
            <a:ext cx="8429684" cy="4606389"/>
          </a:xfrm>
          <a:prstGeom prst="rect">
            <a:avLst/>
          </a:prstGeom>
        </p:spPr>
        <p:txBody>
          <a:bodyPr wrap="square">
            <a:spAutoFit/>
          </a:bodyPr>
          <a:lstStyle/>
          <a:p>
            <a:pPr lvl="0" algn="justLow" rtl="1">
              <a:lnSpc>
                <a:spcPts val="4400"/>
              </a:lnSpc>
            </a:pPr>
            <a:r>
              <a:rPr lang="fa-IR" sz="3200" b="1" dirty="0" smtClean="0">
                <a:cs typeface="B Zar" pitchFamily="2" charset="-78"/>
              </a:rPr>
              <a:t>3 ـ نايب در آهسته يا بلند خواندن نماز، مطابق وظيفه خود عمل مى‏كند، پس اگر مردى به نيابت زنى نماز مى‏خواند بايد حمد و سوره نماز صبح، مغرب و عشا را بلند بخواند.</a:t>
            </a:r>
          </a:p>
          <a:p>
            <a:pPr algn="justLow" rtl="1">
              <a:lnSpc>
                <a:spcPts val="4400"/>
              </a:lnSpc>
            </a:pPr>
            <a:r>
              <a:rPr lang="fa-IR" sz="3200" b="1" dirty="0" smtClean="0">
                <a:cs typeface="B Zar" pitchFamily="2" charset="-78"/>
              </a:rPr>
              <a:t>4 ـ لازم نيست قضاى نمازهاى ميّت به ترتيب خوانده شود، هرچند بدانند كه ميّت ترتيب نمازهاى خود را مى‏دانسته، مگر نمازهايى كه شرعاً ترتيب در آنها شرط است، مثل نماز قضاى ظهر و عصر يك روز كه مى‏توان قضاى عصر آن روز را پيش از قضاى ظهر خواند.</a:t>
            </a:r>
            <a:endParaRPr lang="en-US" sz="3200" b="1" dirty="0" smtClean="0">
              <a:cs typeface="B Zar" pitchFamily="2" charset="-78"/>
            </a:endParaRPr>
          </a:p>
        </p:txBody>
      </p:sp>
      <p:sp>
        <p:nvSpPr>
          <p:cNvPr id="10" name="TextBox 9"/>
          <p:cNvSpPr txBox="1"/>
          <p:nvPr/>
        </p:nvSpPr>
        <p:spPr>
          <a:xfrm>
            <a:off x="3667116" y="785794"/>
            <a:ext cx="5357850" cy="707886"/>
          </a:xfrm>
          <a:prstGeom prst="rect">
            <a:avLst/>
          </a:prstGeom>
          <a:noFill/>
        </p:spPr>
        <p:txBody>
          <a:bodyPr wrap="square" rtlCol="0">
            <a:spAutoFit/>
          </a:bodyPr>
          <a:lstStyle/>
          <a:p>
            <a:pPr lvl="0" algn="r" rtl="1"/>
            <a:r>
              <a:rPr lang="fa-IR" sz="4000" b="1" dirty="0" smtClean="0">
                <a:solidFill>
                  <a:srgbClr val="C00000"/>
                </a:solidFill>
                <a:cs typeface="B Zar" pitchFamily="2" charset="-78"/>
              </a:rPr>
              <a:t>وظايف اجير</a:t>
            </a:r>
            <a:endParaRPr lang="en-US" sz="4000" dirty="0">
              <a:solidFill>
                <a:srgbClr val="C00000"/>
              </a:solidFill>
              <a:cs typeface="B Zar" pitchFamily="2" charset="-78"/>
            </a:endParaRPr>
          </a:p>
        </p:txBody>
      </p:sp>
      <p:sp>
        <p:nvSpPr>
          <p:cNvPr id="12" name="Rounded Rectangle 11"/>
          <p:cNvSpPr/>
          <p:nvPr/>
        </p:nvSpPr>
        <p:spPr>
          <a:xfrm>
            <a:off x="595282" y="1571612"/>
            <a:ext cx="8715436" cy="5000660"/>
          </a:xfrm>
          <a:prstGeom prst="roundRect">
            <a:avLst>
              <a:gd name="adj" fmla="val 9991"/>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25" name="TextBox 24"/>
          <p:cNvSpPr txBox="1"/>
          <p:nvPr/>
        </p:nvSpPr>
        <p:spPr>
          <a:xfrm>
            <a:off x="6238884" y="642918"/>
            <a:ext cx="3177473" cy="584775"/>
          </a:xfrm>
          <a:prstGeom prst="rect">
            <a:avLst/>
          </a:prstGeom>
          <a:noFill/>
        </p:spPr>
        <p:txBody>
          <a:bodyPr wrap="none" rtlCol="0">
            <a:spAutoFit/>
          </a:bodyPr>
          <a:lstStyle/>
          <a:p>
            <a:pPr algn="r"/>
            <a:r>
              <a:rPr lang="fa-IR" sz="3200" b="1" dirty="0" smtClean="0">
                <a:solidFill>
                  <a:srgbClr val="C00000"/>
                </a:solidFill>
                <a:cs typeface="B Zar" pitchFamily="2" charset="-78"/>
              </a:rPr>
              <a:t>شرایط ادای نماز قضا</a:t>
            </a:r>
            <a:endParaRPr lang="en-US" sz="3200" b="1" dirty="0">
              <a:solidFill>
                <a:srgbClr val="C00000"/>
              </a:solidFill>
              <a:cs typeface="B Zar" pitchFamily="2" charset="-78"/>
            </a:endParaRPr>
          </a:p>
        </p:txBody>
      </p:sp>
      <p:sp>
        <p:nvSpPr>
          <p:cNvPr id="29" name="Freeform 28"/>
          <p:cNvSpPr/>
          <p:nvPr/>
        </p:nvSpPr>
        <p:spPr>
          <a:xfrm>
            <a:off x="5818068" y="2928936"/>
            <a:ext cx="3623318" cy="2013503"/>
          </a:xfrm>
          <a:custGeom>
            <a:avLst/>
            <a:gdLst>
              <a:gd name="connsiteX0" fmla="*/ 0 w 3623318"/>
              <a:gd name="connsiteY0" fmla="*/ 201350 h 2013503"/>
              <a:gd name="connsiteX1" fmla="*/ 58974 w 3623318"/>
              <a:gd name="connsiteY1" fmla="*/ 58974 h 2013503"/>
              <a:gd name="connsiteX2" fmla="*/ 201350 w 3623318"/>
              <a:gd name="connsiteY2" fmla="*/ 0 h 2013503"/>
              <a:gd name="connsiteX3" fmla="*/ 3421968 w 3623318"/>
              <a:gd name="connsiteY3" fmla="*/ 0 h 2013503"/>
              <a:gd name="connsiteX4" fmla="*/ 3564344 w 3623318"/>
              <a:gd name="connsiteY4" fmla="*/ 58974 h 2013503"/>
              <a:gd name="connsiteX5" fmla="*/ 3623318 w 3623318"/>
              <a:gd name="connsiteY5" fmla="*/ 201350 h 2013503"/>
              <a:gd name="connsiteX6" fmla="*/ 3623318 w 3623318"/>
              <a:gd name="connsiteY6" fmla="*/ 1812153 h 2013503"/>
              <a:gd name="connsiteX7" fmla="*/ 3564344 w 3623318"/>
              <a:gd name="connsiteY7" fmla="*/ 1954529 h 2013503"/>
              <a:gd name="connsiteX8" fmla="*/ 3421968 w 3623318"/>
              <a:gd name="connsiteY8" fmla="*/ 2013503 h 2013503"/>
              <a:gd name="connsiteX9" fmla="*/ 201350 w 3623318"/>
              <a:gd name="connsiteY9" fmla="*/ 2013503 h 2013503"/>
              <a:gd name="connsiteX10" fmla="*/ 58974 w 3623318"/>
              <a:gd name="connsiteY10" fmla="*/ 1954529 h 2013503"/>
              <a:gd name="connsiteX11" fmla="*/ 0 w 3623318"/>
              <a:gd name="connsiteY11" fmla="*/ 1812153 h 2013503"/>
              <a:gd name="connsiteX12" fmla="*/ 0 w 3623318"/>
              <a:gd name="connsiteY12" fmla="*/ 201350 h 2013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3318" h="2013503">
                <a:moveTo>
                  <a:pt x="0" y="201350"/>
                </a:moveTo>
                <a:cubicBezTo>
                  <a:pt x="0" y="147949"/>
                  <a:pt x="21214" y="96734"/>
                  <a:pt x="58974" y="58974"/>
                </a:cubicBezTo>
                <a:cubicBezTo>
                  <a:pt x="96735" y="21214"/>
                  <a:pt x="147949" y="0"/>
                  <a:pt x="201350" y="0"/>
                </a:cubicBezTo>
                <a:lnTo>
                  <a:pt x="3421968" y="0"/>
                </a:lnTo>
                <a:cubicBezTo>
                  <a:pt x="3475369" y="0"/>
                  <a:pt x="3526584" y="21214"/>
                  <a:pt x="3564344" y="58974"/>
                </a:cubicBezTo>
                <a:cubicBezTo>
                  <a:pt x="3602104" y="96735"/>
                  <a:pt x="3623318" y="147949"/>
                  <a:pt x="3623318" y="201350"/>
                </a:cubicBezTo>
                <a:lnTo>
                  <a:pt x="3623318" y="1812153"/>
                </a:lnTo>
                <a:cubicBezTo>
                  <a:pt x="3623318" y="1865554"/>
                  <a:pt x="3602104" y="1916769"/>
                  <a:pt x="3564344" y="1954529"/>
                </a:cubicBezTo>
                <a:cubicBezTo>
                  <a:pt x="3526584" y="1992289"/>
                  <a:pt x="3475369" y="2013503"/>
                  <a:pt x="3421968" y="2013503"/>
                </a:cubicBezTo>
                <a:lnTo>
                  <a:pt x="201350" y="2013503"/>
                </a:lnTo>
                <a:cubicBezTo>
                  <a:pt x="147949" y="2013503"/>
                  <a:pt x="96734" y="1992289"/>
                  <a:pt x="58974" y="1954529"/>
                </a:cubicBezTo>
                <a:cubicBezTo>
                  <a:pt x="21214" y="1916769"/>
                  <a:pt x="0" y="1865554"/>
                  <a:pt x="0" y="1812153"/>
                </a:cubicBezTo>
                <a:lnTo>
                  <a:pt x="0" y="201350"/>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79293" tIns="79293" rIns="79293" bIns="79293" numCol="1" spcCol="1270" anchor="ctr" anchorCtr="0">
            <a:noAutofit/>
          </a:bodyPr>
          <a:lstStyle/>
          <a:p>
            <a:pPr algn="ctr" defTabSz="1422400" rtl="1">
              <a:lnSpc>
                <a:spcPts val="4400"/>
              </a:lnSpc>
              <a:spcBef>
                <a:spcPct val="0"/>
              </a:spcBef>
              <a:spcAft>
                <a:spcPct val="35000"/>
              </a:spcAft>
            </a:pPr>
            <a:r>
              <a:rPr lang="fa-IR" sz="3200" b="1" dirty="0" smtClean="0">
                <a:cs typeface="B Zar" pitchFamily="2" charset="-78"/>
              </a:rPr>
              <a:t>1 ـ در دو مورد بجا آوردن قضاى نماز واجب است:</a:t>
            </a:r>
            <a:endParaRPr lang="en-US" sz="3200" b="1" dirty="0" smtClean="0">
              <a:cs typeface="B Zar" pitchFamily="2" charset="-78"/>
            </a:endParaRPr>
          </a:p>
        </p:txBody>
      </p:sp>
      <p:sp>
        <p:nvSpPr>
          <p:cNvPr id="30" name="Freeform 29"/>
          <p:cNvSpPr/>
          <p:nvPr/>
        </p:nvSpPr>
        <p:spPr>
          <a:xfrm rot="24881142">
            <a:off x="4734791" y="3350822"/>
            <a:ext cx="1372921" cy="49435"/>
          </a:xfrm>
          <a:custGeom>
            <a:avLst/>
            <a:gdLst>
              <a:gd name="connsiteX0" fmla="*/ 0 w 1372921"/>
              <a:gd name="connsiteY0" fmla="*/ 24717 h 49434"/>
              <a:gd name="connsiteX1" fmla="*/ 1372921 w 1372921"/>
              <a:gd name="connsiteY1" fmla="*/ 24717 h 49434"/>
            </a:gdLst>
            <a:ahLst/>
            <a:cxnLst>
              <a:cxn ang="0">
                <a:pos x="connsiteX0" y="connsiteY0"/>
              </a:cxn>
              <a:cxn ang="0">
                <a:pos x="connsiteX1" y="connsiteY1"/>
              </a:cxn>
            </a:cxnLst>
            <a:rect l="l" t="t" r="r" b="b"/>
            <a:pathLst>
              <a:path w="1372921" h="49434">
                <a:moveTo>
                  <a:pt x="1372921" y="24717"/>
                </a:moveTo>
                <a:lnTo>
                  <a:pt x="0" y="2471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64837" tIns="-9606" rIns="664837" bIns="-9606" numCol="1" spcCol="1270" anchor="ctr" anchorCtr="0">
            <a:noAutofit/>
          </a:bodyPr>
          <a:lstStyle/>
          <a:p>
            <a:pPr lvl="0" algn="ctr" defTabSz="222250">
              <a:lnSpc>
                <a:spcPct val="90000"/>
              </a:lnSpc>
              <a:spcBef>
                <a:spcPct val="0"/>
              </a:spcBef>
              <a:spcAft>
                <a:spcPct val="35000"/>
              </a:spcAft>
            </a:pPr>
            <a:endParaRPr lang="en-US" sz="500" b="1" kern="1200">
              <a:cs typeface="B Zar" pitchFamily="2" charset="-78"/>
            </a:endParaRPr>
          </a:p>
        </p:txBody>
      </p:sp>
      <p:sp>
        <p:nvSpPr>
          <p:cNvPr id="31" name="Freeform 30"/>
          <p:cNvSpPr/>
          <p:nvPr/>
        </p:nvSpPr>
        <p:spPr>
          <a:xfrm>
            <a:off x="789486" y="1806656"/>
            <a:ext cx="4234948" cy="2017474"/>
          </a:xfrm>
          <a:custGeom>
            <a:avLst/>
            <a:gdLst>
              <a:gd name="connsiteX0" fmla="*/ 0 w 4234948"/>
              <a:gd name="connsiteY0" fmla="*/ 201747 h 2017474"/>
              <a:gd name="connsiteX1" fmla="*/ 59091 w 4234948"/>
              <a:gd name="connsiteY1" fmla="*/ 59090 h 2017474"/>
              <a:gd name="connsiteX2" fmla="*/ 201748 w 4234948"/>
              <a:gd name="connsiteY2" fmla="*/ 0 h 2017474"/>
              <a:gd name="connsiteX3" fmla="*/ 4033201 w 4234948"/>
              <a:gd name="connsiteY3" fmla="*/ 0 h 2017474"/>
              <a:gd name="connsiteX4" fmla="*/ 4175858 w 4234948"/>
              <a:gd name="connsiteY4" fmla="*/ 59091 h 2017474"/>
              <a:gd name="connsiteX5" fmla="*/ 4234948 w 4234948"/>
              <a:gd name="connsiteY5" fmla="*/ 201748 h 2017474"/>
              <a:gd name="connsiteX6" fmla="*/ 4234948 w 4234948"/>
              <a:gd name="connsiteY6" fmla="*/ 1815727 h 2017474"/>
              <a:gd name="connsiteX7" fmla="*/ 4175858 w 4234948"/>
              <a:gd name="connsiteY7" fmla="*/ 1958384 h 2017474"/>
              <a:gd name="connsiteX8" fmla="*/ 4033201 w 4234948"/>
              <a:gd name="connsiteY8" fmla="*/ 2017474 h 2017474"/>
              <a:gd name="connsiteX9" fmla="*/ 201747 w 4234948"/>
              <a:gd name="connsiteY9" fmla="*/ 2017474 h 2017474"/>
              <a:gd name="connsiteX10" fmla="*/ 59090 w 4234948"/>
              <a:gd name="connsiteY10" fmla="*/ 1958384 h 2017474"/>
              <a:gd name="connsiteX11" fmla="*/ 0 w 4234948"/>
              <a:gd name="connsiteY11" fmla="*/ 1815727 h 2017474"/>
              <a:gd name="connsiteX12" fmla="*/ 0 w 4234948"/>
              <a:gd name="connsiteY12" fmla="*/ 201747 h 201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34948" h="2017474">
                <a:moveTo>
                  <a:pt x="0" y="201747"/>
                </a:moveTo>
                <a:cubicBezTo>
                  <a:pt x="0" y="148240"/>
                  <a:pt x="21256" y="96925"/>
                  <a:pt x="59091" y="59090"/>
                </a:cubicBezTo>
                <a:cubicBezTo>
                  <a:pt x="96926" y="21255"/>
                  <a:pt x="148241" y="0"/>
                  <a:pt x="201748" y="0"/>
                </a:cubicBezTo>
                <a:lnTo>
                  <a:pt x="4033201" y="0"/>
                </a:lnTo>
                <a:cubicBezTo>
                  <a:pt x="4086708" y="0"/>
                  <a:pt x="4138023" y="21256"/>
                  <a:pt x="4175858" y="59091"/>
                </a:cubicBezTo>
                <a:cubicBezTo>
                  <a:pt x="4213693" y="96926"/>
                  <a:pt x="4234948" y="148241"/>
                  <a:pt x="4234948" y="201748"/>
                </a:cubicBezTo>
                <a:lnTo>
                  <a:pt x="4234948" y="1815727"/>
                </a:lnTo>
                <a:cubicBezTo>
                  <a:pt x="4234948" y="1869234"/>
                  <a:pt x="4213693" y="1920549"/>
                  <a:pt x="4175858" y="1958384"/>
                </a:cubicBezTo>
                <a:cubicBezTo>
                  <a:pt x="4138023" y="1996219"/>
                  <a:pt x="4086708" y="2017474"/>
                  <a:pt x="4033201" y="2017474"/>
                </a:cubicBezTo>
                <a:lnTo>
                  <a:pt x="201747" y="2017474"/>
                </a:lnTo>
                <a:cubicBezTo>
                  <a:pt x="148240" y="2017474"/>
                  <a:pt x="96925" y="1996218"/>
                  <a:pt x="59090" y="1958384"/>
                </a:cubicBezTo>
                <a:cubicBezTo>
                  <a:pt x="21255" y="1920549"/>
                  <a:pt x="0" y="1869234"/>
                  <a:pt x="0" y="1815727"/>
                </a:cubicBezTo>
                <a:lnTo>
                  <a:pt x="0" y="201747"/>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79410" tIns="79410" rIns="79410" bIns="79410" numCol="1" spcCol="1270" anchor="ctr" anchorCtr="0">
            <a:noAutofit/>
          </a:bodyPr>
          <a:lstStyle/>
          <a:p>
            <a:pPr lvl="0" algn="ctr" defTabSz="1422400" rtl="1">
              <a:lnSpc>
                <a:spcPts val="4400"/>
              </a:lnSpc>
              <a:spcBef>
                <a:spcPct val="0"/>
              </a:spcBef>
              <a:spcAft>
                <a:spcPct val="35000"/>
              </a:spcAft>
            </a:pPr>
            <a:r>
              <a:rPr lang="fa-IR" sz="3200" b="1" kern="1200" dirty="0" smtClean="0">
                <a:cs typeface="B Zar" pitchFamily="2" charset="-78"/>
              </a:rPr>
              <a:t>بعد از وقت متوجه شود نمازى كه خوانده، باطل بوده است.</a:t>
            </a:r>
            <a:endParaRPr lang="en-US" sz="3200" b="1" kern="1200" dirty="0">
              <a:cs typeface="B Zar" pitchFamily="2" charset="-78"/>
            </a:endParaRPr>
          </a:p>
        </p:txBody>
      </p:sp>
      <p:sp>
        <p:nvSpPr>
          <p:cNvPr id="32" name="Freeform 31"/>
          <p:cNvSpPr/>
          <p:nvPr/>
        </p:nvSpPr>
        <p:spPr>
          <a:xfrm rot="18318858">
            <a:off x="4734791" y="4471117"/>
            <a:ext cx="1372921" cy="49435"/>
          </a:xfrm>
          <a:custGeom>
            <a:avLst/>
            <a:gdLst>
              <a:gd name="connsiteX0" fmla="*/ 0 w 1372921"/>
              <a:gd name="connsiteY0" fmla="*/ 24717 h 49434"/>
              <a:gd name="connsiteX1" fmla="*/ 1372921 w 1372921"/>
              <a:gd name="connsiteY1" fmla="*/ 24717 h 49434"/>
            </a:gdLst>
            <a:ahLst/>
            <a:cxnLst>
              <a:cxn ang="0">
                <a:pos x="connsiteX0" y="connsiteY0"/>
              </a:cxn>
              <a:cxn ang="0">
                <a:pos x="connsiteX1" y="connsiteY1"/>
              </a:cxn>
            </a:cxnLst>
            <a:rect l="l" t="t" r="r" b="b"/>
            <a:pathLst>
              <a:path w="1372921" h="49434">
                <a:moveTo>
                  <a:pt x="1372921" y="24717"/>
                </a:moveTo>
                <a:lnTo>
                  <a:pt x="0" y="2471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64836" tIns="-9606" rIns="664838" bIns="-9606" numCol="1" spcCol="1270" anchor="ctr" anchorCtr="0">
            <a:noAutofit/>
          </a:bodyPr>
          <a:lstStyle/>
          <a:p>
            <a:pPr lvl="0" algn="ctr" defTabSz="222250">
              <a:lnSpc>
                <a:spcPct val="90000"/>
              </a:lnSpc>
              <a:spcBef>
                <a:spcPct val="0"/>
              </a:spcBef>
              <a:spcAft>
                <a:spcPct val="35000"/>
              </a:spcAft>
            </a:pPr>
            <a:endParaRPr lang="en-US" sz="500" b="1" kern="1200">
              <a:cs typeface="B Zar" pitchFamily="2" charset="-78"/>
            </a:endParaRPr>
          </a:p>
        </p:txBody>
      </p:sp>
      <p:sp>
        <p:nvSpPr>
          <p:cNvPr id="33" name="Freeform 32"/>
          <p:cNvSpPr/>
          <p:nvPr/>
        </p:nvSpPr>
        <p:spPr>
          <a:xfrm>
            <a:off x="789486" y="4047245"/>
            <a:ext cx="4234948" cy="2017474"/>
          </a:xfrm>
          <a:custGeom>
            <a:avLst/>
            <a:gdLst>
              <a:gd name="connsiteX0" fmla="*/ 0 w 4234948"/>
              <a:gd name="connsiteY0" fmla="*/ 201747 h 2017474"/>
              <a:gd name="connsiteX1" fmla="*/ 59091 w 4234948"/>
              <a:gd name="connsiteY1" fmla="*/ 59090 h 2017474"/>
              <a:gd name="connsiteX2" fmla="*/ 201748 w 4234948"/>
              <a:gd name="connsiteY2" fmla="*/ 0 h 2017474"/>
              <a:gd name="connsiteX3" fmla="*/ 4033201 w 4234948"/>
              <a:gd name="connsiteY3" fmla="*/ 0 h 2017474"/>
              <a:gd name="connsiteX4" fmla="*/ 4175858 w 4234948"/>
              <a:gd name="connsiteY4" fmla="*/ 59091 h 2017474"/>
              <a:gd name="connsiteX5" fmla="*/ 4234948 w 4234948"/>
              <a:gd name="connsiteY5" fmla="*/ 201748 h 2017474"/>
              <a:gd name="connsiteX6" fmla="*/ 4234948 w 4234948"/>
              <a:gd name="connsiteY6" fmla="*/ 1815727 h 2017474"/>
              <a:gd name="connsiteX7" fmla="*/ 4175858 w 4234948"/>
              <a:gd name="connsiteY7" fmla="*/ 1958384 h 2017474"/>
              <a:gd name="connsiteX8" fmla="*/ 4033201 w 4234948"/>
              <a:gd name="connsiteY8" fmla="*/ 2017474 h 2017474"/>
              <a:gd name="connsiteX9" fmla="*/ 201747 w 4234948"/>
              <a:gd name="connsiteY9" fmla="*/ 2017474 h 2017474"/>
              <a:gd name="connsiteX10" fmla="*/ 59090 w 4234948"/>
              <a:gd name="connsiteY10" fmla="*/ 1958384 h 2017474"/>
              <a:gd name="connsiteX11" fmla="*/ 0 w 4234948"/>
              <a:gd name="connsiteY11" fmla="*/ 1815727 h 2017474"/>
              <a:gd name="connsiteX12" fmla="*/ 0 w 4234948"/>
              <a:gd name="connsiteY12" fmla="*/ 201747 h 201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34948" h="2017474">
                <a:moveTo>
                  <a:pt x="0" y="201747"/>
                </a:moveTo>
                <a:cubicBezTo>
                  <a:pt x="0" y="148240"/>
                  <a:pt x="21256" y="96925"/>
                  <a:pt x="59091" y="59090"/>
                </a:cubicBezTo>
                <a:cubicBezTo>
                  <a:pt x="96926" y="21255"/>
                  <a:pt x="148241" y="0"/>
                  <a:pt x="201748" y="0"/>
                </a:cubicBezTo>
                <a:lnTo>
                  <a:pt x="4033201" y="0"/>
                </a:lnTo>
                <a:cubicBezTo>
                  <a:pt x="4086708" y="0"/>
                  <a:pt x="4138023" y="21256"/>
                  <a:pt x="4175858" y="59091"/>
                </a:cubicBezTo>
                <a:cubicBezTo>
                  <a:pt x="4213693" y="96926"/>
                  <a:pt x="4234948" y="148241"/>
                  <a:pt x="4234948" y="201748"/>
                </a:cubicBezTo>
                <a:lnTo>
                  <a:pt x="4234948" y="1815727"/>
                </a:lnTo>
                <a:cubicBezTo>
                  <a:pt x="4234948" y="1869234"/>
                  <a:pt x="4213693" y="1920549"/>
                  <a:pt x="4175858" y="1958384"/>
                </a:cubicBezTo>
                <a:cubicBezTo>
                  <a:pt x="4138023" y="1996219"/>
                  <a:pt x="4086708" y="2017474"/>
                  <a:pt x="4033201" y="2017474"/>
                </a:cubicBezTo>
                <a:lnTo>
                  <a:pt x="201747" y="2017474"/>
                </a:lnTo>
                <a:cubicBezTo>
                  <a:pt x="148240" y="2017474"/>
                  <a:pt x="96925" y="1996218"/>
                  <a:pt x="59090" y="1958384"/>
                </a:cubicBezTo>
                <a:cubicBezTo>
                  <a:pt x="21255" y="1920549"/>
                  <a:pt x="0" y="1869234"/>
                  <a:pt x="0" y="1815727"/>
                </a:cubicBezTo>
                <a:lnTo>
                  <a:pt x="0" y="201747"/>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79410" tIns="79410" rIns="79410" bIns="79410" numCol="1" spcCol="1270" anchor="ctr" anchorCtr="0">
            <a:noAutofit/>
          </a:bodyPr>
          <a:lstStyle/>
          <a:p>
            <a:pPr algn="ctr" defTabSz="1422400" rtl="1">
              <a:lnSpc>
                <a:spcPts val="4400"/>
              </a:lnSpc>
              <a:spcBef>
                <a:spcPct val="0"/>
              </a:spcBef>
              <a:spcAft>
                <a:spcPct val="35000"/>
              </a:spcAft>
            </a:pPr>
            <a:r>
              <a:rPr lang="fa-IR" sz="3200" b="1" dirty="0" smtClean="0">
                <a:cs typeface="B Zar" pitchFamily="2" charset="-78"/>
              </a:rPr>
              <a:t>نماز واجب را در وقت آن نخوانده باشد.</a:t>
            </a:r>
            <a:endParaRPr lang="en-US" sz="3200" b="1" dirty="0" smtClean="0">
              <a:cs typeface="B Zar"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pic>
        <p:nvPicPr>
          <p:cNvPr id="11" name="Picture 10" descr="Picture3.png"/>
          <p:cNvPicPr>
            <a:picLocks noChangeAspect="1"/>
          </p:cNvPicPr>
          <p:nvPr/>
        </p:nvPicPr>
        <p:blipFill>
          <a:blip r:embed="rId2" cstate="print"/>
          <a:stretch>
            <a:fillRect/>
          </a:stretch>
        </p:blipFill>
        <p:spPr>
          <a:xfrm>
            <a:off x="451476" y="805932"/>
            <a:ext cx="9003048" cy="576634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8" name="Rectangle 7"/>
          <p:cNvSpPr/>
          <p:nvPr/>
        </p:nvSpPr>
        <p:spPr>
          <a:xfrm>
            <a:off x="666720" y="1658972"/>
            <a:ext cx="8501122" cy="4606389"/>
          </a:xfrm>
          <a:prstGeom prst="rect">
            <a:avLst/>
          </a:prstGeom>
        </p:spPr>
        <p:txBody>
          <a:bodyPr wrap="square">
            <a:spAutoFit/>
          </a:bodyPr>
          <a:lstStyle/>
          <a:p>
            <a:pPr lvl="0" algn="justLow" rtl="1">
              <a:lnSpc>
                <a:spcPts val="4400"/>
              </a:lnSpc>
            </a:pPr>
            <a:r>
              <a:rPr lang="fa-IR" sz="3400" b="1" dirty="0" smtClean="0">
                <a:cs typeface="B Zar" pitchFamily="2" charset="-78"/>
              </a:rPr>
              <a:t>5ـ اگر با كسى كه اجير مى‏شود شرط كنند تا نمازهاى ميّت را با مقدارى از مستحبات آن بخواند، بايد مقدارى از مستحبات نماز را كه معمول است بجا آورد.</a:t>
            </a:r>
          </a:p>
          <a:p>
            <a:pPr algn="justLow" rtl="1">
              <a:lnSpc>
                <a:spcPts val="4400"/>
              </a:lnSpc>
            </a:pPr>
            <a:r>
              <a:rPr lang="fa-IR" sz="3400" b="1" dirty="0" smtClean="0">
                <a:cs typeface="B Zar" pitchFamily="2" charset="-78"/>
              </a:rPr>
              <a:t>6ـ اگر با اجير براى بجاى آوردن نمازهاى ميّت، مدت را معين كنند، مثلاً شش ماه يا يك سال و در آن مدت نمازها را نخواند، بعد از آن بدون اجازه كسى كه او را اجير كرده نمى‏تواند نمازها را بخواند و چنانچه بخواند، استحقاق اجرت ندارد.</a:t>
            </a:r>
            <a:endParaRPr lang="en-US" sz="3400" b="1" dirty="0" smtClean="0">
              <a:cs typeface="B Zar" pitchFamily="2" charset="-78"/>
            </a:endParaRPr>
          </a:p>
        </p:txBody>
      </p:sp>
      <p:sp>
        <p:nvSpPr>
          <p:cNvPr id="10" name="TextBox 9"/>
          <p:cNvSpPr txBox="1"/>
          <p:nvPr/>
        </p:nvSpPr>
        <p:spPr>
          <a:xfrm>
            <a:off x="3667116" y="785794"/>
            <a:ext cx="5357850" cy="707886"/>
          </a:xfrm>
          <a:prstGeom prst="rect">
            <a:avLst/>
          </a:prstGeom>
          <a:noFill/>
        </p:spPr>
        <p:txBody>
          <a:bodyPr wrap="square" rtlCol="0">
            <a:spAutoFit/>
          </a:bodyPr>
          <a:lstStyle/>
          <a:p>
            <a:pPr lvl="0" algn="r" rtl="1"/>
            <a:r>
              <a:rPr lang="fa-IR" sz="4000" b="1" dirty="0" smtClean="0">
                <a:solidFill>
                  <a:srgbClr val="C00000"/>
                </a:solidFill>
                <a:cs typeface="B Zar" pitchFamily="2" charset="-78"/>
              </a:rPr>
              <a:t>وظايف اجير</a:t>
            </a:r>
            <a:endParaRPr lang="en-US" sz="4000" dirty="0">
              <a:solidFill>
                <a:srgbClr val="C00000"/>
              </a:solidFill>
              <a:cs typeface="B Zar" pitchFamily="2" charset="-78"/>
            </a:endParaRPr>
          </a:p>
        </p:txBody>
      </p:sp>
      <p:sp>
        <p:nvSpPr>
          <p:cNvPr id="12" name="Rounded Rectangle 11"/>
          <p:cNvSpPr/>
          <p:nvPr/>
        </p:nvSpPr>
        <p:spPr>
          <a:xfrm>
            <a:off x="595282" y="1571612"/>
            <a:ext cx="8715436" cy="5000660"/>
          </a:xfrm>
          <a:prstGeom prst="roundRect">
            <a:avLst>
              <a:gd name="adj" fmla="val 9991"/>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25" name="TextBox 24"/>
          <p:cNvSpPr txBox="1"/>
          <p:nvPr/>
        </p:nvSpPr>
        <p:spPr>
          <a:xfrm>
            <a:off x="6238884" y="642918"/>
            <a:ext cx="3177473" cy="584775"/>
          </a:xfrm>
          <a:prstGeom prst="rect">
            <a:avLst/>
          </a:prstGeom>
          <a:noFill/>
        </p:spPr>
        <p:txBody>
          <a:bodyPr wrap="none" rtlCol="0">
            <a:spAutoFit/>
          </a:bodyPr>
          <a:lstStyle/>
          <a:p>
            <a:pPr algn="r"/>
            <a:r>
              <a:rPr lang="fa-IR" sz="3200" b="1" dirty="0" smtClean="0">
                <a:solidFill>
                  <a:srgbClr val="C00000"/>
                </a:solidFill>
                <a:cs typeface="B Zar" pitchFamily="2" charset="-78"/>
              </a:rPr>
              <a:t>شرایط ادای نماز قضا</a:t>
            </a:r>
            <a:endParaRPr lang="en-US" sz="3200" b="1" dirty="0">
              <a:solidFill>
                <a:srgbClr val="C00000"/>
              </a:solidFill>
              <a:cs typeface="B Zar" pitchFamily="2" charset="-78"/>
            </a:endParaRPr>
          </a:p>
        </p:txBody>
      </p:sp>
      <p:sp>
        <p:nvSpPr>
          <p:cNvPr id="26" name="Rounded Rectangle 25"/>
          <p:cNvSpPr/>
          <p:nvPr/>
        </p:nvSpPr>
        <p:spPr>
          <a:xfrm>
            <a:off x="380968" y="1285860"/>
            <a:ext cx="9072626" cy="5357850"/>
          </a:xfrm>
          <a:prstGeom prst="roundRect">
            <a:avLst>
              <a:gd name="adj" fmla="val 5385"/>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Rectangle 7"/>
          <p:cNvSpPr/>
          <p:nvPr/>
        </p:nvSpPr>
        <p:spPr>
          <a:xfrm>
            <a:off x="595282" y="1571612"/>
            <a:ext cx="8572560" cy="3785652"/>
          </a:xfrm>
          <a:prstGeom prst="rect">
            <a:avLst/>
          </a:prstGeom>
        </p:spPr>
        <p:txBody>
          <a:bodyPr wrap="square">
            <a:spAutoFit/>
          </a:bodyPr>
          <a:lstStyle/>
          <a:p>
            <a:pPr lvl="0" algn="justLow" rtl="1"/>
            <a:r>
              <a:rPr lang="fa-IR" sz="6000" b="1" dirty="0" smtClean="0">
                <a:cs typeface="B Zar" pitchFamily="2" charset="-78"/>
              </a:rPr>
              <a:t>2 ـ كسى كه نماز قضا دارد، نبايد در خواندن آن كوتاهى كند، ولى واجب نيست فورى آن را بجا آورد.</a:t>
            </a:r>
            <a:endParaRPr lang="en-US" sz="6000" b="1" dirty="0">
              <a:cs typeface="B Zar"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612972250"/>
              </p:ext>
            </p:extLst>
          </p:nvPr>
        </p:nvGraphicFramePr>
        <p:xfrm>
          <a:off x="560509" y="764705"/>
          <a:ext cx="8928994" cy="5616624"/>
        </p:xfrm>
        <a:graphic>
          <a:graphicData uri="http://schemas.openxmlformats.org/drawingml/2006/table">
            <a:tbl>
              <a:tblPr rtl="1" firstRow="1" firstCol="1" bandRow="1">
                <a:tableStyleId>{8799B23B-EC83-4686-B30A-512413B5E67A}</a:tableStyleId>
              </a:tblPr>
              <a:tblGrid>
                <a:gridCol w="4464497"/>
                <a:gridCol w="4464497"/>
              </a:tblGrid>
              <a:tr h="1194914">
                <a:tc gridSpan="2">
                  <a:txBody>
                    <a:bodyPr/>
                    <a:lstStyle/>
                    <a:p>
                      <a:pPr algn="ctr" rtl="1">
                        <a:spcAft>
                          <a:spcPts val="0"/>
                        </a:spcAft>
                      </a:pPr>
                      <a:r>
                        <a:rPr lang="fa-IR" sz="2800" dirty="0">
                          <a:effectLst/>
                          <a:cs typeface="B Zar" pitchFamily="2" charset="-78"/>
                        </a:rPr>
                        <a:t>وقت نماز قضا </a:t>
                      </a:r>
                      <a:r>
                        <a:rPr lang="ar-SA" sz="1800" dirty="0">
                          <a:effectLst/>
                          <a:cs typeface="B Zar" pitchFamily="2" charset="-78"/>
                        </a:rPr>
                        <a:t>(آ:158،پ2 ت: م 1372)</a:t>
                      </a:r>
                      <a:endParaRPr lang="en-US" sz="2800" dirty="0">
                        <a:effectLst/>
                        <a:latin typeface="Times New Roman"/>
                        <a:ea typeface="Times New Roman"/>
                        <a:cs typeface="B Zar" pitchFamily="2" charset="-78"/>
                      </a:endParaRPr>
                    </a:p>
                  </a:txBody>
                  <a:tcPr marL="68580" marR="68580" marT="0" marB="0" anchor="ctr"/>
                </a:tc>
                <a:tc hMerge="1">
                  <a:txBody>
                    <a:bodyPr/>
                    <a:lstStyle/>
                    <a:p>
                      <a:pPr rtl="1"/>
                      <a:endParaRPr lang="fa-IR"/>
                    </a:p>
                  </a:txBody>
                  <a:tcPr/>
                </a:tc>
              </a:tr>
              <a:tr h="3032030">
                <a:tc>
                  <a:txBody>
                    <a:bodyPr/>
                    <a:lstStyle/>
                    <a:p>
                      <a:pPr algn="justLow" rtl="1">
                        <a:spcAft>
                          <a:spcPts val="0"/>
                        </a:spcAft>
                      </a:pPr>
                      <a:r>
                        <a:rPr lang="fa-IR" sz="2800">
                          <a:effectLst/>
                          <a:cs typeface="B Zar" pitchFamily="2" charset="-78"/>
                        </a:rPr>
                        <a:t>نباید در خواندن کوتاهی شود، ولی وجوب فوری ندارد.</a:t>
                      </a:r>
                      <a:endParaRPr lang="en-US" sz="2800">
                        <a:effectLst/>
                        <a:latin typeface="Times New Roman"/>
                        <a:ea typeface="Times New Roman"/>
                        <a:cs typeface="B Zar" pitchFamily="2" charset="-78"/>
                      </a:endParaRPr>
                    </a:p>
                  </a:txBody>
                  <a:tcPr marL="68580" marR="68580" marT="0" marB="0" anchor="ctr"/>
                </a:tc>
                <a:tc>
                  <a:txBody>
                    <a:bodyPr/>
                    <a:lstStyle/>
                    <a:p>
                      <a:pPr algn="justLow" rtl="1">
                        <a:spcAft>
                          <a:spcPts val="0"/>
                        </a:spcAft>
                      </a:pPr>
                      <a:r>
                        <a:rPr lang="ar-SA" sz="2800" dirty="0">
                          <a:effectLst/>
                          <a:cs typeface="B Zar" pitchFamily="2" charset="-78"/>
                        </a:rPr>
                        <a:t>آیات عظام: امام خمینی، اراکی، بهجت، تبریزی، خامنه‌ای، خویی، سیستانی، زنجانی، صافی، فاضل، نوری، گلپایگانی، مکارم</a:t>
                      </a:r>
                      <a:endParaRPr lang="en-US" sz="2800" dirty="0">
                        <a:effectLst/>
                        <a:latin typeface="Times New Roman"/>
                        <a:ea typeface="Times New Roman"/>
                        <a:cs typeface="B Zar" pitchFamily="2" charset="-78"/>
                      </a:endParaRPr>
                    </a:p>
                  </a:txBody>
                  <a:tcPr marL="68580" marR="68580" marT="0" marB="0" anchor="ctr"/>
                </a:tc>
              </a:tr>
              <a:tr h="1389680">
                <a:tc>
                  <a:txBody>
                    <a:bodyPr/>
                    <a:lstStyle/>
                    <a:p>
                      <a:pPr algn="justLow" rtl="1">
                        <a:spcAft>
                          <a:spcPts val="0"/>
                        </a:spcAft>
                      </a:pPr>
                      <a:r>
                        <a:rPr lang="ar-SA" sz="2400">
                          <a:effectLst/>
                          <a:cs typeface="B Zar" pitchFamily="2" charset="-78"/>
                        </a:rPr>
                        <a:t>اگر یک یا دو نماز قبلی قضا شده بنابر احتیاط واجب پیش از نماز همان روز، آن را قضا کند.</a:t>
                      </a:r>
                      <a:endParaRPr lang="en-US" sz="2800">
                        <a:effectLst/>
                        <a:latin typeface="Times New Roman"/>
                        <a:ea typeface="Times New Roman"/>
                        <a:cs typeface="B Zar" pitchFamily="2" charset="-78"/>
                      </a:endParaRPr>
                    </a:p>
                  </a:txBody>
                  <a:tcPr marL="68580" marR="68580" marT="0" marB="0" anchor="ctr"/>
                </a:tc>
                <a:tc>
                  <a:txBody>
                    <a:bodyPr/>
                    <a:lstStyle/>
                    <a:p>
                      <a:pPr algn="justLow" rtl="1">
                        <a:spcAft>
                          <a:spcPts val="0"/>
                        </a:spcAft>
                      </a:pPr>
                      <a:r>
                        <a:rPr lang="ar-SA" sz="2400" dirty="0">
                          <a:effectLst/>
                          <a:cs typeface="B Zar" pitchFamily="2" charset="-78"/>
                        </a:rPr>
                        <a:t>آیت الله مکارم</a:t>
                      </a:r>
                      <a:endParaRPr lang="en-US" sz="2800" dirty="0">
                        <a:effectLst/>
                        <a:latin typeface="Times New Roman"/>
                        <a:ea typeface="Times New Roman"/>
                        <a:cs typeface="B Zar" pitchFamily="2" charset="-78"/>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25" name="TextBox 24"/>
          <p:cNvSpPr txBox="1"/>
          <p:nvPr/>
        </p:nvSpPr>
        <p:spPr>
          <a:xfrm>
            <a:off x="6172145" y="476888"/>
            <a:ext cx="2803973" cy="523220"/>
          </a:xfrm>
          <a:prstGeom prst="rect">
            <a:avLst/>
          </a:prstGeom>
          <a:noFill/>
        </p:spPr>
        <p:txBody>
          <a:bodyPr wrap="none" rtlCol="0">
            <a:spAutoFit/>
          </a:bodyPr>
          <a:lstStyle/>
          <a:p>
            <a:pPr algn="r"/>
            <a:r>
              <a:rPr lang="fa-IR" sz="2800" b="1" dirty="0" smtClean="0">
                <a:solidFill>
                  <a:srgbClr val="C00000"/>
                </a:solidFill>
                <a:cs typeface="B Zar" pitchFamily="2" charset="-78"/>
              </a:rPr>
              <a:t>شرایط ادای نماز قضا</a:t>
            </a:r>
            <a:endParaRPr lang="en-US" sz="2800" b="1" dirty="0">
              <a:solidFill>
                <a:srgbClr val="C00000"/>
              </a:solidFill>
              <a:cs typeface="B Zar" pitchFamily="2" charset="-78"/>
            </a:endParaRPr>
          </a:p>
        </p:txBody>
      </p:sp>
      <p:sp>
        <p:nvSpPr>
          <p:cNvPr id="10" name="Freeform 9"/>
          <p:cNvSpPr/>
          <p:nvPr/>
        </p:nvSpPr>
        <p:spPr>
          <a:xfrm>
            <a:off x="967753" y="1004725"/>
            <a:ext cx="8047114" cy="684831"/>
          </a:xfrm>
          <a:custGeom>
            <a:avLst/>
            <a:gdLst>
              <a:gd name="connsiteX0" fmla="*/ 0 w 8047114"/>
              <a:gd name="connsiteY0" fmla="*/ 68483 h 684831"/>
              <a:gd name="connsiteX1" fmla="*/ 20058 w 8047114"/>
              <a:gd name="connsiteY1" fmla="*/ 20058 h 684831"/>
              <a:gd name="connsiteX2" fmla="*/ 68483 w 8047114"/>
              <a:gd name="connsiteY2" fmla="*/ 0 h 684831"/>
              <a:gd name="connsiteX3" fmla="*/ 7978631 w 8047114"/>
              <a:gd name="connsiteY3" fmla="*/ 0 h 684831"/>
              <a:gd name="connsiteX4" fmla="*/ 8027056 w 8047114"/>
              <a:gd name="connsiteY4" fmla="*/ 20058 h 684831"/>
              <a:gd name="connsiteX5" fmla="*/ 8047114 w 8047114"/>
              <a:gd name="connsiteY5" fmla="*/ 68483 h 684831"/>
              <a:gd name="connsiteX6" fmla="*/ 8047114 w 8047114"/>
              <a:gd name="connsiteY6" fmla="*/ 616348 h 684831"/>
              <a:gd name="connsiteX7" fmla="*/ 8027056 w 8047114"/>
              <a:gd name="connsiteY7" fmla="*/ 664773 h 684831"/>
              <a:gd name="connsiteX8" fmla="*/ 7978631 w 8047114"/>
              <a:gd name="connsiteY8" fmla="*/ 684831 h 684831"/>
              <a:gd name="connsiteX9" fmla="*/ 68483 w 8047114"/>
              <a:gd name="connsiteY9" fmla="*/ 684831 h 684831"/>
              <a:gd name="connsiteX10" fmla="*/ 20058 w 8047114"/>
              <a:gd name="connsiteY10" fmla="*/ 664773 h 684831"/>
              <a:gd name="connsiteX11" fmla="*/ 0 w 8047114"/>
              <a:gd name="connsiteY11" fmla="*/ 616348 h 684831"/>
              <a:gd name="connsiteX12" fmla="*/ 0 w 8047114"/>
              <a:gd name="connsiteY12" fmla="*/ 68483 h 68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47114" h="684831">
                <a:moveTo>
                  <a:pt x="0" y="68483"/>
                </a:moveTo>
                <a:cubicBezTo>
                  <a:pt x="0" y="50320"/>
                  <a:pt x="7215" y="32901"/>
                  <a:pt x="20058" y="20058"/>
                </a:cubicBezTo>
                <a:cubicBezTo>
                  <a:pt x="32901" y="7215"/>
                  <a:pt x="50320" y="0"/>
                  <a:pt x="68483" y="0"/>
                </a:cubicBezTo>
                <a:lnTo>
                  <a:pt x="7978631" y="0"/>
                </a:lnTo>
                <a:cubicBezTo>
                  <a:pt x="7996794" y="0"/>
                  <a:pt x="8014213" y="7215"/>
                  <a:pt x="8027056" y="20058"/>
                </a:cubicBezTo>
                <a:cubicBezTo>
                  <a:pt x="8039899" y="32901"/>
                  <a:pt x="8047114" y="50320"/>
                  <a:pt x="8047114" y="68483"/>
                </a:cubicBezTo>
                <a:lnTo>
                  <a:pt x="8047114" y="616348"/>
                </a:lnTo>
                <a:cubicBezTo>
                  <a:pt x="8047114" y="634511"/>
                  <a:pt x="8039899" y="651930"/>
                  <a:pt x="8027056" y="664773"/>
                </a:cubicBezTo>
                <a:cubicBezTo>
                  <a:pt x="8014213" y="677616"/>
                  <a:pt x="7996794" y="684831"/>
                  <a:pt x="7978631" y="684831"/>
                </a:cubicBezTo>
                <a:lnTo>
                  <a:pt x="68483" y="684831"/>
                </a:lnTo>
                <a:cubicBezTo>
                  <a:pt x="50320" y="684831"/>
                  <a:pt x="32901" y="677616"/>
                  <a:pt x="20058" y="664773"/>
                </a:cubicBezTo>
                <a:cubicBezTo>
                  <a:pt x="7215" y="651930"/>
                  <a:pt x="0" y="634511"/>
                  <a:pt x="0" y="616348"/>
                </a:cubicBezTo>
                <a:lnTo>
                  <a:pt x="0" y="6848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3398" tIns="55618" rIns="73398" bIns="55618" numCol="1" spcCol="1270" anchor="ctr" anchorCtr="0">
            <a:noAutofit/>
          </a:bodyPr>
          <a:lstStyle/>
          <a:p>
            <a:pPr lvl="0" algn="ctr" defTabSz="1244600" rtl="1">
              <a:lnSpc>
                <a:spcPct val="90000"/>
              </a:lnSpc>
              <a:spcBef>
                <a:spcPct val="0"/>
              </a:spcBef>
              <a:spcAft>
                <a:spcPct val="35000"/>
              </a:spcAft>
            </a:pPr>
            <a:r>
              <a:rPr lang="fa-IR" sz="2800" b="1" i="0" kern="1200" dirty="0" smtClean="0">
                <a:cs typeface="B Zar" pitchFamily="2" charset="-78"/>
              </a:rPr>
              <a:t>3 ـ حالت‏هاى مختلف انسان نسبت به نماز قضا:</a:t>
            </a:r>
            <a:endParaRPr lang="en-US" sz="2800" b="1" i="0" kern="1200" dirty="0">
              <a:cs typeface="B Zar" pitchFamily="2" charset="-78"/>
            </a:endParaRPr>
          </a:p>
        </p:txBody>
      </p:sp>
      <p:sp>
        <p:nvSpPr>
          <p:cNvPr id="11" name="Freeform 10"/>
          <p:cNvSpPr/>
          <p:nvPr/>
        </p:nvSpPr>
        <p:spPr>
          <a:xfrm>
            <a:off x="7405445" y="1689556"/>
            <a:ext cx="804711" cy="494953"/>
          </a:xfrm>
          <a:custGeom>
            <a:avLst/>
            <a:gdLst/>
            <a:ahLst/>
            <a:cxnLst/>
            <a:rect l="0" t="0" r="0" b="0"/>
            <a:pathLst>
              <a:path>
                <a:moveTo>
                  <a:pt x="804711" y="0"/>
                </a:moveTo>
                <a:lnTo>
                  <a:pt x="804711" y="494953"/>
                </a:lnTo>
                <a:lnTo>
                  <a:pt x="0" y="49495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962569" y="1854540"/>
            <a:ext cx="6442876" cy="659938"/>
          </a:xfrm>
          <a:custGeom>
            <a:avLst/>
            <a:gdLst>
              <a:gd name="connsiteX0" fmla="*/ 0 w 6442876"/>
              <a:gd name="connsiteY0" fmla="*/ 65994 h 659938"/>
              <a:gd name="connsiteX1" fmla="*/ 19329 w 6442876"/>
              <a:gd name="connsiteY1" fmla="*/ 19329 h 659938"/>
              <a:gd name="connsiteX2" fmla="*/ 65994 w 6442876"/>
              <a:gd name="connsiteY2" fmla="*/ 0 h 659938"/>
              <a:gd name="connsiteX3" fmla="*/ 6376882 w 6442876"/>
              <a:gd name="connsiteY3" fmla="*/ 0 h 659938"/>
              <a:gd name="connsiteX4" fmla="*/ 6423547 w 6442876"/>
              <a:gd name="connsiteY4" fmla="*/ 19329 h 659938"/>
              <a:gd name="connsiteX5" fmla="*/ 6442876 w 6442876"/>
              <a:gd name="connsiteY5" fmla="*/ 65994 h 659938"/>
              <a:gd name="connsiteX6" fmla="*/ 6442876 w 6442876"/>
              <a:gd name="connsiteY6" fmla="*/ 593944 h 659938"/>
              <a:gd name="connsiteX7" fmla="*/ 6423547 w 6442876"/>
              <a:gd name="connsiteY7" fmla="*/ 640609 h 659938"/>
              <a:gd name="connsiteX8" fmla="*/ 6376882 w 6442876"/>
              <a:gd name="connsiteY8" fmla="*/ 659938 h 659938"/>
              <a:gd name="connsiteX9" fmla="*/ 65994 w 6442876"/>
              <a:gd name="connsiteY9" fmla="*/ 659938 h 659938"/>
              <a:gd name="connsiteX10" fmla="*/ 19329 w 6442876"/>
              <a:gd name="connsiteY10" fmla="*/ 640609 h 659938"/>
              <a:gd name="connsiteX11" fmla="*/ 0 w 6442876"/>
              <a:gd name="connsiteY11" fmla="*/ 593944 h 659938"/>
              <a:gd name="connsiteX12" fmla="*/ 0 w 6442876"/>
              <a:gd name="connsiteY12" fmla="*/ 65994 h 659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2876" h="659938">
                <a:moveTo>
                  <a:pt x="0" y="65994"/>
                </a:moveTo>
                <a:cubicBezTo>
                  <a:pt x="0" y="48491"/>
                  <a:pt x="6953" y="31705"/>
                  <a:pt x="19329" y="19329"/>
                </a:cubicBezTo>
                <a:cubicBezTo>
                  <a:pt x="31705" y="6953"/>
                  <a:pt x="48491" y="0"/>
                  <a:pt x="65994" y="0"/>
                </a:cubicBezTo>
                <a:lnTo>
                  <a:pt x="6376882" y="0"/>
                </a:lnTo>
                <a:cubicBezTo>
                  <a:pt x="6394385" y="0"/>
                  <a:pt x="6411171" y="6953"/>
                  <a:pt x="6423547" y="19329"/>
                </a:cubicBezTo>
                <a:cubicBezTo>
                  <a:pt x="6435923" y="31705"/>
                  <a:pt x="6442876" y="48491"/>
                  <a:pt x="6442876" y="65994"/>
                </a:cubicBezTo>
                <a:lnTo>
                  <a:pt x="6442876" y="593944"/>
                </a:lnTo>
                <a:cubicBezTo>
                  <a:pt x="6442876" y="611447"/>
                  <a:pt x="6435923" y="628233"/>
                  <a:pt x="6423547" y="640609"/>
                </a:cubicBezTo>
                <a:cubicBezTo>
                  <a:pt x="6411171" y="652985"/>
                  <a:pt x="6394385" y="659938"/>
                  <a:pt x="6376882" y="659938"/>
                </a:cubicBezTo>
                <a:lnTo>
                  <a:pt x="65994" y="659938"/>
                </a:lnTo>
                <a:cubicBezTo>
                  <a:pt x="48491" y="659938"/>
                  <a:pt x="31705" y="652985"/>
                  <a:pt x="19329" y="640609"/>
                </a:cubicBezTo>
                <a:cubicBezTo>
                  <a:pt x="6953" y="628233"/>
                  <a:pt x="0" y="611447"/>
                  <a:pt x="0" y="593944"/>
                </a:cubicBezTo>
                <a:lnTo>
                  <a:pt x="0" y="6599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619" tIns="42189" rIns="53619" bIns="42189"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مى‏داند نماز قضا ندارد: چيزى واجب نيست.</a:t>
            </a:r>
            <a:endParaRPr lang="en-US" sz="1800" b="1" i="0" kern="1200" dirty="0">
              <a:cs typeface="B Zar" pitchFamily="2" charset="-78"/>
            </a:endParaRPr>
          </a:p>
        </p:txBody>
      </p:sp>
      <p:sp>
        <p:nvSpPr>
          <p:cNvPr id="13" name="Freeform 12"/>
          <p:cNvSpPr/>
          <p:nvPr/>
        </p:nvSpPr>
        <p:spPr>
          <a:xfrm>
            <a:off x="7405445" y="1689556"/>
            <a:ext cx="804711" cy="1319876"/>
          </a:xfrm>
          <a:custGeom>
            <a:avLst/>
            <a:gdLst/>
            <a:ahLst/>
            <a:cxnLst/>
            <a:rect l="0" t="0" r="0" b="0"/>
            <a:pathLst>
              <a:path>
                <a:moveTo>
                  <a:pt x="804711" y="0"/>
                </a:moveTo>
                <a:lnTo>
                  <a:pt x="804711" y="1319876"/>
                </a:lnTo>
                <a:lnTo>
                  <a:pt x="0" y="131987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962569" y="2679463"/>
            <a:ext cx="6442876" cy="659938"/>
          </a:xfrm>
          <a:custGeom>
            <a:avLst/>
            <a:gdLst>
              <a:gd name="connsiteX0" fmla="*/ 0 w 6442876"/>
              <a:gd name="connsiteY0" fmla="*/ 65994 h 659938"/>
              <a:gd name="connsiteX1" fmla="*/ 19329 w 6442876"/>
              <a:gd name="connsiteY1" fmla="*/ 19329 h 659938"/>
              <a:gd name="connsiteX2" fmla="*/ 65994 w 6442876"/>
              <a:gd name="connsiteY2" fmla="*/ 0 h 659938"/>
              <a:gd name="connsiteX3" fmla="*/ 6376882 w 6442876"/>
              <a:gd name="connsiteY3" fmla="*/ 0 h 659938"/>
              <a:gd name="connsiteX4" fmla="*/ 6423547 w 6442876"/>
              <a:gd name="connsiteY4" fmla="*/ 19329 h 659938"/>
              <a:gd name="connsiteX5" fmla="*/ 6442876 w 6442876"/>
              <a:gd name="connsiteY5" fmla="*/ 65994 h 659938"/>
              <a:gd name="connsiteX6" fmla="*/ 6442876 w 6442876"/>
              <a:gd name="connsiteY6" fmla="*/ 593944 h 659938"/>
              <a:gd name="connsiteX7" fmla="*/ 6423547 w 6442876"/>
              <a:gd name="connsiteY7" fmla="*/ 640609 h 659938"/>
              <a:gd name="connsiteX8" fmla="*/ 6376882 w 6442876"/>
              <a:gd name="connsiteY8" fmla="*/ 659938 h 659938"/>
              <a:gd name="connsiteX9" fmla="*/ 65994 w 6442876"/>
              <a:gd name="connsiteY9" fmla="*/ 659938 h 659938"/>
              <a:gd name="connsiteX10" fmla="*/ 19329 w 6442876"/>
              <a:gd name="connsiteY10" fmla="*/ 640609 h 659938"/>
              <a:gd name="connsiteX11" fmla="*/ 0 w 6442876"/>
              <a:gd name="connsiteY11" fmla="*/ 593944 h 659938"/>
              <a:gd name="connsiteX12" fmla="*/ 0 w 6442876"/>
              <a:gd name="connsiteY12" fmla="*/ 65994 h 659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2876" h="659938">
                <a:moveTo>
                  <a:pt x="0" y="65994"/>
                </a:moveTo>
                <a:cubicBezTo>
                  <a:pt x="0" y="48491"/>
                  <a:pt x="6953" y="31705"/>
                  <a:pt x="19329" y="19329"/>
                </a:cubicBezTo>
                <a:cubicBezTo>
                  <a:pt x="31705" y="6953"/>
                  <a:pt x="48491" y="0"/>
                  <a:pt x="65994" y="0"/>
                </a:cubicBezTo>
                <a:lnTo>
                  <a:pt x="6376882" y="0"/>
                </a:lnTo>
                <a:cubicBezTo>
                  <a:pt x="6394385" y="0"/>
                  <a:pt x="6411171" y="6953"/>
                  <a:pt x="6423547" y="19329"/>
                </a:cubicBezTo>
                <a:cubicBezTo>
                  <a:pt x="6435923" y="31705"/>
                  <a:pt x="6442876" y="48491"/>
                  <a:pt x="6442876" y="65994"/>
                </a:cubicBezTo>
                <a:lnTo>
                  <a:pt x="6442876" y="593944"/>
                </a:lnTo>
                <a:cubicBezTo>
                  <a:pt x="6442876" y="611447"/>
                  <a:pt x="6435923" y="628233"/>
                  <a:pt x="6423547" y="640609"/>
                </a:cubicBezTo>
                <a:cubicBezTo>
                  <a:pt x="6411171" y="652985"/>
                  <a:pt x="6394385" y="659938"/>
                  <a:pt x="6376882" y="659938"/>
                </a:cubicBezTo>
                <a:lnTo>
                  <a:pt x="65994" y="659938"/>
                </a:lnTo>
                <a:cubicBezTo>
                  <a:pt x="48491" y="659938"/>
                  <a:pt x="31705" y="652985"/>
                  <a:pt x="19329" y="640609"/>
                </a:cubicBezTo>
                <a:cubicBezTo>
                  <a:pt x="6953" y="628233"/>
                  <a:pt x="0" y="611447"/>
                  <a:pt x="0" y="593944"/>
                </a:cubicBezTo>
                <a:lnTo>
                  <a:pt x="0" y="6599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619" tIns="42189" rIns="53619" bIns="42189"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شك دارد نماز قضا دارد يا نه: چيزى واجب نيست.</a:t>
            </a:r>
            <a:endParaRPr lang="en-US" sz="1800" b="1" kern="1200" dirty="0" smtClean="0">
              <a:cs typeface="B Zar" pitchFamily="2" charset="-78"/>
            </a:endParaRPr>
          </a:p>
        </p:txBody>
      </p:sp>
      <p:sp>
        <p:nvSpPr>
          <p:cNvPr id="15" name="Freeform 14"/>
          <p:cNvSpPr/>
          <p:nvPr/>
        </p:nvSpPr>
        <p:spPr>
          <a:xfrm>
            <a:off x="7405445" y="1689556"/>
            <a:ext cx="804711" cy="2144799"/>
          </a:xfrm>
          <a:custGeom>
            <a:avLst/>
            <a:gdLst/>
            <a:ahLst/>
            <a:cxnLst/>
            <a:rect l="0" t="0" r="0" b="0"/>
            <a:pathLst>
              <a:path>
                <a:moveTo>
                  <a:pt x="804711" y="0"/>
                </a:moveTo>
                <a:lnTo>
                  <a:pt x="804711" y="2144799"/>
                </a:lnTo>
                <a:lnTo>
                  <a:pt x="0" y="214479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Freeform 15"/>
          <p:cNvSpPr/>
          <p:nvPr/>
        </p:nvSpPr>
        <p:spPr>
          <a:xfrm>
            <a:off x="962569" y="3504386"/>
            <a:ext cx="6442876" cy="659938"/>
          </a:xfrm>
          <a:custGeom>
            <a:avLst/>
            <a:gdLst>
              <a:gd name="connsiteX0" fmla="*/ 0 w 6442876"/>
              <a:gd name="connsiteY0" fmla="*/ 65994 h 659938"/>
              <a:gd name="connsiteX1" fmla="*/ 19329 w 6442876"/>
              <a:gd name="connsiteY1" fmla="*/ 19329 h 659938"/>
              <a:gd name="connsiteX2" fmla="*/ 65994 w 6442876"/>
              <a:gd name="connsiteY2" fmla="*/ 0 h 659938"/>
              <a:gd name="connsiteX3" fmla="*/ 6376882 w 6442876"/>
              <a:gd name="connsiteY3" fmla="*/ 0 h 659938"/>
              <a:gd name="connsiteX4" fmla="*/ 6423547 w 6442876"/>
              <a:gd name="connsiteY4" fmla="*/ 19329 h 659938"/>
              <a:gd name="connsiteX5" fmla="*/ 6442876 w 6442876"/>
              <a:gd name="connsiteY5" fmla="*/ 65994 h 659938"/>
              <a:gd name="connsiteX6" fmla="*/ 6442876 w 6442876"/>
              <a:gd name="connsiteY6" fmla="*/ 593944 h 659938"/>
              <a:gd name="connsiteX7" fmla="*/ 6423547 w 6442876"/>
              <a:gd name="connsiteY7" fmla="*/ 640609 h 659938"/>
              <a:gd name="connsiteX8" fmla="*/ 6376882 w 6442876"/>
              <a:gd name="connsiteY8" fmla="*/ 659938 h 659938"/>
              <a:gd name="connsiteX9" fmla="*/ 65994 w 6442876"/>
              <a:gd name="connsiteY9" fmla="*/ 659938 h 659938"/>
              <a:gd name="connsiteX10" fmla="*/ 19329 w 6442876"/>
              <a:gd name="connsiteY10" fmla="*/ 640609 h 659938"/>
              <a:gd name="connsiteX11" fmla="*/ 0 w 6442876"/>
              <a:gd name="connsiteY11" fmla="*/ 593944 h 659938"/>
              <a:gd name="connsiteX12" fmla="*/ 0 w 6442876"/>
              <a:gd name="connsiteY12" fmla="*/ 65994 h 659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2876" h="659938">
                <a:moveTo>
                  <a:pt x="0" y="65994"/>
                </a:moveTo>
                <a:cubicBezTo>
                  <a:pt x="0" y="48491"/>
                  <a:pt x="6953" y="31705"/>
                  <a:pt x="19329" y="19329"/>
                </a:cubicBezTo>
                <a:cubicBezTo>
                  <a:pt x="31705" y="6953"/>
                  <a:pt x="48491" y="0"/>
                  <a:pt x="65994" y="0"/>
                </a:cubicBezTo>
                <a:lnTo>
                  <a:pt x="6376882" y="0"/>
                </a:lnTo>
                <a:cubicBezTo>
                  <a:pt x="6394385" y="0"/>
                  <a:pt x="6411171" y="6953"/>
                  <a:pt x="6423547" y="19329"/>
                </a:cubicBezTo>
                <a:cubicBezTo>
                  <a:pt x="6435923" y="31705"/>
                  <a:pt x="6442876" y="48491"/>
                  <a:pt x="6442876" y="65994"/>
                </a:cubicBezTo>
                <a:lnTo>
                  <a:pt x="6442876" y="593944"/>
                </a:lnTo>
                <a:cubicBezTo>
                  <a:pt x="6442876" y="611447"/>
                  <a:pt x="6435923" y="628233"/>
                  <a:pt x="6423547" y="640609"/>
                </a:cubicBezTo>
                <a:cubicBezTo>
                  <a:pt x="6411171" y="652985"/>
                  <a:pt x="6394385" y="659938"/>
                  <a:pt x="6376882" y="659938"/>
                </a:cubicBezTo>
                <a:lnTo>
                  <a:pt x="65994" y="659938"/>
                </a:lnTo>
                <a:cubicBezTo>
                  <a:pt x="48491" y="659938"/>
                  <a:pt x="31705" y="652985"/>
                  <a:pt x="19329" y="640609"/>
                </a:cubicBezTo>
                <a:cubicBezTo>
                  <a:pt x="6953" y="628233"/>
                  <a:pt x="0" y="611447"/>
                  <a:pt x="0" y="593944"/>
                </a:cubicBezTo>
                <a:lnTo>
                  <a:pt x="0" y="6599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619" tIns="42189" rIns="53619" bIns="42189"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احتمال مى‏دهد نماز قضا دارد يا نمازهايى را كه خوانده صحيح نبوده:</a:t>
            </a:r>
          </a:p>
          <a:p>
            <a:pPr lvl="0" algn="ctr" defTabSz="800100" rtl="1">
              <a:lnSpc>
                <a:spcPct val="90000"/>
              </a:lnSpc>
              <a:spcBef>
                <a:spcPct val="0"/>
              </a:spcBef>
              <a:spcAft>
                <a:spcPct val="35000"/>
              </a:spcAft>
            </a:pPr>
            <a:r>
              <a:rPr lang="fa-IR" sz="1800" b="1" kern="1200" dirty="0" smtClean="0">
                <a:cs typeface="B Zar" pitchFamily="2" charset="-78"/>
              </a:rPr>
              <a:t>مستحب است احتياطا قضاى آن را به جا آورد.</a:t>
            </a:r>
            <a:endParaRPr lang="en-US" sz="1800" b="1" kern="1200" dirty="0" smtClean="0">
              <a:cs typeface="B Zar" pitchFamily="2" charset="-78"/>
            </a:endParaRPr>
          </a:p>
        </p:txBody>
      </p:sp>
      <p:sp>
        <p:nvSpPr>
          <p:cNvPr id="17" name="Freeform 16"/>
          <p:cNvSpPr/>
          <p:nvPr/>
        </p:nvSpPr>
        <p:spPr>
          <a:xfrm>
            <a:off x="7405445" y="1689556"/>
            <a:ext cx="804711" cy="2969721"/>
          </a:xfrm>
          <a:custGeom>
            <a:avLst/>
            <a:gdLst/>
            <a:ahLst/>
            <a:cxnLst/>
            <a:rect l="0" t="0" r="0" b="0"/>
            <a:pathLst>
              <a:path>
                <a:moveTo>
                  <a:pt x="804711" y="0"/>
                </a:moveTo>
                <a:lnTo>
                  <a:pt x="804711" y="2969721"/>
                </a:lnTo>
                <a:lnTo>
                  <a:pt x="0" y="296972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Freeform 17"/>
          <p:cNvSpPr/>
          <p:nvPr/>
        </p:nvSpPr>
        <p:spPr>
          <a:xfrm>
            <a:off x="962569" y="4329309"/>
            <a:ext cx="6442876" cy="659938"/>
          </a:xfrm>
          <a:custGeom>
            <a:avLst/>
            <a:gdLst>
              <a:gd name="connsiteX0" fmla="*/ 0 w 6442876"/>
              <a:gd name="connsiteY0" fmla="*/ 65994 h 659938"/>
              <a:gd name="connsiteX1" fmla="*/ 19329 w 6442876"/>
              <a:gd name="connsiteY1" fmla="*/ 19329 h 659938"/>
              <a:gd name="connsiteX2" fmla="*/ 65994 w 6442876"/>
              <a:gd name="connsiteY2" fmla="*/ 0 h 659938"/>
              <a:gd name="connsiteX3" fmla="*/ 6376882 w 6442876"/>
              <a:gd name="connsiteY3" fmla="*/ 0 h 659938"/>
              <a:gd name="connsiteX4" fmla="*/ 6423547 w 6442876"/>
              <a:gd name="connsiteY4" fmla="*/ 19329 h 659938"/>
              <a:gd name="connsiteX5" fmla="*/ 6442876 w 6442876"/>
              <a:gd name="connsiteY5" fmla="*/ 65994 h 659938"/>
              <a:gd name="connsiteX6" fmla="*/ 6442876 w 6442876"/>
              <a:gd name="connsiteY6" fmla="*/ 593944 h 659938"/>
              <a:gd name="connsiteX7" fmla="*/ 6423547 w 6442876"/>
              <a:gd name="connsiteY7" fmla="*/ 640609 h 659938"/>
              <a:gd name="connsiteX8" fmla="*/ 6376882 w 6442876"/>
              <a:gd name="connsiteY8" fmla="*/ 659938 h 659938"/>
              <a:gd name="connsiteX9" fmla="*/ 65994 w 6442876"/>
              <a:gd name="connsiteY9" fmla="*/ 659938 h 659938"/>
              <a:gd name="connsiteX10" fmla="*/ 19329 w 6442876"/>
              <a:gd name="connsiteY10" fmla="*/ 640609 h 659938"/>
              <a:gd name="connsiteX11" fmla="*/ 0 w 6442876"/>
              <a:gd name="connsiteY11" fmla="*/ 593944 h 659938"/>
              <a:gd name="connsiteX12" fmla="*/ 0 w 6442876"/>
              <a:gd name="connsiteY12" fmla="*/ 65994 h 659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2876" h="659938">
                <a:moveTo>
                  <a:pt x="0" y="65994"/>
                </a:moveTo>
                <a:cubicBezTo>
                  <a:pt x="0" y="48491"/>
                  <a:pt x="6953" y="31705"/>
                  <a:pt x="19329" y="19329"/>
                </a:cubicBezTo>
                <a:cubicBezTo>
                  <a:pt x="31705" y="6953"/>
                  <a:pt x="48491" y="0"/>
                  <a:pt x="65994" y="0"/>
                </a:cubicBezTo>
                <a:lnTo>
                  <a:pt x="6376882" y="0"/>
                </a:lnTo>
                <a:cubicBezTo>
                  <a:pt x="6394385" y="0"/>
                  <a:pt x="6411171" y="6953"/>
                  <a:pt x="6423547" y="19329"/>
                </a:cubicBezTo>
                <a:cubicBezTo>
                  <a:pt x="6435923" y="31705"/>
                  <a:pt x="6442876" y="48491"/>
                  <a:pt x="6442876" y="65994"/>
                </a:cubicBezTo>
                <a:lnTo>
                  <a:pt x="6442876" y="593944"/>
                </a:lnTo>
                <a:cubicBezTo>
                  <a:pt x="6442876" y="611447"/>
                  <a:pt x="6435923" y="628233"/>
                  <a:pt x="6423547" y="640609"/>
                </a:cubicBezTo>
                <a:cubicBezTo>
                  <a:pt x="6411171" y="652985"/>
                  <a:pt x="6394385" y="659938"/>
                  <a:pt x="6376882" y="659938"/>
                </a:cubicBezTo>
                <a:lnTo>
                  <a:pt x="65994" y="659938"/>
                </a:lnTo>
                <a:cubicBezTo>
                  <a:pt x="48491" y="659938"/>
                  <a:pt x="31705" y="652985"/>
                  <a:pt x="19329" y="640609"/>
                </a:cubicBezTo>
                <a:cubicBezTo>
                  <a:pt x="6953" y="628233"/>
                  <a:pt x="0" y="611447"/>
                  <a:pt x="0" y="593944"/>
                </a:cubicBezTo>
                <a:lnTo>
                  <a:pt x="0" y="6599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619" tIns="42189" rIns="53619" bIns="42189"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مى‏داند نماز قضا دارد ولى تعداد آنها را نمى‏داند؛</a:t>
            </a:r>
          </a:p>
          <a:p>
            <a:pPr lvl="0" algn="ctr" defTabSz="800100" rtl="1">
              <a:lnSpc>
                <a:spcPct val="90000"/>
              </a:lnSpc>
              <a:spcBef>
                <a:spcPct val="0"/>
              </a:spcBef>
              <a:spcAft>
                <a:spcPct val="35000"/>
              </a:spcAft>
            </a:pPr>
            <a:r>
              <a:rPr lang="fa-IR" sz="1800" b="1" kern="1200" dirty="0" smtClean="0">
                <a:cs typeface="B Zar" pitchFamily="2" charset="-78"/>
              </a:rPr>
              <a:t>مثلاً نمى‏داند چهار تا بوده يا پنج تا: خواندن مقدار كمتر كافى است.</a:t>
            </a:r>
            <a:endParaRPr lang="en-US" sz="1800" b="1" kern="1200" dirty="0" smtClean="0">
              <a:cs typeface="B Zar" pitchFamily="2" charset="-78"/>
            </a:endParaRPr>
          </a:p>
        </p:txBody>
      </p:sp>
      <p:sp>
        <p:nvSpPr>
          <p:cNvPr id="19" name="Freeform 18"/>
          <p:cNvSpPr/>
          <p:nvPr/>
        </p:nvSpPr>
        <p:spPr>
          <a:xfrm>
            <a:off x="7405445" y="1689556"/>
            <a:ext cx="804711" cy="3794644"/>
          </a:xfrm>
          <a:custGeom>
            <a:avLst/>
            <a:gdLst/>
            <a:ahLst/>
            <a:cxnLst/>
            <a:rect l="0" t="0" r="0" b="0"/>
            <a:pathLst>
              <a:path>
                <a:moveTo>
                  <a:pt x="804711" y="0"/>
                </a:moveTo>
                <a:lnTo>
                  <a:pt x="804711" y="3794644"/>
                </a:lnTo>
                <a:lnTo>
                  <a:pt x="0" y="3794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Freeform 19"/>
          <p:cNvSpPr/>
          <p:nvPr/>
        </p:nvSpPr>
        <p:spPr>
          <a:xfrm>
            <a:off x="962569" y="5154231"/>
            <a:ext cx="6442876" cy="659938"/>
          </a:xfrm>
          <a:custGeom>
            <a:avLst/>
            <a:gdLst>
              <a:gd name="connsiteX0" fmla="*/ 0 w 6442876"/>
              <a:gd name="connsiteY0" fmla="*/ 65994 h 659938"/>
              <a:gd name="connsiteX1" fmla="*/ 19329 w 6442876"/>
              <a:gd name="connsiteY1" fmla="*/ 19329 h 659938"/>
              <a:gd name="connsiteX2" fmla="*/ 65994 w 6442876"/>
              <a:gd name="connsiteY2" fmla="*/ 0 h 659938"/>
              <a:gd name="connsiteX3" fmla="*/ 6376882 w 6442876"/>
              <a:gd name="connsiteY3" fmla="*/ 0 h 659938"/>
              <a:gd name="connsiteX4" fmla="*/ 6423547 w 6442876"/>
              <a:gd name="connsiteY4" fmla="*/ 19329 h 659938"/>
              <a:gd name="connsiteX5" fmla="*/ 6442876 w 6442876"/>
              <a:gd name="connsiteY5" fmla="*/ 65994 h 659938"/>
              <a:gd name="connsiteX6" fmla="*/ 6442876 w 6442876"/>
              <a:gd name="connsiteY6" fmla="*/ 593944 h 659938"/>
              <a:gd name="connsiteX7" fmla="*/ 6423547 w 6442876"/>
              <a:gd name="connsiteY7" fmla="*/ 640609 h 659938"/>
              <a:gd name="connsiteX8" fmla="*/ 6376882 w 6442876"/>
              <a:gd name="connsiteY8" fmla="*/ 659938 h 659938"/>
              <a:gd name="connsiteX9" fmla="*/ 65994 w 6442876"/>
              <a:gd name="connsiteY9" fmla="*/ 659938 h 659938"/>
              <a:gd name="connsiteX10" fmla="*/ 19329 w 6442876"/>
              <a:gd name="connsiteY10" fmla="*/ 640609 h 659938"/>
              <a:gd name="connsiteX11" fmla="*/ 0 w 6442876"/>
              <a:gd name="connsiteY11" fmla="*/ 593944 h 659938"/>
              <a:gd name="connsiteX12" fmla="*/ 0 w 6442876"/>
              <a:gd name="connsiteY12" fmla="*/ 65994 h 659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2876" h="659938">
                <a:moveTo>
                  <a:pt x="0" y="65994"/>
                </a:moveTo>
                <a:cubicBezTo>
                  <a:pt x="0" y="48491"/>
                  <a:pt x="6953" y="31705"/>
                  <a:pt x="19329" y="19329"/>
                </a:cubicBezTo>
                <a:cubicBezTo>
                  <a:pt x="31705" y="6953"/>
                  <a:pt x="48491" y="0"/>
                  <a:pt x="65994" y="0"/>
                </a:cubicBezTo>
                <a:lnTo>
                  <a:pt x="6376882" y="0"/>
                </a:lnTo>
                <a:cubicBezTo>
                  <a:pt x="6394385" y="0"/>
                  <a:pt x="6411171" y="6953"/>
                  <a:pt x="6423547" y="19329"/>
                </a:cubicBezTo>
                <a:cubicBezTo>
                  <a:pt x="6435923" y="31705"/>
                  <a:pt x="6442876" y="48491"/>
                  <a:pt x="6442876" y="65994"/>
                </a:cubicBezTo>
                <a:lnTo>
                  <a:pt x="6442876" y="593944"/>
                </a:lnTo>
                <a:cubicBezTo>
                  <a:pt x="6442876" y="611447"/>
                  <a:pt x="6435923" y="628233"/>
                  <a:pt x="6423547" y="640609"/>
                </a:cubicBezTo>
                <a:cubicBezTo>
                  <a:pt x="6411171" y="652985"/>
                  <a:pt x="6394385" y="659938"/>
                  <a:pt x="6376882" y="659938"/>
                </a:cubicBezTo>
                <a:lnTo>
                  <a:pt x="65994" y="659938"/>
                </a:lnTo>
                <a:cubicBezTo>
                  <a:pt x="48491" y="659938"/>
                  <a:pt x="31705" y="652985"/>
                  <a:pt x="19329" y="640609"/>
                </a:cubicBezTo>
                <a:cubicBezTo>
                  <a:pt x="6953" y="628233"/>
                  <a:pt x="0" y="611447"/>
                  <a:pt x="0" y="593944"/>
                </a:cubicBezTo>
                <a:lnTo>
                  <a:pt x="0" y="6599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619" tIns="42189" rIns="53619" bIns="42189"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تعداد آنها را فراموش كرده:</a:t>
            </a:r>
          </a:p>
          <a:p>
            <a:pPr lvl="0" algn="ctr" defTabSz="800100" rtl="1">
              <a:lnSpc>
                <a:spcPct val="90000"/>
              </a:lnSpc>
              <a:spcBef>
                <a:spcPct val="0"/>
              </a:spcBef>
              <a:spcAft>
                <a:spcPct val="35000"/>
              </a:spcAft>
            </a:pPr>
            <a:r>
              <a:rPr lang="fa-IR" sz="1800" b="1" kern="1200" dirty="0" smtClean="0">
                <a:cs typeface="B Zar" pitchFamily="2" charset="-78"/>
              </a:rPr>
              <a:t> خواندن مقدارى كه يقين دارد قضا شده كفايت مى‏كند.</a:t>
            </a:r>
            <a:endParaRPr lang="en-US" sz="1800" b="1" kern="1200" dirty="0" smtClean="0">
              <a:cs typeface="B Zar" pitchFamily="2" charset="-78"/>
            </a:endParaRPr>
          </a:p>
        </p:txBody>
      </p:sp>
      <p:sp>
        <p:nvSpPr>
          <p:cNvPr id="21" name="Freeform 20"/>
          <p:cNvSpPr/>
          <p:nvPr/>
        </p:nvSpPr>
        <p:spPr>
          <a:xfrm>
            <a:off x="7405445" y="1689556"/>
            <a:ext cx="804711" cy="4619567"/>
          </a:xfrm>
          <a:custGeom>
            <a:avLst/>
            <a:gdLst/>
            <a:ahLst/>
            <a:cxnLst/>
            <a:rect l="0" t="0" r="0" b="0"/>
            <a:pathLst>
              <a:path>
                <a:moveTo>
                  <a:pt x="804711" y="0"/>
                </a:moveTo>
                <a:lnTo>
                  <a:pt x="804711" y="4619567"/>
                </a:lnTo>
                <a:lnTo>
                  <a:pt x="0" y="461956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a:off x="962569" y="5979154"/>
            <a:ext cx="6442876" cy="659938"/>
          </a:xfrm>
          <a:custGeom>
            <a:avLst/>
            <a:gdLst>
              <a:gd name="connsiteX0" fmla="*/ 0 w 6442876"/>
              <a:gd name="connsiteY0" fmla="*/ 65994 h 659938"/>
              <a:gd name="connsiteX1" fmla="*/ 19329 w 6442876"/>
              <a:gd name="connsiteY1" fmla="*/ 19329 h 659938"/>
              <a:gd name="connsiteX2" fmla="*/ 65994 w 6442876"/>
              <a:gd name="connsiteY2" fmla="*/ 0 h 659938"/>
              <a:gd name="connsiteX3" fmla="*/ 6376882 w 6442876"/>
              <a:gd name="connsiteY3" fmla="*/ 0 h 659938"/>
              <a:gd name="connsiteX4" fmla="*/ 6423547 w 6442876"/>
              <a:gd name="connsiteY4" fmla="*/ 19329 h 659938"/>
              <a:gd name="connsiteX5" fmla="*/ 6442876 w 6442876"/>
              <a:gd name="connsiteY5" fmla="*/ 65994 h 659938"/>
              <a:gd name="connsiteX6" fmla="*/ 6442876 w 6442876"/>
              <a:gd name="connsiteY6" fmla="*/ 593944 h 659938"/>
              <a:gd name="connsiteX7" fmla="*/ 6423547 w 6442876"/>
              <a:gd name="connsiteY7" fmla="*/ 640609 h 659938"/>
              <a:gd name="connsiteX8" fmla="*/ 6376882 w 6442876"/>
              <a:gd name="connsiteY8" fmla="*/ 659938 h 659938"/>
              <a:gd name="connsiteX9" fmla="*/ 65994 w 6442876"/>
              <a:gd name="connsiteY9" fmla="*/ 659938 h 659938"/>
              <a:gd name="connsiteX10" fmla="*/ 19329 w 6442876"/>
              <a:gd name="connsiteY10" fmla="*/ 640609 h 659938"/>
              <a:gd name="connsiteX11" fmla="*/ 0 w 6442876"/>
              <a:gd name="connsiteY11" fmla="*/ 593944 h 659938"/>
              <a:gd name="connsiteX12" fmla="*/ 0 w 6442876"/>
              <a:gd name="connsiteY12" fmla="*/ 65994 h 659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2876" h="659938">
                <a:moveTo>
                  <a:pt x="0" y="65994"/>
                </a:moveTo>
                <a:cubicBezTo>
                  <a:pt x="0" y="48491"/>
                  <a:pt x="6953" y="31705"/>
                  <a:pt x="19329" y="19329"/>
                </a:cubicBezTo>
                <a:cubicBezTo>
                  <a:pt x="31705" y="6953"/>
                  <a:pt x="48491" y="0"/>
                  <a:pt x="65994" y="0"/>
                </a:cubicBezTo>
                <a:lnTo>
                  <a:pt x="6376882" y="0"/>
                </a:lnTo>
                <a:cubicBezTo>
                  <a:pt x="6394385" y="0"/>
                  <a:pt x="6411171" y="6953"/>
                  <a:pt x="6423547" y="19329"/>
                </a:cubicBezTo>
                <a:cubicBezTo>
                  <a:pt x="6435923" y="31705"/>
                  <a:pt x="6442876" y="48491"/>
                  <a:pt x="6442876" y="65994"/>
                </a:cubicBezTo>
                <a:lnTo>
                  <a:pt x="6442876" y="593944"/>
                </a:lnTo>
                <a:cubicBezTo>
                  <a:pt x="6442876" y="611447"/>
                  <a:pt x="6435923" y="628233"/>
                  <a:pt x="6423547" y="640609"/>
                </a:cubicBezTo>
                <a:cubicBezTo>
                  <a:pt x="6411171" y="652985"/>
                  <a:pt x="6394385" y="659938"/>
                  <a:pt x="6376882" y="659938"/>
                </a:cubicBezTo>
                <a:lnTo>
                  <a:pt x="65994" y="659938"/>
                </a:lnTo>
                <a:cubicBezTo>
                  <a:pt x="48491" y="659938"/>
                  <a:pt x="31705" y="652985"/>
                  <a:pt x="19329" y="640609"/>
                </a:cubicBezTo>
                <a:cubicBezTo>
                  <a:pt x="6953" y="628233"/>
                  <a:pt x="0" y="611447"/>
                  <a:pt x="0" y="593944"/>
                </a:cubicBezTo>
                <a:lnTo>
                  <a:pt x="0" y="6599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619" tIns="42189" rIns="53619" bIns="42189"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تعداد آن را هم مى‏داند: بايد قضاى همان تعداد را بجا آورد.</a:t>
            </a:r>
            <a:endParaRPr lang="en-US" sz="1800" b="1" kern="1200" dirty="0" smtClean="0">
              <a:cs typeface="B Zar"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1088534504"/>
              </p:ext>
            </p:extLst>
          </p:nvPr>
        </p:nvGraphicFramePr>
        <p:xfrm>
          <a:off x="597178" y="812203"/>
          <a:ext cx="8784978" cy="5688631"/>
        </p:xfrm>
        <a:graphic>
          <a:graphicData uri="http://schemas.openxmlformats.org/drawingml/2006/table">
            <a:tbl>
              <a:tblPr rtl="1" firstRow="1" firstCol="1" bandRow="1">
                <a:tableStyleId>{8799B23B-EC83-4686-B30A-512413B5E67A}</a:tableStyleId>
              </a:tblPr>
              <a:tblGrid>
                <a:gridCol w="4392489"/>
                <a:gridCol w="4392489"/>
              </a:tblGrid>
              <a:tr h="978383">
                <a:tc gridSpan="2">
                  <a:txBody>
                    <a:bodyPr/>
                    <a:lstStyle/>
                    <a:p>
                      <a:pPr algn="ctr" rtl="1">
                        <a:spcAft>
                          <a:spcPts val="0"/>
                        </a:spcAft>
                      </a:pPr>
                      <a:r>
                        <a:rPr lang="fa-IR" sz="2400" dirty="0">
                          <a:effectLst/>
                          <a:cs typeface="B Zar" pitchFamily="2" charset="-78"/>
                        </a:rPr>
                        <a:t>وظیفه کسی که تعداد نماز قضا را نمی‌داند </a:t>
                      </a:r>
                      <a:r>
                        <a:rPr lang="ar-SA" sz="1600" dirty="0">
                          <a:effectLst/>
                          <a:cs typeface="B Zar" pitchFamily="2" charset="-78"/>
                        </a:rPr>
                        <a:t>(آ: ص159، پ1 ت: م 1383)</a:t>
                      </a:r>
                      <a:endParaRPr lang="en-US" sz="2400" dirty="0">
                        <a:effectLst/>
                        <a:latin typeface="Times New Roman"/>
                        <a:ea typeface="Times New Roman"/>
                        <a:cs typeface="B Zar" pitchFamily="2" charset="-78"/>
                      </a:endParaRPr>
                    </a:p>
                  </a:txBody>
                  <a:tcPr marL="68580" marR="68580" marT="0" marB="0" anchor="ctr"/>
                </a:tc>
                <a:tc hMerge="1">
                  <a:txBody>
                    <a:bodyPr/>
                    <a:lstStyle/>
                    <a:p>
                      <a:pPr rtl="1"/>
                      <a:endParaRPr lang="fa-IR"/>
                    </a:p>
                  </a:txBody>
                  <a:tcPr/>
                </a:tc>
              </a:tr>
              <a:tr h="2083913">
                <a:tc>
                  <a:txBody>
                    <a:bodyPr/>
                    <a:lstStyle/>
                    <a:p>
                      <a:pPr algn="justLow" rtl="1">
                        <a:lnSpc>
                          <a:spcPct val="115000"/>
                        </a:lnSpc>
                        <a:spcAft>
                          <a:spcPts val="0"/>
                        </a:spcAft>
                      </a:pPr>
                      <a:r>
                        <a:rPr lang="fa-IR" sz="2000">
                          <a:effectLst/>
                          <a:cs typeface="B Zar" pitchFamily="2" charset="-78"/>
                        </a:rPr>
                        <a:t>حداقل مقداری که یقین دارد بخواند کافی است.</a:t>
                      </a:r>
                      <a:endParaRPr lang="en-US" sz="2000">
                        <a:effectLst/>
                        <a:latin typeface="Times New Roman"/>
                        <a:ea typeface="Times New Roman"/>
                        <a:cs typeface="B Zar" pitchFamily="2" charset="-78"/>
                      </a:endParaRPr>
                    </a:p>
                  </a:txBody>
                  <a:tcPr marL="68580" marR="68580" marT="0" marB="0" anchor="ctr"/>
                </a:tc>
                <a:tc>
                  <a:txBody>
                    <a:bodyPr/>
                    <a:lstStyle/>
                    <a:p>
                      <a:pPr algn="justLow" rtl="1">
                        <a:lnSpc>
                          <a:spcPct val="115000"/>
                        </a:lnSpc>
                        <a:spcAft>
                          <a:spcPts val="0"/>
                        </a:spcAft>
                      </a:pPr>
                      <a:r>
                        <a:rPr lang="fa-IR" sz="2400">
                          <a:effectLst/>
                          <a:cs typeface="B Zar" pitchFamily="2" charset="-78"/>
                        </a:rPr>
                        <a:t>آیات عظام: امام خمینی، خامنه‌ای، تبریزی، خویی، سیستانی، صافی، گلپایگانی، نوری، زنجانی، اراکی</a:t>
                      </a:r>
                      <a:endParaRPr lang="en-US" sz="2400">
                        <a:effectLst/>
                        <a:latin typeface="Times New Roman"/>
                        <a:ea typeface="Times New Roman"/>
                        <a:cs typeface="B Zar" pitchFamily="2" charset="-78"/>
                      </a:endParaRPr>
                    </a:p>
                  </a:txBody>
                  <a:tcPr marL="68580" marR="68580" marT="0" marB="0" anchor="ctr"/>
                </a:tc>
              </a:tr>
              <a:tr h="1256168">
                <a:tc>
                  <a:txBody>
                    <a:bodyPr/>
                    <a:lstStyle/>
                    <a:p>
                      <a:pPr algn="justLow" rtl="1">
                        <a:lnSpc>
                          <a:spcPct val="115000"/>
                        </a:lnSpc>
                        <a:spcAft>
                          <a:spcPts val="0"/>
                        </a:spcAft>
                      </a:pPr>
                      <a:r>
                        <a:rPr lang="fa-IR" sz="2000">
                          <a:effectLst/>
                          <a:cs typeface="B Zar" pitchFamily="2" charset="-78"/>
                        </a:rPr>
                        <a:t>اگر قبلاً می‌دانسته و فراموش کرده احتیاطاً باید مقدار بیشتر را بجا آورد.</a:t>
                      </a:r>
                      <a:endParaRPr lang="en-US" sz="2000">
                        <a:effectLst/>
                        <a:latin typeface="Times New Roman"/>
                        <a:ea typeface="Times New Roman"/>
                        <a:cs typeface="B Zar" pitchFamily="2" charset="-78"/>
                      </a:endParaRPr>
                    </a:p>
                  </a:txBody>
                  <a:tcPr marL="68580" marR="68580" marT="0" marB="0" anchor="ctr"/>
                </a:tc>
                <a:tc>
                  <a:txBody>
                    <a:bodyPr/>
                    <a:lstStyle/>
                    <a:p>
                      <a:pPr algn="justLow" rtl="1">
                        <a:lnSpc>
                          <a:spcPct val="115000"/>
                        </a:lnSpc>
                        <a:spcAft>
                          <a:spcPts val="0"/>
                        </a:spcAft>
                      </a:pPr>
                      <a:r>
                        <a:rPr lang="fa-IR" sz="2400" dirty="0">
                          <a:effectLst/>
                          <a:cs typeface="B Zar" pitchFamily="2" charset="-78"/>
                        </a:rPr>
                        <a:t>آیت الله فاضل، آیت الله مکارم</a:t>
                      </a:r>
                      <a:endParaRPr lang="en-US" sz="2400" dirty="0">
                        <a:effectLst/>
                        <a:latin typeface="Times New Roman"/>
                        <a:ea typeface="Times New Roman"/>
                        <a:cs typeface="B Zar" pitchFamily="2" charset="-78"/>
                      </a:endParaRPr>
                    </a:p>
                  </a:txBody>
                  <a:tcPr marL="68580" marR="68580" marT="0" marB="0" anchor="ctr"/>
                </a:tc>
              </a:tr>
              <a:tr h="1370167">
                <a:tc>
                  <a:txBody>
                    <a:bodyPr/>
                    <a:lstStyle/>
                    <a:p>
                      <a:pPr algn="justLow" rtl="1">
                        <a:lnSpc>
                          <a:spcPct val="115000"/>
                        </a:lnSpc>
                        <a:spcAft>
                          <a:spcPts val="0"/>
                        </a:spcAft>
                      </a:pPr>
                      <a:r>
                        <a:rPr lang="fa-IR" sz="2400">
                          <a:effectLst/>
                          <a:cs typeface="B Zar" pitchFamily="2" charset="-78"/>
                        </a:rPr>
                        <a:t>اگر مشکل نیست و عسر و حرج در کار نباشد لازم است مقدار بیشتر را بخواند.</a:t>
                      </a:r>
                      <a:endParaRPr lang="en-US" sz="2400">
                        <a:effectLst/>
                        <a:latin typeface="Times New Roman"/>
                        <a:ea typeface="Times New Roman"/>
                        <a:cs typeface="B Zar" pitchFamily="2" charset="-78"/>
                      </a:endParaRPr>
                    </a:p>
                  </a:txBody>
                  <a:tcPr marL="68580" marR="68580" marT="0" marB="0" anchor="ctr"/>
                </a:tc>
                <a:tc>
                  <a:txBody>
                    <a:bodyPr/>
                    <a:lstStyle/>
                    <a:p>
                      <a:pPr algn="justLow" rtl="1">
                        <a:lnSpc>
                          <a:spcPct val="115000"/>
                        </a:lnSpc>
                        <a:spcAft>
                          <a:spcPts val="0"/>
                        </a:spcAft>
                      </a:pPr>
                      <a:r>
                        <a:rPr lang="fa-IR" sz="2400" dirty="0">
                          <a:effectLst/>
                          <a:cs typeface="B Zar" pitchFamily="2" charset="-78"/>
                        </a:rPr>
                        <a:t>آیت الله بهجت</a:t>
                      </a:r>
                      <a:endParaRPr lang="en-US" sz="2400" dirty="0">
                        <a:effectLst/>
                        <a:latin typeface="Times New Roman"/>
                        <a:ea typeface="Times New Roman"/>
                        <a:cs typeface="B Zar" pitchFamily="2" charset="-78"/>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sp>
        <p:nvSpPr>
          <p:cNvPr id="25" name="TextBox 24"/>
          <p:cNvSpPr txBox="1"/>
          <p:nvPr/>
        </p:nvSpPr>
        <p:spPr>
          <a:xfrm>
            <a:off x="6238884" y="642918"/>
            <a:ext cx="3177473" cy="584775"/>
          </a:xfrm>
          <a:prstGeom prst="rect">
            <a:avLst/>
          </a:prstGeom>
          <a:noFill/>
        </p:spPr>
        <p:txBody>
          <a:bodyPr wrap="none" rtlCol="0">
            <a:spAutoFit/>
          </a:bodyPr>
          <a:lstStyle/>
          <a:p>
            <a:pPr algn="r"/>
            <a:r>
              <a:rPr lang="fa-IR" sz="3200" b="1" dirty="0" smtClean="0">
                <a:solidFill>
                  <a:srgbClr val="C00000"/>
                </a:solidFill>
                <a:cs typeface="B Zar" pitchFamily="2" charset="-78"/>
              </a:rPr>
              <a:t>شرایط ادای نماز قضا</a:t>
            </a:r>
            <a:endParaRPr lang="en-US" sz="3200" b="1" dirty="0">
              <a:solidFill>
                <a:srgbClr val="C00000"/>
              </a:solidFill>
              <a:cs typeface="B Zar" pitchFamily="2" charset="-78"/>
            </a:endParaRPr>
          </a:p>
        </p:txBody>
      </p:sp>
      <p:sp>
        <p:nvSpPr>
          <p:cNvPr id="26" name="Rounded Rectangle 25"/>
          <p:cNvSpPr/>
          <p:nvPr/>
        </p:nvSpPr>
        <p:spPr>
          <a:xfrm>
            <a:off x="380968" y="1285860"/>
            <a:ext cx="9072626" cy="5357850"/>
          </a:xfrm>
          <a:prstGeom prst="roundRect">
            <a:avLst>
              <a:gd name="adj" fmla="val 5385"/>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Rectangle 7"/>
          <p:cNvSpPr/>
          <p:nvPr/>
        </p:nvSpPr>
        <p:spPr>
          <a:xfrm>
            <a:off x="538358" y="1385249"/>
            <a:ext cx="8786874" cy="4401205"/>
          </a:xfrm>
          <a:prstGeom prst="rect">
            <a:avLst/>
          </a:prstGeom>
        </p:spPr>
        <p:txBody>
          <a:bodyPr wrap="square">
            <a:spAutoFit/>
          </a:bodyPr>
          <a:lstStyle/>
          <a:p>
            <a:pPr lvl="0" algn="justLow" rtl="1"/>
            <a:r>
              <a:rPr lang="fa-IR" sz="4000" b="1" dirty="0" smtClean="0">
                <a:cs typeface="B Zar" pitchFamily="2" charset="-78"/>
              </a:rPr>
              <a:t>4 ـ قضاى نمازهاى يوميّه لازم نيست به ترتيب خوانده شود؛ مثلاً كسى كه يك روز نماز عصر و روز بعد نماز ظهر را نخوانده، لازم نيست اوّل نماز عصر و بعد از آن نماز ظهر را قضا كند. ولى در نمازهايى كه اداى آنها بايد به ترتيب خوانده شود؛ مثل نماز ظهر و عصر يك روز، بايد قضاى آن را نيز به ترتيب بجا آورد.</a:t>
            </a:r>
            <a:endParaRPr lang="en-US" sz="4000" b="1" dirty="0" smtClean="0">
              <a:cs typeface="B Zar"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164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20</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81034" y="0"/>
            <a:ext cx="1510975"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قضا</a:t>
            </a:r>
            <a:endParaRPr lang="en-US" sz="2400" dirty="0">
              <a:solidFill>
                <a:schemeClr val="bg1"/>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475846673"/>
              </p:ext>
            </p:extLst>
          </p:nvPr>
        </p:nvGraphicFramePr>
        <p:xfrm>
          <a:off x="704525" y="764704"/>
          <a:ext cx="8784978" cy="5616624"/>
        </p:xfrm>
        <a:graphic>
          <a:graphicData uri="http://schemas.openxmlformats.org/drawingml/2006/table">
            <a:tbl>
              <a:tblPr rtl="1" firstRow="1" firstCol="1" bandRow="1">
                <a:tableStyleId>{8799B23B-EC83-4686-B30A-512413B5E67A}</a:tableStyleId>
              </a:tblPr>
              <a:tblGrid>
                <a:gridCol w="4392489"/>
                <a:gridCol w="4392489"/>
              </a:tblGrid>
              <a:tr h="1256007">
                <a:tc gridSpan="2">
                  <a:txBody>
                    <a:bodyPr/>
                    <a:lstStyle/>
                    <a:p>
                      <a:pPr algn="ctr" rtl="1">
                        <a:spcAft>
                          <a:spcPts val="0"/>
                        </a:spcAft>
                      </a:pPr>
                      <a:r>
                        <a:rPr lang="fa-IR" sz="2400" dirty="0">
                          <a:effectLst/>
                          <a:cs typeface="B Zar" pitchFamily="2" charset="-78"/>
                        </a:rPr>
                        <a:t>ترتیب نماز قضا </a:t>
                      </a:r>
                      <a:r>
                        <a:rPr lang="ar-SA" sz="1600" dirty="0">
                          <a:effectLst/>
                          <a:cs typeface="B Zar" pitchFamily="2" charset="-78"/>
                        </a:rPr>
                        <a:t>(آ: ص159، پ2 ت: م 1375)</a:t>
                      </a:r>
                      <a:endParaRPr lang="en-US" sz="2400" dirty="0">
                        <a:effectLst/>
                        <a:latin typeface="Times New Roman"/>
                        <a:ea typeface="Times New Roman"/>
                        <a:cs typeface="B Zar" pitchFamily="2" charset="-78"/>
                      </a:endParaRPr>
                    </a:p>
                  </a:txBody>
                  <a:tcPr marL="68580" marR="68580" marT="0" marB="0" anchor="ctr"/>
                </a:tc>
                <a:tc hMerge="1">
                  <a:txBody>
                    <a:bodyPr/>
                    <a:lstStyle/>
                    <a:p>
                      <a:pPr rtl="1"/>
                      <a:endParaRPr lang="fa-IR"/>
                    </a:p>
                  </a:txBody>
                  <a:tcPr/>
                </a:tc>
              </a:tr>
              <a:tr h="2675241">
                <a:tc>
                  <a:txBody>
                    <a:bodyPr/>
                    <a:lstStyle/>
                    <a:p>
                      <a:pPr algn="justLow" rtl="1">
                        <a:lnSpc>
                          <a:spcPct val="115000"/>
                        </a:lnSpc>
                        <a:spcAft>
                          <a:spcPts val="0"/>
                        </a:spcAft>
                      </a:pPr>
                      <a:r>
                        <a:rPr lang="fa-IR" sz="2400">
                          <a:effectLst/>
                          <a:cs typeface="B Zar" pitchFamily="2" charset="-78"/>
                        </a:rPr>
                        <a:t>لازم نیست به ترتیب بخواند.</a:t>
                      </a:r>
                      <a:endParaRPr lang="en-US" sz="2400">
                        <a:effectLst/>
                        <a:latin typeface="Times New Roman"/>
                        <a:ea typeface="Times New Roman"/>
                        <a:cs typeface="B Zar" pitchFamily="2" charset="-78"/>
                      </a:endParaRPr>
                    </a:p>
                  </a:txBody>
                  <a:tcPr marL="68580" marR="68580" marT="0" marB="0" anchor="ctr"/>
                </a:tc>
                <a:tc>
                  <a:txBody>
                    <a:bodyPr/>
                    <a:lstStyle/>
                    <a:p>
                      <a:pPr algn="justLow" rtl="1">
                        <a:lnSpc>
                          <a:spcPct val="115000"/>
                        </a:lnSpc>
                        <a:spcAft>
                          <a:spcPts val="0"/>
                        </a:spcAft>
                      </a:pPr>
                      <a:r>
                        <a:rPr lang="ar-SA" sz="2400" dirty="0">
                          <a:effectLst/>
                          <a:cs typeface="B Zar" pitchFamily="2" charset="-78"/>
                        </a:rPr>
                        <a:t>آیات عظام: تبریزی، خامنه‌ای، امام خمینی، خویی، سیستانی، زنجانی، صافی، گلپایگانی، مکارم، نوری</a:t>
                      </a:r>
                      <a:endParaRPr lang="en-US" sz="2400" dirty="0">
                        <a:effectLst/>
                        <a:latin typeface="Times New Roman"/>
                        <a:ea typeface="Times New Roman"/>
                        <a:cs typeface="B Zar" pitchFamily="2" charset="-78"/>
                      </a:endParaRPr>
                    </a:p>
                  </a:txBody>
                  <a:tcPr marL="68580" marR="68580" marT="0" marB="0" anchor="ctr"/>
                </a:tc>
              </a:tr>
              <a:tr h="842688">
                <a:tc>
                  <a:txBody>
                    <a:bodyPr/>
                    <a:lstStyle/>
                    <a:p>
                      <a:pPr algn="justLow" rtl="1">
                        <a:lnSpc>
                          <a:spcPct val="115000"/>
                        </a:lnSpc>
                        <a:spcAft>
                          <a:spcPts val="0"/>
                        </a:spcAft>
                      </a:pPr>
                      <a:r>
                        <a:rPr lang="fa-IR" sz="2400">
                          <a:effectLst/>
                          <a:cs typeface="B Zar" pitchFamily="2" charset="-78"/>
                        </a:rPr>
                        <a:t>باید به ترتیب خوانده شود.</a:t>
                      </a:r>
                      <a:endParaRPr lang="en-US" sz="2400">
                        <a:effectLst/>
                        <a:latin typeface="Times New Roman"/>
                        <a:ea typeface="Times New Roman"/>
                        <a:cs typeface="B Zar" pitchFamily="2" charset="-78"/>
                      </a:endParaRPr>
                    </a:p>
                  </a:txBody>
                  <a:tcPr marL="68580" marR="68580" marT="0" marB="0" anchor="ctr"/>
                </a:tc>
                <a:tc>
                  <a:txBody>
                    <a:bodyPr/>
                    <a:lstStyle/>
                    <a:p>
                      <a:pPr algn="justLow" rtl="1">
                        <a:lnSpc>
                          <a:spcPct val="115000"/>
                        </a:lnSpc>
                        <a:spcAft>
                          <a:spcPts val="0"/>
                        </a:spcAft>
                      </a:pPr>
                      <a:r>
                        <a:rPr lang="ar-SA" sz="2400">
                          <a:effectLst/>
                          <a:cs typeface="B Zar" pitchFamily="2" charset="-78"/>
                        </a:rPr>
                        <a:t>آیت الله اراکی، آیت الله بهجت</a:t>
                      </a:r>
                      <a:endParaRPr lang="en-US" sz="2400">
                        <a:effectLst/>
                        <a:latin typeface="Times New Roman"/>
                        <a:ea typeface="Times New Roman"/>
                        <a:cs typeface="B Zar" pitchFamily="2" charset="-78"/>
                      </a:endParaRPr>
                    </a:p>
                  </a:txBody>
                  <a:tcPr marL="68580" marR="68580" marT="0" marB="0" anchor="ctr"/>
                </a:tc>
              </a:tr>
              <a:tr h="842688">
                <a:tc>
                  <a:txBody>
                    <a:bodyPr/>
                    <a:lstStyle/>
                    <a:p>
                      <a:pPr algn="justLow" rtl="1">
                        <a:lnSpc>
                          <a:spcPct val="115000"/>
                        </a:lnSpc>
                        <a:spcAft>
                          <a:spcPts val="0"/>
                        </a:spcAft>
                      </a:pPr>
                      <a:r>
                        <a:rPr lang="fa-IR" sz="2400">
                          <a:effectLst/>
                          <a:cs typeface="B Zar" pitchFamily="2" charset="-78"/>
                        </a:rPr>
                        <a:t>احتیاط واجب در رعایت ترتیب است.</a:t>
                      </a:r>
                      <a:endParaRPr lang="en-US" sz="2400">
                        <a:effectLst/>
                        <a:latin typeface="Times New Roman"/>
                        <a:ea typeface="Times New Roman"/>
                        <a:cs typeface="B Zar" pitchFamily="2" charset="-78"/>
                      </a:endParaRPr>
                    </a:p>
                  </a:txBody>
                  <a:tcPr marL="68580" marR="68580" marT="0" marB="0" anchor="ctr"/>
                </a:tc>
                <a:tc>
                  <a:txBody>
                    <a:bodyPr/>
                    <a:lstStyle/>
                    <a:p>
                      <a:pPr algn="justLow" rtl="1">
                        <a:lnSpc>
                          <a:spcPct val="115000"/>
                        </a:lnSpc>
                        <a:spcAft>
                          <a:spcPts val="0"/>
                        </a:spcAft>
                      </a:pPr>
                      <a:r>
                        <a:rPr lang="ar-SA" sz="2000" dirty="0">
                          <a:effectLst/>
                          <a:cs typeface="B Zar" pitchFamily="2" charset="-78"/>
                        </a:rPr>
                        <a:t>آیت الله فاضل</a:t>
                      </a:r>
                      <a:endParaRPr lang="en-US" sz="2400" dirty="0">
                        <a:effectLst/>
                        <a:latin typeface="Times New Roman"/>
                        <a:ea typeface="Times New Roman"/>
                        <a:cs typeface="B Zar" pitchFamily="2" charset="-78"/>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3259</TotalTime>
  <Words>1803</Words>
  <Application>Microsoft Office PowerPoint</Application>
  <PresentationFormat>A4 Paper (210x297 mm)</PresentationFormat>
  <Paragraphs>167</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Enjavi</dc:creator>
  <cp:lastModifiedBy>ebrahim</cp:lastModifiedBy>
  <cp:revision>146</cp:revision>
  <dcterms:created xsi:type="dcterms:W3CDTF">2012-01-30T04:56:41Z</dcterms:created>
  <dcterms:modified xsi:type="dcterms:W3CDTF">2014-08-13T19:28:09Z</dcterms:modified>
</cp:coreProperties>
</file>