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70" r:id="rId3"/>
    <p:sldId id="272" r:id="rId4"/>
    <p:sldId id="284" r:id="rId5"/>
    <p:sldId id="273" r:id="rId6"/>
    <p:sldId id="287" r:id="rId7"/>
    <p:sldId id="288" r:id="rId8"/>
    <p:sldId id="289" r:id="rId9"/>
    <p:sldId id="290" r:id="rId10"/>
    <p:sldId id="274" r:id="rId11"/>
    <p:sldId id="292" r:id="rId12"/>
    <p:sldId id="291" r:id="rId13"/>
    <p:sldId id="275" r:id="rId14"/>
    <p:sldId id="293" r:id="rId15"/>
    <p:sldId id="276" r:id="rId16"/>
    <p:sldId id="294" r:id="rId17"/>
    <p:sldId id="295" r:id="rId18"/>
    <p:sldId id="296" r:id="rId19"/>
    <p:sldId id="297"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150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86"/>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E8FC1E-9168-40FE-92F1-6867345575A7}" type="datetimeFigureOut">
              <a:rPr lang="en-US" smtClean="0"/>
              <a:pPr/>
              <a:t>8/13/2014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DE169A-A1E3-4686-BD9A-ED304A8C64F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8/13/2014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2.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2.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81000" y="1943100"/>
            <a:ext cx="6385926" cy="2949879"/>
            <a:chOff x="0" y="1649260"/>
            <a:chExt cx="7376525" cy="2949879"/>
          </a:xfrm>
          <a:scene3d>
            <a:camera prst="orthographicFront"/>
            <a:lightRig rig="flat" dir="t"/>
          </a:scene3d>
        </p:grpSpPr>
        <p:sp>
          <p:nvSpPr>
            <p:cNvPr id="5" name="Rectangle 4"/>
            <p:cNvSpPr/>
            <p:nvPr/>
          </p:nvSpPr>
          <p:spPr>
            <a:xfrm>
              <a:off x="0" y="1649260"/>
              <a:ext cx="7376525" cy="2949879"/>
            </a:xfrm>
            <a:prstGeom prst="rect">
              <a:avLst/>
            </a:prstGeom>
          </p:spPr>
          <p:style>
            <a:lnRef idx="1">
              <a:schemeClr val="dk1"/>
            </a:lnRef>
            <a:fillRef idx="2">
              <a:schemeClr val="dk1"/>
            </a:fillRef>
            <a:effectRef idx="1">
              <a:schemeClr val="dk1"/>
            </a:effectRef>
            <a:fontRef idx="minor">
              <a:schemeClr val="dk1"/>
            </a:fontRef>
          </p:style>
        </p:sp>
        <p:sp>
          <p:nvSpPr>
            <p:cNvPr id="6" name="Rectangle 5"/>
            <p:cNvSpPr/>
            <p:nvPr/>
          </p:nvSpPr>
          <p:spPr>
            <a:xfrm>
              <a:off x="0" y="1649260"/>
              <a:ext cx="7376525" cy="2949879"/>
            </a:xfrm>
            <a:prstGeom prst="rect">
              <a:avLst/>
            </a:prstGeom>
          </p:spPr>
          <p:style>
            <a:lnRef idx="1">
              <a:schemeClr val="accent1"/>
            </a:lnRef>
            <a:fillRef idx="2">
              <a:schemeClr val="accent1"/>
            </a:fillRef>
            <a:effectRef idx="1">
              <a:schemeClr val="accent1"/>
            </a:effectRef>
            <a:fontRef idx="minor">
              <a:schemeClr val="dk1"/>
            </a:fontRef>
          </p:style>
          <p:txBody>
            <a:bodyPr spcFirstLastPara="0" vert="horz" wrap="square" lIns="38100" tIns="38100" rIns="2479834" bIns="38100" numCol="1" spcCol="1270" anchor="t" anchorCtr="0">
              <a:noAutofit/>
            </a:bodyPr>
            <a:lstStyle/>
            <a:p>
              <a:pPr lvl="0" algn="r" defTabSz="666750" rtl="1">
                <a:lnSpc>
                  <a:spcPct val="90000"/>
                </a:lnSpc>
                <a:spcBef>
                  <a:spcPct val="0"/>
                </a:spcBef>
                <a:spcAft>
                  <a:spcPct val="35000"/>
                </a:spcAft>
              </a:pPr>
              <a:endParaRPr lang="en-US" sz="1400" kern="1200" dirty="0"/>
            </a:p>
          </p:txBody>
        </p:sp>
      </p:grpSp>
      <p:grpSp>
        <p:nvGrpSpPr>
          <p:cNvPr id="9" name="Group 8"/>
          <p:cNvGrpSpPr/>
          <p:nvPr/>
        </p:nvGrpSpPr>
        <p:grpSpPr>
          <a:xfrm>
            <a:off x="10287000" y="-838200"/>
            <a:ext cx="10308729" cy="8408649"/>
            <a:chOff x="5334000" y="-803397"/>
            <a:chExt cx="10308729" cy="8408649"/>
          </a:xfrm>
        </p:grpSpPr>
        <p:sp>
          <p:nvSpPr>
            <p:cNvPr id="2" name="Block Arc 1"/>
            <p:cNvSpPr/>
            <p:nvPr/>
          </p:nvSpPr>
          <p:spPr>
            <a:xfrm>
              <a:off x="7234080" y="-803397"/>
              <a:ext cx="8408649" cy="8408649"/>
            </a:xfrm>
            <a:prstGeom prst="blockArc">
              <a:avLst>
                <a:gd name="adj1" fmla="val 7289619"/>
                <a:gd name="adj2" fmla="val 14433526"/>
                <a:gd name="adj3" fmla="val 1026"/>
              </a:avLst>
            </a:prstGeom>
          </p:spPr>
          <p:style>
            <a:lnRef idx="1">
              <a:schemeClr val="accent1"/>
            </a:lnRef>
            <a:fillRef idx="2">
              <a:schemeClr val="accent1"/>
            </a:fillRef>
            <a:effectRef idx="1">
              <a:schemeClr val="accent1"/>
            </a:effectRef>
            <a:fontRef idx="minor">
              <a:schemeClr val="dk1"/>
            </a:fontRef>
          </p:style>
        </p:sp>
        <p:sp>
          <p:nvSpPr>
            <p:cNvPr id="4" name="Oval 3"/>
            <p:cNvSpPr/>
            <p:nvPr/>
          </p:nvSpPr>
          <p:spPr>
            <a:xfrm>
              <a:off x="5334000" y="1524000"/>
              <a:ext cx="3687349" cy="3687349"/>
            </a:xfrm>
            <a:prstGeom prst="ellipse">
              <a:avLst/>
            </a:prstGeom>
          </p:spPr>
          <p:style>
            <a:lnRef idx="1">
              <a:schemeClr val="accent5"/>
            </a:lnRef>
            <a:fillRef idx="2">
              <a:schemeClr val="accent5"/>
            </a:fillRef>
            <a:effectRef idx="1">
              <a:schemeClr val="accent5"/>
            </a:effectRef>
            <a:fontRef idx="minor">
              <a:schemeClr val="dk1"/>
            </a:fontRef>
          </p:style>
        </p:sp>
      </p:grpSp>
      <p:sp>
        <p:nvSpPr>
          <p:cNvPr id="7" name="TextBox 6"/>
          <p:cNvSpPr txBox="1"/>
          <p:nvPr/>
        </p:nvSpPr>
        <p:spPr>
          <a:xfrm>
            <a:off x="6019800" y="2295942"/>
            <a:ext cx="2057400" cy="2585323"/>
          </a:xfrm>
          <a:prstGeom prst="rect">
            <a:avLst/>
          </a:prstGeom>
          <a:noFill/>
        </p:spPr>
        <p:txBody>
          <a:bodyPr wrap="square" rtlCol="0">
            <a:spAutoFit/>
          </a:bodyPr>
          <a:lstStyle/>
          <a:p>
            <a:pPr algn="ctr" rtl="1"/>
            <a:r>
              <a:rPr lang="fa-IR" sz="66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درس</a:t>
            </a:r>
          </a:p>
          <a:p>
            <a:pPr algn="ctr" rtl="1"/>
            <a:r>
              <a:rPr lang="fa-IR" sz="9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rPr>
              <a:t>4</a:t>
            </a:r>
            <a:endParaRPr lang="en-US" sz="6600" b="1" dirty="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endParaRPr>
          </a:p>
        </p:txBody>
      </p:sp>
      <p:sp>
        <p:nvSpPr>
          <p:cNvPr id="8" name="TextBox 7"/>
          <p:cNvSpPr txBox="1"/>
          <p:nvPr/>
        </p:nvSpPr>
        <p:spPr>
          <a:xfrm>
            <a:off x="990600" y="2971800"/>
            <a:ext cx="4191000" cy="923330"/>
          </a:xfrm>
          <a:prstGeom prst="rect">
            <a:avLst/>
          </a:prstGeom>
          <a:noFill/>
        </p:spPr>
        <p:txBody>
          <a:bodyPr wrap="square" rtlCol="0">
            <a:spAutoFit/>
          </a:bodyPr>
          <a:lstStyle/>
          <a:p>
            <a:pPr algn="ctr" rtl="1"/>
            <a:r>
              <a:rPr lang="fa-IR"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تقليد، احتياط</a:t>
            </a:r>
            <a:endPar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4 -0.00185 L -0.55539 -0.00185 " pathEditMode="relative" rAng="0" ptsTypes="AA">
                                      <p:cBhvr>
                                        <p:cTn id="6" dur="2000" fill="hold"/>
                                        <p:tgtEl>
                                          <p:spTgt spid="9"/>
                                        </p:tgtEl>
                                        <p:attrNameLst>
                                          <p:attrName>ppt_x</p:attrName>
                                          <p:attrName>ppt_y</p:attrName>
                                        </p:attrNameLst>
                                      </p:cBhvr>
                                      <p:rCtr x="-78" y="0"/>
                                    </p:animMotion>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8" presetClass="entr" presetSubtype="0" accel="50000" fill="hold" grpId="0" nodeType="clickEffect">
                                  <p:stCondLst>
                                    <p:cond delay="0"/>
                                  </p:stCondLst>
                                  <p:iterate type="lt">
                                    <p:tmPct val="50000"/>
                                  </p:iterate>
                                  <p:childTnLst>
                                    <p:set>
                                      <p:cBhvr>
                                        <p:cTn id="22" dur="1" fill="hold">
                                          <p:stCondLst>
                                            <p:cond delay="0"/>
                                          </p:stCondLst>
                                        </p:cTn>
                                        <p:tgtEl>
                                          <p:spTgt spid="8"/>
                                        </p:tgtEl>
                                        <p:attrNameLst>
                                          <p:attrName>style.visibility</p:attrName>
                                        </p:attrNameLst>
                                      </p:cBhvr>
                                      <p:to>
                                        <p:strVal val="visible"/>
                                      </p:to>
                                    </p:set>
                                    <p:set>
                                      <p:cBhvr>
                                        <p:cTn id="23" dur="455" fill="hold">
                                          <p:stCondLst>
                                            <p:cond delay="0"/>
                                          </p:stCondLst>
                                        </p:cTn>
                                        <p:tgtEl>
                                          <p:spTgt spid="8"/>
                                        </p:tgtEl>
                                        <p:attrNameLst>
                                          <p:attrName>style.rotation</p:attrName>
                                        </p:attrNameLst>
                                      </p:cBhvr>
                                      <p:to>
                                        <p:strVal val="-45.0"/>
                                      </p:to>
                                    </p:set>
                                    <p:anim calcmode="lin" valueType="num">
                                      <p:cBhvr>
                                        <p:cTn id="24"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2400300" y="2057400"/>
            <a:ext cx="4495800" cy="381000"/>
            <a:chOff x="2400300" y="2057400"/>
            <a:chExt cx="4495800" cy="381000"/>
          </a:xfrm>
        </p:grpSpPr>
        <p:cxnSp>
          <p:nvCxnSpPr>
            <p:cNvPr id="29" name="Straight Connector 28"/>
            <p:cNvCxnSpPr>
              <a:endCxn id="17" idx="0"/>
            </p:cNvCxnSpPr>
            <p:nvPr/>
          </p:nvCxnSpPr>
          <p:spPr>
            <a:xfrm>
              <a:off x="4686300" y="2057400"/>
              <a:ext cx="2209800" cy="381000"/>
            </a:xfrm>
            <a:prstGeom prst="line">
              <a:avLst/>
            </a:prstGeom>
          </p:spPr>
          <p:style>
            <a:lnRef idx="3">
              <a:schemeClr val="accent1"/>
            </a:lnRef>
            <a:fillRef idx="0">
              <a:schemeClr val="accent1"/>
            </a:fillRef>
            <a:effectRef idx="2">
              <a:schemeClr val="accent1"/>
            </a:effectRef>
            <a:fontRef idx="minor">
              <a:schemeClr val="tx1"/>
            </a:fontRef>
          </p:style>
        </p:cxnSp>
        <p:cxnSp>
          <p:nvCxnSpPr>
            <p:cNvPr id="31" name="Straight Connector 30"/>
            <p:cNvCxnSpPr/>
            <p:nvPr/>
          </p:nvCxnSpPr>
          <p:spPr>
            <a:xfrm rot="5400000">
              <a:off x="3352800" y="1104900"/>
              <a:ext cx="381000" cy="2286000"/>
            </a:xfrm>
            <a:prstGeom prst="line">
              <a:avLst/>
            </a:prstGeom>
          </p:spPr>
          <p:style>
            <a:lnRef idx="3">
              <a:schemeClr val="accent1"/>
            </a:lnRef>
            <a:fillRef idx="0">
              <a:schemeClr val="accent1"/>
            </a:fillRef>
            <a:effectRef idx="2">
              <a:schemeClr val="accent1"/>
            </a:effectRef>
            <a:fontRef idx="minor">
              <a:schemeClr val="tx1"/>
            </a:fontRef>
          </p:style>
        </p:cxnSp>
      </p:grpSp>
      <p:grpSp>
        <p:nvGrpSpPr>
          <p:cNvPr id="36" name="Group 35"/>
          <p:cNvGrpSpPr/>
          <p:nvPr/>
        </p:nvGrpSpPr>
        <p:grpSpPr>
          <a:xfrm>
            <a:off x="381000" y="3124200"/>
            <a:ext cx="3810000" cy="1371600"/>
            <a:chOff x="381000" y="3124200"/>
            <a:chExt cx="3810000" cy="1371600"/>
          </a:xfrm>
        </p:grpSpPr>
        <p:cxnSp>
          <p:nvCxnSpPr>
            <p:cNvPr id="33" name="Elbow Connector 32"/>
            <p:cNvCxnSpPr>
              <a:endCxn id="25" idx="3"/>
            </p:cNvCxnSpPr>
            <p:nvPr/>
          </p:nvCxnSpPr>
          <p:spPr>
            <a:xfrm rot="5400000">
              <a:off x="3695700" y="3467100"/>
              <a:ext cx="838200" cy="152400"/>
            </a:xfrm>
            <a:prstGeom prst="bentConnector2">
              <a:avLst/>
            </a:prstGeom>
          </p:spPr>
          <p:style>
            <a:lnRef idx="3">
              <a:schemeClr val="accent1"/>
            </a:lnRef>
            <a:fillRef idx="0">
              <a:schemeClr val="accent1"/>
            </a:fillRef>
            <a:effectRef idx="2">
              <a:schemeClr val="accent1"/>
            </a:effectRef>
            <a:fontRef idx="minor">
              <a:schemeClr val="tx1"/>
            </a:fontRef>
          </p:style>
        </p:cxnSp>
        <p:sp>
          <p:nvSpPr>
            <p:cNvPr id="25" name="Rounded Rectangle 24"/>
            <p:cNvSpPr/>
            <p:nvPr/>
          </p:nvSpPr>
          <p:spPr>
            <a:xfrm>
              <a:off x="381000" y="3429000"/>
              <a:ext cx="3657600" cy="10668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grpSp>
        <p:nvGrpSpPr>
          <p:cNvPr id="38" name="Group 37"/>
          <p:cNvGrpSpPr/>
          <p:nvPr/>
        </p:nvGrpSpPr>
        <p:grpSpPr>
          <a:xfrm>
            <a:off x="381000" y="3124200"/>
            <a:ext cx="3810000" cy="2590800"/>
            <a:chOff x="381000" y="3124200"/>
            <a:chExt cx="3810000" cy="2590800"/>
          </a:xfrm>
        </p:grpSpPr>
        <p:cxnSp>
          <p:nvCxnSpPr>
            <p:cNvPr id="37" name="Elbow Connector 32"/>
            <p:cNvCxnSpPr/>
            <p:nvPr/>
          </p:nvCxnSpPr>
          <p:spPr>
            <a:xfrm rot="5400000">
              <a:off x="3086100" y="4076700"/>
              <a:ext cx="2057400" cy="152400"/>
            </a:xfrm>
            <a:prstGeom prst="bentConnector3">
              <a:avLst>
                <a:gd name="adj1" fmla="val 100179"/>
              </a:avLst>
            </a:prstGeom>
          </p:spPr>
          <p:style>
            <a:lnRef idx="3">
              <a:schemeClr val="accent1"/>
            </a:lnRef>
            <a:fillRef idx="0">
              <a:schemeClr val="accent1"/>
            </a:fillRef>
            <a:effectRef idx="2">
              <a:schemeClr val="accent1"/>
            </a:effectRef>
            <a:fontRef idx="minor">
              <a:schemeClr val="tx1"/>
            </a:fontRef>
          </p:style>
        </p:cxnSp>
        <p:sp>
          <p:nvSpPr>
            <p:cNvPr id="26" name="Rounded Rectangle 25"/>
            <p:cNvSpPr/>
            <p:nvPr/>
          </p:nvSpPr>
          <p:spPr>
            <a:xfrm>
              <a:off x="381000" y="4648200"/>
              <a:ext cx="3657600" cy="10668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grpSp>
        <p:nvGrpSpPr>
          <p:cNvPr id="32" name="Group 31"/>
          <p:cNvGrpSpPr/>
          <p:nvPr/>
        </p:nvGrpSpPr>
        <p:grpSpPr>
          <a:xfrm>
            <a:off x="4876800" y="3124200"/>
            <a:ext cx="3810000" cy="1371600"/>
            <a:chOff x="4876800" y="3124200"/>
            <a:chExt cx="3810000" cy="1371600"/>
          </a:xfrm>
        </p:grpSpPr>
        <p:cxnSp>
          <p:nvCxnSpPr>
            <p:cNvPr id="40" name="Elbow Connector 32"/>
            <p:cNvCxnSpPr/>
            <p:nvPr/>
          </p:nvCxnSpPr>
          <p:spPr>
            <a:xfrm rot="5400000">
              <a:off x="8191500" y="3467100"/>
              <a:ext cx="838200" cy="152400"/>
            </a:xfrm>
            <a:prstGeom prst="bentConnector2">
              <a:avLst/>
            </a:prstGeom>
          </p:spPr>
          <p:style>
            <a:lnRef idx="3">
              <a:schemeClr val="accent1"/>
            </a:lnRef>
            <a:fillRef idx="0">
              <a:schemeClr val="accent1"/>
            </a:fillRef>
            <a:effectRef idx="2">
              <a:schemeClr val="accent1"/>
            </a:effectRef>
            <a:fontRef idx="minor">
              <a:schemeClr val="tx1"/>
            </a:fontRef>
          </p:style>
        </p:cxnSp>
        <p:sp>
          <p:nvSpPr>
            <p:cNvPr id="22" name="Rounded Rectangle 21"/>
            <p:cNvSpPr/>
            <p:nvPr/>
          </p:nvSpPr>
          <p:spPr>
            <a:xfrm>
              <a:off x="4876800" y="3429000"/>
              <a:ext cx="3657600" cy="10668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grpSp>
        <p:nvGrpSpPr>
          <p:cNvPr id="34" name="Group 33"/>
          <p:cNvGrpSpPr/>
          <p:nvPr/>
        </p:nvGrpSpPr>
        <p:grpSpPr>
          <a:xfrm>
            <a:off x="4876800" y="3124200"/>
            <a:ext cx="3810000" cy="2590800"/>
            <a:chOff x="4876800" y="3124200"/>
            <a:chExt cx="3810000" cy="2590800"/>
          </a:xfrm>
        </p:grpSpPr>
        <p:cxnSp>
          <p:nvCxnSpPr>
            <p:cNvPr id="41" name="Elbow Connector 32"/>
            <p:cNvCxnSpPr/>
            <p:nvPr/>
          </p:nvCxnSpPr>
          <p:spPr>
            <a:xfrm rot="5400000">
              <a:off x="7581900" y="4076700"/>
              <a:ext cx="2057400" cy="152400"/>
            </a:xfrm>
            <a:prstGeom prst="bentConnector3">
              <a:avLst>
                <a:gd name="adj1" fmla="val 100179"/>
              </a:avLst>
            </a:prstGeom>
          </p:spPr>
          <p:style>
            <a:lnRef idx="3">
              <a:schemeClr val="accent1"/>
            </a:lnRef>
            <a:fillRef idx="0">
              <a:schemeClr val="accent1"/>
            </a:fillRef>
            <a:effectRef idx="2">
              <a:schemeClr val="accent1"/>
            </a:effectRef>
            <a:fontRef idx="minor">
              <a:schemeClr val="tx1"/>
            </a:fontRef>
          </p:style>
        </p:cxnSp>
        <p:sp>
          <p:nvSpPr>
            <p:cNvPr id="24" name="Rounded Rectangle 23"/>
            <p:cNvSpPr/>
            <p:nvPr/>
          </p:nvSpPr>
          <p:spPr>
            <a:xfrm>
              <a:off x="4876800" y="4648200"/>
              <a:ext cx="3657600" cy="10668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gr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
        <p:nvSpPr>
          <p:cNvPr id="16" name="Snip Diagonal Corner Rectangle 15"/>
          <p:cNvSpPr/>
          <p:nvPr/>
        </p:nvSpPr>
        <p:spPr>
          <a:xfrm>
            <a:off x="2197100" y="990600"/>
            <a:ext cx="4978400" cy="1066800"/>
          </a:xfrm>
          <a:prstGeom prst="snip2DiagRect">
            <a:avLst>
              <a:gd name="adj1" fmla="val 12500"/>
              <a:gd name="adj2"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8" name="Rectangle 7"/>
          <p:cNvSpPr/>
          <p:nvPr/>
        </p:nvSpPr>
        <p:spPr>
          <a:xfrm>
            <a:off x="2376714" y="1204686"/>
            <a:ext cx="4668266" cy="584775"/>
          </a:xfrm>
          <a:prstGeom prst="rect">
            <a:avLst/>
          </a:prstGeom>
        </p:spPr>
        <p:txBody>
          <a:bodyPr wrap="none">
            <a:spAutoFit/>
          </a:bodyPr>
          <a:lstStyle/>
          <a:p>
            <a:pPr lvl="0" rtl="1"/>
            <a:r>
              <a:rPr lang="fa-IR" sz="3200" b="1" dirty="0" smtClean="0">
                <a:solidFill>
                  <a:srgbClr val="FFFF00"/>
                </a:solidFill>
                <a:cs typeface="B Zar" pitchFamily="2" charset="-78"/>
              </a:rPr>
              <a:t>تفاوت احتياط واجب و مستحب</a:t>
            </a:r>
            <a:endParaRPr lang="en-US" sz="3200" b="1" dirty="0" smtClean="0">
              <a:solidFill>
                <a:srgbClr val="FFFF00"/>
              </a:solidFill>
              <a:cs typeface="B Zar" pitchFamily="2" charset="-78"/>
            </a:endParaRPr>
          </a:p>
        </p:txBody>
      </p:sp>
      <p:sp>
        <p:nvSpPr>
          <p:cNvPr id="17" name="Rounded Rectangle 16"/>
          <p:cNvSpPr/>
          <p:nvPr/>
        </p:nvSpPr>
        <p:spPr>
          <a:xfrm>
            <a:off x="4876800" y="2438400"/>
            <a:ext cx="4038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793074" y="2519690"/>
            <a:ext cx="2206053" cy="523220"/>
          </a:xfrm>
          <a:prstGeom prst="rect">
            <a:avLst/>
          </a:prstGeom>
        </p:spPr>
        <p:txBody>
          <a:bodyPr wrap="none">
            <a:spAutoFit/>
          </a:bodyPr>
          <a:lstStyle/>
          <a:p>
            <a:pPr algn="r"/>
            <a:r>
              <a:rPr lang="fa-IR" sz="2800" b="1" dirty="0" smtClean="0">
                <a:solidFill>
                  <a:schemeClr val="bg1"/>
                </a:solidFill>
                <a:cs typeface="B Zar" pitchFamily="2" charset="-78"/>
              </a:rPr>
              <a:t>در مقام تشخيص</a:t>
            </a:r>
            <a:endParaRPr lang="en-US" sz="2800" b="1" dirty="0" smtClean="0">
              <a:solidFill>
                <a:schemeClr val="bg1"/>
              </a:solidFill>
              <a:cs typeface="B Zar" pitchFamily="2" charset="-78"/>
            </a:endParaRPr>
          </a:p>
        </p:txBody>
      </p:sp>
      <p:sp>
        <p:nvSpPr>
          <p:cNvPr id="10" name="Rectangle 9"/>
          <p:cNvSpPr/>
          <p:nvPr/>
        </p:nvSpPr>
        <p:spPr>
          <a:xfrm>
            <a:off x="5867400" y="3606617"/>
            <a:ext cx="1853392" cy="769441"/>
          </a:xfrm>
          <a:prstGeom prst="rect">
            <a:avLst/>
          </a:prstGeom>
        </p:spPr>
        <p:txBody>
          <a:bodyPr wrap="none">
            <a:spAutoFit/>
          </a:bodyPr>
          <a:lstStyle/>
          <a:p>
            <a:pPr lvl="0" algn="ctr" rtl="1"/>
            <a:r>
              <a:rPr lang="fa-IR" sz="2400" b="1" dirty="0" smtClean="0">
                <a:solidFill>
                  <a:srgbClr val="0070C0"/>
                </a:solidFill>
                <a:cs typeface="B Zar" pitchFamily="2" charset="-78"/>
              </a:rPr>
              <a:t>احتياط واجب :</a:t>
            </a:r>
          </a:p>
          <a:p>
            <a:pPr lvl="0" algn="ctr" rtl="1"/>
            <a:r>
              <a:rPr lang="fa-IR" sz="2000" b="1" dirty="0" smtClean="0">
                <a:cs typeface="B Zar" pitchFamily="2" charset="-78"/>
              </a:rPr>
              <a:t>بدون فتـوا</a:t>
            </a:r>
            <a:endParaRPr lang="en-US" sz="2000" b="1" dirty="0" smtClean="0">
              <a:cs typeface="B Zar" pitchFamily="2" charset="-78"/>
            </a:endParaRPr>
          </a:p>
        </p:txBody>
      </p:sp>
      <p:sp>
        <p:nvSpPr>
          <p:cNvPr id="11" name="Rectangle 10"/>
          <p:cNvSpPr/>
          <p:nvPr/>
        </p:nvSpPr>
        <p:spPr>
          <a:xfrm>
            <a:off x="5334000" y="4793159"/>
            <a:ext cx="2743200" cy="769441"/>
          </a:xfrm>
          <a:prstGeom prst="rect">
            <a:avLst/>
          </a:prstGeom>
        </p:spPr>
        <p:txBody>
          <a:bodyPr wrap="square">
            <a:spAutoFit/>
          </a:bodyPr>
          <a:lstStyle/>
          <a:p>
            <a:pPr lvl="0" algn="ctr" rtl="1"/>
            <a:r>
              <a:rPr lang="fa-IR" sz="2400" b="1" dirty="0" smtClean="0">
                <a:solidFill>
                  <a:srgbClr val="0070C0"/>
                </a:solidFill>
                <a:cs typeface="B Zar" pitchFamily="2" charset="-78"/>
              </a:rPr>
              <a:t>احتياط مستحب:</a:t>
            </a:r>
          </a:p>
          <a:p>
            <a:pPr algn="ctr" rtl="1"/>
            <a:r>
              <a:rPr lang="fa-IR" sz="2000" b="1" dirty="0" smtClean="0">
                <a:cs typeface="B Zar" pitchFamily="2" charset="-78"/>
              </a:rPr>
              <a:t>با فتـوا</a:t>
            </a:r>
            <a:endParaRPr lang="en-US" sz="2000" b="1" dirty="0" smtClean="0">
              <a:cs typeface="B Zar" pitchFamily="2" charset="-78"/>
            </a:endParaRPr>
          </a:p>
        </p:txBody>
      </p:sp>
      <p:sp>
        <p:nvSpPr>
          <p:cNvPr id="12" name="Rectangle 11"/>
          <p:cNvSpPr/>
          <p:nvPr/>
        </p:nvSpPr>
        <p:spPr>
          <a:xfrm>
            <a:off x="582505" y="3561416"/>
            <a:ext cx="3225562" cy="769441"/>
          </a:xfrm>
          <a:prstGeom prst="rect">
            <a:avLst/>
          </a:prstGeom>
        </p:spPr>
        <p:txBody>
          <a:bodyPr wrap="none">
            <a:spAutoFit/>
          </a:bodyPr>
          <a:lstStyle/>
          <a:p>
            <a:pPr lvl="0" algn="ctr" rtl="1"/>
            <a:r>
              <a:rPr lang="fa-IR" sz="2400" b="1" dirty="0" smtClean="0">
                <a:solidFill>
                  <a:srgbClr val="0070C0"/>
                </a:solidFill>
                <a:cs typeface="B Zar" pitchFamily="2" charset="-78"/>
              </a:rPr>
              <a:t>احتياط واجب : </a:t>
            </a:r>
          </a:p>
          <a:p>
            <a:pPr algn="ctr" rtl="1"/>
            <a:r>
              <a:rPr lang="fa-IR" sz="2000" b="1" dirty="0" smtClean="0">
                <a:cs typeface="B Zar" pitchFamily="2" charset="-78"/>
              </a:rPr>
              <a:t>عمل به احتياط يا رجوع به فالاعلم</a:t>
            </a:r>
            <a:endParaRPr lang="en-US" sz="2000" b="1" dirty="0" smtClean="0">
              <a:cs typeface="B Zar" pitchFamily="2" charset="-78"/>
            </a:endParaRPr>
          </a:p>
        </p:txBody>
      </p:sp>
      <p:sp>
        <p:nvSpPr>
          <p:cNvPr id="13" name="Rectangle 12"/>
          <p:cNvSpPr/>
          <p:nvPr/>
        </p:nvSpPr>
        <p:spPr>
          <a:xfrm>
            <a:off x="810219" y="4795130"/>
            <a:ext cx="2799163" cy="769441"/>
          </a:xfrm>
          <a:prstGeom prst="rect">
            <a:avLst/>
          </a:prstGeom>
        </p:spPr>
        <p:txBody>
          <a:bodyPr wrap="none">
            <a:spAutoFit/>
          </a:bodyPr>
          <a:lstStyle/>
          <a:p>
            <a:pPr lvl="0" algn="ctr" rtl="1"/>
            <a:r>
              <a:rPr lang="fa-IR" sz="2400" b="1" dirty="0" smtClean="0">
                <a:solidFill>
                  <a:srgbClr val="0070C0"/>
                </a:solidFill>
                <a:cs typeface="B Zar" pitchFamily="2" charset="-78"/>
              </a:rPr>
              <a:t>احتياط مستحب :</a:t>
            </a:r>
          </a:p>
          <a:p>
            <a:pPr algn="ctr" rtl="1"/>
            <a:r>
              <a:rPr lang="fa-IR" sz="2000" b="1" dirty="0" smtClean="0">
                <a:cs typeface="B Zar" pitchFamily="2" charset="-78"/>
              </a:rPr>
              <a:t>عمل به احتياط يا عمل به فتوا</a:t>
            </a:r>
            <a:endParaRPr lang="en-US" sz="2000" b="1" dirty="0" smtClean="0">
              <a:cs typeface="B Zar" pitchFamily="2" charset="-78"/>
            </a:endParaRPr>
          </a:p>
        </p:txBody>
      </p:sp>
      <p:sp>
        <p:nvSpPr>
          <p:cNvPr id="18" name="Rounded Rectangle 17"/>
          <p:cNvSpPr/>
          <p:nvPr/>
        </p:nvSpPr>
        <p:spPr>
          <a:xfrm>
            <a:off x="381000" y="2438400"/>
            <a:ext cx="4038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ectangle 13"/>
          <p:cNvSpPr/>
          <p:nvPr/>
        </p:nvSpPr>
        <p:spPr>
          <a:xfrm>
            <a:off x="1507267" y="2519690"/>
            <a:ext cx="1786066" cy="523220"/>
          </a:xfrm>
          <a:prstGeom prst="rect">
            <a:avLst/>
          </a:prstGeom>
        </p:spPr>
        <p:txBody>
          <a:bodyPr wrap="none">
            <a:spAutoFit/>
          </a:bodyPr>
          <a:lstStyle/>
          <a:p>
            <a:pPr lvl="0" rtl="1"/>
            <a:r>
              <a:rPr lang="fa-IR" sz="2800" b="1" dirty="0" smtClean="0">
                <a:solidFill>
                  <a:schemeClr val="bg1"/>
                </a:solidFill>
                <a:cs typeface="B Zar" pitchFamily="2" charset="-78"/>
              </a:rPr>
              <a:t>در مقام عمل</a:t>
            </a:r>
            <a:endParaRPr lang="en-US" sz="2800" b="1" dirty="0" smtClean="0">
              <a:solidFill>
                <a:schemeClr val="bg1"/>
              </a:solidFill>
              <a:cs typeface="B Zar" pitchFamily="2" charset="-78"/>
            </a:endParaRPr>
          </a:p>
        </p:txBody>
      </p:sp>
      <p:sp>
        <p:nvSpPr>
          <p:cNvPr id="28" name="8-Point Star 27">
            <a:hlinkClick r:id="rId2" action="ppaction://hlinksldjump"/>
          </p:cNvPr>
          <p:cNvSpPr/>
          <p:nvPr/>
        </p:nvSpPr>
        <p:spPr>
          <a:xfrm>
            <a:off x="5029200" y="2637972"/>
            <a:ext cx="304800" cy="304800"/>
          </a:xfrm>
          <a:prstGeom prst="star8">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35" name="8-Point Star 34">
            <a:hlinkClick r:id="rId3" action="ppaction://hlinksldjump"/>
          </p:cNvPr>
          <p:cNvSpPr/>
          <p:nvPr/>
        </p:nvSpPr>
        <p:spPr>
          <a:xfrm>
            <a:off x="457200" y="2637972"/>
            <a:ext cx="304800" cy="304800"/>
          </a:xfrm>
          <a:prstGeom prst="star8">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39" name="Striped Right Arrow 38">
            <a:hlinkClick r:id="rId4" action="ppaction://hlinksldjump"/>
          </p:cNvPr>
          <p:cNvSpPr/>
          <p:nvPr/>
        </p:nvSpPr>
        <p:spPr>
          <a:xfrm rot="10800000">
            <a:off x="65316" y="6248400"/>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8"/>
                                        </p:tgtEl>
                                        <p:attrNameLst>
                                          <p:attrName>style.visibility</p:attrName>
                                        </p:attrNameLst>
                                      </p:cBhvr>
                                      <p:to>
                                        <p:strVal val="visible"/>
                                      </p:to>
                                    </p:set>
                                    <p:anim calcmode="discrete" valueType="clr">
                                      <p:cBhvr override="childStyle">
                                        <p:cTn id="31"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8"/>
                                        </p:tgtEl>
                                        <p:attrNameLst>
                                          <p:attrName>fillcolor</p:attrName>
                                        </p:attrNameLst>
                                      </p:cBhvr>
                                      <p:tavLst>
                                        <p:tav tm="0">
                                          <p:val>
                                            <p:clrVal>
                                              <a:schemeClr val="accent2"/>
                                            </p:clrVal>
                                          </p:val>
                                        </p:tav>
                                        <p:tav tm="50000">
                                          <p:val>
                                            <p:clrVal>
                                              <a:schemeClr val="hlink"/>
                                            </p:clrVal>
                                          </p:val>
                                        </p:tav>
                                      </p:tavLst>
                                    </p:anim>
                                    <p:set>
                                      <p:cBhvr>
                                        <p:cTn id="33" dur="80"/>
                                        <p:tgtEl>
                                          <p:spTgt spid="8"/>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slide(fromBottom)">
                                      <p:cBhvr>
                                        <p:cTn id="38" dur="5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slide(fromBottom)">
                                      <p:cBhvr>
                                        <p:cTn id="43" dur="500"/>
                                        <p:tgtEl>
                                          <p:spTgt spid="17"/>
                                        </p:tgtEl>
                                      </p:cBhvr>
                                    </p:animEffect>
                                  </p:childTnLst>
                                </p:cTn>
                              </p:par>
                            </p:childTnLst>
                          </p:cTn>
                        </p:par>
                        <p:par>
                          <p:cTn id="44" fill="hold">
                            <p:stCondLst>
                              <p:cond delay="500"/>
                            </p:stCondLst>
                            <p:childTnLst>
                              <p:par>
                                <p:cTn id="45" presetID="27" presetClass="entr" presetSubtype="0" fill="hold" grpId="0" nodeType="afterEffect">
                                  <p:stCondLst>
                                    <p:cond delay="0"/>
                                  </p:stCondLst>
                                  <p:iterate type="lt">
                                    <p:tmPct val="50000"/>
                                  </p:iterate>
                                  <p:childTnLst>
                                    <p:set>
                                      <p:cBhvr>
                                        <p:cTn id="46" dur="1" fill="hold">
                                          <p:stCondLst>
                                            <p:cond delay="0"/>
                                          </p:stCondLst>
                                        </p:cTn>
                                        <p:tgtEl>
                                          <p:spTgt spid="9"/>
                                        </p:tgtEl>
                                        <p:attrNameLst>
                                          <p:attrName>style.visibility</p:attrName>
                                        </p:attrNameLst>
                                      </p:cBhvr>
                                      <p:to>
                                        <p:strVal val="visible"/>
                                      </p:to>
                                    </p:set>
                                    <p:anim calcmode="discrete" valueType="clr">
                                      <p:cBhvr override="childStyle">
                                        <p:cTn id="4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9"/>
                                        </p:tgtEl>
                                        <p:attrNameLst>
                                          <p:attrName>fillcolor</p:attrName>
                                        </p:attrNameLst>
                                      </p:cBhvr>
                                      <p:tavLst>
                                        <p:tav tm="0">
                                          <p:val>
                                            <p:clrVal>
                                              <a:schemeClr val="accent2"/>
                                            </p:clrVal>
                                          </p:val>
                                        </p:tav>
                                        <p:tav tm="50000">
                                          <p:val>
                                            <p:clrVal>
                                              <a:schemeClr val="hlink"/>
                                            </p:clrVal>
                                          </p:val>
                                        </p:tav>
                                      </p:tavLst>
                                    </p:anim>
                                    <p:set>
                                      <p:cBhvr>
                                        <p:cTn id="49" dur="80"/>
                                        <p:tgtEl>
                                          <p:spTgt spid="9"/>
                                        </p:tgtEl>
                                        <p:attrNameLst>
                                          <p:attrName>fill.type</p:attrName>
                                        </p:attrNameLst>
                                      </p:cBhvr>
                                      <p:to>
                                        <p:strVal val="solid"/>
                                      </p:to>
                                    </p:se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slide(fromBottom)">
                                      <p:cBhvr>
                                        <p:cTn id="54" dur="500"/>
                                        <p:tgtEl>
                                          <p:spTgt spid="18"/>
                                        </p:tgtEl>
                                      </p:cBhvr>
                                    </p:animEffect>
                                  </p:childTnLst>
                                </p:cTn>
                              </p:par>
                            </p:childTnLst>
                          </p:cTn>
                        </p:par>
                        <p:par>
                          <p:cTn id="55" fill="hold">
                            <p:stCondLst>
                              <p:cond delay="500"/>
                            </p:stCondLst>
                            <p:childTnLst>
                              <p:par>
                                <p:cTn id="56" presetID="27" presetClass="entr" presetSubtype="0" fill="hold" grpId="0" nodeType="afterEffect">
                                  <p:stCondLst>
                                    <p:cond delay="0"/>
                                  </p:stCondLst>
                                  <p:iterate type="lt">
                                    <p:tmPct val="50000"/>
                                  </p:iterate>
                                  <p:childTnLst>
                                    <p:set>
                                      <p:cBhvr>
                                        <p:cTn id="57" dur="1" fill="hold">
                                          <p:stCondLst>
                                            <p:cond delay="0"/>
                                          </p:stCondLst>
                                        </p:cTn>
                                        <p:tgtEl>
                                          <p:spTgt spid="14"/>
                                        </p:tgtEl>
                                        <p:attrNameLst>
                                          <p:attrName>style.visibility</p:attrName>
                                        </p:attrNameLst>
                                      </p:cBhvr>
                                      <p:to>
                                        <p:strVal val="visible"/>
                                      </p:to>
                                    </p:set>
                                    <p:anim calcmode="discrete" valueType="clr">
                                      <p:cBhvr override="childStyle">
                                        <p:cTn id="58"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59" dur="80"/>
                                        <p:tgtEl>
                                          <p:spTgt spid="14"/>
                                        </p:tgtEl>
                                        <p:attrNameLst>
                                          <p:attrName>fillcolor</p:attrName>
                                        </p:attrNameLst>
                                      </p:cBhvr>
                                      <p:tavLst>
                                        <p:tav tm="0">
                                          <p:val>
                                            <p:clrVal>
                                              <a:schemeClr val="accent2"/>
                                            </p:clrVal>
                                          </p:val>
                                        </p:tav>
                                        <p:tav tm="50000">
                                          <p:val>
                                            <p:clrVal>
                                              <a:schemeClr val="hlink"/>
                                            </p:clrVal>
                                          </p:val>
                                        </p:tav>
                                      </p:tavLst>
                                    </p:anim>
                                    <p:set>
                                      <p:cBhvr>
                                        <p:cTn id="60" dur="80"/>
                                        <p:tgtEl>
                                          <p:spTgt spid="14"/>
                                        </p:tgtEl>
                                        <p:attrNameLst>
                                          <p:attrName>fill.type</p:attrName>
                                        </p:attrNameLst>
                                      </p:cBhvr>
                                      <p:to>
                                        <p:strVal val="solid"/>
                                      </p:to>
                                    </p:set>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nodeType="click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randombar(horizontal)">
                                      <p:cBhvr>
                                        <p:cTn id="65" dur="500"/>
                                        <p:tgtEl>
                                          <p:spTgt spid="32"/>
                                        </p:tgtEl>
                                      </p:cBhvr>
                                    </p:animEffect>
                                  </p:childTnLst>
                                </p:cTn>
                              </p:par>
                            </p:childTnLst>
                          </p:cTn>
                        </p:par>
                      </p:childTnLst>
                    </p:cTn>
                  </p:par>
                  <p:par>
                    <p:cTn id="66" fill="hold">
                      <p:stCondLst>
                        <p:cond delay="indefinite"/>
                      </p:stCondLst>
                      <p:childTnLst>
                        <p:par>
                          <p:cTn id="67" fill="hold">
                            <p:stCondLst>
                              <p:cond delay="0"/>
                            </p:stCondLst>
                            <p:childTnLst>
                              <p:par>
                                <p:cTn id="68" presetID="27" presetClass="entr" presetSubtype="0" fill="hold" nodeType="clickEffect">
                                  <p:stCondLst>
                                    <p:cond delay="0"/>
                                  </p:stCondLst>
                                  <p:iterate type="lt">
                                    <p:tmPct val="50000"/>
                                  </p:iterate>
                                  <p:childTnLst>
                                    <p:set>
                                      <p:cBhvr>
                                        <p:cTn id="69"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70"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72" dur="80"/>
                                        <p:tgtEl>
                                          <p:spTgt spid="10">
                                            <p:txEl>
                                              <p:pRg st="0" end="0"/>
                                            </p:txEl>
                                          </p:spTgt>
                                        </p:tgtEl>
                                        <p:attrNameLst>
                                          <p:attrName>fill.type</p:attrName>
                                        </p:attrNameLst>
                                      </p:cBhvr>
                                      <p:to>
                                        <p:strVal val="solid"/>
                                      </p:to>
                                    </p:set>
                                  </p:childTnLst>
                                </p:cTn>
                              </p:par>
                            </p:childTnLst>
                          </p:cTn>
                        </p:par>
                        <p:par>
                          <p:cTn id="73" fill="hold">
                            <p:stCondLst>
                              <p:cond delay="480"/>
                            </p:stCondLst>
                            <p:childTnLst>
                              <p:par>
                                <p:cTn id="74" presetID="27" presetClass="entr" presetSubtype="0" fill="hold" nodeType="afterEffect">
                                  <p:stCondLst>
                                    <p:cond delay="0"/>
                                  </p:stCondLst>
                                  <p:iterate type="lt">
                                    <p:tmPct val="50000"/>
                                  </p:iterate>
                                  <p:childTnLst>
                                    <p:set>
                                      <p:cBhvr>
                                        <p:cTn id="75" dur="1" fill="hold">
                                          <p:stCondLst>
                                            <p:cond delay="0"/>
                                          </p:stCondLst>
                                        </p:cTn>
                                        <p:tgtEl>
                                          <p:spTgt spid="10">
                                            <p:txEl>
                                              <p:pRg st="1" end="1"/>
                                            </p:txEl>
                                          </p:spTgt>
                                        </p:tgtEl>
                                        <p:attrNameLst>
                                          <p:attrName>style.visibility</p:attrName>
                                        </p:attrNameLst>
                                      </p:cBhvr>
                                      <p:to>
                                        <p:strVal val="visible"/>
                                      </p:to>
                                    </p:set>
                                    <p:anim calcmode="discrete" valueType="clr">
                                      <p:cBhvr override="childStyle">
                                        <p:cTn id="76" dur="80"/>
                                        <p:tgtEl>
                                          <p:spTgt spid="1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7" dur="80"/>
                                        <p:tgtEl>
                                          <p:spTgt spid="10">
                                            <p:txEl>
                                              <p:pRg st="1" end="1"/>
                                            </p:txEl>
                                          </p:spTgt>
                                        </p:tgtEl>
                                        <p:attrNameLst>
                                          <p:attrName>fillcolor</p:attrName>
                                        </p:attrNameLst>
                                      </p:cBhvr>
                                      <p:tavLst>
                                        <p:tav tm="0">
                                          <p:val>
                                            <p:clrVal>
                                              <a:schemeClr val="accent2"/>
                                            </p:clrVal>
                                          </p:val>
                                        </p:tav>
                                        <p:tav tm="50000">
                                          <p:val>
                                            <p:clrVal>
                                              <a:schemeClr val="hlink"/>
                                            </p:clrVal>
                                          </p:val>
                                        </p:tav>
                                      </p:tavLst>
                                    </p:anim>
                                    <p:set>
                                      <p:cBhvr>
                                        <p:cTn id="78" dur="80"/>
                                        <p:tgtEl>
                                          <p:spTgt spid="10">
                                            <p:txEl>
                                              <p:pRg st="1" end="1"/>
                                            </p:txEl>
                                          </p:spTgt>
                                        </p:tgtEl>
                                        <p:attrNameLst>
                                          <p:attrName>fill.type</p:attrName>
                                        </p:attrNameLst>
                                      </p:cBhvr>
                                      <p:to>
                                        <p:strVal val="solid"/>
                                      </p:to>
                                    </p:set>
                                  </p:childTnLst>
                                </p:cTn>
                              </p:par>
                            </p:childTnLst>
                          </p:cTn>
                        </p:par>
                      </p:childTnLst>
                    </p:cTn>
                  </p:par>
                  <p:par>
                    <p:cTn id="79" fill="hold">
                      <p:stCondLst>
                        <p:cond delay="indefinite"/>
                      </p:stCondLst>
                      <p:childTnLst>
                        <p:par>
                          <p:cTn id="80" fill="hold">
                            <p:stCondLst>
                              <p:cond delay="0"/>
                            </p:stCondLst>
                            <p:childTnLst>
                              <p:par>
                                <p:cTn id="81" presetID="14" presetClass="entr" presetSubtype="10" fill="hold" nodeType="click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randombar(horizontal)">
                                      <p:cBhvr>
                                        <p:cTn id="83" dur="500"/>
                                        <p:tgtEl>
                                          <p:spTgt spid="34"/>
                                        </p:tgtEl>
                                      </p:cBhvr>
                                    </p:animEffect>
                                  </p:childTnLst>
                                </p:cTn>
                              </p:par>
                            </p:childTnLst>
                          </p:cTn>
                        </p:par>
                      </p:childTnLst>
                    </p:cTn>
                  </p:par>
                  <p:par>
                    <p:cTn id="84" fill="hold">
                      <p:stCondLst>
                        <p:cond delay="indefinite"/>
                      </p:stCondLst>
                      <p:childTnLst>
                        <p:par>
                          <p:cTn id="85" fill="hold">
                            <p:stCondLst>
                              <p:cond delay="0"/>
                            </p:stCondLst>
                            <p:childTnLst>
                              <p:par>
                                <p:cTn id="86" presetID="27" presetClass="entr" presetSubtype="0" fill="hold" nodeType="clickEffect">
                                  <p:stCondLst>
                                    <p:cond delay="0"/>
                                  </p:stCondLst>
                                  <p:iterate type="lt">
                                    <p:tmPct val="50000"/>
                                  </p:iterate>
                                  <p:childTnLst>
                                    <p:set>
                                      <p:cBhvr>
                                        <p:cTn id="87" dur="1" fill="hold">
                                          <p:stCondLst>
                                            <p:cond delay="0"/>
                                          </p:stCondLst>
                                        </p:cTn>
                                        <p:tgtEl>
                                          <p:spTgt spid="11">
                                            <p:txEl>
                                              <p:pRg st="0" end="0"/>
                                            </p:txEl>
                                          </p:spTgt>
                                        </p:tgtEl>
                                        <p:attrNameLst>
                                          <p:attrName>style.visibility</p:attrName>
                                        </p:attrNameLst>
                                      </p:cBhvr>
                                      <p:to>
                                        <p:strVal val="visible"/>
                                      </p:to>
                                    </p:set>
                                    <p:anim calcmode="discrete" valueType="clr">
                                      <p:cBhvr override="childStyle">
                                        <p:cTn id="88" dur="80"/>
                                        <p:tgtEl>
                                          <p:spTgt spid="1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9" dur="80"/>
                                        <p:tgtEl>
                                          <p:spTgt spid="11">
                                            <p:txEl>
                                              <p:pRg st="0" end="0"/>
                                            </p:txEl>
                                          </p:spTgt>
                                        </p:tgtEl>
                                        <p:attrNameLst>
                                          <p:attrName>fillcolor</p:attrName>
                                        </p:attrNameLst>
                                      </p:cBhvr>
                                      <p:tavLst>
                                        <p:tav tm="0">
                                          <p:val>
                                            <p:clrVal>
                                              <a:schemeClr val="accent2"/>
                                            </p:clrVal>
                                          </p:val>
                                        </p:tav>
                                        <p:tav tm="50000">
                                          <p:val>
                                            <p:clrVal>
                                              <a:schemeClr val="hlink"/>
                                            </p:clrVal>
                                          </p:val>
                                        </p:tav>
                                      </p:tavLst>
                                    </p:anim>
                                    <p:set>
                                      <p:cBhvr>
                                        <p:cTn id="90" dur="80"/>
                                        <p:tgtEl>
                                          <p:spTgt spid="11">
                                            <p:txEl>
                                              <p:pRg st="0" end="0"/>
                                            </p:txEl>
                                          </p:spTgt>
                                        </p:tgtEl>
                                        <p:attrNameLst>
                                          <p:attrName>fill.type</p:attrName>
                                        </p:attrNameLst>
                                      </p:cBhvr>
                                      <p:to>
                                        <p:strVal val="solid"/>
                                      </p:to>
                                    </p:set>
                                  </p:childTnLst>
                                </p:cTn>
                              </p:par>
                            </p:childTnLst>
                          </p:cTn>
                        </p:par>
                        <p:par>
                          <p:cTn id="91" fill="hold">
                            <p:stCondLst>
                              <p:cond delay="520"/>
                            </p:stCondLst>
                            <p:childTnLst>
                              <p:par>
                                <p:cTn id="92" presetID="27" presetClass="entr" presetSubtype="0" fill="hold" nodeType="afterEffect">
                                  <p:stCondLst>
                                    <p:cond delay="0"/>
                                  </p:stCondLst>
                                  <p:iterate type="lt">
                                    <p:tmPct val="50000"/>
                                  </p:iterate>
                                  <p:childTnLst>
                                    <p:set>
                                      <p:cBhvr>
                                        <p:cTn id="93" dur="1" fill="hold">
                                          <p:stCondLst>
                                            <p:cond delay="0"/>
                                          </p:stCondLst>
                                        </p:cTn>
                                        <p:tgtEl>
                                          <p:spTgt spid="11">
                                            <p:txEl>
                                              <p:pRg st="1" end="1"/>
                                            </p:txEl>
                                          </p:spTgt>
                                        </p:tgtEl>
                                        <p:attrNameLst>
                                          <p:attrName>style.visibility</p:attrName>
                                        </p:attrNameLst>
                                      </p:cBhvr>
                                      <p:to>
                                        <p:strVal val="visible"/>
                                      </p:to>
                                    </p:set>
                                    <p:anim calcmode="discrete" valueType="clr">
                                      <p:cBhvr override="childStyle">
                                        <p:cTn id="94" dur="80"/>
                                        <p:tgtEl>
                                          <p:spTgt spid="1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5" dur="80"/>
                                        <p:tgtEl>
                                          <p:spTgt spid="11">
                                            <p:txEl>
                                              <p:pRg st="1" end="1"/>
                                            </p:txEl>
                                          </p:spTgt>
                                        </p:tgtEl>
                                        <p:attrNameLst>
                                          <p:attrName>fillcolor</p:attrName>
                                        </p:attrNameLst>
                                      </p:cBhvr>
                                      <p:tavLst>
                                        <p:tav tm="0">
                                          <p:val>
                                            <p:clrVal>
                                              <a:schemeClr val="accent2"/>
                                            </p:clrVal>
                                          </p:val>
                                        </p:tav>
                                        <p:tav tm="50000">
                                          <p:val>
                                            <p:clrVal>
                                              <a:schemeClr val="hlink"/>
                                            </p:clrVal>
                                          </p:val>
                                        </p:tav>
                                      </p:tavLst>
                                    </p:anim>
                                    <p:set>
                                      <p:cBhvr>
                                        <p:cTn id="96" dur="80"/>
                                        <p:tgtEl>
                                          <p:spTgt spid="11">
                                            <p:txEl>
                                              <p:pRg st="1" end="1"/>
                                            </p:txEl>
                                          </p:spTgt>
                                        </p:tgtEl>
                                        <p:attrNameLst>
                                          <p:attrName>fill.type</p:attrName>
                                        </p:attrNameLst>
                                      </p:cBhvr>
                                      <p:to>
                                        <p:strVal val="solid"/>
                                      </p:to>
                                    </p:set>
                                  </p:childTnLst>
                                </p:cTn>
                              </p:par>
                              <p:par>
                                <p:cTn id="97" presetID="10" presetClass="entr" presetSubtype="0" fill="hold" grpId="1" nodeType="with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fade">
                                      <p:cBhvr>
                                        <p:cTn id="99" dur="2000"/>
                                        <p:tgtEl>
                                          <p:spTgt spid="28"/>
                                        </p:tgtEl>
                                      </p:cBhvr>
                                    </p:animEffect>
                                  </p:childTnLst>
                                </p:cTn>
                              </p:par>
                              <p:par>
                                <p:cTn id="100" presetID="8" presetClass="emph" presetSubtype="0" repeatCount="indefinite" fill="hold" grpId="0" nodeType="withEffect">
                                  <p:stCondLst>
                                    <p:cond delay="0"/>
                                  </p:stCondLst>
                                  <p:childTnLst>
                                    <p:animRot by="21600000">
                                      <p:cBhvr>
                                        <p:cTn id="101" dur="2000" fill="hold"/>
                                        <p:tgtEl>
                                          <p:spTgt spid="28"/>
                                        </p:tgtEl>
                                        <p:attrNameLst>
                                          <p:attrName>r</p:attrName>
                                        </p:attrNameLst>
                                      </p:cBhvr>
                                    </p:animRot>
                                  </p:childTnLst>
                                </p:cTn>
                              </p:par>
                            </p:childTnLst>
                          </p:cTn>
                        </p:par>
                      </p:childTnLst>
                    </p:cTn>
                  </p:par>
                  <p:par>
                    <p:cTn id="102" fill="hold">
                      <p:stCondLst>
                        <p:cond delay="indefinite"/>
                      </p:stCondLst>
                      <p:childTnLst>
                        <p:par>
                          <p:cTn id="103" fill="hold">
                            <p:stCondLst>
                              <p:cond delay="0"/>
                            </p:stCondLst>
                            <p:childTnLst>
                              <p:par>
                                <p:cTn id="104" presetID="14" presetClass="entr" presetSubtype="10" fill="hold" nodeType="clickEffect">
                                  <p:stCondLst>
                                    <p:cond delay="0"/>
                                  </p:stCondLst>
                                  <p:childTnLst>
                                    <p:set>
                                      <p:cBhvr>
                                        <p:cTn id="105" dur="1" fill="hold">
                                          <p:stCondLst>
                                            <p:cond delay="0"/>
                                          </p:stCondLst>
                                        </p:cTn>
                                        <p:tgtEl>
                                          <p:spTgt spid="36"/>
                                        </p:tgtEl>
                                        <p:attrNameLst>
                                          <p:attrName>style.visibility</p:attrName>
                                        </p:attrNameLst>
                                      </p:cBhvr>
                                      <p:to>
                                        <p:strVal val="visible"/>
                                      </p:to>
                                    </p:set>
                                    <p:animEffect transition="in" filter="randombar(horizontal)">
                                      <p:cBhvr>
                                        <p:cTn id="106" dur="500"/>
                                        <p:tgtEl>
                                          <p:spTgt spid="36"/>
                                        </p:tgtEl>
                                      </p:cBhvr>
                                    </p:animEffect>
                                  </p:childTnLst>
                                </p:cTn>
                              </p:par>
                            </p:childTnLst>
                          </p:cTn>
                        </p:par>
                      </p:childTnLst>
                    </p:cTn>
                  </p:par>
                  <p:par>
                    <p:cTn id="107" fill="hold">
                      <p:stCondLst>
                        <p:cond delay="indefinite"/>
                      </p:stCondLst>
                      <p:childTnLst>
                        <p:par>
                          <p:cTn id="108" fill="hold">
                            <p:stCondLst>
                              <p:cond delay="0"/>
                            </p:stCondLst>
                            <p:childTnLst>
                              <p:par>
                                <p:cTn id="109" presetID="27" presetClass="entr" presetSubtype="0" fill="hold" nodeType="clickEffect">
                                  <p:stCondLst>
                                    <p:cond delay="0"/>
                                  </p:stCondLst>
                                  <p:iterate type="lt">
                                    <p:tmPct val="50000"/>
                                  </p:iterate>
                                  <p:childTnLst>
                                    <p:set>
                                      <p:cBhvr>
                                        <p:cTn id="110"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111"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2"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113" dur="80"/>
                                        <p:tgtEl>
                                          <p:spTgt spid="12">
                                            <p:txEl>
                                              <p:pRg st="0" end="0"/>
                                            </p:txEl>
                                          </p:spTgt>
                                        </p:tgtEl>
                                        <p:attrNameLst>
                                          <p:attrName>fill.type</p:attrName>
                                        </p:attrNameLst>
                                      </p:cBhvr>
                                      <p:to>
                                        <p:strVal val="solid"/>
                                      </p:to>
                                    </p:set>
                                  </p:childTnLst>
                                </p:cTn>
                              </p:par>
                            </p:childTnLst>
                          </p:cTn>
                        </p:par>
                        <p:par>
                          <p:cTn id="114" fill="hold">
                            <p:stCondLst>
                              <p:cond delay="480"/>
                            </p:stCondLst>
                            <p:childTnLst>
                              <p:par>
                                <p:cTn id="115" presetID="27" presetClass="entr" presetSubtype="0" fill="hold" nodeType="afterEffect">
                                  <p:stCondLst>
                                    <p:cond delay="0"/>
                                  </p:stCondLst>
                                  <p:iterate type="lt">
                                    <p:tmPct val="50000"/>
                                  </p:iterate>
                                  <p:childTnLst>
                                    <p:set>
                                      <p:cBhvr>
                                        <p:cTn id="116" dur="1" fill="hold">
                                          <p:stCondLst>
                                            <p:cond delay="0"/>
                                          </p:stCondLst>
                                        </p:cTn>
                                        <p:tgtEl>
                                          <p:spTgt spid="12">
                                            <p:txEl>
                                              <p:pRg st="1" end="1"/>
                                            </p:txEl>
                                          </p:spTgt>
                                        </p:tgtEl>
                                        <p:attrNameLst>
                                          <p:attrName>style.visibility</p:attrName>
                                        </p:attrNameLst>
                                      </p:cBhvr>
                                      <p:to>
                                        <p:strVal val="visible"/>
                                      </p:to>
                                    </p:set>
                                    <p:anim calcmode="discrete" valueType="clr">
                                      <p:cBhvr override="childStyle">
                                        <p:cTn id="117" dur="80"/>
                                        <p:tgtEl>
                                          <p:spTgt spid="1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8" dur="80"/>
                                        <p:tgtEl>
                                          <p:spTgt spid="12">
                                            <p:txEl>
                                              <p:pRg st="1" end="1"/>
                                            </p:txEl>
                                          </p:spTgt>
                                        </p:tgtEl>
                                        <p:attrNameLst>
                                          <p:attrName>fillcolor</p:attrName>
                                        </p:attrNameLst>
                                      </p:cBhvr>
                                      <p:tavLst>
                                        <p:tav tm="0">
                                          <p:val>
                                            <p:clrVal>
                                              <a:schemeClr val="accent2"/>
                                            </p:clrVal>
                                          </p:val>
                                        </p:tav>
                                        <p:tav tm="50000">
                                          <p:val>
                                            <p:clrVal>
                                              <a:schemeClr val="hlink"/>
                                            </p:clrVal>
                                          </p:val>
                                        </p:tav>
                                      </p:tavLst>
                                    </p:anim>
                                    <p:set>
                                      <p:cBhvr>
                                        <p:cTn id="119" dur="80"/>
                                        <p:tgtEl>
                                          <p:spTgt spid="12">
                                            <p:txEl>
                                              <p:pRg st="1" end="1"/>
                                            </p:txEl>
                                          </p:spTgt>
                                        </p:tgtEl>
                                        <p:attrNameLst>
                                          <p:attrName>fill.type</p:attrName>
                                        </p:attrNameLst>
                                      </p:cBhvr>
                                      <p:to>
                                        <p:strVal val="solid"/>
                                      </p:to>
                                    </p:set>
                                  </p:childTnLst>
                                </p:cTn>
                              </p:par>
                            </p:childTnLst>
                          </p:cTn>
                        </p:par>
                      </p:childTnLst>
                    </p:cTn>
                  </p:par>
                  <p:par>
                    <p:cTn id="120" fill="hold">
                      <p:stCondLst>
                        <p:cond delay="indefinite"/>
                      </p:stCondLst>
                      <p:childTnLst>
                        <p:par>
                          <p:cTn id="121" fill="hold">
                            <p:stCondLst>
                              <p:cond delay="0"/>
                            </p:stCondLst>
                            <p:childTnLst>
                              <p:par>
                                <p:cTn id="122" presetID="14" presetClass="entr" presetSubtype="10" fill="hold" nodeType="clickEffect">
                                  <p:stCondLst>
                                    <p:cond delay="0"/>
                                  </p:stCondLst>
                                  <p:childTnLst>
                                    <p:set>
                                      <p:cBhvr>
                                        <p:cTn id="123" dur="1" fill="hold">
                                          <p:stCondLst>
                                            <p:cond delay="0"/>
                                          </p:stCondLst>
                                        </p:cTn>
                                        <p:tgtEl>
                                          <p:spTgt spid="38"/>
                                        </p:tgtEl>
                                        <p:attrNameLst>
                                          <p:attrName>style.visibility</p:attrName>
                                        </p:attrNameLst>
                                      </p:cBhvr>
                                      <p:to>
                                        <p:strVal val="visible"/>
                                      </p:to>
                                    </p:set>
                                    <p:animEffect transition="in" filter="randombar(horizontal)">
                                      <p:cBhvr>
                                        <p:cTn id="124" dur="500"/>
                                        <p:tgtEl>
                                          <p:spTgt spid="38"/>
                                        </p:tgtEl>
                                      </p:cBhvr>
                                    </p:animEffect>
                                  </p:childTnLst>
                                </p:cTn>
                              </p:par>
                            </p:childTnLst>
                          </p:cTn>
                        </p:par>
                      </p:childTnLst>
                    </p:cTn>
                  </p:par>
                  <p:par>
                    <p:cTn id="125" fill="hold">
                      <p:stCondLst>
                        <p:cond delay="indefinite"/>
                      </p:stCondLst>
                      <p:childTnLst>
                        <p:par>
                          <p:cTn id="126" fill="hold">
                            <p:stCondLst>
                              <p:cond delay="0"/>
                            </p:stCondLst>
                            <p:childTnLst>
                              <p:par>
                                <p:cTn id="127" presetID="27" presetClass="entr" presetSubtype="0" fill="hold" nodeType="clickEffect">
                                  <p:stCondLst>
                                    <p:cond delay="0"/>
                                  </p:stCondLst>
                                  <p:iterate type="lt">
                                    <p:tmPct val="50000"/>
                                  </p:iterate>
                                  <p:childTnLst>
                                    <p:set>
                                      <p:cBhvr>
                                        <p:cTn id="128" dur="1" fill="hold">
                                          <p:stCondLst>
                                            <p:cond delay="0"/>
                                          </p:stCondLst>
                                        </p:cTn>
                                        <p:tgtEl>
                                          <p:spTgt spid="13">
                                            <p:txEl>
                                              <p:pRg st="0" end="0"/>
                                            </p:txEl>
                                          </p:spTgt>
                                        </p:tgtEl>
                                        <p:attrNameLst>
                                          <p:attrName>style.visibility</p:attrName>
                                        </p:attrNameLst>
                                      </p:cBhvr>
                                      <p:to>
                                        <p:strVal val="visible"/>
                                      </p:to>
                                    </p:set>
                                    <p:anim calcmode="discrete" valueType="clr">
                                      <p:cBhvr override="childStyle">
                                        <p:cTn id="129" dur="80"/>
                                        <p:tgtEl>
                                          <p:spTgt spid="1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0" dur="80"/>
                                        <p:tgtEl>
                                          <p:spTgt spid="13">
                                            <p:txEl>
                                              <p:pRg st="0" end="0"/>
                                            </p:txEl>
                                          </p:spTgt>
                                        </p:tgtEl>
                                        <p:attrNameLst>
                                          <p:attrName>fillcolor</p:attrName>
                                        </p:attrNameLst>
                                      </p:cBhvr>
                                      <p:tavLst>
                                        <p:tav tm="0">
                                          <p:val>
                                            <p:clrVal>
                                              <a:schemeClr val="accent2"/>
                                            </p:clrVal>
                                          </p:val>
                                        </p:tav>
                                        <p:tav tm="50000">
                                          <p:val>
                                            <p:clrVal>
                                              <a:schemeClr val="hlink"/>
                                            </p:clrVal>
                                          </p:val>
                                        </p:tav>
                                      </p:tavLst>
                                    </p:anim>
                                    <p:set>
                                      <p:cBhvr>
                                        <p:cTn id="131" dur="80"/>
                                        <p:tgtEl>
                                          <p:spTgt spid="13">
                                            <p:txEl>
                                              <p:pRg st="0" end="0"/>
                                            </p:txEl>
                                          </p:spTgt>
                                        </p:tgtEl>
                                        <p:attrNameLst>
                                          <p:attrName>fill.type</p:attrName>
                                        </p:attrNameLst>
                                      </p:cBhvr>
                                      <p:to>
                                        <p:strVal val="solid"/>
                                      </p:to>
                                    </p:set>
                                  </p:childTnLst>
                                </p:cTn>
                              </p:par>
                            </p:childTnLst>
                          </p:cTn>
                        </p:par>
                        <p:par>
                          <p:cTn id="132" fill="hold">
                            <p:stCondLst>
                              <p:cond delay="520"/>
                            </p:stCondLst>
                            <p:childTnLst>
                              <p:par>
                                <p:cTn id="133" presetID="27" presetClass="entr" presetSubtype="0" fill="hold" nodeType="afterEffect">
                                  <p:stCondLst>
                                    <p:cond delay="0"/>
                                  </p:stCondLst>
                                  <p:iterate type="lt">
                                    <p:tmPct val="50000"/>
                                  </p:iterate>
                                  <p:childTnLst>
                                    <p:set>
                                      <p:cBhvr>
                                        <p:cTn id="134" dur="1" fill="hold">
                                          <p:stCondLst>
                                            <p:cond delay="0"/>
                                          </p:stCondLst>
                                        </p:cTn>
                                        <p:tgtEl>
                                          <p:spTgt spid="13">
                                            <p:txEl>
                                              <p:pRg st="1" end="1"/>
                                            </p:txEl>
                                          </p:spTgt>
                                        </p:tgtEl>
                                        <p:attrNameLst>
                                          <p:attrName>style.visibility</p:attrName>
                                        </p:attrNameLst>
                                      </p:cBhvr>
                                      <p:to>
                                        <p:strVal val="visible"/>
                                      </p:to>
                                    </p:set>
                                    <p:anim calcmode="discrete" valueType="clr">
                                      <p:cBhvr override="childStyle">
                                        <p:cTn id="135" dur="80"/>
                                        <p:tgtEl>
                                          <p:spTgt spid="1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6" dur="80"/>
                                        <p:tgtEl>
                                          <p:spTgt spid="13">
                                            <p:txEl>
                                              <p:pRg st="1" end="1"/>
                                            </p:txEl>
                                          </p:spTgt>
                                        </p:tgtEl>
                                        <p:attrNameLst>
                                          <p:attrName>fillcolor</p:attrName>
                                        </p:attrNameLst>
                                      </p:cBhvr>
                                      <p:tavLst>
                                        <p:tav tm="0">
                                          <p:val>
                                            <p:clrVal>
                                              <a:schemeClr val="accent2"/>
                                            </p:clrVal>
                                          </p:val>
                                        </p:tav>
                                        <p:tav tm="50000">
                                          <p:val>
                                            <p:clrVal>
                                              <a:schemeClr val="hlink"/>
                                            </p:clrVal>
                                          </p:val>
                                        </p:tav>
                                      </p:tavLst>
                                    </p:anim>
                                    <p:set>
                                      <p:cBhvr>
                                        <p:cTn id="137" dur="80"/>
                                        <p:tgtEl>
                                          <p:spTgt spid="13">
                                            <p:txEl>
                                              <p:pRg st="1" end="1"/>
                                            </p:txEl>
                                          </p:spTgt>
                                        </p:tgtEl>
                                        <p:attrNameLst>
                                          <p:attrName>fill.type</p:attrName>
                                        </p:attrNameLst>
                                      </p:cBhvr>
                                      <p:to>
                                        <p:strVal val="solid"/>
                                      </p:to>
                                    </p:set>
                                  </p:childTnLst>
                                </p:cTn>
                              </p:par>
                              <p:par>
                                <p:cTn id="138" presetID="10" presetClass="entr" presetSubtype="0" fill="hold" grpId="1" nodeType="withEffect">
                                  <p:stCondLst>
                                    <p:cond delay="0"/>
                                  </p:stCondLst>
                                  <p:childTnLst>
                                    <p:set>
                                      <p:cBhvr>
                                        <p:cTn id="139" dur="1" fill="hold">
                                          <p:stCondLst>
                                            <p:cond delay="0"/>
                                          </p:stCondLst>
                                        </p:cTn>
                                        <p:tgtEl>
                                          <p:spTgt spid="35"/>
                                        </p:tgtEl>
                                        <p:attrNameLst>
                                          <p:attrName>style.visibility</p:attrName>
                                        </p:attrNameLst>
                                      </p:cBhvr>
                                      <p:to>
                                        <p:strVal val="visible"/>
                                      </p:to>
                                    </p:set>
                                    <p:animEffect transition="in" filter="fade">
                                      <p:cBhvr>
                                        <p:cTn id="140" dur="2000"/>
                                        <p:tgtEl>
                                          <p:spTgt spid="35"/>
                                        </p:tgtEl>
                                      </p:cBhvr>
                                    </p:animEffect>
                                  </p:childTnLst>
                                </p:cTn>
                              </p:par>
                              <p:par>
                                <p:cTn id="141" presetID="8" presetClass="emph" presetSubtype="0" repeatCount="indefinite" fill="hold" grpId="0" nodeType="withEffect">
                                  <p:stCondLst>
                                    <p:cond delay="0"/>
                                  </p:stCondLst>
                                  <p:childTnLst>
                                    <p:animRot by="21600000">
                                      <p:cBhvr>
                                        <p:cTn id="142" dur="2000" fill="hold"/>
                                        <p:tgtEl>
                                          <p:spTgt spid="35"/>
                                        </p:tgtEl>
                                        <p:attrNameLst>
                                          <p:attrName>r</p:attrName>
                                        </p:attrNameLst>
                                      </p:cBhvr>
                                    </p:animRot>
                                  </p:childTnLst>
                                </p:cTn>
                              </p:par>
                            </p:childTnLst>
                          </p:cTn>
                        </p:par>
                        <p:par>
                          <p:cTn id="143" fill="hold">
                            <p:stCondLst>
                              <p:cond delay="2520"/>
                            </p:stCondLst>
                            <p:childTnLst>
                              <p:par>
                                <p:cTn id="144" presetID="10" presetClass="entr" presetSubtype="0" fill="hold" grpId="0" nodeType="afterEffect">
                                  <p:stCondLst>
                                    <p:cond delay="0"/>
                                  </p:stCondLst>
                                  <p:childTnLst>
                                    <p:set>
                                      <p:cBhvr>
                                        <p:cTn id="145" dur="1" fill="hold">
                                          <p:stCondLst>
                                            <p:cond delay="0"/>
                                          </p:stCondLst>
                                        </p:cTn>
                                        <p:tgtEl>
                                          <p:spTgt spid="39"/>
                                        </p:tgtEl>
                                        <p:attrNameLst>
                                          <p:attrName>style.visibility</p:attrName>
                                        </p:attrNameLst>
                                      </p:cBhvr>
                                      <p:to>
                                        <p:strVal val="visible"/>
                                      </p:to>
                                    </p:set>
                                    <p:animEffect transition="in" filter="fade">
                                      <p:cBhvr>
                                        <p:cTn id="146"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7" grpId="0" animBg="1"/>
      <p:bldP spid="5" grpId="0"/>
      <p:bldP spid="16" grpId="0" animBg="1"/>
      <p:bldP spid="8" grpId="0"/>
      <p:bldP spid="17" grpId="0" animBg="1"/>
      <p:bldP spid="9" grpId="0"/>
      <p:bldP spid="18" grpId="0" animBg="1"/>
      <p:bldP spid="14" grpId="0"/>
      <p:bldP spid="28" grpId="0" animBg="1"/>
      <p:bldP spid="28" grpId="1" animBg="1"/>
      <p:bldP spid="35" grpId="0" animBg="1"/>
      <p:bldP spid="35" grpId="1" animBg="1"/>
      <p:bldP spid="3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26792" y="1"/>
            <a:ext cx="1096775"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hlinkClick r:id="rId2" action="ppaction://hlinksldjump"/>
          </p:cNvPr>
          <p:cNvSpPr/>
          <p:nvPr/>
        </p:nvSpPr>
        <p:spPr>
          <a:xfrm>
            <a:off x="257628" y="714828"/>
            <a:ext cx="8686800" cy="5867400"/>
          </a:xfrm>
          <a:prstGeom prst="roundRect">
            <a:avLst>
              <a:gd name="adj" fmla="val 5562"/>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457200" y="914400"/>
            <a:ext cx="8305800" cy="5078313"/>
          </a:xfrm>
          <a:prstGeom prst="rect">
            <a:avLst/>
          </a:prstGeom>
        </p:spPr>
        <p:txBody>
          <a:bodyPr wrap="square">
            <a:spAutoFit/>
          </a:bodyPr>
          <a:lstStyle/>
          <a:p>
            <a:pPr algn="justLow" rtl="1">
              <a:lnSpc>
                <a:spcPct val="150000"/>
              </a:lnSpc>
            </a:pPr>
            <a:r>
              <a:rPr lang="fa-IR" sz="2400" b="1" dirty="0" smtClean="0">
                <a:cs typeface="B Zar" pitchFamily="2" charset="-78"/>
              </a:rPr>
              <a:t>احتياط واجب، احتياط بدون فتواست. احتياط مستحب، احتياط همراه با فتواست. اگر مجتهد در مساله‏اى فتوا داده و احتياط نيز داشته باشد، اين احتياط مستحب است. و اگر مجتهد در مسأله‏اى فتوا نداده و از ابتدا احتياط كرده باشد، احتياط واجب است كه به آن «احتياط مطلق» نيز مى‏گويند.</a:t>
            </a:r>
          </a:p>
          <a:p>
            <a:pPr algn="justLow" rtl="1">
              <a:lnSpc>
                <a:spcPct val="150000"/>
              </a:lnSpc>
            </a:pPr>
            <a:r>
              <a:rPr lang="fa-IR" sz="2400" b="1" dirty="0" smtClean="0">
                <a:cs typeface="B Zar" pitchFamily="2" charset="-78"/>
              </a:rPr>
              <a:t>مثالِ احتياط مستحب: «در غسل ارتماسى، اگر به نيّت غسل ارتماسى، به‏تدريج درآب فرورود تا تمام بدن زير آب قرار گيرد، غسل او صحيح است و احتياط آن است كه يك دفعه زير آب رود». مثالِ احتياط واجب: «اگر نذر كند كه به فقير معينى صدقه بدهد، نمى‏تواند آن‏را به فقير ديگرى بدهد و اگر آن فقير بميرد، بنابر احتياط بايد به ورثه او بپردازد.»</a:t>
            </a:r>
            <a:endParaRPr lang="en-US" sz="2400" b="1" dirty="0">
              <a:cs typeface="B Zar" pitchFamily="2" charset="-78"/>
            </a:endParaRPr>
          </a:p>
        </p:txBody>
      </p:sp>
      <p:sp>
        <p:nvSpPr>
          <p:cNvPr id="11" name="Rectangle 10"/>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7" presetClass="entr" presetSubtype="0" fill="hold" nodeType="afterEffect">
                                  <p:stCondLst>
                                    <p:cond delay="0"/>
                                  </p:stCondLst>
                                  <p:iterate type="lt">
                                    <p:tmPct val="50000"/>
                                  </p:iterate>
                                  <p:childTnLst>
                                    <p:set>
                                      <p:cBhvr>
                                        <p:cTn id="10"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11"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13" dur="80"/>
                                        <p:tgtEl>
                                          <p:spTgt spid="10">
                                            <p:txEl>
                                              <p:pRg st="0" end="0"/>
                                            </p:txEl>
                                          </p:spTgt>
                                        </p:tgtEl>
                                        <p:attrNameLst>
                                          <p:attrName>fill.type</p:attrName>
                                        </p:attrNameLst>
                                      </p:cBhvr>
                                      <p:to>
                                        <p:strVal val="solid"/>
                                      </p:to>
                                    </p:set>
                                  </p:childTnLst>
                                </p:cTn>
                              </p:par>
                            </p:childTnLst>
                          </p:cTn>
                        </p:par>
                        <p:par>
                          <p:cTn id="14" fill="hold">
                            <p:stCondLst>
                              <p:cond delay="9260"/>
                            </p:stCondLst>
                            <p:childTnLst>
                              <p:par>
                                <p:cTn id="15" presetID="27" presetClass="entr" presetSubtype="0" fill="hold" nodeType="afterEffect">
                                  <p:stCondLst>
                                    <p:cond delay="0"/>
                                  </p:stCondLst>
                                  <p:iterate type="lt">
                                    <p:tmPct val="50000"/>
                                  </p:iterate>
                                  <p:childTnLst>
                                    <p:set>
                                      <p:cBhvr>
                                        <p:cTn id="16" dur="1" fill="hold">
                                          <p:stCondLst>
                                            <p:cond delay="0"/>
                                          </p:stCondLst>
                                        </p:cTn>
                                        <p:tgtEl>
                                          <p:spTgt spid="10">
                                            <p:txEl>
                                              <p:pRg st="1" end="1"/>
                                            </p:txEl>
                                          </p:spTgt>
                                        </p:tgtEl>
                                        <p:attrNameLst>
                                          <p:attrName>style.visibility</p:attrName>
                                        </p:attrNameLst>
                                      </p:cBhvr>
                                      <p:to>
                                        <p:strVal val="visible"/>
                                      </p:to>
                                    </p:set>
                                    <p:anim calcmode="discrete" valueType="clr">
                                      <p:cBhvr override="childStyle">
                                        <p:cTn id="17" dur="80"/>
                                        <p:tgtEl>
                                          <p:spTgt spid="1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0">
                                            <p:txEl>
                                              <p:pRg st="1" end="1"/>
                                            </p:txEl>
                                          </p:spTgt>
                                        </p:tgtEl>
                                        <p:attrNameLst>
                                          <p:attrName>fillcolor</p:attrName>
                                        </p:attrNameLst>
                                      </p:cBhvr>
                                      <p:tavLst>
                                        <p:tav tm="0">
                                          <p:val>
                                            <p:clrVal>
                                              <a:schemeClr val="accent2"/>
                                            </p:clrVal>
                                          </p:val>
                                        </p:tav>
                                        <p:tav tm="50000">
                                          <p:val>
                                            <p:clrVal>
                                              <a:schemeClr val="hlink"/>
                                            </p:clrVal>
                                          </p:val>
                                        </p:tav>
                                      </p:tavLst>
                                    </p:anim>
                                    <p:set>
                                      <p:cBhvr>
                                        <p:cTn id="19" dur="80"/>
                                        <p:tgtEl>
                                          <p:spTgt spid="10">
                                            <p:txEl>
                                              <p:pRg st="1" end="1"/>
                                            </p:txEl>
                                          </p:spTgt>
                                        </p:tgtEl>
                                        <p:attrNameLst>
                                          <p:attrName>fill.type</p:attrName>
                                        </p:attrNameLst>
                                      </p:cBhvr>
                                      <p:to>
                                        <p:strVal val="solid"/>
                                      </p:to>
                                    </p:set>
                                  </p:childTnLst>
                                </p:cTn>
                              </p:par>
                              <p:par>
                                <p:cTn id="20" presetID="53"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26792" y="1"/>
            <a:ext cx="1096775"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hlinkClick r:id="rId2" action="ppaction://hlinksldjump"/>
          </p:cNvPr>
          <p:cNvSpPr/>
          <p:nvPr/>
        </p:nvSpPr>
        <p:spPr>
          <a:xfrm>
            <a:off x="257628" y="714828"/>
            <a:ext cx="8686800" cy="5867400"/>
          </a:xfrm>
          <a:prstGeom prst="roundRect">
            <a:avLst>
              <a:gd name="adj" fmla="val 5562"/>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457200" y="914400"/>
            <a:ext cx="8305800" cy="4872488"/>
          </a:xfrm>
          <a:prstGeom prst="rect">
            <a:avLst/>
          </a:prstGeom>
        </p:spPr>
        <p:txBody>
          <a:bodyPr wrap="square">
            <a:spAutoFit/>
          </a:bodyPr>
          <a:lstStyle/>
          <a:p>
            <a:pPr algn="justLow" rtl="1">
              <a:lnSpc>
                <a:spcPct val="150000"/>
              </a:lnSpc>
            </a:pPr>
            <a:r>
              <a:rPr lang="fa-IR" sz="3500" b="1" dirty="0" smtClean="0">
                <a:cs typeface="B Zar" pitchFamily="2" charset="-78"/>
              </a:rPr>
              <a:t>در احتياط مستحب، مقلّد بايد به همان احتياط عمل كند، يا به فتواى همراه آن و نمى‏تواند در آن مسأله به مجتهد ديگر رجوع كند.</a:t>
            </a:r>
          </a:p>
          <a:p>
            <a:pPr algn="justLow" rtl="1">
              <a:lnSpc>
                <a:spcPct val="150000"/>
              </a:lnSpc>
            </a:pPr>
            <a:r>
              <a:rPr lang="fa-IR" sz="3500" b="1" dirty="0" smtClean="0">
                <a:cs typeface="B Zar" pitchFamily="2" charset="-78"/>
              </a:rPr>
              <a:t>اما در احتياط واجب، مقلّد مى‏تواند به همان احتياط عمل كند، يا به فتواى مجتهد ديگرى كه پس از آن مجتهد، از ديگران اعلم است مراجعه كند.</a:t>
            </a:r>
            <a:endParaRPr lang="en-US" sz="3500" b="1" dirty="0">
              <a:cs typeface="B Zar" pitchFamily="2" charset="-78"/>
            </a:endParaRPr>
          </a:p>
        </p:txBody>
      </p:sp>
      <p:sp>
        <p:nvSpPr>
          <p:cNvPr id="11" name="Rectangle 10"/>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7" presetClass="entr" presetSubtype="0" fill="hold" nodeType="afterEffect">
                                  <p:stCondLst>
                                    <p:cond delay="0"/>
                                  </p:stCondLst>
                                  <p:iterate type="lt">
                                    <p:tmPct val="50000"/>
                                  </p:iterate>
                                  <p:childTnLst>
                                    <p:set>
                                      <p:cBhvr>
                                        <p:cTn id="10"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11"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13" dur="80"/>
                                        <p:tgtEl>
                                          <p:spTgt spid="10">
                                            <p:txEl>
                                              <p:pRg st="0" end="0"/>
                                            </p:txEl>
                                          </p:spTgt>
                                        </p:tgtEl>
                                        <p:attrNameLst>
                                          <p:attrName>fill.type</p:attrName>
                                        </p:attrNameLst>
                                      </p:cBhvr>
                                      <p:to>
                                        <p:strVal val="solid"/>
                                      </p:to>
                                    </p:set>
                                  </p:childTnLst>
                                </p:cTn>
                              </p:par>
                            </p:childTnLst>
                          </p:cTn>
                        </p:par>
                        <p:par>
                          <p:cTn id="14" fill="hold">
                            <p:stCondLst>
                              <p:cond delay="4380"/>
                            </p:stCondLst>
                            <p:childTnLst>
                              <p:par>
                                <p:cTn id="15" presetID="27" presetClass="entr" presetSubtype="0" fill="hold" nodeType="afterEffect">
                                  <p:stCondLst>
                                    <p:cond delay="0"/>
                                  </p:stCondLst>
                                  <p:iterate type="lt">
                                    <p:tmPct val="50000"/>
                                  </p:iterate>
                                  <p:childTnLst>
                                    <p:set>
                                      <p:cBhvr>
                                        <p:cTn id="16" dur="1" fill="hold">
                                          <p:stCondLst>
                                            <p:cond delay="0"/>
                                          </p:stCondLst>
                                        </p:cTn>
                                        <p:tgtEl>
                                          <p:spTgt spid="10">
                                            <p:txEl>
                                              <p:pRg st="1" end="1"/>
                                            </p:txEl>
                                          </p:spTgt>
                                        </p:tgtEl>
                                        <p:attrNameLst>
                                          <p:attrName>style.visibility</p:attrName>
                                        </p:attrNameLst>
                                      </p:cBhvr>
                                      <p:to>
                                        <p:strVal val="visible"/>
                                      </p:to>
                                    </p:set>
                                    <p:anim calcmode="discrete" valueType="clr">
                                      <p:cBhvr override="childStyle">
                                        <p:cTn id="17" dur="80"/>
                                        <p:tgtEl>
                                          <p:spTgt spid="1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0">
                                            <p:txEl>
                                              <p:pRg st="1" end="1"/>
                                            </p:txEl>
                                          </p:spTgt>
                                        </p:tgtEl>
                                        <p:attrNameLst>
                                          <p:attrName>fillcolor</p:attrName>
                                        </p:attrNameLst>
                                      </p:cBhvr>
                                      <p:tavLst>
                                        <p:tav tm="0">
                                          <p:val>
                                            <p:clrVal>
                                              <a:schemeClr val="accent2"/>
                                            </p:clrVal>
                                          </p:val>
                                        </p:tav>
                                        <p:tav tm="50000">
                                          <p:val>
                                            <p:clrVal>
                                              <a:schemeClr val="hlink"/>
                                            </p:clrVal>
                                          </p:val>
                                        </p:tav>
                                      </p:tavLst>
                                    </p:anim>
                                    <p:set>
                                      <p:cBhvr>
                                        <p:cTn id="19" dur="80"/>
                                        <p:tgtEl>
                                          <p:spTgt spid="10">
                                            <p:txEl>
                                              <p:pRg st="1" end="1"/>
                                            </p:txEl>
                                          </p:spTgt>
                                        </p:tgtEl>
                                        <p:attrNameLst>
                                          <p:attrName>fill.type</p:attrName>
                                        </p:attrNameLst>
                                      </p:cBhvr>
                                      <p:to>
                                        <p:strVal val="solid"/>
                                      </p:to>
                                    </p:set>
                                  </p:childTnLst>
                                </p:cTn>
                              </p:par>
                              <p:par>
                                <p:cTn id="20" presetID="53"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
        <p:nvSpPr>
          <p:cNvPr id="10" name="Freeform 9"/>
          <p:cNvSpPr/>
          <p:nvPr/>
        </p:nvSpPr>
        <p:spPr>
          <a:xfrm>
            <a:off x="228571" y="1085696"/>
            <a:ext cx="8735120" cy="1027208"/>
          </a:xfrm>
          <a:custGeom>
            <a:avLst/>
            <a:gdLst>
              <a:gd name="connsiteX0" fmla="*/ 0 w 8735120"/>
              <a:gd name="connsiteY0" fmla="*/ 102721 h 1027208"/>
              <a:gd name="connsiteX1" fmla="*/ 30086 w 8735120"/>
              <a:gd name="connsiteY1" fmla="*/ 30086 h 1027208"/>
              <a:gd name="connsiteX2" fmla="*/ 102721 w 8735120"/>
              <a:gd name="connsiteY2" fmla="*/ 0 h 1027208"/>
              <a:gd name="connsiteX3" fmla="*/ 8632399 w 8735120"/>
              <a:gd name="connsiteY3" fmla="*/ 0 h 1027208"/>
              <a:gd name="connsiteX4" fmla="*/ 8705034 w 8735120"/>
              <a:gd name="connsiteY4" fmla="*/ 30086 h 1027208"/>
              <a:gd name="connsiteX5" fmla="*/ 8735120 w 8735120"/>
              <a:gd name="connsiteY5" fmla="*/ 102721 h 1027208"/>
              <a:gd name="connsiteX6" fmla="*/ 8735120 w 8735120"/>
              <a:gd name="connsiteY6" fmla="*/ 924487 h 1027208"/>
              <a:gd name="connsiteX7" fmla="*/ 8705034 w 8735120"/>
              <a:gd name="connsiteY7" fmla="*/ 997122 h 1027208"/>
              <a:gd name="connsiteX8" fmla="*/ 8632399 w 8735120"/>
              <a:gd name="connsiteY8" fmla="*/ 1027208 h 1027208"/>
              <a:gd name="connsiteX9" fmla="*/ 102721 w 8735120"/>
              <a:gd name="connsiteY9" fmla="*/ 1027208 h 1027208"/>
              <a:gd name="connsiteX10" fmla="*/ 30086 w 8735120"/>
              <a:gd name="connsiteY10" fmla="*/ 997122 h 1027208"/>
              <a:gd name="connsiteX11" fmla="*/ 0 w 8735120"/>
              <a:gd name="connsiteY11" fmla="*/ 924487 h 1027208"/>
              <a:gd name="connsiteX12" fmla="*/ 0 w 8735120"/>
              <a:gd name="connsiteY12" fmla="*/ 102721 h 102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35120" h="1027208">
                <a:moveTo>
                  <a:pt x="0" y="102721"/>
                </a:moveTo>
                <a:cubicBezTo>
                  <a:pt x="0" y="75478"/>
                  <a:pt x="10822" y="49350"/>
                  <a:pt x="30086" y="30086"/>
                </a:cubicBezTo>
                <a:cubicBezTo>
                  <a:pt x="49350" y="10822"/>
                  <a:pt x="75477" y="0"/>
                  <a:pt x="102721" y="0"/>
                </a:cubicBezTo>
                <a:lnTo>
                  <a:pt x="8632399" y="0"/>
                </a:lnTo>
                <a:cubicBezTo>
                  <a:pt x="8659642" y="0"/>
                  <a:pt x="8685770" y="10822"/>
                  <a:pt x="8705034" y="30086"/>
                </a:cubicBezTo>
                <a:cubicBezTo>
                  <a:pt x="8724298" y="49350"/>
                  <a:pt x="8735120" y="75477"/>
                  <a:pt x="8735120" y="102721"/>
                </a:cubicBezTo>
                <a:lnTo>
                  <a:pt x="8735120" y="924487"/>
                </a:lnTo>
                <a:cubicBezTo>
                  <a:pt x="8735120" y="951730"/>
                  <a:pt x="8724298" y="977858"/>
                  <a:pt x="8705034" y="997122"/>
                </a:cubicBezTo>
                <a:cubicBezTo>
                  <a:pt x="8685770" y="1016386"/>
                  <a:pt x="8659643" y="1027208"/>
                  <a:pt x="8632399" y="1027208"/>
                </a:cubicBezTo>
                <a:lnTo>
                  <a:pt x="102721" y="1027208"/>
                </a:lnTo>
                <a:cubicBezTo>
                  <a:pt x="75478" y="1027208"/>
                  <a:pt x="49350" y="1016386"/>
                  <a:pt x="30086" y="997122"/>
                </a:cubicBezTo>
                <a:cubicBezTo>
                  <a:pt x="10822" y="977858"/>
                  <a:pt x="0" y="951731"/>
                  <a:pt x="0" y="924487"/>
                </a:cubicBezTo>
                <a:lnTo>
                  <a:pt x="0" y="102721"/>
                </a:lnTo>
                <a:close/>
              </a:path>
            </a:pathLst>
          </a:custGeom>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91046" tIns="70726" rIns="91046" bIns="70726" numCol="1" spcCol="1270" anchor="ctr" anchorCtr="0">
            <a:noAutofit/>
          </a:bodyPr>
          <a:lstStyle/>
          <a:p>
            <a:pPr lvl="0" algn="ctr" defTabSz="1422400" rtl="1">
              <a:lnSpc>
                <a:spcPct val="90000"/>
              </a:lnSpc>
              <a:spcBef>
                <a:spcPct val="0"/>
              </a:spcBef>
              <a:spcAft>
                <a:spcPct val="35000"/>
              </a:spcAft>
            </a:pPr>
            <a:r>
              <a:rPr lang="fa-IR" sz="4000" b="1" kern="1200" dirty="0" smtClean="0">
                <a:solidFill>
                  <a:schemeClr val="bg1"/>
                </a:solidFill>
                <a:cs typeface="B Zar" pitchFamily="2" charset="-78"/>
              </a:rPr>
              <a:t>وظايف فقيهان جامع الشرايط</a:t>
            </a:r>
            <a:endParaRPr lang="en-US" sz="4000" b="1" kern="1200" dirty="0">
              <a:solidFill>
                <a:schemeClr val="bg1"/>
              </a:solidFill>
              <a:cs typeface="B Zar" pitchFamily="2" charset="-78"/>
            </a:endParaRPr>
          </a:p>
        </p:txBody>
      </p:sp>
      <p:grpSp>
        <p:nvGrpSpPr>
          <p:cNvPr id="15" name="Group 14"/>
          <p:cNvGrpSpPr/>
          <p:nvPr/>
        </p:nvGrpSpPr>
        <p:grpSpPr>
          <a:xfrm>
            <a:off x="228600" y="2112904"/>
            <a:ext cx="7861579" cy="1256063"/>
            <a:chOff x="228600" y="2112904"/>
            <a:chExt cx="7861579" cy="1256063"/>
          </a:xfrm>
        </p:grpSpPr>
        <p:sp>
          <p:nvSpPr>
            <p:cNvPr id="11" name="Freeform 10"/>
            <p:cNvSpPr/>
            <p:nvPr/>
          </p:nvSpPr>
          <p:spPr>
            <a:xfrm>
              <a:off x="7234943" y="2112904"/>
              <a:ext cx="855236" cy="828878"/>
            </a:xfrm>
            <a:custGeom>
              <a:avLst/>
              <a:gdLst/>
              <a:ahLst/>
              <a:cxnLst/>
              <a:rect l="0" t="0" r="0" b="0"/>
              <a:pathLst>
                <a:path>
                  <a:moveTo>
                    <a:pt x="855236" y="0"/>
                  </a:moveTo>
                  <a:lnTo>
                    <a:pt x="855236" y="828878"/>
                  </a:lnTo>
                  <a:lnTo>
                    <a:pt x="0" y="828878"/>
                  </a:lnTo>
                </a:path>
              </a:pathLst>
            </a:custGeom>
          </p:spPr>
          <p:style>
            <a:lnRef idx="3">
              <a:schemeClr val="accent3"/>
            </a:lnRef>
            <a:fillRef idx="0">
              <a:schemeClr val="accent3"/>
            </a:fillRef>
            <a:effectRef idx="2">
              <a:schemeClr val="accent3"/>
            </a:effectRef>
            <a:fontRef idx="minor">
              <a:schemeClr val="tx1"/>
            </a:fontRef>
          </p:style>
        </p:sp>
        <p:sp>
          <p:nvSpPr>
            <p:cNvPr id="12" name="Freeform 11"/>
            <p:cNvSpPr/>
            <p:nvPr/>
          </p:nvSpPr>
          <p:spPr>
            <a:xfrm>
              <a:off x="228600" y="2514599"/>
              <a:ext cx="7006342" cy="854368"/>
            </a:xfrm>
            <a:custGeom>
              <a:avLst/>
              <a:gdLst>
                <a:gd name="connsiteX0" fmla="*/ 0 w 7006342"/>
                <a:gd name="connsiteY0" fmla="*/ 85437 h 854368"/>
                <a:gd name="connsiteX1" fmla="*/ 25024 w 7006342"/>
                <a:gd name="connsiteY1" fmla="*/ 25024 h 854368"/>
                <a:gd name="connsiteX2" fmla="*/ 85437 w 7006342"/>
                <a:gd name="connsiteY2" fmla="*/ 0 h 854368"/>
                <a:gd name="connsiteX3" fmla="*/ 6920905 w 7006342"/>
                <a:gd name="connsiteY3" fmla="*/ 0 h 854368"/>
                <a:gd name="connsiteX4" fmla="*/ 6981318 w 7006342"/>
                <a:gd name="connsiteY4" fmla="*/ 25024 h 854368"/>
                <a:gd name="connsiteX5" fmla="*/ 7006342 w 7006342"/>
                <a:gd name="connsiteY5" fmla="*/ 85437 h 854368"/>
                <a:gd name="connsiteX6" fmla="*/ 7006342 w 7006342"/>
                <a:gd name="connsiteY6" fmla="*/ 768931 h 854368"/>
                <a:gd name="connsiteX7" fmla="*/ 6981318 w 7006342"/>
                <a:gd name="connsiteY7" fmla="*/ 829344 h 854368"/>
                <a:gd name="connsiteX8" fmla="*/ 6920905 w 7006342"/>
                <a:gd name="connsiteY8" fmla="*/ 854368 h 854368"/>
                <a:gd name="connsiteX9" fmla="*/ 85437 w 7006342"/>
                <a:gd name="connsiteY9" fmla="*/ 854368 h 854368"/>
                <a:gd name="connsiteX10" fmla="*/ 25024 w 7006342"/>
                <a:gd name="connsiteY10" fmla="*/ 829344 h 854368"/>
                <a:gd name="connsiteX11" fmla="*/ 0 w 7006342"/>
                <a:gd name="connsiteY11" fmla="*/ 768931 h 854368"/>
                <a:gd name="connsiteX12" fmla="*/ 0 w 7006342"/>
                <a:gd name="connsiteY12" fmla="*/ 85437 h 854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06342" h="854368">
                  <a:moveTo>
                    <a:pt x="0" y="85437"/>
                  </a:moveTo>
                  <a:cubicBezTo>
                    <a:pt x="0" y="62778"/>
                    <a:pt x="9001" y="41046"/>
                    <a:pt x="25024" y="25024"/>
                  </a:cubicBezTo>
                  <a:cubicBezTo>
                    <a:pt x="41047" y="9001"/>
                    <a:pt x="62778" y="0"/>
                    <a:pt x="85437" y="0"/>
                  </a:cubicBezTo>
                  <a:lnTo>
                    <a:pt x="6920905" y="0"/>
                  </a:lnTo>
                  <a:cubicBezTo>
                    <a:pt x="6943564" y="0"/>
                    <a:pt x="6965296" y="9001"/>
                    <a:pt x="6981318" y="25024"/>
                  </a:cubicBezTo>
                  <a:cubicBezTo>
                    <a:pt x="6997341" y="41047"/>
                    <a:pt x="7006342" y="62778"/>
                    <a:pt x="7006342" y="85437"/>
                  </a:cubicBezTo>
                  <a:lnTo>
                    <a:pt x="7006342" y="768931"/>
                  </a:lnTo>
                  <a:cubicBezTo>
                    <a:pt x="7006342" y="791590"/>
                    <a:pt x="6997341" y="813322"/>
                    <a:pt x="6981318" y="829344"/>
                  </a:cubicBezTo>
                  <a:cubicBezTo>
                    <a:pt x="6965295" y="845367"/>
                    <a:pt x="6943564" y="854368"/>
                    <a:pt x="6920905" y="854368"/>
                  </a:cubicBezTo>
                  <a:lnTo>
                    <a:pt x="85437" y="854368"/>
                  </a:lnTo>
                  <a:cubicBezTo>
                    <a:pt x="62778" y="854368"/>
                    <a:pt x="41046" y="845367"/>
                    <a:pt x="25024" y="829344"/>
                  </a:cubicBezTo>
                  <a:cubicBezTo>
                    <a:pt x="9001" y="813321"/>
                    <a:pt x="0" y="791590"/>
                    <a:pt x="0" y="768931"/>
                  </a:cubicBezTo>
                  <a:lnTo>
                    <a:pt x="0" y="85437"/>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78364" tIns="60584" rIns="78364" bIns="60584" numCol="1" spcCol="1270" anchor="ctr" anchorCtr="0">
              <a:noAutofit/>
            </a:bodyPr>
            <a:lstStyle/>
            <a:p>
              <a:pPr lvl="0" algn="ctr" defTabSz="1244600" rtl="1">
                <a:lnSpc>
                  <a:spcPct val="90000"/>
                </a:lnSpc>
                <a:spcBef>
                  <a:spcPct val="0"/>
                </a:spcBef>
                <a:spcAft>
                  <a:spcPct val="35000"/>
                </a:spcAft>
              </a:pPr>
              <a:r>
                <a:rPr lang="fa-IR" sz="2800" b="1" kern="1200" dirty="0" smtClean="0">
                  <a:solidFill>
                    <a:schemeClr val="tx2"/>
                  </a:solidFill>
                  <a:cs typeface="B Zar" pitchFamily="2" charset="-78"/>
                </a:rPr>
                <a:t>بيان فتوا و ابلاغ حکم الهي به مردم</a:t>
              </a:r>
              <a:endParaRPr lang="en-US" sz="2800" b="1" kern="1200" dirty="0">
                <a:solidFill>
                  <a:schemeClr val="tx2"/>
                </a:solidFill>
                <a:cs typeface="B Zar" pitchFamily="2" charset="-78"/>
              </a:endParaRPr>
            </a:p>
          </p:txBody>
        </p:sp>
      </p:grpSp>
      <p:grpSp>
        <p:nvGrpSpPr>
          <p:cNvPr id="16" name="Group 15"/>
          <p:cNvGrpSpPr/>
          <p:nvPr/>
        </p:nvGrpSpPr>
        <p:grpSpPr>
          <a:xfrm>
            <a:off x="228600" y="2112904"/>
            <a:ext cx="7861579" cy="2551467"/>
            <a:chOff x="228600" y="2112904"/>
            <a:chExt cx="7861579" cy="2551467"/>
          </a:xfrm>
        </p:grpSpPr>
        <p:sp>
          <p:nvSpPr>
            <p:cNvPr id="13" name="Freeform 12"/>
            <p:cNvSpPr/>
            <p:nvPr/>
          </p:nvSpPr>
          <p:spPr>
            <a:xfrm>
              <a:off x="7234943" y="2112904"/>
              <a:ext cx="855236" cy="2124282"/>
            </a:xfrm>
            <a:custGeom>
              <a:avLst/>
              <a:gdLst/>
              <a:ahLst/>
              <a:cxnLst/>
              <a:rect l="0" t="0" r="0" b="0"/>
              <a:pathLst>
                <a:path>
                  <a:moveTo>
                    <a:pt x="855236" y="0"/>
                  </a:moveTo>
                  <a:lnTo>
                    <a:pt x="855236" y="2124282"/>
                  </a:lnTo>
                  <a:lnTo>
                    <a:pt x="0" y="2124282"/>
                  </a:lnTo>
                </a:path>
              </a:pathLst>
            </a:custGeom>
          </p:spPr>
          <p:style>
            <a:lnRef idx="3">
              <a:schemeClr val="accent3"/>
            </a:lnRef>
            <a:fillRef idx="0">
              <a:schemeClr val="accent3"/>
            </a:fillRef>
            <a:effectRef idx="2">
              <a:schemeClr val="accent3"/>
            </a:effectRef>
            <a:fontRef idx="minor">
              <a:schemeClr val="tx1"/>
            </a:fontRef>
          </p:style>
        </p:sp>
        <p:sp>
          <p:nvSpPr>
            <p:cNvPr id="14" name="Freeform 13"/>
            <p:cNvSpPr/>
            <p:nvPr/>
          </p:nvSpPr>
          <p:spPr>
            <a:xfrm>
              <a:off x="228600" y="3810003"/>
              <a:ext cx="7006342" cy="854368"/>
            </a:xfrm>
            <a:custGeom>
              <a:avLst/>
              <a:gdLst>
                <a:gd name="connsiteX0" fmla="*/ 0 w 7006342"/>
                <a:gd name="connsiteY0" fmla="*/ 85437 h 854368"/>
                <a:gd name="connsiteX1" fmla="*/ 25024 w 7006342"/>
                <a:gd name="connsiteY1" fmla="*/ 25024 h 854368"/>
                <a:gd name="connsiteX2" fmla="*/ 85437 w 7006342"/>
                <a:gd name="connsiteY2" fmla="*/ 0 h 854368"/>
                <a:gd name="connsiteX3" fmla="*/ 6920905 w 7006342"/>
                <a:gd name="connsiteY3" fmla="*/ 0 h 854368"/>
                <a:gd name="connsiteX4" fmla="*/ 6981318 w 7006342"/>
                <a:gd name="connsiteY4" fmla="*/ 25024 h 854368"/>
                <a:gd name="connsiteX5" fmla="*/ 7006342 w 7006342"/>
                <a:gd name="connsiteY5" fmla="*/ 85437 h 854368"/>
                <a:gd name="connsiteX6" fmla="*/ 7006342 w 7006342"/>
                <a:gd name="connsiteY6" fmla="*/ 768931 h 854368"/>
                <a:gd name="connsiteX7" fmla="*/ 6981318 w 7006342"/>
                <a:gd name="connsiteY7" fmla="*/ 829344 h 854368"/>
                <a:gd name="connsiteX8" fmla="*/ 6920905 w 7006342"/>
                <a:gd name="connsiteY8" fmla="*/ 854368 h 854368"/>
                <a:gd name="connsiteX9" fmla="*/ 85437 w 7006342"/>
                <a:gd name="connsiteY9" fmla="*/ 854368 h 854368"/>
                <a:gd name="connsiteX10" fmla="*/ 25024 w 7006342"/>
                <a:gd name="connsiteY10" fmla="*/ 829344 h 854368"/>
                <a:gd name="connsiteX11" fmla="*/ 0 w 7006342"/>
                <a:gd name="connsiteY11" fmla="*/ 768931 h 854368"/>
                <a:gd name="connsiteX12" fmla="*/ 0 w 7006342"/>
                <a:gd name="connsiteY12" fmla="*/ 85437 h 854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06342" h="854368">
                  <a:moveTo>
                    <a:pt x="0" y="85437"/>
                  </a:moveTo>
                  <a:cubicBezTo>
                    <a:pt x="0" y="62778"/>
                    <a:pt x="9001" y="41046"/>
                    <a:pt x="25024" y="25024"/>
                  </a:cubicBezTo>
                  <a:cubicBezTo>
                    <a:pt x="41047" y="9001"/>
                    <a:pt x="62778" y="0"/>
                    <a:pt x="85437" y="0"/>
                  </a:cubicBezTo>
                  <a:lnTo>
                    <a:pt x="6920905" y="0"/>
                  </a:lnTo>
                  <a:cubicBezTo>
                    <a:pt x="6943564" y="0"/>
                    <a:pt x="6965296" y="9001"/>
                    <a:pt x="6981318" y="25024"/>
                  </a:cubicBezTo>
                  <a:cubicBezTo>
                    <a:pt x="6997341" y="41047"/>
                    <a:pt x="7006342" y="62778"/>
                    <a:pt x="7006342" y="85437"/>
                  </a:cubicBezTo>
                  <a:lnTo>
                    <a:pt x="7006342" y="768931"/>
                  </a:lnTo>
                  <a:cubicBezTo>
                    <a:pt x="7006342" y="791590"/>
                    <a:pt x="6997341" y="813322"/>
                    <a:pt x="6981318" y="829344"/>
                  </a:cubicBezTo>
                  <a:cubicBezTo>
                    <a:pt x="6965295" y="845367"/>
                    <a:pt x="6943564" y="854368"/>
                    <a:pt x="6920905" y="854368"/>
                  </a:cubicBezTo>
                  <a:lnTo>
                    <a:pt x="85437" y="854368"/>
                  </a:lnTo>
                  <a:cubicBezTo>
                    <a:pt x="62778" y="854368"/>
                    <a:pt x="41046" y="845367"/>
                    <a:pt x="25024" y="829344"/>
                  </a:cubicBezTo>
                  <a:cubicBezTo>
                    <a:pt x="9001" y="813321"/>
                    <a:pt x="0" y="791590"/>
                    <a:pt x="0" y="768931"/>
                  </a:cubicBezTo>
                  <a:lnTo>
                    <a:pt x="0" y="85437"/>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78364" tIns="60584" rIns="78364" bIns="60584" numCol="1" spcCol="1270" anchor="ctr" anchorCtr="0">
              <a:noAutofit/>
            </a:bodyPr>
            <a:lstStyle/>
            <a:p>
              <a:pPr lvl="0" algn="ctr" defTabSz="1244600" rtl="1">
                <a:lnSpc>
                  <a:spcPct val="90000"/>
                </a:lnSpc>
                <a:spcBef>
                  <a:spcPct val="0"/>
                </a:spcBef>
                <a:spcAft>
                  <a:spcPct val="35000"/>
                </a:spcAft>
              </a:pPr>
              <a:r>
                <a:rPr lang="fa-IR" sz="2800" b="1" kern="1200" dirty="0" smtClean="0">
                  <a:solidFill>
                    <a:schemeClr val="tx2"/>
                  </a:solidFill>
                  <a:cs typeface="B Zar" pitchFamily="2" charset="-78"/>
                </a:rPr>
                <a:t>رهبري و مديريت جامعه انساني و اجراي احکام ديني</a:t>
              </a:r>
              <a:endParaRPr lang="en-US" sz="2800" b="1" kern="1200" dirty="0">
                <a:solidFill>
                  <a:schemeClr val="tx2"/>
                </a:solidFill>
                <a:cs typeface="B Zar" pitchFamily="2" charset="-78"/>
              </a:endParaRPr>
            </a:p>
          </p:txBody>
        </p:sp>
      </p:grpSp>
      <p:sp>
        <p:nvSpPr>
          <p:cNvPr id="17" name="8-Point Star 16">
            <a:hlinkClick r:id="rId2" action="ppaction://hlinksldjump"/>
          </p:cNvPr>
          <p:cNvSpPr/>
          <p:nvPr/>
        </p:nvSpPr>
        <p:spPr>
          <a:xfrm>
            <a:off x="304800" y="1752600"/>
            <a:ext cx="304800" cy="304800"/>
          </a:xfrm>
          <a:prstGeom prst="star8">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8" name="Striped Right Arrow 17">
            <a:hlinkClick r:id="rId3" action="ppaction://hlinksldjump"/>
          </p:cNvPr>
          <p:cNvSpPr/>
          <p:nvPr/>
        </p:nvSpPr>
        <p:spPr>
          <a:xfrm rot="10800000">
            <a:off x="65316" y="6248400"/>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10"/>
                                        </p:tgtEl>
                                        <p:attrNameLst>
                                          <p:attrName>style.visibility</p:attrName>
                                        </p:attrNameLst>
                                      </p:cBhvr>
                                      <p:to>
                                        <p:strVal val="visible"/>
                                      </p:to>
                                    </p:set>
                                    <p:anim calcmode="discrete" valueType="clr">
                                      <p:cBhvr override="childStyle">
                                        <p:cTn id="26"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0"/>
                                        </p:tgtEl>
                                        <p:attrNameLst>
                                          <p:attrName>fillcolor</p:attrName>
                                        </p:attrNameLst>
                                      </p:cBhvr>
                                      <p:tavLst>
                                        <p:tav tm="0">
                                          <p:val>
                                            <p:clrVal>
                                              <a:schemeClr val="accent2"/>
                                            </p:clrVal>
                                          </p:val>
                                        </p:tav>
                                        <p:tav tm="50000">
                                          <p:val>
                                            <p:clrVal>
                                              <a:schemeClr val="hlink"/>
                                            </p:clrVal>
                                          </p:val>
                                        </p:tav>
                                      </p:tavLst>
                                    </p:anim>
                                    <p:set>
                                      <p:cBhvr>
                                        <p:cTn id="28" dur="80"/>
                                        <p:tgtEl>
                                          <p:spTgt spid="10"/>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randombar(horizontal)">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randombar(horizontal)">
                                      <p:cBhvr>
                                        <p:cTn id="38" dur="500"/>
                                        <p:tgtEl>
                                          <p:spTgt spid="16"/>
                                        </p:tgtEl>
                                      </p:cBhvr>
                                    </p:animEffect>
                                  </p:childTnLst>
                                </p:cTn>
                              </p:par>
                              <p:par>
                                <p:cTn id="39" presetID="10" presetClass="entr" presetSubtype="0" fill="hold" grpId="1"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2000"/>
                                        <p:tgtEl>
                                          <p:spTgt spid="17"/>
                                        </p:tgtEl>
                                      </p:cBhvr>
                                    </p:animEffect>
                                  </p:childTnLst>
                                </p:cTn>
                              </p:par>
                              <p:par>
                                <p:cTn id="42" presetID="8" presetClass="emph" presetSubtype="0" repeatCount="indefinite" fill="hold" grpId="0" nodeType="withEffect">
                                  <p:stCondLst>
                                    <p:cond delay="0"/>
                                  </p:stCondLst>
                                  <p:childTnLst>
                                    <p:animRot by="21600000">
                                      <p:cBhvr>
                                        <p:cTn id="43" dur="2000" fill="hold"/>
                                        <p:tgtEl>
                                          <p:spTgt spid="17"/>
                                        </p:tgtEl>
                                        <p:attrNameLst>
                                          <p:attrName>r</p:attrName>
                                        </p:attrNameLst>
                                      </p:cBhvr>
                                    </p:animRo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7" grpId="0" animBg="1"/>
      <p:bldP spid="5" grpId="0"/>
      <p:bldP spid="10" grpId="0" animBg="1"/>
      <p:bldP spid="17" grpId="0" animBg="1"/>
      <p:bldP spid="17" grpId="1"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26792" y="1"/>
            <a:ext cx="1096775"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hlinkClick r:id="rId2" action="ppaction://hlinksldjump"/>
          </p:cNvPr>
          <p:cNvSpPr/>
          <p:nvPr/>
        </p:nvSpPr>
        <p:spPr>
          <a:xfrm>
            <a:off x="257628" y="1371600"/>
            <a:ext cx="8686800" cy="5210628"/>
          </a:xfrm>
          <a:prstGeom prst="roundRect">
            <a:avLst>
              <a:gd name="adj" fmla="val 5562"/>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457200" y="1524000"/>
            <a:ext cx="8305800" cy="4524315"/>
          </a:xfrm>
          <a:prstGeom prst="rect">
            <a:avLst/>
          </a:prstGeom>
        </p:spPr>
        <p:txBody>
          <a:bodyPr wrap="square">
            <a:spAutoFit/>
          </a:bodyPr>
          <a:lstStyle/>
          <a:p>
            <a:pPr algn="justLow" rtl="1">
              <a:lnSpc>
                <a:spcPct val="150000"/>
              </a:lnSpc>
            </a:pPr>
            <a:r>
              <a:rPr lang="fa-IR" sz="3200" b="1" dirty="0" smtClean="0">
                <a:cs typeface="B Zar" pitchFamily="2" charset="-78"/>
              </a:rPr>
              <a:t>ائمه معصومين </a:t>
            </a:r>
            <a:r>
              <a:rPr lang="fa-IR" sz="3200" dirty="0" smtClean="0">
                <a:cs typeface="B Zar" pitchFamily="2" charset="-78"/>
              </a:rPr>
              <a:t>عليهم السلام </a:t>
            </a:r>
            <a:r>
              <a:rPr lang="fa-IR" sz="3200" b="1" dirty="0" smtClean="0">
                <a:cs typeface="B Zar" pitchFamily="2" charset="-78"/>
              </a:rPr>
              <a:t>پس از پيامبر </a:t>
            </a:r>
            <a:r>
              <a:rPr lang="fa-IR" sz="3200" dirty="0" smtClean="0">
                <a:cs typeface="B Zar" pitchFamily="2" charset="-78"/>
              </a:rPr>
              <a:t>صلي الله عليه و آله</a:t>
            </a:r>
            <a:r>
              <a:rPr lang="fa-IR" sz="3200" b="1" dirty="0" smtClean="0">
                <a:cs typeface="B Zar" pitchFamily="2" charset="-78"/>
              </a:rPr>
              <a:t> و به هنگام حضور ظاهري، </a:t>
            </a:r>
            <a:r>
              <a:rPr lang="fa-IR" sz="3200" b="1" dirty="0" smtClean="0">
                <a:solidFill>
                  <a:srgbClr val="C00000"/>
                </a:solidFill>
                <a:cs typeface="B Zar" pitchFamily="2" charset="-78"/>
              </a:rPr>
              <a:t>دو وظيفه مهم امامت </a:t>
            </a:r>
            <a:r>
              <a:rPr lang="fa-IR" sz="3200" b="1" dirty="0" smtClean="0">
                <a:cs typeface="B Zar" pitchFamily="2" charset="-78"/>
              </a:rPr>
              <a:t>را بر عهده داشته اند که طبق روايات و ديگر منابع فقهي در زمان غيبت آنها بر عهده فقيهان جامع الشرايط نهاده شده است:</a:t>
            </a:r>
          </a:p>
          <a:p>
            <a:pPr algn="justLow" rtl="1">
              <a:lnSpc>
                <a:spcPct val="150000"/>
              </a:lnSpc>
            </a:pPr>
            <a:r>
              <a:rPr lang="fa-IR" sz="3200" b="1" dirty="0" smtClean="0">
                <a:solidFill>
                  <a:srgbClr val="0070C0"/>
                </a:solidFill>
                <a:cs typeface="B Zar" pitchFamily="2" charset="-78"/>
              </a:rPr>
              <a:t>1- بيان فتوا و ابلاغ احکام الهي به مردم</a:t>
            </a:r>
          </a:p>
          <a:p>
            <a:pPr algn="justLow" rtl="1">
              <a:lnSpc>
                <a:spcPct val="150000"/>
              </a:lnSpc>
            </a:pPr>
            <a:r>
              <a:rPr lang="fa-IR" sz="3200" b="1" dirty="0" smtClean="0">
                <a:solidFill>
                  <a:srgbClr val="0070C0"/>
                </a:solidFill>
                <a:cs typeface="B Zar" pitchFamily="2" charset="-78"/>
              </a:rPr>
              <a:t>2- رهبري و مديريت جامعه انساني و اجراي احکام ديني</a:t>
            </a:r>
          </a:p>
        </p:txBody>
      </p:sp>
      <p:sp>
        <p:nvSpPr>
          <p:cNvPr id="11" name="Rectangle 10"/>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7" presetClass="entr" presetSubtype="0" fill="hold" nodeType="afterEffect">
                                  <p:stCondLst>
                                    <p:cond delay="0"/>
                                  </p:stCondLst>
                                  <p:iterate type="lt">
                                    <p:tmPct val="50000"/>
                                  </p:iterate>
                                  <p:childTnLst>
                                    <p:set>
                                      <p:cBhvr>
                                        <p:cTn id="10"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11"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13" dur="80"/>
                                        <p:tgtEl>
                                          <p:spTgt spid="10">
                                            <p:txEl>
                                              <p:pRg st="0" end="0"/>
                                            </p:txEl>
                                          </p:spTgt>
                                        </p:tgtEl>
                                        <p:attrNameLst>
                                          <p:attrName>fill.type</p:attrName>
                                        </p:attrNameLst>
                                      </p:cBhvr>
                                      <p:to>
                                        <p:strVal val="solid"/>
                                      </p:to>
                                    </p:set>
                                  </p:childTnLst>
                                </p:cTn>
                              </p:par>
                            </p:childTnLst>
                          </p:cTn>
                        </p:par>
                        <p:par>
                          <p:cTn id="14" fill="hold">
                            <p:stCondLst>
                              <p:cond delay="7340"/>
                            </p:stCondLst>
                            <p:childTnLst>
                              <p:par>
                                <p:cTn id="15" presetID="27" presetClass="entr" presetSubtype="0" fill="hold" nodeType="afterEffect">
                                  <p:stCondLst>
                                    <p:cond delay="0"/>
                                  </p:stCondLst>
                                  <p:iterate type="lt">
                                    <p:tmPct val="50000"/>
                                  </p:iterate>
                                  <p:childTnLst>
                                    <p:set>
                                      <p:cBhvr>
                                        <p:cTn id="16" dur="1" fill="hold">
                                          <p:stCondLst>
                                            <p:cond delay="0"/>
                                          </p:stCondLst>
                                        </p:cTn>
                                        <p:tgtEl>
                                          <p:spTgt spid="10">
                                            <p:txEl>
                                              <p:pRg st="1" end="1"/>
                                            </p:txEl>
                                          </p:spTgt>
                                        </p:tgtEl>
                                        <p:attrNameLst>
                                          <p:attrName>style.visibility</p:attrName>
                                        </p:attrNameLst>
                                      </p:cBhvr>
                                      <p:to>
                                        <p:strVal val="visible"/>
                                      </p:to>
                                    </p:set>
                                    <p:anim calcmode="discrete" valueType="clr">
                                      <p:cBhvr override="childStyle">
                                        <p:cTn id="17" dur="80"/>
                                        <p:tgtEl>
                                          <p:spTgt spid="1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0">
                                            <p:txEl>
                                              <p:pRg st="1" end="1"/>
                                            </p:txEl>
                                          </p:spTgt>
                                        </p:tgtEl>
                                        <p:attrNameLst>
                                          <p:attrName>fillcolor</p:attrName>
                                        </p:attrNameLst>
                                      </p:cBhvr>
                                      <p:tavLst>
                                        <p:tav tm="0">
                                          <p:val>
                                            <p:clrVal>
                                              <a:schemeClr val="accent2"/>
                                            </p:clrVal>
                                          </p:val>
                                        </p:tav>
                                        <p:tav tm="50000">
                                          <p:val>
                                            <p:clrVal>
                                              <a:schemeClr val="hlink"/>
                                            </p:clrVal>
                                          </p:val>
                                        </p:tav>
                                      </p:tavLst>
                                    </p:anim>
                                    <p:set>
                                      <p:cBhvr>
                                        <p:cTn id="19" dur="80"/>
                                        <p:tgtEl>
                                          <p:spTgt spid="10">
                                            <p:txEl>
                                              <p:pRg st="1" end="1"/>
                                            </p:txEl>
                                          </p:spTgt>
                                        </p:tgtEl>
                                        <p:attrNameLst>
                                          <p:attrName>fill.type</p:attrName>
                                        </p:attrNameLst>
                                      </p:cBhvr>
                                      <p:to>
                                        <p:strVal val="solid"/>
                                      </p:to>
                                    </p:set>
                                  </p:childTnLst>
                                </p:cTn>
                              </p:par>
                            </p:childTnLst>
                          </p:cTn>
                        </p:par>
                        <p:par>
                          <p:cTn id="20" fill="hold">
                            <p:stCondLst>
                              <p:cond delay="8620"/>
                            </p:stCondLst>
                            <p:childTnLst>
                              <p:par>
                                <p:cTn id="21" presetID="27" presetClass="entr" presetSubtype="0" fill="hold" nodeType="afterEffect">
                                  <p:stCondLst>
                                    <p:cond delay="0"/>
                                  </p:stCondLst>
                                  <p:iterate type="lt">
                                    <p:tmPct val="50000"/>
                                  </p:iterate>
                                  <p:childTnLst>
                                    <p:set>
                                      <p:cBhvr>
                                        <p:cTn id="22" dur="1" fill="hold">
                                          <p:stCondLst>
                                            <p:cond delay="0"/>
                                          </p:stCondLst>
                                        </p:cTn>
                                        <p:tgtEl>
                                          <p:spTgt spid="10">
                                            <p:txEl>
                                              <p:pRg st="2" end="2"/>
                                            </p:txEl>
                                          </p:spTgt>
                                        </p:tgtEl>
                                        <p:attrNameLst>
                                          <p:attrName>style.visibility</p:attrName>
                                        </p:attrNameLst>
                                      </p:cBhvr>
                                      <p:to>
                                        <p:strVal val="visible"/>
                                      </p:to>
                                    </p:set>
                                    <p:anim calcmode="discrete" valueType="clr">
                                      <p:cBhvr override="childStyle">
                                        <p:cTn id="23" dur="80"/>
                                        <p:tgtEl>
                                          <p:spTgt spid="10">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0">
                                            <p:txEl>
                                              <p:pRg st="2" end="2"/>
                                            </p:txEl>
                                          </p:spTgt>
                                        </p:tgtEl>
                                        <p:attrNameLst>
                                          <p:attrName>fillcolor</p:attrName>
                                        </p:attrNameLst>
                                      </p:cBhvr>
                                      <p:tavLst>
                                        <p:tav tm="0">
                                          <p:val>
                                            <p:clrVal>
                                              <a:schemeClr val="accent2"/>
                                            </p:clrVal>
                                          </p:val>
                                        </p:tav>
                                        <p:tav tm="50000">
                                          <p:val>
                                            <p:clrVal>
                                              <a:schemeClr val="hlink"/>
                                            </p:clrVal>
                                          </p:val>
                                        </p:tav>
                                      </p:tavLst>
                                    </p:anim>
                                    <p:set>
                                      <p:cBhvr>
                                        <p:cTn id="25" dur="80"/>
                                        <p:tgtEl>
                                          <p:spTgt spid="10">
                                            <p:txEl>
                                              <p:pRg st="2" end="2"/>
                                            </p:txEl>
                                          </p:spTgt>
                                        </p:tgtEl>
                                        <p:attrNameLst>
                                          <p:attrName>fill.type</p:attrName>
                                        </p:attrNameLst>
                                      </p:cBhvr>
                                      <p:to>
                                        <p:strVal val="solid"/>
                                      </p:to>
                                    </p:set>
                                  </p:childTnLst>
                                </p:cTn>
                              </p:par>
                              <p:par>
                                <p:cTn id="26" presetID="53"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
        <p:nvSpPr>
          <p:cNvPr id="10" name="Freeform 9"/>
          <p:cNvSpPr/>
          <p:nvPr/>
        </p:nvSpPr>
        <p:spPr>
          <a:xfrm>
            <a:off x="6587628" y="2333096"/>
            <a:ext cx="2268886" cy="1589843"/>
          </a:xfrm>
          <a:custGeom>
            <a:avLst/>
            <a:gdLst>
              <a:gd name="connsiteX0" fmla="*/ 0 w 2268886"/>
              <a:gd name="connsiteY0" fmla="*/ 158984 h 1589843"/>
              <a:gd name="connsiteX1" fmla="*/ 46565 w 2268886"/>
              <a:gd name="connsiteY1" fmla="*/ 46565 h 1589843"/>
              <a:gd name="connsiteX2" fmla="*/ 158984 w 2268886"/>
              <a:gd name="connsiteY2" fmla="*/ 0 h 1589843"/>
              <a:gd name="connsiteX3" fmla="*/ 2109902 w 2268886"/>
              <a:gd name="connsiteY3" fmla="*/ 0 h 1589843"/>
              <a:gd name="connsiteX4" fmla="*/ 2222321 w 2268886"/>
              <a:gd name="connsiteY4" fmla="*/ 46565 h 1589843"/>
              <a:gd name="connsiteX5" fmla="*/ 2268886 w 2268886"/>
              <a:gd name="connsiteY5" fmla="*/ 158984 h 1589843"/>
              <a:gd name="connsiteX6" fmla="*/ 2268886 w 2268886"/>
              <a:gd name="connsiteY6" fmla="*/ 1430859 h 1589843"/>
              <a:gd name="connsiteX7" fmla="*/ 2222321 w 2268886"/>
              <a:gd name="connsiteY7" fmla="*/ 1543278 h 1589843"/>
              <a:gd name="connsiteX8" fmla="*/ 2109902 w 2268886"/>
              <a:gd name="connsiteY8" fmla="*/ 1589843 h 1589843"/>
              <a:gd name="connsiteX9" fmla="*/ 158984 w 2268886"/>
              <a:gd name="connsiteY9" fmla="*/ 1589843 h 1589843"/>
              <a:gd name="connsiteX10" fmla="*/ 46565 w 2268886"/>
              <a:gd name="connsiteY10" fmla="*/ 1543278 h 1589843"/>
              <a:gd name="connsiteX11" fmla="*/ 0 w 2268886"/>
              <a:gd name="connsiteY11" fmla="*/ 1430859 h 1589843"/>
              <a:gd name="connsiteX12" fmla="*/ 0 w 2268886"/>
              <a:gd name="connsiteY12" fmla="*/ 158984 h 158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8886" h="1589843">
                <a:moveTo>
                  <a:pt x="0" y="158984"/>
                </a:moveTo>
                <a:cubicBezTo>
                  <a:pt x="0" y="116819"/>
                  <a:pt x="16750" y="76381"/>
                  <a:pt x="46565" y="46565"/>
                </a:cubicBezTo>
                <a:cubicBezTo>
                  <a:pt x="76380" y="16750"/>
                  <a:pt x="116819" y="0"/>
                  <a:pt x="158984" y="0"/>
                </a:cubicBezTo>
                <a:lnTo>
                  <a:pt x="2109902" y="0"/>
                </a:lnTo>
                <a:cubicBezTo>
                  <a:pt x="2152067" y="0"/>
                  <a:pt x="2192505" y="16750"/>
                  <a:pt x="2222321" y="46565"/>
                </a:cubicBezTo>
                <a:cubicBezTo>
                  <a:pt x="2252136" y="76380"/>
                  <a:pt x="2268886" y="116819"/>
                  <a:pt x="2268886" y="158984"/>
                </a:cubicBezTo>
                <a:lnTo>
                  <a:pt x="2268886" y="1430859"/>
                </a:lnTo>
                <a:cubicBezTo>
                  <a:pt x="2268886" y="1473024"/>
                  <a:pt x="2252136" y="1513462"/>
                  <a:pt x="2222321" y="1543278"/>
                </a:cubicBezTo>
                <a:cubicBezTo>
                  <a:pt x="2192506" y="1573093"/>
                  <a:pt x="2152067" y="1589843"/>
                  <a:pt x="2109902" y="1589843"/>
                </a:cubicBezTo>
                <a:lnTo>
                  <a:pt x="158984" y="1589843"/>
                </a:lnTo>
                <a:cubicBezTo>
                  <a:pt x="116819" y="1589843"/>
                  <a:pt x="76381" y="1573093"/>
                  <a:pt x="46565" y="1543278"/>
                </a:cubicBezTo>
                <a:cubicBezTo>
                  <a:pt x="16750" y="1513463"/>
                  <a:pt x="0" y="1473024"/>
                  <a:pt x="0" y="1430859"/>
                </a:cubicBezTo>
                <a:lnTo>
                  <a:pt x="0" y="158984"/>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66885" tIns="66885" rIns="66885" bIns="66885" numCol="1" spcCol="1270" anchor="ctr" anchorCtr="0">
            <a:noAutofit/>
          </a:bodyPr>
          <a:lstStyle/>
          <a:p>
            <a:pPr lvl="0" algn="ctr" defTabSz="1422400" rtl="1">
              <a:lnSpc>
                <a:spcPct val="90000"/>
              </a:lnSpc>
              <a:spcBef>
                <a:spcPct val="0"/>
              </a:spcBef>
              <a:spcAft>
                <a:spcPct val="35000"/>
              </a:spcAft>
            </a:pPr>
            <a:r>
              <a:rPr lang="fa-IR" sz="3200" b="1" kern="1200" dirty="0" smtClean="0">
                <a:cs typeface="B Zar" pitchFamily="2" charset="-78"/>
              </a:rPr>
              <a:t>تفاوت</a:t>
            </a:r>
          </a:p>
          <a:p>
            <a:pPr lvl="0" algn="ctr" defTabSz="1422400" rtl="1">
              <a:lnSpc>
                <a:spcPct val="90000"/>
              </a:lnSpc>
              <a:spcBef>
                <a:spcPct val="0"/>
              </a:spcBef>
              <a:spcAft>
                <a:spcPct val="35000"/>
              </a:spcAft>
            </a:pPr>
            <a:r>
              <a:rPr lang="fa-IR" sz="3200" b="1" kern="1200" dirty="0" smtClean="0">
                <a:cs typeface="B Zar" pitchFamily="2" charset="-78"/>
              </a:rPr>
              <a:t>حکم با فتوا</a:t>
            </a:r>
            <a:endParaRPr lang="en-US" sz="3200" b="1" kern="1200" dirty="0">
              <a:cs typeface="B Zar" pitchFamily="2" charset="-78"/>
            </a:endParaRPr>
          </a:p>
        </p:txBody>
      </p:sp>
      <p:sp>
        <p:nvSpPr>
          <p:cNvPr id="12" name="Freeform 11"/>
          <p:cNvSpPr/>
          <p:nvPr/>
        </p:nvSpPr>
        <p:spPr>
          <a:xfrm>
            <a:off x="4769878" y="1357947"/>
            <a:ext cx="1476562" cy="816446"/>
          </a:xfrm>
          <a:custGeom>
            <a:avLst/>
            <a:gdLst>
              <a:gd name="connsiteX0" fmla="*/ 0 w 1476562"/>
              <a:gd name="connsiteY0" fmla="*/ 81645 h 816446"/>
              <a:gd name="connsiteX1" fmla="*/ 23913 w 1476562"/>
              <a:gd name="connsiteY1" fmla="*/ 23913 h 816446"/>
              <a:gd name="connsiteX2" fmla="*/ 81645 w 1476562"/>
              <a:gd name="connsiteY2" fmla="*/ 0 h 816446"/>
              <a:gd name="connsiteX3" fmla="*/ 1394917 w 1476562"/>
              <a:gd name="connsiteY3" fmla="*/ 0 h 816446"/>
              <a:gd name="connsiteX4" fmla="*/ 1452649 w 1476562"/>
              <a:gd name="connsiteY4" fmla="*/ 23913 h 816446"/>
              <a:gd name="connsiteX5" fmla="*/ 1476562 w 1476562"/>
              <a:gd name="connsiteY5" fmla="*/ 81645 h 816446"/>
              <a:gd name="connsiteX6" fmla="*/ 1476562 w 1476562"/>
              <a:gd name="connsiteY6" fmla="*/ 734801 h 816446"/>
              <a:gd name="connsiteX7" fmla="*/ 1452649 w 1476562"/>
              <a:gd name="connsiteY7" fmla="*/ 792533 h 816446"/>
              <a:gd name="connsiteX8" fmla="*/ 1394917 w 1476562"/>
              <a:gd name="connsiteY8" fmla="*/ 816446 h 816446"/>
              <a:gd name="connsiteX9" fmla="*/ 81645 w 1476562"/>
              <a:gd name="connsiteY9" fmla="*/ 816446 h 816446"/>
              <a:gd name="connsiteX10" fmla="*/ 23913 w 1476562"/>
              <a:gd name="connsiteY10" fmla="*/ 792533 h 816446"/>
              <a:gd name="connsiteX11" fmla="*/ 0 w 1476562"/>
              <a:gd name="connsiteY11" fmla="*/ 734801 h 816446"/>
              <a:gd name="connsiteX12" fmla="*/ 0 w 1476562"/>
              <a:gd name="connsiteY12" fmla="*/ 81645 h 81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6562" h="816446">
                <a:moveTo>
                  <a:pt x="0" y="81645"/>
                </a:moveTo>
                <a:cubicBezTo>
                  <a:pt x="0" y="59991"/>
                  <a:pt x="8602" y="39225"/>
                  <a:pt x="23913" y="23913"/>
                </a:cubicBezTo>
                <a:cubicBezTo>
                  <a:pt x="39224" y="8602"/>
                  <a:pt x="59991" y="0"/>
                  <a:pt x="81645" y="0"/>
                </a:cubicBezTo>
                <a:lnTo>
                  <a:pt x="1394917" y="0"/>
                </a:lnTo>
                <a:cubicBezTo>
                  <a:pt x="1416571" y="0"/>
                  <a:pt x="1437337" y="8602"/>
                  <a:pt x="1452649" y="23913"/>
                </a:cubicBezTo>
                <a:cubicBezTo>
                  <a:pt x="1467960" y="39224"/>
                  <a:pt x="1476562" y="59991"/>
                  <a:pt x="1476562" y="81645"/>
                </a:cubicBezTo>
                <a:lnTo>
                  <a:pt x="1476562" y="734801"/>
                </a:lnTo>
                <a:cubicBezTo>
                  <a:pt x="1476562" y="756455"/>
                  <a:pt x="1467960" y="777221"/>
                  <a:pt x="1452649" y="792533"/>
                </a:cubicBezTo>
                <a:cubicBezTo>
                  <a:pt x="1437338" y="807844"/>
                  <a:pt x="1416571" y="816446"/>
                  <a:pt x="1394917" y="816446"/>
                </a:cubicBezTo>
                <a:lnTo>
                  <a:pt x="81645" y="816446"/>
                </a:lnTo>
                <a:cubicBezTo>
                  <a:pt x="59991" y="816446"/>
                  <a:pt x="39225" y="807844"/>
                  <a:pt x="23913" y="792533"/>
                </a:cubicBezTo>
                <a:cubicBezTo>
                  <a:pt x="8602" y="777222"/>
                  <a:pt x="0" y="756455"/>
                  <a:pt x="0" y="734801"/>
                </a:cubicBezTo>
                <a:lnTo>
                  <a:pt x="0" y="81645"/>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41693" tIns="41693" rIns="41693" bIns="41693"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فتوا</a:t>
            </a:r>
            <a:endParaRPr lang="en-US" sz="2800" b="1" kern="1200" dirty="0">
              <a:cs typeface="B Zar" pitchFamily="2" charset="-78"/>
            </a:endParaRPr>
          </a:p>
        </p:txBody>
      </p:sp>
      <p:grpSp>
        <p:nvGrpSpPr>
          <p:cNvPr id="20" name="Group 19"/>
          <p:cNvGrpSpPr/>
          <p:nvPr/>
        </p:nvGrpSpPr>
        <p:grpSpPr>
          <a:xfrm>
            <a:off x="182616" y="1226027"/>
            <a:ext cx="4587275" cy="1088259"/>
            <a:chOff x="182616" y="1226027"/>
            <a:chExt cx="4587275" cy="1088259"/>
          </a:xfrm>
        </p:grpSpPr>
        <p:sp>
          <p:nvSpPr>
            <p:cNvPr id="13" name="Freeform 12"/>
            <p:cNvSpPr/>
            <p:nvPr/>
          </p:nvSpPr>
          <p:spPr>
            <a:xfrm rot="21551319">
              <a:off x="4488354" y="1756001"/>
              <a:ext cx="281537" cy="24322"/>
            </a:xfrm>
            <a:custGeom>
              <a:avLst/>
              <a:gdLst>
                <a:gd name="connsiteX0" fmla="*/ 0 w 281537"/>
                <a:gd name="connsiteY0" fmla="*/ 12160 h 24321"/>
                <a:gd name="connsiteX1" fmla="*/ 281537 w 281537"/>
                <a:gd name="connsiteY1" fmla="*/ 12160 h 24321"/>
              </a:gdLst>
              <a:ahLst/>
              <a:cxnLst>
                <a:cxn ang="0">
                  <a:pos x="connsiteX0" y="connsiteY0"/>
                </a:cxn>
                <a:cxn ang="0">
                  <a:pos x="connsiteX1" y="connsiteY1"/>
                </a:cxn>
              </a:cxnLst>
              <a:rect l="l" t="t" r="r" b="b"/>
              <a:pathLst>
                <a:path w="281537" h="24321">
                  <a:moveTo>
                    <a:pt x="281537" y="12161"/>
                  </a:moveTo>
                  <a:lnTo>
                    <a:pt x="0" y="12161"/>
                  </a:lnTo>
                </a:path>
              </a:pathLst>
            </a:custGeom>
          </p:spPr>
          <p:style>
            <a:lnRef idx="2">
              <a:schemeClr val="accent1"/>
            </a:lnRef>
            <a:fillRef idx="0">
              <a:schemeClr val="accent1"/>
            </a:fillRef>
            <a:effectRef idx="1">
              <a:schemeClr val="accent1"/>
            </a:effectRef>
            <a:fontRef idx="minor">
              <a:schemeClr val="tx1"/>
            </a:fontRef>
          </p:style>
          <p:txBody>
            <a:bodyPr spcFirstLastPara="0" vert="horz" wrap="square" lIns="146430" tIns="5124" rIns="146430" bIns="5121" numCol="1" spcCol="1270" anchor="ctr" anchorCtr="0">
              <a:noAutofit/>
            </a:bodyPr>
            <a:lstStyle/>
            <a:p>
              <a:pPr lvl="0" algn="ctr" defTabSz="1244600" rtl="1">
                <a:lnSpc>
                  <a:spcPct val="90000"/>
                </a:lnSpc>
                <a:spcBef>
                  <a:spcPct val="0"/>
                </a:spcBef>
                <a:spcAft>
                  <a:spcPct val="35000"/>
                </a:spcAft>
              </a:pPr>
              <a:endParaRPr lang="en-US" sz="2800" kern="1200">
                <a:cs typeface="B Koodak" pitchFamily="2" charset="-78"/>
              </a:endParaRPr>
            </a:p>
          </p:txBody>
        </p:sp>
        <p:sp>
          <p:nvSpPr>
            <p:cNvPr id="14" name="Freeform 13"/>
            <p:cNvSpPr/>
            <p:nvPr/>
          </p:nvSpPr>
          <p:spPr>
            <a:xfrm>
              <a:off x="182616" y="1226027"/>
              <a:ext cx="4305752" cy="1088259"/>
            </a:xfrm>
            <a:custGeom>
              <a:avLst/>
              <a:gdLst>
                <a:gd name="connsiteX0" fmla="*/ 0 w 4305752"/>
                <a:gd name="connsiteY0" fmla="*/ 108826 h 1088259"/>
                <a:gd name="connsiteX1" fmla="*/ 31875 w 4305752"/>
                <a:gd name="connsiteY1" fmla="*/ 31874 h 1088259"/>
                <a:gd name="connsiteX2" fmla="*/ 108827 w 4305752"/>
                <a:gd name="connsiteY2" fmla="*/ 0 h 1088259"/>
                <a:gd name="connsiteX3" fmla="*/ 4196926 w 4305752"/>
                <a:gd name="connsiteY3" fmla="*/ 0 h 1088259"/>
                <a:gd name="connsiteX4" fmla="*/ 4273878 w 4305752"/>
                <a:gd name="connsiteY4" fmla="*/ 31875 h 1088259"/>
                <a:gd name="connsiteX5" fmla="*/ 4305752 w 4305752"/>
                <a:gd name="connsiteY5" fmla="*/ 108827 h 1088259"/>
                <a:gd name="connsiteX6" fmla="*/ 4305752 w 4305752"/>
                <a:gd name="connsiteY6" fmla="*/ 979433 h 1088259"/>
                <a:gd name="connsiteX7" fmla="*/ 4273878 w 4305752"/>
                <a:gd name="connsiteY7" fmla="*/ 1056385 h 1088259"/>
                <a:gd name="connsiteX8" fmla="*/ 4196926 w 4305752"/>
                <a:gd name="connsiteY8" fmla="*/ 1088259 h 1088259"/>
                <a:gd name="connsiteX9" fmla="*/ 108826 w 4305752"/>
                <a:gd name="connsiteY9" fmla="*/ 1088259 h 1088259"/>
                <a:gd name="connsiteX10" fmla="*/ 31874 w 4305752"/>
                <a:gd name="connsiteY10" fmla="*/ 1056385 h 1088259"/>
                <a:gd name="connsiteX11" fmla="*/ 0 w 4305752"/>
                <a:gd name="connsiteY11" fmla="*/ 979433 h 1088259"/>
                <a:gd name="connsiteX12" fmla="*/ 0 w 4305752"/>
                <a:gd name="connsiteY12" fmla="*/ 108826 h 1088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05752" h="1088259">
                  <a:moveTo>
                    <a:pt x="0" y="108826"/>
                  </a:moveTo>
                  <a:cubicBezTo>
                    <a:pt x="0" y="79964"/>
                    <a:pt x="11466" y="52283"/>
                    <a:pt x="31875" y="31874"/>
                  </a:cubicBezTo>
                  <a:cubicBezTo>
                    <a:pt x="52284" y="11465"/>
                    <a:pt x="79964" y="0"/>
                    <a:pt x="108827" y="0"/>
                  </a:cubicBezTo>
                  <a:lnTo>
                    <a:pt x="4196926" y="0"/>
                  </a:lnTo>
                  <a:cubicBezTo>
                    <a:pt x="4225788" y="0"/>
                    <a:pt x="4253469" y="11466"/>
                    <a:pt x="4273878" y="31875"/>
                  </a:cubicBezTo>
                  <a:cubicBezTo>
                    <a:pt x="4294287" y="52284"/>
                    <a:pt x="4305752" y="79964"/>
                    <a:pt x="4305752" y="108827"/>
                  </a:cubicBezTo>
                  <a:lnTo>
                    <a:pt x="4305752" y="979433"/>
                  </a:lnTo>
                  <a:cubicBezTo>
                    <a:pt x="4305752" y="1008295"/>
                    <a:pt x="4294286" y="1035976"/>
                    <a:pt x="4273878" y="1056385"/>
                  </a:cubicBezTo>
                  <a:cubicBezTo>
                    <a:pt x="4253469" y="1076794"/>
                    <a:pt x="4225789" y="1088259"/>
                    <a:pt x="4196926" y="1088259"/>
                  </a:cubicBezTo>
                  <a:lnTo>
                    <a:pt x="108826" y="1088259"/>
                  </a:lnTo>
                  <a:cubicBezTo>
                    <a:pt x="79964" y="1088259"/>
                    <a:pt x="52283" y="1076793"/>
                    <a:pt x="31874" y="1056385"/>
                  </a:cubicBezTo>
                  <a:cubicBezTo>
                    <a:pt x="11465" y="1035976"/>
                    <a:pt x="0" y="1008296"/>
                    <a:pt x="0" y="979433"/>
                  </a:cubicBezTo>
                  <a:lnTo>
                    <a:pt x="0" y="108826"/>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49654" tIns="49654" rIns="49654" bIns="49654" numCol="1" spcCol="1270" anchor="ctr" anchorCtr="0">
              <a:noAutofit/>
            </a:bodyPr>
            <a:lstStyle/>
            <a:p>
              <a:pPr lvl="0" algn="ctr" defTabSz="1244600" rtl="1">
                <a:lnSpc>
                  <a:spcPts val="2900"/>
                </a:lnSpc>
                <a:spcBef>
                  <a:spcPct val="0"/>
                </a:spcBef>
                <a:spcAft>
                  <a:spcPct val="35000"/>
                </a:spcAft>
              </a:pPr>
              <a:r>
                <a:rPr lang="fa-IR" sz="2800" b="1" kern="1200" dirty="0" smtClean="0">
                  <a:cs typeface="B Zar" pitchFamily="2" charset="-78"/>
                </a:rPr>
                <a:t>در اصطلاح</a:t>
              </a:r>
            </a:p>
            <a:p>
              <a:pPr lvl="0" algn="ctr" defTabSz="1244600" rtl="1">
                <a:lnSpc>
                  <a:spcPts val="2900"/>
                </a:lnSpc>
                <a:spcBef>
                  <a:spcPct val="0"/>
                </a:spcBef>
                <a:spcAft>
                  <a:spcPct val="35000"/>
                </a:spcAft>
              </a:pPr>
              <a:r>
                <a:rPr lang="fa-IR" sz="2800" b="1" kern="1200" dirty="0" smtClean="0">
                  <a:cs typeface="B Zar" pitchFamily="2" charset="-78"/>
                </a:rPr>
                <a:t>بيان حکم خدا بوسيله فقيه</a:t>
              </a:r>
              <a:endParaRPr lang="en-US" sz="2800" b="1" kern="1200" dirty="0">
                <a:cs typeface="B Zar" pitchFamily="2" charset="-78"/>
              </a:endParaRPr>
            </a:p>
          </p:txBody>
        </p:sp>
      </p:grpSp>
      <p:grpSp>
        <p:nvGrpSpPr>
          <p:cNvPr id="17" name="Group 16"/>
          <p:cNvGrpSpPr/>
          <p:nvPr/>
        </p:nvGrpSpPr>
        <p:grpSpPr>
          <a:xfrm>
            <a:off x="6404873" y="1745126"/>
            <a:ext cx="40653" cy="2787940"/>
            <a:chOff x="6404873" y="1745126"/>
            <a:chExt cx="40653" cy="2787940"/>
          </a:xfrm>
        </p:grpSpPr>
        <p:sp>
          <p:nvSpPr>
            <p:cNvPr id="11" name="Freeform 10"/>
            <p:cNvSpPr/>
            <p:nvPr/>
          </p:nvSpPr>
          <p:spPr>
            <a:xfrm rot="26156103">
              <a:off x="5715066" y="2434933"/>
              <a:ext cx="1403936" cy="24322"/>
            </a:xfrm>
            <a:custGeom>
              <a:avLst/>
              <a:gdLst>
                <a:gd name="connsiteX0" fmla="*/ 0 w 1403936"/>
                <a:gd name="connsiteY0" fmla="*/ 12160 h 24321"/>
                <a:gd name="connsiteX1" fmla="*/ 1403936 w 1403936"/>
                <a:gd name="connsiteY1" fmla="*/ 12160 h 24321"/>
              </a:gdLst>
              <a:ahLst/>
              <a:cxnLst>
                <a:cxn ang="0">
                  <a:pos x="connsiteX0" y="connsiteY0"/>
                </a:cxn>
                <a:cxn ang="0">
                  <a:pos x="connsiteX1" y="connsiteY1"/>
                </a:cxn>
              </a:cxnLst>
              <a:rect l="l" t="t" r="r" b="b"/>
              <a:pathLst>
                <a:path w="1403936" h="24321">
                  <a:moveTo>
                    <a:pt x="1403936" y="12161"/>
                  </a:moveTo>
                  <a:lnTo>
                    <a:pt x="0" y="12161"/>
                  </a:lnTo>
                </a:path>
              </a:pathLst>
            </a:custGeom>
          </p:spPr>
          <p:style>
            <a:lnRef idx="2">
              <a:schemeClr val="accent1"/>
            </a:lnRef>
            <a:fillRef idx="0">
              <a:schemeClr val="accent1"/>
            </a:fillRef>
            <a:effectRef idx="1">
              <a:schemeClr val="accent1"/>
            </a:effectRef>
            <a:fontRef idx="minor">
              <a:schemeClr val="tx1"/>
            </a:fontRef>
          </p:style>
          <p:txBody>
            <a:bodyPr spcFirstLastPara="0" vert="horz" wrap="square" lIns="679570" tIns="-22938" rIns="679570" bIns="-22937" numCol="1" spcCol="1270" anchor="ctr" anchorCtr="0">
              <a:noAutofit/>
            </a:bodyPr>
            <a:lstStyle/>
            <a:p>
              <a:pPr lvl="0" algn="ctr" defTabSz="1244600" rtl="1">
                <a:lnSpc>
                  <a:spcPct val="90000"/>
                </a:lnSpc>
                <a:spcBef>
                  <a:spcPct val="0"/>
                </a:spcBef>
                <a:spcAft>
                  <a:spcPct val="35000"/>
                </a:spcAft>
              </a:pPr>
              <a:endParaRPr lang="en-US" sz="2800" kern="1200">
                <a:cs typeface="B Koodak" pitchFamily="2" charset="-78"/>
              </a:endParaRPr>
            </a:p>
          </p:txBody>
        </p:sp>
        <p:sp>
          <p:nvSpPr>
            <p:cNvPr id="15" name="Freeform 14"/>
            <p:cNvSpPr/>
            <p:nvPr/>
          </p:nvSpPr>
          <p:spPr>
            <a:xfrm rot="16951857">
              <a:off x="5722373" y="3809913"/>
              <a:ext cx="1421985" cy="24321"/>
            </a:xfrm>
            <a:custGeom>
              <a:avLst/>
              <a:gdLst>
                <a:gd name="connsiteX0" fmla="*/ 0 w 1421985"/>
                <a:gd name="connsiteY0" fmla="*/ 12160 h 24321"/>
                <a:gd name="connsiteX1" fmla="*/ 1421985 w 1421985"/>
                <a:gd name="connsiteY1" fmla="*/ 12160 h 24321"/>
              </a:gdLst>
              <a:ahLst/>
              <a:cxnLst>
                <a:cxn ang="0">
                  <a:pos x="connsiteX0" y="connsiteY0"/>
                </a:cxn>
                <a:cxn ang="0">
                  <a:pos x="connsiteX1" y="connsiteY1"/>
                </a:cxn>
              </a:cxnLst>
              <a:rect l="l" t="t" r="r" b="b"/>
              <a:pathLst>
                <a:path w="1421985" h="24321">
                  <a:moveTo>
                    <a:pt x="1421985" y="12161"/>
                  </a:moveTo>
                  <a:lnTo>
                    <a:pt x="0" y="12161"/>
                  </a:lnTo>
                </a:path>
              </a:pathLst>
            </a:custGeom>
          </p:spPr>
          <p:style>
            <a:lnRef idx="2">
              <a:schemeClr val="accent1"/>
            </a:lnRef>
            <a:fillRef idx="0">
              <a:schemeClr val="accent1"/>
            </a:fillRef>
            <a:effectRef idx="1">
              <a:schemeClr val="accent1"/>
            </a:effectRef>
            <a:fontRef idx="minor">
              <a:schemeClr val="tx1"/>
            </a:fontRef>
          </p:style>
          <p:txBody>
            <a:bodyPr spcFirstLastPara="0" vert="horz" wrap="square" lIns="688142" tIns="-23389" rIns="688143" bIns="-23390" numCol="1" spcCol="1270" anchor="ctr" anchorCtr="0">
              <a:noAutofit/>
            </a:bodyPr>
            <a:lstStyle/>
            <a:p>
              <a:pPr lvl="0" algn="ctr" defTabSz="1244600" rtl="1">
                <a:lnSpc>
                  <a:spcPct val="90000"/>
                </a:lnSpc>
                <a:spcBef>
                  <a:spcPct val="0"/>
                </a:spcBef>
                <a:spcAft>
                  <a:spcPct val="35000"/>
                </a:spcAft>
              </a:pPr>
              <a:endParaRPr lang="en-US" sz="2800" kern="1200">
                <a:cs typeface="B Koodak" pitchFamily="2" charset="-78"/>
              </a:endParaRPr>
            </a:p>
          </p:txBody>
        </p:sp>
      </p:grpSp>
      <p:sp>
        <p:nvSpPr>
          <p:cNvPr id="16" name="Freeform 15"/>
          <p:cNvSpPr/>
          <p:nvPr/>
        </p:nvSpPr>
        <p:spPr>
          <a:xfrm>
            <a:off x="4802541" y="4107907"/>
            <a:ext cx="1476562" cy="816446"/>
          </a:xfrm>
          <a:custGeom>
            <a:avLst/>
            <a:gdLst>
              <a:gd name="connsiteX0" fmla="*/ 0 w 1476562"/>
              <a:gd name="connsiteY0" fmla="*/ 81645 h 816446"/>
              <a:gd name="connsiteX1" fmla="*/ 23913 w 1476562"/>
              <a:gd name="connsiteY1" fmla="*/ 23913 h 816446"/>
              <a:gd name="connsiteX2" fmla="*/ 81645 w 1476562"/>
              <a:gd name="connsiteY2" fmla="*/ 0 h 816446"/>
              <a:gd name="connsiteX3" fmla="*/ 1394917 w 1476562"/>
              <a:gd name="connsiteY3" fmla="*/ 0 h 816446"/>
              <a:gd name="connsiteX4" fmla="*/ 1452649 w 1476562"/>
              <a:gd name="connsiteY4" fmla="*/ 23913 h 816446"/>
              <a:gd name="connsiteX5" fmla="*/ 1476562 w 1476562"/>
              <a:gd name="connsiteY5" fmla="*/ 81645 h 816446"/>
              <a:gd name="connsiteX6" fmla="*/ 1476562 w 1476562"/>
              <a:gd name="connsiteY6" fmla="*/ 734801 h 816446"/>
              <a:gd name="connsiteX7" fmla="*/ 1452649 w 1476562"/>
              <a:gd name="connsiteY7" fmla="*/ 792533 h 816446"/>
              <a:gd name="connsiteX8" fmla="*/ 1394917 w 1476562"/>
              <a:gd name="connsiteY8" fmla="*/ 816446 h 816446"/>
              <a:gd name="connsiteX9" fmla="*/ 81645 w 1476562"/>
              <a:gd name="connsiteY9" fmla="*/ 816446 h 816446"/>
              <a:gd name="connsiteX10" fmla="*/ 23913 w 1476562"/>
              <a:gd name="connsiteY10" fmla="*/ 792533 h 816446"/>
              <a:gd name="connsiteX11" fmla="*/ 0 w 1476562"/>
              <a:gd name="connsiteY11" fmla="*/ 734801 h 816446"/>
              <a:gd name="connsiteX12" fmla="*/ 0 w 1476562"/>
              <a:gd name="connsiteY12" fmla="*/ 81645 h 81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6562" h="816446">
                <a:moveTo>
                  <a:pt x="0" y="81645"/>
                </a:moveTo>
                <a:cubicBezTo>
                  <a:pt x="0" y="59991"/>
                  <a:pt x="8602" y="39225"/>
                  <a:pt x="23913" y="23913"/>
                </a:cubicBezTo>
                <a:cubicBezTo>
                  <a:pt x="39224" y="8602"/>
                  <a:pt x="59991" y="0"/>
                  <a:pt x="81645" y="0"/>
                </a:cubicBezTo>
                <a:lnTo>
                  <a:pt x="1394917" y="0"/>
                </a:lnTo>
                <a:cubicBezTo>
                  <a:pt x="1416571" y="0"/>
                  <a:pt x="1437337" y="8602"/>
                  <a:pt x="1452649" y="23913"/>
                </a:cubicBezTo>
                <a:cubicBezTo>
                  <a:pt x="1467960" y="39224"/>
                  <a:pt x="1476562" y="59991"/>
                  <a:pt x="1476562" y="81645"/>
                </a:cubicBezTo>
                <a:lnTo>
                  <a:pt x="1476562" y="734801"/>
                </a:lnTo>
                <a:cubicBezTo>
                  <a:pt x="1476562" y="756455"/>
                  <a:pt x="1467960" y="777221"/>
                  <a:pt x="1452649" y="792533"/>
                </a:cubicBezTo>
                <a:cubicBezTo>
                  <a:pt x="1437338" y="807844"/>
                  <a:pt x="1416571" y="816446"/>
                  <a:pt x="1394917" y="816446"/>
                </a:cubicBezTo>
                <a:lnTo>
                  <a:pt x="81645" y="816446"/>
                </a:lnTo>
                <a:cubicBezTo>
                  <a:pt x="59991" y="816446"/>
                  <a:pt x="39225" y="807844"/>
                  <a:pt x="23913" y="792533"/>
                </a:cubicBezTo>
                <a:cubicBezTo>
                  <a:pt x="8602" y="777222"/>
                  <a:pt x="0" y="756455"/>
                  <a:pt x="0" y="734801"/>
                </a:cubicBezTo>
                <a:lnTo>
                  <a:pt x="0" y="81645"/>
                </a:lnTo>
                <a:close/>
              </a:path>
            </a:pathLst>
          </a:custGeom>
        </p:spPr>
        <p:style>
          <a:lnRef idx="1">
            <a:schemeClr val="accent1"/>
          </a:lnRef>
          <a:fillRef idx="3">
            <a:schemeClr val="accent1"/>
          </a:fillRef>
          <a:effectRef idx="2">
            <a:schemeClr val="accent1"/>
          </a:effectRef>
          <a:fontRef idx="minor">
            <a:schemeClr val="lt1"/>
          </a:fontRef>
        </p:style>
        <p:txBody>
          <a:bodyPr spcFirstLastPara="0" vert="horz" wrap="square" lIns="41693" tIns="41693" rIns="41693" bIns="41693"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حکم</a:t>
            </a:r>
            <a:endParaRPr lang="en-US" sz="2800" b="1" kern="1200" dirty="0">
              <a:cs typeface="B Zar" pitchFamily="2" charset="-78"/>
            </a:endParaRPr>
          </a:p>
        </p:txBody>
      </p:sp>
      <p:grpSp>
        <p:nvGrpSpPr>
          <p:cNvPr id="21" name="Group 20"/>
          <p:cNvGrpSpPr/>
          <p:nvPr/>
        </p:nvGrpSpPr>
        <p:grpSpPr>
          <a:xfrm>
            <a:off x="218563" y="3302556"/>
            <a:ext cx="4614536" cy="2577937"/>
            <a:chOff x="218563" y="3302556"/>
            <a:chExt cx="4614536" cy="2577937"/>
          </a:xfrm>
        </p:grpSpPr>
        <p:sp>
          <p:nvSpPr>
            <p:cNvPr id="19" name="Freeform 18"/>
            <p:cNvSpPr/>
            <p:nvPr/>
          </p:nvSpPr>
          <p:spPr>
            <a:xfrm rot="21551319">
              <a:off x="4551562" y="4497793"/>
              <a:ext cx="281537" cy="24322"/>
            </a:xfrm>
            <a:custGeom>
              <a:avLst/>
              <a:gdLst>
                <a:gd name="connsiteX0" fmla="*/ 0 w 281537"/>
                <a:gd name="connsiteY0" fmla="*/ 12160 h 24321"/>
                <a:gd name="connsiteX1" fmla="*/ 281537 w 281537"/>
                <a:gd name="connsiteY1" fmla="*/ 12160 h 24321"/>
              </a:gdLst>
              <a:ahLst/>
              <a:cxnLst>
                <a:cxn ang="0">
                  <a:pos x="connsiteX0" y="connsiteY0"/>
                </a:cxn>
                <a:cxn ang="0">
                  <a:pos x="connsiteX1" y="connsiteY1"/>
                </a:cxn>
              </a:cxnLst>
              <a:rect l="l" t="t" r="r" b="b"/>
              <a:pathLst>
                <a:path w="281537" h="24321">
                  <a:moveTo>
                    <a:pt x="281537" y="12161"/>
                  </a:moveTo>
                  <a:lnTo>
                    <a:pt x="0" y="12161"/>
                  </a:lnTo>
                </a:path>
              </a:pathLst>
            </a:custGeom>
          </p:spPr>
          <p:style>
            <a:lnRef idx="2">
              <a:schemeClr val="accent1"/>
            </a:lnRef>
            <a:fillRef idx="0">
              <a:schemeClr val="accent1"/>
            </a:fillRef>
            <a:effectRef idx="1">
              <a:schemeClr val="accent1"/>
            </a:effectRef>
            <a:fontRef idx="minor">
              <a:schemeClr val="tx1"/>
            </a:fontRef>
          </p:style>
          <p:txBody>
            <a:bodyPr spcFirstLastPara="0" vert="horz" wrap="square" lIns="146430" tIns="5124" rIns="146430" bIns="5121" numCol="1" spcCol="1270" anchor="ctr" anchorCtr="0">
              <a:noAutofit/>
            </a:bodyPr>
            <a:lstStyle/>
            <a:p>
              <a:pPr lvl="0" algn="ctr" defTabSz="1244600" rtl="1">
                <a:lnSpc>
                  <a:spcPct val="90000"/>
                </a:lnSpc>
                <a:spcBef>
                  <a:spcPct val="0"/>
                </a:spcBef>
                <a:spcAft>
                  <a:spcPct val="35000"/>
                </a:spcAft>
              </a:pPr>
              <a:endParaRPr lang="en-US" sz="2800" kern="1200">
                <a:cs typeface="B Koodak" pitchFamily="2" charset="-78"/>
              </a:endParaRPr>
            </a:p>
          </p:txBody>
        </p:sp>
        <p:sp>
          <p:nvSpPr>
            <p:cNvPr id="18" name="Freeform 17"/>
            <p:cNvSpPr/>
            <p:nvPr/>
          </p:nvSpPr>
          <p:spPr>
            <a:xfrm>
              <a:off x="218563" y="3302556"/>
              <a:ext cx="4305752" cy="2577937"/>
            </a:xfrm>
            <a:custGeom>
              <a:avLst/>
              <a:gdLst>
                <a:gd name="connsiteX0" fmla="*/ 0 w 4305752"/>
                <a:gd name="connsiteY0" fmla="*/ 257794 h 2577937"/>
                <a:gd name="connsiteX1" fmla="*/ 75506 w 4305752"/>
                <a:gd name="connsiteY1" fmla="*/ 75506 h 2577937"/>
                <a:gd name="connsiteX2" fmla="*/ 257794 w 4305752"/>
                <a:gd name="connsiteY2" fmla="*/ 0 h 2577937"/>
                <a:gd name="connsiteX3" fmla="*/ 4047958 w 4305752"/>
                <a:gd name="connsiteY3" fmla="*/ 0 h 2577937"/>
                <a:gd name="connsiteX4" fmla="*/ 4230246 w 4305752"/>
                <a:gd name="connsiteY4" fmla="*/ 75506 h 2577937"/>
                <a:gd name="connsiteX5" fmla="*/ 4305752 w 4305752"/>
                <a:gd name="connsiteY5" fmla="*/ 257794 h 2577937"/>
                <a:gd name="connsiteX6" fmla="*/ 4305752 w 4305752"/>
                <a:gd name="connsiteY6" fmla="*/ 2320143 h 2577937"/>
                <a:gd name="connsiteX7" fmla="*/ 4230246 w 4305752"/>
                <a:gd name="connsiteY7" fmla="*/ 2502431 h 2577937"/>
                <a:gd name="connsiteX8" fmla="*/ 4047958 w 4305752"/>
                <a:gd name="connsiteY8" fmla="*/ 2577937 h 2577937"/>
                <a:gd name="connsiteX9" fmla="*/ 257794 w 4305752"/>
                <a:gd name="connsiteY9" fmla="*/ 2577937 h 2577937"/>
                <a:gd name="connsiteX10" fmla="*/ 75506 w 4305752"/>
                <a:gd name="connsiteY10" fmla="*/ 2502431 h 2577937"/>
                <a:gd name="connsiteX11" fmla="*/ 0 w 4305752"/>
                <a:gd name="connsiteY11" fmla="*/ 2320143 h 2577937"/>
                <a:gd name="connsiteX12" fmla="*/ 0 w 4305752"/>
                <a:gd name="connsiteY12" fmla="*/ 257794 h 2577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05752" h="2577937">
                  <a:moveTo>
                    <a:pt x="0" y="257794"/>
                  </a:moveTo>
                  <a:cubicBezTo>
                    <a:pt x="0" y="189423"/>
                    <a:pt x="27161" y="123852"/>
                    <a:pt x="75506" y="75506"/>
                  </a:cubicBezTo>
                  <a:cubicBezTo>
                    <a:pt x="123852" y="27160"/>
                    <a:pt x="189423" y="0"/>
                    <a:pt x="257794" y="0"/>
                  </a:cubicBezTo>
                  <a:lnTo>
                    <a:pt x="4047958" y="0"/>
                  </a:lnTo>
                  <a:cubicBezTo>
                    <a:pt x="4116329" y="0"/>
                    <a:pt x="4181900" y="27161"/>
                    <a:pt x="4230246" y="75506"/>
                  </a:cubicBezTo>
                  <a:cubicBezTo>
                    <a:pt x="4278592" y="123852"/>
                    <a:pt x="4305752" y="189423"/>
                    <a:pt x="4305752" y="257794"/>
                  </a:cubicBezTo>
                  <a:lnTo>
                    <a:pt x="4305752" y="2320143"/>
                  </a:lnTo>
                  <a:cubicBezTo>
                    <a:pt x="4305752" y="2388514"/>
                    <a:pt x="4278592" y="2454085"/>
                    <a:pt x="4230246" y="2502431"/>
                  </a:cubicBezTo>
                  <a:cubicBezTo>
                    <a:pt x="4181900" y="2550777"/>
                    <a:pt x="4116329" y="2577937"/>
                    <a:pt x="4047958" y="2577937"/>
                  </a:cubicBezTo>
                  <a:lnTo>
                    <a:pt x="257794" y="2577937"/>
                  </a:lnTo>
                  <a:cubicBezTo>
                    <a:pt x="189423" y="2577937"/>
                    <a:pt x="123852" y="2550777"/>
                    <a:pt x="75506" y="2502431"/>
                  </a:cubicBezTo>
                  <a:cubicBezTo>
                    <a:pt x="27160" y="2454085"/>
                    <a:pt x="0" y="2388514"/>
                    <a:pt x="0" y="2320143"/>
                  </a:cubicBezTo>
                  <a:lnTo>
                    <a:pt x="0" y="257794"/>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93285" tIns="93285" rIns="93285" bIns="93285" numCol="1" spcCol="1270" anchor="ctr" anchorCtr="0">
              <a:noAutofit/>
            </a:bodyPr>
            <a:lstStyle/>
            <a:p>
              <a:pPr lvl="0" algn="ctr" defTabSz="1244600" rtl="1">
                <a:lnSpc>
                  <a:spcPts val="3600"/>
                </a:lnSpc>
                <a:spcBef>
                  <a:spcPct val="0"/>
                </a:spcBef>
                <a:spcAft>
                  <a:spcPct val="35000"/>
                </a:spcAft>
              </a:pPr>
              <a:r>
                <a:rPr lang="fa-IR" sz="2800" b="1" kern="1200" dirty="0" smtClean="0">
                  <a:cs typeface="B Zar" pitchFamily="2" charset="-78"/>
                </a:rPr>
                <a:t>دستور به اجراي يک حکم شرعي و تعيين مصداق و يا موضوع و يا وقت و مکان اجراي حکم شرعي و نيز الزام بر انجام دادن يا ترک کاري به خاطر مصلحت</a:t>
              </a:r>
              <a:endParaRPr lang="en-US" sz="2800" b="1" kern="1200" dirty="0">
                <a:cs typeface="B Zar" pitchFamily="2" charset="-78"/>
              </a:endParaRPr>
            </a:p>
          </p:txBody>
        </p:sp>
      </p:grpSp>
      <p:sp>
        <p:nvSpPr>
          <p:cNvPr id="22" name="8-Point Star 21">
            <a:hlinkClick r:id="rId2" action="ppaction://hlinksldjump"/>
          </p:cNvPr>
          <p:cNvSpPr/>
          <p:nvPr/>
        </p:nvSpPr>
        <p:spPr>
          <a:xfrm>
            <a:off x="4876800" y="1828800"/>
            <a:ext cx="304800" cy="304800"/>
          </a:xfrm>
          <a:prstGeom prst="star8">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23" name="8-Point Star 22">
            <a:hlinkClick r:id="rId3" action="ppaction://hlinksldjump"/>
          </p:cNvPr>
          <p:cNvSpPr/>
          <p:nvPr/>
        </p:nvSpPr>
        <p:spPr>
          <a:xfrm>
            <a:off x="4876800" y="4572000"/>
            <a:ext cx="304800" cy="304800"/>
          </a:xfrm>
          <a:prstGeom prst="star8">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24" name="8-Point Star 23">
            <a:hlinkClick r:id="rId4" action="ppaction://hlinksldjump"/>
          </p:cNvPr>
          <p:cNvSpPr/>
          <p:nvPr/>
        </p:nvSpPr>
        <p:spPr>
          <a:xfrm>
            <a:off x="6705600" y="2438400"/>
            <a:ext cx="304800" cy="304800"/>
          </a:xfrm>
          <a:prstGeom prst="star8">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10" presetClass="entr" presetSubtype="0" fill="hold" grpId="1"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2000"/>
                                        <p:tgtEl>
                                          <p:spTgt spid="24"/>
                                        </p:tgtEl>
                                      </p:cBhvr>
                                    </p:animEffect>
                                  </p:childTnLst>
                                </p:cTn>
                              </p:par>
                              <p:par>
                                <p:cTn id="32" presetID="8" presetClass="emph" presetSubtype="0" repeatCount="indefinite" fill="hold" grpId="0" nodeType="withEffect">
                                  <p:stCondLst>
                                    <p:cond delay="0"/>
                                  </p:stCondLst>
                                  <p:childTnLst>
                                    <p:animRot by="21600000">
                                      <p:cBhvr>
                                        <p:cTn id="33" dur="2000" fill="hold"/>
                                        <p:tgtEl>
                                          <p:spTgt spid="24"/>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20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randombar(horizontal)">
                                      <p:cBhvr>
                                        <p:cTn id="43" dur="500"/>
                                        <p:tgtEl>
                                          <p:spTgt spid="12"/>
                                        </p:tgtEl>
                                      </p:cBhvr>
                                    </p:animEffect>
                                  </p:childTnLst>
                                </p:cTn>
                              </p:par>
                              <p:par>
                                <p:cTn id="44" presetID="10" presetClass="entr" presetSubtype="0" fill="hold" grpId="1"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2000"/>
                                        <p:tgtEl>
                                          <p:spTgt spid="22"/>
                                        </p:tgtEl>
                                      </p:cBhvr>
                                    </p:animEffect>
                                  </p:childTnLst>
                                </p:cTn>
                              </p:par>
                              <p:par>
                                <p:cTn id="47" presetID="8" presetClass="emph" presetSubtype="0" repeatCount="indefinite" fill="hold" grpId="0" nodeType="withEffect">
                                  <p:stCondLst>
                                    <p:cond delay="0"/>
                                  </p:stCondLst>
                                  <p:childTnLst>
                                    <p:animRot by="21600000">
                                      <p:cBhvr>
                                        <p:cTn id="48" dur="2000" fill="hold"/>
                                        <p:tgtEl>
                                          <p:spTgt spid="22"/>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nodeType="click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randombar(horizontal)">
                                      <p:cBhvr>
                                        <p:cTn id="58" dur="500"/>
                                        <p:tgtEl>
                                          <p:spTgt spid="16"/>
                                        </p:tgtEl>
                                      </p:cBhvr>
                                    </p:animEffect>
                                  </p:childTnLst>
                                </p:cTn>
                              </p:par>
                              <p:par>
                                <p:cTn id="59" presetID="10" presetClass="entr" presetSubtype="0" fill="hold" grpId="1"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2000"/>
                                        <p:tgtEl>
                                          <p:spTgt spid="23"/>
                                        </p:tgtEl>
                                      </p:cBhvr>
                                    </p:animEffect>
                                  </p:childTnLst>
                                </p:cTn>
                              </p:par>
                              <p:par>
                                <p:cTn id="62" presetID="8" presetClass="emph" presetSubtype="0" repeatCount="indefinite" fill="hold" grpId="0" nodeType="withEffect">
                                  <p:stCondLst>
                                    <p:cond delay="0"/>
                                  </p:stCondLst>
                                  <p:childTnLst>
                                    <p:animRot by="21600000">
                                      <p:cBhvr>
                                        <p:cTn id="63" dur="2000" fill="hold"/>
                                        <p:tgtEl>
                                          <p:spTgt spid="23"/>
                                        </p:tgtEl>
                                        <p:attrNameLst>
                                          <p:attrName>r</p:attrName>
                                        </p:attrNameLst>
                                      </p:cBhvr>
                                    </p:animRot>
                                  </p:childTnLst>
                                </p:cTn>
                              </p:par>
                            </p:childTnLst>
                          </p:cTn>
                        </p:par>
                      </p:childTnLst>
                    </p:cTn>
                  </p:par>
                  <p:par>
                    <p:cTn id="64" fill="hold">
                      <p:stCondLst>
                        <p:cond delay="indefinite"/>
                      </p:stCondLst>
                      <p:childTnLst>
                        <p:par>
                          <p:cTn id="65" fill="hold">
                            <p:stCondLst>
                              <p:cond delay="0"/>
                            </p:stCondLst>
                            <p:childTnLst>
                              <p:par>
                                <p:cTn id="66" presetID="14" presetClass="entr" presetSubtype="10" fill="hold"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randombar(horizontal)">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7" grpId="0" animBg="1"/>
      <p:bldP spid="5" grpId="0"/>
      <p:bldP spid="10" grpId="0" animBg="1"/>
      <p:bldP spid="12" grpId="0" animBg="1"/>
      <p:bldP spid="16" grpId="0" animBg="1"/>
      <p:bldP spid="22" grpId="0" animBg="1"/>
      <p:bldP spid="22" grpId="1" animBg="1"/>
      <p:bldP spid="23" grpId="0" animBg="1"/>
      <p:bldP spid="23" grpId="1" animBg="1"/>
      <p:bldP spid="24" grpId="0" animBg="1"/>
      <p:bldP spid="24"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26792" y="1"/>
            <a:ext cx="1096775"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hlinkClick r:id="rId2" action="ppaction://hlinksldjump"/>
          </p:cNvPr>
          <p:cNvSpPr/>
          <p:nvPr/>
        </p:nvSpPr>
        <p:spPr>
          <a:xfrm>
            <a:off x="257628" y="714828"/>
            <a:ext cx="8686800" cy="5867400"/>
          </a:xfrm>
          <a:prstGeom prst="roundRect">
            <a:avLst>
              <a:gd name="adj" fmla="val 5562"/>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304800" y="602359"/>
            <a:ext cx="8610600" cy="5209118"/>
          </a:xfrm>
          <a:prstGeom prst="rect">
            <a:avLst/>
          </a:prstGeom>
        </p:spPr>
        <p:txBody>
          <a:bodyPr wrap="square">
            <a:spAutoFit/>
          </a:bodyPr>
          <a:lstStyle/>
          <a:p>
            <a:pPr algn="justLow" rtl="1">
              <a:lnSpc>
                <a:spcPct val="150000"/>
              </a:lnSpc>
            </a:pPr>
            <a:r>
              <a:rPr lang="fa-IR" sz="2800" b="1" dirty="0" smtClean="0">
                <a:cs typeface="B Zar" pitchFamily="2" charset="-78"/>
              </a:rPr>
              <a:t>تفاوت فتوا و وجود مراجع فتوايي متعدد مشکل زيادي در جامعه بوجود نمي‏آورد، همان گونه که در ادوار مختلف تاريخ تشيع، پس از غيبت حضرت ولي‏عصر عليه السلام اين امر وجود داشته است، ولي تشتت و دوگانگي در احکام اجرايي و حکومتي-به ويژه اگر ارتباطات گسترده و آسان باشد- قطعاً سبب هرج و مرج و اختلاف  و دودستگي در جامعه خواهد شد. حال پرسش اين است که، فرق اين دو چيست و قلمرو هريک کدام استو در مورد تعارض فتواي مرجع تقليد با حکم حاکم(ولي فقيه) وظيفه مردم چيست؟</a:t>
            </a:r>
          </a:p>
        </p:txBody>
      </p:sp>
      <p:sp>
        <p:nvSpPr>
          <p:cNvPr id="11" name="Rectangle 10"/>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7" presetClass="entr" presetSubtype="0" fill="hold" nodeType="afterEffect">
                                  <p:stCondLst>
                                    <p:cond delay="0"/>
                                  </p:stCondLst>
                                  <p:iterate type="lt">
                                    <p:tmPct val="50000"/>
                                  </p:iterate>
                                  <p:childTnLst>
                                    <p:set>
                                      <p:cBhvr>
                                        <p:cTn id="10"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11"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13" dur="80"/>
                                        <p:tgtEl>
                                          <p:spTgt spid="10">
                                            <p:txEl>
                                              <p:pRg st="0" end="0"/>
                                            </p:txEl>
                                          </p:spTgt>
                                        </p:tgtEl>
                                        <p:attrNameLst>
                                          <p:attrName>fill.type</p:attrName>
                                        </p:attrNameLst>
                                      </p:cBhvr>
                                      <p:to>
                                        <p:strVal val="solid"/>
                                      </p:to>
                                    </p:set>
                                  </p:childTnLst>
                                </p:cTn>
                              </p:par>
                              <p:par>
                                <p:cTn id="14" presetID="53"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26792" y="1"/>
            <a:ext cx="1096775"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hlinkClick r:id="rId2" action="ppaction://hlinksldjump"/>
          </p:cNvPr>
          <p:cNvSpPr/>
          <p:nvPr/>
        </p:nvSpPr>
        <p:spPr>
          <a:xfrm>
            <a:off x="257628" y="714828"/>
            <a:ext cx="8686800" cy="5867400"/>
          </a:xfrm>
          <a:prstGeom prst="roundRect">
            <a:avLst>
              <a:gd name="adj" fmla="val 5562"/>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457200" y="914400"/>
            <a:ext cx="8305800" cy="4811574"/>
          </a:xfrm>
          <a:prstGeom prst="rect">
            <a:avLst/>
          </a:prstGeom>
        </p:spPr>
        <p:txBody>
          <a:bodyPr wrap="square">
            <a:spAutoFit/>
          </a:bodyPr>
          <a:lstStyle/>
          <a:p>
            <a:pPr algn="justLow" rtl="1">
              <a:lnSpc>
                <a:spcPts val="4600"/>
              </a:lnSpc>
            </a:pPr>
            <a:r>
              <a:rPr lang="fa-IR" sz="3200" b="1" dirty="0" smtClean="0">
                <a:solidFill>
                  <a:schemeClr val="accent2"/>
                </a:solidFill>
                <a:cs typeface="B Zar" pitchFamily="2" charset="-78"/>
              </a:rPr>
              <a:t>«فتوا» </a:t>
            </a:r>
            <a:r>
              <a:rPr lang="fa-IR" sz="3200" b="1" dirty="0" smtClean="0">
                <a:cs typeface="B Zar" pitchFamily="2" charset="-78"/>
              </a:rPr>
              <a:t>در اصطلاح فقها </a:t>
            </a:r>
            <a:r>
              <a:rPr lang="fa-IR" sz="3200" b="1" dirty="0" smtClean="0">
                <a:solidFill>
                  <a:srgbClr val="0070C0"/>
                </a:solidFill>
                <a:cs typeface="B Zar" pitchFamily="2" charset="-78"/>
              </a:rPr>
              <a:t>بيان احكام شريعت است به وسيله فقيه</a:t>
            </a:r>
            <a:r>
              <a:rPr lang="fa-IR" sz="3200" b="1" dirty="0" smtClean="0">
                <a:cs typeface="B Zar" pitchFamily="2" charset="-78"/>
              </a:rPr>
              <a:t>؛ مثلاً:</a:t>
            </a:r>
          </a:p>
          <a:p>
            <a:pPr algn="justLow" rtl="1">
              <a:lnSpc>
                <a:spcPts val="4600"/>
              </a:lnSpc>
            </a:pPr>
            <a:r>
              <a:rPr lang="fa-IR" sz="3200" b="1" dirty="0" smtClean="0">
                <a:cs typeface="B Zar" pitchFamily="2" charset="-78"/>
              </a:rPr>
              <a:t>ــ در ركعت سوم و چهارم نماز، تسبيحات را يك مرتبه خواندن كافى است.</a:t>
            </a:r>
          </a:p>
          <a:p>
            <a:pPr algn="justLow" rtl="1">
              <a:lnSpc>
                <a:spcPts val="4600"/>
              </a:lnSpc>
            </a:pPr>
            <a:r>
              <a:rPr lang="fa-IR" sz="3200" b="1" dirty="0" smtClean="0">
                <a:cs typeface="B Zar" pitchFamily="2" charset="-78"/>
              </a:rPr>
              <a:t>ــ اگر روزه گرفتن براى بدن ضرر داشته باشد صحيح نيست.</a:t>
            </a:r>
          </a:p>
          <a:p>
            <a:pPr algn="justLow" rtl="1">
              <a:lnSpc>
                <a:spcPts val="4600"/>
              </a:lnSpc>
            </a:pPr>
            <a:r>
              <a:rPr lang="fa-IR" sz="3200" b="1" dirty="0" smtClean="0">
                <a:cs typeface="B Zar" pitchFamily="2" charset="-78"/>
              </a:rPr>
              <a:t>ــ در صورتى كه خريدار در معامله گول خورده باشد حق فسخ معامله را دارد و...</a:t>
            </a:r>
          </a:p>
        </p:txBody>
      </p:sp>
      <p:sp>
        <p:nvSpPr>
          <p:cNvPr id="11" name="Rectangle 10"/>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7" presetClass="entr" presetSubtype="0" fill="hold" nodeType="afterEffect">
                                  <p:stCondLst>
                                    <p:cond delay="0"/>
                                  </p:stCondLst>
                                  <p:iterate type="lt">
                                    <p:tmPct val="50000"/>
                                  </p:iterate>
                                  <p:childTnLst>
                                    <p:set>
                                      <p:cBhvr>
                                        <p:cTn id="10"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11"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13" dur="80"/>
                                        <p:tgtEl>
                                          <p:spTgt spid="10">
                                            <p:txEl>
                                              <p:pRg st="0" end="0"/>
                                            </p:txEl>
                                          </p:spTgt>
                                        </p:tgtEl>
                                        <p:attrNameLst>
                                          <p:attrName>fill.type</p:attrName>
                                        </p:attrNameLst>
                                      </p:cBhvr>
                                      <p:to>
                                        <p:strVal val="solid"/>
                                      </p:to>
                                    </p:set>
                                  </p:childTnLst>
                                </p:cTn>
                              </p:par>
                            </p:childTnLst>
                          </p:cTn>
                        </p:par>
                        <p:par>
                          <p:cTn id="14" fill="hold">
                            <p:stCondLst>
                              <p:cond delay="2660"/>
                            </p:stCondLst>
                            <p:childTnLst>
                              <p:par>
                                <p:cTn id="15" presetID="27" presetClass="entr" presetSubtype="0" fill="hold" nodeType="afterEffect">
                                  <p:stCondLst>
                                    <p:cond delay="0"/>
                                  </p:stCondLst>
                                  <p:iterate type="lt">
                                    <p:tmPct val="50000"/>
                                  </p:iterate>
                                  <p:childTnLst>
                                    <p:set>
                                      <p:cBhvr>
                                        <p:cTn id="16" dur="1" fill="hold">
                                          <p:stCondLst>
                                            <p:cond delay="0"/>
                                          </p:stCondLst>
                                        </p:cTn>
                                        <p:tgtEl>
                                          <p:spTgt spid="10">
                                            <p:txEl>
                                              <p:pRg st="1" end="1"/>
                                            </p:txEl>
                                          </p:spTgt>
                                        </p:tgtEl>
                                        <p:attrNameLst>
                                          <p:attrName>style.visibility</p:attrName>
                                        </p:attrNameLst>
                                      </p:cBhvr>
                                      <p:to>
                                        <p:strVal val="visible"/>
                                      </p:to>
                                    </p:set>
                                    <p:anim calcmode="discrete" valueType="clr">
                                      <p:cBhvr override="childStyle">
                                        <p:cTn id="17" dur="80"/>
                                        <p:tgtEl>
                                          <p:spTgt spid="1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0">
                                            <p:txEl>
                                              <p:pRg st="1" end="1"/>
                                            </p:txEl>
                                          </p:spTgt>
                                        </p:tgtEl>
                                        <p:attrNameLst>
                                          <p:attrName>fillcolor</p:attrName>
                                        </p:attrNameLst>
                                      </p:cBhvr>
                                      <p:tavLst>
                                        <p:tav tm="0">
                                          <p:val>
                                            <p:clrVal>
                                              <a:schemeClr val="accent2"/>
                                            </p:clrVal>
                                          </p:val>
                                        </p:tav>
                                        <p:tav tm="50000">
                                          <p:val>
                                            <p:clrVal>
                                              <a:schemeClr val="hlink"/>
                                            </p:clrVal>
                                          </p:val>
                                        </p:tav>
                                      </p:tavLst>
                                    </p:anim>
                                    <p:set>
                                      <p:cBhvr>
                                        <p:cTn id="19" dur="80"/>
                                        <p:tgtEl>
                                          <p:spTgt spid="10">
                                            <p:txEl>
                                              <p:pRg st="1" end="1"/>
                                            </p:txEl>
                                          </p:spTgt>
                                        </p:tgtEl>
                                        <p:attrNameLst>
                                          <p:attrName>fill.type</p:attrName>
                                        </p:attrNameLst>
                                      </p:cBhvr>
                                      <p:to>
                                        <p:strVal val="solid"/>
                                      </p:to>
                                    </p:set>
                                  </p:childTnLst>
                                </p:cTn>
                              </p:par>
                            </p:childTnLst>
                          </p:cTn>
                        </p:par>
                        <p:par>
                          <p:cTn id="20" fill="hold">
                            <p:stCondLst>
                              <p:cond delay="4780"/>
                            </p:stCondLst>
                            <p:childTnLst>
                              <p:par>
                                <p:cTn id="21" presetID="27" presetClass="entr" presetSubtype="0" fill="hold" nodeType="afterEffect">
                                  <p:stCondLst>
                                    <p:cond delay="0"/>
                                  </p:stCondLst>
                                  <p:iterate type="lt">
                                    <p:tmPct val="50000"/>
                                  </p:iterate>
                                  <p:childTnLst>
                                    <p:set>
                                      <p:cBhvr>
                                        <p:cTn id="22" dur="1" fill="hold">
                                          <p:stCondLst>
                                            <p:cond delay="0"/>
                                          </p:stCondLst>
                                        </p:cTn>
                                        <p:tgtEl>
                                          <p:spTgt spid="10">
                                            <p:txEl>
                                              <p:pRg st="2" end="2"/>
                                            </p:txEl>
                                          </p:spTgt>
                                        </p:tgtEl>
                                        <p:attrNameLst>
                                          <p:attrName>style.visibility</p:attrName>
                                        </p:attrNameLst>
                                      </p:cBhvr>
                                      <p:to>
                                        <p:strVal val="visible"/>
                                      </p:to>
                                    </p:set>
                                    <p:anim calcmode="discrete" valueType="clr">
                                      <p:cBhvr override="childStyle">
                                        <p:cTn id="23" dur="80"/>
                                        <p:tgtEl>
                                          <p:spTgt spid="10">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0">
                                            <p:txEl>
                                              <p:pRg st="2" end="2"/>
                                            </p:txEl>
                                          </p:spTgt>
                                        </p:tgtEl>
                                        <p:attrNameLst>
                                          <p:attrName>fillcolor</p:attrName>
                                        </p:attrNameLst>
                                      </p:cBhvr>
                                      <p:tavLst>
                                        <p:tav tm="0">
                                          <p:val>
                                            <p:clrVal>
                                              <a:schemeClr val="accent2"/>
                                            </p:clrVal>
                                          </p:val>
                                        </p:tav>
                                        <p:tav tm="50000">
                                          <p:val>
                                            <p:clrVal>
                                              <a:schemeClr val="hlink"/>
                                            </p:clrVal>
                                          </p:val>
                                        </p:tav>
                                      </p:tavLst>
                                    </p:anim>
                                    <p:set>
                                      <p:cBhvr>
                                        <p:cTn id="25" dur="80"/>
                                        <p:tgtEl>
                                          <p:spTgt spid="10">
                                            <p:txEl>
                                              <p:pRg st="2" end="2"/>
                                            </p:txEl>
                                          </p:spTgt>
                                        </p:tgtEl>
                                        <p:attrNameLst>
                                          <p:attrName>fill.type</p:attrName>
                                        </p:attrNameLst>
                                      </p:cBhvr>
                                      <p:to>
                                        <p:strVal val="solid"/>
                                      </p:to>
                                    </p:set>
                                  </p:childTnLst>
                                </p:cTn>
                              </p:par>
                            </p:childTnLst>
                          </p:cTn>
                        </p:par>
                        <p:par>
                          <p:cTn id="26" fill="hold">
                            <p:stCondLst>
                              <p:cond delay="6500"/>
                            </p:stCondLst>
                            <p:childTnLst>
                              <p:par>
                                <p:cTn id="27" presetID="27" presetClass="entr" presetSubtype="0" fill="hold" nodeType="afterEffect">
                                  <p:stCondLst>
                                    <p:cond delay="0"/>
                                  </p:stCondLst>
                                  <p:iterate type="lt">
                                    <p:tmPct val="50000"/>
                                  </p:iterate>
                                  <p:childTnLst>
                                    <p:set>
                                      <p:cBhvr>
                                        <p:cTn id="28" dur="1" fill="hold">
                                          <p:stCondLst>
                                            <p:cond delay="0"/>
                                          </p:stCondLst>
                                        </p:cTn>
                                        <p:tgtEl>
                                          <p:spTgt spid="10">
                                            <p:txEl>
                                              <p:pRg st="3" end="3"/>
                                            </p:txEl>
                                          </p:spTgt>
                                        </p:tgtEl>
                                        <p:attrNameLst>
                                          <p:attrName>style.visibility</p:attrName>
                                        </p:attrNameLst>
                                      </p:cBhvr>
                                      <p:to>
                                        <p:strVal val="visible"/>
                                      </p:to>
                                    </p:set>
                                    <p:anim calcmode="discrete" valueType="clr">
                                      <p:cBhvr override="childStyle">
                                        <p:cTn id="29" dur="80"/>
                                        <p:tgtEl>
                                          <p:spTgt spid="10">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10">
                                            <p:txEl>
                                              <p:pRg st="3" end="3"/>
                                            </p:txEl>
                                          </p:spTgt>
                                        </p:tgtEl>
                                        <p:attrNameLst>
                                          <p:attrName>fillcolor</p:attrName>
                                        </p:attrNameLst>
                                      </p:cBhvr>
                                      <p:tavLst>
                                        <p:tav tm="0">
                                          <p:val>
                                            <p:clrVal>
                                              <a:schemeClr val="accent2"/>
                                            </p:clrVal>
                                          </p:val>
                                        </p:tav>
                                        <p:tav tm="50000">
                                          <p:val>
                                            <p:clrVal>
                                              <a:schemeClr val="hlink"/>
                                            </p:clrVal>
                                          </p:val>
                                        </p:tav>
                                      </p:tavLst>
                                    </p:anim>
                                    <p:set>
                                      <p:cBhvr>
                                        <p:cTn id="31" dur="80"/>
                                        <p:tgtEl>
                                          <p:spTgt spid="10">
                                            <p:txEl>
                                              <p:pRg st="3" end="3"/>
                                            </p:txEl>
                                          </p:spTgt>
                                        </p:tgtEl>
                                        <p:attrNameLst>
                                          <p:attrName>fill.type</p:attrName>
                                        </p:attrNameLst>
                                      </p:cBhvr>
                                      <p:to>
                                        <p:strVal val="solid"/>
                                      </p:to>
                                    </p:set>
                                  </p:childTnLst>
                                </p:cTn>
                              </p:par>
                              <p:par>
                                <p:cTn id="32" presetID="53"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26792" y="1"/>
            <a:ext cx="1096775"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hlinkClick r:id="rId2" action="ppaction://hlinksldjump"/>
          </p:cNvPr>
          <p:cNvSpPr/>
          <p:nvPr/>
        </p:nvSpPr>
        <p:spPr>
          <a:xfrm>
            <a:off x="257628" y="714828"/>
            <a:ext cx="8686800" cy="5867400"/>
          </a:xfrm>
          <a:prstGeom prst="roundRect">
            <a:avLst>
              <a:gd name="adj" fmla="val 5562"/>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457200" y="914400"/>
            <a:ext cx="8305800" cy="5401479"/>
          </a:xfrm>
          <a:prstGeom prst="rect">
            <a:avLst/>
          </a:prstGeom>
        </p:spPr>
        <p:txBody>
          <a:bodyPr wrap="square">
            <a:spAutoFit/>
          </a:bodyPr>
          <a:lstStyle/>
          <a:p>
            <a:pPr algn="justLow" rtl="1">
              <a:lnSpc>
                <a:spcPts val="4600"/>
              </a:lnSpc>
            </a:pPr>
            <a:r>
              <a:rPr lang="fa-IR" sz="3200" b="1" dirty="0" smtClean="0">
                <a:cs typeface="B Zar" pitchFamily="2" charset="-78"/>
              </a:rPr>
              <a:t>«</a:t>
            </a:r>
            <a:r>
              <a:rPr lang="fa-IR" sz="3200" b="1" dirty="0" smtClean="0">
                <a:solidFill>
                  <a:schemeClr val="accent2"/>
                </a:solidFill>
                <a:cs typeface="B Zar" pitchFamily="2" charset="-78"/>
              </a:rPr>
              <a:t>حكم حاكم</a:t>
            </a:r>
            <a:r>
              <a:rPr lang="fa-IR" sz="3200" b="1" dirty="0" smtClean="0">
                <a:cs typeface="B Zar" pitchFamily="2" charset="-78"/>
              </a:rPr>
              <a:t>» </a:t>
            </a:r>
            <a:r>
              <a:rPr lang="fa-IR" sz="3200" b="1" dirty="0" smtClean="0">
                <a:solidFill>
                  <a:srgbClr val="0070C0"/>
                </a:solidFill>
                <a:cs typeface="B Zar" pitchFamily="2" charset="-78"/>
              </a:rPr>
              <a:t>دستور به اجراى يك حكم شرعى و تعيين مصداق و يا موضوع و يا وقت و مكان اجراى حكم شرعى و نيز الزام بر انجام دادن يا ترك كارى به خاطر مصلحت است</a:t>
            </a:r>
            <a:r>
              <a:rPr lang="fa-IR" sz="3200" b="1" dirty="0" smtClean="0">
                <a:cs typeface="B Zar" pitchFamily="2" charset="-78"/>
              </a:rPr>
              <a:t>؛ مانند:</a:t>
            </a:r>
          </a:p>
          <a:p>
            <a:pPr algn="justLow" rtl="1">
              <a:lnSpc>
                <a:spcPts val="4600"/>
              </a:lnSpc>
              <a:buFontTx/>
              <a:buChar char="-"/>
            </a:pPr>
            <a:r>
              <a:rPr lang="fa-IR" sz="2800" b="1" dirty="0" smtClean="0">
                <a:cs typeface="B Zar" pitchFamily="2" charset="-78"/>
              </a:rPr>
              <a:t> دستور به اينكه: فلان روز، اوّل ماه است.</a:t>
            </a:r>
          </a:p>
          <a:p>
            <a:pPr algn="justLow" rtl="1">
              <a:lnSpc>
                <a:spcPts val="4600"/>
              </a:lnSpc>
              <a:buFontTx/>
              <a:buChar char="-"/>
            </a:pPr>
            <a:r>
              <a:rPr lang="fa-IR" sz="2800" b="1" dirty="0" smtClean="0">
                <a:cs typeface="B Zar" pitchFamily="2" charset="-78"/>
              </a:rPr>
              <a:t> حكم به دريافت زكات يا خمس، با شرايطى ويژه (در زمان يا مكان و يا مورد خاص).</a:t>
            </a:r>
          </a:p>
          <a:p>
            <a:pPr algn="justLow" rtl="1">
              <a:lnSpc>
                <a:spcPts val="4600"/>
              </a:lnSpc>
              <a:buFontTx/>
              <a:buChar char="-"/>
            </a:pPr>
            <a:r>
              <a:rPr lang="fa-IR" sz="2800" b="1" dirty="0" smtClean="0">
                <a:cs typeface="B Zar" pitchFamily="2" charset="-78"/>
              </a:rPr>
              <a:t> فروش اموال محتكر و قيمت‏گذارى آن، بدون اجازه صاحبش.</a:t>
            </a:r>
          </a:p>
          <a:p>
            <a:pPr algn="justLow" rtl="1">
              <a:lnSpc>
                <a:spcPts val="4600"/>
              </a:lnSpc>
              <a:buFontTx/>
              <a:buChar char="-"/>
            </a:pPr>
            <a:r>
              <a:rPr lang="fa-IR" sz="2800" b="1" dirty="0" smtClean="0">
                <a:cs typeface="B Zar" pitchFamily="2" charset="-78"/>
              </a:rPr>
              <a:t> حكم به اجراى حدود و تعزيرات.</a:t>
            </a:r>
          </a:p>
        </p:txBody>
      </p:sp>
      <p:sp>
        <p:nvSpPr>
          <p:cNvPr id="11" name="Rectangle 10"/>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7" presetClass="entr" presetSubtype="0" fill="hold" nodeType="afterEffect">
                                  <p:stCondLst>
                                    <p:cond delay="0"/>
                                  </p:stCondLst>
                                  <p:iterate type="lt">
                                    <p:tmPct val="50000"/>
                                  </p:iterate>
                                  <p:childTnLst>
                                    <p:set>
                                      <p:cBhvr>
                                        <p:cTn id="10"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11"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13" dur="80"/>
                                        <p:tgtEl>
                                          <p:spTgt spid="10">
                                            <p:txEl>
                                              <p:pRg st="0" end="0"/>
                                            </p:txEl>
                                          </p:spTgt>
                                        </p:tgtEl>
                                        <p:attrNameLst>
                                          <p:attrName>fill.type</p:attrName>
                                        </p:attrNameLst>
                                      </p:cBhvr>
                                      <p:to>
                                        <p:strVal val="solid"/>
                                      </p:to>
                                    </p:set>
                                  </p:childTnLst>
                                </p:cTn>
                              </p:par>
                            </p:childTnLst>
                          </p:cTn>
                        </p:par>
                        <p:par>
                          <p:cTn id="14" fill="hold">
                            <p:stCondLst>
                              <p:cond delay="5420"/>
                            </p:stCondLst>
                            <p:childTnLst>
                              <p:par>
                                <p:cTn id="15" presetID="27" presetClass="entr" presetSubtype="0" fill="hold" nodeType="afterEffect">
                                  <p:stCondLst>
                                    <p:cond delay="0"/>
                                  </p:stCondLst>
                                  <p:iterate type="lt">
                                    <p:tmPct val="50000"/>
                                  </p:iterate>
                                  <p:childTnLst>
                                    <p:set>
                                      <p:cBhvr>
                                        <p:cTn id="16" dur="1" fill="hold">
                                          <p:stCondLst>
                                            <p:cond delay="0"/>
                                          </p:stCondLst>
                                        </p:cTn>
                                        <p:tgtEl>
                                          <p:spTgt spid="10">
                                            <p:txEl>
                                              <p:pRg st="1" end="1"/>
                                            </p:txEl>
                                          </p:spTgt>
                                        </p:tgtEl>
                                        <p:attrNameLst>
                                          <p:attrName>style.visibility</p:attrName>
                                        </p:attrNameLst>
                                      </p:cBhvr>
                                      <p:to>
                                        <p:strVal val="visible"/>
                                      </p:to>
                                    </p:set>
                                    <p:anim calcmode="discrete" valueType="clr">
                                      <p:cBhvr override="childStyle">
                                        <p:cTn id="17" dur="80"/>
                                        <p:tgtEl>
                                          <p:spTgt spid="1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0">
                                            <p:txEl>
                                              <p:pRg st="1" end="1"/>
                                            </p:txEl>
                                          </p:spTgt>
                                        </p:tgtEl>
                                        <p:attrNameLst>
                                          <p:attrName>fillcolor</p:attrName>
                                        </p:attrNameLst>
                                      </p:cBhvr>
                                      <p:tavLst>
                                        <p:tav tm="0">
                                          <p:val>
                                            <p:clrVal>
                                              <a:schemeClr val="accent2"/>
                                            </p:clrVal>
                                          </p:val>
                                        </p:tav>
                                        <p:tav tm="50000">
                                          <p:val>
                                            <p:clrVal>
                                              <a:schemeClr val="hlink"/>
                                            </p:clrVal>
                                          </p:val>
                                        </p:tav>
                                      </p:tavLst>
                                    </p:anim>
                                    <p:set>
                                      <p:cBhvr>
                                        <p:cTn id="19" dur="80"/>
                                        <p:tgtEl>
                                          <p:spTgt spid="10">
                                            <p:txEl>
                                              <p:pRg st="1" end="1"/>
                                            </p:txEl>
                                          </p:spTgt>
                                        </p:tgtEl>
                                        <p:attrNameLst>
                                          <p:attrName>fill.type</p:attrName>
                                        </p:attrNameLst>
                                      </p:cBhvr>
                                      <p:to>
                                        <p:strVal val="solid"/>
                                      </p:to>
                                    </p:set>
                                  </p:childTnLst>
                                </p:cTn>
                              </p:par>
                            </p:childTnLst>
                          </p:cTn>
                        </p:par>
                        <p:par>
                          <p:cTn id="20" fill="hold">
                            <p:stCondLst>
                              <p:cond delay="6740"/>
                            </p:stCondLst>
                            <p:childTnLst>
                              <p:par>
                                <p:cTn id="21" presetID="27" presetClass="entr" presetSubtype="0" fill="hold" nodeType="afterEffect">
                                  <p:stCondLst>
                                    <p:cond delay="0"/>
                                  </p:stCondLst>
                                  <p:iterate type="lt">
                                    <p:tmPct val="50000"/>
                                  </p:iterate>
                                  <p:childTnLst>
                                    <p:set>
                                      <p:cBhvr>
                                        <p:cTn id="22" dur="1" fill="hold">
                                          <p:stCondLst>
                                            <p:cond delay="0"/>
                                          </p:stCondLst>
                                        </p:cTn>
                                        <p:tgtEl>
                                          <p:spTgt spid="10">
                                            <p:txEl>
                                              <p:pRg st="2" end="2"/>
                                            </p:txEl>
                                          </p:spTgt>
                                        </p:tgtEl>
                                        <p:attrNameLst>
                                          <p:attrName>style.visibility</p:attrName>
                                        </p:attrNameLst>
                                      </p:cBhvr>
                                      <p:to>
                                        <p:strVal val="visible"/>
                                      </p:to>
                                    </p:set>
                                    <p:anim calcmode="discrete" valueType="clr">
                                      <p:cBhvr override="childStyle">
                                        <p:cTn id="23" dur="80"/>
                                        <p:tgtEl>
                                          <p:spTgt spid="10">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0">
                                            <p:txEl>
                                              <p:pRg st="2" end="2"/>
                                            </p:txEl>
                                          </p:spTgt>
                                        </p:tgtEl>
                                        <p:attrNameLst>
                                          <p:attrName>fillcolor</p:attrName>
                                        </p:attrNameLst>
                                      </p:cBhvr>
                                      <p:tavLst>
                                        <p:tav tm="0">
                                          <p:val>
                                            <p:clrVal>
                                              <a:schemeClr val="accent2"/>
                                            </p:clrVal>
                                          </p:val>
                                        </p:tav>
                                        <p:tav tm="50000">
                                          <p:val>
                                            <p:clrVal>
                                              <a:schemeClr val="hlink"/>
                                            </p:clrVal>
                                          </p:val>
                                        </p:tav>
                                      </p:tavLst>
                                    </p:anim>
                                    <p:set>
                                      <p:cBhvr>
                                        <p:cTn id="25" dur="80"/>
                                        <p:tgtEl>
                                          <p:spTgt spid="10">
                                            <p:txEl>
                                              <p:pRg st="2" end="2"/>
                                            </p:txEl>
                                          </p:spTgt>
                                        </p:tgtEl>
                                        <p:attrNameLst>
                                          <p:attrName>fill.type</p:attrName>
                                        </p:attrNameLst>
                                      </p:cBhvr>
                                      <p:to>
                                        <p:strVal val="solid"/>
                                      </p:to>
                                    </p:set>
                                  </p:childTnLst>
                                </p:cTn>
                              </p:par>
                            </p:childTnLst>
                          </p:cTn>
                        </p:par>
                        <p:par>
                          <p:cTn id="26" fill="hold">
                            <p:stCondLst>
                              <p:cond delay="9100"/>
                            </p:stCondLst>
                            <p:childTnLst>
                              <p:par>
                                <p:cTn id="27" presetID="27" presetClass="entr" presetSubtype="0" fill="hold" nodeType="afterEffect">
                                  <p:stCondLst>
                                    <p:cond delay="0"/>
                                  </p:stCondLst>
                                  <p:iterate type="lt">
                                    <p:tmPct val="50000"/>
                                  </p:iterate>
                                  <p:childTnLst>
                                    <p:set>
                                      <p:cBhvr>
                                        <p:cTn id="28" dur="1" fill="hold">
                                          <p:stCondLst>
                                            <p:cond delay="0"/>
                                          </p:stCondLst>
                                        </p:cTn>
                                        <p:tgtEl>
                                          <p:spTgt spid="10">
                                            <p:txEl>
                                              <p:pRg st="3" end="3"/>
                                            </p:txEl>
                                          </p:spTgt>
                                        </p:tgtEl>
                                        <p:attrNameLst>
                                          <p:attrName>style.visibility</p:attrName>
                                        </p:attrNameLst>
                                      </p:cBhvr>
                                      <p:to>
                                        <p:strVal val="visible"/>
                                      </p:to>
                                    </p:set>
                                    <p:anim calcmode="discrete" valueType="clr">
                                      <p:cBhvr override="childStyle">
                                        <p:cTn id="29" dur="80"/>
                                        <p:tgtEl>
                                          <p:spTgt spid="10">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10">
                                            <p:txEl>
                                              <p:pRg st="3" end="3"/>
                                            </p:txEl>
                                          </p:spTgt>
                                        </p:tgtEl>
                                        <p:attrNameLst>
                                          <p:attrName>fillcolor</p:attrName>
                                        </p:attrNameLst>
                                      </p:cBhvr>
                                      <p:tavLst>
                                        <p:tav tm="0">
                                          <p:val>
                                            <p:clrVal>
                                              <a:schemeClr val="accent2"/>
                                            </p:clrVal>
                                          </p:val>
                                        </p:tav>
                                        <p:tav tm="50000">
                                          <p:val>
                                            <p:clrVal>
                                              <a:schemeClr val="hlink"/>
                                            </p:clrVal>
                                          </p:val>
                                        </p:tav>
                                      </p:tavLst>
                                    </p:anim>
                                    <p:set>
                                      <p:cBhvr>
                                        <p:cTn id="31" dur="80"/>
                                        <p:tgtEl>
                                          <p:spTgt spid="10">
                                            <p:txEl>
                                              <p:pRg st="3" end="3"/>
                                            </p:txEl>
                                          </p:spTgt>
                                        </p:tgtEl>
                                        <p:attrNameLst>
                                          <p:attrName>fill.type</p:attrName>
                                        </p:attrNameLst>
                                      </p:cBhvr>
                                      <p:to>
                                        <p:strVal val="solid"/>
                                      </p:to>
                                    </p:set>
                                  </p:childTnLst>
                                </p:cTn>
                              </p:par>
                            </p:childTnLst>
                          </p:cTn>
                        </p:par>
                        <p:par>
                          <p:cTn id="32" fill="hold">
                            <p:stCondLst>
                              <p:cond delay="10860"/>
                            </p:stCondLst>
                            <p:childTnLst>
                              <p:par>
                                <p:cTn id="33" presetID="27" presetClass="entr" presetSubtype="0" fill="hold" nodeType="afterEffect">
                                  <p:stCondLst>
                                    <p:cond delay="0"/>
                                  </p:stCondLst>
                                  <p:iterate type="lt">
                                    <p:tmPct val="50000"/>
                                  </p:iterate>
                                  <p:childTnLst>
                                    <p:set>
                                      <p:cBhvr>
                                        <p:cTn id="34" dur="1" fill="hold">
                                          <p:stCondLst>
                                            <p:cond delay="0"/>
                                          </p:stCondLst>
                                        </p:cTn>
                                        <p:tgtEl>
                                          <p:spTgt spid="10">
                                            <p:txEl>
                                              <p:pRg st="4" end="4"/>
                                            </p:txEl>
                                          </p:spTgt>
                                        </p:tgtEl>
                                        <p:attrNameLst>
                                          <p:attrName>style.visibility</p:attrName>
                                        </p:attrNameLst>
                                      </p:cBhvr>
                                      <p:to>
                                        <p:strVal val="visible"/>
                                      </p:to>
                                    </p:set>
                                    <p:anim calcmode="discrete" valueType="clr">
                                      <p:cBhvr override="childStyle">
                                        <p:cTn id="35" dur="80"/>
                                        <p:tgtEl>
                                          <p:spTgt spid="10">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10">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10">
                                            <p:txEl>
                                              <p:pRg st="4" end="4"/>
                                            </p:txEl>
                                          </p:spTgt>
                                        </p:tgtEl>
                                        <p:attrNameLst>
                                          <p:attrName>fill.type</p:attrName>
                                        </p:attrNameLst>
                                      </p:cBhvr>
                                      <p:to>
                                        <p:strVal val="solid"/>
                                      </p:to>
                                    </p:set>
                                  </p:childTnLst>
                                </p:cTn>
                              </p:par>
                              <p:par>
                                <p:cTn id="38" presetID="53" presetClass="entr" presetSubtype="0"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a:hlinkClick r:id="rId2" action="ppaction://hlinksldjump"/>
          </p:cNvPr>
          <p:cNvSpPr/>
          <p:nvPr/>
        </p:nvSpPr>
        <p:spPr>
          <a:xfrm>
            <a:off x="257628" y="1295400"/>
            <a:ext cx="8686800" cy="5410200"/>
          </a:xfrm>
          <a:prstGeom prst="roundRect">
            <a:avLst>
              <a:gd name="adj" fmla="val 5562"/>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
        <p:nvSpPr>
          <p:cNvPr id="17" name="Rectangle 16"/>
          <p:cNvSpPr/>
          <p:nvPr/>
        </p:nvSpPr>
        <p:spPr>
          <a:xfrm>
            <a:off x="776514" y="605744"/>
            <a:ext cx="7771678" cy="682238"/>
          </a:xfrm>
          <a:prstGeom prst="rect">
            <a:avLst/>
          </a:prstGeom>
        </p:spPr>
        <p:txBody>
          <a:bodyPr wrap="none">
            <a:spAutoFit/>
          </a:bodyPr>
          <a:lstStyle/>
          <a:p>
            <a:pPr lvl="0" algn="justLow" rtl="1">
              <a:lnSpc>
                <a:spcPts val="4600"/>
              </a:lnSpc>
            </a:pPr>
            <a:r>
              <a:rPr lang="en-US" sz="3200" b="1" dirty="0" smtClean="0">
                <a:solidFill>
                  <a:srgbClr val="C00000"/>
                </a:solidFill>
                <a:cs typeface="B Zar" pitchFamily="2" charset="-78"/>
              </a:rPr>
              <a:t> </a:t>
            </a:r>
            <a:r>
              <a:rPr lang="fa-IR" sz="3200" b="1" dirty="0" smtClean="0">
                <a:solidFill>
                  <a:schemeClr val="accent1">
                    <a:lumMod val="75000"/>
                  </a:schemeClr>
                </a:solidFill>
                <a:cs typeface="B Zar" pitchFamily="2" charset="-78"/>
                <a:sym typeface="Wingdings"/>
              </a:rPr>
              <a:t></a:t>
            </a:r>
            <a:r>
              <a:rPr lang="fa-IR" sz="3200" b="1" dirty="0" smtClean="0">
                <a:solidFill>
                  <a:srgbClr val="C00000"/>
                </a:solidFill>
                <a:cs typeface="B Zar" pitchFamily="2" charset="-78"/>
              </a:rPr>
              <a:t>رجحان حکم بر فتوا در موارد تعارض فتوا با حکم</a:t>
            </a:r>
            <a:endParaRPr lang="en-US" sz="3200" b="1" dirty="0" smtClean="0">
              <a:solidFill>
                <a:srgbClr val="C00000"/>
              </a:solidFill>
              <a:cs typeface="B Zar" pitchFamily="2" charset="-78"/>
            </a:endParaRPr>
          </a:p>
        </p:txBody>
      </p:sp>
      <p:sp>
        <p:nvSpPr>
          <p:cNvPr id="20" name="Rectangle 19"/>
          <p:cNvSpPr/>
          <p:nvPr/>
        </p:nvSpPr>
        <p:spPr>
          <a:xfrm>
            <a:off x="381000" y="1295400"/>
            <a:ext cx="8229600" cy="5361724"/>
          </a:xfrm>
          <a:prstGeom prst="rect">
            <a:avLst/>
          </a:prstGeom>
        </p:spPr>
        <p:txBody>
          <a:bodyPr wrap="square">
            <a:spAutoFit/>
          </a:bodyPr>
          <a:lstStyle/>
          <a:p>
            <a:pPr algn="justLow" rtl="1">
              <a:lnSpc>
                <a:spcPts val="4600"/>
              </a:lnSpc>
              <a:buFontTx/>
              <a:buChar char="-"/>
            </a:pPr>
            <a:r>
              <a:rPr lang="fa-IR" sz="2800" b="1" dirty="0" smtClean="0">
                <a:cs typeface="B Zar" pitchFamily="2" charset="-78"/>
              </a:rPr>
              <a:t>در صورتي که فتواى مرجع تقليد و حكم ولى فقيه خلاف يكديگر باشد، حكم ولى فقيه مقدم و مخالفت با آن حرام است؛ مثل آنكه مجتهدى فتوا دهد احتكار در غير طعام اشكال ندارد، ولى فقيه حاكم با توجه به مشكلات اقتصادى جامعه، حكم كند كه احتكار هرگونه كالاى مورد نياز جامعه حرام است. در اينجا دستور ولى فقيه اجرا مى‏شود و بر مقلدان آن مرجع نيز تبعيت لازم است. در فتاواى فقيهان بزرگ آمده است:</a:t>
            </a:r>
          </a:p>
          <a:p>
            <a:pPr algn="justLow" rtl="1">
              <a:lnSpc>
                <a:spcPts val="4600"/>
              </a:lnSpc>
            </a:pPr>
            <a:r>
              <a:rPr lang="fa-IR" sz="2800" b="1" dirty="0" smtClean="0">
                <a:solidFill>
                  <a:srgbClr val="0070C0"/>
                </a:solidFill>
                <a:cs typeface="B Zar" pitchFamily="2" charset="-78"/>
              </a:rPr>
              <a:t>«نقض حكم حاكم جامع‏الشرايط جايز نيست، حتى براى ديگر مجتهدان، مگر در جايى كه اشتباهش روشن باشد».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randombar(horizontal)">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6" grpId="0" animBg="1"/>
      <p:bldP spid="4" grpId="0"/>
      <p:bldP spid="7" grpId="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
        <p:nvSpPr>
          <p:cNvPr id="40" name="Freeform 39"/>
          <p:cNvSpPr/>
          <p:nvPr/>
        </p:nvSpPr>
        <p:spPr>
          <a:xfrm>
            <a:off x="457204" y="1295399"/>
            <a:ext cx="8374743" cy="1068767"/>
          </a:xfrm>
          <a:custGeom>
            <a:avLst/>
            <a:gdLst>
              <a:gd name="connsiteX0" fmla="*/ 0 w 8374743"/>
              <a:gd name="connsiteY0" fmla="*/ 106877 h 1068767"/>
              <a:gd name="connsiteX1" fmla="*/ 31304 w 8374743"/>
              <a:gd name="connsiteY1" fmla="*/ 31304 h 1068767"/>
              <a:gd name="connsiteX2" fmla="*/ 106878 w 8374743"/>
              <a:gd name="connsiteY2" fmla="*/ 1 h 1068767"/>
              <a:gd name="connsiteX3" fmla="*/ 8267866 w 8374743"/>
              <a:gd name="connsiteY3" fmla="*/ 0 h 1068767"/>
              <a:gd name="connsiteX4" fmla="*/ 8343439 w 8374743"/>
              <a:gd name="connsiteY4" fmla="*/ 31304 h 1068767"/>
              <a:gd name="connsiteX5" fmla="*/ 8374742 w 8374743"/>
              <a:gd name="connsiteY5" fmla="*/ 106878 h 1068767"/>
              <a:gd name="connsiteX6" fmla="*/ 8374743 w 8374743"/>
              <a:gd name="connsiteY6" fmla="*/ 961890 h 1068767"/>
              <a:gd name="connsiteX7" fmla="*/ 8343439 w 8374743"/>
              <a:gd name="connsiteY7" fmla="*/ 1037463 h 1068767"/>
              <a:gd name="connsiteX8" fmla="*/ 8267866 w 8374743"/>
              <a:gd name="connsiteY8" fmla="*/ 1068767 h 1068767"/>
              <a:gd name="connsiteX9" fmla="*/ 106877 w 8374743"/>
              <a:gd name="connsiteY9" fmla="*/ 1068767 h 1068767"/>
              <a:gd name="connsiteX10" fmla="*/ 31304 w 8374743"/>
              <a:gd name="connsiteY10" fmla="*/ 1037463 h 1068767"/>
              <a:gd name="connsiteX11" fmla="*/ 1 w 8374743"/>
              <a:gd name="connsiteY11" fmla="*/ 961889 h 1068767"/>
              <a:gd name="connsiteX12" fmla="*/ 0 w 8374743"/>
              <a:gd name="connsiteY12" fmla="*/ 106877 h 106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74743" h="1068767">
                <a:moveTo>
                  <a:pt x="0" y="106877"/>
                </a:moveTo>
                <a:cubicBezTo>
                  <a:pt x="0" y="78531"/>
                  <a:pt x="11260" y="51347"/>
                  <a:pt x="31304" y="31304"/>
                </a:cubicBezTo>
                <a:cubicBezTo>
                  <a:pt x="51347" y="11261"/>
                  <a:pt x="78532" y="1"/>
                  <a:pt x="106878" y="1"/>
                </a:cubicBezTo>
                <a:lnTo>
                  <a:pt x="8267866" y="0"/>
                </a:lnTo>
                <a:cubicBezTo>
                  <a:pt x="8296212" y="0"/>
                  <a:pt x="8323396" y="11260"/>
                  <a:pt x="8343439" y="31304"/>
                </a:cubicBezTo>
                <a:cubicBezTo>
                  <a:pt x="8363482" y="51347"/>
                  <a:pt x="8374742" y="78532"/>
                  <a:pt x="8374742" y="106878"/>
                </a:cubicBezTo>
                <a:cubicBezTo>
                  <a:pt x="8374742" y="391882"/>
                  <a:pt x="8374743" y="676886"/>
                  <a:pt x="8374743" y="961890"/>
                </a:cubicBezTo>
                <a:cubicBezTo>
                  <a:pt x="8374743" y="990236"/>
                  <a:pt x="8363483" y="1017420"/>
                  <a:pt x="8343439" y="1037463"/>
                </a:cubicBezTo>
                <a:cubicBezTo>
                  <a:pt x="8323396" y="1057506"/>
                  <a:pt x="8296211" y="1068767"/>
                  <a:pt x="8267866" y="1068767"/>
                </a:cubicBezTo>
                <a:lnTo>
                  <a:pt x="106877" y="1068767"/>
                </a:lnTo>
                <a:cubicBezTo>
                  <a:pt x="78531" y="1068767"/>
                  <a:pt x="51347" y="1057507"/>
                  <a:pt x="31304" y="1037463"/>
                </a:cubicBezTo>
                <a:cubicBezTo>
                  <a:pt x="11261" y="1017420"/>
                  <a:pt x="0" y="990235"/>
                  <a:pt x="1" y="961889"/>
                </a:cubicBezTo>
                <a:cubicBezTo>
                  <a:pt x="1" y="676885"/>
                  <a:pt x="0" y="391881"/>
                  <a:pt x="0" y="106877"/>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92263" tIns="71943" rIns="92263" bIns="71943" numCol="1" spcCol="1270" anchor="ctr" anchorCtr="0">
            <a:noAutofit/>
          </a:bodyPr>
          <a:lstStyle/>
          <a:p>
            <a:pPr lvl="0" algn="ctr" defTabSz="1422400" rtl="1">
              <a:lnSpc>
                <a:spcPct val="90000"/>
              </a:lnSpc>
              <a:spcBef>
                <a:spcPct val="0"/>
              </a:spcBef>
              <a:spcAft>
                <a:spcPct val="35000"/>
              </a:spcAft>
            </a:pPr>
            <a:r>
              <a:rPr lang="fa-IR" sz="3200" b="1" kern="1200" dirty="0" smtClean="0">
                <a:cs typeface="B Zar" pitchFamily="2" charset="-78"/>
              </a:rPr>
              <a:t>شروط صحت اعمال کسي که بدون تقليد عمل کرده</a:t>
            </a:r>
            <a:endParaRPr lang="en-US" sz="3200" b="1" kern="1200" dirty="0">
              <a:cs typeface="B Zar" pitchFamily="2" charset="-78"/>
            </a:endParaRPr>
          </a:p>
        </p:txBody>
      </p:sp>
      <p:grpSp>
        <p:nvGrpSpPr>
          <p:cNvPr id="13" name="Group 12"/>
          <p:cNvGrpSpPr/>
          <p:nvPr/>
        </p:nvGrpSpPr>
        <p:grpSpPr>
          <a:xfrm>
            <a:off x="533403" y="2364166"/>
            <a:ext cx="7461069" cy="1117272"/>
            <a:chOff x="533403" y="2364166"/>
            <a:chExt cx="7461069" cy="1117272"/>
          </a:xfrm>
        </p:grpSpPr>
        <p:sp>
          <p:nvSpPr>
            <p:cNvPr id="41" name="Freeform 40"/>
            <p:cNvSpPr/>
            <p:nvPr/>
          </p:nvSpPr>
          <p:spPr>
            <a:xfrm>
              <a:off x="7764417" y="2364166"/>
              <a:ext cx="230055" cy="778498"/>
            </a:xfrm>
            <a:custGeom>
              <a:avLst/>
              <a:gdLst/>
              <a:ahLst/>
              <a:cxnLst/>
              <a:rect l="0" t="0" r="0" b="0"/>
              <a:pathLst>
                <a:path>
                  <a:moveTo>
                    <a:pt x="230055" y="0"/>
                  </a:moveTo>
                  <a:lnTo>
                    <a:pt x="230055" y="778498"/>
                  </a:lnTo>
                  <a:lnTo>
                    <a:pt x="0" y="778498"/>
                  </a:lnTo>
                </a:path>
              </a:pathLst>
            </a:custGeom>
          </p:spPr>
          <p:style>
            <a:lnRef idx="3">
              <a:schemeClr val="accent5"/>
            </a:lnRef>
            <a:fillRef idx="0">
              <a:schemeClr val="accent5"/>
            </a:fillRef>
            <a:effectRef idx="2">
              <a:schemeClr val="accent5"/>
            </a:effectRef>
            <a:fontRef idx="minor">
              <a:schemeClr val="tx1"/>
            </a:fontRef>
          </p:style>
        </p:sp>
        <p:sp>
          <p:nvSpPr>
            <p:cNvPr id="42" name="Freeform 41"/>
            <p:cNvSpPr/>
            <p:nvPr/>
          </p:nvSpPr>
          <p:spPr>
            <a:xfrm>
              <a:off x="533403" y="2803892"/>
              <a:ext cx="7231014" cy="677546"/>
            </a:xfrm>
            <a:custGeom>
              <a:avLst/>
              <a:gdLst>
                <a:gd name="connsiteX0" fmla="*/ 0 w 7231014"/>
                <a:gd name="connsiteY0" fmla="*/ 67755 h 677546"/>
                <a:gd name="connsiteX1" fmla="*/ 19845 w 7231014"/>
                <a:gd name="connsiteY1" fmla="*/ 19845 h 677546"/>
                <a:gd name="connsiteX2" fmla="*/ 67755 w 7231014"/>
                <a:gd name="connsiteY2" fmla="*/ 0 h 677546"/>
                <a:gd name="connsiteX3" fmla="*/ 7163259 w 7231014"/>
                <a:gd name="connsiteY3" fmla="*/ 0 h 677546"/>
                <a:gd name="connsiteX4" fmla="*/ 7211169 w 7231014"/>
                <a:gd name="connsiteY4" fmla="*/ 19845 h 677546"/>
                <a:gd name="connsiteX5" fmla="*/ 7231014 w 7231014"/>
                <a:gd name="connsiteY5" fmla="*/ 67755 h 677546"/>
                <a:gd name="connsiteX6" fmla="*/ 7231014 w 7231014"/>
                <a:gd name="connsiteY6" fmla="*/ 609791 h 677546"/>
                <a:gd name="connsiteX7" fmla="*/ 7211169 w 7231014"/>
                <a:gd name="connsiteY7" fmla="*/ 657701 h 677546"/>
                <a:gd name="connsiteX8" fmla="*/ 7163259 w 7231014"/>
                <a:gd name="connsiteY8" fmla="*/ 677546 h 677546"/>
                <a:gd name="connsiteX9" fmla="*/ 67755 w 7231014"/>
                <a:gd name="connsiteY9" fmla="*/ 677546 h 677546"/>
                <a:gd name="connsiteX10" fmla="*/ 19845 w 7231014"/>
                <a:gd name="connsiteY10" fmla="*/ 657701 h 677546"/>
                <a:gd name="connsiteX11" fmla="*/ 0 w 7231014"/>
                <a:gd name="connsiteY11" fmla="*/ 609791 h 677546"/>
                <a:gd name="connsiteX12" fmla="*/ 0 w 7231014"/>
                <a:gd name="connsiteY12" fmla="*/ 67755 h 67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31014" h="677546">
                  <a:moveTo>
                    <a:pt x="0" y="67755"/>
                  </a:moveTo>
                  <a:cubicBezTo>
                    <a:pt x="0" y="49785"/>
                    <a:pt x="7138" y="32552"/>
                    <a:pt x="19845" y="19845"/>
                  </a:cubicBezTo>
                  <a:cubicBezTo>
                    <a:pt x="32552" y="7138"/>
                    <a:pt x="49785" y="0"/>
                    <a:pt x="67755" y="0"/>
                  </a:cubicBezTo>
                  <a:lnTo>
                    <a:pt x="7163259" y="0"/>
                  </a:lnTo>
                  <a:cubicBezTo>
                    <a:pt x="7181229" y="0"/>
                    <a:pt x="7198462" y="7138"/>
                    <a:pt x="7211169" y="19845"/>
                  </a:cubicBezTo>
                  <a:cubicBezTo>
                    <a:pt x="7223876" y="32552"/>
                    <a:pt x="7231014" y="49785"/>
                    <a:pt x="7231014" y="67755"/>
                  </a:cubicBezTo>
                  <a:lnTo>
                    <a:pt x="7231014" y="609791"/>
                  </a:lnTo>
                  <a:cubicBezTo>
                    <a:pt x="7231014" y="627761"/>
                    <a:pt x="7223876" y="644995"/>
                    <a:pt x="7211169" y="657701"/>
                  </a:cubicBezTo>
                  <a:cubicBezTo>
                    <a:pt x="7198462" y="670408"/>
                    <a:pt x="7181229" y="677546"/>
                    <a:pt x="7163259" y="677546"/>
                  </a:cubicBezTo>
                  <a:lnTo>
                    <a:pt x="67755" y="677546"/>
                  </a:lnTo>
                  <a:cubicBezTo>
                    <a:pt x="49785" y="677546"/>
                    <a:pt x="32551" y="670408"/>
                    <a:pt x="19845" y="657701"/>
                  </a:cubicBezTo>
                  <a:cubicBezTo>
                    <a:pt x="7138" y="644994"/>
                    <a:pt x="0" y="627761"/>
                    <a:pt x="0" y="609791"/>
                  </a:cubicBezTo>
                  <a:lnTo>
                    <a:pt x="0" y="67755"/>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73185" tIns="55405" rIns="73185" bIns="55405"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عمل به وظيفه واقعي</a:t>
              </a:r>
              <a:endParaRPr lang="en-US" sz="2800" b="1" kern="1200" dirty="0">
                <a:cs typeface="B Zar" pitchFamily="2" charset="-78"/>
              </a:endParaRPr>
            </a:p>
          </p:txBody>
        </p:sp>
      </p:grpSp>
      <p:grpSp>
        <p:nvGrpSpPr>
          <p:cNvPr id="14" name="Group 13"/>
          <p:cNvGrpSpPr/>
          <p:nvPr/>
        </p:nvGrpSpPr>
        <p:grpSpPr>
          <a:xfrm>
            <a:off x="533403" y="2364166"/>
            <a:ext cx="7461069" cy="2131638"/>
            <a:chOff x="533403" y="2364166"/>
            <a:chExt cx="7461069" cy="2131638"/>
          </a:xfrm>
        </p:grpSpPr>
        <p:sp>
          <p:nvSpPr>
            <p:cNvPr id="43" name="Freeform 42"/>
            <p:cNvSpPr/>
            <p:nvPr/>
          </p:nvSpPr>
          <p:spPr>
            <a:xfrm>
              <a:off x="7764417" y="2364166"/>
              <a:ext cx="230055" cy="1792864"/>
            </a:xfrm>
            <a:custGeom>
              <a:avLst/>
              <a:gdLst/>
              <a:ahLst/>
              <a:cxnLst/>
              <a:rect l="0" t="0" r="0" b="0"/>
              <a:pathLst>
                <a:path>
                  <a:moveTo>
                    <a:pt x="230055" y="0"/>
                  </a:moveTo>
                  <a:lnTo>
                    <a:pt x="230055" y="1792864"/>
                  </a:lnTo>
                  <a:lnTo>
                    <a:pt x="0" y="1792864"/>
                  </a:lnTo>
                </a:path>
              </a:pathLst>
            </a:custGeom>
          </p:spPr>
          <p:style>
            <a:lnRef idx="3">
              <a:schemeClr val="accent5"/>
            </a:lnRef>
            <a:fillRef idx="0">
              <a:schemeClr val="accent5"/>
            </a:fillRef>
            <a:effectRef idx="2">
              <a:schemeClr val="accent5"/>
            </a:effectRef>
            <a:fontRef idx="minor">
              <a:schemeClr val="tx1"/>
            </a:fontRef>
          </p:style>
        </p:sp>
        <p:sp>
          <p:nvSpPr>
            <p:cNvPr id="44" name="Freeform 43"/>
            <p:cNvSpPr/>
            <p:nvPr/>
          </p:nvSpPr>
          <p:spPr>
            <a:xfrm>
              <a:off x="533403" y="3818258"/>
              <a:ext cx="7231014" cy="677546"/>
            </a:xfrm>
            <a:custGeom>
              <a:avLst/>
              <a:gdLst>
                <a:gd name="connsiteX0" fmla="*/ 0 w 7231014"/>
                <a:gd name="connsiteY0" fmla="*/ 67755 h 677546"/>
                <a:gd name="connsiteX1" fmla="*/ 19845 w 7231014"/>
                <a:gd name="connsiteY1" fmla="*/ 19845 h 677546"/>
                <a:gd name="connsiteX2" fmla="*/ 67755 w 7231014"/>
                <a:gd name="connsiteY2" fmla="*/ 0 h 677546"/>
                <a:gd name="connsiteX3" fmla="*/ 7163259 w 7231014"/>
                <a:gd name="connsiteY3" fmla="*/ 0 h 677546"/>
                <a:gd name="connsiteX4" fmla="*/ 7211169 w 7231014"/>
                <a:gd name="connsiteY4" fmla="*/ 19845 h 677546"/>
                <a:gd name="connsiteX5" fmla="*/ 7231014 w 7231014"/>
                <a:gd name="connsiteY5" fmla="*/ 67755 h 677546"/>
                <a:gd name="connsiteX6" fmla="*/ 7231014 w 7231014"/>
                <a:gd name="connsiteY6" fmla="*/ 609791 h 677546"/>
                <a:gd name="connsiteX7" fmla="*/ 7211169 w 7231014"/>
                <a:gd name="connsiteY7" fmla="*/ 657701 h 677546"/>
                <a:gd name="connsiteX8" fmla="*/ 7163259 w 7231014"/>
                <a:gd name="connsiteY8" fmla="*/ 677546 h 677546"/>
                <a:gd name="connsiteX9" fmla="*/ 67755 w 7231014"/>
                <a:gd name="connsiteY9" fmla="*/ 677546 h 677546"/>
                <a:gd name="connsiteX10" fmla="*/ 19845 w 7231014"/>
                <a:gd name="connsiteY10" fmla="*/ 657701 h 677546"/>
                <a:gd name="connsiteX11" fmla="*/ 0 w 7231014"/>
                <a:gd name="connsiteY11" fmla="*/ 609791 h 677546"/>
                <a:gd name="connsiteX12" fmla="*/ 0 w 7231014"/>
                <a:gd name="connsiteY12" fmla="*/ 67755 h 67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31014" h="677546">
                  <a:moveTo>
                    <a:pt x="0" y="67755"/>
                  </a:moveTo>
                  <a:cubicBezTo>
                    <a:pt x="0" y="49785"/>
                    <a:pt x="7138" y="32552"/>
                    <a:pt x="19845" y="19845"/>
                  </a:cubicBezTo>
                  <a:cubicBezTo>
                    <a:pt x="32552" y="7138"/>
                    <a:pt x="49785" y="0"/>
                    <a:pt x="67755" y="0"/>
                  </a:cubicBezTo>
                  <a:lnTo>
                    <a:pt x="7163259" y="0"/>
                  </a:lnTo>
                  <a:cubicBezTo>
                    <a:pt x="7181229" y="0"/>
                    <a:pt x="7198462" y="7138"/>
                    <a:pt x="7211169" y="19845"/>
                  </a:cubicBezTo>
                  <a:cubicBezTo>
                    <a:pt x="7223876" y="32552"/>
                    <a:pt x="7231014" y="49785"/>
                    <a:pt x="7231014" y="67755"/>
                  </a:cubicBezTo>
                  <a:lnTo>
                    <a:pt x="7231014" y="609791"/>
                  </a:lnTo>
                  <a:cubicBezTo>
                    <a:pt x="7231014" y="627761"/>
                    <a:pt x="7223876" y="644995"/>
                    <a:pt x="7211169" y="657701"/>
                  </a:cubicBezTo>
                  <a:cubicBezTo>
                    <a:pt x="7198462" y="670408"/>
                    <a:pt x="7181229" y="677546"/>
                    <a:pt x="7163259" y="677546"/>
                  </a:cubicBezTo>
                  <a:lnTo>
                    <a:pt x="67755" y="677546"/>
                  </a:lnTo>
                  <a:cubicBezTo>
                    <a:pt x="49785" y="677546"/>
                    <a:pt x="32551" y="670408"/>
                    <a:pt x="19845" y="657701"/>
                  </a:cubicBezTo>
                  <a:cubicBezTo>
                    <a:pt x="7138" y="644994"/>
                    <a:pt x="0" y="627761"/>
                    <a:pt x="0" y="609791"/>
                  </a:cubicBezTo>
                  <a:lnTo>
                    <a:pt x="0" y="67755"/>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73185" tIns="55405" rIns="73185" bIns="55405"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مطابقت با فتواي مجتهدي که وظيفه اش تقليد از او بوده</a:t>
              </a:r>
              <a:endParaRPr lang="en-US" sz="2800" b="1" kern="1200" dirty="0">
                <a:cs typeface="B Zar" pitchFamily="2" charset="-78"/>
              </a:endParaRPr>
            </a:p>
          </p:txBody>
        </p:sp>
      </p:grpSp>
      <p:grpSp>
        <p:nvGrpSpPr>
          <p:cNvPr id="15" name="Group 14"/>
          <p:cNvGrpSpPr/>
          <p:nvPr/>
        </p:nvGrpSpPr>
        <p:grpSpPr>
          <a:xfrm>
            <a:off x="533403" y="2364166"/>
            <a:ext cx="7461069" cy="3198431"/>
            <a:chOff x="533403" y="2364166"/>
            <a:chExt cx="7461069" cy="3198431"/>
          </a:xfrm>
        </p:grpSpPr>
        <p:sp>
          <p:nvSpPr>
            <p:cNvPr id="45" name="Freeform 44"/>
            <p:cNvSpPr/>
            <p:nvPr/>
          </p:nvSpPr>
          <p:spPr>
            <a:xfrm>
              <a:off x="7764417" y="2364166"/>
              <a:ext cx="230055" cy="2859657"/>
            </a:xfrm>
            <a:custGeom>
              <a:avLst/>
              <a:gdLst/>
              <a:ahLst/>
              <a:cxnLst/>
              <a:rect l="0" t="0" r="0" b="0"/>
              <a:pathLst>
                <a:path>
                  <a:moveTo>
                    <a:pt x="230055" y="0"/>
                  </a:moveTo>
                  <a:lnTo>
                    <a:pt x="230055" y="2859657"/>
                  </a:lnTo>
                  <a:lnTo>
                    <a:pt x="0" y="2859657"/>
                  </a:lnTo>
                </a:path>
              </a:pathLst>
            </a:custGeom>
          </p:spPr>
          <p:style>
            <a:lnRef idx="3">
              <a:schemeClr val="accent5"/>
            </a:lnRef>
            <a:fillRef idx="0">
              <a:schemeClr val="accent5"/>
            </a:fillRef>
            <a:effectRef idx="2">
              <a:schemeClr val="accent5"/>
            </a:effectRef>
            <a:fontRef idx="minor">
              <a:schemeClr val="tx1"/>
            </a:fontRef>
          </p:style>
        </p:sp>
        <p:sp>
          <p:nvSpPr>
            <p:cNvPr id="46" name="Freeform 45"/>
            <p:cNvSpPr/>
            <p:nvPr/>
          </p:nvSpPr>
          <p:spPr>
            <a:xfrm>
              <a:off x="533403" y="4885051"/>
              <a:ext cx="7231014" cy="677546"/>
            </a:xfrm>
            <a:custGeom>
              <a:avLst/>
              <a:gdLst>
                <a:gd name="connsiteX0" fmla="*/ 0 w 7231014"/>
                <a:gd name="connsiteY0" fmla="*/ 67755 h 677546"/>
                <a:gd name="connsiteX1" fmla="*/ 19845 w 7231014"/>
                <a:gd name="connsiteY1" fmla="*/ 19845 h 677546"/>
                <a:gd name="connsiteX2" fmla="*/ 67755 w 7231014"/>
                <a:gd name="connsiteY2" fmla="*/ 0 h 677546"/>
                <a:gd name="connsiteX3" fmla="*/ 7163259 w 7231014"/>
                <a:gd name="connsiteY3" fmla="*/ 0 h 677546"/>
                <a:gd name="connsiteX4" fmla="*/ 7211169 w 7231014"/>
                <a:gd name="connsiteY4" fmla="*/ 19845 h 677546"/>
                <a:gd name="connsiteX5" fmla="*/ 7231014 w 7231014"/>
                <a:gd name="connsiteY5" fmla="*/ 67755 h 677546"/>
                <a:gd name="connsiteX6" fmla="*/ 7231014 w 7231014"/>
                <a:gd name="connsiteY6" fmla="*/ 609791 h 677546"/>
                <a:gd name="connsiteX7" fmla="*/ 7211169 w 7231014"/>
                <a:gd name="connsiteY7" fmla="*/ 657701 h 677546"/>
                <a:gd name="connsiteX8" fmla="*/ 7163259 w 7231014"/>
                <a:gd name="connsiteY8" fmla="*/ 677546 h 677546"/>
                <a:gd name="connsiteX9" fmla="*/ 67755 w 7231014"/>
                <a:gd name="connsiteY9" fmla="*/ 677546 h 677546"/>
                <a:gd name="connsiteX10" fmla="*/ 19845 w 7231014"/>
                <a:gd name="connsiteY10" fmla="*/ 657701 h 677546"/>
                <a:gd name="connsiteX11" fmla="*/ 0 w 7231014"/>
                <a:gd name="connsiteY11" fmla="*/ 609791 h 677546"/>
                <a:gd name="connsiteX12" fmla="*/ 0 w 7231014"/>
                <a:gd name="connsiteY12" fmla="*/ 67755 h 67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31014" h="677546">
                  <a:moveTo>
                    <a:pt x="0" y="67755"/>
                  </a:moveTo>
                  <a:cubicBezTo>
                    <a:pt x="0" y="49785"/>
                    <a:pt x="7138" y="32552"/>
                    <a:pt x="19845" y="19845"/>
                  </a:cubicBezTo>
                  <a:cubicBezTo>
                    <a:pt x="32552" y="7138"/>
                    <a:pt x="49785" y="0"/>
                    <a:pt x="67755" y="0"/>
                  </a:cubicBezTo>
                  <a:lnTo>
                    <a:pt x="7163259" y="0"/>
                  </a:lnTo>
                  <a:cubicBezTo>
                    <a:pt x="7181229" y="0"/>
                    <a:pt x="7198462" y="7138"/>
                    <a:pt x="7211169" y="19845"/>
                  </a:cubicBezTo>
                  <a:cubicBezTo>
                    <a:pt x="7223876" y="32552"/>
                    <a:pt x="7231014" y="49785"/>
                    <a:pt x="7231014" y="67755"/>
                  </a:cubicBezTo>
                  <a:lnTo>
                    <a:pt x="7231014" y="609791"/>
                  </a:lnTo>
                  <a:cubicBezTo>
                    <a:pt x="7231014" y="627761"/>
                    <a:pt x="7223876" y="644995"/>
                    <a:pt x="7211169" y="657701"/>
                  </a:cubicBezTo>
                  <a:cubicBezTo>
                    <a:pt x="7198462" y="670408"/>
                    <a:pt x="7181229" y="677546"/>
                    <a:pt x="7163259" y="677546"/>
                  </a:cubicBezTo>
                  <a:lnTo>
                    <a:pt x="67755" y="677546"/>
                  </a:lnTo>
                  <a:cubicBezTo>
                    <a:pt x="49785" y="677546"/>
                    <a:pt x="32551" y="670408"/>
                    <a:pt x="19845" y="657701"/>
                  </a:cubicBezTo>
                  <a:cubicBezTo>
                    <a:pt x="7138" y="644994"/>
                    <a:pt x="0" y="627761"/>
                    <a:pt x="0" y="609791"/>
                  </a:cubicBezTo>
                  <a:lnTo>
                    <a:pt x="0" y="67755"/>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73185" tIns="55405" rIns="73185" bIns="55405"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مطابقت با فتواي مجتهدي که وظيفه اش تقليد از او هست</a:t>
              </a:r>
              <a:endParaRPr lang="en-US" sz="2800" b="1" kern="1200" dirty="0">
                <a:cs typeface="B Zar" pitchFamily="2" charset="-7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40"/>
                                        </p:tgtEl>
                                        <p:attrNameLst>
                                          <p:attrName>style.visibility</p:attrName>
                                        </p:attrNameLst>
                                      </p:cBhvr>
                                      <p:to>
                                        <p:strVal val="visible"/>
                                      </p:to>
                                    </p:set>
                                    <p:anim calcmode="discrete" valueType="clr">
                                      <p:cBhvr override="childStyle">
                                        <p:cTn id="26" dur="80"/>
                                        <p:tgtEl>
                                          <p:spTgt spid="40"/>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40"/>
                                        </p:tgtEl>
                                        <p:attrNameLst>
                                          <p:attrName>fillcolor</p:attrName>
                                        </p:attrNameLst>
                                      </p:cBhvr>
                                      <p:tavLst>
                                        <p:tav tm="0">
                                          <p:val>
                                            <p:clrVal>
                                              <a:schemeClr val="accent2"/>
                                            </p:clrVal>
                                          </p:val>
                                        </p:tav>
                                        <p:tav tm="50000">
                                          <p:val>
                                            <p:clrVal>
                                              <a:schemeClr val="hlink"/>
                                            </p:clrVal>
                                          </p:val>
                                        </p:tav>
                                      </p:tavLst>
                                    </p:anim>
                                    <p:set>
                                      <p:cBhvr>
                                        <p:cTn id="28" dur="80"/>
                                        <p:tgtEl>
                                          <p:spTgt spid="40"/>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randombar(horizontal)">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randombar(horizontal)">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randombar(horizontal)">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7" grpId="0" animBg="1"/>
      <p:bldP spid="5" grpId="0"/>
      <p:bldP spid="4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295401" y="886872"/>
            <a:ext cx="6858000" cy="1853196"/>
            <a:chOff x="1295401" y="886872"/>
            <a:chExt cx="6858000" cy="1853196"/>
          </a:xfrm>
        </p:grpSpPr>
        <p:grpSp>
          <p:nvGrpSpPr>
            <p:cNvPr id="17" name="Group 16"/>
            <p:cNvGrpSpPr/>
            <p:nvPr/>
          </p:nvGrpSpPr>
          <p:grpSpPr>
            <a:xfrm>
              <a:off x="1295401" y="886872"/>
              <a:ext cx="6858000" cy="1853196"/>
              <a:chOff x="1295401" y="886872"/>
              <a:chExt cx="6858000" cy="1853196"/>
            </a:xfrm>
          </p:grpSpPr>
          <p:sp>
            <p:nvSpPr>
              <p:cNvPr id="16" name="Left Arrow 15"/>
              <p:cNvSpPr/>
              <p:nvPr/>
            </p:nvSpPr>
            <p:spPr>
              <a:xfrm rot="18209632">
                <a:off x="6198773" y="1658847"/>
                <a:ext cx="1602852" cy="559590"/>
              </a:xfrm>
              <a:prstGeom prst="leftArrow">
                <a:avLst>
                  <a:gd name="adj1" fmla="val 60000"/>
                  <a:gd name="adj2" fmla="val 50000"/>
                </a:avLst>
              </a:prstGeom>
            </p:spPr>
            <p:style>
              <a:lnRef idx="1">
                <a:schemeClr val="accent1"/>
              </a:lnRef>
              <a:fillRef idx="3">
                <a:schemeClr val="accent1"/>
              </a:fillRef>
              <a:effectRef idx="2">
                <a:schemeClr val="accent1"/>
              </a:effectRef>
              <a:fontRef idx="minor">
                <a:schemeClr val="lt1"/>
              </a:fontRef>
            </p:style>
          </p:sp>
          <p:sp>
            <p:nvSpPr>
              <p:cNvPr id="18" name="Rounded Rectangle 17"/>
              <p:cNvSpPr/>
              <p:nvPr/>
            </p:nvSpPr>
            <p:spPr>
              <a:xfrm>
                <a:off x="1295401" y="886872"/>
                <a:ext cx="6858000" cy="1188720"/>
              </a:xfrm>
              <a:prstGeom prst="roundRect">
                <a:avLst>
                  <a:gd name="adj" fmla="val 10000"/>
                </a:avLst>
              </a:prstGeom>
              <a:scene3d>
                <a:camera prst="orthographicFront">
                  <a:rot lat="0" lon="0" rev="0"/>
                </a:camera>
                <a:lightRig rig="contrasting" dir="t">
                  <a:rot lat="0" lon="0" rev="1200000"/>
                </a:lightRig>
              </a:scene3d>
            </p:spPr>
            <p:style>
              <a:lnRef idx="1">
                <a:schemeClr val="accent1"/>
              </a:lnRef>
              <a:fillRef idx="3">
                <a:schemeClr val="accent1"/>
              </a:fillRef>
              <a:effectRef idx="2">
                <a:schemeClr val="accent1"/>
              </a:effectRef>
              <a:fontRef idx="minor">
                <a:schemeClr val="lt1"/>
              </a:fontRef>
            </p:style>
          </p:sp>
        </p:grpSp>
        <p:sp>
          <p:nvSpPr>
            <p:cNvPr id="19" name="Rounded Rectangle 5"/>
            <p:cNvSpPr/>
            <p:nvPr/>
          </p:nvSpPr>
          <p:spPr>
            <a:xfrm>
              <a:off x="1447800" y="914400"/>
              <a:ext cx="6403098" cy="1119088"/>
            </a:xfrm>
            <a:prstGeom prst="rect">
              <a:avLst/>
            </a:prstGeom>
            <a:noFill/>
            <a:ln>
              <a:noFill/>
            </a:ln>
            <a:scene3d>
              <a:camera prst="orthographicFront">
                <a:rot lat="0" lon="0" rev="0"/>
              </a:camera>
              <a:lightRig rig="contrasting" dir="t">
                <a:rot lat="0" lon="0" rev="1200000"/>
              </a:lightRig>
            </a:scene3d>
          </p:spPr>
          <p:style>
            <a:lnRef idx="1">
              <a:schemeClr val="accent1"/>
            </a:lnRef>
            <a:fillRef idx="3">
              <a:schemeClr val="accent1"/>
            </a:fillRef>
            <a:effectRef idx="2">
              <a:schemeClr val="accent1"/>
            </a:effectRef>
            <a:fontRef idx="minor">
              <a:schemeClr val="lt1"/>
            </a:fontRef>
          </p:style>
          <p:txBody>
            <a:bodyPr spcFirstLastPara="0" vert="horz" wrap="square" lIns="53340" tIns="53340" rIns="53340" bIns="53340" numCol="1" spcCol="1270" anchor="ctr" anchorCtr="0">
              <a:noAutofit/>
            </a:bodyPr>
            <a:lstStyle/>
            <a:p>
              <a:pPr lvl="0" algn="ctr" defTabSz="1244600" rtl="1">
                <a:lnSpc>
                  <a:spcPct val="90000"/>
                </a:lnSpc>
                <a:spcBef>
                  <a:spcPct val="0"/>
                </a:spcBef>
                <a:spcAft>
                  <a:spcPct val="35000"/>
                </a:spcAft>
              </a:pPr>
              <a:r>
                <a:rPr lang="fa-IR" sz="3600" b="1" dirty="0" smtClean="0">
                  <a:solidFill>
                    <a:schemeClr val="bg1"/>
                  </a:solidFill>
                  <a:cs typeface="B Zar" pitchFamily="2" charset="-78"/>
                </a:rPr>
                <a:t>تقليد از غير جامع الشرايط</a:t>
              </a:r>
              <a:endParaRPr lang="en-US" sz="3600" b="1" dirty="0">
                <a:solidFill>
                  <a:schemeClr val="bg1"/>
                </a:solidFill>
                <a:cs typeface="B Zar" pitchFamily="2" charset="-78"/>
              </a:endParaRPr>
            </a:p>
          </p:txBody>
        </p:sp>
      </p:gr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
        <p:nvSpPr>
          <p:cNvPr id="14" name="Oval 13"/>
          <p:cNvSpPr/>
          <p:nvPr/>
        </p:nvSpPr>
        <p:spPr>
          <a:xfrm>
            <a:off x="2362201" y="2292800"/>
            <a:ext cx="4724400" cy="2743192"/>
          </a:xfrm>
          <a:prstGeom prst="ellipse">
            <a:avLst/>
          </a:prstGeom>
        </p:spPr>
        <p:style>
          <a:lnRef idx="2">
            <a:schemeClr val="accent2">
              <a:shade val="50000"/>
            </a:schemeClr>
          </a:lnRef>
          <a:fillRef idx="1">
            <a:schemeClr val="accent2"/>
          </a:fillRef>
          <a:effectRef idx="0">
            <a:schemeClr val="accent2"/>
          </a:effectRef>
          <a:fontRef idx="minor">
            <a:schemeClr val="lt1"/>
          </a:fontRef>
        </p:style>
      </p:sp>
      <p:sp>
        <p:nvSpPr>
          <p:cNvPr id="15" name="Oval 4"/>
          <p:cNvSpPr/>
          <p:nvPr/>
        </p:nvSpPr>
        <p:spPr>
          <a:xfrm>
            <a:off x="2590800" y="2667000"/>
            <a:ext cx="4343400" cy="1939730"/>
          </a:xfrm>
          <a:prstGeom prst="rect">
            <a:avLst/>
          </a:prstGeom>
          <a:scene3d>
            <a:camera prst="orthographicFront">
              <a:rot lat="0" lon="0" rev="0"/>
            </a:camera>
            <a:lightRig rig="contrasting" dir="t">
              <a:rot lat="0" lon="0" rev="1200000"/>
            </a:lightRig>
          </a:scene3d>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1244600" rtl="1">
              <a:lnSpc>
                <a:spcPct val="90000"/>
              </a:lnSpc>
              <a:spcBef>
                <a:spcPct val="0"/>
              </a:spcBef>
              <a:spcAft>
                <a:spcPct val="35000"/>
              </a:spcAft>
            </a:pPr>
            <a:r>
              <a:rPr lang="fa-IR" sz="3600" b="1" kern="1200" dirty="0" smtClean="0">
                <a:cs typeface="B Zar" pitchFamily="2" charset="-78"/>
              </a:rPr>
              <a:t>بدون تقليد عمل کرده</a:t>
            </a:r>
          </a:p>
          <a:p>
            <a:pPr lvl="0" algn="ctr" defTabSz="1244600" rtl="1">
              <a:lnSpc>
                <a:spcPct val="90000"/>
              </a:lnSpc>
              <a:spcBef>
                <a:spcPct val="0"/>
              </a:spcBef>
              <a:spcAft>
                <a:spcPct val="35000"/>
              </a:spcAft>
            </a:pPr>
            <a:r>
              <a:rPr lang="fa-IR" sz="4000" kern="1200" dirty="0" smtClean="0">
                <a:solidFill>
                  <a:srgbClr val="FFFF00"/>
                </a:solidFill>
                <a:cs typeface="B Zar" pitchFamily="2" charset="-78"/>
              </a:rPr>
              <a:t> (تقليد باطل است)</a:t>
            </a:r>
            <a:endParaRPr lang="en-US" sz="4000" kern="1200" dirty="0">
              <a:solidFill>
                <a:srgbClr val="FFFF00"/>
              </a:solidFill>
              <a:cs typeface="B Zar" pitchFamily="2" charset="-78"/>
            </a:endParaRPr>
          </a:p>
        </p:txBody>
      </p:sp>
      <p:grpSp>
        <p:nvGrpSpPr>
          <p:cNvPr id="22" name="Group 21"/>
          <p:cNvGrpSpPr/>
          <p:nvPr/>
        </p:nvGrpSpPr>
        <p:grpSpPr>
          <a:xfrm>
            <a:off x="1301190" y="4545855"/>
            <a:ext cx="6852210" cy="1857405"/>
            <a:chOff x="1301190" y="4545855"/>
            <a:chExt cx="6852210" cy="1857405"/>
          </a:xfrm>
        </p:grpSpPr>
        <p:sp>
          <p:nvSpPr>
            <p:cNvPr id="20" name="Left Arrow 19"/>
            <p:cNvSpPr/>
            <p:nvPr/>
          </p:nvSpPr>
          <p:spPr>
            <a:xfrm rot="7636443">
              <a:off x="1909713" y="5011888"/>
              <a:ext cx="1491656" cy="559590"/>
            </a:xfrm>
            <a:prstGeom prst="leftArrow">
              <a:avLst>
                <a:gd name="adj1" fmla="val 60000"/>
                <a:gd name="adj2" fmla="val 50000"/>
              </a:avLst>
            </a:prstGeom>
          </p:spPr>
          <p:style>
            <a:lnRef idx="1">
              <a:schemeClr val="accent1"/>
            </a:lnRef>
            <a:fillRef idx="3">
              <a:schemeClr val="accent1"/>
            </a:fillRef>
            <a:effectRef idx="2">
              <a:schemeClr val="accent1"/>
            </a:effectRef>
            <a:fontRef idx="minor">
              <a:schemeClr val="lt1"/>
            </a:fontRef>
          </p:style>
        </p:sp>
        <p:sp>
          <p:nvSpPr>
            <p:cNvPr id="25" name="Rounded Rectangle 24"/>
            <p:cNvSpPr/>
            <p:nvPr/>
          </p:nvSpPr>
          <p:spPr>
            <a:xfrm>
              <a:off x="1301190" y="5214540"/>
              <a:ext cx="6852210" cy="1188720"/>
            </a:xfrm>
            <a:prstGeom prst="roundRect">
              <a:avLst>
                <a:gd name="adj" fmla="val 10000"/>
              </a:avLst>
            </a:prstGeom>
          </p:spPr>
          <p:style>
            <a:lnRef idx="1">
              <a:schemeClr val="accent1"/>
            </a:lnRef>
            <a:fillRef idx="3">
              <a:schemeClr val="accent1"/>
            </a:fillRef>
            <a:effectRef idx="2">
              <a:schemeClr val="accent1"/>
            </a:effectRef>
            <a:fontRef idx="minor">
              <a:schemeClr val="lt1"/>
            </a:fontRef>
          </p:style>
        </p:sp>
        <p:sp>
          <p:nvSpPr>
            <p:cNvPr id="26" name="Rounded Rectangle 5"/>
            <p:cNvSpPr/>
            <p:nvPr/>
          </p:nvSpPr>
          <p:spPr>
            <a:xfrm>
              <a:off x="1318753" y="5253200"/>
              <a:ext cx="6811296" cy="1119088"/>
            </a:xfrm>
            <a:prstGeom prst="rect">
              <a:avLst/>
            </a:prstGeom>
            <a:noFill/>
            <a:ln>
              <a:noFill/>
            </a:ln>
            <a:scene3d>
              <a:camera prst="orthographicFront">
                <a:rot lat="0" lon="0" rev="0"/>
              </a:camera>
              <a:lightRig rig="contrasting" dir="t">
                <a:rot lat="0" lon="0" rev="1200000"/>
              </a:lightRig>
            </a:scene3d>
          </p:spPr>
          <p:style>
            <a:lnRef idx="1">
              <a:schemeClr val="accent1"/>
            </a:lnRef>
            <a:fillRef idx="2">
              <a:schemeClr val="accent1"/>
            </a:fillRef>
            <a:effectRef idx="1">
              <a:schemeClr val="accent1"/>
            </a:effectRef>
            <a:fontRef idx="minor">
              <a:schemeClr val="dk1"/>
            </a:fontRef>
          </p:style>
          <p:txBody>
            <a:bodyPr spcFirstLastPara="0" vert="horz" wrap="square" lIns="53340" tIns="53340" rIns="53340" bIns="53340" numCol="1" spcCol="1270" anchor="ctr" anchorCtr="0">
              <a:noAutofit/>
            </a:bodyPr>
            <a:lstStyle/>
            <a:p>
              <a:pPr lvl="0" algn="ctr" defTabSz="1244600" rtl="1">
                <a:lnSpc>
                  <a:spcPct val="90000"/>
                </a:lnSpc>
                <a:spcBef>
                  <a:spcPct val="0"/>
                </a:spcBef>
                <a:spcAft>
                  <a:spcPct val="35000"/>
                </a:spcAft>
              </a:pPr>
              <a:r>
                <a:rPr lang="fa-IR" sz="3600" b="1" dirty="0" smtClean="0">
                  <a:solidFill>
                    <a:schemeClr val="lt1"/>
                  </a:solidFill>
                  <a:cs typeface="B Zar" pitchFamily="2" charset="-78"/>
                </a:rPr>
                <a:t>بقا بر تقليد ميت بدون اجازه مجتهد زنده</a:t>
              </a:r>
              <a:endParaRPr lang="en-US" sz="3600" b="1" dirty="0" smtClean="0">
                <a:solidFill>
                  <a:schemeClr val="lt1"/>
                </a:solidFill>
                <a:cs typeface="B Zar" pitchFamily="2" charset="-7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randombar(horizontal)">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randombar(horizontal)">
                                      <p:cBhvr>
                                        <p:cTn id="31" dur="500"/>
                                        <p:tgtEl>
                                          <p:spTgt spid="22"/>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0"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7" presetClass="entr" presetSubtype="0" fill="hold" nodeType="clickEffect">
                                  <p:stCondLst>
                                    <p:cond delay="0"/>
                                  </p:stCondLst>
                                  <p:iterate type="lt">
                                    <p:tmPct val="50000"/>
                                  </p:iterate>
                                  <p:childTnLst>
                                    <p:set>
                                      <p:cBhvr>
                                        <p:cTn id="42" dur="1" fill="hold">
                                          <p:stCondLst>
                                            <p:cond delay="0"/>
                                          </p:stCondLst>
                                        </p:cTn>
                                        <p:tgtEl>
                                          <p:spTgt spid="15">
                                            <p:txEl>
                                              <p:pRg st="0" end="0"/>
                                            </p:txEl>
                                          </p:spTgt>
                                        </p:tgtEl>
                                        <p:attrNameLst>
                                          <p:attrName>style.visibility</p:attrName>
                                        </p:attrNameLst>
                                      </p:cBhvr>
                                      <p:to>
                                        <p:strVal val="visible"/>
                                      </p:to>
                                    </p:set>
                                    <p:anim calcmode="discrete" valueType="clr">
                                      <p:cBhvr override="childStyle">
                                        <p:cTn id="43" dur="80"/>
                                        <p:tgtEl>
                                          <p:spTgt spid="1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15">
                                            <p:txEl>
                                              <p:pRg st="0" end="0"/>
                                            </p:txEl>
                                          </p:spTgt>
                                        </p:tgtEl>
                                        <p:attrNameLst>
                                          <p:attrName>fillcolor</p:attrName>
                                        </p:attrNameLst>
                                      </p:cBhvr>
                                      <p:tavLst>
                                        <p:tav tm="0">
                                          <p:val>
                                            <p:clrVal>
                                              <a:schemeClr val="accent2"/>
                                            </p:clrVal>
                                          </p:val>
                                        </p:tav>
                                        <p:tav tm="50000">
                                          <p:val>
                                            <p:clrVal>
                                              <a:schemeClr val="hlink"/>
                                            </p:clrVal>
                                          </p:val>
                                        </p:tav>
                                      </p:tavLst>
                                    </p:anim>
                                    <p:set>
                                      <p:cBhvr>
                                        <p:cTn id="45" dur="80"/>
                                        <p:tgtEl>
                                          <p:spTgt spid="15">
                                            <p:txEl>
                                              <p:pRg st="0" end="0"/>
                                            </p:txEl>
                                          </p:spTgt>
                                        </p:tgtEl>
                                        <p:attrNameLst>
                                          <p:attrName>fill.type</p:attrName>
                                        </p:attrNameLst>
                                      </p:cBhvr>
                                      <p:to>
                                        <p:strVal val="solid"/>
                                      </p:to>
                                    </p:set>
                                  </p:childTnLst>
                                </p:cTn>
                              </p:par>
                            </p:childTnLst>
                          </p:cTn>
                        </p:par>
                      </p:childTnLst>
                    </p:cTn>
                  </p:par>
                  <p:par>
                    <p:cTn id="46" fill="hold">
                      <p:stCondLst>
                        <p:cond delay="indefinite"/>
                      </p:stCondLst>
                      <p:childTnLst>
                        <p:par>
                          <p:cTn id="47" fill="hold">
                            <p:stCondLst>
                              <p:cond delay="0"/>
                            </p:stCondLst>
                            <p:childTnLst>
                              <p:par>
                                <p:cTn id="48" presetID="27" presetClass="entr" presetSubtype="0" fill="hold" nodeType="clickEffect">
                                  <p:stCondLst>
                                    <p:cond delay="0"/>
                                  </p:stCondLst>
                                  <p:iterate type="lt">
                                    <p:tmPct val="50000"/>
                                  </p:iterate>
                                  <p:childTnLst>
                                    <p:set>
                                      <p:cBhvr>
                                        <p:cTn id="49" dur="1" fill="hold">
                                          <p:stCondLst>
                                            <p:cond delay="0"/>
                                          </p:stCondLst>
                                        </p:cTn>
                                        <p:tgtEl>
                                          <p:spTgt spid="15">
                                            <p:txEl>
                                              <p:pRg st="1" end="1"/>
                                            </p:txEl>
                                          </p:spTgt>
                                        </p:tgtEl>
                                        <p:attrNameLst>
                                          <p:attrName>style.visibility</p:attrName>
                                        </p:attrNameLst>
                                      </p:cBhvr>
                                      <p:to>
                                        <p:strVal val="visible"/>
                                      </p:to>
                                    </p:set>
                                    <p:anim calcmode="discrete" valueType="clr">
                                      <p:cBhvr override="childStyle">
                                        <p:cTn id="50" dur="80"/>
                                        <p:tgtEl>
                                          <p:spTgt spid="1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1" dur="80"/>
                                        <p:tgtEl>
                                          <p:spTgt spid="15">
                                            <p:txEl>
                                              <p:pRg st="1" end="1"/>
                                            </p:txEl>
                                          </p:spTgt>
                                        </p:tgtEl>
                                        <p:attrNameLst>
                                          <p:attrName>fillcolor</p:attrName>
                                        </p:attrNameLst>
                                      </p:cBhvr>
                                      <p:tavLst>
                                        <p:tav tm="0">
                                          <p:val>
                                            <p:clrVal>
                                              <a:schemeClr val="accent2"/>
                                            </p:clrVal>
                                          </p:val>
                                        </p:tav>
                                        <p:tav tm="50000">
                                          <p:val>
                                            <p:clrVal>
                                              <a:schemeClr val="hlink"/>
                                            </p:clrVal>
                                          </p:val>
                                        </p:tav>
                                      </p:tavLst>
                                    </p:anim>
                                    <p:set>
                                      <p:cBhvr>
                                        <p:cTn id="52" dur="80"/>
                                        <p:tgtEl>
                                          <p:spTgt spid="15">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7"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457200" y="1676400"/>
            <a:ext cx="8229600" cy="4953000"/>
          </a:xfrm>
          <a:prstGeom prst="roundRect">
            <a:avLst>
              <a:gd name="adj" fmla="val 722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
        <p:nvSpPr>
          <p:cNvPr id="9" name="Rectangle 8"/>
          <p:cNvSpPr/>
          <p:nvPr/>
        </p:nvSpPr>
        <p:spPr>
          <a:xfrm>
            <a:off x="5240313" y="929148"/>
            <a:ext cx="2728632" cy="707886"/>
          </a:xfrm>
          <a:prstGeom prst="rect">
            <a:avLst/>
          </a:prstGeom>
        </p:spPr>
        <p:txBody>
          <a:bodyPr wrap="none">
            <a:spAutoFit/>
          </a:bodyPr>
          <a:lstStyle/>
          <a:p>
            <a:pPr lvl="0" rtl="1"/>
            <a:r>
              <a:rPr lang="fa-IR" sz="4000" b="1" dirty="0" smtClean="0">
                <a:solidFill>
                  <a:schemeClr val="tx2"/>
                </a:solidFill>
                <a:cs typeface="B Zar" pitchFamily="2" charset="-78"/>
              </a:rPr>
              <a:t>تعريف احتياط</a:t>
            </a:r>
            <a:endParaRPr lang="en-US" sz="4000" b="1" dirty="0">
              <a:solidFill>
                <a:schemeClr val="tx2"/>
              </a:solidFill>
              <a:cs typeface="B Zar" pitchFamily="2" charset="-78"/>
            </a:endParaRPr>
          </a:p>
        </p:txBody>
      </p:sp>
      <p:sp>
        <p:nvSpPr>
          <p:cNvPr id="10" name="Rectangle 9"/>
          <p:cNvSpPr/>
          <p:nvPr/>
        </p:nvSpPr>
        <p:spPr>
          <a:xfrm>
            <a:off x="653844" y="1864816"/>
            <a:ext cx="7848600" cy="4154984"/>
          </a:xfrm>
          <a:prstGeom prst="rect">
            <a:avLst/>
          </a:prstGeom>
        </p:spPr>
        <p:txBody>
          <a:bodyPr wrap="square">
            <a:spAutoFit/>
          </a:bodyPr>
          <a:lstStyle/>
          <a:p>
            <a:pPr algn="justLow" rtl="1">
              <a:lnSpc>
                <a:spcPct val="150000"/>
              </a:lnSpc>
            </a:pPr>
            <a:r>
              <a:rPr lang="fa-IR" sz="4400" b="1" dirty="0" smtClean="0">
                <a:solidFill>
                  <a:srgbClr val="C00000"/>
                </a:solidFill>
                <a:cs typeface="B Zar" pitchFamily="2" charset="-78"/>
              </a:rPr>
              <a:t>«احتياط» </a:t>
            </a:r>
            <a:r>
              <a:rPr lang="fa-IR" sz="4400" b="1" dirty="0" smtClean="0">
                <a:cs typeface="B Zar" pitchFamily="2" charset="-78"/>
              </a:rPr>
              <a:t>در اصطلاح فقه، عبارت است از عمل كردن به احكام، به گونه‏اى كه يقين داشته باشد به وظيفه‏اش عمل كرده است.</a:t>
            </a:r>
            <a:endParaRPr lang="en-US" sz="4400" b="1" dirty="0">
              <a:cs typeface="B Zar" pitchFamily="2" charset="-78"/>
            </a:endParaRPr>
          </a:p>
        </p:txBody>
      </p:sp>
      <p:sp>
        <p:nvSpPr>
          <p:cNvPr id="13" name="Rectangle 12"/>
          <p:cNvSpPr/>
          <p:nvPr/>
        </p:nvSpPr>
        <p:spPr>
          <a:xfrm>
            <a:off x="8001000" y="1143000"/>
            <a:ext cx="304800" cy="3048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9"/>
                                        </p:tgtEl>
                                        <p:attrNameLst>
                                          <p:attrName>style.visibility</p:attrName>
                                        </p:attrNameLst>
                                      </p:cBhvr>
                                      <p:to>
                                        <p:strVal val="visible"/>
                                      </p:to>
                                    </p:set>
                                    <p:anim calcmode="discrete" valueType="clr">
                                      <p:cBhvr override="childStyle">
                                        <p:cTn id="33"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9"/>
                                        </p:tgtEl>
                                        <p:attrNameLst>
                                          <p:attrName>fillcolor</p:attrName>
                                        </p:attrNameLst>
                                      </p:cBhvr>
                                      <p:tavLst>
                                        <p:tav tm="0">
                                          <p:val>
                                            <p:clrVal>
                                              <a:schemeClr val="accent2"/>
                                            </p:clrVal>
                                          </p:val>
                                        </p:tav>
                                        <p:tav tm="50000">
                                          <p:val>
                                            <p:clrVal>
                                              <a:schemeClr val="hlink"/>
                                            </p:clrVal>
                                          </p:val>
                                        </p:tav>
                                      </p:tavLst>
                                    </p:anim>
                                    <p:set>
                                      <p:cBhvr>
                                        <p:cTn id="35" dur="80"/>
                                        <p:tgtEl>
                                          <p:spTgt spid="9"/>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0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27" presetClass="entr" presetSubtype="0" fill="hold" grpId="0" nodeType="clickEffect">
                                  <p:stCondLst>
                                    <p:cond delay="0"/>
                                  </p:stCondLst>
                                  <p:iterate type="lt">
                                    <p:tmPct val="50000"/>
                                  </p:iterate>
                                  <p:childTnLst>
                                    <p:set>
                                      <p:cBhvr>
                                        <p:cTn id="44" dur="1" fill="hold">
                                          <p:stCondLst>
                                            <p:cond delay="0"/>
                                          </p:stCondLst>
                                        </p:cTn>
                                        <p:tgtEl>
                                          <p:spTgt spid="10"/>
                                        </p:tgtEl>
                                        <p:attrNameLst>
                                          <p:attrName>style.visibility</p:attrName>
                                        </p:attrNameLst>
                                      </p:cBhvr>
                                      <p:to>
                                        <p:strVal val="visible"/>
                                      </p:to>
                                    </p:set>
                                    <p:anim calcmode="discrete" valueType="clr">
                                      <p:cBhvr override="childStyle">
                                        <p:cTn id="45"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0"/>
                                        </p:tgtEl>
                                        <p:attrNameLst>
                                          <p:attrName>fillcolor</p:attrName>
                                        </p:attrNameLst>
                                      </p:cBhvr>
                                      <p:tavLst>
                                        <p:tav tm="0">
                                          <p:val>
                                            <p:clrVal>
                                              <a:schemeClr val="accent2"/>
                                            </p:clrVal>
                                          </p:val>
                                        </p:tav>
                                        <p:tav tm="50000">
                                          <p:val>
                                            <p:clrVal>
                                              <a:schemeClr val="hlink"/>
                                            </p:clrVal>
                                          </p:val>
                                        </p:tav>
                                      </p:tavLst>
                                    </p:anim>
                                    <p:set>
                                      <p:cBhvr>
                                        <p:cTn id="47"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animBg="1"/>
      <p:bldP spid="4" grpId="0"/>
      <p:bldP spid="7" grpId="0" animBg="1"/>
      <p:bldP spid="5" grpId="0"/>
      <p:bldP spid="9" grpId="0"/>
      <p:bldP spid="10" grpId="0"/>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Diagonal Corner Rectangle 8"/>
          <p:cNvSpPr/>
          <p:nvPr/>
        </p:nvSpPr>
        <p:spPr>
          <a:xfrm>
            <a:off x="685800" y="1371600"/>
            <a:ext cx="7848600" cy="1219200"/>
          </a:xfrm>
          <a:prstGeom prst="round2DiagRect">
            <a:avLst>
              <a:gd name="adj1" fmla="val 27727"/>
              <a:gd name="adj2" fmla="val 0"/>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7" name="Round Diagonal Corner Rectangle 16"/>
          <p:cNvSpPr/>
          <p:nvPr/>
        </p:nvSpPr>
        <p:spPr>
          <a:xfrm>
            <a:off x="685800" y="2717800"/>
            <a:ext cx="7848600" cy="1219200"/>
          </a:xfrm>
          <a:prstGeom prst="round2DiagRect">
            <a:avLst>
              <a:gd name="adj1" fmla="val 27727"/>
              <a:gd name="adj2" fmla="val 0"/>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8" name="Round Diagonal Corner Rectangle 17"/>
          <p:cNvSpPr/>
          <p:nvPr/>
        </p:nvSpPr>
        <p:spPr>
          <a:xfrm>
            <a:off x="685800" y="4064000"/>
            <a:ext cx="7848600" cy="1219200"/>
          </a:xfrm>
          <a:prstGeom prst="round2DiagRect">
            <a:avLst>
              <a:gd name="adj1" fmla="val 27727"/>
              <a:gd name="adj2" fmla="val 0"/>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9" name="Round Diagonal Corner Rectangle 18"/>
          <p:cNvSpPr/>
          <p:nvPr/>
        </p:nvSpPr>
        <p:spPr>
          <a:xfrm>
            <a:off x="685800" y="5410200"/>
            <a:ext cx="7848600" cy="1219200"/>
          </a:xfrm>
          <a:prstGeom prst="round2DiagRect">
            <a:avLst>
              <a:gd name="adj1" fmla="val 27727"/>
              <a:gd name="adj2" fmla="val 0"/>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31601" y="1"/>
            <a:ext cx="1087157"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
        <p:nvSpPr>
          <p:cNvPr id="8" name="Rectangle 7"/>
          <p:cNvSpPr/>
          <p:nvPr/>
        </p:nvSpPr>
        <p:spPr>
          <a:xfrm>
            <a:off x="6096000" y="639096"/>
            <a:ext cx="2494594" cy="707886"/>
          </a:xfrm>
          <a:prstGeom prst="rect">
            <a:avLst/>
          </a:prstGeom>
        </p:spPr>
        <p:txBody>
          <a:bodyPr wrap="none">
            <a:spAutoFit/>
          </a:bodyPr>
          <a:lstStyle/>
          <a:p>
            <a:r>
              <a:rPr lang="fa-IR" sz="3200" b="1" dirty="0" smtClean="0">
                <a:solidFill>
                  <a:srgbClr val="0070C0"/>
                </a:solidFill>
                <a:cs typeface="B Zar" pitchFamily="2" charset="-78"/>
                <a:sym typeface="Wingdings"/>
              </a:rPr>
              <a:t> </a:t>
            </a:r>
            <a:r>
              <a:rPr lang="fa-IR" sz="4000" b="1" dirty="0" smtClean="0">
                <a:solidFill>
                  <a:srgbClr val="0070C0"/>
                </a:solidFill>
                <a:cs typeface="B Zar" pitchFamily="2" charset="-78"/>
              </a:rPr>
              <a:t>چند مسأله</a:t>
            </a:r>
            <a:r>
              <a:rPr lang="fa-IR" sz="4000" b="1" dirty="0" smtClean="0">
                <a:solidFill>
                  <a:srgbClr val="0070C0"/>
                </a:solidFill>
                <a:cs typeface="B Zar" pitchFamily="2" charset="-78"/>
                <a:sym typeface="Wingdings"/>
              </a:rPr>
              <a:t> </a:t>
            </a:r>
            <a:r>
              <a:rPr lang="fa-IR" sz="3200" b="1" dirty="0" smtClean="0">
                <a:solidFill>
                  <a:srgbClr val="C00000"/>
                </a:solidFill>
                <a:cs typeface="B Zar" pitchFamily="2" charset="-78"/>
                <a:sym typeface="Wingdings"/>
              </a:rPr>
              <a:t></a:t>
            </a:r>
            <a:endParaRPr lang="en-US" sz="3200" b="1" dirty="0">
              <a:solidFill>
                <a:srgbClr val="C00000"/>
              </a:solidFill>
              <a:cs typeface="B Zar" pitchFamily="2" charset="-78"/>
            </a:endParaRPr>
          </a:p>
        </p:txBody>
      </p:sp>
      <p:sp>
        <p:nvSpPr>
          <p:cNvPr id="13" name="Rectangle 12"/>
          <p:cNvSpPr/>
          <p:nvPr/>
        </p:nvSpPr>
        <p:spPr>
          <a:xfrm>
            <a:off x="2133600" y="1688813"/>
            <a:ext cx="6205545" cy="584775"/>
          </a:xfrm>
          <a:prstGeom prst="rect">
            <a:avLst/>
          </a:prstGeom>
        </p:spPr>
        <p:txBody>
          <a:bodyPr wrap="none">
            <a:spAutoFit/>
          </a:bodyPr>
          <a:lstStyle/>
          <a:p>
            <a:pPr lvl="0" rtl="1"/>
            <a:r>
              <a:rPr lang="fa-IR" sz="3200" b="1" dirty="0" smtClean="0">
                <a:cs typeface="B Zar" pitchFamily="2" charset="-78"/>
              </a:rPr>
              <a:t>1. جواز احتياط به شرط شناخت موارد آن</a:t>
            </a:r>
            <a:endParaRPr lang="en-US" sz="3200" b="1" dirty="0">
              <a:cs typeface="B Zar" pitchFamily="2" charset="-78"/>
            </a:endParaRPr>
          </a:p>
        </p:txBody>
      </p:sp>
      <p:sp>
        <p:nvSpPr>
          <p:cNvPr id="14" name="Rectangle 13"/>
          <p:cNvSpPr/>
          <p:nvPr/>
        </p:nvSpPr>
        <p:spPr>
          <a:xfrm>
            <a:off x="4648200" y="3035013"/>
            <a:ext cx="3653564" cy="584775"/>
          </a:xfrm>
          <a:prstGeom prst="rect">
            <a:avLst/>
          </a:prstGeom>
        </p:spPr>
        <p:txBody>
          <a:bodyPr wrap="none">
            <a:spAutoFit/>
          </a:bodyPr>
          <a:lstStyle/>
          <a:p>
            <a:pPr lvl="0" rtl="1"/>
            <a:r>
              <a:rPr lang="fa-IR" sz="3200" b="1" dirty="0" smtClean="0">
                <a:cs typeface="B Zar" pitchFamily="2" charset="-78"/>
              </a:rPr>
              <a:t>2. تکرار عمل در احتياط</a:t>
            </a:r>
            <a:endParaRPr lang="en-US" sz="3200" b="1" dirty="0" smtClean="0">
              <a:cs typeface="B Zar" pitchFamily="2" charset="-78"/>
            </a:endParaRPr>
          </a:p>
        </p:txBody>
      </p:sp>
      <p:sp>
        <p:nvSpPr>
          <p:cNvPr id="15" name="Rectangle 14"/>
          <p:cNvSpPr/>
          <p:nvPr/>
        </p:nvSpPr>
        <p:spPr>
          <a:xfrm>
            <a:off x="838200" y="4134991"/>
            <a:ext cx="7467600" cy="1077218"/>
          </a:xfrm>
          <a:prstGeom prst="rect">
            <a:avLst/>
          </a:prstGeom>
        </p:spPr>
        <p:txBody>
          <a:bodyPr wrap="square">
            <a:spAutoFit/>
          </a:bodyPr>
          <a:lstStyle/>
          <a:p>
            <a:pPr lvl="0" algn="justLow" rtl="1"/>
            <a:r>
              <a:rPr lang="fa-IR" sz="3200" b="1" dirty="0" smtClean="0">
                <a:cs typeface="B Zar" pitchFamily="2" charset="-78"/>
              </a:rPr>
              <a:t>3. جواز انجام عملي که حرام نيست ولي نميدانيم مستحب، واجب يا ... است</a:t>
            </a:r>
            <a:endParaRPr lang="en-US" sz="3200" b="1" dirty="0" smtClean="0">
              <a:cs typeface="B Zar" pitchFamily="2" charset="-78"/>
            </a:endParaRPr>
          </a:p>
        </p:txBody>
      </p:sp>
      <p:sp>
        <p:nvSpPr>
          <p:cNvPr id="16" name="Rectangle 15"/>
          <p:cNvSpPr/>
          <p:nvPr/>
        </p:nvSpPr>
        <p:spPr>
          <a:xfrm>
            <a:off x="838200" y="5481191"/>
            <a:ext cx="7467600" cy="1077218"/>
          </a:xfrm>
          <a:prstGeom prst="rect">
            <a:avLst/>
          </a:prstGeom>
        </p:spPr>
        <p:txBody>
          <a:bodyPr wrap="square">
            <a:spAutoFit/>
          </a:bodyPr>
          <a:lstStyle/>
          <a:p>
            <a:pPr lvl="0" algn="justLow" rtl="1"/>
            <a:r>
              <a:rPr lang="fa-IR" sz="3200" b="1" dirty="0" smtClean="0">
                <a:cs typeface="B Zar" pitchFamily="2" charset="-78"/>
              </a:rPr>
              <a:t>4. جواز ترک  عملي که واجب نيست ولي نميدانيم مستحب، حرام يا ... است</a:t>
            </a:r>
            <a:endParaRPr lang="en-US" sz="3200" b="1" dirty="0" smtClean="0">
              <a:cs typeface="B Zar" pitchFamily="2" charset="-78"/>
            </a:endParaRPr>
          </a:p>
        </p:txBody>
      </p:sp>
      <p:sp>
        <p:nvSpPr>
          <p:cNvPr id="21" name="8-Point Star 20">
            <a:hlinkClick r:id="rId2" action="ppaction://hlinksldjump"/>
          </p:cNvPr>
          <p:cNvSpPr/>
          <p:nvPr/>
        </p:nvSpPr>
        <p:spPr>
          <a:xfrm>
            <a:off x="762000" y="2209800"/>
            <a:ext cx="304800" cy="304800"/>
          </a:xfrm>
          <a:prstGeom prst="star8">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0" name="8-Point Star 19">
            <a:hlinkClick r:id="rId3" action="ppaction://hlinksldjump"/>
          </p:cNvPr>
          <p:cNvSpPr/>
          <p:nvPr/>
        </p:nvSpPr>
        <p:spPr>
          <a:xfrm>
            <a:off x="762000" y="3552372"/>
            <a:ext cx="304800" cy="304800"/>
          </a:xfrm>
          <a:prstGeom prst="star8">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sp>
        <p:nvSpPr>
          <p:cNvPr id="25" name="8-Point Star 24">
            <a:hlinkClick r:id="rId4" action="ppaction://hlinksldjump"/>
          </p:cNvPr>
          <p:cNvSpPr/>
          <p:nvPr/>
        </p:nvSpPr>
        <p:spPr>
          <a:xfrm>
            <a:off x="762000" y="4905828"/>
            <a:ext cx="304800" cy="304800"/>
          </a:xfrm>
          <a:prstGeom prst="star8">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sp>
        <p:nvSpPr>
          <p:cNvPr id="26" name="8-Point Star 25">
            <a:hlinkClick r:id="rId5" action="ppaction://hlinksldjump"/>
          </p:cNvPr>
          <p:cNvSpPr/>
          <p:nvPr/>
        </p:nvSpPr>
        <p:spPr>
          <a:xfrm>
            <a:off x="762000" y="6248400"/>
            <a:ext cx="304800" cy="304800"/>
          </a:xfrm>
          <a:prstGeom prst="star8">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dirty="0"/>
          </a:p>
        </p:txBody>
      </p:sp>
      <p:sp>
        <p:nvSpPr>
          <p:cNvPr id="22" name="Striped Right Arrow 21">
            <a:hlinkClick r:id="rId6" action="ppaction://hlinksldjump"/>
          </p:cNvPr>
          <p:cNvSpPr/>
          <p:nvPr/>
        </p:nvSpPr>
        <p:spPr>
          <a:xfrm rot="10800000">
            <a:off x="65316" y="6248400"/>
            <a:ext cx="53340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40"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nodeType="clickEffect">
                                  <p:stCondLst>
                                    <p:cond delay="0"/>
                                  </p:stCondLst>
                                  <p:iterate type="lt">
                                    <p:tmPct val="50000"/>
                                  </p:iterate>
                                  <p:childTnLst>
                                    <p:set>
                                      <p:cBhvr>
                                        <p:cTn id="25"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26"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28" dur="80"/>
                                        <p:tgtEl>
                                          <p:spTgt spid="8">
                                            <p:txEl>
                                              <p:pRg st="0" end="0"/>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500"/>
                            </p:stCondLst>
                            <p:childTnLst>
                              <p:par>
                                <p:cTn id="35" presetID="27" presetClass="entr" presetSubtype="0" fill="hold" grpId="0" nodeType="afterEffect">
                                  <p:stCondLst>
                                    <p:cond delay="0"/>
                                  </p:stCondLst>
                                  <p:iterate type="lt">
                                    <p:tmPct val="50000"/>
                                  </p:iterate>
                                  <p:childTnLst>
                                    <p:set>
                                      <p:cBhvr>
                                        <p:cTn id="36" dur="1" fill="hold">
                                          <p:stCondLst>
                                            <p:cond delay="0"/>
                                          </p:stCondLst>
                                        </p:cTn>
                                        <p:tgtEl>
                                          <p:spTgt spid="13"/>
                                        </p:tgtEl>
                                        <p:attrNameLst>
                                          <p:attrName>style.visibility</p:attrName>
                                        </p:attrNameLst>
                                      </p:cBhvr>
                                      <p:to>
                                        <p:strVal val="visible"/>
                                      </p:to>
                                    </p:set>
                                    <p:anim calcmode="discrete" valueType="clr">
                                      <p:cBhvr override="childStyle">
                                        <p:cTn id="37" dur="8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13"/>
                                        </p:tgtEl>
                                        <p:attrNameLst>
                                          <p:attrName>fillcolor</p:attrName>
                                        </p:attrNameLst>
                                      </p:cBhvr>
                                      <p:tavLst>
                                        <p:tav tm="0">
                                          <p:val>
                                            <p:clrVal>
                                              <a:schemeClr val="accent2"/>
                                            </p:clrVal>
                                          </p:val>
                                        </p:tav>
                                        <p:tav tm="50000">
                                          <p:val>
                                            <p:clrVal>
                                              <a:schemeClr val="hlink"/>
                                            </p:clrVal>
                                          </p:val>
                                        </p:tav>
                                      </p:tavLst>
                                    </p:anim>
                                    <p:set>
                                      <p:cBhvr>
                                        <p:cTn id="39" dur="80"/>
                                        <p:tgtEl>
                                          <p:spTgt spid="13"/>
                                        </p:tgtEl>
                                        <p:attrNameLst>
                                          <p:attrName>fill.type</p:attrName>
                                        </p:attrNameLst>
                                      </p:cBhvr>
                                      <p:to>
                                        <p:strVal val="solid"/>
                                      </p:to>
                                    </p:set>
                                  </p:childTnLst>
                                </p:cTn>
                              </p:par>
                              <p:par>
                                <p:cTn id="40" presetID="10" presetClass="entr" presetSubtype="0" fill="hold" grpId="1"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000"/>
                                        <p:tgtEl>
                                          <p:spTgt spid="21"/>
                                        </p:tgtEl>
                                      </p:cBhvr>
                                    </p:animEffect>
                                  </p:childTnLst>
                                </p:cTn>
                              </p:par>
                              <p:par>
                                <p:cTn id="43" presetID="8" presetClass="emph" presetSubtype="0" repeatCount="indefinite" fill="hold" grpId="0" nodeType="withEffect">
                                  <p:stCondLst>
                                    <p:cond delay="0"/>
                                  </p:stCondLst>
                                  <p:childTnLst>
                                    <p:animRot by="21600000">
                                      <p:cBhvr>
                                        <p:cTn id="44" dur="2000" fill="hold"/>
                                        <p:tgtEl>
                                          <p:spTgt spid="21"/>
                                        </p:tgtEl>
                                        <p:attrNameLst>
                                          <p:attrName>r</p:attrName>
                                        </p:attrNameLst>
                                      </p:cBhvr>
                                    </p:animRo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par>
                          <p:cTn id="50" fill="hold">
                            <p:stCondLst>
                              <p:cond delay="500"/>
                            </p:stCondLst>
                            <p:childTnLst>
                              <p:par>
                                <p:cTn id="51" presetID="27" presetClass="entr" presetSubtype="0" fill="hold" grpId="0" nodeType="afterEffect">
                                  <p:stCondLst>
                                    <p:cond delay="0"/>
                                  </p:stCondLst>
                                  <p:iterate type="lt">
                                    <p:tmPct val="50000"/>
                                  </p:iterate>
                                  <p:childTnLst>
                                    <p:set>
                                      <p:cBhvr>
                                        <p:cTn id="52" dur="1" fill="hold">
                                          <p:stCondLst>
                                            <p:cond delay="0"/>
                                          </p:stCondLst>
                                        </p:cTn>
                                        <p:tgtEl>
                                          <p:spTgt spid="14"/>
                                        </p:tgtEl>
                                        <p:attrNameLst>
                                          <p:attrName>style.visibility</p:attrName>
                                        </p:attrNameLst>
                                      </p:cBhvr>
                                      <p:to>
                                        <p:strVal val="visible"/>
                                      </p:to>
                                    </p:set>
                                    <p:anim calcmode="discrete" valueType="clr">
                                      <p:cBhvr override="childStyle">
                                        <p:cTn id="53"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54" dur="80"/>
                                        <p:tgtEl>
                                          <p:spTgt spid="14"/>
                                        </p:tgtEl>
                                        <p:attrNameLst>
                                          <p:attrName>fillcolor</p:attrName>
                                        </p:attrNameLst>
                                      </p:cBhvr>
                                      <p:tavLst>
                                        <p:tav tm="0">
                                          <p:val>
                                            <p:clrVal>
                                              <a:schemeClr val="accent2"/>
                                            </p:clrVal>
                                          </p:val>
                                        </p:tav>
                                        <p:tav tm="50000">
                                          <p:val>
                                            <p:clrVal>
                                              <a:schemeClr val="hlink"/>
                                            </p:clrVal>
                                          </p:val>
                                        </p:tav>
                                      </p:tavLst>
                                    </p:anim>
                                    <p:set>
                                      <p:cBhvr>
                                        <p:cTn id="55" dur="80"/>
                                        <p:tgtEl>
                                          <p:spTgt spid="14"/>
                                        </p:tgtEl>
                                        <p:attrNameLst>
                                          <p:attrName>fill.type</p:attrName>
                                        </p:attrNameLst>
                                      </p:cBhvr>
                                      <p:to>
                                        <p:strVal val="solid"/>
                                      </p:to>
                                    </p:set>
                                  </p:childTnLst>
                                </p:cTn>
                              </p:par>
                              <p:par>
                                <p:cTn id="56" presetID="10" presetClass="entr" presetSubtype="0" fill="hold" grpId="1"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2000"/>
                                        <p:tgtEl>
                                          <p:spTgt spid="20"/>
                                        </p:tgtEl>
                                      </p:cBhvr>
                                    </p:animEffect>
                                  </p:childTnLst>
                                </p:cTn>
                              </p:par>
                              <p:par>
                                <p:cTn id="59" presetID="8" presetClass="emph" presetSubtype="0" repeatCount="indefinite" fill="hold" grpId="0" nodeType="withEffect">
                                  <p:stCondLst>
                                    <p:cond delay="0"/>
                                  </p:stCondLst>
                                  <p:childTnLst>
                                    <p:animRot by="21600000">
                                      <p:cBhvr>
                                        <p:cTn id="60" dur="2000" fill="hold"/>
                                        <p:tgtEl>
                                          <p:spTgt spid="20"/>
                                        </p:tgtEl>
                                        <p:attrNameLst>
                                          <p:attrName>r</p:attrName>
                                        </p:attrNameLst>
                                      </p:cBhvr>
                                    </p:animRo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childTnLst>
                          </p:cTn>
                        </p:par>
                        <p:par>
                          <p:cTn id="66" fill="hold">
                            <p:stCondLst>
                              <p:cond delay="500"/>
                            </p:stCondLst>
                            <p:childTnLst>
                              <p:par>
                                <p:cTn id="67" presetID="27" presetClass="entr" presetSubtype="0" fill="hold" grpId="0" nodeType="afterEffect">
                                  <p:stCondLst>
                                    <p:cond delay="0"/>
                                  </p:stCondLst>
                                  <p:iterate type="lt">
                                    <p:tmPct val="50000"/>
                                  </p:iterate>
                                  <p:childTnLst>
                                    <p:set>
                                      <p:cBhvr>
                                        <p:cTn id="68" dur="1" fill="hold">
                                          <p:stCondLst>
                                            <p:cond delay="0"/>
                                          </p:stCondLst>
                                        </p:cTn>
                                        <p:tgtEl>
                                          <p:spTgt spid="15"/>
                                        </p:tgtEl>
                                        <p:attrNameLst>
                                          <p:attrName>style.visibility</p:attrName>
                                        </p:attrNameLst>
                                      </p:cBhvr>
                                      <p:to>
                                        <p:strVal val="visible"/>
                                      </p:to>
                                    </p:set>
                                    <p:anim calcmode="discrete" valueType="clr">
                                      <p:cBhvr override="childStyle">
                                        <p:cTn id="69"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70" dur="80"/>
                                        <p:tgtEl>
                                          <p:spTgt spid="15"/>
                                        </p:tgtEl>
                                        <p:attrNameLst>
                                          <p:attrName>fillcolor</p:attrName>
                                        </p:attrNameLst>
                                      </p:cBhvr>
                                      <p:tavLst>
                                        <p:tav tm="0">
                                          <p:val>
                                            <p:clrVal>
                                              <a:schemeClr val="accent2"/>
                                            </p:clrVal>
                                          </p:val>
                                        </p:tav>
                                        <p:tav tm="50000">
                                          <p:val>
                                            <p:clrVal>
                                              <a:schemeClr val="hlink"/>
                                            </p:clrVal>
                                          </p:val>
                                        </p:tav>
                                      </p:tavLst>
                                    </p:anim>
                                    <p:set>
                                      <p:cBhvr>
                                        <p:cTn id="71" dur="80"/>
                                        <p:tgtEl>
                                          <p:spTgt spid="15"/>
                                        </p:tgtEl>
                                        <p:attrNameLst>
                                          <p:attrName>fill.type</p:attrName>
                                        </p:attrNameLst>
                                      </p:cBhvr>
                                      <p:to>
                                        <p:strVal val="solid"/>
                                      </p:to>
                                    </p:set>
                                  </p:childTnLst>
                                </p:cTn>
                              </p:par>
                              <p:par>
                                <p:cTn id="72" presetID="10" presetClass="entr" presetSubtype="0" fill="hold" grpId="1"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2000"/>
                                        <p:tgtEl>
                                          <p:spTgt spid="25"/>
                                        </p:tgtEl>
                                      </p:cBhvr>
                                    </p:animEffect>
                                  </p:childTnLst>
                                </p:cTn>
                              </p:par>
                              <p:par>
                                <p:cTn id="75" presetID="8" presetClass="emph" presetSubtype="0" repeatCount="indefinite" fill="hold" grpId="0" nodeType="withEffect">
                                  <p:stCondLst>
                                    <p:cond delay="0"/>
                                  </p:stCondLst>
                                  <p:childTnLst>
                                    <p:animRot by="21600000">
                                      <p:cBhvr>
                                        <p:cTn id="76" dur="2000" fill="hold"/>
                                        <p:tgtEl>
                                          <p:spTgt spid="25"/>
                                        </p:tgtEl>
                                        <p:attrNameLst>
                                          <p:attrName>r</p:attrName>
                                        </p:attrNameLst>
                                      </p:cBhvr>
                                    </p:animRo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childTnLst>
                                </p:cTn>
                              </p:par>
                            </p:childTnLst>
                          </p:cTn>
                        </p:par>
                        <p:par>
                          <p:cTn id="82" fill="hold">
                            <p:stCondLst>
                              <p:cond delay="500"/>
                            </p:stCondLst>
                            <p:childTnLst>
                              <p:par>
                                <p:cTn id="83" presetID="27" presetClass="entr" presetSubtype="0" fill="hold" grpId="0" nodeType="afterEffect">
                                  <p:stCondLst>
                                    <p:cond delay="0"/>
                                  </p:stCondLst>
                                  <p:iterate type="lt">
                                    <p:tmPct val="50000"/>
                                  </p:iterate>
                                  <p:childTnLst>
                                    <p:set>
                                      <p:cBhvr>
                                        <p:cTn id="84" dur="1" fill="hold">
                                          <p:stCondLst>
                                            <p:cond delay="0"/>
                                          </p:stCondLst>
                                        </p:cTn>
                                        <p:tgtEl>
                                          <p:spTgt spid="16"/>
                                        </p:tgtEl>
                                        <p:attrNameLst>
                                          <p:attrName>style.visibility</p:attrName>
                                        </p:attrNameLst>
                                      </p:cBhvr>
                                      <p:to>
                                        <p:strVal val="visible"/>
                                      </p:to>
                                    </p:set>
                                    <p:anim calcmode="discrete" valueType="clr">
                                      <p:cBhvr override="childStyle">
                                        <p:cTn id="85"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86" dur="80"/>
                                        <p:tgtEl>
                                          <p:spTgt spid="16"/>
                                        </p:tgtEl>
                                        <p:attrNameLst>
                                          <p:attrName>fillcolor</p:attrName>
                                        </p:attrNameLst>
                                      </p:cBhvr>
                                      <p:tavLst>
                                        <p:tav tm="0">
                                          <p:val>
                                            <p:clrVal>
                                              <a:schemeClr val="accent2"/>
                                            </p:clrVal>
                                          </p:val>
                                        </p:tav>
                                        <p:tav tm="50000">
                                          <p:val>
                                            <p:clrVal>
                                              <a:schemeClr val="hlink"/>
                                            </p:clrVal>
                                          </p:val>
                                        </p:tav>
                                      </p:tavLst>
                                    </p:anim>
                                    <p:set>
                                      <p:cBhvr>
                                        <p:cTn id="87" dur="80"/>
                                        <p:tgtEl>
                                          <p:spTgt spid="16"/>
                                        </p:tgtEl>
                                        <p:attrNameLst>
                                          <p:attrName>fill.type</p:attrName>
                                        </p:attrNameLst>
                                      </p:cBhvr>
                                      <p:to>
                                        <p:strVal val="solid"/>
                                      </p:to>
                                    </p:set>
                                  </p:childTnLst>
                                </p:cTn>
                              </p:par>
                              <p:par>
                                <p:cTn id="88" presetID="10" presetClass="entr" presetSubtype="0" fill="hold" grpId="1"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fade">
                                      <p:cBhvr>
                                        <p:cTn id="90" dur="2000"/>
                                        <p:tgtEl>
                                          <p:spTgt spid="26"/>
                                        </p:tgtEl>
                                      </p:cBhvr>
                                    </p:animEffect>
                                  </p:childTnLst>
                                </p:cTn>
                              </p:par>
                              <p:par>
                                <p:cTn id="91" presetID="8" presetClass="emph" presetSubtype="0" repeatCount="indefinite" fill="hold" grpId="0" nodeType="withEffect">
                                  <p:stCondLst>
                                    <p:cond delay="0"/>
                                  </p:stCondLst>
                                  <p:childTnLst>
                                    <p:animRot by="21600000">
                                      <p:cBhvr>
                                        <p:cTn id="92" dur="2000" fill="hold"/>
                                        <p:tgtEl>
                                          <p:spTgt spid="26"/>
                                        </p:tgtEl>
                                        <p:attrNameLst>
                                          <p:attrName>r</p:attrName>
                                        </p:attrNameLst>
                                      </p:cBhvr>
                                    </p:animRot>
                                  </p:childTnLst>
                                </p:cTn>
                              </p:par>
                            </p:childTnLst>
                          </p:cTn>
                        </p:par>
                        <p:par>
                          <p:cTn id="93" fill="hold">
                            <p:stCondLst>
                              <p:cond delay="2620"/>
                            </p:stCondLst>
                            <p:childTnLst>
                              <p:par>
                                <p:cTn id="94" presetID="10" presetClass="entr" presetSubtype="0" fill="hold" grpId="0" nodeType="after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fade">
                                      <p:cBhvr>
                                        <p:cTn id="96"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18" grpId="0" animBg="1"/>
      <p:bldP spid="19" grpId="0" animBg="1"/>
      <p:bldP spid="6" grpId="0" animBg="1"/>
      <p:bldP spid="4" grpId="0"/>
      <p:bldP spid="7" grpId="0" animBg="1"/>
      <p:bldP spid="5" grpId="0"/>
      <p:bldP spid="13" grpId="0"/>
      <p:bldP spid="14" grpId="0"/>
      <p:bldP spid="15" grpId="0"/>
      <p:bldP spid="16" grpId="0"/>
      <p:bldP spid="21" grpId="0" animBg="1"/>
      <p:bldP spid="21" grpId="1" animBg="1"/>
      <p:bldP spid="20" grpId="0" animBg="1"/>
      <p:bldP spid="20" grpId="1" animBg="1"/>
      <p:bldP spid="25" grpId="0" animBg="1"/>
      <p:bldP spid="25" grpId="1" animBg="1"/>
      <p:bldP spid="26" grpId="0" animBg="1"/>
      <p:bldP spid="26" grpId="1" animBg="1"/>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26792" y="1"/>
            <a:ext cx="1096775"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hlinkClick r:id="rId2" action="ppaction://hlinksldjump"/>
          </p:cNvPr>
          <p:cNvSpPr/>
          <p:nvPr/>
        </p:nvSpPr>
        <p:spPr>
          <a:xfrm>
            <a:off x="762000" y="1447800"/>
            <a:ext cx="7772400" cy="480060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914400" y="1600200"/>
            <a:ext cx="7467600" cy="3951082"/>
          </a:xfrm>
          <a:prstGeom prst="rect">
            <a:avLst/>
          </a:prstGeom>
        </p:spPr>
        <p:txBody>
          <a:bodyPr wrap="square">
            <a:spAutoFit/>
          </a:bodyPr>
          <a:lstStyle/>
          <a:p>
            <a:pPr algn="justLow" rtl="1">
              <a:lnSpc>
                <a:spcPct val="150000"/>
              </a:lnSpc>
            </a:pPr>
            <a:r>
              <a:rPr lang="fa-IR" sz="3400" b="1" dirty="0" smtClean="0">
                <a:cs typeface="B Zar" pitchFamily="2" charset="-78"/>
              </a:rPr>
              <a:t>عمل به احتياط براى همه (مجتهد يا غير مجتهد) جايز است، ولى بايد موارد احتياط را بشناسد،</a:t>
            </a:r>
          </a:p>
          <a:p>
            <a:pPr algn="justLow" rtl="1">
              <a:lnSpc>
                <a:spcPct val="150000"/>
              </a:lnSpc>
            </a:pPr>
            <a:r>
              <a:rPr lang="fa-IR" sz="3400" b="1" dirty="0" smtClean="0">
                <a:cs typeface="B Zar" pitchFamily="2" charset="-78"/>
              </a:rPr>
              <a:t>و البته افراد اندكى اين موارد را مى‏شناسند، چون شناخت آنها كار دشوارى است و مستلزم اطلاع كامل بر كيفيّت آن است.</a:t>
            </a:r>
            <a:endParaRPr lang="en-US" sz="3400" b="1" dirty="0">
              <a:cs typeface="B Zar" pitchFamily="2" charset="-78"/>
            </a:endParaRPr>
          </a:p>
        </p:txBody>
      </p:sp>
      <p:sp>
        <p:nvSpPr>
          <p:cNvPr id="11" name="Rectangle 10"/>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7" presetClass="entr" presetSubtype="0" fill="hold" nodeType="afterEffect">
                                  <p:stCondLst>
                                    <p:cond delay="0"/>
                                  </p:stCondLst>
                                  <p:iterate type="lt">
                                    <p:tmPct val="50000"/>
                                  </p:iterate>
                                  <p:childTnLst>
                                    <p:set>
                                      <p:cBhvr>
                                        <p:cTn id="10"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11"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13" dur="80"/>
                                        <p:tgtEl>
                                          <p:spTgt spid="10">
                                            <p:txEl>
                                              <p:pRg st="0" end="0"/>
                                            </p:txEl>
                                          </p:spTgt>
                                        </p:tgtEl>
                                        <p:attrNameLst>
                                          <p:attrName>fill.type</p:attrName>
                                        </p:attrNameLst>
                                      </p:cBhvr>
                                      <p:to>
                                        <p:strVal val="solid"/>
                                      </p:to>
                                    </p:set>
                                  </p:childTnLst>
                                </p:cTn>
                              </p:par>
                            </p:childTnLst>
                          </p:cTn>
                        </p:par>
                        <p:par>
                          <p:cTn id="14" fill="hold">
                            <p:stCondLst>
                              <p:cond delay="3340"/>
                            </p:stCondLst>
                            <p:childTnLst>
                              <p:par>
                                <p:cTn id="15" presetID="27" presetClass="entr" presetSubtype="0" fill="hold" nodeType="afterEffect">
                                  <p:stCondLst>
                                    <p:cond delay="0"/>
                                  </p:stCondLst>
                                  <p:iterate type="lt">
                                    <p:tmPct val="50000"/>
                                  </p:iterate>
                                  <p:childTnLst>
                                    <p:set>
                                      <p:cBhvr>
                                        <p:cTn id="16" dur="1" fill="hold">
                                          <p:stCondLst>
                                            <p:cond delay="0"/>
                                          </p:stCondLst>
                                        </p:cTn>
                                        <p:tgtEl>
                                          <p:spTgt spid="10">
                                            <p:txEl>
                                              <p:pRg st="1" end="1"/>
                                            </p:txEl>
                                          </p:spTgt>
                                        </p:tgtEl>
                                        <p:attrNameLst>
                                          <p:attrName>style.visibility</p:attrName>
                                        </p:attrNameLst>
                                      </p:cBhvr>
                                      <p:to>
                                        <p:strVal val="visible"/>
                                      </p:to>
                                    </p:set>
                                    <p:anim calcmode="discrete" valueType="clr">
                                      <p:cBhvr override="childStyle">
                                        <p:cTn id="17" dur="80"/>
                                        <p:tgtEl>
                                          <p:spTgt spid="1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0">
                                            <p:txEl>
                                              <p:pRg st="1" end="1"/>
                                            </p:txEl>
                                          </p:spTgt>
                                        </p:tgtEl>
                                        <p:attrNameLst>
                                          <p:attrName>fillcolor</p:attrName>
                                        </p:attrNameLst>
                                      </p:cBhvr>
                                      <p:tavLst>
                                        <p:tav tm="0">
                                          <p:val>
                                            <p:clrVal>
                                              <a:schemeClr val="accent2"/>
                                            </p:clrVal>
                                          </p:val>
                                        </p:tav>
                                        <p:tav tm="50000">
                                          <p:val>
                                            <p:clrVal>
                                              <a:schemeClr val="hlink"/>
                                            </p:clrVal>
                                          </p:val>
                                        </p:tav>
                                      </p:tavLst>
                                    </p:anim>
                                    <p:set>
                                      <p:cBhvr>
                                        <p:cTn id="19" dur="80"/>
                                        <p:tgtEl>
                                          <p:spTgt spid="10">
                                            <p:txEl>
                                              <p:pRg st="1" end="1"/>
                                            </p:txEl>
                                          </p:spTgt>
                                        </p:tgtEl>
                                        <p:attrNameLst>
                                          <p:attrName>fill.type</p:attrName>
                                        </p:attrNameLst>
                                      </p:cBhvr>
                                      <p:to>
                                        <p:strVal val="solid"/>
                                      </p:to>
                                    </p:set>
                                  </p:childTnLst>
                                </p:cTn>
                              </p:par>
                              <p:par>
                                <p:cTn id="20" presetID="53"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26792" y="1"/>
            <a:ext cx="1096775"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hlinkClick r:id="rId2" action="ppaction://hlinksldjump"/>
          </p:cNvPr>
          <p:cNvSpPr/>
          <p:nvPr/>
        </p:nvSpPr>
        <p:spPr>
          <a:xfrm>
            <a:off x="762000" y="1447800"/>
            <a:ext cx="7772400" cy="480060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884904" y="1524000"/>
            <a:ext cx="7467600" cy="4708981"/>
          </a:xfrm>
          <a:prstGeom prst="rect">
            <a:avLst/>
          </a:prstGeom>
        </p:spPr>
        <p:txBody>
          <a:bodyPr wrap="square">
            <a:spAutoFit/>
          </a:bodyPr>
          <a:lstStyle/>
          <a:p>
            <a:pPr algn="justLow" rtl="1">
              <a:lnSpc>
                <a:spcPts val="4800"/>
              </a:lnSpc>
            </a:pPr>
            <a:r>
              <a:rPr lang="fa-IR" sz="3600" b="1" dirty="0" smtClean="0">
                <a:solidFill>
                  <a:srgbClr val="0070C0"/>
                </a:solidFill>
                <a:cs typeface="B Zar" pitchFamily="2" charset="-78"/>
              </a:rPr>
              <a:t>عمل به احتياط، گاهى موجب تكرار عمل است و گاهى موجب تكرار نيست.</a:t>
            </a:r>
          </a:p>
          <a:p>
            <a:pPr algn="justLow" rtl="1">
              <a:lnSpc>
                <a:spcPts val="4400"/>
              </a:lnSpc>
            </a:pPr>
            <a:r>
              <a:rPr lang="fa-IR" sz="3000" b="1" dirty="0" smtClean="0">
                <a:solidFill>
                  <a:srgbClr val="C00000"/>
                </a:solidFill>
                <a:cs typeface="B Zar" pitchFamily="2" charset="-78"/>
              </a:rPr>
              <a:t>مثال اوّل: </a:t>
            </a:r>
            <a:r>
              <a:rPr lang="fa-IR" sz="3000" b="1" dirty="0" smtClean="0">
                <a:cs typeface="B Zar" pitchFamily="2" charset="-78"/>
              </a:rPr>
              <a:t>شخصى كه نمى‏داند وظيفه‏اش نماز تمام است يا شكسته، اگر بخواهد به احتياط عمل كند بايد نماز را هم تمام بجا آورد و هم شكسته.</a:t>
            </a:r>
          </a:p>
          <a:p>
            <a:pPr algn="justLow" rtl="1">
              <a:lnSpc>
                <a:spcPts val="4400"/>
              </a:lnSpc>
            </a:pPr>
            <a:r>
              <a:rPr lang="fa-IR" sz="3000" b="1" dirty="0" smtClean="0">
                <a:solidFill>
                  <a:srgbClr val="C00000"/>
                </a:solidFill>
                <a:cs typeface="B Zar" pitchFamily="2" charset="-78"/>
              </a:rPr>
              <a:t>مثال دوّم: </a:t>
            </a:r>
            <a:r>
              <a:rPr lang="fa-IR" sz="3000" b="1" dirty="0" smtClean="0">
                <a:cs typeface="B Zar" pitchFamily="2" charset="-78"/>
              </a:rPr>
              <a:t>شخصى كه نمى‏داند اذان و اقامه براى نماز واجب است يا مستحب، اگر بخواهد به احتياط عمل كند بايد آن را بجا آورد.</a:t>
            </a:r>
            <a:endParaRPr lang="en-US" sz="3000" b="1" dirty="0">
              <a:cs typeface="B Zar" pitchFamily="2" charset="-78"/>
            </a:endParaRPr>
          </a:p>
        </p:txBody>
      </p:sp>
      <p:sp>
        <p:nvSpPr>
          <p:cNvPr id="11" name="Rectangle 10"/>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7" presetClass="entr" presetSubtype="0" fill="hold" nodeType="afterEffect">
                                  <p:stCondLst>
                                    <p:cond delay="0"/>
                                  </p:stCondLst>
                                  <p:iterate type="lt">
                                    <p:tmPct val="50000"/>
                                  </p:iterate>
                                  <p:childTnLst>
                                    <p:set>
                                      <p:cBhvr>
                                        <p:cTn id="10"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11"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13" dur="80"/>
                                        <p:tgtEl>
                                          <p:spTgt spid="10">
                                            <p:txEl>
                                              <p:pRg st="0" end="0"/>
                                            </p:txEl>
                                          </p:spTgt>
                                        </p:tgtEl>
                                        <p:attrNameLst>
                                          <p:attrName>fill.type</p:attrName>
                                        </p:attrNameLst>
                                      </p:cBhvr>
                                      <p:to>
                                        <p:strVal val="solid"/>
                                      </p:to>
                                    </p:set>
                                  </p:childTnLst>
                                </p:cTn>
                              </p:par>
                            </p:childTnLst>
                          </p:cTn>
                        </p:par>
                        <p:par>
                          <p:cTn id="14" fill="hold">
                            <p:stCondLst>
                              <p:cond delay="2540"/>
                            </p:stCondLst>
                            <p:childTnLst>
                              <p:par>
                                <p:cTn id="15" presetID="27" presetClass="entr" presetSubtype="0" fill="hold" nodeType="afterEffect">
                                  <p:stCondLst>
                                    <p:cond delay="0"/>
                                  </p:stCondLst>
                                  <p:iterate type="lt">
                                    <p:tmPct val="50000"/>
                                  </p:iterate>
                                  <p:childTnLst>
                                    <p:set>
                                      <p:cBhvr>
                                        <p:cTn id="16" dur="1" fill="hold">
                                          <p:stCondLst>
                                            <p:cond delay="0"/>
                                          </p:stCondLst>
                                        </p:cTn>
                                        <p:tgtEl>
                                          <p:spTgt spid="10">
                                            <p:txEl>
                                              <p:pRg st="1" end="1"/>
                                            </p:txEl>
                                          </p:spTgt>
                                        </p:tgtEl>
                                        <p:attrNameLst>
                                          <p:attrName>style.visibility</p:attrName>
                                        </p:attrNameLst>
                                      </p:cBhvr>
                                      <p:to>
                                        <p:strVal val="visible"/>
                                      </p:to>
                                    </p:set>
                                    <p:anim calcmode="discrete" valueType="clr">
                                      <p:cBhvr override="childStyle">
                                        <p:cTn id="17" dur="80"/>
                                        <p:tgtEl>
                                          <p:spTgt spid="1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0">
                                            <p:txEl>
                                              <p:pRg st="1" end="1"/>
                                            </p:txEl>
                                          </p:spTgt>
                                        </p:tgtEl>
                                        <p:attrNameLst>
                                          <p:attrName>fillcolor</p:attrName>
                                        </p:attrNameLst>
                                      </p:cBhvr>
                                      <p:tavLst>
                                        <p:tav tm="0">
                                          <p:val>
                                            <p:clrVal>
                                              <a:schemeClr val="accent2"/>
                                            </p:clrVal>
                                          </p:val>
                                        </p:tav>
                                        <p:tav tm="50000">
                                          <p:val>
                                            <p:clrVal>
                                              <a:schemeClr val="hlink"/>
                                            </p:clrVal>
                                          </p:val>
                                        </p:tav>
                                      </p:tavLst>
                                    </p:anim>
                                    <p:set>
                                      <p:cBhvr>
                                        <p:cTn id="19" dur="80"/>
                                        <p:tgtEl>
                                          <p:spTgt spid="10">
                                            <p:txEl>
                                              <p:pRg st="1" end="1"/>
                                            </p:txEl>
                                          </p:spTgt>
                                        </p:tgtEl>
                                        <p:attrNameLst>
                                          <p:attrName>fill.type</p:attrName>
                                        </p:attrNameLst>
                                      </p:cBhvr>
                                      <p:to>
                                        <p:strVal val="solid"/>
                                      </p:to>
                                    </p:set>
                                  </p:childTnLst>
                                </p:cTn>
                              </p:par>
                            </p:childTnLst>
                          </p:cTn>
                        </p:par>
                        <p:par>
                          <p:cTn id="20" fill="hold">
                            <p:stCondLst>
                              <p:cond delay="6780"/>
                            </p:stCondLst>
                            <p:childTnLst>
                              <p:par>
                                <p:cTn id="21" presetID="27" presetClass="entr" presetSubtype="0" fill="hold" nodeType="afterEffect">
                                  <p:stCondLst>
                                    <p:cond delay="0"/>
                                  </p:stCondLst>
                                  <p:iterate type="lt">
                                    <p:tmPct val="50000"/>
                                  </p:iterate>
                                  <p:childTnLst>
                                    <p:set>
                                      <p:cBhvr>
                                        <p:cTn id="22" dur="1" fill="hold">
                                          <p:stCondLst>
                                            <p:cond delay="0"/>
                                          </p:stCondLst>
                                        </p:cTn>
                                        <p:tgtEl>
                                          <p:spTgt spid="10">
                                            <p:txEl>
                                              <p:pRg st="2" end="2"/>
                                            </p:txEl>
                                          </p:spTgt>
                                        </p:tgtEl>
                                        <p:attrNameLst>
                                          <p:attrName>style.visibility</p:attrName>
                                        </p:attrNameLst>
                                      </p:cBhvr>
                                      <p:to>
                                        <p:strVal val="visible"/>
                                      </p:to>
                                    </p:set>
                                    <p:anim calcmode="discrete" valueType="clr">
                                      <p:cBhvr override="childStyle">
                                        <p:cTn id="23" dur="80"/>
                                        <p:tgtEl>
                                          <p:spTgt spid="10">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0">
                                            <p:txEl>
                                              <p:pRg st="2" end="2"/>
                                            </p:txEl>
                                          </p:spTgt>
                                        </p:tgtEl>
                                        <p:attrNameLst>
                                          <p:attrName>fillcolor</p:attrName>
                                        </p:attrNameLst>
                                      </p:cBhvr>
                                      <p:tavLst>
                                        <p:tav tm="0">
                                          <p:val>
                                            <p:clrVal>
                                              <a:schemeClr val="accent2"/>
                                            </p:clrVal>
                                          </p:val>
                                        </p:tav>
                                        <p:tav tm="50000">
                                          <p:val>
                                            <p:clrVal>
                                              <a:schemeClr val="hlink"/>
                                            </p:clrVal>
                                          </p:val>
                                        </p:tav>
                                      </p:tavLst>
                                    </p:anim>
                                    <p:set>
                                      <p:cBhvr>
                                        <p:cTn id="25" dur="80"/>
                                        <p:tgtEl>
                                          <p:spTgt spid="10">
                                            <p:txEl>
                                              <p:pRg st="2" end="2"/>
                                            </p:txEl>
                                          </p:spTgt>
                                        </p:tgtEl>
                                        <p:attrNameLst>
                                          <p:attrName>fill.type</p:attrName>
                                        </p:attrNameLst>
                                      </p:cBhvr>
                                      <p:to>
                                        <p:strVal val="solid"/>
                                      </p:to>
                                    </p:set>
                                  </p:childTnLst>
                                </p:cTn>
                              </p:par>
                              <p:par>
                                <p:cTn id="26" presetID="53"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26792" y="1"/>
            <a:ext cx="1096775"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hlinkClick r:id="rId2" action="ppaction://hlinksldjump"/>
          </p:cNvPr>
          <p:cNvSpPr/>
          <p:nvPr/>
        </p:nvSpPr>
        <p:spPr>
          <a:xfrm>
            <a:off x="762000" y="1447800"/>
            <a:ext cx="7772400" cy="480060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914400" y="1600200"/>
            <a:ext cx="7467600" cy="4178067"/>
          </a:xfrm>
          <a:prstGeom prst="rect">
            <a:avLst/>
          </a:prstGeom>
        </p:spPr>
        <p:txBody>
          <a:bodyPr wrap="square">
            <a:spAutoFit/>
          </a:bodyPr>
          <a:lstStyle/>
          <a:p>
            <a:pPr algn="justLow" rtl="1">
              <a:lnSpc>
                <a:spcPct val="150000"/>
              </a:lnSpc>
            </a:pPr>
            <a:r>
              <a:rPr lang="fa-IR" sz="3600" b="1" dirty="0" smtClean="0">
                <a:cs typeface="B Zar" pitchFamily="2" charset="-78"/>
              </a:rPr>
              <a:t>اگر مكلّف بداند عملى حرام نيست، ولى نمى‏داند واجب است يا مستحب يا مكروه يا مباح، مى‏تواند به اميد مطلوب بودن (رجاءا) آن عمل را انجام دهد، چون احتمال مطلوب بودن آن وجود دارد.</a:t>
            </a:r>
            <a:endParaRPr lang="en-US" sz="3600" b="1" dirty="0">
              <a:cs typeface="B Zar" pitchFamily="2" charset="-78"/>
            </a:endParaRPr>
          </a:p>
        </p:txBody>
      </p:sp>
      <p:sp>
        <p:nvSpPr>
          <p:cNvPr id="11" name="Rectangle 10"/>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7" presetClass="entr" presetSubtype="0" fill="hold" nodeType="afterEffect">
                                  <p:stCondLst>
                                    <p:cond delay="0"/>
                                  </p:stCondLst>
                                  <p:iterate type="lt">
                                    <p:tmPct val="50000"/>
                                  </p:iterate>
                                  <p:childTnLst>
                                    <p:set>
                                      <p:cBhvr>
                                        <p:cTn id="10"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11"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13" dur="80"/>
                                        <p:tgtEl>
                                          <p:spTgt spid="10">
                                            <p:txEl>
                                              <p:pRg st="0" end="0"/>
                                            </p:txEl>
                                          </p:spTgt>
                                        </p:tgtEl>
                                        <p:attrNameLst>
                                          <p:attrName>fill.type</p:attrName>
                                        </p:attrNameLst>
                                      </p:cBhvr>
                                      <p:to>
                                        <p:strVal val="solid"/>
                                      </p:to>
                                    </p:set>
                                  </p:childTnLst>
                                </p:cTn>
                              </p:par>
                              <p:par>
                                <p:cTn id="14" presetID="53"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hlinkClick r:id="rId2" action="ppaction://hlinksldjump"/>
          </p:cNvPr>
          <p:cNvSpPr/>
          <p:nvPr/>
        </p:nvSpPr>
        <p:spPr>
          <a:xfrm>
            <a:off x="0" y="0"/>
            <a:ext cx="9144000" cy="685800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6" name="Rectangle 5"/>
          <p:cNvSpPr/>
          <p:nvPr/>
        </p:nvSpPr>
        <p:spPr>
          <a:xfrm>
            <a:off x="0" y="0"/>
            <a:ext cx="9144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826792" y="1"/>
            <a:ext cx="1096775"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4</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813538"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hlinkClick r:id="rId2" action="ppaction://hlinksldjump"/>
          </p:cNvPr>
          <p:cNvSpPr/>
          <p:nvPr/>
        </p:nvSpPr>
        <p:spPr>
          <a:xfrm>
            <a:off x="762000" y="1447800"/>
            <a:ext cx="7772400" cy="480060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0" name="Rectangle 9">
            <a:hlinkClick r:id="rId2" action="ppaction://hlinksldjump"/>
          </p:cNvPr>
          <p:cNvSpPr/>
          <p:nvPr/>
        </p:nvSpPr>
        <p:spPr>
          <a:xfrm>
            <a:off x="914400" y="1600200"/>
            <a:ext cx="7467600" cy="3347070"/>
          </a:xfrm>
          <a:prstGeom prst="rect">
            <a:avLst/>
          </a:prstGeom>
        </p:spPr>
        <p:txBody>
          <a:bodyPr wrap="square">
            <a:spAutoFit/>
          </a:bodyPr>
          <a:lstStyle/>
          <a:p>
            <a:pPr algn="justLow" rtl="1">
              <a:lnSpc>
                <a:spcPct val="150000"/>
              </a:lnSpc>
            </a:pPr>
            <a:r>
              <a:rPr lang="fa-IR" sz="3600" b="1" dirty="0" smtClean="0">
                <a:cs typeface="B Zar" pitchFamily="2" charset="-78"/>
              </a:rPr>
              <a:t>اگر مكلّف بداند عملى واجب نيست ولى نمى‏داند حرام است يا مكروه يا مستحب يا مباح، مى‏تواند آن عمل را ترك كند. چون احتمال مبغوض بودن آن وجود دارد.</a:t>
            </a:r>
            <a:endParaRPr lang="en-US" sz="3600" b="1" dirty="0">
              <a:cs typeface="B Zar" pitchFamily="2" charset="-78"/>
            </a:endParaRPr>
          </a:p>
        </p:txBody>
      </p:sp>
      <p:sp>
        <p:nvSpPr>
          <p:cNvPr id="11" name="Rectangle 10"/>
          <p:cNvSpPr/>
          <p:nvPr/>
        </p:nvSpPr>
        <p:spPr>
          <a:xfrm>
            <a:off x="562708" y="1"/>
            <a:ext cx="1625766" cy="461665"/>
          </a:xfrm>
          <a:prstGeom prst="rect">
            <a:avLst/>
          </a:prstGeom>
        </p:spPr>
        <p:txBody>
          <a:bodyPr wrap="non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تقليد، احتياط</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7" presetClass="entr" presetSubtype="0" fill="hold" nodeType="afterEffect">
                                  <p:stCondLst>
                                    <p:cond delay="0"/>
                                  </p:stCondLst>
                                  <p:iterate type="lt">
                                    <p:tmPct val="50000"/>
                                  </p:iterate>
                                  <p:childTnLst>
                                    <p:set>
                                      <p:cBhvr>
                                        <p:cTn id="10"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11"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13" dur="80"/>
                                        <p:tgtEl>
                                          <p:spTgt spid="10">
                                            <p:txEl>
                                              <p:pRg st="0" end="0"/>
                                            </p:txEl>
                                          </p:spTgt>
                                        </p:tgtEl>
                                        <p:attrNameLst>
                                          <p:attrName>fill.type</p:attrName>
                                        </p:attrNameLst>
                                      </p:cBhvr>
                                      <p:to>
                                        <p:strVal val="solid"/>
                                      </p:to>
                                    </p:set>
                                  </p:childTnLst>
                                </p:cTn>
                              </p:par>
                              <p:par>
                                <p:cTn id="14" presetID="53"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1748</TotalTime>
  <Words>1220</Words>
  <Application>Microsoft Office PowerPoint</Application>
  <PresentationFormat>On-screen Show (4:3)</PresentationFormat>
  <Paragraphs>102</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Khodshekan</dc:creator>
  <cp:lastModifiedBy>ebrahim</cp:lastModifiedBy>
  <cp:revision>201</cp:revision>
  <dcterms:created xsi:type="dcterms:W3CDTF">2006-08-16T00:00:00Z</dcterms:created>
  <dcterms:modified xsi:type="dcterms:W3CDTF">2014-08-13T19:29:35Z</dcterms:modified>
</cp:coreProperties>
</file>