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56" r:id="rId2"/>
    <p:sldId id="257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C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75" d="100"/>
          <a:sy n="75" d="100"/>
        </p:scale>
        <p:origin x="-1236" y="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486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0E8FC1E-9168-40FE-92F1-6867345575A7}" type="datetimeFigureOut">
              <a:rPr lang="en-US" smtClean="0"/>
              <a:pPr/>
              <a:t>8/13/2014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DE169A-A1E3-4686-BD9A-ED304A8C64F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8/13/2014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8/13/2014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8/13/2014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8/13/2014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8/13/2014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8/13/2014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8/13/2014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381000" y="1943100"/>
            <a:ext cx="6385926" cy="2949879"/>
            <a:chOff x="0" y="1649260"/>
            <a:chExt cx="7376525" cy="2949879"/>
          </a:xfrm>
          <a:scene3d>
            <a:camera prst="orthographicFront"/>
            <a:lightRig rig="flat" dir="t"/>
          </a:scene3d>
        </p:grpSpPr>
        <p:sp>
          <p:nvSpPr>
            <p:cNvPr id="5" name="Rectangle 4"/>
            <p:cNvSpPr/>
            <p:nvPr/>
          </p:nvSpPr>
          <p:spPr>
            <a:xfrm>
              <a:off x="0" y="1649260"/>
              <a:ext cx="7376525" cy="2949879"/>
            </a:xfrm>
            <a:prstGeom prst="rect">
              <a:avLst/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</p:sp>
        <p:sp>
          <p:nvSpPr>
            <p:cNvPr id="6" name="Rectangle 5"/>
            <p:cNvSpPr/>
            <p:nvPr/>
          </p:nvSpPr>
          <p:spPr>
            <a:xfrm>
              <a:off x="0" y="1649260"/>
              <a:ext cx="7376525" cy="2949879"/>
            </a:xfrm>
            <a:prstGeom prst="rect">
              <a:avLst/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spcFirstLastPara="0" vert="horz" wrap="square" lIns="38100" tIns="38100" rIns="2479834" bIns="38100" numCol="1" spcCol="1270" anchor="t" anchorCtr="0">
              <a:noAutofit/>
            </a:bodyPr>
            <a:lstStyle/>
            <a:p>
              <a:pPr lvl="0" algn="r" defTabSz="66675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1400" kern="1200" dirty="0"/>
            </a:p>
          </p:txBody>
        </p:sp>
      </p:grpSp>
      <p:grpSp>
        <p:nvGrpSpPr>
          <p:cNvPr id="9" name="Group 8"/>
          <p:cNvGrpSpPr/>
          <p:nvPr/>
        </p:nvGrpSpPr>
        <p:grpSpPr>
          <a:xfrm>
            <a:off x="10287000" y="-838200"/>
            <a:ext cx="10308729" cy="8408649"/>
            <a:chOff x="5334000" y="-803397"/>
            <a:chExt cx="10308729" cy="8408649"/>
          </a:xfrm>
        </p:grpSpPr>
        <p:sp>
          <p:nvSpPr>
            <p:cNvPr id="2" name="Block Arc 1"/>
            <p:cNvSpPr/>
            <p:nvPr/>
          </p:nvSpPr>
          <p:spPr>
            <a:xfrm>
              <a:off x="7234080" y="-803397"/>
              <a:ext cx="8408649" cy="8408649"/>
            </a:xfrm>
            <a:prstGeom prst="blockArc">
              <a:avLst>
                <a:gd name="adj1" fmla="val 7289619"/>
                <a:gd name="adj2" fmla="val 14433526"/>
                <a:gd name="adj3" fmla="val 1026"/>
              </a:avLst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</p:sp>
        <p:sp>
          <p:nvSpPr>
            <p:cNvPr id="4" name="Oval 3"/>
            <p:cNvSpPr/>
            <p:nvPr/>
          </p:nvSpPr>
          <p:spPr>
            <a:xfrm>
              <a:off x="5334000" y="1524000"/>
              <a:ext cx="3687349" cy="3687349"/>
            </a:xfrm>
            <a:prstGeom prst="ellipse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</p:sp>
      </p:grpSp>
      <p:sp>
        <p:nvSpPr>
          <p:cNvPr id="7" name="TextBox 6"/>
          <p:cNvSpPr txBox="1"/>
          <p:nvPr/>
        </p:nvSpPr>
        <p:spPr>
          <a:xfrm>
            <a:off x="6019800" y="2295942"/>
            <a:ext cx="205740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6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cs typeface="B Titr" pitchFamily="2" charset="-78"/>
              </a:rPr>
              <a:t>درس</a:t>
            </a:r>
          </a:p>
          <a:p>
            <a:pPr algn="ctr" rtl="1"/>
            <a:r>
              <a:rPr lang="fa-IR" sz="96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7030A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cs typeface="B Titr" pitchFamily="2" charset="-78"/>
              </a:rPr>
              <a:t>1</a:t>
            </a:r>
            <a:endParaRPr lang="en-US" sz="96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7030A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cs typeface="B Titr" pitchFamily="2" charset="-78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990600" y="2971800"/>
            <a:ext cx="4191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شناخت احکام</a:t>
            </a:r>
            <a:endParaRPr lang="en-US" sz="5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cs typeface="B Titr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4 -0.00185 L -0.55539 -0.00185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8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Rectangle 44"/>
          <p:cNvSpPr/>
          <p:nvPr/>
        </p:nvSpPr>
        <p:spPr>
          <a:xfrm>
            <a:off x="5715000" y="4122057"/>
            <a:ext cx="2209800" cy="53340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Rectangle 45"/>
          <p:cNvSpPr/>
          <p:nvPr/>
        </p:nvSpPr>
        <p:spPr>
          <a:xfrm>
            <a:off x="5715000" y="4771572"/>
            <a:ext cx="2209800" cy="53340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ectangle 46"/>
          <p:cNvSpPr/>
          <p:nvPr/>
        </p:nvSpPr>
        <p:spPr>
          <a:xfrm>
            <a:off x="5715000" y="5421087"/>
            <a:ext cx="2209800" cy="533400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Rectangle 47"/>
          <p:cNvSpPr/>
          <p:nvPr/>
        </p:nvSpPr>
        <p:spPr>
          <a:xfrm>
            <a:off x="5715000" y="6070600"/>
            <a:ext cx="2209800" cy="53340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Rectangle 43"/>
          <p:cNvSpPr/>
          <p:nvPr/>
        </p:nvSpPr>
        <p:spPr>
          <a:xfrm>
            <a:off x="5715000" y="3472542"/>
            <a:ext cx="2209800" cy="53340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ounded Rectangle 26"/>
          <p:cNvSpPr/>
          <p:nvPr/>
        </p:nvSpPr>
        <p:spPr>
          <a:xfrm>
            <a:off x="1600200" y="2667000"/>
            <a:ext cx="2362200" cy="685800"/>
          </a:xfrm>
          <a:prstGeom prst="round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Snip Same Side Corner Rectangle 17"/>
          <p:cNvSpPr/>
          <p:nvPr/>
        </p:nvSpPr>
        <p:spPr>
          <a:xfrm>
            <a:off x="3977089" y="1553496"/>
            <a:ext cx="1676400" cy="762000"/>
          </a:xfrm>
          <a:prstGeom prst="snip2Same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0" y="0"/>
            <a:ext cx="914400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7862860" y="1"/>
            <a:ext cx="1024639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4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 </a:t>
            </a:r>
            <a:r>
              <a:rPr lang="fa-IR" sz="24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درس 1</a:t>
            </a:r>
            <a:endParaRPr lang="en-US" sz="2400" dirty="0">
              <a:ln w="1905"/>
              <a:solidFill>
                <a:srgbClr val="FFFF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cs typeface="B Titr" pitchFamily="2" charset="-78"/>
            </a:endParaRPr>
          </a:p>
        </p:txBody>
      </p:sp>
      <p:sp>
        <p:nvSpPr>
          <p:cNvPr id="7" name="Snip Single Corner Rectangle 6"/>
          <p:cNvSpPr/>
          <p:nvPr/>
        </p:nvSpPr>
        <p:spPr>
          <a:xfrm>
            <a:off x="0" y="0"/>
            <a:ext cx="2813538" cy="457200"/>
          </a:xfrm>
          <a:prstGeom prst="snip1Rect">
            <a:avLst/>
          </a:prstGeom>
          <a:solidFill>
            <a:srgbClr val="695DA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562708" y="1"/>
            <a:ext cx="167706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a-IR" sz="2400" dirty="0" smtClean="0">
                <a:ln w="1905"/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شناخت احکام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143000" y="685800"/>
            <a:ext cx="719299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2800" dirty="0" smtClean="0">
                <a:cs typeface="B Zar" pitchFamily="2" charset="-78"/>
              </a:rPr>
              <a:t>در يک تقسيم کلي، تمام احکام ديني را به دو دسته تقسيم کرده‌اند:</a:t>
            </a:r>
            <a:endParaRPr lang="en-US" sz="2800" dirty="0">
              <a:cs typeface="B Zar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267200" y="1600200"/>
            <a:ext cx="115768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3600" b="1" dirty="0" smtClean="0">
                <a:solidFill>
                  <a:schemeClr val="bg1"/>
                </a:solidFill>
                <a:cs typeface="B Zar" pitchFamily="2" charset="-78"/>
              </a:rPr>
              <a:t>احکام</a:t>
            </a:r>
            <a:endParaRPr lang="en-US" sz="3600" b="1" dirty="0" smtClean="0">
              <a:solidFill>
                <a:schemeClr val="bg1"/>
              </a:solidFill>
              <a:cs typeface="B Zar" pitchFamily="2" charset="-78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297835" y="2748290"/>
            <a:ext cx="96693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2800" b="1" dirty="0" smtClean="0">
                <a:cs typeface="B Zar" pitchFamily="2" charset="-78"/>
              </a:rPr>
              <a:t>وضعي</a:t>
            </a:r>
            <a:endParaRPr lang="en-US" sz="2800" b="1" dirty="0" smtClean="0">
              <a:cs typeface="B Zar" pitchFamily="2" charset="-78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178539" y="5442858"/>
            <a:ext cx="128272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2800" b="1" dirty="0" smtClean="0">
                <a:cs typeface="B Zar" pitchFamily="2" charset="-78"/>
              </a:rPr>
              <a:t>4. مکروه</a:t>
            </a:r>
            <a:endParaRPr lang="en-US" sz="2800" b="1" dirty="0" smtClean="0">
              <a:cs typeface="B Zar" pitchFamily="2" charset="-78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322809" y="6066972"/>
            <a:ext cx="99418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2800" b="1" dirty="0" smtClean="0">
                <a:cs typeface="B Zar" pitchFamily="2" charset="-78"/>
              </a:rPr>
              <a:t>5. مباه</a:t>
            </a:r>
            <a:endParaRPr lang="en-US" sz="2800" b="1" dirty="0" smtClean="0">
              <a:cs typeface="B Zar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072740" y="4757058"/>
            <a:ext cx="149432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2800" b="1" dirty="0" smtClean="0">
                <a:cs typeface="B Zar" pitchFamily="2" charset="-78"/>
              </a:rPr>
              <a:t>3. مستحب</a:t>
            </a:r>
            <a:endParaRPr lang="en-US" sz="2800" b="1" dirty="0" smtClean="0">
              <a:cs typeface="B Zar" pitchFamily="2" charset="-78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230636" y="4147458"/>
            <a:ext cx="117852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2800" b="1" dirty="0" smtClean="0">
                <a:cs typeface="B Zar" pitchFamily="2" charset="-78"/>
              </a:rPr>
              <a:t>2. حرام</a:t>
            </a:r>
            <a:endParaRPr lang="en-US" sz="2800" b="1" dirty="0" smtClean="0">
              <a:cs typeface="B Zar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152890" y="3461658"/>
            <a:ext cx="133402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2800" b="1" dirty="0" smtClean="0">
                <a:cs typeface="B Zar" pitchFamily="2" charset="-78"/>
              </a:rPr>
              <a:t>1. واجب</a:t>
            </a:r>
            <a:endParaRPr lang="en-US" sz="2800" b="1" dirty="0" smtClean="0">
              <a:cs typeface="B Zar" pitchFamily="2" charset="-78"/>
            </a:endParaRPr>
          </a:p>
        </p:txBody>
      </p:sp>
      <p:sp>
        <p:nvSpPr>
          <p:cNvPr id="26" name="Rounded Rectangle 25"/>
          <p:cNvSpPr/>
          <p:nvPr/>
        </p:nvSpPr>
        <p:spPr>
          <a:xfrm>
            <a:off x="5638800" y="2667001"/>
            <a:ext cx="2362200" cy="685800"/>
          </a:xfrm>
          <a:prstGeom prst="round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6301970" y="2748291"/>
            <a:ext cx="103586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2800" b="1" dirty="0" smtClean="0">
                <a:cs typeface="B Zar" pitchFamily="2" charset="-78"/>
              </a:rPr>
              <a:t>تکليفي</a:t>
            </a:r>
            <a:endParaRPr lang="en-US" sz="2800" b="1" dirty="0" smtClean="0">
              <a:cs typeface="B Zar" pitchFamily="2" charset="-78"/>
            </a:endParaRPr>
          </a:p>
        </p:txBody>
      </p:sp>
      <p:grpSp>
        <p:nvGrpSpPr>
          <p:cNvPr id="51" name="Group 50"/>
          <p:cNvGrpSpPr/>
          <p:nvPr/>
        </p:nvGrpSpPr>
        <p:grpSpPr>
          <a:xfrm>
            <a:off x="3962400" y="2315496"/>
            <a:ext cx="1676400" cy="694407"/>
            <a:chOff x="3962400" y="2315496"/>
            <a:chExt cx="1676400" cy="694407"/>
          </a:xfrm>
        </p:grpSpPr>
        <p:cxnSp>
          <p:nvCxnSpPr>
            <p:cNvPr id="33" name="Straight Connector 32"/>
            <p:cNvCxnSpPr>
              <a:stCxn id="27" idx="3"/>
              <a:endCxn id="26" idx="1"/>
            </p:cNvCxnSpPr>
            <p:nvPr/>
          </p:nvCxnSpPr>
          <p:spPr>
            <a:xfrm>
              <a:off x="3962400" y="3009900"/>
              <a:ext cx="1676400" cy="1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4"/>
            <p:cNvCxnSpPr>
              <a:stCxn id="18" idx="1"/>
            </p:cNvCxnSpPr>
            <p:nvPr/>
          </p:nvCxnSpPr>
          <p:spPr>
            <a:xfrm rot="5400000">
              <a:off x="4460742" y="2655355"/>
              <a:ext cx="694407" cy="14689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6" dur="8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7" dur="8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8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2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2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8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2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9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2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0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2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 animBg="1"/>
      <p:bldP spid="46" grpId="0" animBg="1"/>
      <p:bldP spid="47" grpId="0" animBg="1"/>
      <p:bldP spid="48" grpId="0" animBg="1"/>
      <p:bldP spid="44" grpId="0" animBg="1"/>
      <p:bldP spid="27" grpId="0" animBg="1"/>
      <p:bldP spid="18" grpId="0" animBg="1"/>
      <p:bldP spid="6" grpId="0" animBg="1"/>
      <p:bldP spid="4" grpId="0"/>
      <p:bldP spid="7" grpId="0" animBg="1"/>
      <p:bldP spid="5" grpId="0"/>
      <p:bldP spid="9" grpId="0" build="allAtOnce"/>
      <p:bldP spid="10" grpId="0"/>
      <p:bldP spid="11" grpId="0"/>
      <p:bldP spid="12" grpId="0"/>
      <p:bldP spid="13" grpId="0"/>
      <p:bldP spid="14" grpId="0"/>
      <p:bldP spid="15" grpId="0"/>
      <p:bldP spid="16" grpId="0"/>
      <p:bldP spid="26" grpId="0" animBg="1"/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ounded Rectangle 24"/>
          <p:cNvSpPr/>
          <p:nvPr/>
        </p:nvSpPr>
        <p:spPr>
          <a:xfrm>
            <a:off x="685800" y="2590800"/>
            <a:ext cx="7848600" cy="3657600"/>
          </a:xfrm>
          <a:prstGeom prst="roundRect">
            <a:avLst>
              <a:gd name="adj" fmla="val 8357"/>
            </a:avLst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0" y="0"/>
            <a:ext cx="914400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7862860" y="1"/>
            <a:ext cx="1024639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4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 </a:t>
            </a:r>
            <a:r>
              <a:rPr lang="fa-IR" sz="24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درس 1</a:t>
            </a:r>
            <a:endParaRPr lang="en-US" sz="2400" dirty="0">
              <a:ln w="1905"/>
              <a:solidFill>
                <a:srgbClr val="FFFF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cs typeface="B Titr" pitchFamily="2" charset="-78"/>
            </a:endParaRPr>
          </a:p>
        </p:txBody>
      </p:sp>
      <p:sp>
        <p:nvSpPr>
          <p:cNvPr id="7" name="Snip Single Corner Rectangle 6"/>
          <p:cNvSpPr/>
          <p:nvPr/>
        </p:nvSpPr>
        <p:spPr>
          <a:xfrm>
            <a:off x="0" y="0"/>
            <a:ext cx="2813538" cy="457200"/>
          </a:xfrm>
          <a:prstGeom prst="snip1Rect">
            <a:avLst/>
          </a:prstGeom>
          <a:solidFill>
            <a:srgbClr val="695DA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562708" y="1"/>
            <a:ext cx="167706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a-IR" sz="2400" dirty="0" smtClean="0">
                <a:ln w="1905"/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شناخت احکام</a:t>
            </a:r>
            <a:endParaRPr lang="en-US" sz="2400" dirty="0">
              <a:solidFill>
                <a:schemeClr val="bg1"/>
              </a:solidFill>
            </a:endParaRPr>
          </a:p>
        </p:txBody>
      </p:sp>
      <p:pic>
        <p:nvPicPr>
          <p:cNvPr id="23" name="Picture 22" descr="Picture2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981200" y="609600"/>
            <a:ext cx="5477610" cy="1600200"/>
          </a:xfrm>
          <a:prstGeom prst="rect">
            <a:avLst/>
          </a:prstGeom>
        </p:spPr>
      </p:pic>
      <p:sp>
        <p:nvSpPr>
          <p:cNvPr id="24" name="TextBox 23"/>
          <p:cNvSpPr txBox="1"/>
          <p:nvPr/>
        </p:nvSpPr>
        <p:spPr>
          <a:xfrm>
            <a:off x="762000" y="2819400"/>
            <a:ext cx="7467600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3200" b="1" dirty="0" smtClean="0">
                <a:solidFill>
                  <a:srgbClr val="C00000"/>
                </a:solidFill>
                <a:cs typeface="B Zar" pitchFamily="2" charset="-78"/>
              </a:rPr>
              <a:t>احکام تکليفي</a:t>
            </a:r>
            <a:r>
              <a:rPr lang="en-US" sz="3200" b="1" dirty="0" smtClean="0">
                <a:solidFill>
                  <a:srgbClr val="C00000"/>
                </a:solidFill>
                <a:cs typeface="B Zar" pitchFamily="2" charset="-78"/>
              </a:rPr>
              <a:t>:</a:t>
            </a:r>
            <a:endParaRPr lang="fa-IR" sz="3200" b="1" dirty="0" smtClean="0">
              <a:solidFill>
                <a:srgbClr val="C00000"/>
              </a:solidFill>
              <a:cs typeface="B Zar" pitchFamily="2" charset="-78"/>
            </a:endParaRPr>
          </a:p>
          <a:p>
            <a:pPr algn="justLow" rtl="1"/>
            <a:r>
              <a:rPr lang="fa-IR" sz="3200" b="1" dirty="0" smtClean="0">
                <a:cs typeface="B Zar" pitchFamily="2" charset="-78"/>
              </a:rPr>
              <a:t>احکامي است که تکليف و وظيفه انسان را نسبت به اعمال و رفتار وي مشخص مي‌کند، </a:t>
            </a:r>
          </a:p>
          <a:p>
            <a:pPr algn="justLow" rtl="1"/>
            <a:r>
              <a:rPr lang="fa-IR" sz="3200" b="1" dirty="0" smtClean="0">
                <a:solidFill>
                  <a:srgbClr val="0070C0"/>
                </a:solidFill>
                <a:cs typeface="B Zar" pitchFamily="2" charset="-78"/>
              </a:rPr>
              <a:t>مانند واجب بودن نماز و حرام بودن ظلم.</a:t>
            </a:r>
            <a:endParaRPr lang="en-US" sz="3200" b="1" dirty="0">
              <a:solidFill>
                <a:srgbClr val="0070C0"/>
              </a:solidFill>
              <a:cs typeface="B Zar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6" dur="8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7" dur="8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8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3" dur="80"/>
                                        <p:tgtEl>
                                          <p:spTgt spid="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4" dur="80"/>
                                        <p:tgtEl>
                                          <p:spTgt spid="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5" dur="80"/>
                                        <p:tgtEl>
                                          <p:spTgt spid="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0" dur="80"/>
                                        <p:tgtEl>
                                          <p:spTgt spid="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1" dur="80"/>
                                        <p:tgtEl>
                                          <p:spTgt spid="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2" dur="80"/>
                                        <p:tgtEl>
                                          <p:spTgt spid="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6" grpId="0" animBg="1"/>
      <p:bldP spid="4" grpId="0"/>
      <p:bldP spid="7" grpId="0" animBg="1"/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ounded Rectangle 24"/>
          <p:cNvSpPr/>
          <p:nvPr/>
        </p:nvSpPr>
        <p:spPr>
          <a:xfrm>
            <a:off x="685800" y="2590800"/>
            <a:ext cx="7848600" cy="3657600"/>
          </a:xfrm>
          <a:prstGeom prst="roundRect">
            <a:avLst>
              <a:gd name="adj" fmla="val 8357"/>
            </a:avLst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0" y="0"/>
            <a:ext cx="914400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7862860" y="1"/>
            <a:ext cx="1024639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4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 </a:t>
            </a:r>
            <a:r>
              <a:rPr lang="fa-IR" sz="24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درس 1</a:t>
            </a:r>
            <a:endParaRPr lang="en-US" sz="2400" dirty="0">
              <a:ln w="1905"/>
              <a:solidFill>
                <a:srgbClr val="FFFF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cs typeface="B Titr" pitchFamily="2" charset="-78"/>
            </a:endParaRPr>
          </a:p>
        </p:txBody>
      </p:sp>
      <p:sp>
        <p:nvSpPr>
          <p:cNvPr id="7" name="Snip Single Corner Rectangle 6"/>
          <p:cNvSpPr/>
          <p:nvPr/>
        </p:nvSpPr>
        <p:spPr>
          <a:xfrm>
            <a:off x="0" y="0"/>
            <a:ext cx="2813538" cy="457200"/>
          </a:xfrm>
          <a:prstGeom prst="snip1Rect">
            <a:avLst/>
          </a:prstGeom>
          <a:solidFill>
            <a:srgbClr val="695DA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562708" y="1"/>
            <a:ext cx="167706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a-IR" sz="2400" dirty="0" smtClean="0">
                <a:ln w="1905"/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شناخت احکام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762000" y="2819400"/>
            <a:ext cx="746760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3200" b="1" dirty="0" smtClean="0">
                <a:solidFill>
                  <a:srgbClr val="C00000"/>
                </a:solidFill>
                <a:cs typeface="B Zar" pitchFamily="2" charset="-78"/>
              </a:rPr>
              <a:t>احکام وضعي</a:t>
            </a:r>
            <a:r>
              <a:rPr lang="en-US" sz="3200" b="1" dirty="0" smtClean="0">
                <a:solidFill>
                  <a:srgbClr val="C00000"/>
                </a:solidFill>
                <a:cs typeface="B Zar" pitchFamily="2" charset="-78"/>
              </a:rPr>
              <a:t>:</a:t>
            </a:r>
            <a:endParaRPr lang="fa-IR" sz="3200" b="1" dirty="0" smtClean="0">
              <a:solidFill>
                <a:srgbClr val="C00000"/>
              </a:solidFill>
              <a:cs typeface="B Zar" pitchFamily="2" charset="-78"/>
            </a:endParaRPr>
          </a:p>
          <a:p>
            <a:pPr algn="justLow" rtl="1"/>
            <a:r>
              <a:rPr lang="fa-IR" sz="3200" b="1" dirty="0" smtClean="0">
                <a:cs typeface="B Zar" pitchFamily="2" charset="-78"/>
              </a:rPr>
              <a:t>احکامي است که وضعيت و کيفيّت اشياء را در ارتباط با اعمال انسان مشخص مي‌کند، </a:t>
            </a:r>
          </a:p>
          <a:p>
            <a:pPr algn="justLow" rtl="1"/>
            <a:r>
              <a:rPr lang="fa-IR" sz="3200" b="1" dirty="0" smtClean="0">
                <a:solidFill>
                  <a:srgbClr val="0070C0"/>
                </a:solidFill>
                <a:cs typeface="B Zar" pitchFamily="2" charset="-78"/>
              </a:rPr>
              <a:t>مانند صحيح بودن نماز يا باطل بودن روزه، طهارت برخي اشياء و نجاست برخي ديگر.</a:t>
            </a:r>
            <a:endParaRPr lang="en-US" sz="3200" b="1" dirty="0">
              <a:solidFill>
                <a:srgbClr val="0070C0"/>
              </a:solidFill>
              <a:cs typeface="B Zar" pitchFamily="2" charset="-78"/>
            </a:endParaRPr>
          </a:p>
        </p:txBody>
      </p:sp>
      <p:pic>
        <p:nvPicPr>
          <p:cNvPr id="9" name="Picture 8" descr="Picture3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981200" y="609600"/>
            <a:ext cx="5477606" cy="1600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9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6" dur="8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7" dur="8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8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3" dur="80"/>
                                        <p:tgtEl>
                                          <p:spTgt spid="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4" dur="80"/>
                                        <p:tgtEl>
                                          <p:spTgt spid="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5" dur="80"/>
                                        <p:tgtEl>
                                          <p:spTgt spid="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0" dur="80"/>
                                        <p:tgtEl>
                                          <p:spTgt spid="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1" dur="80"/>
                                        <p:tgtEl>
                                          <p:spTgt spid="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2" dur="80"/>
                                        <p:tgtEl>
                                          <p:spTgt spid="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1" animBg="1"/>
      <p:bldP spid="6" grpId="0" animBg="1"/>
      <p:bldP spid="4" grpId="0"/>
      <p:bldP spid="7" grpId="0" animBg="1"/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" name="Picture 35" descr="Picture5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399035" y="535860"/>
            <a:ext cx="3654017" cy="2907387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381000" y="1691148"/>
            <a:ext cx="5968181" cy="91440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0" y="0"/>
            <a:ext cx="914400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7862860" y="1"/>
            <a:ext cx="1024639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4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 </a:t>
            </a:r>
            <a:r>
              <a:rPr lang="fa-IR" sz="24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درس 1</a:t>
            </a:r>
            <a:endParaRPr lang="en-US" sz="2400" dirty="0">
              <a:ln w="1905"/>
              <a:solidFill>
                <a:srgbClr val="FFFF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cs typeface="B Titr" pitchFamily="2" charset="-78"/>
            </a:endParaRPr>
          </a:p>
        </p:txBody>
      </p:sp>
      <p:sp>
        <p:nvSpPr>
          <p:cNvPr id="7" name="Snip Single Corner Rectangle 6"/>
          <p:cNvSpPr/>
          <p:nvPr/>
        </p:nvSpPr>
        <p:spPr>
          <a:xfrm>
            <a:off x="0" y="0"/>
            <a:ext cx="2813538" cy="457200"/>
          </a:xfrm>
          <a:prstGeom prst="snip1Rect">
            <a:avLst/>
          </a:prstGeom>
          <a:solidFill>
            <a:srgbClr val="695DA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562708" y="1"/>
            <a:ext cx="167706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a-IR" sz="2400" dirty="0" smtClean="0">
                <a:ln w="1905"/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شناخت احکام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914400" y="990600"/>
            <a:ext cx="259718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2800" b="1" dirty="0" smtClean="0">
                <a:solidFill>
                  <a:srgbClr val="C00000"/>
                </a:solidFill>
                <a:cs typeface="B Zar" pitchFamily="2" charset="-78"/>
              </a:rPr>
              <a:t>اقسام احکام تکليفي</a:t>
            </a:r>
            <a:endParaRPr lang="en-US" sz="2800" b="1" dirty="0">
              <a:solidFill>
                <a:srgbClr val="C00000"/>
              </a:solidFill>
              <a:cs typeface="B Zar" pitchFamily="2" charset="-78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6477000" y="1691148"/>
            <a:ext cx="1066800" cy="91440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381000" y="2712474"/>
            <a:ext cx="5968181" cy="91440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/>
        </p:nvSpPr>
        <p:spPr>
          <a:xfrm>
            <a:off x="6477000" y="2712474"/>
            <a:ext cx="1066800" cy="91440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/>
          <p:cNvSpPr/>
          <p:nvPr/>
        </p:nvSpPr>
        <p:spPr>
          <a:xfrm>
            <a:off x="381000" y="3733800"/>
            <a:ext cx="5968181" cy="91440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/>
          <p:cNvSpPr/>
          <p:nvPr/>
        </p:nvSpPr>
        <p:spPr>
          <a:xfrm>
            <a:off x="6477000" y="3733800"/>
            <a:ext cx="1066800" cy="91440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/>
          <p:cNvSpPr/>
          <p:nvPr/>
        </p:nvSpPr>
        <p:spPr>
          <a:xfrm>
            <a:off x="381000" y="4755126"/>
            <a:ext cx="5968181" cy="914400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 20"/>
          <p:cNvSpPr/>
          <p:nvPr/>
        </p:nvSpPr>
        <p:spPr>
          <a:xfrm>
            <a:off x="6477000" y="4755126"/>
            <a:ext cx="1066800" cy="914400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 21"/>
          <p:cNvSpPr/>
          <p:nvPr/>
        </p:nvSpPr>
        <p:spPr>
          <a:xfrm>
            <a:off x="381000" y="5776451"/>
            <a:ext cx="5968181" cy="91440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 22"/>
          <p:cNvSpPr/>
          <p:nvPr/>
        </p:nvSpPr>
        <p:spPr>
          <a:xfrm>
            <a:off x="6477000" y="5776451"/>
            <a:ext cx="1066800" cy="91440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 23"/>
          <p:cNvSpPr/>
          <p:nvPr/>
        </p:nvSpPr>
        <p:spPr>
          <a:xfrm>
            <a:off x="6553200" y="1934496"/>
            <a:ext cx="88197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a-IR" sz="2400" b="1" dirty="0" smtClean="0">
                <a:solidFill>
                  <a:srgbClr val="0070C0"/>
                </a:solidFill>
                <a:cs typeface="B Zar" pitchFamily="2" charset="-78"/>
              </a:rPr>
              <a:t>واجب</a:t>
            </a:r>
            <a:endParaRPr lang="en-US" sz="2400" dirty="0"/>
          </a:p>
        </p:txBody>
      </p:sp>
      <p:sp>
        <p:nvSpPr>
          <p:cNvPr id="27" name="Rectangle 26"/>
          <p:cNvSpPr/>
          <p:nvPr/>
        </p:nvSpPr>
        <p:spPr>
          <a:xfrm>
            <a:off x="6629400" y="2971800"/>
            <a:ext cx="74892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a-IR" sz="2400" b="1" dirty="0" smtClean="0">
                <a:solidFill>
                  <a:srgbClr val="0070C0"/>
                </a:solidFill>
                <a:cs typeface="B Zar" pitchFamily="2" charset="-78"/>
              </a:rPr>
              <a:t>حرام</a:t>
            </a:r>
            <a:endParaRPr lang="en-US" sz="2400" dirty="0"/>
          </a:p>
        </p:txBody>
      </p:sp>
      <p:sp>
        <p:nvSpPr>
          <p:cNvPr id="28" name="Rectangle 27"/>
          <p:cNvSpPr/>
          <p:nvPr/>
        </p:nvSpPr>
        <p:spPr>
          <a:xfrm>
            <a:off x="6523704" y="3962400"/>
            <a:ext cx="101822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a-IR" sz="2400" b="1" dirty="0" smtClean="0">
                <a:solidFill>
                  <a:srgbClr val="0070C0"/>
                </a:solidFill>
                <a:cs typeface="B Zar" pitchFamily="2" charset="-78"/>
              </a:rPr>
              <a:t>مستحب</a:t>
            </a:r>
            <a:endParaRPr lang="en-US" sz="2400" dirty="0"/>
          </a:p>
        </p:txBody>
      </p:sp>
      <p:sp>
        <p:nvSpPr>
          <p:cNvPr id="29" name="Rectangle 28"/>
          <p:cNvSpPr/>
          <p:nvPr/>
        </p:nvSpPr>
        <p:spPr>
          <a:xfrm>
            <a:off x="6584778" y="4953000"/>
            <a:ext cx="83708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fa-IR" sz="2400" b="1" dirty="0" smtClean="0">
                <a:solidFill>
                  <a:srgbClr val="0070C0"/>
                </a:solidFill>
                <a:cs typeface="B Zar" pitchFamily="2" charset="-78"/>
              </a:rPr>
              <a:t>مکروه</a:t>
            </a:r>
            <a:endParaRPr lang="en-US" sz="2400" dirty="0"/>
          </a:p>
        </p:txBody>
      </p:sp>
      <p:sp>
        <p:nvSpPr>
          <p:cNvPr id="30" name="Rectangle 29"/>
          <p:cNvSpPr/>
          <p:nvPr/>
        </p:nvSpPr>
        <p:spPr>
          <a:xfrm>
            <a:off x="6709010" y="6019800"/>
            <a:ext cx="52290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fa-IR" sz="2400" b="1" dirty="0" smtClean="0">
                <a:solidFill>
                  <a:srgbClr val="0070C0"/>
                </a:solidFill>
                <a:cs typeface="B Zar" pitchFamily="2" charset="-78"/>
              </a:rPr>
              <a:t>مباح</a:t>
            </a:r>
            <a:endParaRPr lang="en-US" sz="2400" dirty="0"/>
          </a:p>
        </p:txBody>
      </p:sp>
      <p:sp>
        <p:nvSpPr>
          <p:cNvPr id="31" name="Rectangle 30"/>
          <p:cNvSpPr/>
          <p:nvPr/>
        </p:nvSpPr>
        <p:spPr>
          <a:xfrm>
            <a:off x="1676400" y="1752600"/>
            <a:ext cx="4572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Low" rtl="1"/>
            <a:r>
              <a:rPr lang="fa-IR" sz="2400" b="1" dirty="0" smtClean="0">
                <a:cs typeface="B Zar" pitchFamily="2" charset="-78"/>
              </a:rPr>
              <a:t>عملي است که انجام دادنش لازم است </a:t>
            </a:r>
          </a:p>
          <a:p>
            <a:pPr algn="justLow" rtl="1"/>
            <a:r>
              <a:rPr lang="fa-IR" sz="2400" b="1" dirty="0" smtClean="0">
                <a:cs typeface="B Zar" pitchFamily="2" charset="-78"/>
              </a:rPr>
              <a:t>و ترک آن عذاب دارد، مانند نماز.</a:t>
            </a:r>
          </a:p>
        </p:txBody>
      </p:sp>
      <p:sp>
        <p:nvSpPr>
          <p:cNvPr id="32" name="Rectangle 31"/>
          <p:cNvSpPr/>
          <p:nvPr/>
        </p:nvSpPr>
        <p:spPr>
          <a:xfrm>
            <a:off x="838200" y="2743200"/>
            <a:ext cx="53340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Low" rtl="1"/>
            <a:r>
              <a:rPr lang="fa-IR" sz="2400" b="1" dirty="0" smtClean="0">
                <a:cs typeface="B Zar" pitchFamily="2" charset="-78"/>
              </a:rPr>
              <a:t>عملي است که ترک آن لازم است </a:t>
            </a:r>
          </a:p>
          <a:p>
            <a:pPr algn="justLow" rtl="1"/>
            <a:r>
              <a:rPr lang="fa-IR" sz="2400" b="1" dirty="0" smtClean="0">
                <a:cs typeface="B Zar" pitchFamily="2" charset="-78"/>
              </a:rPr>
              <a:t>و ارتکابش عذاب دارد، مانند دروغ.</a:t>
            </a:r>
          </a:p>
        </p:txBody>
      </p:sp>
      <p:sp>
        <p:nvSpPr>
          <p:cNvPr id="35" name="Rectangle 34"/>
          <p:cNvSpPr/>
          <p:nvPr/>
        </p:nvSpPr>
        <p:spPr>
          <a:xfrm>
            <a:off x="457200" y="3765756"/>
            <a:ext cx="58674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Low" rtl="1"/>
            <a:r>
              <a:rPr lang="fa-IR" sz="2400" b="1" dirty="0" smtClean="0">
                <a:cs typeface="B Zar" pitchFamily="2" charset="-78"/>
              </a:rPr>
              <a:t>عملي که انجام دادنش مطلوب است و ثواب دارد ولي ترک آن عذاب ندارد، مانند خواندن نماز شب.</a:t>
            </a:r>
            <a:endParaRPr lang="en-US" sz="2400" dirty="0"/>
          </a:p>
        </p:txBody>
      </p:sp>
      <p:sp>
        <p:nvSpPr>
          <p:cNvPr id="38" name="Rectangle 37"/>
          <p:cNvSpPr/>
          <p:nvPr/>
        </p:nvSpPr>
        <p:spPr>
          <a:xfrm>
            <a:off x="457200" y="4800600"/>
            <a:ext cx="5867400" cy="8002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Low" rtl="1"/>
            <a:r>
              <a:rPr lang="fa-IR" sz="2300" b="1" dirty="0" smtClean="0">
                <a:cs typeface="B Zar" pitchFamily="2" charset="-78"/>
              </a:rPr>
              <a:t>عملي که ترک آن از انجام دادنش بهتر است ولي ارتکابش عذاب ندارد، مانند پوشيدن لباس سياه در نماز.</a:t>
            </a:r>
            <a:endParaRPr lang="en-US" sz="2300" dirty="0"/>
          </a:p>
        </p:txBody>
      </p:sp>
      <p:sp>
        <p:nvSpPr>
          <p:cNvPr id="39" name="Rectangle 38"/>
          <p:cNvSpPr/>
          <p:nvPr/>
        </p:nvSpPr>
        <p:spPr>
          <a:xfrm>
            <a:off x="457200" y="5791200"/>
            <a:ext cx="582561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Low" rtl="1"/>
            <a:r>
              <a:rPr lang="fa-IR" sz="2400" b="1" dirty="0" smtClean="0">
                <a:cs typeface="B Zar" pitchFamily="2" charset="-78"/>
              </a:rPr>
              <a:t>عملي که انجام دادن و ترک آن مساوي است، نه عذابي دارد و نه ثوابي، مانند بسياري از اعمال.</a:t>
            </a:r>
            <a:endParaRPr 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1" dur="80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2" dur="80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3" dur="80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3" dur="8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4" dur="8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5" dur="8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0" dur="80"/>
                                        <p:tgtEl>
                                          <p:spTgt spid="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1" dur="80"/>
                                        <p:tgtEl>
                                          <p:spTgt spid="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2" dur="80"/>
                                        <p:tgtEl>
                                          <p:spTgt spid="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2" dur="80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73" dur="80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4" dur="80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84" dur="8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5" dur="8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6" dur="8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91" dur="80"/>
                                        <p:tgtEl>
                                          <p:spTgt spid="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92" dur="80"/>
                                        <p:tgtEl>
                                          <p:spTgt spid="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3" dur="80"/>
                                        <p:tgtEl>
                                          <p:spTgt spid="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03" dur="80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04" dur="80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5" dur="80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15" dur="80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16" dur="80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7" dur="80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7" dur="80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28" dur="80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9" dur="80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9" dur="80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0" dur="80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1" dur="80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51" dur="80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2" dur="80"/>
                                        <p:tgtEl>
                                          <p:spTgt spid="3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3" dur="80"/>
                                        <p:tgtEl>
                                          <p:spTgt spid="3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63" dur="80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64" dur="80"/>
                                        <p:tgtEl>
                                          <p:spTgt spid="3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5" dur="80"/>
                                        <p:tgtEl>
                                          <p:spTgt spid="3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6" grpId="0" animBg="1"/>
      <p:bldP spid="4" grpId="0"/>
      <p:bldP spid="7" grpId="0" animBg="1"/>
      <p:bldP spid="5" grpId="0"/>
      <p:bldP spid="34" grpId="0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/>
      <p:bldP spid="27" grpId="0"/>
      <p:bldP spid="28" grpId="0"/>
      <p:bldP spid="29" grpId="0"/>
      <p:bldP spid="30" grpId="0"/>
      <p:bldP spid="35" grpId="0"/>
      <p:bldP spid="38" grpId="0"/>
      <p:bldP spid="3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0" y="0"/>
            <a:ext cx="914400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7862860" y="1"/>
            <a:ext cx="1024639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4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 </a:t>
            </a:r>
            <a:r>
              <a:rPr lang="fa-IR" sz="24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درس 1</a:t>
            </a:r>
            <a:endParaRPr lang="en-US" sz="2400" dirty="0">
              <a:ln w="1905"/>
              <a:solidFill>
                <a:srgbClr val="FFFF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cs typeface="B Titr" pitchFamily="2" charset="-78"/>
            </a:endParaRPr>
          </a:p>
        </p:txBody>
      </p:sp>
      <p:sp>
        <p:nvSpPr>
          <p:cNvPr id="7" name="Snip Single Corner Rectangle 6"/>
          <p:cNvSpPr/>
          <p:nvPr/>
        </p:nvSpPr>
        <p:spPr>
          <a:xfrm>
            <a:off x="0" y="0"/>
            <a:ext cx="2813538" cy="457200"/>
          </a:xfrm>
          <a:prstGeom prst="snip1Rect">
            <a:avLst/>
          </a:prstGeom>
          <a:solidFill>
            <a:srgbClr val="695DA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562708" y="1"/>
            <a:ext cx="167706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a-IR" sz="2400" dirty="0" smtClean="0">
                <a:ln w="1905"/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شناخت احکام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1406636" y="2133600"/>
            <a:ext cx="6324167" cy="323165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fa-IR" sz="4800" b="1" dirty="0">
                <a:solidFill>
                  <a:srgbClr val="C00000"/>
                </a:solidFill>
                <a:cs typeface="B Badr" pitchFamily="2" charset="-78"/>
              </a:rPr>
              <a:t>« </a:t>
            </a:r>
            <a:r>
              <a:rPr lang="fa-IR" sz="4800" b="1" dirty="0">
                <a:solidFill>
                  <a:srgbClr val="C00000"/>
                </a:solidFill>
                <a:latin typeface="Adobe Arabic" pitchFamily="18" charset="-78"/>
                <a:cs typeface="Adobe Arabic" pitchFamily="18" charset="-78"/>
              </a:rPr>
              <a:t>... لِكُلٍّ جَعَلْنا مِنْكُمْ شِرْعَةً و مِنهاجا</a:t>
            </a:r>
            <a:r>
              <a:rPr lang="fa-IR" sz="4800" b="1" dirty="0" smtClean="0">
                <a:solidFill>
                  <a:srgbClr val="C00000"/>
                </a:solidFill>
                <a:cs typeface="B Badr" pitchFamily="2" charset="-78"/>
              </a:rPr>
              <a:t>»</a:t>
            </a:r>
          </a:p>
          <a:p>
            <a:pPr algn="ctr"/>
            <a:endParaRPr lang="fa-IR" sz="2000" dirty="0">
              <a:cs typeface="B Titr" pitchFamily="2" charset="-78"/>
            </a:endParaRPr>
          </a:p>
          <a:p>
            <a:pPr algn="ctr" rtl="1"/>
            <a:r>
              <a:rPr lang="fa-IR" sz="4400" dirty="0">
                <a:cs typeface="B Badr" pitchFamily="2" charset="-78"/>
              </a:rPr>
              <a:t>«... براى هر يك از </a:t>
            </a:r>
            <a:r>
              <a:rPr lang="fa-IR" sz="4400" dirty="0" smtClean="0">
                <a:cs typeface="B Badr" pitchFamily="2" charset="-78"/>
              </a:rPr>
              <a:t>شما [ امتها]</a:t>
            </a:r>
          </a:p>
          <a:p>
            <a:pPr algn="ctr" rtl="1"/>
            <a:r>
              <a:rPr lang="fa-IR" sz="4400" dirty="0" smtClean="0">
                <a:cs typeface="B Badr" pitchFamily="2" charset="-78"/>
              </a:rPr>
              <a:t>شريعت و راه روشنى قرار داديم».</a:t>
            </a:r>
          </a:p>
          <a:p>
            <a:pPr algn="ctr" rtl="1"/>
            <a:endParaRPr lang="fa-IR" sz="2400" dirty="0" smtClean="0">
              <a:cs typeface="B Badr" pitchFamily="2" charset="-78"/>
            </a:endParaRPr>
          </a:p>
          <a:p>
            <a:pPr algn="ctr" rtl="1"/>
            <a:r>
              <a:rPr lang="fa-IR" sz="2400" b="1" dirty="0" smtClean="0">
                <a:solidFill>
                  <a:srgbClr val="0070C0"/>
                </a:solidFill>
                <a:cs typeface="B Badr" pitchFamily="2" charset="-78"/>
              </a:rPr>
              <a:t>(</a:t>
            </a:r>
            <a:r>
              <a:rPr lang="fa-IR" sz="2400" b="1" dirty="0">
                <a:solidFill>
                  <a:srgbClr val="0070C0"/>
                </a:solidFill>
                <a:cs typeface="B Badr" pitchFamily="2" charset="-78"/>
              </a:rPr>
              <a:t>سوره مائده، آيه 48)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6" dur="8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7" dur="8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8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3" dur="80"/>
                                        <p:tgtEl>
                                          <p:spTgt spid="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4" dur="80"/>
                                        <p:tgtEl>
                                          <p:spTgt spid="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5" dur="80"/>
                                        <p:tgtEl>
                                          <p:spTgt spid="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"/>
                            </p:stCondLst>
                            <p:childTnLst>
                              <p:par>
                                <p:cTn id="37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9" dur="80"/>
                                        <p:tgtEl>
                                          <p:spTgt spid="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0" dur="80"/>
                                        <p:tgtEl>
                                          <p:spTgt spid="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1" dur="80"/>
                                        <p:tgtEl>
                                          <p:spTgt spid="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6" dur="80"/>
                                        <p:tgtEl>
                                          <p:spTgt spid="2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7" dur="80"/>
                                        <p:tgtEl>
                                          <p:spTgt spid="2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8" dur="80"/>
                                        <p:tgtEl>
                                          <p:spTgt spid="2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4" grpId="0"/>
      <p:bldP spid="7" grpId="0" animBg="1"/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Flowchart: Document 18"/>
          <p:cNvSpPr/>
          <p:nvPr/>
        </p:nvSpPr>
        <p:spPr>
          <a:xfrm>
            <a:off x="609600" y="1143000"/>
            <a:ext cx="8001000" cy="5029200"/>
          </a:xfrm>
          <a:prstGeom prst="flowChartDocumen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0" y="0"/>
            <a:ext cx="914400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7862860" y="1"/>
            <a:ext cx="1024639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4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 </a:t>
            </a:r>
            <a:r>
              <a:rPr lang="fa-IR" sz="24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درس 1</a:t>
            </a:r>
            <a:endParaRPr lang="en-US" sz="2400" dirty="0">
              <a:ln w="1905"/>
              <a:solidFill>
                <a:srgbClr val="FFFF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cs typeface="B Titr" pitchFamily="2" charset="-78"/>
            </a:endParaRPr>
          </a:p>
        </p:txBody>
      </p:sp>
      <p:sp>
        <p:nvSpPr>
          <p:cNvPr id="7" name="Snip Single Corner Rectangle 6"/>
          <p:cNvSpPr/>
          <p:nvPr/>
        </p:nvSpPr>
        <p:spPr>
          <a:xfrm>
            <a:off x="0" y="0"/>
            <a:ext cx="2813538" cy="457200"/>
          </a:xfrm>
          <a:prstGeom prst="snip1Rect">
            <a:avLst/>
          </a:prstGeom>
          <a:solidFill>
            <a:srgbClr val="695DA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562708" y="1"/>
            <a:ext cx="167706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a-IR" sz="2400" dirty="0" smtClean="0">
                <a:ln w="1905"/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شناخت احکام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914400" y="1447800"/>
            <a:ext cx="731520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4000" b="1" dirty="0" smtClean="0">
                <a:solidFill>
                  <a:srgbClr val="C00000"/>
                </a:solidFill>
                <a:cs typeface="B Zar" pitchFamily="2" charset="-78"/>
              </a:rPr>
              <a:t>سعادت بشر </a:t>
            </a:r>
            <a:r>
              <a:rPr lang="fa-IR" sz="4000" b="1" dirty="0" smtClean="0">
                <a:cs typeface="B Zar" pitchFamily="2" charset="-78"/>
              </a:rPr>
              <a:t>در اين جهان و جهان آخرت در گرو شناخت تعاليم ا سلامي و اعتقاد کامل به آنها وتطبيق برنامه‌هاي روزمره در تمام زواياي آن چه فردي و چه اجتماعي بر قوانين نجات بخش اسلام است.</a:t>
            </a:r>
            <a:endParaRPr lang="en-US" sz="4000" b="1" dirty="0">
              <a:cs typeface="B Zar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1" dur="8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2" dur="8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8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6" grpId="0" animBg="1"/>
      <p:bldP spid="4" grpId="0"/>
      <p:bldP spid="7" grpId="0" animBg="1"/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Diamond 12"/>
          <p:cNvSpPr/>
          <p:nvPr/>
        </p:nvSpPr>
        <p:spPr>
          <a:xfrm>
            <a:off x="6796118" y="2371712"/>
            <a:ext cx="1071570" cy="1071570"/>
          </a:xfrm>
          <a:prstGeom prst="diamond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Chevron 13"/>
          <p:cNvSpPr/>
          <p:nvPr/>
        </p:nvSpPr>
        <p:spPr>
          <a:xfrm rot="10800000">
            <a:off x="1524000" y="2371709"/>
            <a:ext cx="5629308" cy="1097993"/>
          </a:xfrm>
          <a:prstGeom prst="chevron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5" name="Diamond 14"/>
          <p:cNvSpPr/>
          <p:nvPr/>
        </p:nvSpPr>
        <p:spPr>
          <a:xfrm>
            <a:off x="6796118" y="3586158"/>
            <a:ext cx="1071570" cy="1071570"/>
          </a:xfrm>
          <a:prstGeom prst="diamon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Chevron 15"/>
          <p:cNvSpPr/>
          <p:nvPr/>
        </p:nvSpPr>
        <p:spPr>
          <a:xfrm rot="10800000">
            <a:off x="1981200" y="3586156"/>
            <a:ext cx="5172108" cy="1097993"/>
          </a:xfrm>
          <a:prstGeom prst="chevron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7" name="Diamond 16"/>
          <p:cNvSpPr/>
          <p:nvPr/>
        </p:nvSpPr>
        <p:spPr>
          <a:xfrm>
            <a:off x="6796118" y="4800604"/>
            <a:ext cx="1071570" cy="1071570"/>
          </a:xfrm>
          <a:prstGeom prst="diamond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Chevron 17"/>
          <p:cNvSpPr/>
          <p:nvPr/>
        </p:nvSpPr>
        <p:spPr>
          <a:xfrm rot="10800000">
            <a:off x="2438400" y="4800600"/>
            <a:ext cx="4714908" cy="1097993"/>
          </a:xfrm>
          <a:prstGeom prst="chevron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7095938" y="2545032"/>
            <a:ext cx="420308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l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fa-IR" sz="4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Calibri" pitchFamily="34" charset="0"/>
                <a:ea typeface="Calibri" pitchFamily="34" charset="0"/>
                <a:cs typeface="B Titr" pitchFamily="2" charset="-78"/>
              </a:rPr>
              <a:t>1</a:t>
            </a:r>
            <a:endParaRPr lang="en-US" sz="2400" b="1" dirty="0" smtClean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  <a:latin typeface="Arial" pitchFamily="34" charset="0"/>
              <a:cs typeface="B Titr" pitchFamily="2" charset="-78"/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7081870" y="3806965"/>
            <a:ext cx="461986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l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fa-IR" sz="40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Calibri" pitchFamily="34" charset="0"/>
                <a:ea typeface="Calibri" pitchFamily="34" charset="0"/>
                <a:cs typeface="B Titr" pitchFamily="2" charset="-78"/>
              </a:rPr>
              <a:t>2</a:t>
            </a:r>
            <a:endParaRPr lang="en-US" sz="2800" dirty="0" smtClean="0">
              <a:solidFill>
                <a:srgbClr val="FFFF00"/>
              </a:solidFill>
              <a:latin typeface="Arial" pitchFamily="34" charset="0"/>
              <a:cs typeface="B Titr" pitchFamily="2" charset="-78"/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7062242" y="5028985"/>
            <a:ext cx="51969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l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fa-IR" sz="40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Calibri" pitchFamily="34" charset="0"/>
                <a:ea typeface="Calibri" pitchFamily="34" charset="0"/>
                <a:cs typeface="B Titr" pitchFamily="2" charset="-78"/>
              </a:rPr>
              <a:t>3</a:t>
            </a:r>
            <a:endParaRPr lang="en-US" sz="2400" dirty="0" smtClean="0">
              <a:solidFill>
                <a:srgbClr val="FFFF00"/>
              </a:solidFill>
              <a:latin typeface="Arial" pitchFamily="34" charset="0"/>
              <a:cs typeface="B Titr" pitchFamily="2" charset="-78"/>
            </a:endParaRPr>
          </a:p>
        </p:txBody>
      </p:sp>
      <p:sp>
        <p:nvSpPr>
          <p:cNvPr id="12" name="Pentagon 11"/>
          <p:cNvSpPr/>
          <p:nvPr/>
        </p:nvSpPr>
        <p:spPr>
          <a:xfrm rot="5400000">
            <a:off x="4021953" y="-2116953"/>
            <a:ext cx="1285884" cy="7500990"/>
          </a:xfrm>
          <a:prstGeom prst="homePlate">
            <a:avLst>
              <a:gd name="adj" fmla="val 29487"/>
            </a:avLst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0" y="0"/>
            <a:ext cx="914400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7862860" y="1"/>
            <a:ext cx="1024639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4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 </a:t>
            </a:r>
            <a:r>
              <a:rPr lang="fa-IR" sz="24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درس 1</a:t>
            </a:r>
            <a:endParaRPr lang="en-US" sz="2400" dirty="0">
              <a:ln w="1905"/>
              <a:solidFill>
                <a:srgbClr val="FFFF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cs typeface="B Titr" pitchFamily="2" charset="-78"/>
            </a:endParaRPr>
          </a:p>
        </p:txBody>
      </p:sp>
      <p:sp>
        <p:nvSpPr>
          <p:cNvPr id="7" name="Snip Single Corner Rectangle 6"/>
          <p:cNvSpPr/>
          <p:nvPr/>
        </p:nvSpPr>
        <p:spPr>
          <a:xfrm>
            <a:off x="0" y="0"/>
            <a:ext cx="2813538" cy="457200"/>
          </a:xfrm>
          <a:prstGeom prst="snip1Rect">
            <a:avLst/>
          </a:prstGeom>
          <a:solidFill>
            <a:srgbClr val="695DA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562708" y="1"/>
            <a:ext cx="167706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a-IR" sz="2400" dirty="0" smtClean="0">
                <a:ln w="1905"/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شناخت احکام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62548" y="1143000"/>
            <a:ext cx="638668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cs typeface="B Titr" pitchFamily="2" charset="-78"/>
              </a:rPr>
              <a:t>برنامه‌هاي اسلام به سه دسته تقسيم مي‌شود :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177844" y="2657195"/>
            <a:ext cx="443262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2800" b="1" dirty="0" smtClean="0">
                <a:solidFill>
                  <a:schemeClr val="bg1"/>
                </a:solidFill>
                <a:cs typeface="B Zar" pitchFamily="2" charset="-78"/>
              </a:rPr>
              <a:t>برنامه‌هاي اعتقادي (اصول عقايد).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398859" y="3891143"/>
            <a:ext cx="419858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2800" b="1" dirty="0" smtClean="0">
                <a:solidFill>
                  <a:schemeClr val="bg1"/>
                </a:solidFill>
                <a:cs typeface="B Zar" pitchFamily="2" charset="-78"/>
              </a:rPr>
              <a:t>دستورهاي عملي (فقه يا احکام).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569540" y="5095595"/>
            <a:ext cx="19944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2800" b="1" dirty="0" smtClean="0">
                <a:solidFill>
                  <a:schemeClr val="bg1"/>
                </a:solidFill>
                <a:cs typeface="B Zar" pitchFamily="2" charset="-78"/>
              </a:rPr>
              <a:t>مسائل اخلاقي.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1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2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000"/>
                            </p:stCondLst>
                            <p:childTnLst>
                              <p:par>
                                <p:cTn id="40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4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5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6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1000"/>
                            </p:stCondLst>
                            <p:childTnLst>
                              <p:par>
                                <p:cTn id="6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7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78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9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1000"/>
                            </p:stCondLst>
                            <p:childTnLst>
                              <p:par>
                                <p:cTn id="86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00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01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2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22" grpId="0"/>
      <p:bldP spid="23" grpId="0"/>
      <p:bldP spid="24" grpId="0"/>
      <p:bldP spid="12" grpId="0" animBg="1"/>
      <p:bldP spid="6" grpId="0" animBg="1"/>
      <p:bldP spid="4" grpId="0"/>
      <p:bldP spid="7" grpId="0" animBg="1"/>
      <p:bldP spid="5" grpId="0"/>
      <p:bldP spid="8" grpId="0"/>
      <p:bldP spid="9" grpId="0"/>
      <p:bldP spid="10" grpId="0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ed Rectangle 7"/>
          <p:cNvSpPr/>
          <p:nvPr/>
        </p:nvSpPr>
        <p:spPr>
          <a:xfrm>
            <a:off x="762000" y="1295400"/>
            <a:ext cx="7848600" cy="4800600"/>
          </a:xfrm>
          <a:prstGeom prst="roundRect">
            <a:avLst>
              <a:gd name="adj" fmla="val 13119"/>
            </a:avLst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0" y="0"/>
            <a:ext cx="914400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7862860" y="1"/>
            <a:ext cx="1024639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4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 </a:t>
            </a:r>
            <a:r>
              <a:rPr lang="fa-IR" sz="24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درس 1</a:t>
            </a:r>
            <a:endParaRPr lang="en-US" sz="2400" dirty="0">
              <a:ln w="1905"/>
              <a:solidFill>
                <a:srgbClr val="FFFF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cs typeface="B Titr" pitchFamily="2" charset="-78"/>
            </a:endParaRPr>
          </a:p>
        </p:txBody>
      </p:sp>
      <p:sp>
        <p:nvSpPr>
          <p:cNvPr id="7" name="Snip Single Corner Rectangle 6"/>
          <p:cNvSpPr/>
          <p:nvPr/>
        </p:nvSpPr>
        <p:spPr>
          <a:xfrm>
            <a:off x="0" y="0"/>
            <a:ext cx="2813538" cy="457200"/>
          </a:xfrm>
          <a:prstGeom prst="snip1Rect">
            <a:avLst/>
          </a:prstGeom>
          <a:solidFill>
            <a:srgbClr val="695DA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562708" y="1"/>
            <a:ext cx="167706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a-IR" sz="2400" dirty="0" smtClean="0">
                <a:ln w="1905"/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شناخت احکام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943896" y="1447800"/>
            <a:ext cx="7467600" cy="44319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spcBef>
                <a:spcPts val="600"/>
              </a:spcBef>
            </a:pPr>
            <a:r>
              <a:rPr lang="fa-IR" sz="2800" b="1" dirty="0" smtClean="0">
                <a:solidFill>
                  <a:schemeClr val="accent2"/>
                </a:solidFill>
                <a:cs typeface="B Zar" pitchFamily="2" charset="-78"/>
              </a:rPr>
              <a:t>دسته اول: </a:t>
            </a:r>
            <a:r>
              <a:rPr lang="fa-IR" sz="2800" b="1" dirty="0" smtClean="0">
                <a:solidFill>
                  <a:srgbClr val="0070C0"/>
                </a:solidFill>
                <a:cs typeface="B Zar" pitchFamily="2" charset="-78"/>
              </a:rPr>
              <a:t>«برنامه‌هاي اعتقادي (اصول عقايد)»،</a:t>
            </a:r>
            <a:endParaRPr lang="en-US" sz="2800" b="1" dirty="0" smtClean="0">
              <a:solidFill>
                <a:srgbClr val="0070C0"/>
              </a:solidFill>
              <a:cs typeface="B Zar" pitchFamily="2" charset="-78"/>
            </a:endParaRPr>
          </a:p>
          <a:p>
            <a:pPr algn="justLow" rtl="1">
              <a:spcBef>
                <a:spcPts val="600"/>
              </a:spcBef>
            </a:pPr>
            <a:r>
              <a:rPr lang="fa-IR" sz="2800" b="1" dirty="0" smtClean="0">
                <a:cs typeface="B Zar" pitchFamily="2" charset="-78"/>
              </a:rPr>
              <a:t>برنامه‌هايي در رابطه با سالم سازي فکر و اعتقاد انسان است</a:t>
            </a:r>
            <a:endParaRPr lang="en-US" sz="2800" b="1" dirty="0" smtClean="0">
              <a:cs typeface="B Zar" pitchFamily="2" charset="-78"/>
            </a:endParaRPr>
          </a:p>
          <a:p>
            <a:pPr algn="justLow" rtl="1">
              <a:spcBef>
                <a:spcPts val="600"/>
              </a:spcBef>
            </a:pPr>
            <a:r>
              <a:rPr lang="fa-IR" sz="2800" b="1" dirty="0" smtClean="0">
                <a:cs typeface="B Zar" pitchFamily="2" charset="-78"/>
              </a:rPr>
              <a:t> و مکلّف بايد به آنها يقين کند </a:t>
            </a:r>
            <a:endParaRPr lang="en-US" sz="2800" b="1" dirty="0" smtClean="0">
              <a:cs typeface="B Zar" pitchFamily="2" charset="-78"/>
            </a:endParaRPr>
          </a:p>
          <a:p>
            <a:pPr algn="justLow" rtl="1">
              <a:spcBef>
                <a:spcPts val="600"/>
              </a:spcBef>
            </a:pPr>
            <a:r>
              <a:rPr lang="fa-IR" sz="2800" b="1" dirty="0" smtClean="0">
                <a:cs typeface="B Zar" pitchFamily="2" charset="-78"/>
              </a:rPr>
              <a:t>و آنها را از روي دليل بپذيرد </a:t>
            </a:r>
            <a:endParaRPr lang="en-US" sz="2800" b="1" dirty="0" smtClean="0">
              <a:cs typeface="B Zar" pitchFamily="2" charset="-78"/>
            </a:endParaRPr>
          </a:p>
          <a:p>
            <a:pPr algn="justLow" rtl="1">
              <a:spcBef>
                <a:spcPts val="600"/>
              </a:spcBef>
            </a:pPr>
            <a:r>
              <a:rPr lang="fa-IR" sz="2800" b="1" dirty="0" smtClean="0">
                <a:cs typeface="B Zar" pitchFamily="2" charset="-78"/>
              </a:rPr>
              <a:t>و چون اين بخش از برنامه هاي اسلام اعتقادي است و نياز به يقين دارد، </a:t>
            </a:r>
            <a:endParaRPr lang="en-US" sz="2800" b="1" dirty="0" smtClean="0">
              <a:cs typeface="B Zar" pitchFamily="2" charset="-78"/>
            </a:endParaRPr>
          </a:p>
          <a:p>
            <a:pPr algn="justLow" rtl="1">
              <a:spcBef>
                <a:spcPts val="600"/>
              </a:spcBef>
            </a:pPr>
            <a:r>
              <a:rPr lang="fa-IR" sz="2800" b="1" dirty="0" smtClean="0">
                <a:cs typeface="B Zar" pitchFamily="2" charset="-78"/>
              </a:rPr>
              <a:t>پيروي از ديگران (تقليد) در آنها راه ندارد، </a:t>
            </a:r>
            <a:endParaRPr lang="en-US" sz="2800" b="1" dirty="0" smtClean="0">
              <a:cs typeface="B Zar" pitchFamily="2" charset="-78"/>
            </a:endParaRPr>
          </a:p>
          <a:p>
            <a:pPr algn="justLow" rtl="1">
              <a:spcBef>
                <a:spcPts val="600"/>
              </a:spcBef>
            </a:pPr>
            <a:r>
              <a:rPr lang="fa-IR" sz="2800" b="1" dirty="0" smtClean="0">
                <a:cs typeface="B Zar" pitchFamily="2" charset="-78"/>
              </a:rPr>
              <a:t>گرچه مي‌توان از راهنمايي ديگران براي تحصيل يقين بهره‌مند گرديد.</a:t>
            </a:r>
            <a:endParaRPr lang="en-US" sz="2800" b="1" dirty="0" smtClean="0">
              <a:cs typeface="B Zar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6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1" dur="8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2" dur="8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8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8" dur="8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9" dur="8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0" dur="8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5" dur="8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6" dur="8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7" dur="8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2" dur="8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3" dur="8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4" dur="8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9" dur="80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0" dur="80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1" dur="80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6" dur="80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7" dur="80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8" dur="80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3" dur="80"/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74" dur="80"/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5" dur="80"/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6" grpId="0" animBg="1"/>
      <p:bldP spid="4" grpId="0"/>
      <p:bldP spid="7" grpId="0" animBg="1"/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0" y="0"/>
            <a:ext cx="914400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7862860" y="1"/>
            <a:ext cx="1024639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4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 </a:t>
            </a:r>
            <a:r>
              <a:rPr lang="fa-IR" sz="24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درس 1</a:t>
            </a:r>
            <a:endParaRPr lang="en-US" sz="2400" dirty="0">
              <a:ln w="1905"/>
              <a:solidFill>
                <a:srgbClr val="FFFF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cs typeface="B Titr" pitchFamily="2" charset="-78"/>
            </a:endParaRPr>
          </a:p>
        </p:txBody>
      </p:sp>
      <p:sp>
        <p:nvSpPr>
          <p:cNvPr id="7" name="Snip Single Corner Rectangle 6"/>
          <p:cNvSpPr/>
          <p:nvPr/>
        </p:nvSpPr>
        <p:spPr>
          <a:xfrm>
            <a:off x="0" y="0"/>
            <a:ext cx="2813538" cy="457200"/>
          </a:xfrm>
          <a:prstGeom prst="snip1Rect">
            <a:avLst/>
          </a:prstGeom>
          <a:solidFill>
            <a:srgbClr val="695DA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562708" y="1"/>
            <a:ext cx="167706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a-IR" sz="2400" dirty="0" smtClean="0">
                <a:ln w="1905"/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شناخت احکام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762000" y="1295400"/>
            <a:ext cx="7848600" cy="4800600"/>
          </a:xfrm>
          <a:prstGeom prst="roundRect">
            <a:avLst>
              <a:gd name="adj" fmla="val 13119"/>
            </a:avLst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943896" y="1447800"/>
            <a:ext cx="7467600" cy="41242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150000"/>
              </a:lnSpc>
              <a:spcBef>
                <a:spcPts val="600"/>
              </a:spcBef>
            </a:pPr>
            <a:r>
              <a:rPr lang="fa-IR" sz="2800" b="1" dirty="0" smtClean="0">
                <a:solidFill>
                  <a:schemeClr val="accent2"/>
                </a:solidFill>
                <a:cs typeface="B Zar" pitchFamily="2" charset="-78"/>
              </a:rPr>
              <a:t>دسته دوّم: </a:t>
            </a:r>
            <a:r>
              <a:rPr lang="fa-IR" sz="2800" b="1" dirty="0" smtClean="0">
                <a:solidFill>
                  <a:srgbClr val="0070C0"/>
                </a:solidFill>
                <a:cs typeface="B Zar" pitchFamily="2" charset="-78"/>
              </a:rPr>
              <a:t>دستورهاي عملي (فقه يا احکام). </a:t>
            </a:r>
          </a:p>
          <a:p>
            <a:pPr algn="justLow" rtl="1">
              <a:lnSpc>
                <a:spcPct val="150000"/>
              </a:lnSpc>
              <a:spcBef>
                <a:spcPts val="600"/>
              </a:spcBef>
            </a:pPr>
            <a:r>
              <a:rPr lang="fa-IR" sz="2800" b="1" dirty="0" smtClean="0">
                <a:cs typeface="B Zar" pitchFamily="2" charset="-78"/>
              </a:rPr>
              <a:t>که برنامه‌هاي عملي است، مشتمل بر «بايد‌ها» و «نبايد‌»هايي است که با انجام دادن و ترک آنها (همراه با اعتقاد صحيح) اطاعت الهي تحقق مي‌يابد؛</a:t>
            </a:r>
          </a:p>
          <a:p>
            <a:pPr algn="justLow" rtl="1">
              <a:lnSpc>
                <a:spcPct val="150000"/>
              </a:lnSpc>
              <a:spcBef>
                <a:spcPts val="600"/>
              </a:spcBef>
            </a:pPr>
            <a:r>
              <a:rPr lang="fa-IR" sz="2800" b="1" dirty="0" smtClean="0">
                <a:cs typeface="B Zar" pitchFamily="2" charset="-78"/>
              </a:rPr>
              <a:t>مانند خواندن نماز، پرداخت زکات و پرهيز از غيبت و سرقت.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1" dur="8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2" dur="8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8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8" dur="8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9" dur="8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0" dur="8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5" dur="8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6" dur="8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7" dur="8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4" grpId="0"/>
      <p:bldP spid="7" grpId="0" animBg="1"/>
      <p:bldP spid="5" grpId="0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0" y="0"/>
            <a:ext cx="914400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7862860" y="1"/>
            <a:ext cx="1024639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4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 </a:t>
            </a:r>
            <a:r>
              <a:rPr lang="fa-IR" sz="24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درس 1</a:t>
            </a:r>
            <a:endParaRPr lang="en-US" sz="2400" dirty="0">
              <a:ln w="1905"/>
              <a:solidFill>
                <a:srgbClr val="FFFF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cs typeface="B Titr" pitchFamily="2" charset="-78"/>
            </a:endParaRPr>
          </a:p>
        </p:txBody>
      </p:sp>
      <p:sp>
        <p:nvSpPr>
          <p:cNvPr id="7" name="Snip Single Corner Rectangle 6"/>
          <p:cNvSpPr/>
          <p:nvPr/>
        </p:nvSpPr>
        <p:spPr>
          <a:xfrm>
            <a:off x="0" y="0"/>
            <a:ext cx="2813538" cy="457200"/>
          </a:xfrm>
          <a:prstGeom prst="snip1Rect">
            <a:avLst/>
          </a:prstGeom>
          <a:solidFill>
            <a:srgbClr val="695DA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562708" y="1"/>
            <a:ext cx="167706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a-IR" sz="2400" dirty="0" smtClean="0">
                <a:ln w="1905"/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شناخت احکام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762000" y="1295400"/>
            <a:ext cx="7848600" cy="4800600"/>
          </a:xfrm>
          <a:prstGeom prst="roundRect">
            <a:avLst>
              <a:gd name="adj" fmla="val 13119"/>
            </a:avLst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943896" y="1447800"/>
            <a:ext cx="7467600" cy="34009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150000"/>
              </a:lnSpc>
              <a:spcBef>
                <a:spcPts val="600"/>
              </a:spcBef>
            </a:pPr>
            <a:r>
              <a:rPr lang="fa-IR" sz="2800" b="1" dirty="0" smtClean="0">
                <a:solidFill>
                  <a:schemeClr val="accent2"/>
                </a:solidFill>
                <a:cs typeface="B Zar" pitchFamily="2" charset="-78"/>
              </a:rPr>
              <a:t>دسته سوم: </a:t>
            </a:r>
            <a:r>
              <a:rPr lang="fa-IR" sz="2800" b="1" dirty="0" smtClean="0">
                <a:solidFill>
                  <a:srgbClr val="0070C0"/>
                </a:solidFill>
                <a:cs typeface="B Zar" pitchFamily="2" charset="-78"/>
              </a:rPr>
              <a:t>مسائل اخلاقي.</a:t>
            </a:r>
          </a:p>
          <a:p>
            <a:pPr algn="justLow" rtl="1">
              <a:lnSpc>
                <a:spcPct val="150000"/>
              </a:lnSpc>
              <a:spcBef>
                <a:spcPts val="600"/>
              </a:spcBef>
            </a:pPr>
            <a:r>
              <a:rPr lang="fa-IR" sz="2800" b="1" dirty="0" smtClean="0">
                <a:cs typeface="B Zar" pitchFamily="2" charset="-78"/>
              </a:rPr>
              <a:t>آموزه‌هايي در رابطه با پرورش روح و سلامت روان آدمي است که شيوة تقويت صفات پسنديده؛ مانند عدالت، سخاوت، شجاعت و عزت در نهاد انسان‌ها و مبارزه با صفات ناپسند و زشت؛ مانند حسد، بخل و نفاق را بيان مي‌کند.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1" dur="8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2" dur="8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8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8" dur="8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9" dur="8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0" dur="8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4" grpId="0"/>
      <p:bldP spid="7" grpId="0" animBg="1"/>
      <p:bldP spid="5" grpId="0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Oval 21"/>
          <p:cNvSpPr/>
          <p:nvPr/>
        </p:nvSpPr>
        <p:spPr>
          <a:xfrm>
            <a:off x="3429000" y="6096000"/>
            <a:ext cx="2438400" cy="609600"/>
          </a:xfrm>
          <a:prstGeom prst="ellipse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ounded Rectangle 20"/>
          <p:cNvSpPr/>
          <p:nvPr/>
        </p:nvSpPr>
        <p:spPr>
          <a:xfrm>
            <a:off x="929640" y="4800600"/>
            <a:ext cx="7437120" cy="114300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" name="Rounded Rectangle 19"/>
          <p:cNvSpPr/>
          <p:nvPr/>
        </p:nvSpPr>
        <p:spPr>
          <a:xfrm>
            <a:off x="685800" y="3200400"/>
            <a:ext cx="7924800" cy="68580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" name="Rounded Rectangle 16"/>
          <p:cNvSpPr/>
          <p:nvPr/>
        </p:nvSpPr>
        <p:spPr>
          <a:xfrm>
            <a:off x="2339340" y="2209800"/>
            <a:ext cx="4617720" cy="685800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6" name="Down Arrow 15"/>
          <p:cNvSpPr/>
          <p:nvPr/>
        </p:nvSpPr>
        <p:spPr>
          <a:xfrm>
            <a:off x="3962400" y="1447800"/>
            <a:ext cx="1371600" cy="6858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ounded Rectangle 14"/>
          <p:cNvSpPr/>
          <p:nvPr/>
        </p:nvSpPr>
        <p:spPr>
          <a:xfrm>
            <a:off x="685800" y="609600"/>
            <a:ext cx="7924800" cy="685800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0" y="0"/>
            <a:ext cx="914400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7862860" y="1"/>
            <a:ext cx="1024639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4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 </a:t>
            </a:r>
            <a:r>
              <a:rPr lang="fa-IR" sz="24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درس 1</a:t>
            </a:r>
            <a:endParaRPr lang="en-US" sz="2400" dirty="0">
              <a:ln w="1905"/>
              <a:solidFill>
                <a:srgbClr val="FFFF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cs typeface="B Titr" pitchFamily="2" charset="-78"/>
            </a:endParaRPr>
          </a:p>
        </p:txBody>
      </p:sp>
      <p:sp>
        <p:nvSpPr>
          <p:cNvPr id="7" name="Snip Single Corner Rectangle 6"/>
          <p:cNvSpPr/>
          <p:nvPr/>
        </p:nvSpPr>
        <p:spPr>
          <a:xfrm>
            <a:off x="0" y="0"/>
            <a:ext cx="2813538" cy="457200"/>
          </a:xfrm>
          <a:prstGeom prst="snip1Rect">
            <a:avLst/>
          </a:prstGeom>
          <a:solidFill>
            <a:srgbClr val="695DA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562708" y="1"/>
            <a:ext cx="167706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a-IR" sz="2400" dirty="0" smtClean="0">
                <a:ln w="1905"/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شناخت احکام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959530" y="655320"/>
            <a:ext cx="73773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3200" b="1" dirty="0" smtClean="0">
                <a:solidFill>
                  <a:schemeClr val="tx2"/>
                </a:solidFill>
                <a:cs typeface="B Zar" pitchFamily="2" charset="-78"/>
              </a:rPr>
              <a:t>پس از شناخت جايگاه احکام در بين معارف ديني</a:t>
            </a:r>
            <a:endParaRPr lang="en-US" sz="3200" b="1" dirty="0">
              <a:solidFill>
                <a:schemeClr val="tx2"/>
              </a:solidFill>
              <a:cs typeface="B Zar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284158" y="1447800"/>
            <a:ext cx="72808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3200" b="1" dirty="0" smtClean="0">
                <a:solidFill>
                  <a:srgbClr val="FFFF00"/>
                </a:solidFill>
                <a:cs typeface="B Zar" pitchFamily="2" charset="-78"/>
              </a:rPr>
              <a:t>بايد</a:t>
            </a:r>
            <a:endParaRPr lang="en-US" sz="3200" b="1" dirty="0">
              <a:solidFill>
                <a:srgbClr val="FFFF00"/>
              </a:solidFill>
              <a:cs typeface="B Zar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356547" y="2255520"/>
            <a:ext cx="458330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3200" b="1" dirty="0" smtClean="0">
                <a:cs typeface="B Zar" pitchFamily="2" charset="-78"/>
              </a:rPr>
              <a:t>شيوه دستيابي به آنها را بشناسيم</a:t>
            </a:r>
            <a:endParaRPr lang="en-US" sz="3200" b="1" dirty="0">
              <a:cs typeface="B Zar" pitchFamily="2" charset="-78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368296" y="3246120"/>
            <a:ext cx="655980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3200" b="1" dirty="0" smtClean="0">
                <a:solidFill>
                  <a:schemeClr val="accent3">
                    <a:lumMod val="50000"/>
                  </a:schemeClr>
                </a:solidFill>
                <a:cs typeface="B Zar" pitchFamily="2" charset="-78"/>
              </a:rPr>
              <a:t>انسان براي شناخت و پي بردن به احکام دين</a:t>
            </a:r>
            <a:endParaRPr lang="en-US" sz="3200" b="1" dirty="0">
              <a:solidFill>
                <a:schemeClr val="accent3">
                  <a:lumMod val="50000"/>
                </a:schemeClr>
              </a:solidFill>
              <a:cs typeface="B Zar" pitchFamily="2" charset="-78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082552" y="4846320"/>
            <a:ext cx="713129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3200" b="1" dirty="0" smtClean="0">
                <a:cs typeface="B Zar" pitchFamily="2" charset="-78"/>
              </a:rPr>
              <a:t>اجتهاد کند و از منابع مربوط، بدان‌ها دست يابد، </a:t>
            </a:r>
          </a:p>
          <a:p>
            <a:pPr algn="ctr"/>
            <a:r>
              <a:rPr lang="fa-IR" sz="3200" b="1" dirty="0" smtClean="0">
                <a:cs typeface="B Zar" pitchFamily="2" charset="-78"/>
              </a:rPr>
              <a:t>يا از کسي که با اجتهاد احکام را استنباط کرده</a:t>
            </a:r>
            <a:endParaRPr lang="en-US" sz="3200" b="1" dirty="0">
              <a:cs typeface="B Zar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816883" y="6096000"/>
            <a:ext cx="166263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3200" b="1" dirty="0" smtClean="0">
                <a:solidFill>
                  <a:srgbClr val="C00000"/>
                </a:solidFill>
                <a:cs typeface="B Zar" pitchFamily="2" charset="-78"/>
              </a:rPr>
              <a:t>تقليد کند.</a:t>
            </a:r>
            <a:endParaRPr lang="en-US" sz="3200" b="1" dirty="0">
              <a:solidFill>
                <a:srgbClr val="C00000"/>
              </a:solidFill>
              <a:cs typeface="B Zar" pitchFamily="2" charset="-78"/>
            </a:endParaRPr>
          </a:p>
        </p:txBody>
      </p:sp>
      <p:sp>
        <p:nvSpPr>
          <p:cNvPr id="18" name="Down Arrow 17"/>
          <p:cNvSpPr/>
          <p:nvPr/>
        </p:nvSpPr>
        <p:spPr>
          <a:xfrm>
            <a:off x="3962400" y="4038600"/>
            <a:ext cx="1371600" cy="685800"/>
          </a:xfrm>
          <a:prstGeom prst="downArrow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TextBox 18"/>
          <p:cNvSpPr txBox="1"/>
          <p:nvPr/>
        </p:nvSpPr>
        <p:spPr>
          <a:xfrm>
            <a:off x="4284158" y="4038600"/>
            <a:ext cx="72808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3200" b="1" dirty="0" smtClean="0">
                <a:solidFill>
                  <a:schemeClr val="bg1"/>
                </a:solidFill>
                <a:cs typeface="B Zar" pitchFamily="2" charset="-78"/>
              </a:rPr>
              <a:t>بايد</a:t>
            </a:r>
            <a:endParaRPr lang="en-US" sz="3200" b="1" dirty="0">
              <a:solidFill>
                <a:schemeClr val="bg1"/>
              </a:solidFill>
              <a:cs typeface="B Zar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1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2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3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4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5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5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6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7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87" dur="80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8" dur="80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9" dur="80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99" dur="80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00" dur="80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1" dur="80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1" grpId="0" animBg="1"/>
      <p:bldP spid="20" grpId="0" animBg="1"/>
      <p:bldP spid="17" grpId="0" animBg="1"/>
      <p:bldP spid="16" grpId="0" animBg="1"/>
      <p:bldP spid="15" grpId="0" animBg="1"/>
      <p:bldP spid="6" grpId="0" animBg="1"/>
      <p:bldP spid="4" grpId="0"/>
      <p:bldP spid="7" grpId="0" animBg="1"/>
      <p:bldP spid="5" grpId="0"/>
      <p:bldP spid="8" grpId="0"/>
      <p:bldP spid="9" grpId="0"/>
      <p:bldP spid="10" grpId="0"/>
      <p:bldP spid="11" grpId="0"/>
      <p:bldP spid="13" grpId="0"/>
      <p:bldP spid="14" grpId="0"/>
      <p:bldP spid="18" grpId="0" animBg="1"/>
      <p:bldP spid="1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4" name="Straight Connector 23"/>
          <p:cNvCxnSpPr>
            <a:stCxn id="15" idx="1"/>
            <a:endCxn id="20" idx="0"/>
          </p:cNvCxnSpPr>
          <p:nvPr/>
        </p:nvCxnSpPr>
        <p:spPr>
          <a:xfrm rot="5400000">
            <a:off x="3448050" y="3371850"/>
            <a:ext cx="838200" cy="1866900"/>
          </a:xfrm>
          <a:prstGeom prst="line">
            <a:avLst/>
          </a:prstGeom>
          <a:ln/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26" name="Straight Connector 25"/>
          <p:cNvCxnSpPr>
            <a:stCxn id="15" idx="1"/>
            <a:endCxn id="21" idx="0"/>
          </p:cNvCxnSpPr>
          <p:nvPr/>
        </p:nvCxnSpPr>
        <p:spPr>
          <a:xfrm rot="5400000">
            <a:off x="4381500" y="4305300"/>
            <a:ext cx="838200" cy="0"/>
          </a:xfrm>
          <a:prstGeom prst="line">
            <a:avLst/>
          </a:prstGeom>
          <a:ln/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28" name="Straight Connector 27"/>
          <p:cNvCxnSpPr>
            <a:stCxn id="15" idx="1"/>
            <a:endCxn id="22" idx="0"/>
          </p:cNvCxnSpPr>
          <p:nvPr/>
        </p:nvCxnSpPr>
        <p:spPr>
          <a:xfrm rot="16200000" flipH="1">
            <a:off x="5314950" y="3371850"/>
            <a:ext cx="838200" cy="1866900"/>
          </a:xfrm>
          <a:prstGeom prst="line">
            <a:avLst/>
          </a:prstGeom>
          <a:ln/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sp>
        <p:nvSpPr>
          <p:cNvPr id="20" name="Oval 19"/>
          <p:cNvSpPr/>
          <p:nvPr/>
        </p:nvSpPr>
        <p:spPr>
          <a:xfrm>
            <a:off x="2057400" y="4724400"/>
            <a:ext cx="1752600" cy="1752600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Oval 20"/>
          <p:cNvSpPr/>
          <p:nvPr/>
        </p:nvSpPr>
        <p:spPr>
          <a:xfrm>
            <a:off x="3924300" y="4724400"/>
            <a:ext cx="1752600" cy="1752600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Oval 21"/>
          <p:cNvSpPr/>
          <p:nvPr/>
        </p:nvSpPr>
        <p:spPr>
          <a:xfrm>
            <a:off x="5791200" y="4724400"/>
            <a:ext cx="1752600" cy="1752600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Snip Same Side Corner Rectangle 14"/>
          <p:cNvSpPr/>
          <p:nvPr/>
        </p:nvSpPr>
        <p:spPr>
          <a:xfrm>
            <a:off x="2133600" y="2667000"/>
            <a:ext cx="5334000" cy="1219200"/>
          </a:xfrm>
          <a:prstGeom prst="snip2SameRect">
            <a:avLst>
              <a:gd name="adj1" fmla="val 0"/>
              <a:gd name="adj2" fmla="val 0"/>
            </a:avLst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Snip Same Side Corner Rectangle 13"/>
          <p:cNvSpPr/>
          <p:nvPr/>
        </p:nvSpPr>
        <p:spPr>
          <a:xfrm>
            <a:off x="2133600" y="990600"/>
            <a:ext cx="5334000" cy="1219200"/>
          </a:xfrm>
          <a:prstGeom prst="snip2Same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0" y="0"/>
            <a:ext cx="914400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7862860" y="1"/>
            <a:ext cx="1024639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4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 </a:t>
            </a:r>
            <a:r>
              <a:rPr lang="fa-IR" sz="24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درس 1</a:t>
            </a:r>
            <a:endParaRPr lang="en-US" sz="2400" dirty="0">
              <a:ln w="1905"/>
              <a:solidFill>
                <a:srgbClr val="FFFF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cs typeface="B Titr" pitchFamily="2" charset="-78"/>
            </a:endParaRPr>
          </a:p>
        </p:txBody>
      </p:sp>
      <p:sp>
        <p:nvSpPr>
          <p:cNvPr id="7" name="Snip Single Corner Rectangle 6"/>
          <p:cNvSpPr/>
          <p:nvPr/>
        </p:nvSpPr>
        <p:spPr>
          <a:xfrm>
            <a:off x="0" y="0"/>
            <a:ext cx="2813538" cy="457200"/>
          </a:xfrm>
          <a:prstGeom prst="snip1Rect">
            <a:avLst/>
          </a:prstGeom>
          <a:solidFill>
            <a:srgbClr val="695DA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562708" y="1"/>
            <a:ext cx="167706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a-IR" sz="2400" dirty="0" smtClean="0">
                <a:ln w="1905"/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شناخت احکام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846379" y="1066800"/>
            <a:ext cx="3908442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a-IR" sz="3200" b="1" dirty="0" smtClean="0">
                <a:solidFill>
                  <a:schemeClr val="accent3">
                    <a:lumMod val="50000"/>
                  </a:schemeClr>
                </a:solidFill>
                <a:cs typeface="B Zar" pitchFamily="2" charset="-78"/>
              </a:rPr>
              <a:t>شناخت مسائل فقهي</a:t>
            </a:r>
          </a:p>
          <a:p>
            <a:pPr algn="ctr"/>
            <a:r>
              <a:rPr lang="fa-IR" sz="3200" b="1" dirty="0" smtClean="0">
                <a:solidFill>
                  <a:schemeClr val="accent3">
                    <a:lumMod val="50000"/>
                  </a:schemeClr>
                </a:solidFill>
                <a:cs typeface="B Zar" pitchFamily="2" charset="-78"/>
              </a:rPr>
              <a:t> پيش نياز عمل به آنهاست</a:t>
            </a:r>
            <a:endParaRPr lang="en-US" sz="3200" b="1" dirty="0">
              <a:solidFill>
                <a:schemeClr val="accent3">
                  <a:lumMod val="50000"/>
                </a:schemeClr>
              </a:solidFill>
              <a:cs typeface="B Zar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283725" y="2718034"/>
            <a:ext cx="5033750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a-IR" sz="3200" b="1" dirty="0" smtClean="0">
                <a:solidFill>
                  <a:schemeClr val="accent3">
                    <a:lumMod val="50000"/>
                  </a:schemeClr>
                </a:solidFill>
                <a:cs typeface="B Zar" pitchFamily="2" charset="-78"/>
              </a:rPr>
              <a:t>و عمل به احکام، </a:t>
            </a:r>
          </a:p>
          <a:p>
            <a:pPr algn="ctr"/>
            <a:r>
              <a:rPr lang="fa-IR" sz="3200" b="1" dirty="0" smtClean="0">
                <a:solidFill>
                  <a:schemeClr val="accent3">
                    <a:lumMod val="50000"/>
                  </a:schemeClr>
                </a:solidFill>
                <a:cs typeface="B Zar" pitchFamily="2" charset="-78"/>
              </a:rPr>
              <a:t> بر اساس يکي از اين سه امر است</a:t>
            </a:r>
            <a:endParaRPr lang="en-US" sz="3200" b="1" dirty="0">
              <a:solidFill>
                <a:schemeClr val="accent3">
                  <a:lumMod val="50000"/>
                </a:schemeClr>
              </a:solidFill>
              <a:cs typeface="B Zar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973096" y="5295900"/>
            <a:ext cx="14590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a-IR" sz="3200" b="1" dirty="0" smtClean="0">
                <a:solidFill>
                  <a:schemeClr val="accent5">
                    <a:lumMod val="50000"/>
                  </a:schemeClr>
                </a:solidFill>
                <a:cs typeface="B Zar" pitchFamily="2" charset="-78"/>
              </a:rPr>
              <a:t>«اجتهاد»</a:t>
            </a:r>
            <a:endParaRPr lang="en-US" sz="3200" b="1" dirty="0">
              <a:solidFill>
                <a:schemeClr val="accent5">
                  <a:lumMod val="50000"/>
                </a:schemeClr>
              </a:solidFill>
              <a:cs typeface="B Zar" pitchFamily="2" charset="-78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235244" y="5295900"/>
            <a:ext cx="124104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a-IR" sz="3200" b="1" dirty="0" smtClean="0">
                <a:solidFill>
                  <a:schemeClr val="accent5">
                    <a:lumMod val="50000"/>
                  </a:schemeClr>
                </a:solidFill>
                <a:cs typeface="B Zar" pitchFamily="2" charset="-78"/>
              </a:rPr>
              <a:t>«تقليد»</a:t>
            </a:r>
            <a:endParaRPr lang="en-US" sz="3200" b="1" dirty="0">
              <a:solidFill>
                <a:schemeClr val="accent5">
                  <a:lumMod val="50000"/>
                </a:schemeClr>
              </a:solidFill>
              <a:cs typeface="B Zar" pitchFamily="2" charset="-78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177844" y="5295900"/>
            <a:ext cx="154080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a-IR" sz="3200" b="1" dirty="0" smtClean="0">
                <a:solidFill>
                  <a:schemeClr val="accent5">
                    <a:lumMod val="50000"/>
                  </a:schemeClr>
                </a:solidFill>
                <a:cs typeface="B Zar" pitchFamily="2" charset="-78"/>
              </a:rPr>
              <a:t>«احتياط»</a:t>
            </a:r>
            <a:endParaRPr lang="en-US" sz="3200" b="1" dirty="0">
              <a:solidFill>
                <a:schemeClr val="accent5">
                  <a:lumMod val="50000"/>
                </a:schemeClr>
              </a:solidFill>
              <a:cs typeface="B Zar" pitchFamily="2" charset="-78"/>
            </a:endParaRPr>
          </a:p>
        </p:txBody>
      </p:sp>
      <p:sp>
        <p:nvSpPr>
          <p:cNvPr id="32" name="Down Arrow 31"/>
          <p:cNvSpPr/>
          <p:nvPr/>
        </p:nvSpPr>
        <p:spPr>
          <a:xfrm>
            <a:off x="4343400" y="2330244"/>
            <a:ext cx="762000" cy="228600"/>
          </a:xfrm>
          <a:prstGeom prst="downArrow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1" dur="8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2" dur="8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8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8" dur="8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9" dur="8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0" dur="8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5" dur="8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6" dur="8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7" dur="8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2" dur="8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3" dur="8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4" dur="8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9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7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78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9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4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92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93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4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9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07" dur="80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08" dur="80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9" dur="80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 animBg="1"/>
      <p:bldP spid="22" grpId="0" animBg="1"/>
      <p:bldP spid="15" grpId="0" animBg="1"/>
      <p:bldP spid="14" grpId="0" animBg="1"/>
      <p:bldP spid="6" grpId="0" animBg="1"/>
      <p:bldP spid="4" grpId="0"/>
      <p:bldP spid="7" grpId="0" animBg="1"/>
      <p:bldP spid="5" grpId="0"/>
      <p:bldP spid="10" grpId="0"/>
      <p:bldP spid="11" grpId="0"/>
      <p:bldP spid="12" grpId="0"/>
      <p:bldP spid="32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1441</TotalTime>
  <Words>624</Words>
  <Application>Microsoft Office PowerPoint</Application>
  <PresentationFormat>On-screen Show (4:3)</PresentationFormat>
  <Paragraphs>96</Paragraphs>
  <Slides>13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4" baseType="lpstr"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Khodshekan</dc:creator>
  <cp:lastModifiedBy>ebrahim</cp:lastModifiedBy>
  <cp:revision>145</cp:revision>
  <dcterms:created xsi:type="dcterms:W3CDTF">2006-08-16T00:00:00Z</dcterms:created>
  <dcterms:modified xsi:type="dcterms:W3CDTF">2014-08-13T19:28:50Z</dcterms:modified>
</cp:coreProperties>
</file>