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25"/>
  </p:notesMasterIdLst>
  <p:handoutMasterIdLst>
    <p:handoutMasterId r:id="rId26"/>
  </p:handoutMasterIdLst>
  <p:sldIdLst>
    <p:sldId id="294" r:id="rId2"/>
    <p:sldId id="295" r:id="rId3"/>
    <p:sldId id="296" r:id="rId4"/>
    <p:sldId id="310" r:id="rId5"/>
    <p:sldId id="297" r:id="rId6"/>
    <p:sldId id="298" r:id="rId7"/>
    <p:sldId id="299" r:id="rId8"/>
    <p:sldId id="300" r:id="rId9"/>
    <p:sldId id="315" r:id="rId10"/>
    <p:sldId id="303" r:id="rId11"/>
    <p:sldId id="304" r:id="rId12"/>
    <p:sldId id="311" r:id="rId13"/>
    <p:sldId id="305" r:id="rId14"/>
    <p:sldId id="312" r:id="rId15"/>
    <p:sldId id="316" r:id="rId16"/>
    <p:sldId id="317" r:id="rId17"/>
    <p:sldId id="318" r:id="rId18"/>
    <p:sldId id="306" r:id="rId19"/>
    <p:sldId id="319" r:id="rId20"/>
    <p:sldId id="313" r:id="rId21"/>
    <p:sldId id="320" r:id="rId22"/>
    <p:sldId id="308" r:id="rId23"/>
    <p:sldId id="314" r:id="rId24"/>
  </p:sldIdLst>
  <p:sldSz cx="9906000" cy="6858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njavi" initials="E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F99"/>
    <a:srgbClr val="FF99FF"/>
    <a:srgbClr val="FF00FF"/>
    <a:srgbClr val="00FFCC"/>
    <a:srgbClr val="FF0066"/>
    <a:srgbClr val="FFFF00"/>
    <a:srgbClr val="FFFFCC"/>
    <a:srgbClr val="F3EB4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5" autoAdjust="0"/>
    <p:restoredTop sz="94689" autoAdjust="0"/>
  </p:normalViewPr>
  <p:slideViewPr>
    <p:cSldViewPr>
      <p:cViewPr varScale="1">
        <p:scale>
          <a:sx n="67" d="100"/>
          <a:sy n="67" d="100"/>
        </p:scale>
        <p:origin x="-1320" y="-96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E4F3BC-5D1D-43A2-B95E-9E96C6E61EF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6065C-C831-4162-A068-FBA83AD1092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879474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E5ED36-D1DA-47DC-BAFC-888B9044119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7202DF-8F3E-42BD-B816-71EC232D8D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8246042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202DF-8F3E-42BD-B816-71EC232D8DF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202DF-8F3E-42BD-B816-71EC232D8DF1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202DF-8F3E-42BD-B816-71EC232D8DF1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202DF-8F3E-42BD-B816-71EC232D8DF1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202DF-8F3E-42BD-B816-71EC232D8DF1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202DF-8F3E-42BD-B816-71EC232D8DF1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202DF-8F3E-42BD-B816-71EC232D8DF1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202DF-8F3E-42BD-B816-71EC232D8DF1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202DF-8F3E-42BD-B816-71EC232D8DF1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202DF-8F3E-42BD-B816-71EC232D8DF1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202DF-8F3E-42BD-B816-71EC232D8DF1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202DF-8F3E-42BD-B816-71EC232D8DF1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202DF-8F3E-42BD-B816-71EC232D8DF1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202DF-8F3E-42BD-B816-71EC232D8DF1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8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F496C-88B2-40CF-AC65-98F4E739A3AD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D4C7D-C41F-451D-9075-E264E20652FA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80337" y="274641"/>
            <a:ext cx="2414588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576" y="274641"/>
            <a:ext cx="7078663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8601E-64F5-473C-BEBE-9EB422177030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9F6BB-1DCB-47E5-BF08-96DBEA5ECA2E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3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EB076-8993-4A96-9E63-81874FB8665C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575" y="1600203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8300" y="1600203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92464-CC3B-4EC0-A488-DCB6FFF56FCC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5A349-B0D0-4F37-8A07-2831A012521D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034F5-84A2-488F-8FE3-729FB5E17721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D3167-FB96-41D8-BE0F-2173429BCB39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2" y="273053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6E157-8721-4094-BBB3-06BF06B1E28D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33191-8944-4A32-A476-972FC1CE441A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3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D6479C-B2A5-4978-A0C5-F87D98805D56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3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7" Type="http://schemas.openxmlformats.org/officeDocument/2006/relationships/slide" Target="slide1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412753" y="1943109"/>
            <a:ext cx="6918087" cy="2949879"/>
            <a:chOff x="0" y="1649260"/>
            <a:chExt cx="7376525" cy="2949879"/>
          </a:xfrm>
          <a:scene3d>
            <a:camera prst="orthographicFront"/>
            <a:lightRig rig="flat" dir="t"/>
          </a:scene3d>
        </p:grpSpPr>
        <p:sp>
          <p:nvSpPr>
            <p:cNvPr id="5" name="Rectangle 4"/>
            <p:cNvSpPr/>
            <p:nvPr/>
          </p:nvSpPr>
          <p:spPr>
            <a:xfrm>
              <a:off x="0" y="1649260"/>
              <a:ext cx="7376525" cy="2949879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</p:sp>
        <p:sp>
          <p:nvSpPr>
            <p:cNvPr id="6" name="Rectangle 5"/>
            <p:cNvSpPr/>
            <p:nvPr/>
          </p:nvSpPr>
          <p:spPr>
            <a:xfrm>
              <a:off x="0" y="1649260"/>
              <a:ext cx="7376525" cy="2949879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38100" tIns="38100" rIns="2479834" bIns="38100" numCol="1" spcCol="1270" anchor="t" anchorCtr="0">
              <a:noAutofit/>
            </a:bodyPr>
            <a:lstStyle/>
            <a:p>
              <a:pPr lvl="0" algn="r" defTabSz="6667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400" kern="1200" dirty="0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1144250" y="-838200"/>
            <a:ext cx="11167790" cy="8408649"/>
            <a:chOff x="5334000" y="-803397"/>
            <a:chExt cx="10308729" cy="8408649"/>
          </a:xfrm>
        </p:grpSpPr>
        <p:sp>
          <p:nvSpPr>
            <p:cNvPr id="2" name="Block Arc 1"/>
            <p:cNvSpPr/>
            <p:nvPr/>
          </p:nvSpPr>
          <p:spPr>
            <a:xfrm>
              <a:off x="7234080" y="-803397"/>
              <a:ext cx="8408649" cy="8408649"/>
            </a:xfrm>
            <a:prstGeom prst="blockArc">
              <a:avLst>
                <a:gd name="adj1" fmla="val 7289619"/>
                <a:gd name="adj2" fmla="val 14433526"/>
                <a:gd name="adj3" fmla="val 1026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sp>
        <p:sp>
          <p:nvSpPr>
            <p:cNvPr id="4" name="Oval 3"/>
            <p:cNvSpPr/>
            <p:nvPr/>
          </p:nvSpPr>
          <p:spPr>
            <a:xfrm>
              <a:off x="5334000" y="1524000"/>
              <a:ext cx="3687349" cy="3687349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</p:sp>
      </p:grpSp>
      <p:sp>
        <p:nvSpPr>
          <p:cNvPr id="7" name="TextBox 6"/>
          <p:cNvSpPr txBox="1"/>
          <p:nvPr/>
        </p:nvSpPr>
        <p:spPr>
          <a:xfrm>
            <a:off x="6521450" y="2295942"/>
            <a:ext cx="222885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  <a:t>درس</a:t>
            </a:r>
          </a:p>
          <a:p>
            <a:pPr algn="ctr" rtl="1"/>
            <a:r>
              <a:rPr lang="fa-IR" sz="9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  <a:t>13</a:t>
            </a:r>
            <a:endParaRPr lang="en-US" sz="6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7030A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Titr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8158" y="2214554"/>
            <a:ext cx="45402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واجبات نماز</a:t>
            </a:r>
            <a:endParaRPr lang="en-US" sz="7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  <a:p>
            <a:pPr algn="ctr" rtl="1"/>
            <a:r>
              <a:rPr lang="fa-IR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3</a:t>
            </a:r>
            <a:endParaRPr lang="en-US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 -0.00185 L -0.55539 -0.0018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8338433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4671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42950" y="2"/>
            <a:ext cx="1947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واجبات نماز 3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385502" y="762000"/>
            <a:ext cx="9211195" cy="5791200"/>
          </a:xfrm>
          <a:custGeom>
            <a:avLst/>
            <a:gdLst>
              <a:gd name="connsiteX0" fmla="*/ 0 w 9211195"/>
              <a:gd name="connsiteY0" fmla="*/ 579120 h 5791200"/>
              <a:gd name="connsiteX1" fmla="*/ 169621 w 9211195"/>
              <a:gd name="connsiteY1" fmla="*/ 169620 h 5791200"/>
              <a:gd name="connsiteX2" fmla="*/ 579121 w 9211195"/>
              <a:gd name="connsiteY2" fmla="*/ 0 h 5791200"/>
              <a:gd name="connsiteX3" fmla="*/ 8632075 w 9211195"/>
              <a:gd name="connsiteY3" fmla="*/ 0 h 5791200"/>
              <a:gd name="connsiteX4" fmla="*/ 9041575 w 9211195"/>
              <a:gd name="connsiteY4" fmla="*/ 169621 h 5791200"/>
              <a:gd name="connsiteX5" fmla="*/ 9211195 w 9211195"/>
              <a:gd name="connsiteY5" fmla="*/ 579121 h 5791200"/>
              <a:gd name="connsiteX6" fmla="*/ 9211195 w 9211195"/>
              <a:gd name="connsiteY6" fmla="*/ 5212080 h 5791200"/>
              <a:gd name="connsiteX7" fmla="*/ 9041575 w 9211195"/>
              <a:gd name="connsiteY7" fmla="*/ 5621580 h 5791200"/>
              <a:gd name="connsiteX8" fmla="*/ 8632075 w 9211195"/>
              <a:gd name="connsiteY8" fmla="*/ 5791200 h 5791200"/>
              <a:gd name="connsiteX9" fmla="*/ 579120 w 9211195"/>
              <a:gd name="connsiteY9" fmla="*/ 5791200 h 5791200"/>
              <a:gd name="connsiteX10" fmla="*/ 169620 w 9211195"/>
              <a:gd name="connsiteY10" fmla="*/ 5621579 h 5791200"/>
              <a:gd name="connsiteX11" fmla="*/ 0 w 9211195"/>
              <a:gd name="connsiteY11" fmla="*/ 5212079 h 5791200"/>
              <a:gd name="connsiteX12" fmla="*/ 0 w 9211195"/>
              <a:gd name="connsiteY12" fmla="*/ 579120 h 579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211195" h="5791200">
                <a:moveTo>
                  <a:pt x="0" y="579120"/>
                </a:moveTo>
                <a:cubicBezTo>
                  <a:pt x="0" y="425528"/>
                  <a:pt x="61015" y="278226"/>
                  <a:pt x="169621" y="169620"/>
                </a:cubicBezTo>
                <a:cubicBezTo>
                  <a:pt x="278227" y="61014"/>
                  <a:pt x="425529" y="0"/>
                  <a:pt x="579121" y="0"/>
                </a:cubicBezTo>
                <a:lnTo>
                  <a:pt x="8632075" y="0"/>
                </a:lnTo>
                <a:cubicBezTo>
                  <a:pt x="8785667" y="0"/>
                  <a:pt x="8932969" y="61015"/>
                  <a:pt x="9041575" y="169621"/>
                </a:cubicBezTo>
                <a:cubicBezTo>
                  <a:pt x="9150181" y="278227"/>
                  <a:pt x="9211195" y="425529"/>
                  <a:pt x="9211195" y="579121"/>
                </a:cubicBezTo>
                <a:lnTo>
                  <a:pt x="9211195" y="5212080"/>
                </a:lnTo>
                <a:cubicBezTo>
                  <a:pt x="9211195" y="5365672"/>
                  <a:pt x="9150181" y="5512974"/>
                  <a:pt x="9041575" y="5621580"/>
                </a:cubicBezTo>
                <a:cubicBezTo>
                  <a:pt x="8932969" y="5730186"/>
                  <a:pt x="8785667" y="5791200"/>
                  <a:pt x="8632075" y="5791200"/>
                </a:cubicBezTo>
                <a:lnTo>
                  <a:pt x="579120" y="5791200"/>
                </a:lnTo>
                <a:cubicBezTo>
                  <a:pt x="425528" y="5791200"/>
                  <a:pt x="278226" y="5730186"/>
                  <a:pt x="169620" y="5621579"/>
                </a:cubicBezTo>
                <a:cubicBezTo>
                  <a:pt x="61014" y="5512973"/>
                  <a:pt x="0" y="5365671"/>
                  <a:pt x="0" y="5212079"/>
                </a:cubicBezTo>
                <a:lnTo>
                  <a:pt x="0" y="579120"/>
                </a:lnTo>
                <a:close/>
              </a:path>
            </a:pathLst>
          </a:cu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spcFirstLastPara="0" vert="horz" wrap="square" lIns="152400" tIns="152400" rIns="152400" bIns="4206240" numCol="1" spcCol="1270" anchor="ctr" anchorCtr="0">
            <a:noAutofit/>
          </a:bodyPr>
          <a:lstStyle/>
          <a:p>
            <a:pPr lvl="0" algn="ctr" defTabSz="17780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4000" b="1" kern="1200" dirty="0" smtClean="0">
                <a:cs typeface="B Zar" pitchFamily="2" charset="-78"/>
              </a:rPr>
              <a:t>واجبات سجده:</a:t>
            </a:r>
            <a:endParaRPr lang="en-US" sz="4000" kern="1200" dirty="0">
              <a:cs typeface="B Zar" pitchFamily="2" charset="-78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720089" y="2057400"/>
            <a:ext cx="8542020" cy="466973"/>
          </a:xfrm>
          <a:custGeom>
            <a:avLst/>
            <a:gdLst>
              <a:gd name="connsiteX0" fmla="*/ 0 w 8542020"/>
              <a:gd name="connsiteY0" fmla="*/ 46697 h 466973"/>
              <a:gd name="connsiteX1" fmla="*/ 13677 w 8542020"/>
              <a:gd name="connsiteY1" fmla="*/ 13677 h 466973"/>
              <a:gd name="connsiteX2" fmla="*/ 46697 w 8542020"/>
              <a:gd name="connsiteY2" fmla="*/ 0 h 466973"/>
              <a:gd name="connsiteX3" fmla="*/ 8495323 w 8542020"/>
              <a:gd name="connsiteY3" fmla="*/ 0 h 466973"/>
              <a:gd name="connsiteX4" fmla="*/ 8528343 w 8542020"/>
              <a:gd name="connsiteY4" fmla="*/ 13677 h 466973"/>
              <a:gd name="connsiteX5" fmla="*/ 8542020 w 8542020"/>
              <a:gd name="connsiteY5" fmla="*/ 46697 h 466973"/>
              <a:gd name="connsiteX6" fmla="*/ 8542020 w 8542020"/>
              <a:gd name="connsiteY6" fmla="*/ 420276 h 466973"/>
              <a:gd name="connsiteX7" fmla="*/ 8528343 w 8542020"/>
              <a:gd name="connsiteY7" fmla="*/ 453296 h 466973"/>
              <a:gd name="connsiteX8" fmla="*/ 8495323 w 8542020"/>
              <a:gd name="connsiteY8" fmla="*/ 466973 h 466973"/>
              <a:gd name="connsiteX9" fmla="*/ 46697 w 8542020"/>
              <a:gd name="connsiteY9" fmla="*/ 466973 h 466973"/>
              <a:gd name="connsiteX10" fmla="*/ 13677 w 8542020"/>
              <a:gd name="connsiteY10" fmla="*/ 453296 h 466973"/>
              <a:gd name="connsiteX11" fmla="*/ 0 w 8542020"/>
              <a:gd name="connsiteY11" fmla="*/ 420276 h 466973"/>
              <a:gd name="connsiteX12" fmla="*/ 0 w 8542020"/>
              <a:gd name="connsiteY12" fmla="*/ 46697 h 466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542020" h="466973">
                <a:moveTo>
                  <a:pt x="0" y="46697"/>
                </a:moveTo>
                <a:cubicBezTo>
                  <a:pt x="0" y="34312"/>
                  <a:pt x="4920" y="22435"/>
                  <a:pt x="13677" y="13677"/>
                </a:cubicBezTo>
                <a:cubicBezTo>
                  <a:pt x="22434" y="4920"/>
                  <a:pt x="34312" y="0"/>
                  <a:pt x="46697" y="0"/>
                </a:cubicBezTo>
                <a:lnTo>
                  <a:pt x="8495323" y="0"/>
                </a:lnTo>
                <a:cubicBezTo>
                  <a:pt x="8507708" y="0"/>
                  <a:pt x="8519585" y="4920"/>
                  <a:pt x="8528343" y="13677"/>
                </a:cubicBezTo>
                <a:cubicBezTo>
                  <a:pt x="8537100" y="22434"/>
                  <a:pt x="8542020" y="34312"/>
                  <a:pt x="8542020" y="46697"/>
                </a:cubicBezTo>
                <a:lnTo>
                  <a:pt x="8542020" y="420276"/>
                </a:lnTo>
                <a:cubicBezTo>
                  <a:pt x="8542020" y="432661"/>
                  <a:pt x="8537100" y="444538"/>
                  <a:pt x="8528343" y="453296"/>
                </a:cubicBezTo>
                <a:cubicBezTo>
                  <a:pt x="8519586" y="462053"/>
                  <a:pt x="8507708" y="466973"/>
                  <a:pt x="8495323" y="466973"/>
                </a:cubicBezTo>
                <a:lnTo>
                  <a:pt x="46697" y="466973"/>
                </a:lnTo>
                <a:cubicBezTo>
                  <a:pt x="34312" y="466973"/>
                  <a:pt x="22435" y="462053"/>
                  <a:pt x="13677" y="453296"/>
                </a:cubicBezTo>
                <a:cubicBezTo>
                  <a:pt x="4920" y="444539"/>
                  <a:pt x="0" y="432661"/>
                  <a:pt x="0" y="420276"/>
                </a:cubicBezTo>
                <a:lnTo>
                  <a:pt x="0" y="46697"/>
                </a:lnTo>
                <a:close/>
              </a:path>
            </a:pathLst>
          </a:custGeom>
        </p:spPr>
        <p:style>
          <a:lnRef idx="0">
            <a:schemeClr val="accent5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4637" tIns="59397" rIns="74637" bIns="59397" numCol="1" spcCol="1270" anchor="ctr" anchorCtr="0">
            <a:noAutofit/>
          </a:bodyPr>
          <a:lstStyle/>
          <a:p>
            <a:pPr lvl="0" algn="ctr" defTabSz="10668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400" b="1" kern="1200" dirty="0" smtClean="0">
                <a:cs typeface="B Zar" pitchFamily="2" charset="-78"/>
              </a:rPr>
              <a:t>1 ـ گذاشتن پيشانى بر چيزى كه سجده بر آن صحيح است.</a:t>
            </a:r>
            <a:endParaRPr lang="en-US" sz="2400" b="1" kern="1200" dirty="0">
              <a:cs typeface="B Zar" pitchFamily="2" charset="-78"/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720089" y="2590800"/>
            <a:ext cx="8542020" cy="466973"/>
          </a:xfrm>
          <a:custGeom>
            <a:avLst/>
            <a:gdLst>
              <a:gd name="connsiteX0" fmla="*/ 0 w 8542020"/>
              <a:gd name="connsiteY0" fmla="*/ 46697 h 466973"/>
              <a:gd name="connsiteX1" fmla="*/ 13677 w 8542020"/>
              <a:gd name="connsiteY1" fmla="*/ 13677 h 466973"/>
              <a:gd name="connsiteX2" fmla="*/ 46697 w 8542020"/>
              <a:gd name="connsiteY2" fmla="*/ 0 h 466973"/>
              <a:gd name="connsiteX3" fmla="*/ 8495323 w 8542020"/>
              <a:gd name="connsiteY3" fmla="*/ 0 h 466973"/>
              <a:gd name="connsiteX4" fmla="*/ 8528343 w 8542020"/>
              <a:gd name="connsiteY4" fmla="*/ 13677 h 466973"/>
              <a:gd name="connsiteX5" fmla="*/ 8542020 w 8542020"/>
              <a:gd name="connsiteY5" fmla="*/ 46697 h 466973"/>
              <a:gd name="connsiteX6" fmla="*/ 8542020 w 8542020"/>
              <a:gd name="connsiteY6" fmla="*/ 420276 h 466973"/>
              <a:gd name="connsiteX7" fmla="*/ 8528343 w 8542020"/>
              <a:gd name="connsiteY7" fmla="*/ 453296 h 466973"/>
              <a:gd name="connsiteX8" fmla="*/ 8495323 w 8542020"/>
              <a:gd name="connsiteY8" fmla="*/ 466973 h 466973"/>
              <a:gd name="connsiteX9" fmla="*/ 46697 w 8542020"/>
              <a:gd name="connsiteY9" fmla="*/ 466973 h 466973"/>
              <a:gd name="connsiteX10" fmla="*/ 13677 w 8542020"/>
              <a:gd name="connsiteY10" fmla="*/ 453296 h 466973"/>
              <a:gd name="connsiteX11" fmla="*/ 0 w 8542020"/>
              <a:gd name="connsiteY11" fmla="*/ 420276 h 466973"/>
              <a:gd name="connsiteX12" fmla="*/ 0 w 8542020"/>
              <a:gd name="connsiteY12" fmla="*/ 46697 h 466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542020" h="466973">
                <a:moveTo>
                  <a:pt x="0" y="46697"/>
                </a:moveTo>
                <a:cubicBezTo>
                  <a:pt x="0" y="34312"/>
                  <a:pt x="4920" y="22435"/>
                  <a:pt x="13677" y="13677"/>
                </a:cubicBezTo>
                <a:cubicBezTo>
                  <a:pt x="22434" y="4920"/>
                  <a:pt x="34312" y="0"/>
                  <a:pt x="46697" y="0"/>
                </a:cubicBezTo>
                <a:lnTo>
                  <a:pt x="8495323" y="0"/>
                </a:lnTo>
                <a:cubicBezTo>
                  <a:pt x="8507708" y="0"/>
                  <a:pt x="8519585" y="4920"/>
                  <a:pt x="8528343" y="13677"/>
                </a:cubicBezTo>
                <a:cubicBezTo>
                  <a:pt x="8537100" y="22434"/>
                  <a:pt x="8542020" y="34312"/>
                  <a:pt x="8542020" y="46697"/>
                </a:cubicBezTo>
                <a:lnTo>
                  <a:pt x="8542020" y="420276"/>
                </a:lnTo>
                <a:cubicBezTo>
                  <a:pt x="8542020" y="432661"/>
                  <a:pt x="8537100" y="444538"/>
                  <a:pt x="8528343" y="453296"/>
                </a:cubicBezTo>
                <a:cubicBezTo>
                  <a:pt x="8519586" y="462053"/>
                  <a:pt x="8507708" y="466973"/>
                  <a:pt x="8495323" y="466973"/>
                </a:cubicBezTo>
                <a:lnTo>
                  <a:pt x="46697" y="466973"/>
                </a:lnTo>
                <a:cubicBezTo>
                  <a:pt x="34312" y="466973"/>
                  <a:pt x="22435" y="462053"/>
                  <a:pt x="13677" y="453296"/>
                </a:cubicBezTo>
                <a:cubicBezTo>
                  <a:pt x="4920" y="444539"/>
                  <a:pt x="0" y="432661"/>
                  <a:pt x="0" y="420276"/>
                </a:cubicBezTo>
                <a:lnTo>
                  <a:pt x="0" y="46697"/>
                </a:lnTo>
                <a:close/>
              </a:path>
            </a:pathLst>
          </a:custGeom>
        </p:spPr>
        <p:style>
          <a:lnRef idx="0">
            <a:schemeClr val="accent5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4637" tIns="59397" rIns="74637" bIns="59397" numCol="1" spcCol="1270" anchor="ctr" anchorCtr="0">
            <a:noAutofit/>
          </a:bodyPr>
          <a:lstStyle/>
          <a:p>
            <a:pPr lvl="0" algn="ctr" defTabSz="10668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400" b="1" kern="1200" dirty="0" smtClean="0">
                <a:cs typeface="B Zar" pitchFamily="2" charset="-78"/>
              </a:rPr>
              <a:t>2 ـ گفتن ذكــر.</a:t>
            </a:r>
            <a:endParaRPr lang="en-US" sz="2400" b="1" kern="1200" dirty="0">
              <a:cs typeface="B Zar" pitchFamily="2" charset="-78"/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720089" y="3124201"/>
            <a:ext cx="8542020" cy="466973"/>
          </a:xfrm>
          <a:custGeom>
            <a:avLst/>
            <a:gdLst>
              <a:gd name="connsiteX0" fmla="*/ 0 w 8542020"/>
              <a:gd name="connsiteY0" fmla="*/ 46697 h 466973"/>
              <a:gd name="connsiteX1" fmla="*/ 13677 w 8542020"/>
              <a:gd name="connsiteY1" fmla="*/ 13677 h 466973"/>
              <a:gd name="connsiteX2" fmla="*/ 46697 w 8542020"/>
              <a:gd name="connsiteY2" fmla="*/ 0 h 466973"/>
              <a:gd name="connsiteX3" fmla="*/ 8495323 w 8542020"/>
              <a:gd name="connsiteY3" fmla="*/ 0 h 466973"/>
              <a:gd name="connsiteX4" fmla="*/ 8528343 w 8542020"/>
              <a:gd name="connsiteY4" fmla="*/ 13677 h 466973"/>
              <a:gd name="connsiteX5" fmla="*/ 8542020 w 8542020"/>
              <a:gd name="connsiteY5" fmla="*/ 46697 h 466973"/>
              <a:gd name="connsiteX6" fmla="*/ 8542020 w 8542020"/>
              <a:gd name="connsiteY6" fmla="*/ 420276 h 466973"/>
              <a:gd name="connsiteX7" fmla="*/ 8528343 w 8542020"/>
              <a:gd name="connsiteY7" fmla="*/ 453296 h 466973"/>
              <a:gd name="connsiteX8" fmla="*/ 8495323 w 8542020"/>
              <a:gd name="connsiteY8" fmla="*/ 466973 h 466973"/>
              <a:gd name="connsiteX9" fmla="*/ 46697 w 8542020"/>
              <a:gd name="connsiteY9" fmla="*/ 466973 h 466973"/>
              <a:gd name="connsiteX10" fmla="*/ 13677 w 8542020"/>
              <a:gd name="connsiteY10" fmla="*/ 453296 h 466973"/>
              <a:gd name="connsiteX11" fmla="*/ 0 w 8542020"/>
              <a:gd name="connsiteY11" fmla="*/ 420276 h 466973"/>
              <a:gd name="connsiteX12" fmla="*/ 0 w 8542020"/>
              <a:gd name="connsiteY12" fmla="*/ 46697 h 466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542020" h="466973">
                <a:moveTo>
                  <a:pt x="0" y="46697"/>
                </a:moveTo>
                <a:cubicBezTo>
                  <a:pt x="0" y="34312"/>
                  <a:pt x="4920" y="22435"/>
                  <a:pt x="13677" y="13677"/>
                </a:cubicBezTo>
                <a:cubicBezTo>
                  <a:pt x="22434" y="4920"/>
                  <a:pt x="34312" y="0"/>
                  <a:pt x="46697" y="0"/>
                </a:cubicBezTo>
                <a:lnTo>
                  <a:pt x="8495323" y="0"/>
                </a:lnTo>
                <a:cubicBezTo>
                  <a:pt x="8507708" y="0"/>
                  <a:pt x="8519585" y="4920"/>
                  <a:pt x="8528343" y="13677"/>
                </a:cubicBezTo>
                <a:cubicBezTo>
                  <a:pt x="8537100" y="22434"/>
                  <a:pt x="8542020" y="34312"/>
                  <a:pt x="8542020" y="46697"/>
                </a:cubicBezTo>
                <a:lnTo>
                  <a:pt x="8542020" y="420276"/>
                </a:lnTo>
                <a:cubicBezTo>
                  <a:pt x="8542020" y="432661"/>
                  <a:pt x="8537100" y="444538"/>
                  <a:pt x="8528343" y="453296"/>
                </a:cubicBezTo>
                <a:cubicBezTo>
                  <a:pt x="8519586" y="462053"/>
                  <a:pt x="8507708" y="466973"/>
                  <a:pt x="8495323" y="466973"/>
                </a:cubicBezTo>
                <a:lnTo>
                  <a:pt x="46697" y="466973"/>
                </a:lnTo>
                <a:cubicBezTo>
                  <a:pt x="34312" y="466973"/>
                  <a:pt x="22435" y="462053"/>
                  <a:pt x="13677" y="453296"/>
                </a:cubicBezTo>
                <a:cubicBezTo>
                  <a:pt x="4920" y="444539"/>
                  <a:pt x="0" y="432661"/>
                  <a:pt x="0" y="420276"/>
                </a:cubicBezTo>
                <a:lnTo>
                  <a:pt x="0" y="46697"/>
                </a:lnTo>
                <a:close/>
              </a:path>
            </a:pathLst>
          </a:custGeom>
        </p:spPr>
        <p:style>
          <a:lnRef idx="0">
            <a:schemeClr val="accent5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4637" tIns="59397" rIns="74637" bIns="59397" numCol="1" spcCol="1270" anchor="ctr" anchorCtr="0">
            <a:noAutofit/>
          </a:bodyPr>
          <a:lstStyle/>
          <a:p>
            <a:pPr lvl="0" algn="ctr" defTabSz="10668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400" b="1" kern="1200" dirty="0" smtClean="0">
                <a:cs typeface="B Zar" pitchFamily="2" charset="-78"/>
              </a:rPr>
              <a:t>3 ـ آرامش بدن در حال ذكر سجده.</a:t>
            </a:r>
            <a:endParaRPr lang="en-US" sz="2400" b="1" kern="1200" dirty="0">
              <a:cs typeface="B Zar" pitchFamily="2" charset="-78"/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720089" y="3657601"/>
            <a:ext cx="8542020" cy="466973"/>
          </a:xfrm>
          <a:custGeom>
            <a:avLst/>
            <a:gdLst>
              <a:gd name="connsiteX0" fmla="*/ 0 w 8542020"/>
              <a:gd name="connsiteY0" fmla="*/ 46697 h 466973"/>
              <a:gd name="connsiteX1" fmla="*/ 13677 w 8542020"/>
              <a:gd name="connsiteY1" fmla="*/ 13677 h 466973"/>
              <a:gd name="connsiteX2" fmla="*/ 46697 w 8542020"/>
              <a:gd name="connsiteY2" fmla="*/ 0 h 466973"/>
              <a:gd name="connsiteX3" fmla="*/ 8495323 w 8542020"/>
              <a:gd name="connsiteY3" fmla="*/ 0 h 466973"/>
              <a:gd name="connsiteX4" fmla="*/ 8528343 w 8542020"/>
              <a:gd name="connsiteY4" fmla="*/ 13677 h 466973"/>
              <a:gd name="connsiteX5" fmla="*/ 8542020 w 8542020"/>
              <a:gd name="connsiteY5" fmla="*/ 46697 h 466973"/>
              <a:gd name="connsiteX6" fmla="*/ 8542020 w 8542020"/>
              <a:gd name="connsiteY6" fmla="*/ 420276 h 466973"/>
              <a:gd name="connsiteX7" fmla="*/ 8528343 w 8542020"/>
              <a:gd name="connsiteY7" fmla="*/ 453296 h 466973"/>
              <a:gd name="connsiteX8" fmla="*/ 8495323 w 8542020"/>
              <a:gd name="connsiteY8" fmla="*/ 466973 h 466973"/>
              <a:gd name="connsiteX9" fmla="*/ 46697 w 8542020"/>
              <a:gd name="connsiteY9" fmla="*/ 466973 h 466973"/>
              <a:gd name="connsiteX10" fmla="*/ 13677 w 8542020"/>
              <a:gd name="connsiteY10" fmla="*/ 453296 h 466973"/>
              <a:gd name="connsiteX11" fmla="*/ 0 w 8542020"/>
              <a:gd name="connsiteY11" fmla="*/ 420276 h 466973"/>
              <a:gd name="connsiteX12" fmla="*/ 0 w 8542020"/>
              <a:gd name="connsiteY12" fmla="*/ 46697 h 466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542020" h="466973">
                <a:moveTo>
                  <a:pt x="0" y="46697"/>
                </a:moveTo>
                <a:cubicBezTo>
                  <a:pt x="0" y="34312"/>
                  <a:pt x="4920" y="22435"/>
                  <a:pt x="13677" y="13677"/>
                </a:cubicBezTo>
                <a:cubicBezTo>
                  <a:pt x="22434" y="4920"/>
                  <a:pt x="34312" y="0"/>
                  <a:pt x="46697" y="0"/>
                </a:cubicBezTo>
                <a:lnTo>
                  <a:pt x="8495323" y="0"/>
                </a:lnTo>
                <a:cubicBezTo>
                  <a:pt x="8507708" y="0"/>
                  <a:pt x="8519585" y="4920"/>
                  <a:pt x="8528343" y="13677"/>
                </a:cubicBezTo>
                <a:cubicBezTo>
                  <a:pt x="8537100" y="22434"/>
                  <a:pt x="8542020" y="34312"/>
                  <a:pt x="8542020" y="46697"/>
                </a:cubicBezTo>
                <a:lnTo>
                  <a:pt x="8542020" y="420276"/>
                </a:lnTo>
                <a:cubicBezTo>
                  <a:pt x="8542020" y="432661"/>
                  <a:pt x="8537100" y="444538"/>
                  <a:pt x="8528343" y="453296"/>
                </a:cubicBezTo>
                <a:cubicBezTo>
                  <a:pt x="8519586" y="462053"/>
                  <a:pt x="8507708" y="466973"/>
                  <a:pt x="8495323" y="466973"/>
                </a:cubicBezTo>
                <a:lnTo>
                  <a:pt x="46697" y="466973"/>
                </a:lnTo>
                <a:cubicBezTo>
                  <a:pt x="34312" y="466973"/>
                  <a:pt x="22435" y="462053"/>
                  <a:pt x="13677" y="453296"/>
                </a:cubicBezTo>
                <a:cubicBezTo>
                  <a:pt x="4920" y="444539"/>
                  <a:pt x="0" y="432661"/>
                  <a:pt x="0" y="420276"/>
                </a:cubicBezTo>
                <a:lnTo>
                  <a:pt x="0" y="46697"/>
                </a:lnTo>
                <a:close/>
              </a:path>
            </a:pathLst>
          </a:custGeom>
        </p:spPr>
        <p:style>
          <a:lnRef idx="0">
            <a:schemeClr val="accent5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4637" tIns="59397" rIns="74637" bIns="59397" numCol="1" spcCol="1270" anchor="ctr" anchorCtr="0">
            <a:noAutofit/>
          </a:bodyPr>
          <a:lstStyle/>
          <a:p>
            <a:pPr lvl="0" algn="ctr" defTabSz="10668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400" b="1" kern="1200" dirty="0" smtClean="0">
                <a:cs typeface="B Zar" pitchFamily="2" charset="-78"/>
              </a:rPr>
              <a:t>4 ـ بر زمين بودن هفت عضو در هنگام ذكر.</a:t>
            </a:r>
            <a:endParaRPr lang="en-US" sz="2400" b="1" kern="1200" dirty="0">
              <a:cs typeface="B Zar" pitchFamily="2" charset="-78"/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720089" y="4191000"/>
            <a:ext cx="8542020" cy="466973"/>
          </a:xfrm>
          <a:custGeom>
            <a:avLst/>
            <a:gdLst>
              <a:gd name="connsiteX0" fmla="*/ 0 w 8542020"/>
              <a:gd name="connsiteY0" fmla="*/ 46697 h 466973"/>
              <a:gd name="connsiteX1" fmla="*/ 13677 w 8542020"/>
              <a:gd name="connsiteY1" fmla="*/ 13677 h 466973"/>
              <a:gd name="connsiteX2" fmla="*/ 46697 w 8542020"/>
              <a:gd name="connsiteY2" fmla="*/ 0 h 466973"/>
              <a:gd name="connsiteX3" fmla="*/ 8495323 w 8542020"/>
              <a:gd name="connsiteY3" fmla="*/ 0 h 466973"/>
              <a:gd name="connsiteX4" fmla="*/ 8528343 w 8542020"/>
              <a:gd name="connsiteY4" fmla="*/ 13677 h 466973"/>
              <a:gd name="connsiteX5" fmla="*/ 8542020 w 8542020"/>
              <a:gd name="connsiteY5" fmla="*/ 46697 h 466973"/>
              <a:gd name="connsiteX6" fmla="*/ 8542020 w 8542020"/>
              <a:gd name="connsiteY6" fmla="*/ 420276 h 466973"/>
              <a:gd name="connsiteX7" fmla="*/ 8528343 w 8542020"/>
              <a:gd name="connsiteY7" fmla="*/ 453296 h 466973"/>
              <a:gd name="connsiteX8" fmla="*/ 8495323 w 8542020"/>
              <a:gd name="connsiteY8" fmla="*/ 466973 h 466973"/>
              <a:gd name="connsiteX9" fmla="*/ 46697 w 8542020"/>
              <a:gd name="connsiteY9" fmla="*/ 466973 h 466973"/>
              <a:gd name="connsiteX10" fmla="*/ 13677 w 8542020"/>
              <a:gd name="connsiteY10" fmla="*/ 453296 h 466973"/>
              <a:gd name="connsiteX11" fmla="*/ 0 w 8542020"/>
              <a:gd name="connsiteY11" fmla="*/ 420276 h 466973"/>
              <a:gd name="connsiteX12" fmla="*/ 0 w 8542020"/>
              <a:gd name="connsiteY12" fmla="*/ 46697 h 466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542020" h="466973">
                <a:moveTo>
                  <a:pt x="0" y="46697"/>
                </a:moveTo>
                <a:cubicBezTo>
                  <a:pt x="0" y="34312"/>
                  <a:pt x="4920" y="22435"/>
                  <a:pt x="13677" y="13677"/>
                </a:cubicBezTo>
                <a:cubicBezTo>
                  <a:pt x="22434" y="4920"/>
                  <a:pt x="34312" y="0"/>
                  <a:pt x="46697" y="0"/>
                </a:cubicBezTo>
                <a:lnTo>
                  <a:pt x="8495323" y="0"/>
                </a:lnTo>
                <a:cubicBezTo>
                  <a:pt x="8507708" y="0"/>
                  <a:pt x="8519585" y="4920"/>
                  <a:pt x="8528343" y="13677"/>
                </a:cubicBezTo>
                <a:cubicBezTo>
                  <a:pt x="8537100" y="22434"/>
                  <a:pt x="8542020" y="34312"/>
                  <a:pt x="8542020" y="46697"/>
                </a:cubicBezTo>
                <a:lnTo>
                  <a:pt x="8542020" y="420276"/>
                </a:lnTo>
                <a:cubicBezTo>
                  <a:pt x="8542020" y="432661"/>
                  <a:pt x="8537100" y="444538"/>
                  <a:pt x="8528343" y="453296"/>
                </a:cubicBezTo>
                <a:cubicBezTo>
                  <a:pt x="8519586" y="462053"/>
                  <a:pt x="8507708" y="466973"/>
                  <a:pt x="8495323" y="466973"/>
                </a:cubicBezTo>
                <a:lnTo>
                  <a:pt x="46697" y="466973"/>
                </a:lnTo>
                <a:cubicBezTo>
                  <a:pt x="34312" y="466973"/>
                  <a:pt x="22435" y="462053"/>
                  <a:pt x="13677" y="453296"/>
                </a:cubicBezTo>
                <a:cubicBezTo>
                  <a:pt x="4920" y="444539"/>
                  <a:pt x="0" y="432661"/>
                  <a:pt x="0" y="420276"/>
                </a:cubicBezTo>
                <a:lnTo>
                  <a:pt x="0" y="46697"/>
                </a:lnTo>
                <a:close/>
              </a:path>
            </a:pathLst>
          </a:custGeom>
        </p:spPr>
        <p:style>
          <a:lnRef idx="0">
            <a:schemeClr val="accent5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4637" tIns="59397" rIns="74637" bIns="59397" numCol="1" spcCol="1270" anchor="ctr" anchorCtr="0">
            <a:noAutofit/>
          </a:bodyPr>
          <a:lstStyle/>
          <a:p>
            <a:pPr lvl="0" algn="ctr" defTabSz="10668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400" b="1" kern="1200" dirty="0" smtClean="0">
                <a:cs typeface="B Zar" pitchFamily="2" charset="-78"/>
              </a:rPr>
              <a:t>5 ـ مساوى بودن جاهاى سجده (پست و بلند نبودن).</a:t>
            </a:r>
            <a:endParaRPr lang="en-US" sz="2400" b="1" kern="1200" dirty="0">
              <a:cs typeface="B Zar" pitchFamily="2" charset="-78"/>
            </a:endParaRPr>
          </a:p>
        </p:txBody>
      </p:sp>
      <p:sp>
        <p:nvSpPr>
          <p:cNvPr id="16" name="Freeform 15"/>
          <p:cNvSpPr/>
          <p:nvPr/>
        </p:nvSpPr>
        <p:spPr>
          <a:xfrm>
            <a:off x="720089" y="4724400"/>
            <a:ext cx="8542020" cy="466973"/>
          </a:xfrm>
          <a:custGeom>
            <a:avLst/>
            <a:gdLst>
              <a:gd name="connsiteX0" fmla="*/ 0 w 8542020"/>
              <a:gd name="connsiteY0" fmla="*/ 46697 h 466973"/>
              <a:gd name="connsiteX1" fmla="*/ 13677 w 8542020"/>
              <a:gd name="connsiteY1" fmla="*/ 13677 h 466973"/>
              <a:gd name="connsiteX2" fmla="*/ 46697 w 8542020"/>
              <a:gd name="connsiteY2" fmla="*/ 0 h 466973"/>
              <a:gd name="connsiteX3" fmla="*/ 8495323 w 8542020"/>
              <a:gd name="connsiteY3" fmla="*/ 0 h 466973"/>
              <a:gd name="connsiteX4" fmla="*/ 8528343 w 8542020"/>
              <a:gd name="connsiteY4" fmla="*/ 13677 h 466973"/>
              <a:gd name="connsiteX5" fmla="*/ 8542020 w 8542020"/>
              <a:gd name="connsiteY5" fmla="*/ 46697 h 466973"/>
              <a:gd name="connsiteX6" fmla="*/ 8542020 w 8542020"/>
              <a:gd name="connsiteY6" fmla="*/ 420276 h 466973"/>
              <a:gd name="connsiteX7" fmla="*/ 8528343 w 8542020"/>
              <a:gd name="connsiteY7" fmla="*/ 453296 h 466973"/>
              <a:gd name="connsiteX8" fmla="*/ 8495323 w 8542020"/>
              <a:gd name="connsiteY8" fmla="*/ 466973 h 466973"/>
              <a:gd name="connsiteX9" fmla="*/ 46697 w 8542020"/>
              <a:gd name="connsiteY9" fmla="*/ 466973 h 466973"/>
              <a:gd name="connsiteX10" fmla="*/ 13677 w 8542020"/>
              <a:gd name="connsiteY10" fmla="*/ 453296 h 466973"/>
              <a:gd name="connsiteX11" fmla="*/ 0 w 8542020"/>
              <a:gd name="connsiteY11" fmla="*/ 420276 h 466973"/>
              <a:gd name="connsiteX12" fmla="*/ 0 w 8542020"/>
              <a:gd name="connsiteY12" fmla="*/ 46697 h 466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542020" h="466973">
                <a:moveTo>
                  <a:pt x="0" y="46697"/>
                </a:moveTo>
                <a:cubicBezTo>
                  <a:pt x="0" y="34312"/>
                  <a:pt x="4920" y="22435"/>
                  <a:pt x="13677" y="13677"/>
                </a:cubicBezTo>
                <a:cubicBezTo>
                  <a:pt x="22434" y="4920"/>
                  <a:pt x="34312" y="0"/>
                  <a:pt x="46697" y="0"/>
                </a:cubicBezTo>
                <a:lnTo>
                  <a:pt x="8495323" y="0"/>
                </a:lnTo>
                <a:cubicBezTo>
                  <a:pt x="8507708" y="0"/>
                  <a:pt x="8519585" y="4920"/>
                  <a:pt x="8528343" y="13677"/>
                </a:cubicBezTo>
                <a:cubicBezTo>
                  <a:pt x="8537100" y="22434"/>
                  <a:pt x="8542020" y="34312"/>
                  <a:pt x="8542020" y="46697"/>
                </a:cubicBezTo>
                <a:lnTo>
                  <a:pt x="8542020" y="420276"/>
                </a:lnTo>
                <a:cubicBezTo>
                  <a:pt x="8542020" y="432661"/>
                  <a:pt x="8537100" y="444538"/>
                  <a:pt x="8528343" y="453296"/>
                </a:cubicBezTo>
                <a:cubicBezTo>
                  <a:pt x="8519586" y="462053"/>
                  <a:pt x="8507708" y="466973"/>
                  <a:pt x="8495323" y="466973"/>
                </a:cubicBezTo>
                <a:lnTo>
                  <a:pt x="46697" y="466973"/>
                </a:lnTo>
                <a:cubicBezTo>
                  <a:pt x="34312" y="466973"/>
                  <a:pt x="22435" y="462053"/>
                  <a:pt x="13677" y="453296"/>
                </a:cubicBezTo>
                <a:cubicBezTo>
                  <a:pt x="4920" y="444539"/>
                  <a:pt x="0" y="432661"/>
                  <a:pt x="0" y="420276"/>
                </a:cubicBezTo>
                <a:lnTo>
                  <a:pt x="0" y="46697"/>
                </a:lnTo>
                <a:close/>
              </a:path>
            </a:pathLst>
          </a:custGeom>
        </p:spPr>
        <p:style>
          <a:lnRef idx="0">
            <a:schemeClr val="accent5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4637" tIns="59397" rIns="74637" bIns="59397" numCol="1" spcCol="1270" anchor="ctr" anchorCtr="0">
            <a:noAutofit/>
          </a:bodyPr>
          <a:lstStyle/>
          <a:p>
            <a:pPr lvl="0" algn="ctr" defTabSz="10668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400" b="1" kern="1200" dirty="0" smtClean="0">
                <a:cs typeface="B Zar" pitchFamily="2" charset="-78"/>
              </a:rPr>
              <a:t>6 ـ پاك بودن جايى كه پيشانى را مى‏گذارد.</a:t>
            </a:r>
            <a:endParaRPr lang="en-US" sz="2400" b="1" kern="1200" dirty="0">
              <a:cs typeface="B Zar" pitchFamily="2" charset="-78"/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720089" y="5248027"/>
            <a:ext cx="8542020" cy="466973"/>
          </a:xfrm>
          <a:custGeom>
            <a:avLst/>
            <a:gdLst>
              <a:gd name="connsiteX0" fmla="*/ 0 w 8542020"/>
              <a:gd name="connsiteY0" fmla="*/ 46697 h 466973"/>
              <a:gd name="connsiteX1" fmla="*/ 13677 w 8542020"/>
              <a:gd name="connsiteY1" fmla="*/ 13677 h 466973"/>
              <a:gd name="connsiteX2" fmla="*/ 46697 w 8542020"/>
              <a:gd name="connsiteY2" fmla="*/ 0 h 466973"/>
              <a:gd name="connsiteX3" fmla="*/ 8495323 w 8542020"/>
              <a:gd name="connsiteY3" fmla="*/ 0 h 466973"/>
              <a:gd name="connsiteX4" fmla="*/ 8528343 w 8542020"/>
              <a:gd name="connsiteY4" fmla="*/ 13677 h 466973"/>
              <a:gd name="connsiteX5" fmla="*/ 8542020 w 8542020"/>
              <a:gd name="connsiteY5" fmla="*/ 46697 h 466973"/>
              <a:gd name="connsiteX6" fmla="*/ 8542020 w 8542020"/>
              <a:gd name="connsiteY6" fmla="*/ 420276 h 466973"/>
              <a:gd name="connsiteX7" fmla="*/ 8528343 w 8542020"/>
              <a:gd name="connsiteY7" fmla="*/ 453296 h 466973"/>
              <a:gd name="connsiteX8" fmla="*/ 8495323 w 8542020"/>
              <a:gd name="connsiteY8" fmla="*/ 466973 h 466973"/>
              <a:gd name="connsiteX9" fmla="*/ 46697 w 8542020"/>
              <a:gd name="connsiteY9" fmla="*/ 466973 h 466973"/>
              <a:gd name="connsiteX10" fmla="*/ 13677 w 8542020"/>
              <a:gd name="connsiteY10" fmla="*/ 453296 h 466973"/>
              <a:gd name="connsiteX11" fmla="*/ 0 w 8542020"/>
              <a:gd name="connsiteY11" fmla="*/ 420276 h 466973"/>
              <a:gd name="connsiteX12" fmla="*/ 0 w 8542020"/>
              <a:gd name="connsiteY12" fmla="*/ 46697 h 466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542020" h="466973">
                <a:moveTo>
                  <a:pt x="0" y="46697"/>
                </a:moveTo>
                <a:cubicBezTo>
                  <a:pt x="0" y="34312"/>
                  <a:pt x="4920" y="22435"/>
                  <a:pt x="13677" y="13677"/>
                </a:cubicBezTo>
                <a:cubicBezTo>
                  <a:pt x="22434" y="4920"/>
                  <a:pt x="34312" y="0"/>
                  <a:pt x="46697" y="0"/>
                </a:cubicBezTo>
                <a:lnTo>
                  <a:pt x="8495323" y="0"/>
                </a:lnTo>
                <a:cubicBezTo>
                  <a:pt x="8507708" y="0"/>
                  <a:pt x="8519585" y="4920"/>
                  <a:pt x="8528343" y="13677"/>
                </a:cubicBezTo>
                <a:cubicBezTo>
                  <a:pt x="8537100" y="22434"/>
                  <a:pt x="8542020" y="34312"/>
                  <a:pt x="8542020" y="46697"/>
                </a:cubicBezTo>
                <a:lnTo>
                  <a:pt x="8542020" y="420276"/>
                </a:lnTo>
                <a:cubicBezTo>
                  <a:pt x="8542020" y="432661"/>
                  <a:pt x="8537100" y="444538"/>
                  <a:pt x="8528343" y="453296"/>
                </a:cubicBezTo>
                <a:cubicBezTo>
                  <a:pt x="8519586" y="462053"/>
                  <a:pt x="8507708" y="466973"/>
                  <a:pt x="8495323" y="466973"/>
                </a:cubicBezTo>
                <a:lnTo>
                  <a:pt x="46697" y="466973"/>
                </a:lnTo>
                <a:cubicBezTo>
                  <a:pt x="34312" y="466973"/>
                  <a:pt x="22435" y="462053"/>
                  <a:pt x="13677" y="453296"/>
                </a:cubicBezTo>
                <a:cubicBezTo>
                  <a:pt x="4920" y="444539"/>
                  <a:pt x="0" y="432661"/>
                  <a:pt x="0" y="420276"/>
                </a:cubicBezTo>
                <a:lnTo>
                  <a:pt x="0" y="46697"/>
                </a:lnTo>
                <a:close/>
              </a:path>
            </a:pathLst>
          </a:custGeom>
        </p:spPr>
        <p:style>
          <a:lnRef idx="0">
            <a:schemeClr val="accent5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4637" tIns="59397" rIns="74637" bIns="59397" numCol="1" spcCol="1270" anchor="ctr" anchorCtr="0">
            <a:noAutofit/>
          </a:bodyPr>
          <a:lstStyle/>
          <a:p>
            <a:pPr lvl="0" algn="ctr" defTabSz="10668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400" b="1" kern="1200" dirty="0" smtClean="0">
                <a:cs typeface="B Zar" pitchFamily="2" charset="-78"/>
              </a:rPr>
              <a:t>7 ـ سر برداشتن و نشستن و آرامش بين دو سجده.</a:t>
            </a:r>
            <a:endParaRPr lang="en-US" sz="2400" b="1" kern="1200" dirty="0">
              <a:cs typeface="B Zar" pitchFamily="2" charset="-78"/>
            </a:endParaRPr>
          </a:p>
        </p:txBody>
      </p:sp>
      <p:sp>
        <p:nvSpPr>
          <p:cNvPr id="18" name="Freeform 17"/>
          <p:cNvSpPr/>
          <p:nvPr/>
        </p:nvSpPr>
        <p:spPr>
          <a:xfrm>
            <a:off x="720089" y="5791200"/>
            <a:ext cx="8542020" cy="466973"/>
          </a:xfrm>
          <a:custGeom>
            <a:avLst/>
            <a:gdLst>
              <a:gd name="connsiteX0" fmla="*/ 0 w 8542020"/>
              <a:gd name="connsiteY0" fmla="*/ 46697 h 466973"/>
              <a:gd name="connsiteX1" fmla="*/ 13677 w 8542020"/>
              <a:gd name="connsiteY1" fmla="*/ 13677 h 466973"/>
              <a:gd name="connsiteX2" fmla="*/ 46697 w 8542020"/>
              <a:gd name="connsiteY2" fmla="*/ 0 h 466973"/>
              <a:gd name="connsiteX3" fmla="*/ 8495323 w 8542020"/>
              <a:gd name="connsiteY3" fmla="*/ 0 h 466973"/>
              <a:gd name="connsiteX4" fmla="*/ 8528343 w 8542020"/>
              <a:gd name="connsiteY4" fmla="*/ 13677 h 466973"/>
              <a:gd name="connsiteX5" fmla="*/ 8542020 w 8542020"/>
              <a:gd name="connsiteY5" fmla="*/ 46697 h 466973"/>
              <a:gd name="connsiteX6" fmla="*/ 8542020 w 8542020"/>
              <a:gd name="connsiteY6" fmla="*/ 420276 h 466973"/>
              <a:gd name="connsiteX7" fmla="*/ 8528343 w 8542020"/>
              <a:gd name="connsiteY7" fmla="*/ 453296 h 466973"/>
              <a:gd name="connsiteX8" fmla="*/ 8495323 w 8542020"/>
              <a:gd name="connsiteY8" fmla="*/ 466973 h 466973"/>
              <a:gd name="connsiteX9" fmla="*/ 46697 w 8542020"/>
              <a:gd name="connsiteY9" fmla="*/ 466973 h 466973"/>
              <a:gd name="connsiteX10" fmla="*/ 13677 w 8542020"/>
              <a:gd name="connsiteY10" fmla="*/ 453296 h 466973"/>
              <a:gd name="connsiteX11" fmla="*/ 0 w 8542020"/>
              <a:gd name="connsiteY11" fmla="*/ 420276 h 466973"/>
              <a:gd name="connsiteX12" fmla="*/ 0 w 8542020"/>
              <a:gd name="connsiteY12" fmla="*/ 46697 h 466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542020" h="466973">
                <a:moveTo>
                  <a:pt x="0" y="46697"/>
                </a:moveTo>
                <a:cubicBezTo>
                  <a:pt x="0" y="34312"/>
                  <a:pt x="4920" y="22435"/>
                  <a:pt x="13677" y="13677"/>
                </a:cubicBezTo>
                <a:cubicBezTo>
                  <a:pt x="22434" y="4920"/>
                  <a:pt x="34312" y="0"/>
                  <a:pt x="46697" y="0"/>
                </a:cubicBezTo>
                <a:lnTo>
                  <a:pt x="8495323" y="0"/>
                </a:lnTo>
                <a:cubicBezTo>
                  <a:pt x="8507708" y="0"/>
                  <a:pt x="8519585" y="4920"/>
                  <a:pt x="8528343" y="13677"/>
                </a:cubicBezTo>
                <a:cubicBezTo>
                  <a:pt x="8537100" y="22434"/>
                  <a:pt x="8542020" y="34312"/>
                  <a:pt x="8542020" y="46697"/>
                </a:cubicBezTo>
                <a:lnTo>
                  <a:pt x="8542020" y="420276"/>
                </a:lnTo>
                <a:cubicBezTo>
                  <a:pt x="8542020" y="432661"/>
                  <a:pt x="8537100" y="444538"/>
                  <a:pt x="8528343" y="453296"/>
                </a:cubicBezTo>
                <a:cubicBezTo>
                  <a:pt x="8519586" y="462053"/>
                  <a:pt x="8507708" y="466973"/>
                  <a:pt x="8495323" y="466973"/>
                </a:cubicBezTo>
                <a:lnTo>
                  <a:pt x="46697" y="466973"/>
                </a:lnTo>
                <a:cubicBezTo>
                  <a:pt x="34312" y="466973"/>
                  <a:pt x="22435" y="462053"/>
                  <a:pt x="13677" y="453296"/>
                </a:cubicBezTo>
                <a:cubicBezTo>
                  <a:pt x="4920" y="444539"/>
                  <a:pt x="0" y="432661"/>
                  <a:pt x="0" y="420276"/>
                </a:cubicBezTo>
                <a:lnTo>
                  <a:pt x="0" y="46697"/>
                </a:lnTo>
                <a:close/>
              </a:path>
            </a:pathLst>
          </a:custGeom>
        </p:spPr>
        <p:style>
          <a:lnRef idx="0">
            <a:schemeClr val="accent5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4637" tIns="59397" rIns="74637" bIns="59397" numCol="1" spcCol="1270" anchor="ctr" anchorCtr="0">
            <a:noAutofit/>
          </a:bodyPr>
          <a:lstStyle/>
          <a:p>
            <a:pPr lvl="0" algn="ctr" defTabSz="10668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400" b="1" kern="1200" dirty="0" smtClean="0">
                <a:cs typeface="B Zar" pitchFamily="2" charset="-78"/>
              </a:rPr>
              <a:t> 8 ـ مراعات موالات بين دو سجده.</a:t>
            </a:r>
            <a:endParaRPr lang="en-US" sz="2400" b="1" kern="1200" dirty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8338433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4671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42950" y="2"/>
            <a:ext cx="1947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واجبات نماز 3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7248130" y="2695158"/>
            <a:ext cx="2353077" cy="2048256"/>
          </a:xfrm>
          <a:custGeom>
            <a:avLst/>
            <a:gdLst>
              <a:gd name="connsiteX0" fmla="*/ 0 w 2353077"/>
              <a:gd name="connsiteY0" fmla="*/ 341383 h 2048256"/>
              <a:gd name="connsiteX1" fmla="*/ 99989 w 2353077"/>
              <a:gd name="connsiteY1" fmla="*/ 99989 h 2048256"/>
              <a:gd name="connsiteX2" fmla="*/ 341383 w 2353077"/>
              <a:gd name="connsiteY2" fmla="*/ 1 h 2048256"/>
              <a:gd name="connsiteX3" fmla="*/ 2011694 w 2353077"/>
              <a:gd name="connsiteY3" fmla="*/ 0 h 2048256"/>
              <a:gd name="connsiteX4" fmla="*/ 2253088 w 2353077"/>
              <a:gd name="connsiteY4" fmla="*/ 99989 h 2048256"/>
              <a:gd name="connsiteX5" fmla="*/ 2353076 w 2353077"/>
              <a:gd name="connsiteY5" fmla="*/ 341383 h 2048256"/>
              <a:gd name="connsiteX6" fmla="*/ 2353077 w 2353077"/>
              <a:gd name="connsiteY6" fmla="*/ 1706873 h 2048256"/>
              <a:gd name="connsiteX7" fmla="*/ 2253088 w 2353077"/>
              <a:gd name="connsiteY7" fmla="*/ 1948267 h 2048256"/>
              <a:gd name="connsiteX8" fmla="*/ 2011694 w 2353077"/>
              <a:gd name="connsiteY8" fmla="*/ 2048256 h 2048256"/>
              <a:gd name="connsiteX9" fmla="*/ 341383 w 2353077"/>
              <a:gd name="connsiteY9" fmla="*/ 2048256 h 2048256"/>
              <a:gd name="connsiteX10" fmla="*/ 99989 w 2353077"/>
              <a:gd name="connsiteY10" fmla="*/ 1948267 h 2048256"/>
              <a:gd name="connsiteX11" fmla="*/ 0 w 2353077"/>
              <a:gd name="connsiteY11" fmla="*/ 1706873 h 2048256"/>
              <a:gd name="connsiteX12" fmla="*/ 0 w 2353077"/>
              <a:gd name="connsiteY12" fmla="*/ 341383 h 2048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53077" h="2048256">
                <a:moveTo>
                  <a:pt x="0" y="341383"/>
                </a:moveTo>
                <a:cubicBezTo>
                  <a:pt x="0" y="250843"/>
                  <a:pt x="35967" y="164010"/>
                  <a:pt x="99989" y="99989"/>
                </a:cubicBezTo>
                <a:cubicBezTo>
                  <a:pt x="164011" y="35967"/>
                  <a:pt x="250843" y="0"/>
                  <a:pt x="341383" y="1"/>
                </a:cubicBezTo>
                <a:lnTo>
                  <a:pt x="2011694" y="0"/>
                </a:lnTo>
                <a:cubicBezTo>
                  <a:pt x="2102234" y="0"/>
                  <a:pt x="2189067" y="35967"/>
                  <a:pt x="2253088" y="99989"/>
                </a:cubicBezTo>
                <a:cubicBezTo>
                  <a:pt x="2317110" y="164011"/>
                  <a:pt x="2353077" y="250843"/>
                  <a:pt x="2353076" y="341383"/>
                </a:cubicBezTo>
                <a:cubicBezTo>
                  <a:pt x="2353076" y="796546"/>
                  <a:pt x="2353077" y="1251710"/>
                  <a:pt x="2353077" y="1706873"/>
                </a:cubicBezTo>
                <a:cubicBezTo>
                  <a:pt x="2353077" y="1797413"/>
                  <a:pt x="2317110" y="1884246"/>
                  <a:pt x="2253088" y="1948267"/>
                </a:cubicBezTo>
                <a:cubicBezTo>
                  <a:pt x="2189066" y="2012289"/>
                  <a:pt x="2102234" y="2048256"/>
                  <a:pt x="2011694" y="2048256"/>
                </a:cubicBezTo>
                <a:lnTo>
                  <a:pt x="341383" y="2048256"/>
                </a:lnTo>
                <a:cubicBezTo>
                  <a:pt x="250843" y="2048256"/>
                  <a:pt x="164010" y="2012289"/>
                  <a:pt x="99989" y="1948267"/>
                </a:cubicBezTo>
                <a:cubicBezTo>
                  <a:pt x="35967" y="1884245"/>
                  <a:pt x="0" y="1797413"/>
                  <a:pt x="0" y="1706873"/>
                </a:cubicBezTo>
                <a:lnTo>
                  <a:pt x="0" y="341383"/>
                </a:lnTo>
                <a:close/>
              </a:path>
            </a:pathLst>
          </a:cu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spcFirstLastPara="0" vert="horz" wrap="square" lIns="178728" tIns="178728" rIns="178728" bIns="178728" numCol="1" spcCol="1270" anchor="ctr" anchorCtr="0">
            <a:noAutofit/>
          </a:bodyPr>
          <a:lstStyle/>
          <a:p>
            <a:pPr lvl="0" algn="ctr" defTabSz="137795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3100" b="1" kern="1200" dirty="0" smtClean="0">
                <a:cs typeface="B Zar" pitchFamily="2" charset="-78"/>
              </a:rPr>
              <a:t>بر زمين بودن هفت عضو:</a:t>
            </a:r>
            <a:endParaRPr lang="fa-IR" sz="3100" kern="1200" dirty="0">
              <a:cs typeface="B Zar" pitchFamily="2" charset="-78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5591243" y="3030420"/>
            <a:ext cx="1656887" cy="1372331"/>
            <a:chOff x="5591243" y="3030420"/>
            <a:chExt cx="1656887" cy="1372331"/>
          </a:xfrm>
        </p:grpSpPr>
        <p:sp>
          <p:nvSpPr>
            <p:cNvPr id="10" name="Freeform 9"/>
            <p:cNvSpPr/>
            <p:nvPr/>
          </p:nvSpPr>
          <p:spPr>
            <a:xfrm rot="10804323">
              <a:off x="6963574" y="3717627"/>
              <a:ext cx="284556" cy="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284556" y="0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5591243" y="3030420"/>
              <a:ext cx="1372331" cy="1372331"/>
            </a:xfrm>
            <a:custGeom>
              <a:avLst/>
              <a:gdLst>
                <a:gd name="connsiteX0" fmla="*/ 0 w 1372331"/>
                <a:gd name="connsiteY0" fmla="*/ 228726 h 1372331"/>
                <a:gd name="connsiteX1" fmla="*/ 66993 w 1372331"/>
                <a:gd name="connsiteY1" fmla="*/ 66992 h 1372331"/>
                <a:gd name="connsiteX2" fmla="*/ 228727 w 1372331"/>
                <a:gd name="connsiteY2" fmla="*/ 0 h 1372331"/>
                <a:gd name="connsiteX3" fmla="*/ 1143605 w 1372331"/>
                <a:gd name="connsiteY3" fmla="*/ 0 h 1372331"/>
                <a:gd name="connsiteX4" fmla="*/ 1305339 w 1372331"/>
                <a:gd name="connsiteY4" fmla="*/ 66993 h 1372331"/>
                <a:gd name="connsiteX5" fmla="*/ 1372331 w 1372331"/>
                <a:gd name="connsiteY5" fmla="*/ 228727 h 1372331"/>
                <a:gd name="connsiteX6" fmla="*/ 1372331 w 1372331"/>
                <a:gd name="connsiteY6" fmla="*/ 1143605 h 1372331"/>
                <a:gd name="connsiteX7" fmla="*/ 1305339 w 1372331"/>
                <a:gd name="connsiteY7" fmla="*/ 1305339 h 1372331"/>
                <a:gd name="connsiteX8" fmla="*/ 1143605 w 1372331"/>
                <a:gd name="connsiteY8" fmla="*/ 1372331 h 1372331"/>
                <a:gd name="connsiteX9" fmla="*/ 228726 w 1372331"/>
                <a:gd name="connsiteY9" fmla="*/ 1372331 h 1372331"/>
                <a:gd name="connsiteX10" fmla="*/ 66992 w 1372331"/>
                <a:gd name="connsiteY10" fmla="*/ 1305339 h 1372331"/>
                <a:gd name="connsiteX11" fmla="*/ 0 w 1372331"/>
                <a:gd name="connsiteY11" fmla="*/ 1143605 h 1372331"/>
                <a:gd name="connsiteX12" fmla="*/ 0 w 1372331"/>
                <a:gd name="connsiteY12" fmla="*/ 228726 h 1372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2331" h="1372331">
                  <a:moveTo>
                    <a:pt x="0" y="228726"/>
                  </a:moveTo>
                  <a:cubicBezTo>
                    <a:pt x="0" y="168064"/>
                    <a:pt x="24098" y="109887"/>
                    <a:pt x="66993" y="66992"/>
                  </a:cubicBezTo>
                  <a:cubicBezTo>
                    <a:pt x="109888" y="24098"/>
                    <a:pt x="168065" y="0"/>
                    <a:pt x="228727" y="0"/>
                  </a:cubicBezTo>
                  <a:lnTo>
                    <a:pt x="1143605" y="0"/>
                  </a:lnTo>
                  <a:cubicBezTo>
                    <a:pt x="1204267" y="0"/>
                    <a:pt x="1262444" y="24098"/>
                    <a:pt x="1305339" y="66993"/>
                  </a:cubicBezTo>
                  <a:cubicBezTo>
                    <a:pt x="1348233" y="109888"/>
                    <a:pt x="1372331" y="168065"/>
                    <a:pt x="1372331" y="228727"/>
                  </a:cubicBezTo>
                  <a:lnTo>
                    <a:pt x="1372331" y="1143605"/>
                  </a:lnTo>
                  <a:cubicBezTo>
                    <a:pt x="1372331" y="1204267"/>
                    <a:pt x="1348233" y="1262444"/>
                    <a:pt x="1305339" y="1305339"/>
                  </a:cubicBezTo>
                  <a:cubicBezTo>
                    <a:pt x="1262445" y="1348233"/>
                    <a:pt x="1204267" y="1372331"/>
                    <a:pt x="1143605" y="1372331"/>
                  </a:cubicBezTo>
                  <a:lnTo>
                    <a:pt x="228726" y="1372331"/>
                  </a:lnTo>
                  <a:cubicBezTo>
                    <a:pt x="168064" y="1372331"/>
                    <a:pt x="109887" y="1348233"/>
                    <a:pt x="66992" y="1305339"/>
                  </a:cubicBezTo>
                  <a:cubicBezTo>
                    <a:pt x="24098" y="1262445"/>
                    <a:pt x="0" y="1204267"/>
                    <a:pt x="0" y="1143605"/>
                  </a:cubicBezTo>
                  <a:lnTo>
                    <a:pt x="0" y="228726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135572" tIns="135572" rIns="135572" bIns="135572" numCol="1" spcCol="1270" anchor="ctr" anchorCtr="0">
              <a:noAutofit/>
            </a:bodyPr>
            <a:lstStyle/>
            <a:p>
              <a:pPr lvl="0" algn="ctr" defTabSz="12001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700" b="1" kern="1200" dirty="0" smtClean="0">
                  <a:cs typeface="B Zar" pitchFamily="2" charset="-78"/>
                </a:rPr>
                <a:t>درسجده</a:t>
              </a:r>
              <a:endParaRPr lang="fa-IR" sz="2700" b="1" kern="1200" dirty="0">
                <a:cs typeface="B Zar" pitchFamily="2" charset="-78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77066" y="753006"/>
            <a:ext cx="5481503" cy="2316893"/>
            <a:chOff x="277066" y="753006"/>
            <a:chExt cx="5481503" cy="2316893"/>
          </a:xfrm>
        </p:grpSpPr>
        <p:sp>
          <p:nvSpPr>
            <p:cNvPr id="13" name="Freeform 12"/>
            <p:cNvSpPr/>
            <p:nvPr/>
          </p:nvSpPr>
          <p:spPr>
            <a:xfrm rot="12634488">
              <a:off x="4708448" y="3069899"/>
              <a:ext cx="948749" cy="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948749" y="0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277066" y="753006"/>
              <a:ext cx="5481503" cy="2075596"/>
            </a:xfrm>
            <a:custGeom>
              <a:avLst/>
              <a:gdLst>
                <a:gd name="connsiteX0" fmla="*/ 0 w 5481503"/>
                <a:gd name="connsiteY0" fmla="*/ 345940 h 2075596"/>
                <a:gd name="connsiteX1" fmla="*/ 101324 w 5481503"/>
                <a:gd name="connsiteY1" fmla="*/ 101324 h 2075596"/>
                <a:gd name="connsiteX2" fmla="*/ 345941 w 5481503"/>
                <a:gd name="connsiteY2" fmla="*/ 1 h 2075596"/>
                <a:gd name="connsiteX3" fmla="*/ 5135563 w 5481503"/>
                <a:gd name="connsiteY3" fmla="*/ 0 h 2075596"/>
                <a:gd name="connsiteX4" fmla="*/ 5380179 w 5481503"/>
                <a:gd name="connsiteY4" fmla="*/ 101324 h 2075596"/>
                <a:gd name="connsiteX5" fmla="*/ 5481502 w 5481503"/>
                <a:gd name="connsiteY5" fmla="*/ 345941 h 2075596"/>
                <a:gd name="connsiteX6" fmla="*/ 5481503 w 5481503"/>
                <a:gd name="connsiteY6" fmla="*/ 1729656 h 2075596"/>
                <a:gd name="connsiteX7" fmla="*/ 5380179 w 5481503"/>
                <a:gd name="connsiteY7" fmla="*/ 1974273 h 2075596"/>
                <a:gd name="connsiteX8" fmla="*/ 5135562 w 5481503"/>
                <a:gd name="connsiteY8" fmla="*/ 2075596 h 2075596"/>
                <a:gd name="connsiteX9" fmla="*/ 345940 w 5481503"/>
                <a:gd name="connsiteY9" fmla="*/ 2075596 h 2075596"/>
                <a:gd name="connsiteX10" fmla="*/ 101323 w 5481503"/>
                <a:gd name="connsiteY10" fmla="*/ 1974272 h 2075596"/>
                <a:gd name="connsiteX11" fmla="*/ 0 w 5481503"/>
                <a:gd name="connsiteY11" fmla="*/ 1729655 h 2075596"/>
                <a:gd name="connsiteX12" fmla="*/ 0 w 5481503"/>
                <a:gd name="connsiteY12" fmla="*/ 345940 h 2075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481503" h="2075596">
                  <a:moveTo>
                    <a:pt x="0" y="345940"/>
                  </a:moveTo>
                  <a:cubicBezTo>
                    <a:pt x="0" y="254191"/>
                    <a:pt x="36447" y="166200"/>
                    <a:pt x="101324" y="101324"/>
                  </a:cubicBezTo>
                  <a:cubicBezTo>
                    <a:pt x="166200" y="36448"/>
                    <a:pt x="254192" y="1"/>
                    <a:pt x="345941" y="1"/>
                  </a:cubicBezTo>
                  <a:lnTo>
                    <a:pt x="5135563" y="0"/>
                  </a:lnTo>
                  <a:cubicBezTo>
                    <a:pt x="5227312" y="0"/>
                    <a:pt x="5315303" y="36447"/>
                    <a:pt x="5380179" y="101324"/>
                  </a:cubicBezTo>
                  <a:cubicBezTo>
                    <a:pt x="5445055" y="166200"/>
                    <a:pt x="5481502" y="254192"/>
                    <a:pt x="5481502" y="345941"/>
                  </a:cubicBezTo>
                  <a:cubicBezTo>
                    <a:pt x="5481502" y="807179"/>
                    <a:pt x="5481503" y="1268418"/>
                    <a:pt x="5481503" y="1729656"/>
                  </a:cubicBezTo>
                  <a:cubicBezTo>
                    <a:pt x="5481503" y="1821405"/>
                    <a:pt x="5445056" y="1909396"/>
                    <a:pt x="5380179" y="1974273"/>
                  </a:cubicBezTo>
                  <a:cubicBezTo>
                    <a:pt x="5315303" y="2039149"/>
                    <a:pt x="5227311" y="2075596"/>
                    <a:pt x="5135562" y="2075596"/>
                  </a:cubicBezTo>
                  <a:lnTo>
                    <a:pt x="345940" y="2075596"/>
                  </a:lnTo>
                  <a:cubicBezTo>
                    <a:pt x="254191" y="2075596"/>
                    <a:pt x="166200" y="2039149"/>
                    <a:pt x="101323" y="1974272"/>
                  </a:cubicBezTo>
                  <a:cubicBezTo>
                    <a:pt x="36447" y="1909396"/>
                    <a:pt x="0" y="1821404"/>
                    <a:pt x="0" y="1729655"/>
                  </a:cubicBezTo>
                  <a:lnTo>
                    <a:pt x="0" y="345940"/>
                  </a:lnTo>
                  <a:close/>
                </a:path>
              </a:pathLst>
            </a:cu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152122" tIns="152122" rIns="152122" bIns="152122" numCol="1" spcCol="1270" anchor="ctr" anchorCtr="0">
              <a:noAutofit/>
            </a:bodyPr>
            <a:lstStyle/>
            <a:p>
              <a:pPr lvl="0" algn="justLow" defTabSz="889000" rtl="1">
                <a:lnSpc>
                  <a:spcPts val="35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fa-IR" sz="2000" b="1" kern="1200" dirty="0" smtClean="0">
                  <a:cs typeface="B Zar" pitchFamily="2" charset="-78"/>
                </a:rPr>
                <a:t> اگر ذكر سجده را مى‏گويد، يكى از هفت عضو را عمدا از زمين بردارد، نماز باطل مى‏شود، ولى موقعى كه مشغول گفتن ذكر نيست اگر غير از پيشانى، جاهاى ديگر را از زمين بردارد و دوباره بگذارد، اشكال ندارد.</a:t>
              </a:r>
              <a:endParaRPr lang="en-US" sz="2000" b="1" kern="1200" dirty="0">
                <a:cs typeface="B Zar" pitchFamily="2" charset="-78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52400" y="4300208"/>
            <a:ext cx="5721085" cy="2286098"/>
            <a:chOff x="152400" y="4300208"/>
            <a:chExt cx="5721085" cy="2286098"/>
          </a:xfrm>
        </p:grpSpPr>
        <p:sp>
          <p:nvSpPr>
            <p:cNvPr id="15" name="Freeform 14"/>
            <p:cNvSpPr/>
            <p:nvPr/>
          </p:nvSpPr>
          <p:spPr>
            <a:xfrm rot="9046336">
              <a:off x="4825336" y="4300208"/>
              <a:ext cx="817976" cy="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817976" y="0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152400" y="4499910"/>
              <a:ext cx="5721085" cy="2086396"/>
            </a:xfrm>
            <a:custGeom>
              <a:avLst/>
              <a:gdLst>
                <a:gd name="connsiteX0" fmla="*/ 0 w 5721085"/>
                <a:gd name="connsiteY0" fmla="*/ 347740 h 2086396"/>
                <a:gd name="connsiteX1" fmla="*/ 101851 w 5721085"/>
                <a:gd name="connsiteY1" fmla="*/ 101851 h 2086396"/>
                <a:gd name="connsiteX2" fmla="*/ 347741 w 5721085"/>
                <a:gd name="connsiteY2" fmla="*/ 1 h 2086396"/>
                <a:gd name="connsiteX3" fmla="*/ 5373345 w 5721085"/>
                <a:gd name="connsiteY3" fmla="*/ 0 h 2086396"/>
                <a:gd name="connsiteX4" fmla="*/ 5619234 w 5721085"/>
                <a:gd name="connsiteY4" fmla="*/ 101851 h 2086396"/>
                <a:gd name="connsiteX5" fmla="*/ 5721084 w 5721085"/>
                <a:gd name="connsiteY5" fmla="*/ 347741 h 2086396"/>
                <a:gd name="connsiteX6" fmla="*/ 5721085 w 5721085"/>
                <a:gd name="connsiteY6" fmla="*/ 1738656 h 2086396"/>
                <a:gd name="connsiteX7" fmla="*/ 5619234 w 5721085"/>
                <a:gd name="connsiteY7" fmla="*/ 1984545 h 2086396"/>
                <a:gd name="connsiteX8" fmla="*/ 5373345 w 5721085"/>
                <a:gd name="connsiteY8" fmla="*/ 2086396 h 2086396"/>
                <a:gd name="connsiteX9" fmla="*/ 347740 w 5721085"/>
                <a:gd name="connsiteY9" fmla="*/ 2086396 h 2086396"/>
                <a:gd name="connsiteX10" fmla="*/ 101851 w 5721085"/>
                <a:gd name="connsiteY10" fmla="*/ 1984545 h 2086396"/>
                <a:gd name="connsiteX11" fmla="*/ 1 w 5721085"/>
                <a:gd name="connsiteY11" fmla="*/ 1738655 h 2086396"/>
                <a:gd name="connsiteX12" fmla="*/ 0 w 5721085"/>
                <a:gd name="connsiteY12" fmla="*/ 347740 h 2086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721085" h="2086396">
                  <a:moveTo>
                    <a:pt x="0" y="347740"/>
                  </a:moveTo>
                  <a:cubicBezTo>
                    <a:pt x="0" y="255514"/>
                    <a:pt x="36637" y="167065"/>
                    <a:pt x="101851" y="101851"/>
                  </a:cubicBezTo>
                  <a:cubicBezTo>
                    <a:pt x="167065" y="36637"/>
                    <a:pt x="255514" y="1"/>
                    <a:pt x="347741" y="1"/>
                  </a:cubicBezTo>
                  <a:lnTo>
                    <a:pt x="5373345" y="0"/>
                  </a:lnTo>
                  <a:cubicBezTo>
                    <a:pt x="5465571" y="0"/>
                    <a:pt x="5554020" y="36637"/>
                    <a:pt x="5619234" y="101851"/>
                  </a:cubicBezTo>
                  <a:cubicBezTo>
                    <a:pt x="5684448" y="167065"/>
                    <a:pt x="5721084" y="255514"/>
                    <a:pt x="5721084" y="347741"/>
                  </a:cubicBezTo>
                  <a:cubicBezTo>
                    <a:pt x="5721084" y="811379"/>
                    <a:pt x="5721085" y="1275018"/>
                    <a:pt x="5721085" y="1738656"/>
                  </a:cubicBezTo>
                  <a:cubicBezTo>
                    <a:pt x="5721085" y="1830882"/>
                    <a:pt x="5684448" y="1919331"/>
                    <a:pt x="5619234" y="1984545"/>
                  </a:cubicBezTo>
                  <a:cubicBezTo>
                    <a:pt x="5554020" y="2049759"/>
                    <a:pt x="5465571" y="2086396"/>
                    <a:pt x="5373345" y="2086396"/>
                  </a:cubicBezTo>
                  <a:lnTo>
                    <a:pt x="347740" y="2086396"/>
                  </a:lnTo>
                  <a:cubicBezTo>
                    <a:pt x="255514" y="2086396"/>
                    <a:pt x="167065" y="2049759"/>
                    <a:pt x="101851" y="1984545"/>
                  </a:cubicBezTo>
                  <a:cubicBezTo>
                    <a:pt x="36637" y="1919331"/>
                    <a:pt x="0" y="1830882"/>
                    <a:pt x="1" y="1738655"/>
                  </a:cubicBezTo>
                  <a:cubicBezTo>
                    <a:pt x="1" y="1275017"/>
                    <a:pt x="0" y="811378"/>
                    <a:pt x="0" y="347740"/>
                  </a:cubicBezTo>
                  <a:close/>
                </a:path>
              </a:pathLst>
            </a:cu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152649" tIns="152649" rIns="152649" bIns="152649" numCol="1" spcCol="1270" anchor="ctr" anchorCtr="0">
              <a:noAutofit/>
            </a:bodyPr>
            <a:lstStyle/>
            <a:p>
              <a:pPr lvl="0" algn="justLow" defTabSz="889000" rtl="1">
                <a:lnSpc>
                  <a:spcPts val="35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fa-IR" sz="2000" b="1" kern="1200" dirty="0" smtClean="0">
                  <a:cs typeface="B Zar" pitchFamily="2" charset="-78"/>
                </a:rPr>
                <a:t> اگر همراه با انگشتان شست پا، انگشتان ديگر هم بر زمين باشد مانع ندارد.</a:t>
              </a:r>
              <a:endParaRPr lang="en-US" sz="2000" b="1" kern="1200" dirty="0">
                <a:cs typeface="B Zar" pitchFamily="2" charset="-78"/>
              </a:endParaRPr>
            </a:p>
          </p:txBody>
        </p:sp>
      </p:grpSp>
      <p:sp>
        <p:nvSpPr>
          <p:cNvPr id="20" name="4-Point Star 19">
            <a:hlinkClick r:id="rId3" action="ppaction://hlinksldjump"/>
          </p:cNvPr>
          <p:cNvSpPr/>
          <p:nvPr/>
        </p:nvSpPr>
        <p:spPr>
          <a:xfrm>
            <a:off x="457200" y="2362200"/>
            <a:ext cx="335822" cy="335822"/>
          </a:xfrm>
          <a:prstGeom prst="star4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triped Right Arrow 20">
            <a:hlinkClick r:id="rId4" action="ppaction://hlinksldjump"/>
          </p:cNvPr>
          <p:cNvSpPr/>
          <p:nvPr/>
        </p:nvSpPr>
        <p:spPr>
          <a:xfrm rot="10800000">
            <a:off x="76200" y="6110514"/>
            <a:ext cx="533400" cy="533400"/>
          </a:xfrm>
          <a:prstGeom prst="stripedRightArrow">
            <a:avLst>
              <a:gd name="adj1" fmla="val 55442"/>
              <a:gd name="adj2" fmla="val 62698"/>
            </a:avLst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20" grpId="1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338433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4" name="Snip Single Corner Rectangle 13"/>
          <p:cNvSpPr/>
          <p:nvPr/>
        </p:nvSpPr>
        <p:spPr>
          <a:xfrm>
            <a:off x="0" y="0"/>
            <a:ext cx="34671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742950" y="2"/>
            <a:ext cx="1947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واجبات نماز 3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11" name="Picture 10" descr="Picture12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9467" y="762000"/>
            <a:ext cx="8753133" cy="5705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8338433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4671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42950" y="2"/>
            <a:ext cx="1947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واجبات نماز 3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431461" y="700314"/>
            <a:ext cx="8988311" cy="525721"/>
          </a:xfrm>
          <a:custGeom>
            <a:avLst/>
            <a:gdLst>
              <a:gd name="connsiteX0" fmla="*/ 0 w 9366021"/>
              <a:gd name="connsiteY0" fmla="*/ 52572 h 525721"/>
              <a:gd name="connsiteX1" fmla="*/ 15398 w 9366021"/>
              <a:gd name="connsiteY1" fmla="*/ 15398 h 525721"/>
              <a:gd name="connsiteX2" fmla="*/ 52572 w 9366021"/>
              <a:gd name="connsiteY2" fmla="*/ 0 h 525721"/>
              <a:gd name="connsiteX3" fmla="*/ 9313449 w 9366021"/>
              <a:gd name="connsiteY3" fmla="*/ 0 h 525721"/>
              <a:gd name="connsiteX4" fmla="*/ 9350623 w 9366021"/>
              <a:gd name="connsiteY4" fmla="*/ 15398 h 525721"/>
              <a:gd name="connsiteX5" fmla="*/ 9366021 w 9366021"/>
              <a:gd name="connsiteY5" fmla="*/ 52572 h 525721"/>
              <a:gd name="connsiteX6" fmla="*/ 9366021 w 9366021"/>
              <a:gd name="connsiteY6" fmla="*/ 473149 h 525721"/>
              <a:gd name="connsiteX7" fmla="*/ 9350623 w 9366021"/>
              <a:gd name="connsiteY7" fmla="*/ 510323 h 525721"/>
              <a:gd name="connsiteX8" fmla="*/ 9313449 w 9366021"/>
              <a:gd name="connsiteY8" fmla="*/ 525721 h 525721"/>
              <a:gd name="connsiteX9" fmla="*/ 52572 w 9366021"/>
              <a:gd name="connsiteY9" fmla="*/ 525721 h 525721"/>
              <a:gd name="connsiteX10" fmla="*/ 15398 w 9366021"/>
              <a:gd name="connsiteY10" fmla="*/ 510323 h 525721"/>
              <a:gd name="connsiteX11" fmla="*/ 0 w 9366021"/>
              <a:gd name="connsiteY11" fmla="*/ 473149 h 525721"/>
              <a:gd name="connsiteX12" fmla="*/ 0 w 9366021"/>
              <a:gd name="connsiteY12" fmla="*/ 52572 h 525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366021" h="525721">
                <a:moveTo>
                  <a:pt x="0" y="52572"/>
                </a:moveTo>
                <a:cubicBezTo>
                  <a:pt x="0" y="38629"/>
                  <a:pt x="5539" y="25257"/>
                  <a:pt x="15398" y="15398"/>
                </a:cubicBezTo>
                <a:cubicBezTo>
                  <a:pt x="25257" y="5539"/>
                  <a:pt x="38629" y="0"/>
                  <a:pt x="52572" y="0"/>
                </a:cubicBezTo>
                <a:lnTo>
                  <a:pt x="9313449" y="0"/>
                </a:lnTo>
                <a:cubicBezTo>
                  <a:pt x="9327392" y="0"/>
                  <a:pt x="9340764" y="5539"/>
                  <a:pt x="9350623" y="15398"/>
                </a:cubicBezTo>
                <a:cubicBezTo>
                  <a:pt x="9360482" y="25257"/>
                  <a:pt x="9366021" y="38629"/>
                  <a:pt x="9366021" y="52572"/>
                </a:cubicBezTo>
                <a:lnTo>
                  <a:pt x="9366021" y="473149"/>
                </a:lnTo>
                <a:cubicBezTo>
                  <a:pt x="9366021" y="487092"/>
                  <a:pt x="9360482" y="500464"/>
                  <a:pt x="9350623" y="510323"/>
                </a:cubicBezTo>
                <a:cubicBezTo>
                  <a:pt x="9340764" y="520182"/>
                  <a:pt x="9327392" y="525721"/>
                  <a:pt x="9313449" y="525721"/>
                </a:cubicBezTo>
                <a:lnTo>
                  <a:pt x="52572" y="525721"/>
                </a:lnTo>
                <a:cubicBezTo>
                  <a:pt x="38629" y="525721"/>
                  <a:pt x="25257" y="520182"/>
                  <a:pt x="15398" y="510323"/>
                </a:cubicBezTo>
                <a:cubicBezTo>
                  <a:pt x="5539" y="500464"/>
                  <a:pt x="0" y="487092"/>
                  <a:pt x="0" y="473149"/>
                </a:cubicBezTo>
                <a:lnTo>
                  <a:pt x="0" y="5257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738" tIns="50958" rIns="68738" bIns="50958" numCol="1" spcCol="1270" anchor="ctr" anchorCtr="0">
            <a:noAutofit/>
          </a:bodyPr>
          <a:lstStyle/>
          <a:p>
            <a:pPr lvl="0" algn="ctr" defTabSz="12446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400" b="1" kern="1200" dirty="0" smtClean="0">
                <a:cs typeface="B Zar" pitchFamily="2" charset="-78"/>
              </a:rPr>
              <a:t>گذاشتن پيشانى بر چيزى كه سجده بر آن صحيح است:</a:t>
            </a:r>
            <a:endParaRPr lang="en-US" sz="2400" b="1" kern="1200" dirty="0">
              <a:cs typeface="B Zar" pitchFamily="2" charset="-78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431461" y="1226035"/>
            <a:ext cx="8429419" cy="657152"/>
            <a:chOff x="431461" y="1226035"/>
            <a:chExt cx="8429419" cy="657152"/>
          </a:xfrm>
        </p:grpSpPr>
        <p:sp>
          <p:nvSpPr>
            <p:cNvPr id="11" name="Freeform 10"/>
            <p:cNvSpPr/>
            <p:nvPr/>
          </p:nvSpPr>
          <p:spPr>
            <a:xfrm>
              <a:off x="7924278" y="1226035"/>
              <a:ext cx="936602" cy="39429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936602" y="0"/>
                  </a:moveTo>
                  <a:lnTo>
                    <a:pt x="936602" y="394291"/>
                  </a:lnTo>
                  <a:lnTo>
                    <a:pt x="0" y="394291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431461" y="1357466"/>
              <a:ext cx="7492816" cy="525721"/>
            </a:xfrm>
            <a:custGeom>
              <a:avLst/>
              <a:gdLst>
                <a:gd name="connsiteX0" fmla="*/ 0 w 7492816"/>
                <a:gd name="connsiteY0" fmla="*/ 52572 h 525721"/>
                <a:gd name="connsiteX1" fmla="*/ 15398 w 7492816"/>
                <a:gd name="connsiteY1" fmla="*/ 15398 h 525721"/>
                <a:gd name="connsiteX2" fmla="*/ 52572 w 7492816"/>
                <a:gd name="connsiteY2" fmla="*/ 0 h 525721"/>
                <a:gd name="connsiteX3" fmla="*/ 7440244 w 7492816"/>
                <a:gd name="connsiteY3" fmla="*/ 0 h 525721"/>
                <a:gd name="connsiteX4" fmla="*/ 7477418 w 7492816"/>
                <a:gd name="connsiteY4" fmla="*/ 15398 h 525721"/>
                <a:gd name="connsiteX5" fmla="*/ 7492816 w 7492816"/>
                <a:gd name="connsiteY5" fmla="*/ 52572 h 525721"/>
                <a:gd name="connsiteX6" fmla="*/ 7492816 w 7492816"/>
                <a:gd name="connsiteY6" fmla="*/ 473149 h 525721"/>
                <a:gd name="connsiteX7" fmla="*/ 7477418 w 7492816"/>
                <a:gd name="connsiteY7" fmla="*/ 510323 h 525721"/>
                <a:gd name="connsiteX8" fmla="*/ 7440244 w 7492816"/>
                <a:gd name="connsiteY8" fmla="*/ 525721 h 525721"/>
                <a:gd name="connsiteX9" fmla="*/ 52572 w 7492816"/>
                <a:gd name="connsiteY9" fmla="*/ 525721 h 525721"/>
                <a:gd name="connsiteX10" fmla="*/ 15398 w 7492816"/>
                <a:gd name="connsiteY10" fmla="*/ 510323 h 525721"/>
                <a:gd name="connsiteX11" fmla="*/ 0 w 7492816"/>
                <a:gd name="connsiteY11" fmla="*/ 473149 h 525721"/>
                <a:gd name="connsiteX12" fmla="*/ 0 w 7492816"/>
                <a:gd name="connsiteY12" fmla="*/ 52572 h 525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92816" h="525721">
                  <a:moveTo>
                    <a:pt x="0" y="52572"/>
                  </a:moveTo>
                  <a:cubicBezTo>
                    <a:pt x="0" y="38629"/>
                    <a:pt x="5539" y="25257"/>
                    <a:pt x="15398" y="15398"/>
                  </a:cubicBezTo>
                  <a:cubicBezTo>
                    <a:pt x="25257" y="5539"/>
                    <a:pt x="38629" y="0"/>
                    <a:pt x="52572" y="0"/>
                  </a:cubicBezTo>
                  <a:lnTo>
                    <a:pt x="7440244" y="0"/>
                  </a:lnTo>
                  <a:cubicBezTo>
                    <a:pt x="7454187" y="0"/>
                    <a:pt x="7467559" y="5539"/>
                    <a:pt x="7477418" y="15398"/>
                  </a:cubicBezTo>
                  <a:cubicBezTo>
                    <a:pt x="7487277" y="25257"/>
                    <a:pt x="7492816" y="38629"/>
                    <a:pt x="7492816" y="52572"/>
                  </a:cubicBezTo>
                  <a:lnTo>
                    <a:pt x="7492816" y="473149"/>
                  </a:lnTo>
                  <a:cubicBezTo>
                    <a:pt x="7492816" y="487092"/>
                    <a:pt x="7487277" y="500464"/>
                    <a:pt x="7477418" y="510323"/>
                  </a:cubicBezTo>
                  <a:cubicBezTo>
                    <a:pt x="7467559" y="520182"/>
                    <a:pt x="7454187" y="525721"/>
                    <a:pt x="7440244" y="525721"/>
                  </a:cubicBezTo>
                  <a:lnTo>
                    <a:pt x="52572" y="525721"/>
                  </a:lnTo>
                  <a:cubicBezTo>
                    <a:pt x="38629" y="525721"/>
                    <a:pt x="25257" y="520182"/>
                    <a:pt x="15398" y="510323"/>
                  </a:cubicBezTo>
                  <a:cubicBezTo>
                    <a:pt x="5539" y="500464"/>
                    <a:pt x="0" y="487092"/>
                    <a:pt x="0" y="473149"/>
                  </a:cubicBezTo>
                  <a:lnTo>
                    <a:pt x="0" y="52572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8258" tIns="30638" rIns="38258" bIns="30638" numCol="1" spcCol="1270" anchor="ctr" anchorCtr="0">
              <a:noAutofit/>
            </a:bodyPr>
            <a:lstStyle/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1200" b="1" kern="1200" dirty="0" smtClean="0">
                  <a:cs typeface="B Zar" pitchFamily="2" charset="-78"/>
                </a:rPr>
                <a:t>1 ـ در سجده بايد پيشانى را بر زمين، يا آنچه از زمين مى‏رويد ولى خوراكى و پوشاكى نيست قرار دهد پس سجده بر روييدنى‏هايى كه انسان آن را مى‏خورد؛ مثل سبزى‏هاى خوراكى و ميوه‏ها، يا در پوشاك از آنها استفاده مى‏كنند مثل پنبه، صحيح نيست.</a:t>
              </a:r>
              <a:endParaRPr lang="en-US" sz="1200" b="1" kern="1200" dirty="0">
                <a:cs typeface="B Zar" pitchFamily="2" charset="-78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31461" y="1226035"/>
            <a:ext cx="8429419" cy="1314303"/>
            <a:chOff x="431461" y="1226035"/>
            <a:chExt cx="8429419" cy="1314303"/>
          </a:xfrm>
        </p:grpSpPr>
        <p:sp>
          <p:nvSpPr>
            <p:cNvPr id="13" name="Freeform 12"/>
            <p:cNvSpPr/>
            <p:nvPr/>
          </p:nvSpPr>
          <p:spPr>
            <a:xfrm>
              <a:off x="7924278" y="1226035"/>
              <a:ext cx="936602" cy="105144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936602" y="0"/>
                  </a:moveTo>
                  <a:lnTo>
                    <a:pt x="936602" y="1051442"/>
                  </a:lnTo>
                  <a:lnTo>
                    <a:pt x="0" y="1051442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431461" y="2014617"/>
              <a:ext cx="7492816" cy="525721"/>
            </a:xfrm>
            <a:custGeom>
              <a:avLst/>
              <a:gdLst>
                <a:gd name="connsiteX0" fmla="*/ 0 w 7492816"/>
                <a:gd name="connsiteY0" fmla="*/ 52572 h 525721"/>
                <a:gd name="connsiteX1" fmla="*/ 15398 w 7492816"/>
                <a:gd name="connsiteY1" fmla="*/ 15398 h 525721"/>
                <a:gd name="connsiteX2" fmla="*/ 52572 w 7492816"/>
                <a:gd name="connsiteY2" fmla="*/ 0 h 525721"/>
                <a:gd name="connsiteX3" fmla="*/ 7440244 w 7492816"/>
                <a:gd name="connsiteY3" fmla="*/ 0 h 525721"/>
                <a:gd name="connsiteX4" fmla="*/ 7477418 w 7492816"/>
                <a:gd name="connsiteY4" fmla="*/ 15398 h 525721"/>
                <a:gd name="connsiteX5" fmla="*/ 7492816 w 7492816"/>
                <a:gd name="connsiteY5" fmla="*/ 52572 h 525721"/>
                <a:gd name="connsiteX6" fmla="*/ 7492816 w 7492816"/>
                <a:gd name="connsiteY6" fmla="*/ 473149 h 525721"/>
                <a:gd name="connsiteX7" fmla="*/ 7477418 w 7492816"/>
                <a:gd name="connsiteY7" fmla="*/ 510323 h 525721"/>
                <a:gd name="connsiteX8" fmla="*/ 7440244 w 7492816"/>
                <a:gd name="connsiteY8" fmla="*/ 525721 h 525721"/>
                <a:gd name="connsiteX9" fmla="*/ 52572 w 7492816"/>
                <a:gd name="connsiteY9" fmla="*/ 525721 h 525721"/>
                <a:gd name="connsiteX10" fmla="*/ 15398 w 7492816"/>
                <a:gd name="connsiteY10" fmla="*/ 510323 h 525721"/>
                <a:gd name="connsiteX11" fmla="*/ 0 w 7492816"/>
                <a:gd name="connsiteY11" fmla="*/ 473149 h 525721"/>
                <a:gd name="connsiteX12" fmla="*/ 0 w 7492816"/>
                <a:gd name="connsiteY12" fmla="*/ 52572 h 525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92816" h="525721">
                  <a:moveTo>
                    <a:pt x="0" y="52572"/>
                  </a:moveTo>
                  <a:cubicBezTo>
                    <a:pt x="0" y="38629"/>
                    <a:pt x="5539" y="25257"/>
                    <a:pt x="15398" y="15398"/>
                  </a:cubicBezTo>
                  <a:cubicBezTo>
                    <a:pt x="25257" y="5539"/>
                    <a:pt x="38629" y="0"/>
                    <a:pt x="52572" y="0"/>
                  </a:cubicBezTo>
                  <a:lnTo>
                    <a:pt x="7440244" y="0"/>
                  </a:lnTo>
                  <a:cubicBezTo>
                    <a:pt x="7454187" y="0"/>
                    <a:pt x="7467559" y="5539"/>
                    <a:pt x="7477418" y="15398"/>
                  </a:cubicBezTo>
                  <a:cubicBezTo>
                    <a:pt x="7487277" y="25257"/>
                    <a:pt x="7492816" y="38629"/>
                    <a:pt x="7492816" y="52572"/>
                  </a:cubicBezTo>
                  <a:lnTo>
                    <a:pt x="7492816" y="473149"/>
                  </a:lnTo>
                  <a:cubicBezTo>
                    <a:pt x="7492816" y="487092"/>
                    <a:pt x="7487277" y="500464"/>
                    <a:pt x="7477418" y="510323"/>
                  </a:cubicBezTo>
                  <a:cubicBezTo>
                    <a:pt x="7467559" y="520182"/>
                    <a:pt x="7454187" y="525721"/>
                    <a:pt x="7440244" y="525721"/>
                  </a:cubicBezTo>
                  <a:lnTo>
                    <a:pt x="52572" y="525721"/>
                  </a:lnTo>
                  <a:cubicBezTo>
                    <a:pt x="38629" y="525721"/>
                    <a:pt x="25257" y="520182"/>
                    <a:pt x="15398" y="510323"/>
                  </a:cubicBezTo>
                  <a:cubicBezTo>
                    <a:pt x="5539" y="500464"/>
                    <a:pt x="0" y="487092"/>
                    <a:pt x="0" y="473149"/>
                  </a:cubicBezTo>
                  <a:lnTo>
                    <a:pt x="0" y="52572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2068" tIns="33178" rIns="42068" bIns="33178" numCol="1" spcCol="1270" anchor="ctr" anchorCtr="0">
              <a:noAutofit/>
            </a:bodyPr>
            <a:lstStyle/>
            <a:p>
              <a:pPr lvl="0" algn="ctr" defTabSz="6223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1400" b="1" kern="1200" dirty="0" smtClean="0">
                  <a:cs typeface="B Zar" pitchFamily="2" charset="-78"/>
                </a:rPr>
                <a:t>2 ـ سجده بر گِل پخته؛ مانند آجر و كوزه گِلى اشكال ندارد.</a:t>
              </a:r>
              <a:endParaRPr lang="en-US" sz="1400" b="1" kern="1200" dirty="0">
                <a:cs typeface="B Zar" pitchFamily="2" charset="-78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31461" y="1226035"/>
            <a:ext cx="8429419" cy="1971455"/>
            <a:chOff x="431461" y="1226035"/>
            <a:chExt cx="8429419" cy="1971455"/>
          </a:xfrm>
        </p:grpSpPr>
        <p:sp>
          <p:nvSpPr>
            <p:cNvPr id="15" name="Freeform 14"/>
            <p:cNvSpPr/>
            <p:nvPr/>
          </p:nvSpPr>
          <p:spPr>
            <a:xfrm>
              <a:off x="7924278" y="1226035"/>
              <a:ext cx="936602" cy="1708594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936602" y="0"/>
                  </a:moveTo>
                  <a:lnTo>
                    <a:pt x="936602" y="1708594"/>
                  </a:lnTo>
                  <a:lnTo>
                    <a:pt x="0" y="170859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431461" y="2671769"/>
              <a:ext cx="7492816" cy="525721"/>
            </a:xfrm>
            <a:custGeom>
              <a:avLst/>
              <a:gdLst>
                <a:gd name="connsiteX0" fmla="*/ 0 w 7492816"/>
                <a:gd name="connsiteY0" fmla="*/ 52572 h 525721"/>
                <a:gd name="connsiteX1" fmla="*/ 15398 w 7492816"/>
                <a:gd name="connsiteY1" fmla="*/ 15398 h 525721"/>
                <a:gd name="connsiteX2" fmla="*/ 52572 w 7492816"/>
                <a:gd name="connsiteY2" fmla="*/ 0 h 525721"/>
                <a:gd name="connsiteX3" fmla="*/ 7440244 w 7492816"/>
                <a:gd name="connsiteY3" fmla="*/ 0 h 525721"/>
                <a:gd name="connsiteX4" fmla="*/ 7477418 w 7492816"/>
                <a:gd name="connsiteY4" fmla="*/ 15398 h 525721"/>
                <a:gd name="connsiteX5" fmla="*/ 7492816 w 7492816"/>
                <a:gd name="connsiteY5" fmla="*/ 52572 h 525721"/>
                <a:gd name="connsiteX6" fmla="*/ 7492816 w 7492816"/>
                <a:gd name="connsiteY6" fmla="*/ 473149 h 525721"/>
                <a:gd name="connsiteX7" fmla="*/ 7477418 w 7492816"/>
                <a:gd name="connsiteY7" fmla="*/ 510323 h 525721"/>
                <a:gd name="connsiteX8" fmla="*/ 7440244 w 7492816"/>
                <a:gd name="connsiteY8" fmla="*/ 525721 h 525721"/>
                <a:gd name="connsiteX9" fmla="*/ 52572 w 7492816"/>
                <a:gd name="connsiteY9" fmla="*/ 525721 h 525721"/>
                <a:gd name="connsiteX10" fmla="*/ 15398 w 7492816"/>
                <a:gd name="connsiteY10" fmla="*/ 510323 h 525721"/>
                <a:gd name="connsiteX11" fmla="*/ 0 w 7492816"/>
                <a:gd name="connsiteY11" fmla="*/ 473149 h 525721"/>
                <a:gd name="connsiteX12" fmla="*/ 0 w 7492816"/>
                <a:gd name="connsiteY12" fmla="*/ 52572 h 525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92816" h="525721">
                  <a:moveTo>
                    <a:pt x="0" y="52572"/>
                  </a:moveTo>
                  <a:cubicBezTo>
                    <a:pt x="0" y="38629"/>
                    <a:pt x="5539" y="25257"/>
                    <a:pt x="15398" y="15398"/>
                  </a:cubicBezTo>
                  <a:cubicBezTo>
                    <a:pt x="25257" y="5539"/>
                    <a:pt x="38629" y="0"/>
                    <a:pt x="52572" y="0"/>
                  </a:cubicBezTo>
                  <a:lnTo>
                    <a:pt x="7440244" y="0"/>
                  </a:lnTo>
                  <a:cubicBezTo>
                    <a:pt x="7454187" y="0"/>
                    <a:pt x="7467559" y="5539"/>
                    <a:pt x="7477418" y="15398"/>
                  </a:cubicBezTo>
                  <a:cubicBezTo>
                    <a:pt x="7487277" y="25257"/>
                    <a:pt x="7492816" y="38629"/>
                    <a:pt x="7492816" y="52572"/>
                  </a:cubicBezTo>
                  <a:lnTo>
                    <a:pt x="7492816" y="473149"/>
                  </a:lnTo>
                  <a:cubicBezTo>
                    <a:pt x="7492816" y="487092"/>
                    <a:pt x="7487277" y="500464"/>
                    <a:pt x="7477418" y="510323"/>
                  </a:cubicBezTo>
                  <a:cubicBezTo>
                    <a:pt x="7467559" y="520182"/>
                    <a:pt x="7454187" y="525721"/>
                    <a:pt x="7440244" y="525721"/>
                  </a:cubicBezTo>
                  <a:lnTo>
                    <a:pt x="52572" y="525721"/>
                  </a:lnTo>
                  <a:cubicBezTo>
                    <a:pt x="38629" y="525721"/>
                    <a:pt x="25257" y="520182"/>
                    <a:pt x="15398" y="510323"/>
                  </a:cubicBezTo>
                  <a:cubicBezTo>
                    <a:pt x="5539" y="500464"/>
                    <a:pt x="0" y="487092"/>
                    <a:pt x="0" y="473149"/>
                  </a:cubicBezTo>
                  <a:lnTo>
                    <a:pt x="0" y="52572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2068" tIns="33178" rIns="42068" bIns="33178" numCol="1" spcCol="1270" anchor="ctr" anchorCtr="0">
              <a:noAutofit/>
            </a:bodyPr>
            <a:lstStyle/>
            <a:p>
              <a:pPr lvl="0" algn="ctr" defTabSz="622300" rtl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fa-IR" sz="1400" b="1" kern="1200" dirty="0" smtClean="0">
                  <a:cs typeface="B Zar" pitchFamily="2" charset="-78"/>
                </a:rPr>
                <a:t>       3 ـ جايى كه انسان بايد تقيّه كند مى‏تواند بر فرش و مانند آن سجده نمايد </a:t>
              </a:r>
            </a:p>
            <a:p>
              <a:pPr lvl="0" algn="ctr" defTabSz="622300" rtl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fa-IR" sz="1400" b="1" kern="1200" dirty="0" smtClean="0">
                  <a:cs typeface="B Zar" pitchFamily="2" charset="-78"/>
                </a:rPr>
                <a:t>و لازم نيست براى نماز به جاى ديگر برود.</a:t>
              </a:r>
              <a:endParaRPr lang="en-US" sz="1400" b="1" kern="1200" dirty="0">
                <a:cs typeface="B Zar" pitchFamily="2" charset="-78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31461" y="1226035"/>
            <a:ext cx="8429419" cy="2628607"/>
            <a:chOff x="431461" y="1226035"/>
            <a:chExt cx="8429419" cy="2628607"/>
          </a:xfrm>
        </p:grpSpPr>
        <p:sp>
          <p:nvSpPr>
            <p:cNvPr id="17" name="Freeform 16"/>
            <p:cNvSpPr/>
            <p:nvPr/>
          </p:nvSpPr>
          <p:spPr>
            <a:xfrm>
              <a:off x="7924278" y="1226035"/>
              <a:ext cx="936602" cy="236574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936602" y="0"/>
                  </a:moveTo>
                  <a:lnTo>
                    <a:pt x="936602" y="2365746"/>
                  </a:lnTo>
                  <a:lnTo>
                    <a:pt x="0" y="2365746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431461" y="3328921"/>
              <a:ext cx="7492816" cy="525721"/>
            </a:xfrm>
            <a:custGeom>
              <a:avLst/>
              <a:gdLst>
                <a:gd name="connsiteX0" fmla="*/ 0 w 7492816"/>
                <a:gd name="connsiteY0" fmla="*/ 52572 h 525721"/>
                <a:gd name="connsiteX1" fmla="*/ 15398 w 7492816"/>
                <a:gd name="connsiteY1" fmla="*/ 15398 h 525721"/>
                <a:gd name="connsiteX2" fmla="*/ 52572 w 7492816"/>
                <a:gd name="connsiteY2" fmla="*/ 0 h 525721"/>
                <a:gd name="connsiteX3" fmla="*/ 7440244 w 7492816"/>
                <a:gd name="connsiteY3" fmla="*/ 0 h 525721"/>
                <a:gd name="connsiteX4" fmla="*/ 7477418 w 7492816"/>
                <a:gd name="connsiteY4" fmla="*/ 15398 h 525721"/>
                <a:gd name="connsiteX5" fmla="*/ 7492816 w 7492816"/>
                <a:gd name="connsiteY5" fmla="*/ 52572 h 525721"/>
                <a:gd name="connsiteX6" fmla="*/ 7492816 w 7492816"/>
                <a:gd name="connsiteY6" fmla="*/ 473149 h 525721"/>
                <a:gd name="connsiteX7" fmla="*/ 7477418 w 7492816"/>
                <a:gd name="connsiteY7" fmla="*/ 510323 h 525721"/>
                <a:gd name="connsiteX8" fmla="*/ 7440244 w 7492816"/>
                <a:gd name="connsiteY8" fmla="*/ 525721 h 525721"/>
                <a:gd name="connsiteX9" fmla="*/ 52572 w 7492816"/>
                <a:gd name="connsiteY9" fmla="*/ 525721 h 525721"/>
                <a:gd name="connsiteX10" fmla="*/ 15398 w 7492816"/>
                <a:gd name="connsiteY10" fmla="*/ 510323 h 525721"/>
                <a:gd name="connsiteX11" fmla="*/ 0 w 7492816"/>
                <a:gd name="connsiteY11" fmla="*/ 473149 h 525721"/>
                <a:gd name="connsiteX12" fmla="*/ 0 w 7492816"/>
                <a:gd name="connsiteY12" fmla="*/ 52572 h 525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92816" h="525721">
                  <a:moveTo>
                    <a:pt x="0" y="52572"/>
                  </a:moveTo>
                  <a:cubicBezTo>
                    <a:pt x="0" y="38629"/>
                    <a:pt x="5539" y="25257"/>
                    <a:pt x="15398" y="15398"/>
                  </a:cubicBezTo>
                  <a:cubicBezTo>
                    <a:pt x="25257" y="5539"/>
                    <a:pt x="38629" y="0"/>
                    <a:pt x="52572" y="0"/>
                  </a:cubicBezTo>
                  <a:lnTo>
                    <a:pt x="7440244" y="0"/>
                  </a:lnTo>
                  <a:cubicBezTo>
                    <a:pt x="7454187" y="0"/>
                    <a:pt x="7467559" y="5539"/>
                    <a:pt x="7477418" y="15398"/>
                  </a:cubicBezTo>
                  <a:cubicBezTo>
                    <a:pt x="7487277" y="25257"/>
                    <a:pt x="7492816" y="38629"/>
                    <a:pt x="7492816" y="52572"/>
                  </a:cubicBezTo>
                  <a:lnTo>
                    <a:pt x="7492816" y="473149"/>
                  </a:lnTo>
                  <a:cubicBezTo>
                    <a:pt x="7492816" y="487092"/>
                    <a:pt x="7487277" y="500464"/>
                    <a:pt x="7477418" y="510323"/>
                  </a:cubicBezTo>
                  <a:cubicBezTo>
                    <a:pt x="7467559" y="520182"/>
                    <a:pt x="7454187" y="525721"/>
                    <a:pt x="7440244" y="525721"/>
                  </a:cubicBezTo>
                  <a:lnTo>
                    <a:pt x="52572" y="525721"/>
                  </a:lnTo>
                  <a:cubicBezTo>
                    <a:pt x="38629" y="525721"/>
                    <a:pt x="25257" y="520182"/>
                    <a:pt x="15398" y="510323"/>
                  </a:cubicBezTo>
                  <a:cubicBezTo>
                    <a:pt x="5539" y="500464"/>
                    <a:pt x="0" y="487092"/>
                    <a:pt x="0" y="473149"/>
                  </a:cubicBezTo>
                  <a:lnTo>
                    <a:pt x="0" y="52572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2068" tIns="33178" rIns="42068" bIns="33178" numCol="1" spcCol="1270" anchor="ctr" anchorCtr="0">
              <a:noAutofit/>
            </a:bodyPr>
            <a:lstStyle/>
            <a:p>
              <a:pPr lvl="0" algn="ctr" defTabSz="622300" rtl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fa-IR" sz="1400" b="1" kern="1200" dirty="0" smtClean="0">
                  <a:cs typeface="B Zar" pitchFamily="2" charset="-78"/>
                </a:rPr>
                <a:t>4 ـ سجده بر چيزهاى معدنى؛ مانند طلا و نقره و عقيق و فيروزه، صحيح نيست.</a:t>
              </a:r>
              <a:endParaRPr lang="en-US" sz="1400" b="1" kern="1200" dirty="0">
                <a:cs typeface="B Zar" pitchFamily="2" charset="-78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31461" y="1226035"/>
            <a:ext cx="8429419" cy="3285759"/>
            <a:chOff x="431461" y="1226035"/>
            <a:chExt cx="8429419" cy="3285759"/>
          </a:xfrm>
        </p:grpSpPr>
        <p:sp>
          <p:nvSpPr>
            <p:cNvPr id="19" name="Freeform 18"/>
            <p:cNvSpPr/>
            <p:nvPr/>
          </p:nvSpPr>
          <p:spPr>
            <a:xfrm>
              <a:off x="7924278" y="1226035"/>
              <a:ext cx="936602" cy="3022898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936602" y="0"/>
                  </a:moveTo>
                  <a:lnTo>
                    <a:pt x="936602" y="3022898"/>
                  </a:lnTo>
                  <a:lnTo>
                    <a:pt x="0" y="3022898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431461" y="3986073"/>
              <a:ext cx="7492816" cy="525721"/>
            </a:xfrm>
            <a:custGeom>
              <a:avLst/>
              <a:gdLst>
                <a:gd name="connsiteX0" fmla="*/ 0 w 7492816"/>
                <a:gd name="connsiteY0" fmla="*/ 52572 h 525721"/>
                <a:gd name="connsiteX1" fmla="*/ 15398 w 7492816"/>
                <a:gd name="connsiteY1" fmla="*/ 15398 h 525721"/>
                <a:gd name="connsiteX2" fmla="*/ 52572 w 7492816"/>
                <a:gd name="connsiteY2" fmla="*/ 0 h 525721"/>
                <a:gd name="connsiteX3" fmla="*/ 7440244 w 7492816"/>
                <a:gd name="connsiteY3" fmla="*/ 0 h 525721"/>
                <a:gd name="connsiteX4" fmla="*/ 7477418 w 7492816"/>
                <a:gd name="connsiteY4" fmla="*/ 15398 h 525721"/>
                <a:gd name="connsiteX5" fmla="*/ 7492816 w 7492816"/>
                <a:gd name="connsiteY5" fmla="*/ 52572 h 525721"/>
                <a:gd name="connsiteX6" fmla="*/ 7492816 w 7492816"/>
                <a:gd name="connsiteY6" fmla="*/ 473149 h 525721"/>
                <a:gd name="connsiteX7" fmla="*/ 7477418 w 7492816"/>
                <a:gd name="connsiteY7" fmla="*/ 510323 h 525721"/>
                <a:gd name="connsiteX8" fmla="*/ 7440244 w 7492816"/>
                <a:gd name="connsiteY8" fmla="*/ 525721 h 525721"/>
                <a:gd name="connsiteX9" fmla="*/ 52572 w 7492816"/>
                <a:gd name="connsiteY9" fmla="*/ 525721 h 525721"/>
                <a:gd name="connsiteX10" fmla="*/ 15398 w 7492816"/>
                <a:gd name="connsiteY10" fmla="*/ 510323 h 525721"/>
                <a:gd name="connsiteX11" fmla="*/ 0 w 7492816"/>
                <a:gd name="connsiteY11" fmla="*/ 473149 h 525721"/>
                <a:gd name="connsiteX12" fmla="*/ 0 w 7492816"/>
                <a:gd name="connsiteY12" fmla="*/ 52572 h 525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92816" h="525721">
                  <a:moveTo>
                    <a:pt x="0" y="52572"/>
                  </a:moveTo>
                  <a:cubicBezTo>
                    <a:pt x="0" y="38629"/>
                    <a:pt x="5539" y="25257"/>
                    <a:pt x="15398" y="15398"/>
                  </a:cubicBezTo>
                  <a:cubicBezTo>
                    <a:pt x="25257" y="5539"/>
                    <a:pt x="38629" y="0"/>
                    <a:pt x="52572" y="0"/>
                  </a:cubicBezTo>
                  <a:lnTo>
                    <a:pt x="7440244" y="0"/>
                  </a:lnTo>
                  <a:cubicBezTo>
                    <a:pt x="7454187" y="0"/>
                    <a:pt x="7467559" y="5539"/>
                    <a:pt x="7477418" y="15398"/>
                  </a:cubicBezTo>
                  <a:cubicBezTo>
                    <a:pt x="7487277" y="25257"/>
                    <a:pt x="7492816" y="38629"/>
                    <a:pt x="7492816" y="52572"/>
                  </a:cubicBezTo>
                  <a:lnTo>
                    <a:pt x="7492816" y="473149"/>
                  </a:lnTo>
                  <a:cubicBezTo>
                    <a:pt x="7492816" y="487092"/>
                    <a:pt x="7487277" y="500464"/>
                    <a:pt x="7477418" y="510323"/>
                  </a:cubicBezTo>
                  <a:cubicBezTo>
                    <a:pt x="7467559" y="520182"/>
                    <a:pt x="7454187" y="525721"/>
                    <a:pt x="7440244" y="525721"/>
                  </a:cubicBezTo>
                  <a:lnTo>
                    <a:pt x="52572" y="525721"/>
                  </a:lnTo>
                  <a:cubicBezTo>
                    <a:pt x="38629" y="525721"/>
                    <a:pt x="25257" y="520182"/>
                    <a:pt x="15398" y="510323"/>
                  </a:cubicBezTo>
                  <a:cubicBezTo>
                    <a:pt x="5539" y="500464"/>
                    <a:pt x="0" y="487092"/>
                    <a:pt x="0" y="473149"/>
                  </a:cubicBezTo>
                  <a:lnTo>
                    <a:pt x="0" y="52572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2068" tIns="33178" rIns="42068" bIns="33178" numCol="1" spcCol="1270" anchor="ctr" anchorCtr="0">
              <a:noAutofit/>
            </a:bodyPr>
            <a:lstStyle/>
            <a:p>
              <a:pPr algn="ctr" defTabSz="622300" rtl="1">
                <a:lnSpc>
                  <a:spcPct val="90000"/>
                </a:lnSpc>
                <a:spcBef>
                  <a:spcPct val="0"/>
                </a:spcBef>
              </a:pPr>
              <a:r>
                <a:rPr lang="fa-IR" sz="1400" b="1" dirty="0" smtClean="0">
                  <a:cs typeface="B Zar" pitchFamily="2" charset="-78"/>
                </a:rPr>
                <a:t>5 ـ سجده بر چيزهايى كه از زمين مى‏رويد و خوراك حيوان است؛ مثل علف و كاه، صحيح است.</a:t>
              </a:r>
              <a:endParaRPr lang="en-US" sz="1400" b="1" dirty="0" smtClean="0">
                <a:cs typeface="B Zar" pitchFamily="2" charset="-78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431461" y="1226035"/>
            <a:ext cx="8429419" cy="3942910"/>
            <a:chOff x="431461" y="1226035"/>
            <a:chExt cx="8429419" cy="3942910"/>
          </a:xfrm>
        </p:grpSpPr>
        <p:sp>
          <p:nvSpPr>
            <p:cNvPr id="21" name="Freeform 20"/>
            <p:cNvSpPr/>
            <p:nvPr/>
          </p:nvSpPr>
          <p:spPr>
            <a:xfrm>
              <a:off x="7924278" y="1226035"/>
              <a:ext cx="936602" cy="368004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936602" y="0"/>
                  </a:moveTo>
                  <a:lnTo>
                    <a:pt x="936602" y="3680049"/>
                  </a:lnTo>
                  <a:lnTo>
                    <a:pt x="0" y="3680049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431461" y="4643224"/>
              <a:ext cx="7492816" cy="525721"/>
            </a:xfrm>
            <a:custGeom>
              <a:avLst/>
              <a:gdLst>
                <a:gd name="connsiteX0" fmla="*/ 0 w 7492816"/>
                <a:gd name="connsiteY0" fmla="*/ 52572 h 525721"/>
                <a:gd name="connsiteX1" fmla="*/ 15398 w 7492816"/>
                <a:gd name="connsiteY1" fmla="*/ 15398 h 525721"/>
                <a:gd name="connsiteX2" fmla="*/ 52572 w 7492816"/>
                <a:gd name="connsiteY2" fmla="*/ 0 h 525721"/>
                <a:gd name="connsiteX3" fmla="*/ 7440244 w 7492816"/>
                <a:gd name="connsiteY3" fmla="*/ 0 h 525721"/>
                <a:gd name="connsiteX4" fmla="*/ 7477418 w 7492816"/>
                <a:gd name="connsiteY4" fmla="*/ 15398 h 525721"/>
                <a:gd name="connsiteX5" fmla="*/ 7492816 w 7492816"/>
                <a:gd name="connsiteY5" fmla="*/ 52572 h 525721"/>
                <a:gd name="connsiteX6" fmla="*/ 7492816 w 7492816"/>
                <a:gd name="connsiteY6" fmla="*/ 473149 h 525721"/>
                <a:gd name="connsiteX7" fmla="*/ 7477418 w 7492816"/>
                <a:gd name="connsiteY7" fmla="*/ 510323 h 525721"/>
                <a:gd name="connsiteX8" fmla="*/ 7440244 w 7492816"/>
                <a:gd name="connsiteY8" fmla="*/ 525721 h 525721"/>
                <a:gd name="connsiteX9" fmla="*/ 52572 w 7492816"/>
                <a:gd name="connsiteY9" fmla="*/ 525721 h 525721"/>
                <a:gd name="connsiteX10" fmla="*/ 15398 w 7492816"/>
                <a:gd name="connsiteY10" fmla="*/ 510323 h 525721"/>
                <a:gd name="connsiteX11" fmla="*/ 0 w 7492816"/>
                <a:gd name="connsiteY11" fmla="*/ 473149 h 525721"/>
                <a:gd name="connsiteX12" fmla="*/ 0 w 7492816"/>
                <a:gd name="connsiteY12" fmla="*/ 52572 h 525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92816" h="525721">
                  <a:moveTo>
                    <a:pt x="0" y="52572"/>
                  </a:moveTo>
                  <a:cubicBezTo>
                    <a:pt x="0" y="38629"/>
                    <a:pt x="5539" y="25257"/>
                    <a:pt x="15398" y="15398"/>
                  </a:cubicBezTo>
                  <a:cubicBezTo>
                    <a:pt x="25257" y="5539"/>
                    <a:pt x="38629" y="0"/>
                    <a:pt x="52572" y="0"/>
                  </a:cubicBezTo>
                  <a:lnTo>
                    <a:pt x="7440244" y="0"/>
                  </a:lnTo>
                  <a:cubicBezTo>
                    <a:pt x="7454187" y="0"/>
                    <a:pt x="7467559" y="5539"/>
                    <a:pt x="7477418" y="15398"/>
                  </a:cubicBezTo>
                  <a:cubicBezTo>
                    <a:pt x="7487277" y="25257"/>
                    <a:pt x="7492816" y="38629"/>
                    <a:pt x="7492816" y="52572"/>
                  </a:cubicBezTo>
                  <a:lnTo>
                    <a:pt x="7492816" y="473149"/>
                  </a:lnTo>
                  <a:cubicBezTo>
                    <a:pt x="7492816" y="487092"/>
                    <a:pt x="7487277" y="500464"/>
                    <a:pt x="7477418" y="510323"/>
                  </a:cubicBezTo>
                  <a:cubicBezTo>
                    <a:pt x="7467559" y="520182"/>
                    <a:pt x="7454187" y="525721"/>
                    <a:pt x="7440244" y="525721"/>
                  </a:cubicBezTo>
                  <a:lnTo>
                    <a:pt x="52572" y="525721"/>
                  </a:lnTo>
                  <a:cubicBezTo>
                    <a:pt x="38629" y="525721"/>
                    <a:pt x="25257" y="520182"/>
                    <a:pt x="15398" y="510323"/>
                  </a:cubicBezTo>
                  <a:cubicBezTo>
                    <a:pt x="5539" y="500464"/>
                    <a:pt x="0" y="487092"/>
                    <a:pt x="0" y="473149"/>
                  </a:cubicBezTo>
                  <a:lnTo>
                    <a:pt x="0" y="52572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2068" tIns="33178" rIns="42068" bIns="33178" numCol="1" spcCol="1270" anchor="ctr" anchorCtr="0">
              <a:noAutofit/>
            </a:bodyPr>
            <a:lstStyle/>
            <a:p>
              <a:pPr algn="ctr" defTabSz="622300" rtl="1">
                <a:lnSpc>
                  <a:spcPct val="90000"/>
                </a:lnSpc>
                <a:spcBef>
                  <a:spcPct val="0"/>
                </a:spcBef>
              </a:pPr>
              <a:r>
                <a:rPr lang="fa-IR" sz="1400" b="1" dirty="0" smtClean="0">
                  <a:cs typeface="B Zar" pitchFamily="2" charset="-78"/>
                </a:rPr>
                <a:t>6 ـ سجده بر كاغذ، اگر چه از پنبه و مانند آن ساخته شده باشد صحيح است.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31461" y="1226035"/>
            <a:ext cx="8429419" cy="4600062"/>
            <a:chOff x="431461" y="1226035"/>
            <a:chExt cx="8429419" cy="4600062"/>
          </a:xfrm>
        </p:grpSpPr>
        <p:sp>
          <p:nvSpPr>
            <p:cNvPr id="23" name="Freeform 22"/>
            <p:cNvSpPr/>
            <p:nvPr/>
          </p:nvSpPr>
          <p:spPr>
            <a:xfrm>
              <a:off x="7924278" y="1226035"/>
              <a:ext cx="936602" cy="433720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936602" y="0"/>
                  </a:moveTo>
                  <a:lnTo>
                    <a:pt x="936602" y="4337201"/>
                  </a:lnTo>
                  <a:lnTo>
                    <a:pt x="0" y="4337201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431461" y="5300376"/>
              <a:ext cx="7492816" cy="525721"/>
            </a:xfrm>
            <a:custGeom>
              <a:avLst/>
              <a:gdLst>
                <a:gd name="connsiteX0" fmla="*/ 0 w 7492816"/>
                <a:gd name="connsiteY0" fmla="*/ 52572 h 525721"/>
                <a:gd name="connsiteX1" fmla="*/ 15398 w 7492816"/>
                <a:gd name="connsiteY1" fmla="*/ 15398 h 525721"/>
                <a:gd name="connsiteX2" fmla="*/ 52572 w 7492816"/>
                <a:gd name="connsiteY2" fmla="*/ 0 h 525721"/>
                <a:gd name="connsiteX3" fmla="*/ 7440244 w 7492816"/>
                <a:gd name="connsiteY3" fmla="*/ 0 h 525721"/>
                <a:gd name="connsiteX4" fmla="*/ 7477418 w 7492816"/>
                <a:gd name="connsiteY4" fmla="*/ 15398 h 525721"/>
                <a:gd name="connsiteX5" fmla="*/ 7492816 w 7492816"/>
                <a:gd name="connsiteY5" fmla="*/ 52572 h 525721"/>
                <a:gd name="connsiteX6" fmla="*/ 7492816 w 7492816"/>
                <a:gd name="connsiteY6" fmla="*/ 473149 h 525721"/>
                <a:gd name="connsiteX7" fmla="*/ 7477418 w 7492816"/>
                <a:gd name="connsiteY7" fmla="*/ 510323 h 525721"/>
                <a:gd name="connsiteX8" fmla="*/ 7440244 w 7492816"/>
                <a:gd name="connsiteY8" fmla="*/ 525721 h 525721"/>
                <a:gd name="connsiteX9" fmla="*/ 52572 w 7492816"/>
                <a:gd name="connsiteY9" fmla="*/ 525721 h 525721"/>
                <a:gd name="connsiteX10" fmla="*/ 15398 w 7492816"/>
                <a:gd name="connsiteY10" fmla="*/ 510323 h 525721"/>
                <a:gd name="connsiteX11" fmla="*/ 0 w 7492816"/>
                <a:gd name="connsiteY11" fmla="*/ 473149 h 525721"/>
                <a:gd name="connsiteX12" fmla="*/ 0 w 7492816"/>
                <a:gd name="connsiteY12" fmla="*/ 52572 h 525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92816" h="525721">
                  <a:moveTo>
                    <a:pt x="0" y="52572"/>
                  </a:moveTo>
                  <a:cubicBezTo>
                    <a:pt x="0" y="38629"/>
                    <a:pt x="5539" y="25257"/>
                    <a:pt x="15398" y="15398"/>
                  </a:cubicBezTo>
                  <a:cubicBezTo>
                    <a:pt x="25257" y="5539"/>
                    <a:pt x="38629" y="0"/>
                    <a:pt x="52572" y="0"/>
                  </a:cubicBezTo>
                  <a:lnTo>
                    <a:pt x="7440244" y="0"/>
                  </a:lnTo>
                  <a:cubicBezTo>
                    <a:pt x="7454187" y="0"/>
                    <a:pt x="7467559" y="5539"/>
                    <a:pt x="7477418" y="15398"/>
                  </a:cubicBezTo>
                  <a:cubicBezTo>
                    <a:pt x="7487277" y="25257"/>
                    <a:pt x="7492816" y="38629"/>
                    <a:pt x="7492816" y="52572"/>
                  </a:cubicBezTo>
                  <a:lnTo>
                    <a:pt x="7492816" y="473149"/>
                  </a:lnTo>
                  <a:cubicBezTo>
                    <a:pt x="7492816" y="487092"/>
                    <a:pt x="7487277" y="500464"/>
                    <a:pt x="7477418" y="510323"/>
                  </a:cubicBezTo>
                  <a:cubicBezTo>
                    <a:pt x="7467559" y="520182"/>
                    <a:pt x="7454187" y="525721"/>
                    <a:pt x="7440244" y="525721"/>
                  </a:cubicBezTo>
                  <a:lnTo>
                    <a:pt x="52572" y="525721"/>
                  </a:lnTo>
                  <a:cubicBezTo>
                    <a:pt x="38629" y="525721"/>
                    <a:pt x="25257" y="520182"/>
                    <a:pt x="15398" y="510323"/>
                  </a:cubicBezTo>
                  <a:cubicBezTo>
                    <a:pt x="5539" y="500464"/>
                    <a:pt x="0" y="487092"/>
                    <a:pt x="0" y="473149"/>
                  </a:cubicBezTo>
                  <a:lnTo>
                    <a:pt x="0" y="52572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2068" tIns="33178" rIns="42068" bIns="33178" numCol="1" spcCol="1270" anchor="ctr" anchorCtr="0">
              <a:noAutofit/>
            </a:bodyPr>
            <a:lstStyle/>
            <a:p>
              <a:pPr lvl="0" algn="ctr" defTabSz="622300" rtl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fa-IR" sz="1400" b="1" dirty="0" smtClean="0">
                  <a:cs typeface="B Zar" pitchFamily="2" charset="-78"/>
                </a:rPr>
                <a:t>7 ـ براى سجده، بهتر از هر چيز تربت حضرت سيدالشهداء  عليه‏السلام است </a:t>
              </a:r>
            </a:p>
            <a:p>
              <a:pPr lvl="0" algn="ctr" defTabSz="622300" rtl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fa-IR" sz="1400" b="1" dirty="0" smtClean="0">
                  <a:cs typeface="B Zar" pitchFamily="2" charset="-78"/>
                </a:rPr>
                <a:t>و بعد از آن بدين ترتيب: خاك؛ سنگ؛ گياه.</a:t>
              </a:r>
              <a:endParaRPr lang="en-US" sz="1400" b="1" dirty="0">
                <a:cs typeface="B Zar" pitchFamily="2" charset="-78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431461" y="1226035"/>
            <a:ext cx="8429419" cy="5257214"/>
            <a:chOff x="431461" y="1226035"/>
            <a:chExt cx="8429419" cy="5257214"/>
          </a:xfrm>
        </p:grpSpPr>
        <p:sp>
          <p:nvSpPr>
            <p:cNvPr id="25" name="Freeform 24"/>
            <p:cNvSpPr/>
            <p:nvPr/>
          </p:nvSpPr>
          <p:spPr>
            <a:xfrm>
              <a:off x="7924278" y="1226035"/>
              <a:ext cx="936602" cy="499435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936602" y="0"/>
                  </a:moveTo>
                  <a:lnTo>
                    <a:pt x="936602" y="4994353"/>
                  </a:lnTo>
                  <a:lnTo>
                    <a:pt x="0" y="4994353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Freeform 25"/>
            <p:cNvSpPr/>
            <p:nvPr/>
          </p:nvSpPr>
          <p:spPr>
            <a:xfrm>
              <a:off x="431461" y="5957528"/>
              <a:ext cx="7492816" cy="525721"/>
            </a:xfrm>
            <a:custGeom>
              <a:avLst/>
              <a:gdLst>
                <a:gd name="connsiteX0" fmla="*/ 0 w 7492816"/>
                <a:gd name="connsiteY0" fmla="*/ 52572 h 525721"/>
                <a:gd name="connsiteX1" fmla="*/ 15398 w 7492816"/>
                <a:gd name="connsiteY1" fmla="*/ 15398 h 525721"/>
                <a:gd name="connsiteX2" fmla="*/ 52572 w 7492816"/>
                <a:gd name="connsiteY2" fmla="*/ 0 h 525721"/>
                <a:gd name="connsiteX3" fmla="*/ 7440244 w 7492816"/>
                <a:gd name="connsiteY3" fmla="*/ 0 h 525721"/>
                <a:gd name="connsiteX4" fmla="*/ 7477418 w 7492816"/>
                <a:gd name="connsiteY4" fmla="*/ 15398 h 525721"/>
                <a:gd name="connsiteX5" fmla="*/ 7492816 w 7492816"/>
                <a:gd name="connsiteY5" fmla="*/ 52572 h 525721"/>
                <a:gd name="connsiteX6" fmla="*/ 7492816 w 7492816"/>
                <a:gd name="connsiteY6" fmla="*/ 473149 h 525721"/>
                <a:gd name="connsiteX7" fmla="*/ 7477418 w 7492816"/>
                <a:gd name="connsiteY7" fmla="*/ 510323 h 525721"/>
                <a:gd name="connsiteX8" fmla="*/ 7440244 w 7492816"/>
                <a:gd name="connsiteY8" fmla="*/ 525721 h 525721"/>
                <a:gd name="connsiteX9" fmla="*/ 52572 w 7492816"/>
                <a:gd name="connsiteY9" fmla="*/ 525721 h 525721"/>
                <a:gd name="connsiteX10" fmla="*/ 15398 w 7492816"/>
                <a:gd name="connsiteY10" fmla="*/ 510323 h 525721"/>
                <a:gd name="connsiteX11" fmla="*/ 0 w 7492816"/>
                <a:gd name="connsiteY11" fmla="*/ 473149 h 525721"/>
                <a:gd name="connsiteX12" fmla="*/ 0 w 7492816"/>
                <a:gd name="connsiteY12" fmla="*/ 52572 h 525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92816" h="525721">
                  <a:moveTo>
                    <a:pt x="0" y="52572"/>
                  </a:moveTo>
                  <a:cubicBezTo>
                    <a:pt x="0" y="38629"/>
                    <a:pt x="5539" y="25257"/>
                    <a:pt x="15398" y="15398"/>
                  </a:cubicBezTo>
                  <a:cubicBezTo>
                    <a:pt x="25257" y="5539"/>
                    <a:pt x="38629" y="0"/>
                    <a:pt x="52572" y="0"/>
                  </a:cubicBezTo>
                  <a:lnTo>
                    <a:pt x="7440244" y="0"/>
                  </a:lnTo>
                  <a:cubicBezTo>
                    <a:pt x="7454187" y="0"/>
                    <a:pt x="7467559" y="5539"/>
                    <a:pt x="7477418" y="15398"/>
                  </a:cubicBezTo>
                  <a:cubicBezTo>
                    <a:pt x="7487277" y="25257"/>
                    <a:pt x="7492816" y="38629"/>
                    <a:pt x="7492816" y="52572"/>
                  </a:cubicBezTo>
                  <a:lnTo>
                    <a:pt x="7492816" y="473149"/>
                  </a:lnTo>
                  <a:cubicBezTo>
                    <a:pt x="7492816" y="487092"/>
                    <a:pt x="7487277" y="500464"/>
                    <a:pt x="7477418" y="510323"/>
                  </a:cubicBezTo>
                  <a:cubicBezTo>
                    <a:pt x="7467559" y="520182"/>
                    <a:pt x="7454187" y="525721"/>
                    <a:pt x="7440244" y="525721"/>
                  </a:cubicBezTo>
                  <a:lnTo>
                    <a:pt x="52572" y="525721"/>
                  </a:lnTo>
                  <a:cubicBezTo>
                    <a:pt x="38629" y="525721"/>
                    <a:pt x="25257" y="520182"/>
                    <a:pt x="15398" y="510323"/>
                  </a:cubicBezTo>
                  <a:cubicBezTo>
                    <a:pt x="5539" y="500464"/>
                    <a:pt x="0" y="487092"/>
                    <a:pt x="0" y="473149"/>
                  </a:cubicBezTo>
                  <a:lnTo>
                    <a:pt x="0" y="52572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2068" tIns="33178" rIns="42068" bIns="33178" numCol="1" spcCol="1270" anchor="ctr" anchorCtr="0">
              <a:noAutofit/>
            </a:bodyPr>
            <a:lstStyle/>
            <a:p>
              <a:pPr lvl="0" algn="ctr" defTabSz="622300" rtl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fa-IR" sz="1400" b="1" dirty="0" smtClean="0">
                  <a:cs typeface="B Zar" pitchFamily="2" charset="-78"/>
                </a:rPr>
                <a:t>8 ـ اگر در سجده اول، مُهر به پيشانى بچسبد و بدون اينكه مُهر را بردارد دوباره به سجده رود</a:t>
              </a:r>
              <a:br>
                <a:rPr lang="fa-IR" sz="1400" b="1" dirty="0" smtClean="0">
                  <a:cs typeface="B Zar" pitchFamily="2" charset="-78"/>
                </a:rPr>
              </a:br>
              <a:r>
                <a:rPr lang="fa-IR" sz="1400" b="1" dirty="0" smtClean="0">
                  <a:cs typeface="B Zar" pitchFamily="2" charset="-78"/>
                </a:rPr>
                <a:t>نماز باطل است.</a:t>
              </a:r>
              <a:endParaRPr lang="fa-IR" sz="1400" b="1" dirty="0">
                <a:cs typeface="B Zar" pitchFamily="2" charset="-78"/>
              </a:endParaRPr>
            </a:p>
          </p:txBody>
        </p:sp>
      </p:grpSp>
      <p:sp>
        <p:nvSpPr>
          <p:cNvPr id="35" name="4-Point Star 34">
            <a:hlinkClick r:id="rId3" action="ppaction://hlinksldjump"/>
          </p:cNvPr>
          <p:cNvSpPr/>
          <p:nvPr/>
        </p:nvSpPr>
        <p:spPr>
          <a:xfrm>
            <a:off x="518410" y="2102578"/>
            <a:ext cx="335822" cy="335822"/>
          </a:xfrm>
          <a:prstGeom prst="star4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4-Point Star 35">
            <a:hlinkClick r:id="rId4" action="ppaction://hlinksldjump"/>
          </p:cNvPr>
          <p:cNvSpPr/>
          <p:nvPr/>
        </p:nvSpPr>
        <p:spPr>
          <a:xfrm>
            <a:off x="518410" y="2762145"/>
            <a:ext cx="335822" cy="335822"/>
          </a:xfrm>
          <a:prstGeom prst="star4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4-Point Star 36">
            <a:hlinkClick r:id="rId5" action="ppaction://hlinksldjump"/>
          </p:cNvPr>
          <p:cNvSpPr/>
          <p:nvPr/>
        </p:nvSpPr>
        <p:spPr>
          <a:xfrm>
            <a:off x="533400" y="4724400"/>
            <a:ext cx="335822" cy="335822"/>
          </a:xfrm>
          <a:prstGeom prst="star4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4-Point Star 37">
            <a:hlinkClick r:id="rId6" action="ppaction://hlinksldjump"/>
          </p:cNvPr>
          <p:cNvSpPr/>
          <p:nvPr/>
        </p:nvSpPr>
        <p:spPr>
          <a:xfrm>
            <a:off x="518410" y="6036040"/>
            <a:ext cx="335822" cy="335822"/>
          </a:xfrm>
          <a:prstGeom prst="star4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Striped Right Arrow 38">
            <a:hlinkClick r:id="rId7" action="ppaction://hlinksldjump"/>
          </p:cNvPr>
          <p:cNvSpPr/>
          <p:nvPr/>
        </p:nvSpPr>
        <p:spPr>
          <a:xfrm rot="10800000">
            <a:off x="8915400" y="6019800"/>
            <a:ext cx="533400" cy="533400"/>
          </a:xfrm>
          <a:prstGeom prst="stripedRightArrow">
            <a:avLst>
              <a:gd name="adj1" fmla="val 55442"/>
              <a:gd name="adj2" fmla="val 62698"/>
            </a:avLst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338433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4" name="Snip Single Corner Rectangle 13"/>
          <p:cNvSpPr/>
          <p:nvPr/>
        </p:nvSpPr>
        <p:spPr>
          <a:xfrm>
            <a:off x="0" y="0"/>
            <a:ext cx="34671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742950" y="2"/>
            <a:ext cx="1947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واجبات نماز 3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12" name="Picture 11" descr="Picture5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3838" y="990600"/>
            <a:ext cx="9218324" cy="53630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338433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4" name="Snip Single Corner Rectangle 13"/>
          <p:cNvSpPr/>
          <p:nvPr/>
        </p:nvSpPr>
        <p:spPr>
          <a:xfrm>
            <a:off x="0" y="0"/>
            <a:ext cx="34671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742950" y="2"/>
            <a:ext cx="1947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واجبات نماز 3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7" name="Picture 6" descr="Picture6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0619" y="844749"/>
            <a:ext cx="8984762" cy="54798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338433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4" name="Snip Single Corner Rectangle 13"/>
          <p:cNvSpPr/>
          <p:nvPr/>
        </p:nvSpPr>
        <p:spPr>
          <a:xfrm>
            <a:off x="0" y="0"/>
            <a:ext cx="34671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742950" y="2"/>
            <a:ext cx="1947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واجبات نماز 3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7" name="Picture 6" descr="Picture7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4804" y="841720"/>
            <a:ext cx="9216391" cy="5711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338433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4" name="Snip Single Corner Rectangle 13"/>
          <p:cNvSpPr/>
          <p:nvPr/>
        </p:nvSpPr>
        <p:spPr>
          <a:xfrm>
            <a:off x="0" y="0"/>
            <a:ext cx="34671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742950" y="2"/>
            <a:ext cx="1947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واجبات نماز 3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7" name="Picture 6" descr="Picture8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240" y="863048"/>
            <a:ext cx="8905520" cy="5613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8338433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4671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42950" y="2"/>
            <a:ext cx="1947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واجبات نماز 3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7150232" y="2181343"/>
            <a:ext cx="2425526" cy="1212763"/>
          </a:xfrm>
          <a:custGeom>
            <a:avLst/>
            <a:gdLst>
              <a:gd name="connsiteX0" fmla="*/ 0 w 2425526"/>
              <a:gd name="connsiteY0" fmla="*/ 121276 h 1212763"/>
              <a:gd name="connsiteX1" fmla="*/ 35521 w 2425526"/>
              <a:gd name="connsiteY1" fmla="*/ 35521 h 1212763"/>
              <a:gd name="connsiteX2" fmla="*/ 121276 w 2425526"/>
              <a:gd name="connsiteY2" fmla="*/ 0 h 1212763"/>
              <a:gd name="connsiteX3" fmla="*/ 2304250 w 2425526"/>
              <a:gd name="connsiteY3" fmla="*/ 0 h 1212763"/>
              <a:gd name="connsiteX4" fmla="*/ 2390005 w 2425526"/>
              <a:gd name="connsiteY4" fmla="*/ 35521 h 1212763"/>
              <a:gd name="connsiteX5" fmla="*/ 2425526 w 2425526"/>
              <a:gd name="connsiteY5" fmla="*/ 121276 h 1212763"/>
              <a:gd name="connsiteX6" fmla="*/ 2425526 w 2425526"/>
              <a:gd name="connsiteY6" fmla="*/ 1091487 h 1212763"/>
              <a:gd name="connsiteX7" fmla="*/ 2390005 w 2425526"/>
              <a:gd name="connsiteY7" fmla="*/ 1177242 h 1212763"/>
              <a:gd name="connsiteX8" fmla="*/ 2304250 w 2425526"/>
              <a:gd name="connsiteY8" fmla="*/ 1212763 h 1212763"/>
              <a:gd name="connsiteX9" fmla="*/ 121276 w 2425526"/>
              <a:gd name="connsiteY9" fmla="*/ 1212763 h 1212763"/>
              <a:gd name="connsiteX10" fmla="*/ 35521 w 2425526"/>
              <a:gd name="connsiteY10" fmla="*/ 1177242 h 1212763"/>
              <a:gd name="connsiteX11" fmla="*/ 0 w 2425526"/>
              <a:gd name="connsiteY11" fmla="*/ 1091487 h 1212763"/>
              <a:gd name="connsiteX12" fmla="*/ 0 w 2425526"/>
              <a:gd name="connsiteY12" fmla="*/ 121276 h 1212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25526" h="1212763">
                <a:moveTo>
                  <a:pt x="0" y="121276"/>
                </a:moveTo>
                <a:cubicBezTo>
                  <a:pt x="0" y="89112"/>
                  <a:pt x="12777" y="58265"/>
                  <a:pt x="35521" y="35521"/>
                </a:cubicBezTo>
                <a:cubicBezTo>
                  <a:pt x="58265" y="12777"/>
                  <a:pt x="89112" y="0"/>
                  <a:pt x="121276" y="0"/>
                </a:cubicBezTo>
                <a:lnTo>
                  <a:pt x="2304250" y="0"/>
                </a:lnTo>
                <a:cubicBezTo>
                  <a:pt x="2336414" y="0"/>
                  <a:pt x="2367261" y="12777"/>
                  <a:pt x="2390005" y="35521"/>
                </a:cubicBezTo>
                <a:cubicBezTo>
                  <a:pt x="2412749" y="58265"/>
                  <a:pt x="2425526" y="89112"/>
                  <a:pt x="2425526" y="121276"/>
                </a:cubicBezTo>
                <a:lnTo>
                  <a:pt x="2425526" y="1091487"/>
                </a:lnTo>
                <a:cubicBezTo>
                  <a:pt x="2425526" y="1123651"/>
                  <a:pt x="2412749" y="1154498"/>
                  <a:pt x="2390005" y="1177242"/>
                </a:cubicBezTo>
                <a:cubicBezTo>
                  <a:pt x="2367261" y="1199986"/>
                  <a:pt x="2336414" y="1212763"/>
                  <a:pt x="2304250" y="1212763"/>
                </a:cubicBezTo>
                <a:lnTo>
                  <a:pt x="121276" y="1212763"/>
                </a:lnTo>
                <a:cubicBezTo>
                  <a:pt x="89112" y="1212763"/>
                  <a:pt x="58265" y="1199986"/>
                  <a:pt x="35521" y="1177242"/>
                </a:cubicBezTo>
                <a:cubicBezTo>
                  <a:pt x="12777" y="1154498"/>
                  <a:pt x="0" y="1123651"/>
                  <a:pt x="0" y="1091487"/>
                </a:cubicBezTo>
                <a:lnTo>
                  <a:pt x="0" y="121276"/>
                </a:lnTo>
                <a:close/>
              </a:path>
            </a:pathLst>
          </a:cu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spcFirstLastPara="0" vert="horz" wrap="square" lIns="45046" tIns="45046" rIns="45046" bIns="45046" numCol="1" spcCol="1270" anchor="ctr" anchorCtr="0">
            <a:noAutofit/>
          </a:bodyPr>
          <a:lstStyle/>
          <a:p>
            <a:pPr lvl="0" algn="ctr" defTabSz="66675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3200" b="1" kern="1200" dirty="0" smtClean="0">
                <a:solidFill>
                  <a:srgbClr val="FFFFFF"/>
                </a:solidFill>
                <a:cs typeface="B Zar" pitchFamily="2" charset="-78"/>
              </a:rPr>
              <a:t>ذکر سجده</a:t>
            </a:r>
            <a:endParaRPr lang="en-US" sz="3200" b="1" kern="1200" dirty="0">
              <a:solidFill>
                <a:srgbClr val="FFFFFF"/>
              </a:solidFill>
              <a:cs typeface="B Zar" pitchFamily="2" charset="-78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4214860" y="946787"/>
            <a:ext cx="2697918" cy="1891505"/>
            <a:chOff x="4238701" y="1239392"/>
            <a:chExt cx="2697918" cy="1891505"/>
          </a:xfrm>
        </p:grpSpPr>
        <p:sp>
          <p:nvSpPr>
            <p:cNvPr id="11" name="Freeform 10"/>
            <p:cNvSpPr/>
            <p:nvPr/>
          </p:nvSpPr>
          <p:spPr>
            <a:xfrm rot="25653625">
              <a:off x="6251305" y="2445584"/>
              <a:ext cx="1335691" cy="34936"/>
            </a:xfrm>
            <a:custGeom>
              <a:avLst/>
              <a:gdLst>
                <a:gd name="connsiteX0" fmla="*/ 0 w 1335691"/>
                <a:gd name="connsiteY0" fmla="*/ 17468 h 34936"/>
                <a:gd name="connsiteX1" fmla="*/ 1335691 w 1335691"/>
                <a:gd name="connsiteY1" fmla="*/ 17468 h 34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5691" h="34936">
                  <a:moveTo>
                    <a:pt x="1335691" y="17468"/>
                  </a:moveTo>
                  <a:lnTo>
                    <a:pt x="0" y="17468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647153" tIns="-15924" rIns="647153" bIns="-15924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238701" y="1239392"/>
              <a:ext cx="2425526" cy="1212763"/>
            </a:xfrm>
            <a:custGeom>
              <a:avLst/>
              <a:gdLst>
                <a:gd name="connsiteX0" fmla="*/ 0 w 2425526"/>
                <a:gd name="connsiteY0" fmla="*/ 121276 h 1212763"/>
                <a:gd name="connsiteX1" fmla="*/ 35521 w 2425526"/>
                <a:gd name="connsiteY1" fmla="*/ 35521 h 1212763"/>
                <a:gd name="connsiteX2" fmla="*/ 121276 w 2425526"/>
                <a:gd name="connsiteY2" fmla="*/ 0 h 1212763"/>
                <a:gd name="connsiteX3" fmla="*/ 2304250 w 2425526"/>
                <a:gd name="connsiteY3" fmla="*/ 0 h 1212763"/>
                <a:gd name="connsiteX4" fmla="*/ 2390005 w 2425526"/>
                <a:gd name="connsiteY4" fmla="*/ 35521 h 1212763"/>
                <a:gd name="connsiteX5" fmla="*/ 2425526 w 2425526"/>
                <a:gd name="connsiteY5" fmla="*/ 121276 h 1212763"/>
                <a:gd name="connsiteX6" fmla="*/ 2425526 w 2425526"/>
                <a:gd name="connsiteY6" fmla="*/ 1091487 h 1212763"/>
                <a:gd name="connsiteX7" fmla="*/ 2390005 w 2425526"/>
                <a:gd name="connsiteY7" fmla="*/ 1177242 h 1212763"/>
                <a:gd name="connsiteX8" fmla="*/ 2304250 w 2425526"/>
                <a:gd name="connsiteY8" fmla="*/ 1212763 h 1212763"/>
                <a:gd name="connsiteX9" fmla="*/ 121276 w 2425526"/>
                <a:gd name="connsiteY9" fmla="*/ 1212763 h 1212763"/>
                <a:gd name="connsiteX10" fmla="*/ 35521 w 2425526"/>
                <a:gd name="connsiteY10" fmla="*/ 1177242 h 1212763"/>
                <a:gd name="connsiteX11" fmla="*/ 0 w 2425526"/>
                <a:gd name="connsiteY11" fmla="*/ 1091487 h 1212763"/>
                <a:gd name="connsiteX12" fmla="*/ 0 w 2425526"/>
                <a:gd name="connsiteY12" fmla="*/ 121276 h 1212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25526" h="1212763">
                  <a:moveTo>
                    <a:pt x="0" y="121276"/>
                  </a:moveTo>
                  <a:cubicBezTo>
                    <a:pt x="0" y="89112"/>
                    <a:pt x="12777" y="58265"/>
                    <a:pt x="35521" y="35521"/>
                  </a:cubicBezTo>
                  <a:cubicBezTo>
                    <a:pt x="58265" y="12777"/>
                    <a:pt x="89112" y="0"/>
                    <a:pt x="121276" y="0"/>
                  </a:cubicBezTo>
                  <a:lnTo>
                    <a:pt x="2304250" y="0"/>
                  </a:lnTo>
                  <a:cubicBezTo>
                    <a:pt x="2336414" y="0"/>
                    <a:pt x="2367261" y="12777"/>
                    <a:pt x="2390005" y="35521"/>
                  </a:cubicBezTo>
                  <a:cubicBezTo>
                    <a:pt x="2412749" y="58265"/>
                    <a:pt x="2425526" y="89112"/>
                    <a:pt x="2425526" y="121276"/>
                  </a:cubicBezTo>
                  <a:lnTo>
                    <a:pt x="2425526" y="1091487"/>
                  </a:lnTo>
                  <a:cubicBezTo>
                    <a:pt x="2425526" y="1123651"/>
                    <a:pt x="2412749" y="1154498"/>
                    <a:pt x="2390005" y="1177242"/>
                  </a:cubicBezTo>
                  <a:cubicBezTo>
                    <a:pt x="2367261" y="1199986"/>
                    <a:pt x="2336414" y="1212763"/>
                    <a:pt x="2304250" y="1212763"/>
                  </a:cubicBezTo>
                  <a:lnTo>
                    <a:pt x="121276" y="1212763"/>
                  </a:lnTo>
                  <a:cubicBezTo>
                    <a:pt x="89112" y="1212763"/>
                    <a:pt x="58265" y="1199986"/>
                    <a:pt x="35521" y="1177242"/>
                  </a:cubicBezTo>
                  <a:cubicBezTo>
                    <a:pt x="12777" y="1154498"/>
                    <a:pt x="0" y="1123651"/>
                    <a:pt x="0" y="1091487"/>
                  </a:cubicBezTo>
                  <a:lnTo>
                    <a:pt x="0" y="121276"/>
                  </a:lnTo>
                  <a:close/>
                </a:path>
              </a:pathLst>
            </a:cu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45046" tIns="45046" rIns="45046" bIns="45046" numCol="1" spcCol="1270" anchor="ctr" anchorCtr="0">
              <a:noAutofit/>
            </a:bodyPr>
            <a:lstStyle/>
            <a:p>
              <a:pPr lvl="0" algn="ctr" defTabSz="666750" rtl="1"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solidFill>
                    <a:schemeClr val="tx1"/>
                  </a:solidFill>
                  <a:cs typeface="B Zar" pitchFamily="2" charset="-78"/>
                </a:rPr>
                <a:t>هر ذكرى بگويد كافى است</a:t>
              </a:r>
              <a:endParaRPr lang="en-US" sz="2400" b="1" kern="1200" dirty="0">
                <a:solidFill>
                  <a:schemeClr val="tx1"/>
                </a:solidFill>
                <a:cs typeface="B Zar" pitchFamily="2" charset="-78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214860" y="2744948"/>
            <a:ext cx="2697917" cy="2125540"/>
            <a:chOff x="4238701" y="3037553"/>
            <a:chExt cx="2697917" cy="2125540"/>
          </a:xfrm>
        </p:grpSpPr>
        <p:sp>
          <p:nvSpPr>
            <p:cNvPr id="13" name="Freeform 12"/>
            <p:cNvSpPr/>
            <p:nvPr/>
          </p:nvSpPr>
          <p:spPr>
            <a:xfrm rot="17343094">
              <a:off x="6138182" y="3801053"/>
              <a:ext cx="1561936" cy="34936"/>
            </a:xfrm>
            <a:custGeom>
              <a:avLst/>
              <a:gdLst>
                <a:gd name="connsiteX0" fmla="*/ 0 w 1561936"/>
                <a:gd name="connsiteY0" fmla="*/ 17468 h 34936"/>
                <a:gd name="connsiteX1" fmla="*/ 1561936 w 1561936"/>
                <a:gd name="connsiteY1" fmla="*/ 17468 h 34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61936" h="34936">
                  <a:moveTo>
                    <a:pt x="1561936" y="17468"/>
                  </a:moveTo>
                  <a:lnTo>
                    <a:pt x="0" y="17468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754620" tIns="-21581" rIns="754619" bIns="-21580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238701" y="3950330"/>
              <a:ext cx="2425526" cy="1212763"/>
            </a:xfrm>
            <a:custGeom>
              <a:avLst/>
              <a:gdLst>
                <a:gd name="connsiteX0" fmla="*/ 0 w 2425526"/>
                <a:gd name="connsiteY0" fmla="*/ 121276 h 1212763"/>
                <a:gd name="connsiteX1" fmla="*/ 35521 w 2425526"/>
                <a:gd name="connsiteY1" fmla="*/ 35521 h 1212763"/>
                <a:gd name="connsiteX2" fmla="*/ 121276 w 2425526"/>
                <a:gd name="connsiteY2" fmla="*/ 0 h 1212763"/>
                <a:gd name="connsiteX3" fmla="*/ 2304250 w 2425526"/>
                <a:gd name="connsiteY3" fmla="*/ 0 h 1212763"/>
                <a:gd name="connsiteX4" fmla="*/ 2390005 w 2425526"/>
                <a:gd name="connsiteY4" fmla="*/ 35521 h 1212763"/>
                <a:gd name="connsiteX5" fmla="*/ 2425526 w 2425526"/>
                <a:gd name="connsiteY5" fmla="*/ 121276 h 1212763"/>
                <a:gd name="connsiteX6" fmla="*/ 2425526 w 2425526"/>
                <a:gd name="connsiteY6" fmla="*/ 1091487 h 1212763"/>
                <a:gd name="connsiteX7" fmla="*/ 2390005 w 2425526"/>
                <a:gd name="connsiteY7" fmla="*/ 1177242 h 1212763"/>
                <a:gd name="connsiteX8" fmla="*/ 2304250 w 2425526"/>
                <a:gd name="connsiteY8" fmla="*/ 1212763 h 1212763"/>
                <a:gd name="connsiteX9" fmla="*/ 121276 w 2425526"/>
                <a:gd name="connsiteY9" fmla="*/ 1212763 h 1212763"/>
                <a:gd name="connsiteX10" fmla="*/ 35521 w 2425526"/>
                <a:gd name="connsiteY10" fmla="*/ 1177242 h 1212763"/>
                <a:gd name="connsiteX11" fmla="*/ 0 w 2425526"/>
                <a:gd name="connsiteY11" fmla="*/ 1091487 h 1212763"/>
                <a:gd name="connsiteX12" fmla="*/ 0 w 2425526"/>
                <a:gd name="connsiteY12" fmla="*/ 121276 h 1212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25526" h="1212763">
                  <a:moveTo>
                    <a:pt x="0" y="121276"/>
                  </a:moveTo>
                  <a:cubicBezTo>
                    <a:pt x="0" y="89112"/>
                    <a:pt x="12777" y="58265"/>
                    <a:pt x="35521" y="35521"/>
                  </a:cubicBezTo>
                  <a:cubicBezTo>
                    <a:pt x="58265" y="12777"/>
                    <a:pt x="89112" y="0"/>
                    <a:pt x="121276" y="0"/>
                  </a:cubicBezTo>
                  <a:lnTo>
                    <a:pt x="2304250" y="0"/>
                  </a:lnTo>
                  <a:cubicBezTo>
                    <a:pt x="2336414" y="0"/>
                    <a:pt x="2367261" y="12777"/>
                    <a:pt x="2390005" y="35521"/>
                  </a:cubicBezTo>
                  <a:cubicBezTo>
                    <a:pt x="2412749" y="58265"/>
                    <a:pt x="2425526" y="89112"/>
                    <a:pt x="2425526" y="121276"/>
                  </a:cubicBezTo>
                  <a:lnTo>
                    <a:pt x="2425526" y="1091487"/>
                  </a:lnTo>
                  <a:cubicBezTo>
                    <a:pt x="2425526" y="1123651"/>
                    <a:pt x="2412749" y="1154498"/>
                    <a:pt x="2390005" y="1177242"/>
                  </a:cubicBezTo>
                  <a:cubicBezTo>
                    <a:pt x="2367261" y="1199986"/>
                    <a:pt x="2336414" y="1212763"/>
                    <a:pt x="2304250" y="1212763"/>
                  </a:cubicBezTo>
                  <a:lnTo>
                    <a:pt x="121276" y="1212763"/>
                  </a:lnTo>
                  <a:cubicBezTo>
                    <a:pt x="89112" y="1212763"/>
                    <a:pt x="58265" y="1199986"/>
                    <a:pt x="35521" y="1177242"/>
                  </a:cubicBezTo>
                  <a:cubicBezTo>
                    <a:pt x="12777" y="1154498"/>
                    <a:pt x="0" y="1123651"/>
                    <a:pt x="0" y="1091487"/>
                  </a:cubicBezTo>
                  <a:lnTo>
                    <a:pt x="0" y="121276"/>
                  </a:lnTo>
                  <a:close/>
                </a:path>
              </a:pathLst>
            </a:cu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45046" tIns="45046" rIns="45046" bIns="45046" numCol="1" spcCol="1270" anchor="ctr" anchorCtr="0">
              <a:noAutofit/>
            </a:bodyPr>
            <a:lstStyle/>
            <a:p>
              <a:pPr algn="ctr" defTabSz="6667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dirty="0" smtClean="0">
                  <a:solidFill>
                    <a:schemeClr val="tx1"/>
                  </a:solidFill>
                  <a:cs typeface="B Zar" pitchFamily="2" charset="-78"/>
                </a:rPr>
                <a:t>احتياط واجب</a:t>
              </a:r>
              <a:endParaRPr lang="en-US" sz="2400" b="1" dirty="0" smtClean="0">
                <a:solidFill>
                  <a:schemeClr val="tx1"/>
                </a:solidFill>
                <a:cs typeface="B Zar" pitchFamily="2" charset="-78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295400" y="2203626"/>
            <a:ext cx="2689961" cy="2107464"/>
            <a:chOff x="1319241" y="2496231"/>
            <a:chExt cx="2689961" cy="2107464"/>
          </a:xfrm>
        </p:grpSpPr>
        <p:sp>
          <p:nvSpPr>
            <p:cNvPr id="15" name="Freeform 14"/>
            <p:cNvSpPr/>
            <p:nvPr/>
          </p:nvSpPr>
          <p:spPr>
            <a:xfrm rot="25707444">
              <a:off x="3319153" y="3913645"/>
              <a:ext cx="1345162" cy="34937"/>
            </a:xfrm>
            <a:custGeom>
              <a:avLst/>
              <a:gdLst>
                <a:gd name="connsiteX0" fmla="*/ 0 w 1345162"/>
                <a:gd name="connsiteY0" fmla="*/ 17468 h 34936"/>
                <a:gd name="connsiteX1" fmla="*/ 1345162 w 1345162"/>
                <a:gd name="connsiteY1" fmla="*/ 17468 h 34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45162" h="34936">
                  <a:moveTo>
                    <a:pt x="1345162" y="17468"/>
                  </a:moveTo>
                  <a:lnTo>
                    <a:pt x="0" y="17468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651652" tIns="-16161" rIns="651651" bIns="-16161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319241" y="2496231"/>
              <a:ext cx="2425526" cy="1618570"/>
            </a:xfrm>
            <a:custGeom>
              <a:avLst/>
              <a:gdLst>
                <a:gd name="connsiteX0" fmla="*/ 0 w 2425526"/>
                <a:gd name="connsiteY0" fmla="*/ 121276 h 1212763"/>
                <a:gd name="connsiteX1" fmla="*/ 35521 w 2425526"/>
                <a:gd name="connsiteY1" fmla="*/ 35521 h 1212763"/>
                <a:gd name="connsiteX2" fmla="*/ 121276 w 2425526"/>
                <a:gd name="connsiteY2" fmla="*/ 0 h 1212763"/>
                <a:gd name="connsiteX3" fmla="*/ 2304250 w 2425526"/>
                <a:gd name="connsiteY3" fmla="*/ 0 h 1212763"/>
                <a:gd name="connsiteX4" fmla="*/ 2390005 w 2425526"/>
                <a:gd name="connsiteY4" fmla="*/ 35521 h 1212763"/>
                <a:gd name="connsiteX5" fmla="*/ 2425526 w 2425526"/>
                <a:gd name="connsiteY5" fmla="*/ 121276 h 1212763"/>
                <a:gd name="connsiteX6" fmla="*/ 2425526 w 2425526"/>
                <a:gd name="connsiteY6" fmla="*/ 1091487 h 1212763"/>
                <a:gd name="connsiteX7" fmla="*/ 2390005 w 2425526"/>
                <a:gd name="connsiteY7" fmla="*/ 1177242 h 1212763"/>
                <a:gd name="connsiteX8" fmla="*/ 2304250 w 2425526"/>
                <a:gd name="connsiteY8" fmla="*/ 1212763 h 1212763"/>
                <a:gd name="connsiteX9" fmla="*/ 121276 w 2425526"/>
                <a:gd name="connsiteY9" fmla="*/ 1212763 h 1212763"/>
                <a:gd name="connsiteX10" fmla="*/ 35521 w 2425526"/>
                <a:gd name="connsiteY10" fmla="*/ 1177242 h 1212763"/>
                <a:gd name="connsiteX11" fmla="*/ 0 w 2425526"/>
                <a:gd name="connsiteY11" fmla="*/ 1091487 h 1212763"/>
                <a:gd name="connsiteX12" fmla="*/ 0 w 2425526"/>
                <a:gd name="connsiteY12" fmla="*/ 121276 h 1212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25526" h="1212763">
                  <a:moveTo>
                    <a:pt x="0" y="121276"/>
                  </a:moveTo>
                  <a:cubicBezTo>
                    <a:pt x="0" y="89112"/>
                    <a:pt x="12777" y="58265"/>
                    <a:pt x="35521" y="35521"/>
                  </a:cubicBezTo>
                  <a:cubicBezTo>
                    <a:pt x="58265" y="12777"/>
                    <a:pt x="89112" y="0"/>
                    <a:pt x="121276" y="0"/>
                  </a:cubicBezTo>
                  <a:lnTo>
                    <a:pt x="2304250" y="0"/>
                  </a:lnTo>
                  <a:cubicBezTo>
                    <a:pt x="2336414" y="0"/>
                    <a:pt x="2367261" y="12777"/>
                    <a:pt x="2390005" y="35521"/>
                  </a:cubicBezTo>
                  <a:cubicBezTo>
                    <a:pt x="2412749" y="58265"/>
                    <a:pt x="2425526" y="89112"/>
                    <a:pt x="2425526" y="121276"/>
                  </a:cubicBezTo>
                  <a:lnTo>
                    <a:pt x="2425526" y="1091487"/>
                  </a:lnTo>
                  <a:cubicBezTo>
                    <a:pt x="2425526" y="1123651"/>
                    <a:pt x="2412749" y="1154498"/>
                    <a:pt x="2390005" y="1177242"/>
                  </a:cubicBezTo>
                  <a:cubicBezTo>
                    <a:pt x="2367261" y="1199986"/>
                    <a:pt x="2336414" y="1212763"/>
                    <a:pt x="2304250" y="1212763"/>
                  </a:cubicBezTo>
                  <a:lnTo>
                    <a:pt x="121276" y="1212763"/>
                  </a:lnTo>
                  <a:cubicBezTo>
                    <a:pt x="89112" y="1212763"/>
                    <a:pt x="58265" y="1199986"/>
                    <a:pt x="35521" y="1177242"/>
                  </a:cubicBezTo>
                  <a:cubicBezTo>
                    <a:pt x="12777" y="1154498"/>
                    <a:pt x="0" y="1123651"/>
                    <a:pt x="0" y="1091487"/>
                  </a:cubicBezTo>
                  <a:lnTo>
                    <a:pt x="0" y="121276"/>
                  </a:lnTo>
                  <a:close/>
                </a:path>
              </a:pathLst>
            </a:cu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45046" tIns="45046" rIns="45046" bIns="45046" numCol="1" spcCol="1270" anchor="ctr" anchorCtr="0">
              <a:noAutofit/>
            </a:bodyPr>
            <a:lstStyle/>
            <a:p>
              <a:pPr algn="ctr" defTabSz="666750" rtl="1">
                <a:lnSpc>
                  <a:spcPts val="32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dirty="0" smtClean="0">
                  <a:solidFill>
                    <a:schemeClr val="tx1"/>
                  </a:solidFill>
                  <a:cs typeface="B Zar" pitchFamily="2" charset="-78"/>
                </a:rPr>
                <a:t>مقدار ذكر از</a:t>
              </a:r>
            </a:p>
            <a:p>
              <a:pPr algn="ctr" defTabSz="666750" rtl="1">
                <a:lnSpc>
                  <a:spcPts val="32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dirty="0" smtClean="0">
                  <a:solidFill>
                    <a:schemeClr val="tx1"/>
                  </a:solidFill>
                  <a:cs typeface="B Zar" pitchFamily="2" charset="-78"/>
                </a:rPr>
                <a:t> سه مرتبه</a:t>
              </a:r>
              <a:br>
                <a:rPr lang="fa-IR" sz="2400" b="1" dirty="0" smtClean="0">
                  <a:solidFill>
                    <a:schemeClr val="tx1"/>
                  </a:solidFill>
                  <a:cs typeface="B Zar" pitchFamily="2" charset="-78"/>
                </a:rPr>
              </a:br>
              <a:r>
                <a:rPr lang="fa-IR" sz="2400" b="1" dirty="0" smtClean="0">
                  <a:solidFill>
                    <a:schemeClr val="tx1"/>
                  </a:solidFill>
                  <a:cs typeface="B Zar" pitchFamily="2" charset="-78"/>
                </a:rPr>
                <a:t>«سُبْحانَ اللّه‏ِ» يا</a:t>
              </a:r>
              <a:endParaRPr lang="en-US" sz="2400" b="1" dirty="0" smtClean="0">
                <a:solidFill>
                  <a:schemeClr val="tx1"/>
                </a:solidFill>
                <a:cs typeface="B Zar" pitchFamily="2" charset="-78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295400" y="4217123"/>
            <a:ext cx="2689961" cy="2107477"/>
            <a:chOff x="1319241" y="4509728"/>
            <a:chExt cx="2689961" cy="2107477"/>
          </a:xfrm>
        </p:grpSpPr>
        <p:sp>
          <p:nvSpPr>
            <p:cNvPr id="17" name="Freeform 16"/>
            <p:cNvSpPr/>
            <p:nvPr/>
          </p:nvSpPr>
          <p:spPr>
            <a:xfrm rot="17492545">
              <a:off x="3319147" y="5164846"/>
              <a:ext cx="1345173" cy="34937"/>
            </a:xfrm>
            <a:custGeom>
              <a:avLst/>
              <a:gdLst>
                <a:gd name="connsiteX0" fmla="*/ 0 w 1345173"/>
                <a:gd name="connsiteY0" fmla="*/ 17468 h 34936"/>
                <a:gd name="connsiteX1" fmla="*/ 1345173 w 1345173"/>
                <a:gd name="connsiteY1" fmla="*/ 17468 h 34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45173" h="34936">
                  <a:moveTo>
                    <a:pt x="1345173" y="17468"/>
                  </a:moveTo>
                  <a:lnTo>
                    <a:pt x="0" y="17468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651656" tIns="-16160" rIns="651658" bIns="-16162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319241" y="4998635"/>
              <a:ext cx="2425526" cy="1618570"/>
            </a:xfrm>
            <a:custGeom>
              <a:avLst/>
              <a:gdLst>
                <a:gd name="connsiteX0" fmla="*/ 0 w 2425526"/>
                <a:gd name="connsiteY0" fmla="*/ 121276 h 1212763"/>
                <a:gd name="connsiteX1" fmla="*/ 35521 w 2425526"/>
                <a:gd name="connsiteY1" fmla="*/ 35521 h 1212763"/>
                <a:gd name="connsiteX2" fmla="*/ 121276 w 2425526"/>
                <a:gd name="connsiteY2" fmla="*/ 0 h 1212763"/>
                <a:gd name="connsiteX3" fmla="*/ 2304250 w 2425526"/>
                <a:gd name="connsiteY3" fmla="*/ 0 h 1212763"/>
                <a:gd name="connsiteX4" fmla="*/ 2390005 w 2425526"/>
                <a:gd name="connsiteY4" fmla="*/ 35521 h 1212763"/>
                <a:gd name="connsiteX5" fmla="*/ 2425526 w 2425526"/>
                <a:gd name="connsiteY5" fmla="*/ 121276 h 1212763"/>
                <a:gd name="connsiteX6" fmla="*/ 2425526 w 2425526"/>
                <a:gd name="connsiteY6" fmla="*/ 1091487 h 1212763"/>
                <a:gd name="connsiteX7" fmla="*/ 2390005 w 2425526"/>
                <a:gd name="connsiteY7" fmla="*/ 1177242 h 1212763"/>
                <a:gd name="connsiteX8" fmla="*/ 2304250 w 2425526"/>
                <a:gd name="connsiteY8" fmla="*/ 1212763 h 1212763"/>
                <a:gd name="connsiteX9" fmla="*/ 121276 w 2425526"/>
                <a:gd name="connsiteY9" fmla="*/ 1212763 h 1212763"/>
                <a:gd name="connsiteX10" fmla="*/ 35521 w 2425526"/>
                <a:gd name="connsiteY10" fmla="*/ 1177242 h 1212763"/>
                <a:gd name="connsiteX11" fmla="*/ 0 w 2425526"/>
                <a:gd name="connsiteY11" fmla="*/ 1091487 h 1212763"/>
                <a:gd name="connsiteX12" fmla="*/ 0 w 2425526"/>
                <a:gd name="connsiteY12" fmla="*/ 121276 h 1212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25526" h="1212763">
                  <a:moveTo>
                    <a:pt x="0" y="121276"/>
                  </a:moveTo>
                  <a:cubicBezTo>
                    <a:pt x="0" y="89112"/>
                    <a:pt x="12777" y="58265"/>
                    <a:pt x="35521" y="35521"/>
                  </a:cubicBezTo>
                  <a:cubicBezTo>
                    <a:pt x="58265" y="12777"/>
                    <a:pt x="89112" y="0"/>
                    <a:pt x="121276" y="0"/>
                  </a:cubicBezTo>
                  <a:lnTo>
                    <a:pt x="2304250" y="0"/>
                  </a:lnTo>
                  <a:cubicBezTo>
                    <a:pt x="2336414" y="0"/>
                    <a:pt x="2367261" y="12777"/>
                    <a:pt x="2390005" y="35521"/>
                  </a:cubicBezTo>
                  <a:cubicBezTo>
                    <a:pt x="2412749" y="58265"/>
                    <a:pt x="2425526" y="89112"/>
                    <a:pt x="2425526" y="121276"/>
                  </a:cubicBezTo>
                  <a:lnTo>
                    <a:pt x="2425526" y="1091487"/>
                  </a:lnTo>
                  <a:cubicBezTo>
                    <a:pt x="2425526" y="1123651"/>
                    <a:pt x="2412749" y="1154498"/>
                    <a:pt x="2390005" y="1177242"/>
                  </a:cubicBezTo>
                  <a:cubicBezTo>
                    <a:pt x="2367261" y="1199986"/>
                    <a:pt x="2336414" y="1212763"/>
                    <a:pt x="2304250" y="1212763"/>
                  </a:cubicBezTo>
                  <a:lnTo>
                    <a:pt x="121276" y="1212763"/>
                  </a:lnTo>
                  <a:cubicBezTo>
                    <a:pt x="89112" y="1212763"/>
                    <a:pt x="58265" y="1199986"/>
                    <a:pt x="35521" y="1177242"/>
                  </a:cubicBezTo>
                  <a:cubicBezTo>
                    <a:pt x="12777" y="1154498"/>
                    <a:pt x="0" y="1123651"/>
                    <a:pt x="0" y="1091487"/>
                  </a:cubicBezTo>
                  <a:lnTo>
                    <a:pt x="0" y="121276"/>
                  </a:lnTo>
                  <a:close/>
                </a:path>
              </a:pathLst>
            </a:cu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45046" tIns="45046" rIns="45046" bIns="45046" numCol="1" spcCol="1270" anchor="ctr" anchorCtr="0">
              <a:noAutofit/>
            </a:bodyPr>
            <a:lstStyle/>
            <a:p>
              <a:pPr algn="ctr" defTabSz="666750" rtl="1">
                <a:lnSpc>
                  <a:spcPts val="32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dirty="0" smtClean="0">
                  <a:solidFill>
                    <a:schemeClr val="tx1"/>
                  </a:solidFill>
                  <a:cs typeface="B Zar" pitchFamily="2" charset="-78"/>
                </a:rPr>
                <a:t>يك مرتبه «سُبْحانَ رَبِّىَ الاَعْلى وَ بِحَمْدِهِ» كمتر نباشد.</a:t>
              </a:r>
              <a:endParaRPr lang="en-US" sz="2400" b="1" dirty="0">
                <a:solidFill>
                  <a:schemeClr val="tx1"/>
                </a:solidFill>
                <a:cs typeface="B Zar" pitchFamily="2" charset="-7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ounded Rectangle 32"/>
          <p:cNvSpPr/>
          <p:nvPr/>
        </p:nvSpPr>
        <p:spPr>
          <a:xfrm>
            <a:off x="609600" y="3276600"/>
            <a:ext cx="8839200" cy="3352800"/>
          </a:xfrm>
          <a:prstGeom prst="roundRect">
            <a:avLst>
              <a:gd name="adj" fmla="val 11225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8338433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4671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42950" y="2"/>
            <a:ext cx="1947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واجبات نماز 3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718459" y="3443514"/>
            <a:ext cx="8610600" cy="3048000"/>
          </a:xfrm>
          <a:custGeom>
            <a:avLst/>
            <a:gdLst>
              <a:gd name="connsiteX0" fmla="*/ 0 w 7688884"/>
              <a:gd name="connsiteY0" fmla="*/ 0 h 1756398"/>
              <a:gd name="connsiteX1" fmla="*/ 7688884 w 7688884"/>
              <a:gd name="connsiteY1" fmla="*/ 0 h 1756398"/>
              <a:gd name="connsiteX2" fmla="*/ 7688884 w 7688884"/>
              <a:gd name="connsiteY2" fmla="*/ 1756398 h 1756398"/>
              <a:gd name="connsiteX3" fmla="*/ 0 w 7688884"/>
              <a:gd name="connsiteY3" fmla="*/ 1756398 h 1756398"/>
              <a:gd name="connsiteX4" fmla="*/ 0 w 7688884"/>
              <a:gd name="connsiteY4" fmla="*/ 0 h 1756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8884" h="1756398">
                <a:moveTo>
                  <a:pt x="0" y="0"/>
                </a:moveTo>
                <a:lnTo>
                  <a:pt x="7688884" y="0"/>
                </a:lnTo>
                <a:lnTo>
                  <a:pt x="7688884" y="1756398"/>
                </a:lnTo>
                <a:lnTo>
                  <a:pt x="0" y="175639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3020" tIns="33020" rIns="33020" bIns="33020" numCol="1" spcCol="1270" anchor="t" anchorCtr="0">
            <a:noAutofit/>
          </a:bodyPr>
          <a:lstStyle/>
          <a:p>
            <a:pPr marL="228600" lvl="1" indent="-228600" algn="justLow" defTabSz="889000" rtl="1">
              <a:lnSpc>
                <a:spcPts val="3800"/>
              </a:lnSpc>
              <a:spcBef>
                <a:spcPct val="0"/>
              </a:spcBef>
              <a:spcAft>
                <a:spcPct val="15000"/>
              </a:spcAft>
            </a:pPr>
            <a:r>
              <a:rPr lang="fa-IR" sz="2800" b="1" kern="1200" dirty="0" smtClean="0">
                <a:cs typeface="B Zar" pitchFamily="2" charset="-78"/>
              </a:rPr>
              <a:t>1. در سجده بايد به مقدار ذكر واجب، بدن آرام باشد و موقع گفتن ذكر مستحب نيز اگر آن را به قصد ذكرى كه براى سجده دستور داده‏اند بگويد، آرام بودن بدن لازم است.</a:t>
            </a:r>
            <a:endParaRPr lang="en-US" sz="2800" b="1" kern="1200" dirty="0">
              <a:cs typeface="B Zar" pitchFamily="2" charset="-78"/>
            </a:endParaRPr>
          </a:p>
          <a:p>
            <a:pPr marL="228600" lvl="1" indent="-228600" algn="justLow" defTabSz="889000" rtl="1">
              <a:lnSpc>
                <a:spcPts val="3800"/>
              </a:lnSpc>
              <a:spcBef>
                <a:spcPct val="0"/>
              </a:spcBef>
              <a:spcAft>
                <a:spcPct val="15000"/>
              </a:spcAft>
            </a:pPr>
            <a:r>
              <a:rPr lang="fa-IR" sz="2800" b="1" kern="1200" dirty="0" smtClean="0">
                <a:cs typeface="B Zar" pitchFamily="2" charset="-78"/>
              </a:rPr>
              <a:t>2. اگر پيش از آنكه پيشانى به زمين برسد و آرام گيرد، عمدا ذكر را بگويد، نماز باطل است و چنانچه از روى فراموشى باشد، بايد دوباره در حال آرام بودن، ذكر را بگويد.</a:t>
            </a:r>
            <a:endParaRPr lang="en-US" sz="2800" b="1" kern="1200" dirty="0">
              <a:cs typeface="B Zar" pitchFamily="2" charset="-78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3559467" y="609600"/>
            <a:ext cx="2765133" cy="2509475"/>
            <a:chOff x="3407066" y="609600"/>
            <a:chExt cx="3111817" cy="2824105"/>
          </a:xfrm>
        </p:grpSpPr>
        <p:sp>
          <p:nvSpPr>
            <p:cNvPr id="10" name="Freeform 9"/>
            <p:cNvSpPr/>
            <p:nvPr/>
          </p:nvSpPr>
          <p:spPr>
            <a:xfrm>
              <a:off x="3568702" y="1623381"/>
              <a:ext cx="2844795" cy="937489"/>
            </a:xfrm>
            <a:custGeom>
              <a:avLst/>
              <a:gdLst>
                <a:gd name="connsiteX0" fmla="*/ 0 w 2844795"/>
                <a:gd name="connsiteY0" fmla="*/ 0 h 937489"/>
                <a:gd name="connsiteX1" fmla="*/ 2844795 w 2844795"/>
                <a:gd name="connsiteY1" fmla="*/ 0 h 937489"/>
                <a:gd name="connsiteX2" fmla="*/ 2844795 w 2844795"/>
                <a:gd name="connsiteY2" fmla="*/ 937489 h 937489"/>
                <a:gd name="connsiteX3" fmla="*/ 0 w 2844795"/>
                <a:gd name="connsiteY3" fmla="*/ 937489 h 937489"/>
                <a:gd name="connsiteX4" fmla="*/ 0 w 2844795"/>
                <a:gd name="connsiteY4" fmla="*/ 0 h 93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4795" h="937489">
                  <a:moveTo>
                    <a:pt x="0" y="0"/>
                  </a:moveTo>
                  <a:lnTo>
                    <a:pt x="2844795" y="0"/>
                  </a:lnTo>
                  <a:lnTo>
                    <a:pt x="2844795" y="937489"/>
                  </a:lnTo>
                  <a:lnTo>
                    <a:pt x="0" y="937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5880" tIns="55880" rIns="55880" bIns="55880" numCol="1" spcCol="1270" anchor="ctr" anchorCtr="0">
              <a:noAutofit/>
            </a:bodyPr>
            <a:lstStyle/>
            <a:p>
              <a:pPr lvl="0" algn="ctr" defTabSz="1955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4400" b="1" kern="1200" dirty="0" smtClean="0">
                  <a:solidFill>
                    <a:srgbClr val="C00000"/>
                  </a:solidFill>
                  <a:cs typeface="B Zar" pitchFamily="2" charset="-78"/>
                </a:rPr>
                <a:t>آرامــش:</a:t>
              </a:r>
              <a:endParaRPr lang="en-US" sz="4400" kern="1200" dirty="0">
                <a:solidFill>
                  <a:srgbClr val="C00000"/>
                </a:solidFill>
                <a:cs typeface="B Zar" pitchFamily="2" charset="-78"/>
              </a:endParaRPr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3407066" y="609600"/>
              <a:ext cx="3111817" cy="2824105"/>
              <a:chOff x="3407066" y="1055489"/>
              <a:chExt cx="3111817" cy="2824105"/>
            </a:xfrm>
          </p:grpSpPr>
          <p:sp>
            <p:nvSpPr>
              <p:cNvPr id="12" name="Oval 11"/>
              <p:cNvSpPr/>
              <p:nvPr/>
            </p:nvSpPr>
            <p:spPr>
              <a:xfrm>
                <a:off x="3565469" y="1784144"/>
                <a:ext cx="226290" cy="226290"/>
              </a:xfrm>
              <a:prstGeom prst="ellipse">
                <a:avLst/>
              </a:pr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13" name="Oval 12"/>
              <p:cNvSpPr/>
              <p:nvPr/>
            </p:nvSpPr>
            <p:spPr>
              <a:xfrm>
                <a:off x="3723873" y="1467337"/>
                <a:ext cx="226290" cy="226290"/>
              </a:xfrm>
              <a:prstGeom prst="ellipse">
                <a:avLst/>
              </a:pr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275383"/>
                  <a:satOff val="-343"/>
                  <a:lumOff val="81"/>
                  <a:alphaOff val="0"/>
                </a:schemeClr>
              </a:fillRef>
              <a:effectRef idx="1">
                <a:schemeClr val="accent2">
                  <a:hueOff val="275383"/>
                  <a:satOff val="-343"/>
                  <a:lumOff val="81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14" name="Oval 13"/>
              <p:cNvSpPr/>
              <p:nvPr/>
            </p:nvSpPr>
            <p:spPr>
              <a:xfrm>
                <a:off x="4104041" y="1530699"/>
                <a:ext cx="355599" cy="355599"/>
              </a:xfrm>
              <a:prstGeom prst="ellipse">
                <a:avLst/>
              </a:pr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550767"/>
                  <a:satOff val="-687"/>
                  <a:lumOff val="162"/>
                  <a:alphaOff val="0"/>
                </a:schemeClr>
              </a:fillRef>
              <a:effectRef idx="1">
                <a:schemeClr val="accent2">
                  <a:hueOff val="550767"/>
                  <a:satOff val="-687"/>
                  <a:lumOff val="162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15" name="Oval 14"/>
              <p:cNvSpPr/>
              <p:nvPr/>
            </p:nvSpPr>
            <p:spPr>
              <a:xfrm>
                <a:off x="4420847" y="1182211"/>
                <a:ext cx="226290" cy="226290"/>
              </a:xfrm>
              <a:prstGeom prst="ellipse">
                <a:avLst/>
              </a:pr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826150"/>
                  <a:satOff val="-1030"/>
                  <a:lumOff val="242"/>
                  <a:alphaOff val="0"/>
                </a:schemeClr>
              </a:fillRef>
              <a:effectRef idx="1">
                <a:schemeClr val="accent2">
                  <a:hueOff val="826150"/>
                  <a:satOff val="-1030"/>
                  <a:lumOff val="242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16" name="Oval 15"/>
              <p:cNvSpPr/>
              <p:nvPr/>
            </p:nvSpPr>
            <p:spPr>
              <a:xfrm>
                <a:off x="4832696" y="1055489"/>
                <a:ext cx="226290" cy="226290"/>
              </a:xfrm>
              <a:prstGeom prst="ellipse">
                <a:avLst/>
              </a:pr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1101534"/>
                  <a:satOff val="-1374"/>
                  <a:lumOff val="323"/>
                  <a:alphaOff val="0"/>
                </a:schemeClr>
              </a:fillRef>
              <a:effectRef idx="1">
                <a:schemeClr val="accent2">
                  <a:hueOff val="1101534"/>
                  <a:satOff val="-1374"/>
                  <a:lumOff val="323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17" name="Oval 16"/>
              <p:cNvSpPr/>
              <p:nvPr/>
            </p:nvSpPr>
            <p:spPr>
              <a:xfrm>
                <a:off x="5339587" y="1277253"/>
                <a:ext cx="226290" cy="226290"/>
              </a:xfrm>
              <a:prstGeom prst="ellipse">
                <a:avLst/>
              </a:pr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1376917"/>
                  <a:satOff val="-1717"/>
                  <a:lumOff val="404"/>
                  <a:alphaOff val="0"/>
                </a:schemeClr>
              </a:fillRef>
              <a:effectRef idx="1">
                <a:schemeClr val="accent2">
                  <a:hueOff val="1376917"/>
                  <a:satOff val="-1717"/>
                  <a:lumOff val="404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18" name="Oval 17"/>
              <p:cNvSpPr/>
              <p:nvPr/>
            </p:nvSpPr>
            <p:spPr>
              <a:xfrm>
                <a:off x="5656394" y="1435657"/>
                <a:ext cx="355599" cy="355599"/>
              </a:xfrm>
              <a:prstGeom prst="ellipse">
                <a:avLst/>
              </a:pr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1652301"/>
                  <a:satOff val="-2061"/>
                  <a:lumOff val="485"/>
                  <a:alphaOff val="0"/>
                </a:schemeClr>
              </a:fillRef>
              <a:effectRef idx="1">
                <a:schemeClr val="accent2">
                  <a:hueOff val="1652301"/>
                  <a:satOff val="-2061"/>
                  <a:lumOff val="485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19" name="Oval 18"/>
              <p:cNvSpPr/>
              <p:nvPr/>
            </p:nvSpPr>
            <p:spPr>
              <a:xfrm>
                <a:off x="6099923" y="1784144"/>
                <a:ext cx="226290" cy="226290"/>
              </a:xfrm>
              <a:prstGeom prst="ellipse">
                <a:avLst/>
              </a:pr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1927684"/>
                  <a:satOff val="-2404"/>
                  <a:lumOff val="565"/>
                  <a:alphaOff val="0"/>
                </a:schemeClr>
              </a:fillRef>
              <a:effectRef idx="1">
                <a:schemeClr val="accent2">
                  <a:hueOff val="1927684"/>
                  <a:satOff val="-2404"/>
                  <a:lumOff val="565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20" name="Oval 19"/>
              <p:cNvSpPr/>
              <p:nvPr/>
            </p:nvSpPr>
            <p:spPr>
              <a:xfrm>
                <a:off x="6290007" y="2132631"/>
                <a:ext cx="226290" cy="226290"/>
              </a:xfrm>
              <a:prstGeom prst="ellipse">
                <a:avLst/>
              </a:pr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2203068"/>
                  <a:satOff val="-2748"/>
                  <a:lumOff val="646"/>
                  <a:alphaOff val="0"/>
                </a:schemeClr>
              </a:fillRef>
              <a:effectRef idx="1">
                <a:schemeClr val="accent2">
                  <a:hueOff val="2203068"/>
                  <a:satOff val="-2748"/>
                  <a:lumOff val="646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21" name="Oval 20"/>
              <p:cNvSpPr/>
              <p:nvPr/>
            </p:nvSpPr>
            <p:spPr>
              <a:xfrm>
                <a:off x="4642612" y="1467337"/>
                <a:ext cx="581889" cy="581889"/>
              </a:xfrm>
              <a:prstGeom prst="ellipse">
                <a:avLst/>
              </a:pr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2478451"/>
                  <a:satOff val="-3091"/>
                  <a:lumOff val="727"/>
                  <a:alphaOff val="0"/>
                </a:schemeClr>
              </a:fillRef>
              <a:effectRef idx="1">
                <a:schemeClr val="accent2">
                  <a:hueOff val="2478451"/>
                  <a:satOff val="-3091"/>
                  <a:lumOff val="727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22" name="Oval 21"/>
              <p:cNvSpPr/>
              <p:nvPr/>
            </p:nvSpPr>
            <p:spPr>
              <a:xfrm>
                <a:off x="3407066" y="2671203"/>
                <a:ext cx="226290" cy="226290"/>
              </a:xfrm>
              <a:prstGeom prst="ellipse">
                <a:avLst/>
              </a:pr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2753835"/>
                  <a:satOff val="-3435"/>
                  <a:lumOff val="808"/>
                  <a:alphaOff val="0"/>
                </a:schemeClr>
              </a:fillRef>
              <a:effectRef idx="1">
                <a:schemeClr val="accent2">
                  <a:hueOff val="2753835"/>
                  <a:satOff val="-3435"/>
                  <a:lumOff val="808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23" name="Oval 22"/>
              <p:cNvSpPr/>
              <p:nvPr/>
            </p:nvSpPr>
            <p:spPr>
              <a:xfrm>
                <a:off x="3597150" y="2956329"/>
                <a:ext cx="355599" cy="355599"/>
              </a:xfrm>
              <a:prstGeom prst="ellipse">
                <a:avLst/>
              </a:pr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3029218"/>
                  <a:satOff val="-3778"/>
                  <a:lumOff val="888"/>
                  <a:alphaOff val="0"/>
                </a:schemeClr>
              </a:fillRef>
              <a:effectRef idx="1">
                <a:schemeClr val="accent2">
                  <a:hueOff val="3029218"/>
                  <a:satOff val="-3778"/>
                  <a:lumOff val="888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24" name="Oval 23"/>
              <p:cNvSpPr/>
              <p:nvPr/>
            </p:nvSpPr>
            <p:spPr>
              <a:xfrm>
                <a:off x="4072360" y="3209774"/>
                <a:ext cx="517235" cy="517235"/>
              </a:xfrm>
              <a:prstGeom prst="ellipse">
                <a:avLst/>
              </a:pr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3304602"/>
                  <a:satOff val="-4122"/>
                  <a:lumOff val="969"/>
                  <a:alphaOff val="0"/>
                </a:schemeClr>
              </a:fillRef>
              <a:effectRef idx="1">
                <a:schemeClr val="accent2">
                  <a:hueOff val="3304602"/>
                  <a:satOff val="-4122"/>
                  <a:lumOff val="969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25" name="Oval 24"/>
              <p:cNvSpPr/>
              <p:nvPr/>
            </p:nvSpPr>
            <p:spPr>
              <a:xfrm>
                <a:off x="4737654" y="3621623"/>
                <a:ext cx="226290" cy="226290"/>
              </a:xfrm>
              <a:prstGeom prst="ellipse">
                <a:avLst/>
              </a:pr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3579985"/>
                  <a:satOff val="-4465"/>
                  <a:lumOff val="1050"/>
                  <a:alphaOff val="0"/>
                </a:schemeClr>
              </a:fillRef>
              <a:effectRef idx="1">
                <a:schemeClr val="accent2">
                  <a:hueOff val="3579985"/>
                  <a:satOff val="-4465"/>
                  <a:lumOff val="1050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26" name="Oval 25"/>
              <p:cNvSpPr/>
              <p:nvPr/>
            </p:nvSpPr>
            <p:spPr>
              <a:xfrm>
                <a:off x="4864377" y="3209774"/>
                <a:ext cx="355599" cy="355599"/>
              </a:xfrm>
              <a:prstGeom prst="ellipse">
                <a:avLst/>
              </a:pr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3855368"/>
                  <a:satOff val="-4809"/>
                  <a:lumOff val="1131"/>
                  <a:alphaOff val="0"/>
                </a:schemeClr>
              </a:fillRef>
              <a:effectRef idx="1">
                <a:schemeClr val="accent2">
                  <a:hueOff val="3855368"/>
                  <a:satOff val="-4809"/>
                  <a:lumOff val="1131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27" name="Oval 26"/>
              <p:cNvSpPr/>
              <p:nvPr/>
            </p:nvSpPr>
            <p:spPr>
              <a:xfrm>
                <a:off x="5181184" y="3653304"/>
                <a:ext cx="226290" cy="226290"/>
              </a:xfrm>
              <a:prstGeom prst="ellipse">
                <a:avLst/>
              </a:pr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4130752"/>
                  <a:satOff val="-5152"/>
                  <a:lumOff val="1211"/>
                  <a:alphaOff val="0"/>
                </a:schemeClr>
              </a:fillRef>
              <a:effectRef idx="1">
                <a:schemeClr val="accent2">
                  <a:hueOff val="4130752"/>
                  <a:satOff val="-5152"/>
                  <a:lumOff val="1211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28" name="Oval 27"/>
              <p:cNvSpPr/>
              <p:nvPr/>
            </p:nvSpPr>
            <p:spPr>
              <a:xfrm>
                <a:off x="5466310" y="3146413"/>
                <a:ext cx="517235" cy="517235"/>
              </a:xfrm>
              <a:prstGeom prst="ellipse">
                <a:avLst/>
              </a:pr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4406136"/>
                  <a:satOff val="-5496"/>
                  <a:lumOff val="1292"/>
                  <a:alphaOff val="0"/>
                </a:schemeClr>
              </a:fillRef>
              <a:effectRef idx="1">
                <a:schemeClr val="accent2">
                  <a:hueOff val="4406136"/>
                  <a:satOff val="-5496"/>
                  <a:lumOff val="1292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29" name="Oval 28"/>
              <p:cNvSpPr/>
              <p:nvPr/>
            </p:nvSpPr>
            <p:spPr>
              <a:xfrm>
                <a:off x="6163284" y="3019690"/>
                <a:ext cx="355599" cy="355599"/>
              </a:xfrm>
              <a:prstGeom prst="ellipse">
                <a:avLst/>
              </a:pr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4681519"/>
                  <a:satOff val="-5839"/>
                  <a:lumOff val="1373"/>
                  <a:alphaOff val="0"/>
                </a:schemeClr>
              </a:fillRef>
              <a:effectRef idx="1">
                <a:schemeClr val="accent2">
                  <a:hueOff val="4681519"/>
                  <a:satOff val="-5839"/>
                  <a:lumOff val="1373"/>
                  <a:alphaOff val="0"/>
                </a:schemeClr>
              </a:effectRef>
              <a:fontRef idx="minor">
                <a:schemeClr val="dk1"/>
              </a:fontRef>
            </p:style>
          </p:sp>
        </p:grpSp>
      </p:grpSp>
      <p:sp>
        <p:nvSpPr>
          <p:cNvPr id="30" name="4-Point Star 29">
            <a:hlinkClick r:id="rId3" action="ppaction://hlinksldjump"/>
          </p:cNvPr>
          <p:cNvSpPr/>
          <p:nvPr/>
        </p:nvSpPr>
        <p:spPr>
          <a:xfrm>
            <a:off x="838200" y="6172200"/>
            <a:ext cx="335822" cy="335822"/>
          </a:xfrm>
          <a:prstGeom prst="star4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Striped Right Arrow 33">
            <a:hlinkClick r:id="rId4" action="ppaction://hlinksldjump"/>
          </p:cNvPr>
          <p:cNvSpPr/>
          <p:nvPr/>
        </p:nvSpPr>
        <p:spPr>
          <a:xfrm rot="10800000">
            <a:off x="61882" y="6143644"/>
            <a:ext cx="533400" cy="533400"/>
          </a:xfrm>
          <a:prstGeom prst="stripedRightArrow">
            <a:avLst>
              <a:gd name="adj1" fmla="val 55442"/>
              <a:gd name="adj2" fmla="val 62698"/>
            </a:avLst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40"/>
                            </p:stCondLst>
                            <p:childTnLst>
                              <p:par>
                                <p:cTn id="4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0" grpId="0" animBg="1"/>
      <p:bldP spid="30" grpId="1" animBg="1"/>
      <p:bldP spid="3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8338433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4671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42950" y="2"/>
            <a:ext cx="1947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واجبات نماز 3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9" name="Freeform 28"/>
          <p:cNvSpPr/>
          <p:nvPr/>
        </p:nvSpPr>
        <p:spPr>
          <a:xfrm>
            <a:off x="5770959" y="2873275"/>
            <a:ext cx="3137296" cy="1568648"/>
          </a:xfrm>
          <a:custGeom>
            <a:avLst/>
            <a:gdLst>
              <a:gd name="connsiteX0" fmla="*/ 0 w 3137296"/>
              <a:gd name="connsiteY0" fmla="*/ 156865 h 1568648"/>
              <a:gd name="connsiteX1" fmla="*/ 45945 w 3137296"/>
              <a:gd name="connsiteY1" fmla="*/ 45945 h 1568648"/>
              <a:gd name="connsiteX2" fmla="*/ 156865 w 3137296"/>
              <a:gd name="connsiteY2" fmla="*/ 0 h 1568648"/>
              <a:gd name="connsiteX3" fmla="*/ 2980431 w 3137296"/>
              <a:gd name="connsiteY3" fmla="*/ 0 h 1568648"/>
              <a:gd name="connsiteX4" fmla="*/ 3091351 w 3137296"/>
              <a:gd name="connsiteY4" fmla="*/ 45945 h 1568648"/>
              <a:gd name="connsiteX5" fmla="*/ 3137296 w 3137296"/>
              <a:gd name="connsiteY5" fmla="*/ 156865 h 1568648"/>
              <a:gd name="connsiteX6" fmla="*/ 3137296 w 3137296"/>
              <a:gd name="connsiteY6" fmla="*/ 1411783 h 1568648"/>
              <a:gd name="connsiteX7" fmla="*/ 3091351 w 3137296"/>
              <a:gd name="connsiteY7" fmla="*/ 1522703 h 1568648"/>
              <a:gd name="connsiteX8" fmla="*/ 2980431 w 3137296"/>
              <a:gd name="connsiteY8" fmla="*/ 1568648 h 1568648"/>
              <a:gd name="connsiteX9" fmla="*/ 156865 w 3137296"/>
              <a:gd name="connsiteY9" fmla="*/ 1568648 h 1568648"/>
              <a:gd name="connsiteX10" fmla="*/ 45945 w 3137296"/>
              <a:gd name="connsiteY10" fmla="*/ 1522703 h 1568648"/>
              <a:gd name="connsiteX11" fmla="*/ 0 w 3137296"/>
              <a:gd name="connsiteY11" fmla="*/ 1411783 h 1568648"/>
              <a:gd name="connsiteX12" fmla="*/ 0 w 3137296"/>
              <a:gd name="connsiteY12" fmla="*/ 156865 h 1568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137296" h="1568648">
                <a:moveTo>
                  <a:pt x="0" y="156865"/>
                </a:moveTo>
                <a:cubicBezTo>
                  <a:pt x="0" y="115262"/>
                  <a:pt x="16527" y="75363"/>
                  <a:pt x="45945" y="45945"/>
                </a:cubicBezTo>
                <a:cubicBezTo>
                  <a:pt x="75363" y="16527"/>
                  <a:pt x="115262" y="0"/>
                  <a:pt x="156865" y="0"/>
                </a:cubicBezTo>
                <a:lnTo>
                  <a:pt x="2980431" y="0"/>
                </a:lnTo>
                <a:cubicBezTo>
                  <a:pt x="3022034" y="0"/>
                  <a:pt x="3061933" y="16527"/>
                  <a:pt x="3091351" y="45945"/>
                </a:cubicBezTo>
                <a:cubicBezTo>
                  <a:pt x="3120769" y="75363"/>
                  <a:pt x="3137296" y="115262"/>
                  <a:pt x="3137296" y="156865"/>
                </a:cubicBezTo>
                <a:lnTo>
                  <a:pt x="3137296" y="1411783"/>
                </a:lnTo>
                <a:cubicBezTo>
                  <a:pt x="3137296" y="1453386"/>
                  <a:pt x="3120769" y="1493285"/>
                  <a:pt x="3091351" y="1522703"/>
                </a:cubicBezTo>
                <a:cubicBezTo>
                  <a:pt x="3061933" y="1552121"/>
                  <a:pt x="3022034" y="1568648"/>
                  <a:pt x="2980431" y="1568648"/>
                </a:cubicBezTo>
                <a:lnTo>
                  <a:pt x="156865" y="1568648"/>
                </a:lnTo>
                <a:cubicBezTo>
                  <a:pt x="115262" y="1568648"/>
                  <a:pt x="75363" y="1552121"/>
                  <a:pt x="45945" y="1522703"/>
                </a:cubicBezTo>
                <a:cubicBezTo>
                  <a:pt x="16527" y="1493285"/>
                  <a:pt x="0" y="1453386"/>
                  <a:pt x="0" y="1411783"/>
                </a:cubicBezTo>
                <a:lnTo>
                  <a:pt x="0" y="156865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2774" tIns="82774" rIns="82774" bIns="82774" numCol="1" spcCol="1270" anchor="ctr" anchorCtr="0">
            <a:noAutofit/>
          </a:bodyPr>
          <a:lstStyle/>
          <a:p>
            <a:pPr lvl="0" algn="ctr" defTabSz="25781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4400" b="1" kern="1200" dirty="0" smtClean="0">
                <a:cs typeface="B Zar" pitchFamily="2" charset="-78"/>
              </a:rPr>
              <a:t>واجبات نماز</a:t>
            </a:r>
            <a:endParaRPr lang="fa-IR" sz="4400" b="1" kern="1200" dirty="0">
              <a:cs typeface="B Zar" pitchFamily="2" charset="-78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1378743" y="1069330"/>
            <a:ext cx="3792004" cy="2785050"/>
            <a:chOff x="1378743" y="1069330"/>
            <a:chExt cx="3792004" cy="2785050"/>
          </a:xfrm>
        </p:grpSpPr>
        <p:sp>
          <p:nvSpPr>
            <p:cNvPr id="30" name="Freeform 29"/>
            <p:cNvSpPr/>
            <p:nvPr/>
          </p:nvSpPr>
          <p:spPr>
            <a:xfrm rot="24910531">
              <a:off x="4044746" y="2728380"/>
              <a:ext cx="2197507" cy="54494"/>
            </a:xfrm>
            <a:custGeom>
              <a:avLst/>
              <a:gdLst>
                <a:gd name="connsiteX0" fmla="*/ 0 w 2197507"/>
                <a:gd name="connsiteY0" fmla="*/ 27246 h 54492"/>
                <a:gd name="connsiteX1" fmla="*/ 2197507 w 2197507"/>
                <a:gd name="connsiteY1" fmla="*/ 27246 h 54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97507" h="54492">
                  <a:moveTo>
                    <a:pt x="2197507" y="27246"/>
                  </a:moveTo>
                  <a:lnTo>
                    <a:pt x="0" y="27246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1056515" tIns="-27692" rIns="1056516" bIns="-27690" numCol="1" spcCol="1270" anchor="ctr" anchorCtr="0">
              <a:noAutofit/>
            </a:bodyPr>
            <a:lstStyle/>
            <a:p>
              <a:pPr lvl="0" algn="ctr" defTabSz="355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800" kern="1200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378743" y="1069330"/>
              <a:ext cx="3137296" cy="1568648"/>
            </a:xfrm>
            <a:custGeom>
              <a:avLst/>
              <a:gdLst>
                <a:gd name="connsiteX0" fmla="*/ 0 w 3137296"/>
                <a:gd name="connsiteY0" fmla="*/ 156865 h 1568648"/>
                <a:gd name="connsiteX1" fmla="*/ 45945 w 3137296"/>
                <a:gd name="connsiteY1" fmla="*/ 45945 h 1568648"/>
                <a:gd name="connsiteX2" fmla="*/ 156865 w 3137296"/>
                <a:gd name="connsiteY2" fmla="*/ 0 h 1568648"/>
                <a:gd name="connsiteX3" fmla="*/ 2980431 w 3137296"/>
                <a:gd name="connsiteY3" fmla="*/ 0 h 1568648"/>
                <a:gd name="connsiteX4" fmla="*/ 3091351 w 3137296"/>
                <a:gd name="connsiteY4" fmla="*/ 45945 h 1568648"/>
                <a:gd name="connsiteX5" fmla="*/ 3137296 w 3137296"/>
                <a:gd name="connsiteY5" fmla="*/ 156865 h 1568648"/>
                <a:gd name="connsiteX6" fmla="*/ 3137296 w 3137296"/>
                <a:gd name="connsiteY6" fmla="*/ 1411783 h 1568648"/>
                <a:gd name="connsiteX7" fmla="*/ 3091351 w 3137296"/>
                <a:gd name="connsiteY7" fmla="*/ 1522703 h 1568648"/>
                <a:gd name="connsiteX8" fmla="*/ 2980431 w 3137296"/>
                <a:gd name="connsiteY8" fmla="*/ 1568648 h 1568648"/>
                <a:gd name="connsiteX9" fmla="*/ 156865 w 3137296"/>
                <a:gd name="connsiteY9" fmla="*/ 1568648 h 1568648"/>
                <a:gd name="connsiteX10" fmla="*/ 45945 w 3137296"/>
                <a:gd name="connsiteY10" fmla="*/ 1522703 h 1568648"/>
                <a:gd name="connsiteX11" fmla="*/ 0 w 3137296"/>
                <a:gd name="connsiteY11" fmla="*/ 1411783 h 1568648"/>
                <a:gd name="connsiteX12" fmla="*/ 0 w 3137296"/>
                <a:gd name="connsiteY12" fmla="*/ 156865 h 1568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7296" h="1568648">
                  <a:moveTo>
                    <a:pt x="0" y="156865"/>
                  </a:moveTo>
                  <a:cubicBezTo>
                    <a:pt x="0" y="115262"/>
                    <a:pt x="16527" y="75363"/>
                    <a:pt x="45945" y="45945"/>
                  </a:cubicBezTo>
                  <a:cubicBezTo>
                    <a:pt x="75363" y="16527"/>
                    <a:pt x="115262" y="0"/>
                    <a:pt x="156865" y="0"/>
                  </a:cubicBezTo>
                  <a:lnTo>
                    <a:pt x="2980431" y="0"/>
                  </a:lnTo>
                  <a:cubicBezTo>
                    <a:pt x="3022034" y="0"/>
                    <a:pt x="3061933" y="16527"/>
                    <a:pt x="3091351" y="45945"/>
                  </a:cubicBezTo>
                  <a:cubicBezTo>
                    <a:pt x="3120769" y="75363"/>
                    <a:pt x="3137296" y="115262"/>
                    <a:pt x="3137296" y="156865"/>
                  </a:cubicBezTo>
                  <a:lnTo>
                    <a:pt x="3137296" y="1411783"/>
                  </a:lnTo>
                  <a:cubicBezTo>
                    <a:pt x="3137296" y="1453386"/>
                    <a:pt x="3120769" y="1493285"/>
                    <a:pt x="3091351" y="1522703"/>
                  </a:cubicBezTo>
                  <a:cubicBezTo>
                    <a:pt x="3061933" y="1552121"/>
                    <a:pt x="3022034" y="1568648"/>
                    <a:pt x="2980431" y="1568648"/>
                  </a:cubicBezTo>
                  <a:lnTo>
                    <a:pt x="156865" y="1568648"/>
                  </a:lnTo>
                  <a:cubicBezTo>
                    <a:pt x="115262" y="1568648"/>
                    <a:pt x="75363" y="1552121"/>
                    <a:pt x="45945" y="1522703"/>
                  </a:cubicBezTo>
                  <a:cubicBezTo>
                    <a:pt x="16527" y="1493285"/>
                    <a:pt x="0" y="1453386"/>
                    <a:pt x="0" y="1411783"/>
                  </a:cubicBezTo>
                  <a:lnTo>
                    <a:pt x="0" y="156865"/>
                  </a:lnTo>
                  <a:close/>
                </a:path>
              </a:pathLst>
            </a:cu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82774" tIns="82774" rIns="82774" bIns="82774" numCol="1" spcCol="1270" anchor="ctr" anchorCtr="0">
              <a:noAutofit/>
            </a:bodyPr>
            <a:lstStyle/>
            <a:p>
              <a:pPr algn="ctr" defTabSz="25781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4400" b="1" dirty="0" smtClean="0">
                  <a:solidFill>
                    <a:schemeClr val="accent2"/>
                  </a:solidFill>
                  <a:cs typeface="B Zar" pitchFamily="2" charset="-78"/>
                </a:rPr>
                <a:t>1. ذکر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378743" y="2873275"/>
            <a:ext cx="4392215" cy="1568648"/>
            <a:chOff x="1378743" y="2873275"/>
            <a:chExt cx="4392215" cy="1568648"/>
          </a:xfrm>
        </p:grpSpPr>
        <p:sp>
          <p:nvSpPr>
            <p:cNvPr id="32" name="Freeform 31"/>
            <p:cNvSpPr/>
            <p:nvPr/>
          </p:nvSpPr>
          <p:spPr>
            <a:xfrm rot="21600000">
              <a:off x="4516040" y="3630352"/>
              <a:ext cx="1254918" cy="54493"/>
            </a:xfrm>
            <a:custGeom>
              <a:avLst/>
              <a:gdLst>
                <a:gd name="connsiteX0" fmla="*/ 0 w 1254918"/>
                <a:gd name="connsiteY0" fmla="*/ 27246 h 54492"/>
                <a:gd name="connsiteX1" fmla="*/ 1254918 w 1254918"/>
                <a:gd name="connsiteY1" fmla="*/ 27246 h 54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54918" h="54492">
                  <a:moveTo>
                    <a:pt x="1254918" y="27246"/>
                  </a:moveTo>
                  <a:lnTo>
                    <a:pt x="0" y="27246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608787" tIns="-4125" rIns="608786" bIns="-4127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378743" y="2873275"/>
              <a:ext cx="3137296" cy="1568648"/>
            </a:xfrm>
            <a:custGeom>
              <a:avLst/>
              <a:gdLst>
                <a:gd name="connsiteX0" fmla="*/ 0 w 3137296"/>
                <a:gd name="connsiteY0" fmla="*/ 156865 h 1568648"/>
                <a:gd name="connsiteX1" fmla="*/ 45945 w 3137296"/>
                <a:gd name="connsiteY1" fmla="*/ 45945 h 1568648"/>
                <a:gd name="connsiteX2" fmla="*/ 156865 w 3137296"/>
                <a:gd name="connsiteY2" fmla="*/ 0 h 1568648"/>
                <a:gd name="connsiteX3" fmla="*/ 2980431 w 3137296"/>
                <a:gd name="connsiteY3" fmla="*/ 0 h 1568648"/>
                <a:gd name="connsiteX4" fmla="*/ 3091351 w 3137296"/>
                <a:gd name="connsiteY4" fmla="*/ 45945 h 1568648"/>
                <a:gd name="connsiteX5" fmla="*/ 3137296 w 3137296"/>
                <a:gd name="connsiteY5" fmla="*/ 156865 h 1568648"/>
                <a:gd name="connsiteX6" fmla="*/ 3137296 w 3137296"/>
                <a:gd name="connsiteY6" fmla="*/ 1411783 h 1568648"/>
                <a:gd name="connsiteX7" fmla="*/ 3091351 w 3137296"/>
                <a:gd name="connsiteY7" fmla="*/ 1522703 h 1568648"/>
                <a:gd name="connsiteX8" fmla="*/ 2980431 w 3137296"/>
                <a:gd name="connsiteY8" fmla="*/ 1568648 h 1568648"/>
                <a:gd name="connsiteX9" fmla="*/ 156865 w 3137296"/>
                <a:gd name="connsiteY9" fmla="*/ 1568648 h 1568648"/>
                <a:gd name="connsiteX10" fmla="*/ 45945 w 3137296"/>
                <a:gd name="connsiteY10" fmla="*/ 1522703 h 1568648"/>
                <a:gd name="connsiteX11" fmla="*/ 0 w 3137296"/>
                <a:gd name="connsiteY11" fmla="*/ 1411783 h 1568648"/>
                <a:gd name="connsiteX12" fmla="*/ 0 w 3137296"/>
                <a:gd name="connsiteY12" fmla="*/ 156865 h 1568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7296" h="1568648">
                  <a:moveTo>
                    <a:pt x="0" y="156865"/>
                  </a:moveTo>
                  <a:cubicBezTo>
                    <a:pt x="0" y="115262"/>
                    <a:pt x="16527" y="75363"/>
                    <a:pt x="45945" y="45945"/>
                  </a:cubicBezTo>
                  <a:cubicBezTo>
                    <a:pt x="75363" y="16527"/>
                    <a:pt x="115262" y="0"/>
                    <a:pt x="156865" y="0"/>
                  </a:cubicBezTo>
                  <a:lnTo>
                    <a:pt x="2980431" y="0"/>
                  </a:lnTo>
                  <a:cubicBezTo>
                    <a:pt x="3022034" y="0"/>
                    <a:pt x="3061933" y="16527"/>
                    <a:pt x="3091351" y="45945"/>
                  </a:cubicBezTo>
                  <a:cubicBezTo>
                    <a:pt x="3120769" y="75363"/>
                    <a:pt x="3137296" y="115262"/>
                    <a:pt x="3137296" y="156865"/>
                  </a:cubicBezTo>
                  <a:lnTo>
                    <a:pt x="3137296" y="1411783"/>
                  </a:lnTo>
                  <a:cubicBezTo>
                    <a:pt x="3137296" y="1453386"/>
                    <a:pt x="3120769" y="1493285"/>
                    <a:pt x="3091351" y="1522703"/>
                  </a:cubicBezTo>
                  <a:cubicBezTo>
                    <a:pt x="3061933" y="1552121"/>
                    <a:pt x="3022034" y="1568648"/>
                    <a:pt x="2980431" y="1568648"/>
                  </a:cubicBezTo>
                  <a:lnTo>
                    <a:pt x="156865" y="1568648"/>
                  </a:lnTo>
                  <a:cubicBezTo>
                    <a:pt x="115262" y="1568648"/>
                    <a:pt x="75363" y="1552121"/>
                    <a:pt x="45945" y="1522703"/>
                  </a:cubicBezTo>
                  <a:cubicBezTo>
                    <a:pt x="16527" y="1493285"/>
                    <a:pt x="0" y="1453386"/>
                    <a:pt x="0" y="1411783"/>
                  </a:cubicBezTo>
                  <a:lnTo>
                    <a:pt x="0" y="156865"/>
                  </a:lnTo>
                  <a:close/>
                </a:path>
              </a:pathLst>
            </a:cu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82774" tIns="82774" rIns="82774" bIns="82774" numCol="1" spcCol="1270" anchor="ctr" anchorCtr="0">
              <a:noAutofit/>
            </a:bodyPr>
            <a:lstStyle/>
            <a:p>
              <a:pPr algn="ctr" defTabSz="25781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4400" b="1" dirty="0" smtClean="0">
                  <a:solidFill>
                    <a:schemeClr val="accent2"/>
                  </a:solidFill>
                  <a:cs typeface="B Zar" pitchFamily="2" charset="-78"/>
                </a:rPr>
                <a:t>2. رکوع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378743" y="3460818"/>
            <a:ext cx="3792003" cy="2785051"/>
            <a:chOff x="1378743" y="3460818"/>
            <a:chExt cx="3792003" cy="2785051"/>
          </a:xfrm>
        </p:grpSpPr>
        <p:sp>
          <p:nvSpPr>
            <p:cNvPr id="34" name="Freeform 33"/>
            <p:cNvSpPr/>
            <p:nvPr/>
          </p:nvSpPr>
          <p:spPr>
            <a:xfrm rot="18289469">
              <a:off x="4044746" y="4532325"/>
              <a:ext cx="2197507" cy="54493"/>
            </a:xfrm>
            <a:custGeom>
              <a:avLst/>
              <a:gdLst>
                <a:gd name="connsiteX0" fmla="*/ 0 w 2197507"/>
                <a:gd name="connsiteY0" fmla="*/ 27246 h 54492"/>
                <a:gd name="connsiteX1" fmla="*/ 2197507 w 2197507"/>
                <a:gd name="connsiteY1" fmla="*/ 27246 h 54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97507" h="54492">
                  <a:moveTo>
                    <a:pt x="2197507" y="27246"/>
                  </a:moveTo>
                  <a:lnTo>
                    <a:pt x="0" y="27246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1056514" tIns="-27691" rIns="1056517" bIns="-27692" numCol="1" spcCol="1270" anchor="ctr" anchorCtr="0">
              <a:noAutofit/>
            </a:bodyPr>
            <a:lstStyle/>
            <a:p>
              <a:pPr lvl="0" algn="ctr" defTabSz="355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800" kern="1200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378743" y="4677221"/>
              <a:ext cx="3137296" cy="1568648"/>
            </a:xfrm>
            <a:custGeom>
              <a:avLst/>
              <a:gdLst>
                <a:gd name="connsiteX0" fmla="*/ 0 w 3137296"/>
                <a:gd name="connsiteY0" fmla="*/ 156865 h 1568648"/>
                <a:gd name="connsiteX1" fmla="*/ 45945 w 3137296"/>
                <a:gd name="connsiteY1" fmla="*/ 45945 h 1568648"/>
                <a:gd name="connsiteX2" fmla="*/ 156865 w 3137296"/>
                <a:gd name="connsiteY2" fmla="*/ 0 h 1568648"/>
                <a:gd name="connsiteX3" fmla="*/ 2980431 w 3137296"/>
                <a:gd name="connsiteY3" fmla="*/ 0 h 1568648"/>
                <a:gd name="connsiteX4" fmla="*/ 3091351 w 3137296"/>
                <a:gd name="connsiteY4" fmla="*/ 45945 h 1568648"/>
                <a:gd name="connsiteX5" fmla="*/ 3137296 w 3137296"/>
                <a:gd name="connsiteY5" fmla="*/ 156865 h 1568648"/>
                <a:gd name="connsiteX6" fmla="*/ 3137296 w 3137296"/>
                <a:gd name="connsiteY6" fmla="*/ 1411783 h 1568648"/>
                <a:gd name="connsiteX7" fmla="*/ 3091351 w 3137296"/>
                <a:gd name="connsiteY7" fmla="*/ 1522703 h 1568648"/>
                <a:gd name="connsiteX8" fmla="*/ 2980431 w 3137296"/>
                <a:gd name="connsiteY8" fmla="*/ 1568648 h 1568648"/>
                <a:gd name="connsiteX9" fmla="*/ 156865 w 3137296"/>
                <a:gd name="connsiteY9" fmla="*/ 1568648 h 1568648"/>
                <a:gd name="connsiteX10" fmla="*/ 45945 w 3137296"/>
                <a:gd name="connsiteY10" fmla="*/ 1522703 h 1568648"/>
                <a:gd name="connsiteX11" fmla="*/ 0 w 3137296"/>
                <a:gd name="connsiteY11" fmla="*/ 1411783 h 1568648"/>
                <a:gd name="connsiteX12" fmla="*/ 0 w 3137296"/>
                <a:gd name="connsiteY12" fmla="*/ 156865 h 1568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7296" h="1568648">
                  <a:moveTo>
                    <a:pt x="0" y="156865"/>
                  </a:moveTo>
                  <a:cubicBezTo>
                    <a:pt x="0" y="115262"/>
                    <a:pt x="16527" y="75363"/>
                    <a:pt x="45945" y="45945"/>
                  </a:cubicBezTo>
                  <a:cubicBezTo>
                    <a:pt x="75363" y="16527"/>
                    <a:pt x="115262" y="0"/>
                    <a:pt x="156865" y="0"/>
                  </a:cubicBezTo>
                  <a:lnTo>
                    <a:pt x="2980431" y="0"/>
                  </a:lnTo>
                  <a:cubicBezTo>
                    <a:pt x="3022034" y="0"/>
                    <a:pt x="3061933" y="16527"/>
                    <a:pt x="3091351" y="45945"/>
                  </a:cubicBezTo>
                  <a:cubicBezTo>
                    <a:pt x="3120769" y="75363"/>
                    <a:pt x="3137296" y="115262"/>
                    <a:pt x="3137296" y="156865"/>
                  </a:cubicBezTo>
                  <a:lnTo>
                    <a:pt x="3137296" y="1411783"/>
                  </a:lnTo>
                  <a:cubicBezTo>
                    <a:pt x="3137296" y="1453386"/>
                    <a:pt x="3120769" y="1493285"/>
                    <a:pt x="3091351" y="1522703"/>
                  </a:cubicBezTo>
                  <a:cubicBezTo>
                    <a:pt x="3061933" y="1552121"/>
                    <a:pt x="3022034" y="1568648"/>
                    <a:pt x="2980431" y="1568648"/>
                  </a:cubicBezTo>
                  <a:lnTo>
                    <a:pt x="156865" y="1568648"/>
                  </a:lnTo>
                  <a:cubicBezTo>
                    <a:pt x="115262" y="1568648"/>
                    <a:pt x="75363" y="1552121"/>
                    <a:pt x="45945" y="1522703"/>
                  </a:cubicBezTo>
                  <a:cubicBezTo>
                    <a:pt x="16527" y="1493285"/>
                    <a:pt x="0" y="1453386"/>
                    <a:pt x="0" y="1411783"/>
                  </a:cubicBezTo>
                  <a:lnTo>
                    <a:pt x="0" y="156865"/>
                  </a:lnTo>
                  <a:close/>
                </a:path>
              </a:pathLst>
            </a:cu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82774" tIns="82774" rIns="82774" bIns="82774" numCol="1" spcCol="1270" anchor="ctr" anchorCtr="0">
              <a:noAutofit/>
            </a:bodyPr>
            <a:lstStyle/>
            <a:p>
              <a:pPr algn="ctr" defTabSz="25781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4400" b="1" dirty="0" smtClean="0">
                  <a:solidFill>
                    <a:schemeClr val="accent2"/>
                  </a:solidFill>
                  <a:cs typeface="B Zar" pitchFamily="2" charset="-78"/>
                </a:rPr>
                <a:t>3. سجود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338433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4" name="Snip Single Corner Rectangle 13"/>
          <p:cNvSpPr/>
          <p:nvPr/>
        </p:nvSpPr>
        <p:spPr>
          <a:xfrm>
            <a:off x="0" y="0"/>
            <a:ext cx="34671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742950" y="2"/>
            <a:ext cx="1947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واجبات نماز 3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11" name="Picture 10" descr="Picture10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914400"/>
            <a:ext cx="8832374" cy="54798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ounded Rectangle 32"/>
          <p:cNvSpPr/>
          <p:nvPr/>
        </p:nvSpPr>
        <p:spPr>
          <a:xfrm>
            <a:off x="609600" y="3276600"/>
            <a:ext cx="8839200" cy="3352800"/>
          </a:xfrm>
          <a:prstGeom prst="roundRect">
            <a:avLst>
              <a:gd name="adj" fmla="val 11225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8338433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4671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42950" y="2"/>
            <a:ext cx="1947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واجبات نماز 3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718459" y="3443514"/>
            <a:ext cx="8610600" cy="3048000"/>
          </a:xfrm>
          <a:custGeom>
            <a:avLst/>
            <a:gdLst>
              <a:gd name="connsiteX0" fmla="*/ 0 w 7688884"/>
              <a:gd name="connsiteY0" fmla="*/ 0 h 1756398"/>
              <a:gd name="connsiteX1" fmla="*/ 7688884 w 7688884"/>
              <a:gd name="connsiteY1" fmla="*/ 0 h 1756398"/>
              <a:gd name="connsiteX2" fmla="*/ 7688884 w 7688884"/>
              <a:gd name="connsiteY2" fmla="*/ 1756398 h 1756398"/>
              <a:gd name="connsiteX3" fmla="*/ 0 w 7688884"/>
              <a:gd name="connsiteY3" fmla="*/ 1756398 h 1756398"/>
              <a:gd name="connsiteX4" fmla="*/ 0 w 7688884"/>
              <a:gd name="connsiteY4" fmla="*/ 0 h 1756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8884" h="1756398">
                <a:moveTo>
                  <a:pt x="0" y="0"/>
                </a:moveTo>
                <a:lnTo>
                  <a:pt x="7688884" y="0"/>
                </a:lnTo>
                <a:lnTo>
                  <a:pt x="7688884" y="1756398"/>
                </a:lnTo>
                <a:lnTo>
                  <a:pt x="0" y="175639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3020" tIns="33020" rIns="33020" bIns="33020" numCol="1" spcCol="1270" anchor="t" anchorCtr="0">
            <a:noAutofit/>
          </a:bodyPr>
          <a:lstStyle/>
          <a:p>
            <a:pPr marL="228600" lvl="1" indent="-228600" algn="justLow" defTabSz="889000" rtl="1">
              <a:lnSpc>
                <a:spcPts val="3800"/>
              </a:lnSpc>
              <a:spcBef>
                <a:spcPct val="0"/>
              </a:spcBef>
              <a:spcAft>
                <a:spcPct val="15000"/>
              </a:spcAft>
            </a:pPr>
            <a:r>
              <a:rPr lang="fa-IR" sz="2800" b="1" dirty="0" smtClean="0">
                <a:cs typeface="B Zar" pitchFamily="2" charset="-78"/>
              </a:rPr>
              <a:t>1. جاى پيشانىِ نمازگزار بايد از جاى زانوهايش پست‏تر و بلندتر از چهار انگشت بسته نباشد.</a:t>
            </a:r>
            <a:endParaRPr lang="en-US" sz="2800" b="1" dirty="0" smtClean="0">
              <a:cs typeface="B Zar" pitchFamily="2" charset="-78"/>
            </a:endParaRPr>
          </a:p>
          <a:p>
            <a:pPr marL="228600" lvl="1" indent="-228600" algn="justLow" defTabSz="889000" rtl="1">
              <a:lnSpc>
                <a:spcPts val="3800"/>
              </a:lnSpc>
              <a:spcBef>
                <a:spcPct val="0"/>
              </a:spcBef>
              <a:spcAft>
                <a:spcPct val="15000"/>
              </a:spcAft>
            </a:pPr>
            <a:r>
              <a:rPr lang="fa-IR" sz="2800" b="1" dirty="0" smtClean="0">
                <a:cs typeface="B Zar" pitchFamily="2" charset="-78"/>
              </a:rPr>
              <a:t>2. احتياط واجب آن است كه جاى پيشانى نمازگزار از جاى انگشتان پايش هم پست‏تر و بلندتر از چهار انگشت بسته نباشد.</a:t>
            </a:r>
            <a:endParaRPr lang="en-US" sz="2800" b="1" dirty="0" smtClean="0">
              <a:cs typeface="B Zar" pitchFamily="2" charset="-78"/>
            </a:endParaRPr>
          </a:p>
        </p:txBody>
      </p:sp>
      <p:grpSp>
        <p:nvGrpSpPr>
          <p:cNvPr id="2" name="Group 31"/>
          <p:cNvGrpSpPr/>
          <p:nvPr/>
        </p:nvGrpSpPr>
        <p:grpSpPr>
          <a:xfrm>
            <a:off x="3559467" y="609600"/>
            <a:ext cx="2765133" cy="2509475"/>
            <a:chOff x="3407066" y="609600"/>
            <a:chExt cx="3111817" cy="2824105"/>
          </a:xfrm>
        </p:grpSpPr>
        <p:sp>
          <p:nvSpPr>
            <p:cNvPr id="10" name="Freeform 9"/>
            <p:cNvSpPr/>
            <p:nvPr/>
          </p:nvSpPr>
          <p:spPr>
            <a:xfrm>
              <a:off x="3568702" y="1623381"/>
              <a:ext cx="2844795" cy="937489"/>
            </a:xfrm>
            <a:custGeom>
              <a:avLst/>
              <a:gdLst>
                <a:gd name="connsiteX0" fmla="*/ 0 w 2844795"/>
                <a:gd name="connsiteY0" fmla="*/ 0 h 937489"/>
                <a:gd name="connsiteX1" fmla="*/ 2844795 w 2844795"/>
                <a:gd name="connsiteY1" fmla="*/ 0 h 937489"/>
                <a:gd name="connsiteX2" fmla="*/ 2844795 w 2844795"/>
                <a:gd name="connsiteY2" fmla="*/ 937489 h 937489"/>
                <a:gd name="connsiteX3" fmla="*/ 0 w 2844795"/>
                <a:gd name="connsiteY3" fmla="*/ 937489 h 937489"/>
                <a:gd name="connsiteX4" fmla="*/ 0 w 2844795"/>
                <a:gd name="connsiteY4" fmla="*/ 0 h 93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4795" h="937489">
                  <a:moveTo>
                    <a:pt x="0" y="0"/>
                  </a:moveTo>
                  <a:lnTo>
                    <a:pt x="2844795" y="0"/>
                  </a:lnTo>
                  <a:lnTo>
                    <a:pt x="2844795" y="937489"/>
                  </a:lnTo>
                  <a:lnTo>
                    <a:pt x="0" y="937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5880" tIns="55880" rIns="55880" bIns="55880" numCol="1" spcCol="1270" anchor="ctr" anchorCtr="0">
              <a:noAutofit/>
            </a:bodyPr>
            <a:lstStyle/>
            <a:p>
              <a:pPr lvl="0" algn="ctr" defTabSz="1955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400" kern="1200" dirty="0">
                <a:cs typeface="B Zar" pitchFamily="2" charset="-78"/>
              </a:endParaRPr>
            </a:p>
          </p:txBody>
        </p:sp>
        <p:grpSp>
          <p:nvGrpSpPr>
            <p:cNvPr id="3" name="Group 30"/>
            <p:cNvGrpSpPr/>
            <p:nvPr/>
          </p:nvGrpSpPr>
          <p:grpSpPr>
            <a:xfrm>
              <a:off x="3407066" y="609600"/>
              <a:ext cx="3111817" cy="2824105"/>
              <a:chOff x="3407066" y="1055489"/>
              <a:chExt cx="3111817" cy="2824105"/>
            </a:xfrm>
          </p:grpSpPr>
          <p:sp>
            <p:nvSpPr>
              <p:cNvPr id="12" name="Oval 11"/>
              <p:cNvSpPr/>
              <p:nvPr/>
            </p:nvSpPr>
            <p:spPr>
              <a:xfrm>
                <a:off x="3565469" y="1784144"/>
                <a:ext cx="226290" cy="226290"/>
              </a:xfrm>
              <a:prstGeom prst="ellipse">
                <a:avLst/>
              </a:pr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13" name="Oval 12"/>
              <p:cNvSpPr/>
              <p:nvPr/>
            </p:nvSpPr>
            <p:spPr>
              <a:xfrm>
                <a:off x="3723873" y="1467337"/>
                <a:ext cx="226290" cy="226290"/>
              </a:xfrm>
              <a:prstGeom prst="ellipse">
                <a:avLst/>
              </a:pr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275383"/>
                  <a:satOff val="-343"/>
                  <a:lumOff val="81"/>
                  <a:alphaOff val="0"/>
                </a:schemeClr>
              </a:fillRef>
              <a:effectRef idx="1">
                <a:schemeClr val="accent2">
                  <a:hueOff val="275383"/>
                  <a:satOff val="-343"/>
                  <a:lumOff val="81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14" name="Oval 13"/>
              <p:cNvSpPr/>
              <p:nvPr/>
            </p:nvSpPr>
            <p:spPr>
              <a:xfrm>
                <a:off x="4104041" y="1530699"/>
                <a:ext cx="355599" cy="355599"/>
              </a:xfrm>
              <a:prstGeom prst="ellipse">
                <a:avLst/>
              </a:pr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550767"/>
                  <a:satOff val="-687"/>
                  <a:lumOff val="162"/>
                  <a:alphaOff val="0"/>
                </a:schemeClr>
              </a:fillRef>
              <a:effectRef idx="1">
                <a:schemeClr val="accent2">
                  <a:hueOff val="550767"/>
                  <a:satOff val="-687"/>
                  <a:lumOff val="162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15" name="Oval 14"/>
              <p:cNvSpPr/>
              <p:nvPr/>
            </p:nvSpPr>
            <p:spPr>
              <a:xfrm>
                <a:off x="4420847" y="1182211"/>
                <a:ext cx="226290" cy="226290"/>
              </a:xfrm>
              <a:prstGeom prst="ellipse">
                <a:avLst/>
              </a:pr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826150"/>
                  <a:satOff val="-1030"/>
                  <a:lumOff val="242"/>
                  <a:alphaOff val="0"/>
                </a:schemeClr>
              </a:fillRef>
              <a:effectRef idx="1">
                <a:schemeClr val="accent2">
                  <a:hueOff val="826150"/>
                  <a:satOff val="-1030"/>
                  <a:lumOff val="242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16" name="Oval 15"/>
              <p:cNvSpPr/>
              <p:nvPr/>
            </p:nvSpPr>
            <p:spPr>
              <a:xfrm>
                <a:off x="4832696" y="1055489"/>
                <a:ext cx="226290" cy="226290"/>
              </a:xfrm>
              <a:prstGeom prst="ellipse">
                <a:avLst/>
              </a:pr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1101534"/>
                  <a:satOff val="-1374"/>
                  <a:lumOff val="323"/>
                  <a:alphaOff val="0"/>
                </a:schemeClr>
              </a:fillRef>
              <a:effectRef idx="1">
                <a:schemeClr val="accent2">
                  <a:hueOff val="1101534"/>
                  <a:satOff val="-1374"/>
                  <a:lumOff val="323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17" name="Oval 16"/>
              <p:cNvSpPr/>
              <p:nvPr/>
            </p:nvSpPr>
            <p:spPr>
              <a:xfrm>
                <a:off x="5339587" y="1277253"/>
                <a:ext cx="226290" cy="226290"/>
              </a:xfrm>
              <a:prstGeom prst="ellipse">
                <a:avLst/>
              </a:pr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1376917"/>
                  <a:satOff val="-1717"/>
                  <a:lumOff val="404"/>
                  <a:alphaOff val="0"/>
                </a:schemeClr>
              </a:fillRef>
              <a:effectRef idx="1">
                <a:schemeClr val="accent2">
                  <a:hueOff val="1376917"/>
                  <a:satOff val="-1717"/>
                  <a:lumOff val="404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18" name="Oval 17"/>
              <p:cNvSpPr/>
              <p:nvPr/>
            </p:nvSpPr>
            <p:spPr>
              <a:xfrm>
                <a:off x="5656394" y="1435657"/>
                <a:ext cx="355599" cy="355599"/>
              </a:xfrm>
              <a:prstGeom prst="ellipse">
                <a:avLst/>
              </a:pr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1652301"/>
                  <a:satOff val="-2061"/>
                  <a:lumOff val="485"/>
                  <a:alphaOff val="0"/>
                </a:schemeClr>
              </a:fillRef>
              <a:effectRef idx="1">
                <a:schemeClr val="accent2">
                  <a:hueOff val="1652301"/>
                  <a:satOff val="-2061"/>
                  <a:lumOff val="485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19" name="Oval 18"/>
              <p:cNvSpPr/>
              <p:nvPr/>
            </p:nvSpPr>
            <p:spPr>
              <a:xfrm>
                <a:off x="6099923" y="1784144"/>
                <a:ext cx="226290" cy="226290"/>
              </a:xfrm>
              <a:prstGeom prst="ellipse">
                <a:avLst/>
              </a:pr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1927684"/>
                  <a:satOff val="-2404"/>
                  <a:lumOff val="565"/>
                  <a:alphaOff val="0"/>
                </a:schemeClr>
              </a:fillRef>
              <a:effectRef idx="1">
                <a:schemeClr val="accent2">
                  <a:hueOff val="1927684"/>
                  <a:satOff val="-2404"/>
                  <a:lumOff val="565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20" name="Oval 19"/>
              <p:cNvSpPr/>
              <p:nvPr/>
            </p:nvSpPr>
            <p:spPr>
              <a:xfrm>
                <a:off x="6290007" y="2132631"/>
                <a:ext cx="226290" cy="226290"/>
              </a:xfrm>
              <a:prstGeom prst="ellipse">
                <a:avLst/>
              </a:pr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2203068"/>
                  <a:satOff val="-2748"/>
                  <a:lumOff val="646"/>
                  <a:alphaOff val="0"/>
                </a:schemeClr>
              </a:fillRef>
              <a:effectRef idx="1">
                <a:schemeClr val="accent2">
                  <a:hueOff val="2203068"/>
                  <a:satOff val="-2748"/>
                  <a:lumOff val="646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21" name="Oval 20"/>
              <p:cNvSpPr/>
              <p:nvPr/>
            </p:nvSpPr>
            <p:spPr>
              <a:xfrm>
                <a:off x="4642612" y="1467337"/>
                <a:ext cx="581889" cy="581889"/>
              </a:xfrm>
              <a:prstGeom prst="ellipse">
                <a:avLst/>
              </a:pr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2478451"/>
                  <a:satOff val="-3091"/>
                  <a:lumOff val="727"/>
                  <a:alphaOff val="0"/>
                </a:schemeClr>
              </a:fillRef>
              <a:effectRef idx="1">
                <a:schemeClr val="accent2">
                  <a:hueOff val="2478451"/>
                  <a:satOff val="-3091"/>
                  <a:lumOff val="727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22" name="Oval 21"/>
              <p:cNvSpPr/>
              <p:nvPr/>
            </p:nvSpPr>
            <p:spPr>
              <a:xfrm>
                <a:off x="3407066" y="2671203"/>
                <a:ext cx="226290" cy="226290"/>
              </a:xfrm>
              <a:prstGeom prst="ellipse">
                <a:avLst/>
              </a:pr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2753835"/>
                  <a:satOff val="-3435"/>
                  <a:lumOff val="808"/>
                  <a:alphaOff val="0"/>
                </a:schemeClr>
              </a:fillRef>
              <a:effectRef idx="1">
                <a:schemeClr val="accent2">
                  <a:hueOff val="2753835"/>
                  <a:satOff val="-3435"/>
                  <a:lumOff val="808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23" name="Oval 22"/>
              <p:cNvSpPr/>
              <p:nvPr/>
            </p:nvSpPr>
            <p:spPr>
              <a:xfrm>
                <a:off x="3597150" y="2956329"/>
                <a:ext cx="355599" cy="355599"/>
              </a:xfrm>
              <a:prstGeom prst="ellipse">
                <a:avLst/>
              </a:pr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3029218"/>
                  <a:satOff val="-3778"/>
                  <a:lumOff val="888"/>
                  <a:alphaOff val="0"/>
                </a:schemeClr>
              </a:fillRef>
              <a:effectRef idx="1">
                <a:schemeClr val="accent2">
                  <a:hueOff val="3029218"/>
                  <a:satOff val="-3778"/>
                  <a:lumOff val="888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24" name="Oval 23"/>
              <p:cNvSpPr/>
              <p:nvPr/>
            </p:nvSpPr>
            <p:spPr>
              <a:xfrm>
                <a:off x="4072360" y="3209774"/>
                <a:ext cx="517235" cy="517235"/>
              </a:xfrm>
              <a:prstGeom prst="ellipse">
                <a:avLst/>
              </a:pr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3304602"/>
                  <a:satOff val="-4122"/>
                  <a:lumOff val="969"/>
                  <a:alphaOff val="0"/>
                </a:schemeClr>
              </a:fillRef>
              <a:effectRef idx="1">
                <a:schemeClr val="accent2">
                  <a:hueOff val="3304602"/>
                  <a:satOff val="-4122"/>
                  <a:lumOff val="969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25" name="Oval 24"/>
              <p:cNvSpPr/>
              <p:nvPr/>
            </p:nvSpPr>
            <p:spPr>
              <a:xfrm>
                <a:off x="4737654" y="3621623"/>
                <a:ext cx="226290" cy="226290"/>
              </a:xfrm>
              <a:prstGeom prst="ellipse">
                <a:avLst/>
              </a:pr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3579985"/>
                  <a:satOff val="-4465"/>
                  <a:lumOff val="1050"/>
                  <a:alphaOff val="0"/>
                </a:schemeClr>
              </a:fillRef>
              <a:effectRef idx="1">
                <a:schemeClr val="accent2">
                  <a:hueOff val="3579985"/>
                  <a:satOff val="-4465"/>
                  <a:lumOff val="1050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26" name="Oval 25"/>
              <p:cNvSpPr/>
              <p:nvPr/>
            </p:nvSpPr>
            <p:spPr>
              <a:xfrm>
                <a:off x="4864377" y="3209774"/>
                <a:ext cx="355599" cy="355599"/>
              </a:xfrm>
              <a:prstGeom prst="ellipse">
                <a:avLst/>
              </a:pr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3855368"/>
                  <a:satOff val="-4809"/>
                  <a:lumOff val="1131"/>
                  <a:alphaOff val="0"/>
                </a:schemeClr>
              </a:fillRef>
              <a:effectRef idx="1">
                <a:schemeClr val="accent2">
                  <a:hueOff val="3855368"/>
                  <a:satOff val="-4809"/>
                  <a:lumOff val="1131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27" name="Oval 26"/>
              <p:cNvSpPr/>
              <p:nvPr/>
            </p:nvSpPr>
            <p:spPr>
              <a:xfrm>
                <a:off x="5181184" y="3653304"/>
                <a:ext cx="226290" cy="226290"/>
              </a:xfrm>
              <a:prstGeom prst="ellipse">
                <a:avLst/>
              </a:pr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4130752"/>
                  <a:satOff val="-5152"/>
                  <a:lumOff val="1211"/>
                  <a:alphaOff val="0"/>
                </a:schemeClr>
              </a:fillRef>
              <a:effectRef idx="1">
                <a:schemeClr val="accent2">
                  <a:hueOff val="4130752"/>
                  <a:satOff val="-5152"/>
                  <a:lumOff val="1211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28" name="Oval 27"/>
              <p:cNvSpPr/>
              <p:nvPr/>
            </p:nvSpPr>
            <p:spPr>
              <a:xfrm>
                <a:off x="5466310" y="3146413"/>
                <a:ext cx="517235" cy="517235"/>
              </a:xfrm>
              <a:prstGeom prst="ellipse">
                <a:avLst/>
              </a:pr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4406136"/>
                  <a:satOff val="-5496"/>
                  <a:lumOff val="1292"/>
                  <a:alphaOff val="0"/>
                </a:schemeClr>
              </a:fillRef>
              <a:effectRef idx="1">
                <a:schemeClr val="accent2">
                  <a:hueOff val="4406136"/>
                  <a:satOff val="-5496"/>
                  <a:lumOff val="1292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29" name="Oval 28"/>
              <p:cNvSpPr/>
              <p:nvPr/>
            </p:nvSpPr>
            <p:spPr>
              <a:xfrm>
                <a:off x="6163284" y="3019690"/>
                <a:ext cx="355599" cy="355599"/>
              </a:xfrm>
              <a:prstGeom prst="ellipse">
                <a:avLst/>
              </a:prstGeom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4681519"/>
                  <a:satOff val="-5839"/>
                  <a:lumOff val="1373"/>
                  <a:alphaOff val="0"/>
                </a:schemeClr>
              </a:fillRef>
              <a:effectRef idx="1">
                <a:schemeClr val="accent2">
                  <a:hueOff val="4681519"/>
                  <a:satOff val="-5839"/>
                  <a:lumOff val="1373"/>
                  <a:alphaOff val="0"/>
                </a:schemeClr>
              </a:effectRef>
              <a:fontRef idx="minor">
                <a:schemeClr val="dk1"/>
              </a:fontRef>
            </p:style>
          </p:sp>
        </p:grpSp>
      </p:grpSp>
      <p:sp>
        <p:nvSpPr>
          <p:cNvPr id="31" name="Rectangle 30"/>
          <p:cNvSpPr/>
          <p:nvPr/>
        </p:nvSpPr>
        <p:spPr>
          <a:xfrm>
            <a:off x="3962400" y="1494972"/>
            <a:ext cx="199125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rtl="1"/>
            <a:r>
              <a:rPr lang="fa-IR" sz="2800" b="1" dirty="0" smtClean="0">
                <a:solidFill>
                  <a:srgbClr val="C00000"/>
                </a:solidFill>
                <a:cs typeface="B Zar" pitchFamily="2" charset="-78"/>
              </a:rPr>
              <a:t>مساوى بودن </a:t>
            </a:r>
          </a:p>
          <a:p>
            <a:pPr lvl="0" rtl="1"/>
            <a:r>
              <a:rPr lang="fa-IR" sz="2800" b="1" dirty="0" smtClean="0">
                <a:solidFill>
                  <a:srgbClr val="C00000"/>
                </a:solidFill>
                <a:cs typeface="B Zar" pitchFamily="2" charset="-78"/>
              </a:rPr>
              <a:t>مواضع سجده:</a:t>
            </a:r>
            <a:endParaRPr lang="en-US" sz="2800" dirty="0">
              <a:solidFill>
                <a:srgbClr val="C00000"/>
              </a:solidFill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8338433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4671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42950" y="2"/>
            <a:ext cx="1947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واجبات نماز 3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1213219" y="762361"/>
            <a:ext cx="7917709" cy="816879"/>
          </a:xfrm>
          <a:custGeom>
            <a:avLst/>
            <a:gdLst>
              <a:gd name="connsiteX0" fmla="*/ 0 w 7917709"/>
              <a:gd name="connsiteY0" fmla="*/ 81688 h 816879"/>
              <a:gd name="connsiteX1" fmla="*/ 23926 w 7917709"/>
              <a:gd name="connsiteY1" fmla="*/ 23926 h 816879"/>
              <a:gd name="connsiteX2" fmla="*/ 81688 w 7917709"/>
              <a:gd name="connsiteY2" fmla="*/ 0 h 816879"/>
              <a:gd name="connsiteX3" fmla="*/ 7836021 w 7917709"/>
              <a:gd name="connsiteY3" fmla="*/ 0 h 816879"/>
              <a:gd name="connsiteX4" fmla="*/ 7893783 w 7917709"/>
              <a:gd name="connsiteY4" fmla="*/ 23926 h 816879"/>
              <a:gd name="connsiteX5" fmla="*/ 7917709 w 7917709"/>
              <a:gd name="connsiteY5" fmla="*/ 81688 h 816879"/>
              <a:gd name="connsiteX6" fmla="*/ 7917709 w 7917709"/>
              <a:gd name="connsiteY6" fmla="*/ 735191 h 816879"/>
              <a:gd name="connsiteX7" fmla="*/ 7893783 w 7917709"/>
              <a:gd name="connsiteY7" fmla="*/ 792953 h 816879"/>
              <a:gd name="connsiteX8" fmla="*/ 7836021 w 7917709"/>
              <a:gd name="connsiteY8" fmla="*/ 816879 h 816879"/>
              <a:gd name="connsiteX9" fmla="*/ 81688 w 7917709"/>
              <a:gd name="connsiteY9" fmla="*/ 816879 h 816879"/>
              <a:gd name="connsiteX10" fmla="*/ 23926 w 7917709"/>
              <a:gd name="connsiteY10" fmla="*/ 792953 h 816879"/>
              <a:gd name="connsiteX11" fmla="*/ 0 w 7917709"/>
              <a:gd name="connsiteY11" fmla="*/ 735191 h 816879"/>
              <a:gd name="connsiteX12" fmla="*/ 0 w 7917709"/>
              <a:gd name="connsiteY12" fmla="*/ 81688 h 816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917709" h="816879">
                <a:moveTo>
                  <a:pt x="0" y="81688"/>
                </a:moveTo>
                <a:cubicBezTo>
                  <a:pt x="0" y="60023"/>
                  <a:pt x="8606" y="39245"/>
                  <a:pt x="23926" y="23926"/>
                </a:cubicBezTo>
                <a:cubicBezTo>
                  <a:pt x="39245" y="8607"/>
                  <a:pt x="60023" y="0"/>
                  <a:pt x="81688" y="0"/>
                </a:cubicBezTo>
                <a:lnTo>
                  <a:pt x="7836021" y="0"/>
                </a:lnTo>
                <a:cubicBezTo>
                  <a:pt x="7857686" y="0"/>
                  <a:pt x="7878464" y="8606"/>
                  <a:pt x="7893783" y="23926"/>
                </a:cubicBezTo>
                <a:cubicBezTo>
                  <a:pt x="7909102" y="39245"/>
                  <a:pt x="7917709" y="60023"/>
                  <a:pt x="7917709" y="81688"/>
                </a:cubicBezTo>
                <a:lnTo>
                  <a:pt x="7917709" y="735191"/>
                </a:lnTo>
                <a:cubicBezTo>
                  <a:pt x="7917709" y="756856"/>
                  <a:pt x="7909103" y="777634"/>
                  <a:pt x="7893783" y="792953"/>
                </a:cubicBezTo>
                <a:cubicBezTo>
                  <a:pt x="7878464" y="808272"/>
                  <a:pt x="7857686" y="816879"/>
                  <a:pt x="7836021" y="816879"/>
                </a:cubicBezTo>
                <a:lnTo>
                  <a:pt x="81688" y="816879"/>
                </a:lnTo>
                <a:cubicBezTo>
                  <a:pt x="60023" y="816879"/>
                  <a:pt x="39245" y="808273"/>
                  <a:pt x="23926" y="792953"/>
                </a:cubicBezTo>
                <a:cubicBezTo>
                  <a:pt x="8607" y="777634"/>
                  <a:pt x="0" y="756856"/>
                  <a:pt x="0" y="735191"/>
                </a:cubicBezTo>
                <a:lnTo>
                  <a:pt x="0" y="81688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4886" tIns="64566" rIns="84886" bIns="64566" numCol="1" spcCol="1270" anchor="ctr" anchorCtr="0">
            <a:noAutofit/>
          </a:bodyPr>
          <a:lstStyle/>
          <a:p>
            <a:pPr lvl="0" algn="ctr" defTabSz="14224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3200" b="1" kern="1200" dirty="0" smtClean="0">
                <a:cs typeface="B Zar" pitchFamily="2" charset="-78"/>
              </a:rPr>
              <a:t>سربرداشتن از سجده:</a:t>
            </a:r>
            <a:endParaRPr lang="en-US" sz="3200" b="1" kern="1200" dirty="0">
              <a:cs typeface="B Zar" pitchFamily="2" charset="-78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1219205" y="1579240"/>
            <a:ext cx="7119953" cy="1158825"/>
            <a:chOff x="1219205" y="1579240"/>
            <a:chExt cx="7119953" cy="1158825"/>
          </a:xfrm>
        </p:grpSpPr>
        <p:sp>
          <p:nvSpPr>
            <p:cNvPr id="11" name="Freeform 10"/>
            <p:cNvSpPr/>
            <p:nvPr/>
          </p:nvSpPr>
          <p:spPr>
            <a:xfrm>
              <a:off x="7915322" y="1579240"/>
              <a:ext cx="423836" cy="66609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23836" y="0"/>
                  </a:moveTo>
                  <a:lnTo>
                    <a:pt x="423836" y="666090"/>
                  </a:lnTo>
                  <a:lnTo>
                    <a:pt x="0" y="666090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1219205" y="1752595"/>
              <a:ext cx="6696117" cy="985470"/>
            </a:xfrm>
            <a:custGeom>
              <a:avLst/>
              <a:gdLst>
                <a:gd name="connsiteX0" fmla="*/ 0 w 6696117"/>
                <a:gd name="connsiteY0" fmla="*/ 98547 h 985470"/>
                <a:gd name="connsiteX1" fmla="*/ 28864 w 6696117"/>
                <a:gd name="connsiteY1" fmla="*/ 28864 h 985470"/>
                <a:gd name="connsiteX2" fmla="*/ 98547 w 6696117"/>
                <a:gd name="connsiteY2" fmla="*/ 0 h 985470"/>
                <a:gd name="connsiteX3" fmla="*/ 6597570 w 6696117"/>
                <a:gd name="connsiteY3" fmla="*/ 0 h 985470"/>
                <a:gd name="connsiteX4" fmla="*/ 6667253 w 6696117"/>
                <a:gd name="connsiteY4" fmla="*/ 28864 h 985470"/>
                <a:gd name="connsiteX5" fmla="*/ 6696117 w 6696117"/>
                <a:gd name="connsiteY5" fmla="*/ 98547 h 985470"/>
                <a:gd name="connsiteX6" fmla="*/ 6696117 w 6696117"/>
                <a:gd name="connsiteY6" fmla="*/ 886923 h 985470"/>
                <a:gd name="connsiteX7" fmla="*/ 6667253 w 6696117"/>
                <a:gd name="connsiteY7" fmla="*/ 956606 h 985470"/>
                <a:gd name="connsiteX8" fmla="*/ 6597570 w 6696117"/>
                <a:gd name="connsiteY8" fmla="*/ 985470 h 985470"/>
                <a:gd name="connsiteX9" fmla="*/ 98547 w 6696117"/>
                <a:gd name="connsiteY9" fmla="*/ 985470 h 985470"/>
                <a:gd name="connsiteX10" fmla="*/ 28864 w 6696117"/>
                <a:gd name="connsiteY10" fmla="*/ 956606 h 985470"/>
                <a:gd name="connsiteX11" fmla="*/ 0 w 6696117"/>
                <a:gd name="connsiteY11" fmla="*/ 886923 h 985470"/>
                <a:gd name="connsiteX12" fmla="*/ 0 w 6696117"/>
                <a:gd name="connsiteY12" fmla="*/ 98547 h 985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96117" h="985470">
                  <a:moveTo>
                    <a:pt x="0" y="98547"/>
                  </a:moveTo>
                  <a:cubicBezTo>
                    <a:pt x="0" y="72411"/>
                    <a:pt x="10383" y="47345"/>
                    <a:pt x="28864" y="28864"/>
                  </a:cubicBezTo>
                  <a:cubicBezTo>
                    <a:pt x="47345" y="10383"/>
                    <a:pt x="72411" y="0"/>
                    <a:pt x="98547" y="0"/>
                  </a:cubicBezTo>
                  <a:lnTo>
                    <a:pt x="6597570" y="0"/>
                  </a:lnTo>
                  <a:cubicBezTo>
                    <a:pt x="6623706" y="0"/>
                    <a:pt x="6648772" y="10383"/>
                    <a:pt x="6667253" y="28864"/>
                  </a:cubicBezTo>
                  <a:cubicBezTo>
                    <a:pt x="6685734" y="47345"/>
                    <a:pt x="6696117" y="72411"/>
                    <a:pt x="6696117" y="98547"/>
                  </a:cubicBezTo>
                  <a:lnTo>
                    <a:pt x="6696117" y="886923"/>
                  </a:lnTo>
                  <a:cubicBezTo>
                    <a:pt x="6696117" y="913059"/>
                    <a:pt x="6685734" y="938125"/>
                    <a:pt x="6667253" y="956606"/>
                  </a:cubicBezTo>
                  <a:cubicBezTo>
                    <a:pt x="6648772" y="975087"/>
                    <a:pt x="6623706" y="985470"/>
                    <a:pt x="6597570" y="985470"/>
                  </a:cubicBezTo>
                  <a:lnTo>
                    <a:pt x="98547" y="985470"/>
                  </a:lnTo>
                  <a:cubicBezTo>
                    <a:pt x="72411" y="985470"/>
                    <a:pt x="47345" y="975087"/>
                    <a:pt x="28864" y="956606"/>
                  </a:cubicBezTo>
                  <a:cubicBezTo>
                    <a:pt x="10383" y="938125"/>
                    <a:pt x="0" y="913059"/>
                    <a:pt x="0" y="886923"/>
                  </a:cubicBezTo>
                  <a:lnTo>
                    <a:pt x="0" y="98547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4583" tIns="59343" rIns="74583" bIns="59343" numCol="1" spcCol="1270" anchor="t" anchorCtr="0">
              <a:noAutofit/>
            </a:bodyPr>
            <a:lstStyle/>
            <a:p>
              <a:pPr lvl="0" algn="r" defTabSz="1066800" rtl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fa-IR" sz="2400" b="1" kern="1200" dirty="0" smtClean="0">
                  <a:solidFill>
                    <a:srgbClr val="0070C0"/>
                  </a:solidFill>
                  <a:cs typeface="B Zar" pitchFamily="2" charset="-78"/>
                </a:rPr>
                <a:t>1 ـ بعد از تمام شدن ذكر سجده</a:t>
              </a:r>
              <a:endParaRPr lang="en-US" sz="2400" b="1" kern="1200" dirty="0">
                <a:solidFill>
                  <a:srgbClr val="0070C0"/>
                </a:solidFill>
                <a:cs typeface="B Zar" pitchFamily="2" charset="-78"/>
              </a:endParaRPr>
            </a:p>
            <a:p>
              <a:pPr marL="228600" lvl="1" indent="-228600" algn="r" defTabSz="1066800" rtl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har char="••"/>
              </a:pPr>
              <a:r>
                <a:rPr lang="fa-IR" sz="2400" kern="1200" dirty="0" smtClean="0">
                  <a:cs typeface="B Zar" pitchFamily="2" charset="-78"/>
                </a:rPr>
                <a:t>اول بايد بنشيند تا بدن آرام گيرد و دوباره به سجده رود.</a:t>
              </a:r>
              <a:endParaRPr lang="en-US" sz="2400" kern="1200" dirty="0">
                <a:cs typeface="B Zar" pitchFamily="2" charset="-78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219205" y="1579240"/>
            <a:ext cx="7119953" cy="2232788"/>
            <a:chOff x="1219205" y="1579240"/>
            <a:chExt cx="7119953" cy="2232788"/>
          </a:xfrm>
        </p:grpSpPr>
        <p:sp>
          <p:nvSpPr>
            <p:cNvPr id="13" name="Freeform 12"/>
            <p:cNvSpPr/>
            <p:nvPr/>
          </p:nvSpPr>
          <p:spPr>
            <a:xfrm>
              <a:off x="7915322" y="1579240"/>
              <a:ext cx="423836" cy="174620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23836" y="0"/>
                  </a:moveTo>
                  <a:lnTo>
                    <a:pt x="423836" y="1746200"/>
                  </a:lnTo>
                  <a:lnTo>
                    <a:pt x="0" y="1746200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1219205" y="2838854"/>
              <a:ext cx="6696117" cy="973174"/>
            </a:xfrm>
            <a:custGeom>
              <a:avLst/>
              <a:gdLst>
                <a:gd name="connsiteX0" fmla="*/ 0 w 6696117"/>
                <a:gd name="connsiteY0" fmla="*/ 97317 h 973174"/>
                <a:gd name="connsiteX1" fmla="*/ 28504 w 6696117"/>
                <a:gd name="connsiteY1" fmla="*/ 28504 h 973174"/>
                <a:gd name="connsiteX2" fmla="*/ 97318 w 6696117"/>
                <a:gd name="connsiteY2" fmla="*/ 1 h 973174"/>
                <a:gd name="connsiteX3" fmla="*/ 6598800 w 6696117"/>
                <a:gd name="connsiteY3" fmla="*/ 0 h 973174"/>
                <a:gd name="connsiteX4" fmla="*/ 6667613 w 6696117"/>
                <a:gd name="connsiteY4" fmla="*/ 28504 h 973174"/>
                <a:gd name="connsiteX5" fmla="*/ 6696116 w 6696117"/>
                <a:gd name="connsiteY5" fmla="*/ 97318 h 973174"/>
                <a:gd name="connsiteX6" fmla="*/ 6696117 w 6696117"/>
                <a:gd name="connsiteY6" fmla="*/ 875857 h 973174"/>
                <a:gd name="connsiteX7" fmla="*/ 6667613 w 6696117"/>
                <a:gd name="connsiteY7" fmla="*/ 944671 h 973174"/>
                <a:gd name="connsiteX8" fmla="*/ 6598799 w 6696117"/>
                <a:gd name="connsiteY8" fmla="*/ 973174 h 973174"/>
                <a:gd name="connsiteX9" fmla="*/ 97317 w 6696117"/>
                <a:gd name="connsiteY9" fmla="*/ 973174 h 973174"/>
                <a:gd name="connsiteX10" fmla="*/ 28503 w 6696117"/>
                <a:gd name="connsiteY10" fmla="*/ 944670 h 973174"/>
                <a:gd name="connsiteX11" fmla="*/ 0 w 6696117"/>
                <a:gd name="connsiteY11" fmla="*/ 875856 h 973174"/>
                <a:gd name="connsiteX12" fmla="*/ 0 w 6696117"/>
                <a:gd name="connsiteY12" fmla="*/ 97317 h 973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96117" h="973174">
                  <a:moveTo>
                    <a:pt x="0" y="97317"/>
                  </a:moveTo>
                  <a:cubicBezTo>
                    <a:pt x="0" y="71507"/>
                    <a:pt x="10253" y="46754"/>
                    <a:pt x="28504" y="28504"/>
                  </a:cubicBezTo>
                  <a:cubicBezTo>
                    <a:pt x="46755" y="10254"/>
                    <a:pt x="71507" y="1"/>
                    <a:pt x="97318" y="1"/>
                  </a:cubicBezTo>
                  <a:lnTo>
                    <a:pt x="6598800" y="0"/>
                  </a:lnTo>
                  <a:cubicBezTo>
                    <a:pt x="6624610" y="0"/>
                    <a:pt x="6649363" y="10253"/>
                    <a:pt x="6667613" y="28504"/>
                  </a:cubicBezTo>
                  <a:cubicBezTo>
                    <a:pt x="6685863" y="46755"/>
                    <a:pt x="6696116" y="71507"/>
                    <a:pt x="6696116" y="97318"/>
                  </a:cubicBezTo>
                  <a:cubicBezTo>
                    <a:pt x="6696116" y="356831"/>
                    <a:pt x="6696117" y="616344"/>
                    <a:pt x="6696117" y="875857"/>
                  </a:cubicBezTo>
                  <a:cubicBezTo>
                    <a:pt x="6696117" y="901667"/>
                    <a:pt x="6685864" y="926420"/>
                    <a:pt x="6667613" y="944671"/>
                  </a:cubicBezTo>
                  <a:cubicBezTo>
                    <a:pt x="6649363" y="962921"/>
                    <a:pt x="6624610" y="973174"/>
                    <a:pt x="6598799" y="973174"/>
                  </a:cubicBezTo>
                  <a:lnTo>
                    <a:pt x="97317" y="973174"/>
                  </a:lnTo>
                  <a:cubicBezTo>
                    <a:pt x="71507" y="973174"/>
                    <a:pt x="46754" y="962921"/>
                    <a:pt x="28503" y="944670"/>
                  </a:cubicBezTo>
                  <a:cubicBezTo>
                    <a:pt x="10253" y="926419"/>
                    <a:pt x="0" y="901667"/>
                    <a:pt x="0" y="875856"/>
                  </a:cubicBezTo>
                  <a:lnTo>
                    <a:pt x="0" y="97317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4223" tIns="58983" rIns="74223" bIns="58983" numCol="1" spcCol="1270" anchor="t" anchorCtr="0">
              <a:noAutofit/>
            </a:bodyPr>
            <a:lstStyle/>
            <a:p>
              <a:pPr lvl="0" algn="r" defTabSz="1066800" rtl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fa-IR" sz="2400" b="1" kern="1200" dirty="0" smtClean="0">
                  <a:solidFill>
                    <a:srgbClr val="0070C0"/>
                  </a:solidFill>
                  <a:cs typeface="B Zar" pitchFamily="2" charset="-78"/>
                </a:rPr>
                <a:t>2 ـ اگر پيش از تمام شدن ذكر، </a:t>
              </a:r>
              <a:endParaRPr lang="en-US" sz="2400" b="1" kern="1200" dirty="0">
                <a:solidFill>
                  <a:srgbClr val="0070C0"/>
                </a:solidFill>
                <a:cs typeface="B Zar" pitchFamily="2" charset="-78"/>
              </a:endParaRPr>
            </a:p>
            <a:p>
              <a:pPr marL="228600" lvl="1" indent="-228600" algn="r" defTabSz="1066800" rtl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har char="••"/>
              </a:pPr>
              <a:r>
                <a:rPr lang="fa-IR" sz="2400" kern="1200" dirty="0" smtClean="0">
                  <a:cs typeface="B Zar" pitchFamily="2" charset="-78"/>
                </a:rPr>
                <a:t>عمدا سر از سجده بردارد، نماز باطل است.</a:t>
              </a:r>
              <a:endParaRPr lang="en-US" sz="2400" kern="1200" dirty="0">
                <a:cs typeface="B Zar" pitchFamily="2" charset="-78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219205" y="1579240"/>
            <a:ext cx="7119953" cy="4646426"/>
            <a:chOff x="1219205" y="1579240"/>
            <a:chExt cx="7119953" cy="4646426"/>
          </a:xfrm>
        </p:grpSpPr>
        <p:sp>
          <p:nvSpPr>
            <p:cNvPr id="15" name="Freeform 14"/>
            <p:cNvSpPr/>
            <p:nvPr/>
          </p:nvSpPr>
          <p:spPr>
            <a:xfrm>
              <a:off x="7915322" y="1579240"/>
              <a:ext cx="423836" cy="3497358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23836" y="0"/>
                  </a:moveTo>
                  <a:lnTo>
                    <a:pt x="423836" y="3497358"/>
                  </a:lnTo>
                  <a:lnTo>
                    <a:pt x="0" y="3497358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1219205" y="3927532"/>
              <a:ext cx="6696117" cy="2298134"/>
            </a:xfrm>
            <a:custGeom>
              <a:avLst/>
              <a:gdLst>
                <a:gd name="connsiteX0" fmla="*/ 0 w 6696117"/>
                <a:gd name="connsiteY0" fmla="*/ 229813 h 2298134"/>
                <a:gd name="connsiteX1" fmla="*/ 67311 w 6696117"/>
                <a:gd name="connsiteY1" fmla="*/ 67311 h 2298134"/>
                <a:gd name="connsiteX2" fmla="*/ 229813 w 6696117"/>
                <a:gd name="connsiteY2" fmla="*/ 1 h 2298134"/>
                <a:gd name="connsiteX3" fmla="*/ 6466304 w 6696117"/>
                <a:gd name="connsiteY3" fmla="*/ 0 h 2298134"/>
                <a:gd name="connsiteX4" fmla="*/ 6628806 w 6696117"/>
                <a:gd name="connsiteY4" fmla="*/ 67311 h 2298134"/>
                <a:gd name="connsiteX5" fmla="*/ 6696116 w 6696117"/>
                <a:gd name="connsiteY5" fmla="*/ 229813 h 2298134"/>
                <a:gd name="connsiteX6" fmla="*/ 6696117 w 6696117"/>
                <a:gd name="connsiteY6" fmla="*/ 2068321 h 2298134"/>
                <a:gd name="connsiteX7" fmla="*/ 6628806 w 6696117"/>
                <a:gd name="connsiteY7" fmla="*/ 2230823 h 2298134"/>
                <a:gd name="connsiteX8" fmla="*/ 6466304 w 6696117"/>
                <a:gd name="connsiteY8" fmla="*/ 2298134 h 2298134"/>
                <a:gd name="connsiteX9" fmla="*/ 229813 w 6696117"/>
                <a:gd name="connsiteY9" fmla="*/ 2298134 h 2298134"/>
                <a:gd name="connsiteX10" fmla="*/ 67311 w 6696117"/>
                <a:gd name="connsiteY10" fmla="*/ 2230823 h 2298134"/>
                <a:gd name="connsiteX11" fmla="*/ 0 w 6696117"/>
                <a:gd name="connsiteY11" fmla="*/ 2068321 h 2298134"/>
                <a:gd name="connsiteX12" fmla="*/ 0 w 6696117"/>
                <a:gd name="connsiteY12" fmla="*/ 229813 h 2298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96117" h="2298134">
                  <a:moveTo>
                    <a:pt x="0" y="229813"/>
                  </a:moveTo>
                  <a:cubicBezTo>
                    <a:pt x="0" y="168863"/>
                    <a:pt x="24213" y="110409"/>
                    <a:pt x="67311" y="67311"/>
                  </a:cubicBezTo>
                  <a:cubicBezTo>
                    <a:pt x="110409" y="24213"/>
                    <a:pt x="168863" y="0"/>
                    <a:pt x="229813" y="1"/>
                  </a:cubicBezTo>
                  <a:lnTo>
                    <a:pt x="6466304" y="0"/>
                  </a:lnTo>
                  <a:cubicBezTo>
                    <a:pt x="6527254" y="0"/>
                    <a:pt x="6585708" y="24213"/>
                    <a:pt x="6628806" y="67311"/>
                  </a:cubicBezTo>
                  <a:cubicBezTo>
                    <a:pt x="6671904" y="110409"/>
                    <a:pt x="6696117" y="168863"/>
                    <a:pt x="6696116" y="229813"/>
                  </a:cubicBezTo>
                  <a:cubicBezTo>
                    <a:pt x="6696116" y="842649"/>
                    <a:pt x="6696117" y="1455485"/>
                    <a:pt x="6696117" y="2068321"/>
                  </a:cubicBezTo>
                  <a:cubicBezTo>
                    <a:pt x="6696117" y="2129271"/>
                    <a:pt x="6671905" y="2187725"/>
                    <a:pt x="6628806" y="2230823"/>
                  </a:cubicBezTo>
                  <a:cubicBezTo>
                    <a:pt x="6585708" y="2273921"/>
                    <a:pt x="6527254" y="2298134"/>
                    <a:pt x="6466304" y="2298134"/>
                  </a:cubicBezTo>
                  <a:lnTo>
                    <a:pt x="229813" y="2298134"/>
                  </a:lnTo>
                  <a:cubicBezTo>
                    <a:pt x="168863" y="2298134"/>
                    <a:pt x="110409" y="2273922"/>
                    <a:pt x="67311" y="2230823"/>
                  </a:cubicBezTo>
                  <a:cubicBezTo>
                    <a:pt x="24213" y="2187725"/>
                    <a:pt x="0" y="2129271"/>
                    <a:pt x="0" y="2068321"/>
                  </a:cubicBezTo>
                  <a:lnTo>
                    <a:pt x="0" y="229813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3030" tIns="97790" rIns="113030" bIns="97790" numCol="1" spcCol="1270" anchor="t" anchorCtr="0">
              <a:noAutofit/>
            </a:bodyPr>
            <a:lstStyle/>
            <a:p>
              <a:pPr lvl="0" algn="r" defTabSz="1066800" rtl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fa-IR" sz="2400" b="1" kern="1200" dirty="0" smtClean="0">
                  <a:solidFill>
                    <a:srgbClr val="0070C0"/>
                  </a:solidFill>
                  <a:cs typeface="B Zar" pitchFamily="2" charset="-78"/>
                </a:rPr>
                <a:t>3 ـ اگر پيشانى بى‏اختيار از جاى سجده بلند شود، </a:t>
              </a:r>
              <a:endParaRPr lang="en-US" sz="2400" b="1" kern="1200" dirty="0">
                <a:solidFill>
                  <a:srgbClr val="0070C0"/>
                </a:solidFill>
                <a:cs typeface="B Zar" pitchFamily="2" charset="-78"/>
              </a:endParaRPr>
            </a:p>
            <a:p>
              <a:pPr marL="228600" lvl="1" indent="-228600" algn="r" defTabSz="1066800" rtl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har char="••"/>
              </a:pPr>
              <a:r>
                <a:rPr lang="fa-IR" sz="2400" kern="1200" dirty="0" smtClean="0">
                  <a:cs typeface="B Zar" pitchFamily="2" charset="-78"/>
                </a:rPr>
                <a:t>چنانچه ممكن باشد بايد نگذارد دوباره به جاى سجده برسد، و اين يك سجده حساب مى‏شود، چه ذكر سجده را گفته باشد يا نه  اگر</a:t>
              </a:r>
              <a:br>
                <a:rPr lang="fa-IR" sz="2400" kern="1200" dirty="0" smtClean="0">
                  <a:cs typeface="B Zar" pitchFamily="2" charset="-78"/>
                </a:rPr>
              </a:br>
              <a:r>
                <a:rPr lang="fa-IR" sz="2400" kern="1200" dirty="0" smtClean="0">
                  <a:cs typeface="B Zar" pitchFamily="2" charset="-78"/>
                </a:rPr>
                <a:t>نتواند سر را نگه دارد و بى‏اختيار دوباره به جاى سجده برسد، با هم يك سجده حساب مى‏شود و اگر ذكر نگفته باشد، بايد بگويد.</a:t>
              </a:r>
              <a:endParaRPr lang="en-US" sz="2400" kern="1200" dirty="0">
                <a:cs typeface="B Zar" pitchFamily="2" charset="-78"/>
              </a:endParaRPr>
            </a:p>
          </p:txBody>
        </p:sp>
      </p:grpSp>
      <p:sp>
        <p:nvSpPr>
          <p:cNvPr id="20" name="4-Point Star 19">
            <a:hlinkClick r:id="rId3" action="ppaction://hlinksldjump"/>
          </p:cNvPr>
          <p:cNvSpPr/>
          <p:nvPr/>
        </p:nvSpPr>
        <p:spPr>
          <a:xfrm>
            <a:off x="1295400" y="5791200"/>
            <a:ext cx="335822" cy="335822"/>
          </a:xfrm>
          <a:prstGeom prst="star4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" grpId="0" animBg="1"/>
      <p:bldP spid="20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338433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4" name="Snip Single Corner Rectangle 13"/>
          <p:cNvSpPr/>
          <p:nvPr/>
        </p:nvSpPr>
        <p:spPr>
          <a:xfrm>
            <a:off x="0" y="0"/>
            <a:ext cx="34671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742950" y="2"/>
            <a:ext cx="1947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واجبات نماز 3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11" name="Picture 10" descr="Picture9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800" y="990600"/>
            <a:ext cx="8679987" cy="52482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8338433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4671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42950" y="2"/>
            <a:ext cx="1947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واجبات نماز 3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1486641" y="613230"/>
            <a:ext cx="5355348" cy="2376475"/>
            <a:chOff x="1486641" y="613230"/>
            <a:chExt cx="5355348" cy="2376475"/>
          </a:xfrm>
        </p:grpSpPr>
        <p:sp>
          <p:nvSpPr>
            <p:cNvPr id="14" name="Freeform 13"/>
            <p:cNvSpPr/>
            <p:nvPr/>
          </p:nvSpPr>
          <p:spPr>
            <a:xfrm rot="25849260">
              <a:off x="5816887" y="1964603"/>
              <a:ext cx="2018111" cy="32093"/>
            </a:xfrm>
            <a:custGeom>
              <a:avLst/>
              <a:gdLst>
                <a:gd name="connsiteX0" fmla="*/ 0 w 2018111"/>
                <a:gd name="connsiteY0" fmla="*/ 16046 h 32092"/>
                <a:gd name="connsiteX1" fmla="*/ 2018111 w 2018111"/>
                <a:gd name="connsiteY1" fmla="*/ 16046 h 32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18111" h="32092">
                  <a:moveTo>
                    <a:pt x="2018111" y="16046"/>
                  </a:moveTo>
                  <a:lnTo>
                    <a:pt x="0" y="16046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971303" tIns="-34407" rIns="971302" bIns="-34406" numCol="1" spcCol="1270" anchor="ctr" anchorCtr="0">
              <a:noAutofit/>
            </a:bodyPr>
            <a:lstStyle/>
            <a:p>
              <a:pPr lvl="0" algn="ctr" defTabSz="3111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700" kern="1200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486641" y="613230"/>
              <a:ext cx="5007806" cy="828739"/>
            </a:xfrm>
            <a:custGeom>
              <a:avLst/>
              <a:gdLst>
                <a:gd name="connsiteX0" fmla="*/ 0 w 5007806"/>
                <a:gd name="connsiteY0" fmla="*/ 82874 h 828739"/>
                <a:gd name="connsiteX1" fmla="*/ 24273 w 5007806"/>
                <a:gd name="connsiteY1" fmla="*/ 24273 h 828739"/>
                <a:gd name="connsiteX2" fmla="*/ 82874 w 5007806"/>
                <a:gd name="connsiteY2" fmla="*/ 0 h 828739"/>
                <a:gd name="connsiteX3" fmla="*/ 4924932 w 5007806"/>
                <a:gd name="connsiteY3" fmla="*/ 0 h 828739"/>
                <a:gd name="connsiteX4" fmla="*/ 4983533 w 5007806"/>
                <a:gd name="connsiteY4" fmla="*/ 24273 h 828739"/>
                <a:gd name="connsiteX5" fmla="*/ 5007806 w 5007806"/>
                <a:gd name="connsiteY5" fmla="*/ 82874 h 828739"/>
                <a:gd name="connsiteX6" fmla="*/ 5007806 w 5007806"/>
                <a:gd name="connsiteY6" fmla="*/ 745865 h 828739"/>
                <a:gd name="connsiteX7" fmla="*/ 4983533 w 5007806"/>
                <a:gd name="connsiteY7" fmla="*/ 804466 h 828739"/>
                <a:gd name="connsiteX8" fmla="*/ 4924932 w 5007806"/>
                <a:gd name="connsiteY8" fmla="*/ 828739 h 828739"/>
                <a:gd name="connsiteX9" fmla="*/ 82874 w 5007806"/>
                <a:gd name="connsiteY9" fmla="*/ 828739 h 828739"/>
                <a:gd name="connsiteX10" fmla="*/ 24273 w 5007806"/>
                <a:gd name="connsiteY10" fmla="*/ 804466 h 828739"/>
                <a:gd name="connsiteX11" fmla="*/ 0 w 5007806"/>
                <a:gd name="connsiteY11" fmla="*/ 745865 h 828739"/>
                <a:gd name="connsiteX12" fmla="*/ 0 w 5007806"/>
                <a:gd name="connsiteY12" fmla="*/ 82874 h 828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07806" h="828739">
                  <a:moveTo>
                    <a:pt x="0" y="82874"/>
                  </a:moveTo>
                  <a:cubicBezTo>
                    <a:pt x="0" y="60894"/>
                    <a:pt x="8731" y="39815"/>
                    <a:pt x="24273" y="24273"/>
                  </a:cubicBezTo>
                  <a:cubicBezTo>
                    <a:pt x="39815" y="8731"/>
                    <a:pt x="60894" y="0"/>
                    <a:pt x="82874" y="0"/>
                  </a:cubicBezTo>
                  <a:lnTo>
                    <a:pt x="4924932" y="0"/>
                  </a:lnTo>
                  <a:cubicBezTo>
                    <a:pt x="4946912" y="0"/>
                    <a:pt x="4967991" y="8731"/>
                    <a:pt x="4983533" y="24273"/>
                  </a:cubicBezTo>
                  <a:cubicBezTo>
                    <a:pt x="4999075" y="39815"/>
                    <a:pt x="5007806" y="60894"/>
                    <a:pt x="5007806" y="82874"/>
                  </a:cubicBezTo>
                  <a:lnTo>
                    <a:pt x="5007806" y="745865"/>
                  </a:lnTo>
                  <a:cubicBezTo>
                    <a:pt x="5007806" y="767845"/>
                    <a:pt x="4999075" y="788924"/>
                    <a:pt x="4983533" y="804466"/>
                  </a:cubicBezTo>
                  <a:cubicBezTo>
                    <a:pt x="4967991" y="820008"/>
                    <a:pt x="4946912" y="828739"/>
                    <a:pt x="4924932" y="828739"/>
                  </a:cubicBezTo>
                  <a:lnTo>
                    <a:pt x="82874" y="828739"/>
                  </a:lnTo>
                  <a:cubicBezTo>
                    <a:pt x="60894" y="828739"/>
                    <a:pt x="39815" y="820008"/>
                    <a:pt x="24273" y="804466"/>
                  </a:cubicBezTo>
                  <a:cubicBezTo>
                    <a:pt x="8731" y="788924"/>
                    <a:pt x="0" y="767845"/>
                    <a:pt x="0" y="745865"/>
                  </a:cubicBezTo>
                  <a:lnTo>
                    <a:pt x="0" y="82874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42053" tIns="42053" rIns="42053" bIns="42053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واجبات ركوع</a:t>
              </a:r>
              <a:endParaRPr lang="fa-IR" sz="2800" b="1" kern="1200" dirty="0">
                <a:cs typeface="B Zar" pitchFamily="2" charset="-78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486641" y="1566280"/>
            <a:ext cx="5355347" cy="1471382"/>
            <a:chOff x="1486641" y="1566280"/>
            <a:chExt cx="5355347" cy="1471382"/>
          </a:xfrm>
        </p:grpSpPr>
        <p:sp>
          <p:nvSpPr>
            <p:cNvPr id="16" name="Freeform 15"/>
            <p:cNvSpPr/>
            <p:nvPr/>
          </p:nvSpPr>
          <p:spPr>
            <a:xfrm rot="24910531">
              <a:off x="6245455" y="2441128"/>
              <a:ext cx="1160974" cy="32093"/>
            </a:xfrm>
            <a:custGeom>
              <a:avLst/>
              <a:gdLst>
                <a:gd name="connsiteX0" fmla="*/ 0 w 1160974"/>
                <a:gd name="connsiteY0" fmla="*/ 16046 h 32092"/>
                <a:gd name="connsiteX1" fmla="*/ 1160974 w 1160974"/>
                <a:gd name="connsiteY1" fmla="*/ 16046 h 32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60974" h="32092">
                  <a:moveTo>
                    <a:pt x="1160974" y="16046"/>
                  </a:moveTo>
                  <a:lnTo>
                    <a:pt x="0" y="16046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564163" tIns="-12979" rIns="564163" bIns="-12977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486641" y="1566280"/>
              <a:ext cx="5007806" cy="828739"/>
            </a:xfrm>
            <a:custGeom>
              <a:avLst/>
              <a:gdLst>
                <a:gd name="connsiteX0" fmla="*/ 0 w 5007806"/>
                <a:gd name="connsiteY0" fmla="*/ 82874 h 828739"/>
                <a:gd name="connsiteX1" fmla="*/ 24273 w 5007806"/>
                <a:gd name="connsiteY1" fmla="*/ 24273 h 828739"/>
                <a:gd name="connsiteX2" fmla="*/ 82874 w 5007806"/>
                <a:gd name="connsiteY2" fmla="*/ 0 h 828739"/>
                <a:gd name="connsiteX3" fmla="*/ 4924932 w 5007806"/>
                <a:gd name="connsiteY3" fmla="*/ 0 h 828739"/>
                <a:gd name="connsiteX4" fmla="*/ 4983533 w 5007806"/>
                <a:gd name="connsiteY4" fmla="*/ 24273 h 828739"/>
                <a:gd name="connsiteX5" fmla="*/ 5007806 w 5007806"/>
                <a:gd name="connsiteY5" fmla="*/ 82874 h 828739"/>
                <a:gd name="connsiteX6" fmla="*/ 5007806 w 5007806"/>
                <a:gd name="connsiteY6" fmla="*/ 745865 h 828739"/>
                <a:gd name="connsiteX7" fmla="*/ 4983533 w 5007806"/>
                <a:gd name="connsiteY7" fmla="*/ 804466 h 828739"/>
                <a:gd name="connsiteX8" fmla="*/ 4924932 w 5007806"/>
                <a:gd name="connsiteY8" fmla="*/ 828739 h 828739"/>
                <a:gd name="connsiteX9" fmla="*/ 82874 w 5007806"/>
                <a:gd name="connsiteY9" fmla="*/ 828739 h 828739"/>
                <a:gd name="connsiteX10" fmla="*/ 24273 w 5007806"/>
                <a:gd name="connsiteY10" fmla="*/ 804466 h 828739"/>
                <a:gd name="connsiteX11" fmla="*/ 0 w 5007806"/>
                <a:gd name="connsiteY11" fmla="*/ 745865 h 828739"/>
                <a:gd name="connsiteX12" fmla="*/ 0 w 5007806"/>
                <a:gd name="connsiteY12" fmla="*/ 82874 h 828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07806" h="828739">
                  <a:moveTo>
                    <a:pt x="0" y="82874"/>
                  </a:moveTo>
                  <a:cubicBezTo>
                    <a:pt x="0" y="60894"/>
                    <a:pt x="8731" y="39815"/>
                    <a:pt x="24273" y="24273"/>
                  </a:cubicBezTo>
                  <a:cubicBezTo>
                    <a:pt x="39815" y="8731"/>
                    <a:pt x="60894" y="0"/>
                    <a:pt x="82874" y="0"/>
                  </a:cubicBezTo>
                  <a:lnTo>
                    <a:pt x="4924932" y="0"/>
                  </a:lnTo>
                  <a:cubicBezTo>
                    <a:pt x="4946912" y="0"/>
                    <a:pt x="4967991" y="8731"/>
                    <a:pt x="4983533" y="24273"/>
                  </a:cubicBezTo>
                  <a:cubicBezTo>
                    <a:pt x="4999075" y="39815"/>
                    <a:pt x="5007806" y="60894"/>
                    <a:pt x="5007806" y="82874"/>
                  </a:cubicBezTo>
                  <a:lnTo>
                    <a:pt x="5007806" y="745865"/>
                  </a:lnTo>
                  <a:cubicBezTo>
                    <a:pt x="5007806" y="767845"/>
                    <a:pt x="4999075" y="788924"/>
                    <a:pt x="4983533" y="804466"/>
                  </a:cubicBezTo>
                  <a:cubicBezTo>
                    <a:pt x="4967991" y="820008"/>
                    <a:pt x="4946912" y="828739"/>
                    <a:pt x="4924932" y="828739"/>
                  </a:cubicBezTo>
                  <a:lnTo>
                    <a:pt x="82874" y="828739"/>
                  </a:lnTo>
                  <a:cubicBezTo>
                    <a:pt x="60894" y="828739"/>
                    <a:pt x="39815" y="820008"/>
                    <a:pt x="24273" y="804466"/>
                  </a:cubicBezTo>
                  <a:cubicBezTo>
                    <a:pt x="8731" y="788924"/>
                    <a:pt x="0" y="767845"/>
                    <a:pt x="0" y="745865"/>
                  </a:cubicBezTo>
                  <a:lnTo>
                    <a:pt x="0" y="82874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42053" tIns="42053" rIns="42053" bIns="42053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ذكـر ركـوع</a:t>
              </a:r>
              <a:endParaRPr lang="fa-IR" sz="2800" b="1" kern="1200" dirty="0">
                <a:cs typeface="B Zar" pitchFamily="2" charset="-78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486641" y="2519330"/>
            <a:ext cx="5670797" cy="828739"/>
            <a:chOff x="1486641" y="2519330"/>
            <a:chExt cx="5670797" cy="828739"/>
          </a:xfrm>
        </p:grpSpPr>
        <p:sp>
          <p:nvSpPr>
            <p:cNvPr id="18" name="Freeform 17"/>
            <p:cNvSpPr/>
            <p:nvPr/>
          </p:nvSpPr>
          <p:spPr>
            <a:xfrm rot="21600000">
              <a:off x="6494447" y="2917653"/>
              <a:ext cx="662991" cy="32092"/>
            </a:xfrm>
            <a:custGeom>
              <a:avLst/>
              <a:gdLst>
                <a:gd name="connsiteX0" fmla="*/ 0 w 662991"/>
                <a:gd name="connsiteY0" fmla="*/ 16046 h 32092"/>
                <a:gd name="connsiteX1" fmla="*/ 662991 w 662991"/>
                <a:gd name="connsiteY1" fmla="*/ 16046 h 32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2991" h="32092">
                  <a:moveTo>
                    <a:pt x="662991" y="16046"/>
                  </a:moveTo>
                  <a:lnTo>
                    <a:pt x="0" y="16046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327621" tIns="-528" rIns="327621" bIns="-529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486641" y="2519330"/>
              <a:ext cx="5007806" cy="828739"/>
            </a:xfrm>
            <a:custGeom>
              <a:avLst/>
              <a:gdLst>
                <a:gd name="connsiteX0" fmla="*/ 0 w 5007806"/>
                <a:gd name="connsiteY0" fmla="*/ 82874 h 828739"/>
                <a:gd name="connsiteX1" fmla="*/ 24273 w 5007806"/>
                <a:gd name="connsiteY1" fmla="*/ 24273 h 828739"/>
                <a:gd name="connsiteX2" fmla="*/ 82874 w 5007806"/>
                <a:gd name="connsiteY2" fmla="*/ 0 h 828739"/>
                <a:gd name="connsiteX3" fmla="*/ 4924932 w 5007806"/>
                <a:gd name="connsiteY3" fmla="*/ 0 h 828739"/>
                <a:gd name="connsiteX4" fmla="*/ 4983533 w 5007806"/>
                <a:gd name="connsiteY4" fmla="*/ 24273 h 828739"/>
                <a:gd name="connsiteX5" fmla="*/ 5007806 w 5007806"/>
                <a:gd name="connsiteY5" fmla="*/ 82874 h 828739"/>
                <a:gd name="connsiteX6" fmla="*/ 5007806 w 5007806"/>
                <a:gd name="connsiteY6" fmla="*/ 745865 h 828739"/>
                <a:gd name="connsiteX7" fmla="*/ 4983533 w 5007806"/>
                <a:gd name="connsiteY7" fmla="*/ 804466 h 828739"/>
                <a:gd name="connsiteX8" fmla="*/ 4924932 w 5007806"/>
                <a:gd name="connsiteY8" fmla="*/ 828739 h 828739"/>
                <a:gd name="connsiteX9" fmla="*/ 82874 w 5007806"/>
                <a:gd name="connsiteY9" fmla="*/ 828739 h 828739"/>
                <a:gd name="connsiteX10" fmla="*/ 24273 w 5007806"/>
                <a:gd name="connsiteY10" fmla="*/ 804466 h 828739"/>
                <a:gd name="connsiteX11" fmla="*/ 0 w 5007806"/>
                <a:gd name="connsiteY11" fmla="*/ 745865 h 828739"/>
                <a:gd name="connsiteX12" fmla="*/ 0 w 5007806"/>
                <a:gd name="connsiteY12" fmla="*/ 82874 h 828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07806" h="828739">
                  <a:moveTo>
                    <a:pt x="0" y="82874"/>
                  </a:moveTo>
                  <a:cubicBezTo>
                    <a:pt x="0" y="60894"/>
                    <a:pt x="8731" y="39815"/>
                    <a:pt x="24273" y="24273"/>
                  </a:cubicBezTo>
                  <a:cubicBezTo>
                    <a:pt x="39815" y="8731"/>
                    <a:pt x="60894" y="0"/>
                    <a:pt x="82874" y="0"/>
                  </a:cubicBezTo>
                  <a:lnTo>
                    <a:pt x="4924932" y="0"/>
                  </a:lnTo>
                  <a:cubicBezTo>
                    <a:pt x="4946912" y="0"/>
                    <a:pt x="4967991" y="8731"/>
                    <a:pt x="4983533" y="24273"/>
                  </a:cubicBezTo>
                  <a:cubicBezTo>
                    <a:pt x="4999075" y="39815"/>
                    <a:pt x="5007806" y="60894"/>
                    <a:pt x="5007806" y="82874"/>
                  </a:cubicBezTo>
                  <a:lnTo>
                    <a:pt x="5007806" y="745865"/>
                  </a:lnTo>
                  <a:cubicBezTo>
                    <a:pt x="5007806" y="767845"/>
                    <a:pt x="4999075" y="788924"/>
                    <a:pt x="4983533" y="804466"/>
                  </a:cubicBezTo>
                  <a:cubicBezTo>
                    <a:pt x="4967991" y="820008"/>
                    <a:pt x="4946912" y="828739"/>
                    <a:pt x="4924932" y="828739"/>
                  </a:cubicBezTo>
                  <a:lnTo>
                    <a:pt x="82874" y="828739"/>
                  </a:lnTo>
                  <a:cubicBezTo>
                    <a:pt x="60894" y="828739"/>
                    <a:pt x="39815" y="820008"/>
                    <a:pt x="24273" y="804466"/>
                  </a:cubicBezTo>
                  <a:cubicBezTo>
                    <a:pt x="8731" y="788924"/>
                    <a:pt x="0" y="767845"/>
                    <a:pt x="0" y="745865"/>
                  </a:cubicBezTo>
                  <a:lnTo>
                    <a:pt x="0" y="82874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42053" tIns="42053" rIns="42053" bIns="42053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آرامش بدن در ركوع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486641" y="2829738"/>
            <a:ext cx="5355347" cy="1471381"/>
            <a:chOff x="1486641" y="2829738"/>
            <a:chExt cx="5355347" cy="1471381"/>
          </a:xfrm>
        </p:grpSpPr>
        <p:sp>
          <p:nvSpPr>
            <p:cNvPr id="20" name="Freeform 19"/>
            <p:cNvSpPr/>
            <p:nvPr/>
          </p:nvSpPr>
          <p:spPr>
            <a:xfrm rot="18289469">
              <a:off x="6245455" y="3394178"/>
              <a:ext cx="1160974" cy="32093"/>
            </a:xfrm>
            <a:custGeom>
              <a:avLst/>
              <a:gdLst>
                <a:gd name="connsiteX0" fmla="*/ 0 w 1160974"/>
                <a:gd name="connsiteY0" fmla="*/ 16046 h 32092"/>
                <a:gd name="connsiteX1" fmla="*/ 1160974 w 1160974"/>
                <a:gd name="connsiteY1" fmla="*/ 16046 h 32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60974" h="32092">
                  <a:moveTo>
                    <a:pt x="1160974" y="16046"/>
                  </a:moveTo>
                  <a:lnTo>
                    <a:pt x="0" y="16046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564163" tIns="-12978" rIns="564163" bIns="-12978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486641" y="3472380"/>
              <a:ext cx="5007806" cy="828739"/>
            </a:xfrm>
            <a:custGeom>
              <a:avLst/>
              <a:gdLst>
                <a:gd name="connsiteX0" fmla="*/ 0 w 5007806"/>
                <a:gd name="connsiteY0" fmla="*/ 82874 h 828739"/>
                <a:gd name="connsiteX1" fmla="*/ 24273 w 5007806"/>
                <a:gd name="connsiteY1" fmla="*/ 24273 h 828739"/>
                <a:gd name="connsiteX2" fmla="*/ 82874 w 5007806"/>
                <a:gd name="connsiteY2" fmla="*/ 0 h 828739"/>
                <a:gd name="connsiteX3" fmla="*/ 4924932 w 5007806"/>
                <a:gd name="connsiteY3" fmla="*/ 0 h 828739"/>
                <a:gd name="connsiteX4" fmla="*/ 4983533 w 5007806"/>
                <a:gd name="connsiteY4" fmla="*/ 24273 h 828739"/>
                <a:gd name="connsiteX5" fmla="*/ 5007806 w 5007806"/>
                <a:gd name="connsiteY5" fmla="*/ 82874 h 828739"/>
                <a:gd name="connsiteX6" fmla="*/ 5007806 w 5007806"/>
                <a:gd name="connsiteY6" fmla="*/ 745865 h 828739"/>
                <a:gd name="connsiteX7" fmla="*/ 4983533 w 5007806"/>
                <a:gd name="connsiteY7" fmla="*/ 804466 h 828739"/>
                <a:gd name="connsiteX8" fmla="*/ 4924932 w 5007806"/>
                <a:gd name="connsiteY8" fmla="*/ 828739 h 828739"/>
                <a:gd name="connsiteX9" fmla="*/ 82874 w 5007806"/>
                <a:gd name="connsiteY9" fmla="*/ 828739 h 828739"/>
                <a:gd name="connsiteX10" fmla="*/ 24273 w 5007806"/>
                <a:gd name="connsiteY10" fmla="*/ 804466 h 828739"/>
                <a:gd name="connsiteX11" fmla="*/ 0 w 5007806"/>
                <a:gd name="connsiteY11" fmla="*/ 745865 h 828739"/>
                <a:gd name="connsiteX12" fmla="*/ 0 w 5007806"/>
                <a:gd name="connsiteY12" fmla="*/ 82874 h 828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07806" h="828739">
                  <a:moveTo>
                    <a:pt x="0" y="82874"/>
                  </a:moveTo>
                  <a:cubicBezTo>
                    <a:pt x="0" y="60894"/>
                    <a:pt x="8731" y="39815"/>
                    <a:pt x="24273" y="24273"/>
                  </a:cubicBezTo>
                  <a:cubicBezTo>
                    <a:pt x="39815" y="8731"/>
                    <a:pt x="60894" y="0"/>
                    <a:pt x="82874" y="0"/>
                  </a:cubicBezTo>
                  <a:lnTo>
                    <a:pt x="4924932" y="0"/>
                  </a:lnTo>
                  <a:cubicBezTo>
                    <a:pt x="4946912" y="0"/>
                    <a:pt x="4967991" y="8731"/>
                    <a:pt x="4983533" y="24273"/>
                  </a:cubicBezTo>
                  <a:cubicBezTo>
                    <a:pt x="4999075" y="39815"/>
                    <a:pt x="5007806" y="60894"/>
                    <a:pt x="5007806" y="82874"/>
                  </a:cubicBezTo>
                  <a:lnTo>
                    <a:pt x="5007806" y="745865"/>
                  </a:lnTo>
                  <a:cubicBezTo>
                    <a:pt x="5007806" y="767845"/>
                    <a:pt x="4999075" y="788924"/>
                    <a:pt x="4983533" y="804466"/>
                  </a:cubicBezTo>
                  <a:cubicBezTo>
                    <a:pt x="4967991" y="820008"/>
                    <a:pt x="4946912" y="828739"/>
                    <a:pt x="4924932" y="828739"/>
                  </a:cubicBezTo>
                  <a:lnTo>
                    <a:pt x="82874" y="828739"/>
                  </a:lnTo>
                  <a:cubicBezTo>
                    <a:pt x="60894" y="828739"/>
                    <a:pt x="39815" y="820008"/>
                    <a:pt x="24273" y="804466"/>
                  </a:cubicBezTo>
                  <a:cubicBezTo>
                    <a:pt x="8731" y="788924"/>
                    <a:pt x="0" y="767845"/>
                    <a:pt x="0" y="745865"/>
                  </a:cubicBezTo>
                  <a:lnTo>
                    <a:pt x="0" y="82874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42053" tIns="42053" rIns="42053" bIns="42053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وظيفه كسى كه نمى‏تواند ركوع كند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1486641" y="2877694"/>
            <a:ext cx="5355348" cy="2376475"/>
            <a:chOff x="1486641" y="2877694"/>
            <a:chExt cx="5355348" cy="2376475"/>
          </a:xfrm>
        </p:grpSpPr>
        <p:sp>
          <p:nvSpPr>
            <p:cNvPr id="22" name="Freeform 21"/>
            <p:cNvSpPr/>
            <p:nvPr/>
          </p:nvSpPr>
          <p:spPr>
            <a:xfrm rot="17350740">
              <a:off x="5816887" y="3870703"/>
              <a:ext cx="2018111" cy="32093"/>
            </a:xfrm>
            <a:custGeom>
              <a:avLst/>
              <a:gdLst>
                <a:gd name="connsiteX0" fmla="*/ 0 w 2018111"/>
                <a:gd name="connsiteY0" fmla="*/ 16046 h 32092"/>
                <a:gd name="connsiteX1" fmla="*/ 2018111 w 2018111"/>
                <a:gd name="connsiteY1" fmla="*/ 16046 h 32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18111" h="32092">
                  <a:moveTo>
                    <a:pt x="2018111" y="16046"/>
                  </a:moveTo>
                  <a:lnTo>
                    <a:pt x="0" y="16046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971302" tIns="-34406" rIns="971303" bIns="-34407" numCol="1" spcCol="1270" anchor="ctr" anchorCtr="0">
              <a:noAutofit/>
            </a:bodyPr>
            <a:lstStyle/>
            <a:p>
              <a:pPr lvl="0" algn="ctr" defTabSz="3111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700" kern="1200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486641" y="4425430"/>
              <a:ext cx="5007806" cy="828739"/>
            </a:xfrm>
            <a:custGeom>
              <a:avLst/>
              <a:gdLst>
                <a:gd name="connsiteX0" fmla="*/ 0 w 5007806"/>
                <a:gd name="connsiteY0" fmla="*/ 82874 h 828739"/>
                <a:gd name="connsiteX1" fmla="*/ 24273 w 5007806"/>
                <a:gd name="connsiteY1" fmla="*/ 24273 h 828739"/>
                <a:gd name="connsiteX2" fmla="*/ 82874 w 5007806"/>
                <a:gd name="connsiteY2" fmla="*/ 0 h 828739"/>
                <a:gd name="connsiteX3" fmla="*/ 4924932 w 5007806"/>
                <a:gd name="connsiteY3" fmla="*/ 0 h 828739"/>
                <a:gd name="connsiteX4" fmla="*/ 4983533 w 5007806"/>
                <a:gd name="connsiteY4" fmla="*/ 24273 h 828739"/>
                <a:gd name="connsiteX5" fmla="*/ 5007806 w 5007806"/>
                <a:gd name="connsiteY5" fmla="*/ 82874 h 828739"/>
                <a:gd name="connsiteX6" fmla="*/ 5007806 w 5007806"/>
                <a:gd name="connsiteY6" fmla="*/ 745865 h 828739"/>
                <a:gd name="connsiteX7" fmla="*/ 4983533 w 5007806"/>
                <a:gd name="connsiteY7" fmla="*/ 804466 h 828739"/>
                <a:gd name="connsiteX8" fmla="*/ 4924932 w 5007806"/>
                <a:gd name="connsiteY8" fmla="*/ 828739 h 828739"/>
                <a:gd name="connsiteX9" fmla="*/ 82874 w 5007806"/>
                <a:gd name="connsiteY9" fmla="*/ 828739 h 828739"/>
                <a:gd name="connsiteX10" fmla="*/ 24273 w 5007806"/>
                <a:gd name="connsiteY10" fmla="*/ 804466 h 828739"/>
                <a:gd name="connsiteX11" fmla="*/ 0 w 5007806"/>
                <a:gd name="connsiteY11" fmla="*/ 745865 h 828739"/>
                <a:gd name="connsiteX12" fmla="*/ 0 w 5007806"/>
                <a:gd name="connsiteY12" fmla="*/ 82874 h 828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07806" h="828739">
                  <a:moveTo>
                    <a:pt x="0" y="82874"/>
                  </a:moveTo>
                  <a:cubicBezTo>
                    <a:pt x="0" y="60894"/>
                    <a:pt x="8731" y="39815"/>
                    <a:pt x="24273" y="24273"/>
                  </a:cubicBezTo>
                  <a:cubicBezTo>
                    <a:pt x="39815" y="8731"/>
                    <a:pt x="60894" y="0"/>
                    <a:pt x="82874" y="0"/>
                  </a:cubicBezTo>
                  <a:lnTo>
                    <a:pt x="4924932" y="0"/>
                  </a:lnTo>
                  <a:cubicBezTo>
                    <a:pt x="4946912" y="0"/>
                    <a:pt x="4967991" y="8731"/>
                    <a:pt x="4983533" y="24273"/>
                  </a:cubicBezTo>
                  <a:cubicBezTo>
                    <a:pt x="4999075" y="39815"/>
                    <a:pt x="5007806" y="60894"/>
                    <a:pt x="5007806" y="82874"/>
                  </a:cubicBezTo>
                  <a:lnTo>
                    <a:pt x="5007806" y="745865"/>
                  </a:lnTo>
                  <a:cubicBezTo>
                    <a:pt x="5007806" y="767845"/>
                    <a:pt x="4999075" y="788924"/>
                    <a:pt x="4983533" y="804466"/>
                  </a:cubicBezTo>
                  <a:cubicBezTo>
                    <a:pt x="4967991" y="820008"/>
                    <a:pt x="4946912" y="828739"/>
                    <a:pt x="4924932" y="828739"/>
                  </a:cubicBezTo>
                  <a:lnTo>
                    <a:pt x="82874" y="828739"/>
                  </a:lnTo>
                  <a:cubicBezTo>
                    <a:pt x="60894" y="828739"/>
                    <a:pt x="39815" y="820008"/>
                    <a:pt x="24273" y="804466"/>
                  </a:cubicBezTo>
                  <a:cubicBezTo>
                    <a:pt x="8731" y="788924"/>
                    <a:pt x="0" y="767845"/>
                    <a:pt x="0" y="745865"/>
                  </a:cubicBezTo>
                  <a:lnTo>
                    <a:pt x="0" y="82874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42053" tIns="42053" rIns="42053" bIns="42053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فراموش كردن ركوع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sp>
        <p:nvSpPr>
          <p:cNvPr id="10" name="Rounded Rectangle 9"/>
          <p:cNvSpPr/>
          <p:nvPr/>
        </p:nvSpPr>
        <p:spPr>
          <a:xfrm>
            <a:off x="137886" y="5334000"/>
            <a:ext cx="9677400" cy="1447800"/>
          </a:xfrm>
          <a:prstGeom prst="roundRect">
            <a:avLst>
              <a:gd name="adj" fmla="val 10000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</p:sp>
      <p:sp>
        <p:nvSpPr>
          <p:cNvPr id="11" name="Rounded Rectangle 4"/>
          <p:cNvSpPr/>
          <p:nvPr/>
        </p:nvSpPr>
        <p:spPr>
          <a:xfrm>
            <a:off x="290288" y="5376407"/>
            <a:ext cx="9393955" cy="136299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lvl="0" algn="ctr" defTabSz="800100" rtl="1">
              <a:spcBef>
                <a:spcPct val="0"/>
              </a:spcBef>
              <a:spcAft>
                <a:spcPct val="35000"/>
              </a:spcAft>
            </a:pPr>
            <a:r>
              <a:rPr lang="fa-IR" sz="3200" b="1" kern="1200" dirty="0" smtClean="0">
                <a:cs typeface="B Zar" pitchFamily="2" charset="-78"/>
              </a:rPr>
              <a:t>نمازگزار بايد به اندازه‏اى خم شود كه بتواند دست را به زانو بگذارد و اين عمل را «ركوع» مى‏گويند.</a:t>
            </a:r>
            <a:endParaRPr lang="fa-IR" sz="3200" b="1" kern="1200" dirty="0">
              <a:cs typeface="B Zar" pitchFamily="2" charset="-78"/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7157438" y="2425798"/>
            <a:ext cx="1947719" cy="1015802"/>
          </a:xfrm>
          <a:custGeom>
            <a:avLst/>
            <a:gdLst>
              <a:gd name="connsiteX0" fmla="*/ 0 w 1947719"/>
              <a:gd name="connsiteY0" fmla="*/ 101580 h 1015802"/>
              <a:gd name="connsiteX1" fmla="*/ 29752 w 1947719"/>
              <a:gd name="connsiteY1" fmla="*/ 29752 h 1015802"/>
              <a:gd name="connsiteX2" fmla="*/ 101580 w 1947719"/>
              <a:gd name="connsiteY2" fmla="*/ 0 h 1015802"/>
              <a:gd name="connsiteX3" fmla="*/ 1846139 w 1947719"/>
              <a:gd name="connsiteY3" fmla="*/ 0 h 1015802"/>
              <a:gd name="connsiteX4" fmla="*/ 1917967 w 1947719"/>
              <a:gd name="connsiteY4" fmla="*/ 29752 h 1015802"/>
              <a:gd name="connsiteX5" fmla="*/ 1947719 w 1947719"/>
              <a:gd name="connsiteY5" fmla="*/ 101580 h 1015802"/>
              <a:gd name="connsiteX6" fmla="*/ 1947719 w 1947719"/>
              <a:gd name="connsiteY6" fmla="*/ 914222 h 1015802"/>
              <a:gd name="connsiteX7" fmla="*/ 1917967 w 1947719"/>
              <a:gd name="connsiteY7" fmla="*/ 986050 h 1015802"/>
              <a:gd name="connsiteX8" fmla="*/ 1846139 w 1947719"/>
              <a:gd name="connsiteY8" fmla="*/ 1015802 h 1015802"/>
              <a:gd name="connsiteX9" fmla="*/ 101580 w 1947719"/>
              <a:gd name="connsiteY9" fmla="*/ 1015802 h 1015802"/>
              <a:gd name="connsiteX10" fmla="*/ 29752 w 1947719"/>
              <a:gd name="connsiteY10" fmla="*/ 986050 h 1015802"/>
              <a:gd name="connsiteX11" fmla="*/ 0 w 1947719"/>
              <a:gd name="connsiteY11" fmla="*/ 914222 h 1015802"/>
              <a:gd name="connsiteX12" fmla="*/ 0 w 1947719"/>
              <a:gd name="connsiteY12" fmla="*/ 101580 h 1015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47719" h="1015802">
                <a:moveTo>
                  <a:pt x="0" y="101580"/>
                </a:moveTo>
                <a:cubicBezTo>
                  <a:pt x="0" y="74639"/>
                  <a:pt x="10702" y="48802"/>
                  <a:pt x="29752" y="29752"/>
                </a:cubicBezTo>
                <a:cubicBezTo>
                  <a:pt x="48802" y="10702"/>
                  <a:pt x="74639" y="0"/>
                  <a:pt x="101580" y="0"/>
                </a:cubicBezTo>
                <a:lnTo>
                  <a:pt x="1846139" y="0"/>
                </a:lnTo>
                <a:cubicBezTo>
                  <a:pt x="1873080" y="0"/>
                  <a:pt x="1898917" y="10702"/>
                  <a:pt x="1917967" y="29752"/>
                </a:cubicBezTo>
                <a:cubicBezTo>
                  <a:pt x="1937017" y="48802"/>
                  <a:pt x="1947719" y="74639"/>
                  <a:pt x="1947719" y="101580"/>
                </a:cubicBezTo>
                <a:lnTo>
                  <a:pt x="1947719" y="914222"/>
                </a:lnTo>
                <a:cubicBezTo>
                  <a:pt x="1947719" y="941163"/>
                  <a:pt x="1937017" y="967000"/>
                  <a:pt x="1917967" y="986050"/>
                </a:cubicBezTo>
                <a:cubicBezTo>
                  <a:pt x="1898917" y="1005100"/>
                  <a:pt x="1873080" y="1015802"/>
                  <a:pt x="1846139" y="1015802"/>
                </a:cubicBezTo>
                <a:lnTo>
                  <a:pt x="101580" y="1015802"/>
                </a:lnTo>
                <a:cubicBezTo>
                  <a:pt x="74639" y="1015802"/>
                  <a:pt x="48802" y="1005100"/>
                  <a:pt x="29752" y="986050"/>
                </a:cubicBezTo>
                <a:cubicBezTo>
                  <a:pt x="10702" y="967000"/>
                  <a:pt x="0" y="941163"/>
                  <a:pt x="0" y="914222"/>
                </a:cubicBezTo>
                <a:lnTo>
                  <a:pt x="0" y="101580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7532" tIns="47532" rIns="47532" bIns="47532" numCol="1" spcCol="1270" anchor="ctr" anchorCtr="0">
            <a:noAutofit/>
          </a:bodyPr>
          <a:lstStyle/>
          <a:p>
            <a:pPr lvl="0" algn="ctr" defTabSz="12446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800" b="1" kern="1200" dirty="0" smtClean="0">
                <a:cs typeface="B Zar" pitchFamily="2" charset="-78"/>
              </a:rPr>
              <a:t>2- رکوع </a:t>
            </a:r>
            <a:endParaRPr lang="fa-IR" sz="2800" b="1" kern="1200" dirty="0">
              <a:cs typeface="B Zar" pitchFamily="2" charset="-78"/>
            </a:endParaRPr>
          </a:p>
        </p:txBody>
      </p:sp>
      <p:sp>
        <p:nvSpPr>
          <p:cNvPr id="30" name="4-Point Star 29">
            <a:hlinkClick r:id="rId3" action="ppaction://hlinksldjump"/>
          </p:cNvPr>
          <p:cNvSpPr/>
          <p:nvPr/>
        </p:nvSpPr>
        <p:spPr>
          <a:xfrm>
            <a:off x="228600" y="5410200"/>
            <a:ext cx="335822" cy="335822"/>
          </a:xfrm>
          <a:prstGeom prst="star4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Striped Right Arrow 28">
            <a:hlinkClick r:id="rId4" action="ppaction://hlinksldjump"/>
          </p:cNvPr>
          <p:cNvSpPr/>
          <p:nvPr/>
        </p:nvSpPr>
        <p:spPr>
          <a:xfrm rot="10800000">
            <a:off x="61882" y="6143644"/>
            <a:ext cx="533400" cy="533400"/>
          </a:xfrm>
          <a:prstGeom prst="stripedRightArrow">
            <a:avLst>
              <a:gd name="adj1" fmla="val 55442"/>
              <a:gd name="adj2" fmla="val 62698"/>
            </a:avLst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12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animBg="1"/>
      <p:bldP spid="30" grpId="0" animBg="1"/>
      <p:bldP spid="30" grpId="1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338433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4" name="Snip Single Corner Rectangle 13"/>
          <p:cNvSpPr/>
          <p:nvPr/>
        </p:nvSpPr>
        <p:spPr>
          <a:xfrm>
            <a:off x="0" y="0"/>
            <a:ext cx="34671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742950" y="2"/>
            <a:ext cx="1947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واجبات نماز 3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8" name="Picture 7" descr="Picture11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9945" y="774411"/>
            <a:ext cx="9326110" cy="53091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8338433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4671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42950" y="2"/>
            <a:ext cx="1947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واجبات نماز 3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6" name="Freeform 15"/>
          <p:cNvSpPr/>
          <p:nvPr/>
        </p:nvSpPr>
        <p:spPr>
          <a:xfrm>
            <a:off x="8458198" y="3193457"/>
            <a:ext cx="1384236" cy="1194810"/>
          </a:xfrm>
          <a:custGeom>
            <a:avLst/>
            <a:gdLst>
              <a:gd name="connsiteX0" fmla="*/ 0 w 1384236"/>
              <a:gd name="connsiteY0" fmla="*/ 119481 h 1194810"/>
              <a:gd name="connsiteX1" fmla="*/ 34995 w 1384236"/>
              <a:gd name="connsiteY1" fmla="*/ 34995 h 1194810"/>
              <a:gd name="connsiteX2" fmla="*/ 119481 w 1384236"/>
              <a:gd name="connsiteY2" fmla="*/ 0 h 1194810"/>
              <a:gd name="connsiteX3" fmla="*/ 1264755 w 1384236"/>
              <a:gd name="connsiteY3" fmla="*/ 0 h 1194810"/>
              <a:gd name="connsiteX4" fmla="*/ 1349241 w 1384236"/>
              <a:gd name="connsiteY4" fmla="*/ 34995 h 1194810"/>
              <a:gd name="connsiteX5" fmla="*/ 1384236 w 1384236"/>
              <a:gd name="connsiteY5" fmla="*/ 119481 h 1194810"/>
              <a:gd name="connsiteX6" fmla="*/ 1384236 w 1384236"/>
              <a:gd name="connsiteY6" fmla="*/ 1075329 h 1194810"/>
              <a:gd name="connsiteX7" fmla="*/ 1349241 w 1384236"/>
              <a:gd name="connsiteY7" fmla="*/ 1159815 h 1194810"/>
              <a:gd name="connsiteX8" fmla="*/ 1264755 w 1384236"/>
              <a:gd name="connsiteY8" fmla="*/ 1194810 h 1194810"/>
              <a:gd name="connsiteX9" fmla="*/ 119481 w 1384236"/>
              <a:gd name="connsiteY9" fmla="*/ 1194810 h 1194810"/>
              <a:gd name="connsiteX10" fmla="*/ 34995 w 1384236"/>
              <a:gd name="connsiteY10" fmla="*/ 1159815 h 1194810"/>
              <a:gd name="connsiteX11" fmla="*/ 0 w 1384236"/>
              <a:gd name="connsiteY11" fmla="*/ 1075329 h 1194810"/>
              <a:gd name="connsiteX12" fmla="*/ 0 w 1384236"/>
              <a:gd name="connsiteY12" fmla="*/ 119481 h 1194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84236" h="1194810">
                <a:moveTo>
                  <a:pt x="0" y="119481"/>
                </a:moveTo>
                <a:cubicBezTo>
                  <a:pt x="0" y="87793"/>
                  <a:pt x="12588" y="57402"/>
                  <a:pt x="34995" y="34995"/>
                </a:cubicBezTo>
                <a:cubicBezTo>
                  <a:pt x="57402" y="12588"/>
                  <a:pt x="87793" y="0"/>
                  <a:pt x="119481" y="0"/>
                </a:cubicBezTo>
                <a:lnTo>
                  <a:pt x="1264755" y="0"/>
                </a:lnTo>
                <a:cubicBezTo>
                  <a:pt x="1296443" y="0"/>
                  <a:pt x="1326834" y="12588"/>
                  <a:pt x="1349241" y="34995"/>
                </a:cubicBezTo>
                <a:cubicBezTo>
                  <a:pt x="1371648" y="57402"/>
                  <a:pt x="1384236" y="87793"/>
                  <a:pt x="1384236" y="119481"/>
                </a:cubicBezTo>
                <a:lnTo>
                  <a:pt x="1384236" y="1075329"/>
                </a:lnTo>
                <a:cubicBezTo>
                  <a:pt x="1384236" y="1107017"/>
                  <a:pt x="1371648" y="1137408"/>
                  <a:pt x="1349241" y="1159815"/>
                </a:cubicBezTo>
                <a:cubicBezTo>
                  <a:pt x="1326834" y="1182222"/>
                  <a:pt x="1296443" y="1194810"/>
                  <a:pt x="1264755" y="1194810"/>
                </a:cubicBezTo>
                <a:lnTo>
                  <a:pt x="119481" y="1194810"/>
                </a:lnTo>
                <a:cubicBezTo>
                  <a:pt x="87793" y="1194810"/>
                  <a:pt x="57402" y="1182222"/>
                  <a:pt x="34995" y="1159815"/>
                </a:cubicBezTo>
                <a:cubicBezTo>
                  <a:pt x="12588" y="1137408"/>
                  <a:pt x="0" y="1107017"/>
                  <a:pt x="0" y="1075329"/>
                </a:cubicBezTo>
                <a:lnTo>
                  <a:pt x="0" y="119481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52775" tIns="52775" rIns="52775" bIns="52775" numCol="1" spcCol="1270" anchor="ctr" anchorCtr="0">
            <a:noAutofit/>
          </a:bodyPr>
          <a:lstStyle/>
          <a:p>
            <a:pPr lvl="0" algn="ctr" defTabSz="12446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800" b="1" kern="1200" dirty="0" smtClean="0">
                <a:cs typeface="B Zar" pitchFamily="2" charset="-78"/>
              </a:rPr>
              <a:t>2- رکوع </a:t>
            </a:r>
            <a:endParaRPr lang="fa-IR" sz="2800" b="1" kern="1200" dirty="0">
              <a:cs typeface="B Zar" pitchFamily="2" charset="-78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6858007" y="1774734"/>
            <a:ext cx="1500818" cy="2024305"/>
            <a:chOff x="6858007" y="1774734"/>
            <a:chExt cx="1500818" cy="2024305"/>
          </a:xfrm>
        </p:grpSpPr>
        <p:sp>
          <p:nvSpPr>
            <p:cNvPr id="17" name="Freeform 16"/>
            <p:cNvSpPr/>
            <p:nvPr/>
          </p:nvSpPr>
          <p:spPr>
            <a:xfrm rot="26480293">
              <a:off x="7633246" y="3073460"/>
              <a:ext cx="1433949" cy="17209"/>
            </a:xfrm>
            <a:custGeom>
              <a:avLst/>
              <a:gdLst>
                <a:gd name="connsiteX0" fmla="*/ 0 w 1433949"/>
                <a:gd name="connsiteY0" fmla="*/ 8604 h 17209"/>
                <a:gd name="connsiteX1" fmla="*/ 1433949 w 1433949"/>
                <a:gd name="connsiteY1" fmla="*/ 8604 h 17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33949" h="17209">
                  <a:moveTo>
                    <a:pt x="1433949" y="8605"/>
                  </a:moveTo>
                  <a:lnTo>
                    <a:pt x="0" y="8605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93827" tIns="-27245" rIns="693824" bIns="-27244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858007" y="1774734"/>
              <a:ext cx="1384236" cy="1197067"/>
            </a:xfrm>
            <a:custGeom>
              <a:avLst/>
              <a:gdLst>
                <a:gd name="connsiteX0" fmla="*/ 0 w 1384236"/>
                <a:gd name="connsiteY0" fmla="*/ 119707 h 1197067"/>
                <a:gd name="connsiteX1" fmla="*/ 35061 w 1384236"/>
                <a:gd name="connsiteY1" fmla="*/ 35061 h 1197067"/>
                <a:gd name="connsiteX2" fmla="*/ 119707 w 1384236"/>
                <a:gd name="connsiteY2" fmla="*/ 0 h 1197067"/>
                <a:gd name="connsiteX3" fmla="*/ 1264529 w 1384236"/>
                <a:gd name="connsiteY3" fmla="*/ 0 h 1197067"/>
                <a:gd name="connsiteX4" fmla="*/ 1349175 w 1384236"/>
                <a:gd name="connsiteY4" fmla="*/ 35061 h 1197067"/>
                <a:gd name="connsiteX5" fmla="*/ 1384236 w 1384236"/>
                <a:gd name="connsiteY5" fmla="*/ 119707 h 1197067"/>
                <a:gd name="connsiteX6" fmla="*/ 1384236 w 1384236"/>
                <a:gd name="connsiteY6" fmla="*/ 1077360 h 1197067"/>
                <a:gd name="connsiteX7" fmla="*/ 1349175 w 1384236"/>
                <a:gd name="connsiteY7" fmla="*/ 1162006 h 1197067"/>
                <a:gd name="connsiteX8" fmla="*/ 1264529 w 1384236"/>
                <a:gd name="connsiteY8" fmla="*/ 1197067 h 1197067"/>
                <a:gd name="connsiteX9" fmla="*/ 119707 w 1384236"/>
                <a:gd name="connsiteY9" fmla="*/ 1197067 h 1197067"/>
                <a:gd name="connsiteX10" fmla="*/ 35061 w 1384236"/>
                <a:gd name="connsiteY10" fmla="*/ 1162006 h 1197067"/>
                <a:gd name="connsiteX11" fmla="*/ 0 w 1384236"/>
                <a:gd name="connsiteY11" fmla="*/ 1077360 h 1197067"/>
                <a:gd name="connsiteX12" fmla="*/ 0 w 1384236"/>
                <a:gd name="connsiteY12" fmla="*/ 119707 h 1197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84236" h="1197067">
                  <a:moveTo>
                    <a:pt x="0" y="119707"/>
                  </a:moveTo>
                  <a:cubicBezTo>
                    <a:pt x="0" y="87959"/>
                    <a:pt x="12612" y="57511"/>
                    <a:pt x="35061" y="35061"/>
                  </a:cubicBezTo>
                  <a:cubicBezTo>
                    <a:pt x="57510" y="12612"/>
                    <a:pt x="87958" y="0"/>
                    <a:pt x="119707" y="0"/>
                  </a:cubicBezTo>
                  <a:lnTo>
                    <a:pt x="1264529" y="0"/>
                  </a:lnTo>
                  <a:cubicBezTo>
                    <a:pt x="1296277" y="0"/>
                    <a:pt x="1326725" y="12612"/>
                    <a:pt x="1349175" y="35061"/>
                  </a:cubicBezTo>
                  <a:cubicBezTo>
                    <a:pt x="1371624" y="57510"/>
                    <a:pt x="1384236" y="87958"/>
                    <a:pt x="1384236" y="119707"/>
                  </a:cubicBezTo>
                  <a:lnTo>
                    <a:pt x="1384236" y="1077360"/>
                  </a:lnTo>
                  <a:cubicBezTo>
                    <a:pt x="1384236" y="1109108"/>
                    <a:pt x="1371624" y="1139556"/>
                    <a:pt x="1349175" y="1162006"/>
                  </a:cubicBezTo>
                  <a:cubicBezTo>
                    <a:pt x="1326726" y="1184455"/>
                    <a:pt x="1296278" y="1197067"/>
                    <a:pt x="1264529" y="1197067"/>
                  </a:cubicBezTo>
                  <a:lnTo>
                    <a:pt x="119707" y="1197067"/>
                  </a:lnTo>
                  <a:cubicBezTo>
                    <a:pt x="87959" y="1197067"/>
                    <a:pt x="57511" y="1184455"/>
                    <a:pt x="35061" y="1162006"/>
                  </a:cubicBezTo>
                  <a:cubicBezTo>
                    <a:pt x="12612" y="1139557"/>
                    <a:pt x="0" y="1109109"/>
                    <a:pt x="0" y="1077360"/>
                  </a:cubicBezTo>
                  <a:lnTo>
                    <a:pt x="0" y="119707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52841" tIns="52841" rIns="52841" bIns="52841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واجبات ركوع</a:t>
              </a:r>
              <a:endParaRPr lang="fa-IR" sz="2800" b="1" kern="1200" dirty="0">
                <a:cs typeface="B Zar" pitchFamily="2" charset="-78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01326" y="611591"/>
            <a:ext cx="6311415" cy="1899019"/>
            <a:chOff x="101326" y="611591"/>
            <a:chExt cx="6311415" cy="1899019"/>
          </a:xfrm>
        </p:grpSpPr>
        <p:sp>
          <p:nvSpPr>
            <p:cNvPr id="19" name="Freeform 18"/>
            <p:cNvSpPr/>
            <p:nvPr/>
          </p:nvSpPr>
          <p:spPr>
            <a:xfrm rot="24979692">
              <a:off x="5585518" y="1683387"/>
              <a:ext cx="1637236" cy="17210"/>
            </a:xfrm>
            <a:custGeom>
              <a:avLst/>
              <a:gdLst>
                <a:gd name="connsiteX0" fmla="*/ 0 w 1637236"/>
                <a:gd name="connsiteY0" fmla="*/ 8604 h 17209"/>
                <a:gd name="connsiteX1" fmla="*/ 1637236 w 1637236"/>
                <a:gd name="connsiteY1" fmla="*/ 8604 h 17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37236" h="17209">
                  <a:moveTo>
                    <a:pt x="1637236" y="8605"/>
                  </a:moveTo>
                  <a:lnTo>
                    <a:pt x="0" y="8605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90385" tIns="-32326" rIns="790389" bIns="-32326" numCol="1" spcCol="1270" anchor="ctr" anchorCtr="0">
              <a:noAutofit/>
            </a:bodyPr>
            <a:lstStyle/>
            <a:p>
              <a:pPr lvl="0" algn="ctr" defTabSz="2667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600" kern="1200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01326" y="611591"/>
              <a:ext cx="5848940" cy="798247"/>
            </a:xfrm>
            <a:custGeom>
              <a:avLst/>
              <a:gdLst>
                <a:gd name="connsiteX0" fmla="*/ 0 w 5848940"/>
                <a:gd name="connsiteY0" fmla="*/ 79825 h 798247"/>
                <a:gd name="connsiteX1" fmla="*/ 23380 w 5848940"/>
                <a:gd name="connsiteY1" fmla="*/ 23380 h 798247"/>
                <a:gd name="connsiteX2" fmla="*/ 79825 w 5848940"/>
                <a:gd name="connsiteY2" fmla="*/ 0 h 798247"/>
                <a:gd name="connsiteX3" fmla="*/ 5769115 w 5848940"/>
                <a:gd name="connsiteY3" fmla="*/ 0 h 798247"/>
                <a:gd name="connsiteX4" fmla="*/ 5825560 w 5848940"/>
                <a:gd name="connsiteY4" fmla="*/ 23380 h 798247"/>
                <a:gd name="connsiteX5" fmla="*/ 5848940 w 5848940"/>
                <a:gd name="connsiteY5" fmla="*/ 79825 h 798247"/>
                <a:gd name="connsiteX6" fmla="*/ 5848940 w 5848940"/>
                <a:gd name="connsiteY6" fmla="*/ 718422 h 798247"/>
                <a:gd name="connsiteX7" fmla="*/ 5825560 w 5848940"/>
                <a:gd name="connsiteY7" fmla="*/ 774867 h 798247"/>
                <a:gd name="connsiteX8" fmla="*/ 5769115 w 5848940"/>
                <a:gd name="connsiteY8" fmla="*/ 798247 h 798247"/>
                <a:gd name="connsiteX9" fmla="*/ 79825 w 5848940"/>
                <a:gd name="connsiteY9" fmla="*/ 798247 h 798247"/>
                <a:gd name="connsiteX10" fmla="*/ 23380 w 5848940"/>
                <a:gd name="connsiteY10" fmla="*/ 774867 h 798247"/>
                <a:gd name="connsiteX11" fmla="*/ 0 w 5848940"/>
                <a:gd name="connsiteY11" fmla="*/ 718422 h 798247"/>
                <a:gd name="connsiteX12" fmla="*/ 0 w 5848940"/>
                <a:gd name="connsiteY12" fmla="*/ 79825 h 798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48940" h="798247">
                  <a:moveTo>
                    <a:pt x="0" y="79825"/>
                  </a:moveTo>
                  <a:cubicBezTo>
                    <a:pt x="0" y="58654"/>
                    <a:pt x="8410" y="38350"/>
                    <a:pt x="23380" y="23380"/>
                  </a:cubicBezTo>
                  <a:cubicBezTo>
                    <a:pt x="38350" y="8410"/>
                    <a:pt x="58654" y="0"/>
                    <a:pt x="79825" y="0"/>
                  </a:cubicBezTo>
                  <a:lnTo>
                    <a:pt x="5769115" y="0"/>
                  </a:lnTo>
                  <a:cubicBezTo>
                    <a:pt x="5790286" y="0"/>
                    <a:pt x="5810590" y="8410"/>
                    <a:pt x="5825560" y="23380"/>
                  </a:cubicBezTo>
                  <a:cubicBezTo>
                    <a:pt x="5840530" y="38350"/>
                    <a:pt x="5848940" y="58654"/>
                    <a:pt x="5848940" y="79825"/>
                  </a:cubicBezTo>
                  <a:lnTo>
                    <a:pt x="5848940" y="718422"/>
                  </a:lnTo>
                  <a:cubicBezTo>
                    <a:pt x="5848940" y="739593"/>
                    <a:pt x="5840530" y="759897"/>
                    <a:pt x="5825560" y="774867"/>
                  </a:cubicBezTo>
                  <a:cubicBezTo>
                    <a:pt x="5810590" y="789837"/>
                    <a:pt x="5790286" y="798247"/>
                    <a:pt x="5769115" y="798247"/>
                  </a:cubicBezTo>
                  <a:lnTo>
                    <a:pt x="79825" y="798247"/>
                  </a:lnTo>
                  <a:cubicBezTo>
                    <a:pt x="58654" y="798247"/>
                    <a:pt x="38350" y="789837"/>
                    <a:pt x="23380" y="774867"/>
                  </a:cubicBezTo>
                  <a:cubicBezTo>
                    <a:pt x="8410" y="759897"/>
                    <a:pt x="0" y="739593"/>
                    <a:pt x="0" y="718422"/>
                  </a:cubicBezTo>
                  <a:lnTo>
                    <a:pt x="0" y="79825"/>
                  </a:lnTo>
                  <a:close/>
                </a:path>
              </a:pathLst>
            </a:cu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38620" tIns="38620" rIns="38620" bIns="38620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1 ـ گفتن ذكر</a:t>
              </a:r>
              <a:endParaRPr lang="fa-IR" sz="2400" b="1" kern="1200" dirty="0">
                <a:cs typeface="B Zar" pitchFamily="2" charset="-78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01326" y="1513657"/>
            <a:ext cx="6811741" cy="798247"/>
            <a:chOff x="101326" y="1513657"/>
            <a:chExt cx="6811741" cy="798247"/>
          </a:xfrm>
        </p:grpSpPr>
        <p:sp>
          <p:nvSpPr>
            <p:cNvPr id="21" name="Freeform 20"/>
            <p:cNvSpPr/>
            <p:nvPr/>
          </p:nvSpPr>
          <p:spPr>
            <a:xfrm rot="23213891">
              <a:off x="5895206" y="2134419"/>
              <a:ext cx="1017861" cy="17209"/>
            </a:xfrm>
            <a:custGeom>
              <a:avLst/>
              <a:gdLst>
                <a:gd name="connsiteX0" fmla="*/ 0 w 1017861"/>
                <a:gd name="connsiteY0" fmla="*/ 8604 h 17209"/>
                <a:gd name="connsiteX1" fmla="*/ 1017861 w 1017861"/>
                <a:gd name="connsiteY1" fmla="*/ 8604 h 17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7861" h="17209">
                  <a:moveTo>
                    <a:pt x="1017861" y="8605"/>
                  </a:moveTo>
                  <a:lnTo>
                    <a:pt x="0" y="8605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96184" tIns="-16842" rIns="496183" bIns="-16843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01326" y="1513657"/>
              <a:ext cx="5848940" cy="798247"/>
            </a:xfrm>
            <a:custGeom>
              <a:avLst/>
              <a:gdLst>
                <a:gd name="connsiteX0" fmla="*/ 0 w 5848940"/>
                <a:gd name="connsiteY0" fmla="*/ 79825 h 798247"/>
                <a:gd name="connsiteX1" fmla="*/ 23380 w 5848940"/>
                <a:gd name="connsiteY1" fmla="*/ 23380 h 798247"/>
                <a:gd name="connsiteX2" fmla="*/ 79825 w 5848940"/>
                <a:gd name="connsiteY2" fmla="*/ 0 h 798247"/>
                <a:gd name="connsiteX3" fmla="*/ 5769115 w 5848940"/>
                <a:gd name="connsiteY3" fmla="*/ 0 h 798247"/>
                <a:gd name="connsiteX4" fmla="*/ 5825560 w 5848940"/>
                <a:gd name="connsiteY4" fmla="*/ 23380 h 798247"/>
                <a:gd name="connsiteX5" fmla="*/ 5848940 w 5848940"/>
                <a:gd name="connsiteY5" fmla="*/ 79825 h 798247"/>
                <a:gd name="connsiteX6" fmla="*/ 5848940 w 5848940"/>
                <a:gd name="connsiteY6" fmla="*/ 718422 h 798247"/>
                <a:gd name="connsiteX7" fmla="*/ 5825560 w 5848940"/>
                <a:gd name="connsiteY7" fmla="*/ 774867 h 798247"/>
                <a:gd name="connsiteX8" fmla="*/ 5769115 w 5848940"/>
                <a:gd name="connsiteY8" fmla="*/ 798247 h 798247"/>
                <a:gd name="connsiteX9" fmla="*/ 79825 w 5848940"/>
                <a:gd name="connsiteY9" fmla="*/ 798247 h 798247"/>
                <a:gd name="connsiteX10" fmla="*/ 23380 w 5848940"/>
                <a:gd name="connsiteY10" fmla="*/ 774867 h 798247"/>
                <a:gd name="connsiteX11" fmla="*/ 0 w 5848940"/>
                <a:gd name="connsiteY11" fmla="*/ 718422 h 798247"/>
                <a:gd name="connsiteX12" fmla="*/ 0 w 5848940"/>
                <a:gd name="connsiteY12" fmla="*/ 79825 h 798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48940" h="798247">
                  <a:moveTo>
                    <a:pt x="0" y="79825"/>
                  </a:moveTo>
                  <a:cubicBezTo>
                    <a:pt x="0" y="58654"/>
                    <a:pt x="8410" y="38350"/>
                    <a:pt x="23380" y="23380"/>
                  </a:cubicBezTo>
                  <a:cubicBezTo>
                    <a:pt x="38350" y="8410"/>
                    <a:pt x="58654" y="0"/>
                    <a:pt x="79825" y="0"/>
                  </a:cubicBezTo>
                  <a:lnTo>
                    <a:pt x="5769115" y="0"/>
                  </a:lnTo>
                  <a:cubicBezTo>
                    <a:pt x="5790286" y="0"/>
                    <a:pt x="5810590" y="8410"/>
                    <a:pt x="5825560" y="23380"/>
                  </a:cubicBezTo>
                  <a:cubicBezTo>
                    <a:pt x="5840530" y="38350"/>
                    <a:pt x="5848940" y="58654"/>
                    <a:pt x="5848940" y="79825"/>
                  </a:cubicBezTo>
                  <a:lnTo>
                    <a:pt x="5848940" y="718422"/>
                  </a:lnTo>
                  <a:cubicBezTo>
                    <a:pt x="5848940" y="739593"/>
                    <a:pt x="5840530" y="759897"/>
                    <a:pt x="5825560" y="774867"/>
                  </a:cubicBezTo>
                  <a:cubicBezTo>
                    <a:pt x="5810590" y="789837"/>
                    <a:pt x="5790286" y="798247"/>
                    <a:pt x="5769115" y="798247"/>
                  </a:cubicBezTo>
                  <a:lnTo>
                    <a:pt x="79825" y="798247"/>
                  </a:lnTo>
                  <a:cubicBezTo>
                    <a:pt x="58654" y="798247"/>
                    <a:pt x="38350" y="789837"/>
                    <a:pt x="23380" y="774867"/>
                  </a:cubicBezTo>
                  <a:cubicBezTo>
                    <a:pt x="8410" y="759897"/>
                    <a:pt x="0" y="739593"/>
                    <a:pt x="0" y="718422"/>
                  </a:cubicBezTo>
                  <a:lnTo>
                    <a:pt x="0" y="79825"/>
                  </a:lnTo>
                  <a:close/>
                </a:path>
              </a:pathLst>
            </a:cu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38620" tIns="38620" rIns="38620" bIns="38620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 2 ـ آرامش بدن در حال گفتن ذكر</a:t>
              </a:r>
              <a:endParaRPr lang="fa-IR" sz="2400" b="1" kern="1200" dirty="0">
                <a:cs typeface="B Zar" pitchFamily="2" charset="-78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01326" y="2415722"/>
            <a:ext cx="6807533" cy="798247"/>
            <a:chOff x="101326" y="2415722"/>
            <a:chExt cx="6807533" cy="798247"/>
          </a:xfrm>
        </p:grpSpPr>
        <p:sp>
          <p:nvSpPr>
            <p:cNvPr id="23" name="Freeform 22"/>
            <p:cNvSpPr/>
            <p:nvPr/>
          </p:nvSpPr>
          <p:spPr>
            <a:xfrm rot="20043540">
              <a:off x="5899412" y="2585452"/>
              <a:ext cx="1009447" cy="17209"/>
            </a:xfrm>
            <a:custGeom>
              <a:avLst/>
              <a:gdLst>
                <a:gd name="connsiteX0" fmla="*/ 0 w 1009447"/>
                <a:gd name="connsiteY0" fmla="*/ 8604 h 17209"/>
                <a:gd name="connsiteX1" fmla="*/ 1009447 w 1009447"/>
                <a:gd name="connsiteY1" fmla="*/ 8604 h 17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9447" h="17209">
                  <a:moveTo>
                    <a:pt x="1009447" y="8605"/>
                  </a:moveTo>
                  <a:lnTo>
                    <a:pt x="0" y="8605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92187" tIns="-16631" rIns="492187" bIns="-16633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01326" y="2415722"/>
              <a:ext cx="5848940" cy="798247"/>
            </a:xfrm>
            <a:custGeom>
              <a:avLst/>
              <a:gdLst>
                <a:gd name="connsiteX0" fmla="*/ 0 w 5848940"/>
                <a:gd name="connsiteY0" fmla="*/ 79825 h 798247"/>
                <a:gd name="connsiteX1" fmla="*/ 23380 w 5848940"/>
                <a:gd name="connsiteY1" fmla="*/ 23380 h 798247"/>
                <a:gd name="connsiteX2" fmla="*/ 79825 w 5848940"/>
                <a:gd name="connsiteY2" fmla="*/ 0 h 798247"/>
                <a:gd name="connsiteX3" fmla="*/ 5769115 w 5848940"/>
                <a:gd name="connsiteY3" fmla="*/ 0 h 798247"/>
                <a:gd name="connsiteX4" fmla="*/ 5825560 w 5848940"/>
                <a:gd name="connsiteY4" fmla="*/ 23380 h 798247"/>
                <a:gd name="connsiteX5" fmla="*/ 5848940 w 5848940"/>
                <a:gd name="connsiteY5" fmla="*/ 79825 h 798247"/>
                <a:gd name="connsiteX6" fmla="*/ 5848940 w 5848940"/>
                <a:gd name="connsiteY6" fmla="*/ 718422 h 798247"/>
                <a:gd name="connsiteX7" fmla="*/ 5825560 w 5848940"/>
                <a:gd name="connsiteY7" fmla="*/ 774867 h 798247"/>
                <a:gd name="connsiteX8" fmla="*/ 5769115 w 5848940"/>
                <a:gd name="connsiteY8" fmla="*/ 798247 h 798247"/>
                <a:gd name="connsiteX9" fmla="*/ 79825 w 5848940"/>
                <a:gd name="connsiteY9" fmla="*/ 798247 h 798247"/>
                <a:gd name="connsiteX10" fmla="*/ 23380 w 5848940"/>
                <a:gd name="connsiteY10" fmla="*/ 774867 h 798247"/>
                <a:gd name="connsiteX11" fmla="*/ 0 w 5848940"/>
                <a:gd name="connsiteY11" fmla="*/ 718422 h 798247"/>
                <a:gd name="connsiteX12" fmla="*/ 0 w 5848940"/>
                <a:gd name="connsiteY12" fmla="*/ 79825 h 798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48940" h="798247">
                  <a:moveTo>
                    <a:pt x="0" y="79825"/>
                  </a:moveTo>
                  <a:cubicBezTo>
                    <a:pt x="0" y="58654"/>
                    <a:pt x="8410" y="38350"/>
                    <a:pt x="23380" y="23380"/>
                  </a:cubicBezTo>
                  <a:cubicBezTo>
                    <a:pt x="38350" y="8410"/>
                    <a:pt x="58654" y="0"/>
                    <a:pt x="79825" y="0"/>
                  </a:cubicBezTo>
                  <a:lnTo>
                    <a:pt x="5769115" y="0"/>
                  </a:lnTo>
                  <a:cubicBezTo>
                    <a:pt x="5790286" y="0"/>
                    <a:pt x="5810590" y="8410"/>
                    <a:pt x="5825560" y="23380"/>
                  </a:cubicBezTo>
                  <a:cubicBezTo>
                    <a:pt x="5840530" y="38350"/>
                    <a:pt x="5848940" y="58654"/>
                    <a:pt x="5848940" y="79825"/>
                  </a:cubicBezTo>
                  <a:lnTo>
                    <a:pt x="5848940" y="718422"/>
                  </a:lnTo>
                  <a:cubicBezTo>
                    <a:pt x="5848940" y="739593"/>
                    <a:pt x="5840530" y="759897"/>
                    <a:pt x="5825560" y="774867"/>
                  </a:cubicBezTo>
                  <a:cubicBezTo>
                    <a:pt x="5810590" y="789837"/>
                    <a:pt x="5790286" y="798247"/>
                    <a:pt x="5769115" y="798247"/>
                  </a:cubicBezTo>
                  <a:lnTo>
                    <a:pt x="79825" y="798247"/>
                  </a:lnTo>
                  <a:cubicBezTo>
                    <a:pt x="58654" y="798247"/>
                    <a:pt x="38350" y="789837"/>
                    <a:pt x="23380" y="774867"/>
                  </a:cubicBezTo>
                  <a:cubicBezTo>
                    <a:pt x="8410" y="759897"/>
                    <a:pt x="0" y="739593"/>
                    <a:pt x="0" y="718422"/>
                  </a:cubicBezTo>
                  <a:lnTo>
                    <a:pt x="0" y="79825"/>
                  </a:lnTo>
                  <a:close/>
                </a:path>
              </a:pathLst>
            </a:cu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38620" tIns="38620" rIns="38620" bIns="38620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 3 ـ ايستادن بعد از ركوع.</a:t>
              </a:r>
              <a:endParaRPr lang="fa-IR" sz="2400" b="1" kern="1200" dirty="0">
                <a:cs typeface="B Zar" pitchFamily="2" charset="-78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01326" y="2234323"/>
            <a:ext cx="6311415" cy="1881712"/>
            <a:chOff x="101326" y="2234323"/>
            <a:chExt cx="6311415" cy="1881712"/>
          </a:xfrm>
        </p:grpSpPr>
        <p:sp>
          <p:nvSpPr>
            <p:cNvPr id="25" name="Freeform 24"/>
            <p:cNvSpPr/>
            <p:nvPr/>
          </p:nvSpPr>
          <p:spPr>
            <a:xfrm rot="18242534">
              <a:off x="5593369" y="3036485"/>
              <a:ext cx="1621534" cy="17210"/>
            </a:xfrm>
            <a:custGeom>
              <a:avLst/>
              <a:gdLst>
                <a:gd name="connsiteX0" fmla="*/ 0 w 1621534"/>
                <a:gd name="connsiteY0" fmla="*/ 8604 h 17209"/>
                <a:gd name="connsiteX1" fmla="*/ 1621534 w 1621534"/>
                <a:gd name="connsiteY1" fmla="*/ 8604 h 17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21534" h="17209">
                  <a:moveTo>
                    <a:pt x="1621534" y="8605"/>
                  </a:moveTo>
                  <a:lnTo>
                    <a:pt x="0" y="8605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82929" tIns="-31934" rIns="782928" bIns="-31933" numCol="1" spcCol="1270" anchor="ctr" anchorCtr="0">
              <a:noAutofit/>
            </a:bodyPr>
            <a:lstStyle/>
            <a:p>
              <a:pPr lvl="0" algn="ctr" defTabSz="2667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600" kern="1200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01326" y="3317788"/>
              <a:ext cx="5848940" cy="798247"/>
            </a:xfrm>
            <a:custGeom>
              <a:avLst/>
              <a:gdLst>
                <a:gd name="connsiteX0" fmla="*/ 0 w 5848940"/>
                <a:gd name="connsiteY0" fmla="*/ 79825 h 798247"/>
                <a:gd name="connsiteX1" fmla="*/ 23380 w 5848940"/>
                <a:gd name="connsiteY1" fmla="*/ 23380 h 798247"/>
                <a:gd name="connsiteX2" fmla="*/ 79825 w 5848940"/>
                <a:gd name="connsiteY2" fmla="*/ 0 h 798247"/>
                <a:gd name="connsiteX3" fmla="*/ 5769115 w 5848940"/>
                <a:gd name="connsiteY3" fmla="*/ 0 h 798247"/>
                <a:gd name="connsiteX4" fmla="*/ 5825560 w 5848940"/>
                <a:gd name="connsiteY4" fmla="*/ 23380 h 798247"/>
                <a:gd name="connsiteX5" fmla="*/ 5848940 w 5848940"/>
                <a:gd name="connsiteY5" fmla="*/ 79825 h 798247"/>
                <a:gd name="connsiteX6" fmla="*/ 5848940 w 5848940"/>
                <a:gd name="connsiteY6" fmla="*/ 718422 h 798247"/>
                <a:gd name="connsiteX7" fmla="*/ 5825560 w 5848940"/>
                <a:gd name="connsiteY7" fmla="*/ 774867 h 798247"/>
                <a:gd name="connsiteX8" fmla="*/ 5769115 w 5848940"/>
                <a:gd name="connsiteY8" fmla="*/ 798247 h 798247"/>
                <a:gd name="connsiteX9" fmla="*/ 79825 w 5848940"/>
                <a:gd name="connsiteY9" fmla="*/ 798247 h 798247"/>
                <a:gd name="connsiteX10" fmla="*/ 23380 w 5848940"/>
                <a:gd name="connsiteY10" fmla="*/ 774867 h 798247"/>
                <a:gd name="connsiteX11" fmla="*/ 0 w 5848940"/>
                <a:gd name="connsiteY11" fmla="*/ 718422 h 798247"/>
                <a:gd name="connsiteX12" fmla="*/ 0 w 5848940"/>
                <a:gd name="connsiteY12" fmla="*/ 79825 h 798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48940" h="798247">
                  <a:moveTo>
                    <a:pt x="0" y="79825"/>
                  </a:moveTo>
                  <a:cubicBezTo>
                    <a:pt x="0" y="58654"/>
                    <a:pt x="8410" y="38350"/>
                    <a:pt x="23380" y="23380"/>
                  </a:cubicBezTo>
                  <a:cubicBezTo>
                    <a:pt x="38350" y="8410"/>
                    <a:pt x="58654" y="0"/>
                    <a:pt x="79825" y="0"/>
                  </a:cubicBezTo>
                  <a:lnTo>
                    <a:pt x="5769115" y="0"/>
                  </a:lnTo>
                  <a:cubicBezTo>
                    <a:pt x="5790286" y="0"/>
                    <a:pt x="5810590" y="8410"/>
                    <a:pt x="5825560" y="23380"/>
                  </a:cubicBezTo>
                  <a:cubicBezTo>
                    <a:pt x="5840530" y="38350"/>
                    <a:pt x="5848940" y="58654"/>
                    <a:pt x="5848940" y="79825"/>
                  </a:cubicBezTo>
                  <a:lnTo>
                    <a:pt x="5848940" y="718422"/>
                  </a:lnTo>
                  <a:cubicBezTo>
                    <a:pt x="5848940" y="739593"/>
                    <a:pt x="5840530" y="759897"/>
                    <a:pt x="5825560" y="774867"/>
                  </a:cubicBezTo>
                  <a:cubicBezTo>
                    <a:pt x="5810590" y="789837"/>
                    <a:pt x="5790286" y="798247"/>
                    <a:pt x="5769115" y="798247"/>
                  </a:cubicBezTo>
                  <a:lnTo>
                    <a:pt x="79825" y="798247"/>
                  </a:lnTo>
                  <a:cubicBezTo>
                    <a:pt x="58654" y="798247"/>
                    <a:pt x="38350" y="789837"/>
                    <a:pt x="23380" y="774867"/>
                  </a:cubicBezTo>
                  <a:cubicBezTo>
                    <a:pt x="8410" y="759897"/>
                    <a:pt x="0" y="739593"/>
                    <a:pt x="0" y="718422"/>
                  </a:cubicBezTo>
                  <a:lnTo>
                    <a:pt x="0" y="79825"/>
                  </a:lnTo>
                  <a:close/>
                </a:path>
              </a:pathLst>
            </a:cu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38620" tIns="38620" rIns="38620" bIns="38620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 4 ـ آرامش بدن بعد از ركوع.</a:t>
              </a:r>
              <a:endParaRPr lang="fa-IR" sz="2400" b="1" kern="1200" dirty="0">
                <a:cs typeface="B Zar" pitchFamily="2" charset="-78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858007" y="3784233"/>
            <a:ext cx="1500819" cy="2348863"/>
            <a:chOff x="6858007" y="3784233"/>
            <a:chExt cx="1500819" cy="2348863"/>
          </a:xfrm>
        </p:grpSpPr>
        <p:sp>
          <p:nvSpPr>
            <p:cNvPr id="27" name="Freeform 26"/>
            <p:cNvSpPr/>
            <p:nvPr/>
          </p:nvSpPr>
          <p:spPr>
            <a:xfrm rot="16621572">
              <a:off x="7467499" y="4658350"/>
              <a:ext cx="1765443" cy="17210"/>
            </a:xfrm>
            <a:custGeom>
              <a:avLst/>
              <a:gdLst>
                <a:gd name="connsiteX0" fmla="*/ 0 w 1765443"/>
                <a:gd name="connsiteY0" fmla="*/ 8604 h 17209"/>
                <a:gd name="connsiteX1" fmla="*/ 1765443 w 1765443"/>
                <a:gd name="connsiteY1" fmla="*/ 8604 h 17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5443" h="17209">
                  <a:moveTo>
                    <a:pt x="1765443" y="8605"/>
                  </a:moveTo>
                  <a:lnTo>
                    <a:pt x="0" y="8605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51284" tIns="-35530" rIns="851286" bIns="-35533" numCol="1" spcCol="1270" anchor="ctr" anchorCtr="0">
              <a:noAutofit/>
            </a:bodyPr>
            <a:lstStyle/>
            <a:p>
              <a:pPr lvl="0" algn="ctr" defTabSz="2667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600" kern="1200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858007" y="4953000"/>
              <a:ext cx="1384236" cy="1180096"/>
            </a:xfrm>
            <a:custGeom>
              <a:avLst/>
              <a:gdLst>
                <a:gd name="connsiteX0" fmla="*/ 0 w 1384236"/>
                <a:gd name="connsiteY0" fmla="*/ 118010 h 1180096"/>
                <a:gd name="connsiteX1" fmla="*/ 34564 w 1384236"/>
                <a:gd name="connsiteY1" fmla="*/ 34564 h 1180096"/>
                <a:gd name="connsiteX2" fmla="*/ 118010 w 1384236"/>
                <a:gd name="connsiteY2" fmla="*/ 0 h 1180096"/>
                <a:gd name="connsiteX3" fmla="*/ 1266226 w 1384236"/>
                <a:gd name="connsiteY3" fmla="*/ 0 h 1180096"/>
                <a:gd name="connsiteX4" fmla="*/ 1349672 w 1384236"/>
                <a:gd name="connsiteY4" fmla="*/ 34564 h 1180096"/>
                <a:gd name="connsiteX5" fmla="*/ 1384236 w 1384236"/>
                <a:gd name="connsiteY5" fmla="*/ 118010 h 1180096"/>
                <a:gd name="connsiteX6" fmla="*/ 1384236 w 1384236"/>
                <a:gd name="connsiteY6" fmla="*/ 1062086 h 1180096"/>
                <a:gd name="connsiteX7" fmla="*/ 1349672 w 1384236"/>
                <a:gd name="connsiteY7" fmla="*/ 1145532 h 1180096"/>
                <a:gd name="connsiteX8" fmla="*/ 1266226 w 1384236"/>
                <a:gd name="connsiteY8" fmla="*/ 1180096 h 1180096"/>
                <a:gd name="connsiteX9" fmla="*/ 118010 w 1384236"/>
                <a:gd name="connsiteY9" fmla="*/ 1180096 h 1180096"/>
                <a:gd name="connsiteX10" fmla="*/ 34564 w 1384236"/>
                <a:gd name="connsiteY10" fmla="*/ 1145532 h 1180096"/>
                <a:gd name="connsiteX11" fmla="*/ 0 w 1384236"/>
                <a:gd name="connsiteY11" fmla="*/ 1062086 h 1180096"/>
                <a:gd name="connsiteX12" fmla="*/ 0 w 1384236"/>
                <a:gd name="connsiteY12" fmla="*/ 118010 h 1180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84236" h="1180096">
                  <a:moveTo>
                    <a:pt x="0" y="118010"/>
                  </a:moveTo>
                  <a:cubicBezTo>
                    <a:pt x="0" y="86712"/>
                    <a:pt x="12433" y="56695"/>
                    <a:pt x="34564" y="34564"/>
                  </a:cubicBezTo>
                  <a:cubicBezTo>
                    <a:pt x="56695" y="12433"/>
                    <a:pt x="86712" y="0"/>
                    <a:pt x="118010" y="0"/>
                  </a:cubicBezTo>
                  <a:lnTo>
                    <a:pt x="1266226" y="0"/>
                  </a:lnTo>
                  <a:cubicBezTo>
                    <a:pt x="1297524" y="0"/>
                    <a:pt x="1327541" y="12433"/>
                    <a:pt x="1349672" y="34564"/>
                  </a:cubicBezTo>
                  <a:cubicBezTo>
                    <a:pt x="1371803" y="56695"/>
                    <a:pt x="1384236" y="86712"/>
                    <a:pt x="1384236" y="118010"/>
                  </a:cubicBezTo>
                  <a:lnTo>
                    <a:pt x="1384236" y="1062086"/>
                  </a:lnTo>
                  <a:cubicBezTo>
                    <a:pt x="1384236" y="1093384"/>
                    <a:pt x="1371803" y="1123401"/>
                    <a:pt x="1349672" y="1145532"/>
                  </a:cubicBezTo>
                  <a:cubicBezTo>
                    <a:pt x="1327541" y="1167663"/>
                    <a:pt x="1297524" y="1180096"/>
                    <a:pt x="1266226" y="1180096"/>
                  </a:cubicBezTo>
                  <a:lnTo>
                    <a:pt x="118010" y="1180096"/>
                  </a:lnTo>
                  <a:cubicBezTo>
                    <a:pt x="86712" y="1180096"/>
                    <a:pt x="56695" y="1167663"/>
                    <a:pt x="34564" y="1145532"/>
                  </a:cubicBezTo>
                  <a:cubicBezTo>
                    <a:pt x="12433" y="1123401"/>
                    <a:pt x="0" y="1093384"/>
                    <a:pt x="0" y="1062086"/>
                  </a:cubicBezTo>
                  <a:lnTo>
                    <a:pt x="0" y="118010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52344" tIns="52344" rIns="52344" bIns="52344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ذكـر ركـوع</a:t>
              </a:r>
              <a:endParaRPr lang="fa-IR" sz="2800" b="1" kern="1200" dirty="0">
                <a:cs typeface="B Zar" pitchFamily="2" charset="-78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2534" y="4230775"/>
            <a:ext cx="6974858" cy="859109"/>
            <a:chOff x="72534" y="4230775"/>
            <a:chExt cx="6974858" cy="859109"/>
          </a:xfrm>
        </p:grpSpPr>
        <p:sp>
          <p:nvSpPr>
            <p:cNvPr id="29" name="Freeform 28"/>
            <p:cNvSpPr/>
            <p:nvPr/>
          </p:nvSpPr>
          <p:spPr>
            <a:xfrm rot="24275984">
              <a:off x="5732090" y="5072674"/>
              <a:ext cx="1315302" cy="17210"/>
            </a:xfrm>
            <a:custGeom>
              <a:avLst/>
              <a:gdLst>
                <a:gd name="connsiteX0" fmla="*/ 0 w 1315301"/>
                <a:gd name="connsiteY0" fmla="*/ 8604 h 17209"/>
                <a:gd name="connsiteX1" fmla="*/ 1315301 w 1315301"/>
                <a:gd name="connsiteY1" fmla="*/ 8604 h 17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5301" h="17209">
                  <a:moveTo>
                    <a:pt x="1315301" y="8605"/>
                  </a:moveTo>
                  <a:lnTo>
                    <a:pt x="0" y="8605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7468" tIns="-24277" rIns="637468" bIns="-24279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2534" y="4230775"/>
              <a:ext cx="5848940" cy="777470"/>
            </a:xfrm>
            <a:custGeom>
              <a:avLst/>
              <a:gdLst>
                <a:gd name="connsiteX0" fmla="*/ 0 w 5848940"/>
                <a:gd name="connsiteY0" fmla="*/ 77747 h 777470"/>
                <a:gd name="connsiteX1" fmla="*/ 22772 w 5848940"/>
                <a:gd name="connsiteY1" fmla="*/ 22772 h 777470"/>
                <a:gd name="connsiteX2" fmla="*/ 77747 w 5848940"/>
                <a:gd name="connsiteY2" fmla="*/ 1 h 777470"/>
                <a:gd name="connsiteX3" fmla="*/ 5771193 w 5848940"/>
                <a:gd name="connsiteY3" fmla="*/ 0 h 777470"/>
                <a:gd name="connsiteX4" fmla="*/ 5826168 w 5848940"/>
                <a:gd name="connsiteY4" fmla="*/ 22772 h 777470"/>
                <a:gd name="connsiteX5" fmla="*/ 5848939 w 5848940"/>
                <a:gd name="connsiteY5" fmla="*/ 77747 h 777470"/>
                <a:gd name="connsiteX6" fmla="*/ 5848940 w 5848940"/>
                <a:gd name="connsiteY6" fmla="*/ 699723 h 777470"/>
                <a:gd name="connsiteX7" fmla="*/ 5826168 w 5848940"/>
                <a:gd name="connsiteY7" fmla="*/ 754698 h 777470"/>
                <a:gd name="connsiteX8" fmla="*/ 5771193 w 5848940"/>
                <a:gd name="connsiteY8" fmla="*/ 777470 h 777470"/>
                <a:gd name="connsiteX9" fmla="*/ 77747 w 5848940"/>
                <a:gd name="connsiteY9" fmla="*/ 777470 h 777470"/>
                <a:gd name="connsiteX10" fmla="*/ 22772 w 5848940"/>
                <a:gd name="connsiteY10" fmla="*/ 754698 h 777470"/>
                <a:gd name="connsiteX11" fmla="*/ 0 w 5848940"/>
                <a:gd name="connsiteY11" fmla="*/ 699723 h 777470"/>
                <a:gd name="connsiteX12" fmla="*/ 0 w 5848940"/>
                <a:gd name="connsiteY12" fmla="*/ 77747 h 777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48940" h="777470">
                  <a:moveTo>
                    <a:pt x="0" y="77747"/>
                  </a:moveTo>
                  <a:cubicBezTo>
                    <a:pt x="0" y="57127"/>
                    <a:pt x="8191" y="37352"/>
                    <a:pt x="22772" y="22772"/>
                  </a:cubicBezTo>
                  <a:cubicBezTo>
                    <a:pt x="37352" y="8192"/>
                    <a:pt x="57128" y="0"/>
                    <a:pt x="77747" y="1"/>
                  </a:cubicBezTo>
                  <a:lnTo>
                    <a:pt x="5771193" y="0"/>
                  </a:lnTo>
                  <a:cubicBezTo>
                    <a:pt x="5791813" y="0"/>
                    <a:pt x="5811588" y="8191"/>
                    <a:pt x="5826168" y="22772"/>
                  </a:cubicBezTo>
                  <a:cubicBezTo>
                    <a:pt x="5840748" y="37352"/>
                    <a:pt x="5848940" y="57128"/>
                    <a:pt x="5848939" y="77747"/>
                  </a:cubicBezTo>
                  <a:cubicBezTo>
                    <a:pt x="5848939" y="285072"/>
                    <a:pt x="5848940" y="492398"/>
                    <a:pt x="5848940" y="699723"/>
                  </a:cubicBezTo>
                  <a:cubicBezTo>
                    <a:pt x="5848940" y="720343"/>
                    <a:pt x="5840749" y="740118"/>
                    <a:pt x="5826168" y="754698"/>
                  </a:cubicBezTo>
                  <a:cubicBezTo>
                    <a:pt x="5811588" y="769278"/>
                    <a:pt x="5791812" y="777470"/>
                    <a:pt x="5771193" y="777470"/>
                  </a:cubicBezTo>
                  <a:lnTo>
                    <a:pt x="77747" y="777470"/>
                  </a:lnTo>
                  <a:cubicBezTo>
                    <a:pt x="57127" y="777470"/>
                    <a:pt x="37352" y="769279"/>
                    <a:pt x="22772" y="754698"/>
                  </a:cubicBezTo>
                  <a:cubicBezTo>
                    <a:pt x="8192" y="740118"/>
                    <a:pt x="0" y="720342"/>
                    <a:pt x="0" y="699723"/>
                  </a:cubicBezTo>
                  <a:lnTo>
                    <a:pt x="0" y="77747"/>
                  </a:lnTo>
                  <a:close/>
                </a:path>
              </a:pathLst>
            </a:cu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38011" tIns="38011" rIns="38011" bIns="38011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در ركوع، هر ذكرى گفته شود كافى است، </a:t>
              </a:r>
              <a:endParaRPr lang="en-US" sz="2400" b="1" kern="1200" dirty="0">
                <a:cs typeface="B Zar" pitchFamily="2" charset="-78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89941" y="5110873"/>
            <a:ext cx="6815487" cy="1518528"/>
            <a:chOff x="89941" y="5110873"/>
            <a:chExt cx="6815487" cy="1518528"/>
          </a:xfrm>
        </p:grpSpPr>
        <p:sp>
          <p:nvSpPr>
            <p:cNvPr id="31" name="Freeform 30"/>
            <p:cNvSpPr/>
            <p:nvPr/>
          </p:nvSpPr>
          <p:spPr>
            <a:xfrm rot="20329720" flipV="1">
              <a:off x="5837020" y="5742460"/>
              <a:ext cx="1068408" cy="45719"/>
            </a:xfrm>
            <a:custGeom>
              <a:avLst/>
              <a:gdLst>
                <a:gd name="connsiteX0" fmla="*/ 0 w 905664"/>
                <a:gd name="connsiteY0" fmla="*/ 8604 h 17209"/>
                <a:gd name="connsiteX1" fmla="*/ 905664 w 905664"/>
                <a:gd name="connsiteY1" fmla="*/ 8604 h 17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5664" h="17209">
                  <a:moveTo>
                    <a:pt x="905664" y="8605"/>
                  </a:moveTo>
                  <a:lnTo>
                    <a:pt x="0" y="8605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42890" tIns="-14036" rIns="442891" bIns="-14038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9941" y="5110873"/>
              <a:ext cx="5853659" cy="1518528"/>
            </a:xfrm>
            <a:custGeom>
              <a:avLst/>
              <a:gdLst>
                <a:gd name="connsiteX0" fmla="*/ 0 w 6009843"/>
                <a:gd name="connsiteY0" fmla="*/ 151853 h 1518528"/>
                <a:gd name="connsiteX1" fmla="*/ 44477 w 6009843"/>
                <a:gd name="connsiteY1" fmla="*/ 44477 h 1518528"/>
                <a:gd name="connsiteX2" fmla="*/ 151853 w 6009843"/>
                <a:gd name="connsiteY2" fmla="*/ 0 h 1518528"/>
                <a:gd name="connsiteX3" fmla="*/ 5857990 w 6009843"/>
                <a:gd name="connsiteY3" fmla="*/ 0 h 1518528"/>
                <a:gd name="connsiteX4" fmla="*/ 5965366 w 6009843"/>
                <a:gd name="connsiteY4" fmla="*/ 44477 h 1518528"/>
                <a:gd name="connsiteX5" fmla="*/ 6009843 w 6009843"/>
                <a:gd name="connsiteY5" fmla="*/ 151853 h 1518528"/>
                <a:gd name="connsiteX6" fmla="*/ 6009843 w 6009843"/>
                <a:gd name="connsiteY6" fmla="*/ 1366675 h 1518528"/>
                <a:gd name="connsiteX7" fmla="*/ 5965366 w 6009843"/>
                <a:gd name="connsiteY7" fmla="*/ 1474051 h 1518528"/>
                <a:gd name="connsiteX8" fmla="*/ 5857990 w 6009843"/>
                <a:gd name="connsiteY8" fmla="*/ 1518528 h 1518528"/>
                <a:gd name="connsiteX9" fmla="*/ 151853 w 6009843"/>
                <a:gd name="connsiteY9" fmla="*/ 1518528 h 1518528"/>
                <a:gd name="connsiteX10" fmla="*/ 44477 w 6009843"/>
                <a:gd name="connsiteY10" fmla="*/ 1474051 h 1518528"/>
                <a:gd name="connsiteX11" fmla="*/ 0 w 6009843"/>
                <a:gd name="connsiteY11" fmla="*/ 1366675 h 1518528"/>
                <a:gd name="connsiteX12" fmla="*/ 0 w 6009843"/>
                <a:gd name="connsiteY12" fmla="*/ 151853 h 151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09843" h="1518528">
                  <a:moveTo>
                    <a:pt x="0" y="151853"/>
                  </a:moveTo>
                  <a:cubicBezTo>
                    <a:pt x="0" y="111579"/>
                    <a:pt x="15999" y="72955"/>
                    <a:pt x="44477" y="44477"/>
                  </a:cubicBezTo>
                  <a:cubicBezTo>
                    <a:pt x="72955" y="15999"/>
                    <a:pt x="111579" y="0"/>
                    <a:pt x="151853" y="0"/>
                  </a:cubicBezTo>
                  <a:lnTo>
                    <a:pt x="5857990" y="0"/>
                  </a:lnTo>
                  <a:cubicBezTo>
                    <a:pt x="5898264" y="0"/>
                    <a:pt x="5936888" y="15999"/>
                    <a:pt x="5965366" y="44477"/>
                  </a:cubicBezTo>
                  <a:cubicBezTo>
                    <a:pt x="5993844" y="72955"/>
                    <a:pt x="6009843" y="111579"/>
                    <a:pt x="6009843" y="151853"/>
                  </a:cubicBezTo>
                  <a:lnTo>
                    <a:pt x="6009843" y="1366675"/>
                  </a:lnTo>
                  <a:cubicBezTo>
                    <a:pt x="6009843" y="1406949"/>
                    <a:pt x="5993844" y="1445573"/>
                    <a:pt x="5965366" y="1474051"/>
                  </a:cubicBezTo>
                  <a:cubicBezTo>
                    <a:pt x="5936888" y="1502529"/>
                    <a:pt x="5898264" y="1518528"/>
                    <a:pt x="5857990" y="1518528"/>
                  </a:cubicBezTo>
                  <a:lnTo>
                    <a:pt x="151853" y="1518528"/>
                  </a:lnTo>
                  <a:cubicBezTo>
                    <a:pt x="111579" y="1518528"/>
                    <a:pt x="72955" y="1502529"/>
                    <a:pt x="44477" y="1474051"/>
                  </a:cubicBezTo>
                  <a:cubicBezTo>
                    <a:pt x="15999" y="1445573"/>
                    <a:pt x="0" y="1406949"/>
                    <a:pt x="0" y="1366675"/>
                  </a:cubicBezTo>
                  <a:lnTo>
                    <a:pt x="0" y="151853"/>
                  </a:lnTo>
                  <a:close/>
                </a:path>
              </a:pathLst>
            </a:cu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59716" tIns="59716" rIns="59716" bIns="59716" numCol="1" spcCol="1270" anchor="ctr" anchorCtr="0">
              <a:noAutofit/>
            </a:bodyPr>
            <a:lstStyle/>
            <a:p>
              <a:pPr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احتياط واجب آن است </a:t>
              </a:r>
              <a:r>
                <a:rPr lang="fa-IR" sz="2400" b="1" dirty="0" smtClean="0">
                  <a:cs typeface="B Zar" pitchFamily="2" charset="-78"/>
                </a:rPr>
                <a:t>كه به قدر سه مرتبه</a:t>
              </a:r>
              <a:br>
                <a:rPr lang="fa-IR" sz="2400" b="1" dirty="0" smtClean="0">
                  <a:cs typeface="B Zar" pitchFamily="2" charset="-78"/>
                </a:rPr>
              </a:br>
              <a:r>
                <a:rPr lang="fa-IR" sz="2400" b="1" dirty="0" smtClean="0">
                  <a:cs typeface="B Zar" pitchFamily="2" charset="-78"/>
                </a:rPr>
                <a:t>«سُبْحانَ اللّه‏ِ» يا يك مرتبه «سُبْحانَ رَبِّىَ‏العَظيمِ وَ بِحَمْدِهِ» كمتر نباشد.</a:t>
              </a:r>
              <a:r>
                <a:rPr lang="fa-IR" sz="2400" b="1" kern="1200" dirty="0" smtClean="0">
                  <a:cs typeface="B Zar" pitchFamily="2" charset="-78"/>
                </a:rPr>
                <a:t> </a:t>
              </a:r>
              <a:endParaRPr lang="en-US" sz="2400" b="1" kern="1200" dirty="0">
                <a:cs typeface="B Zar" pitchFamily="2" charset="-7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8338433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4671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42950" y="2"/>
            <a:ext cx="1947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واجبات نماز 3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4106117" y="2819408"/>
            <a:ext cx="1783080" cy="1783080"/>
          </a:xfrm>
          <a:custGeom>
            <a:avLst/>
            <a:gdLst>
              <a:gd name="connsiteX0" fmla="*/ 0 w 1783080"/>
              <a:gd name="connsiteY0" fmla="*/ 297186 h 1783080"/>
              <a:gd name="connsiteX1" fmla="*/ 87044 w 1783080"/>
              <a:gd name="connsiteY1" fmla="*/ 87044 h 1783080"/>
              <a:gd name="connsiteX2" fmla="*/ 297186 w 1783080"/>
              <a:gd name="connsiteY2" fmla="*/ 1 h 1783080"/>
              <a:gd name="connsiteX3" fmla="*/ 1485894 w 1783080"/>
              <a:gd name="connsiteY3" fmla="*/ 0 h 1783080"/>
              <a:gd name="connsiteX4" fmla="*/ 1696036 w 1783080"/>
              <a:gd name="connsiteY4" fmla="*/ 87044 h 1783080"/>
              <a:gd name="connsiteX5" fmla="*/ 1783079 w 1783080"/>
              <a:gd name="connsiteY5" fmla="*/ 297186 h 1783080"/>
              <a:gd name="connsiteX6" fmla="*/ 1783080 w 1783080"/>
              <a:gd name="connsiteY6" fmla="*/ 1485894 h 1783080"/>
              <a:gd name="connsiteX7" fmla="*/ 1696036 w 1783080"/>
              <a:gd name="connsiteY7" fmla="*/ 1696036 h 1783080"/>
              <a:gd name="connsiteX8" fmla="*/ 1485894 w 1783080"/>
              <a:gd name="connsiteY8" fmla="*/ 1783080 h 1783080"/>
              <a:gd name="connsiteX9" fmla="*/ 297186 w 1783080"/>
              <a:gd name="connsiteY9" fmla="*/ 1783080 h 1783080"/>
              <a:gd name="connsiteX10" fmla="*/ 87044 w 1783080"/>
              <a:gd name="connsiteY10" fmla="*/ 1696036 h 1783080"/>
              <a:gd name="connsiteX11" fmla="*/ 0 w 1783080"/>
              <a:gd name="connsiteY11" fmla="*/ 1485894 h 1783080"/>
              <a:gd name="connsiteX12" fmla="*/ 0 w 1783080"/>
              <a:gd name="connsiteY12" fmla="*/ 297186 h 1783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83080" h="1783080">
                <a:moveTo>
                  <a:pt x="0" y="297186"/>
                </a:moveTo>
                <a:cubicBezTo>
                  <a:pt x="0" y="218367"/>
                  <a:pt x="31311" y="142777"/>
                  <a:pt x="87044" y="87044"/>
                </a:cubicBezTo>
                <a:cubicBezTo>
                  <a:pt x="142777" y="31311"/>
                  <a:pt x="218368" y="0"/>
                  <a:pt x="297186" y="1"/>
                </a:cubicBezTo>
                <a:lnTo>
                  <a:pt x="1485894" y="0"/>
                </a:lnTo>
                <a:cubicBezTo>
                  <a:pt x="1564713" y="0"/>
                  <a:pt x="1640303" y="31311"/>
                  <a:pt x="1696036" y="87044"/>
                </a:cubicBezTo>
                <a:cubicBezTo>
                  <a:pt x="1751769" y="142777"/>
                  <a:pt x="1783080" y="218368"/>
                  <a:pt x="1783079" y="297186"/>
                </a:cubicBezTo>
                <a:cubicBezTo>
                  <a:pt x="1783079" y="693422"/>
                  <a:pt x="1783080" y="1089658"/>
                  <a:pt x="1783080" y="1485894"/>
                </a:cubicBezTo>
                <a:cubicBezTo>
                  <a:pt x="1783080" y="1564713"/>
                  <a:pt x="1751769" y="1640303"/>
                  <a:pt x="1696036" y="1696036"/>
                </a:cubicBezTo>
                <a:cubicBezTo>
                  <a:pt x="1640303" y="1751769"/>
                  <a:pt x="1564712" y="1783080"/>
                  <a:pt x="1485894" y="1783080"/>
                </a:cubicBezTo>
                <a:lnTo>
                  <a:pt x="297186" y="1783080"/>
                </a:lnTo>
                <a:cubicBezTo>
                  <a:pt x="218367" y="1783080"/>
                  <a:pt x="142777" y="1751769"/>
                  <a:pt x="87044" y="1696036"/>
                </a:cubicBezTo>
                <a:cubicBezTo>
                  <a:pt x="31311" y="1640303"/>
                  <a:pt x="0" y="1564712"/>
                  <a:pt x="0" y="1485894"/>
                </a:cubicBezTo>
                <a:lnTo>
                  <a:pt x="0" y="297186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175943" tIns="175943" rIns="175943" bIns="175943" numCol="1" spcCol="1270" anchor="ctr" anchorCtr="0">
            <a:noAutofit/>
          </a:bodyPr>
          <a:lstStyle/>
          <a:p>
            <a:pPr algn="ctr" defTabSz="6223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3200" b="1" dirty="0" smtClean="0">
                <a:cs typeface="B Zar" pitchFamily="2" charset="-78"/>
              </a:rPr>
              <a:t>آرامش بدن در ركوع</a:t>
            </a:r>
            <a:endParaRPr lang="en-US" sz="3200" b="1" dirty="0">
              <a:cs typeface="B Zar" pitchFamily="2" charset="-78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2921618" y="754611"/>
            <a:ext cx="4152077" cy="2064797"/>
            <a:chOff x="2921618" y="754611"/>
            <a:chExt cx="4152077" cy="2064797"/>
          </a:xfrm>
        </p:grpSpPr>
        <p:sp>
          <p:nvSpPr>
            <p:cNvPr id="11" name="Freeform 10"/>
            <p:cNvSpPr/>
            <p:nvPr/>
          </p:nvSpPr>
          <p:spPr>
            <a:xfrm rot="16200000">
              <a:off x="4782987" y="2604739"/>
              <a:ext cx="429339" cy="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429339" y="0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2921618" y="754611"/>
              <a:ext cx="4152077" cy="1635458"/>
            </a:xfrm>
            <a:custGeom>
              <a:avLst/>
              <a:gdLst>
                <a:gd name="connsiteX0" fmla="*/ 0 w 4152077"/>
                <a:gd name="connsiteY0" fmla="*/ 272582 h 1635458"/>
                <a:gd name="connsiteX1" fmla="*/ 79838 w 4152077"/>
                <a:gd name="connsiteY1" fmla="*/ 79837 h 1635458"/>
                <a:gd name="connsiteX2" fmla="*/ 272583 w 4152077"/>
                <a:gd name="connsiteY2" fmla="*/ 0 h 1635458"/>
                <a:gd name="connsiteX3" fmla="*/ 3879495 w 4152077"/>
                <a:gd name="connsiteY3" fmla="*/ 0 h 1635458"/>
                <a:gd name="connsiteX4" fmla="*/ 4072240 w 4152077"/>
                <a:gd name="connsiteY4" fmla="*/ 79838 h 1635458"/>
                <a:gd name="connsiteX5" fmla="*/ 4152077 w 4152077"/>
                <a:gd name="connsiteY5" fmla="*/ 272583 h 1635458"/>
                <a:gd name="connsiteX6" fmla="*/ 4152077 w 4152077"/>
                <a:gd name="connsiteY6" fmla="*/ 1362876 h 1635458"/>
                <a:gd name="connsiteX7" fmla="*/ 4072240 w 4152077"/>
                <a:gd name="connsiteY7" fmla="*/ 1555621 h 1635458"/>
                <a:gd name="connsiteX8" fmla="*/ 3879495 w 4152077"/>
                <a:gd name="connsiteY8" fmla="*/ 1635458 h 1635458"/>
                <a:gd name="connsiteX9" fmla="*/ 272582 w 4152077"/>
                <a:gd name="connsiteY9" fmla="*/ 1635458 h 1635458"/>
                <a:gd name="connsiteX10" fmla="*/ 79837 w 4152077"/>
                <a:gd name="connsiteY10" fmla="*/ 1555620 h 1635458"/>
                <a:gd name="connsiteX11" fmla="*/ 0 w 4152077"/>
                <a:gd name="connsiteY11" fmla="*/ 1362875 h 1635458"/>
                <a:gd name="connsiteX12" fmla="*/ 0 w 4152077"/>
                <a:gd name="connsiteY12" fmla="*/ 272582 h 1635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52077" h="1635458">
                  <a:moveTo>
                    <a:pt x="0" y="272582"/>
                  </a:moveTo>
                  <a:cubicBezTo>
                    <a:pt x="0" y="200289"/>
                    <a:pt x="28719" y="130956"/>
                    <a:pt x="79838" y="79837"/>
                  </a:cubicBezTo>
                  <a:cubicBezTo>
                    <a:pt x="130957" y="28718"/>
                    <a:pt x="200290" y="0"/>
                    <a:pt x="272583" y="0"/>
                  </a:cubicBezTo>
                  <a:lnTo>
                    <a:pt x="3879495" y="0"/>
                  </a:lnTo>
                  <a:cubicBezTo>
                    <a:pt x="3951788" y="0"/>
                    <a:pt x="4021121" y="28719"/>
                    <a:pt x="4072240" y="79838"/>
                  </a:cubicBezTo>
                  <a:cubicBezTo>
                    <a:pt x="4123359" y="130957"/>
                    <a:pt x="4152077" y="200290"/>
                    <a:pt x="4152077" y="272583"/>
                  </a:cubicBezTo>
                  <a:lnTo>
                    <a:pt x="4152077" y="1362876"/>
                  </a:lnTo>
                  <a:cubicBezTo>
                    <a:pt x="4152077" y="1435169"/>
                    <a:pt x="4123359" y="1504502"/>
                    <a:pt x="4072240" y="1555621"/>
                  </a:cubicBezTo>
                  <a:cubicBezTo>
                    <a:pt x="4021121" y="1606740"/>
                    <a:pt x="3951789" y="1635458"/>
                    <a:pt x="3879495" y="1635458"/>
                  </a:cubicBezTo>
                  <a:lnTo>
                    <a:pt x="272582" y="1635458"/>
                  </a:lnTo>
                  <a:cubicBezTo>
                    <a:pt x="200289" y="1635458"/>
                    <a:pt x="130956" y="1606740"/>
                    <a:pt x="79837" y="1555620"/>
                  </a:cubicBezTo>
                  <a:cubicBezTo>
                    <a:pt x="28718" y="1504501"/>
                    <a:pt x="0" y="1435169"/>
                    <a:pt x="0" y="1362875"/>
                  </a:cubicBezTo>
                  <a:lnTo>
                    <a:pt x="0" y="272582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115396" tIns="115396" rIns="115396" bIns="115396" numCol="1" spcCol="1270" anchor="ctr" anchorCtr="0">
              <a:noAutofit/>
            </a:bodyPr>
            <a:lstStyle/>
            <a:p>
              <a:pPr algn="ctr" defTabSz="6223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dirty="0" smtClean="0">
                  <a:cs typeface="B Zar" pitchFamily="2" charset="-78"/>
                </a:rPr>
                <a:t>1 ـ آرامش بدن درهنگام رکوع به مقدار ذکر</a:t>
              </a:r>
              <a:endParaRPr lang="en-US" sz="2400" b="1" dirty="0">
                <a:cs typeface="B Zar" pitchFamily="2" charset="-78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773275" y="4627249"/>
            <a:ext cx="3703588" cy="1933339"/>
            <a:chOff x="773275" y="4627249"/>
            <a:chExt cx="3703588" cy="1933339"/>
          </a:xfrm>
        </p:grpSpPr>
        <p:sp>
          <p:nvSpPr>
            <p:cNvPr id="13" name="Freeform 12"/>
            <p:cNvSpPr/>
            <p:nvPr/>
          </p:nvSpPr>
          <p:spPr>
            <a:xfrm rot="8417079">
              <a:off x="3619555" y="4627249"/>
              <a:ext cx="550027" cy="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550027" y="0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773275" y="4802976"/>
              <a:ext cx="3703588" cy="1757612"/>
            </a:xfrm>
            <a:custGeom>
              <a:avLst/>
              <a:gdLst>
                <a:gd name="connsiteX0" fmla="*/ 0 w 3703588"/>
                <a:gd name="connsiteY0" fmla="*/ 292941 h 1757612"/>
                <a:gd name="connsiteX1" fmla="*/ 85801 w 3703588"/>
                <a:gd name="connsiteY1" fmla="*/ 85800 h 1757612"/>
                <a:gd name="connsiteX2" fmla="*/ 292942 w 3703588"/>
                <a:gd name="connsiteY2" fmla="*/ 0 h 1757612"/>
                <a:gd name="connsiteX3" fmla="*/ 3410647 w 3703588"/>
                <a:gd name="connsiteY3" fmla="*/ 0 h 1757612"/>
                <a:gd name="connsiteX4" fmla="*/ 3617788 w 3703588"/>
                <a:gd name="connsiteY4" fmla="*/ 85801 h 1757612"/>
                <a:gd name="connsiteX5" fmla="*/ 3703588 w 3703588"/>
                <a:gd name="connsiteY5" fmla="*/ 292942 h 1757612"/>
                <a:gd name="connsiteX6" fmla="*/ 3703588 w 3703588"/>
                <a:gd name="connsiteY6" fmla="*/ 1464671 h 1757612"/>
                <a:gd name="connsiteX7" fmla="*/ 3617788 w 3703588"/>
                <a:gd name="connsiteY7" fmla="*/ 1671812 h 1757612"/>
                <a:gd name="connsiteX8" fmla="*/ 3410647 w 3703588"/>
                <a:gd name="connsiteY8" fmla="*/ 1757612 h 1757612"/>
                <a:gd name="connsiteX9" fmla="*/ 292941 w 3703588"/>
                <a:gd name="connsiteY9" fmla="*/ 1757612 h 1757612"/>
                <a:gd name="connsiteX10" fmla="*/ 85800 w 3703588"/>
                <a:gd name="connsiteY10" fmla="*/ 1671811 h 1757612"/>
                <a:gd name="connsiteX11" fmla="*/ 0 w 3703588"/>
                <a:gd name="connsiteY11" fmla="*/ 1464670 h 1757612"/>
                <a:gd name="connsiteX12" fmla="*/ 0 w 3703588"/>
                <a:gd name="connsiteY12" fmla="*/ 292941 h 1757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03588" h="1757612">
                  <a:moveTo>
                    <a:pt x="0" y="292941"/>
                  </a:moveTo>
                  <a:cubicBezTo>
                    <a:pt x="0" y="215248"/>
                    <a:pt x="30864" y="140738"/>
                    <a:pt x="85801" y="85800"/>
                  </a:cubicBezTo>
                  <a:cubicBezTo>
                    <a:pt x="140738" y="30863"/>
                    <a:pt x="215249" y="0"/>
                    <a:pt x="292942" y="0"/>
                  </a:cubicBezTo>
                  <a:lnTo>
                    <a:pt x="3410647" y="0"/>
                  </a:lnTo>
                  <a:cubicBezTo>
                    <a:pt x="3488340" y="0"/>
                    <a:pt x="3562850" y="30864"/>
                    <a:pt x="3617788" y="85801"/>
                  </a:cubicBezTo>
                  <a:cubicBezTo>
                    <a:pt x="3672725" y="140738"/>
                    <a:pt x="3703588" y="215249"/>
                    <a:pt x="3703588" y="292942"/>
                  </a:cubicBezTo>
                  <a:lnTo>
                    <a:pt x="3703588" y="1464671"/>
                  </a:lnTo>
                  <a:cubicBezTo>
                    <a:pt x="3703588" y="1542364"/>
                    <a:pt x="3672725" y="1616875"/>
                    <a:pt x="3617788" y="1671812"/>
                  </a:cubicBezTo>
                  <a:cubicBezTo>
                    <a:pt x="3562851" y="1726749"/>
                    <a:pt x="3488340" y="1757612"/>
                    <a:pt x="3410647" y="1757612"/>
                  </a:cubicBezTo>
                  <a:lnTo>
                    <a:pt x="292941" y="1757612"/>
                  </a:lnTo>
                  <a:cubicBezTo>
                    <a:pt x="215248" y="1757612"/>
                    <a:pt x="140737" y="1726749"/>
                    <a:pt x="85800" y="1671811"/>
                  </a:cubicBezTo>
                  <a:cubicBezTo>
                    <a:pt x="30863" y="1616874"/>
                    <a:pt x="0" y="1542363"/>
                    <a:pt x="0" y="1464670"/>
                  </a:cubicBezTo>
                  <a:lnTo>
                    <a:pt x="0" y="292941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121360" tIns="121360" rIns="121360" bIns="121360" numCol="1" spcCol="1270" anchor="ctr" anchorCtr="0">
              <a:noAutofit/>
            </a:bodyPr>
            <a:lstStyle/>
            <a:p>
              <a:pPr algn="ctr" defTabSz="6223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dirty="0" smtClean="0">
                  <a:cs typeface="B Zar" pitchFamily="2" charset="-78"/>
                </a:rPr>
                <a:t> 3ـ اگر نمازگزار پيش از آن‏كه به مقدار ركوع خم شود و بدن آرام گيرد، عمدا ذكر ركوع را</a:t>
              </a:r>
              <a:br>
                <a:rPr lang="fa-IR" sz="2400" b="1" dirty="0" smtClean="0">
                  <a:cs typeface="B Zar" pitchFamily="2" charset="-78"/>
                </a:rPr>
              </a:br>
              <a:r>
                <a:rPr lang="fa-IR" sz="2400" b="1" dirty="0" smtClean="0">
                  <a:cs typeface="B Zar" pitchFamily="2" charset="-78"/>
                </a:rPr>
                <a:t>بگويد، نمازش باطل است.</a:t>
              </a:r>
              <a:endParaRPr lang="en-US" sz="2400" b="1" dirty="0" smtClean="0">
                <a:cs typeface="B Zar" pitchFamily="2" charset="-78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683965" y="4638374"/>
            <a:ext cx="3372559" cy="1899963"/>
            <a:chOff x="5683965" y="4638374"/>
            <a:chExt cx="3372559" cy="1899963"/>
          </a:xfrm>
        </p:grpSpPr>
        <p:sp>
          <p:nvSpPr>
            <p:cNvPr id="15" name="Freeform 14"/>
            <p:cNvSpPr/>
            <p:nvPr/>
          </p:nvSpPr>
          <p:spPr>
            <a:xfrm rot="2382921">
              <a:off x="5821714" y="4638374"/>
              <a:ext cx="584849" cy="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584849" y="0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5683965" y="4825226"/>
              <a:ext cx="3372559" cy="1713111"/>
            </a:xfrm>
            <a:custGeom>
              <a:avLst/>
              <a:gdLst>
                <a:gd name="connsiteX0" fmla="*/ 0 w 3372559"/>
                <a:gd name="connsiteY0" fmla="*/ 285524 h 1713111"/>
                <a:gd name="connsiteX1" fmla="*/ 83628 w 3372559"/>
                <a:gd name="connsiteY1" fmla="*/ 83628 h 1713111"/>
                <a:gd name="connsiteX2" fmla="*/ 285524 w 3372559"/>
                <a:gd name="connsiteY2" fmla="*/ 0 h 1713111"/>
                <a:gd name="connsiteX3" fmla="*/ 3087035 w 3372559"/>
                <a:gd name="connsiteY3" fmla="*/ 0 h 1713111"/>
                <a:gd name="connsiteX4" fmla="*/ 3288931 w 3372559"/>
                <a:gd name="connsiteY4" fmla="*/ 83628 h 1713111"/>
                <a:gd name="connsiteX5" fmla="*/ 3372559 w 3372559"/>
                <a:gd name="connsiteY5" fmla="*/ 285524 h 1713111"/>
                <a:gd name="connsiteX6" fmla="*/ 3372559 w 3372559"/>
                <a:gd name="connsiteY6" fmla="*/ 1427587 h 1713111"/>
                <a:gd name="connsiteX7" fmla="*/ 3288931 w 3372559"/>
                <a:gd name="connsiteY7" fmla="*/ 1629483 h 1713111"/>
                <a:gd name="connsiteX8" fmla="*/ 3087035 w 3372559"/>
                <a:gd name="connsiteY8" fmla="*/ 1713111 h 1713111"/>
                <a:gd name="connsiteX9" fmla="*/ 285524 w 3372559"/>
                <a:gd name="connsiteY9" fmla="*/ 1713111 h 1713111"/>
                <a:gd name="connsiteX10" fmla="*/ 83628 w 3372559"/>
                <a:gd name="connsiteY10" fmla="*/ 1629483 h 1713111"/>
                <a:gd name="connsiteX11" fmla="*/ 0 w 3372559"/>
                <a:gd name="connsiteY11" fmla="*/ 1427587 h 1713111"/>
                <a:gd name="connsiteX12" fmla="*/ 0 w 3372559"/>
                <a:gd name="connsiteY12" fmla="*/ 285524 h 1713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72559" h="1713111">
                  <a:moveTo>
                    <a:pt x="0" y="285524"/>
                  </a:moveTo>
                  <a:cubicBezTo>
                    <a:pt x="0" y="209798"/>
                    <a:pt x="30082" y="137174"/>
                    <a:pt x="83628" y="83628"/>
                  </a:cubicBezTo>
                  <a:cubicBezTo>
                    <a:pt x="137174" y="30082"/>
                    <a:pt x="209798" y="0"/>
                    <a:pt x="285524" y="0"/>
                  </a:cubicBezTo>
                  <a:lnTo>
                    <a:pt x="3087035" y="0"/>
                  </a:lnTo>
                  <a:cubicBezTo>
                    <a:pt x="3162761" y="0"/>
                    <a:pt x="3235385" y="30082"/>
                    <a:pt x="3288931" y="83628"/>
                  </a:cubicBezTo>
                  <a:cubicBezTo>
                    <a:pt x="3342477" y="137174"/>
                    <a:pt x="3372559" y="209798"/>
                    <a:pt x="3372559" y="285524"/>
                  </a:cubicBezTo>
                  <a:lnTo>
                    <a:pt x="3372559" y="1427587"/>
                  </a:lnTo>
                  <a:cubicBezTo>
                    <a:pt x="3372559" y="1503313"/>
                    <a:pt x="3342477" y="1575937"/>
                    <a:pt x="3288931" y="1629483"/>
                  </a:cubicBezTo>
                  <a:cubicBezTo>
                    <a:pt x="3235385" y="1683029"/>
                    <a:pt x="3162761" y="1713111"/>
                    <a:pt x="3087035" y="1713111"/>
                  </a:cubicBezTo>
                  <a:lnTo>
                    <a:pt x="285524" y="1713111"/>
                  </a:lnTo>
                  <a:cubicBezTo>
                    <a:pt x="209798" y="1713111"/>
                    <a:pt x="137174" y="1683029"/>
                    <a:pt x="83628" y="1629483"/>
                  </a:cubicBezTo>
                  <a:cubicBezTo>
                    <a:pt x="30082" y="1575937"/>
                    <a:pt x="0" y="1503313"/>
                    <a:pt x="0" y="1427587"/>
                  </a:cubicBezTo>
                  <a:lnTo>
                    <a:pt x="0" y="285524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119187" tIns="119187" rIns="119187" bIns="119187" numCol="1" spcCol="1270" anchor="ctr" anchorCtr="0">
              <a:noAutofit/>
            </a:bodyPr>
            <a:lstStyle/>
            <a:p>
              <a:pPr algn="ctr" defTabSz="6223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dirty="0" smtClean="0">
                  <a:cs typeface="B Zar" pitchFamily="2" charset="-78"/>
                </a:rPr>
                <a:t>2 ـ اگر پيش از تمام شدن ذكر واجب، عمدا سر از ركوع بردارد نمازش باطل است.</a:t>
              </a:r>
              <a:endParaRPr lang="en-US" sz="2400" b="1" dirty="0" smtClean="0">
                <a:cs typeface="B Zar" pitchFamily="2" charset="-7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8338433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4671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42950" y="2"/>
            <a:ext cx="1947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واجبات نماز 3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756235" y="687067"/>
            <a:ext cx="8622128" cy="1138890"/>
          </a:xfrm>
          <a:custGeom>
            <a:avLst/>
            <a:gdLst>
              <a:gd name="connsiteX0" fmla="*/ 0 w 8622128"/>
              <a:gd name="connsiteY0" fmla="*/ 113889 h 1138890"/>
              <a:gd name="connsiteX1" fmla="*/ 33357 w 8622128"/>
              <a:gd name="connsiteY1" fmla="*/ 33357 h 1138890"/>
              <a:gd name="connsiteX2" fmla="*/ 113889 w 8622128"/>
              <a:gd name="connsiteY2" fmla="*/ 0 h 1138890"/>
              <a:gd name="connsiteX3" fmla="*/ 8508239 w 8622128"/>
              <a:gd name="connsiteY3" fmla="*/ 0 h 1138890"/>
              <a:gd name="connsiteX4" fmla="*/ 8588771 w 8622128"/>
              <a:gd name="connsiteY4" fmla="*/ 33357 h 1138890"/>
              <a:gd name="connsiteX5" fmla="*/ 8622128 w 8622128"/>
              <a:gd name="connsiteY5" fmla="*/ 113889 h 1138890"/>
              <a:gd name="connsiteX6" fmla="*/ 8622128 w 8622128"/>
              <a:gd name="connsiteY6" fmla="*/ 1025001 h 1138890"/>
              <a:gd name="connsiteX7" fmla="*/ 8588771 w 8622128"/>
              <a:gd name="connsiteY7" fmla="*/ 1105533 h 1138890"/>
              <a:gd name="connsiteX8" fmla="*/ 8508239 w 8622128"/>
              <a:gd name="connsiteY8" fmla="*/ 1138890 h 1138890"/>
              <a:gd name="connsiteX9" fmla="*/ 113889 w 8622128"/>
              <a:gd name="connsiteY9" fmla="*/ 1138890 h 1138890"/>
              <a:gd name="connsiteX10" fmla="*/ 33357 w 8622128"/>
              <a:gd name="connsiteY10" fmla="*/ 1105533 h 1138890"/>
              <a:gd name="connsiteX11" fmla="*/ 0 w 8622128"/>
              <a:gd name="connsiteY11" fmla="*/ 1025001 h 1138890"/>
              <a:gd name="connsiteX12" fmla="*/ 0 w 8622128"/>
              <a:gd name="connsiteY12" fmla="*/ 113889 h 1138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622128" h="1138890">
                <a:moveTo>
                  <a:pt x="0" y="113889"/>
                </a:moveTo>
                <a:cubicBezTo>
                  <a:pt x="0" y="83684"/>
                  <a:pt x="11999" y="54716"/>
                  <a:pt x="33357" y="33357"/>
                </a:cubicBezTo>
                <a:cubicBezTo>
                  <a:pt x="54715" y="11999"/>
                  <a:pt x="83684" y="0"/>
                  <a:pt x="113889" y="0"/>
                </a:cubicBezTo>
                <a:lnTo>
                  <a:pt x="8508239" y="0"/>
                </a:lnTo>
                <a:cubicBezTo>
                  <a:pt x="8538444" y="0"/>
                  <a:pt x="8567412" y="11999"/>
                  <a:pt x="8588771" y="33357"/>
                </a:cubicBezTo>
                <a:cubicBezTo>
                  <a:pt x="8610129" y="54715"/>
                  <a:pt x="8622128" y="83684"/>
                  <a:pt x="8622128" y="113889"/>
                </a:cubicBezTo>
                <a:lnTo>
                  <a:pt x="8622128" y="1025001"/>
                </a:lnTo>
                <a:cubicBezTo>
                  <a:pt x="8622128" y="1055206"/>
                  <a:pt x="8610129" y="1084174"/>
                  <a:pt x="8588771" y="1105533"/>
                </a:cubicBezTo>
                <a:cubicBezTo>
                  <a:pt x="8567413" y="1126891"/>
                  <a:pt x="8538445" y="1138890"/>
                  <a:pt x="8508239" y="1138890"/>
                </a:cubicBezTo>
                <a:lnTo>
                  <a:pt x="113889" y="1138890"/>
                </a:lnTo>
                <a:cubicBezTo>
                  <a:pt x="83684" y="1138890"/>
                  <a:pt x="54716" y="1126891"/>
                  <a:pt x="33357" y="1105533"/>
                </a:cubicBezTo>
                <a:cubicBezTo>
                  <a:pt x="11999" y="1084175"/>
                  <a:pt x="0" y="1055207"/>
                  <a:pt x="0" y="1025001"/>
                </a:cubicBezTo>
                <a:lnTo>
                  <a:pt x="0" y="113889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4797" tIns="94317" rIns="124797" bIns="94317" numCol="1" spcCol="1270" anchor="ctr" anchorCtr="0">
            <a:noAutofit/>
          </a:bodyPr>
          <a:lstStyle/>
          <a:p>
            <a:pPr lvl="0" algn="ctr" defTabSz="21336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4800" b="1" kern="1200" dirty="0" smtClean="0">
                <a:cs typeface="B Zar" pitchFamily="2" charset="-78"/>
              </a:rPr>
              <a:t>كسى كه نمى‏تواند ركوع كند</a:t>
            </a:r>
            <a:endParaRPr lang="fa-IR" sz="4800" b="1" kern="1200" dirty="0">
              <a:cs typeface="B Zar" pitchFamily="2" charset="-78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756235" y="1825958"/>
            <a:ext cx="7759915" cy="2121425"/>
            <a:chOff x="756235" y="1825958"/>
            <a:chExt cx="7759915" cy="2121425"/>
          </a:xfrm>
        </p:grpSpPr>
        <p:sp>
          <p:nvSpPr>
            <p:cNvPr id="12" name="Freeform 11"/>
            <p:cNvSpPr/>
            <p:nvPr/>
          </p:nvSpPr>
          <p:spPr>
            <a:xfrm>
              <a:off x="7653938" y="1825958"/>
              <a:ext cx="862212" cy="13649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62212" y="0"/>
                  </a:moveTo>
                  <a:lnTo>
                    <a:pt x="862212" y="1364903"/>
                  </a:lnTo>
                  <a:lnTo>
                    <a:pt x="0" y="1364903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56235" y="2434339"/>
              <a:ext cx="6897702" cy="1513044"/>
            </a:xfrm>
            <a:custGeom>
              <a:avLst/>
              <a:gdLst>
                <a:gd name="connsiteX0" fmla="*/ 0 w 6897702"/>
                <a:gd name="connsiteY0" fmla="*/ 151304 h 1513044"/>
                <a:gd name="connsiteX1" fmla="*/ 44316 w 6897702"/>
                <a:gd name="connsiteY1" fmla="*/ 44316 h 1513044"/>
                <a:gd name="connsiteX2" fmla="*/ 151304 w 6897702"/>
                <a:gd name="connsiteY2" fmla="*/ 0 h 1513044"/>
                <a:gd name="connsiteX3" fmla="*/ 6746398 w 6897702"/>
                <a:gd name="connsiteY3" fmla="*/ 0 h 1513044"/>
                <a:gd name="connsiteX4" fmla="*/ 6853386 w 6897702"/>
                <a:gd name="connsiteY4" fmla="*/ 44316 h 1513044"/>
                <a:gd name="connsiteX5" fmla="*/ 6897702 w 6897702"/>
                <a:gd name="connsiteY5" fmla="*/ 151304 h 1513044"/>
                <a:gd name="connsiteX6" fmla="*/ 6897702 w 6897702"/>
                <a:gd name="connsiteY6" fmla="*/ 1361740 h 1513044"/>
                <a:gd name="connsiteX7" fmla="*/ 6853386 w 6897702"/>
                <a:gd name="connsiteY7" fmla="*/ 1468728 h 1513044"/>
                <a:gd name="connsiteX8" fmla="*/ 6746398 w 6897702"/>
                <a:gd name="connsiteY8" fmla="*/ 1513044 h 1513044"/>
                <a:gd name="connsiteX9" fmla="*/ 151304 w 6897702"/>
                <a:gd name="connsiteY9" fmla="*/ 1513044 h 1513044"/>
                <a:gd name="connsiteX10" fmla="*/ 44316 w 6897702"/>
                <a:gd name="connsiteY10" fmla="*/ 1468728 h 1513044"/>
                <a:gd name="connsiteX11" fmla="*/ 0 w 6897702"/>
                <a:gd name="connsiteY11" fmla="*/ 1361740 h 1513044"/>
                <a:gd name="connsiteX12" fmla="*/ 0 w 6897702"/>
                <a:gd name="connsiteY12" fmla="*/ 151304 h 1513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97702" h="1513044">
                  <a:moveTo>
                    <a:pt x="0" y="151304"/>
                  </a:moveTo>
                  <a:cubicBezTo>
                    <a:pt x="0" y="111176"/>
                    <a:pt x="15941" y="72691"/>
                    <a:pt x="44316" y="44316"/>
                  </a:cubicBezTo>
                  <a:cubicBezTo>
                    <a:pt x="72691" y="15941"/>
                    <a:pt x="111176" y="0"/>
                    <a:pt x="151304" y="0"/>
                  </a:cubicBezTo>
                  <a:lnTo>
                    <a:pt x="6746398" y="0"/>
                  </a:lnTo>
                  <a:cubicBezTo>
                    <a:pt x="6786526" y="0"/>
                    <a:pt x="6825011" y="15941"/>
                    <a:pt x="6853386" y="44316"/>
                  </a:cubicBezTo>
                  <a:cubicBezTo>
                    <a:pt x="6881761" y="72691"/>
                    <a:pt x="6897702" y="111176"/>
                    <a:pt x="6897702" y="151304"/>
                  </a:cubicBezTo>
                  <a:lnTo>
                    <a:pt x="6897702" y="1361740"/>
                  </a:lnTo>
                  <a:cubicBezTo>
                    <a:pt x="6897702" y="1401868"/>
                    <a:pt x="6881761" y="1440353"/>
                    <a:pt x="6853386" y="1468728"/>
                  </a:cubicBezTo>
                  <a:cubicBezTo>
                    <a:pt x="6825011" y="1497103"/>
                    <a:pt x="6786526" y="1513044"/>
                    <a:pt x="6746398" y="1513044"/>
                  </a:cubicBezTo>
                  <a:lnTo>
                    <a:pt x="151304" y="1513044"/>
                  </a:lnTo>
                  <a:cubicBezTo>
                    <a:pt x="111176" y="1513044"/>
                    <a:pt x="72691" y="1497103"/>
                    <a:pt x="44316" y="1468728"/>
                  </a:cubicBezTo>
                  <a:cubicBezTo>
                    <a:pt x="15941" y="1440353"/>
                    <a:pt x="0" y="1401868"/>
                    <a:pt x="0" y="1361740"/>
                  </a:cubicBezTo>
                  <a:lnTo>
                    <a:pt x="0" y="151304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5276" tIns="84956" rIns="105276" bIns="84956" numCol="1" spcCol="1270" anchor="ctr" anchorCtr="0">
              <a:noAutofit/>
            </a:bodyPr>
            <a:lstStyle/>
            <a:p>
              <a:pPr lvl="0" algn="justLow" defTabSz="1422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200" b="1" kern="1200" dirty="0" smtClean="0">
                  <a:cs typeface="B Zar" pitchFamily="2" charset="-78"/>
                </a:rPr>
                <a:t>1 ـ بايد به هر اندازه كه مى‏تواند خم شود.</a:t>
              </a:r>
              <a:endParaRPr lang="en-US" sz="3200" b="1" kern="1200" dirty="0">
                <a:cs typeface="B Zar" pitchFamily="2" charset="-78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756235" y="1825958"/>
            <a:ext cx="7759915" cy="4802173"/>
            <a:chOff x="756235" y="1825958"/>
            <a:chExt cx="7759915" cy="4802173"/>
          </a:xfrm>
        </p:grpSpPr>
        <p:sp>
          <p:nvSpPr>
            <p:cNvPr id="14" name="Freeform 13"/>
            <p:cNvSpPr/>
            <p:nvPr/>
          </p:nvSpPr>
          <p:spPr>
            <a:xfrm>
              <a:off x="7653938" y="1825958"/>
              <a:ext cx="862212" cy="376599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62212" y="0"/>
                  </a:moveTo>
                  <a:lnTo>
                    <a:pt x="862212" y="3765990"/>
                  </a:lnTo>
                  <a:lnTo>
                    <a:pt x="0" y="3765990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756235" y="4555765"/>
              <a:ext cx="6897702" cy="2072366"/>
            </a:xfrm>
            <a:custGeom>
              <a:avLst/>
              <a:gdLst>
                <a:gd name="connsiteX0" fmla="*/ 0 w 6897702"/>
                <a:gd name="connsiteY0" fmla="*/ 207237 h 2072366"/>
                <a:gd name="connsiteX1" fmla="*/ 60699 w 6897702"/>
                <a:gd name="connsiteY1" fmla="*/ 60698 h 2072366"/>
                <a:gd name="connsiteX2" fmla="*/ 207238 w 6897702"/>
                <a:gd name="connsiteY2" fmla="*/ 0 h 2072366"/>
                <a:gd name="connsiteX3" fmla="*/ 6690465 w 6897702"/>
                <a:gd name="connsiteY3" fmla="*/ 0 h 2072366"/>
                <a:gd name="connsiteX4" fmla="*/ 6837004 w 6897702"/>
                <a:gd name="connsiteY4" fmla="*/ 60699 h 2072366"/>
                <a:gd name="connsiteX5" fmla="*/ 6897702 w 6897702"/>
                <a:gd name="connsiteY5" fmla="*/ 207238 h 2072366"/>
                <a:gd name="connsiteX6" fmla="*/ 6897702 w 6897702"/>
                <a:gd name="connsiteY6" fmla="*/ 1865129 h 2072366"/>
                <a:gd name="connsiteX7" fmla="*/ 6837004 w 6897702"/>
                <a:gd name="connsiteY7" fmla="*/ 2011668 h 2072366"/>
                <a:gd name="connsiteX8" fmla="*/ 6690465 w 6897702"/>
                <a:gd name="connsiteY8" fmla="*/ 2072366 h 2072366"/>
                <a:gd name="connsiteX9" fmla="*/ 207237 w 6897702"/>
                <a:gd name="connsiteY9" fmla="*/ 2072366 h 2072366"/>
                <a:gd name="connsiteX10" fmla="*/ 60698 w 6897702"/>
                <a:gd name="connsiteY10" fmla="*/ 2011668 h 2072366"/>
                <a:gd name="connsiteX11" fmla="*/ 0 w 6897702"/>
                <a:gd name="connsiteY11" fmla="*/ 1865129 h 2072366"/>
                <a:gd name="connsiteX12" fmla="*/ 0 w 6897702"/>
                <a:gd name="connsiteY12" fmla="*/ 207237 h 207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97702" h="2072366">
                  <a:moveTo>
                    <a:pt x="0" y="207237"/>
                  </a:moveTo>
                  <a:cubicBezTo>
                    <a:pt x="0" y="152274"/>
                    <a:pt x="21834" y="99563"/>
                    <a:pt x="60699" y="60698"/>
                  </a:cubicBezTo>
                  <a:cubicBezTo>
                    <a:pt x="99564" y="21834"/>
                    <a:pt x="152275" y="0"/>
                    <a:pt x="207238" y="0"/>
                  </a:cubicBezTo>
                  <a:lnTo>
                    <a:pt x="6690465" y="0"/>
                  </a:lnTo>
                  <a:cubicBezTo>
                    <a:pt x="6745428" y="0"/>
                    <a:pt x="6798139" y="21834"/>
                    <a:pt x="6837004" y="60699"/>
                  </a:cubicBezTo>
                  <a:cubicBezTo>
                    <a:pt x="6875868" y="99564"/>
                    <a:pt x="6897702" y="152275"/>
                    <a:pt x="6897702" y="207238"/>
                  </a:cubicBezTo>
                  <a:lnTo>
                    <a:pt x="6897702" y="1865129"/>
                  </a:lnTo>
                  <a:cubicBezTo>
                    <a:pt x="6897702" y="1920092"/>
                    <a:pt x="6875868" y="1972803"/>
                    <a:pt x="6837004" y="2011668"/>
                  </a:cubicBezTo>
                  <a:cubicBezTo>
                    <a:pt x="6798139" y="2050532"/>
                    <a:pt x="6745428" y="2072366"/>
                    <a:pt x="6690465" y="2072366"/>
                  </a:cubicBezTo>
                  <a:lnTo>
                    <a:pt x="207237" y="2072366"/>
                  </a:lnTo>
                  <a:cubicBezTo>
                    <a:pt x="152274" y="2072366"/>
                    <a:pt x="99563" y="2050532"/>
                    <a:pt x="60698" y="2011668"/>
                  </a:cubicBezTo>
                  <a:cubicBezTo>
                    <a:pt x="21834" y="1972803"/>
                    <a:pt x="0" y="1920092"/>
                    <a:pt x="0" y="1865129"/>
                  </a:cubicBezTo>
                  <a:lnTo>
                    <a:pt x="0" y="207237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1658" tIns="101338" rIns="121658" bIns="101338" numCol="1" spcCol="1270" anchor="t" anchorCtr="0">
              <a:noAutofit/>
            </a:bodyPr>
            <a:lstStyle/>
            <a:p>
              <a:pPr lvl="0" algn="justLow" defTabSz="1422400" rtl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fa-IR" sz="3200" b="1" kern="1200" dirty="0" smtClean="0">
                  <a:cs typeface="B Zar" pitchFamily="2" charset="-78"/>
                </a:rPr>
                <a:t>2 ـ اگر در حالت ايستاده اصلاً نتواند خم شود، بايد نشسته ركوع كند.</a:t>
              </a:r>
              <a:endParaRPr lang="en-US" sz="3200" b="1" kern="1200" dirty="0">
                <a:cs typeface="B Zar" pitchFamily="2" charset="-78"/>
              </a:endParaRPr>
            </a:p>
            <a:p>
              <a:pPr marL="228600" lvl="1" indent="-228600" algn="justLow" defTabSz="933450" rtl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har char="••"/>
              </a:pPr>
              <a:r>
                <a:rPr lang="fa-IR" sz="2400" kern="1200" dirty="0" smtClean="0">
                  <a:cs typeface="B Zar" pitchFamily="2" charset="-78"/>
                </a:rPr>
                <a:t>دراینصورت ، بايد به قدرى خم شود كه صورتش مقابل زانوها برسد وبهتر است به قدرى خم شود كه صورتش نزديك جاى سجده برسد.</a:t>
              </a:r>
              <a:endParaRPr lang="en-US" sz="2400" kern="1200" dirty="0">
                <a:cs typeface="B Zar" pitchFamily="2" charset="-7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8338433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4671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42950" y="2"/>
            <a:ext cx="1947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واجبات نماز 3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7588350" y="2493194"/>
            <a:ext cx="2011300" cy="2100210"/>
          </a:xfrm>
          <a:custGeom>
            <a:avLst/>
            <a:gdLst>
              <a:gd name="connsiteX0" fmla="*/ 0 w 2011300"/>
              <a:gd name="connsiteY0" fmla="*/ 201130 h 2100210"/>
              <a:gd name="connsiteX1" fmla="*/ 58910 w 2011300"/>
              <a:gd name="connsiteY1" fmla="*/ 58910 h 2100210"/>
              <a:gd name="connsiteX2" fmla="*/ 201131 w 2011300"/>
              <a:gd name="connsiteY2" fmla="*/ 1 h 2100210"/>
              <a:gd name="connsiteX3" fmla="*/ 1810170 w 2011300"/>
              <a:gd name="connsiteY3" fmla="*/ 0 h 2100210"/>
              <a:gd name="connsiteX4" fmla="*/ 1952390 w 2011300"/>
              <a:gd name="connsiteY4" fmla="*/ 58910 h 2100210"/>
              <a:gd name="connsiteX5" fmla="*/ 2011299 w 2011300"/>
              <a:gd name="connsiteY5" fmla="*/ 201131 h 2100210"/>
              <a:gd name="connsiteX6" fmla="*/ 2011300 w 2011300"/>
              <a:gd name="connsiteY6" fmla="*/ 1899080 h 2100210"/>
              <a:gd name="connsiteX7" fmla="*/ 1952390 w 2011300"/>
              <a:gd name="connsiteY7" fmla="*/ 2041300 h 2100210"/>
              <a:gd name="connsiteX8" fmla="*/ 1810170 w 2011300"/>
              <a:gd name="connsiteY8" fmla="*/ 2100210 h 2100210"/>
              <a:gd name="connsiteX9" fmla="*/ 201130 w 2011300"/>
              <a:gd name="connsiteY9" fmla="*/ 2100210 h 2100210"/>
              <a:gd name="connsiteX10" fmla="*/ 58910 w 2011300"/>
              <a:gd name="connsiteY10" fmla="*/ 2041300 h 2100210"/>
              <a:gd name="connsiteX11" fmla="*/ 1 w 2011300"/>
              <a:gd name="connsiteY11" fmla="*/ 1899080 h 2100210"/>
              <a:gd name="connsiteX12" fmla="*/ 0 w 2011300"/>
              <a:gd name="connsiteY12" fmla="*/ 201130 h 2100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11300" h="2100210">
                <a:moveTo>
                  <a:pt x="0" y="201130"/>
                </a:moveTo>
                <a:cubicBezTo>
                  <a:pt x="0" y="147787"/>
                  <a:pt x="21191" y="96629"/>
                  <a:pt x="58910" y="58910"/>
                </a:cubicBezTo>
                <a:cubicBezTo>
                  <a:pt x="96629" y="21191"/>
                  <a:pt x="147788" y="1"/>
                  <a:pt x="201131" y="1"/>
                </a:cubicBezTo>
                <a:lnTo>
                  <a:pt x="1810170" y="0"/>
                </a:lnTo>
                <a:cubicBezTo>
                  <a:pt x="1863513" y="0"/>
                  <a:pt x="1914671" y="21191"/>
                  <a:pt x="1952390" y="58910"/>
                </a:cubicBezTo>
                <a:cubicBezTo>
                  <a:pt x="1990109" y="96629"/>
                  <a:pt x="2011299" y="147788"/>
                  <a:pt x="2011299" y="201131"/>
                </a:cubicBezTo>
                <a:cubicBezTo>
                  <a:pt x="2011299" y="767114"/>
                  <a:pt x="2011300" y="1333097"/>
                  <a:pt x="2011300" y="1899080"/>
                </a:cubicBezTo>
                <a:cubicBezTo>
                  <a:pt x="2011300" y="1952423"/>
                  <a:pt x="1990110" y="2003581"/>
                  <a:pt x="1952390" y="2041300"/>
                </a:cubicBezTo>
                <a:cubicBezTo>
                  <a:pt x="1914671" y="2079019"/>
                  <a:pt x="1863513" y="2100210"/>
                  <a:pt x="1810170" y="2100210"/>
                </a:cubicBezTo>
                <a:lnTo>
                  <a:pt x="201130" y="2100210"/>
                </a:lnTo>
                <a:cubicBezTo>
                  <a:pt x="147787" y="2100210"/>
                  <a:pt x="96629" y="2079020"/>
                  <a:pt x="58910" y="2041300"/>
                </a:cubicBezTo>
                <a:cubicBezTo>
                  <a:pt x="21191" y="2003581"/>
                  <a:pt x="0" y="1952423"/>
                  <a:pt x="1" y="1899080"/>
                </a:cubicBezTo>
                <a:cubicBezTo>
                  <a:pt x="1" y="1333097"/>
                  <a:pt x="0" y="767113"/>
                  <a:pt x="0" y="201130"/>
                </a:cubicBez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80499" tIns="80499" rIns="80499" bIns="80499" numCol="1" spcCol="1270" anchor="ctr" anchorCtr="0">
            <a:noAutofit/>
          </a:bodyPr>
          <a:lstStyle/>
          <a:p>
            <a:pPr lvl="0" algn="ctr" defTabSz="15113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3400" b="1" kern="1200" dirty="0" smtClean="0">
                <a:solidFill>
                  <a:srgbClr val="FFFF00"/>
                </a:solidFill>
                <a:cs typeface="B Zar" pitchFamily="2" charset="-78"/>
              </a:rPr>
              <a:t>فراموش كــردن ركــوع</a:t>
            </a:r>
            <a:endParaRPr lang="en-US" sz="3400" kern="1200" dirty="0">
              <a:solidFill>
                <a:srgbClr val="FFFF00"/>
              </a:solidFill>
              <a:cs typeface="B Zar" pitchFamily="2" charset="-78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381000" y="936156"/>
            <a:ext cx="6953901" cy="2655123"/>
            <a:chOff x="381000" y="936156"/>
            <a:chExt cx="6953901" cy="2655123"/>
          </a:xfrm>
        </p:grpSpPr>
        <p:sp>
          <p:nvSpPr>
            <p:cNvPr id="11" name="Freeform 10"/>
            <p:cNvSpPr/>
            <p:nvPr/>
          </p:nvSpPr>
          <p:spPr>
            <a:xfrm rot="25760532">
              <a:off x="6578862" y="2835239"/>
              <a:ext cx="1492458" cy="19621"/>
            </a:xfrm>
            <a:custGeom>
              <a:avLst/>
              <a:gdLst>
                <a:gd name="connsiteX0" fmla="*/ 0 w 1492458"/>
                <a:gd name="connsiteY0" fmla="*/ 9810 h 19621"/>
                <a:gd name="connsiteX1" fmla="*/ 1492458 w 1492458"/>
                <a:gd name="connsiteY1" fmla="*/ 9810 h 19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2458" h="19621">
                  <a:moveTo>
                    <a:pt x="1492458" y="9811"/>
                  </a:moveTo>
                  <a:lnTo>
                    <a:pt x="0" y="9811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721618" tIns="-27502" rIns="721618" bIns="-27500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81000" y="936156"/>
              <a:ext cx="6680832" cy="2421287"/>
            </a:xfrm>
            <a:custGeom>
              <a:avLst/>
              <a:gdLst>
                <a:gd name="connsiteX0" fmla="*/ 0 w 6680832"/>
                <a:gd name="connsiteY0" fmla="*/ 242129 h 2421287"/>
                <a:gd name="connsiteX1" fmla="*/ 70918 w 6680832"/>
                <a:gd name="connsiteY1" fmla="*/ 70918 h 2421287"/>
                <a:gd name="connsiteX2" fmla="*/ 242129 w 6680832"/>
                <a:gd name="connsiteY2" fmla="*/ 0 h 2421287"/>
                <a:gd name="connsiteX3" fmla="*/ 6438703 w 6680832"/>
                <a:gd name="connsiteY3" fmla="*/ 0 h 2421287"/>
                <a:gd name="connsiteX4" fmla="*/ 6609914 w 6680832"/>
                <a:gd name="connsiteY4" fmla="*/ 70918 h 2421287"/>
                <a:gd name="connsiteX5" fmla="*/ 6680832 w 6680832"/>
                <a:gd name="connsiteY5" fmla="*/ 242129 h 2421287"/>
                <a:gd name="connsiteX6" fmla="*/ 6680832 w 6680832"/>
                <a:gd name="connsiteY6" fmla="*/ 2179158 h 2421287"/>
                <a:gd name="connsiteX7" fmla="*/ 6609914 w 6680832"/>
                <a:gd name="connsiteY7" fmla="*/ 2350369 h 2421287"/>
                <a:gd name="connsiteX8" fmla="*/ 6438703 w 6680832"/>
                <a:gd name="connsiteY8" fmla="*/ 2421287 h 2421287"/>
                <a:gd name="connsiteX9" fmla="*/ 242129 w 6680832"/>
                <a:gd name="connsiteY9" fmla="*/ 2421287 h 2421287"/>
                <a:gd name="connsiteX10" fmla="*/ 70918 w 6680832"/>
                <a:gd name="connsiteY10" fmla="*/ 2350369 h 2421287"/>
                <a:gd name="connsiteX11" fmla="*/ 0 w 6680832"/>
                <a:gd name="connsiteY11" fmla="*/ 2179158 h 2421287"/>
                <a:gd name="connsiteX12" fmla="*/ 0 w 6680832"/>
                <a:gd name="connsiteY12" fmla="*/ 242129 h 2421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80832" h="2421287">
                  <a:moveTo>
                    <a:pt x="0" y="242129"/>
                  </a:moveTo>
                  <a:cubicBezTo>
                    <a:pt x="0" y="177912"/>
                    <a:pt x="25510" y="116326"/>
                    <a:pt x="70918" y="70918"/>
                  </a:cubicBezTo>
                  <a:cubicBezTo>
                    <a:pt x="116326" y="25510"/>
                    <a:pt x="177913" y="0"/>
                    <a:pt x="242129" y="0"/>
                  </a:cubicBezTo>
                  <a:lnTo>
                    <a:pt x="6438703" y="0"/>
                  </a:lnTo>
                  <a:cubicBezTo>
                    <a:pt x="6502920" y="0"/>
                    <a:pt x="6564506" y="25510"/>
                    <a:pt x="6609914" y="70918"/>
                  </a:cubicBezTo>
                  <a:cubicBezTo>
                    <a:pt x="6655322" y="116326"/>
                    <a:pt x="6680832" y="177913"/>
                    <a:pt x="6680832" y="242129"/>
                  </a:cubicBezTo>
                  <a:lnTo>
                    <a:pt x="6680832" y="2179158"/>
                  </a:lnTo>
                  <a:cubicBezTo>
                    <a:pt x="6680832" y="2243375"/>
                    <a:pt x="6655322" y="2304961"/>
                    <a:pt x="6609914" y="2350369"/>
                  </a:cubicBezTo>
                  <a:cubicBezTo>
                    <a:pt x="6564506" y="2395777"/>
                    <a:pt x="6502919" y="2421287"/>
                    <a:pt x="6438703" y="2421287"/>
                  </a:cubicBezTo>
                  <a:lnTo>
                    <a:pt x="242129" y="2421287"/>
                  </a:lnTo>
                  <a:cubicBezTo>
                    <a:pt x="177912" y="2421287"/>
                    <a:pt x="116326" y="2395777"/>
                    <a:pt x="70918" y="2350369"/>
                  </a:cubicBezTo>
                  <a:cubicBezTo>
                    <a:pt x="25510" y="2304961"/>
                    <a:pt x="0" y="2243374"/>
                    <a:pt x="0" y="2179158"/>
                  </a:cubicBezTo>
                  <a:lnTo>
                    <a:pt x="0" y="242129"/>
                  </a:lnTo>
                  <a:close/>
                </a:path>
              </a:pathLst>
            </a:cu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88697" tIns="88697" rIns="88697" bIns="88697" numCol="1" spcCol="1270" anchor="ctr" anchorCtr="0">
              <a:noAutofit/>
            </a:bodyPr>
            <a:lstStyle/>
            <a:p>
              <a:pPr lvl="0" algn="justLow" defTabSz="1244600" rtl="1">
                <a:lnSpc>
                  <a:spcPts val="35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fa-IR" sz="2800" b="1" kern="1200" dirty="0" smtClean="0">
                  <a:solidFill>
                    <a:schemeClr val="tx1"/>
                  </a:solidFill>
                  <a:cs typeface="B Zar" pitchFamily="2" charset="-78"/>
                </a:rPr>
                <a:t>1 ـ اگر پيش از آن‏كه پيشانى را بر زمين بگذارد يادش بيايد، بايد بايستد بعد به ركوع رود و چنانچه نايستد و از همان حال به ركوع برگردد، نمازش باطل است، چون قيام متصل به ركوع ترك شده است.</a:t>
              </a:r>
              <a:endParaRPr lang="en-US" sz="2800" b="1" kern="1200" dirty="0">
                <a:solidFill>
                  <a:schemeClr val="tx1"/>
                </a:solidFill>
                <a:cs typeface="B Zar" pitchFamily="2" charset="-78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381000" y="3479714"/>
            <a:ext cx="6923794" cy="2669061"/>
            <a:chOff x="381000" y="3479714"/>
            <a:chExt cx="6923794" cy="2669061"/>
          </a:xfrm>
        </p:grpSpPr>
        <p:sp>
          <p:nvSpPr>
            <p:cNvPr id="13" name="Freeform 12"/>
            <p:cNvSpPr/>
            <p:nvPr/>
          </p:nvSpPr>
          <p:spPr>
            <a:xfrm rot="17667543">
              <a:off x="6586444" y="4178443"/>
              <a:ext cx="1417080" cy="19621"/>
            </a:xfrm>
            <a:custGeom>
              <a:avLst/>
              <a:gdLst>
                <a:gd name="connsiteX0" fmla="*/ 0 w 1417080"/>
                <a:gd name="connsiteY0" fmla="*/ 9810 h 19621"/>
                <a:gd name="connsiteX1" fmla="*/ 1417080 w 1417080"/>
                <a:gd name="connsiteY1" fmla="*/ 9810 h 19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17080" h="19621">
                  <a:moveTo>
                    <a:pt x="1417080" y="9811"/>
                  </a:moveTo>
                  <a:lnTo>
                    <a:pt x="0" y="9811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685812" tIns="-25617" rIns="685813" bIns="-25617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81000" y="3517638"/>
              <a:ext cx="6620618" cy="2631137"/>
            </a:xfrm>
            <a:custGeom>
              <a:avLst/>
              <a:gdLst>
                <a:gd name="connsiteX0" fmla="*/ 0 w 6620618"/>
                <a:gd name="connsiteY0" fmla="*/ 263114 h 2631137"/>
                <a:gd name="connsiteX1" fmla="*/ 77065 w 6620618"/>
                <a:gd name="connsiteY1" fmla="*/ 77064 h 2631137"/>
                <a:gd name="connsiteX2" fmla="*/ 263115 w 6620618"/>
                <a:gd name="connsiteY2" fmla="*/ 0 h 2631137"/>
                <a:gd name="connsiteX3" fmla="*/ 6357504 w 6620618"/>
                <a:gd name="connsiteY3" fmla="*/ 0 h 2631137"/>
                <a:gd name="connsiteX4" fmla="*/ 6543554 w 6620618"/>
                <a:gd name="connsiteY4" fmla="*/ 77065 h 2631137"/>
                <a:gd name="connsiteX5" fmla="*/ 6620618 w 6620618"/>
                <a:gd name="connsiteY5" fmla="*/ 263115 h 2631137"/>
                <a:gd name="connsiteX6" fmla="*/ 6620618 w 6620618"/>
                <a:gd name="connsiteY6" fmla="*/ 2368023 h 2631137"/>
                <a:gd name="connsiteX7" fmla="*/ 6543554 w 6620618"/>
                <a:gd name="connsiteY7" fmla="*/ 2554073 h 2631137"/>
                <a:gd name="connsiteX8" fmla="*/ 6357504 w 6620618"/>
                <a:gd name="connsiteY8" fmla="*/ 2631137 h 2631137"/>
                <a:gd name="connsiteX9" fmla="*/ 263114 w 6620618"/>
                <a:gd name="connsiteY9" fmla="*/ 2631137 h 2631137"/>
                <a:gd name="connsiteX10" fmla="*/ 77064 w 6620618"/>
                <a:gd name="connsiteY10" fmla="*/ 2554073 h 2631137"/>
                <a:gd name="connsiteX11" fmla="*/ 0 w 6620618"/>
                <a:gd name="connsiteY11" fmla="*/ 2368023 h 2631137"/>
                <a:gd name="connsiteX12" fmla="*/ 0 w 6620618"/>
                <a:gd name="connsiteY12" fmla="*/ 263114 h 2631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20618" h="2631137">
                  <a:moveTo>
                    <a:pt x="0" y="263114"/>
                  </a:moveTo>
                  <a:cubicBezTo>
                    <a:pt x="0" y="193332"/>
                    <a:pt x="27721" y="126408"/>
                    <a:pt x="77065" y="77064"/>
                  </a:cubicBezTo>
                  <a:cubicBezTo>
                    <a:pt x="126409" y="27721"/>
                    <a:pt x="193333" y="0"/>
                    <a:pt x="263115" y="0"/>
                  </a:cubicBezTo>
                  <a:lnTo>
                    <a:pt x="6357504" y="0"/>
                  </a:lnTo>
                  <a:cubicBezTo>
                    <a:pt x="6427286" y="0"/>
                    <a:pt x="6494210" y="27721"/>
                    <a:pt x="6543554" y="77065"/>
                  </a:cubicBezTo>
                  <a:cubicBezTo>
                    <a:pt x="6592897" y="126409"/>
                    <a:pt x="6620618" y="193333"/>
                    <a:pt x="6620618" y="263115"/>
                  </a:cubicBezTo>
                  <a:lnTo>
                    <a:pt x="6620618" y="2368023"/>
                  </a:lnTo>
                  <a:cubicBezTo>
                    <a:pt x="6620618" y="2437805"/>
                    <a:pt x="6592897" y="2504729"/>
                    <a:pt x="6543554" y="2554073"/>
                  </a:cubicBezTo>
                  <a:cubicBezTo>
                    <a:pt x="6494211" y="2603416"/>
                    <a:pt x="6427286" y="2631137"/>
                    <a:pt x="6357504" y="2631137"/>
                  </a:cubicBezTo>
                  <a:lnTo>
                    <a:pt x="263114" y="2631137"/>
                  </a:lnTo>
                  <a:cubicBezTo>
                    <a:pt x="193332" y="2631137"/>
                    <a:pt x="126408" y="2603416"/>
                    <a:pt x="77064" y="2554073"/>
                  </a:cubicBezTo>
                  <a:cubicBezTo>
                    <a:pt x="27721" y="2504729"/>
                    <a:pt x="0" y="2437805"/>
                    <a:pt x="0" y="2368023"/>
                  </a:cubicBezTo>
                  <a:lnTo>
                    <a:pt x="0" y="263114"/>
                  </a:lnTo>
                  <a:close/>
                </a:path>
              </a:pathLst>
            </a:cu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94843" tIns="94843" rIns="94843" bIns="94843" numCol="1" spcCol="1270" anchor="ctr" anchorCtr="0">
              <a:noAutofit/>
            </a:bodyPr>
            <a:lstStyle/>
            <a:p>
              <a:pPr lvl="0" algn="justLow" defTabSz="1244600" rtl="1">
                <a:lnSpc>
                  <a:spcPts val="35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fa-IR" sz="2800" b="1" kern="1200" dirty="0" smtClean="0">
                  <a:solidFill>
                    <a:schemeClr val="tx1"/>
                  </a:solidFill>
                  <a:cs typeface="B Zar" pitchFamily="2" charset="-78"/>
                </a:rPr>
                <a:t>2 ـ اگر پس از رسيدن پيشانى به زمين، يادش بيايد كه ركوع نكرده، بنابر احتياط واجب بايد بايستد و ركوع را بجا آورد و نماز را تمام كند و دوباره بخواند.</a:t>
              </a:r>
              <a:endParaRPr lang="en-US" sz="2800" b="1" kern="1200" dirty="0">
                <a:solidFill>
                  <a:schemeClr val="tx1"/>
                </a:solidFill>
                <a:cs typeface="B Zar" pitchFamily="2" charset="-7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>
            <a:off x="228600" y="2133600"/>
            <a:ext cx="9296400" cy="1676400"/>
          </a:xfrm>
          <a:prstGeom prst="roundRect">
            <a:avLst>
              <a:gd name="adj" fmla="val 1182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sp>
      <p:sp>
        <p:nvSpPr>
          <p:cNvPr id="14" name="Rounded Rectangle 10"/>
          <p:cNvSpPr/>
          <p:nvPr/>
        </p:nvSpPr>
        <p:spPr>
          <a:xfrm>
            <a:off x="322333" y="2177142"/>
            <a:ext cx="9108935" cy="162193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135128" rIns="135128" bIns="135128" numCol="1" spcCol="1270" anchor="ctr" anchorCtr="0">
            <a:noAutofit/>
          </a:bodyPr>
          <a:lstStyle/>
          <a:p>
            <a:pPr lvl="0" algn="ctr" defTabSz="84455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800" b="1" dirty="0" smtClean="0">
                <a:solidFill>
                  <a:srgbClr val="0070C0"/>
                </a:solidFill>
                <a:cs typeface="B Zar" pitchFamily="2" charset="-78"/>
              </a:rPr>
              <a:t>1 ـ نمازگزار در هنگام سجود؛ </a:t>
            </a:r>
          </a:p>
          <a:p>
            <a:pPr lvl="0" algn="ctr" defTabSz="84455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400" b="1" dirty="0" smtClean="0">
                <a:solidFill>
                  <a:schemeClr val="tx1"/>
                </a:solidFill>
                <a:cs typeface="B Zar" pitchFamily="2" charset="-78"/>
              </a:rPr>
              <a:t>پيشانى ، كف دو دست ، سر زانوها ، سر دو انگشت بزرگ پاها (شست)</a:t>
            </a:r>
            <a:br>
              <a:rPr lang="fa-IR" sz="2400" b="1" dirty="0" smtClean="0">
                <a:solidFill>
                  <a:schemeClr val="tx1"/>
                </a:solidFill>
                <a:cs typeface="B Zar" pitchFamily="2" charset="-78"/>
              </a:rPr>
            </a:br>
            <a:r>
              <a:rPr lang="fa-IR" sz="2400" b="1" dirty="0" smtClean="0">
                <a:solidFill>
                  <a:schemeClr val="tx1"/>
                </a:solidFill>
                <a:cs typeface="B Zar" pitchFamily="2" charset="-78"/>
              </a:rPr>
              <a:t>را باید برزمين بگذارد</a:t>
            </a:r>
            <a:endParaRPr lang="en-US" sz="2400" b="1" dirty="0">
              <a:solidFill>
                <a:schemeClr val="tx1"/>
              </a:solidFill>
              <a:cs typeface="B Zar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8338433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4671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42950" y="2"/>
            <a:ext cx="1947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واجبات نماز 3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32887" y="759841"/>
            <a:ext cx="9361056" cy="1264901"/>
          </a:xfrm>
          <a:prstGeom prst="roundRect">
            <a:avLst>
              <a:gd name="adj" fmla="val 1000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sp>
      <p:sp>
        <p:nvSpPr>
          <p:cNvPr id="20" name="Rounded Rectangle 4"/>
          <p:cNvSpPr/>
          <p:nvPr/>
        </p:nvSpPr>
        <p:spPr>
          <a:xfrm>
            <a:off x="279339" y="796889"/>
            <a:ext cx="9268153" cy="119080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23825" tIns="82550" rIns="123825" bIns="82550" numCol="1" spcCol="1270" anchor="ctr" anchorCtr="0">
            <a:noAutofit/>
          </a:bodyPr>
          <a:lstStyle/>
          <a:p>
            <a:pPr lvl="0" algn="ctr" defTabSz="288925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6000" b="1" kern="1200" dirty="0" smtClean="0">
                <a:cs typeface="B Zar" pitchFamily="2" charset="-78"/>
              </a:rPr>
              <a:t>3- سجـود</a:t>
            </a:r>
            <a:endParaRPr lang="en-US" sz="6000" b="1" kern="1200" dirty="0">
              <a:cs typeface="B Zar" pitchFamily="2" charset="-7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28600" y="4984340"/>
            <a:ext cx="9296400" cy="1676400"/>
          </a:xfrm>
          <a:prstGeom prst="roundRect">
            <a:avLst>
              <a:gd name="adj" fmla="val 110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sp>
      <p:sp>
        <p:nvSpPr>
          <p:cNvPr id="18" name="Rounded Rectangle 6"/>
          <p:cNvSpPr/>
          <p:nvPr/>
        </p:nvSpPr>
        <p:spPr>
          <a:xfrm>
            <a:off x="322333" y="5014686"/>
            <a:ext cx="9108935" cy="162193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135128" rIns="135128" bIns="135128" numCol="1" spcCol="1270" anchor="ctr" anchorCtr="0">
            <a:noAutofit/>
          </a:bodyPr>
          <a:lstStyle/>
          <a:p>
            <a:pPr algn="ctr" defTabSz="84455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800" b="1" dirty="0" smtClean="0">
                <a:solidFill>
                  <a:srgbClr val="0070C0"/>
                </a:solidFill>
                <a:cs typeface="B Zar" pitchFamily="2" charset="-78"/>
              </a:rPr>
              <a:t>3 ـ سجده كردن براى غير خداوند حرام است؛ </a:t>
            </a:r>
          </a:p>
          <a:p>
            <a:pPr algn="ctr" defTabSz="84455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400" b="1" dirty="0" smtClean="0">
                <a:solidFill>
                  <a:schemeClr val="tx1"/>
                </a:solidFill>
                <a:cs typeface="B Zar" pitchFamily="2" charset="-78"/>
              </a:rPr>
              <a:t>* پس سجده در مقابل هر چيز و هر كس حتى در مقابل قبور معصومين عليهم‏السلام جايز نيست؛ مگر آنكه سجده براى خداوند و جهت شكر توفيق زيارت باشد.*</a:t>
            </a:r>
            <a:endParaRPr lang="en-US" sz="2400" b="1" dirty="0">
              <a:solidFill>
                <a:schemeClr val="tx1"/>
              </a:solidFill>
              <a:cs typeface="B Zar" pitchFamily="2" charset="-78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228600" y="3939484"/>
            <a:ext cx="9296400" cy="937316"/>
          </a:xfrm>
          <a:prstGeom prst="roundRect">
            <a:avLst>
              <a:gd name="adj" fmla="val 1667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sp>
      <p:sp>
        <p:nvSpPr>
          <p:cNvPr id="16" name="Rounded Rectangle 8"/>
          <p:cNvSpPr/>
          <p:nvPr/>
        </p:nvSpPr>
        <p:spPr>
          <a:xfrm>
            <a:off x="322333" y="4032421"/>
            <a:ext cx="9108935" cy="84578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5128" tIns="135128" rIns="135128" bIns="135128" numCol="1" spcCol="1270" anchor="ctr" anchorCtr="0">
            <a:noAutofit/>
          </a:bodyPr>
          <a:lstStyle/>
          <a:p>
            <a:pPr lvl="0" algn="ctr" defTabSz="84455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800" b="1" kern="1200" dirty="0" smtClean="0">
                <a:solidFill>
                  <a:srgbClr val="0070C0"/>
                </a:solidFill>
                <a:cs typeface="B Zar" pitchFamily="2" charset="-78"/>
              </a:rPr>
              <a:t>2 ـ نمازگزار بايد بعد از ركوع دو سجده بجاآورد. </a:t>
            </a:r>
            <a:endParaRPr lang="en-US" sz="2800" b="1" kern="1200" dirty="0">
              <a:solidFill>
                <a:srgbClr val="0070C0"/>
              </a:solidFill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2299</TotalTime>
  <Words>1180</Words>
  <Application>Microsoft Office PowerPoint</Application>
  <PresentationFormat>A4 Paper (210x297 mm)</PresentationFormat>
  <Paragraphs>143</Paragraphs>
  <Slides>23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Enjavi</dc:creator>
  <cp:lastModifiedBy>ebrahim</cp:lastModifiedBy>
  <cp:revision>269</cp:revision>
  <dcterms:created xsi:type="dcterms:W3CDTF">2012-01-30T04:56:41Z</dcterms:created>
  <dcterms:modified xsi:type="dcterms:W3CDTF">2014-08-13T19:26:29Z</dcterms:modified>
</cp:coreProperties>
</file>