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26"/>
  </p:notesMasterIdLst>
  <p:handoutMasterIdLst>
    <p:handoutMasterId r:id="rId27"/>
  </p:handoutMasterIdLst>
  <p:sldIdLst>
    <p:sldId id="276" r:id="rId2"/>
    <p:sldId id="277" r:id="rId3"/>
    <p:sldId id="278" r:id="rId4"/>
    <p:sldId id="290" r:id="rId5"/>
    <p:sldId id="291" r:id="rId6"/>
    <p:sldId id="292" r:id="rId7"/>
    <p:sldId id="294" r:id="rId8"/>
    <p:sldId id="282" r:id="rId9"/>
    <p:sldId id="283" r:id="rId10"/>
    <p:sldId id="304" r:id="rId11"/>
    <p:sldId id="284" r:id="rId12"/>
    <p:sldId id="295" r:id="rId13"/>
    <p:sldId id="285" r:id="rId14"/>
    <p:sldId id="286" r:id="rId15"/>
    <p:sldId id="287" r:id="rId16"/>
    <p:sldId id="305" r:id="rId17"/>
    <p:sldId id="288" r:id="rId18"/>
    <p:sldId id="296" r:id="rId19"/>
    <p:sldId id="297" r:id="rId20"/>
    <p:sldId id="298" r:id="rId21"/>
    <p:sldId id="299" r:id="rId22"/>
    <p:sldId id="300" r:id="rId23"/>
    <p:sldId id="302" r:id="rId24"/>
    <p:sldId id="303" r:id="rId25"/>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350" y="-72"/>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p14="http://schemas.microsoft.com/office/powerpoint/2010/main" xmlns=""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p14="http://schemas.microsoft.com/office/powerpoint/2010/main" xmlns=""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0" y="194310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15</a:t>
            </a:r>
            <a:endParaRPr lang="en-US" sz="6600" b="1" dirty="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738158" y="2214554"/>
            <a:ext cx="4540250" cy="2308324"/>
          </a:xfrm>
          <a:prstGeom prst="rect">
            <a:avLst/>
          </a:prstGeom>
          <a:noFill/>
        </p:spPr>
        <p:txBody>
          <a:bodyPr wrap="square" rtlCol="0">
            <a:spAutoFit/>
          </a:bodyPr>
          <a:lstStyle/>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شکیّات نماز</a:t>
            </a:r>
          </a:p>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1</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0"/>
            <a:ext cx="9906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pic>
        <p:nvPicPr>
          <p:cNvPr id="17" name="Picture 16" descr="Picture1.png">
            <a:hlinkClick r:id="rId2" action="ppaction://hlinksldjump"/>
          </p:cNvPr>
          <p:cNvPicPr>
            <a:picLocks noChangeAspect="1"/>
          </p:cNvPicPr>
          <p:nvPr/>
        </p:nvPicPr>
        <p:blipFill>
          <a:blip r:embed="rId3" cstate="print"/>
          <a:stretch>
            <a:fillRect/>
          </a:stretch>
        </p:blipFill>
        <p:spPr>
          <a:xfrm>
            <a:off x="452406" y="1285860"/>
            <a:ext cx="9003048" cy="47337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7211120" y="776644"/>
            <a:ext cx="1598515"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مسأله:</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477875"/>
          </a:xfrm>
          <a:prstGeom prst="rect">
            <a:avLst/>
          </a:prstGeom>
        </p:spPr>
        <p:txBody>
          <a:bodyPr wrap="square">
            <a:spAutoFit/>
          </a:bodyPr>
          <a:lstStyle/>
          <a:p>
            <a:pPr algn="justLow" rtl="1"/>
            <a:r>
              <a:rPr lang="fa-IR" sz="4400" b="1" dirty="0" smtClean="0">
                <a:cs typeface="B Zar" pitchFamily="2" charset="-78"/>
              </a:rPr>
              <a:t>اگر يكى از شك‏هاى باطل‏كننده براى نمازگزار پيش آيد، نمى‏تواند نماز را به هم بزند ولى اگر قدرى فكر كند و چيزى يادش نيايد و شك از بين نرود، به هم زدن نماز مانعى ندارد.</a:t>
            </a: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1411260" y="1015865"/>
            <a:ext cx="7234673" cy="58477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شك‏هايى كه نماز را باطل نمى‏كند (غير مبطل):</a:t>
            </a: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908762"/>
          </a:xfrm>
          <a:prstGeom prst="rect">
            <a:avLst/>
          </a:prstGeom>
        </p:spPr>
        <p:txBody>
          <a:bodyPr wrap="square">
            <a:spAutoFit/>
          </a:bodyPr>
          <a:lstStyle/>
          <a:p>
            <a:pPr algn="justLow" rtl="1"/>
            <a:r>
              <a:rPr lang="fa-IR" sz="4000" b="1" dirty="0" smtClean="0">
                <a:cs typeface="B Zar" pitchFamily="2" charset="-78"/>
              </a:rPr>
              <a:t>اگر دربين نماز چهار ركعتى يكى‏از اين شك‏ها براى نمازگزار پيش آيد در برخى از موارد، شك معتبر است و بايد طبق وظيفه‏اى كه در نمودار خواهد آمد عمل كند و نمازش صحيح است.</a:t>
            </a:r>
            <a:endParaRPr lang="en-US" sz="4000" b="1" dirty="0" smtClean="0">
              <a:cs typeface="B Zar" pitchFamily="2" charset="-78"/>
            </a:endParaRPr>
          </a:p>
          <a:p>
            <a:pPr lvl="0" rtl="1"/>
            <a:endParaRPr lang="en-US" sz="4800" dirty="0"/>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0989" y="1285860"/>
            <a:ext cx="9474539"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0989" y="2558202"/>
            <a:ext cx="9474539" cy="15288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2573" y="4181493"/>
            <a:ext cx="9489316" cy="1819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lide(fromBottom)">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lide(fromBottom)">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0989" y="2202965"/>
            <a:ext cx="9459844" cy="17300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0989" y="980728"/>
            <a:ext cx="9474539"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2155" y="3956135"/>
            <a:ext cx="9458677" cy="2016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lide(fromBottom)">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0989" y="980728"/>
            <a:ext cx="9474539" cy="1200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0989" y="2243299"/>
            <a:ext cx="9459011" cy="2625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Rectangle 17"/>
          <p:cNvSpPr/>
          <p:nvPr/>
        </p:nvSpPr>
        <p:spPr>
          <a:xfrm>
            <a:off x="344488" y="4929198"/>
            <a:ext cx="9299187" cy="977191"/>
          </a:xfrm>
          <a:prstGeom prst="rect">
            <a:avLst/>
          </a:prstGeom>
        </p:spPr>
        <p:txBody>
          <a:bodyPr wrap="square">
            <a:spAutoFit/>
          </a:bodyPr>
          <a:lstStyle/>
          <a:p>
            <a:pPr algn="just" rtl="1">
              <a:lnSpc>
                <a:spcPct val="150000"/>
              </a:lnSpc>
            </a:pPr>
            <a:r>
              <a:rPr lang="fa-IR" sz="2000" b="1" dirty="0">
                <a:cs typeface="B Zar" pitchFamily="2" charset="-78"/>
              </a:rPr>
              <a:t>به جز مواردى كه در جدول آمده، موارد ديگرى نيز هست كه كمتر اتفاق مى‏افتد و حكم </a:t>
            </a:r>
            <a:r>
              <a:rPr lang="fa-IR" sz="2000" b="1" dirty="0" smtClean="0">
                <a:cs typeface="B Zar" pitchFamily="2" charset="-78"/>
              </a:rPr>
              <a:t>آنها از </a:t>
            </a:r>
            <a:r>
              <a:rPr lang="fa-IR" sz="2000" b="1" dirty="0">
                <a:cs typeface="B Zar" pitchFamily="2" charset="-78"/>
              </a:rPr>
              <a:t>آنچه بيان شد و قواعدى </a:t>
            </a:r>
            <a:r>
              <a:rPr lang="fa-IR" sz="2000" b="1" dirty="0" smtClean="0">
                <a:cs typeface="B Zar" pitchFamily="2" charset="-78"/>
              </a:rPr>
              <a:t>كه خواهد </a:t>
            </a:r>
            <a:r>
              <a:rPr lang="fa-IR" sz="2000" b="1" dirty="0">
                <a:cs typeface="B Zar" pitchFamily="2" charset="-78"/>
              </a:rPr>
              <a:t>آمد روشن مى‏شود.</a:t>
            </a:r>
            <a:endParaRPr lang="en-US" sz="2000" b="1" dirty="0">
              <a:cs typeface="B Zar" pitchFamily="2" charset="-78"/>
            </a:endParaRPr>
          </a:p>
        </p:txBody>
      </p:sp>
      <p:sp>
        <p:nvSpPr>
          <p:cNvPr id="10" name="4-Point Star 9">
            <a:hlinkClick r:id="rId4" action="ppaction://hlinksldjump"/>
          </p:cNvPr>
          <p:cNvSpPr/>
          <p:nvPr/>
        </p:nvSpPr>
        <p:spPr>
          <a:xfrm>
            <a:off x="309530" y="4500570"/>
            <a:ext cx="285752" cy="28575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Bottom)">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childTnLst>
                                </p:cTn>
                              </p:par>
                              <p:par>
                                <p:cTn id="17" presetID="8" presetClass="emph" presetSubtype="0" repeatCount="indefinite" fill="hold" grpId="1" nodeType="withEffect">
                                  <p:stCondLst>
                                    <p:cond delay="0"/>
                                  </p:stCondLst>
                                  <p:childTnLst>
                                    <p:animRot by="21600000">
                                      <p:cBhvr>
                                        <p:cTn id="18" dur="2000" fill="hold"/>
                                        <p:tgtEl>
                                          <p:spTgt spid="10"/>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8"/>
                                        </p:tgtEl>
                                        <p:attrNameLst>
                                          <p:attrName>style.visibility</p:attrName>
                                        </p:attrNameLst>
                                      </p:cBhvr>
                                      <p:to>
                                        <p:strVal val="visible"/>
                                      </p:to>
                                    </p:set>
                                    <p:anim calcmode="discrete" valueType="clr">
                                      <p:cBhvr override="childStyle">
                                        <p:cTn id="23"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8"/>
                                        </p:tgtEl>
                                        <p:attrNameLst>
                                          <p:attrName>fillcolor</p:attrName>
                                        </p:attrNameLst>
                                      </p:cBhvr>
                                      <p:tavLst>
                                        <p:tav tm="0">
                                          <p:val>
                                            <p:clrVal>
                                              <a:schemeClr val="accent2"/>
                                            </p:clrVal>
                                          </p:val>
                                        </p:tav>
                                        <p:tav tm="50000">
                                          <p:val>
                                            <p:clrVal>
                                              <a:schemeClr val="hlink"/>
                                            </p:clrVal>
                                          </p:val>
                                        </p:tav>
                                      </p:tavLst>
                                    </p:anim>
                                    <p:set>
                                      <p:cBhvr>
                                        <p:cTn id="25"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0"/>
            <a:ext cx="9906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pic>
        <p:nvPicPr>
          <p:cNvPr id="8" name="Picture 7" descr="Picture2.png">
            <a:hlinkClick r:id="rId2" action="ppaction://hlinksldjump"/>
          </p:cNvPr>
          <p:cNvPicPr>
            <a:picLocks noChangeAspect="1"/>
          </p:cNvPicPr>
          <p:nvPr/>
        </p:nvPicPr>
        <p:blipFill>
          <a:blip r:embed="rId3" cstate="print"/>
          <a:stretch>
            <a:fillRect/>
          </a:stretch>
        </p:blipFill>
        <p:spPr>
          <a:xfrm>
            <a:off x="451476" y="728695"/>
            <a:ext cx="9003048" cy="5400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308324"/>
          </a:xfrm>
          <a:prstGeom prst="rect">
            <a:avLst/>
          </a:prstGeom>
        </p:spPr>
        <p:txBody>
          <a:bodyPr wrap="square">
            <a:spAutoFit/>
          </a:bodyPr>
          <a:lstStyle/>
          <a:p>
            <a:pPr algn="justLow" rtl="1"/>
            <a:r>
              <a:rPr lang="fa-IR" sz="3600" b="1" dirty="0" smtClean="0">
                <a:cs typeface="B Zar" pitchFamily="2" charset="-78"/>
              </a:rPr>
              <a:t>1 ـ اگر يكى از شك‏هاى صحيح پيش آيد نمازگزار نبايد نماز را بشكند، بلكه بايد مطابق وظيفه‏اش عمل كند و اگر نماز را به هم بزند، معصيت كرده است.</a:t>
            </a:r>
            <a:endParaRPr lang="en-US" sz="36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862322"/>
          </a:xfrm>
          <a:prstGeom prst="rect">
            <a:avLst/>
          </a:prstGeom>
        </p:spPr>
        <p:txBody>
          <a:bodyPr wrap="square">
            <a:spAutoFit/>
          </a:bodyPr>
          <a:lstStyle/>
          <a:p>
            <a:pPr algn="justLow" rtl="1"/>
            <a:r>
              <a:rPr lang="fa-IR" sz="3600" b="1" dirty="0" smtClean="0">
                <a:cs typeface="B Zar" pitchFamily="2" charset="-78"/>
              </a:rPr>
              <a:t>2 ـ اگر يكى از شك‏هاى صحيح پيش آيد، بايد مقدارى فكر كند، پس اگر يقين يا گمان به يك طرف پيدا كرد همان طرف را مى‏گيرد و نماز را تمام مى‏كند وگرنه به دستورهايى كه گفته شد عمل مى‏كند.</a:t>
            </a:r>
            <a:endParaRPr lang="en-US" sz="36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308324"/>
          </a:xfrm>
          <a:prstGeom prst="rect">
            <a:avLst/>
          </a:prstGeom>
        </p:spPr>
        <p:txBody>
          <a:bodyPr wrap="square">
            <a:spAutoFit/>
          </a:bodyPr>
          <a:lstStyle/>
          <a:p>
            <a:pPr algn="justLow" rtl="1"/>
            <a:r>
              <a:rPr lang="fa-IR" sz="3600" b="1" dirty="0" smtClean="0">
                <a:cs typeface="B Zar" pitchFamily="2" charset="-78"/>
              </a:rPr>
              <a:t>3 ـ در شك‏هاى صحيح بايد بنا را بر بيشتر گذاشت، مگر آنكه يكى از اطراف شك، از چهار گذشته باشد؛ مثلاً در شك بين 4 و 5 بنا بر بيشتر گذاشته نمى‏شود.</a:t>
            </a:r>
            <a:endParaRPr lang="en-US" sz="36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8" name="Freeform 17"/>
          <p:cNvSpPr/>
          <p:nvPr/>
        </p:nvSpPr>
        <p:spPr>
          <a:xfrm>
            <a:off x="3700634" y="1216284"/>
            <a:ext cx="2528508" cy="865508"/>
          </a:xfrm>
          <a:custGeom>
            <a:avLst/>
            <a:gdLst>
              <a:gd name="connsiteX0" fmla="*/ 0 w 2528508"/>
              <a:gd name="connsiteY0" fmla="*/ 86551 h 865508"/>
              <a:gd name="connsiteX1" fmla="*/ 25350 w 2528508"/>
              <a:gd name="connsiteY1" fmla="*/ 25350 h 865508"/>
              <a:gd name="connsiteX2" fmla="*/ 86551 w 2528508"/>
              <a:gd name="connsiteY2" fmla="*/ 0 h 865508"/>
              <a:gd name="connsiteX3" fmla="*/ 2441957 w 2528508"/>
              <a:gd name="connsiteY3" fmla="*/ 0 h 865508"/>
              <a:gd name="connsiteX4" fmla="*/ 2503158 w 2528508"/>
              <a:gd name="connsiteY4" fmla="*/ 25350 h 865508"/>
              <a:gd name="connsiteX5" fmla="*/ 2528508 w 2528508"/>
              <a:gd name="connsiteY5" fmla="*/ 86551 h 865508"/>
              <a:gd name="connsiteX6" fmla="*/ 2528508 w 2528508"/>
              <a:gd name="connsiteY6" fmla="*/ 778957 h 865508"/>
              <a:gd name="connsiteX7" fmla="*/ 2503158 w 2528508"/>
              <a:gd name="connsiteY7" fmla="*/ 840158 h 865508"/>
              <a:gd name="connsiteX8" fmla="*/ 2441957 w 2528508"/>
              <a:gd name="connsiteY8" fmla="*/ 865508 h 865508"/>
              <a:gd name="connsiteX9" fmla="*/ 86551 w 2528508"/>
              <a:gd name="connsiteY9" fmla="*/ 865508 h 865508"/>
              <a:gd name="connsiteX10" fmla="*/ 25350 w 2528508"/>
              <a:gd name="connsiteY10" fmla="*/ 840158 h 865508"/>
              <a:gd name="connsiteX11" fmla="*/ 0 w 2528508"/>
              <a:gd name="connsiteY11" fmla="*/ 778957 h 865508"/>
              <a:gd name="connsiteX12" fmla="*/ 0 w 2528508"/>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8508" h="865508">
                <a:moveTo>
                  <a:pt x="0" y="86551"/>
                </a:moveTo>
                <a:cubicBezTo>
                  <a:pt x="0" y="63596"/>
                  <a:pt x="9119" y="41582"/>
                  <a:pt x="25350" y="25350"/>
                </a:cubicBezTo>
                <a:cubicBezTo>
                  <a:pt x="41581" y="9119"/>
                  <a:pt x="63596" y="0"/>
                  <a:pt x="86551" y="0"/>
                </a:cubicBezTo>
                <a:lnTo>
                  <a:pt x="2441957" y="0"/>
                </a:lnTo>
                <a:cubicBezTo>
                  <a:pt x="2464912" y="0"/>
                  <a:pt x="2486926" y="9119"/>
                  <a:pt x="2503158" y="25350"/>
                </a:cubicBezTo>
                <a:cubicBezTo>
                  <a:pt x="2519389" y="41581"/>
                  <a:pt x="2528508" y="63596"/>
                  <a:pt x="2528508" y="86551"/>
                </a:cubicBezTo>
                <a:lnTo>
                  <a:pt x="2528508" y="778957"/>
                </a:lnTo>
                <a:cubicBezTo>
                  <a:pt x="2528508" y="801912"/>
                  <a:pt x="2519389" y="823926"/>
                  <a:pt x="2503158" y="840158"/>
                </a:cubicBezTo>
                <a:cubicBezTo>
                  <a:pt x="2486927" y="856389"/>
                  <a:pt x="2464912" y="865508"/>
                  <a:pt x="2441957"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101550" tIns="101550" rIns="101550" bIns="101550" numCol="1" spcCol="1270" anchor="ctr" anchorCtr="0">
            <a:noAutofit/>
          </a:bodyPr>
          <a:lstStyle/>
          <a:p>
            <a:pPr lvl="0" algn="ctr" defTabSz="889000" rtl="1">
              <a:lnSpc>
                <a:spcPct val="90000"/>
              </a:lnSpc>
              <a:spcBef>
                <a:spcPct val="0"/>
              </a:spcBef>
              <a:spcAft>
                <a:spcPct val="35000"/>
              </a:spcAft>
            </a:pPr>
            <a:r>
              <a:rPr lang="fa-IR" sz="2800" b="1" kern="1200" dirty="0" smtClean="0">
                <a:cs typeface="B Zar" pitchFamily="2" charset="-78"/>
              </a:rPr>
              <a:t>اقسام شک در نماز</a:t>
            </a:r>
            <a:endParaRPr lang="fa-IR" sz="2800" b="1" kern="1200" dirty="0">
              <a:cs typeface="B Zar" pitchFamily="2" charset="-78"/>
            </a:endParaRPr>
          </a:p>
        </p:txBody>
      </p:sp>
      <p:grpSp>
        <p:nvGrpSpPr>
          <p:cNvPr id="43" name="Group 42"/>
          <p:cNvGrpSpPr/>
          <p:nvPr/>
        </p:nvGrpSpPr>
        <p:grpSpPr>
          <a:xfrm>
            <a:off x="273738" y="2081793"/>
            <a:ext cx="4691150" cy="1136498"/>
            <a:chOff x="273738" y="2081793"/>
            <a:chExt cx="4691150" cy="1136498"/>
          </a:xfrm>
        </p:grpSpPr>
        <p:sp>
          <p:nvSpPr>
            <p:cNvPr id="19" name="Freeform 18"/>
            <p:cNvSpPr/>
            <p:nvPr/>
          </p:nvSpPr>
          <p:spPr>
            <a:xfrm>
              <a:off x="1589406" y="2081793"/>
              <a:ext cx="3375482" cy="346203"/>
            </a:xfrm>
            <a:custGeom>
              <a:avLst/>
              <a:gdLst/>
              <a:ahLst/>
              <a:cxnLst/>
              <a:rect l="0" t="0" r="0" b="0"/>
              <a:pathLst>
                <a:path>
                  <a:moveTo>
                    <a:pt x="3375482" y="0"/>
                  </a:moveTo>
                  <a:lnTo>
                    <a:pt x="3375482" y="173101"/>
                  </a:lnTo>
                  <a:lnTo>
                    <a:pt x="0" y="173101"/>
                  </a:lnTo>
                  <a:lnTo>
                    <a:pt x="0" y="3462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273738" y="2427996"/>
              <a:ext cx="2631336" cy="790295"/>
            </a:xfrm>
            <a:custGeom>
              <a:avLst/>
              <a:gdLst>
                <a:gd name="connsiteX0" fmla="*/ 0 w 2107079"/>
                <a:gd name="connsiteY0" fmla="*/ 79030 h 790295"/>
                <a:gd name="connsiteX1" fmla="*/ 23147 w 2107079"/>
                <a:gd name="connsiteY1" fmla="*/ 23147 h 790295"/>
                <a:gd name="connsiteX2" fmla="*/ 79030 w 2107079"/>
                <a:gd name="connsiteY2" fmla="*/ 0 h 790295"/>
                <a:gd name="connsiteX3" fmla="*/ 2028049 w 2107079"/>
                <a:gd name="connsiteY3" fmla="*/ 0 h 790295"/>
                <a:gd name="connsiteX4" fmla="*/ 2083932 w 2107079"/>
                <a:gd name="connsiteY4" fmla="*/ 23147 h 790295"/>
                <a:gd name="connsiteX5" fmla="*/ 2107079 w 2107079"/>
                <a:gd name="connsiteY5" fmla="*/ 79030 h 790295"/>
                <a:gd name="connsiteX6" fmla="*/ 2107079 w 2107079"/>
                <a:gd name="connsiteY6" fmla="*/ 711265 h 790295"/>
                <a:gd name="connsiteX7" fmla="*/ 2083932 w 2107079"/>
                <a:gd name="connsiteY7" fmla="*/ 767148 h 790295"/>
                <a:gd name="connsiteX8" fmla="*/ 2028049 w 2107079"/>
                <a:gd name="connsiteY8" fmla="*/ 790295 h 790295"/>
                <a:gd name="connsiteX9" fmla="*/ 79030 w 2107079"/>
                <a:gd name="connsiteY9" fmla="*/ 790295 h 790295"/>
                <a:gd name="connsiteX10" fmla="*/ 23147 w 2107079"/>
                <a:gd name="connsiteY10" fmla="*/ 767148 h 790295"/>
                <a:gd name="connsiteX11" fmla="*/ 0 w 2107079"/>
                <a:gd name="connsiteY11" fmla="*/ 711265 h 790295"/>
                <a:gd name="connsiteX12" fmla="*/ 0 w 2107079"/>
                <a:gd name="connsiteY12" fmla="*/ 79030 h 7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7079" h="790295">
                  <a:moveTo>
                    <a:pt x="0" y="79030"/>
                  </a:moveTo>
                  <a:cubicBezTo>
                    <a:pt x="0" y="58070"/>
                    <a:pt x="8326" y="37968"/>
                    <a:pt x="23147" y="23147"/>
                  </a:cubicBezTo>
                  <a:cubicBezTo>
                    <a:pt x="37968" y="8326"/>
                    <a:pt x="58070" y="0"/>
                    <a:pt x="79030" y="0"/>
                  </a:cubicBezTo>
                  <a:lnTo>
                    <a:pt x="2028049" y="0"/>
                  </a:lnTo>
                  <a:cubicBezTo>
                    <a:pt x="2049009" y="0"/>
                    <a:pt x="2069111" y="8326"/>
                    <a:pt x="2083932" y="23147"/>
                  </a:cubicBezTo>
                  <a:cubicBezTo>
                    <a:pt x="2098753" y="37968"/>
                    <a:pt x="2107079" y="58070"/>
                    <a:pt x="2107079" y="79030"/>
                  </a:cubicBezTo>
                  <a:lnTo>
                    <a:pt x="2107079" y="711265"/>
                  </a:lnTo>
                  <a:cubicBezTo>
                    <a:pt x="2107079" y="732225"/>
                    <a:pt x="2098753" y="752327"/>
                    <a:pt x="2083932" y="767148"/>
                  </a:cubicBezTo>
                  <a:cubicBezTo>
                    <a:pt x="2069111" y="781969"/>
                    <a:pt x="2049009" y="790295"/>
                    <a:pt x="2028049" y="790295"/>
                  </a:cubicBezTo>
                  <a:lnTo>
                    <a:pt x="79030" y="790295"/>
                  </a:lnTo>
                  <a:cubicBezTo>
                    <a:pt x="58070" y="790295"/>
                    <a:pt x="37968" y="781969"/>
                    <a:pt x="23147" y="767148"/>
                  </a:cubicBezTo>
                  <a:cubicBezTo>
                    <a:pt x="8326" y="752327"/>
                    <a:pt x="0" y="732225"/>
                    <a:pt x="0" y="711265"/>
                  </a:cubicBezTo>
                  <a:lnTo>
                    <a:pt x="0" y="79030"/>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99347" tIns="99347" rIns="99347" bIns="99347" numCol="1" spcCol="1270" anchor="ctr" anchorCtr="0">
              <a:noAutofit/>
            </a:bodyPr>
            <a:lstStyle/>
            <a:p>
              <a:pPr algn="ctr" defTabSz="889000" rtl="1">
                <a:lnSpc>
                  <a:spcPct val="90000"/>
                </a:lnSpc>
                <a:spcBef>
                  <a:spcPct val="0"/>
                </a:spcBef>
                <a:spcAft>
                  <a:spcPct val="35000"/>
                </a:spcAft>
              </a:pPr>
              <a:r>
                <a:rPr lang="fa-IR" sz="2400" b="1" dirty="0" smtClean="0">
                  <a:cs typeface="B Zar" pitchFamily="2" charset="-78"/>
                </a:rPr>
                <a:t>شک در اجزای نماز</a:t>
              </a:r>
              <a:endParaRPr lang="fa-IR" sz="2400" b="1" dirty="0">
                <a:cs typeface="B Zar" pitchFamily="2" charset="-78"/>
              </a:endParaRPr>
            </a:p>
          </p:txBody>
        </p:sp>
      </p:grpSp>
      <p:grpSp>
        <p:nvGrpSpPr>
          <p:cNvPr id="51" name="Group 50"/>
          <p:cNvGrpSpPr/>
          <p:nvPr/>
        </p:nvGrpSpPr>
        <p:grpSpPr>
          <a:xfrm>
            <a:off x="96404" y="3218292"/>
            <a:ext cx="1493002" cy="1639468"/>
            <a:chOff x="96404" y="3218292"/>
            <a:chExt cx="1493002" cy="1639468"/>
          </a:xfrm>
        </p:grpSpPr>
        <p:sp>
          <p:nvSpPr>
            <p:cNvPr id="21" name="Freeform 20"/>
            <p:cNvSpPr/>
            <p:nvPr/>
          </p:nvSpPr>
          <p:spPr>
            <a:xfrm>
              <a:off x="745536" y="3218292"/>
              <a:ext cx="843870" cy="346203"/>
            </a:xfrm>
            <a:custGeom>
              <a:avLst/>
              <a:gdLst/>
              <a:ahLst/>
              <a:cxnLst/>
              <a:rect l="0" t="0" r="0" b="0"/>
              <a:pathLst>
                <a:path>
                  <a:moveTo>
                    <a:pt x="843870" y="0"/>
                  </a:moveTo>
                  <a:lnTo>
                    <a:pt x="843870" y="173101"/>
                  </a:lnTo>
                  <a:lnTo>
                    <a:pt x="0" y="173101"/>
                  </a:lnTo>
                  <a:lnTo>
                    <a:pt x="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96404"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شك در انجام دادن جزء</a:t>
              </a:r>
            </a:p>
          </p:txBody>
        </p:sp>
      </p:grpSp>
      <p:grpSp>
        <p:nvGrpSpPr>
          <p:cNvPr id="50" name="Group 49"/>
          <p:cNvGrpSpPr/>
          <p:nvPr/>
        </p:nvGrpSpPr>
        <p:grpSpPr>
          <a:xfrm>
            <a:off x="1589406" y="3218292"/>
            <a:ext cx="1493002" cy="1639468"/>
            <a:chOff x="1589406" y="3218292"/>
            <a:chExt cx="1493002" cy="1639468"/>
          </a:xfrm>
        </p:grpSpPr>
        <p:sp>
          <p:nvSpPr>
            <p:cNvPr id="23" name="Freeform 22"/>
            <p:cNvSpPr/>
            <p:nvPr/>
          </p:nvSpPr>
          <p:spPr>
            <a:xfrm>
              <a:off x="1589406" y="3218292"/>
              <a:ext cx="843870" cy="346203"/>
            </a:xfrm>
            <a:custGeom>
              <a:avLst/>
              <a:gdLst/>
              <a:ahLst/>
              <a:cxnLst/>
              <a:rect l="0" t="0" r="0" b="0"/>
              <a:pathLst>
                <a:path>
                  <a:moveTo>
                    <a:pt x="0" y="0"/>
                  </a:moveTo>
                  <a:lnTo>
                    <a:pt x="0" y="173101"/>
                  </a:lnTo>
                  <a:lnTo>
                    <a:pt x="843870" y="173101"/>
                  </a:lnTo>
                  <a:lnTo>
                    <a:pt x="84387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1784146"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شك در صحت جزء</a:t>
              </a:r>
              <a:endParaRPr lang="en-US" sz="2000" b="1" dirty="0" smtClean="0">
                <a:cs typeface="B Zar" pitchFamily="2" charset="-78"/>
              </a:endParaRPr>
            </a:p>
          </p:txBody>
        </p:sp>
      </p:grpSp>
      <p:grpSp>
        <p:nvGrpSpPr>
          <p:cNvPr id="42" name="Group 41"/>
          <p:cNvGrpSpPr/>
          <p:nvPr/>
        </p:nvGrpSpPr>
        <p:grpSpPr>
          <a:xfrm>
            <a:off x="3649221" y="2081793"/>
            <a:ext cx="2631336" cy="1136498"/>
            <a:chOff x="3649221" y="2081793"/>
            <a:chExt cx="2631336" cy="1136498"/>
          </a:xfrm>
        </p:grpSpPr>
        <p:sp>
          <p:nvSpPr>
            <p:cNvPr id="25" name="Freeform 24"/>
            <p:cNvSpPr/>
            <p:nvPr/>
          </p:nvSpPr>
          <p:spPr>
            <a:xfrm>
              <a:off x="4919168" y="2081793"/>
              <a:ext cx="91440" cy="346203"/>
            </a:xfrm>
            <a:custGeom>
              <a:avLst/>
              <a:gdLst/>
              <a:ahLst/>
              <a:cxnLst/>
              <a:rect l="0" t="0" r="0" b="0"/>
              <a:pathLst>
                <a:path>
                  <a:moveTo>
                    <a:pt x="45720" y="0"/>
                  </a:moveTo>
                  <a:lnTo>
                    <a:pt x="45720" y="3462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3649221" y="2427996"/>
              <a:ext cx="2631336" cy="790295"/>
            </a:xfrm>
            <a:custGeom>
              <a:avLst/>
              <a:gdLst>
                <a:gd name="connsiteX0" fmla="*/ 0 w 2107079"/>
                <a:gd name="connsiteY0" fmla="*/ 79030 h 790295"/>
                <a:gd name="connsiteX1" fmla="*/ 23147 w 2107079"/>
                <a:gd name="connsiteY1" fmla="*/ 23147 h 790295"/>
                <a:gd name="connsiteX2" fmla="*/ 79030 w 2107079"/>
                <a:gd name="connsiteY2" fmla="*/ 0 h 790295"/>
                <a:gd name="connsiteX3" fmla="*/ 2028049 w 2107079"/>
                <a:gd name="connsiteY3" fmla="*/ 0 h 790295"/>
                <a:gd name="connsiteX4" fmla="*/ 2083932 w 2107079"/>
                <a:gd name="connsiteY4" fmla="*/ 23147 h 790295"/>
                <a:gd name="connsiteX5" fmla="*/ 2107079 w 2107079"/>
                <a:gd name="connsiteY5" fmla="*/ 79030 h 790295"/>
                <a:gd name="connsiteX6" fmla="*/ 2107079 w 2107079"/>
                <a:gd name="connsiteY6" fmla="*/ 711265 h 790295"/>
                <a:gd name="connsiteX7" fmla="*/ 2083932 w 2107079"/>
                <a:gd name="connsiteY7" fmla="*/ 767148 h 790295"/>
                <a:gd name="connsiteX8" fmla="*/ 2028049 w 2107079"/>
                <a:gd name="connsiteY8" fmla="*/ 790295 h 790295"/>
                <a:gd name="connsiteX9" fmla="*/ 79030 w 2107079"/>
                <a:gd name="connsiteY9" fmla="*/ 790295 h 790295"/>
                <a:gd name="connsiteX10" fmla="*/ 23147 w 2107079"/>
                <a:gd name="connsiteY10" fmla="*/ 767148 h 790295"/>
                <a:gd name="connsiteX11" fmla="*/ 0 w 2107079"/>
                <a:gd name="connsiteY11" fmla="*/ 711265 h 790295"/>
                <a:gd name="connsiteX12" fmla="*/ 0 w 2107079"/>
                <a:gd name="connsiteY12" fmla="*/ 79030 h 7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7079" h="790295">
                  <a:moveTo>
                    <a:pt x="0" y="79030"/>
                  </a:moveTo>
                  <a:cubicBezTo>
                    <a:pt x="0" y="58070"/>
                    <a:pt x="8326" y="37968"/>
                    <a:pt x="23147" y="23147"/>
                  </a:cubicBezTo>
                  <a:cubicBezTo>
                    <a:pt x="37968" y="8326"/>
                    <a:pt x="58070" y="0"/>
                    <a:pt x="79030" y="0"/>
                  </a:cubicBezTo>
                  <a:lnTo>
                    <a:pt x="2028049" y="0"/>
                  </a:lnTo>
                  <a:cubicBezTo>
                    <a:pt x="2049009" y="0"/>
                    <a:pt x="2069111" y="8326"/>
                    <a:pt x="2083932" y="23147"/>
                  </a:cubicBezTo>
                  <a:cubicBezTo>
                    <a:pt x="2098753" y="37968"/>
                    <a:pt x="2107079" y="58070"/>
                    <a:pt x="2107079" y="79030"/>
                  </a:cubicBezTo>
                  <a:lnTo>
                    <a:pt x="2107079" y="711265"/>
                  </a:lnTo>
                  <a:cubicBezTo>
                    <a:pt x="2107079" y="732225"/>
                    <a:pt x="2098753" y="752327"/>
                    <a:pt x="2083932" y="767148"/>
                  </a:cubicBezTo>
                  <a:cubicBezTo>
                    <a:pt x="2069111" y="781969"/>
                    <a:pt x="2049009" y="790295"/>
                    <a:pt x="2028049" y="790295"/>
                  </a:cubicBezTo>
                  <a:lnTo>
                    <a:pt x="79030" y="790295"/>
                  </a:lnTo>
                  <a:cubicBezTo>
                    <a:pt x="58070" y="790295"/>
                    <a:pt x="37968" y="781969"/>
                    <a:pt x="23147" y="767148"/>
                  </a:cubicBezTo>
                  <a:cubicBezTo>
                    <a:pt x="8326" y="752327"/>
                    <a:pt x="0" y="732225"/>
                    <a:pt x="0" y="711265"/>
                  </a:cubicBezTo>
                  <a:lnTo>
                    <a:pt x="0" y="79030"/>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99347" tIns="99347" rIns="99347" bIns="99347" numCol="1" spcCol="1270" anchor="ctr" anchorCtr="0">
              <a:noAutofit/>
            </a:bodyPr>
            <a:lstStyle/>
            <a:p>
              <a:pPr algn="ctr" defTabSz="889000" rtl="1">
                <a:lnSpc>
                  <a:spcPct val="90000"/>
                </a:lnSpc>
                <a:spcBef>
                  <a:spcPct val="0"/>
                </a:spcBef>
                <a:spcAft>
                  <a:spcPct val="35000"/>
                </a:spcAft>
              </a:pPr>
              <a:r>
                <a:rPr lang="fa-IR" sz="2400" b="1" dirty="0" smtClean="0">
                  <a:cs typeface="B Zar" pitchFamily="2" charset="-78"/>
                </a:rPr>
                <a:t>شک در رکعات نماز</a:t>
              </a:r>
              <a:endParaRPr lang="fa-IR" sz="2400" b="1" dirty="0">
                <a:cs typeface="B Zar" pitchFamily="2" charset="-78"/>
              </a:endParaRPr>
            </a:p>
          </p:txBody>
        </p:sp>
      </p:grpSp>
      <p:grpSp>
        <p:nvGrpSpPr>
          <p:cNvPr id="49" name="Group 48"/>
          <p:cNvGrpSpPr/>
          <p:nvPr/>
        </p:nvGrpSpPr>
        <p:grpSpPr>
          <a:xfrm>
            <a:off x="3471887" y="3218292"/>
            <a:ext cx="1493001" cy="1639468"/>
            <a:chOff x="3471887" y="3218292"/>
            <a:chExt cx="1493001" cy="1639468"/>
          </a:xfrm>
        </p:grpSpPr>
        <p:sp>
          <p:nvSpPr>
            <p:cNvPr id="27" name="Freeform 26"/>
            <p:cNvSpPr/>
            <p:nvPr/>
          </p:nvSpPr>
          <p:spPr>
            <a:xfrm>
              <a:off x="4121018" y="3218292"/>
              <a:ext cx="843870" cy="346203"/>
            </a:xfrm>
            <a:custGeom>
              <a:avLst/>
              <a:gdLst/>
              <a:ahLst/>
              <a:cxnLst/>
              <a:rect l="0" t="0" r="0" b="0"/>
              <a:pathLst>
                <a:path>
                  <a:moveTo>
                    <a:pt x="843870" y="0"/>
                  </a:moveTo>
                  <a:lnTo>
                    <a:pt x="843870" y="173101"/>
                  </a:lnTo>
                  <a:lnTo>
                    <a:pt x="0" y="173101"/>
                  </a:lnTo>
                  <a:lnTo>
                    <a:pt x="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Freeform 27"/>
            <p:cNvSpPr/>
            <p:nvPr/>
          </p:nvSpPr>
          <p:spPr>
            <a:xfrm>
              <a:off x="3471887"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مبطل نماز</a:t>
              </a:r>
            </a:p>
          </p:txBody>
        </p:sp>
      </p:grpSp>
      <p:grpSp>
        <p:nvGrpSpPr>
          <p:cNvPr id="46" name="Group 45"/>
          <p:cNvGrpSpPr/>
          <p:nvPr/>
        </p:nvGrpSpPr>
        <p:grpSpPr>
          <a:xfrm>
            <a:off x="4964889" y="3218292"/>
            <a:ext cx="1493001" cy="1639468"/>
            <a:chOff x="4964889" y="3218292"/>
            <a:chExt cx="1493001" cy="1639468"/>
          </a:xfrm>
        </p:grpSpPr>
        <p:sp>
          <p:nvSpPr>
            <p:cNvPr id="29" name="Freeform 28"/>
            <p:cNvSpPr/>
            <p:nvPr/>
          </p:nvSpPr>
          <p:spPr>
            <a:xfrm>
              <a:off x="4964889" y="3218292"/>
              <a:ext cx="843870" cy="346203"/>
            </a:xfrm>
            <a:custGeom>
              <a:avLst/>
              <a:gdLst/>
              <a:ahLst/>
              <a:cxnLst/>
              <a:rect l="0" t="0" r="0" b="0"/>
              <a:pathLst>
                <a:path>
                  <a:moveTo>
                    <a:pt x="0" y="0"/>
                  </a:moveTo>
                  <a:lnTo>
                    <a:pt x="0" y="173101"/>
                  </a:lnTo>
                  <a:lnTo>
                    <a:pt x="843870" y="173101"/>
                  </a:lnTo>
                  <a:lnTo>
                    <a:pt x="84387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a:off x="5159628"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غیر مبطل</a:t>
              </a:r>
            </a:p>
          </p:txBody>
        </p:sp>
      </p:grpSp>
      <p:grpSp>
        <p:nvGrpSpPr>
          <p:cNvPr id="48" name="Group 47"/>
          <p:cNvGrpSpPr/>
          <p:nvPr/>
        </p:nvGrpSpPr>
        <p:grpSpPr>
          <a:xfrm>
            <a:off x="4315757" y="4857760"/>
            <a:ext cx="1493002" cy="1203459"/>
            <a:chOff x="4315757" y="4857760"/>
            <a:chExt cx="1493002" cy="1203459"/>
          </a:xfrm>
        </p:grpSpPr>
        <p:sp>
          <p:nvSpPr>
            <p:cNvPr id="31" name="Freeform 30"/>
            <p:cNvSpPr/>
            <p:nvPr/>
          </p:nvSpPr>
          <p:spPr>
            <a:xfrm>
              <a:off x="4964889" y="4857760"/>
              <a:ext cx="843870" cy="346203"/>
            </a:xfrm>
            <a:custGeom>
              <a:avLst/>
              <a:gdLst/>
              <a:ahLst/>
              <a:cxnLst/>
              <a:rect l="0" t="0" r="0" b="0"/>
              <a:pathLst>
                <a:path>
                  <a:moveTo>
                    <a:pt x="843870" y="0"/>
                  </a:moveTo>
                  <a:lnTo>
                    <a:pt x="843870" y="173101"/>
                  </a:lnTo>
                  <a:lnTo>
                    <a:pt x="0" y="173101"/>
                  </a:lnTo>
                  <a:lnTo>
                    <a:pt x="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4315757" y="5195711"/>
              <a:ext cx="1298262" cy="865508"/>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400" b="1" dirty="0" smtClean="0">
                  <a:cs typeface="B Zar" pitchFamily="2" charset="-78"/>
                </a:rPr>
                <a:t>معتبر</a:t>
              </a:r>
            </a:p>
          </p:txBody>
        </p:sp>
      </p:grpSp>
      <p:grpSp>
        <p:nvGrpSpPr>
          <p:cNvPr id="47" name="Group 46"/>
          <p:cNvGrpSpPr/>
          <p:nvPr/>
        </p:nvGrpSpPr>
        <p:grpSpPr>
          <a:xfrm>
            <a:off x="5808759" y="4857760"/>
            <a:ext cx="1493001" cy="1203459"/>
            <a:chOff x="5808759" y="4857760"/>
            <a:chExt cx="1493001" cy="1203459"/>
          </a:xfrm>
        </p:grpSpPr>
        <p:sp>
          <p:nvSpPr>
            <p:cNvPr id="33" name="Freeform 32"/>
            <p:cNvSpPr/>
            <p:nvPr/>
          </p:nvSpPr>
          <p:spPr>
            <a:xfrm>
              <a:off x="5808759" y="4857760"/>
              <a:ext cx="843870" cy="346203"/>
            </a:xfrm>
            <a:custGeom>
              <a:avLst/>
              <a:gdLst/>
              <a:ahLst/>
              <a:cxnLst/>
              <a:rect l="0" t="0" r="0" b="0"/>
              <a:pathLst>
                <a:path>
                  <a:moveTo>
                    <a:pt x="0" y="0"/>
                  </a:moveTo>
                  <a:lnTo>
                    <a:pt x="0" y="173101"/>
                  </a:lnTo>
                  <a:lnTo>
                    <a:pt x="843870" y="173101"/>
                  </a:lnTo>
                  <a:lnTo>
                    <a:pt x="84387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6003498" y="5195711"/>
              <a:ext cx="1298262" cy="865508"/>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400" b="1" dirty="0" smtClean="0">
                  <a:cs typeface="B Zar" pitchFamily="2" charset="-78"/>
                </a:rPr>
                <a:t>غير معتبر</a:t>
              </a:r>
              <a:endParaRPr lang="en-US" sz="2400" b="1" dirty="0" smtClean="0">
                <a:cs typeface="B Zar" pitchFamily="2" charset="-78"/>
              </a:endParaRPr>
            </a:p>
          </p:txBody>
        </p:sp>
      </p:grpSp>
      <p:grpSp>
        <p:nvGrpSpPr>
          <p:cNvPr id="41" name="Group 40"/>
          <p:cNvGrpSpPr/>
          <p:nvPr/>
        </p:nvGrpSpPr>
        <p:grpSpPr>
          <a:xfrm>
            <a:off x="4964889" y="2081793"/>
            <a:ext cx="4691150" cy="1136498"/>
            <a:chOff x="4964889" y="2081793"/>
            <a:chExt cx="4691150" cy="1136498"/>
          </a:xfrm>
        </p:grpSpPr>
        <p:sp>
          <p:nvSpPr>
            <p:cNvPr id="35" name="Freeform 34"/>
            <p:cNvSpPr/>
            <p:nvPr/>
          </p:nvSpPr>
          <p:spPr>
            <a:xfrm>
              <a:off x="4964889" y="2081793"/>
              <a:ext cx="3375482" cy="346203"/>
            </a:xfrm>
            <a:custGeom>
              <a:avLst/>
              <a:gdLst/>
              <a:ahLst/>
              <a:cxnLst/>
              <a:rect l="0" t="0" r="0" b="0"/>
              <a:pathLst>
                <a:path>
                  <a:moveTo>
                    <a:pt x="0" y="0"/>
                  </a:moveTo>
                  <a:lnTo>
                    <a:pt x="0" y="173101"/>
                  </a:lnTo>
                  <a:lnTo>
                    <a:pt x="3375482" y="173101"/>
                  </a:lnTo>
                  <a:lnTo>
                    <a:pt x="3375482" y="3462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7024703" y="2427996"/>
              <a:ext cx="2631336" cy="790295"/>
            </a:xfrm>
            <a:custGeom>
              <a:avLst/>
              <a:gdLst>
                <a:gd name="connsiteX0" fmla="*/ 0 w 2107079"/>
                <a:gd name="connsiteY0" fmla="*/ 79030 h 790295"/>
                <a:gd name="connsiteX1" fmla="*/ 23147 w 2107079"/>
                <a:gd name="connsiteY1" fmla="*/ 23147 h 790295"/>
                <a:gd name="connsiteX2" fmla="*/ 79030 w 2107079"/>
                <a:gd name="connsiteY2" fmla="*/ 0 h 790295"/>
                <a:gd name="connsiteX3" fmla="*/ 2028049 w 2107079"/>
                <a:gd name="connsiteY3" fmla="*/ 0 h 790295"/>
                <a:gd name="connsiteX4" fmla="*/ 2083932 w 2107079"/>
                <a:gd name="connsiteY4" fmla="*/ 23147 h 790295"/>
                <a:gd name="connsiteX5" fmla="*/ 2107079 w 2107079"/>
                <a:gd name="connsiteY5" fmla="*/ 79030 h 790295"/>
                <a:gd name="connsiteX6" fmla="*/ 2107079 w 2107079"/>
                <a:gd name="connsiteY6" fmla="*/ 711265 h 790295"/>
                <a:gd name="connsiteX7" fmla="*/ 2083932 w 2107079"/>
                <a:gd name="connsiteY7" fmla="*/ 767148 h 790295"/>
                <a:gd name="connsiteX8" fmla="*/ 2028049 w 2107079"/>
                <a:gd name="connsiteY8" fmla="*/ 790295 h 790295"/>
                <a:gd name="connsiteX9" fmla="*/ 79030 w 2107079"/>
                <a:gd name="connsiteY9" fmla="*/ 790295 h 790295"/>
                <a:gd name="connsiteX10" fmla="*/ 23147 w 2107079"/>
                <a:gd name="connsiteY10" fmla="*/ 767148 h 790295"/>
                <a:gd name="connsiteX11" fmla="*/ 0 w 2107079"/>
                <a:gd name="connsiteY11" fmla="*/ 711265 h 790295"/>
                <a:gd name="connsiteX12" fmla="*/ 0 w 2107079"/>
                <a:gd name="connsiteY12" fmla="*/ 79030 h 790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7079" h="790295">
                  <a:moveTo>
                    <a:pt x="0" y="79030"/>
                  </a:moveTo>
                  <a:cubicBezTo>
                    <a:pt x="0" y="58070"/>
                    <a:pt x="8326" y="37968"/>
                    <a:pt x="23147" y="23147"/>
                  </a:cubicBezTo>
                  <a:cubicBezTo>
                    <a:pt x="37968" y="8326"/>
                    <a:pt x="58070" y="0"/>
                    <a:pt x="79030" y="0"/>
                  </a:cubicBezTo>
                  <a:lnTo>
                    <a:pt x="2028049" y="0"/>
                  </a:lnTo>
                  <a:cubicBezTo>
                    <a:pt x="2049009" y="0"/>
                    <a:pt x="2069111" y="8326"/>
                    <a:pt x="2083932" y="23147"/>
                  </a:cubicBezTo>
                  <a:cubicBezTo>
                    <a:pt x="2098753" y="37968"/>
                    <a:pt x="2107079" y="58070"/>
                    <a:pt x="2107079" y="79030"/>
                  </a:cubicBezTo>
                  <a:lnTo>
                    <a:pt x="2107079" y="711265"/>
                  </a:lnTo>
                  <a:cubicBezTo>
                    <a:pt x="2107079" y="732225"/>
                    <a:pt x="2098753" y="752327"/>
                    <a:pt x="2083932" y="767148"/>
                  </a:cubicBezTo>
                  <a:cubicBezTo>
                    <a:pt x="2069111" y="781969"/>
                    <a:pt x="2049009" y="790295"/>
                    <a:pt x="2028049" y="790295"/>
                  </a:cubicBezTo>
                  <a:lnTo>
                    <a:pt x="79030" y="790295"/>
                  </a:lnTo>
                  <a:cubicBezTo>
                    <a:pt x="58070" y="790295"/>
                    <a:pt x="37968" y="781969"/>
                    <a:pt x="23147" y="767148"/>
                  </a:cubicBezTo>
                  <a:cubicBezTo>
                    <a:pt x="8326" y="752327"/>
                    <a:pt x="0" y="732225"/>
                    <a:pt x="0" y="711265"/>
                  </a:cubicBezTo>
                  <a:lnTo>
                    <a:pt x="0" y="79030"/>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99347" tIns="99347" rIns="99347" bIns="99347"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شک در اصل نماز</a:t>
              </a:r>
              <a:endParaRPr lang="fa-IR" sz="2400" b="1" kern="1200" dirty="0">
                <a:cs typeface="B Zar" pitchFamily="2" charset="-78"/>
              </a:endParaRPr>
            </a:p>
          </p:txBody>
        </p:sp>
      </p:grpSp>
      <p:grpSp>
        <p:nvGrpSpPr>
          <p:cNvPr id="45" name="Group 44"/>
          <p:cNvGrpSpPr/>
          <p:nvPr/>
        </p:nvGrpSpPr>
        <p:grpSpPr>
          <a:xfrm>
            <a:off x="6847369" y="3218292"/>
            <a:ext cx="1493001" cy="1639468"/>
            <a:chOff x="6847369" y="3218292"/>
            <a:chExt cx="1493001" cy="1639468"/>
          </a:xfrm>
        </p:grpSpPr>
        <p:sp>
          <p:nvSpPr>
            <p:cNvPr id="37" name="Freeform 36"/>
            <p:cNvSpPr/>
            <p:nvPr/>
          </p:nvSpPr>
          <p:spPr>
            <a:xfrm>
              <a:off x="7496500" y="3218292"/>
              <a:ext cx="843870" cy="346203"/>
            </a:xfrm>
            <a:custGeom>
              <a:avLst/>
              <a:gdLst/>
              <a:ahLst/>
              <a:cxnLst/>
              <a:rect l="0" t="0" r="0" b="0"/>
              <a:pathLst>
                <a:path>
                  <a:moveTo>
                    <a:pt x="843870" y="0"/>
                  </a:moveTo>
                  <a:lnTo>
                    <a:pt x="843870" y="173101"/>
                  </a:lnTo>
                  <a:lnTo>
                    <a:pt x="0" y="173101"/>
                  </a:lnTo>
                  <a:lnTo>
                    <a:pt x="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6847369"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شك در بجاى آوردن نماز</a:t>
              </a:r>
              <a:endParaRPr lang="fa-IR" sz="2000" b="1" dirty="0">
                <a:cs typeface="B Zar" pitchFamily="2" charset="-78"/>
              </a:endParaRPr>
            </a:p>
          </p:txBody>
        </p:sp>
      </p:grpSp>
      <p:grpSp>
        <p:nvGrpSpPr>
          <p:cNvPr id="44" name="Group 43"/>
          <p:cNvGrpSpPr/>
          <p:nvPr/>
        </p:nvGrpSpPr>
        <p:grpSpPr>
          <a:xfrm>
            <a:off x="8340371" y="3218292"/>
            <a:ext cx="1493001" cy="1639468"/>
            <a:chOff x="8340371" y="3218292"/>
            <a:chExt cx="1493001" cy="1639468"/>
          </a:xfrm>
        </p:grpSpPr>
        <p:sp>
          <p:nvSpPr>
            <p:cNvPr id="39" name="Freeform 38"/>
            <p:cNvSpPr/>
            <p:nvPr/>
          </p:nvSpPr>
          <p:spPr>
            <a:xfrm>
              <a:off x="8340371" y="3218292"/>
              <a:ext cx="843870" cy="346203"/>
            </a:xfrm>
            <a:custGeom>
              <a:avLst/>
              <a:gdLst/>
              <a:ahLst/>
              <a:cxnLst/>
              <a:rect l="0" t="0" r="0" b="0"/>
              <a:pathLst>
                <a:path>
                  <a:moveTo>
                    <a:pt x="0" y="0"/>
                  </a:moveTo>
                  <a:lnTo>
                    <a:pt x="0" y="173101"/>
                  </a:lnTo>
                  <a:lnTo>
                    <a:pt x="843870" y="173101"/>
                  </a:lnTo>
                  <a:lnTo>
                    <a:pt x="843870" y="3462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0" name="Freeform 39"/>
            <p:cNvSpPr/>
            <p:nvPr/>
          </p:nvSpPr>
          <p:spPr>
            <a:xfrm>
              <a:off x="8535110" y="3564494"/>
              <a:ext cx="1298262" cy="1293266"/>
            </a:xfrm>
            <a:custGeom>
              <a:avLst/>
              <a:gdLst>
                <a:gd name="connsiteX0" fmla="*/ 0 w 1298262"/>
                <a:gd name="connsiteY0" fmla="*/ 86551 h 865508"/>
                <a:gd name="connsiteX1" fmla="*/ 25350 w 1298262"/>
                <a:gd name="connsiteY1" fmla="*/ 25350 h 865508"/>
                <a:gd name="connsiteX2" fmla="*/ 86551 w 1298262"/>
                <a:gd name="connsiteY2" fmla="*/ 0 h 865508"/>
                <a:gd name="connsiteX3" fmla="*/ 1211711 w 1298262"/>
                <a:gd name="connsiteY3" fmla="*/ 0 h 865508"/>
                <a:gd name="connsiteX4" fmla="*/ 1272912 w 1298262"/>
                <a:gd name="connsiteY4" fmla="*/ 25350 h 865508"/>
                <a:gd name="connsiteX5" fmla="*/ 1298262 w 1298262"/>
                <a:gd name="connsiteY5" fmla="*/ 86551 h 865508"/>
                <a:gd name="connsiteX6" fmla="*/ 1298262 w 1298262"/>
                <a:gd name="connsiteY6" fmla="*/ 778957 h 865508"/>
                <a:gd name="connsiteX7" fmla="*/ 1272912 w 1298262"/>
                <a:gd name="connsiteY7" fmla="*/ 840158 h 865508"/>
                <a:gd name="connsiteX8" fmla="*/ 1211711 w 1298262"/>
                <a:gd name="connsiteY8" fmla="*/ 865508 h 865508"/>
                <a:gd name="connsiteX9" fmla="*/ 86551 w 1298262"/>
                <a:gd name="connsiteY9" fmla="*/ 865508 h 865508"/>
                <a:gd name="connsiteX10" fmla="*/ 25350 w 1298262"/>
                <a:gd name="connsiteY10" fmla="*/ 840158 h 865508"/>
                <a:gd name="connsiteX11" fmla="*/ 0 w 1298262"/>
                <a:gd name="connsiteY11" fmla="*/ 778957 h 865508"/>
                <a:gd name="connsiteX12" fmla="*/ 0 w 1298262"/>
                <a:gd name="connsiteY12" fmla="*/ 86551 h 865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8262" h="865508">
                  <a:moveTo>
                    <a:pt x="0" y="86551"/>
                  </a:moveTo>
                  <a:cubicBezTo>
                    <a:pt x="0" y="63596"/>
                    <a:pt x="9119" y="41582"/>
                    <a:pt x="25350" y="25350"/>
                  </a:cubicBezTo>
                  <a:cubicBezTo>
                    <a:pt x="41581" y="9119"/>
                    <a:pt x="63596" y="0"/>
                    <a:pt x="86551" y="0"/>
                  </a:cubicBezTo>
                  <a:lnTo>
                    <a:pt x="1211711" y="0"/>
                  </a:lnTo>
                  <a:cubicBezTo>
                    <a:pt x="1234666" y="0"/>
                    <a:pt x="1256680" y="9119"/>
                    <a:pt x="1272912" y="25350"/>
                  </a:cubicBezTo>
                  <a:cubicBezTo>
                    <a:pt x="1289143" y="41581"/>
                    <a:pt x="1298262" y="63596"/>
                    <a:pt x="1298262" y="86551"/>
                  </a:cubicBezTo>
                  <a:lnTo>
                    <a:pt x="1298262" y="778957"/>
                  </a:lnTo>
                  <a:cubicBezTo>
                    <a:pt x="1298262" y="801912"/>
                    <a:pt x="1289143" y="823926"/>
                    <a:pt x="1272912" y="840158"/>
                  </a:cubicBezTo>
                  <a:cubicBezTo>
                    <a:pt x="1256681" y="856389"/>
                    <a:pt x="1234666" y="865508"/>
                    <a:pt x="1211711" y="865508"/>
                  </a:cubicBezTo>
                  <a:lnTo>
                    <a:pt x="86551" y="865508"/>
                  </a:lnTo>
                  <a:cubicBezTo>
                    <a:pt x="63596" y="865508"/>
                    <a:pt x="41582" y="856389"/>
                    <a:pt x="25350" y="840158"/>
                  </a:cubicBezTo>
                  <a:cubicBezTo>
                    <a:pt x="9119" y="823927"/>
                    <a:pt x="0" y="801912"/>
                    <a:pt x="0" y="778957"/>
                  </a:cubicBezTo>
                  <a:lnTo>
                    <a:pt x="0" y="86551"/>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1550" tIns="101550" rIns="101550" bIns="101550" numCol="1" spcCol="1270" anchor="ctr" anchorCtr="0">
              <a:noAutofit/>
            </a:bodyPr>
            <a:lstStyle/>
            <a:p>
              <a:pPr algn="ctr" defTabSz="889000" rtl="1">
                <a:lnSpc>
                  <a:spcPct val="90000"/>
                </a:lnSpc>
                <a:spcBef>
                  <a:spcPct val="0"/>
                </a:spcBef>
                <a:spcAft>
                  <a:spcPct val="35000"/>
                </a:spcAft>
              </a:pPr>
              <a:r>
                <a:rPr lang="fa-IR" sz="2000" b="1" dirty="0" smtClean="0">
                  <a:cs typeface="B Zar" pitchFamily="2" charset="-78"/>
                </a:rPr>
                <a:t>شك در صحّت نماز</a:t>
              </a:r>
              <a:endParaRPr lang="en-US" sz="2000" b="1" dirty="0" smtClean="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randombar(horizontal)">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randombar(horizontal)">
                                      <p:cBhvr>
                                        <p:cTn id="19" dur="500"/>
                                        <p:tgtEl>
                                          <p:spTgt spid="4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randombar(horizontal)">
                                      <p:cBhvr>
                                        <p:cTn id="24" dur="500"/>
                                        <p:tgtEl>
                                          <p:spTgt spid="43"/>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randombar(horizontal)">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randombar(horizontal)">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randombar(horizontal)">
                                      <p:cBhvr>
                                        <p:cTn id="39" dur="500"/>
                                        <p:tgtEl>
                                          <p:spTgt spid="46"/>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randombar(horizontal)">
                                      <p:cBhvr>
                                        <p:cTn id="44" dur="500"/>
                                        <p:tgtEl>
                                          <p:spTgt spid="4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randombar(horizontal)">
                                      <p:cBhvr>
                                        <p:cTn id="49" dur="500"/>
                                        <p:tgtEl>
                                          <p:spTgt spid="48"/>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randombar(horizontal)">
                                      <p:cBhvr>
                                        <p:cTn id="54" dur="500"/>
                                        <p:tgtEl>
                                          <p:spTgt spid="49"/>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randombar(horizontal)">
                                      <p:cBhvr>
                                        <p:cTn id="59" dur="500"/>
                                        <p:tgtEl>
                                          <p:spTgt spid="50"/>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554545"/>
          </a:xfrm>
          <a:prstGeom prst="rect">
            <a:avLst/>
          </a:prstGeom>
        </p:spPr>
        <p:txBody>
          <a:bodyPr wrap="square">
            <a:spAutoFit/>
          </a:bodyPr>
          <a:lstStyle/>
          <a:p>
            <a:pPr algn="justLow" rtl="1"/>
            <a:r>
              <a:rPr lang="fa-IR" sz="3200" b="1" dirty="0" smtClean="0">
                <a:cs typeface="B Zar" pitchFamily="2" charset="-78"/>
              </a:rPr>
              <a:t>4 ـ نماز احتياط، براى جبران كمبود احتمالى نماز است، بنابر اين در شك بين 3 و 4،</a:t>
            </a:r>
            <a:br>
              <a:rPr lang="fa-IR" sz="3200" b="1" dirty="0" smtClean="0">
                <a:cs typeface="B Zar" pitchFamily="2" charset="-78"/>
              </a:rPr>
            </a:br>
            <a:r>
              <a:rPr lang="fa-IR" sz="3200" b="1" dirty="0" smtClean="0">
                <a:cs typeface="B Zar" pitchFamily="2" charset="-78"/>
              </a:rPr>
              <a:t>كه احتمال كمبود، يك ركعت است، يك ركعت نماز احتياط لازم است ولى در شك بين</a:t>
            </a:r>
            <a:br>
              <a:rPr lang="fa-IR" sz="3200" b="1" dirty="0" smtClean="0">
                <a:cs typeface="B Zar" pitchFamily="2" charset="-78"/>
              </a:rPr>
            </a:br>
            <a:r>
              <a:rPr lang="fa-IR" sz="3200" b="1" dirty="0" smtClean="0">
                <a:cs typeface="B Zar" pitchFamily="2" charset="-78"/>
              </a:rPr>
              <a:t>2 و 4، دو ركعت نماز احتياط لازم است.</a:t>
            </a:r>
            <a:endParaRPr lang="en-US" sz="32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554545"/>
          </a:xfrm>
          <a:prstGeom prst="rect">
            <a:avLst/>
          </a:prstGeom>
        </p:spPr>
        <p:txBody>
          <a:bodyPr wrap="square">
            <a:spAutoFit/>
          </a:bodyPr>
          <a:lstStyle/>
          <a:p>
            <a:pPr algn="justLow" rtl="1"/>
            <a:r>
              <a:rPr lang="fa-IR" sz="4000" b="1" dirty="0" smtClean="0">
                <a:cs typeface="B Zar" pitchFamily="2" charset="-78"/>
              </a:rPr>
              <a:t>5 ـ سجده سهو، در موارد احتمال زيادى سهوى است، پس در شك بين 4 و 5 بعد از سجده دوم و شك بين 5 و 6 در حالت ايستاده، سجده سهو لازم است.</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1938992"/>
          </a:xfrm>
          <a:prstGeom prst="rect">
            <a:avLst/>
          </a:prstGeom>
        </p:spPr>
        <p:txBody>
          <a:bodyPr wrap="square">
            <a:spAutoFit/>
          </a:bodyPr>
          <a:lstStyle/>
          <a:p>
            <a:pPr algn="justLow" rtl="1"/>
            <a:r>
              <a:rPr lang="fa-IR" sz="4000" b="1" dirty="0" smtClean="0">
                <a:cs typeface="B Zar" pitchFamily="2" charset="-78"/>
              </a:rPr>
              <a:t>6 ـ در مواردى كه يك ركعت نماز احتياط، واجب است مى‏توان به جاى آن، دو ركعت نشسته خواند.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123658"/>
          </a:xfrm>
          <a:prstGeom prst="rect">
            <a:avLst/>
          </a:prstGeom>
        </p:spPr>
        <p:txBody>
          <a:bodyPr wrap="square">
            <a:spAutoFit/>
          </a:bodyPr>
          <a:lstStyle/>
          <a:p>
            <a:pPr algn="justLow" rtl="1"/>
            <a:r>
              <a:rPr lang="fa-IR" sz="4400" b="1" dirty="0" smtClean="0">
                <a:cs typeface="B Zar" pitchFamily="2" charset="-78"/>
              </a:rPr>
              <a:t>7 ـ در مواردى كه دو ركعت نماز احتياط، واجب است، نمى‏توان به جاى آن چهار ركعت نشسته خواند.</a:t>
            </a:r>
            <a:endParaRPr lang="en-US" sz="44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3970318"/>
          </a:xfrm>
          <a:prstGeom prst="rect">
            <a:avLst/>
          </a:prstGeom>
        </p:spPr>
        <p:txBody>
          <a:bodyPr wrap="square">
            <a:spAutoFit/>
          </a:bodyPr>
          <a:lstStyle/>
          <a:p>
            <a:pPr algn="justLow" rtl="1"/>
            <a:r>
              <a:rPr lang="fa-IR" sz="3600" b="1" dirty="0" smtClean="0">
                <a:cs typeface="B Zar" pitchFamily="2" charset="-78"/>
              </a:rPr>
              <a:t>8 ـ اگر براى نمازگزار در حالت ايستاده، يكى از شك‏هاى صحيح پيش آيد، به جز شك 3 و 4، در بقيه موارد، بايد بدون ركوع بنشيند و پس از نشستن، از هر طرف شك، يك عدد كم مى‏شود؛ مثلاً در شك بين 4 و 5 در حالت ايستاده، پس از نشستن، به شك 3 و 4برمى‏گردد و همان وظيفه شك بين 3 و 4 را بايد انجام دهد.</a:t>
            </a: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6" name="Rectangle 15"/>
          <p:cNvSpPr/>
          <p:nvPr/>
        </p:nvSpPr>
        <p:spPr>
          <a:xfrm>
            <a:off x="5661127" y="920650"/>
            <a:ext cx="3078087"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چند قانون كلّى</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46874" y="842718"/>
            <a:ext cx="4535216"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 در اجزاى نماز</a:t>
            </a:r>
            <a:endPar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952472" y="1828801"/>
            <a:ext cx="8143932" cy="4524315"/>
          </a:xfrm>
          <a:prstGeom prst="rect">
            <a:avLst/>
          </a:prstGeom>
        </p:spPr>
        <p:txBody>
          <a:bodyPr wrap="square">
            <a:spAutoFit/>
          </a:bodyPr>
          <a:lstStyle/>
          <a:p>
            <a:pPr algn="justLow" rtl="1"/>
            <a:r>
              <a:rPr lang="fa-IR" sz="3200" b="1" dirty="0" smtClean="0">
                <a:cs typeface="B Zar" pitchFamily="2" charset="-78"/>
              </a:rPr>
              <a:t>1 ـ اگر نمازگزار شك كند كه جزئى از نماز واجب را بجا آورده يا نه، اگر جزء بعدى را شروع نكرده؛ يعنى هنوز از محل آن جزء نگذشته است؛ بايد آن را بجا آورد. ولى اگر از محل آن گذشته، به چنين شكى اعتنا نمى‏شود و نماز را ادامه مى‏دهد و صحيح است؛ مثلاً اگر پس از سجده، قبل از شروع كردن تشهد، شك كند يك سجده بجا آورده يا دو سجده، بايد يك سجده ديگر بجا آورد ولى اگر تشهد را شروع كرده باشد، لازم نيست سجده ديگرى انجام دهد و نماز صحيح است.</a:t>
            </a:r>
            <a:endParaRPr lang="en-US" sz="32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46874" y="842718"/>
            <a:ext cx="4535216"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 در اجزاى نماز</a:t>
            </a:r>
            <a:endPar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862322"/>
          </a:xfrm>
          <a:prstGeom prst="rect">
            <a:avLst/>
          </a:prstGeom>
        </p:spPr>
        <p:txBody>
          <a:bodyPr wrap="square">
            <a:spAutoFit/>
          </a:bodyPr>
          <a:lstStyle/>
          <a:p>
            <a:pPr algn="justLow" rtl="1"/>
            <a:r>
              <a:rPr lang="fa-IR" sz="4400" b="1" dirty="0" smtClean="0">
                <a:cs typeface="B Zar" pitchFamily="2" charset="-78"/>
              </a:rPr>
              <a:t>2 ـ اگر هنگام رفتن به سجده شك كند كه ركوع كرده يا نه، به شك خود اعتنا نكند.</a:t>
            </a:r>
            <a:endParaRPr lang="en-US" sz="4400" b="1" dirty="0" smtClean="0">
              <a:cs typeface="B Zar" pitchFamily="2" charset="-78"/>
            </a:endParaRPr>
          </a:p>
          <a:p>
            <a:pPr lvl="0" algn="justLow" rtl="1"/>
            <a:endParaRPr lang="fa-IR" sz="48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46874" y="842718"/>
            <a:ext cx="4535216"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 در اجزاى نماز</a:t>
            </a:r>
            <a:endPar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554545"/>
          </a:xfrm>
          <a:prstGeom prst="rect">
            <a:avLst/>
          </a:prstGeom>
        </p:spPr>
        <p:txBody>
          <a:bodyPr wrap="square">
            <a:spAutoFit/>
          </a:bodyPr>
          <a:lstStyle/>
          <a:p>
            <a:pPr lvl="0" algn="justLow" rtl="1"/>
            <a:r>
              <a:rPr lang="fa-IR" sz="4000" b="1" dirty="0" smtClean="0">
                <a:cs typeface="B Zar" pitchFamily="2" charset="-78"/>
              </a:rPr>
              <a:t>3 ـ اگر در حال برخاستن شك كند كه سجده را بجا آورده يا نه بايد برگردد و بجا آورد ولى اگر شك كند تشهد بجا آورده يا نه، به شك خود اعتنا نكند.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46874" y="842718"/>
            <a:ext cx="4535216"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 در اجزاى نماز</a:t>
            </a:r>
            <a:endPar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4154984"/>
          </a:xfrm>
          <a:prstGeom prst="rect">
            <a:avLst/>
          </a:prstGeom>
        </p:spPr>
        <p:txBody>
          <a:bodyPr wrap="square">
            <a:spAutoFit/>
          </a:bodyPr>
          <a:lstStyle/>
          <a:p>
            <a:pPr algn="justLow" rtl="1"/>
            <a:r>
              <a:rPr lang="fa-IR" sz="3600" b="1" dirty="0" smtClean="0">
                <a:cs typeface="B Zar" pitchFamily="2" charset="-78"/>
              </a:rPr>
              <a:t>4 ـ اگر نمازگزار در صحّت جزئى از نماز شك كند؛ يعنى نمى‏داند جزئى كه بجا آورده، صحيح انجام شده يا نه، بنا مى‏گذارد بر صحيح بودن آن و نماز را ادامه مى‏دهد و صحيح است؛ مثلاً اگر در صحّت كلمه يا آيه‏اى كه خوانده است شك كند، به شك خود اعتنا نمى‏كند.</a:t>
            </a:r>
            <a:endParaRPr lang="en-US" sz="3600" b="1" dirty="0" smtClean="0">
              <a:cs typeface="B Zar" pitchFamily="2" charset="-78"/>
            </a:endParaRPr>
          </a:p>
          <a:p>
            <a:pPr lvl="0" algn="justLow" rtl="1"/>
            <a:endParaRPr lang="fa-IR" sz="48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46874" y="842718"/>
            <a:ext cx="4535216"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شك در اجزاى نماز</a:t>
            </a:r>
            <a:endPar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862322"/>
          </a:xfrm>
          <a:prstGeom prst="rect">
            <a:avLst/>
          </a:prstGeom>
        </p:spPr>
        <p:txBody>
          <a:bodyPr wrap="square">
            <a:spAutoFit/>
          </a:bodyPr>
          <a:lstStyle/>
          <a:p>
            <a:pPr lvl="0" algn="justLow" rtl="1"/>
            <a:r>
              <a:rPr lang="fa-IR" sz="4400" b="1" dirty="0" smtClean="0">
                <a:cs typeface="B Zar" pitchFamily="2" charset="-78"/>
              </a:rPr>
              <a:t>5 ـ حكم شك در اجزاى نماز مستحب، همان حكم شك در اجزاى نماز واجب است.</a:t>
            </a:r>
            <a:endParaRPr lang="en-US" sz="4400" b="1" dirty="0" smtClean="0">
              <a:cs typeface="B Zar" pitchFamily="2" charset="-78"/>
            </a:endParaRPr>
          </a:p>
          <a:p>
            <a:pPr lvl="0" algn="justLow" rtl="1"/>
            <a:endParaRPr lang="fa-IR" sz="48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8" name="Diamond 17"/>
          <p:cNvSpPr/>
          <p:nvPr/>
        </p:nvSpPr>
        <p:spPr>
          <a:xfrm>
            <a:off x="2319314" y="857232"/>
            <a:ext cx="5410216" cy="5410216"/>
          </a:xfrm>
          <a:prstGeom prst="diamond">
            <a:avLst/>
          </a:prstGeom>
        </p:spPr>
        <p:style>
          <a:lnRef idx="0">
            <a:schemeClr val="dk1">
              <a:hueOff val="0"/>
              <a:satOff val="0"/>
              <a:lumOff val="0"/>
              <a:alphaOff val="0"/>
            </a:schemeClr>
          </a:lnRef>
          <a:fillRef idx="1">
            <a:schemeClr val="accent2">
              <a:tint val="40000"/>
              <a:hueOff val="0"/>
              <a:satOff val="0"/>
              <a:lumOff val="0"/>
              <a:alphaOff val="0"/>
            </a:schemeClr>
          </a:fillRef>
          <a:effectRef idx="1">
            <a:schemeClr val="accent2">
              <a:tint val="40000"/>
              <a:hueOff val="0"/>
              <a:satOff val="0"/>
              <a:lumOff val="0"/>
              <a:alphaOff val="0"/>
            </a:schemeClr>
          </a:effectRef>
          <a:fontRef idx="minor">
            <a:schemeClr val="dk1">
              <a:hueOff val="0"/>
              <a:satOff val="0"/>
              <a:lumOff val="0"/>
              <a:alphaOff val="0"/>
            </a:schemeClr>
          </a:fontRef>
        </p:style>
      </p:sp>
      <p:sp>
        <p:nvSpPr>
          <p:cNvPr id="19" name="Freeform 18"/>
          <p:cNvSpPr/>
          <p:nvPr/>
        </p:nvSpPr>
        <p:spPr>
          <a:xfrm>
            <a:off x="2833284" y="1371202"/>
            <a:ext cx="2109984" cy="2109984"/>
          </a:xfrm>
          <a:custGeom>
            <a:avLst/>
            <a:gdLst>
              <a:gd name="connsiteX0" fmla="*/ 0 w 2109984"/>
              <a:gd name="connsiteY0" fmla="*/ 351671 h 2109984"/>
              <a:gd name="connsiteX1" fmla="*/ 103002 w 2109984"/>
              <a:gd name="connsiteY1" fmla="*/ 103002 h 2109984"/>
              <a:gd name="connsiteX2" fmla="*/ 351671 w 2109984"/>
              <a:gd name="connsiteY2" fmla="*/ 0 h 2109984"/>
              <a:gd name="connsiteX3" fmla="*/ 1758313 w 2109984"/>
              <a:gd name="connsiteY3" fmla="*/ 0 h 2109984"/>
              <a:gd name="connsiteX4" fmla="*/ 2006982 w 2109984"/>
              <a:gd name="connsiteY4" fmla="*/ 103002 h 2109984"/>
              <a:gd name="connsiteX5" fmla="*/ 2109984 w 2109984"/>
              <a:gd name="connsiteY5" fmla="*/ 351671 h 2109984"/>
              <a:gd name="connsiteX6" fmla="*/ 2109984 w 2109984"/>
              <a:gd name="connsiteY6" fmla="*/ 1758313 h 2109984"/>
              <a:gd name="connsiteX7" fmla="*/ 2006982 w 2109984"/>
              <a:gd name="connsiteY7" fmla="*/ 2006982 h 2109984"/>
              <a:gd name="connsiteX8" fmla="*/ 1758313 w 2109984"/>
              <a:gd name="connsiteY8" fmla="*/ 2109984 h 2109984"/>
              <a:gd name="connsiteX9" fmla="*/ 351671 w 2109984"/>
              <a:gd name="connsiteY9" fmla="*/ 2109984 h 2109984"/>
              <a:gd name="connsiteX10" fmla="*/ 103002 w 2109984"/>
              <a:gd name="connsiteY10" fmla="*/ 2006982 h 2109984"/>
              <a:gd name="connsiteX11" fmla="*/ 0 w 2109984"/>
              <a:gd name="connsiteY11" fmla="*/ 1758313 h 2109984"/>
              <a:gd name="connsiteX12" fmla="*/ 0 w 2109984"/>
              <a:gd name="connsiteY12" fmla="*/ 351671 h 210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9984" h="2109984">
                <a:moveTo>
                  <a:pt x="0" y="351671"/>
                </a:moveTo>
                <a:cubicBezTo>
                  <a:pt x="0" y="258402"/>
                  <a:pt x="37051" y="168953"/>
                  <a:pt x="103002" y="103002"/>
                </a:cubicBezTo>
                <a:cubicBezTo>
                  <a:pt x="168953" y="37051"/>
                  <a:pt x="258402" y="0"/>
                  <a:pt x="351671" y="0"/>
                </a:cubicBezTo>
                <a:lnTo>
                  <a:pt x="1758313" y="0"/>
                </a:lnTo>
                <a:cubicBezTo>
                  <a:pt x="1851582" y="0"/>
                  <a:pt x="1941031" y="37051"/>
                  <a:pt x="2006982" y="103002"/>
                </a:cubicBezTo>
                <a:cubicBezTo>
                  <a:pt x="2072933" y="168953"/>
                  <a:pt x="2109984" y="258402"/>
                  <a:pt x="2109984" y="351671"/>
                </a:cubicBezTo>
                <a:lnTo>
                  <a:pt x="2109984" y="1758313"/>
                </a:lnTo>
                <a:cubicBezTo>
                  <a:pt x="2109984" y="1851582"/>
                  <a:pt x="2072933" y="1941031"/>
                  <a:pt x="2006982" y="2006982"/>
                </a:cubicBezTo>
                <a:cubicBezTo>
                  <a:pt x="1941031" y="2072933"/>
                  <a:pt x="1851582" y="2109984"/>
                  <a:pt x="1758313" y="2109984"/>
                </a:cubicBezTo>
                <a:lnTo>
                  <a:pt x="351671" y="2109984"/>
                </a:lnTo>
                <a:cubicBezTo>
                  <a:pt x="258402" y="2109984"/>
                  <a:pt x="168953" y="2072933"/>
                  <a:pt x="103002" y="2006982"/>
                </a:cubicBezTo>
                <a:cubicBezTo>
                  <a:pt x="37051" y="1941031"/>
                  <a:pt x="0" y="1851582"/>
                  <a:pt x="0" y="1758313"/>
                </a:cubicBezTo>
                <a:lnTo>
                  <a:pt x="0" y="35167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221111" tIns="221111" rIns="221111" bIns="221111" numCol="1" spcCol="1270" anchor="ctr" anchorCtr="0">
            <a:noAutofit/>
          </a:bodyPr>
          <a:lstStyle/>
          <a:p>
            <a:pPr algn="ctr" defTabSz="1377950" rtl="1">
              <a:lnSpc>
                <a:spcPct val="90000"/>
              </a:lnSpc>
              <a:spcBef>
                <a:spcPct val="0"/>
              </a:spcBef>
              <a:spcAft>
                <a:spcPct val="35000"/>
              </a:spcAft>
            </a:pPr>
            <a:r>
              <a:rPr lang="fa-IR" sz="2800" b="1" dirty="0" smtClean="0">
                <a:cs typeface="B Zar" pitchFamily="2" charset="-78"/>
              </a:rPr>
              <a:t>شك در ركعات</a:t>
            </a:r>
            <a:endParaRPr lang="en-US" sz="2800" b="1" dirty="0">
              <a:cs typeface="B Zar" pitchFamily="2" charset="-78"/>
            </a:endParaRPr>
          </a:p>
        </p:txBody>
      </p:sp>
      <p:sp>
        <p:nvSpPr>
          <p:cNvPr id="20" name="Freeform 19"/>
          <p:cNvSpPr/>
          <p:nvPr/>
        </p:nvSpPr>
        <p:spPr>
          <a:xfrm>
            <a:off x="5105575" y="1371202"/>
            <a:ext cx="2109984" cy="2109984"/>
          </a:xfrm>
          <a:custGeom>
            <a:avLst/>
            <a:gdLst>
              <a:gd name="connsiteX0" fmla="*/ 0 w 2109984"/>
              <a:gd name="connsiteY0" fmla="*/ 351671 h 2109984"/>
              <a:gd name="connsiteX1" fmla="*/ 103002 w 2109984"/>
              <a:gd name="connsiteY1" fmla="*/ 103002 h 2109984"/>
              <a:gd name="connsiteX2" fmla="*/ 351671 w 2109984"/>
              <a:gd name="connsiteY2" fmla="*/ 0 h 2109984"/>
              <a:gd name="connsiteX3" fmla="*/ 1758313 w 2109984"/>
              <a:gd name="connsiteY3" fmla="*/ 0 h 2109984"/>
              <a:gd name="connsiteX4" fmla="*/ 2006982 w 2109984"/>
              <a:gd name="connsiteY4" fmla="*/ 103002 h 2109984"/>
              <a:gd name="connsiteX5" fmla="*/ 2109984 w 2109984"/>
              <a:gd name="connsiteY5" fmla="*/ 351671 h 2109984"/>
              <a:gd name="connsiteX6" fmla="*/ 2109984 w 2109984"/>
              <a:gd name="connsiteY6" fmla="*/ 1758313 h 2109984"/>
              <a:gd name="connsiteX7" fmla="*/ 2006982 w 2109984"/>
              <a:gd name="connsiteY7" fmla="*/ 2006982 h 2109984"/>
              <a:gd name="connsiteX8" fmla="*/ 1758313 w 2109984"/>
              <a:gd name="connsiteY8" fmla="*/ 2109984 h 2109984"/>
              <a:gd name="connsiteX9" fmla="*/ 351671 w 2109984"/>
              <a:gd name="connsiteY9" fmla="*/ 2109984 h 2109984"/>
              <a:gd name="connsiteX10" fmla="*/ 103002 w 2109984"/>
              <a:gd name="connsiteY10" fmla="*/ 2006982 h 2109984"/>
              <a:gd name="connsiteX11" fmla="*/ 0 w 2109984"/>
              <a:gd name="connsiteY11" fmla="*/ 1758313 h 2109984"/>
              <a:gd name="connsiteX12" fmla="*/ 0 w 2109984"/>
              <a:gd name="connsiteY12" fmla="*/ 351671 h 210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9984" h="2109984">
                <a:moveTo>
                  <a:pt x="0" y="351671"/>
                </a:moveTo>
                <a:cubicBezTo>
                  <a:pt x="0" y="258402"/>
                  <a:pt x="37051" y="168953"/>
                  <a:pt x="103002" y="103002"/>
                </a:cubicBezTo>
                <a:cubicBezTo>
                  <a:pt x="168953" y="37051"/>
                  <a:pt x="258402" y="0"/>
                  <a:pt x="351671" y="0"/>
                </a:cubicBezTo>
                <a:lnTo>
                  <a:pt x="1758313" y="0"/>
                </a:lnTo>
                <a:cubicBezTo>
                  <a:pt x="1851582" y="0"/>
                  <a:pt x="1941031" y="37051"/>
                  <a:pt x="2006982" y="103002"/>
                </a:cubicBezTo>
                <a:cubicBezTo>
                  <a:pt x="2072933" y="168953"/>
                  <a:pt x="2109984" y="258402"/>
                  <a:pt x="2109984" y="351671"/>
                </a:cubicBezTo>
                <a:lnTo>
                  <a:pt x="2109984" y="1758313"/>
                </a:lnTo>
                <a:cubicBezTo>
                  <a:pt x="2109984" y="1851582"/>
                  <a:pt x="2072933" y="1941031"/>
                  <a:pt x="2006982" y="2006982"/>
                </a:cubicBezTo>
                <a:cubicBezTo>
                  <a:pt x="1941031" y="2072933"/>
                  <a:pt x="1851582" y="2109984"/>
                  <a:pt x="1758313" y="2109984"/>
                </a:cubicBezTo>
                <a:lnTo>
                  <a:pt x="351671" y="2109984"/>
                </a:lnTo>
                <a:cubicBezTo>
                  <a:pt x="258402" y="2109984"/>
                  <a:pt x="168953" y="2072933"/>
                  <a:pt x="103002" y="2006982"/>
                </a:cubicBezTo>
                <a:cubicBezTo>
                  <a:pt x="37051" y="1941031"/>
                  <a:pt x="0" y="1851582"/>
                  <a:pt x="0" y="1758313"/>
                </a:cubicBezTo>
                <a:lnTo>
                  <a:pt x="0" y="35167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221111" tIns="221111" rIns="221111" bIns="221111" numCol="1" spcCol="1270" anchor="ctr" anchorCtr="0">
            <a:noAutofit/>
          </a:bodyPr>
          <a:lstStyle/>
          <a:p>
            <a:pPr lvl="0" algn="ctr" defTabSz="1377950" rtl="1">
              <a:lnSpc>
                <a:spcPct val="90000"/>
              </a:lnSpc>
              <a:spcBef>
                <a:spcPct val="0"/>
              </a:spcBef>
              <a:spcAft>
                <a:spcPct val="35000"/>
              </a:spcAft>
            </a:pPr>
            <a:r>
              <a:rPr lang="fa-IR" sz="2800" b="1" kern="1200" dirty="0" smtClean="0">
                <a:cs typeface="B Zar" pitchFamily="2" charset="-78"/>
              </a:rPr>
              <a:t>شك‏هايى كه نماز را باطل مى‏كند (مُبطل)</a:t>
            </a:r>
            <a:endParaRPr lang="en-US" sz="2800" kern="1200" dirty="0">
              <a:cs typeface="B Zar" pitchFamily="2" charset="-78"/>
            </a:endParaRPr>
          </a:p>
        </p:txBody>
      </p:sp>
      <p:sp>
        <p:nvSpPr>
          <p:cNvPr id="21" name="Freeform 20"/>
          <p:cNvSpPr/>
          <p:nvPr/>
        </p:nvSpPr>
        <p:spPr>
          <a:xfrm>
            <a:off x="2833284" y="3643493"/>
            <a:ext cx="2109984" cy="2109984"/>
          </a:xfrm>
          <a:custGeom>
            <a:avLst/>
            <a:gdLst>
              <a:gd name="connsiteX0" fmla="*/ 0 w 2109984"/>
              <a:gd name="connsiteY0" fmla="*/ 351671 h 2109984"/>
              <a:gd name="connsiteX1" fmla="*/ 103002 w 2109984"/>
              <a:gd name="connsiteY1" fmla="*/ 103002 h 2109984"/>
              <a:gd name="connsiteX2" fmla="*/ 351671 w 2109984"/>
              <a:gd name="connsiteY2" fmla="*/ 0 h 2109984"/>
              <a:gd name="connsiteX3" fmla="*/ 1758313 w 2109984"/>
              <a:gd name="connsiteY3" fmla="*/ 0 h 2109984"/>
              <a:gd name="connsiteX4" fmla="*/ 2006982 w 2109984"/>
              <a:gd name="connsiteY4" fmla="*/ 103002 h 2109984"/>
              <a:gd name="connsiteX5" fmla="*/ 2109984 w 2109984"/>
              <a:gd name="connsiteY5" fmla="*/ 351671 h 2109984"/>
              <a:gd name="connsiteX6" fmla="*/ 2109984 w 2109984"/>
              <a:gd name="connsiteY6" fmla="*/ 1758313 h 2109984"/>
              <a:gd name="connsiteX7" fmla="*/ 2006982 w 2109984"/>
              <a:gd name="connsiteY7" fmla="*/ 2006982 h 2109984"/>
              <a:gd name="connsiteX8" fmla="*/ 1758313 w 2109984"/>
              <a:gd name="connsiteY8" fmla="*/ 2109984 h 2109984"/>
              <a:gd name="connsiteX9" fmla="*/ 351671 w 2109984"/>
              <a:gd name="connsiteY9" fmla="*/ 2109984 h 2109984"/>
              <a:gd name="connsiteX10" fmla="*/ 103002 w 2109984"/>
              <a:gd name="connsiteY10" fmla="*/ 2006982 h 2109984"/>
              <a:gd name="connsiteX11" fmla="*/ 0 w 2109984"/>
              <a:gd name="connsiteY11" fmla="*/ 1758313 h 2109984"/>
              <a:gd name="connsiteX12" fmla="*/ 0 w 2109984"/>
              <a:gd name="connsiteY12" fmla="*/ 351671 h 210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9984" h="2109984">
                <a:moveTo>
                  <a:pt x="0" y="351671"/>
                </a:moveTo>
                <a:cubicBezTo>
                  <a:pt x="0" y="258402"/>
                  <a:pt x="37051" y="168953"/>
                  <a:pt x="103002" y="103002"/>
                </a:cubicBezTo>
                <a:cubicBezTo>
                  <a:pt x="168953" y="37051"/>
                  <a:pt x="258402" y="0"/>
                  <a:pt x="351671" y="0"/>
                </a:cubicBezTo>
                <a:lnTo>
                  <a:pt x="1758313" y="0"/>
                </a:lnTo>
                <a:cubicBezTo>
                  <a:pt x="1851582" y="0"/>
                  <a:pt x="1941031" y="37051"/>
                  <a:pt x="2006982" y="103002"/>
                </a:cubicBezTo>
                <a:cubicBezTo>
                  <a:pt x="2072933" y="168953"/>
                  <a:pt x="2109984" y="258402"/>
                  <a:pt x="2109984" y="351671"/>
                </a:cubicBezTo>
                <a:lnTo>
                  <a:pt x="2109984" y="1758313"/>
                </a:lnTo>
                <a:cubicBezTo>
                  <a:pt x="2109984" y="1851582"/>
                  <a:pt x="2072933" y="1941031"/>
                  <a:pt x="2006982" y="2006982"/>
                </a:cubicBezTo>
                <a:cubicBezTo>
                  <a:pt x="1941031" y="2072933"/>
                  <a:pt x="1851582" y="2109984"/>
                  <a:pt x="1758313" y="2109984"/>
                </a:cubicBezTo>
                <a:lnTo>
                  <a:pt x="351671" y="2109984"/>
                </a:lnTo>
                <a:cubicBezTo>
                  <a:pt x="258402" y="2109984"/>
                  <a:pt x="168953" y="2072933"/>
                  <a:pt x="103002" y="2006982"/>
                </a:cubicBezTo>
                <a:cubicBezTo>
                  <a:pt x="37051" y="1941031"/>
                  <a:pt x="0" y="1851582"/>
                  <a:pt x="0" y="1758313"/>
                </a:cubicBezTo>
                <a:lnTo>
                  <a:pt x="0" y="35167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221111" tIns="221111" rIns="221111" bIns="221111" numCol="1" spcCol="1270" anchor="ctr" anchorCtr="0">
            <a:noAutofit/>
          </a:bodyPr>
          <a:lstStyle/>
          <a:p>
            <a:pPr algn="ctr" defTabSz="1377950" rtl="1">
              <a:lnSpc>
                <a:spcPct val="90000"/>
              </a:lnSpc>
              <a:spcBef>
                <a:spcPct val="0"/>
              </a:spcBef>
              <a:spcAft>
                <a:spcPct val="35000"/>
              </a:spcAft>
            </a:pPr>
            <a:r>
              <a:rPr lang="fa-IR" sz="2800" b="1" dirty="0" smtClean="0">
                <a:cs typeface="B Zar" pitchFamily="2" charset="-78"/>
              </a:rPr>
              <a:t>شك‏هايى كه نماز را باطل نمى‏كند (غير مبطل)</a:t>
            </a:r>
            <a:endParaRPr lang="fa-IR" sz="2800" b="1" dirty="0">
              <a:cs typeface="B Zar" pitchFamily="2" charset="-78"/>
            </a:endParaRPr>
          </a:p>
        </p:txBody>
      </p:sp>
      <p:sp>
        <p:nvSpPr>
          <p:cNvPr id="22" name="Freeform 21"/>
          <p:cNvSpPr/>
          <p:nvPr/>
        </p:nvSpPr>
        <p:spPr>
          <a:xfrm>
            <a:off x="5105575" y="3643493"/>
            <a:ext cx="2109984" cy="2109984"/>
          </a:xfrm>
          <a:custGeom>
            <a:avLst/>
            <a:gdLst>
              <a:gd name="connsiteX0" fmla="*/ 0 w 2109984"/>
              <a:gd name="connsiteY0" fmla="*/ 351671 h 2109984"/>
              <a:gd name="connsiteX1" fmla="*/ 103002 w 2109984"/>
              <a:gd name="connsiteY1" fmla="*/ 103002 h 2109984"/>
              <a:gd name="connsiteX2" fmla="*/ 351671 w 2109984"/>
              <a:gd name="connsiteY2" fmla="*/ 0 h 2109984"/>
              <a:gd name="connsiteX3" fmla="*/ 1758313 w 2109984"/>
              <a:gd name="connsiteY3" fmla="*/ 0 h 2109984"/>
              <a:gd name="connsiteX4" fmla="*/ 2006982 w 2109984"/>
              <a:gd name="connsiteY4" fmla="*/ 103002 h 2109984"/>
              <a:gd name="connsiteX5" fmla="*/ 2109984 w 2109984"/>
              <a:gd name="connsiteY5" fmla="*/ 351671 h 2109984"/>
              <a:gd name="connsiteX6" fmla="*/ 2109984 w 2109984"/>
              <a:gd name="connsiteY6" fmla="*/ 1758313 h 2109984"/>
              <a:gd name="connsiteX7" fmla="*/ 2006982 w 2109984"/>
              <a:gd name="connsiteY7" fmla="*/ 2006982 h 2109984"/>
              <a:gd name="connsiteX8" fmla="*/ 1758313 w 2109984"/>
              <a:gd name="connsiteY8" fmla="*/ 2109984 h 2109984"/>
              <a:gd name="connsiteX9" fmla="*/ 351671 w 2109984"/>
              <a:gd name="connsiteY9" fmla="*/ 2109984 h 2109984"/>
              <a:gd name="connsiteX10" fmla="*/ 103002 w 2109984"/>
              <a:gd name="connsiteY10" fmla="*/ 2006982 h 2109984"/>
              <a:gd name="connsiteX11" fmla="*/ 0 w 2109984"/>
              <a:gd name="connsiteY11" fmla="*/ 1758313 h 2109984"/>
              <a:gd name="connsiteX12" fmla="*/ 0 w 2109984"/>
              <a:gd name="connsiteY12" fmla="*/ 351671 h 210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9984" h="2109984">
                <a:moveTo>
                  <a:pt x="0" y="351671"/>
                </a:moveTo>
                <a:cubicBezTo>
                  <a:pt x="0" y="258402"/>
                  <a:pt x="37051" y="168953"/>
                  <a:pt x="103002" y="103002"/>
                </a:cubicBezTo>
                <a:cubicBezTo>
                  <a:pt x="168953" y="37051"/>
                  <a:pt x="258402" y="0"/>
                  <a:pt x="351671" y="0"/>
                </a:cubicBezTo>
                <a:lnTo>
                  <a:pt x="1758313" y="0"/>
                </a:lnTo>
                <a:cubicBezTo>
                  <a:pt x="1851582" y="0"/>
                  <a:pt x="1941031" y="37051"/>
                  <a:pt x="2006982" y="103002"/>
                </a:cubicBezTo>
                <a:cubicBezTo>
                  <a:pt x="2072933" y="168953"/>
                  <a:pt x="2109984" y="258402"/>
                  <a:pt x="2109984" y="351671"/>
                </a:cubicBezTo>
                <a:lnTo>
                  <a:pt x="2109984" y="1758313"/>
                </a:lnTo>
                <a:cubicBezTo>
                  <a:pt x="2109984" y="1851582"/>
                  <a:pt x="2072933" y="1941031"/>
                  <a:pt x="2006982" y="2006982"/>
                </a:cubicBezTo>
                <a:cubicBezTo>
                  <a:pt x="1941031" y="2072933"/>
                  <a:pt x="1851582" y="2109984"/>
                  <a:pt x="1758313" y="2109984"/>
                </a:cubicBezTo>
                <a:lnTo>
                  <a:pt x="351671" y="2109984"/>
                </a:lnTo>
                <a:cubicBezTo>
                  <a:pt x="258402" y="2109984"/>
                  <a:pt x="168953" y="2072933"/>
                  <a:pt x="103002" y="2006982"/>
                </a:cubicBezTo>
                <a:cubicBezTo>
                  <a:pt x="37051" y="1941031"/>
                  <a:pt x="0" y="1851582"/>
                  <a:pt x="0" y="1758313"/>
                </a:cubicBezTo>
                <a:lnTo>
                  <a:pt x="0" y="351671"/>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221111" tIns="221111" rIns="221111" bIns="221111" numCol="1" spcCol="1270" anchor="ctr" anchorCtr="0">
            <a:noAutofit/>
          </a:bodyPr>
          <a:lstStyle/>
          <a:p>
            <a:pPr algn="ctr" defTabSz="1377950" rtl="1">
              <a:lnSpc>
                <a:spcPct val="90000"/>
              </a:lnSpc>
              <a:spcBef>
                <a:spcPct val="0"/>
              </a:spcBef>
              <a:spcAft>
                <a:spcPct val="35000"/>
              </a:spcAft>
            </a:pPr>
            <a:r>
              <a:rPr lang="fa-IR" sz="2800" b="1" dirty="0" smtClean="0">
                <a:cs typeface="B Zar" pitchFamily="2" charset="-78"/>
              </a:rPr>
              <a:t>شك در ركعات</a:t>
            </a:r>
            <a:endParaRPr lang="fa-IR" sz="2800" b="1"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2640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366711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23910" y="0"/>
            <a:ext cx="30003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شکیات نماز 1</a:t>
            </a:r>
            <a:endParaRPr lang="en-US" sz="2400" dirty="0">
              <a:solidFill>
                <a:schemeClr val="bg1"/>
              </a:solidFill>
            </a:endParaRPr>
          </a:p>
        </p:txBody>
      </p:sp>
      <p:sp>
        <p:nvSpPr>
          <p:cNvPr id="19" name="Freeform 18"/>
          <p:cNvSpPr/>
          <p:nvPr/>
        </p:nvSpPr>
        <p:spPr>
          <a:xfrm>
            <a:off x="381000" y="714356"/>
            <a:ext cx="9220200" cy="5838844"/>
          </a:xfrm>
          <a:custGeom>
            <a:avLst/>
            <a:gdLst>
              <a:gd name="connsiteX0" fmla="*/ 0 w 9220200"/>
              <a:gd name="connsiteY0" fmla="*/ 583884 h 5838844"/>
              <a:gd name="connsiteX1" fmla="*/ 171016 w 9220200"/>
              <a:gd name="connsiteY1" fmla="*/ 171016 h 5838844"/>
              <a:gd name="connsiteX2" fmla="*/ 583885 w 9220200"/>
              <a:gd name="connsiteY2" fmla="*/ 1 h 5838844"/>
              <a:gd name="connsiteX3" fmla="*/ 8636316 w 9220200"/>
              <a:gd name="connsiteY3" fmla="*/ 0 h 5838844"/>
              <a:gd name="connsiteX4" fmla="*/ 9049184 w 9220200"/>
              <a:gd name="connsiteY4" fmla="*/ 171016 h 5838844"/>
              <a:gd name="connsiteX5" fmla="*/ 9220199 w 9220200"/>
              <a:gd name="connsiteY5" fmla="*/ 583885 h 5838844"/>
              <a:gd name="connsiteX6" fmla="*/ 9220200 w 9220200"/>
              <a:gd name="connsiteY6" fmla="*/ 5254960 h 5838844"/>
              <a:gd name="connsiteX7" fmla="*/ 9049184 w 9220200"/>
              <a:gd name="connsiteY7" fmla="*/ 5667828 h 5838844"/>
              <a:gd name="connsiteX8" fmla="*/ 8636315 w 9220200"/>
              <a:gd name="connsiteY8" fmla="*/ 5838844 h 5838844"/>
              <a:gd name="connsiteX9" fmla="*/ 583884 w 9220200"/>
              <a:gd name="connsiteY9" fmla="*/ 5838844 h 5838844"/>
              <a:gd name="connsiteX10" fmla="*/ 171016 w 9220200"/>
              <a:gd name="connsiteY10" fmla="*/ 5667828 h 5838844"/>
              <a:gd name="connsiteX11" fmla="*/ 1 w 9220200"/>
              <a:gd name="connsiteY11" fmla="*/ 5254959 h 5838844"/>
              <a:gd name="connsiteX12" fmla="*/ 0 w 9220200"/>
              <a:gd name="connsiteY12" fmla="*/ 583884 h 583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20200" h="5838844">
                <a:moveTo>
                  <a:pt x="0" y="583884"/>
                </a:moveTo>
                <a:cubicBezTo>
                  <a:pt x="0" y="429028"/>
                  <a:pt x="61517" y="280515"/>
                  <a:pt x="171016" y="171016"/>
                </a:cubicBezTo>
                <a:cubicBezTo>
                  <a:pt x="280516" y="61517"/>
                  <a:pt x="429029" y="1"/>
                  <a:pt x="583885" y="1"/>
                </a:cubicBezTo>
                <a:lnTo>
                  <a:pt x="8636316" y="0"/>
                </a:lnTo>
                <a:cubicBezTo>
                  <a:pt x="8791172" y="0"/>
                  <a:pt x="8939685" y="61517"/>
                  <a:pt x="9049184" y="171016"/>
                </a:cubicBezTo>
                <a:cubicBezTo>
                  <a:pt x="9158683" y="280516"/>
                  <a:pt x="9220199" y="429029"/>
                  <a:pt x="9220199" y="583885"/>
                </a:cubicBezTo>
                <a:cubicBezTo>
                  <a:pt x="9220199" y="2140910"/>
                  <a:pt x="9220200" y="3697935"/>
                  <a:pt x="9220200" y="5254960"/>
                </a:cubicBezTo>
                <a:cubicBezTo>
                  <a:pt x="9220200" y="5409816"/>
                  <a:pt x="9158684" y="5558329"/>
                  <a:pt x="9049184" y="5667828"/>
                </a:cubicBezTo>
                <a:cubicBezTo>
                  <a:pt x="8939684" y="5777328"/>
                  <a:pt x="8791171" y="5838844"/>
                  <a:pt x="8636315" y="5838844"/>
                </a:cubicBezTo>
                <a:lnTo>
                  <a:pt x="583884" y="5838844"/>
                </a:lnTo>
                <a:cubicBezTo>
                  <a:pt x="429028" y="5838844"/>
                  <a:pt x="280515" y="5777328"/>
                  <a:pt x="171016" y="5667828"/>
                </a:cubicBezTo>
                <a:cubicBezTo>
                  <a:pt x="61517" y="5558328"/>
                  <a:pt x="1" y="5409815"/>
                  <a:pt x="1" y="5254959"/>
                </a:cubicBezTo>
                <a:cubicBezTo>
                  <a:pt x="1" y="3697934"/>
                  <a:pt x="0" y="2140909"/>
                  <a:pt x="0" y="583884"/>
                </a:cubicBez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137160" tIns="137160" rIns="137160" bIns="4224351" numCol="1" spcCol="1270" anchor="ctr" anchorCtr="0">
            <a:noAutofit/>
          </a:bodyPr>
          <a:lstStyle/>
          <a:p>
            <a:pPr lvl="0" algn="ctr" defTabSz="1600200" rtl="1">
              <a:lnSpc>
                <a:spcPct val="90000"/>
              </a:lnSpc>
              <a:spcBef>
                <a:spcPct val="0"/>
              </a:spcBef>
              <a:spcAft>
                <a:spcPct val="35000"/>
              </a:spcAft>
            </a:pPr>
            <a:endParaRPr lang="en-US" sz="3600" kern="1200" dirty="0">
              <a:cs typeface="B Zar" pitchFamily="2" charset="-78"/>
            </a:endParaRPr>
          </a:p>
        </p:txBody>
      </p:sp>
      <p:sp>
        <p:nvSpPr>
          <p:cNvPr id="25" name="Freeform 24"/>
          <p:cNvSpPr/>
          <p:nvPr/>
        </p:nvSpPr>
        <p:spPr>
          <a:xfrm>
            <a:off x="1363054" y="5572140"/>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  شك بين2و 5، 3 و 6،    4 و 6.</a:t>
            </a:r>
            <a:endParaRPr lang="en-US" sz="2000" b="1" dirty="0">
              <a:cs typeface="B Zar" pitchFamily="2" charset="-78"/>
            </a:endParaRPr>
          </a:p>
        </p:txBody>
      </p:sp>
      <p:sp>
        <p:nvSpPr>
          <p:cNvPr id="17" name="Rectangle 16"/>
          <p:cNvSpPr/>
          <p:nvPr/>
        </p:nvSpPr>
        <p:spPr>
          <a:xfrm>
            <a:off x="1952604" y="928670"/>
            <a:ext cx="6173485" cy="584775"/>
          </a:xfrm>
          <a:prstGeom prst="rect">
            <a:avLst/>
          </a:prstGeom>
        </p:spPr>
        <p:txBody>
          <a:bodyPr wrap="none">
            <a:spAutoFit/>
          </a:bodyPr>
          <a:lstStyle/>
          <a:p>
            <a:pPr lvl="0" rtl="1"/>
            <a:r>
              <a:rPr lang="fa-IR" sz="3200" b="1" dirty="0" smtClean="0">
                <a:solidFill>
                  <a:srgbClr val="0070C0"/>
                </a:solidFill>
                <a:cs typeface="B Zar" pitchFamily="2" charset="-78"/>
              </a:rPr>
              <a:t>شك‏هايى كه نماز را باطل مى‏كند (مُبطل)</a:t>
            </a:r>
            <a:endParaRPr lang="en-US" sz="3200" dirty="0">
              <a:solidFill>
                <a:srgbClr val="0070C0"/>
              </a:solidFill>
              <a:cs typeface="B Zar" pitchFamily="2" charset="-78"/>
            </a:endParaRPr>
          </a:p>
        </p:txBody>
      </p:sp>
      <p:sp>
        <p:nvSpPr>
          <p:cNvPr id="26" name="Freeform 25"/>
          <p:cNvSpPr/>
          <p:nvPr/>
        </p:nvSpPr>
        <p:spPr>
          <a:xfrm>
            <a:off x="1363054" y="1643050"/>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lvl="0" algn="ctr" defTabSz="1022350" rtl="1">
              <a:lnSpc>
                <a:spcPct val="90000"/>
              </a:lnSpc>
              <a:spcBef>
                <a:spcPct val="0"/>
              </a:spcBef>
              <a:spcAft>
                <a:spcPct val="35000"/>
              </a:spcAft>
            </a:pPr>
            <a:r>
              <a:rPr lang="fa-IR" sz="2000" b="1" kern="1200" dirty="0" smtClean="0">
                <a:cs typeface="B Zar" pitchFamily="2" charset="-78"/>
              </a:rPr>
              <a:t>*  شك در تعداد ركعات نمازهاى دو ركعتى؛ مثل نماز صبح و نماز مسافر.</a:t>
            </a:r>
            <a:endParaRPr lang="en-US" sz="2000" b="1" kern="1200" dirty="0">
              <a:cs typeface="B Zar" pitchFamily="2" charset="-78"/>
            </a:endParaRPr>
          </a:p>
        </p:txBody>
      </p:sp>
      <p:sp>
        <p:nvSpPr>
          <p:cNvPr id="27" name="Freeform 26"/>
          <p:cNvSpPr/>
          <p:nvPr/>
        </p:nvSpPr>
        <p:spPr>
          <a:xfrm>
            <a:off x="1363054" y="2428868"/>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  شك در تعداد ركعات نماز مغرب.</a:t>
            </a:r>
            <a:endParaRPr lang="en-US" sz="2000" b="1" dirty="0">
              <a:cs typeface="B Zar" pitchFamily="2" charset="-78"/>
            </a:endParaRPr>
          </a:p>
        </p:txBody>
      </p:sp>
      <p:sp>
        <p:nvSpPr>
          <p:cNvPr id="28" name="Freeform 27"/>
          <p:cNvSpPr/>
          <p:nvPr/>
        </p:nvSpPr>
        <p:spPr>
          <a:xfrm>
            <a:off x="1363054" y="3214686"/>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  شك بين يك و بيشتر از يك.</a:t>
            </a:r>
            <a:endParaRPr lang="en-US" sz="2000" b="1" dirty="0">
              <a:cs typeface="B Zar" pitchFamily="2" charset="-78"/>
            </a:endParaRPr>
          </a:p>
        </p:txBody>
      </p:sp>
      <p:sp>
        <p:nvSpPr>
          <p:cNvPr id="29" name="Freeform 28"/>
          <p:cNvSpPr/>
          <p:nvPr/>
        </p:nvSpPr>
        <p:spPr>
          <a:xfrm>
            <a:off x="1363054" y="4000504"/>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  شك بين دو و بيشتر از آن، پيش از سر برداشتن از سجده دوم.</a:t>
            </a:r>
            <a:endParaRPr lang="en-US" sz="2000" b="1" dirty="0">
              <a:cs typeface="B Zar" pitchFamily="2" charset="-78"/>
            </a:endParaRPr>
          </a:p>
        </p:txBody>
      </p:sp>
      <p:sp>
        <p:nvSpPr>
          <p:cNvPr id="30" name="Freeform 29"/>
          <p:cNvSpPr/>
          <p:nvPr/>
        </p:nvSpPr>
        <p:spPr>
          <a:xfrm>
            <a:off x="1363054" y="4786322"/>
            <a:ext cx="7376160" cy="714380"/>
          </a:xfrm>
          <a:custGeom>
            <a:avLst/>
            <a:gdLst>
              <a:gd name="connsiteX0" fmla="*/ 0 w 7376160"/>
              <a:gd name="connsiteY0" fmla="*/ 62775 h 627754"/>
              <a:gd name="connsiteX1" fmla="*/ 18386 w 7376160"/>
              <a:gd name="connsiteY1" fmla="*/ 18386 h 627754"/>
              <a:gd name="connsiteX2" fmla="*/ 62775 w 7376160"/>
              <a:gd name="connsiteY2" fmla="*/ 0 h 627754"/>
              <a:gd name="connsiteX3" fmla="*/ 7313385 w 7376160"/>
              <a:gd name="connsiteY3" fmla="*/ 0 h 627754"/>
              <a:gd name="connsiteX4" fmla="*/ 7357774 w 7376160"/>
              <a:gd name="connsiteY4" fmla="*/ 18386 h 627754"/>
              <a:gd name="connsiteX5" fmla="*/ 7376160 w 7376160"/>
              <a:gd name="connsiteY5" fmla="*/ 62775 h 627754"/>
              <a:gd name="connsiteX6" fmla="*/ 7376160 w 7376160"/>
              <a:gd name="connsiteY6" fmla="*/ 564979 h 627754"/>
              <a:gd name="connsiteX7" fmla="*/ 7357774 w 7376160"/>
              <a:gd name="connsiteY7" fmla="*/ 609368 h 627754"/>
              <a:gd name="connsiteX8" fmla="*/ 7313385 w 7376160"/>
              <a:gd name="connsiteY8" fmla="*/ 627754 h 627754"/>
              <a:gd name="connsiteX9" fmla="*/ 62775 w 7376160"/>
              <a:gd name="connsiteY9" fmla="*/ 627754 h 627754"/>
              <a:gd name="connsiteX10" fmla="*/ 18386 w 7376160"/>
              <a:gd name="connsiteY10" fmla="*/ 609368 h 627754"/>
              <a:gd name="connsiteX11" fmla="*/ 0 w 7376160"/>
              <a:gd name="connsiteY11" fmla="*/ 564979 h 627754"/>
              <a:gd name="connsiteX12" fmla="*/ 0 w 7376160"/>
              <a:gd name="connsiteY12" fmla="*/ 62775 h 62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6160" h="627754">
                <a:moveTo>
                  <a:pt x="0" y="62775"/>
                </a:moveTo>
                <a:cubicBezTo>
                  <a:pt x="0" y="46126"/>
                  <a:pt x="6614" y="30159"/>
                  <a:pt x="18386" y="18386"/>
                </a:cubicBezTo>
                <a:cubicBezTo>
                  <a:pt x="30159" y="6613"/>
                  <a:pt x="46126" y="0"/>
                  <a:pt x="62775" y="0"/>
                </a:cubicBezTo>
                <a:lnTo>
                  <a:pt x="7313385" y="0"/>
                </a:lnTo>
                <a:cubicBezTo>
                  <a:pt x="7330034" y="0"/>
                  <a:pt x="7346001" y="6614"/>
                  <a:pt x="7357774" y="18386"/>
                </a:cubicBezTo>
                <a:cubicBezTo>
                  <a:pt x="7369547" y="30159"/>
                  <a:pt x="7376160" y="46126"/>
                  <a:pt x="7376160" y="62775"/>
                </a:cubicBezTo>
                <a:lnTo>
                  <a:pt x="7376160" y="564979"/>
                </a:lnTo>
                <a:cubicBezTo>
                  <a:pt x="7376160" y="581628"/>
                  <a:pt x="7369546" y="597595"/>
                  <a:pt x="7357774" y="609368"/>
                </a:cubicBezTo>
                <a:cubicBezTo>
                  <a:pt x="7346001" y="621141"/>
                  <a:pt x="7330034" y="627754"/>
                  <a:pt x="7313385" y="627754"/>
                </a:cubicBezTo>
                <a:lnTo>
                  <a:pt x="62775" y="627754"/>
                </a:lnTo>
                <a:cubicBezTo>
                  <a:pt x="46126" y="627754"/>
                  <a:pt x="30159" y="621140"/>
                  <a:pt x="18386" y="609368"/>
                </a:cubicBezTo>
                <a:cubicBezTo>
                  <a:pt x="6613" y="597595"/>
                  <a:pt x="0" y="581628"/>
                  <a:pt x="0" y="564979"/>
                </a:cubicBezTo>
                <a:lnTo>
                  <a:pt x="0" y="62775"/>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76806" tIns="62201" rIns="76806" bIns="62201"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  نداند چند ركعت خوانده است.</a:t>
            </a:r>
            <a:endParaRPr lang="en-US" sz="2000" b="1" dirty="0">
              <a:cs typeface="B Zar" pitchFamily="2" charset="-78"/>
            </a:endParaRPr>
          </a:p>
        </p:txBody>
      </p:sp>
      <p:sp>
        <p:nvSpPr>
          <p:cNvPr id="16" name="4-Point Star 15">
            <a:hlinkClick r:id="rId2" action="ppaction://hlinksldjump"/>
          </p:cNvPr>
          <p:cNvSpPr/>
          <p:nvPr/>
        </p:nvSpPr>
        <p:spPr>
          <a:xfrm>
            <a:off x="1523976" y="5786454"/>
            <a:ext cx="285752" cy="28575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7"/>
                                        </p:tgtEl>
                                        <p:attrNameLst>
                                          <p:attrName>style.visibility</p:attrName>
                                        </p:attrNameLst>
                                      </p:cBhvr>
                                      <p:to>
                                        <p:strVal val="visible"/>
                                      </p:to>
                                    </p:set>
                                    <p:anim calcmode="discrete" valueType="clr">
                                      <p:cBhvr override="childStyle">
                                        <p:cTn id="12"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7"/>
                                        </p:tgtEl>
                                        <p:attrNameLst>
                                          <p:attrName>fillcolor</p:attrName>
                                        </p:attrNameLst>
                                      </p:cBhvr>
                                      <p:tavLst>
                                        <p:tav tm="0">
                                          <p:val>
                                            <p:clrVal>
                                              <a:schemeClr val="accent2"/>
                                            </p:clrVal>
                                          </p:val>
                                        </p:tav>
                                        <p:tav tm="50000">
                                          <p:val>
                                            <p:clrVal>
                                              <a:schemeClr val="hlink"/>
                                            </p:clrVal>
                                          </p:val>
                                        </p:tav>
                                      </p:tavLst>
                                    </p:anim>
                                    <p:set>
                                      <p:cBhvr>
                                        <p:cTn id="14" dur="80"/>
                                        <p:tgtEl>
                                          <p:spTgt spid="17"/>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6"/>
                                        </p:tgtEl>
                                        <p:attrNameLst>
                                          <p:attrName>style.visibility</p:attrName>
                                        </p:attrNameLst>
                                      </p:cBhvr>
                                      <p:to>
                                        <p:strVal val="visible"/>
                                      </p:to>
                                    </p:set>
                                    <p:anim calcmode="discrete" valueType="clr">
                                      <p:cBhvr override="childStyle">
                                        <p:cTn id="19" dur="80"/>
                                        <p:tgtEl>
                                          <p:spTgt spid="26"/>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6"/>
                                        </p:tgtEl>
                                        <p:attrNameLst>
                                          <p:attrName>fillcolor</p:attrName>
                                        </p:attrNameLst>
                                      </p:cBhvr>
                                      <p:tavLst>
                                        <p:tav tm="0">
                                          <p:val>
                                            <p:clrVal>
                                              <a:schemeClr val="accent2"/>
                                            </p:clrVal>
                                          </p:val>
                                        </p:tav>
                                        <p:tav tm="50000">
                                          <p:val>
                                            <p:clrVal>
                                              <a:schemeClr val="hlink"/>
                                            </p:clrVal>
                                          </p:val>
                                        </p:tav>
                                      </p:tavLst>
                                    </p:anim>
                                    <p:set>
                                      <p:cBhvr>
                                        <p:cTn id="21" dur="80"/>
                                        <p:tgtEl>
                                          <p:spTgt spid="26"/>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7"/>
                                        </p:tgtEl>
                                        <p:attrNameLst>
                                          <p:attrName>style.visibility</p:attrName>
                                        </p:attrNameLst>
                                      </p:cBhvr>
                                      <p:to>
                                        <p:strVal val="visible"/>
                                      </p:to>
                                    </p:set>
                                    <p:anim calcmode="discrete" valueType="clr">
                                      <p:cBhvr override="childStyle">
                                        <p:cTn id="26" dur="8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7"/>
                                        </p:tgtEl>
                                        <p:attrNameLst>
                                          <p:attrName>fillcolor</p:attrName>
                                        </p:attrNameLst>
                                      </p:cBhvr>
                                      <p:tavLst>
                                        <p:tav tm="0">
                                          <p:val>
                                            <p:clrVal>
                                              <a:schemeClr val="accent2"/>
                                            </p:clrVal>
                                          </p:val>
                                        </p:tav>
                                        <p:tav tm="50000">
                                          <p:val>
                                            <p:clrVal>
                                              <a:schemeClr val="hlink"/>
                                            </p:clrVal>
                                          </p:val>
                                        </p:tav>
                                      </p:tavLst>
                                    </p:anim>
                                    <p:set>
                                      <p:cBhvr>
                                        <p:cTn id="28" dur="80"/>
                                        <p:tgtEl>
                                          <p:spTgt spid="27"/>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8"/>
                                        </p:tgtEl>
                                        <p:attrNameLst>
                                          <p:attrName>style.visibility</p:attrName>
                                        </p:attrNameLst>
                                      </p:cBhvr>
                                      <p:to>
                                        <p:strVal val="visible"/>
                                      </p:to>
                                    </p:set>
                                    <p:anim calcmode="discrete" valueType="clr">
                                      <p:cBhvr override="childStyle">
                                        <p:cTn id="33" dur="80"/>
                                        <p:tgtEl>
                                          <p:spTgt spid="28"/>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8"/>
                                        </p:tgtEl>
                                        <p:attrNameLst>
                                          <p:attrName>fillcolor</p:attrName>
                                        </p:attrNameLst>
                                      </p:cBhvr>
                                      <p:tavLst>
                                        <p:tav tm="0">
                                          <p:val>
                                            <p:clrVal>
                                              <a:schemeClr val="accent2"/>
                                            </p:clrVal>
                                          </p:val>
                                        </p:tav>
                                        <p:tav tm="50000">
                                          <p:val>
                                            <p:clrVal>
                                              <a:schemeClr val="hlink"/>
                                            </p:clrVal>
                                          </p:val>
                                        </p:tav>
                                      </p:tavLst>
                                    </p:anim>
                                    <p:set>
                                      <p:cBhvr>
                                        <p:cTn id="35" dur="80"/>
                                        <p:tgtEl>
                                          <p:spTgt spid="28"/>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29"/>
                                        </p:tgtEl>
                                        <p:attrNameLst>
                                          <p:attrName>style.visibility</p:attrName>
                                        </p:attrNameLst>
                                      </p:cBhvr>
                                      <p:to>
                                        <p:strVal val="visible"/>
                                      </p:to>
                                    </p:set>
                                    <p:anim calcmode="discrete" valueType="clr">
                                      <p:cBhvr override="childStyle">
                                        <p:cTn id="40"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9"/>
                                        </p:tgtEl>
                                        <p:attrNameLst>
                                          <p:attrName>fillcolor</p:attrName>
                                        </p:attrNameLst>
                                      </p:cBhvr>
                                      <p:tavLst>
                                        <p:tav tm="0">
                                          <p:val>
                                            <p:clrVal>
                                              <a:schemeClr val="accent2"/>
                                            </p:clrVal>
                                          </p:val>
                                        </p:tav>
                                        <p:tav tm="50000">
                                          <p:val>
                                            <p:clrVal>
                                              <a:schemeClr val="hlink"/>
                                            </p:clrVal>
                                          </p:val>
                                        </p:tav>
                                      </p:tavLst>
                                    </p:anim>
                                    <p:set>
                                      <p:cBhvr>
                                        <p:cTn id="42" dur="80"/>
                                        <p:tgtEl>
                                          <p:spTgt spid="29"/>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30"/>
                                        </p:tgtEl>
                                        <p:attrNameLst>
                                          <p:attrName>style.visibility</p:attrName>
                                        </p:attrNameLst>
                                      </p:cBhvr>
                                      <p:to>
                                        <p:strVal val="visible"/>
                                      </p:to>
                                    </p:set>
                                    <p:anim calcmode="discrete" valueType="clr">
                                      <p:cBhvr override="childStyle">
                                        <p:cTn id="47" dur="80"/>
                                        <p:tgtEl>
                                          <p:spTgt spid="30"/>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0"/>
                                        </p:tgtEl>
                                        <p:attrNameLst>
                                          <p:attrName>fillcolor</p:attrName>
                                        </p:attrNameLst>
                                      </p:cBhvr>
                                      <p:tavLst>
                                        <p:tav tm="0">
                                          <p:val>
                                            <p:clrVal>
                                              <a:schemeClr val="accent2"/>
                                            </p:clrVal>
                                          </p:val>
                                        </p:tav>
                                        <p:tav tm="50000">
                                          <p:val>
                                            <p:clrVal>
                                              <a:schemeClr val="hlink"/>
                                            </p:clrVal>
                                          </p:val>
                                        </p:tav>
                                      </p:tavLst>
                                    </p:anim>
                                    <p:set>
                                      <p:cBhvr>
                                        <p:cTn id="49" dur="80"/>
                                        <p:tgtEl>
                                          <p:spTgt spid="30"/>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25"/>
                                        </p:tgtEl>
                                        <p:attrNameLst>
                                          <p:attrName>style.visibility</p:attrName>
                                        </p:attrNameLst>
                                      </p:cBhvr>
                                      <p:to>
                                        <p:strVal val="visible"/>
                                      </p:to>
                                    </p:set>
                                    <p:anim calcmode="discrete" valueType="clr">
                                      <p:cBhvr override="childStyle">
                                        <p:cTn id="54"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25"/>
                                        </p:tgtEl>
                                        <p:attrNameLst>
                                          <p:attrName>fillcolor</p:attrName>
                                        </p:attrNameLst>
                                      </p:cBhvr>
                                      <p:tavLst>
                                        <p:tav tm="0">
                                          <p:val>
                                            <p:clrVal>
                                              <a:schemeClr val="accent2"/>
                                            </p:clrVal>
                                          </p:val>
                                        </p:tav>
                                        <p:tav tm="50000">
                                          <p:val>
                                            <p:clrVal>
                                              <a:schemeClr val="hlink"/>
                                            </p:clrVal>
                                          </p:val>
                                        </p:tav>
                                      </p:tavLst>
                                    </p:anim>
                                    <p:set>
                                      <p:cBhvr>
                                        <p:cTn id="56" dur="80"/>
                                        <p:tgtEl>
                                          <p:spTgt spid="25"/>
                                        </p:tgtEl>
                                        <p:attrNameLst>
                                          <p:attrName>fill.type</p:attrName>
                                        </p:attrNameLst>
                                      </p:cBhvr>
                                      <p:to>
                                        <p:strVal val="solid"/>
                                      </p:to>
                                    </p:set>
                                  </p:childTnLst>
                                </p:cTn>
                              </p:par>
                            </p:childTnLst>
                          </p:cTn>
                        </p:par>
                        <p:par>
                          <p:cTn id="57" fill="hold">
                            <p:stCondLst>
                              <p:cond delay="760"/>
                            </p:stCondLst>
                            <p:childTnLst>
                              <p:par>
                                <p:cTn id="58" presetID="10"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2000"/>
                                        <p:tgtEl>
                                          <p:spTgt spid="16"/>
                                        </p:tgtEl>
                                      </p:cBhvr>
                                    </p:animEffect>
                                  </p:childTnLst>
                                </p:cTn>
                              </p:par>
                              <p:par>
                                <p:cTn id="61" presetID="8" presetClass="emph" presetSubtype="0" repeatCount="indefinite" fill="hold" grpId="1" nodeType="withEffect">
                                  <p:stCondLst>
                                    <p:cond delay="0"/>
                                  </p:stCondLst>
                                  <p:childTnLst>
                                    <p:animRot by="21600000">
                                      <p:cBhvr>
                                        <p:cTn id="62"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17" grpId="0"/>
      <p:bldP spid="26" grpId="0" animBg="1"/>
      <p:bldP spid="27" grpId="0" animBg="1"/>
      <p:bldP spid="28" grpId="0" animBg="1"/>
      <p:bldP spid="29" grpId="0" animBg="1"/>
      <p:bldP spid="30" grpId="0" animBg="1"/>
      <p:bldP spid="16" grpId="0" animBg="1"/>
      <p:bldP spid="16"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3304</TotalTime>
  <Words>1057</Words>
  <Application>Microsoft Office PowerPoint</Application>
  <PresentationFormat>A4 Paper (210x297 mm)</PresentationFormat>
  <Paragraphs>104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123</cp:revision>
  <dcterms:created xsi:type="dcterms:W3CDTF">2012-01-30T04:56:41Z</dcterms:created>
  <dcterms:modified xsi:type="dcterms:W3CDTF">2014-08-13T19:26:58Z</dcterms:modified>
</cp:coreProperties>
</file>