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24"/>
  </p:notesMasterIdLst>
  <p:handoutMasterIdLst>
    <p:handoutMasterId r:id="rId25"/>
  </p:handoutMasterIdLst>
  <p:sldIdLst>
    <p:sldId id="270" r:id="rId2"/>
    <p:sldId id="271" r:id="rId3"/>
    <p:sldId id="272" r:id="rId4"/>
    <p:sldId id="280" r:id="rId5"/>
    <p:sldId id="274" r:id="rId6"/>
    <p:sldId id="281" r:id="rId7"/>
    <p:sldId id="282" r:id="rId8"/>
    <p:sldId id="284" r:id="rId9"/>
    <p:sldId id="283" r:id="rId10"/>
    <p:sldId id="275" r:id="rId11"/>
    <p:sldId id="286" r:id="rId12"/>
    <p:sldId id="287" r:id="rId13"/>
    <p:sldId id="288" r:id="rId14"/>
    <p:sldId id="289" r:id="rId15"/>
    <p:sldId id="290" r:id="rId16"/>
    <p:sldId id="291" r:id="rId17"/>
    <p:sldId id="292" r:id="rId18"/>
    <p:sldId id="294" r:id="rId19"/>
    <p:sldId id="293" r:id="rId20"/>
    <p:sldId id="295" r:id="rId21"/>
    <p:sldId id="296" r:id="rId22"/>
    <p:sldId id="297" r:id="rId23"/>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njavi" initials="E"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1350" y="-96"/>
      </p:cViewPr>
      <p:guideLst>
        <p:guide orient="horz" pos="2160"/>
        <p:guide pos="31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E4F3BC-5D1D-43A2-B95E-9E96C6E61EF9}" type="datetimeFigureOut">
              <a:rPr lang="en-US" smtClean="0"/>
              <a:pPr/>
              <a:t>8/13/2014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D6065C-C831-4162-A068-FBA83AD10929}" type="slidenum">
              <a:rPr lang="en-US" smtClean="0"/>
              <a:pPr/>
              <a:t>‹#›</a:t>
            </a:fld>
            <a:endParaRPr lang="en-US"/>
          </a:p>
        </p:txBody>
      </p:sp>
    </p:spTree>
    <p:extLst>
      <p:ext uri="{BB962C8B-B14F-4D97-AF65-F5344CB8AC3E}">
        <p14:creationId xmlns:p14="http://schemas.microsoft.com/office/powerpoint/2010/main" xmlns="" val="32879474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E5ED36-D1DA-47DC-BAFC-888B90441199}" type="datetimeFigureOut">
              <a:rPr lang="en-US" smtClean="0"/>
              <a:pPr/>
              <a:t>8/13/2014</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7202DF-8F3E-42BD-B816-71EC232D8DF1}" type="slidenum">
              <a:rPr lang="en-US" smtClean="0"/>
              <a:pPr/>
              <a:t>‹#›</a:t>
            </a:fld>
            <a:endParaRPr lang="en-US"/>
          </a:p>
        </p:txBody>
      </p:sp>
    </p:spTree>
    <p:extLst>
      <p:ext uri="{BB962C8B-B14F-4D97-AF65-F5344CB8AC3E}">
        <p14:creationId xmlns:p14="http://schemas.microsoft.com/office/powerpoint/2010/main" xmlns="" val="14824604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5F496C-88B2-40CF-AC65-98F4E739A3AD}"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D4C7D-C41F-451D-9075-E264E20652FA}"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58601E-64F5-473C-BEBE-9EB422177030}"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C9F6BB-1DCB-47E5-BF08-96DBEA5ECA2E}"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8EB076-8993-4A96-9E63-81874FB8665C}"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992464-CC3B-4EC0-A488-DCB6FFF56FCC}"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75A349-B0D0-4F37-8A07-2831A012521D}" type="datetime1">
              <a:rPr lang="en-US" smtClean="0"/>
              <a:pPr/>
              <a:t>8/13/2014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D034F5-84A2-488F-8FE3-729FB5E17721}" type="datetime1">
              <a:rPr lang="en-US" smtClean="0"/>
              <a:pPr/>
              <a:t>8/13/2014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7D3167-FB96-41D8-BE0F-2173429BCB39}" type="datetime1">
              <a:rPr lang="en-US" smtClean="0"/>
              <a:pPr/>
              <a:t>8/13/2014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66E157-8721-4094-BBB3-06BF06B1E28D}"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C33191-8944-4A32-A476-972FC1CE441A}"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6479C-B2A5-4978-A0C5-F87D98805D56}" type="datetime1">
              <a:rPr lang="en-US" smtClean="0"/>
              <a:pPr/>
              <a:t>8/13/2014</a:t>
            </a:fld>
            <a:endParaRPr lang="en-US"/>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49489-D8F7-40F9-8E5C-F669B78561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12750" y="1943101"/>
            <a:ext cx="6918087"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1144250" y="-838200"/>
            <a:ext cx="11167790"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521450" y="2295942"/>
            <a:ext cx="222885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17</a:t>
            </a:r>
            <a:endParaRPr lang="fa-IR" sz="6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926998" y="2857496"/>
            <a:ext cx="4540250" cy="923330"/>
          </a:xfrm>
          <a:prstGeom prst="rect">
            <a:avLst/>
          </a:prstGeom>
          <a:noFill/>
        </p:spPr>
        <p:txBody>
          <a:bodyPr wrap="square" rtlCol="0">
            <a:spAutoFit/>
          </a:bodyPr>
          <a:lstStyle/>
          <a:p>
            <a:pPr algn="ctr" rtl="1"/>
            <a:r>
              <a:rPr lang="fa-IR"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مبطلات نماز</a:t>
            </a:r>
            <a:endPar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
        <p:nvSpPr>
          <p:cNvPr id="10" name="Freeform 9"/>
          <p:cNvSpPr/>
          <p:nvPr/>
        </p:nvSpPr>
        <p:spPr>
          <a:xfrm>
            <a:off x="4613942" y="715220"/>
            <a:ext cx="4590217" cy="964124"/>
          </a:xfrm>
          <a:custGeom>
            <a:avLst/>
            <a:gdLst>
              <a:gd name="connsiteX0" fmla="*/ 0 w 4590217"/>
              <a:gd name="connsiteY0" fmla="*/ 96412 h 964124"/>
              <a:gd name="connsiteX1" fmla="*/ 28239 w 4590217"/>
              <a:gd name="connsiteY1" fmla="*/ 28238 h 964124"/>
              <a:gd name="connsiteX2" fmla="*/ 96413 w 4590217"/>
              <a:gd name="connsiteY2" fmla="*/ 0 h 964124"/>
              <a:gd name="connsiteX3" fmla="*/ 4493805 w 4590217"/>
              <a:gd name="connsiteY3" fmla="*/ 0 h 964124"/>
              <a:gd name="connsiteX4" fmla="*/ 4561979 w 4590217"/>
              <a:gd name="connsiteY4" fmla="*/ 28239 h 964124"/>
              <a:gd name="connsiteX5" fmla="*/ 4590217 w 4590217"/>
              <a:gd name="connsiteY5" fmla="*/ 96413 h 964124"/>
              <a:gd name="connsiteX6" fmla="*/ 4590217 w 4590217"/>
              <a:gd name="connsiteY6" fmla="*/ 867712 h 964124"/>
              <a:gd name="connsiteX7" fmla="*/ 4561979 w 4590217"/>
              <a:gd name="connsiteY7" fmla="*/ 935886 h 964124"/>
              <a:gd name="connsiteX8" fmla="*/ 4493805 w 4590217"/>
              <a:gd name="connsiteY8" fmla="*/ 964124 h 964124"/>
              <a:gd name="connsiteX9" fmla="*/ 96412 w 4590217"/>
              <a:gd name="connsiteY9" fmla="*/ 964124 h 964124"/>
              <a:gd name="connsiteX10" fmla="*/ 28238 w 4590217"/>
              <a:gd name="connsiteY10" fmla="*/ 935886 h 964124"/>
              <a:gd name="connsiteX11" fmla="*/ 0 w 4590217"/>
              <a:gd name="connsiteY11" fmla="*/ 867712 h 964124"/>
              <a:gd name="connsiteX12" fmla="*/ 0 w 4590217"/>
              <a:gd name="connsiteY12" fmla="*/ 96412 h 96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0217" h="964124">
                <a:moveTo>
                  <a:pt x="0" y="96412"/>
                </a:moveTo>
                <a:cubicBezTo>
                  <a:pt x="0" y="70842"/>
                  <a:pt x="10158" y="46319"/>
                  <a:pt x="28239" y="28238"/>
                </a:cubicBezTo>
                <a:cubicBezTo>
                  <a:pt x="46320" y="10157"/>
                  <a:pt x="70843" y="0"/>
                  <a:pt x="96413" y="0"/>
                </a:cubicBezTo>
                <a:lnTo>
                  <a:pt x="4493805" y="0"/>
                </a:lnTo>
                <a:cubicBezTo>
                  <a:pt x="4519375" y="0"/>
                  <a:pt x="4543898" y="10158"/>
                  <a:pt x="4561979" y="28239"/>
                </a:cubicBezTo>
                <a:cubicBezTo>
                  <a:pt x="4580060" y="46320"/>
                  <a:pt x="4590217" y="70843"/>
                  <a:pt x="4590217" y="96413"/>
                </a:cubicBezTo>
                <a:lnTo>
                  <a:pt x="4590217" y="867712"/>
                </a:lnTo>
                <a:cubicBezTo>
                  <a:pt x="4590217" y="893282"/>
                  <a:pt x="4580059" y="917805"/>
                  <a:pt x="4561979" y="935886"/>
                </a:cubicBezTo>
                <a:cubicBezTo>
                  <a:pt x="4543898" y="953967"/>
                  <a:pt x="4519375" y="964124"/>
                  <a:pt x="4493805" y="964124"/>
                </a:cubicBezTo>
                <a:lnTo>
                  <a:pt x="96412" y="964124"/>
                </a:lnTo>
                <a:cubicBezTo>
                  <a:pt x="70842" y="964124"/>
                  <a:pt x="46319" y="953966"/>
                  <a:pt x="28238" y="935886"/>
                </a:cubicBezTo>
                <a:cubicBezTo>
                  <a:pt x="10157" y="917805"/>
                  <a:pt x="0" y="893282"/>
                  <a:pt x="0" y="867712"/>
                </a:cubicBezTo>
                <a:lnTo>
                  <a:pt x="0" y="9641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4438" tIns="79038" rIns="104438" bIns="79038" numCol="1" spcCol="1270" anchor="ctr" anchorCtr="0">
            <a:noAutofit/>
          </a:bodyPr>
          <a:lstStyle/>
          <a:p>
            <a:pPr lvl="0" algn="ctr" defTabSz="1778000" rtl="1">
              <a:lnSpc>
                <a:spcPct val="90000"/>
              </a:lnSpc>
              <a:spcBef>
                <a:spcPct val="0"/>
              </a:spcBef>
              <a:spcAft>
                <a:spcPct val="35000"/>
              </a:spcAft>
            </a:pPr>
            <a:r>
              <a:rPr lang="fa-IR" sz="4000" b="1" kern="1200" dirty="0" smtClean="0">
                <a:cs typeface="B Zar" pitchFamily="2" charset="-78"/>
              </a:rPr>
              <a:t>خنديدن و گريستن</a:t>
            </a:r>
            <a:endParaRPr lang="en-US" sz="4000" b="1" kern="1200" dirty="0">
              <a:cs typeface="B Zar" pitchFamily="2" charset="-78"/>
            </a:endParaRPr>
          </a:p>
        </p:txBody>
      </p:sp>
      <p:grpSp>
        <p:nvGrpSpPr>
          <p:cNvPr id="19" name="Group 18"/>
          <p:cNvGrpSpPr/>
          <p:nvPr/>
        </p:nvGrpSpPr>
        <p:grpSpPr>
          <a:xfrm>
            <a:off x="535185" y="1679345"/>
            <a:ext cx="8209953" cy="1205155"/>
            <a:chOff x="535185" y="1679345"/>
            <a:chExt cx="8209953" cy="1205155"/>
          </a:xfrm>
        </p:grpSpPr>
        <p:sp>
          <p:nvSpPr>
            <p:cNvPr id="11" name="Freeform 10"/>
            <p:cNvSpPr/>
            <p:nvPr/>
          </p:nvSpPr>
          <p:spPr>
            <a:xfrm>
              <a:off x="8286117" y="1679345"/>
              <a:ext cx="459021" cy="723093"/>
            </a:xfrm>
            <a:custGeom>
              <a:avLst/>
              <a:gdLst/>
              <a:ahLst/>
              <a:cxnLst/>
              <a:rect l="0" t="0" r="0" b="0"/>
              <a:pathLst>
                <a:path>
                  <a:moveTo>
                    <a:pt x="459021" y="0"/>
                  </a:moveTo>
                  <a:lnTo>
                    <a:pt x="459021" y="723093"/>
                  </a:lnTo>
                  <a:lnTo>
                    <a:pt x="0" y="72309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535185" y="1920376"/>
              <a:ext cx="7750931" cy="964124"/>
            </a:xfrm>
            <a:custGeom>
              <a:avLst/>
              <a:gdLst>
                <a:gd name="connsiteX0" fmla="*/ 0 w 7750931"/>
                <a:gd name="connsiteY0" fmla="*/ 96412 h 964124"/>
                <a:gd name="connsiteX1" fmla="*/ 28239 w 7750931"/>
                <a:gd name="connsiteY1" fmla="*/ 28238 h 964124"/>
                <a:gd name="connsiteX2" fmla="*/ 96413 w 7750931"/>
                <a:gd name="connsiteY2" fmla="*/ 0 h 964124"/>
                <a:gd name="connsiteX3" fmla="*/ 7654519 w 7750931"/>
                <a:gd name="connsiteY3" fmla="*/ 0 h 964124"/>
                <a:gd name="connsiteX4" fmla="*/ 7722693 w 7750931"/>
                <a:gd name="connsiteY4" fmla="*/ 28239 h 964124"/>
                <a:gd name="connsiteX5" fmla="*/ 7750931 w 7750931"/>
                <a:gd name="connsiteY5" fmla="*/ 96413 h 964124"/>
                <a:gd name="connsiteX6" fmla="*/ 7750931 w 7750931"/>
                <a:gd name="connsiteY6" fmla="*/ 867712 h 964124"/>
                <a:gd name="connsiteX7" fmla="*/ 7722693 w 7750931"/>
                <a:gd name="connsiteY7" fmla="*/ 935886 h 964124"/>
                <a:gd name="connsiteX8" fmla="*/ 7654519 w 7750931"/>
                <a:gd name="connsiteY8" fmla="*/ 964124 h 964124"/>
                <a:gd name="connsiteX9" fmla="*/ 96412 w 7750931"/>
                <a:gd name="connsiteY9" fmla="*/ 964124 h 964124"/>
                <a:gd name="connsiteX10" fmla="*/ 28238 w 7750931"/>
                <a:gd name="connsiteY10" fmla="*/ 935886 h 964124"/>
                <a:gd name="connsiteX11" fmla="*/ 0 w 7750931"/>
                <a:gd name="connsiteY11" fmla="*/ 867712 h 964124"/>
                <a:gd name="connsiteX12" fmla="*/ 0 w 7750931"/>
                <a:gd name="connsiteY12" fmla="*/ 96412 h 96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50931" h="964124">
                  <a:moveTo>
                    <a:pt x="0" y="96412"/>
                  </a:moveTo>
                  <a:cubicBezTo>
                    <a:pt x="0" y="70842"/>
                    <a:pt x="10158" y="46319"/>
                    <a:pt x="28239" y="28238"/>
                  </a:cubicBezTo>
                  <a:cubicBezTo>
                    <a:pt x="46320" y="10157"/>
                    <a:pt x="70843" y="0"/>
                    <a:pt x="96413" y="0"/>
                  </a:cubicBezTo>
                  <a:lnTo>
                    <a:pt x="7654519" y="0"/>
                  </a:lnTo>
                  <a:cubicBezTo>
                    <a:pt x="7680089" y="0"/>
                    <a:pt x="7704612" y="10158"/>
                    <a:pt x="7722693" y="28239"/>
                  </a:cubicBezTo>
                  <a:cubicBezTo>
                    <a:pt x="7740774" y="46320"/>
                    <a:pt x="7750931" y="70843"/>
                    <a:pt x="7750931" y="96413"/>
                  </a:cubicBezTo>
                  <a:lnTo>
                    <a:pt x="7750931" y="867712"/>
                  </a:lnTo>
                  <a:cubicBezTo>
                    <a:pt x="7750931" y="893282"/>
                    <a:pt x="7740773" y="917805"/>
                    <a:pt x="7722693" y="935886"/>
                  </a:cubicBezTo>
                  <a:cubicBezTo>
                    <a:pt x="7704612" y="953967"/>
                    <a:pt x="7680089" y="964124"/>
                    <a:pt x="7654519" y="964124"/>
                  </a:cubicBezTo>
                  <a:lnTo>
                    <a:pt x="96412" y="964124"/>
                  </a:lnTo>
                  <a:cubicBezTo>
                    <a:pt x="70842" y="964124"/>
                    <a:pt x="46319" y="953966"/>
                    <a:pt x="28238" y="935886"/>
                  </a:cubicBezTo>
                  <a:cubicBezTo>
                    <a:pt x="10157" y="917805"/>
                    <a:pt x="0" y="893282"/>
                    <a:pt x="0" y="867712"/>
                  </a:cubicBezTo>
                  <a:lnTo>
                    <a:pt x="0" y="9641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1578" tIns="63798" rIns="81578" bIns="63798"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1 ـ خنده عمدى و باصدا نماز را باطل مى‏كند.</a:t>
              </a:r>
              <a:endParaRPr lang="en-US" sz="2800" b="1" kern="1200" dirty="0">
                <a:cs typeface="B Zar" pitchFamily="2" charset="-78"/>
              </a:endParaRPr>
            </a:p>
          </p:txBody>
        </p:sp>
      </p:grpSp>
      <p:grpSp>
        <p:nvGrpSpPr>
          <p:cNvPr id="20" name="Group 19"/>
          <p:cNvGrpSpPr/>
          <p:nvPr/>
        </p:nvGrpSpPr>
        <p:grpSpPr>
          <a:xfrm>
            <a:off x="535185" y="1679345"/>
            <a:ext cx="8209953" cy="2410311"/>
            <a:chOff x="535185" y="1679345"/>
            <a:chExt cx="8209953" cy="2410311"/>
          </a:xfrm>
        </p:grpSpPr>
        <p:sp>
          <p:nvSpPr>
            <p:cNvPr id="13" name="Freeform 12"/>
            <p:cNvSpPr/>
            <p:nvPr/>
          </p:nvSpPr>
          <p:spPr>
            <a:xfrm>
              <a:off x="8286117" y="1679345"/>
              <a:ext cx="459021" cy="1928249"/>
            </a:xfrm>
            <a:custGeom>
              <a:avLst/>
              <a:gdLst/>
              <a:ahLst/>
              <a:cxnLst/>
              <a:rect l="0" t="0" r="0" b="0"/>
              <a:pathLst>
                <a:path>
                  <a:moveTo>
                    <a:pt x="459021" y="0"/>
                  </a:moveTo>
                  <a:lnTo>
                    <a:pt x="459021" y="1928249"/>
                  </a:lnTo>
                  <a:lnTo>
                    <a:pt x="0" y="192824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535185" y="3125532"/>
              <a:ext cx="7750931" cy="964124"/>
            </a:xfrm>
            <a:custGeom>
              <a:avLst/>
              <a:gdLst>
                <a:gd name="connsiteX0" fmla="*/ 0 w 7750931"/>
                <a:gd name="connsiteY0" fmla="*/ 96412 h 964124"/>
                <a:gd name="connsiteX1" fmla="*/ 28239 w 7750931"/>
                <a:gd name="connsiteY1" fmla="*/ 28238 h 964124"/>
                <a:gd name="connsiteX2" fmla="*/ 96413 w 7750931"/>
                <a:gd name="connsiteY2" fmla="*/ 0 h 964124"/>
                <a:gd name="connsiteX3" fmla="*/ 7654519 w 7750931"/>
                <a:gd name="connsiteY3" fmla="*/ 0 h 964124"/>
                <a:gd name="connsiteX4" fmla="*/ 7722693 w 7750931"/>
                <a:gd name="connsiteY4" fmla="*/ 28239 h 964124"/>
                <a:gd name="connsiteX5" fmla="*/ 7750931 w 7750931"/>
                <a:gd name="connsiteY5" fmla="*/ 96413 h 964124"/>
                <a:gd name="connsiteX6" fmla="*/ 7750931 w 7750931"/>
                <a:gd name="connsiteY6" fmla="*/ 867712 h 964124"/>
                <a:gd name="connsiteX7" fmla="*/ 7722693 w 7750931"/>
                <a:gd name="connsiteY7" fmla="*/ 935886 h 964124"/>
                <a:gd name="connsiteX8" fmla="*/ 7654519 w 7750931"/>
                <a:gd name="connsiteY8" fmla="*/ 964124 h 964124"/>
                <a:gd name="connsiteX9" fmla="*/ 96412 w 7750931"/>
                <a:gd name="connsiteY9" fmla="*/ 964124 h 964124"/>
                <a:gd name="connsiteX10" fmla="*/ 28238 w 7750931"/>
                <a:gd name="connsiteY10" fmla="*/ 935886 h 964124"/>
                <a:gd name="connsiteX11" fmla="*/ 0 w 7750931"/>
                <a:gd name="connsiteY11" fmla="*/ 867712 h 964124"/>
                <a:gd name="connsiteX12" fmla="*/ 0 w 7750931"/>
                <a:gd name="connsiteY12" fmla="*/ 96412 h 96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50931" h="964124">
                  <a:moveTo>
                    <a:pt x="0" y="96412"/>
                  </a:moveTo>
                  <a:cubicBezTo>
                    <a:pt x="0" y="70842"/>
                    <a:pt x="10158" y="46319"/>
                    <a:pt x="28239" y="28238"/>
                  </a:cubicBezTo>
                  <a:cubicBezTo>
                    <a:pt x="46320" y="10157"/>
                    <a:pt x="70843" y="0"/>
                    <a:pt x="96413" y="0"/>
                  </a:cubicBezTo>
                  <a:lnTo>
                    <a:pt x="7654519" y="0"/>
                  </a:lnTo>
                  <a:cubicBezTo>
                    <a:pt x="7680089" y="0"/>
                    <a:pt x="7704612" y="10158"/>
                    <a:pt x="7722693" y="28239"/>
                  </a:cubicBezTo>
                  <a:cubicBezTo>
                    <a:pt x="7740774" y="46320"/>
                    <a:pt x="7750931" y="70843"/>
                    <a:pt x="7750931" y="96413"/>
                  </a:cubicBezTo>
                  <a:lnTo>
                    <a:pt x="7750931" y="867712"/>
                  </a:lnTo>
                  <a:cubicBezTo>
                    <a:pt x="7750931" y="893282"/>
                    <a:pt x="7740773" y="917805"/>
                    <a:pt x="7722693" y="935886"/>
                  </a:cubicBezTo>
                  <a:cubicBezTo>
                    <a:pt x="7704612" y="953967"/>
                    <a:pt x="7680089" y="964124"/>
                    <a:pt x="7654519" y="964124"/>
                  </a:cubicBezTo>
                  <a:lnTo>
                    <a:pt x="96412" y="964124"/>
                  </a:lnTo>
                  <a:cubicBezTo>
                    <a:pt x="70842" y="964124"/>
                    <a:pt x="46319" y="953966"/>
                    <a:pt x="28238" y="935886"/>
                  </a:cubicBezTo>
                  <a:cubicBezTo>
                    <a:pt x="10157" y="917805"/>
                    <a:pt x="0" y="893282"/>
                    <a:pt x="0" y="867712"/>
                  </a:cubicBezTo>
                  <a:lnTo>
                    <a:pt x="0" y="9641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1578" tIns="63798" rIns="81578" bIns="63798"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2 ـ لبخند زدن نماز را باطل نمى‏كند.</a:t>
              </a:r>
              <a:endParaRPr lang="en-US" sz="2800" b="1" kern="1200" dirty="0">
                <a:cs typeface="B Zar" pitchFamily="2" charset="-78"/>
              </a:endParaRPr>
            </a:p>
          </p:txBody>
        </p:sp>
      </p:grpSp>
      <p:grpSp>
        <p:nvGrpSpPr>
          <p:cNvPr id="21" name="Group 20"/>
          <p:cNvGrpSpPr/>
          <p:nvPr/>
        </p:nvGrpSpPr>
        <p:grpSpPr>
          <a:xfrm>
            <a:off x="535185" y="1679345"/>
            <a:ext cx="8209953" cy="3615467"/>
            <a:chOff x="535185" y="1679345"/>
            <a:chExt cx="8209953" cy="3615467"/>
          </a:xfrm>
        </p:grpSpPr>
        <p:sp>
          <p:nvSpPr>
            <p:cNvPr id="15" name="Freeform 14"/>
            <p:cNvSpPr/>
            <p:nvPr/>
          </p:nvSpPr>
          <p:spPr>
            <a:xfrm>
              <a:off x="8286117" y="1679345"/>
              <a:ext cx="459021" cy="3133405"/>
            </a:xfrm>
            <a:custGeom>
              <a:avLst/>
              <a:gdLst/>
              <a:ahLst/>
              <a:cxnLst/>
              <a:rect l="0" t="0" r="0" b="0"/>
              <a:pathLst>
                <a:path>
                  <a:moveTo>
                    <a:pt x="459021" y="0"/>
                  </a:moveTo>
                  <a:lnTo>
                    <a:pt x="459021" y="3133405"/>
                  </a:lnTo>
                  <a:lnTo>
                    <a:pt x="0" y="313340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Freeform 15"/>
            <p:cNvSpPr/>
            <p:nvPr/>
          </p:nvSpPr>
          <p:spPr>
            <a:xfrm>
              <a:off x="535185" y="4330688"/>
              <a:ext cx="7750931" cy="964124"/>
            </a:xfrm>
            <a:custGeom>
              <a:avLst/>
              <a:gdLst>
                <a:gd name="connsiteX0" fmla="*/ 0 w 7750931"/>
                <a:gd name="connsiteY0" fmla="*/ 96412 h 964124"/>
                <a:gd name="connsiteX1" fmla="*/ 28239 w 7750931"/>
                <a:gd name="connsiteY1" fmla="*/ 28238 h 964124"/>
                <a:gd name="connsiteX2" fmla="*/ 96413 w 7750931"/>
                <a:gd name="connsiteY2" fmla="*/ 0 h 964124"/>
                <a:gd name="connsiteX3" fmla="*/ 7654519 w 7750931"/>
                <a:gd name="connsiteY3" fmla="*/ 0 h 964124"/>
                <a:gd name="connsiteX4" fmla="*/ 7722693 w 7750931"/>
                <a:gd name="connsiteY4" fmla="*/ 28239 h 964124"/>
                <a:gd name="connsiteX5" fmla="*/ 7750931 w 7750931"/>
                <a:gd name="connsiteY5" fmla="*/ 96413 h 964124"/>
                <a:gd name="connsiteX6" fmla="*/ 7750931 w 7750931"/>
                <a:gd name="connsiteY6" fmla="*/ 867712 h 964124"/>
                <a:gd name="connsiteX7" fmla="*/ 7722693 w 7750931"/>
                <a:gd name="connsiteY7" fmla="*/ 935886 h 964124"/>
                <a:gd name="connsiteX8" fmla="*/ 7654519 w 7750931"/>
                <a:gd name="connsiteY8" fmla="*/ 964124 h 964124"/>
                <a:gd name="connsiteX9" fmla="*/ 96412 w 7750931"/>
                <a:gd name="connsiteY9" fmla="*/ 964124 h 964124"/>
                <a:gd name="connsiteX10" fmla="*/ 28238 w 7750931"/>
                <a:gd name="connsiteY10" fmla="*/ 935886 h 964124"/>
                <a:gd name="connsiteX11" fmla="*/ 0 w 7750931"/>
                <a:gd name="connsiteY11" fmla="*/ 867712 h 964124"/>
                <a:gd name="connsiteX12" fmla="*/ 0 w 7750931"/>
                <a:gd name="connsiteY12" fmla="*/ 96412 h 96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50931" h="964124">
                  <a:moveTo>
                    <a:pt x="0" y="96412"/>
                  </a:moveTo>
                  <a:cubicBezTo>
                    <a:pt x="0" y="70842"/>
                    <a:pt x="10158" y="46319"/>
                    <a:pt x="28239" y="28238"/>
                  </a:cubicBezTo>
                  <a:cubicBezTo>
                    <a:pt x="46320" y="10157"/>
                    <a:pt x="70843" y="0"/>
                    <a:pt x="96413" y="0"/>
                  </a:cubicBezTo>
                  <a:lnTo>
                    <a:pt x="7654519" y="0"/>
                  </a:lnTo>
                  <a:cubicBezTo>
                    <a:pt x="7680089" y="0"/>
                    <a:pt x="7704612" y="10158"/>
                    <a:pt x="7722693" y="28239"/>
                  </a:cubicBezTo>
                  <a:cubicBezTo>
                    <a:pt x="7740774" y="46320"/>
                    <a:pt x="7750931" y="70843"/>
                    <a:pt x="7750931" y="96413"/>
                  </a:cubicBezTo>
                  <a:lnTo>
                    <a:pt x="7750931" y="867712"/>
                  </a:lnTo>
                  <a:cubicBezTo>
                    <a:pt x="7750931" y="893282"/>
                    <a:pt x="7740773" y="917805"/>
                    <a:pt x="7722693" y="935886"/>
                  </a:cubicBezTo>
                  <a:cubicBezTo>
                    <a:pt x="7704612" y="953967"/>
                    <a:pt x="7680089" y="964124"/>
                    <a:pt x="7654519" y="964124"/>
                  </a:cubicBezTo>
                  <a:lnTo>
                    <a:pt x="96412" y="964124"/>
                  </a:lnTo>
                  <a:cubicBezTo>
                    <a:pt x="70842" y="964124"/>
                    <a:pt x="46319" y="953966"/>
                    <a:pt x="28238" y="935886"/>
                  </a:cubicBezTo>
                  <a:cubicBezTo>
                    <a:pt x="10157" y="917805"/>
                    <a:pt x="0" y="893282"/>
                    <a:pt x="0" y="867712"/>
                  </a:cubicBezTo>
                  <a:lnTo>
                    <a:pt x="0" y="9641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1578" tIns="63798" rIns="81578" bIns="63798"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3 ـ اگر نمازگزار براى كار دنيا عمدا با صدا گريه كند نمازش باطل مى‏شود.</a:t>
              </a:r>
              <a:endParaRPr lang="en-US" sz="2800" b="1" kern="1200" dirty="0">
                <a:cs typeface="B Zar" pitchFamily="2" charset="-78"/>
              </a:endParaRPr>
            </a:p>
          </p:txBody>
        </p:sp>
      </p:grpSp>
      <p:grpSp>
        <p:nvGrpSpPr>
          <p:cNvPr id="22" name="Group 21"/>
          <p:cNvGrpSpPr/>
          <p:nvPr/>
        </p:nvGrpSpPr>
        <p:grpSpPr>
          <a:xfrm>
            <a:off x="535185" y="1679345"/>
            <a:ext cx="8209953" cy="4820623"/>
            <a:chOff x="535185" y="1679345"/>
            <a:chExt cx="8209953" cy="4820623"/>
          </a:xfrm>
        </p:grpSpPr>
        <p:sp>
          <p:nvSpPr>
            <p:cNvPr id="17" name="Freeform 16"/>
            <p:cNvSpPr/>
            <p:nvPr/>
          </p:nvSpPr>
          <p:spPr>
            <a:xfrm>
              <a:off x="8286117" y="1679345"/>
              <a:ext cx="459021" cy="4338562"/>
            </a:xfrm>
            <a:custGeom>
              <a:avLst/>
              <a:gdLst/>
              <a:ahLst/>
              <a:cxnLst/>
              <a:rect l="0" t="0" r="0" b="0"/>
              <a:pathLst>
                <a:path>
                  <a:moveTo>
                    <a:pt x="459021" y="0"/>
                  </a:moveTo>
                  <a:lnTo>
                    <a:pt x="459021" y="4338562"/>
                  </a:lnTo>
                  <a:lnTo>
                    <a:pt x="0" y="4338562"/>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Freeform 17"/>
            <p:cNvSpPr/>
            <p:nvPr/>
          </p:nvSpPr>
          <p:spPr>
            <a:xfrm>
              <a:off x="535185" y="5535844"/>
              <a:ext cx="7750931" cy="964124"/>
            </a:xfrm>
            <a:custGeom>
              <a:avLst/>
              <a:gdLst>
                <a:gd name="connsiteX0" fmla="*/ 0 w 7750931"/>
                <a:gd name="connsiteY0" fmla="*/ 96412 h 964124"/>
                <a:gd name="connsiteX1" fmla="*/ 28239 w 7750931"/>
                <a:gd name="connsiteY1" fmla="*/ 28238 h 964124"/>
                <a:gd name="connsiteX2" fmla="*/ 96413 w 7750931"/>
                <a:gd name="connsiteY2" fmla="*/ 0 h 964124"/>
                <a:gd name="connsiteX3" fmla="*/ 7654519 w 7750931"/>
                <a:gd name="connsiteY3" fmla="*/ 0 h 964124"/>
                <a:gd name="connsiteX4" fmla="*/ 7722693 w 7750931"/>
                <a:gd name="connsiteY4" fmla="*/ 28239 h 964124"/>
                <a:gd name="connsiteX5" fmla="*/ 7750931 w 7750931"/>
                <a:gd name="connsiteY5" fmla="*/ 96413 h 964124"/>
                <a:gd name="connsiteX6" fmla="*/ 7750931 w 7750931"/>
                <a:gd name="connsiteY6" fmla="*/ 867712 h 964124"/>
                <a:gd name="connsiteX7" fmla="*/ 7722693 w 7750931"/>
                <a:gd name="connsiteY7" fmla="*/ 935886 h 964124"/>
                <a:gd name="connsiteX8" fmla="*/ 7654519 w 7750931"/>
                <a:gd name="connsiteY8" fmla="*/ 964124 h 964124"/>
                <a:gd name="connsiteX9" fmla="*/ 96412 w 7750931"/>
                <a:gd name="connsiteY9" fmla="*/ 964124 h 964124"/>
                <a:gd name="connsiteX10" fmla="*/ 28238 w 7750931"/>
                <a:gd name="connsiteY10" fmla="*/ 935886 h 964124"/>
                <a:gd name="connsiteX11" fmla="*/ 0 w 7750931"/>
                <a:gd name="connsiteY11" fmla="*/ 867712 h 964124"/>
                <a:gd name="connsiteX12" fmla="*/ 0 w 7750931"/>
                <a:gd name="connsiteY12" fmla="*/ 96412 h 96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50931" h="964124">
                  <a:moveTo>
                    <a:pt x="0" y="96412"/>
                  </a:moveTo>
                  <a:cubicBezTo>
                    <a:pt x="0" y="70842"/>
                    <a:pt x="10158" y="46319"/>
                    <a:pt x="28239" y="28238"/>
                  </a:cubicBezTo>
                  <a:cubicBezTo>
                    <a:pt x="46320" y="10157"/>
                    <a:pt x="70843" y="0"/>
                    <a:pt x="96413" y="0"/>
                  </a:cubicBezTo>
                  <a:lnTo>
                    <a:pt x="7654519" y="0"/>
                  </a:lnTo>
                  <a:cubicBezTo>
                    <a:pt x="7680089" y="0"/>
                    <a:pt x="7704612" y="10158"/>
                    <a:pt x="7722693" y="28239"/>
                  </a:cubicBezTo>
                  <a:cubicBezTo>
                    <a:pt x="7740774" y="46320"/>
                    <a:pt x="7750931" y="70843"/>
                    <a:pt x="7750931" y="96413"/>
                  </a:cubicBezTo>
                  <a:lnTo>
                    <a:pt x="7750931" y="867712"/>
                  </a:lnTo>
                  <a:cubicBezTo>
                    <a:pt x="7750931" y="893282"/>
                    <a:pt x="7740773" y="917805"/>
                    <a:pt x="7722693" y="935886"/>
                  </a:cubicBezTo>
                  <a:cubicBezTo>
                    <a:pt x="7704612" y="953967"/>
                    <a:pt x="7680089" y="964124"/>
                    <a:pt x="7654519" y="964124"/>
                  </a:cubicBezTo>
                  <a:lnTo>
                    <a:pt x="96412" y="964124"/>
                  </a:lnTo>
                  <a:cubicBezTo>
                    <a:pt x="70842" y="964124"/>
                    <a:pt x="46319" y="953966"/>
                    <a:pt x="28238" y="935886"/>
                  </a:cubicBezTo>
                  <a:cubicBezTo>
                    <a:pt x="10157" y="917805"/>
                    <a:pt x="0" y="893282"/>
                    <a:pt x="0" y="867712"/>
                  </a:cubicBezTo>
                  <a:lnTo>
                    <a:pt x="0" y="96412"/>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1578" tIns="63798" rIns="81578" bIns="63798"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4 ـ گريه بى‏صدا و گريه از ترس خدا يا براى آخرت ـ هر چند با صدا باشد ـ نماز را باطل نمى‏كند.</a:t>
              </a:r>
              <a:endParaRPr lang="en-US" sz="2800" b="1" kern="1200" dirty="0">
                <a:cs typeface="B Zar" pitchFamily="2" charset="-78"/>
              </a:endParaRPr>
            </a:p>
          </p:txBody>
        </p:sp>
      </p:grpSp>
      <p:sp>
        <p:nvSpPr>
          <p:cNvPr id="23" name="4-Point Star 22">
            <a:hlinkClick r:id="rId2" action="ppaction://hlinksldjump"/>
          </p:cNvPr>
          <p:cNvSpPr/>
          <p:nvPr/>
        </p:nvSpPr>
        <p:spPr>
          <a:xfrm>
            <a:off x="666720" y="6072206"/>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4" name="Striped Right Arrow 23">
            <a:hlinkClick r:id="rId3" action="ppaction://hlinksldjump"/>
          </p:cNvPr>
          <p:cNvSpPr/>
          <p:nvPr/>
        </p:nvSpPr>
        <p:spPr>
          <a:xfrm rot="10800000">
            <a:off x="95216" y="6215082"/>
            <a:ext cx="57785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randombar(horizontal)">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randombar(horizontal)">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2000"/>
                                        <p:tgtEl>
                                          <p:spTgt spid="23"/>
                                        </p:tgtEl>
                                      </p:cBhvr>
                                    </p:animEffect>
                                  </p:childTnLst>
                                </p:cTn>
                              </p:par>
                              <p:par>
                                <p:cTn id="33" presetID="8" presetClass="emph" presetSubtype="0" repeatCount="indefinite" fill="hold" grpId="1" nodeType="withEffect">
                                  <p:stCondLst>
                                    <p:cond delay="0"/>
                                  </p:stCondLst>
                                  <p:childTnLst>
                                    <p:animRot by="21600000">
                                      <p:cBhvr>
                                        <p:cTn id="34" dur="2000" fill="hold"/>
                                        <p:tgtEl>
                                          <p:spTgt spid="23"/>
                                        </p:tgtEl>
                                        <p:attrNameLst>
                                          <p:attrName>r</p:attrName>
                                        </p:attrNameLst>
                                      </p:cBhvr>
                                    </p:animRot>
                                  </p:childTnLst>
                                </p:cTn>
                              </p:par>
                            </p:childTnLst>
                          </p:cTn>
                        </p:par>
                        <p:par>
                          <p:cTn id="35" fill="hold">
                            <p:stCondLst>
                              <p:cond delay="2000"/>
                            </p:stCondLst>
                            <p:childTnLst>
                              <p:par>
                                <p:cTn id="36" presetID="53"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3" grpId="0" animBg="1"/>
      <p:bldP spid="23" grpId="1"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pic>
        <p:nvPicPr>
          <p:cNvPr id="10" name="Picture 9" descr="Picture1.png">
            <a:hlinkClick r:id="rId2" action="ppaction://hlinksldjump"/>
          </p:cNvPr>
          <p:cNvPicPr>
            <a:picLocks noChangeAspect="1"/>
          </p:cNvPicPr>
          <p:nvPr/>
        </p:nvPicPr>
        <p:blipFill>
          <a:blip r:embed="rId3" cstate="print"/>
          <a:stretch>
            <a:fillRect/>
          </a:stretch>
        </p:blipFill>
        <p:spPr>
          <a:xfrm>
            <a:off x="523844" y="1500174"/>
            <a:ext cx="8856756" cy="43399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grpSp>
        <p:nvGrpSpPr>
          <p:cNvPr id="15" name="Group 14"/>
          <p:cNvGrpSpPr/>
          <p:nvPr/>
        </p:nvGrpSpPr>
        <p:grpSpPr>
          <a:xfrm>
            <a:off x="369857" y="1214422"/>
            <a:ext cx="8837249" cy="2836938"/>
            <a:chOff x="369857" y="1214422"/>
            <a:chExt cx="8837249" cy="2836938"/>
          </a:xfrm>
        </p:grpSpPr>
        <p:sp>
          <p:nvSpPr>
            <p:cNvPr id="11" name="Freeform 10"/>
            <p:cNvSpPr/>
            <p:nvPr/>
          </p:nvSpPr>
          <p:spPr>
            <a:xfrm>
              <a:off x="8764690" y="1214422"/>
              <a:ext cx="442416" cy="2836938"/>
            </a:xfrm>
            <a:custGeom>
              <a:avLst/>
              <a:gdLst/>
              <a:ahLst/>
              <a:cxnLst/>
              <a:rect l="0" t="0" r="0" b="0"/>
              <a:pathLst>
                <a:path>
                  <a:moveTo>
                    <a:pt x="442416" y="0"/>
                  </a:moveTo>
                  <a:lnTo>
                    <a:pt x="442416" y="1731717"/>
                  </a:lnTo>
                  <a:lnTo>
                    <a:pt x="0" y="1731717"/>
                  </a:lnTo>
                </a:path>
              </a:pathLst>
            </a:custGeom>
          </p:spPr>
          <p:style>
            <a:lnRef idx="1">
              <a:schemeClr val="dk1"/>
            </a:lnRef>
            <a:fillRef idx="0">
              <a:schemeClr val="dk1"/>
            </a:fillRef>
            <a:effectRef idx="0">
              <a:schemeClr val="dk1"/>
            </a:effectRef>
            <a:fontRef idx="minor">
              <a:schemeClr val="tx1"/>
            </a:fontRef>
          </p:style>
        </p:sp>
        <p:sp>
          <p:nvSpPr>
            <p:cNvPr id="12" name="Freeform 11"/>
            <p:cNvSpPr/>
            <p:nvPr/>
          </p:nvSpPr>
          <p:spPr>
            <a:xfrm>
              <a:off x="369857" y="1983102"/>
              <a:ext cx="8394832" cy="2017402"/>
            </a:xfrm>
            <a:custGeom>
              <a:avLst/>
              <a:gdLst>
                <a:gd name="connsiteX0" fmla="*/ 0 w 8394832"/>
                <a:gd name="connsiteY0" fmla="*/ 250096 h 2500958"/>
                <a:gd name="connsiteX1" fmla="*/ 73252 w 8394832"/>
                <a:gd name="connsiteY1" fmla="*/ 73251 h 2500958"/>
                <a:gd name="connsiteX2" fmla="*/ 250097 w 8394832"/>
                <a:gd name="connsiteY2" fmla="*/ 0 h 2500958"/>
                <a:gd name="connsiteX3" fmla="*/ 8144736 w 8394832"/>
                <a:gd name="connsiteY3" fmla="*/ 0 h 2500958"/>
                <a:gd name="connsiteX4" fmla="*/ 8321581 w 8394832"/>
                <a:gd name="connsiteY4" fmla="*/ 73252 h 2500958"/>
                <a:gd name="connsiteX5" fmla="*/ 8394832 w 8394832"/>
                <a:gd name="connsiteY5" fmla="*/ 250097 h 2500958"/>
                <a:gd name="connsiteX6" fmla="*/ 8394832 w 8394832"/>
                <a:gd name="connsiteY6" fmla="*/ 2250862 h 2500958"/>
                <a:gd name="connsiteX7" fmla="*/ 8321581 w 8394832"/>
                <a:gd name="connsiteY7" fmla="*/ 2427707 h 2500958"/>
                <a:gd name="connsiteX8" fmla="*/ 8144736 w 8394832"/>
                <a:gd name="connsiteY8" fmla="*/ 2500958 h 2500958"/>
                <a:gd name="connsiteX9" fmla="*/ 250096 w 8394832"/>
                <a:gd name="connsiteY9" fmla="*/ 2500958 h 2500958"/>
                <a:gd name="connsiteX10" fmla="*/ 73251 w 8394832"/>
                <a:gd name="connsiteY10" fmla="*/ 2427706 h 2500958"/>
                <a:gd name="connsiteX11" fmla="*/ 0 w 8394832"/>
                <a:gd name="connsiteY11" fmla="*/ 2250861 h 2500958"/>
                <a:gd name="connsiteX12" fmla="*/ 0 w 8394832"/>
                <a:gd name="connsiteY12" fmla="*/ 250096 h 250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94832" h="2500958">
                  <a:moveTo>
                    <a:pt x="0" y="250096"/>
                  </a:moveTo>
                  <a:cubicBezTo>
                    <a:pt x="0" y="183766"/>
                    <a:pt x="26349" y="120154"/>
                    <a:pt x="73252" y="73251"/>
                  </a:cubicBezTo>
                  <a:cubicBezTo>
                    <a:pt x="120154" y="26349"/>
                    <a:pt x="183767" y="0"/>
                    <a:pt x="250097" y="0"/>
                  </a:cubicBezTo>
                  <a:lnTo>
                    <a:pt x="8144736" y="0"/>
                  </a:lnTo>
                  <a:cubicBezTo>
                    <a:pt x="8211066" y="0"/>
                    <a:pt x="8274678" y="26349"/>
                    <a:pt x="8321581" y="73252"/>
                  </a:cubicBezTo>
                  <a:cubicBezTo>
                    <a:pt x="8368483" y="120154"/>
                    <a:pt x="8394832" y="183767"/>
                    <a:pt x="8394832" y="250097"/>
                  </a:cubicBezTo>
                  <a:lnTo>
                    <a:pt x="8394832" y="2250862"/>
                  </a:lnTo>
                  <a:cubicBezTo>
                    <a:pt x="8394832" y="2317192"/>
                    <a:pt x="8368483" y="2380805"/>
                    <a:pt x="8321581" y="2427707"/>
                  </a:cubicBezTo>
                  <a:cubicBezTo>
                    <a:pt x="8274679" y="2474609"/>
                    <a:pt x="8211066" y="2500958"/>
                    <a:pt x="8144736" y="2500958"/>
                  </a:cubicBezTo>
                  <a:lnTo>
                    <a:pt x="250096" y="2500958"/>
                  </a:lnTo>
                  <a:cubicBezTo>
                    <a:pt x="183766" y="2500958"/>
                    <a:pt x="120153" y="2474609"/>
                    <a:pt x="73251" y="2427706"/>
                  </a:cubicBezTo>
                  <a:cubicBezTo>
                    <a:pt x="26349" y="2380804"/>
                    <a:pt x="0" y="2317191"/>
                    <a:pt x="0" y="2250861"/>
                  </a:cubicBezTo>
                  <a:lnTo>
                    <a:pt x="0" y="250096"/>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34211" tIns="113891" rIns="134211" bIns="113891" numCol="1" spcCol="1270" anchor="ctr" anchorCtr="0">
              <a:noAutofit/>
            </a:bodyPr>
            <a:lstStyle/>
            <a:p>
              <a:pPr lvl="0" algn="justLow" rtl="1"/>
              <a:r>
                <a:rPr lang="fa-IR" sz="3600" b="1" dirty="0" smtClean="0">
                  <a:cs typeface="B Zar" pitchFamily="2" charset="-78"/>
                </a:rPr>
                <a:t>1 ـ اگر نمازگزار عمدا روى خود را از قبله برگرداند، به طورى كه نگويند رو به قبله است،</a:t>
              </a:r>
              <a:br>
                <a:rPr lang="fa-IR" sz="3600" b="1" dirty="0" smtClean="0">
                  <a:cs typeface="B Zar" pitchFamily="2" charset="-78"/>
                </a:rPr>
              </a:br>
              <a:r>
                <a:rPr lang="fa-IR" sz="3600" b="1" dirty="0" smtClean="0">
                  <a:cs typeface="B Zar" pitchFamily="2" charset="-78"/>
                </a:rPr>
                <a:t>نمازش باطل مى‏شود.</a:t>
              </a:r>
              <a:endParaRPr lang="en-US" sz="3600" b="1" dirty="0">
                <a:cs typeface="B Zar" pitchFamily="2" charset="-78"/>
              </a:endParaRPr>
            </a:p>
          </p:txBody>
        </p:sp>
      </p:grpSp>
      <p:grpSp>
        <p:nvGrpSpPr>
          <p:cNvPr id="16" name="Group 15"/>
          <p:cNvGrpSpPr/>
          <p:nvPr/>
        </p:nvGrpSpPr>
        <p:grpSpPr>
          <a:xfrm>
            <a:off x="369857" y="1501863"/>
            <a:ext cx="8837249" cy="5066768"/>
            <a:chOff x="369857" y="1501863"/>
            <a:chExt cx="8837249" cy="5066768"/>
          </a:xfrm>
        </p:grpSpPr>
        <p:sp>
          <p:nvSpPr>
            <p:cNvPr id="13" name="Freeform 12"/>
            <p:cNvSpPr/>
            <p:nvPr/>
          </p:nvSpPr>
          <p:spPr>
            <a:xfrm>
              <a:off x="8764690" y="1501863"/>
              <a:ext cx="442416" cy="4265101"/>
            </a:xfrm>
            <a:custGeom>
              <a:avLst/>
              <a:gdLst/>
              <a:ahLst/>
              <a:cxnLst/>
              <a:rect l="0" t="0" r="0" b="0"/>
              <a:pathLst>
                <a:path>
                  <a:moveTo>
                    <a:pt x="442416" y="0"/>
                  </a:moveTo>
                  <a:lnTo>
                    <a:pt x="442416" y="4265101"/>
                  </a:lnTo>
                  <a:lnTo>
                    <a:pt x="0" y="4265101"/>
                  </a:lnTo>
                </a:path>
              </a:pathLst>
            </a:custGeom>
          </p:spPr>
          <p:style>
            <a:lnRef idx="1">
              <a:schemeClr val="dk1"/>
            </a:lnRef>
            <a:fillRef idx="0">
              <a:schemeClr val="dk1"/>
            </a:fillRef>
            <a:effectRef idx="0">
              <a:schemeClr val="dk1"/>
            </a:effectRef>
            <a:fontRef idx="minor">
              <a:schemeClr val="tx1"/>
            </a:fontRef>
          </p:style>
        </p:sp>
        <p:sp>
          <p:nvSpPr>
            <p:cNvPr id="14" name="Freeform 13"/>
            <p:cNvSpPr/>
            <p:nvPr/>
          </p:nvSpPr>
          <p:spPr>
            <a:xfrm>
              <a:off x="369857" y="4357694"/>
              <a:ext cx="8394832" cy="2210937"/>
            </a:xfrm>
            <a:custGeom>
              <a:avLst/>
              <a:gdLst>
                <a:gd name="connsiteX0" fmla="*/ 0 w 8394832"/>
                <a:gd name="connsiteY0" fmla="*/ 160333 h 1603332"/>
                <a:gd name="connsiteX1" fmla="*/ 46961 w 8394832"/>
                <a:gd name="connsiteY1" fmla="*/ 46960 h 1603332"/>
                <a:gd name="connsiteX2" fmla="*/ 160334 w 8394832"/>
                <a:gd name="connsiteY2" fmla="*/ 0 h 1603332"/>
                <a:gd name="connsiteX3" fmla="*/ 8234499 w 8394832"/>
                <a:gd name="connsiteY3" fmla="*/ 0 h 1603332"/>
                <a:gd name="connsiteX4" fmla="*/ 8347872 w 8394832"/>
                <a:gd name="connsiteY4" fmla="*/ 46961 h 1603332"/>
                <a:gd name="connsiteX5" fmla="*/ 8394832 w 8394832"/>
                <a:gd name="connsiteY5" fmla="*/ 160334 h 1603332"/>
                <a:gd name="connsiteX6" fmla="*/ 8394832 w 8394832"/>
                <a:gd name="connsiteY6" fmla="*/ 1442999 h 1603332"/>
                <a:gd name="connsiteX7" fmla="*/ 8347872 w 8394832"/>
                <a:gd name="connsiteY7" fmla="*/ 1556372 h 1603332"/>
                <a:gd name="connsiteX8" fmla="*/ 8234499 w 8394832"/>
                <a:gd name="connsiteY8" fmla="*/ 1603332 h 1603332"/>
                <a:gd name="connsiteX9" fmla="*/ 160333 w 8394832"/>
                <a:gd name="connsiteY9" fmla="*/ 1603332 h 1603332"/>
                <a:gd name="connsiteX10" fmla="*/ 46960 w 8394832"/>
                <a:gd name="connsiteY10" fmla="*/ 1556371 h 1603332"/>
                <a:gd name="connsiteX11" fmla="*/ 0 w 8394832"/>
                <a:gd name="connsiteY11" fmla="*/ 1442998 h 1603332"/>
                <a:gd name="connsiteX12" fmla="*/ 0 w 8394832"/>
                <a:gd name="connsiteY12" fmla="*/ 160333 h 1603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94832" h="1603332">
                  <a:moveTo>
                    <a:pt x="0" y="160333"/>
                  </a:moveTo>
                  <a:cubicBezTo>
                    <a:pt x="0" y="117810"/>
                    <a:pt x="16892" y="77029"/>
                    <a:pt x="46961" y="46960"/>
                  </a:cubicBezTo>
                  <a:cubicBezTo>
                    <a:pt x="77029" y="16892"/>
                    <a:pt x="117811" y="0"/>
                    <a:pt x="160334" y="0"/>
                  </a:cubicBezTo>
                  <a:lnTo>
                    <a:pt x="8234499" y="0"/>
                  </a:lnTo>
                  <a:cubicBezTo>
                    <a:pt x="8277022" y="0"/>
                    <a:pt x="8317803" y="16892"/>
                    <a:pt x="8347872" y="46961"/>
                  </a:cubicBezTo>
                  <a:cubicBezTo>
                    <a:pt x="8377940" y="77029"/>
                    <a:pt x="8394832" y="117811"/>
                    <a:pt x="8394832" y="160334"/>
                  </a:cubicBezTo>
                  <a:lnTo>
                    <a:pt x="8394832" y="1442999"/>
                  </a:lnTo>
                  <a:cubicBezTo>
                    <a:pt x="8394832" y="1485522"/>
                    <a:pt x="8377940" y="1526303"/>
                    <a:pt x="8347872" y="1556372"/>
                  </a:cubicBezTo>
                  <a:cubicBezTo>
                    <a:pt x="8317804" y="1586440"/>
                    <a:pt x="8277022" y="1603332"/>
                    <a:pt x="8234499" y="1603332"/>
                  </a:cubicBezTo>
                  <a:lnTo>
                    <a:pt x="160333" y="1603332"/>
                  </a:lnTo>
                  <a:cubicBezTo>
                    <a:pt x="117810" y="1603332"/>
                    <a:pt x="77029" y="1586440"/>
                    <a:pt x="46960" y="1556371"/>
                  </a:cubicBezTo>
                  <a:cubicBezTo>
                    <a:pt x="16892" y="1526303"/>
                    <a:pt x="0" y="1485521"/>
                    <a:pt x="0" y="1442998"/>
                  </a:cubicBezTo>
                  <a:lnTo>
                    <a:pt x="0" y="160333"/>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07920" tIns="87600" rIns="107920" bIns="87600" numCol="1" spcCol="1270" anchor="ctr" anchorCtr="0">
              <a:noAutofit/>
            </a:bodyPr>
            <a:lstStyle/>
            <a:p>
              <a:pPr algn="justLow" rtl="1"/>
              <a:r>
                <a:rPr lang="fa-IR" sz="3600" b="1" dirty="0" smtClean="0">
                  <a:cs typeface="B Zar" pitchFamily="2" charset="-78"/>
                </a:rPr>
                <a:t>2 ـ اگر سهوا تمام صورت را به طرف راست يا چپ قبله برگرداند، به احتياط واجب نماز را دوباره بخواند. ولى اگر به طرف راست يا چپ قبله نرسيده است، نماز صحيح است.</a:t>
              </a:r>
              <a:endParaRPr lang="en-US" sz="3600" b="1" dirty="0">
                <a:cs typeface="B Zar" pitchFamily="2" charset="-78"/>
              </a:endParaRPr>
            </a:p>
          </p:txBody>
        </p:sp>
      </p:grpSp>
      <p:sp>
        <p:nvSpPr>
          <p:cNvPr id="10" name="Freeform 9"/>
          <p:cNvSpPr/>
          <p:nvPr/>
        </p:nvSpPr>
        <p:spPr>
          <a:xfrm>
            <a:off x="5225361" y="742912"/>
            <a:ext cx="4424160" cy="758951"/>
          </a:xfrm>
          <a:custGeom>
            <a:avLst/>
            <a:gdLst>
              <a:gd name="connsiteX0" fmla="*/ 0 w 4424160"/>
              <a:gd name="connsiteY0" fmla="*/ 75895 h 758951"/>
              <a:gd name="connsiteX1" fmla="*/ 22229 w 4424160"/>
              <a:gd name="connsiteY1" fmla="*/ 22229 h 758951"/>
              <a:gd name="connsiteX2" fmla="*/ 75895 w 4424160"/>
              <a:gd name="connsiteY2" fmla="*/ 0 h 758951"/>
              <a:gd name="connsiteX3" fmla="*/ 4348265 w 4424160"/>
              <a:gd name="connsiteY3" fmla="*/ 0 h 758951"/>
              <a:gd name="connsiteX4" fmla="*/ 4401931 w 4424160"/>
              <a:gd name="connsiteY4" fmla="*/ 22229 h 758951"/>
              <a:gd name="connsiteX5" fmla="*/ 4424160 w 4424160"/>
              <a:gd name="connsiteY5" fmla="*/ 75895 h 758951"/>
              <a:gd name="connsiteX6" fmla="*/ 4424160 w 4424160"/>
              <a:gd name="connsiteY6" fmla="*/ 683056 h 758951"/>
              <a:gd name="connsiteX7" fmla="*/ 4401931 w 4424160"/>
              <a:gd name="connsiteY7" fmla="*/ 736722 h 758951"/>
              <a:gd name="connsiteX8" fmla="*/ 4348265 w 4424160"/>
              <a:gd name="connsiteY8" fmla="*/ 758951 h 758951"/>
              <a:gd name="connsiteX9" fmla="*/ 75895 w 4424160"/>
              <a:gd name="connsiteY9" fmla="*/ 758951 h 758951"/>
              <a:gd name="connsiteX10" fmla="*/ 22229 w 4424160"/>
              <a:gd name="connsiteY10" fmla="*/ 736722 h 758951"/>
              <a:gd name="connsiteX11" fmla="*/ 0 w 4424160"/>
              <a:gd name="connsiteY11" fmla="*/ 683056 h 758951"/>
              <a:gd name="connsiteX12" fmla="*/ 0 w 4424160"/>
              <a:gd name="connsiteY12" fmla="*/ 75895 h 75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24160" h="758951">
                <a:moveTo>
                  <a:pt x="0" y="75895"/>
                </a:moveTo>
                <a:cubicBezTo>
                  <a:pt x="0" y="55766"/>
                  <a:pt x="7996" y="36462"/>
                  <a:pt x="22229" y="22229"/>
                </a:cubicBezTo>
                <a:cubicBezTo>
                  <a:pt x="36462" y="7996"/>
                  <a:pt x="55766" y="0"/>
                  <a:pt x="75895" y="0"/>
                </a:cubicBezTo>
                <a:lnTo>
                  <a:pt x="4348265" y="0"/>
                </a:lnTo>
                <a:cubicBezTo>
                  <a:pt x="4368394" y="0"/>
                  <a:pt x="4387698" y="7996"/>
                  <a:pt x="4401931" y="22229"/>
                </a:cubicBezTo>
                <a:cubicBezTo>
                  <a:pt x="4416164" y="36462"/>
                  <a:pt x="4424160" y="55766"/>
                  <a:pt x="4424160" y="75895"/>
                </a:cubicBezTo>
                <a:lnTo>
                  <a:pt x="4424160" y="683056"/>
                </a:lnTo>
                <a:cubicBezTo>
                  <a:pt x="4424160" y="703185"/>
                  <a:pt x="4416164" y="722489"/>
                  <a:pt x="4401931" y="736722"/>
                </a:cubicBezTo>
                <a:cubicBezTo>
                  <a:pt x="4387698" y="750955"/>
                  <a:pt x="4368394" y="758951"/>
                  <a:pt x="4348265" y="758951"/>
                </a:cubicBezTo>
                <a:lnTo>
                  <a:pt x="75895" y="758951"/>
                </a:lnTo>
                <a:cubicBezTo>
                  <a:pt x="55766" y="758951"/>
                  <a:pt x="36462" y="750955"/>
                  <a:pt x="22229" y="736722"/>
                </a:cubicBezTo>
                <a:cubicBezTo>
                  <a:pt x="7996" y="722489"/>
                  <a:pt x="0" y="703185"/>
                  <a:pt x="0" y="683056"/>
                </a:cubicBezTo>
                <a:lnTo>
                  <a:pt x="0" y="75895"/>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90809" tIns="67949" rIns="90809" bIns="67949" numCol="1" spcCol="1270" anchor="ctr" anchorCtr="0">
            <a:noAutofit/>
          </a:bodyPr>
          <a:lstStyle/>
          <a:p>
            <a:pPr lvl="0" algn="ctr" rtl="1"/>
            <a:r>
              <a:rPr lang="fa-IR" sz="3600" b="1" dirty="0" smtClean="0">
                <a:cs typeface="B Zar" pitchFamily="2" charset="-78"/>
              </a:rPr>
              <a:t>رو از قبـله برگرداندن</a:t>
            </a:r>
            <a:endParaRPr lang="en-US" sz="3600"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550840" y="913680"/>
            <a:ext cx="4278735"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برهم زدن صورت نماز</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3156249"/>
          </a:xfrm>
          <a:prstGeom prst="rect">
            <a:avLst/>
          </a:prstGeom>
        </p:spPr>
        <p:txBody>
          <a:bodyPr wrap="square">
            <a:spAutoFit/>
          </a:bodyPr>
          <a:lstStyle/>
          <a:p>
            <a:pPr algn="justLow" defTabSz="1244600" rtl="1">
              <a:lnSpc>
                <a:spcPct val="90000"/>
              </a:lnSpc>
              <a:spcBef>
                <a:spcPct val="0"/>
              </a:spcBef>
              <a:spcAft>
                <a:spcPct val="35000"/>
              </a:spcAft>
            </a:pPr>
            <a:r>
              <a:rPr lang="fa-IR" sz="4400" b="1" dirty="0" smtClean="0">
                <a:solidFill>
                  <a:schemeClr val="dk1">
                    <a:hueOff val="0"/>
                    <a:satOff val="0"/>
                    <a:lumOff val="0"/>
                    <a:alphaOff val="0"/>
                  </a:schemeClr>
                </a:solidFill>
                <a:cs typeface="B Zar" pitchFamily="2" charset="-78"/>
              </a:rPr>
              <a:t>1 ـ اگر در بين نماز، كارى كند كه صورت نماز را بر هم زند؛ مثل دست زدن، به هوا پريدن و مانند اينها، هر چند از روى فراموشى باشد، نماز باطل مى‏شود.</a:t>
            </a:r>
            <a:endParaRPr lang="en-US" sz="4400" b="1" dirty="0">
              <a:solidFill>
                <a:schemeClr val="dk1">
                  <a:hueOff val="0"/>
                  <a:satOff val="0"/>
                  <a:lumOff val="0"/>
                  <a:alphaOff val="0"/>
                </a:schemeClr>
              </a:solidFill>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607288" y="928670"/>
            <a:ext cx="4278735"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برهم زدن صورت نماز</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1937453"/>
          </a:xfrm>
          <a:prstGeom prst="rect">
            <a:avLst/>
          </a:prstGeom>
        </p:spPr>
        <p:txBody>
          <a:bodyPr wrap="square">
            <a:spAutoFit/>
          </a:bodyPr>
          <a:lstStyle/>
          <a:p>
            <a:pPr algn="justLow" defTabSz="1244600" rtl="1">
              <a:lnSpc>
                <a:spcPct val="90000"/>
              </a:lnSpc>
              <a:spcBef>
                <a:spcPct val="0"/>
              </a:spcBef>
              <a:spcAft>
                <a:spcPct val="35000"/>
              </a:spcAft>
            </a:pPr>
            <a:r>
              <a:rPr lang="fa-IR" sz="4400" b="1" dirty="0" smtClean="0">
                <a:solidFill>
                  <a:schemeClr val="dk1">
                    <a:hueOff val="0"/>
                    <a:satOff val="0"/>
                    <a:lumOff val="0"/>
                    <a:alphaOff val="0"/>
                  </a:schemeClr>
                </a:solidFill>
                <a:cs typeface="B Zar" pitchFamily="2" charset="-78"/>
              </a:rPr>
              <a:t>2 ـ اگر نمازگزار  به قدرى ساكت بماند كه نگويند نماز مى‏خواند، نمازش باطل مى‏شود.</a:t>
            </a:r>
            <a:endParaRPr lang="en-US" sz="4400" b="1" dirty="0">
              <a:solidFill>
                <a:schemeClr val="dk1">
                  <a:hueOff val="0"/>
                  <a:satOff val="0"/>
                  <a:lumOff val="0"/>
                  <a:alphaOff val="0"/>
                </a:schemeClr>
              </a:solidFill>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610800" y="932182"/>
            <a:ext cx="4278735"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برهم زدن صورت نماز</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3431709"/>
          </a:xfrm>
          <a:prstGeom prst="rect">
            <a:avLst/>
          </a:prstGeom>
        </p:spPr>
        <p:txBody>
          <a:bodyPr wrap="square">
            <a:spAutoFit/>
          </a:bodyPr>
          <a:lstStyle/>
          <a:p>
            <a:pPr algn="justLow" defTabSz="1244600" rtl="1">
              <a:lnSpc>
                <a:spcPct val="90000"/>
              </a:lnSpc>
              <a:spcBef>
                <a:spcPct val="0"/>
              </a:spcBef>
              <a:spcAft>
                <a:spcPct val="35000"/>
              </a:spcAft>
            </a:pPr>
            <a:r>
              <a:rPr lang="fa-IR" sz="4000" b="1" dirty="0" smtClean="0">
                <a:solidFill>
                  <a:schemeClr val="dk1">
                    <a:hueOff val="0"/>
                    <a:satOff val="0"/>
                    <a:lumOff val="0"/>
                    <a:alphaOff val="0"/>
                  </a:schemeClr>
                </a:solidFill>
                <a:cs typeface="B Zar" pitchFamily="2" charset="-78"/>
              </a:rPr>
              <a:t>3 ـ رها كردن نماز واجب (شكستن نماز) از روى اختيار، حرام است، ولى براى حفظ جان خود يا كسى كه حفظ جانش واجب است يا حفظ مالى كه نگهدارى آن واجب است يا حفظ آبروى خود، مانعى ندارد و گاهى واجب است.</a:t>
            </a:r>
            <a:endParaRPr lang="en-US" sz="4000" b="1" dirty="0">
              <a:solidFill>
                <a:schemeClr val="dk1">
                  <a:hueOff val="0"/>
                  <a:satOff val="0"/>
                  <a:lumOff val="0"/>
                  <a:alphaOff val="0"/>
                </a:schemeClr>
              </a:solidFill>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509382" y="913680"/>
            <a:ext cx="4278735"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برهم زدن صورت نماز</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3679469"/>
          </a:xfrm>
          <a:prstGeom prst="rect">
            <a:avLst/>
          </a:prstGeom>
        </p:spPr>
        <p:txBody>
          <a:bodyPr wrap="square">
            <a:spAutoFit/>
          </a:bodyPr>
          <a:lstStyle/>
          <a:p>
            <a:pPr algn="justLow" defTabSz="1244600" rtl="1">
              <a:lnSpc>
                <a:spcPct val="90000"/>
              </a:lnSpc>
              <a:spcBef>
                <a:spcPct val="0"/>
              </a:spcBef>
              <a:spcAft>
                <a:spcPct val="35000"/>
              </a:spcAft>
            </a:pPr>
            <a:r>
              <a:rPr lang="fa-IR" sz="3600" b="1" dirty="0" smtClean="0">
                <a:solidFill>
                  <a:schemeClr val="dk1">
                    <a:hueOff val="0"/>
                    <a:satOff val="0"/>
                    <a:lumOff val="0"/>
                    <a:alphaOff val="0"/>
                  </a:schemeClr>
                </a:solidFill>
                <a:cs typeface="B Zar" pitchFamily="2" charset="-78"/>
              </a:rPr>
              <a:t>4 ـ شكستن نماز براى پرداخت بدهى با اين شرايط اشكال ندارد:</a:t>
            </a:r>
            <a:endParaRPr lang="en-US" sz="3600" b="1" dirty="0" smtClean="0">
              <a:solidFill>
                <a:schemeClr val="dk1">
                  <a:hueOff val="0"/>
                  <a:satOff val="0"/>
                  <a:lumOff val="0"/>
                  <a:alphaOff val="0"/>
                </a:schemeClr>
              </a:solidFill>
              <a:cs typeface="B Zar" pitchFamily="2" charset="-78"/>
            </a:endParaRPr>
          </a:p>
          <a:p>
            <a:pPr algn="justLow" defTabSz="1244600" rtl="1">
              <a:lnSpc>
                <a:spcPct val="90000"/>
              </a:lnSpc>
              <a:spcBef>
                <a:spcPct val="0"/>
              </a:spcBef>
              <a:spcAft>
                <a:spcPct val="35000"/>
              </a:spcAft>
            </a:pPr>
            <a:r>
              <a:rPr lang="fa-IR" sz="3600" b="1" dirty="0" smtClean="0">
                <a:solidFill>
                  <a:schemeClr val="dk1">
                    <a:hueOff val="0"/>
                    <a:satOff val="0"/>
                    <a:lumOff val="0"/>
                    <a:alphaOff val="0"/>
                  </a:schemeClr>
                </a:solidFill>
                <a:cs typeface="B Zar" pitchFamily="2" charset="-78"/>
              </a:rPr>
              <a:t>*  طلبكار، طلب خود را بخواهد.</a:t>
            </a:r>
            <a:endParaRPr lang="en-US" sz="3600" b="1" dirty="0" smtClean="0">
              <a:solidFill>
                <a:schemeClr val="dk1">
                  <a:hueOff val="0"/>
                  <a:satOff val="0"/>
                  <a:lumOff val="0"/>
                  <a:alphaOff val="0"/>
                </a:schemeClr>
              </a:solidFill>
              <a:cs typeface="B Zar" pitchFamily="2" charset="-78"/>
            </a:endParaRPr>
          </a:p>
          <a:p>
            <a:pPr algn="justLow" defTabSz="1244600" rtl="1">
              <a:lnSpc>
                <a:spcPct val="90000"/>
              </a:lnSpc>
              <a:spcBef>
                <a:spcPct val="0"/>
              </a:spcBef>
              <a:spcAft>
                <a:spcPct val="35000"/>
              </a:spcAft>
            </a:pPr>
            <a:r>
              <a:rPr lang="fa-IR" sz="3600" b="1" dirty="0" smtClean="0">
                <a:solidFill>
                  <a:schemeClr val="dk1">
                    <a:hueOff val="0"/>
                    <a:satOff val="0"/>
                    <a:lumOff val="0"/>
                    <a:alphaOff val="0"/>
                  </a:schemeClr>
                </a:solidFill>
                <a:cs typeface="B Zar" pitchFamily="2" charset="-78"/>
              </a:rPr>
              <a:t>*  وقت نماز تنگ نباشد؛ يعنى بتواند پس از پرداخت بدهى، نماز را در وقتِ آن بخواند.</a:t>
            </a:r>
            <a:endParaRPr lang="en-US" sz="3600" b="1" dirty="0" smtClean="0">
              <a:solidFill>
                <a:schemeClr val="dk1">
                  <a:hueOff val="0"/>
                  <a:satOff val="0"/>
                  <a:lumOff val="0"/>
                  <a:alphaOff val="0"/>
                </a:schemeClr>
              </a:solidFill>
              <a:cs typeface="B Zar" pitchFamily="2" charset="-78"/>
            </a:endParaRPr>
          </a:p>
          <a:p>
            <a:pPr algn="justLow" defTabSz="1244600" rtl="1">
              <a:lnSpc>
                <a:spcPct val="90000"/>
              </a:lnSpc>
              <a:spcBef>
                <a:spcPct val="0"/>
              </a:spcBef>
              <a:spcAft>
                <a:spcPct val="35000"/>
              </a:spcAft>
            </a:pPr>
            <a:r>
              <a:rPr lang="fa-IR" sz="3600" b="1" dirty="0" smtClean="0">
                <a:solidFill>
                  <a:schemeClr val="dk1">
                    <a:hueOff val="0"/>
                    <a:satOff val="0"/>
                    <a:lumOff val="0"/>
                    <a:alphaOff val="0"/>
                  </a:schemeClr>
                </a:solidFill>
                <a:cs typeface="B Zar" pitchFamily="2" charset="-78"/>
              </a:rPr>
              <a:t>*  در بين نماز نتواند بدهى را بپردازد.</a:t>
            </a:r>
            <a:endParaRPr lang="en-US" sz="3600" b="1" dirty="0">
              <a:solidFill>
                <a:schemeClr val="dk1">
                  <a:hueOff val="0"/>
                  <a:satOff val="0"/>
                  <a:lumOff val="0"/>
                  <a:alphaOff val="0"/>
                </a:schemeClr>
              </a:solidFill>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524372" y="913680"/>
            <a:ext cx="4278735"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برهم زدن صورت نماز</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3277820"/>
          </a:xfrm>
          <a:prstGeom prst="rect">
            <a:avLst/>
          </a:prstGeom>
        </p:spPr>
        <p:txBody>
          <a:bodyPr wrap="square">
            <a:spAutoFit/>
          </a:bodyPr>
          <a:lstStyle/>
          <a:p>
            <a:pPr algn="justLow" defTabSz="1244600" rtl="1">
              <a:lnSpc>
                <a:spcPct val="90000"/>
              </a:lnSpc>
              <a:spcBef>
                <a:spcPct val="0"/>
              </a:spcBef>
              <a:spcAft>
                <a:spcPct val="35000"/>
              </a:spcAft>
            </a:pPr>
            <a:r>
              <a:rPr lang="fa-IR" sz="3600" b="1" dirty="0" smtClean="0">
                <a:solidFill>
                  <a:schemeClr val="dk1">
                    <a:hueOff val="0"/>
                    <a:satOff val="0"/>
                    <a:lumOff val="0"/>
                    <a:alphaOff val="0"/>
                  </a:schemeClr>
                </a:solidFill>
                <a:cs typeface="B Zar" pitchFamily="2" charset="-78"/>
              </a:rPr>
              <a:t>5 ـ اگر در بين نماز متوجه شود كه مسجد نجس است و وقت نماز تنگ است: بايد نماز را تمام كند و پس از نماز، مسجد را تطهير كند.</a:t>
            </a:r>
            <a:endParaRPr lang="en-US" sz="3600" b="1" dirty="0" smtClean="0">
              <a:solidFill>
                <a:schemeClr val="dk1">
                  <a:hueOff val="0"/>
                  <a:satOff val="0"/>
                  <a:lumOff val="0"/>
                  <a:alphaOff val="0"/>
                </a:schemeClr>
              </a:solidFill>
              <a:cs typeface="B Zar" pitchFamily="2" charset="-78"/>
            </a:endParaRPr>
          </a:p>
          <a:p>
            <a:pPr algn="justLow" defTabSz="1244600" rtl="1">
              <a:lnSpc>
                <a:spcPct val="90000"/>
              </a:lnSpc>
              <a:spcBef>
                <a:spcPct val="0"/>
              </a:spcBef>
              <a:spcAft>
                <a:spcPct val="35000"/>
              </a:spcAft>
            </a:pPr>
            <a:r>
              <a:rPr lang="fa-IR" sz="3600" b="1" dirty="0" smtClean="0">
                <a:solidFill>
                  <a:schemeClr val="dk1">
                    <a:hueOff val="0"/>
                    <a:satOff val="0"/>
                    <a:lumOff val="0"/>
                    <a:alphaOff val="0"/>
                  </a:schemeClr>
                </a:solidFill>
                <a:cs typeface="B Zar" pitchFamily="2" charset="-78"/>
              </a:rPr>
              <a:t>وقت نماز وسعت دارد: اگر نمى‏تواند در بين نماز مسجد را تطهير كند، بايد نماز را رها</a:t>
            </a:r>
            <a:br>
              <a:rPr lang="fa-IR" sz="3600" b="1" dirty="0" smtClean="0">
                <a:solidFill>
                  <a:schemeClr val="dk1">
                    <a:hueOff val="0"/>
                    <a:satOff val="0"/>
                    <a:lumOff val="0"/>
                    <a:alphaOff val="0"/>
                  </a:schemeClr>
                </a:solidFill>
                <a:cs typeface="B Zar" pitchFamily="2" charset="-78"/>
              </a:rPr>
            </a:br>
            <a:r>
              <a:rPr lang="fa-IR" sz="3600" b="1" dirty="0" smtClean="0">
                <a:solidFill>
                  <a:schemeClr val="dk1">
                    <a:hueOff val="0"/>
                    <a:satOff val="0"/>
                    <a:lumOff val="0"/>
                    <a:alphaOff val="0"/>
                  </a:schemeClr>
                </a:solidFill>
                <a:cs typeface="B Zar" pitchFamily="2" charset="-78"/>
              </a:rPr>
              <a:t>كند و مسجد را تطهير نمايد و بعد نماز را بخواند.</a:t>
            </a:r>
            <a:endParaRPr lang="en-US" sz="3600" b="1" dirty="0">
              <a:solidFill>
                <a:schemeClr val="dk1">
                  <a:hueOff val="0"/>
                  <a:satOff val="0"/>
                  <a:lumOff val="0"/>
                  <a:alphaOff val="0"/>
                </a:schemeClr>
              </a:solidFill>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
        <p:nvSpPr>
          <p:cNvPr id="16" name="4-Point Star 15">
            <a:hlinkClick r:id="rId2" action="ppaction://hlinksldjump"/>
          </p:cNvPr>
          <p:cNvSpPr/>
          <p:nvPr/>
        </p:nvSpPr>
        <p:spPr>
          <a:xfrm>
            <a:off x="952472" y="5857892"/>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7" name="Striped Right Arrow 16">
            <a:hlinkClick r:id="rId3" action="ppaction://hlinksldjump"/>
          </p:cNvPr>
          <p:cNvSpPr/>
          <p:nvPr/>
        </p:nvSpPr>
        <p:spPr>
          <a:xfrm rot="10800000">
            <a:off x="95216" y="6215082"/>
            <a:ext cx="57785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childTnLst>
                                </p:cTn>
                              </p:par>
                              <p:par>
                                <p:cTn id="23" presetID="8" presetClass="emph" presetSubtype="0" repeatCount="indefinite" fill="hold" grpId="1" nodeType="withEffect">
                                  <p:stCondLst>
                                    <p:cond delay="0"/>
                                  </p:stCondLst>
                                  <p:childTnLst>
                                    <p:animRot by="21600000">
                                      <p:cBhvr>
                                        <p:cTn id="24" dur="2000" fill="hold"/>
                                        <p:tgtEl>
                                          <p:spTgt spid="16"/>
                                        </p:tgtEl>
                                        <p:attrNameLst>
                                          <p:attrName>r</p:attrName>
                                        </p:attrNameLst>
                                      </p:cBhvr>
                                    </p:animRot>
                                  </p:childTnLst>
                                </p:cTn>
                              </p:par>
                            </p:childTnLst>
                          </p:cTn>
                        </p:par>
                        <p:par>
                          <p:cTn id="25" fill="hold">
                            <p:stCondLst>
                              <p:cond delay="7760"/>
                            </p:stCondLst>
                            <p:childTnLst>
                              <p:par>
                                <p:cTn id="26" presetID="53"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P spid="16" grpId="0" animBg="1"/>
      <p:bldP spid="16" grpId="1"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pic>
        <p:nvPicPr>
          <p:cNvPr id="9" name="Picture 8" descr="Picture2.png">
            <a:hlinkClick r:id="rId2" action="ppaction://hlinksldjump"/>
          </p:cNvPr>
          <p:cNvPicPr>
            <a:picLocks noChangeAspect="1"/>
          </p:cNvPicPr>
          <p:nvPr/>
        </p:nvPicPr>
        <p:blipFill>
          <a:blip r:embed="rId3" cstate="print"/>
          <a:stretch>
            <a:fillRect/>
          </a:stretch>
        </p:blipFill>
        <p:spPr>
          <a:xfrm>
            <a:off x="380968" y="785794"/>
            <a:ext cx="9070099" cy="56931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667248" y="928670"/>
            <a:ext cx="4278735"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برهم زدن صورت نماز</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1328056"/>
          </a:xfrm>
          <a:prstGeom prst="rect">
            <a:avLst/>
          </a:prstGeom>
        </p:spPr>
        <p:txBody>
          <a:bodyPr wrap="square">
            <a:spAutoFit/>
          </a:bodyPr>
          <a:lstStyle/>
          <a:p>
            <a:pPr algn="justLow" defTabSz="1244600" rtl="1">
              <a:lnSpc>
                <a:spcPct val="90000"/>
              </a:lnSpc>
              <a:spcBef>
                <a:spcPct val="0"/>
              </a:spcBef>
              <a:spcAft>
                <a:spcPct val="35000"/>
              </a:spcAft>
            </a:pPr>
            <a:r>
              <a:rPr lang="fa-IR" sz="4400" b="1" dirty="0" smtClean="0">
                <a:solidFill>
                  <a:schemeClr val="dk1">
                    <a:hueOff val="0"/>
                    <a:satOff val="0"/>
                    <a:lumOff val="0"/>
                    <a:alphaOff val="0"/>
                  </a:schemeClr>
                </a:solidFill>
                <a:cs typeface="B Zar" pitchFamily="2" charset="-78"/>
              </a:rPr>
              <a:t>6 ـ شكستن نماز براى مالى كه اهميّت ندارد مكروه است.</a:t>
            </a: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
        <p:nvSpPr>
          <p:cNvPr id="45" name="Rectangle 44"/>
          <p:cNvSpPr/>
          <p:nvPr/>
        </p:nvSpPr>
        <p:spPr>
          <a:xfrm>
            <a:off x="1023910" y="571480"/>
            <a:ext cx="7572428" cy="1077218"/>
          </a:xfrm>
          <a:prstGeom prst="rect">
            <a:avLst/>
          </a:prstGeom>
        </p:spPr>
        <p:txBody>
          <a:bodyPr wrap="square">
            <a:spAutoFit/>
          </a:bodyPr>
          <a:lstStyle/>
          <a:p>
            <a:pPr lvl="0" algn="ctr" defTabSz="889000" rtl="1">
              <a:lnSpc>
                <a:spcPct val="100000"/>
              </a:lnSpc>
              <a:spcBef>
                <a:spcPct val="0"/>
              </a:spcBef>
              <a:spcAft>
                <a:spcPts val="0"/>
              </a:spcAft>
            </a:pPr>
            <a:r>
              <a:rPr lang="fa-IR" sz="2000" dirty="0" smtClean="0">
                <a:cs typeface="B Zar" pitchFamily="2" charset="-78"/>
              </a:rPr>
              <a:t>آنگاه كه نمازگزار، تكبيره‏الاحرام مى‏گويد، </a:t>
            </a:r>
          </a:p>
          <a:p>
            <a:pPr lvl="0" algn="ctr" defTabSz="889000" rtl="1">
              <a:lnSpc>
                <a:spcPct val="100000"/>
              </a:lnSpc>
              <a:spcBef>
                <a:spcPct val="0"/>
              </a:spcBef>
              <a:spcAft>
                <a:spcPts val="0"/>
              </a:spcAft>
            </a:pPr>
            <a:r>
              <a:rPr lang="fa-IR" sz="2000" dirty="0" smtClean="0">
                <a:cs typeface="B Zar" pitchFamily="2" charset="-78"/>
              </a:rPr>
              <a:t>تا پايان نماز، بعضى كارها بر او حرام مى‏شود و اگر يكى از آنها را انجام دهد نمازش باطل مى‏شود، </a:t>
            </a:r>
          </a:p>
          <a:p>
            <a:pPr lvl="0" algn="ctr" defTabSz="889000" rtl="1">
              <a:lnSpc>
                <a:spcPct val="100000"/>
              </a:lnSpc>
              <a:spcBef>
                <a:spcPct val="0"/>
              </a:spcBef>
              <a:spcAft>
                <a:spcPts val="0"/>
              </a:spcAft>
            </a:pPr>
            <a:r>
              <a:rPr lang="fa-IR" sz="2400" b="1" dirty="0" smtClean="0">
                <a:solidFill>
                  <a:srgbClr val="C00000"/>
                </a:solidFill>
                <a:cs typeface="B Zar" pitchFamily="2" charset="-78"/>
              </a:rPr>
              <a:t>مبطلات نماز عبارتند از:</a:t>
            </a:r>
            <a:endParaRPr lang="en-US" sz="2400" b="1" dirty="0">
              <a:solidFill>
                <a:srgbClr val="C00000"/>
              </a:solidFill>
              <a:cs typeface="B Zar" pitchFamily="2" charset="-78"/>
            </a:endParaRPr>
          </a:p>
        </p:txBody>
      </p:sp>
      <p:sp>
        <p:nvSpPr>
          <p:cNvPr id="46" name="Freeform 45"/>
          <p:cNvSpPr/>
          <p:nvPr/>
        </p:nvSpPr>
        <p:spPr>
          <a:xfrm>
            <a:off x="881034" y="1674011"/>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5150" tIns="51815" rIns="65150" bIns="51815" numCol="1" spcCol="1270" anchor="ctr" anchorCtr="0">
            <a:noAutofit/>
          </a:bodyPr>
          <a:lstStyle/>
          <a:p>
            <a:pPr lvl="0" algn="ctr" defTabSz="933450" rtl="1">
              <a:lnSpc>
                <a:spcPct val="90000"/>
              </a:lnSpc>
              <a:spcBef>
                <a:spcPct val="0"/>
              </a:spcBef>
              <a:spcAft>
                <a:spcPct val="35000"/>
              </a:spcAft>
            </a:pPr>
            <a:r>
              <a:rPr lang="fa-IR" sz="2100" b="1" kern="1200" dirty="0" smtClean="0">
                <a:cs typeface="B Zar" pitchFamily="2" charset="-78"/>
              </a:rPr>
              <a:t>از بين رفتن يكى از شرطهاى نماز؛</a:t>
            </a:r>
            <a:endParaRPr lang="en-US" sz="2100" b="1" kern="1200" dirty="0">
              <a:cs typeface="B Zar" pitchFamily="2" charset="-78"/>
            </a:endParaRPr>
          </a:p>
        </p:txBody>
      </p:sp>
      <p:sp>
        <p:nvSpPr>
          <p:cNvPr id="48" name="Freeform 47"/>
          <p:cNvSpPr/>
          <p:nvPr/>
        </p:nvSpPr>
        <p:spPr>
          <a:xfrm>
            <a:off x="881034" y="2080341"/>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پيش آمدن چيزى كه وضو يا غسل را باطل مى‏كند؛</a:t>
            </a:r>
            <a:endParaRPr lang="en-US" sz="2100" b="1" dirty="0">
              <a:cs typeface="B Zar" pitchFamily="2" charset="-78"/>
            </a:endParaRPr>
          </a:p>
        </p:txBody>
      </p:sp>
      <p:sp>
        <p:nvSpPr>
          <p:cNvPr id="50" name="Freeform 49"/>
          <p:cNvSpPr/>
          <p:nvPr/>
        </p:nvSpPr>
        <p:spPr>
          <a:xfrm>
            <a:off x="881034" y="2486671"/>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خوردن و آشاميدن؛</a:t>
            </a:r>
            <a:endParaRPr lang="en-US" sz="2100" b="1" dirty="0">
              <a:cs typeface="B Zar" pitchFamily="2" charset="-78"/>
            </a:endParaRPr>
          </a:p>
        </p:txBody>
      </p:sp>
      <p:sp>
        <p:nvSpPr>
          <p:cNvPr id="52" name="Freeform 51"/>
          <p:cNvSpPr/>
          <p:nvPr/>
        </p:nvSpPr>
        <p:spPr>
          <a:xfrm>
            <a:off x="881034" y="2893002"/>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سخن گفتن؛</a:t>
            </a:r>
            <a:endParaRPr lang="en-US" sz="2100" b="1" dirty="0">
              <a:cs typeface="B Zar" pitchFamily="2" charset="-78"/>
            </a:endParaRPr>
          </a:p>
        </p:txBody>
      </p:sp>
      <p:sp>
        <p:nvSpPr>
          <p:cNvPr id="55" name="Freeform 54"/>
          <p:cNvSpPr/>
          <p:nvPr/>
        </p:nvSpPr>
        <p:spPr>
          <a:xfrm>
            <a:off x="881034" y="3299332"/>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خنديدن؛</a:t>
            </a:r>
            <a:endParaRPr lang="en-US" sz="2100" b="1" dirty="0">
              <a:cs typeface="B Zar" pitchFamily="2" charset="-78"/>
            </a:endParaRPr>
          </a:p>
        </p:txBody>
      </p:sp>
      <p:sp>
        <p:nvSpPr>
          <p:cNvPr id="56" name="Freeform 55"/>
          <p:cNvSpPr/>
          <p:nvPr/>
        </p:nvSpPr>
        <p:spPr>
          <a:xfrm>
            <a:off x="881034" y="3705662"/>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گريستن؛</a:t>
            </a:r>
            <a:endParaRPr lang="en-US" sz="2100" b="1" dirty="0">
              <a:cs typeface="B Zar" pitchFamily="2" charset="-78"/>
            </a:endParaRPr>
          </a:p>
        </p:txBody>
      </p:sp>
      <p:sp>
        <p:nvSpPr>
          <p:cNvPr id="57" name="Freeform 56"/>
          <p:cNvSpPr/>
          <p:nvPr/>
        </p:nvSpPr>
        <p:spPr>
          <a:xfrm>
            <a:off x="881034" y="4111993"/>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رو از قبله برگرداندن؛</a:t>
            </a:r>
            <a:endParaRPr lang="en-US" sz="2100" b="1" dirty="0">
              <a:cs typeface="B Zar" pitchFamily="2" charset="-78"/>
            </a:endParaRPr>
          </a:p>
        </p:txBody>
      </p:sp>
      <p:sp>
        <p:nvSpPr>
          <p:cNvPr id="58" name="Freeform 57"/>
          <p:cNvSpPr/>
          <p:nvPr/>
        </p:nvSpPr>
        <p:spPr>
          <a:xfrm>
            <a:off x="881034" y="4518323"/>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كم يا زياد شدن اركان نماز؛</a:t>
            </a:r>
            <a:endParaRPr lang="en-US" sz="2100" b="1" dirty="0">
              <a:cs typeface="B Zar" pitchFamily="2" charset="-78"/>
            </a:endParaRPr>
          </a:p>
        </p:txBody>
      </p:sp>
      <p:sp>
        <p:nvSpPr>
          <p:cNvPr id="59" name="Freeform 58"/>
          <p:cNvSpPr/>
          <p:nvPr/>
        </p:nvSpPr>
        <p:spPr>
          <a:xfrm>
            <a:off x="881034" y="4924653"/>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بر هم زدن صورت نماز؛</a:t>
            </a:r>
            <a:endParaRPr lang="en-US" sz="2100" b="1" dirty="0">
              <a:cs typeface="B Zar" pitchFamily="2" charset="-78"/>
            </a:endParaRPr>
          </a:p>
        </p:txBody>
      </p:sp>
      <p:sp>
        <p:nvSpPr>
          <p:cNvPr id="60" name="Freeform 59"/>
          <p:cNvSpPr/>
          <p:nvPr/>
        </p:nvSpPr>
        <p:spPr>
          <a:xfrm>
            <a:off x="881034" y="5330983"/>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دست‏ها را بر هم گذاشتن؛</a:t>
            </a:r>
            <a:endParaRPr lang="en-US" sz="2100" b="1" dirty="0">
              <a:cs typeface="B Zar" pitchFamily="2" charset="-78"/>
            </a:endParaRPr>
          </a:p>
        </p:txBody>
      </p:sp>
      <p:sp>
        <p:nvSpPr>
          <p:cNvPr id="61" name="Freeform 60"/>
          <p:cNvSpPr/>
          <p:nvPr/>
        </p:nvSpPr>
        <p:spPr>
          <a:xfrm>
            <a:off x="881034" y="5737314"/>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آمين گفتن بعد از حمد؛</a:t>
            </a:r>
            <a:endParaRPr lang="en-US" sz="2100" b="1" dirty="0">
              <a:cs typeface="B Zar" pitchFamily="2" charset="-78"/>
            </a:endParaRPr>
          </a:p>
        </p:txBody>
      </p:sp>
      <p:sp>
        <p:nvSpPr>
          <p:cNvPr id="62" name="Freeform 61"/>
          <p:cNvSpPr/>
          <p:nvPr/>
        </p:nvSpPr>
        <p:spPr>
          <a:xfrm>
            <a:off x="881034" y="6143644"/>
            <a:ext cx="7929618" cy="403228"/>
          </a:xfrm>
          <a:custGeom>
            <a:avLst/>
            <a:gdLst>
              <a:gd name="connsiteX0" fmla="*/ 0 w 9144064"/>
              <a:gd name="connsiteY0" fmla="*/ 40323 h 403228"/>
              <a:gd name="connsiteX1" fmla="*/ 11810 w 9144064"/>
              <a:gd name="connsiteY1" fmla="*/ 11810 h 403228"/>
              <a:gd name="connsiteX2" fmla="*/ 40323 w 9144064"/>
              <a:gd name="connsiteY2" fmla="*/ 0 h 403228"/>
              <a:gd name="connsiteX3" fmla="*/ 9103741 w 9144064"/>
              <a:gd name="connsiteY3" fmla="*/ 0 h 403228"/>
              <a:gd name="connsiteX4" fmla="*/ 9132254 w 9144064"/>
              <a:gd name="connsiteY4" fmla="*/ 11810 h 403228"/>
              <a:gd name="connsiteX5" fmla="*/ 9144064 w 9144064"/>
              <a:gd name="connsiteY5" fmla="*/ 40323 h 403228"/>
              <a:gd name="connsiteX6" fmla="*/ 9144064 w 9144064"/>
              <a:gd name="connsiteY6" fmla="*/ 362905 h 403228"/>
              <a:gd name="connsiteX7" fmla="*/ 9132254 w 9144064"/>
              <a:gd name="connsiteY7" fmla="*/ 391418 h 403228"/>
              <a:gd name="connsiteX8" fmla="*/ 9103741 w 9144064"/>
              <a:gd name="connsiteY8" fmla="*/ 403228 h 403228"/>
              <a:gd name="connsiteX9" fmla="*/ 40323 w 9144064"/>
              <a:gd name="connsiteY9" fmla="*/ 403228 h 403228"/>
              <a:gd name="connsiteX10" fmla="*/ 11810 w 9144064"/>
              <a:gd name="connsiteY10" fmla="*/ 391418 h 403228"/>
              <a:gd name="connsiteX11" fmla="*/ 0 w 9144064"/>
              <a:gd name="connsiteY11" fmla="*/ 362905 h 403228"/>
              <a:gd name="connsiteX12" fmla="*/ 0 w 9144064"/>
              <a:gd name="connsiteY12" fmla="*/ 40323 h 40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64" h="403228">
                <a:moveTo>
                  <a:pt x="0" y="40323"/>
                </a:moveTo>
                <a:cubicBezTo>
                  <a:pt x="0" y="29629"/>
                  <a:pt x="4248" y="19372"/>
                  <a:pt x="11810" y="11810"/>
                </a:cubicBezTo>
                <a:cubicBezTo>
                  <a:pt x="19372" y="4248"/>
                  <a:pt x="29628" y="0"/>
                  <a:pt x="40323" y="0"/>
                </a:cubicBezTo>
                <a:lnTo>
                  <a:pt x="9103741" y="0"/>
                </a:lnTo>
                <a:cubicBezTo>
                  <a:pt x="9114435" y="0"/>
                  <a:pt x="9124692" y="4248"/>
                  <a:pt x="9132254" y="11810"/>
                </a:cubicBezTo>
                <a:cubicBezTo>
                  <a:pt x="9139816" y="19372"/>
                  <a:pt x="9144064" y="29628"/>
                  <a:pt x="9144064" y="40323"/>
                </a:cubicBezTo>
                <a:lnTo>
                  <a:pt x="9144064" y="362905"/>
                </a:lnTo>
                <a:cubicBezTo>
                  <a:pt x="9144064" y="373599"/>
                  <a:pt x="9139816" y="383856"/>
                  <a:pt x="9132254" y="391418"/>
                </a:cubicBezTo>
                <a:cubicBezTo>
                  <a:pt x="9124692" y="398980"/>
                  <a:pt x="9114436" y="403228"/>
                  <a:pt x="9103741" y="403228"/>
                </a:cubicBezTo>
                <a:lnTo>
                  <a:pt x="40323" y="403228"/>
                </a:lnTo>
                <a:cubicBezTo>
                  <a:pt x="29629" y="403228"/>
                  <a:pt x="19372" y="398980"/>
                  <a:pt x="11810" y="391418"/>
                </a:cubicBezTo>
                <a:cubicBezTo>
                  <a:pt x="4248" y="383856"/>
                  <a:pt x="0" y="373600"/>
                  <a:pt x="0" y="362905"/>
                </a:cubicBezTo>
                <a:lnTo>
                  <a:pt x="0" y="40323"/>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65150" tIns="51815" rIns="65150" bIns="51815" numCol="1" spcCol="1270" anchor="ctr" anchorCtr="0">
            <a:noAutofit/>
          </a:bodyPr>
          <a:lstStyle/>
          <a:p>
            <a:pPr algn="ctr" defTabSz="933450" rtl="1">
              <a:lnSpc>
                <a:spcPct val="90000"/>
              </a:lnSpc>
              <a:spcBef>
                <a:spcPct val="0"/>
              </a:spcBef>
              <a:spcAft>
                <a:spcPct val="35000"/>
              </a:spcAft>
            </a:pPr>
            <a:r>
              <a:rPr lang="fa-IR" sz="2100" b="1" dirty="0" smtClean="0">
                <a:cs typeface="B Zar" pitchFamily="2" charset="-78"/>
              </a:rPr>
              <a:t>پيش آمدن شكى كه مبطل نماز است؛</a:t>
            </a:r>
            <a:endParaRPr lang="en-US" sz="2100" b="1" dirty="0">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45">
                                            <p:txEl>
                                              <p:pRg st="0" end="0"/>
                                            </p:txEl>
                                          </p:spTgt>
                                        </p:tgtEl>
                                        <p:attrNameLst>
                                          <p:attrName>style.visibility</p:attrName>
                                        </p:attrNameLst>
                                      </p:cBhvr>
                                      <p:to>
                                        <p:strVal val="visible"/>
                                      </p:to>
                                    </p:set>
                                    <p:anim calcmode="discrete" valueType="clr">
                                      <p:cBhvr override="childStyle">
                                        <p:cTn id="7" dur="80"/>
                                        <p:tgtEl>
                                          <p:spTgt spid="4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4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45">
                                            <p:txEl>
                                              <p:pRg st="1" end="1"/>
                                            </p:txEl>
                                          </p:spTgt>
                                        </p:tgtEl>
                                        <p:attrNameLst>
                                          <p:attrName>style.visibility</p:attrName>
                                        </p:attrNameLst>
                                      </p:cBhvr>
                                      <p:to>
                                        <p:strVal val="visible"/>
                                      </p:to>
                                    </p:set>
                                    <p:anim calcmode="discrete" valueType="clr">
                                      <p:cBhvr override="childStyle">
                                        <p:cTn id="14" dur="80"/>
                                        <p:tgtEl>
                                          <p:spTgt spid="4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5">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45">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45">
                                            <p:txEl>
                                              <p:pRg st="2" end="2"/>
                                            </p:txEl>
                                          </p:spTgt>
                                        </p:tgtEl>
                                        <p:attrNameLst>
                                          <p:attrName>style.visibility</p:attrName>
                                        </p:attrNameLst>
                                      </p:cBhvr>
                                      <p:to>
                                        <p:strVal val="visible"/>
                                      </p:to>
                                    </p:set>
                                    <p:anim calcmode="discrete" valueType="clr">
                                      <p:cBhvr override="childStyle">
                                        <p:cTn id="21" dur="80"/>
                                        <p:tgtEl>
                                          <p:spTgt spid="4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45">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45">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slide(fromBottom)">
                                      <p:cBhvr>
                                        <p:cTn id="28" dur="500"/>
                                        <p:tgtEl>
                                          <p:spTgt spid="46"/>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slide(fromBottom)">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slide(fromBottom)">
                                      <p:cBhvr>
                                        <p:cTn id="38" dur="500"/>
                                        <p:tgtEl>
                                          <p:spTgt spid="5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slide(fromBottom)">
                                      <p:cBhvr>
                                        <p:cTn id="43" dur="500"/>
                                        <p:tgtEl>
                                          <p:spTgt spid="52"/>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lide(fromBottom)">
                                      <p:cBhvr>
                                        <p:cTn id="48" dur="500"/>
                                        <p:tgtEl>
                                          <p:spTgt spid="55"/>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slide(fromBottom)">
                                      <p:cBhvr>
                                        <p:cTn id="53" dur="500"/>
                                        <p:tgtEl>
                                          <p:spTgt spid="56"/>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slide(fromBottom)">
                                      <p:cBhvr>
                                        <p:cTn id="58" dur="500"/>
                                        <p:tgtEl>
                                          <p:spTgt spid="57"/>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slide(fromBottom)">
                                      <p:cBhvr>
                                        <p:cTn id="63" dur="500"/>
                                        <p:tgtEl>
                                          <p:spTgt spid="58"/>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slide(fromBottom)">
                                      <p:cBhvr>
                                        <p:cTn id="68" dur="500"/>
                                        <p:tgtEl>
                                          <p:spTgt spid="59"/>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slide(fromBottom)">
                                      <p:cBhvr>
                                        <p:cTn id="73" dur="500"/>
                                        <p:tgtEl>
                                          <p:spTgt spid="60"/>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61"/>
                                        </p:tgtEl>
                                        <p:attrNameLst>
                                          <p:attrName>style.visibility</p:attrName>
                                        </p:attrNameLst>
                                      </p:cBhvr>
                                      <p:to>
                                        <p:strVal val="visible"/>
                                      </p:to>
                                    </p:set>
                                    <p:animEffect transition="in" filter="slide(fromBottom)">
                                      <p:cBhvr>
                                        <p:cTn id="78" dur="500"/>
                                        <p:tgtEl>
                                          <p:spTgt spid="61"/>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slide(fromBottom)">
                                      <p:cBhvr>
                                        <p:cTn id="8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animBg="1"/>
      <p:bldP spid="50" grpId="0" animBg="1"/>
      <p:bldP spid="52" grpId="0" animBg="1"/>
      <p:bldP spid="55" grpId="0" animBg="1"/>
      <p:bldP spid="56" grpId="0" animBg="1"/>
      <p:bldP spid="57" grpId="0" animBg="1"/>
      <p:bldP spid="58" grpId="0" animBg="1"/>
      <p:bldP spid="59" grpId="0" animBg="1"/>
      <p:bldP spid="60" grpId="0" animBg="1"/>
      <p:bldP spid="61" grpId="0" animBg="1"/>
      <p:bldP spid="6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6604991" y="905184"/>
            <a:ext cx="2254143"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آمين گفتن</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2546851"/>
          </a:xfrm>
          <a:prstGeom prst="rect">
            <a:avLst/>
          </a:prstGeom>
        </p:spPr>
        <p:txBody>
          <a:bodyPr wrap="square">
            <a:spAutoFit/>
          </a:bodyPr>
          <a:lstStyle/>
          <a:p>
            <a:pPr lvl="0" algn="justLow" defTabSz="1244600" rtl="1">
              <a:lnSpc>
                <a:spcPct val="90000"/>
              </a:lnSpc>
              <a:spcBef>
                <a:spcPct val="0"/>
              </a:spcBef>
              <a:spcAft>
                <a:spcPct val="35000"/>
              </a:spcAft>
            </a:pPr>
            <a:r>
              <a:rPr lang="fa-IR" sz="4400" b="1" dirty="0" smtClean="0">
                <a:solidFill>
                  <a:schemeClr val="dk1">
                    <a:hueOff val="0"/>
                    <a:satOff val="0"/>
                    <a:lumOff val="0"/>
                    <a:alphaOff val="0"/>
                  </a:schemeClr>
                </a:solidFill>
                <a:cs typeface="B Zar" pitchFamily="2" charset="-78"/>
              </a:rPr>
              <a:t>اگر نمازگزار پس از سوره حمد عمدا «آمين» بگويد نماز باطل مى‏شود، ولى اگر سهوا يا از روى تقيّه بگويد نماز باطل نمى‏شود.</a:t>
            </a:r>
            <a:endParaRPr lang="en-US" sz="4400" b="1" dirty="0" smtClean="0">
              <a:solidFill>
                <a:schemeClr val="dk1">
                  <a:hueOff val="0"/>
                  <a:satOff val="0"/>
                  <a:lumOff val="0"/>
                  <a:alphaOff val="0"/>
                </a:schemeClr>
              </a:solidFill>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059239" y="928670"/>
            <a:ext cx="4894289"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دست‏ها را بر هم گذاشتن</a:t>
            </a:r>
            <a:endPar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2105192"/>
          </a:xfrm>
          <a:prstGeom prst="rect">
            <a:avLst/>
          </a:prstGeom>
        </p:spPr>
        <p:txBody>
          <a:bodyPr wrap="square">
            <a:spAutoFit/>
          </a:bodyPr>
          <a:lstStyle/>
          <a:p>
            <a:pPr lvl="0" algn="justLow" defTabSz="1244600" rtl="1">
              <a:lnSpc>
                <a:spcPct val="90000"/>
              </a:lnSpc>
              <a:spcBef>
                <a:spcPct val="0"/>
              </a:spcBef>
              <a:spcAft>
                <a:spcPct val="35000"/>
              </a:spcAft>
            </a:pPr>
            <a:r>
              <a:rPr lang="fa-IR" sz="4800" b="1" dirty="0" smtClean="0">
                <a:solidFill>
                  <a:schemeClr val="dk1">
                    <a:hueOff val="0"/>
                    <a:satOff val="0"/>
                    <a:lumOff val="0"/>
                    <a:alphaOff val="0"/>
                  </a:schemeClr>
                </a:solidFill>
                <a:cs typeface="B Zar" pitchFamily="2" charset="-78"/>
              </a:rPr>
              <a:t>اگر نمازگزار مثل بعضى غيرشيعيان در حال نماز دست‏ها را روى هم بگذارد نماز باطل است.</a:t>
            </a:r>
            <a:endParaRPr lang="en-US" sz="4800" b="1" dirty="0" smtClean="0">
              <a:solidFill>
                <a:schemeClr val="dk1">
                  <a:hueOff val="0"/>
                  <a:satOff val="0"/>
                  <a:lumOff val="0"/>
                  <a:alphaOff val="0"/>
                </a:schemeClr>
              </a:solidFill>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
        <p:nvSpPr>
          <p:cNvPr id="18" name="Freeform 17"/>
          <p:cNvSpPr/>
          <p:nvPr/>
        </p:nvSpPr>
        <p:spPr>
          <a:xfrm>
            <a:off x="1105200" y="573736"/>
            <a:ext cx="7957573" cy="856636"/>
          </a:xfrm>
          <a:custGeom>
            <a:avLst/>
            <a:gdLst>
              <a:gd name="connsiteX0" fmla="*/ 0 w 7957573"/>
              <a:gd name="connsiteY0" fmla="*/ 85664 h 856636"/>
              <a:gd name="connsiteX1" fmla="*/ 25090 w 7957573"/>
              <a:gd name="connsiteY1" fmla="*/ 25090 h 856636"/>
              <a:gd name="connsiteX2" fmla="*/ 85664 w 7957573"/>
              <a:gd name="connsiteY2" fmla="*/ 0 h 856636"/>
              <a:gd name="connsiteX3" fmla="*/ 7871909 w 7957573"/>
              <a:gd name="connsiteY3" fmla="*/ 0 h 856636"/>
              <a:gd name="connsiteX4" fmla="*/ 7932483 w 7957573"/>
              <a:gd name="connsiteY4" fmla="*/ 25090 h 856636"/>
              <a:gd name="connsiteX5" fmla="*/ 7957573 w 7957573"/>
              <a:gd name="connsiteY5" fmla="*/ 85664 h 856636"/>
              <a:gd name="connsiteX6" fmla="*/ 7957573 w 7957573"/>
              <a:gd name="connsiteY6" fmla="*/ 770972 h 856636"/>
              <a:gd name="connsiteX7" fmla="*/ 7932483 w 7957573"/>
              <a:gd name="connsiteY7" fmla="*/ 831546 h 856636"/>
              <a:gd name="connsiteX8" fmla="*/ 7871909 w 7957573"/>
              <a:gd name="connsiteY8" fmla="*/ 856636 h 856636"/>
              <a:gd name="connsiteX9" fmla="*/ 85664 w 7957573"/>
              <a:gd name="connsiteY9" fmla="*/ 856636 h 856636"/>
              <a:gd name="connsiteX10" fmla="*/ 25090 w 7957573"/>
              <a:gd name="connsiteY10" fmla="*/ 831546 h 856636"/>
              <a:gd name="connsiteX11" fmla="*/ 0 w 7957573"/>
              <a:gd name="connsiteY11" fmla="*/ 770972 h 856636"/>
              <a:gd name="connsiteX12" fmla="*/ 0 w 7957573"/>
              <a:gd name="connsiteY12" fmla="*/ 85664 h 85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57573" h="856636">
                <a:moveTo>
                  <a:pt x="0" y="85664"/>
                </a:moveTo>
                <a:cubicBezTo>
                  <a:pt x="0" y="62944"/>
                  <a:pt x="9025" y="41156"/>
                  <a:pt x="25090" y="25090"/>
                </a:cubicBezTo>
                <a:cubicBezTo>
                  <a:pt x="41155" y="9025"/>
                  <a:pt x="62944" y="0"/>
                  <a:pt x="85664" y="0"/>
                </a:cubicBezTo>
                <a:lnTo>
                  <a:pt x="7871909" y="0"/>
                </a:lnTo>
                <a:cubicBezTo>
                  <a:pt x="7894629" y="0"/>
                  <a:pt x="7916417" y="9025"/>
                  <a:pt x="7932483" y="25090"/>
                </a:cubicBezTo>
                <a:cubicBezTo>
                  <a:pt x="7948548" y="41155"/>
                  <a:pt x="7957573" y="62944"/>
                  <a:pt x="7957573" y="85664"/>
                </a:cubicBezTo>
                <a:lnTo>
                  <a:pt x="7957573" y="770972"/>
                </a:lnTo>
                <a:cubicBezTo>
                  <a:pt x="7957573" y="793692"/>
                  <a:pt x="7948548" y="815480"/>
                  <a:pt x="7932483" y="831546"/>
                </a:cubicBezTo>
                <a:cubicBezTo>
                  <a:pt x="7916418" y="847611"/>
                  <a:pt x="7894629" y="856636"/>
                  <a:pt x="7871909" y="856636"/>
                </a:cubicBezTo>
                <a:lnTo>
                  <a:pt x="85664" y="856636"/>
                </a:lnTo>
                <a:cubicBezTo>
                  <a:pt x="62944" y="856636"/>
                  <a:pt x="41156" y="847611"/>
                  <a:pt x="25090" y="831546"/>
                </a:cubicBezTo>
                <a:cubicBezTo>
                  <a:pt x="9025" y="815481"/>
                  <a:pt x="0" y="793692"/>
                  <a:pt x="0" y="770972"/>
                </a:cubicBezTo>
                <a:lnTo>
                  <a:pt x="0" y="85664"/>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97480" tIns="73350" rIns="97480" bIns="73350" numCol="1" spcCol="1270" anchor="ctr" anchorCtr="0">
            <a:noAutofit/>
          </a:bodyPr>
          <a:lstStyle/>
          <a:p>
            <a:pPr lvl="0" algn="ctr" defTabSz="1689100" rtl="1">
              <a:lnSpc>
                <a:spcPct val="90000"/>
              </a:lnSpc>
              <a:spcBef>
                <a:spcPct val="0"/>
              </a:spcBef>
              <a:spcAft>
                <a:spcPct val="35000"/>
              </a:spcAft>
            </a:pPr>
            <a:r>
              <a:rPr lang="fa-IR" sz="3800" b="1" kern="1200" dirty="0" smtClean="0">
                <a:cs typeface="B Zar" pitchFamily="2" charset="-78"/>
              </a:rPr>
              <a:t>برخى از مكروهات نماز:</a:t>
            </a:r>
            <a:endParaRPr lang="en-US" sz="3800" kern="1200" dirty="0">
              <a:cs typeface="B Zar" pitchFamily="2" charset="-78"/>
            </a:endParaRPr>
          </a:p>
        </p:txBody>
      </p:sp>
      <p:grpSp>
        <p:nvGrpSpPr>
          <p:cNvPr id="17" name="Group 16"/>
          <p:cNvGrpSpPr/>
          <p:nvPr/>
        </p:nvGrpSpPr>
        <p:grpSpPr>
          <a:xfrm>
            <a:off x="1105200" y="1430373"/>
            <a:ext cx="7161815" cy="1070795"/>
            <a:chOff x="1105200" y="1430373"/>
            <a:chExt cx="7161815" cy="1070795"/>
          </a:xfrm>
        </p:grpSpPr>
        <p:sp>
          <p:nvSpPr>
            <p:cNvPr id="19" name="Freeform 18"/>
            <p:cNvSpPr/>
            <p:nvPr/>
          </p:nvSpPr>
          <p:spPr>
            <a:xfrm>
              <a:off x="7471258" y="1430373"/>
              <a:ext cx="795757" cy="642477"/>
            </a:xfrm>
            <a:custGeom>
              <a:avLst/>
              <a:gdLst/>
              <a:ahLst/>
              <a:cxnLst/>
              <a:rect l="0" t="0" r="0" b="0"/>
              <a:pathLst>
                <a:path>
                  <a:moveTo>
                    <a:pt x="795757" y="0"/>
                  </a:moveTo>
                  <a:lnTo>
                    <a:pt x="795757" y="642477"/>
                  </a:lnTo>
                  <a:lnTo>
                    <a:pt x="0" y="64247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Freeform 19"/>
            <p:cNvSpPr/>
            <p:nvPr/>
          </p:nvSpPr>
          <p:spPr>
            <a:xfrm>
              <a:off x="1105200" y="1644532"/>
              <a:ext cx="6366058" cy="856636"/>
            </a:xfrm>
            <a:custGeom>
              <a:avLst/>
              <a:gdLst>
                <a:gd name="connsiteX0" fmla="*/ 0 w 6366058"/>
                <a:gd name="connsiteY0" fmla="*/ 85664 h 856636"/>
                <a:gd name="connsiteX1" fmla="*/ 25090 w 6366058"/>
                <a:gd name="connsiteY1" fmla="*/ 25090 h 856636"/>
                <a:gd name="connsiteX2" fmla="*/ 85664 w 6366058"/>
                <a:gd name="connsiteY2" fmla="*/ 0 h 856636"/>
                <a:gd name="connsiteX3" fmla="*/ 6280394 w 6366058"/>
                <a:gd name="connsiteY3" fmla="*/ 0 h 856636"/>
                <a:gd name="connsiteX4" fmla="*/ 6340968 w 6366058"/>
                <a:gd name="connsiteY4" fmla="*/ 25090 h 856636"/>
                <a:gd name="connsiteX5" fmla="*/ 6366058 w 6366058"/>
                <a:gd name="connsiteY5" fmla="*/ 85664 h 856636"/>
                <a:gd name="connsiteX6" fmla="*/ 6366058 w 6366058"/>
                <a:gd name="connsiteY6" fmla="*/ 770972 h 856636"/>
                <a:gd name="connsiteX7" fmla="*/ 6340968 w 6366058"/>
                <a:gd name="connsiteY7" fmla="*/ 831546 h 856636"/>
                <a:gd name="connsiteX8" fmla="*/ 6280394 w 6366058"/>
                <a:gd name="connsiteY8" fmla="*/ 856636 h 856636"/>
                <a:gd name="connsiteX9" fmla="*/ 85664 w 6366058"/>
                <a:gd name="connsiteY9" fmla="*/ 856636 h 856636"/>
                <a:gd name="connsiteX10" fmla="*/ 25090 w 6366058"/>
                <a:gd name="connsiteY10" fmla="*/ 831546 h 856636"/>
                <a:gd name="connsiteX11" fmla="*/ 0 w 6366058"/>
                <a:gd name="connsiteY11" fmla="*/ 770972 h 856636"/>
                <a:gd name="connsiteX12" fmla="*/ 0 w 6366058"/>
                <a:gd name="connsiteY12" fmla="*/ 85664 h 85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66058" h="856636">
                  <a:moveTo>
                    <a:pt x="0" y="85664"/>
                  </a:moveTo>
                  <a:cubicBezTo>
                    <a:pt x="0" y="62944"/>
                    <a:pt x="9025" y="41156"/>
                    <a:pt x="25090" y="25090"/>
                  </a:cubicBezTo>
                  <a:cubicBezTo>
                    <a:pt x="41155" y="9025"/>
                    <a:pt x="62944" y="0"/>
                    <a:pt x="85664" y="0"/>
                  </a:cubicBezTo>
                  <a:lnTo>
                    <a:pt x="6280394" y="0"/>
                  </a:lnTo>
                  <a:cubicBezTo>
                    <a:pt x="6303114" y="0"/>
                    <a:pt x="6324902" y="9025"/>
                    <a:pt x="6340968" y="25090"/>
                  </a:cubicBezTo>
                  <a:cubicBezTo>
                    <a:pt x="6357033" y="41155"/>
                    <a:pt x="6366058" y="62944"/>
                    <a:pt x="6366058" y="85664"/>
                  </a:cubicBezTo>
                  <a:lnTo>
                    <a:pt x="6366058" y="770972"/>
                  </a:lnTo>
                  <a:cubicBezTo>
                    <a:pt x="6366058" y="793692"/>
                    <a:pt x="6357033" y="815480"/>
                    <a:pt x="6340968" y="831546"/>
                  </a:cubicBezTo>
                  <a:cubicBezTo>
                    <a:pt x="6324903" y="847611"/>
                    <a:pt x="6303114" y="856636"/>
                    <a:pt x="6280394" y="856636"/>
                  </a:cubicBezTo>
                  <a:lnTo>
                    <a:pt x="85664" y="856636"/>
                  </a:lnTo>
                  <a:cubicBezTo>
                    <a:pt x="62944" y="856636"/>
                    <a:pt x="41156" y="847611"/>
                    <a:pt x="25090" y="831546"/>
                  </a:cubicBezTo>
                  <a:cubicBezTo>
                    <a:pt x="9025" y="815481"/>
                    <a:pt x="0" y="793692"/>
                    <a:pt x="0" y="770972"/>
                  </a:cubicBezTo>
                  <a:lnTo>
                    <a:pt x="0" y="8566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8430" tIns="60650" rIns="78430" bIns="60650" numCol="1" spcCol="1270" anchor="ctr" anchorCtr="0">
              <a:noAutofit/>
            </a:bodyPr>
            <a:lstStyle/>
            <a:p>
              <a:pPr lvl="0" algn="ctr" defTabSz="1244600" rtl="1">
                <a:lnSpc>
                  <a:spcPts val="2800"/>
                </a:lnSpc>
                <a:spcBef>
                  <a:spcPct val="0"/>
                </a:spcBef>
                <a:spcAft>
                  <a:spcPts val="0"/>
                </a:spcAft>
              </a:pPr>
              <a:r>
                <a:rPr lang="fa-IR" sz="2800" b="1" kern="1200" dirty="0" smtClean="0">
                  <a:cs typeface="B Zar" pitchFamily="2" charset="-78"/>
                </a:rPr>
                <a:t>1 ـ برهم گذاشتن چشم‏ها؛</a:t>
              </a:r>
              <a:endParaRPr lang="en-US" sz="2800" b="1" kern="1200" dirty="0" smtClean="0">
                <a:cs typeface="B Zar" pitchFamily="2" charset="-78"/>
              </a:endParaRPr>
            </a:p>
          </p:txBody>
        </p:sp>
      </p:grpSp>
      <p:grpSp>
        <p:nvGrpSpPr>
          <p:cNvPr id="29" name="Group 28"/>
          <p:cNvGrpSpPr/>
          <p:nvPr/>
        </p:nvGrpSpPr>
        <p:grpSpPr>
          <a:xfrm>
            <a:off x="1105200" y="1430373"/>
            <a:ext cx="7161815" cy="2141591"/>
            <a:chOff x="1105200" y="1430373"/>
            <a:chExt cx="7161815" cy="2141591"/>
          </a:xfrm>
        </p:grpSpPr>
        <p:sp>
          <p:nvSpPr>
            <p:cNvPr id="21" name="Freeform 20"/>
            <p:cNvSpPr/>
            <p:nvPr/>
          </p:nvSpPr>
          <p:spPr>
            <a:xfrm>
              <a:off x="7471258" y="1430373"/>
              <a:ext cx="795757" cy="1713273"/>
            </a:xfrm>
            <a:custGeom>
              <a:avLst/>
              <a:gdLst/>
              <a:ahLst/>
              <a:cxnLst/>
              <a:rect l="0" t="0" r="0" b="0"/>
              <a:pathLst>
                <a:path>
                  <a:moveTo>
                    <a:pt x="795757" y="0"/>
                  </a:moveTo>
                  <a:lnTo>
                    <a:pt x="795757" y="1713273"/>
                  </a:lnTo>
                  <a:lnTo>
                    <a:pt x="0" y="171327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a:off x="1105200" y="2715328"/>
              <a:ext cx="6366058" cy="856636"/>
            </a:xfrm>
            <a:custGeom>
              <a:avLst/>
              <a:gdLst>
                <a:gd name="connsiteX0" fmla="*/ 0 w 6366058"/>
                <a:gd name="connsiteY0" fmla="*/ 85664 h 856636"/>
                <a:gd name="connsiteX1" fmla="*/ 25090 w 6366058"/>
                <a:gd name="connsiteY1" fmla="*/ 25090 h 856636"/>
                <a:gd name="connsiteX2" fmla="*/ 85664 w 6366058"/>
                <a:gd name="connsiteY2" fmla="*/ 0 h 856636"/>
                <a:gd name="connsiteX3" fmla="*/ 6280394 w 6366058"/>
                <a:gd name="connsiteY3" fmla="*/ 0 h 856636"/>
                <a:gd name="connsiteX4" fmla="*/ 6340968 w 6366058"/>
                <a:gd name="connsiteY4" fmla="*/ 25090 h 856636"/>
                <a:gd name="connsiteX5" fmla="*/ 6366058 w 6366058"/>
                <a:gd name="connsiteY5" fmla="*/ 85664 h 856636"/>
                <a:gd name="connsiteX6" fmla="*/ 6366058 w 6366058"/>
                <a:gd name="connsiteY6" fmla="*/ 770972 h 856636"/>
                <a:gd name="connsiteX7" fmla="*/ 6340968 w 6366058"/>
                <a:gd name="connsiteY7" fmla="*/ 831546 h 856636"/>
                <a:gd name="connsiteX8" fmla="*/ 6280394 w 6366058"/>
                <a:gd name="connsiteY8" fmla="*/ 856636 h 856636"/>
                <a:gd name="connsiteX9" fmla="*/ 85664 w 6366058"/>
                <a:gd name="connsiteY9" fmla="*/ 856636 h 856636"/>
                <a:gd name="connsiteX10" fmla="*/ 25090 w 6366058"/>
                <a:gd name="connsiteY10" fmla="*/ 831546 h 856636"/>
                <a:gd name="connsiteX11" fmla="*/ 0 w 6366058"/>
                <a:gd name="connsiteY11" fmla="*/ 770972 h 856636"/>
                <a:gd name="connsiteX12" fmla="*/ 0 w 6366058"/>
                <a:gd name="connsiteY12" fmla="*/ 85664 h 85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66058" h="856636">
                  <a:moveTo>
                    <a:pt x="0" y="85664"/>
                  </a:moveTo>
                  <a:cubicBezTo>
                    <a:pt x="0" y="62944"/>
                    <a:pt x="9025" y="41156"/>
                    <a:pt x="25090" y="25090"/>
                  </a:cubicBezTo>
                  <a:cubicBezTo>
                    <a:pt x="41155" y="9025"/>
                    <a:pt x="62944" y="0"/>
                    <a:pt x="85664" y="0"/>
                  </a:cubicBezTo>
                  <a:lnTo>
                    <a:pt x="6280394" y="0"/>
                  </a:lnTo>
                  <a:cubicBezTo>
                    <a:pt x="6303114" y="0"/>
                    <a:pt x="6324902" y="9025"/>
                    <a:pt x="6340968" y="25090"/>
                  </a:cubicBezTo>
                  <a:cubicBezTo>
                    <a:pt x="6357033" y="41155"/>
                    <a:pt x="6366058" y="62944"/>
                    <a:pt x="6366058" y="85664"/>
                  </a:cubicBezTo>
                  <a:lnTo>
                    <a:pt x="6366058" y="770972"/>
                  </a:lnTo>
                  <a:cubicBezTo>
                    <a:pt x="6366058" y="793692"/>
                    <a:pt x="6357033" y="815480"/>
                    <a:pt x="6340968" y="831546"/>
                  </a:cubicBezTo>
                  <a:cubicBezTo>
                    <a:pt x="6324903" y="847611"/>
                    <a:pt x="6303114" y="856636"/>
                    <a:pt x="6280394" y="856636"/>
                  </a:cubicBezTo>
                  <a:lnTo>
                    <a:pt x="85664" y="856636"/>
                  </a:lnTo>
                  <a:cubicBezTo>
                    <a:pt x="62944" y="856636"/>
                    <a:pt x="41156" y="847611"/>
                    <a:pt x="25090" y="831546"/>
                  </a:cubicBezTo>
                  <a:cubicBezTo>
                    <a:pt x="9025" y="815481"/>
                    <a:pt x="0" y="793692"/>
                    <a:pt x="0" y="770972"/>
                  </a:cubicBezTo>
                  <a:lnTo>
                    <a:pt x="0" y="8566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8430" tIns="60650" rIns="78430" bIns="60650" numCol="1" spcCol="1270" anchor="ctr" anchorCtr="0">
              <a:noAutofit/>
            </a:bodyPr>
            <a:lstStyle/>
            <a:p>
              <a:pPr lvl="0" algn="ctr" defTabSz="1244600" rtl="1">
                <a:lnSpc>
                  <a:spcPts val="2800"/>
                </a:lnSpc>
                <a:spcBef>
                  <a:spcPct val="0"/>
                </a:spcBef>
                <a:spcAft>
                  <a:spcPts val="0"/>
                </a:spcAft>
              </a:pPr>
              <a:r>
                <a:rPr lang="fa-IR" sz="2800" b="1" kern="1200" dirty="0" smtClean="0">
                  <a:cs typeface="B Zar" pitchFamily="2" charset="-78"/>
                </a:rPr>
                <a:t>2 ـ بازى كردن با انگشتان و دست‏ها؛</a:t>
              </a:r>
              <a:endParaRPr lang="en-US" sz="2800" b="1" kern="1200" dirty="0" smtClean="0">
                <a:cs typeface="B Zar" pitchFamily="2" charset="-78"/>
              </a:endParaRPr>
            </a:p>
          </p:txBody>
        </p:sp>
      </p:grpSp>
      <p:grpSp>
        <p:nvGrpSpPr>
          <p:cNvPr id="30" name="Group 29"/>
          <p:cNvGrpSpPr/>
          <p:nvPr/>
        </p:nvGrpSpPr>
        <p:grpSpPr>
          <a:xfrm>
            <a:off x="1105200" y="1430373"/>
            <a:ext cx="7161815" cy="3212387"/>
            <a:chOff x="1105200" y="1430373"/>
            <a:chExt cx="7161815" cy="3212387"/>
          </a:xfrm>
        </p:grpSpPr>
        <p:sp>
          <p:nvSpPr>
            <p:cNvPr id="23" name="Freeform 22"/>
            <p:cNvSpPr/>
            <p:nvPr/>
          </p:nvSpPr>
          <p:spPr>
            <a:xfrm>
              <a:off x="7471258" y="1430373"/>
              <a:ext cx="795757" cy="2784069"/>
            </a:xfrm>
            <a:custGeom>
              <a:avLst/>
              <a:gdLst/>
              <a:ahLst/>
              <a:cxnLst/>
              <a:rect l="0" t="0" r="0" b="0"/>
              <a:pathLst>
                <a:path>
                  <a:moveTo>
                    <a:pt x="795757" y="0"/>
                  </a:moveTo>
                  <a:lnTo>
                    <a:pt x="795757" y="2784069"/>
                  </a:lnTo>
                  <a:lnTo>
                    <a:pt x="0" y="278406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Freeform 23"/>
            <p:cNvSpPr/>
            <p:nvPr/>
          </p:nvSpPr>
          <p:spPr>
            <a:xfrm>
              <a:off x="1105200" y="3786124"/>
              <a:ext cx="6366058" cy="856636"/>
            </a:xfrm>
            <a:custGeom>
              <a:avLst/>
              <a:gdLst>
                <a:gd name="connsiteX0" fmla="*/ 0 w 6366058"/>
                <a:gd name="connsiteY0" fmla="*/ 85664 h 856636"/>
                <a:gd name="connsiteX1" fmla="*/ 25090 w 6366058"/>
                <a:gd name="connsiteY1" fmla="*/ 25090 h 856636"/>
                <a:gd name="connsiteX2" fmla="*/ 85664 w 6366058"/>
                <a:gd name="connsiteY2" fmla="*/ 0 h 856636"/>
                <a:gd name="connsiteX3" fmla="*/ 6280394 w 6366058"/>
                <a:gd name="connsiteY3" fmla="*/ 0 h 856636"/>
                <a:gd name="connsiteX4" fmla="*/ 6340968 w 6366058"/>
                <a:gd name="connsiteY4" fmla="*/ 25090 h 856636"/>
                <a:gd name="connsiteX5" fmla="*/ 6366058 w 6366058"/>
                <a:gd name="connsiteY5" fmla="*/ 85664 h 856636"/>
                <a:gd name="connsiteX6" fmla="*/ 6366058 w 6366058"/>
                <a:gd name="connsiteY6" fmla="*/ 770972 h 856636"/>
                <a:gd name="connsiteX7" fmla="*/ 6340968 w 6366058"/>
                <a:gd name="connsiteY7" fmla="*/ 831546 h 856636"/>
                <a:gd name="connsiteX8" fmla="*/ 6280394 w 6366058"/>
                <a:gd name="connsiteY8" fmla="*/ 856636 h 856636"/>
                <a:gd name="connsiteX9" fmla="*/ 85664 w 6366058"/>
                <a:gd name="connsiteY9" fmla="*/ 856636 h 856636"/>
                <a:gd name="connsiteX10" fmla="*/ 25090 w 6366058"/>
                <a:gd name="connsiteY10" fmla="*/ 831546 h 856636"/>
                <a:gd name="connsiteX11" fmla="*/ 0 w 6366058"/>
                <a:gd name="connsiteY11" fmla="*/ 770972 h 856636"/>
                <a:gd name="connsiteX12" fmla="*/ 0 w 6366058"/>
                <a:gd name="connsiteY12" fmla="*/ 85664 h 85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66058" h="856636">
                  <a:moveTo>
                    <a:pt x="0" y="85664"/>
                  </a:moveTo>
                  <a:cubicBezTo>
                    <a:pt x="0" y="62944"/>
                    <a:pt x="9025" y="41156"/>
                    <a:pt x="25090" y="25090"/>
                  </a:cubicBezTo>
                  <a:cubicBezTo>
                    <a:pt x="41155" y="9025"/>
                    <a:pt x="62944" y="0"/>
                    <a:pt x="85664" y="0"/>
                  </a:cubicBezTo>
                  <a:lnTo>
                    <a:pt x="6280394" y="0"/>
                  </a:lnTo>
                  <a:cubicBezTo>
                    <a:pt x="6303114" y="0"/>
                    <a:pt x="6324902" y="9025"/>
                    <a:pt x="6340968" y="25090"/>
                  </a:cubicBezTo>
                  <a:cubicBezTo>
                    <a:pt x="6357033" y="41155"/>
                    <a:pt x="6366058" y="62944"/>
                    <a:pt x="6366058" y="85664"/>
                  </a:cubicBezTo>
                  <a:lnTo>
                    <a:pt x="6366058" y="770972"/>
                  </a:lnTo>
                  <a:cubicBezTo>
                    <a:pt x="6366058" y="793692"/>
                    <a:pt x="6357033" y="815480"/>
                    <a:pt x="6340968" y="831546"/>
                  </a:cubicBezTo>
                  <a:cubicBezTo>
                    <a:pt x="6324903" y="847611"/>
                    <a:pt x="6303114" y="856636"/>
                    <a:pt x="6280394" y="856636"/>
                  </a:cubicBezTo>
                  <a:lnTo>
                    <a:pt x="85664" y="856636"/>
                  </a:lnTo>
                  <a:cubicBezTo>
                    <a:pt x="62944" y="856636"/>
                    <a:pt x="41156" y="847611"/>
                    <a:pt x="25090" y="831546"/>
                  </a:cubicBezTo>
                  <a:cubicBezTo>
                    <a:pt x="9025" y="815481"/>
                    <a:pt x="0" y="793692"/>
                    <a:pt x="0" y="770972"/>
                  </a:cubicBezTo>
                  <a:lnTo>
                    <a:pt x="0" y="8566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8430" tIns="60650" rIns="78430" bIns="60650" numCol="1" spcCol="1270" anchor="ctr" anchorCtr="0">
              <a:noAutofit/>
            </a:bodyPr>
            <a:lstStyle/>
            <a:p>
              <a:pPr lvl="0" algn="ctr" defTabSz="1244600" rtl="1">
                <a:lnSpc>
                  <a:spcPts val="2800"/>
                </a:lnSpc>
                <a:spcBef>
                  <a:spcPct val="0"/>
                </a:spcBef>
                <a:spcAft>
                  <a:spcPts val="0"/>
                </a:spcAft>
              </a:pPr>
              <a:r>
                <a:rPr lang="fa-IR" sz="2800" b="1" kern="1200" dirty="0" smtClean="0">
                  <a:cs typeface="B Zar" pitchFamily="2" charset="-78"/>
                </a:rPr>
                <a:t>3 ـ سكوت هنگام خواندن حمد يا سوره يا ذكر، براى شنيدن حرف كسى؛</a:t>
              </a:r>
              <a:endParaRPr lang="en-US" sz="2800" b="1" kern="1200" dirty="0" smtClean="0">
                <a:cs typeface="B Zar" pitchFamily="2" charset="-78"/>
              </a:endParaRPr>
            </a:p>
          </p:txBody>
        </p:sp>
      </p:grpSp>
      <p:grpSp>
        <p:nvGrpSpPr>
          <p:cNvPr id="31" name="Group 30"/>
          <p:cNvGrpSpPr/>
          <p:nvPr/>
        </p:nvGrpSpPr>
        <p:grpSpPr>
          <a:xfrm>
            <a:off x="1105200" y="1430373"/>
            <a:ext cx="7161815" cy="4283183"/>
            <a:chOff x="1105200" y="1430373"/>
            <a:chExt cx="7161815" cy="4283183"/>
          </a:xfrm>
        </p:grpSpPr>
        <p:sp>
          <p:nvSpPr>
            <p:cNvPr id="25" name="Freeform 24"/>
            <p:cNvSpPr/>
            <p:nvPr/>
          </p:nvSpPr>
          <p:spPr>
            <a:xfrm>
              <a:off x="7471258" y="1430373"/>
              <a:ext cx="795757" cy="3854865"/>
            </a:xfrm>
            <a:custGeom>
              <a:avLst/>
              <a:gdLst/>
              <a:ahLst/>
              <a:cxnLst/>
              <a:rect l="0" t="0" r="0" b="0"/>
              <a:pathLst>
                <a:path>
                  <a:moveTo>
                    <a:pt x="795757" y="0"/>
                  </a:moveTo>
                  <a:lnTo>
                    <a:pt x="795757" y="3854865"/>
                  </a:lnTo>
                  <a:lnTo>
                    <a:pt x="0" y="385486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Freeform 25"/>
            <p:cNvSpPr/>
            <p:nvPr/>
          </p:nvSpPr>
          <p:spPr>
            <a:xfrm>
              <a:off x="1105200" y="4856920"/>
              <a:ext cx="6366058" cy="856636"/>
            </a:xfrm>
            <a:custGeom>
              <a:avLst/>
              <a:gdLst>
                <a:gd name="connsiteX0" fmla="*/ 0 w 6366058"/>
                <a:gd name="connsiteY0" fmla="*/ 85664 h 856636"/>
                <a:gd name="connsiteX1" fmla="*/ 25090 w 6366058"/>
                <a:gd name="connsiteY1" fmla="*/ 25090 h 856636"/>
                <a:gd name="connsiteX2" fmla="*/ 85664 w 6366058"/>
                <a:gd name="connsiteY2" fmla="*/ 0 h 856636"/>
                <a:gd name="connsiteX3" fmla="*/ 6280394 w 6366058"/>
                <a:gd name="connsiteY3" fmla="*/ 0 h 856636"/>
                <a:gd name="connsiteX4" fmla="*/ 6340968 w 6366058"/>
                <a:gd name="connsiteY4" fmla="*/ 25090 h 856636"/>
                <a:gd name="connsiteX5" fmla="*/ 6366058 w 6366058"/>
                <a:gd name="connsiteY5" fmla="*/ 85664 h 856636"/>
                <a:gd name="connsiteX6" fmla="*/ 6366058 w 6366058"/>
                <a:gd name="connsiteY6" fmla="*/ 770972 h 856636"/>
                <a:gd name="connsiteX7" fmla="*/ 6340968 w 6366058"/>
                <a:gd name="connsiteY7" fmla="*/ 831546 h 856636"/>
                <a:gd name="connsiteX8" fmla="*/ 6280394 w 6366058"/>
                <a:gd name="connsiteY8" fmla="*/ 856636 h 856636"/>
                <a:gd name="connsiteX9" fmla="*/ 85664 w 6366058"/>
                <a:gd name="connsiteY9" fmla="*/ 856636 h 856636"/>
                <a:gd name="connsiteX10" fmla="*/ 25090 w 6366058"/>
                <a:gd name="connsiteY10" fmla="*/ 831546 h 856636"/>
                <a:gd name="connsiteX11" fmla="*/ 0 w 6366058"/>
                <a:gd name="connsiteY11" fmla="*/ 770972 h 856636"/>
                <a:gd name="connsiteX12" fmla="*/ 0 w 6366058"/>
                <a:gd name="connsiteY12" fmla="*/ 85664 h 85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66058" h="856636">
                  <a:moveTo>
                    <a:pt x="0" y="85664"/>
                  </a:moveTo>
                  <a:cubicBezTo>
                    <a:pt x="0" y="62944"/>
                    <a:pt x="9025" y="41156"/>
                    <a:pt x="25090" y="25090"/>
                  </a:cubicBezTo>
                  <a:cubicBezTo>
                    <a:pt x="41155" y="9025"/>
                    <a:pt x="62944" y="0"/>
                    <a:pt x="85664" y="0"/>
                  </a:cubicBezTo>
                  <a:lnTo>
                    <a:pt x="6280394" y="0"/>
                  </a:lnTo>
                  <a:cubicBezTo>
                    <a:pt x="6303114" y="0"/>
                    <a:pt x="6324902" y="9025"/>
                    <a:pt x="6340968" y="25090"/>
                  </a:cubicBezTo>
                  <a:cubicBezTo>
                    <a:pt x="6357033" y="41155"/>
                    <a:pt x="6366058" y="62944"/>
                    <a:pt x="6366058" y="85664"/>
                  </a:cubicBezTo>
                  <a:lnTo>
                    <a:pt x="6366058" y="770972"/>
                  </a:lnTo>
                  <a:cubicBezTo>
                    <a:pt x="6366058" y="793692"/>
                    <a:pt x="6357033" y="815480"/>
                    <a:pt x="6340968" y="831546"/>
                  </a:cubicBezTo>
                  <a:cubicBezTo>
                    <a:pt x="6324903" y="847611"/>
                    <a:pt x="6303114" y="856636"/>
                    <a:pt x="6280394" y="856636"/>
                  </a:cubicBezTo>
                  <a:lnTo>
                    <a:pt x="85664" y="856636"/>
                  </a:lnTo>
                  <a:cubicBezTo>
                    <a:pt x="62944" y="856636"/>
                    <a:pt x="41156" y="847611"/>
                    <a:pt x="25090" y="831546"/>
                  </a:cubicBezTo>
                  <a:cubicBezTo>
                    <a:pt x="9025" y="815481"/>
                    <a:pt x="0" y="793692"/>
                    <a:pt x="0" y="770972"/>
                  </a:cubicBezTo>
                  <a:lnTo>
                    <a:pt x="0" y="8566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8430" tIns="60650" rIns="78430" bIns="60650" numCol="1" spcCol="1270" anchor="ctr" anchorCtr="0">
              <a:noAutofit/>
            </a:bodyPr>
            <a:lstStyle/>
            <a:p>
              <a:pPr lvl="0" algn="ctr" defTabSz="1244600" rtl="1">
                <a:lnSpc>
                  <a:spcPts val="2800"/>
                </a:lnSpc>
                <a:spcBef>
                  <a:spcPct val="0"/>
                </a:spcBef>
                <a:spcAft>
                  <a:spcPts val="0"/>
                </a:spcAft>
              </a:pPr>
              <a:r>
                <a:rPr lang="fa-IR" sz="2800" b="1" kern="1200" dirty="0" smtClean="0">
                  <a:cs typeface="B Zar" pitchFamily="2" charset="-78"/>
                </a:rPr>
                <a:t>4 ـ هر كارى كه خضوع و خشوع را از بين ببرد؛</a:t>
              </a:r>
              <a:endParaRPr lang="en-US" sz="2800" b="1" kern="1200" dirty="0" smtClean="0">
                <a:cs typeface="B Zar" pitchFamily="2" charset="-78"/>
              </a:endParaRPr>
            </a:p>
          </p:txBody>
        </p:sp>
      </p:grpSp>
      <p:grpSp>
        <p:nvGrpSpPr>
          <p:cNvPr id="32" name="Group 31"/>
          <p:cNvGrpSpPr/>
          <p:nvPr/>
        </p:nvGrpSpPr>
        <p:grpSpPr>
          <a:xfrm>
            <a:off x="1105200" y="1430373"/>
            <a:ext cx="7161815" cy="5353979"/>
            <a:chOff x="1105200" y="1430373"/>
            <a:chExt cx="7161815" cy="5353979"/>
          </a:xfrm>
        </p:grpSpPr>
        <p:sp>
          <p:nvSpPr>
            <p:cNvPr id="27" name="Freeform 26"/>
            <p:cNvSpPr/>
            <p:nvPr/>
          </p:nvSpPr>
          <p:spPr>
            <a:xfrm>
              <a:off x="7471258" y="1430373"/>
              <a:ext cx="795757" cy="4925661"/>
            </a:xfrm>
            <a:custGeom>
              <a:avLst/>
              <a:gdLst/>
              <a:ahLst/>
              <a:cxnLst/>
              <a:rect l="0" t="0" r="0" b="0"/>
              <a:pathLst>
                <a:path>
                  <a:moveTo>
                    <a:pt x="795757" y="0"/>
                  </a:moveTo>
                  <a:lnTo>
                    <a:pt x="795757" y="4925661"/>
                  </a:lnTo>
                  <a:lnTo>
                    <a:pt x="0" y="492566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8" name="Freeform 27"/>
            <p:cNvSpPr/>
            <p:nvPr/>
          </p:nvSpPr>
          <p:spPr>
            <a:xfrm>
              <a:off x="1105200" y="5927716"/>
              <a:ext cx="6366058" cy="856636"/>
            </a:xfrm>
            <a:custGeom>
              <a:avLst/>
              <a:gdLst>
                <a:gd name="connsiteX0" fmla="*/ 0 w 6366058"/>
                <a:gd name="connsiteY0" fmla="*/ 85664 h 856636"/>
                <a:gd name="connsiteX1" fmla="*/ 25090 w 6366058"/>
                <a:gd name="connsiteY1" fmla="*/ 25090 h 856636"/>
                <a:gd name="connsiteX2" fmla="*/ 85664 w 6366058"/>
                <a:gd name="connsiteY2" fmla="*/ 0 h 856636"/>
                <a:gd name="connsiteX3" fmla="*/ 6280394 w 6366058"/>
                <a:gd name="connsiteY3" fmla="*/ 0 h 856636"/>
                <a:gd name="connsiteX4" fmla="*/ 6340968 w 6366058"/>
                <a:gd name="connsiteY4" fmla="*/ 25090 h 856636"/>
                <a:gd name="connsiteX5" fmla="*/ 6366058 w 6366058"/>
                <a:gd name="connsiteY5" fmla="*/ 85664 h 856636"/>
                <a:gd name="connsiteX6" fmla="*/ 6366058 w 6366058"/>
                <a:gd name="connsiteY6" fmla="*/ 770972 h 856636"/>
                <a:gd name="connsiteX7" fmla="*/ 6340968 w 6366058"/>
                <a:gd name="connsiteY7" fmla="*/ 831546 h 856636"/>
                <a:gd name="connsiteX8" fmla="*/ 6280394 w 6366058"/>
                <a:gd name="connsiteY8" fmla="*/ 856636 h 856636"/>
                <a:gd name="connsiteX9" fmla="*/ 85664 w 6366058"/>
                <a:gd name="connsiteY9" fmla="*/ 856636 h 856636"/>
                <a:gd name="connsiteX10" fmla="*/ 25090 w 6366058"/>
                <a:gd name="connsiteY10" fmla="*/ 831546 h 856636"/>
                <a:gd name="connsiteX11" fmla="*/ 0 w 6366058"/>
                <a:gd name="connsiteY11" fmla="*/ 770972 h 856636"/>
                <a:gd name="connsiteX12" fmla="*/ 0 w 6366058"/>
                <a:gd name="connsiteY12" fmla="*/ 85664 h 856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66058" h="856636">
                  <a:moveTo>
                    <a:pt x="0" y="85664"/>
                  </a:moveTo>
                  <a:cubicBezTo>
                    <a:pt x="0" y="62944"/>
                    <a:pt x="9025" y="41156"/>
                    <a:pt x="25090" y="25090"/>
                  </a:cubicBezTo>
                  <a:cubicBezTo>
                    <a:pt x="41155" y="9025"/>
                    <a:pt x="62944" y="0"/>
                    <a:pt x="85664" y="0"/>
                  </a:cubicBezTo>
                  <a:lnTo>
                    <a:pt x="6280394" y="0"/>
                  </a:lnTo>
                  <a:cubicBezTo>
                    <a:pt x="6303114" y="0"/>
                    <a:pt x="6324902" y="9025"/>
                    <a:pt x="6340968" y="25090"/>
                  </a:cubicBezTo>
                  <a:cubicBezTo>
                    <a:pt x="6357033" y="41155"/>
                    <a:pt x="6366058" y="62944"/>
                    <a:pt x="6366058" y="85664"/>
                  </a:cubicBezTo>
                  <a:lnTo>
                    <a:pt x="6366058" y="770972"/>
                  </a:lnTo>
                  <a:cubicBezTo>
                    <a:pt x="6366058" y="793692"/>
                    <a:pt x="6357033" y="815480"/>
                    <a:pt x="6340968" y="831546"/>
                  </a:cubicBezTo>
                  <a:cubicBezTo>
                    <a:pt x="6324903" y="847611"/>
                    <a:pt x="6303114" y="856636"/>
                    <a:pt x="6280394" y="856636"/>
                  </a:cubicBezTo>
                  <a:lnTo>
                    <a:pt x="85664" y="856636"/>
                  </a:lnTo>
                  <a:cubicBezTo>
                    <a:pt x="62944" y="856636"/>
                    <a:pt x="41156" y="847611"/>
                    <a:pt x="25090" y="831546"/>
                  </a:cubicBezTo>
                  <a:cubicBezTo>
                    <a:pt x="9025" y="815481"/>
                    <a:pt x="0" y="793692"/>
                    <a:pt x="0" y="770972"/>
                  </a:cubicBezTo>
                  <a:lnTo>
                    <a:pt x="0" y="85664"/>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8430" tIns="60650" rIns="78430" bIns="60650" numCol="1" spcCol="1270" anchor="ctr" anchorCtr="0">
              <a:noAutofit/>
            </a:bodyPr>
            <a:lstStyle/>
            <a:p>
              <a:pPr lvl="0" algn="ctr" defTabSz="1244600" rtl="1">
                <a:lnSpc>
                  <a:spcPts val="2800"/>
                </a:lnSpc>
                <a:spcBef>
                  <a:spcPct val="0"/>
                </a:spcBef>
                <a:spcAft>
                  <a:spcPts val="0"/>
                </a:spcAft>
              </a:pPr>
              <a:r>
                <a:rPr lang="fa-IR" sz="2800" b="1" kern="1200" dirty="0" smtClean="0">
                  <a:cs typeface="B Zar" pitchFamily="2" charset="-78"/>
                </a:rPr>
                <a:t>5 ـ گرداندن صورت به طرف راست يا چپ به مقدار كم (اگر زياد باشد نماز باطل مى‏شود).</a:t>
              </a:r>
              <a:endParaRPr lang="en-US" sz="2800" b="1" kern="1200" dirty="0" smtClean="0">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
                                        </p:tgtEl>
                                        <p:attrNameLst>
                                          <p:attrName>style.visibility</p:attrName>
                                        </p:attrNameLst>
                                      </p:cBhvr>
                                      <p:to>
                                        <p:strVal val="visible"/>
                                      </p:to>
                                    </p:set>
                                    <p:anim calcmode="discrete" valueType="clr">
                                      <p:cBhvr override="childStyle">
                                        <p:cTn id="7"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
                                        </p:tgtEl>
                                        <p:attrNameLst>
                                          <p:attrName>fillcolor</p:attrName>
                                        </p:attrNameLst>
                                      </p:cBhvr>
                                      <p:tavLst>
                                        <p:tav tm="0">
                                          <p:val>
                                            <p:clrVal>
                                              <a:schemeClr val="accent2"/>
                                            </p:clrVal>
                                          </p:val>
                                        </p:tav>
                                        <p:tav tm="50000">
                                          <p:val>
                                            <p:clrVal>
                                              <a:schemeClr val="hlink"/>
                                            </p:clrVal>
                                          </p:val>
                                        </p:tav>
                                      </p:tavLst>
                                    </p:anim>
                                    <p:set>
                                      <p:cBhvr>
                                        <p:cTn id="9" dur="80"/>
                                        <p:tgtEl>
                                          <p:spTgt spid="1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randombar(horizontal)">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randombar(horizontal)">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
        <p:nvSpPr>
          <p:cNvPr id="10" name="Freeform 9"/>
          <p:cNvSpPr/>
          <p:nvPr/>
        </p:nvSpPr>
        <p:spPr>
          <a:xfrm>
            <a:off x="5225361" y="742912"/>
            <a:ext cx="4424160" cy="758951"/>
          </a:xfrm>
          <a:custGeom>
            <a:avLst/>
            <a:gdLst>
              <a:gd name="connsiteX0" fmla="*/ 0 w 4424160"/>
              <a:gd name="connsiteY0" fmla="*/ 75895 h 758951"/>
              <a:gd name="connsiteX1" fmla="*/ 22229 w 4424160"/>
              <a:gd name="connsiteY1" fmla="*/ 22229 h 758951"/>
              <a:gd name="connsiteX2" fmla="*/ 75895 w 4424160"/>
              <a:gd name="connsiteY2" fmla="*/ 0 h 758951"/>
              <a:gd name="connsiteX3" fmla="*/ 4348265 w 4424160"/>
              <a:gd name="connsiteY3" fmla="*/ 0 h 758951"/>
              <a:gd name="connsiteX4" fmla="*/ 4401931 w 4424160"/>
              <a:gd name="connsiteY4" fmla="*/ 22229 h 758951"/>
              <a:gd name="connsiteX5" fmla="*/ 4424160 w 4424160"/>
              <a:gd name="connsiteY5" fmla="*/ 75895 h 758951"/>
              <a:gd name="connsiteX6" fmla="*/ 4424160 w 4424160"/>
              <a:gd name="connsiteY6" fmla="*/ 683056 h 758951"/>
              <a:gd name="connsiteX7" fmla="*/ 4401931 w 4424160"/>
              <a:gd name="connsiteY7" fmla="*/ 736722 h 758951"/>
              <a:gd name="connsiteX8" fmla="*/ 4348265 w 4424160"/>
              <a:gd name="connsiteY8" fmla="*/ 758951 h 758951"/>
              <a:gd name="connsiteX9" fmla="*/ 75895 w 4424160"/>
              <a:gd name="connsiteY9" fmla="*/ 758951 h 758951"/>
              <a:gd name="connsiteX10" fmla="*/ 22229 w 4424160"/>
              <a:gd name="connsiteY10" fmla="*/ 736722 h 758951"/>
              <a:gd name="connsiteX11" fmla="*/ 0 w 4424160"/>
              <a:gd name="connsiteY11" fmla="*/ 683056 h 758951"/>
              <a:gd name="connsiteX12" fmla="*/ 0 w 4424160"/>
              <a:gd name="connsiteY12" fmla="*/ 75895 h 75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24160" h="758951">
                <a:moveTo>
                  <a:pt x="0" y="75895"/>
                </a:moveTo>
                <a:cubicBezTo>
                  <a:pt x="0" y="55766"/>
                  <a:pt x="7996" y="36462"/>
                  <a:pt x="22229" y="22229"/>
                </a:cubicBezTo>
                <a:cubicBezTo>
                  <a:pt x="36462" y="7996"/>
                  <a:pt x="55766" y="0"/>
                  <a:pt x="75895" y="0"/>
                </a:cubicBezTo>
                <a:lnTo>
                  <a:pt x="4348265" y="0"/>
                </a:lnTo>
                <a:cubicBezTo>
                  <a:pt x="4368394" y="0"/>
                  <a:pt x="4387698" y="7996"/>
                  <a:pt x="4401931" y="22229"/>
                </a:cubicBezTo>
                <a:cubicBezTo>
                  <a:pt x="4416164" y="36462"/>
                  <a:pt x="4424160" y="55766"/>
                  <a:pt x="4424160" y="75895"/>
                </a:cubicBezTo>
                <a:lnTo>
                  <a:pt x="4424160" y="683056"/>
                </a:lnTo>
                <a:cubicBezTo>
                  <a:pt x="4424160" y="703185"/>
                  <a:pt x="4416164" y="722489"/>
                  <a:pt x="4401931" y="736722"/>
                </a:cubicBezTo>
                <a:cubicBezTo>
                  <a:pt x="4387698" y="750955"/>
                  <a:pt x="4368394" y="758951"/>
                  <a:pt x="4348265" y="758951"/>
                </a:cubicBezTo>
                <a:lnTo>
                  <a:pt x="75895" y="758951"/>
                </a:lnTo>
                <a:cubicBezTo>
                  <a:pt x="55766" y="758951"/>
                  <a:pt x="36462" y="750955"/>
                  <a:pt x="22229" y="736722"/>
                </a:cubicBezTo>
                <a:cubicBezTo>
                  <a:pt x="7996" y="722489"/>
                  <a:pt x="0" y="703185"/>
                  <a:pt x="0" y="683056"/>
                </a:cubicBezTo>
                <a:lnTo>
                  <a:pt x="0" y="75895"/>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90809" tIns="67949" rIns="90809" bIns="67949" numCol="1" spcCol="1270" anchor="ctr" anchorCtr="0">
            <a:noAutofit/>
          </a:bodyPr>
          <a:lstStyle/>
          <a:p>
            <a:pPr lvl="0" algn="ctr" defTabSz="1600200" rtl="1">
              <a:lnSpc>
                <a:spcPct val="90000"/>
              </a:lnSpc>
              <a:spcBef>
                <a:spcPct val="0"/>
              </a:spcBef>
              <a:spcAft>
                <a:spcPct val="35000"/>
              </a:spcAft>
            </a:pPr>
            <a:r>
              <a:rPr lang="fa-IR" sz="3600" b="1" kern="1200" dirty="0" smtClean="0">
                <a:cs typeface="B Zar" pitchFamily="2" charset="-78"/>
              </a:rPr>
              <a:t>احكام مبطلات نماز</a:t>
            </a:r>
            <a:endParaRPr lang="en-US" sz="3600" kern="1200" dirty="0">
              <a:cs typeface="B Zar" pitchFamily="2" charset="-78"/>
            </a:endParaRPr>
          </a:p>
        </p:txBody>
      </p:sp>
      <p:grpSp>
        <p:nvGrpSpPr>
          <p:cNvPr id="15" name="Group 14"/>
          <p:cNvGrpSpPr/>
          <p:nvPr/>
        </p:nvGrpSpPr>
        <p:grpSpPr>
          <a:xfrm>
            <a:off x="369857" y="1501863"/>
            <a:ext cx="8837249" cy="2982197"/>
            <a:chOff x="369857" y="1501863"/>
            <a:chExt cx="8837249" cy="2982197"/>
          </a:xfrm>
        </p:grpSpPr>
        <p:sp>
          <p:nvSpPr>
            <p:cNvPr id="11" name="Freeform 10"/>
            <p:cNvSpPr/>
            <p:nvPr/>
          </p:nvSpPr>
          <p:spPr>
            <a:xfrm>
              <a:off x="8764690" y="1501863"/>
              <a:ext cx="442416" cy="1731717"/>
            </a:xfrm>
            <a:custGeom>
              <a:avLst/>
              <a:gdLst/>
              <a:ahLst/>
              <a:cxnLst/>
              <a:rect l="0" t="0" r="0" b="0"/>
              <a:pathLst>
                <a:path>
                  <a:moveTo>
                    <a:pt x="442416" y="0"/>
                  </a:moveTo>
                  <a:lnTo>
                    <a:pt x="442416" y="1731717"/>
                  </a:lnTo>
                  <a:lnTo>
                    <a:pt x="0" y="1731717"/>
                  </a:lnTo>
                </a:path>
              </a:pathLst>
            </a:custGeom>
          </p:spPr>
          <p:style>
            <a:lnRef idx="1">
              <a:schemeClr val="dk1"/>
            </a:lnRef>
            <a:fillRef idx="0">
              <a:schemeClr val="dk1"/>
            </a:fillRef>
            <a:effectRef idx="0">
              <a:schemeClr val="dk1"/>
            </a:effectRef>
            <a:fontRef idx="minor">
              <a:schemeClr val="tx1"/>
            </a:fontRef>
          </p:style>
        </p:sp>
        <p:sp>
          <p:nvSpPr>
            <p:cNvPr id="12" name="Freeform 11"/>
            <p:cNvSpPr/>
            <p:nvPr/>
          </p:nvSpPr>
          <p:spPr>
            <a:xfrm>
              <a:off x="369857" y="1983102"/>
              <a:ext cx="8394832" cy="2500958"/>
            </a:xfrm>
            <a:custGeom>
              <a:avLst/>
              <a:gdLst>
                <a:gd name="connsiteX0" fmla="*/ 0 w 8394832"/>
                <a:gd name="connsiteY0" fmla="*/ 250096 h 2500958"/>
                <a:gd name="connsiteX1" fmla="*/ 73252 w 8394832"/>
                <a:gd name="connsiteY1" fmla="*/ 73251 h 2500958"/>
                <a:gd name="connsiteX2" fmla="*/ 250097 w 8394832"/>
                <a:gd name="connsiteY2" fmla="*/ 0 h 2500958"/>
                <a:gd name="connsiteX3" fmla="*/ 8144736 w 8394832"/>
                <a:gd name="connsiteY3" fmla="*/ 0 h 2500958"/>
                <a:gd name="connsiteX4" fmla="*/ 8321581 w 8394832"/>
                <a:gd name="connsiteY4" fmla="*/ 73252 h 2500958"/>
                <a:gd name="connsiteX5" fmla="*/ 8394832 w 8394832"/>
                <a:gd name="connsiteY5" fmla="*/ 250097 h 2500958"/>
                <a:gd name="connsiteX6" fmla="*/ 8394832 w 8394832"/>
                <a:gd name="connsiteY6" fmla="*/ 2250862 h 2500958"/>
                <a:gd name="connsiteX7" fmla="*/ 8321581 w 8394832"/>
                <a:gd name="connsiteY7" fmla="*/ 2427707 h 2500958"/>
                <a:gd name="connsiteX8" fmla="*/ 8144736 w 8394832"/>
                <a:gd name="connsiteY8" fmla="*/ 2500958 h 2500958"/>
                <a:gd name="connsiteX9" fmla="*/ 250096 w 8394832"/>
                <a:gd name="connsiteY9" fmla="*/ 2500958 h 2500958"/>
                <a:gd name="connsiteX10" fmla="*/ 73251 w 8394832"/>
                <a:gd name="connsiteY10" fmla="*/ 2427706 h 2500958"/>
                <a:gd name="connsiteX11" fmla="*/ 0 w 8394832"/>
                <a:gd name="connsiteY11" fmla="*/ 2250861 h 2500958"/>
                <a:gd name="connsiteX12" fmla="*/ 0 w 8394832"/>
                <a:gd name="connsiteY12" fmla="*/ 250096 h 250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94832" h="2500958">
                  <a:moveTo>
                    <a:pt x="0" y="250096"/>
                  </a:moveTo>
                  <a:cubicBezTo>
                    <a:pt x="0" y="183766"/>
                    <a:pt x="26349" y="120154"/>
                    <a:pt x="73252" y="73251"/>
                  </a:cubicBezTo>
                  <a:cubicBezTo>
                    <a:pt x="120154" y="26349"/>
                    <a:pt x="183767" y="0"/>
                    <a:pt x="250097" y="0"/>
                  </a:cubicBezTo>
                  <a:lnTo>
                    <a:pt x="8144736" y="0"/>
                  </a:lnTo>
                  <a:cubicBezTo>
                    <a:pt x="8211066" y="0"/>
                    <a:pt x="8274678" y="26349"/>
                    <a:pt x="8321581" y="73252"/>
                  </a:cubicBezTo>
                  <a:cubicBezTo>
                    <a:pt x="8368483" y="120154"/>
                    <a:pt x="8394832" y="183767"/>
                    <a:pt x="8394832" y="250097"/>
                  </a:cubicBezTo>
                  <a:lnTo>
                    <a:pt x="8394832" y="2250862"/>
                  </a:lnTo>
                  <a:cubicBezTo>
                    <a:pt x="8394832" y="2317192"/>
                    <a:pt x="8368483" y="2380805"/>
                    <a:pt x="8321581" y="2427707"/>
                  </a:cubicBezTo>
                  <a:cubicBezTo>
                    <a:pt x="8274679" y="2474609"/>
                    <a:pt x="8211066" y="2500958"/>
                    <a:pt x="8144736" y="2500958"/>
                  </a:cubicBezTo>
                  <a:lnTo>
                    <a:pt x="250096" y="2500958"/>
                  </a:lnTo>
                  <a:cubicBezTo>
                    <a:pt x="183766" y="2500958"/>
                    <a:pt x="120153" y="2474609"/>
                    <a:pt x="73251" y="2427706"/>
                  </a:cubicBezTo>
                  <a:cubicBezTo>
                    <a:pt x="26349" y="2380804"/>
                    <a:pt x="0" y="2317191"/>
                    <a:pt x="0" y="2250861"/>
                  </a:cubicBezTo>
                  <a:lnTo>
                    <a:pt x="0" y="250096"/>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34211" tIns="113891" rIns="134211" bIns="113891" numCol="1" spcCol="1270" anchor="ctr" anchorCtr="0">
              <a:noAutofit/>
            </a:bodyPr>
            <a:lstStyle/>
            <a:p>
              <a:pPr lvl="0" algn="justLow" defTabSz="1422400" rtl="1">
                <a:lnSpc>
                  <a:spcPts val="5400"/>
                </a:lnSpc>
                <a:spcBef>
                  <a:spcPct val="0"/>
                </a:spcBef>
              </a:pPr>
              <a:r>
                <a:rPr lang="fa-IR" sz="3200" b="1" kern="1200" dirty="0" smtClean="0">
                  <a:cs typeface="B Zar" pitchFamily="2" charset="-78"/>
                </a:rPr>
                <a:t>1 ـ اگر در بين نماز يكى از شرايط صحيح بودن آن از بين برود نماز باطل مى‏شود؛ مثلاً در بين</a:t>
              </a:r>
              <a:br>
                <a:rPr lang="fa-IR" sz="3200" b="1" kern="1200" dirty="0" smtClean="0">
                  <a:cs typeface="B Zar" pitchFamily="2" charset="-78"/>
                </a:rPr>
              </a:br>
              <a:r>
                <a:rPr lang="fa-IR" sz="3200" b="1" kern="1200" dirty="0" smtClean="0">
                  <a:cs typeface="B Zar" pitchFamily="2" charset="-78"/>
                </a:rPr>
                <a:t>نماز بفهمد مكانش غصبى است.</a:t>
              </a:r>
              <a:endParaRPr lang="en-US" sz="3200" b="1" kern="1200" dirty="0">
                <a:cs typeface="B Zar" pitchFamily="2" charset="-78"/>
              </a:endParaRPr>
            </a:p>
          </p:txBody>
        </p:sp>
      </p:grpSp>
      <p:grpSp>
        <p:nvGrpSpPr>
          <p:cNvPr id="16" name="Group 15"/>
          <p:cNvGrpSpPr/>
          <p:nvPr/>
        </p:nvGrpSpPr>
        <p:grpSpPr>
          <a:xfrm>
            <a:off x="369857" y="1501863"/>
            <a:ext cx="8837249" cy="5066768"/>
            <a:chOff x="369857" y="1501863"/>
            <a:chExt cx="8837249" cy="5066768"/>
          </a:xfrm>
        </p:grpSpPr>
        <p:sp>
          <p:nvSpPr>
            <p:cNvPr id="13" name="Freeform 12"/>
            <p:cNvSpPr/>
            <p:nvPr/>
          </p:nvSpPr>
          <p:spPr>
            <a:xfrm>
              <a:off x="8764690" y="1501863"/>
              <a:ext cx="442416" cy="4265101"/>
            </a:xfrm>
            <a:custGeom>
              <a:avLst/>
              <a:gdLst/>
              <a:ahLst/>
              <a:cxnLst/>
              <a:rect l="0" t="0" r="0" b="0"/>
              <a:pathLst>
                <a:path>
                  <a:moveTo>
                    <a:pt x="442416" y="0"/>
                  </a:moveTo>
                  <a:lnTo>
                    <a:pt x="442416" y="4265101"/>
                  </a:lnTo>
                  <a:lnTo>
                    <a:pt x="0" y="4265101"/>
                  </a:lnTo>
                </a:path>
              </a:pathLst>
            </a:custGeom>
          </p:spPr>
          <p:style>
            <a:lnRef idx="1">
              <a:schemeClr val="dk1"/>
            </a:lnRef>
            <a:fillRef idx="0">
              <a:schemeClr val="dk1"/>
            </a:fillRef>
            <a:effectRef idx="0">
              <a:schemeClr val="dk1"/>
            </a:effectRef>
            <a:fontRef idx="minor">
              <a:schemeClr val="tx1"/>
            </a:fontRef>
          </p:style>
        </p:sp>
        <p:sp>
          <p:nvSpPr>
            <p:cNvPr id="14" name="Freeform 13"/>
            <p:cNvSpPr/>
            <p:nvPr/>
          </p:nvSpPr>
          <p:spPr>
            <a:xfrm>
              <a:off x="369857" y="4965299"/>
              <a:ext cx="8394832" cy="1603332"/>
            </a:xfrm>
            <a:custGeom>
              <a:avLst/>
              <a:gdLst>
                <a:gd name="connsiteX0" fmla="*/ 0 w 8394832"/>
                <a:gd name="connsiteY0" fmla="*/ 160333 h 1603332"/>
                <a:gd name="connsiteX1" fmla="*/ 46961 w 8394832"/>
                <a:gd name="connsiteY1" fmla="*/ 46960 h 1603332"/>
                <a:gd name="connsiteX2" fmla="*/ 160334 w 8394832"/>
                <a:gd name="connsiteY2" fmla="*/ 0 h 1603332"/>
                <a:gd name="connsiteX3" fmla="*/ 8234499 w 8394832"/>
                <a:gd name="connsiteY3" fmla="*/ 0 h 1603332"/>
                <a:gd name="connsiteX4" fmla="*/ 8347872 w 8394832"/>
                <a:gd name="connsiteY4" fmla="*/ 46961 h 1603332"/>
                <a:gd name="connsiteX5" fmla="*/ 8394832 w 8394832"/>
                <a:gd name="connsiteY5" fmla="*/ 160334 h 1603332"/>
                <a:gd name="connsiteX6" fmla="*/ 8394832 w 8394832"/>
                <a:gd name="connsiteY6" fmla="*/ 1442999 h 1603332"/>
                <a:gd name="connsiteX7" fmla="*/ 8347872 w 8394832"/>
                <a:gd name="connsiteY7" fmla="*/ 1556372 h 1603332"/>
                <a:gd name="connsiteX8" fmla="*/ 8234499 w 8394832"/>
                <a:gd name="connsiteY8" fmla="*/ 1603332 h 1603332"/>
                <a:gd name="connsiteX9" fmla="*/ 160333 w 8394832"/>
                <a:gd name="connsiteY9" fmla="*/ 1603332 h 1603332"/>
                <a:gd name="connsiteX10" fmla="*/ 46960 w 8394832"/>
                <a:gd name="connsiteY10" fmla="*/ 1556371 h 1603332"/>
                <a:gd name="connsiteX11" fmla="*/ 0 w 8394832"/>
                <a:gd name="connsiteY11" fmla="*/ 1442998 h 1603332"/>
                <a:gd name="connsiteX12" fmla="*/ 0 w 8394832"/>
                <a:gd name="connsiteY12" fmla="*/ 160333 h 1603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94832" h="1603332">
                  <a:moveTo>
                    <a:pt x="0" y="160333"/>
                  </a:moveTo>
                  <a:cubicBezTo>
                    <a:pt x="0" y="117810"/>
                    <a:pt x="16892" y="77029"/>
                    <a:pt x="46961" y="46960"/>
                  </a:cubicBezTo>
                  <a:cubicBezTo>
                    <a:pt x="77029" y="16892"/>
                    <a:pt x="117811" y="0"/>
                    <a:pt x="160334" y="0"/>
                  </a:cubicBezTo>
                  <a:lnTo>
                    <a:pt x="8234499" y="0"/>
                  </a:lnTo>
                  <a:cubicBezTo>
                    <a:pt x="8277022" y="0"/>
                    <a:pt x="8317803" y="16892"/>
                    <a:pt x="8347872" y="46961"/>
                  </a:cubicBezTo>
                  <a:cubicBezTo>
                    <a:pt x="8377940" y="77029"/>
                    <a:pt x="8394832" y="117811"/>
                    <a:pt x="8394832" y="160334"/>
                  </a:cubicBezTo>
                  <a:lnTo>
                    <a:pt x="8394832" y="1442999"/>
                  </a:lnTo>
                  <a:cubicBezTo>
                    <a:pt x="8394832" y="1485522"/>
                    <a:pt x="8377940" y="1526303"/>
                    <a:pt x="8347872" y="1556372"/>
                  </a:cubicBezTo>
                  <a:cubicBezTo>
                    <a:pt x="8317804" y="1586440"/>
                    <a:pt x="8277022" y="1603332"/>
                    <a:pt x="8234499" y="1603332"/>
                  </a:cubicBezTo>
                  <a:lnTo>
                    <a:pt x="160333" y="1603332"/>
                  </a:lnTo>
                  <a:cubicBezTo>
                    <a:pt x="117810" y="1603332"/>
                    <a:pt x="77029" y="1586440"/>
                    <a:pt x="46960" y="1556371"/>
                  </a:cubicBezTo>
                  <a:cubicBezTo>
                    <a:pt x="16892" y="1526303"/>
                    <a:pt x="0" y="1485521"/>
                    <a:pt x="0" y="1442998"/>
                  </a:cubicBezTo>
                  <a:lnTo>
                    <a:pt x="0" y="160333"/>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107920" tIns="87600" rIns="107920" bIns="87600" numCol="1" spcCol="1270" anchor="ctr" anchorCtr="0">
              <a:noAutofit/>
            </a:bodyPr>
            <a:lstStyle/>
            <a:p>
              <a:pPr algn="justLow" defTabSz="1422400" rtl="1">
                <a:lnSpc>
                  <a:spcPts val="5400"/>
                </a:lnSpc>
                <a:spcBef>
                  <a:spcPct val="0"/>
                </a:spcBef>
                <a:spcAft>
                  <a:spcPct val="35000"/>
                </a:spcAft>
              </a:pPr>
              <a:r>
                <a:rPr lang="fa-IR" sz="3200" b="1" dirty="0" smtClean="0">
                  <a:cs typeface="B Zar" pitchFamily="2" charset="-78"/>
                </a:rPr>
                <a:t>2 ـ اگر در بين نـماز وضو باطل شود يا يكى از موجبات غسل پيش آيد، نـماز باطل است.</a:t>
              </a:r>
              <a:endParaRPr lang="fa-IR" sz="3200" b="1" dirty="0">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
                                        </p:tgtEl>
                                        <p:attrNameLst>
                                          <p:attrName>style.visibility</p:attrName>
                                        </p:attrNameLst>
                                      </p:cBhvr>
                                      <p:to>
                                        <p:strVal val="visible"/>
                                      </p:to>
                                    </p:set>
                                    <p:anim calcmode="discrete" valueType="clr">
                                      <p:cBhvr override="childStyle">
                                        <p:cTn id="7"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
                                        </p:tgtEl>
                                        <p:attrNameLst>
                                          <p:attrName>fillcolor</p:attrName>
                                        </p:attrNameLst>
                                      </p:cBhvr>
                                      <p:tavLst>
                                        <p:tav tm="0">
                                          <p:val>
                                            <p:clrVal>
                                              <a:schemeClr val="accent2"/>
                                            </p:clrVal>
                                          </p:val>
                                        </p:tav>
                                        <p:tav tm="50000">
                                          <p:val>
                                            <p:clrVal>
                                              <a:schemeClr val="hlink"/>
                                            </p:clrVal>
                                          </p:val>
                                        </p:tav>
                                      </p:tavLst>
                                    </p:anim>
                                    <p:set>
                                      <p:cBhvr>
                                        <p:cTn id="9" dur="80"/>
                                        <p:tgtEl>
                                          <p:spTgt spid="1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2554545"/>
          </a:xfrm>
          <a:prstGeom prst="rect">
            <a:avLst/>
          </a:prstGeom>
        </p:spPr>
        <p:txBody>
          <a:bodyPr wrap="square">
            <a:spAutoFit/>
          </a:bodyPr>
          <a:lstStyle/>
          <a:p>
            <a:pPr lvl="0" algn="justLow" rtl="1"/>
            <a:r>
              <a:rPr lang="fa-IR" sz="4000" b="1" dirty="0" smtClean="0">
                <a:cs typeface="B Zar" pitchFamily="2" charset="-78"/>
              </a:rPr>
              <a:t>1 ـ اگر نمازگزار عمدا كلمه‏اى بگويد و بخواهد مطلبى را بفهماند، نمازش باطل است، اگرچه آن كلمه معنايى نداشته باشد يا يك حرف باشد.</a:t>
            </a:r>
            <a:endParaRPr lang="en-US" sz="4000" b="1" dirty="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
        <p:nvSpPr>
          <p:cNvPr id="16" name="4-Point Star 15">
            <a:hlinkClick r:id="rId2" action="ppaction://hlinksldjump"/>
          </p:cNvPr>
          <p:cNvSpPr/>
          <p:nvPr/>
        </p:nvSpPr>
        <p:spPr>
          <a:xfrm>
            <a:off x="1023910" y="5857892"/>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7" name="Rectangle 16"/>
          <p:cNvSpPr/>
          <p:nvPr/>
        </p:nvSpPr>
        <p:spPr>
          <a:xfrm>
            <a:off x="5381628" y="928670"/>
            <a:ext cx="3546164"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احکام سخن گفتن</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8" name="Striped Right Arrow 17">
            <a:hlinkClick r:id="rId3" action="ppaction://hlinksldjump"/>
          </p:cNvPr>
          <p:cNvSpPr/>
          <p:nvPr/>
        </p:nvSpPr>
        <p:spPr>
          <a:xfrm rot="10800000">
            <a:off x="95216" y="6215082"/>
            <a:ext cx="57785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childTnLst>
                                </p:cTn>
                              </p:par>
                              <p:par>
                                <p:cTn id="18" presetID="8" presetClass="emph" presetSubtype="0" repeatCount="indefinite" fill="hold" grpId="1" nodeType="withEffect">
                                  <p:stCondLst>
                                    <p:cond delay="0"/>
                                  </p:stCondLst>
                                  <p:childTnLst>
                                    <p:animRot by="21600000">
                                      <p:cBhvr>
                                        <p:cTn id="19" dur="2000" fill="hold"/>
                                        <p:tgtEl>
                                          <p:spTgt spid="16"/>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slide(fromBottom)">
                                      <p:cBhvr>
                                        <p:cTn id="24" dur="500"/>
                                        <p:tgtEl>
                                          <p:spTgt spid="17"/>
                                        </p:tgtEl>
                                      </p:cBhvr>
                                    </p:animEffect>
                                  </p:childTnLst>
                                </p:cTn>
                              </p:par>
                            </p:childTnLst>
                          </p:cTn>
                        </p:par>
                        <p:par>
                          <p:cTn id="25" fill="hold">
                            <p:stCondLst>
                              <p:cond delay="500"/>
                            </p:stCondLst>
                            <p:childTnLst>
                              <p:par>
                                <p:cTn id="26" presetID="53"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animBg="1"/>
      <p:bldP spid="16" grpId="1" animBg="1"/>
      <p:bldP spid="17" grpId="0"/>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pic>
        <p:nvPicPr>
          <p:cNvPr id="9" name="Picture 8" descr="Picture1.png">
            <a:hlinkClick r:id="rId2" action="ppaction://hlinksldjump"/>
          </p:cNvPr>
          <p:cNvPicPr>
            <a:picLocks noChangeAspect="1"/>
          </p:cNvPicPr>
          <p:nvPr/>
        </p:nvPicPr>
        <p:blipFill>
          <a:blip r:embed="rId3" cstate="print"/>
          <a:stretch>
            <a:fillRect/>
          </a:stretch>
        </p:blipFill>
        <p:spPr>
          <a:xfrm>
            <a:off x="448838" y="642918"/>
            <a:ext cx="9076194" cy="59370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2554545"/>
          </a:xfrm>
          <a:prstGeom prst="rect">
            <a:avLst/>
          </a:prstGeom>
        </p:spPr>
        <p:txBody>
          <a:bodyPr wrap="square">
            <a:spAutoFit/>
          </a:bodyPr>
          <a:lstStyle/>
          <a:p>
            <a:pPr algn="justLow" rtl="1"/>
            <a:r>
              <a:rPr lang="fa-IR" sz="4000" b="1" dirty="0" smtClean="0">
                <a:cs typeface="B Zar" pitchFamily="2" charset="-78"/>
              </a:rPr>
              <a:t>2 ـ سرفه و آروغ و آه كشيدن نماز را باطل نمى‏كند ولى گفتن «آخ» و «آه» و مانند اين‏ها كه دو حرف دارد، اگر عمدى باشد نماز را باطل مى‏كند.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
        <p:nvSpPr>
          <p:cNvPr id="16" name="Rectangle 15"/>
          <p:cNvSpPr/>
          <p:nvPr/>
        </p:nvSpPr>
        <p:spPr>
          <a:xfrm>
            <a:off x="5381628" y="928670"/>
            <a:ext cx="3546164"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احکام سخن گفتن</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500"/>
                            </p:stCondLst>
                            <p:childTnLst>
                              <p:par>
                                <p:cTn id="24" presetID="40" presetClass="entr" presetSubtype="0" fill="hold" grpId="0" nodeType="afterEffect">
                                  <p:stCondLst>
                                    <p:cond delay="0"/>
                                  </p:stCondLst>
                                  <p:iterate type="lt">
                                    <p:tmPct val="10000"/>
                                  </p:iterate>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anim calcmode="lin" valueType="num">
                                      <p:cBhvr>
                                        <p:cTn id="27" dur="500" fill="hold"/>
                                        <p:tgtEl>
                                          <p:spTgt spid="13"/>
                                        </p:tgtEl>
                                        <p:attrNameLst>
                                          <p:attrName>ppt_x</p:attrName>
                                        </p:attrNameLst>
                                      </p:cBhvr>
                                      <p:tavLst>
                                        <p:tav tm="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childTnLst>
                                </p:cTn>
                              </p:par>
                              <p:par>
                                <p:cTn id="29" presetID="53"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slide(fromBottom)">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9" grpId="0" animBg="1"/>
      <p:bldP spid="13" grpId="0"/>
      <p:bldP spid="14" grpId="0" animBg="1"/>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828801"/>
            <a:ext cx="7842250" cy="2862322"/>
          </a:xfrm>
          <a:prstGeom prst="rect">
            <a:avLst/>
          </a:prstGeom>
        </p:spPr>
        <p:txBody>
          <a:bodyPr wrap="square">
            <a:spAutoFit/>
          </a:bodyPr>
          <a:lstStyle/>
          <a:p>
            <a:pPr algn="justLow" rtl="1"/>
            <a:r>
              <a:rPr lang="fa-IR" sz="3600" b="1" dirty="0" smtClean="0">
                <a:cs typeface="B Zar" pitchFamily="2" charset="-78"/>
              </a:rPr>
              <a:t>3 ـ در نماز نبايد به كسى سلام كرد، ولى اگر كسى به نماز گزار سلام كند جواب او واجب است و بايد «سلام» را مقدم بدارد؛ مثلاً بگويد: «سَلامٌ عَليْكَ» يا «سَلامٌ عَلَيكُمْ» و نبايد «عَلَيْكُمُ السَّلام» بگويد.</a:t>
            </a:r>
            <a:endParaRPr lang="en-US" sz="36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
        <p:nvSpPr>
          <p:cNvPr id="16" name="4-Point Star 15">
            <a:hlinkClick r:id="rId2" action="ppaction://hlinksldjump"/>
          </p:cNvPr>
          <p:cNvSpPr/>
          <p:nvPr/>
        </p:nvSpPr>
        <p:spPr>
          <a:xfrm>
            <a:off x="1023910" y="5857892"/>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7" name="Rectangle 16"/>
          <p:cNvSpPr/>
          <p:nvPr/>
        </p:nvSpPr>
        <p:spPr>
          <a:xfrm>
            <a:off x="5381628" y="928670"/>
            <a:ext cx="3546164"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احکام سخن گفتن</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8" name="Striped Right Arrow 17">
            <a:hlinkClick r:id="rId3" action="ppaction://hlinksldjump"/>
          </p:cNvPr>
          <p:cNvSpPr/>
          <p:nvPr/>
        </p:nvSpPr>
        <p:spPr>
          <a:xfrm rot="10800000">
            <a:off x="95216" y="6215082"/>
            <a:ext cx="57785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500"/>
                            </p:stCondLst>
                            <p:childTnLst>
                              <p:par>
                                <p:cTn id="24" presetID="40" presetClass="entr" presetSubtype="0" fill="hold" grpId="0" nodeType="afterEffect">
                                  <p:stCondLst>
                                    <p:cond delay="0"/>
                                  </p:stCondLst>
                                  <p:iterate type="lt">
                                    <p:tmPct val="10000"/>
                                  </p:iterate>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anim calcmode="lin" valueType="num">
                                      <p:cBhvr>
                                        <p:cTn id="27" dur="500" fill="hold"/>
                                        <p:tgtEl>
                                          <p:spTgt spid="13"/>
                                        </p:tgtEl>
                                        <p:attrNameLst>
                                          <p:attrName>ppt_x</p:attrName>
                                        </p:attrNameLst>
                                      </p:cBhvr>
                                      <p:tavLst>
                                        <p:tav tm="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childTnLst>
                                </p:cTn>
                              </p:par>
                              <p:par>
                                <p:cTn id="29" presetID="53"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0"/>
                                        <p:tgtEl>
                                          <p:spTgt spid="16"/>
                                        </p:tgtEl>
                                      </p:cBhvr>
                                    </p:animEffect>
                                  </p:childTnLst>
                                </p:cTn>
                              </p:par>
                              <p:par>
                                <p:cTn id="37" presetID="8" presetClass="emph" presetSubtype="0" repeatCount="indefinite" fill="hold" grpId="1" nodeType="withEffect">
                                  <p:stCondLst>
                                    <p:cond delay="0"/>
                                  </p:stCondLst>
                                  <p:childTnLst>
                                    <p:animRot by="21600000">
                                      <p:cBhvr>
                                        <p:cTn id="38" dur="2000" fill="hold"/>
                                        <p:tgtEl>
                                          <p:spTgt spid="16"/>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slide(fromBottom)">
                                      <p:cBhvr>
                                        <p:cTn id="43" dur="500"/>
                                        <p:tgtEl>
                                          <p:spTgt spid="17"/>
                                        </p:tgtEl>
                                      </p:cBhvr>
                                    </p:animEffect>
                                  </p:childTnLst>
                                </p:cTn>
                              </p:par>
                            </p:childTnLst>
                          </p:cTn>
                        </p:par>
                        <p:par>
                          <p:cTn id="44" fill="hold">
                            <p:stCondLst>
                              <p:cond delay="500"/>
                            </p:stCondLst>
                            <p:childTnLst>
                              <p:par>
                                <p:cTn id="45" presetID="53"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9" grpId="0" animBg="1"/>
      <p:bldP spid="13" grpId="0"/>
      <p:bldP spid="14" grpId="0" animBg="1"/>
      <p:bldP spid="15" grpId="0"/>
      <p:bldP spid="16" grpId="0" animBg="1"/>
      <p:bldP spid="16" grpId="1" animBg="1"/>
      <p:bldP spid="17" grpId="0"/>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90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pic>
        <p:nvPicPr>
          <p:cNvPr id="9" name="Picture 8" descr="Picture2.png">
            <a:hlinkClick r:id="rId2" action="ppaction://hlinksldjump"/>
          </p:cNvPr>
          <p:cNvPicPr>
            <a:picLocks noChangeAspect="1"/>
          </p:cNvPicPr>
          <p:nvPr/>
        </p:nvPicPr>
        <p:blipFill>
          <a:blip r:embed="rId3" cstate="print"/>
          <a:stretch>
            <a:fillRect/>
          </a:stretch>
        </p:blipFill>
        <p:spPr>
          <a:xfrm>
            <a:off x="341757" y="811056"/>
            <a:ext cx="9222486" cy="55469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5381628" y="928670"/>
            <a:ext cx="3546164"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احکام سخن گفتن</a:t>
            </a:r>
            <a:endParaRPr 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73150" y="1828801"/>
            <a:ext cx="7842250" cy="3970318"/>
          </a:xfrm>
          <a:prstGeom prst="rect">
            <a:avLst/>
          </a:prstGeom>
        </p:spPr>
        <p:txBody>
          <a:bodyPr wrap="square">
            <a:spAutoFit/>
          </a:bodyPr>
          <a:lstStyle/>
          <a:p>
            <a:pPr algn="justLow" rtl="1"/>
            <a:r>
              <a:rPr lang="fa-IR" sz="3600" b="1" dirty="0" smtClean="0">
                <a:cs typeface="B Zar" pitchFamily="2" charset="-78"/>
              </a:rPr>
              <a:t>4 ـ اگر كلمه‏اى را به قصد ذكر بگويد؛ مثلاً بگويد: «اللّه‏ اكبر» و در موقع گفتن آن، صدا را بلند كند كه چيزى را به ديگرى بفهماند اشكال ندارد ولى چنانچه به قصد اينكه چيزى به كسى</a:t>
            </a:r>
            <a:br>
              <a:rPr lang="fa-IR" sz="3600" b="1" dirty="0" smtClean="0">
                <a:cs typeface="B Zar" pitchFamily="2" charset="-78"/>
              </a:rPr>
            </a:br>
            <a:r>
              <a:rPr lang="fa-IR" sz="3600" b="1" dirty="0" smtClean="0">
                <a:cs typeface="B Zar" pitchFamily="2" charset="-78"/>
              </a:rPr>
              <a:t>بفهماند بگويد، اگرچه قصد ذكر هم داشته باشد، نماز باطل مى‏شود، چون قصد اصلى غير ذكر</a:t>
            </a:r>
            <a:br>
              <a:rPr lang="fa-IR" sz="3600" b="1" dirty="0" smtClean="0">
                <a:cs typeface="B Zar" pitchFamily="2" charset="-78"/>
              </a:rPr>
            </a:br>
            <a:r>
              <a:rPr lang="fa-IR" sz="3600" b="1" dirty="0" smtClean="0">
                <a:cs typeface="B Zar" pitchFamily="2" charset="-78"/>
              </a:rPr>
              <a:t>است و قصد ذكر فرع بر آن است.</a:t>
            </a:r>
            <a:endParaRPr lang="en-US" sz="36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45375"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17</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88129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8753" y="1"/>
            <a:ext cx="2296793" cy="461665"/>
          </a:xfrm>
          <a:prstGeom prst="rect">
            <a:avLst/>
          </a:prstGeom>
        </p:spPr>
        <p:txBody>
          <a:bodyPr wrap="square">
            <a:spAutoFit/>
          </a:bodyPr>
          <a:lstStyle/>
          <a:p>
            <a:pPr algn="ctr"/>
            <a:r>
              <a:rPr lang="fa-IR" sz="2400" dirty="0" smtClean="0">
                <a:ln w="1905"/>
                <a:solidFill>
                  <a:schemeClr val="bg1"/>
                </a:solidFill>
                <a:effectLst>
                  <a:innerShdw blurRad="69850" dist="43180" dir="5400000">
                    <a:srgbClr val="000000">
                      <a:alpha val="65000"/>
                    </a:srgbClr>
                  </a:innerShdw>
                </a:effectLst>
                <a:cs typeface="B Titr" pitchFamily="2" charset="-78"/>
              </a:rPr>
              <a:t>مبطلات نماز</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3245</TotalTime>
  <Words>974</Words>
  <Application>Microsoft Office PowerPoint</Application>
  <PresentationFormat>A4 Paper (210x297 mm)</PresentationFormat>
  <Paragraphs>105</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Enjavi</dc:creator>
  <cp:lastModifiedBy>ebrahim</cp:lastModifiedBy>
  <cp:revision>140</cp:revision>
  <dcterms:created xsi:type="dcterms:W3CDTF">2012-01-30T04:56:41Z</dcterms:created>
  <dcterms:modified xsi:type="dcterms:W3CDTF">2014-08-13T19:27:26Z</dcterms:modified>
</cp:coreProperties>
</file>