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86" r:id="rId2"/>
    <p:sldId id="275" r:id="rId3"/>
    <p:sldId id="288" r:id="rId4"/>
    <p:sldId id="289" r:id="rId5"/>
    <p:sldId id="290" r:id="rId6"/>
    <p:sldId id="291" r:id="rId7"/>
    <p:sldId id="293" r:id="rId8"/>
    <p:sldId id="294" r:id="rId9"/>
    <p:sldId id="295" r:id="rId10"/>
    <p:sldId id="299" r:id="rId11"/>
    <p:sldId id="298" r:id="rId12"/>
    <p:sldId id="300" r:id="rId13"/>
    <p:sldId id="301" r:id="rId14"/>
    <p:sldId id="302" r:id="rId15"/>
    <p:sldId id="303" r:id="rId16"/>
    <p:sldId id="304" r:id="rId17"/>
    <p:sldId id="308" r:id="rId18"/>
    <p:sldId id="309" r:id="rId19"/>
    <p:sldId id="310" r:id="rId20"/>
    <p:sldId id="305" r:id="rId21"/>
    <p:sldId id="311" r:id="rId22"/>
    <p:sldId id="312" r:id="rId23"/>
    <p:sldId id="313" r:id="rId24"/>
    <p:sldId id="314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20" r:id="rId35"/>
    <p:sldId id="332" r:id="rId36"/>
    <p:sldId id="333" r:id="rId37"/>
    <p:sldId id="334" r:id="rId38"/>
    <p:sldId id="335" r:id="rId39"/>
    <p:sldId id="336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76" autoAdjust="0"/>
    <p:restoredTop sz="94660"/>
  </p:normalViewPr>
  <p:slideViewPr>
    <p:cSldViewPr>
      <p:cViewPr varScale="1">
        <p:scale>
          <a:sx n="66" d="100"/>
          <a:sy n="66" d="100"/>
        </p:scale>
        <p:origin x="-15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8FC1E-9168-40FE-92F1-6867345575A7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DE169A-A1E3-4686-BD9A-ED304A8C64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E169A-A1E3-4686-BD9A-ED304A8C64F2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slide" Target="slide25.xml"/><Relationship Id="rId7" Type="http://schemas.openxmlformats.org/officeDocument/2006/relationships/slide" Target="slide29.xml"/><Relationship Id="rId12" Type="http://schemas.openxmlformats.org/officeDocument/2006/relationships/slide" Target="slide3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11" Type="http://schemas.openxmlformats.org/officeDocument/2006/relationships/slide" Target="slide33.xml"/><Relationship Id="rId5" Type="http://schemas.openxmlformats.org/officeDocument/2006/relationships/slide" Target="slide27.xml"/><Relationship Id="rId10" Type="http://schemas.openxmlformats.org/officeDocument/2006/relationships/slide" Target="slide32.xml"/><Relationship Id="rId4" Type="http://schemas.openxmlformats.org/officeDocument/2006/relationships/slide" Target="slide26.xml"/><Relationship Id="rId9" Type="http://schemas.openxmlformats.org/officeDocument/2006/relationships/slide" Target="slide3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3.xml"/><Relationship Id="rId4" Type="http://schemas.openxmlformats.org/officeDocument/2006/relationships/slide" Target="slide3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381000" y="1943100"/>
            <a:ext cx="6385926" cy="2949879"/>
            <a:chOff x="0" y="1649260"/>
            <a:chExt cx="7376525" cy="2949879"/>
          </a:xfrm>
          <a:scene3d>
            <a:camera prst="orthographicFront"/>
            <a:lightRig rig="flat" dir="t"/>
          </a:scene3d>
        </p:grpSpPr>
        <p:sp>
          <p:nvSpPr>
            <p:cNvPr id="5" name="Rectangle 4"/>
            <p:cNvSpPr/>
            <p:nvPr/>
          </p:nvSpPr>
          <p:spPr>
            <a:xfrm>
              <a:off x="0" y="1649260"/>
              <a:ext cx="7376525" cy="294987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6" name="Rectangle 5"/>
            <p:cNvSpPr/>
            <p:nvPr/>
          </p:nvSpPr>
          <p:spPr>
            <a:xfrm>
              <a:off x="0" y="1649260"/>
              <a:ext cx="7376525" cy="294987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8100" tIns="38100" rIns="2479834" bIns="38100" numCol="1" spcCol="1270" anchor="t" anchorCtr="0">
              <a:noAutofit/>
            </a:bodyPr>
            <a:lstStyle/>
            <a:p>
              <a:pPr lvl="0" algn="r" defTabSz="6667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400" kern="1200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287000" y="-838200"/>
            <a:ext cx="10308729" cy="8408649"/>
            <a:chOff x="5334000" y="-803397"/>
            <a:chExt cx="10308729" cy="8408649"/>
          </a:xfrm>
        </p:grpSpPr>
        <p:sp>
          <p:nvSpPr>
            <p:cNvPr id="2" name="Block Arc 1"/>
            <p:cNvSpPr/>
            <p:nvPr/>
          </p:nvSpPr>
          <p:spPr>
            <a:xfrm>
              <a:off x="7234080" y="-803397"/>
              <a:ext cx="8408649" cy="8408649"/>
            </a:xfrm>
            <a:prstGeom prst="blockArc">
              <a:avLst>
                <a:gd name="adj1" fmla="val 7289619"/>
                <a:gd name="adj2" fmla="val 14433526"/>
                <a:gd name="adj3" fmla="val 1026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4" name="Oval 3"/>
            <p:cNvSpPr/>
            <p:nvPr/>
          </p:nvSpPr>
          <p:spPr>
            <a:xfrm>
              <a:off x="5334000" y="1524000"/>
              <a:ext cx="3687349" cy="3687349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sp>
      </p:grpSp>
      <p:sp>
        <p:nvSpPr>
          <p:cNvPr id="7" name="TextBox 6"/>
          <p:cNvSpPr txBox="1"/>
          <p:nvPr/>
        </p:nvSpPr>
        <p:spPr>
          <a:xfrm>
            <a:off x="6019800" y="2295942"/>
            <a:ext cx="2057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درس</a:t>
            </a:r>
          </a:p>
          <a:p>
            <a:pPr algn="ctr" rtl="1"/>
            <a:r>
              <a:rPr lang="fa-IR" sz="9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3</a:t>
            </a:r>
            <a:endParaRPr lang="en-US" sz="9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0600" y="2971800"/>
            <a:ext cx="419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 -0.00185 L -0.55539 -0.0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2" name="Picture 11" descr="Picture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356" y="1039764"/>
            <a:ext cx="8160464" cy="5155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1600200" y="2438400"/>
            <a:ext cx="6258461" cy="891075"/>
          </a:xfrm>
          <a:custGeom>
            <a:avLst/>
            <a:gdLst>
              <a:gd name="connsiteX0" fmla="*/ 0 w 3341578"/>
              <a:gd name="connsiteY0" fmla="*/ 0 h 891075"/>
              <a:gd name="connsiteX1" fmla="*/ 3341578 w 3341578"/>
              <a:gd name="connsiteY1" fmla="*/ 0 h 891075"/>
              <a:gd name="connsiteX2" fmla="*/ 3341578 w 3341578"/>
              <a:gd name="connsiteY2" fmla="*/ 891075 h 891075"/>
              <a:gd name="connsiteX3" fmla="*/ 0 w 3341578"/>
              <a:gd name="connsiteY3" fmla="*/ 891075 h 891075"/>
              <a:gd name="connsiteX4" fmla="*/ 0 w 3341578"/>
              <a:gd name="connsiteY4" fmla="*/ 0 h 89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1578" h="891075">
                <a:moveTo>
                  <a:pt x="0" y="0"/>
                </a:moveTo>
                <a:lnTo>
                  <a:pt x="3341578" y="0"/>
                </a:lnTo>
                <a:lnTo>
                  <a:pt x="3341578" y="891075"/>
                </a:lnTo>
                <a:lnTo>
                  <a:pt x="0" y="8910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600" b="1" kern="1200" dirty="0" smtClean="0">
                <a:cs typeface="B Zar" pitchFamily="2" charset="-78"/>
              </a:rPr>
              <a:t>جواز بقا بر تقليد ميت</a:t>
            </a:r>
            <a:endParaRPr lang="en-US" sz="3600" b="1" kern="1200" dirty="0">
              <a:cs typeface="B Zar" pitchFamily="2" charset="-78"/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1600200" y="3505200"/>
            <a:ext cx="6258461" cy="891075"/>
          </a:xfrm>
          <a:custGeom>
            <a:avLst/>
            <a:gdLst>
              <a:gd name="connsiteX0" fmla="*/ 0 w 3341578"/>
              <a:gd name="connsiteY0" fmla="*/ 0 h 891075"/>
              <a:gd name="connsiteX1" fmla="*/ 3341578 w 3341578"/>
              <a:gd name="connsiteY1" fmla="*/ 0 h 891075"/>
              <a:gd name="connsiteX2" fmla="*/ 3341578 w 3341578"/>
              <a:gd name="connsiteY2" fmla="*/ 891075 h 891075"/>
              <a:gd name="connsiteX3" fmla="*/ 0 w 3341578"/>
              <a:gd name="connsiteY3" fmla="*/ 891075 h 891075"/>
              <a:gd name="connsiteX4" fmla="*/ 0 w 3341578"/>
              <a:gd name="connsiteY4" fmla="*/ 0 h 89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1578" h="891075">
                <a:moveTo>
                  <a:pt x="0" y="0"/>
                </a:moveTo>
                <a:lnTo>
                  <a:pt x="3341578" y="0"/>
                </a:lnTo>
                <a:lnTo>
                  <a:pt x="3341578" y="891075"/>
                </a:lnTo>
                <a:lnTo>
                  <a:pt x="0" y="8910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600" b="1" dirty="0" smtClean="0">
                <a:cs typeface="B Zar" pitchFamily="2" charset="-78"/>
              </a:rPr>
              <a:t>وجوب اجازه از مجتهد زنده</a:t>
            </a:r>
            <a:endParaRPr lang="en-US" sz="3600" b="1" dirty="0">
              <a:cs typeface="B Zar" pitchFamily="2" charset="-78"/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1600200" y="4572000"/>
            <a:ext cx="6258461" cy="891075"/>
          </a:xfrm>
          <a:custGeom>
            <a:avLst/>
            <a:gdLst>
              <a:gd name="connsiteX0" fmla="*/ 0 w 3341578"/>
              <a:gd name="connsiteY0" fmla="*/ 0 h 891075"/>
              <a:gd name="connsiteX1" fmla="*/ 3341578 w 3341578"/>
              <a:gd name="connsiteY1" fmla="*/ 0 h 891075"/>
              <a:gd name="connsiteX2" fmla="*/ 3341578 w 3341578"/>
              <a:gd name="connsiteY2" fmla="*/ 891075 h 891075"/>
              <a:gd name="connsiteX3" fmla="*/ 0 w 3341578"/>
              <a:gd name="connsiteY3" fmla="*/ 891075 h 891075"/>
              <a:gd name="connsiteX4" fmla="*/ 0 w 3341578"/>
              <a:gd name="connsiteY4" fmla="*/ 0 h 89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1578" h="891075">
                <a:moveTo>
                  <a:pt x="0" y="0"/>
                </a:moveTo>
                <a:lnTo>
                  <a:pt x="3341578" y="0"/>
                </a:lnTo>
                <a:lnTo>
                  <a:pt x="3341578" y="891075"/>
                </a:lnTo>
                <a:lnTo>
                  <a:pt x="0" y="8910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600" b="1" dirty="0" smtClean="0">
                <a:cs typeface="B Zar" pitchFamily="2" charset="-78"/>
              </a:rPr>
              <a:t>حوزه بقا بر تقليد</a:t>
            </a:r>
            <a:endParaRPr lang="en-US" sz="3600" b="1" dirty="0">
              <a:cs typeface="B Zar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971800" y="1447800"/>
            <a:ext cx="2972779" cy="922688"/>
          </a:xfrm>
          <a:prstGeom prst="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5400" b="1" kern="1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Zar" pitchFamily="2" charset="-78"/>
              </a:rPr>
              <a:t>بقا بر تقليد</a:t>
            </a:r>
            <a:endParaRPr lang="en-US" sz="5400" b="1" kern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Zar" pitchFamily="2" charset="-78"/>
            </a:endParaRPr>
          </a:p>
        </p:txBody>
      </p:sp>
      <p:sp>
        <p:nvSpPr>
          <p:cNvPr id="34" name="7-Point Star 33">
            <a:hlinkClick r:id="rId2" action="ppaction://hlinksldjump"/>
          </p:cNvPr>
          <p:cNvSpPr/>
          <p:nvPr/>
        </p:nvSpPr>
        <p:spPr>
          <a:xfrm>
            <a:off x="1828800" y="2590800"/>
            <a:ext cx="533400" cy="533400"/>
          </a:xfrm>
          <a:prstGeom prst="star7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7-Point Star 34">
            <a:hlinkClick r:id="rId3" action="ppaction://hlinksldjump"/>
          </p:cNvPr>
          <p:cNvSpPr/>
          <p:nvPr/>
        </p:nvSpPr>
        <p:spPr>
          <a:xfrm>
            <a:off x="1828800" y="3657600"/>
            <a:ext cx="533400" cy="533400"/>
          </a:xfrm>
          <a:prstGeom prst="star7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7-Point Star 35">
            <a:hlinkClick r:id="rId4" action="ppaction://hlinksldjump"/>
          </p:cNvPr>
          <p:cNvSpPr/>
          <p:nvPr/>
        </p:nvSpPr>
        <p:spPr>
          <a:xfrm>
            <a:off x="1828800" y="4724400"/>
            <a:ext cx="533400" cy="533400"/>
          </a:xfrm>
          <a:prstGeom prst="star7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4-Point Star 36">
            <a:hlinkClick r:id="rId5" action="ppaction://hlinksldjump"/>
          </p:cNvPr>
          <p:cNvSpPr/>
          <p:nvPr/>
        </p:nvSpPr>
        <p:spPr>
          <a:xfrm>
            <a:off x="7162800" y="3733800"/>
            <a:ext cx="533400" cy="533400"/>
          </a:xfrm>
          <a:prstGeom prst="star4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triped Right Arrow 13">
            <a:hlinkClick r:id="rId6" action="ppaction://hlinksldjump"/>
          </p:cNvPr>
          <p:cNvSpPr/>
          <p:nvPr/>
        </p:nvSpPr>
        <p:spPr>
          <a:xfrm rot="10800000">
            <a:off x="65316" y="6248400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29" grpId="0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895350" y="1562708"/>
            <a:ext cx="74676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Zar" pitchFamily="2" charset="-78"/>
              </a:rPr>
              <a:t>بقاى بر تقليد ميّت </a:t>
            </a:r>
            <a:r>
              <a:rPr lang="fa-IR" sz="2800" b="1" dirty="0" smtClean="0">
                <a:cs typeface="B Zar" pitchFamily="2" charset="-78"/>
              </a:rPr>
              <a:t>اشكال ندارد، يعنى كسى كه در زمان حيات آن مجتهد در بخشى از احكام دينى مطابق فتواى او عمل كرده باشد، مى‏تواند بر تقليد او باقى بماند، حتى در مسايلى كه در زمان حيات آن مجتهد به آنها عمل نكرده نيز مى‏تواند از وى تقليد كند؛ مثلاً در زمان حيات او به حج نرفته و اكنون پس از مرگ او به حج مى‏رود، مى‏تواند در مناسك حج مطابق فتواى او عمل كند.</a:t>
            </a:r>
            <a:endParaRPr lang="en-US" sz="2800" b="1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3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3" action="ppaction://hlinksldjump"/>
          </p:cNvPr>
          <p:cNvSpPr/>
          <p:nvPr/>
        </p:nvSpPr>
        <p:spPr>
          <a:xfrm>
            <a:off x="838200" y="1524000"/>
            <a:ext cx="7467600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solidFill>
                  <a:srgbClr val="0070C0"/>
                </a:solidFill>
                <a:cs typeface="B Zar" pitchFamily="2" charset="-78"/>
              </a:rPr>
              <a:t>بقاى بر تقليد ميّت بايد با اجازه مجتهد زنده باشد؛ </a:t>
            </a:r>
          </a:p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يعنى چنانچه به فتواى مجتهد زنده بقاى بر تقليد ميت جايز باشد مى‏تواند همچنان از او تقليد كند.</a:t>
            </a:r>
            <a:endParaRPr lang="en-US" sz="4000" b="1" dirty="0" smtClean="0">
              <a:cs typeface="B Zar" pitchFamily="2" charset="-78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14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911940" y="1614948"/>
            <a:ext cx="7467600" cy="370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كسى كه بر تقليد ميّت باقى مانده است،</a:t>
            </a:r>
          </a:p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در مسايلى كه ميّت فتوا نداده و همچنين در مسايل جديد </a:t>
            </a:r>
          </a:p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بايد از مجتهد زنده تقليد كند.</a:t>
            </a:r>
            <a:endParaRPr lang="en-US" sz="40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0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8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1" name="Picture 10" descr="Picture2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990600"/>
            <a:ext cx="7844904" cy="521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877972" y="1296623"/>
            <a:ext cx="7464254" cy="926362"/>
          </a:xfrm>
          <a:custGeom>
            <a:avLst/>
            <a:gdLst>
              <a:gd name="connsiteX0" fmla="*/ 0 w 7464254"/>
              <a:gd name="connsiteY0" fmla="*/ 92636 h 926362"/>
              <a:gd name="connsiteX1" fmla="*/ 27133 w 7464254"/>
              <a:gd name="connsiteY1" fmla="*/ 27132 h 926362"/>
              <a:gd name="connsiteX2" fmla="*/ 92637 w 7464254"/>
              <a:gd name="connsiteY2" fmla="*/ 0 h 926362"/>
              <a:gd name="connsiteX3" fmla="*/ 7371618 w 7464254"/>
              <a:gd name="connsiteY3" fmla="*/ 0 h 926362"/>
              <a:gd name="connsiteX4" fmla="*/ 7437122 w 7464254"/>
              <a:gd name="connsiteY4" fmla="*/ 27133 h 926362"/>
              <a:gd name="connsiteX5" fmla="*/ 7464254 w 7464254"/>
              <a:gd name="connsiteY5" fmla="*/ 92637 h 926362"/>
              <a:gd name="connsiteX6" fmla="*/ 7464254 w 7464254"/>
              <a:gd name="connsiteY6" fmla="*/ 833726 h 926362"/>
              <a:gd name="connsiteX7" fmla="*/ 7437122 w 7464254"/>
              <a:gd name="connsiteY7" fmla="*/ 899230 h 926362"/>
              <a:gd name="connsiteX8" fmla="*/ 7371618 w 7464254"/>
              <a:gd name="connsiteY8" fmla="*/ 926362 h 926362"/>
              <a:gd name="connsiteX9" fmla="*/ 92636 w 7464254"/>
              <a:gd name="connsiteY9" fmla="*/ 926362 h 926362"/>
              <a:gd name="connsiteX10" fmla="*/ 27132 w 7464254"/>
              <a:gd name="connsiteY10" fmla="*/ 899229 h 926362"/>
              <a:gd name="connsiteX11" fmla="*/ 0 w 7464254"/>
              <a:gd name="connsiteY11" fmla="*/ 833725 h 926362"/>
              <a:gd name="connsiteX12" fmla="*/ 0 w 7464254"/>
              <a:gd name="connsiteY12" fmla="*/ 92636 h 92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64254" h="926362">
                <a:moveTo>
                  <a:pt x="0" y="92636"/>
                </a:moveTo>
                <a:cubicBezTo>
                  <a:pt x="0" y="68067"/>
                  <a:pt x="9760" y="44505"/>
                  <a:pt x="27133" y="27132"/>
                </a:cubicBezTo>
                <a:cubicBezTo>
                  <a:pt x="44506" y="9759"/>
                  <a:pt x="68068" y="0"/>
                  <a:pt x="92637" y="0"/>
                </a:cubicBezTo>
                <a:lnTo>
                  <a:pt x="7371618" y="0"/>
                </a:lnTo>
                <a:cubicBezTo>
                  <a:pt x="7396187" y="0"/>
                  <a:pt x="7419749" y="9760"/>
                  <a:pt x="7437122" y="27133"/>
                </a:cubicBezTo>
                <a:cubicBezTo>
                  <a:pt x="7454495" y="44506"/>
                  <a:pt x="7464254" y="68068"/>
                  <a:pt x="7464254" y="92637"/>
                </a:cubicBezTo>
                <a:lnTo>
                  <a:pt x="7464254" y="833726"/>
                </a:lnTo>
                <a:cubicBezTo>
                  <a:pt x="7464254" y="858295"/>
                  <a:pt x="7454494" y="881857"/>
                  <a:pt x="7437122" y="899230"/>
                </a:cubicBezTo>
                <a:cubicBezTo>
                  <a:pt x="7419749" y="916603"/>
                  <a:pt x="7396187" y="926362"/>
                  <a:pt x="7371618" y="926362"/>
                </a:cubicBezTo>
                <a:lnTo>
                  <a:pt x="92636" y="926362"/>
                </a:lnTo>
                <a:cubicBezTo>
                  <a:pt x="68067" y="926362"/>
                  <a:pt x="44505" y="916602"/>
                  <a:pt x="27132" y="899229"/>
                </a:cubicBezTo>
                <a:cubicBezTo>
                  <a:pt x="9759" y="881856"/>
                  <a:pt x="0" y="858294"/>
                  <a:pt x="0" y="833725"/>
                </a:cubicBezTo>
                <a:lnTo>
                  <a:pt x="0" y="92636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spcFirstLastPara="0" vert="horz" wrap="square" lIns="88092" tIns="67772" rIns="88092" bIns="67772" numCol="1" spcCol="1270" anchor="ctr" anchorCtr="0">
            <a:noAutofit/>
          </a:bodyPr>
          <a:lstStyle/>
          <a:p>
            <a:pPr lvl="0" algn="ctr" defTabSz="1422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200" b="1" kern="1200" dirty="0" smtClean="0">
                <a:cs typeface="B Zar" pitchFamily="2" charset="-78"/>
              </a:rPr>
              <a:t>راه هاي تشخيص اجتهاد و اعلميت مرجع تقليد</a:t>
            </a:r>
            <a:endParaRPr lang="en-US" sz="3200" b="1" kern="1200" dirty="0">
              <a:cs typeface="B Zar" pitchFamily="2" charset="-78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934043" y="2222985"/>
            <a:ext cx="6661758" cy="1157953"/>
            <a:chOff x="934043" y="2222985"/>
            <a:chExt cx="6661758" cy="1157953"/>
          </a:xfrm>
        </p:grpSpPr>
        <p:sp>
          <p:nvSpPr>
            <p:cNvPr id="18" name="Freeform 17"/>
            <p:cNvSpPr/>
            <p:nvPr/>
          </p:nvSpPr>
          <p:spPr>
            <a:xfrm>
              <a:off x="934043" y="2454576"/>
              <a:ext cx="4005574" cy="926362"/>
            </a:xfrm>
            <a:custGeom>
              <a:avLst/>
              <a:gdLst>
                <a:gd name="connsiteX0" fmla="*/ 0 w 4005574"/>
                <a:gd name="connsiteY0" fmla="*/ 92636 h 926362"/>
                <a:gd name="connsiteX1" fmla="*/ 27133 w 4005574"/>
                <a:gd name="connsiteY1" fmla="*/ 27132 h 926362"/>
                <a:gd name="connsiteX2" fmla="*/ 92637 w 4005574"/>
                <a:gd name="connsiteY2" fmla="*/ 0 h 926362"/>
                <a:gd name="connsiteX3" fmla="*/ 3912938 w 4005574"/>
                <a:gd name="connsiteY3" fmla="*/ 0 h 926362"/>
                <a:gd name="connsiteX4" fmla="*/ 3978442 w 4005574"/>
                <a:gd name="connsiteY4" fmla="*/ 27133 h 926362"/>
                <a:gd name="connsiteX5" fmla="*/ 4005574 w 4005574"/>
                <a:gd name="connsiteY5" fmla="*/ 92637 h 926362"/>
                <a:gd name="connsiteX6" fmla="*/ 4005574 w 4005574"/>
                <a:gd name="connsiteY6" fmla="*/ 833726 h 926362"/>
                <a:gd name="connsiteX7" fmla="*/ 3978442 w 4005574"/>
                <a:gd name="connsiteY7" fmla="*/ 899230 h 926362"/>
                <a:gd name="connsiteX8" fmla="*/ 3912938 w 4005574"/>
                <a:gd name="connsiteY8" fmla="*/ 926362 h 926362"/>
                <a:gd name="connsiteX9" fmla="*/ 92636 w 4005574"/>
                <a:gd name="connsiteY9" fmla="*/ 926362 h 926362"/>
                <a:gd name="connsiteX10" fmla="*/ 27132 w 4005574"/>
                <a:gd name="connsiteY10" fmla="*/ 899229 h 926362"/>
                <a:gd name="connsiteX11" fmla="*/ 0 w 4005574"/>
                <a:gd name="connsiteY11" fmla="*/ 833725 h 926362"/>
                <a:gd name="connsiteX12" fmla="*/ 0 w 4005574"/>
                <a:gd name="connsiteY12" fmla="*/ 92636 h 926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05574" h="926362">
                  <a:moveTo>
                    <a:pt x="0" y="92636"/>
                  </a:moveTo>
                  <a:cubicBezTo>
                    <a:pt x="0" y="68067"/>
                    <a:pt x="9760" y="44505"/>
                    <a:pt x="27133" y="27132"/>
                  </a:cubicBezTo>
                  <a:cubicBezTo>
                    <a:pt x="44506" y="9759"/>
                    <a:pt x="68068" y="0"/>
                    <a:pt x="92637" y="0"/>
                  </a:cubicBezTo>
                  <a:lnTo>
                    <a:pt x="3912938" y="0"/>
                  </a:lnTo>
                  <a:cubicBezTo>
                    <a:pt x="3937507" y="0"/>
                    <a:pt x="3961069" y="9760"/>
                    <a:pt x="3978442" y="27133"/>
                  </a:cubicBezTo>
                  <a:cubicBezTo>
                    <a:pt x="3995815" y="44506"/>
                    <a:pt x="4005574" y="68068"/>
                    <a:pt x="4005574" y="92637"/>
                  </a:cubicBezTo>
                  <a:lnTo>
                    <a:pt x="4005574" y="833726"/>
                  </a:lnTo>
                  <a:cubicBezTo>
                    <a:pt x="4005574" y="858295"/>
                    <a:pt x="3995814" y="881857"/>
                    <a:pt x="3978442" y="899230"/>
                  </a:cubicBezTo>
                  <a:cubicBezTo>
                    <a:pt x="3961069" y="916603"/>
                    <a:pt x="3937507" y="926362"/>
                    <a:pt x="3912938" y="926362"/>
                  </a:cubicBezTo>
                  <a:lnTo>
                    <a:pt x="92636" y="926362"/>
                  </a:lnTo>
                  <a:cubicBezTo>
                    <a:pt x="68067" y="926362"/>
                    <a:pt x="44505" y="916602"/>
                    <a:pt x="27132" y="899229"/>
                  </a:cubicBezTo>
                  <a:cubicBezTo>
                    <a:pt x="9759" y="881856"/>
                    <a:pt x="0" y="858294"/>
                    <a:pt x="0" y="833725"/>
                  </a:cubicBezTo>
                  <a:lnTo>
                    <a:pt x="0" y="92636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88092" tIns="67772" rIns="88092" bIns="67772" numCol="1" spcCol="1270" anchor="ctr" anchorCtr="0">
              <a:noAutofit/>
            </a:bodyPr>
            <a:lstStyle/>
            <a:p>
              <a:pPr lvl="0" algn="ctr" defTabSz="1422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kern="1200" dirty="0" smtClean="0">
                  <a:cs typeface="B Zar" pitchFamily="2" charset="-78"/>
                </a:rPr>
                <a:t>شناخت شخصي</a:t>
              </a:r>
              <a:endParaRPr lang="en-US" sz="3200" b="1" kern="1200" dirty="0">
                <a:cs typeface="B Zar" pitchFamily="2" charset="-78"/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39618" y="2222985"/>
              <a:ext cx="2656183" cy="69477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656183" y="0"/>
                  </a:moveTo>
                  <a:lnTo>
                    <a:pt x="2656183" y="694771"/>
                  </a:lnTo>
                  <a:lnTo>
                    <a:pt x="0" y="694771"/>
                  </a:lnTo>
                </a:path>
              </a:pathLst>
            </a:cu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sp>
      </p:grpSp>
      <p:grpSp>
        <p:nvGrpSpPr>
          <p:cNvPr id="28" name="Group 27"/>
          <p:cNvGrpSpPr/>
          <p:nvPr/>
        </p:nvGrpSpPr>
        <p:grpSpPr>
          <a:xfrm>
            <a:off x="934043" y="2222985"/>
            <a:ext cx="6661758" cy="2315905"/>
            <a:chOff x="934043" y="2222985"/>
            <a:chExt cx="6661758" cy="2315905"/>
          </a:xfrm>
        </p:grpSpPr>
        <p:sp>
          <p:nvSpPr>
            <p:cNvPr id="20" name="Freeform 19"/>
            <p:cNvSpPr/>
            <p:nvPr/>
          </p:nvSpPr>
          <p:spPr>
            <a:xfrm>
              <a:off x="934043" y="3612528"/>
              <a:ext cx="4874161" cy="926362"/>
            </a:xfrm>
            <a:custGeom>
              <a:avLst/>
              <a:gdLst>
                <a:gd name="connsiteX0" fmla="*/ 0 w 4874161"/>
                <a:gd name="connsiteY0" fmla="*/ 92636 h 926362"/>
                <a:gd name="connsiteX1" fmla="*/ 27133 w 4874161"/>
                <a:gd name="connsiteY1" fmla="*/ 27132 h 926362"/>
                <a:gd name="connsiteX2" fmla="*/ 92637 w 4874161"/>
                <a:gd name="connsiteY2" fmla="*/ 0 h 926362"/>
                <a:gd name="connsiteX3" fmla="*/ 4781525 w 4874161"/>
                <a:gd name="connsiteY3" fmla="*/ 0 h 926362"/>
                <a:gd name="connsiteX4" fmla="*/ 4847029 w 4874161"/>
                <a:gd name="connsiteY4" fmla="*/ 27133 h 926362"/>
                <a:gd name="connsiteX5" fmla="*/ 4874161 w 4874161"/>
                <a:gd name="connsiteY5" fmla="*/ 92637 h 926362"/>
                <a:gd name="connsiteX6" fmla="*/ 4874161 w 4874161"/>
                <a:gd name="connsiteY6" fmla="*/ 833726 h 926362"/>
                <a:gd name="connsiteX7" fmla="*/ 4847029 w 4874161"/>
                <a:gd name="connsiteY7" fmla="*/ 899230 h 926362"/>
                <a:gd name="connsiteX8" fmla="*/ 4781525 w 4874161"/>
                <a:gd name="connsiteY8" fmla="*/ 926362 h 926362"/>
                <a:gd name="connsiteX9" fmla="*/ 92636 w 4874161"/>
                <a:gd name="connsiteY9" fmla="*/ 926362 h 926362"/>
                <a:gd name="connsiteX10" fmla="*/ 27132 w 4874161"/>
                <a:gd name="connsiteY10" fmla="*/ 899229 h 926362"/>
                <a:gd name="connsiteX11" fmla="*/ 0 w 4874161"/>
                <a:gd name="connsiteY11" fmla="*/ 833725 h 926362"/>
                <a:gd name="connsiteX12" fmla="*/ 0 w 4874161"/>
                <a:gd name="connsiteY12" fmla="*/ 92636 h 926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74161" h="926362">
                  <a:moveTo>
                    <a:pt x="0" y="92636"/>
                  </a:moveTo>
                  <a:cubicBezTo>
                    <a:pt x="0" y="68067"/>
                    <a:pt x="9760" y="44505"/>
                    <a:pt x="27133" y="27132"/>
                  </a:cubicBezTo>
                  <a:cubicBezTo>
                    <a:pt x="44506" y="9759"/>
                    <a:pt x="68068" y="0"/>
                    <a:pt x="92637" y="0"/>
                  </a:cubicBezTo>
                  <a:lnTo>
                    <a:pt x="4781525" y="0"/>
                  </a:lnTo>
                  <a:cubicBezTo>
                    <a:pt x="4806094" y="0"/>
                    <a:pt x="4829656" y="9760"/>
                    <a:pt x="4847029" y="27133"/>
                  </a:cubicBezTo>
                  <a:cubicBezTo>
                    <a:pt x="4864402" y="44506"/>
                    <a:pt x="4874161" y="68068"/>
                    <a:pt x="4874161" y="92637"/>
                  </a:cubicBezTo>
                  <a:lnTo>
                    <a:pt x="4874161" y="833726"/>
                  </a:lnTo>
                  <a:cubicBezTo>
                    <a:pt x="4874161" y="858295"/>
                    <a:pt x="4864401" y="881857"/>
                    <a:pt x="4847029" y="899230"/>
                  </a:cubicBezTo>
                  <a:cubicBezTo>
                    <a:pt x="4829656" y="916603"/>
                    <a:pt x="4806094" y="926362"/>
                    <a:pt x="4781525" y="926362"/>
                  </a:cubicBezTo>
                  <a:lnTo>
                    <a:pt x="92636" y="926362"/>
                  </a:lnTo>
                  <a:cubicBezTo>
                    <a:pt x="68067" y="926362"/>
                    <a:pt x="44505" y="916602"/>
                    <a:pt x="27132" y="899229"/>
                  </a:cubicBezTo>
                  <a:cubicBezTo>
                    <a:pt x="9759" y="881856"/>
                    <a:pt x="0" y="858294"/>
                    <a:pt x="0" y="833725"/>
                  </a:cubicBezTo>
                  <a:lnTo>
                    <a:pt x="0" y="92636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88092" tIns="67772" rIns="88092" bIns="67772" numCol="1" spcCol="1270" anchor="ctr" anchorCtr="0">
              <a:noAutofit/>
            </a:bodyPr>
            <a:lstStyle/>
            <a:p>
              <a:pPr lvl="0" algn="ctr" defTabSz="1422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kern="1200" dirty="0" smtClean="0">
                  <a:cs typeface="B Zar" pitchFamily="2" charset="-78"/>
                </a:rPr>
                <a:t>شهرت مفيد علم</a:t>
              </a:r>
              <a:endParaRPr lang="en-US" sz="3200" b="1" kern="1200" dirty="0">
                <a:cs typeface="B Zar" pitchFamily="2" charset="-78"/>
              </a:endParaRPr>
            </a:p>
          </p:txBody>
        </p:sp>
        <p:sp>
          <p:nvSpPr>
            <p:cNvPr id="19" name="Freeform 18"/>
            <p:cNvSpPr/>
            <p:nvPr/>
          </p:nvSpPr>
          <p:spPr>
            <a:xfrm>
              <a:off x="5808204" y="2222985"/>
              <a:ext cx="1787597" cy="185272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787597" y="0"/>
                  </a:moveTo>
                  <a:lnTo>
                    <a:pt x="1787597" y="1852724"/>
                  </a:lnTo>
                  <a:lnTo>
                    <a:pt x="0" y="1852724"/>
                  </a:lnTo>
                </a:path>
              </a:pathLst>
            </a:cu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sp>
      </p:grpSp>
      <p:grpSp>
        <p:nvGrpSpPr>
          <p:cNvPr id="29" name="Group 28"/>
          <p:cNvGrpSpPr/>
          <p:nvPr/>
        </p:nvGrpSpPr>
        <p:grpSpPr>
          <a:xfrm>
            <a:off x="934043" y="2222985"/>
            <a:ext cx="6661758" cy="3473858"/>
            <a:chOff x="934043" y="2222985"/>
            <a:chExt cx="6661758" cy="3473858"/>
          </a:xfrm>
        </p:grpSpPr>
        <p:sp>
          <p:nvSpPr>
            <p:cNvPr id="21" name="Freeform 20"/>
            <p:cNvSpPr/>
            <p:nvPr/>
          </p:nvSpPr>
          <p:spPr>
            <a:xfrm>
              <a:off x="6849376" y="2222985"/>
              <a:ext cx="746425" cy="301067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746425" y="0"/>
                  </a:moveTo>
                  <a:lnTo>
                    <a:pt x="746425" y="3010676"/>
                  </a:lnTo>
                  <a:lnTo>
                    <a:pt x="0" y="3010676"/>
                  </a:lnTo>
                </a:path>
              </a:pathLst>
            </a:cu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934043" y="4770481"/>
              <a:ext cx="5915333" cy="926362"/>
            </a:xfrm>
            <a:custGeom>
              <a:avLst/>
              <a:gdLst>
                <a:gd name="connsiteX0" fmla="*/ 0 w 5915333"/>
                <a:gd name="connsiteY0" fmla="*/ 92636 h 926362"/>
                <a:gd name="connsiteX1" fmla="*/ 27133 w 5915333"/>
                <a:gd name="connsiteY1" fmla="*/ 27132 h 926362"/>
                <a:gd name="connsiteX2" fmla="*/ 92637 w 5915333"/>
                <a:gd name="connsiteY2" fmla="*/ 0 h 926362"/>
                <a:gd name="connsiteX3" fmla="*/ 5822697 w 5915333"/>
                <a:gd name="connsiteY3" fmla="*/ 0 h 926362"/>
                <a:gd name="connsiteX4" fmla="*/ 5888201 w 5915333"/>
                <a:gd name="connsiteY4" fmla="*/ 27133 h 926362"/>
                <a:gd name="connsiteX5" fmla="*/ 5915333 w 5915333"/>
                <a:gd name="connsiteY5" fmla="*/ 92637 h 926362"/>
                <a:gd name="connsiteX6" fmla="*/ 5915333 w 5915333"/>
                <a:gd name="connsiteY6" fmla="*/ 833726 h 926362"/>
                <a:gd name="connsiteX7" fmla="*/ 5888201 w 5915333"/>
                <a:gd name="connsiteY7" fmla="*/ 899230 h 926362"/>
                <a:gd name="connsiteX8" fmla="*/ 5822697 w 5915333"/>
                <a:gd name="connsiteY8" fmla="*/ 926362 h 926362"/>
                <a:gd name="connsiteX9" fmla="*/ 92636 w 5915333"/>
                <a:gd name="connsiteY9" fmla="*/ 926362 h 926362"/>
                <a:gd name="connsiteX10" fmla="*/ 27132 w 5915333"/>
                <a:gd name="connsiteY10" fmla="*/ 899229 h 926362"/>
                <a:gd name="connsiteX11" fmla="*/ 0 w 5915333"/>
                <a:gd name="connsiteY11" fmla="*/ 833725 h 926362"/>
                <a:gd name="connsiteX12" fmla="*/ 0 w 5915333"/>
                <a:gd name="connsiteY12" fmla="*/ 92636 h 926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15333" h="926362">
                  <a:moveTo>
                    <a:pt x="0" y="92636"/>
                  </a:moveTo>
                  <a:cubicBezTo>
                    <a:pt x="0" y="68067"/>
                    <a:pt x="9760" y="44505"/>
                    <a:pt x="27133" y="27132"/>
                  </a:cubicBezTo>
                  <a:cubicBezTo>
                    <a:pt x="44506" y="9759"/>
                    <a:pt x="68068" y="0"/>
                    <a:pt x="92637" y="0"/>
                  </a:cubicBezTo>
                  <a:lnTo>
                    <a:pt x="5822697" y="0"/>
                  </a:lnTo>
                  <a:cubicBezTo>
                    <a:pt x="5847266" y="0"/>
                    <a:pt x="5870828" y="9760"/>
                    <a:pt x="5888201" y="27133"/>
                  </a:cubicBezTo>
                  <a:cubicBezTo>
                    <a:pt x="5905574" y="44506"/>
                    <a:pt x="5915333" y="68068"/>
                    <a:pt x="5915333" y="92637"/>
                  </a:cubicBezTo>
                  <a:lnTo>
                    <a:pt x="5915333" y="833726"/>
                  </a:lnTo>
                  <a:cubicBezTo>
                    <a:pt x="5915333" y="858295"/>
                    <a:pt x="5905573" y="881857"/>
                    <a:pt x="5888201" y="899230"/>
                  </a:cubicBezTo>
                  <a:cubicBezTo>
                    <a:pt x="5870828" y="916603"/>
                    <a:pt x="5847266" y="926362"/>
                    <a:pt x="5822697" y="926362"/>
                  </a:cubicBezTo>
                  <a:lnTo>
                    <a:pt x="92636" y="926362"/>
                  </a:lnTo>
                  <a:cubicBezTo>
                    <a:pt x="68067" y="926362"/>
                    <a:pt x="44505" y="916602"/>
                    <a:pt x="27132" y="899229"/>
                  </a:cubicBezTo>
                  <a:cubicBezTo>
                    <a:pt x="9759" y="881856"/>
                    <a:pt x="0" y="858294"/>
                    <a:pt x="0" y="833725"/>
                  </a:cubicBezTo>
                  <a:lnTo>
                    <a:pt x="0" y="92636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88092" tIns="67772" rIns="88092" bIns="67772" numCol="1" spcCol="1270" anchor="ctr" anchorCtr="0">
              <a:noAutofit/>
            </a:bodyPr>
            <a:lstStyle/>
            <a:p>
              <a:pPr lvl="0" algn="ctr" defTabSz="1422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kern="1200" dirty="0" smtClean="0">
                  <a:cs typeface="B Zar" pitchFamily="2" charset="-78"/>
                </a:rPr>
                <a:t>گواهي دو نفر عادل اهل خبره</a:t>
              </a:r>
              <a:endParaRPr lang="en-US" sz="3200" b="1" kern="1200" dirty="0">
                <a:cs typeface="B Zar" pitchFamily="2" charset="-78"/>
              </a:endParaRPr>
            </a:p>
          </p:txBody>
        </p:sp>
      </p:grpSp>
      <p:sp>
        <p:nvSpPr>
          <p:cNvPr id="24" name="7-Point Star 23">
            <a:hlinkClick r:id="rId2" action="ppaction://hlinksldjump"/>
          </p:cNvPr>
          <p:cNvSpPr/>
          <p:nvPr/>
        </p:nvSpPr>
        <p:spPr>
          <a:xfrm>
            <a:off x="1143000" y="2667000"/>
            <a:ext cx="457200" cy="457200"/>
          </a:xfrm>
          <a:prstGeom prst="star7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7-Point Star 24">
            <a:hlinkClick r:id="rId3" action="ppaction://hlinksldjump"/>
          </p:cNvPr>
          <p:cNvSpPr/>
          <p:nvPr/>
        </p:nvSpPr>
        <p:spPr>
          <a:xfrm>
            <a:off x="1143000" y="3810000"/>
            <a:ext cx="457200" cy="457200"/>
          </a:xfrm>
          <a:prstGeom prst="star7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7-Point Star 25">
            <a:hlinkClick r:id="rId4" action="ppaction://hlinksldjump"/>
          </p:cNvPr>
          <p:cNvSpPr/>
          <p:nvPr/>
        </p:nvSpPr>
        <p:spPr>
          <a:xfrm>
            <a:off x="1143000" y="4953000"/>
            <a:ext cx="457200" cy="457200"/>
          </a:xfrm>
          <a:prstGeom prst="star7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Striped Right Arrow 22">
            <a:hlinkClick r:id="rId5" action="ppaction://hlinksldjump"/>
          </p:cNvPr>
          <p:cNvSpPr/>
          <p:nvPr/>
        </p:nvSpPr>
        <p:spPr>
          <a:xfrm rot="10800000">
            <a:off x="65316" y="6248400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3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3" action="ppaction://hlinksldjump"/>
          </p:cNvPr>
          <p:cNvSpPr/>
          <p:nvPr/>
        </p:nvSpPr>
        <p:spPr>
          <a:xfrm>
            <a:off x="914400" y="1600200"/>
            <a:ext cx="7467600" cy="407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400" b="1" dirty="0" smtClean="0">
                <a:cs typeface="B Zar" pitchFamily="2" charset="-78"/>
              </a:rPr>
              <a:t>شهرتى كه مفيد علم باشد؛ يعنى بين اهل خبره چنان به اجتهاد و اعلميّت مشهور باشد كه موجب علم به اجتهاد يا اعلميّت آن فرد باشد.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066800" y="1629696"/>
            <a:ext cx="7172632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800" b="1" dirty="0" smtClean="0">
                <a:cs typeface="B Zar" pitchFamily="2" charset="-78"/>
              </a:rPr>
              <a:t>آزمودن و شناخت شخصى، در صورتى كه خودش اهل علم باشد و بتواند مجتهد و اعلم را تشخيص دهد.</a:t>
            </a:r>
            <a:endParaRPr lang="en-US" sz="48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111044" y="1447800"/>
            <a:ext cx="7086600" cy="4793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000" b="1" dirty="0" smtClean="0">
                <a:cs typeface="B Zar" pitchFamily="2" charset="-78"/>
              </a:rPr>
              <a:t>گواهى دو نفر عالم عادلِ اهل خبره، به شرطى كه دو نفر عالم عادل ديگر با گفته آنان مخالفت نكنند.</a:t>
            </a:r>
            <a:endParaRPr lang="en-US" sz="50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6" name="Isosceles Triangle 25"/>
          <p:cNvSpPr/>
          <p:nvPr/>
        </p:nvSpPr>
        <p:spPr>
          <a:xfrm>
            <a:off x="1657353" y="1371600"/>
            <a:ext cx="5410184" cy="4572000"/>
          </a:xfrm>
          <a:prstGeom prst="triangl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shade val="8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Freeform 26">
            <a:hlinkClick r:id="rId2" action="ppaction://hlinksldjump"/>
          </p:cNvPr>
          <p:cNvSpPr/>
          <p:nvPr/>
        </p:nvSpPr>
        <p:spPr>
          <a:xfrm>
            <a:off x="4362446" y="1831255"/>
            <a:ext cx="2971800" cy="1082278"/>
          </a:xfrm>
          <a:custGeom>
            <a:avLst/>
            <a:gdLst>
              <a:gd name="connsiteX0" fmla="*/ 0 w 2971800"/>
              <a:gd name="connsiteY0" fmla="*/ 180383 h 1082278"/>
              <a:gd name="connsiteX1" fmla="*/ 52833 w 2971800"/>
              <a:gd name="connsiteY1" fmla="*/ 52833 h 1082278"/>
              <a:gd name="connsiteX2" fmla="*/ 180383 w 2971800"/>
              <a:gd name="connsiteY2" fmla="*/ 0 h 1082278"/>
              <a:gd name="connsiteX3" fmla="*/ 2791417 w 2971800"/>
              <a:gd name="connsiteY3" fmla="*/ 0 h 1082278"/>
              <a:gd name="connsiteX4" fmla="*/ 2918967 w 2971800"/>
              <a:gd name="connsiteY4" fmla="*/ 52833 h 1082278"/>
              <a:gd name="connsiteX5" fmla="*/ 2971800 w 2971800"/>
              <a:gd name="connsiteY5" fmla="*/ 180383 h 1082278"/>
              <a:gd name="connsiteX6" fmla="*/ 2971800 w 2971800"/>
              <a:gd name="connsiteY6" fmla="*/ 901895 h 1082278"/>
              <a:gd name="connsiteX7" fmla="*/ 2918967 w 2971800"/>
              <a:gd name="connsiteY7" fmla="*/ 1029445 h 1082278"/>
              <a:gd name="connsiteX8" fmla="*/ 2791417 w 2971800"/>
              <a:gd name="connsiteY8" fmla="*/ 1082278 h 1082278"/>
              <a:gd name="connsiteX9" fmla="*/ 180383 w 2971800"/>
              <a:gd name="connsiteY9" fmla="*/ 1082278 h 1082278"/>
              <a:gd name="connsiteX10" fmla="*/ 52833 w 2971800"/>
              <a:gd name="connsiteY10" fmla="*/ 1029445 h 1082278"/>
              <a:gd name="connsiteX11" fmla="*/ 0 w 2971800"/>
              <a:gd name="connsiteY11" fmla="*/ 901895 h 1082278"/>
              <a:gd name="connsiteX12" fmla="*/ 0 w 2971800"/>
              <a:gd name="connsiteY12" fmla="*/ 180383 h 108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71800" h="1082278">
                <a:moveTo>
                  <a:pt x="0" y="180383"/>
                </a:moveTo>
                <a:cubicBezTo>
                  <a:pt x="0" y="132542"/>
                  <a:pt x="19005" y="86661"/>
                  <a:pt x="52833" y="52833"/>
                </a:cubicBezTo>
                <a:cubicBezTo>
                  <a:pt x="86661" y="19005"/>
                  <a:pt x="132543" y="0"/>
                  <a:pt x="180383" y="0"/>
                </a:cubicBezTo>
                <a:lnTo>
                  <a:pt x="2791417" y="0"/>
                </a:lnTo>
                <a:cubicBezTo>
                  <a:pt x="2839258" y="0"/>
                  <a:pt x="2885139" y="19005"/>
                  <a:pt x="2918967" y="52833"/>
                </a:cubicBezTo>
                <a:cubicBezTo>
                  <a:pt x="2952795" y="86661"/>
                  <a:pt x="2971800" y="132543"/>
                  <a:pt x="2971800" y="180383"/>
                </a:cubicBezTo>
                <a:lnTo>
                  <a:pt x="2971800" y="901895"/>
                </a:lnTo>
                <a:cubicBezTo>
                  <a:pt x="2971800" y="949736"/>
                  <a:pt x="2952795" y="995617"/>
                  <a:pt x="2918967" y="1029445"/>
                </a:cubicBezTo>
                <a:cubicBezTo>
                  <a:pt x="2885139" y="1063273"/>
                  <a:pt x="2839257" y="1082278"/>
                  <a:pt x="2791417" y="1082278"/>
                </a:cubicBezTo>
                <a:lnTo>
                  <a:pt x="180383" y="1082278"/>
                </a:lnTo>
                <a:cubicBezTo>
                  <a:pt x="132542" y="1082278"/>
                  <a:pt x="86661" y="1063273"/>
                  <a:pt x="52833" y="1029445"/>
                </a:cubicBezTo>
                <a:cubicBezTo>
                  <a:pt x="19005" y="995617"/>
                  <a:pt x="0" y="949735"/>
                  <a:pt x="0" y="901895"/>
                </a:cubicBezTo>
                <a:lnTo>
                  <a:pt x="0" y="180383"/>
                </a:ln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9050" prstMaterial="metal">
            <a:bevelT w="88900" h="203200"/>
            <a:bevelB w="165100" h="254000"/>
          </a:sp3d>
        </p:spPr>
        <p:style>
          <a:lnRef idx="0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9992" tIns="189992" rIns="189992" bIns="189992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600" b="1" kern="1200" dirty="0" smtClean="0">
                <a:solidFill>
                  <a:schemeClr val="tx1"/>
                </a:solidFill>
                <a:cs typeface="B Zar" pitchFamily="2" charset="-78"/>
              </a:rPr>
              <a:t>وجوب تقليد</a:t>
            </a:r>
            <a:endParaRPr lang="en-US" sz="3600" b="1" kern="1200" dirty="0">
              <a:solidFill>
                <a:schemeClr val="tx1"/>
              </a:solidFill>
              <a:cs typeface="B Zar" pitchFamily="2" charset="-78"/>
            </a:endParaRPr>
          </a:p>
        </p:txBody>
      </p:sp>
      <p:sp>
        <p:nvSpPr>
          <p:cNvPr id="28" name="Freeform 27">
            <a:hlinkClick r:id="rId3" action="ppaction://hlinksldjump"/>
          </p:cNvPr>
          <p:cNvSpPr/>
          <p:nvPr/>
        </p:nvSpPr>
        <p:spPr>
          <a:xfrm>
            <a:off x="4362446" y="3048818"/>
            <a:ext cx="2971800" cy="1082278"/>
          </a:xfrm>
          <a:custGeom>
            <a:avLst/>
            <a:gdLst>
              <a:gd name="connsiteX0" fmla="*/ 0 w 2971800"/>
              <a:gd name="connsiteY0" fmla="*/ 180383 h 1082278"/>
              <a:gd name="connsiteX1" fmla="*/ 52833 w 2971800"/>
              <a:gd name="connsiteY1" fmla="*/ 52833 h 1082278"/>
              <a:gd name="connsiteX2" fmla="*/ 180383 w 2971800"/>
              <a:gd name="connsiteY2" fmla="*/ 0 h 1082278"/>
              <a:gd name="connsiteX3" fmla="*/ 2791417 w 2971800"/>
              <a:gd name="connsiteY3" fmla="*/ 0 h 1082278"/>
              <a:gd name="connsiteX4" fmla="*/ 2918967 w 2971800"/>
              <a:gd name="connsiteY4" fmla="*/ 52833 h 1082278"/>
              <a:gd name="connsiteX5" fmla="*/ 2971800 w 2971800"/>
              <a:gd name="connsiteY5" fmla="*/ 180383 h 1082278"/>
              <a:gd name="connsiteX6" fmla="*/ 2971800 w 2971800"/>
              <a:gd name="connsiteY6" fmla="*/ 901895 h 1082278"/>
              <a:gd name="connsiteX7" fmla="*/ 2918967 w 2971800"/>
              <a:gd name="connsiteY7" fmla="*/ 1029445 h 1082278"/>
              <a:gd name="connsiteX8" fmla="*/ 2791417 w 2971800"/>
              <a:gd name="connsiteY8" fmla="*/ 1082278 h 1082278"/>
              <a:gd name="connsiteX9" fmla="*/ 180383 w 2971800"/>
              <a:gd name="connsiteY9" fmla="*/ 1082278 h 1082278"/>
              <a:gd name="connsiteX10" fmla="*/ 52833 w 2971800"/>
              <a:gd name="connsiteY10" fmla="*/ 1029445 h 1082278"/>
              <a:gd name="connsiteX11" fmla="*/ 0 w 2971800"/>
              <a:gd name="connsiteY11" fmla="*/ 901895 h 1082278"/>
              <a:gd name="connsiteX12" fmla="*/ 0 w 2971800"/>
              <a:gd name="connsiteY12" fmla="*/ 180383 h 108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71800" h="1082278">
                <a:moveTo>
                  <a:pt x="0" y="180383"/>
                </a:moveTo>
                <a:cubicBezTo>
                  <a:pt x="0" y="132542"/>
                  <a:pt x="19005" y="86661"/>
                  <a:pt x="52833" y="52833"/>
                </a:cubicBezTo>
                <a:cubicBezTo>
                  <a:pt x="86661" y="19005"/>
                  <a:pt x="132543" y="0"/>
                  <a:pt x="180383" y="0"/>
                </a:cubicBezTo>
                <a:lnTo>
                  <a:pt x="2791417" y="0"/>
                </a:lnTo>
                <a:cubicBezTo>
                  <a:pt x="2839258" y="0"/>
                  <a:pt x="2885139" y="19005"/>
                  <a:pt x="2918967" y="52833"/>
                </a:cubicBezTo>
                <a:cubicBezTo>
                  <a:pt x="2952795" y="86661"/>
                  <a:pt x="2971800" y="132543"/>
                  <a:pt x="2971800" y="180383"/>
                </a:cubicBezTo>
                <a:lnTo>
                  <a:pt x="2971800" y="901895"/>
                </a:lnTo>
                <a:cubicBezTo>
                  <a:pt x="2971800" y="949736"/>
                  <a:pt x="2952795" y="995617"/>
                  <a:pt x="2918967" y="1029445"/>
                </a:cubicBezTo>
                <a:cubicBezTo>
                  <a:pt x="2885139" y="1063273"/>
                  <a:pt x="2839257" y="1082278"/>
                  <a:pt x="2791417" y="1082278"/>
                </a:cubicBezTo>
                <a:lnTo>
                  <a:pt x="180383" y="1082278"/>
                </a:lnTo>
                <a:cubicBezTo>
                  <a:pt x="132542" y="1082278"/>
                  <a:pt x="86661" y="1063273"/>
                  <a:pt x="52833" y="1029445"/>
                </a:cubicBezTo>
                <a:cubicBezTo>
                  <a:pt x="19005" y="995617"/>
                  <a:pt x="0" y="949735"/>
                  <a:pt x="0" y="901895"/>
                </a:cubicBezTo>
                <a:lnTo>
                  <a:pt x="0" y="180383"/>
                </a:ln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9050" prstMaterial="metal">
            <a:bevelT w="88900" h="203200"/>
            <a:bevelB w="165100" h="254000"/>
          </a:sp3d>
        </p:spPr>
        <p:style>
          <a:lnRef idx="0">
            <a:schemeClr val="accent1">
              <a:shade val="80000"/>
              <a:hueOff val="153123"/>
              <a:satOff val="-2196"/>
              <a:lumOff val="12807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9992" tIns="189992" rIns="189992" bIns="189992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600" b="1" kern="1200" dirty="0" smtClean="0">
                <a:solidFill>
                  <a:schemeClr val="tx1"/>
                </a:solidFill>
                <a:cs typeface="B Zar" pitchFamily="2" charset="-78"/>
              </a:rPr>
              <a:t>گستره تقليد</a:t>
            </a:r>
            <a:endParaRPr lang="en-US" sz="3600" b="1" kern="1200" dirty="0">
              <a:solidFill>
                <a:schemeClr val="tx1"/>
              </a:solidFill>
              <a:cs typeface="B Zar" pitchFamily="2" charset="-78"/>
            </a:endParaRPr>
          </a:p>
        </p:txBody>
      </p:sp>
      <p:sp>
        <p:nvSpPr>
          <p:cNvPr id="29" name="Freeform 28">
            <a:hlinkClick r:id="rId4" action="ppaction://hlinksldjump"/>
          </p:cNvPr>
          <p:cNvSpPr/>
          <p:nvPr/>
        </p:nvSpPr>
        <p:spPr>
          <a:xfrm>
            <a:off x="4362446" y="4266381"/>
            <a:ext cx="2971800" cy="1082278"/>
          </a:xfrm>
          <a:custGeom>
            <a:avLst/>
            <a:gdLst>
              <a:gd name="connsiteX0" fmla="*/ 0 w 2971800"/>
              <a:gd name="connsiteY0" fmla="*/ 180383 h 1082278"/>
              <a:gd name="connsiteX1" fmla="*/ 52833 w 2971800"/>
              <a:gd name="connsiteY1" fmla="*/ 52833 h 1082278"/>
              <a:gd name="connsiteX2" fmla="*/ 180383 w 2971800"/>
              <a:gd name="connsiteY2" fmla="*/ 0 h 1082278"/>
              <a:gd name="connsiteX3" fmla="*/ 2791417 w 2971800"/>
              <a:gd name="connsiteY3" fmla="*/ 0 h 1082278"/>
              <a:gd name="connsiteX4" fmla="*/ 2918967 w 2971800"/>
              <a:gd name="connsiteY4" fmla="*/ 52833 h 1082278"/>
              <a:gd name="connsiteX5" fmla="*/ 2971800 w 2971800"/>
              <a:gd name="connsiteY5" fmla="*/ 180383 h 1082278"/>
              <a:gd name="connsiteX6" fmla="*/ 2971800 w 2971800"/>
              <a:gd name="connsiteY6" fmla="*/ 901895 h 1082278"/>
              <a:gd name="connsiteX7" fmla="*/ 2918967 w 2971800"/>
              <a:gd name="connsiteY7" fmla="*/ 1029445 h 1082278"/>
              <a:gd name="connsiteX8" fmla="*/ 2791417 w 2971800"/>
              <a:gd name="connsiteY8" fmla="*/ 1082278 h 1082278"/>
              <a:gd name="connsiteX9" fmla="*/ 180383 w 2971800"/>
              <a:gd name="connsiteY9" fmla="*/ 1082278 h 1082278"/>
              <a:gd name="connsiteX10" fmla="*/ 52833 w 2971800"/>
              <a:gd name="connsiteY10" fmla="*/ 1029445 h 1082278"/>
              <a:gd name="connsiteX11" fmla="*/ 0 w 2971800"/>
              <a:gd name="connsiteY11" fmla="*/ 901895 h 1082278"/>
              <a:gd name="connsiteX12" fmla="*/ 0 w 2971800"/>
              <a:gd name="connsiteY12" fmla="*/ 180383 h 108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71800" h="1082278">
                <a:moveTo>
                  <a:pt x="0" y="180383"/>
                </a:moveTo>
                <a:cubicBezTo>
                  <a:pt x="0" y="132542"/>
                  <a:pt x="19005" y="86661"/>
                  <a:pt x="52833" y="52833"/>
                </a:cubicBezTo>
                <a:cubicBezTo>
                  <a:pt x="86661" y="19005"/>
                  <a:pt x="132543" y="0"/>
                  <a:pt x="180383" y="0"/>
                </a:cubicBezTo>
                <a:lnTo>
                  <a:pt x="2791417" y="0"/>
                </a:lnTo>
                <a:cubicBezTo>
                  <a:pt x="2839258" y="0"/>
                  <a:pt x="2885139" y="19005"/>
                  <a:pt x="2918967" y="52833"/>
                </a:cubicBezTo>
                <a:cubicBezTo>
                  <a:pt x="2952795" y="86661"/>
                  <a:pt x="2971800" y="132543"/>
                  <a:pt x="2971800" y="180383"/>
                </a:cubicBezTo>
                <a:lnTo>
                  <a:pt x="2971800" y="901895"/>
                </a:lnTo>
                <a:cubicBezTo>
                  <a:pt x="2971800" y="949736"/>
                  <a:pt x="2952795" y="995617"/>
                  <a:pt x="2918967" y="1029445"/>
                </a:cubicBezTo>
                <a:cubicBezTo>
                  <a:pt x="2885139" y="1063273"/>
                  <a:pt x="2839257" y="1082278"/>
                  <a:pt x="2791417" y="1082278"/>
                </a:cubicBezTo>
                <a:lnTo>
                  <a:pt x="180383" y="1082278"/>
                </a:lnTo>
                <a:cubicBezTo>
                  <a:pt x="132542" y="1082278"/>
                  <a:pt x="86661" y="1063273"/>
                  <a:pt x="52833" y="1029445"/>
                </a:cubicBezTo>
                <a:cubicBezTo>
                  <a:pt x="19005" y="995617"/>
                  <a:pt x="0" y="949735"/>
                  <a:pt x="0" y="901895"/>
                </a:cubicBezTo>
                <a:lnTo>
                  <a:pt x="0" y="180383"/>
                </a:ln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9050" prstMaterial="metal">
            <a:bevelT w="88900" h="203200"/>
            <a:bevelB w="165100" h="254000"/>
          </a:sp3d>
        </p:spPr>
        <p:style>
          <a:lnRef idx="0">
            <a:schemeClr val="accent1">
              <a:shade val="80000"/>
              <a:hueOff val="306246"/>
              <a:satOff val="-4392"/>
              <a:lumOff val="25615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9992" tIns="189992" rIns="189992" bIns="189992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600" b="1" kern="1200" dirty="0" smtClean="0">
                <a:solidFill>
                  <a:schemeClr val="tx1"/>
                </a:solidFill>
                <a:cs typeface="B Zar" pitchFamily="2" charset="-78"/>
              </a:rPr>
              <a:t>مرجع تقليد</a:t>
            </a:r>
            <a:endParaRPr lang="en-US" sz="3600" b="1" kern="1200" dirty="0">
              <a:solidFill>
                <a:schemeClr val="tx1"/>
              </a:solidFill>
              <a:cs typeface="B Zar" pitchFamily="2" charset="-78"/>
            </a:endParaRPr>
          </a:p>
        </p:txBody>
      </p:sp>
      <p:sp>
        <p:nvSpPr>
          <p:cNvPr id="10" name="8-Point Star 9">
            <a:hlinkClick r:id="rId2" action="ppaction://hlinksldjump"/>
          </p:cNvPr>
          <p:cNvSpPr/>
          <p:nvPr/>
        </p:nvSpPr>
        <p:spPr>
          <a:xfrm>
            <a:off x="4419600" y="2133600"/>
            <a:ext cx="381000" cy="381000"/>
          </a:xfrm>
          <a:prstGeom prst="star8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8-Point Star 10">
            <a:hlinkClick r:id="rId3" action="ppaction://hlinksldjump"/>
          </p:cNvPr>
          <p:cNvSpPr/>
          <p:nvPr/>
        </p:nvSpPr>
        <p:spPr>
          <a:xfrm>
            <a:off x="4419600" y="3429000"/>
            <a:ext cx="381000" cy="381000"/>
          </a:xfrm>
          <a:prstGeom prst="star8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8-Point Star 11">
            <a:hlinkClick r:id="rId4" action="ppaction://hlinksldjump"/>
          </p:cNvPr>
          <p:cNvSpPr/>
          <p:nvPr/>
        </p:nvSpPr>
        <p:spPr>
          <a:xfrm>
            <a:off x="4419600" y="4572000"/>
            <a:ext cx="381000" cy="381000"/>
          </a:xfrm>
          <a:prstGeom prst="star8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triped Right Arrow 12">
            <a:hlinkClick r:id="rId5" action="ppaction://hlinksldjump"/>
          </p:cNvPr>
          <p:cNvSpPr/>
          <p:nvPr/>
        </p:nvSpPr>
        <p:spPr>
          <a:xfrm rot="10800000">
            <a:off x="65316" y="6248400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entagon 14"/>
          <p:cNvSpPr/>
          <p:nvPr/>
        </p:nvSpPr>
        <p:spPr>
          <a:xfrm rot="10800000">
            <a:off x="533400" y="3352799"/>
            <a:ext cx="8229600" cy="914400"/>
          </a:xfrm>
          <a:prstGeom prst="homePlate">
            <a:avLst>
              <a:gd name="adj" fmla="val 3833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entagon 15"/>
          <p:cNvSpPr/>
          <p:nvPr/>
        </p:nvSpPr>
        <p:spPr>
          <a:xfrm rot="10800000">
            <a:off x="533400" y="4495799"/>
            <a:ext cx="8229600" cy="914400"/>
          </a:xfrm>
          <a:prstGeom prst="homePlate">
            <a:avLst>
              <a:gd name="adj" fmla="val 3833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62600" y="1210270"/>
            <a:ext cx="33089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400" b="1" dirty="0" smtClean="0">
                <a:solidFill>
                  <a:srgbClr val="0070C0"/>
                </a:solidFill>
                <a:cs typeface="B Zar" pitchFamily="2" charset="-78"/>
                <a:sym typeface="Wingdings"/>
              </a:rPr>
              <a:t> </a:t>
            </a:r>
            <a:r>
              <a:rPr lang="fa-IR" sz="5400" b="1" dirty="0" smtClean="0">
                <a:solidFill>
                  <a:srgbClr val="0070C0"/>
                </a:solidFill>
                <a:cs typeface="B Zar" pitchFamily="2" charset="-78"/>
              </a:rPr>
              <a:t>چند مسأله</a:t>
            </a:r>
            <a:r>
              <a:rPr lang="fa-IR" sz="5400" b="1" dirty="0" smtClean="0">
                <a:solidFill>
                  <a:srgbClr val="0070C0"/>
                </a:solidFill>
                <a:cs typeface="B Zar" pitchFamily="2" charset="-78"/>
                <a:sym typeface="Wingdings"/>
              </a:rPr>
              <a:t> </a:t>
            </a:r>
            <a:r>
              <a:rPr lang="fa-IR" sz="4400" b="1" dirty="0" smtClean="0">
                <a:solidFill>
                  <a:srgbClr val="C00000"/>
                </a:solidFill>
                <a:cs typeface="B Zar" pitchFamily="2" charset="-78"/>
                <a:sym typeface="Wingdings"/>
              </a:rPr>
              <a:t></a:t>
            </a:r>
            <a:endParaRPr lang="en-US" sz="4400" b="1" dirty="0">
              <a:solidFill>
                <a:srgbClr val="C00000"/>
              </a:solidFill>
              <a:cs typeface="B Zar" pitchFamily="2" charset="-78"/>
            </a:endParaRPr>
          </a:p>
        </p:txBody>
      </p:sp>
      <p:sp>
        <p:nvSpPr>
          <p:cNvPr id="9" name="Pentagon 8"/>
          <p:cNvSpPr/>
          <p:nvPr/>
        </p:nvSpPr>
        <p:spPr>
          <a:xfrm rot="10800000">
            <a:off x="533400" y="2209799"/>
            <a:ext cx="8229600" cy="914400"/>
          </a:xfrm>
          <a:prstGeom prst="homePlate">
            <a:avLst>
              <a:gd name="adj" fmla="val 3833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168444" y="2407919"/>
            <a:ext cx="55579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rtl="1"/>
            <a:r>
              <a:rPr lang="fa-IR" sz="2800" b="1" dirty="0" smtClean="0">
                <a:cs typeface="B Zar" pitchFamily="2" charset="-78"/>
              </a:rPr>
              <a:t>1. وجوب تفحص براي شناخت مجتهد اعلم</a:t>
            </a:r>
            <a:endParaRPr lang="en-US" sz="2800" b="1" dirty="0">
              <a:cs typeface="B Zar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20972" y="3532739"/>
            <a:ext cx="53094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/>
            <a:r>
              <a:rPr lang="fa-IR" sz="2800" b="1" dirty="0" smtClean="0">
                <a:cs typeface="B Zar" pitchFamily="2" charset="-78"/>
              </a:rPr>
              <a:t>2. تخيير تقليد از يکي از مجتهدان مساوي</a:t>
            </a:r>
            <a:endParaRPr lang="en-US" sz="2800" b="1" dirty="0" smtClean="0">
              <a:cs typeface="B Zar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26296" y="4687875"/>
            <a:ext cx="75921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700" b="1" dirty="0" smtClean="0">
                <a:cs typeface="B Zar" pitchFamily="2" charset="-78"/>
              </a:rPr>
              <a:t>3. تقليد از مراجعي که هريک در بخشي از احکام اعلم است</a:t>
            </a:r>
            <a:endParaRPr lang="en-US" sz="2700" b="1" dirty="0" smtClean="0">
              <a:cs typeface="B Zar" pitchFamily="2" charset="-78"/>
            </a:endParaRPr>
          </a:p>
        </p:txBody>
      </p:sp>
      <p:sp>
        <p:nvSpPr>
          <p:cNvPr id="17" name="7-Point Star 16">
            <a:hlinkClick r:id="rId2" action="ppaction://hlinksldjump"/>
          </p:cNvPr>
          <p:cNvSpPr/>
          <p:nvPr/>
        </p:nvSpPr>
        <p:spPr>
          <a:xfrm>
            <a:off x="876300" y="2423652"/>
            <a:ext cx="457200" cy="4572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7-Point Star 17">
            <a:hlinkClick r:id="rId3" action="ppaction://hlinksldjump"/>
          </p:cNvPr>
          <p:cNvSpPr/>
          <p:nvPr/>
        </p:nvSpPr>
        <p:spPr>
          <a:xfrm>
            <a:off x="876300" y="3551904"/>
            <a:ext cx="457200" cy="4572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7-Point Star 18">
            <a:hlinkClick r:id="rId4" action="ppaction://hlinksldjump"/>
          </p:cNvPr>
          <p:cNvSpPr/>
          <p:nvPr/>
        </p:nvSpPr>
        <p:spPr>
          <a:xfrm>
            <a:off x="876300" y="4724400"/>
            <a:ext cx="457200" cy="4572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triped Right Arrow 19">
            <a:hlinkClick r:id="rId5" action="ppaction://hlinksldjump"/>
          </p:cNvPr>
          <p:cNvSpPr/>
          <p:nvPr/>
        </p:nvSpPr>
        <p:spPr>
          <a:xfrm rot="10800000">
            <a:off x="65316" y="6248400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8" grpId="0"/>
      <p:bldP spid="9" grpId="0" animBg="1"/>
      <p:bldP spid="12" grpId="0"/>
      <p:bldP spid="13" grpId="0"/>
      <p:bldP spid="14" grpId="0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037304" y="1664327"/>
            <a:ext cx="71628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6000" b="1" dirty="0" smtClean="0">
                <a:cs typeface="B Zar" pitchFamily="2" charset="-78"/>
              </a:rPr>
              <a:t>بر مكلّف واجب است كه براى شناختن مجتهد اعلم جستجو و تفحّص كند.</a:t>
            </a:r>
            <a:endParaRPr lang="en-US" sz="60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037304" y="1571685"/>
            <a:ext cx="7162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چنانچه دو يا چند مجتهد از نظر علمى با هم مساوى باشند، </a:t>
            </a:r>
          </a:p>
          <a:p>
            <a:pPr algn="justLow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شخص مقلّد، مخيّر است از هركدام كه بخواهد تقليد كند. </a:t>
            </a:r>
          </a:p>
          <a:p>
            <a:pPr algn="justLow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همچنان كه مى‏تواند بعضى از مسايل را از يكى و بعضى ديگر را از ديگرى تقليد كند.</a:t>
            </a:r>
            <a:endParaRPr lang="en-US" sz="32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2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94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884904" y="1509252"/>
            <a:ext cx="7467600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اگر دو مجتهد هر يك در بخشى از احكام اعلم باشند، مثلاً يكى در احكام عبادات اعلم است و ديگرى در معاملات،  </a:t>
            </a:r>
          </a:p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مكلّف بايد بنابر احتياط واجب، در هر بخش، از اعلم تقليد كند.</a:t>
            </a:r>
            <a:endParaRPr lang="en-US" sz="40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8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6034189" y="1726745"/>
            <a:ext cx="2850731" cy="1033270"/>
            <a:chOff x="6034189" y="2062025"/>
            <a:chExt cx="2850731" cy="1033270"/>
          </a:xfrm>
        </p:grpSpPr>
        <p:sp>
          <p:nvSpPr>
            <p:cNvPr id="12" name="Freeform 11"/>
            <p:cNvSpPr/>
            <p:nvPr/>
          </p:nvSpPr>
          <p:spPr>
            <a:xfrm rot="387067">
              <a:off x="6034189" y="2417573"/>
              <a:ext cx="453471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453471" y="0"/>
                  </a:lnTo>
                </a:path>
              </a:pathLst>
            </a:cu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6486225" y="2062025"/>
              <a:ext cx="2398695" cy="1033270"/>
            </a:xfrm>
            <a:custGeom>
              <a:avLst/>
              <a:gdLst>
                <a:gd name="connsiteX0" fmla="*/ 0 w 2398695"/>
                <a:gd name="connsiteY0" fmla="*/ 172215 h 1033270"/>
                <a:gd name="connsiteX1" fmla="*/ 50441 w 2398695"/>
                <a:gd name="connsiteY1" fmla="*/ 50441 h 1033270"/>
                <a:gd name="connsiteX2" fmla="*/ 172216 w 2398695"/>
                <a:gd name="connsiteY2" fmla="*/ 1 h 1033270"/>
                <a:gd name="connsiteX3" fmla="*/ 2226480 w 2398695"/>
                <a:gd name="connsiteY3" fmla="*/ 0 h 1033270"/>
                <a:gd name="connsiteX4" fmla="*/ 2348254 w 2398695"/>
                <a:gd name="connsiteY4" fmla="*/ 50441 h 1033270"/>
                <a:gd name="connsiteX5" fmla="*/ 2398694 w 2398695"/>
                <a:gd name="connsiteY5" fmla="*/ 172216 h 1033270"/>
                <a:gd name="connsiteX6" fmla="*/ 2398695 w 2398695"/>
                <a:gd name="connsiteY6" fmla="*/ 861055 h 1033270"/>
                <a:gd name="connsiteX7" fmla="*/ 2348254 w 2398695"/>
                <a:gd name="connsiteY7" fmla="*/ 982829 h 1033270"/>
                <a:gd name="connsiteX8" fmla="*/ 2226480 w 2398695"/>
                <a:gd name="connsiteY8" fmla="*/ 1033270 h 1033270"/>
                <a:gd name="connsiteX9" fmla="*/ 172215 w 2398695"/>
                <a:gd name="connsiteY9" fmla="*/ 1033270 h 1033270"/>
                <a:gd name="connsiteX10" fmla="*/ 50441 w 2398695"/>
                <a:gd name="connsiteY10" fmla="*/ 982829 h 1033270"/>
                <a:gd name="connsiteX11" fmla="*/ 1 w 2398695"/>
                <a:gd name="connsiteY11" fmla="*/ 861055 h 1033270"/>
                <a:gd name="connsiteX12" fmla="*/ 0 w 2398695"/>
                <a:gd name="connsiteY12" fmla="*/ 172215 h 1033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98695" h="1033270">
                  <a:moveTo>
                    <a:pt x="0" y="172215"/>
                  </a:moveTo>
                  <a:cubicBezTo>
                    <a:pt x="0" y="126541"/>
                    <a:pt x="18144" y="82737"/>
                    <a:pt x="50441" y="50441"/>
                  </a:cubicBezTo>
                  <a:cubicBezTo>
                    <a:pt x="82738" y="18144"/>
                    <a:pt x="126541" y="0"/>
                    <a:pt x="172216" y="1"/>
                  </a:cubicBezTo>
                  <a:lnTo>
                    <a:pt x="2226480" y="0"/>
                  </a:lnTo>
                  <a:cubicBezTo>
                    <a:pt x="2272154" y="0"/>
                    <a:pt x="2315958" y="18144"/>
                    <a:pt x="2348254" y="50441"/>
                  </a:cubicBezTo>
                  <a:cubicBezTo>
                    <a:pt x="2380551" y="82738"/>
                    <a:pt x="2398695" y="126541"/>
                    <a:pt x="2398694" y="172216"/>
                  </a:cubicBezTo>
                  <a:cubicBezTo>
                    <a:pt x="2398694" y="401829"/>
                    <a:pt x="2398695" y="631442"/>
                    <a:pt x="2398695" y="861055"/>
                  </a:cubicBezTo>
                  <a:cubicBezTo>
                    <a:pt x="2398695" y="906729"/>
                    <a:pt x="2380551" y="950533"/>
                    <a:pt x="2348254" y="982829"/>
                  </a:cubicBezTo>
                  <a:cubicBezTo>
                    <a:pt x="2315957" y="1015126"/>
                    <a:pt x="2272154" y="1033270"/>
                    <a:pt x="2226480" y="1033270"/>
                  </a:cubicBezTo>
                  <a:lnTo>
                    <a:pt x="172215" y="1033270"/>
                  </a:lnTo>
                  <a:cubicBezTo>
                    <a:pt x="126541" y="1033270"/>
                    <a:pt x="82737" y="1015126"/>
                    <a:pt x="50441" y="982829"/>
                  </a:cubicBezTo>
                  <a:cubicBezTo>
                    <a:pt x="18144" y="950532"/>
                    <a:pt x="0" y="906729"/>
                    <a:pt x="1" y="861055"/>
                  </a:cubicBezTo>
                  <a:cubicBezTo>
                    <a:pt x="1" y="631442"/>
                    <a:pt x="0" y="401828"/>
                    <a:pt x="0" y="172215"/>
                  </a:cubicBezTo>
                  <a:close/>
                </a:path>
              </a:pathLst>
            </a:cu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111400" tIns="111400" rIns="111400" bIns="11140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وجوب از غير اعلم به اعلم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647008" y="2570406"/>
            <a:ext cx="1907579" cy="3220793"/>
            <a:chOff x="3647008" y="2905686"/>
            <a:chExt cx="1907579" cy="3220793"/>
          </a:xfrm>
        </p:grpSpPr>
        <p:sp>
          <p:nvSpPr>
            <p:cNvPr id="14" name="Freeform 13"/>
            <p:cNvSpPr/>
            <p:nvPr/>
          </p:nvSpPr>
          <p:spPr>
            <a:xfrm rot="5402136">
              <a:off x="3710462" y="3797023"/>
              <a:ext cx="1782673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1782673" y="0"/>
                  </a:lnTo>
                </a:path>
              </a:pathLst>
            </a:cu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3647008" y="4688359"/>
              <a:ext cx="1907579" cy="1438120"/>
            </a:xfrm>
            <a:custGeom>
              <a:avLst/>
              <a:gdLst>
                <a:gd name="connsiteX0" fmla="*/ 0 w 1907579"/>
                <a:gd name="connsiteY0" fmla="*/ 239691 h 1438120"/>
                <a:gd name="connsiteX1" fmla="*/ 70204 w 1907579"/>
                <a:gd name="connsiteY1" fmla="*/ 70204 h 1438120"/>
                <a:gd name="connsiteX2" fmla="*/ 239691 w 1907579"/>
                <a:gd name="connsiteY2" fmla="*/ 0 h 1438120"/>
                <a:gd name="connsiteX3" fmla="*/ 1667888 w 1907579"/>
                <a:gd name="connsiteY3" fmla="*/ 0 h 1438120"/>
                <a:gd name="connsiteX4" fmla="*/ 1837375 w 1907579"/>
                <a:gd name="connsiteY4" fmla="*/ 70204 h 1438120"/>
                <a:gd name="connsiteX5" fmla="*/ 1907579 w 1907579"/>
                <a:gd name="connsiteY5" fmla="*/ 239691 h 1438120"/>
                <a:gd name="connsiteX6" fmla="*/ 1907579 w 1907579"/>
                <a:gd name="connsiteY6" fmla="*/ 1198429 h 1438120"/>
                <a:gd name="connsiteX7" fmla="*/ 1837375 w 1907579"/>
                <a:gd name="connsiteY7" fmla="*/ 1367916 h 1438120"/>
                <a:gd name="connsiteX8" fmla="*/ 1667888 w 1907579"/>
                <a:gd name="connsiteY8" fmla="*/ 1438120 h 1438120"/>
                <a:gd name="connsiteX9" fmla="*/ 239691 w 1907579"/>
                <a:gd name="connsiteY9" fmla="*/ 1438120 h 1438120"/>
                <a:gd name="connsiteX10" fmla="*/ 70204 w 1907579"/>
                <a:gd name="connsiteY10" fmla="*/ 1367916 h 1438120"/>
                <a:gd name="connsiteX11" fmla="*/ 0 w 1907579"/>
                <a:gd name="connsiteY11" fmla="*/ 1198429 h 1438120"/>
                <a:gd name="connsiteX12" fmla="*/ 0 w 1907579"/>
                <a:gd name="connsiteY12" fmla="*/ 239691 h 143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07579" h="1438120">
                  <a:moveTo>
                    <a:pt x="0" y="239691"/>
                  </a:moveTo>
                  <a:cubicBezTo>
                    <a:pt x="0" y="176121"/>
                    <a:pt x="25253" y="115155"/>
                    <a:pt x="70204" y="70204"/>
                  </a:cubicBezTo>
                  <a:cubicBezTo>
                    <a:pt x="115155" y="25253"/>
                    <a:pt x="176121" y="0"/>
                    <a:pt x="239691" y="0"/>
                  </a:cubicBezTo>
                  <a:lnTo>
                    <a:pt x="1667888" y="0"/>
                  </a:lnTo>
                  <a:cubicBezTo>
                    <a:pt x="1731458" y="0"/>
                    <a:pt x="1792424" y="25253"/>
                    <a:pt x="1837375" y="70204"/>
                  </a:cubicBezTo>
                  <a:cubicBezTo>
                    <a:pt x="1882326" y="115155"/>
                    <a:pt x="1907579" y="176121"/>
                    <a:pt x="1907579" y="239691"/>
                  </a:cubicBezTo>
                  <a:lnTo>
                    <a:pt x="1907579" y="1198429"/>
                  </a:lnTo>
                  <a:cubicBezTo>
                    <a:pt x="1907579" y="1261999"/>
                    <a:pt x="1882326" y="1322965"/>
                    <a:pt x="1837375" y="1367916"/>
                  </a:cubicBezTo>
                  <a:cubicBezTo>
                    <a:pt x="1792424" y="1412867"/>
                    <a:pt x="1731458" y="1438120"/>
                    <a:pt x="1667888" y="1438120"/>
                  </a:cubicBezTo>
                  <a:lnTo>
                    <a:pt x="239691" y="1438120"/>
                  </a:lnTo>
                  <a:cubicBezTo>
                    <a:pt x="176121" y="1438120"/>
                    <a:pt x="115155" y="1412867"/>
                    <a:pt x="70204" y="1367916"/>
                  </a:cubicBezTo>
                  <a:cubicBezTo>
                    <a:pt x="25253" y="1322965"/>
                    <a:pt x="0" y="1261999"/>
                    <a:pt x="0" y="1198429"/>
                  </a:cubicBezTo>
                  <a:lnTo>
                    <a:pt x="0" y="239691"/>
                  </a:lnTo>
                  <a:close/>
                </a:path>
              </a:pathLst>
            </a:cu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131163" tIns="131163" rIns="131163" bIns="131163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حرمت از زنده به مساوي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74321" y="1726742"/>
            <a:ext cx="2897591" cy="1033270"/>
            <a:chOff x="274321" y="2062022"/>
            <a:chExt cx="2897591" cy="1033270"/>
          </a:xfrm>
        </p:grpSpPr>
        <p:sp>
          <p:nvSpPr>
            <p:cNvPr id="16" name="Freeform 15"/>
            <p:cNvSpPr/>
            <p:nvPr/>
          </p:nvSpPr>
          <p:spPr>
            <a:xfrm rot="10429556">
              <a:off x="2484712" y="2422039"/>
              <a:ext cx="687200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687200" y="0"/>
                  </a:lnTo>
                </a:path>
              </a:pathLst>
            </a:cu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sp>
        <p:sp>
          <p:nvSpPr>
            <p:cNvPr id="17" name="Freeform 16"/>
            <p:cNvSpPr/>
            <p:nvPr/>
          </p:nvSpPr>
          <p:spPr>
            <a:xfrm>
              <a:off x="274321" y="2062022"/>
              <a:ext cx="2212384" cy="1033270"/>
            </a:xfrm>
            <a:custGeom>
              <a:avLst/>
              <a:gdLst>
                <a:gd name="connsiteX0" fmla="*/ 0 w 2212384"/>
                <a:gd name="connsiteY0" fmla="*/ 172215 h 1033270"/>
                <a:gd name="connsiteX1" fmla="*/ 50441 w 2212384"/>
                <a:gd name="connsiteY1" fmla="*/ 50441 h 1033270"/>
                <a:gd name="connsiteX2" fmla="*/ 172216 w 2212384"/>
                <a:gd name="connsiteY2" fmla="*/ 1 h 1033270"/>
                <a:gd name="connsiteX3" fmla="*/ 2040169 w 2212384"/>
                <a:gd name="connsiteY3" fmla="*/ 0 h 1033270"/>
                <a:gd name="connsiteX4" fmla="*/ 2161943 w 2212384"/>
                <a:gd name="connsiteY4" fmla="*/ 50441 h 1033270"/>
                <a:gd name="connsiteX5" fmla="*/ 2212383 w 2212384"/>
                <a:gd name="connsiteY5" fmla="*/ 172216 h 1033270"/>
                <a:gd name="connsiteX6" fmla="*/ 2212384 w 2212384"/>
                <a:gd name="connsiteY6" fmla="*/ 861055 h 1033270"/>
                <a:gd name="connsiteX7" fmla="*/ 2161943 w 2212384"/>
                <a:gd name="connsiteY7" fmla="*/ 982829 h 1033270"/>
                <a:gd name="connsiteX8" fmla="*/ 2040169 w 2212384"/>
                <a:gd name="connsiteY8" fmla="*/ 1033270 h 1033270"/>
                <a:gd name="connsiteX9" fmla="*/ 172215 w 2212384"/>
                <a:gd name="connsiteY9" fmla="*/ 1033270 h 1033270"/>
                <a:gd name="connsiteX10" fmla="*/ 50441 w 2212384"/>
                <a:gd name="connsiteY10" fmla="*/ 982829 h 1033270"/>
                <a:gd name="connsiteX11" fmla="*/ 1 w 2212384"/>
                <a:gd name="connsiteY11" fmla="*/ 861055 h 1033270"/>
                <a:gd name="connsiteX12" fmla="*/ 0 w 2212384"/>
                <a:gd name="connsiteY12" fmla="*/ 172215 h 1033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2384" h="1033270">
                  <a:moveTo>
                    <a:pt x="0" y="172215"/>
                  </a:moveTo>
                  <a:cubicBezTo>
                    <a:pt x="0" y="126541"/>
                    <a:pt x="18144" y="82737"/>
                    <a:pt x="50441" y="50441"/>
                  </a:cubicBezTo>
                  <a:cubicBezTo>
                    <a:pt x="82738" y="18144"/>
                    <a:pt x="126541" y="0"/>
                    <a:pt x="172216" y="1"/>
                  </a:cubicBezTo>
                  <a:lnTo>
                    <a:pt x="2040169" y="0"/>
                  </a:lnTo>
                  <a:cubicBezTo>
                    <a:pt x="2085843" y="0"/>
                    <a:pt x="2129647" y="18144"/>
                    <a:pt x="2161943" y="50441"/>
                  </a:cubicBezTo>
                  <a:cubicBezTo>
                    <a:pt x="2194240" y="82738"/>
                    <a:pt x="2212384" y="126541"/>
                    <a:pt x="2212383" y="172216"/>
                  </a:cubicBezTo>
                  <a:cubicBezTo>
                    <a:pt x="2212383" y="401829"/>
                    <a:pt x="2212384" y="631442"/>
                    <a:pt x="2212384" y="861055"/>
                  </a:cubicBezTo>
                  <a:cubicBezTo>
                    <a:pt x="2212384" y="906729"/>
                    <a:pt x="2194240" y="950533"/>
                    <a:pt x="2161943" y="982829"/>
                  </a:cubicBezTo>
                  <a:cubicBezTo>
                    <a:pt x="2129646" y="1015126"/>
                    <a:pt x="2085843" y="1033270"/>
                    <a:pt x="2040169" y="1033270"/>
                  </a:cubicBezTo>
                  <a:lnTo>
                    <a:pt x="172215" y="1033270"/>
                  </a:lnTo>
                  <a:cubicBezTo>
                    <a:pt x="126541" y="1033270"/>
                    <a:pt x="82737" y="1015126"/>
                    <a:pt x="50441" y="982829"/>
                  </a:cubicBezTo>
                  <a:cubicBezTo>
                    <a:pt x="18144" y="950532"/>
                    <a:pt x="0" y="906729"/>
                    <a:pt x="1" y="861055"/>
                  </a:cubicBezTo>
                  <a:cubicBezTo>
                    <a:pt x="1" y="631442"/>
                    <a:pt x="0" y="401828"/>
                    <a:pt x="0" y="172215"/>
                  </a:cubicBezTo>
                  <a:close/>
                </a:path>
              </a:pathLst>
            </a:cu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111400" tIns="111400" rIns="111400" bIns="11140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حرمت از اعلم به غير اعلم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785108" y="2241532"/>
            <a:ext cx="3099812" cy="3539294"/>
            <a:chOff x="5785108" y="2576812"/>
            <a:chExt cx="3099812" cy="3539294"/>
          </a:xfrm>
        </p:grpSpPr>
        <p:sp>
          <p:nvSpPr>
            <p:cNvPr id="18" name="Freeform 17"/>
            <p:cNvSpPr/>
            <p:nvPr/>
          </p:nvSpPr>
          <p:spPr>
            <a:xfrm rot="3204368">
              <a:off x="4638904" y="3734985"/>
              <a:ext cx="2316346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2316346" y="0"/>
                  </a:lnTo>
                </a:path>
              </a:pathLst>
            </a:cu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sp>
        <p:sp>
          <p:nvSpPr>
            <p:cNvPr id="19" name="Freeform 18"/>
            <p:cNvSpPr/>
            <p:nvPr/>
          </p:nvSpPr>
          <p:spPr>
            <a:xfrm>
              <a:off x="5785108" y="4657055"/>
              <a:ext cx="3099812" cy="1459051"/>
            </a:xfrm>
            <a:custGeom>
              <a:avLst/>
              <a:gdLst>
                <a:gd name="connsiteX0" fmla="*/ 0 w 3099812"/>
                <a:gd name="connsiteY0" fmla="*/ 243180 h 1459051"/>
                <a:gd name="connsiteX1" fmla="*/ 71226 w 3099812"/>
                <a:gd name="connsiteY1" fmla="*/ 71226 h 1459051"/>
                <a:gd name="connsiteX2" fmla="*/ 243180 w 3099812"/>
                <a:gd name="connsiteY2" fmla="*/ 0 h 1459051"/>
                <a:gd name="connsiteX3" fmla="*/ 2856632 w 3099812"/>
                <a:gd name="connsiteY3" fmla="*/ 0 h 1459051"/>
                <a:gd name="connsiteX4" fmla="*/ 3028586 w 3099812"/>
                <a:gd name="connsiteY4" fmla="*/ 71226 h 1459051"/>
                <a:gd name="connsiteX5" fmla="*/ 3099812 w 3099812"/>
                <a:gd name="connsiteY5" fmla="*/ 243180 h 1459051"/>
                <a:gd name="connsiteX6" fmla="*/ 3099812 w 3099812"/>
                <a:gd name="connsiteY6" fmla="*/ 1215871 h 1459051"/>
                <a:gd name="connsiteX7" fmla="*/ 3028586 w 3099812"/>
                <a:gd name="connsiteY7" fmla="*/ 1387825 h 1459051"/>
                <a:gd name="connsiteX8" fmla="*/ 2856632 w 3099812"/>
                <a:gd name="connsiteY8" fmla="*/ 1459051 h 1459051"/>
                <a:gd name="connsiteX9" fmla="*/ 243180 w 3099812"/>
                <a:gd name="connsiteY9" fmla="*/ 1459051 h 1459051"/>
                <a:gd name="connsiteX10" fmla="*/ 71226 w 3099812"/>
                <a:gd name="connsiteY10" fmla="*/ 1387825 h 1459051"/>
                <a:gd name="connsiteX11" fmla="*/ 0 w 3099812"/>
                <a:gd name="connsiteY11" fmla="*/ 1215871 h 1459051"/>
                <a:gd name="connsiteX12" fmla="*/ 0 w 3099812"/>
                <a:gd name="connsiteY12" fmla="*/ 243180 h 1459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99812" h="1459051">
                  <a:moveTo>
                    <a:pt x="0" y="243180"/>
                  </a:moveTo>
                  <a:cubicBezTo>
                    <a:pt x="0" y="178685"/>
                    <a:pt x="25621" y="116831"/>
                    <a:pt x="71226" y="71226"/>
                  </a:cubicBezTo>
                  <a:cubicBezTo>
                    <a:pt x="116831" y="25621"/>
                    <a:pt x="178685" y="0"/>
                    <a:pt x="243180" y="0"/>
                  </a:cubicBezTo>
                  <a:lnTo>
                    <a:pt x="2856632" y="0"/>
                  </a:lnTo>
                  <a:cubicBezTo>
                    <a:pt x="2921127" y="0"/>
                    <a:pt x="2982981" y="25621"/>
                    <a:pt x="3028586" y="71226"/>
                  </a:cubicBezTo>
                  <a:cubicBezTo>
                    <a:pt x="3074191" y="116831"/>
                    <a:pt x="3099812" y="178685"/>
                    <a:pt x="3099812" y="243180"/>
                  </a:cubicBezTo>
                  <a:lnTo>
                    <a:pt x="3099812" y="1215871"/>
                  </a:lnTo>
                  <a:cubicBezTo>
                    <a:pt x="3099812" y="1280366"/>
                    <a:pt x="3074191" y="1342220"/>
                    <a:pt x="3028586" y="1387825"/>
                  </a:cubicBezTo>
                  <a:cubicBezTo>
                    <a:pt x="2982981" y="1433430"/>
                    <a:pt x="2921127" y="1459051"/>
                    <a:pt x="2856632" y="1459051"/>
                  </a:cubicBezTo>
                  <a:lnTo>
                    <a:pt x="243180" y="1459051"/>
                  </a:lnTo>
                  <a:cubicBezTo>
                    <a:pt x="178685" y="1459051"/>
                    <a:pt x="116831" y="1433430"/>
                    <a:pt x="71226" y="1387825"/>
                  </a:cubicBezTo>
                  <a:cubicBezTo>
                    <a:pt x="25621" y="1342220"/>
                    <a:pt x="0" y="1280366"/>
                    <a:pt x="0" y="1215871"/>
                  </a:cubicBezTo>
                  <a:lnTo>
                    <a:pt x="0" y="243180"/>
                  </a:lnTo>
                  <a:close/>
                </a:path>
              </a:pathLst>
            </a:cu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132185" tIns="132185" rIns="132185" bIns="132185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وجوب از مجتهد فاقد اهليت فتوا به جامع الشرايط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74321" y="2286043"/>
            <a:ext cx="3179298" cy="3505157"/>
            <a:chOff x="274321" y="2621323"/>
            <a:chExt cx="3179298" cy="3505157"/>
          </a:xfrm>
        </p:grpSpPr>
        <p:sp>
          <p:nvSpPr>
            <p:cNvPr id="20" name="Freeform 19"/>
            <p:cNvSpPr/>
            <p:nvPr/>
          </p:nvSpPr>
          <p:spPr>
            <a:xfrm rot="7891208">
              <a:off x="2085840" y="3790458"/>
              <a:ext cx="2338269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2338269" y="0"/>
                  </a:lnTo>
                </a:path>
              </a:pathLst>
            </a:cu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274321" y="4675230"/>
              <a:ext cx="3179298" cy="1451250"/>
            </a:xfrm>
            <a:custGeom>
              <a:avLst/>
              <a:gdLst>
                <a:gd name="connsiteX0" fmla="*/ 0 w 3179298"/>
                <a:gd name="connsiteY0" fmla="*/ 241880 h 1451250"/>
                <a:gd name="connsiteX1" fmla="*/ 70845 w 3179298"/>
                <a:gd name="connsiteY1" fmla="*/ 70845 h 1451250"/>
                <a:gd name="connsiteX2" fmla="*/ 241880 w 3179298"/>
                <a:gd name="connsiteY2" fmla="*/ 0 h 1451250"/>
                <a:gd name="connsiteX3" fmla="*/ 2937418 w 3179298"/>
                <a:gd name="connsiteY3" fmla="*/ 0 h 1451250"/>
                <a:gd name="connsiteX4" fmla="*/ 3108453 w 3179298"/>
                <a:gd name="connsiteY4" fmla="*/ 70845 h 1451250"/>
                <a:gd name="connsiteX5" fmla="*/ 3179298 w 3179298"/>
                <a:gd name="connsiteY5" fmla="*/ 241880 h 1451250"/>
                <a:gd name="connsiteX6" fmla="*/ 3179298 w 3179298"/>
                <a:gd name="connsiteY6" fmla="*/ 1209370 h 1451250"/>
                <a:gd name="connsiteX7" fmla="*/ 3108453 w 3179298"/>
                <a:gd name="connsiteY7" fmla="*/ 1380405 h 1451250"/>
                <a:gd name="connsiteX8" fmla="*/ 2937418 w 3179298"/>
                <a:gd name="connsiteY8" fmla="*/ 1451250 h 1451250"/>
                <a:gd name="connsiteX9" fmla="*/ 241880 w 3179298"/>
                <a:gd name="connsiteY9" fmla="*/ 1451250 h 1451250"/>
                <a:gd name="connsiteX10" fmla="*/ 70845 w 3179298"/>
                <a:gd name="connsiteY10" fmla="*/ 1380405 h 1451250"/>
                <a:gd name="connsiteX11" fmla="*/ 0 w 3179298"/>
                <a:gd name="connsiteY11" fmla="*/ 1209370 h 1451250"/>
                <a:gd name="connsiteX12" fmla="*/ 0 w 3179298"/>
                <a:gd name="connsiteY12" fmla="*/ 241880 h 145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79298" h="1451250">
                  <a:moveTo>
                    <a:pt x="0" y="241880"/>
                  </a:moveTo>
                  <a:cubicBezTo>
                    <a:pt x="0" y="177729"/>
                    <a:pt x="25484" y="116206"/>
                    <a:pt x="70845" y="70845"/>
                  </a:cubicBezTo>
                  <a:cubicBezTo>
                    <a:pt x="116206" y="25484"/>
                    <a:pt x="177730" y="0"/>
                    <a:pt x="241880" y="0"/>
                  </a:cubicBezTo>
                  <a:lnTo>
                    <a:pt x="2937418" y="0"/>
                  </a:lnTo>
                  <a:cubicBezTo>
                    <a:pt x="3001569" y="0"/>
                    <a:pt x="3063092" y="25484"/>
                    <a:pt x="3108453" y="70845"/>
                  </a:cubicBezTo>
                  <a:cubicBezTo>
                    <a:pt x="3153814" y="116206"/>
                    <a:pt x="3179298" y="177730"/>
                    <a:pt x="3179298" y="241880"/>
                  </a:cubicBezTo>
                  <a:lnTo>
                    <a:pt x="3179298" y="1209370"/>
                  </a:lnTo>
                  <a:cubicBezTo>
                    <a:pt x="3179298" y="1273521"/>
                    <a:pt x="3153814" y="1335044"/>
                    <a:pt x="3108453" y="1380405"/>
                  </a:cubicBezTo>
                  <a:cubicBezTo>
                    <a:pt x="3063092" y="1425766"/>
                    <a:pt x="3001569" y="1451250"/>
                    <a:pt x="2937418" y="1451250"/>
                  </a:cubicBezTo>
                  <a:lnTo>
                    <a:pt x="241880" y="1451250"/>
                  </a:lnTo>
                  <a:cubicBezTo>
                    <a:pt x="177729" y="1451250"/>
                    <a:pt x="116206" y="1425766"/>
                    <a:pt x="70845" y="1380405"/>
                  </a:cubicBezTo>
                  <a:cubicBezTo>
                    <a:pt x="25484" y="1335044"/>
                    <a:pt x="0" y="1273520"/>
                    <a:pt x="0" y="1209370"/>
                  </a:cubicBezTo>
                  <a:lnTo>
                    <a:pt x="0" y="241880"/>
                  </a:lnTo>
                  <a:close/>
                </a:path>
              </a:pathLst>
            </a:cu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131804" tIns="131804" rIns="131804" bIns="131804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وجوب از مجتهد فاقد شرايط مرجعيت به جامع الشرايط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74321" y="2776879"/>
            <a:ext cx="3081945" cy="1337924"/>
            <a:chOff x="274321" y="3112159"/>
            <a:chExt cx="3081945" cy="1337924"/>
          </a:xfrm>
        </p:grpSpPr>
        <p:sp>
          <p:nvSpPr>
            <p:cNvPr id="22" name="Freeform 21"/>
            <p:cNvSpPr/>
            <p:nvPr/>
          </p:nvSpPr>
          <p:spPr>
            <a:xfrm rot="8720847">
              <a:off x="2462374" y="3112159"/>
              <a:ext cx="893892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893892" y="0"/>
                  </a:lnTo>
                </a:path>
              </a:pathLst>
            </a:cu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274321" y="3318632"/>
              <a:ext cx="2304990" cy="1131451"/>
            </a:xfrm>
            <a:custGeom>
              <a:avLst/>
              <a:gdLst>
                <a:gd name="connsiteX0" fmla="*/ 0 w 2304990"/>
                <a:gd name="connsiteY0" fmla="*/ 188579 h 1131451"/>
                <a:gd name="connsiteX1" fmla="*/ 55234 w 2304990"/>
                <a:gd name="connsiteY1" fmla="*/ 55234 h 1131451"/>
                <a:gd name="connsiteX2" fmla="*/ 188580 w 2304990"/>
                <a:gd name="connsiteY2" fmla="*/ 1 h 1131451"/>
                <a:gd name="connsiteX3" fmla="*/ 2116411 w 2304990"/>
                <a:gd name="connsiteY3" fmla="*/ 0 h 1131451"/>
                <a:gd name="connsiteX4" fmla="*/ 2249756 w 2304990"/>
                <a:gd name="connsiteY4" fmla="*/ 55234 h 1131451"/>
                <a:gd name="connsiteX5" fmla="*/ 2304989 w 2304990"/>
                <a:gd name="connsiteY5" fmla="*/ 188580 h 1131451"/>
                <a:gd name="connsiteX6" fmla="*/ 2304990 w 2304990"/>
                <a:gd name="connsiteY6" fmla="*/ 942872 h 1131451"/>
                <a:gd name="connsiteX7" fmla="*/ 2249756 w 2304990"/>
                <a:gd name="connsiteY7" fmla="*/ 1076218 h 1131451"/>
                <a:gd name="connsiteX8" fmla="*/ 2116410 w 2304990"/>
                <a:gd name="connsiteY8" fmla="*/ 1131451 h 1131451"/>
                <a:gd name="connsiteX9" fmla="*/ 188579 w 2304990"/>
                <a:gd name="connsiteY9" fmla="*/ 1131451 h 1131451"/>
                <a:gd name="connsiteX10" fmla="*/ 55234 w 2304990"/>
                <a:gd name="connsiteY10" fmla="*/ 1076217 h 1131451"/>
                <a:gd name="connsiteX11" fmla="*/ 1 w 2304990"/>
                <a:gd name="connsiteY11" fmla="*/ 942871 h 1131451"/>
                <a:gd name="connsiteX12" fmla="*/ 0 w 2304990"/>
                <a:gd name="connsiteY12" fmla="*/ 188579 h 1131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4990" h="1131451">
                  <a:moveTo>
                    <a:pt x="0" y="188579"/>
                  </a:moveTo>
                  <a:cubicBezTo>
                    <a:pt x="0" y="138565"/>
                    <a:pt x="19868" y="90599"/>
                    <a:pt x="55234" y="55234"/>
                  </a:cubicBezTo>
                  <a:cubicBezTo>
                    <a:pt x="90599" y="19869"/>
                    <a:pt x="138565" y="1"/>
                    <a:pt x="188580" y="1"/>
                  </a:cubicBezTo>
                  <a:lnTo>
                    <a:pt x="2116411" y="0"/>
                  </a:lnTo>
                  <a:cubicBezTo>
                    <a:pt x="2166425" y="0"/>
                    <a:pt x="2214391" y="19868"/>
                    <a:pt x="2249756" y="55234"/>
                  </a:cubicBezTo>
                  <a:cubicBezTo>
                    <a:pt x="2285121" y="90599"/>
                    <a:pt x="2304989" y="138565"/>
                    <a:pt x="2304989" y="188580"/>
                  </a:cubicBezTo>
                  <a:cubicBezTo>
                    <a:pt x="2304989" y="440011"/>
                    <a:pt x="2304990" y="691441"/>
                    <a:pt x="2304990" y="942872"/>
                  </a:cubicBezTo>
                  <a:cubicBezTo>
                    <a:pt x="2304990" y="992886"/>
                    <a:pt x="2285122" y="1040852"/>
                    <a:pt x="2249756" y="1076218"/>
                  </a:cubicBezTo>
                  <a:cubicBezTo>
                    <a:pt x="2214391" y="1111583"/>
                    <a:pt x="2166425" y="1131452"/>
                    <a:pt x="2116410" y="1131451"/>
                  </a:cubicBezTo>
                  <a:lnTo>
                    <a:pt x="188579" y="1131451"/>
                  </a:lnTo>
                  <a:cubicBezTo>
                    <a:pt x="138565" y="1131451"/>
                    <a:pt x="90599" y="1111583"/>
                    <a:pt x="55234" y="1076217"/>
                  </a:cubicBezTo>
                  <a:cubicBezTo>
                    <a:pt x="19869" y="1040852"/>
                    <a:pt x="1" y="992886"/>
                    <a:pt x="1" y="942871"/>
                  </a:cubicBezTo>
                  <a:cubicBezTo>
                    <a:pt x="1" y="691440"/>
                    <a:pt x="0" y="440010"/>
                    <a:pt x="0" y="188579"/>
                  </a:cubicBezTo>
                  <a:close/>
                </a:path>
              </a:pathLst>
            </a:cu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116193" tIns="116193" rIns="116193" bIns="116193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جواز از ميت به زنده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726172" y="2818577"/>
            <a:ext cx="3108102" cy="1285850"/>
            <a:chOff x="5726172" y="3153857"/>
            <a:chExt cx="3108102" cy="1285850"/>
          </a:xfrm>
        </p:grpSpPr>
        <p:sp>
          <p:nvSpPr>
            <p:cNvPr id="24" name="Freeform 23"/>
            <p:cNvSpPr/>
            <p:nvPr/>
          </p:nvSpPr>
          <p:spPr>
            <a:xfrm rot="2148458">
              <a:off x="5726172" y="3153857"/>
              <a:ext cx="1028876" cy="5745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772116" y="0"/>
                  </a:lnTo>
                </a:path>
              </a:pathLst>
            </a:cu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6370321" y="3307081"/>
              <a:ext cx="2463953" cy="1132626"/>
            </a:xfrm>
            <a:custGeom>
              <a:avLst/>
              <a:gdLst>
                <a:gd name="connsiteX0" fmla="*/ 0 w 2463953"/>
                <a:gd name="connsiteY0" fmla="*/ 205374 h 1232221"/>
                <a:gd name="connsiteX1" fmla="*/ 60153 w 2463953"/>
                <a:gd name="connsiteY1" fmla="*/ 60153 h 1232221"/>
                <a:gd name="connsiteX2" fmla="*/ 205374 w 2463953"/>
                <a:gd name="connsiteY2" fmla="*/ 1 h 1232221"/>
                <a:gd name="connsiteX3" fmla="*/ 2258579 w 2463953"/>
                <a:gd name="connsiteY3" fmla="*/ 0 h 1232221"/>
                <a:gd name="connsiteX4" fmla="*/ 2403800 w 2463953"/>
                <a:gd name="connsiteY4" fmla="*/ 60153 h 1232221"/>
                <a:gd name="connsiteX5" fmla="*/ 2463952 w 2463953"/>
                <a:gd name="connsiteY5" fmla="*/ 205374 h 1232221"/>
                <a:gd name="connsiteX6" fmla="*/ 2463953 w 2463953"/>
                <a:gd name="connsiteY6" fmla="*/ 1026847 h 1232221"/>
                <a:gd name="connsiteX7" fmla="*/ 2403800 w 2463953"/>
                <a:gd name="connsiteY7" fmla="*/ 1172068 h 1232221"/>
                <a:gd name="connsiteX8" fmla="*/ 2258579 w 2463953"/>
                <a:gd name="connsiteY8" fmla="*/ 1232221 h 1232221"/>
                <a:gd name="connsiteX9" fmla="*/ 205374 w 2463953"/>
                <a:gd name="connsiteY9" fmla="*/ 1232221 h 1232221"/>
                <a:gd name="connsiteX10" fmla="*/ 60153 w 2463953"/>
                <a:gd name="connsiteY10" fmla="*/ 1172068 h 1232221"/>
                <a:gd name="connsiteX11" fmla="*/ 0 w 2463953"/>
                <a:gd name="connsiteY11" fmla="*/ 1026847 h 1232221"/>
                <a:gd name="connsiteX12" fmla="*/ 0 w 2463953"/>
                <a:gd name="connsiteY12" fmla="*/ 205374 h 1232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3953" h="1232221">
                  <a:moveTo>
                    <a:pt x="0" y="205374"/>
                  </a:moveTo>
                  <a:cubicBezTo>
                    <a:pt x="0" y="150905"/>
                    <a:pt x="21638" y="98668"/>
                    <a:pt x="60153" y="60153"/>
                  </a:cubicBezTo>
                  <a:cubicBezTo>
                    <a:pt x="98668" y="21638"/>
                    <a:pt x="150906" y="0"/>
                    <a:pt x="205374" y="1"/>
                  </a:cubicBezTo>
                  <a:lnTo>
                    <a:pt x="2258579" y="0"/>
                  </a:lnTo>
                  <a:cubicBezTo>
                    <a:pt x="2313048" y="0"/>
                    <a:pt x="2365285" y="21638"/>
                    <a:pt x="2403800" y="60153"/>
                  </a:cubicBezTo>
                  <a:cubicBezTo>
                    <a:pt x="2442315" y="98668"/>
                    <a:pt x="2463953" y="150906"/>
                    <a:pt x="2463952" y="205374"/>
                  </a:cubicBezTo>
                  <a:cubicBezTo>
                    <a:pt x="2463952" y="479198"/>
                    <a:pt x="2463953" y="753023"/>
                    <a:pt x="2463953" y="1026847"/>
                  </a:cubicBezTo>
                  <a:cubicBezTo>
                    <a:pt x="2463953" y="1081316"/>
                    <a:pt x="2442315" y="1133553"/>
                    <a:pt x="2403800" y="1172068"/>
                  </a:cubicBezTo>
                  <a:cubicBezTo>
                    <a:pt x="2365285" y="1210583"/>
                    <a:pt x="2313047" y="1232221"/>
                    <a:pt x="2258579" y="1232221"/>
                  </a:cubicBezTo>
                  <a:lnTo>
                    <a:pt x="205374" y="1232221"/>
                  </a:lnTo>
                  <a:cubicBezTo>
                    <a:pt x="150905" y="1232221"/>
                    <a:pt x="98668" y="1210583"/>
                    <a:pt x="60153" y="1172068"/>
                  </a:cubicBezTo>
                  <a:cubicBezTo>
                    <a:pt x="21638" y="1133553"/>
                    <a:pt x="0" y="1081315"/>
                    <a:pt x="0" y="1026847"/>
                  </a:cubicBezTo>
                  <a:lnTo>
                    <a:pt x="0" y="205374"/>
                  </a:lnTo>
                  <a:close/>
                </a:path>
              </a:pathLst>
            </a:cu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121112" tIns="121112" rIns="121112" bIns="121112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kern="1200" dirty="0" smtClean="0">
                  <a:cs typeface="B Zar" pitchFamily="2" charset="-78"/>
                </a:rPr>
                <a:t>حرمت از زنده به ميت</a:t>
              </a:r>
              <a:endParaRPr lang="en-US" sz="2400" b="1" kern="1200" dirty="0">
                <a:cs typeface="B Zar" pitchFamily="2" charset="-78"/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>
            <a:off x="3169920" y="1219201"/>
            <a:ext cx="2865705" cy="1351206"/>
          </a:xfrm>
          <a:custGeom>
            <a:avLst/>
            <a:gdLst>
              <a:gd name="connsiteX0" fmla="*/ 0 w 2865705"/>
              <a:gd name="connsiteY0" fmla="*/ 225206 h 1351206"/>
              <a:gd name="connsiteX1" fmla="*/ 65962 w 2865705"/>
              <a:gd name="connsiteY1" fmla="*/ 65961 h 1351206"/>
              <a:gd name="connsiteX2" fmla="*/ 225207 w 2865705"/>
              <a:gd name="connsiteY2" fmla="*/ 0 h 1351206"/>
              <a:gd name="connsiteX3" fmla="*/ 2640499 w 2865705"/>
              <a:gd name="connsiteY3" fmla="*/ 0 h 1351206"/>
              <a:gd name="connsiteX4" fmla="*/ 2799744 w 2865705"/>
              <a:gd name="connsiteY4" fmla="*/ 65962 h 1351206"/>
              <a:gd name="connsiteX5" fmla="*/ 2865705 w 2865705"/>
              <a:gd name="connsiteY5" fmla="*/ 225207 h 1351206"/>
              <a:gd name="connsiteX6" fmla="*/ 2865705 w 2865705"/>
              <a:gd name="connsiteY6" fmla="*/ 1126000 h 1351206"/>
              <a:gd name="connsiteX7" fmla="*/ 2799744 w 2865705"/>
              <a:gd name="connsiteY7" fmla="*/ 1285245 h 1351206"/>
              <a:gd name="connsiteX8" fmla="*/ 2640499 w 2865705"/>
              <a:gd name="connsiteY8" fmla="*/ 1351206 h 1351206"/>
              <a:gd name="connsiteX9" fmla="*/ 225206 w 2865705"/>
              <a:gd name="connsiteY9" fmla="*/ 1351206 h 1351206"/>
              <a:gd name="connsiteX10" fmla="*/ 65961 w 2865705"/>
              <a:gd name="connsiteY10" fmla="*/ 1285245 h 1351206"/>
              <a:gd name="connsiteX11" fmla="*/ 0 w 2865705"/>
              <a:gd name="connsiteY11" fmla="*/ 1126000 h 1351206"/>
              <a:gd name="connsiteX12" fmla="*/ 0 w 2865705"/>
              <a:gd name="connsiteY12" fmla="*/ 225206 h 135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65705" h="1351206">
                <a:moveTo>
                  <a:pt x="0" y="225206"/>
                </a:moveTo>
                <a:cubicBezTo>
                  <a:pt x="0" y="165478"/>
                  <a:pt x="23727" y="108196"/>
                  <a:pt x="65962" y="65961"/>
                </a:cubicBezTo>
                <a:cubicBezTo>
                  <a:pt x="108196" y="23727"/>
                  <a:pt x="165478" y="0"/>
                  <a:pt x="225207" y="0"/>
                </a:cubicBezTo>
                <a:lnTo>
                  <a:pt x="2640499" y="0"/>
                </a:lnTo>
                <a:cubicBezTo>
                  <a:pt x="2700227" y="0"/>
                  <a:pt x="2757509" y="23727"/>
                  <a:pt x="2799744" y="65962"/>
                </a:cubicBezTo>
                <a:cubicBezTo>
                  <a:pt x="2841978" y="108196"/>
                  <a:pt x="2865705" y="165478"/>
                  <a:pt x="2865705" y="225207"/>
                </a:cubicBezTo>
                <a:lnTo>
                  <a:pt x="2865705" y="1126000"/>
                </a:lnTo>
                <a:cubicBezTo>
                  <a:pt x="2865705" y="1185728"/>
                  <a:pt x="2841978" y="1243010"/>
                  <a:pt x="2799744" y="1285245"/>
                </a:cubicBezTo>
                <a:cubicBezTo>
                  <a:pt x="2757510" y="1327479"/>
                  <a:pt x="2700228" y="1351206"/>
                  <a:pt x="2640499" y="1351206"/>
                </a:cubicBezTo>
                <a:lnTo>
                  <a:pt x="225206" y="1351206"/>
                </a:lnTo>
                <a:cubicBezTo>
                  <a:pt x="165478" y="1351206"/>
                  <a:pt x="108196" y="1327479"/>
                  <a:pt x="65961" y="1285245"/>
                </a:cubicBezTo>
                <a:cubicBezTo>
                  <a:pt x="23727" y="1243011"/>
                  <a:pt x="0" y="1185729"/>
                  <a:pt x="0" y="1126000"/>
                </a:cubicBezTo>
                <a:lnTo>
                  <a:pt x="0" y="225206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137080" tIns="137080" rIns="137080" bIns="137080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000" b="1" kern="1200" dirty="0" smtClean="0">
                <a:cs typeface="B Zar" pitchFamily="2" charset="-78"/>
              </a:rPr>
              <a:t>عدول از مجتهدي به مجتهد ديگر</a:t>
            </a:r>
            <a:endParaRPr lang="en-US" sz="3000" b="1" kern="1200" dirty="0">
              <a:cs typeface="B Zar" pitchFamily="2" charset="-78"/>
            </a:endParaRPr>
          </a:p>
        </p:txBody>
      </p:sp>
      <p:sp>
        <p:nvSpPr>
          <p:cNvPr id="33" name="7-Point Star 32">
            <a:hlinkClick r:id="rId3" action="ppaction://hlinksldjump"/>
          </p:cNvPr>
          <p:cNvSpPr/>
          <p:nvPr/>
        </p:nvSpPr>
        <p:spPr>
          <a:xfrm>
            <a:off x="6629400" y="2407920"/>
            <a:ext cx="304800" cy="3048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7-Point Star 33">
            <a:hlinkClick r:id="rId4" action="ppaction://hlinksldjump"/>
          </p:cNvPr>
          <p:cNvSpPr/>
          <p:nvPr/>
        </p:nvSpPr>
        <p:spPr>
          <a:xfrm>
            <a:off x="6477000" y="3703320"/>
            <a:ext cx="304800" cy="3048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7-Point Star 34">
            <a:hlinkClick r:id="rId5" action="ppaction://hlinksldjump"/>
          </p:cNvPr>
          <p:cNvSpPr/>
          <p:nvPr/>
        </p:nvSpPr>
        <p:spPr>
          <a:xfrm>
            <a:off x="5943600" y="5379720"/>
            <a:ext cx="304800" cy="3048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7-Point Star 35">
            <a:hlinkClick r:id="rId6" action="ppaction://hlinksldjump"/>
          </p:cNvPr>
          <p:cNvSpPr/>
          <p:nvPr/>
        </p:nvSpPr>
        <p:spPr>
          <a:xfrm>
            <a:off x="3733800" y="5379720"/>
            <a:ext cx="304800" cy="3048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7-Point Star 36">
            <a:hlinkClick r:id="rId7" action="ppaction://hlinksldjump"/>
          </p:cNvPr>
          <p:cNvSpPr/>
          <p:nvPr/>
        </p:nvSpPr>
        <p:spPr>
          <a:xfrm>
            <a:off x="381000" y="5379720"/>
            <a:ext cx="304800" cy="3048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7-Point Star 37">
            <a:hlinkClick r:id="rId8" action="ppaction://hlinksldjump"/>
          </p:cNvPr>
          <p:cNvSpPr/>
          <p:nvPr/>
        </p:nvSpPr>
        <p:spPr>
          <a:xfrm>
            <a:off x="381000" y="3703320"/>
            <a:ext cx="304800" cy="3048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7-Point Star 38">
            <a:hlinkClick r:id="rId9" action="ppaction://hlinksldjump"/>
          </p:cNvPr>
          <p:cNvSpPr/>
          <p:nvPr/>
        </p:nvSpPr>
        <p:spPr>
          <a:xfrm>
            <a:off x="381000" y="2407920"/>
            <a:ext cx="304800" cy="3048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4-Point Star 39">
            <a:hlinkClick r:id="rId10" action="ppaction://hlinksldjump"/>
          </p:cNvPr>
          <p:cNvSpPr/>
          <p:nvPr/>
        </p:nvSpPr>
        <p:spPr>
          <a:xfrm>
            <a:off x="5090652" y="5350224"/>
            <a:ext cx="381000" cy="381000"/>
          </a:xfrm>
          <a:prstGeom prst="star4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4-Point Star 40">
            <a:hlinkClick r:id="rId11" action="ppaction://hlinksldjump"/>
          </p:cNvPr>
          <p:cNvSpPr/>
          <p:nvPr/>
        </p:nvSpPr>
        <p:spPr>
          <a:xfrm>
            <a:off x="2118852" y="3688572"/>
            <a:ext cx="381000" cy="381000"/>
          </a:xfrm>
          <a:prstGeom prst="star4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triped Right Arrow 41">
            <a:hlinkClick r:id="rId12" action="ppaction://hlinksldjump"/>
          </p:cNvPr>
          <p:cNvSpPr/>
          <p:nvPr/>
        </p:nvSpPr>
        <p:spPr>
          <a:xfrm rot="10800000">
            <a:off x="65316" y="6248400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914400" y="2362200"/>
            <a:ext cx="7467600" cy="2746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6000" b="1" dirty="0" smtClean="0">
                <a:cs typeface="B Zar" pitchFamily="2" charset="-78"/>
              </a:rPr>
              <a:t>عدول از غير اعلم به اعلم، </a:t>
            </a:r>
          </a:p>
          <a:p>
            <a:pPr algn="ctr" rtl="1">
              <a:lnSpc>
                <a:spcPct val="150000"/>
              </a:lnSpc>
            </a:pPr>
            <a:r>
              <a:rPr lang="fa-IR" sz="6000" b="1" dirty="0" smtClean="0">
                <a:cs typeface="B Zar" pitchFamily="2" charset="-78"/>
              </a:rPr>
              <a:t>بنابر احتياط، واجب است.</a:t>
            </a:r>
            <a:endParaRPr lang="en-US" sz="60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4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914400" y="2056180"/>
            <a:ext cx="7467600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7200" b="1" dirty="0" smtClean="0">
                <a:cs typeface="B Zar" pitchFamily="2" charset="-78"/>
              </a:rPr>
              <a:t>عدول از مجتهد زنده به مساوى، جايز نيست.</a:t>
            </a:r>
            <a:endParaRPr lang="en-US" sz="72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914400" y="2481398"/>
            <a:ext cx="7467600" cy="2746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6000" b="1" dirty="0" smtClean="0">
                <a:cs typeface="B Zar" pitchFamily="2" charset="-78"/>
              </a:rPr>
              <a:t>عدول از اعلم به غير اعلم، جايز نيست.</a:t>
            </a:r>
            <a:endParaRPr lang="en-US" sz="60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899652" y="1555956"/>
            <a:ext cx="746760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800" b="1" dirty="0" smtClean="0">
                <a:cs typeface="B Zar" pitchFamily="2" charset="-78"/>
              </a:rPr>
              <a:t>عدول از مجتهدى كه مدتى از او تقليد مى‏كرده و اكنون معلوم شده كه اهليّت فتوا نداشته، به مجتهد جامع‏الشرايط واجب است.</a:t>
            </a:r>
            <a:endParaRPr lang="en-US" sz="48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931608" y="1765099"/>
            <a:ext cx="7467600" cy="407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400" b="1" dirty="0" smtClean="0">
                <a:cs typeface="B Zar" pitchFamily="2" charset="-78"/>
              </a:rPr>
              <a:t>عدول از مجتهدى كه يكى از شرايط مرجعيّت را از دست داده؛ مثلاً ديوانه شده يا فراموشى به او دست داده، به مجتهد جامع الشرايط، واجب است.</a:t>
            </a:r>
            <a:endParaRPr lang="en-US" sz="44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762000" y="1981200"/>
            <a:ext cx="7696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بر هر مكلّفى كه به درجه اجتهاد نرسيده و طريقه احتياط را نمى‏داند، </a:t>
            </a:r>
            <a:r>
              <a:rPr lang="fa-IR" sz="4000" b="1" dirty="0" smtClean="0">
                <a:solidFill>
                  <a:schemeClr val="tx2"/>
                </a:solidFill>
                <a:cs typeface="B Zar" pitchFamily="2" charset="-78"/>
              </a:rPr>
              <a:t>واجب است در احكام</a:t>
            </a:r>
            <a:r>
              <a:rPr lang="fa-IR" sz="4000" b="1" dirty="0" smtClean="0">
                <a:cs typeface="B Zar" pitchFamily="2" charset="-78"/>
              </a:rPr>
              <a:t>، از </a:t>
            </a:r>
            <a:r>
              <a:rPr lang="fa-IR" sz="4000" b="1" dirty="0" smtClean="0">
                <a:solidFill>
                  <a:srgbClr val="C00000"/>
                </a:solidFill>
                <a:cs typeface="B Zar" pitchFamily="2" charset="-78"/>
              </a:rPr>
              <a:t>مجتهد تقليد </a:t>
            </a:r>
            <a:r>
              <a:rPr lang="fa-IR" sz="4000" b="1" dirty="0" smtClean="0">
                <a:cs typeface="B Zar" pitchFamily="2" charset="-78"/>
              </a:rPr>
              <a:t>كند؛ يعنى اعمال خود را به استناد فتواى مجتهد انجام دهد.</a:t>
            </a:r>
            <a:endParaRPr lang="en-US" sz="4000" b="1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899652" y="1600200"/>
            <a:ext cx="746760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800" b="1" dirty="0" smtClean="0">
                <a:cs typeface="B Zar" pitchFamily="2" charset="-78"/>
              </a:rPr>
              <a:t>عدول از مجتهدى كه تاكنون از او تقليد مى‏كرده و اكنون از دنيا رفته به مجتهد زنده، جايز، بلكه احتياط مستحب است.</a:t>
            </a:r>
            <a:endParaRPr lang="en-US" sz="48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899652" y="1493459"/>
            <a:ext cx="7467600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عدول از مجتهد زنده به مجتهد مرده:</a:t>
            </a:r>
          </a:p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بنابر احتياط واجب، جايز نيست. هرچند قبلاً از او تقليد مى‏كرده </a:t>
            </a:r>
          </a:p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و پس از مرگ وى به مجتهد زنده رجوع كرده است.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2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0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1" name="Picture 10" descr="Picture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5748" y="1224116"/>
            <a:ext cx="8812504" cy="4409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1" name="Picture 10" descr="Picture2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295" y="1002889"/>
            <a:ext cx="8947410" cy="48522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381000" y="685800"/>
            <a:ext cx="8501120" cy="983231"/>
          </a:xfrm>
          <a:custGeom>
            <a:avLst/>
            <a:gdLst>
              <a:gd name="connsiteX0" fmla="*/ 0 w 8501120"/>
              <a:gd name="connsiteY0" fmla="*/ 98323 h 983231"/>
              <a:gd name="connsiteX1" fmla="*/ 28798 w 8501120"/>
              <a:gd name="connsiteY1" fmla="*/ 28798 h 983231"/>
              <a:gd name="connsiteX2" fmla="*/ 98323 w 8501120"/>
              <a:gd name="connsiteY2" fmla="*/ 0 h 983231"/>
              <a:gd name="connsiteX3" fmla="*/ 8402797 w 8501120"/>
              <a:gd name="connsiteY3" fmla="*/ 0 h 983231"/>
              <a:gd name="connsiteX4" fmla="*/ 8472322 w 8501120"/>
              <a:gd name="connsiteY4" fmla="*/ 28798 h 983231"/>
              <a:gd name="connsiteX5" fmla="*/ 8501120 w 8501120"/>
              <a:gd name="connsiteY5" fmla="*/ 98323 h 983231"/>
              <a:gd name="connsiteX6" fmla="*/ 8501120 w 8501120"/>
              <a:gd name="connsiteY6" fmla="*/ 884908 h 983231"/>
              <a:gd name="connsiteX7" fmla="*/ 8472322 w 8501120"/>
              <a:gd name="connsiteY7" fmla="*/ 954433 h 983231"/>
              <a:gd name="connsiteX8" fmla="*/ 8402797 w 8501120"/>
              <a:gd name="connsiteY8" fmla="*/ 983231 h 983231"/>
              <a:gd name="connsiteX9" fmla="*/ 98323 w 8501120"/>
              <a:gd name="connsiteY9" fmla="*/ 983231 h 983231"/>
              <a:gd name="connsiteX10" fmla="*/ 28798 w 8501120"/>
              <a:gd name="connsiteY10" fmla="*/ 954433 h 983231"/>
              <a:gd name="connsiteX11" fmla="*/ 0 w 8501120"/>
              <a:gd name="connsiteY11" fmla="*/ 884908 h 983231"/>
              <a:gd name="connsiteX12" fmla="*/ 0 w 8501120"/>
              <a:gd name="connsiteY12" fmla="*/ 98323 h 983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01120" h="983231">
                <a:moveTo>
                  <a:pt x="0" y="98323"/>
                </a:moveTo>
                <a:cubicBezTo>
                  <a:pt x="0" y="72246"/>
                  <a:pt x="10359" y="47237"/>
                  <a:pt x="28798" y="28798"/>
                </a:cubicBezTo>
                <a:cubicBezTo>
                  <a:pt x="47237" y="10359"/>
                  <a:pt x="72246" y="0"/>
                  <a:pt x="98323" y="0"/>
                </a:cubicBezTo>
                <a:lnTo>
                  <a:pt x="8402797" y="0"/>
                </a:lnTo>
                <a:cubicBezTo>
                  <a:pt x="8428874" y="0"/>
                  <a:pt x="8453883" y="10359"/>
                  <a:pt x="8472322" y="28798"/>
                </a:cubicBezTo>
                <a:cubicBezTo>
                  <a:pt x="8490761" y="47237"/>
                  <a:pt x="8501120" y="72246"/>
                  <a:pt x="8501120" y="98323"/>
                </a:cubicBezTo>
                <a:lnTo>
                  <a:pt x="8501120" y="884908"/>
                </a:lnTo>
                <a:cubicBezTo>
                  <a:pt x="8501120" y="910985"/>
                  <a:pt x="8490761" y="935994"/>
                  <a:pt x="8472322" y="954433"/>
                </a:cubicBezTo>
                <a:cubicBezTo>
                  <a:pt x="8453883" y="972872"/>
                  <a:pt x="8428874" y="983231"/>
                  <a:pt x="8402797" y="983231"/>
                </a:cubicBezTo>
                <a:lnTo>
                  <a:pt x="98323" y="983231"/>
                </a:lnTo>
                <a:cubicBezTo>
                  <a:pt x="72246" y="983231"/>
                  <a:pt x="47237" y="972872"/>
                  <a:pt x="28798" y="954433"/>
                </a:cubicBezTo>
                <a:cubicBezTo>
                  <a:pt x="10359" y="935994"/>
                  <a:pt x="0" y="910985"/>
                  <a:pt x="0" y="884908"/>
                </a:cubicBezTo>
                <a:lnTo>
                  <a:pt x="0" y="98323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82138" tIns="64358" rIns="82138" bIns="64358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600" b="1" kern="1200" dirty="0" smtClean="0">
                <a:cs typeface="B Zar" pitchFamily="2" charset="-78"/>
              </a:rPr>
              <a:t>راه هاي بدست آوردن فتواي مجتهد</a:t>
            </a:r>
            <a:endParaRPr lang="en-US" sz="3600" b="1" kern="1200" dirty="0">
              <a:cs typeface="B Zar" pitchFamily="2" charset="-78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523876" y="1669032"/>
            <a:ext cx="7508133" cy="1229039"/>
            <a:chOff x="523876" y="1669032"/>
            <a:chExt cx="7508133" cy="1229039"/>
          </a:xfrm>
        </p:grpSpPr>
        <p:sp>
          <p:nvSpPr>
            <p:cNvPr id="10" name="Freeform 9"/>
            <p:cNvSpPr/>
            <p:nvPr/>
          </p:nvSpPr>
          <p:spPr>
            <a:xfrm>
              <a:off x="7181897" y="1669032"/>
              <a:ext cx="850112" cy="73742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50112" y="0"/>
                  </a:moveTo>
                  <a:lnTo>
                    <a:pt x="850112" y="737423"/>
                  </a:lnTo>
                  <a:lnTo>
                    <a:pt x="0" y="737423"/>
                  </a:lnTo>
                </a:path>
              </a:pathLst>
            </a:custGeom>
            <a:noFill/>
            <a:ln>
              <a:solidFill>
                <a:srgbClr val="0070C0"/>
              </a:solidFill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523876" y="1914840"/>
              <a:ext cx="6658020" cy="983231"/>
            </a:xfrm>
            <a:custGeom>
              <a:avLst/>
              <a:gdLst>
                <a:gd name="connsiteX0" fmla="*/ 0 w 6658020"/>
                <a:gd name="connsiteY0" fmla="*/ 98323 h 983231"/>
                <a:gd name="connsiteX1" fmla="*/ 28798 w 6658020"/>
                <a:gd name="connsiteY1" fmla="*/ 28798 h 983231"/>
                <a:gd name="connsiteX2" fmla="*/ 98323 w 6658020"/>
                <a:gd name="connsiteY2" fmla="*/ 0 h 983231"/>
                <a:gd name="connsiteX3" fmla="*/ 6559697 w 6658020"/>
                <a:gd name="connsiteY3" fmla="*/ 0 h 983231"/>
                <a:gd name="connsiteX4" fmla="*/ 6629222 w 6658020"/>
                <a:gd name="connsiteY4" fmla="*/ 28798 h 983231"/>
                <a:gd name="connsiteX5" fmla="*/ 6658020 w 6658020"/>
                <a:gd name="connsiteY5" fmla="*/ 98323 h 983231"/>
                <a:gd name="connsiteX6" fmla="*/ 6658020 w 6658020"/>
                <a:gd name="connsiteY6" fmla="*/ 884908 h 983231"/>
                <a:gd name="connsiteX7" fmla="*/ 6629222 w 6658020"/>
                <a:gd name="connsiteY7" fmla="*/ 954433 h 983231"/>
                <a:gd name="connsiteX8" fmla="*/ 6559697 w 6658020"/>
                <a:gd name="connsiteY8" fmla="*/ 983231 h 983231"/>
                <a:gd name="connsiteX9" fmla="*/ 98323 w 6658020"/>
                <a:gd name="connsiteY9" fmla="*/ 983231 h 983231"/>
                <a:gd name="connsiteX10" fmla="*/ 28798 w 6658020"/>
                <a:gd name="connsiteY10" fmla="*/ 954433 h 983231"/>
                <a:gd name="connsiteX11" fmla="*/ 0 w 6658020"/>
                <a:gd name="connsiteY11" fmla="*/ 884908 h 983231"/>
                <a:gd name="connsiteX12" fmla="*/ 0 w 6658020"/>
                <a:gd name="connsiteY12" fmla="*/ 98323 h 98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58020" h="983231">
                  <a:moveTo>
                    <a:pt x="0" y="98323"/>
                  </a:moveTo>
                  <a:cubicBezTo>
                    <a:pt x="0" y="72246"/>
                    <a:pt x="10359" y="47237"/>
                    <a:pt x="28798" y="28798"/>
                  </a:cubicBezTo>
                  <a:cubicBezTo>
                    <a:pt x="47237" y="10359"/>
                    <a:pt x="72246" y="0"/>
                    <a:pt x="98323" y="0"/>
                  </a:cubicBezTo>
                  <a:lnTo>
                    <a:pt x="6559697" y="0"/>
                  </a:lnTo>
                  <a:cubicBezTo>
                    <a:pt x="6585774" y="0"/>
                    <a:pt x="6610783" y="10359"/>
                    <a:pt x="6629222" y="28798"/>
                  </a:cubicBezTo>
                  <a:cubicBezTo>
                    <a:pt x="6647661" y="47237"/>
                    <a:pt x="6658020" y="72246"/>
                    <a:pt x="6658020" y="98323"/>
                  </a:cubicBezTo>
                  <a:lnTo>
                    <a:pt x="6658020" y="884908"/>
                  </a:lnTo>
                  <a:cubicBezTo>
                    <a:pt x="6658020" y="910985"/>
                    <a:pt x="6647661" y="935994"/>
                    <a:pt x="6629222" y="954433"/>
                  </a:cubicBezTo>
                  <a:cubicBezTo>
                    <a:pt x="6610783" y="972872"/>
                    <a:pt x="6585774" y="983231"/>
                    <a:pt x="6559697" y="983231"/>
                  </a:cubicBezTo>
                  <a:lnTo>
                    <a:pt x="98323" y="983231"/>
                  </a:lnTo>
                  <a:cubicBezTo>
                    <a:pt x="72246" y="983231"/>
                    <a:pt x="47237" y="972872"/>
                    <a:pt x="28798" y="954433"/>
                  </a:cubicBezTo>
                  <a:cubicBezTo>
                    <a:pt x="10359" y="935994"/>
                    <a:pt x="0" y="910985"/>
                    <a:pt x="0" y="884908"/>
                  </a:cubicBezTo>
                  <a:lnTo>
                    <a:pt x="0" y="98323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82138" tIns="64358" rIns="82138" bIns="64358" numCol="1" spcCol="1270" anchor="ctr" anchorCtr="0">
              <a:noAutofit/>
            </a:bodyPr>
            <a:lstStyle/>
            <a:p>
              <a:pPr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solidFill>
                    <a:schemeClr val="tx1"/>
                  </a:solidFill>
                  <a:cs typeface="B Zar" pitchFamily="2" charset="-78"/>
                </a:rPr>
                <a:t>شنيدن از خود مجتهد</a:t>
              </a:r>
              <a:endParaRPr lang="en-US" sz="3200" b="1" dirty="0" smtClean="0">
                <a:solidFill>
                  <a:schemeClr val="tx1"/>
                </a:solidFill>
                <a:cs typeface="B Zar" pitchFamily="2" charset="-78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23876" y="1669032"/>
            <a:ext cx="7508133" cy="2458079"/>
            <a:chOff x="523876" y="1669032"/>
            <a:chExt cx="7508133" cy="2458079"/>
          </a:xfrm>
        </p:grpSpPr>
        <p:sp>
          <p:nvSpPr>
            <p:cNvPr id="12" name="Freeform 11"/>
            <p:cNvSpPr/>
            <p:nvPr/>
          </p:nvSpPr>
          <p:spPr>
            <a:xfrm>
              <a:off x="7181897" y="1669032"/>
              <a:ext cx="850112" cy="196646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50112" y="0"/>
                  </a:moveTo>
                  <a:lnTo>
                    <a:pt x="850112" y="1966463"/>
                  </a:lnTo>
                  <a:lnTo>
                    <a:pt x="0" y="1966463"/>
                  </a:lnTo>
                </a:path>
              </a:pathLst>
            </a:custGeom>
            <a:noFill/>
            <a:ln>
              <a:solidFill>
                <a:srgbClr val="0070C0"/>
              </a:solidFill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523876" y="3143880"/>
              <a:ext cx="6658020" cy="983231"/>
            </a:xfrm>
            <a:custGeom>
              <a:avLst/>
              <a:gdLst>
                <a:gd name="connsiteX0" fmla="*/ 0 w 6658020"/>
                <a:gd name="connsiteY0" fmla="*/ 98323 h 983231"/>
                <a:gd name="connsiteX1" fmla="*/ 28798 w 6658020"/>
                <a:gd name="connsiteY1" fmla="*/ 28798 h 983231"/>
                <a:gd name="connsiteX2" fmla="*/ 98323 w 6658020"/>
                <a:gd name="connsiteY2" fmla="*/ 0 h 983231"/>
                <a:gd name="connsiteX3" fmla="*/ 6559697 w 6658020"/>
                <a:gd name="connsiteY3" fmla="*/ 0 h 983231"/>
                <a:gd name="connsiteX4" fmla="*/ 6629222 w 6658020"/>
                <a:gd name="connsiteY4" fmla="*/ 28798 h 983231"/>
                <a:gd name="connsiteX5" fmla="*/ 6658020 w 6658020"/>
                <a:gd name="connsiteY5" fmla="*/ 98323 h 983231"/>
                <a:gd name="connsiteX6" fmla="*/ 6658020 w 6658020"/>
                <a:gd name="connsiteY6" fmla="*/ 884908 h 983231"/>
                <a:gd name="connsiteX7" fmla="*/ 6629222 w 6658020"/>
                <a:gd name="connsiteY7" fmla="*/ 954433 h 983231"/>
                <a:gd name="connsiteX8" fmla="*/ 6559697 w 6658020"/>
                <a:gd name="connsiteY8" fmla="*/ 983231 h 983231"/>
                <a:gd name="connsiteX9" fmla="*/ 98323 w 6658020"/>
                <a:gd name="connsiteY9" fmla="*/ 983231 h 983231"/>
                <a:gd name="connsiteX10" fmla="*/ 28798 w 6658020"/>
                <a:gd name="connsiteY10" fmla="*/ 954433 h 983231"/>
                <a:gd name="connsiteX11" fmla="*/ 0 w 6658020"/>
                <a:gd name="connsiteY11" fmla="*/ 884908 h 983231"/>
                <a:gd name="connsiteX12" fmla="*/ 0 w 6658020"/>
                <a:gd name="connsiteY12" fmla="*/ 98323 h 98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58020" h="983231">
                  <a:moveTo>
                    <a:pt x="0" y="98323"/>
                  </a:moveTo>
                  <a:cubicBezTo>
                    <a:pt x="0" y="72246"/>
                    <a:pt x="10359" y="47237"/>
                    <a:pt x="28798" y="28798"/>
                  </a:cubicBezTo>
                  <a:cubicBezTo>
                    <a:pt x="47237" y="10359"/>
                    <a:pt x="72246" y="0"/>
                    <a:pt x="98323" y="0"/>
                  </a:cubicBezTo>
                  <a:lnTo>
                    <a:pt x="6559697" y="0"/>
                  </a:lnTo>
                  <a:cubicBezTo>
                    <a:pt x="6585774" y="0"/>
                    <a:pt x="6610783" y="10359"/>
                    <a:pt x="6629222" y="28798"/>
                  </a:cubicBezTo>
                  <a:cubicBezTo>
                    <a:pt x="6647661" y="47237"/>
                    <a:pt x="6658020" y="72246"/>
                    <a:pt x="6658020" y="98323"/>
                  </a:cubicBezTo>
                  <a:lnTo>
                    <a:pt x="6658020" y="884908"/>
                  </a:lnTo>
                  <a:cubicBezTo>
                    <a:pt x="6658020" y="910985"/>
                    <a:pt x="6647661" y="935994"/>
                    <a:pt x="6629222" y="954433"/>
                  </a:cubicBezTo>
                  <a:cubicBezTo>
                    <a:pt x="6610783" y="972872"/>
                    <a:pt x="6585774" y="983231"/>
                    <a:pt x="6559697" y="983231"/>
                  </a:cubicBezTo>
                  <a:lnTo>
                    <a:pt x="98323" y="983231"/>
                  </a:lnTo>
                  <a:cubicBezTo>
                    <a:pt x="72246" y="983231"/>
                    <a:pt x="47237" y="972872"/>
                    <a:pt x="28798" y="954433"/>
                  </a:cubicBezTo>
                  <a:cubicBezTo>
                    <a:pt x="10359" y="935994"/>
                    <a:pt x="0" y="910985"/>
                    <a:pt x="0" y="884908"/>
                  </a:cubicBezTo>
                  <a:lnTo>
                    <a:pt x="0" y="98323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82138" tIns="64358" rIns="82138" bIns="64358" numCol="1" spcCol="1270" anchor="ctr" anchorCtr="0">
              <a:noAutofit/>
            </a:bodyPr>
            <a:lstStyle/>
            <a:p>
              <a:pPr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solidFill>
                    <a:schemeClr val="tx1"/>
                  </a:solidFill>
                  <a:cs typeface="B Zar" pitchFamily="2" charset="-78"/>
                </a:rPr>
                <a:t>شنيدن از 2 يا 1 نفرعادل</a:t>
              </a:r>
              <a:endParaRPr lang="en-US" sz="3200" b="1" dirty="0" smtClean="0">
                <a:solidFill>
                  <a:schemeClr val="tx1"/>
                </a:solidFill>
                <a:cs typeface="B Zar" pitchFamily="2" charset="-78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23876" y="1669032"/>
            <a:ext cx="7508133" cy="3687118"/>
            <a:chOff x="523876" y="1669032"/>
            <a:chExt cx="7508133" cy="3687118"/>
          </a:xfrm>
        </p:grpSpPr>
        <p:sp>
          <p:nvSpPr>
            <p:cNvPr id="14" name="Freeform 13"/>
            <p:cNvSpPr/>
            <p:nvPr/>
          </p:nvSpPr>
          <p:spPr>
            <a:xfrm>
              <a:off x="7181897" y="1669032"/>
              <a:ext cx="850112" cy="31955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50112" y="0"/>
                  </a:moveTo>
                  <a:lnTo>
                    <a:pt x="850112" y="3195503"/>
                  </a:lnTo>
                  <a:lnTo>
                    <a:pt x="0" y="3195503"/>
                  </a:lnTo>
                </a:path>
              </a:pathLst>
            </a:custGeom>
            <a:noFill/>
            <a:ln>
              <a:solidFill>
                <a:srgbClr val="0070C0"/>
              </a:solidFill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523876" y="4372919"/>
              <a:ext cx="6658020" cy="983231"/>
            </a:xfrm>
            <a:custGeom>
              <a:avLst/>
              <a:gdLst>
                <a:gd name="connsiteX0" fmla="*/ 0 w 6658020"/>
                <a:gd name="connsiteY0" fmla="*/ 98323 h 983231"/>
                <a:gd name="connsiteX1" fmla="*/ 28798 w 6658020"/>
                <a:gd name="connsiteY1" fmla="*/ 28798 h 983231"/>
                <a:gd name="connsiteX2" fmla="*/ 98323 w 6658020"/>
                <a:gd name="connsiteY2" fmla="*/ 0 h 983231"/>
                <a:gd name="connsiteX3" fmla="*/ 6559697 w 6658020"/>
                <a:gd name="connsiteY3" fmla="*/ 0 h 983231"/>
                <a:gd name="connsiteX4" fmla="*/ 6629222 w 6658020"/>
                <a:gd name="connsiteY4" fmla="*/ 28798 h 983231"/>
                <a:gd name="connsiteX5" fmla="*/ 6658020 w 6658020"/>
                <a:gd name="connsiteY5" fmla="*/ 98323 h 983231"/>
                <a:gd name="connsiteX6" fmla="*/ 6658020 w 6658020"/>
                <a:gd name="connsiteY6" fmla="*/ 884908 h 983231"/>
                <a:gd name="connsiteX7" fmla="*/ 6629222 w 6658020"/>
                <a:gd name="connsiteY7" fmla="*/ 954433 h 983231"/>
                <a:gd name="connsiteX8" fmla="*/ 6559697 w 6658020"/>
                <a:gd name="connsiteY8" fmla="*/ 983231 h 983231"/>
                <a:gd name="connsiteX9" fmla="*/ 98323 w 6658020"/>
                <a:gd name="connsiteY9" fmla="*/ 983231 h 983231"/>
                <a:gd name="connsiteX10" fmla="*/ 28798 w 6658020"/>
                <a:gd name="connsiteY10" fmla="*/ 954433 h 983231"/>
                <a:gd name="connsiteX11" fmla="*/ 0 w 6658020"/>
                <a:gd name="connsiteY11" fmla="*/ 884908 h 983231"/>
                <a:gd name="connsiteX12" fmla="*/ 0 w 6658020"/>
                <a:gd name="connsiteY12" fmla="*/ 98323 h 98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58020" h="983231">
                  <a:moveTo>
                    <a:pt x="0" y="98323"/>
                  </a:moveTo>
                  <a:cubicBezTo>
                    <a:pt x="0" y="72246"/>
                    <a:pt x="10359" y="47237"/>
                    <a:pt x="28798" y="28798"/>
                  </a:cubicBezTo>
                  <a:cubicBezTo>
                    <a:pt x="47237" y="10359"/>
                    <a:pt x="72246" y="0"/>
                    <a:pt x="98323" y="0"/>
                  </a:cubicBezTo>
                  <a:lnTo>
                    <a:pt x="6559697" y="0"/>
                  </a:lnTo>
                  <a:cubicBezTo>
                    <a:pt x="6585774" y="0"/>
                    <a:pt x="6610783" y="10359"/>
                    <a:pt x="6629222" y="28798"/>
                  </a:cubicBezTo>
                  <a:cubicBezTo>
                    <a:pt x="6647661" y="47237"/>
                    <a:pt x="6658020" y="72246"/>
                    <a:pt x="6658020" y="98323"/>
                  </a:cubicBezTo>
                  <a:lnTo>
                    <a:pt x="6658020" y="884908"/>
                  </a:lnTo>
                  <a:cubicBezTo>
                    <a:pt x="6658020" y="910985"/>
                    <a:pt x="6647661" y="935994"/>
                    <a:pt x="6629222" y="954433"/>
                  </a:cubicBezTo>
                  <a:cubicBezTo>
                    <a:pt x="6610783" y="972872"/>
                    <a:pt x="6585774" y="983231"/>
                    <a:pt x="6559697" y="983231"/>
                  </a:cubicBezTo>
                  <a:lnTo>
                    <a:pt x="98323" y="983231"/>
                  </a:lnTo>
                  <a:cubicBezTo>
                    <a:pt x="72246" y="983231"/>
                    <a:pt x="47237" y="972872"/>
                    <a:pt x="28798" y="954433"/>
                  </a:cubicBezTo>
                  <a:cubicBezTo>
                    <a:pt x="10359" y="935994"/>
                    <a:pt x="0" y="910985"/>
                    <a:pt x="0" y="884908"/>
                  </a:cubicBezTo>
                  <a:lnTo>
                    <a:pt x="0" y="98323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82138" tIns="64358" rIns="82138" bIns="6435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solidFill>
                    <a:schemeClr val="tx1"/>
                  </a:solidFill>
                  <a:cs typeface="B Zar" pitchFamily="2" charset="-78"/>
                </a:rPr>
                <a:t>شنيدن از 1 نفر مورد اطمينان</a:t>
              </a:r>
              <a:endParaRPr lang="en-US" sz="3200" b="1" dirty="0" smtClean="0">
                <a:solidFill>
                  <a:schemeClr val="tx1"/>
                </a:solidFill>
                <a:cs typeface="B Zar" pitchFamily="2" charset="-78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23876" y="1669032"/>
            <a:ext cx="7508133" cy="4916158"/>
            <a:chOff x="523876" y="1669032"/>
            <a:chExt cx="7508133" cy="4916158"/>
          </a:xfrm>
        </p:grpSpPr>
        <p:sp>
          <p:nvSpPr>
            <p:cNvPr id="16" name="Freeform 15"/>
            <p:cNvSpPr/>
            <p:nvPr/>
          </p:nvSpPr>
          <p:spPr>
            <a:xfrm>
              <a:off x="7181897" y="1669032"/>
              <a:ext cx="850112" cy="442454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50112" y="0"/>
                  </a:moveTo>
                  <a:lnTo>
                    <a:pt x="850112" y="4424542"/>
                  </a:lnTo>
                  <a:lnTo>
                    <a:pt x="0" y="4424542"/>
                  </a:lnTo>
                </a:path>
              </a:pathLst>
            </a:custGeom>
            <a:noFill/>
            <a:ln>
              <a:solidFill>
                <a:srgbClr val="0070C0"/>
              </a:solidFill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Freeform 16"/>
            <p:cNvSpPr/>
            <p:nvPr/>
          </p:nvSpPr>
          <p:spPr>
            <a:xfrm>
              <a:off x="523876" y="5601959"/>
              <a:ext cx="6658020" cy="983231"/>
            </a:xfrm>
            <a:custGeom>
              <a:avLst/>
              <a:gdLst>
                <a:gd name="connsiteX0" fmla="*/ 0 w 6658020"/>
                <a:gd name="connsiteY0" fmla="*/ 98323 h 983231"/>
                <a:gd name="connsiteX1" fmla="*/ 28798 w 6658020"/>
                <a:gd name="connsiteY1" fmla="*/ 28798 h 983231"/>
                <a:gd name="connsiteX2" fmla="*/ 98323 w 6658020"/>
                <a:gd name="connsiteY2" fmla="*/ 0 h 983231"/>
                <a:gd name="connsiteX3" fmla="*/ 6559697 w 6658020"/>
                <a:gd name="connsiteY3" fmla="*/ 0 h 983231"/>
                <a:gd name="connsiteX4" fmla="*/ 6629222 w 6658020"/>
                <a:gd name="connsiteY4" fmla="*/ 28798 h 983231"/>
                <a:gd name="connsiteX5" fmla="*/ 6658020 w 6658020"/>
                <a:gd name="connsiteY5" fmla="*/ 98323 h 983231"/>
                <a:gd name="connsiteX6" fmla="*/ 6658020 w 6658020"/>
                <a:gd name="connsiteY6" fmla="*/ 884908 h 983231"/>
                <a:gd name="connsiteX7" fmla="*/ 6629222 w 6658020"/>
                <a:gd name="connsiteY7" fmla="*/ 954433 h 983231"/>
                <a:gd name="connsiteX8" fmla="*/ 6559697 w 6658020"/>
                <a:gd name="connsiteY8" fmla="*/ 983231 h 983231"/>
                <a:gd name="connsiteX9" fmla="*/ 98323 w 6658020"/>
                <a:gd name="connsiteY9" fmla="*/ 983231 h 983231"/>
                <a:gd name="connsiteX10" fmla="*/ 28798 w 6658020"/>
                <a:gd name="connsiteY10" fmla="*/ 954433 h 983231"/>
                <a:gd name="connsiteX11" fmla="*/ 0 w 6658020"/>
                <a:gd name="connsiteY11" fmla="*/ 884908 h 983231"/>
                <a:gd name="connsiteX12" fmla="*/ 0 w 6658020"/>
                <a:gd name="connsiteY12" fmla="*/ 98323 h 98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58020" h="983231">
                  <a:moveTo>
                    <a:pt x="0" y="98323"/>
                  </a:moveTo>
                  <a:cubicBezTo>
                    <a:pt x="0" y="72246"/>
                    <a:pt x="10359" y="47237"/>
                    <a:pt x="28798" y="28798"/>
                  </a:cubicBezTo>
                  <a:cubicBezTo>
                    <a:pt x="47237" y="10359"/>
                    <a:pt x="72246" y="0"/>
                    <a:pt x="98323" y="0"/>
                  </a:cubicBezTo>
                  <a:lnTo>
                    <a:pt x="6559697" y="0"/>
                  </a:lnTo>
                  <a:cubicBezTo>
                    <a:pt x="6585774" y="0"/>
                    <a:pt x="6610783" y="10359"/>
                    <a:pt x="6629222" y="28798"/>
                  </a:cubicBezTo>
                  <a:cubicBezTo>
                    <a:pt x="6647661" y="47237"/>
                    <a:pt x="6658020" y="72246"/>
                    <a:pt x="6658020" y="98323"/>
                  </a:cubicBezTo>
                  <a:lnTo>
                    <a:pt x="6658020" y="884908"/>
                  </a:lnTo>
                  <a:cubicBezTo>
                    <a:pt x="6658020" y="910985"/>
                    <a:pt x="6647661" y="935994"/>
                    <a:pt x="6629222" y="954433"/>
                  </a:cubicBezTo>
                  <a:cubicBezTo>
                    <a:pt x="6610783" y="972872"/>
                    <a:pt x="6585774" y="983231"/>
                    <a:pt x="6559697" y="983231"/>
                  </a:cubicBezTo>
                  <a:lnTo>
                    <a:pt x="98323" y="983231"/>
                  </a:lnTo>
                  <a:cubicBezTo>
                    <a:pt x="72246" y="983231"/>
                    <a:pt x="47237" y="972872"/>
                    <a:pt x="28798" y="954433"/>
                  </a:cubicBezTo>
                  <a:cubicBezTo>
                    <a:pt x="10359" y="935994"/>
                    <a:pt x="0" y="910985"/>
                    <a:pt x="0" y="884908"/>
                  </a:cubicBezTo>
                  <a:lnTo>
                    <a:pt x="0" y="98323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82138" tIns="64358" rIns="82138" bIns="64358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solidFill>
                    <a:schemeClr val="tx1"/>
                  </a:solidFill>
                  <a:cs typeface="B Zar" pitchFamily="2" charset="-78"/>
                </a:rPr>
                <a:t>ديدن در رساله مجتهد که اشتباه نداشته باشد</a:t>
              </a:r>
              <a:endParaRPr lang="en-US" sz="3200" b="1" dirty="0">
                <a:solidFill>
                  <a:schemeClr val="tx1"/>
                </a:solidFill>
                <a:cs typeface="B Zar" pitchFamily="2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entagon 14"/>
          <p:cNvSpPr/>
          <p:nvPr/>
        </p:nvSpPr>
        <p:spPr>
          <a:xfrm rot="10800000">
            <a:off x="533400" y="2828329"/>
            <a:ext cx="8229600" cy="914400"/>
          </a:xfrm>
          <a:prstGeom prst="homePlate">
            <a:avLst>
              <a:gd name="adj" fmla="val 3833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entagon 15"/>
          <p:cNvSpPr/>
          <p:nvPr/>
        </p:nvSpPr>
        <p:spPr>
          <a:xfrm rot="10800000">
            <a:off x="533400" y="3971329"/>
            <a:ext cx="8229600" cy="914400"/>
          </a:xfrm>
          <a:prstGeom prst="homePlate">
            <a:avLst>
              <a:gd name="adj" fmla="val 3833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62600" y="685800"/>
            <a:ext cx="33089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400" b="1" dirty="0" smtClean="0">
                <a:solidFill>
                  <a:srgbClr val="0070C0"/>
                </a:solidFill>
                <a:cs typeface="B Zar" pitchFamily="2" charset="-78"/>
                <a:sym typeface="Wingdings"/>
              </a:rPr>
              <a:t> </a:t>
            </a:r>
            <a:r>
              <a:rPr lang="fa-IR" sz="5400" b="1" dirty="0" smtClean="0">
                <a:solidFill>
                  <a:srgbClr val="0070C0"/>
                </a:solidFill>
                <a:cs typeface="B Zar" pitchFamily="2" charset="-78"/>
              </a:rPr>
              <a:t>چند مسأله</a:t>
            </a:r>
            <a:r>
              <a:rPr lang="fa-IR" sz="5400" b="1" dirty="0" smtClean="0">
                <a:solidFill>
                  <a:srgbClr val="0070C0"/>
                </a:solidFill>
                <a:cs typeface="B Zar" pitchFamily="2" charset="-78"/>
                <a:sym typeface="Wingdings"/>
              </a:rPr>
              <a:t> </a:t>
            </a:r>
            <a:r>
              <a:rPr lang="fa-IR" sz="4400" b="1" dirty="0" smtClean="0">
                <a:solidFill>
                  <a:srgbClr val="C00000"/>
                </a:solidFill>
                <a:cs typeface="B Zar" pitchFamily="2" charset="-78"/>
                <a:sym typeface="Wingdings"/>
              </a:rPr>
              <a:t></a:t>
            </a:r>
            <a:endParaRPr lang="en-US" sz="4400" b="1" dirty="0">
              <a:solidFill>
                <a:srgbClr val="C00000"/>
              </a:solidFill>
              <a:cs typeface="B Zar" pitchFamily="2" charset="-78"/>
            </a:endParaRPr>
          </a:p>
        </p:txBody>
      </p:sp>
      <p:sp>
        <p:nvSpPr>
          <p:cNvPr id="9" name="Pentagon 8"/>
          <p:cNvSpPr/>
          <p:nvPr/>
        </p:nvSpPr>
        <p:spPr>
          <a:xfrm rot="10800000">
            <a:off x="533400" y="1685329"/>
            <a:ext cx="8229600" cy="914400"/>
          </a:xfrm>
          <a:prstGeom prst="homePlate">
            <a:avLst>
              <a:gd name="adj" fmla="val 3833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688212" y="1883449"/>
            <a:ext cx="50305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a-IR" sz="2800" b="1" dirty="0" smtClean="0">
                <a:cs typeface="B Zar" pitchFamily="2" charset="-78"/>
              </a:rPr>
              <a:t>1. وجوب فراگيري مسائل مورد احتياج</a:t>
            </a:r>
            <a:endParaRPr lang="en-US" sz="2800" b="1" dirty="0" smtClean="0">
              <a:cs typeface="B Zar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906296" y="3037765"/>
            <a:ext cx="38459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800" b="1" dirty="0" smtClean="0">
                <a:cs typeface="B Zar" pitchFamily="2" charset="-78"/>
              </a:rPr>
              <a:t>2. ساقط بودن دو نقل مخالف</a:t>
            </a:r>
            <a:endParaRPr lang="en-US" sz="2800" b="1" dirty="0" smtClean="0">
              <a:cs typeface="B Zar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748760" y="4195362"/>
            <a:ext cx="40142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a-IR" sz="2800" b="1" dirty="0" smtClean="0">
                <a:cs typeface="B Zar" pitchFamily="2" charset="-78"/>
              </a:rPr>
              <a:t>3. رجحان رساله بر نقل مخالف</a:t>
            </a:r>
            <a:endParaRPr lang="en-US" sz="2800" b="1" dirty="0" smtClean="0">
              <a:cs typeface="B Zar" pitchFamily="2" charset="-78"/>
            </a:endParaRPr>
          </a:p>
        </p:txBody>
      </p:sp>
      <p:sp>
        <p:nvSpPr>
          <p:cNvPr id="17" name="7-Point Star 16">
            <a:hlinkClick r:id="rId2" action="ppaction://hlinksldjump"/>
          </p:cNvPr>
          <p:cNvSpPr/>
          <p:nvPr/>
        </p:nvSpPr>
        <p:spPr>
          <a:xfrm>
            <a:off x="876300" y="1899182"/>
            <a:ext cx="457200" cy="4572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7-Point Star 17">
            <a:hlinkClick r:id="rId3" action="ppaction://hlinksldjump"/>
          </p:cNvPr>
          <p:cNvSpPr/>
          <p:nvPr/>
        </p:nvSpPr>
        <p:spPr>
          <a:xfrm>
            <a:off x="876300" y="3027434"/>
            <a:ext cx="457200" cy="4572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7-Point Star 18">
            <a:hlinkClick r:id="rId4" action="ppaction://hlinksldjump"/>
          </p:cNvPr>
          <p:cNvSpPr/>
          <p:nvPr/>
        </p:nvSpPr>
        <p:spPr>
          <a:xfrm>
            <a:off x="876300" y="4199930"/>
            <a:ext cx="457200" cy="4572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entagon 20"/>
          <p:cNvSpPr/>
          <p:nvPr/>
        </p:nvSpPr>
        <p:spPr>
          <a:xfrm rot="10800000">
            <a:off x="533400" y="5114329"/>
            <a:ext cx="8229600" cy="914400"/>
          </a:xfrm>
          <a:prstGeom prst="homePlate">
            <a:avLst>
              <a:gd name="adj" fmla="val 3833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029200" y="5321153"/>
            <a:ext cx="37192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a-IR" sz="2800" b="1" dirty="0" smtClean="0">
                <a:cs typeface="B Zar" pitchFamily="2" charset="-78"/>
              </a:rPr>
              <a:t>4. وجوب تصحيح نقل اشتباه</a:t>
            </a:r>
            <a:endParaRPr lang="en-US" sz="2800" b="1" dirty="0" smtClean="0">
              <a:cs typeface="B Zar" pitchFamily="2" charset="-78"/>
            </a:endParaRPr>
          </a:p>
        </p:txBody>
      </p:sp>
      <p:sp>
        <p:nvSpPr>
          <p:cNvPr id="23" name="7-Point Star 22">
            <a:hlinkClick r:id="rId5" action="ppaction://hlinksldjump"/>
          </p:cNvPr>
          <p:cNvSpPr/>
          <p:nvPr/>
        </p:nvSpPr>
        <p:spPr>
          <a:xfrm>
            <a:off x="876300" y="5342930"/>
            <a:ext cx="457200" cy="4572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8" grpId="0"/>
      <p:bldP spid="9" grpId="0" animBg="1"/>
      <p:bldP spid="12" grpId="0"/>
      <p:bldP spid="13" grpId="0"/>
      <p:bldP spid="14" grpId="0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1" grpId="0" animBg="1"/>
      <p:bldP spid="22" grpId="0"/>
      <p:bldP spid="23" grpId="0" animBg="1"/>
      <p:bldP spid="23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914400" y="1494504"/>
            <a:ext cx="7467600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فراگرفتن مسايل شك و سهو و غير اينها از مسايلى كه غالبا مورد احتياج مكلّف است، واجب مى‏باشد، </a:t>
            </a:r>
          </a:p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مگر در مواردى كه اطمينان دارد مسأله‏اى برايش پيش نمى‏آيد.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914400" y="1905000"/>
            <a:ext cx="7467600" cy="3727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b="1" dirty="0" smtClean="0">
                <a:cs typeface="B Zar" pitchFamily="2" charset="-78"/>
              </a:rPr>
              <a:t>اگر دو نفر برخلاف يكديگر فتواى مجتهد را نقل كنند،</a:t>
            </a:r>
          </a:p>
          <a:p>
            <a:pPr algn="justLow" rtl="1">
              <a:lnSpc>
                <a:spcPct val="150000"/>
              </a:lnSpc>
            </a:pPr>
            <a:r>
              <a:rPr lang="fa-IR" sz="5400" b="1" dirty="0" smtClean="0">
                <a:cs typeface="B Zar" pitchFamily="2" charset="-78"/>
              </a:rPr>
              <a:t>گفته هيچكدام پذيرفته نيست.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14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914400" y="1600200"/>
            <a:ext cx="746760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اگر آنچه در رساله مجتهد نوشته شده با آنچه كه ديگرى نقل مى‏كند سازگار نيست، در صورتى كه رساله اشتباه نداشته باشد، رساله معتبر است.</a:t>
            </a:r>
          </a:p>
          <a:p>
            <a:pPr algn="justLow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مگر آنكه كسى كه فتواى مجتهد را نقل مى‏كند بگويد كه مجتهد، از رأى خود كه در رساله است عدول كرده.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74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916860" y="1981200"/>
            <a:ext cx="7467600" cy="370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كسى كه فتواى مجتهد را بيان مى‏كند، اگر مسأله‏اى را اشتباه بگويد، </a:t>
            </a:r>
          </a:p>
          <a:p>
            <a:pPr algn="justLow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واجب است به آنها كه از او ياد گرفته‏اند اطلاع داده و رفع اشتباه كند.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66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990600" y="1586433"/>
            <a:ext cx="7315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800" b="1" dirty="0" smtClean="0">
                <a:solidFill>
                  <a:srgbClr val="C00000"/>
                </a:solidFill>
                <a:cs typeface="B Zar" pitchFamily="2" charset="-78"/>
              </a:rPr>
              <a:t>تقليد در احكام</a:t>
            </a:r>
            <a:r>
              <a:rPr lang="fa-IR" sz="4800" b="1" dirty="0" smtClean="0">
                <a:cs typeface="B Zar" pitchFamily="2" charset="-78"/>
              </a:rPr>
              <a:t>، اختصاص به واجبات و محرمات ندارد، </a:t>
            </a:r>
          </a:p>
          <a:p>
            <a:pPr algn="justLow" rtl="1">
              <a:lnSpc>
                <a:spcPct val="150000"/>
              </a:lnSpc>
            </a:pPr>
            <a:r>
              <a:rPr lang="fa-IR" sz="4800" b="1" dirty="0" smtClean="0">
                <a:cs typeface="B Zar" pitchFamily="2" charset="-78"/>
              </a:rPr>
              <a:t>بلكه در مستحبات و مكروهات و مباحات هم جارى است.</a:t>
            </a:r>
            <a:endParaRPr lang="en-US" sz="48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14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3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3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3" action="ppaction://hlinksldjump"/>
          </p:cNvPr>
          <p:cNvSpPr/>
          <p:nvPr/>
        </p:nvSpPr>
        <p:spPr>
          <a:xfrm>
            <a:off x="914400" y="1828800"/>
            <a:ext cx="746760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5400" b="1" dirty="0" smtClean="0">
                <a:cs typeface="B Zar" pitchFamily="2" charset="-78"/>
              </a:rPr>
              <a:t>به مجتهدى كه ديگران از او تقليد مى‏كنند </a:t>
            </a:r>
          </a:p>
          <a:p>
            <a:pPr algn="ctr" rtl="1">
              <a:lnSpc>
                <a:spcPct val="150000"/>
              </a:lnSpc>
            </a:pPr>
            <a:r>
              <a:rPr lang="fa-IR" sz="5400" b="1" dirty="0" smtClean="0">
                <a:cs typeface="B Zar" pitchFamily="2" charset="-78"/>
              </a:rPr>
              <a:t>«</a:t>
            </a:r>
            <a:r>
              <a:rPr lang="fa-IR" sz="5400" b="1" dirty="0" smtClean="0">
                <a:solidFill>
                  <a:srgbClr val="C00000"/>
                </a:solidFill>
                <a:cs typeface="B Zar" pitchFamily="2" charset="-78"/>
              </a:rPr>
              <a:t>مرجع تقليد</a:t>
            </a:r>
            <a:r>
              <a:rPr lang="fa-IR" sz="5400" b="1" dirty="0" smtClean="0">
                <a:cs typeface="B Zar" pitchFamily="2" charset="-78"/>
              </a:rPr>
              <a:t>» گويند.</a:t>
            </a:r>
            <a:endParaRPr lang="en-US" sz="5400" b="1" dirty="0" smtClean="0">
              <a:cs typeface="B Zar" pitchFamily="2" charset="-78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2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450046" y="1135632"/>
            <a:ext cx="8236754" cy="592328"/>
          </a:xfrm>
          <a:custGeom>
            <a:avLst/>
            <a:gdLst>
              <a:gd name="connsiteX0" fmla="*/ 0 w 7308056"/>
              <a:gd name="connsiteY0" fmla="*/ 51613 h 516128"/>
              <a:gd name="connsiteX1" fmla="*/ 15117 w 7308056"/>
              <a:gd name="connsiteY1" fmla="*/ 15117 h 516128"/>
              <a:gd name="connsiteX2" fmla="*/ 51613 w 7308056"/>
              <a:gd name="connsiteY2" fmla="*/ 0 h 516128"/>
              <a:gd name="connsiteX3" fmla="*/ 7256443 w 7308056"/>
              <a:gd name="connsiteY3" fmla="*/ 0 h 516128"/>
              <a:gd name="connsiteX4" fmla="*/ 7292939 w 7308056"/>
              <a:gd name="connsiteY4" fmla="*/ 15117 h 516128"/>
              <a:gd name="connsiteX5" fmla="*/ 7308056 w 7308056"/>
              <a:gd name="connsiteY5" fmla="*/ 51613 h 516128"/>
              <a:gd name="connsiteX6" fmla="*/ 7308056 w 7308056"/>
              <a:gd name="connsiteY6" fmla="*/ 464515 h 516128"/>
              <a:gd name="connsiteX7" fmla="*/ 7292939 w 7308056"/>
              <a:gd name="connsiteY7" fmla="*/ 501011 h 516128"/>
              <a:gd name="connsiteX8" fmla="*/ 7256443 w 7308056"/>
              <a:gd name="connsiteY8" fmla="*/ 516128 h 516128"/>
              <a:gd name="connsiteX9" fmla="*/ 51613 w 7308056"/>
              <a:gd name="connsiteY9" fmla="*/ 516128 h 516128"/>
              <a:gd name="connsiteX10" fmla="*/ 15117 w 7308056"/>
              <a:gd name="connsiteY10" fmla="*/ 501011 h 516128"/>
              <a:gd name="connsiteX11" fmla="*/ 0 w 7308056"/>
              <a:gd name="connsiteY11" fmla="*/ 464515 h 516128"/>
              <a:gd name="connsiteX12" fmla="*/ 0 w 7308056"/>
              <a:gd name="connsiteY12" fmla="*/ 51613 h 51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056" h="516128">
                <a:moveTo>
                  <a:pt x="0" y="51613"/>
                </a:moveTo>
                <a:cubicBezTo>
                  <a:pt x="0" y="37924"/>
                  <a:pt x="5438" y="24796"/>
                  <a:pt x="15117" y="15117"/>
                </a:cubicBezTo>
                <a:cubicBezTo>
                  <a:pt x="24796" y="5438"/>
                  <a:pt x="37924" y="0"/>
                  <a:pt x="51613" y="0"/>
                </a:cubicBezTo>
                <a:lnTo>
                  <a:pt x="7256443" y="0"/>
                </a:lnTo>
                <a:cubicBezTo>
                  <a:pt x="7270132" y="0"/>
                  <a:pt x="7283260" y="5438"/>
                  <a:pt x="7292939" y="15117"/>
                </a:cubicBezTo>
                <a:cubicBezTo>
                  <a:pt x="7302618" y="24796"/>
                  <a:pt x="7308056" y="37924"/>
                  <a:pt x="7308056" y="51613"/>
                </a:cubicBezTo>
                <a:lnTo>
                  <a:pt x="7308056" y="464515"/>
                </a:lnTo>
                <a:cubicBezTo>
                  <a:pt x="7308056" y="478204"/>
                  <a:pt x="7302618" y="491332"/>
                  <a:pt x="7292939" y="501011"/>
                </a:cubicBezTo>
                <a:cubicBezTo>
                  <a:pt x="7283260" y="510690"/>
                  <a:pt x="7270132" y="516128"/>
                  <a:pt x="7256443" y="516128"/>
                </a:cubicBezTo>
                <a:lnTo>
                  <a:pt x="51613" y="516128"/>
                </a:lnTo>
                <a:cubicBezTo>
                  <a:pt x="37924" y="516128"/>
                  <a:pt x="24796" y="510690"/>
                  <a:pt x="15117" y="501011"/>
                </a:cubicBezTo>
                <a:cubicBezTo>
                  <a:pt x="5438" y="491332"/>
                  <a:pt x="0" y="478204"/>
                  <a:pt x="0" y="464515"/>
                </a:cubicBezTo>
                <a:lnTo>
                  <a:pt x="0" y="51613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86237" tIns="68457" rIns="86237" bIns="68457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200" b="1" kern="1200" dirty="0" smtClean="0">
                <a:cs typeface="B Zar" pitchFamily="2" charset="-78"/>
              </a:rPr>
              <a:t>اجتهاد</a:t>
            </a:r>
            <a:endParaRPr lang="en-US" sz="3200" b="1" kern="1200" dirty="0">
              <a:cs typeface="B Zar" pitchFamily="2" charset="-78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450046" y="1788775"/>
            <a:ext cx="8236754" cy="592328"/>
          </a:xfrm>
          <a:custGeom>
            <a:avLst/>
            <a:gdLst>
              <a:gd name="connsiteX0" fmla="*/ 0 w 7308056"/>
              <a:gd name="connsiteY0" fmla="*/ 51613 h 516128"/>
              <a:gd name="connsiteX1" fmla="*/ 15117 w 7308056"/>
              <a:gd name="connsiteY1" fmla="*/ 15117 h 516128"/>
              <a:gd name="connsiteX2" fmla="*/ 51613 w 7308056"/>
              <a:gd name="connsiteY2" fmla="*/ 0 h 516128"/>
              <a:gd name="connsiteX3" fmla="*/ 7256443 w 7308056"/>
              <a:gd name="connsiteY3" fmla="*/ 0 h 516128"/>
              <a:gd name="connsiteX4" fmla="*/ 7292939 w 7308056"/>
              <a:gd name="connsiteY4" fmla="*/ 15117 h 516128"/>
              <a:gd name="connsiteX5" fmla="*/ 7308056 w 7308056"/>
              <a:gd name="connsiteY5" fmla="*/ 51613 h 516128"/>
              <a:gd name="connsiteX6" fmla="*/ 7308056 w 7308056"/>
              <a:gd name="connsiteY6" fmla="*/ 464515 h 516128"/>
              <a:gd name="connsiteX7" fmla="*/ 7292939 w 7308056"/>
              <a:gd name="connsiteY7" fmla="*/ 501011 h 516128"/>
              <a:gd name="connsiteX8" fmla="*/ 7256443 w 7308056"/>
              <a:gd name="connsiteY8" fmla="*/ 516128 h 516128"/>
              <a:gd name="connsiteX9" fmla="*/ 51613 w 7308056"/>
              <a:gd name="connsiteY9" fmla="*/ 516128 h 516128"/>
              <a:gd name="connsiteX10" fmla="*/ 15117 w 7308056"/>
              <a:gd name="connsiteY10" fmla="*/ 501011 h 516128"/>
              <a:gd name="connsiteX11" fmla="*/ 0 w 7308056"/>
              <a:gd name="connsiteY11" fmla="*/ 464515 h 516128"/>
              <a:gd name="connsiteX12" fmla="*/ 0 w 7308056"/>
              <a:gd name="connsiteY12" fmla="*/ 51613 h 51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056" h="516128">
                <a:moveTo>
                  <a:pt x="0" y="51613"/>
                </a:moveTo>
                <a:cubicBezTo>
                  <a:pt x="0" y="37924"/>
                  <a:pt x="5438" y="24796"/>
                  <a:pt x="15117" y="15117"/>
                </a:cubicBezTo>
                <a:cubicBezTo>
                  <a:pt x="24796" y="5438"/>
                  <a:pt x="37924" y="0"/>
                  <a:pt x="51613" y="0"/>
                </a:cubicBezTo>
                <a:lnTo>
                  <a:pt x="7256443" y="0"/>
                </a:lnTo>
                <a:cubicBezTo>
                  <a:pt x="7270132" y="0"/>
                  <a:pt x="7283260" y="5438"/>
                  <a:pt x="7292939" y="15117"/>
                </a:cubicBezTo>
                <a:cubicBezTo>
                  <a:pt x="7302618" y="24796"/>
                  <a:pt x="7308056" y="37924"/>
                  <a:pt x="7308056" y="51613"/>
                </a:cubicBezTo>
                <a:lnTo>
                  <a:pt x="7308056" y="464515"/>
                </a:lnTo>
                <a:cubicBezTo>
                  <a:pt x="7308056" y="478204"/>
                  <a:pt x="7302618" y="491332"/>
                  <a:pt x="7292939" y="501011"/>
                </a:cubicBezTo>
                <a:cubicBezTo>
                  <a:pt x="7283260" y="510690"/>
                  <a:pt x="7270132" y="516128"/>
                  <a:pt x="7256443" y="516128"/>
                </a:cubicBezTo>
                <a:lnTo>
                  <a:pt x="51613" y="516128"/>
                </a:lnTo>
                <a:cubicBezTo>
                  <a:pt x="37924" y="516128"/>
                  <a:pt x="24796" y="510690"/>
                  <a:pt x="15117" y="501011"/>
                </a:cubicBezTo>
                <a:cubicBezTo>
                  <a:pt x="5438" y="491332"/>
                  <a:pt x="0" y="478204"/>
                  <a:pt x="0" y="464515"/>
                </a:cubicBezTo>
                <a:lnTo>
                  <a:pt x="0" y="51613"/>
                </a:lnTo>
                <a:close/>
              </a:path>
            </a:pathLst>
          </a:cu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0" vert="horz" wrap="square" lIns="86237" tIns="68457" rIns="86237" bIns="68457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200" b="1" dirty="0" smtClean="0">
                <a:cs typeface="B Zar" pitchFamily="2" charset="-78"/>
              </a:rPr>
              <a:t>عقل و بلوغ</a:t>
            </a:r>
            <a:endParaRPr lang="en-US" sz="3200" b="1" dirty="0">
              <a:cs typeface="B Zar" pitchFamily="2" charset="-78"/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450046" y="2441918"/>
            <a:ext cx="8236754" cy="592328"/>
          </a:xfrm>
          <a:custGeom>
            <a:avLst/>
            <a:gdLst>
              <a:gd name="connsiteX0" fmla="*/ 0 w 7308056"/>
              <a:gd name="connsiteY0" fmla="*/ 51613 h 516128"/>
              <a:gd name="connsiteX1" fmla="*/ 15117 w 7308056"/>
              <a:gd name="connsiteY1" fmla="*/ 15117 h 516128"/>
              <a:gd name="connsiteX2" fmla="*/ 51613 w 7308056"/>
              <a:gd name="connsiteY2" fmla="*/ 0 h 516128"/>
              <a:gd name="connsiteX3" fmla="*/ 7256443 w 7308056"/>
              <a:gd name="connsiteY3" fmla="*/ 0 h 516128"/>
              <a:gd name="connsiteX4" fmla="*/ 7292939 w 7308056"/>
              <a:gd name="connsiteY4" fmla="*/ 15117 h 516128"/>
              <a:gd name="connsiteX5" fmla="*/ 7308056 w 7308056"/>
              <a:gd name="connsiteY5" fmla="*/ 51613 h 516128"/>
              <a:gd name="connsiteX6" fmla="*/ 7308056 w 7308056"/>
              <a:gd name="connsiteY6" fmla="*/ 464515 h 516128"/>
              <a:gd name="connsiteX7" fmla="*/ 7292939 w 7308056"/>
              <a:gd name="connsiteY7" fmla="*/ 501011 h 516128"/>
              <a:gd name="connsiteX8" fmla="*/ 7256443 w 7308056"/>
              <a:gd name="connsiteY8" fmla="*/ 516128 h 516128"/>
              <a:gd name="connsiteX9" fmla="*/ 51613 w 7308056"/>
              <a:gd name="connsiteY9" fmla="*/ 516128 h 516128"/>
              <a:gd name="connsiteX10" fmla="*/ 15117 w 7308056"/>
              <a:gd name="connsiteY10" fmla="*/ 501011 h 516128"/>
              <a:gd name="connsiteX11" fmla="*/ 0 w 7308056"/>
              <a:gd name="connsiteY11" fmla="*/ 464515 h 516128"/>
              <a:gd name="connsiteX12" fmla="*/ 0 w 7308056"/>
              <a:gd name="connsiteY12" fmla="*/ 51613 h 51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056" h="516128">
                <a:moveTo>
                  <a:pt x="0" y="51613"/>
                </a:moveTo>
                <a:cubicBezTo>
                  <a:pt x="0" y="37924"/>
                  <a:pt x="5438" y="24796"/>
                  <a:pt x="15117" y="15117"/>
                </a:cubicBezTo>
                <a:cubicBezTo>
                  <a:pt x="24796" y="5438"/>
                  <a:pt x="37924" y="0"/>
                  <a:pt x="51613" y="0"/>
                </a:cubicBezTo>
                <a:lnTo>
                  <a:pt x="7256443" y="0"/>
                </a:lnTo>
                <a:cubicBezTo>
                  <a:pt x="7270132" y="0"/>
                  <a:pt x="7283260" y="5438"/>
                  <a:pt x="7292939" y="15117"/>
                </a:cubicBezTo>
                <a:cubicBezTo>
                  <a:pt x="7302618" y="24796"/>
                  <a:pt x="7308056" y="37924"/>
                  <a:pt x="7308056" y="51613"/>
                </a:cubicBezTo>
                <a:lnTo>
                  <a:pt x="7308056" y="464515"/>
                </a:lnTo>
                <a:cubicBezTo>
                  <a:pt x="7308056" y="478204"/>
                  <a:pt x="7302618" y="491332"/>
                  <a:pt x="7292939" y="501011"/>
                </a:cubicBezTo>
                <a:cubicBezTo>
                  <a:pt x="7283260" y="510690"/>
                  <a:pt x="7270132" y="516128"/>
                  <a:pt x="7256443" y="516128"/>
                </a:cubicBezTo>
                <a:lnTo>
                  <a:pt x="51613" y="516128"/>
                </a:lnTo>
                <a:cubicBezTo>
                  <a:pt x="37924" y="516128"/>
                  <a:pt x="24796" y="510690"/>
                  <a:pt x="15117" y="501011"/>
                </a:cubicBezTo>
                <a:cubicBezTo>
                  <a:pt x="5438" y="491332"/>
                  <a:pt x="0" y="478204"/>
                  <a:pt x="0" y="464515"/>
                </a:cubicBezTo>
                <a:lnTo>
                  <a:pt x="0" y="51613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86237" tIns="68457" rIns="86237" bIns="68457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200" b="1" dirty="0" smtClean="0">
                <a:cs typeface="B Zar" pitchFamily="2" charset="-78"/>
              </a:rPr>
              <a:t>مرد بودن</a:t>
            </a:r>
            <a:endParaRPr lang="en-US" sz="3200" b="1" dirty="0">
              <a:cs typeface="B Zar" pitchFamily="2" charset="-78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450046" y="3095061"/>
            <a:ext cx="8236754" cy="592328"/>
          </a:xfrm>
          <a:custGeom>
            <a:avLst/>
            <a:gdLst>
              <a:gd name="connsiteX0" fmla="*/ 0 w 7308056"/>
              <a:gd name="connsiteY0" fmla="*/ 51613 h 516128"/>
              <a:gd name="connsiteX1" fmla="*/ 15117 w 7308056"/>
              <a:gd name="connsiteY1" fmla="*/ 15117 h 516128"/>
              <a:gd name="connsiteX2" fmla="*/ 51613 w 7308056"/>
              <a:gd name="connsiteY2" fmla="*/ 0 h 516128"/>
              <a:gd name="connsiteX3" fmla="*/ 7256443 w 7308056"/>
              <a:gd name="connsiteY3" fmla="*/ 0 h 516128"/>
              <a:gd name="connsiteX4" fmla="*/ 7292939 w 7308056"/>
              <a:gd name="connsiteY4" fmla="*/ 15117 h 516128"/>
              <a:gd name="connsiteX5" fmla="*/ 7308056 w 7308056"/>
              <a:gd name="connsiteY5" fmla="*/ 51613 h 516128"/>
              <a:gd name="connsiteX6" fmla="*/ 7308056 w 7308056"/>
              <a:gd name="connsiteY6" fmla="*/ 464515 h 516128"/>
              <a:gd name="connsiteX7" fmla="*/ 7292939 w 7308056"/>
              <a:gd name="connsiteY7" fmla="*/ 501011 h 516128"/>
              <a:gd name="connsiteX8" fmla="*/ 7256443 w 7308056"/>
              <a:gd name="connsiteY8" fmla="*/ 516128 h 516128"/>
              <a:gd name="connsiteX9" fmla="*/ 51613 w 7308056"/>
              <a:gd name="connsiteY9" fmla="*/ 516128 h 516128"/>
              <a:gd name="connsiteX10" fmla="*/ 15117 w 7308056"/>
              <a:gd name="connsiteY10" fmla="*/ 501011 h 516128"/>
              <a:gd name="connsiteX11" fmla="*/ 0 w 7308056"/>
              <a:gd name="connsiteY11" fmla="*/ 464515 h 516128"/>
              <a:gd name="connsiteX12" fmla="*/ 0 w 7308056"/>
              <a:gd name="connsiteY12" fmla="*/ 51613 h 51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056" h="516128">
                <a:moveTo>
                  <a:pt x="0" y="51613"/>
                </a:moveTo>
                <a:cubicBezTo>
                  <a:pt x="0" y="37924"/>
                  <a:pt x="5438" y="24796"/>
                  <a:pt x="15117" y="15117"/>
                </a:cubicBezTo>
                <a:cubicBezTo>
                  <a:pt x="24796" y="5438"/>
                  <a:pt x="37924" y="0"/>
                  <a:pt x="51613" y="0"/>
                </a:cubicBezTo>
                <a:lnTo>
                  <a:pt x="7256443" y="0"/>
                </a:lnTo>
                <a:cubicBezTo>
                  <a:pt x="7270132" y="0"/>
                  <a:pt x="7283260" y="5438"/>
                  <a:pt x="7292939" y="15117"/>
                </a:cubicBezTo>
                <a:cubicBezTo>
                  <a:pt x="7302618" y="24796"/>
                  <a:pt x="7308056" y="37924"/>
                  <a:pt x="7308056" y="51613"/>
                </a:cubicBezTo>
                <a:lnTo>
                  <a:pt x="7308056" y="464515"/>
                </a:lnTo>
                <a:cubicBezTo>
                  <a:pt x="7308056" y="478204"/>
                  <a:pt x="7302618" y="491332"/>
                  <a:pt x="7292939" y="501011"/>
                </a:cubicBezTo>
                <a:cubicBezTo>
                  <a:pt x="7283260" y="510690"/>
                  <a:pt x="7270132" y="516128"/>
                  <a:pt x="7256443" y="516128"/>
                </a:cubicBezTo>
                <a:lnTo>
                  <a:pt x="51613" y="516128"/>
                </a:lnTo>
                <a:cubicBezTo>
                  <a:pt x="37924" y="516128"/>
                  <a:pt x="24796" y="510690"/>
                  <a:pt x="15117" y="501011"/>
                </a:cubicBezTo>
                <a:cubicBezTo>
                  <a:pt x="5438" y="491332"/>
                  <a:pt x="0" y="478204"/>
                  <a:pt x="0" y="464515"/>
                </a:cubicBezTo>
                <a:lnTo>
                  <a:pt x="0" y="51613"/>
                </a:lnTo>
                <a:close/>
              </a:path>
            </a:pathLst>
          </a:cu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0" vert="horz" wrap="square" lIns="86237" tIns="68457" rIns="86237" bIns="68457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200" b="1" dirty="0" smtClean="0">
                <a:cs typeface="B Zar" pitchFamily="2" charset="-78"/>
              </a:rPr>
              <a:t>حلال زادگي</a:t>
            </a:r>
            <a:endParaRPr lang="en-US" sz="3200" b="1" dirty="0">
              <a:cs typeface="B Zar" pitchFamily="2" charset="-78"/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450046" y="3748204"/>
            <a:ext cx="8236754" cy="592328"/>
          </a:xfrm>
          <a:custGeom>
            <a:avLst/>
            <a:gdLst>
              <a:gd name="connsiteX0" fmla="*/ 0 w 7308056"/>
              <a:gd name="connsiteY0" fmla="*/ 51613 h 516128"/>
              <a:gd name="connsiteX1" fmla="*/ 15117 w 7308056"/>
              <a:gd name="connsiteY1" fmla="*/ 15117 h 516128"/>
              <a:gd name="connsiteX2" fmla="*/ 51613 w 7308056"/>
              <a:gd name="connsiteY2" fmla="*/ 0 h 516128"/>
              <a:gd name="connsiteX3" fmla="*/ 7256443 w 7308056"/>
              <a:gd name="connsiteY3" fmla="*/ 0 h 516128"/>
              <a:gd name="connsiteX4" fmla="*/ 7292939 w 7308056"/>
              <a:gd name="connsiteY4" fmla="*/ 15117 h 516128"/>
              <a:gd name="connsiteX5" fmla="*/ 7308056 w 7308056"/>
              <a:gd name="connsiteY5" fmla="*/ 51613 h 516128"/>
              <a:gd name="connsiteX6" fmla="*/ 7308056 w 7308056"/>
              <a:gd name="connsiteY6" fmla="*/ 464515 h 516128"/>
              <a:gd name="connsiteX7" fmla="*/ 7292939 w 7308056"/>
              <a:gd name="connsiteY7" fmla="*/ 501011 h 516128"/>
              <a:gd name="connsiteX8" fmla="*/ 7256443 w 7308056"/>
              <a:gd name="connsiteY8" fmla="*/ 516128 h 516128"/>
              <a:gd name="connsiteX9" fmla="*/ 51613 w 7308056"/>
              <a:gd name="connsiteY9" fmla="*/ 516128 h 516128"/>
              <a:gd name="connsiteX10" fmla="*/ 15117 w 7308056"/>
              <a:gd name="connsiteY10" fmla="*/ 501011 h 516128"/>
              <a:gd name="connsiteX11" fmla="*/ 0 w 7308056"/>
              <a:gd name="connsiteY11" fmla="*/ 464515 h 516128"/>
              <a:gd name="connsiteX12" fmla="*/ 0 w 7308056"/>
              <a:gd name="connsiteY12" fmla="*/ 51613 h 51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056" h="516128">
                <a:moveTo>
                  <a:pt x="0" y="51613"/>
                </a:moveTo>
                <a:cubicBezTo>
                  <a:pt x="0" y="37924"/>
                  <a:pt x="5438" y="24796"/>
                  <a:pt x="15117" y="15117"/>
                </a:cubicBezTo>
                <a:cubicBezTo>
                  <a:pt x="24796" y="5438"/>
                  <a:pt x="37924" y="0"/>
                  <a:pt x="51613" y="0"/>
                </a:cubicBezTo>
                <a:lnTo>
                  <a:pt x="7256443" y="0"/>
                </a:lnTo>
                <a:cubicBezTo>
                  <a:pt x="7270132" y="0"/>
                  <a:pt x="7283260" y="5438"/>
                  <a:pt x="7292939" y="15117"/>
                </a:cubicBezTo>
                <a:cubicBezTo>
                  <a:pt x="7302618" y="24796"/>
                  <a:pt x="7308056" y="37924"/>
                  <a:pt x="7308056" y="51613"/>
                </a:cubicBezTo>
                <a:lnTo>
                  <a:pt x="7308056" y="464515"/>
                </a:lnTo>
                <a:cubicBezTo>
                  <a:pt x="7308056" y="478204"/>
                  <a:pt x="7302618" y="491332"/>
                  <a:pt x="7292939" y="501011"/>
                </a:cubicBezTo>
                <a:cubicBezTo>
                  <a:pt x="7283260" y="510690"/>
                  <a:pt x="7270132" y="516128"/>
                  <a:pt x="7256443" y="516128"/>
                </a:cubicBezTo>
                <a:lnTo>
                  <a:pt x="51613" y="516128"/>
                </a:lnTo>
                <a:cubicBezTo>
                  <a:pt x="37924" y="516128"/>
                  <a:pt x="24796" y="510690"/>
                  <a:pt x="15117" y="501011"/>
                </a:cubicBezTo>
                <a:cubicBezTo>
                  <a:pt x="5438" y="491332"/>
                  <a:pt x="0" y="478204"/>
                  <a:pt x="0" y="464515"/>
                </a:cubicBezTo>
                <a:lnTo>
                  <a:pt x="0" y="51613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86237" tIns="68457" rIns="86237" bIns="68457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200" b="1" dirty="0" smtClean="0">
                <a:cs typeface="B Zar" pitchFamily="2" charset="-78"/>
              </a:rPr>
              <a:t>عدالت</a:t>
            </a:r>
            <a:endParaRPr lang="en-US" sz="3200" b="1" dirty="0" smtClean="0">
              <a:cs typeface="B Zar" pitchFamily="2" charset="-78"/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450046" y="4401347"/>
            <a:ext cx="8236754" cy="592328"/>
          </a:xfrm>
          <a:custGeom>
            <a:avLst/>
            <a:gdLst>
              <a:gd name="connsiteX0" fmla="*/ 0 w 7308056"/>
              <a:gd name="connsiteY0" fmla="*/ 51613 h 516128"/>
              <a:gd name="connsiteX1" fmla="*/ 15117 w 7308056"/>
              <a:gd name="connsiteY1" fmla="*/ 15117 h 516128"/>
              <a:gd name="connsiteX2" fmla="*/ 51613 w 7308056"/>
              <a:gd name="connsiteY2" fmla="*/ 0 h 516128"/>
              <a:gd name="connsiteX3" fmla="*/ 7256443 w 7308056"/>
              <a:gd name="connsiteY3" fmla="*/ 0 h 516128"/>
              <a:gd name="connsiteX4" fmla="*/ 7292939 w 7308056"/>
              <a:gd name="connsiteY4" fmla="*/ 15117 h 516128"/>
              <a:gd name="connsiteX5" fmla="*/ 7308056 w 7308056"/>
              <a:gd name="connsiteY5" fmla="*/ 51613 h 516128"/>
              <a:gd name="connsiteX6" fmla="*/ 7308056 w 7308056"/>
              <a:gd name="connsiteY6" fmla="*/ 464515 h 516128"/>
              <a:gd name="connsiteX7" fmla="*/ 7292939 w 7308056"/>
              <a:gd name="connsiteY7" fmla="*/ 501011 h 516128"/>
              <a:gd name="connsiteX8" fmla="*/ 7256443 w 7308056"/>
              <a:gd name="connsiteY8" fmla="*/ 516128 h 516128"/>
              <a:gd name="connsiteX9" fmla="*/ 51613 w 7308056"/>
              <a:gd name="connsiteY9" fmla="*/ 516128 h 516128"/>
              <a:gd name="connsiteX10" fmla="*/ 15117 w 7308056"/>
              <a:gd name="connsiteY10" fmla="*/ 501011 h 516128"/>
              <a:gd name="connsiteX11" fmla="*/ 0 w 7308056"/>
              <a:gd name="connsiteY11" fmla="*/ 464515 h 516128"/>
              <a:gd name="connsiteX12" fmla="*/ 0 w 7308056"/>
              <a:gd name="connsiteY12" fmla="*/ 51613 h 51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056" h="516128">
                <a:moveTo>
                  <a:pt x="0" y="51613"/>
                </a:moveTo>
                <a:cubicBezTo>
                  <a:pt x="0" y="37924"/>
                  <a:pt x="5438" y="24796"/>
                  <a:pt x="15117" y="15117"/>
                </a:cubicBezTo>
                <a:cubicBezTo>
                  <a:pt x="24796" y="5438"/>
                  <a:pt x="37924" y="0"/>
                  <a:pt x="51613" y="0"/>
                </a:cubicBezTo>
                <a:lnTo>
                  <a:pt x="7256443" y="0"/>
                </a:lnTo>
                <a:cubicBezTo>
                  <a:pt x="7270132" y="0"/>
                  <a:pt x="7283260" y="5438"/>
                  <a:pt x="7292939" y="15117"/>
                </a:cubicBezTo>
                <a:cubicBezTo>
                  <a:pt x="7302618" y="24796"/>
                  <a:pt x="7308056" y="37924"/>
                  <a:pt x="7308056" y="51613"/>
                </a:cubicBezTo>
                <a:lnTo>
                  <a:pt x="7308056" y="464515"/>
                </a:lnTo>
                <a:cubicBezTo>
                  <a:pt x="7308056" y="478204"/>
                  <a:pt x="7302618" y="491332"/>
                  <a:pt x="7292939" y="501011"/>
                </a:cubicBezTo>
                <a:cubicBezTo>
                  <a:pt x="7283260" y="510690"/>
                  <a:pt x="7270132" y="516128"/>
                  <a:pt x="7256443" y="516128"/>
                </a:cubicBezTo>
                <a:lnTo>
                  <a:pt x="51613" y="516128"/>
                </a:lnTo>
                <a:cubicBezTo>
                  <a:pt x="37924" y="516128"/>
                  <a:pt x="24796" y="510690"/>
                  <a:pt x="15117" y="501011"/>
                </a:cubicBezTo>
                <a:cubicBezTo>
                  <a:pt x="5438" y="491332"/>
                  <a:pt x="0" y="478204"/>
                  <a:pt x="0" y="464515"/>
                </a:cubicBezTo>
                <a:lnTo>
                  <a:pt x="0" y="51613"/>
                </a:lnTo>
                <a:close/>
              </a:path>
            </a:pathLst>
          </a:cu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0" vert="horz" wrap="square" lIns="86237" tIns="68457" rIns="86237" bIns="68457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200" b="1" dirty="0" smtClean="0">
                <a:cs typeface="B Zar" pitchFamily="2" charset="-78"/>
              </a:rPr>
              <a:t>زنده بودن</a:t>
            </a:r>
            <a:endParaRPr lang="en-US" sz="3200" b="1" dirty="0">
              <a:cs typeface="B Zar" pitchFamily="2" charset="-78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450046" y="5054490"/>
            <a:ext cx="8236754" cy="592328"/>
          </a:xfrm>
          <a:custGeom>
            <a:avLst/>
            <a:gdLst>
              <a:gd name="connsiteX0" fmla="*/ 0 w 7308056"/>
              <a:gd name="connsiteY0" fmla="*/ 51613 h 516128"/>
              <a:gd name="connsiteX1" fmla="*/ 15117 w 7308056"/>
              <a:gd name="connsiteY1" fmla="*/ 15117 h 516128"/>
              <a:gd name="connsiteX2" fmla="*/ 51613 w 7308056"/>
              <a:gd name="connsiteY2" fmla="*/ 0 h 516128"/>
              <a:gd name="connsiteX3" fmla="*/ 7256443 w 7308056"/>
              <a:gd name="connsiteY3" fmla="*/ 0 h 516128"/>
              <a:gd name="connsiteX4" fmla="*/ 7292939 w 7308056"/>
              <a:gd name="connsiteY4" fmla="*/ 15117 h 516128"/>
              <a:gd name="connsiteX5" fmla="*/ 7308056 w 7308056"/>
              <a:gd name="connsiteY5" fmla="*/ 51613 h 516128"/>
              <a:gd name="connsiteX6" fmla="*/ 7308056 w 7308056"/>
              <a:gd name="connsiteY6" fmla="*/ 464515 h 516128"/>
              <a:gd name="connsiteX7" fmla="*/ 7292939 w 7308056"/>
              <a:gd name="connsiteY7" fmla="*/ 501011 h 516128"/>
              <a:gd name="connsiteX8" fmla="*/ 7256443 w 7308056"/>
              <a:gd name="connsiteY8" fmla="*/ 516128 h 516128"/>
              <a:gd name="connsiteX9" fmla="*/ 51613 w 7308056"/>
              <a:gd name="connsiteY9" fmla="*/ 516128 h 516128"/>
              <a:gd name="connsiteX10" fmla="*/ 15117 w 7308056"/>
              <a:gd name="connsiteY10" fmla="*/ 501011 h 516128"/>
              <a:gd name="connsiteX11" fmla="*/ 0 w 7308056"/>
              <a:gd name="connsiteY11" fmla="*/ 464515 h 516128"/>
              <a:gd name="connsiteX12" fmla="*/ 0 w 7308056"/>
              <a:gd name="connsiteY12" fmla="*/ 51613 h 51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056" h="516128">
                <a:moveTo>
                  <a:pt x="0" y="51613"/>
                </a:moveTo>
                <a:cubicBezTo>
                  <a:pt x="0" y="37924"/>
                  <a:pt x="5438" y="24796"/>
                  <a:pt x="15117" y="15117"/>
                </a:cubicBezTo>
                <a:cubicBezTo>
                  <a:pt x="24796" y="5438"/>
                  <a:pt x="37924" y="0"/>
                  <a:pt x="51613" y="0"/>
                </a:cubicBezTo>
                <a:lnTo>
                  <a:pt x="7256443" y="0"/>
                </a:lnTo>
                <a:cubicBezTo>
                  <a:pt x="7270132" y="0"/>
                  <a:pt x="7283260" y="5438"/>
                  <a:pt x="7292939" y="15117"/>
                </a:cubicBezTo>
                <a:cubicBezTo>
                  <a:pt x="7302618" y="24796"/>
                  <a:pt x="7308056" y="37924"/>
                  <a:pt x="7308056" y="51613"/>
                </a:cubicBezTo>
                <a:lnTo>
                  <a:pt x="7308056" y="464515"/>
                </a:lnTo>
                <a:cubicBezTo>
                  <a:pt x="7308056" y="478204"/>
                  <a:pt x="7302618" y="491332"/>
                  <a:pt x="7292939" y="501011"/>
                </a:cubicBezTo>
                <a:cubicBezTo>
                  <a:pt x="7283260" y="510690"/>
                  <a:pt x="7270132" y="516128"/>
                  <a:pt x="7256443" y="516128"/>
                </a:cubicBezTo>
                <a:lnTo>
                  <a:pt x="51613" y="516128"/>
                </a:lnTo>
                <a:cubicBezTo>
                  <a:pt x="37924" y="516128"/>
                  <a:pt x="24796" y="510690"/>
                  <a:pt x="15117" y="501011"/>
                </a:cubicBezTo>
                <a:cubicBezTo>
                  <a:pt x="5438" y="491332"/>
                  <a:pt x="0" y="478204"/>
                  <a:pt x="0" y="464515"/>
                </a:cubicBezTo>
                <a:lnTo>
                  <a:pt x="0" y="51613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86237" tIns="68457" rIns="86237" bIns="68457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200" b="1" dirty="0" smtClean="0">
                <a:cs typeface="B Zar" pitchFamily="2" charset="-78"/>
              </a:rPr>
              <a:t>شيعه 12 امامي بودن</a:t>
            </a:r>
            <a:endParaRPr lang="en-US" sz="3200" b="1" dirty="0">
              <a:cs typeface="B Zar" pitchFamily="2" charset="-78"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450046" y="5707632"/>
            <a:ext cx="8236754" cy="592328"/>
          </a:xfrm>
          <a:custGeom>
            <a:avLst/>
            <a:gdLst>
              <a:gd name="connsiteX0" fmla="*/ 0 w 7308056"/>
              <a:gd name="connsiteY0" fmla="*/ 51613 h 516128"/>
              <a:gd name="connsiteX1" fmla="*/ 15117 w 7308056"/>
              <a:gd name="connsiteY1" fmla="*/ 15117 h 516128"/>
              <a:gd name="connsiteX2" fmla="*/ 51613 w 7308056"/>
              <a:gd name="connsiteY2" fmla="*/ 0 h 516128"/>
              <a:gd name="connsiteX3" fmla="*/ 7256443 w 7308056"/>
              <a:gd name="connsiteY3" fmla="*/ 0 h 516128"/>
              <a:gd name="connsiteX4" fmla="*/ 7292939 w 7308056"/>
              <a:gd name="connsiteY4" fmla="*/ 15117 h 516128"/>
              <a:gd name="connsiteX5" fmla="*/ 7308056 w 7308056"/>
              <a:gd name="connsiteY5" fmla="*/ 51613 h 516128"/>
              <a:gd name="connsiteX6" fmla="*/ 7308056 w 7308056"/>
              <a:gd name="connsiteY6" fmla="*/ 464515 h 516128"/>
              <a:gd name="connsiteX7" fmla="*/ 7292939 w 7308056"/>
              <a:gd name="connsiteY7" fmla="*/ 501011 h 516128"/>
              <a:gd name="connsiteX8" fmla="*/ 7256443 w 7308056"/>
              <a:gd name="connsiteY8" fmla="*/ 516128 h 516128"/>
              <a:gd name="connsiteX9" fmla="*/ 51613 w 7308056"/>
              <a:gd name="connsiteY9" fmla="*/ 516128 h 516128"/>
              <a:gd name="connsiteX10" fmla="*/ 15117 w 7308056"/>
              <a:gd name="connsiteY10" fmla="*/ 501011 h 516128"/>
              <a:gd name="connsiteX11" fmla="*/ 0 w 7308056"/>
              <a:gd name="connsiteY11" fmla="*/ 464515 h 516128"/>
              <a:gd name="connsiteX12" fmla="*/ 0 w 7308056"/>
              <a:gd name="connsiteY12" fmla="*/ 51613 h 51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056" h="516128">
                <a:moveTo>
                  <a:pt x="0" y="51613"/>
                </a:moveTo>
                <a:cubicBezTo>
                  <a:pt x="0" y="37924"/>
                  <a:pt x="5438" y="24796"/>
                  <a:pt x="15117" y="15117"/>
                </a:cubicBezTo>
                <a:cubicBezTo>
                  <a:pt x="24796" y="5438"/>
                  <a:pt x="37924" y="0"/>
                  <a:pt x="51613" y="0"/>
                </a:cubicBezTo>
                <a:lnTo>
                  <a:pt x="7256443" y="0"/>
                </a:lnTo>
                <a:cubicBezTo>
                  <a:pt x="7270132" y="0"/>
                  <a:pt x="7283260" y="5438"/>
                  <a:pt x="7292939" y="15117"/>
                </a:cubicBezTo>
                <a:cubicBezTo>
                  <a:pt x="7302618" y="24796"/>
                  <a:pt x="7308056" y="37924"/>
                  <a:pt x="7308056" y="51613"/>
                </a:cubicBezTo>
                <a:lnTo>
                  <a:pt x="7308056" y="464515"/>
                </a:lnTo>
                <a:cubicBezTo>
                  <a:pt x="7308056" y="478204"/>
                  <a:pt x="7302618" y="491332"/>
                  <a:pt x="7292939" y="501011"/>
                </a:cubicBezTo>
                <a:cubicBezTo>
                  <a:pt x="7283260" y="510690"/>
                  <a:pt x="7270132" y="516128"/>
                  <a:pt x="7256443" y="516128"/>
                </a:cubicBezTo>
                <a:lnTo>
                  <a:pt x="51613" y="516128"/>
                </a:lnTo>
                <a:cubicBezTo>
                  <a:pt x="37924" y="516128"/>
                  <a:pt x="24796" y="510690"/>
                  <a:pt x="15117" y="501011"/>
                </a:cubicBezTo>
                <a:cubicBezTo>
                  <a:pt x="5438" y="491332"/>
                  <a:pt x="0" y="478204"/>
                  <a:pt x="0" y="464515"/>
                </a:cubicBezTo>
                <a:lnTo>
                  <a:pt x="0" y="51613"/>
                </a:lnTo>
                <a:close/>
              </a:path>
            </a:pathLst>
          </a:cu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0" vert="horz" wrap="square" lIns="86237" tIns="68457" rIns="86237" bIns="68457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000" b="1" dirty="0" smtClean="0">
                <a:cs typeface="B Zar" pitchFamily="2" charset="-78"/>
              </a:rPr>
              <a:t>بنا بر احتياط واجب اعلم بودن و حريص به دنيا نبودن</a:t>
            </a:r>
            <a:endParaRPr lang="en-US" sz="3000" b="1" dirty="0">
              <a:cs typeface="B Zar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61048" y="373632"/>
            <a:ext cx="3539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b="1" dirty="0" smtClean="0">
                <a:cs typeface="B Zar" pitchFamily="2" charset="-78"/>
              </a:rPr>
              <a:t>شرايط مرجع تقليد</a:t>
            </a:r>
            <a:endParaRPr lang="en-US" sz="4000" b="1" dirty="0">
              <a:cs typeface="B Zar" pitchFamily="2" charset="-78"/>
            </a:endParaRPr>
          </a:p>
        </p:txBody>
      </p:sp>
      <p:sp>
        <p:nvSpPr>
          <p:cNvPr id="23" name="8-Point Star 22">
            <a:hlinkClick r:id="rId2" action="ppaction://hlinksldjump"/>
          </p:cNvPr>
          <p:cNvSpPr/>
          <p:nvPr/>
        </p:nvSpPr>
        <p:spPr>
          <a:xfrm>
            <a:off x="533400" y="3878832"/>
            <a:ext cx="381000" cy="381000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8-Point Star 25">
            <a:hlinkClick r:id="rId3" action="ppaction://hlinksldjump"/>
          </p:cNvPr>
          <p:cNvSpPr/>
          <p:nvPr/>
        </p:nvSpPr>
        <p:spPr>
          <a:xfrm>
            <a:off x="533400" y="4564632"/>
            <a:ext cx="381000" cy="381000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8-Point Star 26">
            <a:hlinkClick r:id="rId4" action="ppaction://hlinksldjump"/>
          </p:cNvPr>
          <p:cNvSpPr/>
          <p:nvPr/>
        </p:nvSpPr>
        <p:spPr>
          <a:xfrm>
            <a:off x="533400" y="5813328"/>
            <a:ext cx="381000" cy="381000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4-Point Star 27">
            <a:hlinkClick r:id="rId5" action="ppaction://hlinksldjump"/>
          </p:cNvPr>
          <p:cNvSpPr/>
          <p:nvPr/>
        </p:nvSpPr>
        <p:spPr>
          <a:xfrm>
            <a:off x="8001000" y="4412232"/>
            <a:ext cx="533400" cy="533400"/>
          </a:xfrm>
          <a:prstGeom prst="star4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triped Right Arrow 23">
            <a:hlinkClick r:id="rId6" action="ppaction://hlinksldjump"/>
          </p:cNvPr>
          <p:cNvSpPr/>
          <p:nvPr/>
        </p:nvSpPr>
        <p:spPr>
          <a:xfrm rot="10800000">
            <a:off x="65316" y="6248400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 animBg="1"/>
      <p:bldP spid="23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914400" y="1600200"/>
            <a:ext cx="7391400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800" b="1" dirty="0" smtClean="0">
                <a:solidFill>
                  <a:srgbClr val="C00000"/>
                </a:solidFill>
                <a:cs typeface="B Zar" pitchFamily="2" charset="-78"/>
              </a:rPr>
              <a:t>عادل</a:t>
            </a:r>
            <a:r>
              <a:rPr lang="fa-IR" sz="3800" b="1" dirty="0" smtClean="0">
                <a:cs typeface="B Zar" pitchFamily="2" charset="-78"/>
              </a:rPr>
              <a:t> به كسى گويند كه</a:t>
            </a:r>
            <a:endParaRPr lang="en-US" sz="3800" b="1" dirty="0" smtClean="0">
              <a:cs typeface="B Za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3800" b="1" dirty="0" smtClean="0">
                <a:cs typeface="B Zar" pitchFamily="2" charset="-78"/>
              </a:rPr>
              <a:t>داراى قوّه عدالت باشد. </a:t>
            </a:r>
          </a:p>
          <a:p>
            <a:pPr algn="ctr" rtl="1">
              <a:lnSpc>
                <a:spcPct val="150000"/>
              </a:lnSpc>
            </a:pPr>
            <a:r>
              <a:rPr lang="fa-IR" sz="3800" b="1" dirty="0" smtClean="0">
                <a:cs typeface="B Zar" pitchFamily="2" charset="-78"/>
              </a:rPr>
              <a:t>و </a:t>
            </a:r>
            <a:r>
              <a:rPr lang="fa-IR" sz="3800" b="1" dirty="0" smtClean="0">
                <a:solidFill>
                  <a:srgbClr val="C00000"/>
                </a:solidFill>
                <a:cs typeface="B Zar" pitchFamily="2" charset="-78"/>
              </a:rPr>
              <a:t>عدالت</a:t>
            </a:r>
            <a:r>
              <a:rPr lang="fa-IR" sz="3800" b="1" dirty="0" smtClean="0">
                <a:cs typeface="B Zar" pitchFamily="2" charset="-78"/>
              </a:rPr>
              <a:t> حالتى نفسانى است كه انسان را </a:t>
            </a:r>
            <a:endParaRPr lang="en-US" sz="3800" b="1" dirty="0" smtClean="0">
              <a:cs typeface="B Za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3800" b="1" dirty="0" smtClean="0">
                <a:cs typeface="B Zar" pitchFamily="2" charset="-78"/>
              </a:rPr>
              <a:t>به تقوا واداشته و از ارتكاب گناهان كبيره</a:t>
            </a:r>
            <a:endParaRPr lang="en-US" sz="3800" b="1" dirty="0" smtClean="0">
              <a:cs typeface="B Za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3800" b="1" dirty="0" smtClean="0">
                <a:cs typeface="B Zar" pitchFamily="2" charset="-78"/>
              </a:rPr>
              <a:t> و اصرار بر گناهان صغيره بازمى‏دارد.</a:t>
            </a:r>
            <a:endParaRPr lang="en-US" sz="38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8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8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80"/>
                            </p:stCondLst>
                            <p:childTnLst>
                              <p:par>
                                <p:cTn id="2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40"/>
                            </p:stCondLst>
                            <p:childTnLst>
                              <p:par>
                                <p:cTn id="3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838200" y="1752600"/>
            <a:ext cx="75438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400" b="1" dirty="0" smtClean="0">
                <a:solidFill>
                  <a:srgbClr val="0070C0"/>
                </a:solidFill>
                <a:cs typeface="B Zar" pitchFamily="2" charset="-78"/>
              </a:rPr>
              <a:t>تقليد</a:t>
            </a:r>
            <a:r>
              <a:rPr lang="fa-IR" sz="3400" b="1" dirty="0" smtClean="0">
                <a:cs typeface="B Zar" pitchFamily="2" charset="-78"/>
              </a:rPr>
              <a:t> ابتدايى </a:t>
            </a:r>
            <a:r>
              <a:rPr lang="fa-IR" sz="3400" b="1" dirty="0" smtClean="0">
                <a:solidFill>
                  <a:srgbClr val="0070C0"/>
                </a:solidFill>
                <a:cs typeface="B Zar" pitchFamily="2" charset="-78"/>
              </a:rPr>
              <a:t>از مجتهدى كه از دنيا رفته </a:t>
            </a:r>
            <a:r>
              <a:rPr lang="fa-IR" sz="3400" b="1" dirty="0" smtClean="0">
                <a:cs typeface="B Zar" pitchFamily="2" charset="-78"/>
              </a:rPr>
              <a:t>است </a:t>
            </a:r>
            <a:r>
              <a:rPr lang="fa-IR" sz="3400" b="1" dirty="0" smtClean="0">
                <a:solidFill>
                  <a:srgbClr val="C00000"/>
                </a:solidFill>
                <a:cs typeface="B Zar" pitchFamily="2" charset="-78"/>
              </a:rPr>
              <a:t>جايز نيست</a:t>
            </a:r>
            <a:r>
              <a:rPr lang="fa-IR" sz="3400" b="1" dirty="0" smtClean="0">
                <a:cs typeface="B Zar" pitchFamily="2" charset="-78"/>
              </a:rPr>
              <a:t>؛ </a:t>
            </a:r>
          </a:p>
          <a:p>
            <a:pPr algn="justLow" rtl="1">
              <a:lnSpc>
                <a:spcPct val="150000"/>
              </a:lnSpc>
            </a:pPr>
            <a:r>
              <a:rPr lang="fa-IR" sz="3400" b="1" dirty="0" smtClean="0">
                <a:cs typeface="B Zar" pitchFamily="2" charset="-78"/>
              </a:rPr>
              <a:t>يعنى كسى كه اكنون مكلّف شده يا تاكنون تقليد نكرده، نمى‏تواند از مجتهدى كه از دنيا رفته است تقليد كند. بلكه بايد مقلّد مجتهد زنده باشد.</a:t>
            </a:r>
            <a:endParaRPr lang="en-US" sz="34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30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26792" y="1"/>
            <a:ext cx="10967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3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تقليد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Rounded Rectangle 8">
            <a:hlinkClick r:id="rId2" action="ppaction://hlinksldjump"/>
          </p:cNvPr>
          <p:cNvSpPr/>
          <p:nvPr/>
        </p:nvSpPr>
        <p:spPr>
          <a:xfrm>
            <a:off x="762000" y="1447800"/>
            <a:ext cx="7772400" cy="4800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895350" y="1447800"/>
            <a:ext cx="74676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400" b="1" dirty="0" smtClean="0">
                <a:solidFill>
                  <a:srgbClr val="C00000"/>
                </a:solidFill>
                <a:cs typeface="B Zar" pitchFamily="2" charset="-78"/>
              </a:rPr>
              <a:t>اعلم</a:t>
            </a:r>
            <a:r>
              <a:rPr lang="fa-IR" sz="3400" b="1" dirty="0" smtClean="0">
                <a:cs typeface="B Zar" pitchFamily="2" charset="-78"/>
              </a:rPr>
              <a:t> كسى است كه قواعد ومدارك مسأله را بهتر بشناسد و بر نمونه‏هاى آن مسأله وقرآن و روايات، اطلاع بيشتر داشته باشد و آنها را بهتر بفهمد. </a:t>
            </a:r>
          </a:p>
          <a:p>
            <a:pPr algn="ctr" rtl="1">
              <a:lnSpc>
                <a:spcPct val="150000"/>
              </a:lnSpc>
            </a:pPr>
            <a:r>
              <a:rPr lang="fa-IR" sz="3400" b="1" dirty="0" smtClean="0">
                <a:cs typeface="B Zar" pitchFamily="2" charset="-78"/>
              </a:rPr>
              <a:t>خلاصه، </a:t>
            </a:r>
            <a:r>
              <a:rPr lang="fa-IR" sz="3400" b="1" dirty="0" smtClean="0">
                <a:solidFill>
                  <a:srgbClr val="C00000"/>
                </a:solidFill>
                <a:cs typeface="B Zar" pitchFamily="2" charset="-78"/>
              </a:rPr>
              <a:t>اعلم</a:t>
            </a:r>
            <a:r>
              <a:rPr lang="fa-IR" sz="3400" b="1" dirty="0" smtClean="0">
                <a:solidFill>
                  <a:srgbClr val="0070C0"/>
                </a:solidFill>
                <a:cs typeface="B Zar" pitchFamily="2" charset="-78"/>
              </a:rPr>
              <a:t> كسى است كه</a:t>
            </a:r>
            <a:endParaRPr lang="en-US" sz="3400" b="1" dirty="0" smtClean="0">
              <a:solidFill>
                <a:srgbClr val="0070C0"/>
              </a:solidFill>
              <a:cs typeface="B Zar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3400" b="1" dirty="0" smtClean="0">
                <a:solidFill>
                  <a:srgbClr val="0070C0"/>
                </a:solidFill>
                <a:cs typeface="B Zar" pitchFamily="2" charset="-78"/>
              </a:rPr>
              <a:t>در استنباط احكام، از ديگران استادتر باشد.</a:t>
            </a:r>
            <a:endParaRPr lang="en-US" sz="3400" b="1" dirty="0" smtClean="0">
              <a:solidFill>
                <a:srgbClr val="0070C0"/>
              </a:solidFill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86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62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1865</TotalTime>
  <Words>1189</Words>
  <Application>Microsoft Office PowerPoint</Application>
  <PresentationFormat>On-screen Show (4:3)</PresentationFormat>
  <Paragraphs>170</Paragraphs>
  <Slides>39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Khodshekan</dc:creator>
  <cp:lastModifiedBy>ebrahim</cp:lastModifiedBy>
  <cp:revision>239</cp:revision>
  <dcterms:created xsi:type="dcterms:W3CDTF">2006-08-16T00:00:00Z</dcterms:created>
  <dcterms:modified xsi:type="dcterms:W3CDTF">2014-08-13T19:29:21Z</dcterms:modified>
</cp:coreProperties>
</file>