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2"/>
  </p:notesMasterIdLst>
  <p:handoutMasterIdLst>
    <p:handoutMasterId r:id="rId33"/>
  </p:handoutMasterIdLst>
  <p:sldIdLst>
    <p:sldId id="299" r:id="rId2"/>
    <p:sldId id="301" r:id="rId3"/>
    <p:sldId id="300" r:id="rId4"/>
    <p:sldId id="302" r:id="rId5"/>
    <p:sldId id="303" r:id="rId6"/>
    <p:sldId id="307" r:id="rId7"/>
    <p:sldId id="304" r:id="rId8"/>
    <p:sldId id="308" r:id="rId9"/>
    <p:sldId id="305" r:id="rId10"/>
    <p:sldId id="306" r:id="rId11"/>
    <p:sldId id="310" r:id="rId12"/>
    <p:sldId id="309" r:id="rId13"/>
    <p:sldId id="311" r:id="rId14"/>
    <p:sldId id="312" r:id="rId15"/>
    <p:sldId id="313" r:id="rId16"/>
    <p:sldId id="314" r:id="rId17"/>
    <p:sldId id="315" r:id="rId18"/>
    <p:sldId id="297" r:id="rId19"/>
    <p:sldId id="316" r:id="rId20"/>
    <p:sldId id="317" r:id="rId21"/>
    <p:sldId id="318" r:id="rId22"/>
    <p:sldId id="319" r:id="rId23"/>
    <p:sldId id="320" r:id="rId24"/>
    <p:sldId id="321" r:id="rId25"/>
    <p:sldId id="322" r:id="rId26"/>
    <p:sldId id="323" r:id="rId27"/>
    <p:sldId id="324" r:id="rId28"/>
    <p:sldId id="326" r:id="rId29"/>
    <p:sldId id="327" r:id="rId30"/>
    <p:sldId id="325" r:id="rId31"/>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njavi" initials="E"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350" y="-96"/>
      </p:cViewPr>
      <p:guideLst>
        <p:guide orient="horz" pos="2160"/>
        <p:guide pos="31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E4F3BC-5D1D-43A2-B95E-9E96C6E61EF9}" type="datetimeFigureOut">
              <a:rPr lang="en-US" smtClean="0"/>
              <a:pPr/>
              <a:t>8/13/2014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D6065C-C831-4162-A068-FBA83AD10929}" type="slidenum">
              <a:rPr lang="en-US" smtClean="0"/>
              <a:pPr/>
              <a:t>‹#›</a:t>
            </a:fld>
            <a:endParaRPr lang="en-US"/>
          </a:p>
        </p:txBody>
      </p:sp>
    </p:spTree>
    <p:extLst>
      <p:ext uri="{BB962C8B-B14F-4D97-AF65-F5344CB8AC3E}">
        <p14:creationId xmlns="" xmlns:p14="http://schemas.microsoft.com/office/powerpoint/2010/main" val="32879474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E5ED36-D1DA-47DC-BAFC-888B90441199}" type="datetimeFigureOut">
              <a:rPr lang="en-US" smtClean="0"/>
              <a:pPr/>
              <a:t>8/13/2014</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7202DF-8F3E-42BD-B816-71EC232D8DF1}" type="slidenum">
              <a:rPr lang="en-US" smtClean="0"/>
              <a:pPr/>
              <a:t>‹#›</a:t>
            </a:fld>
            <a:endParaRPr lang="en-US"/>
          </a:p>
        </p:txBody>
      </p:sp>
    </p:spTree>
    <p:extLst>
      <p:ext uri="{BB962C8B-B14F-4D97-AF65-F5344CB8AC3E}">
        <p14:creationId xmlns="" xmlns:p14="http://schemas.microsoft.com/office/powerpoint/2010/main" val="148246042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8"/>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C5F496C-88B2-40CF-AC65-98F4E739A3AD}"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4D4C7D-C41F-451D-9075-E264E20652FA}"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80337" y="274641"/>
            <a:ext cx="2414588"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6576" y="274641"/>
            <a:ext cx="707866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58601E-64F5-473C-BEBE-9EB422177030}"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C9F6BB-1DCB-47E5-BF08-96DBEA5ECA2E}"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3"/>
            <a:ext cx="84201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8EB076-8993-4A96-9E63-81874FB8665C}" type="datetime1">
              <a:rPr lang="en-US" smtClean="0"/>
              <a:pPr/>
              <a:t>8/13/2014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6575"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48300" y="1600203"/>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992464-CC3B-4EC0-A488-DCB6FFF56FCC}"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2"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112"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75A349-B0D0-4F37-8A07-2831A012521D}" type="datetime1">
              <a:rPr lang="en-US" smtClean="0"/>
              <a:pPr/>
              <a:t>8/13/2014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D034F5-84A2-488F-8FE3-729FB5E17721}" type="datetime1">
              <a:rPr lang="en-US" smtClean="0"/>
              <a:pPr/>
              <a:t>8/13/2014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7D3167-FB96-41D8-BE0F-2173429BCB39}" type="datetime1">
              <a:rPr lang="en-US" smtClean="0"/>
              <a:pPr/>
              <a:t>8/13/2014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2972" y="273053"/>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66E157-8721-4094-BBB3-06BF06B1E28D}"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C33191-8944-4A32-A476-972FC1CE441A}" type="datetime1">
              <a:rPr lang="en-US" smtClean="0"/>
              <a:pPr/>
              <a:t>8/13/2014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949489-D8F7-40F9-8E5C-F669B78561E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95300" y="1600203"/>
            <a:ext cx="89154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95300" y="6356353"/>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6479C-B2A5-4978-A0C5-F87D98805D56}" type="datetime1">
              <a:rPr lang="en-US" smtClean="0"/>
              <a:pPr/>
              <a:t>8/13/2014</a:t>
            </a:fld>
            <a:endParaRPr lang="en-US"/>
          </a:p>
        </p:txBody>
      </p:sp>
      <p:sp>
        <p:nvSpPr>
          <p:cNvPr id="5" name="Footer Placeholder 4"/>
          <p:cNvSpPr>
            <a:spLocks noGrp="1"/>
          </p:cNvSpPr>
          <p:nvPr>
            <p:ph type="ftr" sz="quarter" idx="3"/>
          </p:nvPr>
        </p:nvSpPr>
        <p:spPr>
          <a:xfrm>
            <a:off x="3384550" y="6356353"/>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3"/>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49489-D8F7-40F9-8E5C-F669B78561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slide" Target="slide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12750" y="1943101"/>
            <a:ext cx="6918087" cy="2949879"/>
            <a:chOff x="0" y="1649260"/>
            <a:chExt cx="7376525" cy="2949879"/>
          </a:xfrm>
          <a:scene3d>
            <a:camera prst="orthographicFront"/>
            <a:lightRig rig="flat" dir="t"/>
          </a:scene3d>
        </p:grpSpPr>
        <p:sp>
          <p:nvSpPr>
            <p:cNvPr id="5" name="Rectangle 4"/>
            <p:cNvSpPr/>
            <p:nvPr/>
          </p:nvSpPr>
          <p:spPr>
            <a:xfrm>
              <a:off x="0" y="1649260"/>
              <a:ext cx="7376525" cy="2949879"/>
            </a:xfrm>
            <a:prstGeom prst="rect">
              <a:avLst/>
            </a:prstGeom>
          </p:spPr>
          <p:style>
            <a:lnRef idx="1">
              <a:schemeClr val="dk1"/>
            </a:lnRef>
            <a:fillRef idx="2">
              <a:schemeClr val="dk1"/>
            </a:fillRef>
            <a:effectRef idx="1">
              <a:schemeClr val="dk1"/>
            </a:effectRef>
            <a:fontRef idx="minor">
              <a:schemeClr val="dk1"/>
            </a:fontRef>
          </p:style>
        </p:sp>
        <p:sp>
          <p:nvSpPr>
            <p:cNvPr id="6" name="Rectangle 5"/>
            <p:cNvSpPr/>
            <p:nvPr/>
          </p:nvSpPr>
          <p:spPr>
            <a:xfrm>
              <a:off x="0" y="1649260"/>
              <a:ext cx="7376525" cy="2949879"/>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38100" tIns="38100" rIns="2479834" bIns="38100" numCol="1" spcCol="1270" anchor="t" anchorCtr="0">
              <a:noAutofit/>
            </a:bodyPr>
            <a:lstStyle/>
            <a:p>
              <a:pPr lvl="0" algn="r" defTabSz="666750" rtl="1">
                <a:lnSpc>
                  <a:spcPct val="90000"/>
                </a:lnSpc>
                <a:spcBef>
                  <a:spcPct val="0"/>
                </a:spcBef>
                <a:spcAft>
                  <a:spcPct val="35000"/>
                </a:spcAft>
              </a:pPr>
              <a:endParaRPr lang="en-US" sz="1400" kern="1200" dirty="0"/>
            </a:p>
          </p:txBody>
        </p:sp>
      </p:grpSp>
      <p:grpSp>
        <p:nvGrpSpPr>
          <p:cNvPr id="9" name="Group 8"/>
          <p:cNvGrpSpPr/>
          <p:nvPr/>
        </p:nvGrpSpPr>
        <p:grpSpPr>
          <a:xfrm>
            <a:off x="11144250" y="-838200"/>
            <a:ext cx="11167790" cy="8408649"/>
            <a:chOff x="5334000" y="-803397"/>
            <a:chExt cx="10308729" cy="8408649"/>
          </a:xfrm>
        </p:grpSpPr>
        <p:sp>
          <p:nvSpPr>
            <p:cNvPr id="2" name="Block Arc 1"/>
            <p:cNvSpPr/>
            <p:nvPr/>
          </p:nvSpPr>
          <p:spPr>
            <a:xfrm>
              <a:off x="7234080" y="-803397"/>
              <a:ext cx="8408649" cy="8408649"/>
            </a:xfrm>
            <a:prstGeom prst="blockArc">
              <a:avLst>
                <a:gd name="adj1" fmla="val 7289619"/>
                <a:gd name="adj2" fmla="val 14433526"/>
                <a:gd name="adj3" fmla="val 1026"/>
              </a:avLst>
            </a:prstGeom>
          </p:spPr>
          <p:style>
            <a:lnRef idx="1">
              <a:schemeClr val="accent1"/>
            </a:lnRef>
            <a:fillRef idx="2">
              <a:schemeClr val="accent1"/>
            </a:fillRef>
            <a:effectRef idx="1">
              <a:schemeClr val="accent1"/>
            </a:effectRef>
            <a:fontRef idx="minor">
              <a:schemeClr val="dk1"/>
            </a:fontRef>
          </p:style>
        </p:sp>
        <p:sp>
          <p:nvSpPr>
            <p:cNvPr id="4" name="Oval 3"/>
            <p:cNvSpPr/>
            <p:nvPr/>
          </p:nvSpPr>
          <p:spPr>
            <a:xfrm>
              <a:off x="5334000" y="1524000"/>
              <a:ext cx="3687349" cy="3687349"/>
            </a:xfrm>
            <a:prstGeom prst="ellipse">
              <a:avLst/>
            </a:prstGeom>
          </p:spPr>
          <p:style>
            <a:lnRef idx="1">
              <a:schemeClr val="accent5"/>
            </a:lnRef>
            <a:fillRef idx="2">
              <a:schemeClr val="accent5"/>
            </a:fillRef>
            <a:effectRef idx="1">
              <a:schemeClr val="accent5"/>
            </a:effectRef>
            <a:fontRef idx="minor">
              <a:schemeClr val="dk1"/>
            </a:fontRef>
          </p:style>
        </p:sp>
      </p:grpSp>
      <p:sp>
        <p:nvSpPr>
          <p:cNvPr id="7" name="TextBox 6"/>
          <p:cNvSpPr txBox="1"/>
          <p:nvPr/>
        </p:nvSpPr>
        <p:spPr>
          <a:xfrm>
            <a:off x="6521450" y="2295942"/>
            <a:ext cx="2228850" cy="2585323"/>
          </a:xfrm>
          <a:prstGeom prst="rect">
            <a:avLst/>
          </a:prstGeom>
          <a:noFill/>
        </p:spPr>
        <p:txBody>
          <a:bodyPr wrap="square" rtlCol="0">
            <a:spAutoFit/>
          </a:bodyPr>
          <a:lstStyle/>
          <a:p>
            <a:pPr algn="ctr" rtl="1"/>
            <a:r>
              <a:rPr lang="fa-IR" sz="66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درس</a:t>
            </a:r>
          </a:p>
          <a:p>
            <a:pPr algn="ctr" rtl="1"/>
            <a:r>
              <a:rPr lang="fa-IR" sz="9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rPr>
              <a:t>21</a:t>
            </a:r>
            <a:endParaRPr lang="fa-IR" sz="6600" b="1" dirty="0" smtClean="0">
              <a:ln w="18415" cmpd="sng">
                <a:solidFill>
                  <a:srgbClr val="FFFFFF"/>
                </a:solidFill>
                <a:prstDash val="solid"/>
              </a:ln>
              <a:solidFill>
                <a:srgbClr val="7030A0"/>
              </a:solidFill>
              <a:effectLst>
                <a:outerShdw blurRad="63500" dir="3600000" algn="tl" rotWithShape="0">
                  <a:srgbClr val="000000">
                    <a:alpha val="70000"/>
                  </a:srgbClr>
                </a:outerShdw>
              </a:effectLst>
              <a:cs typeface="B Titr" pitchFamily="2" charset="-78"/>
            </a:endParaRPr>
          </a:p>
        </p:txBody>
      </p:sp>
      <p:sp>
        <p:nvSpPr>
          <p:cNvPr id="8" name="TextBox 7"/>
          <p:cNvSpPr txBox="1"/>
          <p:nvPr/>
        </p:nvSpPr>
        <p:spPr>
          <a:xfrm>
            <a:off x="926998" y="2857496"/>
            <a:ext cx="4540250" cy="923330"/>
          </a:xfrm>
          <a:prstGeom prst="rect">
            <a:avLst/>
          </a:prstGeom>
          <a:noFill/>
        </p:spPr>
        <p:txBody>
          <a:bodyPr wrap="square" rtlCol="0">
            <a:spAutoFit/>
          </a:bodyPr>
          <a:lstStyle/>
          <a:p>
            <a:pPr algn="ctr" rtl="1"/>
            <a:r>
              <a:rPr lang="fa-IR"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نماز جماعت</a:t>
            </a:r>
            <a:endPar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
        <p:nvSpPr>
          <p:cNvPr id="10" name="7-Point Star 9">
            <a:hlinkClick r:id="rId2" action="ppaction://hlinksldjump"/>
          </p:cNvPr>
          <p:cNvSpPr/>
          <p:nvPr/>
        </p:nvSpPr>
        <p:spPr>
          <a:xfrm>
            <a:off x="309530" y="5500702"/>
            <a:ext cx="247650" cy="228600"/>
          </a:xfrm>
          <a:prstGeom prst="star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sp>
        <p:nvSpPr>
          <p:cNvPr id="11" name="Striped Right Arrow 10">
            <a:hlinkClick r:id="rId3" action="ppaction://hlinksldjump"/>
          </p:cNvPr>
          <p:cNvSpPr/>
          <p:nvPr/>
        </p:nvSpPr>
        <p:spPr>
          <a:xfrm rot="10800000">
            <a:off x="82550" y="6248400"/>
            <a:ext cx="577850" cy="533400"/>
          </a:xfrm>
          <a:prstGeom prst="stripedRightArrow">
            <a:avLst>
              <a:gd name="adj1" fmla="val 55442"/>
              <a:gd name="adj2" fmla="val 62698"/>
            </a:avLst>
          </a:prstGeom>
          <a:gradFill flip="none" rotWithShape="1">
            <a:gsLst>
              <a:gs pos="0">
                <a:srgbClr val="DDEBCF"/>
              </a:gs>
              <a:gs pos="50000">
                <a:srgbClr val="9CB86E"/>
              </a:gs>
              <a:gs pos="100000">
                <a:srgbClr val="156B13"/>
              </a:gs>
            </a:gsLst>
            <a:path path="rect">
              <a:fillToRect l="100000" t="100000"/>
            </a:path>
            <a:tileRect r="-100000" b="-100000"/>
          </a:gradFill>
        </p:spPr>
        <p:style>
          <a:lnRef idx="0">
            <a:schemeClr val="accent3"/>
          </a:lnRef>
          <a:fillRef idx="3">
            <a:schemeClr val="accent3"/>
          </a:fillRef>
          <a:effectRef idx="3">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2" name="4-Point Star 11">
            <a:hlinkClick r:id="rId4" action="ppaction://hlinksldjump"/>
          </p:cNvPr>
          <p:cNvSpPr/>
          <p:nvPr/>
        </p:nvSpPr>
        <p:spPr>
          <a:xfrm>
            <a:off x="809596" y="5429264"/>
            <a:ext cx="335822" cy="335822"/>
          </a:xfrm>
          <a:prstGeom prst="star4">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4 -0.00185 L -0.55539 -0.00185 " pathEditMode="relative" rAng="0" ptsTypes="AA">
                                      <p:cBhvr>
                                        <p:cTn id="6" dur="2000" fill="hold"/>
                                        <p:tgtEl>
                                          <p:spTgt spid="9"/>
                                        </p:tgtEl>
                                        <p:attrNameLst>
                                          <p:attrName>ppt_x</p:attrName>
                                          <p:attrName>ppt_y</p:attrName>
                                        </p:attrNameLst>
                                      </p:cBhvr>
                                      <p:rCtr x="-78" y="0"/>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grpId="0" nodeType="clickEffect">
                                  <p:stCondLst>
                                    <p:cond delay="0"/>
                                  </p:stCondLst>
                                  <p:iterate type="lt">
                                    <p:tmPct val="50000"/>
                                  </p:iterate>
                                  <p:childTnLst>
                                    <p:set>
                                      <p:cBhvr>
                                        <p:cTn id="22" dur="1" fill="hold">
                                          <p:stCondLst>
                                            <p:cond delay="0"/>
                                          </p:stCondLst>
                                        </p:cTn>
                                        <p:tgtEl>
                                          <p:spTgt spid="8"/>
                                        </p:tgtEl>
                                        <p:attrNameLst>
                                          <p:attrName>style.visibility</p:attrName>
                                        </p:attrNameLst>
                                      </p:cBhvr>
                                      <p:to>
                                        <p:strVal val="visible"/>
                                      </p:to>
                                    </p:set>
                                    <p:set>
                                      <p:cBhvr>
                                        <p:cTn id="23" dur="455" fill="hold">
                                          <p:stCondLst>
                                            <p:cond delay="0"/>
                                          </p:stCondLst>
                                        </p:cTn>
                                        <p:tgtEl>
                                          <p:spTgt spid="8"/>
                                        </p:tgtEl>
                                        <p:attrNameLst>
                                          <p:attrName>style.rotation</p:attrName>
                                        </p:attrNameLst>
                                      </p:cBhvr>
                                      <p:to>
                                        <p:strVal val="-45.0"/>
                                      </p:to>
                                    </p:set>
                                    <p:anim calcmode="lin" valueType="num">
                                      <p:cBhvr>
                                        <p:cTn id="24"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0"/>
                                        <p:tgtEl>
                                          <p:spTgt spid="10"/>
                                        </p:tgtEl>
                                      </p:cBhvr>
                                    </p:animEffect>
                                  </p:childTnLst>
                                </p:cTn>
                              </p:par>
                              <p:par>
                                <p:cTn id="31" presetID="8" presetClass="emph" presetSubtype="0" repeatCount="indefinite" fill="hold" grpId="1"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50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childTnLst>
                                </p:cTn>
                              </p:par>
                              <p:par>
                                <p:cTn id="43" presetID="8" presetClass="emph" presetSubtype="0" repeatCount="indefinite" fill="hold" grpId="1" nodeType="withEffect">
                                  <p:stCondLst>
                                    <p:cond delay="0"/>
                                  </p:stCondLst>
                                  <p:childTnLst>
                                    <p:animRot by="21600000">
                                      <p:cBhvr>
                                        <p:cTn id="44"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0" grpId="1" animBg="1"/>
      <p:bldP spid="11" grpId="0" animBg="1"/>
      <p:bldP spid="12" grpId="0" animBg="1"/>
      <p:bldP spid="1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323439"/>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algn="justLow" rtl="1"/>
            <a:r>
              <a:rPr lang="fa-IR" sz="4000" b="1" dirty="0" smtClean="0">
                <a:cs typeface="B Zar" pitchFamily="2" charset="-78"/>
              </a:rPr>
              <a:t>مانع ندارد و جماعت بهتر است.</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82620" y="599167"/>
            <a:ext cx="2981907" cy="584775"/>
          </a:xfrm>
          <a:prstGeom prst="rect">
            <a:avLst/>
          </a:prstGeom>
        </p:spPr>
        <p:txBody>
          <a:bodyPr wrap="none">
            <a:spAutoFit/>
          </a:bodyPr>
          <a:lstStyle/>
          <a:p>
            <a:pPr lvl="0" rtl="1"/>
            <a:r>
              <a:rPr lang="fa-IR" sz="3200" b="1" dirty="0" smtClean="0">
                <a:solidFill>
                  <a:srgbClr val="C00000"/>
                </a:solidFill>
                <a:cs typeface="B Zar" pitchFamily="2" charset="-78"/>
              </a:rPr>
              <a:t>شرایط نماز جماعت</a:t>
            </a:r>
            <a:endParaRPr lang="en-US" sz="3200" dirty="0">
              <a:solidFill>
                <a:srgbClr val="C00000"/>
              </a:solidFill>
              <a:cs typeface="B Zar" pitchFamily="2" charset="-78"/>
            </a:endParaRPr>
          </a:p>
        </p:txBody>
      </p:sp>
      <p:sp>
        <p:nvSpPr>
          <p:cNvPr id="9" name="Rounded Rectangle 8"/>
          <p:cNvSpPr/>
          <p:nvPr/>
        </p:nvSpPr>
        <p:spPr>
          <a:xfrm>
            <a:off x="595282" y="1214422"/>
            <a:ext cx="8643998" cy="5357850"/>
          </a:xfrm>
          <a:prstGeom prst="roundRect">
            <a:avLst>
              <a:gd name="adj" fmla="val 927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9"/>
          <p:cNvSpPr/>
          <p:nvPr/>
        </p:nvSpPr>
        <p:spPr>
          <a:xfrm>
            <a:off x="738158" y="1428736"/>
            <a:ext cx="8215370" cy="5078313"/>
          </a:xfrm>
          <a:prstGeom prst="rect">
            <a:avLst/>
          </a:prstGeom>
        </p:spPr>
        <p:txBody>
          <a:bodyPr wrap="square">
            <a:spAutoFit/>
          </a:bodyPr>
          <a:lstStyle/>
          <a:p>
            <a:pPr algn="justLow" rtl="1"/>
            <a:r>
              <a:rPr lang="fa-IR" sz="3600" b="1" dirty="0" smtClean="0">
                <a:solidFill>
                  <a:srgbClr val="0070C0"/>
                </a:solidFill>
                <a:cs typeface="B Zar" pitchFamily="2" charset="-78"/>
              </a:rPr>
              <a:t>در نماز جماعت، شرایط زیر باید مراعات شود:</a:t>
            </a:r>
          </a:p>
          <a:p>
            <a:pPr lvl="0" algn="justLow" rtl="1">
              <a:buFont typeface="Wingdings" pitchFamily="2" charset="2"/>
              <a:buChar char="§"/>
            </a:pPr>
            <a:r>
              <a:rPr lang="fa-IR" sz="3600" b="1" dirty="0" smtClean="0">
                <a:cs typeface="B Zar" pitchFamily="2" charset="-78"/>
              </a:rPr>
              <a:t>مأموم از امام جلوتر نايستد و بنا بر احتياط واجب بايد كمى عقب‏تر بايستد.</a:t>
            </a:r>
            <a:endParaRPr lang="en-US" sz="3600" b="1" dirty="0" smtClean="0">
              <a:cs typeface="B Zar" pitchFamily="2" charset="-78"/>
            </a:endParaRPr>
          </a:p>
          <a:p>
            <a:pPr lvl="0" algn="justLow" rtl="1">
              <a:buFont typeface="Wingdings" pitchFamily="2" charset="2"/>
              <a:buChar char="§"/>
            </a:pPr>
            <a:r>
              <a:rPr lang="fa-IR" sz="3600" b="1" dirty="0" smtClean="0">
                <a:cs typeface="B Zar" pitchFamily="2" charset="-78"/>
              </a:rPr>
              <a:t>جايگاه امام جماعت از جايگاه مأمومين بالاتر نباشد.</a:t>
            </a:r>
          </a:p>
          <a:p>
            <a:pPr algn="justLow" rtl="1">
              <a:buFont typeface="Wingdings" pitchFamily="2" charset="2"/>
              <a:buChar char="§"/>
            </a:pPr>
            <a:r>
              <a:rPr lang="fa-IR" sz="3600" b="1" dirty="0" smtClean="0">
                <a:cs typeface="B Zar" pitchFamily="2" charset="-78"/>
              </a:rPr>
              <a:t>فاصله امام و مأموم و فاصله صف‏ها، زياد نباشد.</a:t>
            </a:r>
          </a:p>
          <a:p>
            <a:pPr lvl="0" algn="justLow" rtl="1">
              <a:buFont typeface="Wingdings" pitchFamily="2" charset="2"/>
              <a:buChar char="§"/>
            </a:pPr>
            <a:r>
              <a:rPr lang="fa-IR" sz="3600" b="1" dirty="0" smtClean="0">
                <a:cs typeface="B Zar" pitchFamily="2" charset="-78"/>
              </a:rPr>
              <a:t>بين امام و مأموم و همچنين بين صف‏ها چيزى مانند ديوار يا پرده مانع نباشد، ولى نصب پرده بين صفِ مردها و زن‏ها اشكال ندارد.</a:t>
            </a:r>
            <a:endParaRPr lang="en-US" sz="3600" b="1" dirty="0" smtClean="0">
              <a:cs typeface="B Zar" pitchFamily="2" charset="-78"/>
            </a:endParaRPr>
          </a:p>
        </p:txBody>
      </p:sp>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
        <p:nvSpPr>
          <p:cNvPr id="10" name="Rectangle 9"/>
          <p:cNvSpPr/>
          <p:nvPr/>
        </p:nvSpPr>
        <p:spPr>
          <a:xfrm>
            <a:off x="309530" y="627387"/>
            <a:ext cx="9358378" cy="1015663"/>
          </a:xfrm>
          <a:prstGeom prst="rect">
            <a:avLst/>
          </a:prstGeom>
        </p:spPr>
        <p:txBody>
          <a:bodyPr wrap="square">
            <a:spAutoFit/>
          </a:bodyPr>
          <a:lstStyle/>
          <a:p>
            <a:pPr lvl="0" algn="justLow" rtl="1"/>
            <a:r>
              <a:rPr lang="fa-IR" sz="2000" b="1" dirty="0" smtClean="0">
                <a:solidFill>
                  <a:srgbClr val="00B050"/>
                </a:solidFill>
                <a:cs typeface="B Zar" pitchFamily="2" charset="-78"/>
              </a:rPr>
              <a:t>مأمومين بايد با امام جماعت مرتبط باشند. </a:t>
            </a:r>
            <a:r>
              <a:rPr lang="fa-IR" sz="2000" dirty="0" smtClean="0">
                <a:cs typeface="B Zar" pitchFamily="2" charset="-78"/>
              </a:rPr>
              <a:t>ارتباط آنها يا بدون واسطه است كه بين امام و مأموم نبايد بيش از يك گام فاصله باشد؛ يعنى از محل سجده مأموم تا محل ايستادن امام، يا با واسطه ساير مأمومين كه از جلو يا سمت راست يا چپ بايد </a:t>
            </a:r>
            <a:r>
              <a:rPr lang="fa-IR" sz="2000" b="1" dirty="0" smtClean="0">
                <a:solidFill>
                  <a:srgbClr val="0070C0"/>
                </a:solidFill>
                <a:cs typeface="B Zar" pitchFamily="2" charset="-78"/>
              </a:rPr>
              <a:t>اين ارتباط برقرار باشد، و اين ارتباط دو شرط دارد:</a:t>
            </a:r>
            <a:endParaRPr lang="en-US" sz="2000" b="1" dirty="0">
              <a:solidFill>
                <a:srgbClr val="0070C0"/>
              </a:solidFill>
              <a:cs typeface="B Zar" pitchFamily="2" charset="-78"/>
            </a:endParaRPr>
          </a:p>
        </p:txBody>
      </p:sp>
      <p:sp>
        <p:nvSpPr>
          <p:cNvPr id="11" name="Rounded Rectangle 10"/>
          <p:cNvSpPr/>
          <p:nvPr/>
        </p:nvSpPr>
        <p:spPr>
          <a:xfrm>
            <a:off x="380968" y="1714488"/>
            <a:ext cx="9215502" cy="1000132"/>
          </a:xfrm>
          <a:prstGeom prst="roundRect">
            <a:avLst>
              <a:gd name="adj" fmla="val 17757"/>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2" name="Rounded Rectangle 11"/>
          <p:cNvSpPr/>
          <p:nvPr/>
        </p:nvSpPr>
        <p:spPr>
          <a:xfrm>
            <a:off x="380968" y="2857496"/>
            <a:ext cx="9215502" cy="3714776"/>
          </a:xfrm>
          <a:prstGeom prst="roundRect">
            <a:avLst>
              <a:gd name="adj" fmla="val 4645"/>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3" name="Rectangle 12"/>
          <p:cNvSpPr/>
          <p:nvPr/>
        </p:nvSpPr>
        <p:spPr>
          <a:xfrm>
            <a:off x="523844" y="1729236"/>
            <a:ext cx="8953528" cy="954107"/>
          </a:xfrm>
          <a:prstGeom prst="rect">
            <a:avLst/>
          </a:prstGeom>
        </p:spPr>
        <p:txBody>
          <a:bodyPr wrap="square">
            <a:spAutoFit/>
          </a:bodyPr>
          <a:lstStyle/>
          <a:p>
            <a:pPr lvl="0" algn="justLow" rtl="1"/>
            <a:r>
              <a:rPr lang="fa-IR" sz="2800" b="1" dirty="0" smtClean="0">
                <a:cs typeface="B Zar" pitchFamily="2" charset="-78"/>
              </a:rPr>
              <a:t>*  بين نمازگزار و صف جلو يا كسى كه طرف راست يا چپ او قرار دارد، بيش از يك گام فاصله نباشد.</a:t>
            </a:r>
            <a:endParaRPr lang="en-US" sz="2800" b="1" dirty="0">
              <a:cs typeface="B Zar" pitchFamily="2" charset="-78"/>
            </a:endParaRPr>
          </a:p>
        </p:txBody>
      </p:sp>
      <p:sp>
        <p:nvSpPr>
          <p:cNvPr id="14" name="Rectangle 13"/>
          <p:cNvSpPr/>
          <p:nvPr/>
        </p:nvSpPr>
        <p:spPr>
          <a:xfrm>
            <a:off x="452406" y="2857496"/>
            <a:ext cx="9072626" cy="3724096"/>
          </a:xfrm>
          <a:prstGeom prst="rect">
            <a:avLst/>
          </a:prstGeom>
        </p:spPr>
        <p:txBody>
          <a:bodyPr wrap="square">
            <a:spAutoFit/>
          </a:bodyPr>
          <a:lstStyle/>
          <a:p>
            <a:pPr algn="justLow" rtl="1"/>
            <a:r>
              <a:rPr lang="fa-IR" sz="2800" b="1" dirty="0" smtClean="0">
                <a:cs typeface="B Zar" pitchFamily="2" charset="-78"/>
              </a:rPr>
              <a:t>* اگر در صف اوّل ايستاده است، نبايد مقابل او مانعى باشد كه نتواند امام جماعت را ببيند، پس اگر امام جماعت در محراب باشد، كسانى‏كه دو طرف محراب پشت ديوار مى‏ايستند و امام جماعت را نمى‏بينند، نمى‏توانند اقتدا كنند. ولى اگر مانعى در كار نباشد و به جهت طولانى بودن صف، امام جماعت را نبيند، اشكال ندارد.</a:t>
            </a:r>
          </a:p>
          <a:p>
            <a:pPr algn="justLow" rtl="1"/>
            <a:r>
              <a:rPr lang="fa-IR" sz="2000" dirty="0" smtClean="0">
                <a:cs typeface="B Zar" pitchFamily="2" charset="-78"/>
              </a:rPr>
              <a:t>ا</a:t>
            </a:r>
            <a:r>
              <a:rPr lang="fa-IR" sz="2400" dirty="0" smtClean="0">
                <a:cs typeface="B Zar" pitchFamily="2" charset="-78"/>
              </a:rPr>
              <a:t>گر در صفوف بعدى ايستاده است، بايد مانعى از ديدن صف جلوى خودش وجود نداشته باشد، پس اگر صفوف جماعت تا درِ شبستان برسد، كسى كه بيرون شبستان مقابل در ايستاده كه صف جلو را مى‏بيند و كسانى كه پشت سر او ايستاده‏اند نمازشان صحيح است ولى كسانى كه دو طرف پشت ديوار ايستاده‏اند و از صف جلو، كسى (حتى يك نفر) را نمى‏بينند، نمازشان باطل است.</a:t>
            </a:r>
            <a:endParaRPr lang="en-US" sz="2400" dirty="0" smtClean="0">
              <a:cs typeface="B Za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pic>
        <p:nvPicPr>
          <p:cNvPr id="17" name="Picture 16" descr="Picture3.png"/>
          <p:cNvPicPr>
            <a:picLocks noChangeAspect="1"/>
          </p:cNvPicPr>
          <p:nvPr/>
        </p:nvPicPr>
        <p:blipFill>
          <a:blip r:embed="rId2" cstate="print"/>
          <a:stretch>
            <a:fillRect/>
          </a:stretch>
        </p:blipFill>
        <p:spPr>
          <a:xfrm>
            <a:off x="523692" y="900781"/>
            <a:ext cx="8929902" cy="552861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3170099"/>
          </a:xfrm>
          <a:prstGeom prst="rect">
            <a:avLst/>
          </a:prstGeom>
        </p:spPr>
        <p:txBody>
          <a:bodyPr wrap="square">
            <a:spAutoFit/>
          </a:bodyPr>
          <a:lstStyle/>
          <a:p>
            <a:pPr lvl="0" algn="justLow" rtl="1"/>
            <a:r>
              <a:rPr lang="fa-IR" sz="4000" b="1" dirty="0" smtClean="0">
                <a:solidFill>
                  <a:srgbClr val="00B0F0"/>
                </a:solidFill>
                <a:cs typeface="B Zar" pitchFamily="2" charset="-78"/>
              </a:rPr>
              <a:t>سؤال: </a:t>
            </a:r>
          </a:p>
          <a:p>
            <a:pPr algn="justLow" rtl="1"/>
            <a:r>
              <a:rPr lang="fa-IR" sz="4000" b="1" dirty="0" smtClean="0">
                <a:cs typeface="B Zar" pitchFamily="2" charset="-78"/>
              </a:rPr>
              <a:t>طبقه دوّم مسجد، مأمومين زن يا مرد اقتدا مى‏نمايند و لبه اين طبقه يك ديوار نيم مترى وجود دارد، آيا وجود اين ديوار ضررى به جماعت آنها مى‏زند يا خير؟</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323439"/>
          </a:xfrm>
          <a:prstGeom prst="rect">
            <a:avLst/>
          </a:prstGeom>
        </p:spPr>
        <p:txBody>
          <a:bodyPr wrap="square">
            <a:spAutoFit/>
          </a:bodyPr>
          <a:lstStyle/>
          <a:p>
            <a:pPr algn="justLow" rtl="1"/>
            <a:r>
              <a:rPr lang="fa-IR" sz="4000" b="1" dirty="0" smtClean="0">
                <a:solidFill>
                  <a:srgbClr val="00B0F0"/>
                </a:solidFill>
                <a:cs typeface="B Zar" pitchFamily="2" charset="-78"/>
              </a:rPr>
              <a:t>جواب:</a:t>
            </a:r>
          </a:p>
          <a:p>
            <a:pPr algn="justLow" rtl="1"/>
            <a:r>
              <a:rPr lang="fa-IR" sz="4000" b="1" dirty="0" smtClean="0">
                <a:cs typeface="B Zar" pitchFamily="2" charset="-78"/>
              </a:rPr>
              <a:t>اشكال ندارد.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
        <p:nvSpPr>
          <p:cNvPr id="19" name="Freeform 18"/>
          <p:cNvSpPr/>
          <p:nvPr/>
        </p:nvSpPr>
        <p:spPr>
          <a:xfrm rot="25865055">
            <a:off x="5301397" y="2297338"/>
            <a:ext cx="2725886" cy="22764"/>
          </a:xfrm>
          <a:custGeom>
            <a:avLst/>
            <a:gdLst>
              <a:gd name="connsiteX0" fmla="*/ 0 w 2725886"/>
              <a:gd name="connsiteY0" fmla="*/ 11381 h 22763"/>
              <a:gd name="connsiteX1" fmla="*/ 2725886 w 2725886"/>
              <a:gd name="connsiteY1" fmla="*/ 11381 h 22763"/>
            </a:gdLst>
            <a:ahLst/>
            <a:cxnLst>
              <a:cxn ang="0">
                <a:pos x="connsiteX0" y="connsiteY0"/>
              </a:cxn>
              <a:cxn ang="0">
                <a:pos x="connsiteX1" y="connsiteY1"/>
              </a:cxn>
            </a:cxnLst>
            <a:rect l="l" t="t" r="r" b="b"/>
            <a:pathLst>
              <a:path w="2725886" h="22763">
                <a:moveTo>
                  <a:pt x="2725886"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1307495" tIns="-56766" rIns="1307496" bIns="-56765" numCol="1" spcCol="1270" anchor="ctr" anchorCtr="0">
            <a:noAutofit/>
          </a:bodyPr>
          <a:lstStyle/>
          <a:p>
            <a:pPr lvl="0" algn="ctr" defTabSz="533400" rtl="1">
              <a:lnSpc>
                <a:spcPct val="90000"/>
              </a:lnSpc>
              <a:spcBef>
                <a:spcPct val="0"/>
              </a:spcBef>
              <a:spcAft>
                <a:spcPct val="35000"/>
              </a:spcAft>
            </a:pPr>
            <a:endParaRPr lang="fa-IR" sz="1200" b="1" kern="1200">
              <a:cs typeface="B Zar" pitchFamily="2" charset="-78"/>
            </a:endParaRPr>
          </a:p>
        </p:txBody>
      </p:sp>
      <p:sp>
        <p:nvSpPr>
          <p:cNvPr id="20" name="Freeform 19"/>
          <p:cNvSpPr/>
          <p:nvPr/>
        </p:nvSpPr>
        <p:spPr>
          <a:xfrm>
            <a:off x="666716" y="645659"/>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بلوغ و عقل</a:t>
            </a:r>
            <a:endParaRPr lang="en-US" sz="2400" b="1" kern="1200" dirty="0">
              <a:cs typeface="B Zar" pitchFamily="2" charset="-78"/>
            </a:endParaRPr>
          </a:p>
        </p:txBody>
      </p:sp>
      <p:sp>
        <p:nvSpPr>
          <p:cNvPr id="21" name="Freeform 20"/>
          <p:cNvSpPr/>
          <p:nvPr/>
        </p:nvSpPr>
        <p:spPr>
          <a:xfrm rot="25367740">
            <a:off x="5697871" y="2727117"/>
            <a:ext cx="1932936" cy="22763"/>
          </a:xfrm>
          <a:custGeom>
            <a:avLst/>
            <a:gdLst>
              <a:gd name="connsiteX0" fmla="*/ 0 w 1932936"/>
              <a:gd name="connsiteY0" fmla="*/ 11381 h 22763"/>
              <a:gd name="connsiteX1" fmla="*/ 1932936 w 1932936"/>
              <a:gd name="connsiteY1" fmla="*/ 11381 h 22763"/>
            </a:gdLst>
            <a:ahLst/>
            <a:cxnLst>
              <a:cxn ang="0">
                <a:pos x="connsiteX0" y="connsiteY0"/>
              </a:cxn>
              <a:cxn ang="0">
                <a:pos x="connsiteX1" y="connsiteY1"/>
              </a:cxn>
            </a:cxnLst>
            <a:rect l="l" t="t" r="r" b="b"/>
            <a:pathLst>
              <a:path w="1932936" h="22763">
                <a:moveTo>
                  <a:pt x="1932936"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930845" tIns="-36942" rIns="930844" bIns="-36942" numCol="1" spcCol="1270" anchor="ctr" anchorCtr="0">
            <a:noAutofit/>
          </a:bodyPr>
          <a:lstStyle/>
          <a:p>
            <a:pPr lvl="0" algn="ctr" defTabSz="488950" rtl="1">
              <a:lnSpc>
                <a:spcPct val="90000"/>
              </a:lnSpc>
              <a:spcBef>
                <a:spcPct val="0"/>
              </a:spcBef>
              <a:spcAft>
                <a:spcPct val="35000"/>
              </a:spcAft>
            </a:pPr>
            <a:endParaRPr lang="fa-IR" sz="1100" b="1" kern="1200">
              <a:cs typeface="B Zar" pitchFamily="2" charset="-78"/>
            </a:endParaRPr>
          </a:p>
        </p:txBody>
      </p:sp>
      <p:sp>
        <p:nvSpPr>
          <p:cNvPr id="22" name="Freeform 21"/>
          <p:cNvSpPr/>
          <p:nvPr/>
        </p:nvSpPr>
        <p:spPr>
          <a:xfrm>
            <a:off x="666716" y="1505218"/>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عدالت</a:t>
            </a:r>
            <a:endParaRPr lang="en-US" sz="2400" b="1" kern="1200" dirty="0">
              <a:cs typeface="B Zar" pitchFamily="2" charset="-78"/>
            </a:endParaRPr>
          </a:p>
        </p:txBody>
      </p:sp>
      <p:sp>
        <p:nvSpPr>
          <p:cNvPr id="23" name="Freeform 22"/>
          <p:cNvSpPr/>
          <p:nvPr/>
        </p:nvSpPr>
        <p:spPr>
          <a:xfrm rot="24252453">
            <a:off x="6047956" y="3156897"/>
            <a:ext cx="1232767" cy="22764"/>
          </a:xfrm>
          <a:custGeom>
            <a:avLst/>
            <a:gdLst>
              <a:gd name="connsiteX0" fmla="*/ 0 w 1232767"/>
              <a:gd name="connsiteY0" fmla="*/ 11381 h 22763"/>
              <a:gd name="connsiteX1" fmla="*/ 1232767 w 1232767"/>
              <a:gd name="connsiteY1" fmla="*/ 11381 h 22763"/>
            </a:gdLst>
            <a:ahLst/>
            <a:cxnLst>
              <a:cxn ang="0">
                <a:pos x="connsiteX0" y="connsiteY0"/>
              </a:cxn>
              <a:cxn ang="0">
                <a:pos x="connsiteX1" y="connsiteY1"/>
              </a:cxn>
            </a:cxnLst>
            <a:rect l="l" t="t" r="r" b="b"/>
            <a:pathLst>
              <a:path w="1232767" h="22763">
                <a:moveTo>
                  <a:pt x="1232767"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8264" tIns="-19438" rIns="598264" bIns="-19437" numCol="1" spcCol="1270" anchor="ctr" anchorCtr="0">
            <a:noAutofit/>
          </a:bodyPr>
          <a:lstStyle/>
          <a:p>
            <a:pPr lvl="0" algn="ctr" defTabSz="466725" rtl="1">
              <a:lnSpc>
                <a:spcPct val="90000"/>
              </a:lnSpc>
              <a:spcBef>
                <a:spcPct val="0"/>
              </a:spcBef>
              <a:spcAft>
                <a:spcPct val="35000"/>
              </a:spcAft>
            </a:pPr>
            <a:endParaRPr lang="fa-IR" sz="1050" b="1" kern="1200">
              <a:cs typeface="B Zar" pitchFamily="2" charset="-78"/>
            </a:endParaRPr>
          </a:p>
        </p:txBody>
      </p:sp>
      <p:sp>
        <p:nvSpPr>
          <p:cNvPr id="24" name="Freeform 23"/>
          <p:cNvSpPr/>
          <p:nvPr/>
        </p:nvSpPr>
        <p:spPr>
          <a:xfrm>
            <a:off x="666716" y="2364778"/>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مرد بودن</a:t>
            </a:r>
            <a:endParaRPr lang="en-US" sz="2400" b="1" kern="1200" dirty="0">
              <a:cs typeface="B Zar" pitchFamily="2" charset="-78"/>
            </a:endParaRPr>
          </a:p>
        </p:txBody>
      </p:sp>
      <p:sp>
        <p:nvSpPr>
          <p:cNvPr id="25" name="Freeform 24"/>
          <p:cNvSpPr/>
          <p:nvPr/>
        </p:nvSpPr>
        <p:spPr>
          <a:xfrm rot="21600000">
            <a:off x="6222504" y="3586677"/>
            <a:ext cx="883671" cy="22763"/>
          </a:xfrm>
          <a:custGeom>
            <a:avLst/>
            <a:gdLst>
              <a:gd name="connsiteX0" fmla="*/ 0 w 883671"/>
              <a:gd name="connsiteY0" fmla="*/ 11381 h 22763"/>
              <a:gd name="connsiteX1" fmla="*/ 883671 w 883671"/>
              <a:gd name="connsiteY1" fmla="*/ 11381 h 22763"/>
            </a:gdLst>
            <a:ahLst/>
            <a:cxnLst>
              <a:cxn ang="0">
                <a:pos x="connsiteX0" y="connsiteY0"/>
              </a:cxn>
              <a:cxn ang="0">
                <a:pos x="connsiteX1" y="connsiteY1"/>
              </a:cxn>
            </a:cxnLst>
            <a:rect l="l" t="t" r="r" b="b"/>
            <a:pathLst>
              <a:path w="883671" h="22763">
                <a:moveTo>
                  <a:pt x="883671"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432444" tIns="-10710" rIns="432444" bIns="-10710" numCol="1" spcCol="1270" anchor="ctr" anchorCtr="0">
            <a:noAutofit/>
          </a:bodyPr>
          <a:lstStyle/>
          <a:p>
            <a:pPr lvl="0" algn="ctr" defTabSz="444500" rtl="1">
              <a:lnSpc>
                <a:spcPct val="90000"/>
              </a:lnSpc>
              <a:spcBef>
                <a:spcPct val="0"/>
              </a:spcBef>
              <a:spcAft>
                <a:spcPct val="35000"/>
              </a:spcAft>
            </a:pPr>
            <a:endParaRPr lang="fa-IR" sz="1000" b="1" kern="1200">
              <a:cs typeface="B Zar" pitchFamily="2" charset="-78"/>
            </a:endParaRPr>
          </a:p>
        </p:txBody>
      </p:sp>
      <p:sp>
        <p:nvSpPr>
          <p:cNvPr id="26" name="Freeform 25"/>
          <p:cNvSpPr/>
          <p:nvPr/>
        </p:nvSpPr>
        <p:spPr>
          <a:xfrm>
            <a:off x="666716" y="3224337"/>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صحيح خواندن نماز</a:t>
            </a:r>
            <a:endParaRPr lang="en-US" sz="2400" b="1" kern="1200" dirty="0">
              <a:cs typeface="B Zar" pitchFamily="2" charset="-78"/>
            </a:endParaRPr>
          </a:p>
        </p:txBody>
      </p:sp>
      <p:sp>
        <p:nvSpPr>
          <p:cNvPr id="27" name="Freeform 26"/>
          <p:cNvSpPr/>
          <p:nvPr/>
        </p:nvSpPr>
        <p:spPr>
          <a:xfrm rot="18947547">
            <a:off x="6047956" y="4016456"/>
            <a:ext cx="1232767" cy="22764"/>
          </a:xfrm>
          <a:custGeom>
            <a:avLst/>
            <a:gdLst>
              <a:gd name="connsiteX0" fmla="*/ 0 w 1232767"/>
              <a:gd name="connsiteY0" fmla="*/ 11381 h 22763"/>
              <a:gd name="connsiteX1" fmla="*/ 1232767 w 1232767"/>
              <a:gd name="connsiteY1" fmla="*/ 11381 h 22763"/>
            </a:gdLst>
            <a:ahLst/>
            <a:cxnLst>
              <a:cxn ang="0">
                <a:pos x="connsiteX0" y="connsiteY0"/>
              </a:cxn>
              <a:cxn ang="0">
                <a:pos x="connsiteX1" y="connsiteY1"/>
              </a:cxn>
            </a:cxnLst>
            <a:rect l="l" t="t" r="r" b="b"/>
            <a:pathLst>
              <a:path w="1232767" h="22763">
                <a:moveTo>
                  <a:pt x="1232767"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598264" tIns="-19437" rIns="598264" bIns="-19438" numCol="1" spcCol="1270" anchor="ctr" anchorCtr="0">
            <a:noAutofit/>
          </a:bodyPr>
          <a:lstStyle/>
          <a:p>
            <a:pPr lvl="0" algn="ctr" defTabSz="466725" rtl="1">
              <a:lnSpc>
                <a:spcPct val="90000"/>
              </a:lnSpc>
              <a:spcBef>
                <a:spcPct val="0"/>
              </a:spcBef>
              <a:spcAft>
                <a:spcPct val="35000"/>
              </a:spcAft>
            </a:pPr>
            <a:endParaRPr lang="fa-IR" sz="1050" b="1" kern="1200">
              <a:cs typeface="B Zar" pitchFamily="2" charset="-78"/>
            </a:endParaRPr>
          </a:p>
        </p:txBody>
      </p:sp>
      <p:sp>
        <p:nvSpPr>
          <p:cNvPr id="28" name="Freeform 27"/>
          <p:cNvSpPr/>
          <p:nvPr/>
        </p:nvSpPr>
        <p:spPr>
          <a:xfrm>
            <a:off x="666716" y="4083896"/>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مسلوس و مبطون نبودن، بنابر احتياط واجب</a:t>
            </a:r>
            <a:endParaRPr lang="en-US" sz="2400" b="1" kern="1200" dirty="0">
              <a:cs typeface="B Zar" pitchFamily="2" charset="-78"/>
            </a:endParaRPr>
          </a:p>
        </p:txBody>
      </p:sp>
      <p:sp>
        <p:nvSpPr>
          <p:cNvPr id="29" name="Freeform 28"/>
          <p:cNvSpPr/>
          <p:nvPr/>
        </p:nvSpPr>
        <p:spPr>
          <a:xfrm rot="17832260">
            <a:off x="5697871" y="4446236"/>
            <a:ext cx="1932937" cy="22764"/>
          </a:xfrm>
          <a:custGeom>
            <a:avLst/>
            <a:gdLst>
              <a:gd name="connsiteX0" fmla="*/ 0 w 1932936"/>
              <a:gd name="connsiteY0" fmla="*/ 11381 h 22763"/>
              <a:gd name="connsiteX1" fmla="*/ 1932936 w 1932936"/>
              <a:gd name="connsiteY1" fmla="*/ 11381 h 22763"/>
            </a:gdLst>
            <a:ahLst/>
            <a:cxnLst>
              <a:cxn ang="0">
                <a:pos x="connsiteX0" y="connsiteY0"/>
              </a:cxn>
              <a:cxn ang="0">
                <a:pos x="connsiteX1" y="connsiteY1"/>
              </a:cxn>
            </a:cxnLst>
            <a:rect l="l" t="t" r="r" b="b"/>
            <a:pathLst>
              <a:path w="1932936" h="22763">
                <a:moveTo>
                  <a:pt x="1932936"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930845" tIns="-36942" rIns="930845" bIns="-36941" numCol="1" spcCol="1270" anchor="ctr" anchorCtr="0">
            <a:noAutofit/>
          </a:bodyPr>
          <a:lstStyle/>
          <a:p>
            <a:pPr lvl="0" algn="ctr" defTabSz="488950" rtl="1">
              <a:lnSpc>
                <a:spcPct val="90000"/>
              </a:lnSpc>
              <a:spcBef>
                <a:spcPct val="0"/>
              </a:spcBef>
              <a:spcAft>
                <a:spcPct val="35000"/>
              </a:spcAft>
            </a:pPr>
            <a:endParaRPr lang="fa-IR" sz="1100" b="1" kern="1200">
              <a:cs typeface="B Zar" pitchFamily="2" charset="-78"/>
            </a:endParaRPr>
          </a:p>
        </p:txBody>
      </p:sp>
      <p:sp>
        <p:nvSpPr>
          <p:cNvPr id="30" name="Freeform 29"/>
          <p:cNvSpPr/>
          <p:nvPr/>
        </p:nvSpPr>
        <p:spPr>
          <a:xfrm>
            <a:off x="666716" y="4943456"/>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نداشتن بيمارى خوره يا پيسى، بنابر احتياط واجب</a:t>
            </a:r>
            <a:endParaRPr lang="en-US" sz="2400" b="1" kern="1200" dirty="0">
              <a:cs typeface="B Zar" pitchFamily="2" charset="-78"/>
            </a:endParaRPr>
          </a:p>
        </p:txBody>
      </p:sp>
      <p:sp>
        <p:nvSpPr>
          <p:cNvPr id="31" name="Freeform 30"/>
          <p:cNvSpPr/>
          <p:nvPr/>
        </p:nvSpPr>
        <p:spPr>
          <a:xfrm rot="17334945">
            <a:off x="5301397" y="4876015"/>
            <a:ext cx="2725887" cy="22764"/>
          </a:xfrm>
          <a:custGeom>
            <a:avLst/>
            <a:gdLst>
              <a:gd name="connsiteX0" fmla="*/ 0 w 2725886"/>
              <a:gd name="connsiteY0" fmla="*/ 11381 h 22763"/>
              <a:gd name="connsiteX1" fmla="*/ 2725886 w 2725886"/>
              <a:gd name="connsiteY1" fmla="*/ 11381 h 22763"/>
            </a:gdLst>
            <a:ahLst/>
            <a:cxnLst>
              <a:cxn ang="0">
                <a:pos x="connsiteX0" y="connsiteY0"/>
              </a:cxn>
              <a:cxn ang="0">
                <a:pos x="connsiteX1" y="connsiteY1"/>
              </a:cxn>
            </a:cxnLst>
            <a:rect l="l" t="t" r="r" b="b"/>
            <a:pathLst>
              <a:path w="2725886" h="22763">
                <a:moveTo>
                  <a:pt x="2725886" y="11382"/>
                </a:moveTo>
                <a:lnTo>
                  <a:pt x="0" y="11382"/>
                </a:lnTo>
              </a:path>
            </a:pathLst>
          </a:custGeom>
        </p:spPr>
        <p:style>
          <a:lnRef idx="1">
            <a:schemeClr val="dk1"/>
          </a:lnRef>
          <a:fillRef idx="0">
            <a:schemeClr val="dk1"/>
          </a:fillRef>
          <a:effectRef idx="0">
            <a:schemeClr val="dk1"/>
          </a:effectRef>
          <a:fontRef idx="minor">
            <a:schemeClr val="tx1"/>
          </a:fontRef>
        </p:style>
        <p:txBody>
          <a:bodyPr spcFirstLastPara="0" vert="horz" wrap="square" lIns="1307496" tIns="-56766" rIns="1307497" bIns="-56765" numCol="1" spcCol="1270" anchor="ctr" anchorCtr="0">
            <a:noAutofit/>
          </a:bodyPr>
          <a:lstStyle/>
          <a:p>
            <a:pPr lvl="0" algn="ctr" defTabSz="533400" rtl="1">
              <a:lnSpc>
                <a:spcPct val="90000"/>
              </a:lnSpc>
              <a:spcBef>
                <a:spcPct val="0"/>
              </a:spcBef>
              <a:spcAft>
                <a:spcPct val="35000"/>
              </a:spcAft>
            </a:pPr>
            <a:endParaRPr lang="fa-IR" sz="1200" b="1" kern="1200">
              <a:cs typeface="B Zar" pitchFamily="2" charset="-78"/>
            </a:endParaRPr>
          </a:p>
        </p:txBody>
      </p:sp>
      <p:sp>
        <p:nvSpPr>
          <p:cNvPr id="32" name="Freeform 31"/>
          <p:cNvSpPr/>
          <p:nvPr/>
        </p:nvSpPr>
        <p:spPr>
          <a:xfrm>
            <a:off x="666716" y="5803015"/>
            <a:ext cx="5555787" cy="747442"/>
          </a:xfrm>
          <a:custGeom>
            <a:avLst/>
            <a:gdLst>
              <a:gd name="connsiteX0" fmla="*/ 0 w 5555787"/>
              <a:gd name="connsiteY0" fmla="*/ 74744 h 747442"/>
              <a:gd name="connsiteX1" fmla="*/ 21892 w 5555787"/>
              <a:gd name="connsiteY1" fmla="*/ 21892 h 747442"/>
              <a:gd name="connsiteX2" fmla="*/ 74744 w 5555787"/>
              <a:gd name="connsiteY2" fmla="*/ 0 h 747442"/>
              <a:gd name="connsiteX3" fmla="*/ 5481043 w 5555787"/>
              <a:gd name="connsiteY3" fmla="*/ 0 h 747442"/>
              <a:gd name="connsiteX4" fmla="*/ 5533895 w 5555787"/>
              <a:gd name="connsiteY4" fmla="*/ 21892 h 747442"/>
              <a:gd name="connsiteX5" fmla="*/ 5555787 w 5555787"/>
              <a:gd name="connsiteY5" fmla="*/ 74744 h 747442"/>
              <a:gd name="connsiteX6" fmla="*/ 5555787 w 5555787"/>
              <a:gd name="connsiteY6" fmla="*/ 672698 h 747442"/>
              <a:gd name="connsiteX7" fmla="*/ 5533895 w 5555787"/>
              <a:gd name="connsiteY7" fmla="*/ 725550 h 747442"/>
              <a:gd name="connsiteX8" fmla="*/ 5481043 w 5555787"/>
              <a:gd name="connsiteY8" fmla="*/ 747442 h 747442"/>
              <a:gd name="connsiteX9" fmla="*/ 74744 w 5555787"/>
              <a:gd name="connsiteY9" fmla="*/ 747442 h 747442"/>
              <a:gd name="connsiteX10" fmla="*/ 21892 w 5555787"/>
              <a:gd name="connsiteY10" fmla="*/ 725550 h 747442"/>
              <a:gd name="connsiteX11" fmla="*/ 0 w 5555787"/>
              <a:gd name="connsiteY11" fmla="*/ 672698 h 747442"/>
              <a:gd name="connsiteX12" fmla="*/ 0 w 5555787"/>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55787" h="747442">
                <a:moveTo>
                  <a:pt x="0" y="74744"/>
                </a:moveTo>
                <a:cubicBezTo>
                  <a:pt x="0" y="54921"/>
                  <a:pt x="7875" y="35909"/>
                  <a:pt x="21892" y="21892"/>
                </a:cubicBezTo>
                <a:cubicBezTo>
                  <a:pt x="35909" y="7875"/>
                  <a:pt x="54921" y="0"/>
                  <a:pt x="74744" y="0"/>
                </a:cubicBezTo>
                <a:lnTo>
                  <a:pt x="5481043" y="0"/>
                </a:lnTo>
                <a:cubicBezTo>
                  <a:pt x="5500866" y="0"/>
                  <a:pt x="5519878" y="7875"/>
                  <a:pt x="5533895" y="21892"/>
                </a:cubicBezTo>
                <a:cubicBezTo>
                  <a:pt x="5547912" y="35909"/>
                  <a:pt x="5555787" y="54921"/>
                  <a:pt x="5555787" y="74744"/>
                </a:cubicBezTo>
                <a:lnTo>
                  <a:pt x="5555787" y="672698"/>
                </a:lnTo>
                <a:cubicBezTo>
                  <a:pt x="5555787" y="692521"/>
                  <a:pt x="5547912" y="711533"/>
                  <a:pt x="5533895" y="725550"/>
                </a:cubicBezTo>
                <a:cubicBezTo>
                  <a:pt x="5519878" y="739567"/>
                  <a:pt x="5500866" y="747442"/>
                  <a:pt x="5481043"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34592" tIns="34592" rIns="34592" bIns="34592" numCol="1" spcCol="1270" anchor="ctr" anchorCtr="0">
            <a:noAutofit/>
          </a:bodyPr>
          <a:lstStyle/>
          <a:p>
            <a:pPr lvl="0" algn="ctr" defTabSz="889000" rtl="1">
              <a:lnSpc>
                <a:spcPct val="90000"/>
              </a:lnSpc>
              <a:spcBef>
                <a:spcPct val="0"/>
              </a:spcBef>
              <a:spcAft>
                <a:spcPct val="35000"/>
              </a:spcAft>
            </a:pPr>
            <a:r>
              <a:rPr lang="fa-IR" sz="2400" b="1" kern="1200" dirty="0" smtClean="0">
                <a:cs typeface="B Zar" pitchFamily="2" charset="-78"/>
              </a:rPr>
              <a:t>با لباس نجس نماز نخواندن، بنابر احتياط واجب</a:t>
            </a:r>
            <a:endParaRPr lang="en-US" sz="2400" b="1" kern="1200" dirty="0">
              <a:cs typeface="B Zar" pitchFamily="2" charset="-78"/>
            </a:endParaRPr>
          </a:p>
        </p:txBody>
      </p:sp>
      <p:sp>
        <p:nvSpPr>
          <p:cNvPr id="18" name="Freeform 17"/>
          <p:cNvSpPr/>
          <p:nvPr/>
        </p:nvSpPr>
        <p:spPr>
          <a:xfrm>
            <a:off x="7106175" y="3071810"/>
            <a:ext cx="2495024" cy="1000132"/>
          </a:xfrm>
          <a:custGeom>
            <a:avLst/>
            <a:gdLst>
              <a:gd name="connsiteX0" fmla="*/ 0 w 2495024"/>
              <a:gd name="connsiteY0" fmla="*/ 74744 h 747442"/>
              <a:gd name="connsiteX1" fmla="*/ 21892 w 2495024"/>
              <a:gd name="connsiteY1" fmla="*/ 21892 h 747442"/>
              <a:gd name="connsiteX2" fmla="*/ 74744 w 2495024"/>
              <a:gd name="connsiteY2" fmla="*/ 0 h 747442"/>
              <a:gd name="connsiteX3" fmla="*/ 2420280 w 2495024"/>
              <a:gd name="connsiteY3" fmla="*/ 0 h 747442"/>
              <a:gd name="connsiteX4" fmla="*/ 2473132 w 2495024"/>
              <a:gd name="connsiteY4" fmla="*/ 21892 h 747442"/>
              <a:gd name="connsiteX5" fmla="*/ 2495024 w 2495024"/>
              <a:gd name="connsiteY5" fmla="*/ 74744 h 747442"/>
              <a:gd name="connsiteX6" fmla="*/ 2495024 w 2495024"/>
              <a:gd name="connsiteY6" fmla="*/ 672698 h 747442"/>
              <a:gd name="connsiteX7" fmla="*/ 2473132 w 2495024"/>
              <a:gd name="connsiteY7" fmla="*/ 725550 h 747442"/>
              <a:gd name="connsiteX8" fmla="*/ 2420280 w 2495024"/>
              <a:gd name="connsiteY8" fmla="*/ 747442 h 747442"/>
              <a:gd name="connsiteX9" fmla="*/ 74744 w 2495024"/>
              <a:gd name="connsiteY9" fmla="*/ 747442 h 747442"/>
              <a:gd name="connsiteX10" fmla="*/ 21892 w 2495024"/>
              <a:gd name="connsiteY10" fmla="*/ 725550 h 747442"/>
              <a:gd name="connsiteX11" fmla="*/ 0 w 2495024"/>
              <a:gd name="connsiteY11" fmla="*/ 672698 h 747442"/>
              <a:gd name="connsiteX12" fmla="*/ 0 w 2495024"/>
              <a:gd name="connsiteY12" fmla="*/ 74744 h 74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5024" h="747442">
                <a:moveTo>
                  <a:pt x="0" y="74744"/>
                </a:moveTo>
                <a:cubicBezTo>
                  <a:pt x="0" y="54921"/>
                  <a:pt x="7875" y="35909"/>
                  <a:pt x="21892" y="21892"/>
                </a:cubicBezTo>
                <a:cubicBezTo>
                  <a:pt x="35909" y="7875"/>
                  <a:pt x="54921" y="0"/>
                  <a:pt x="74744" y="0"/>
                </a:cubicBezTo>
                <a:lnTo>
                  <a:pt x="2420280" y="0"/>
                </a:lnTo>
                <a:cubicBezTo>
                  <a:pt x="2440103" y="0"/>
                  <a:pt x="2459115" y="7875"/>
                  <a:pt x="2473132" y="21892"/>
                </a:cubicBezTo>
                <a:cubicBezTo>
                  <a:pt x="2487149" y="35909"/>
                  <a:pt x="2495024" y="54921"/>
                  <a:pt x="2495024" y="74744"/>
                </a:cubicBezTo>
                <a:lnTo>
                  <a:pt x="2495024" y="672698"/>
                </a:lnTo>
                <a:cubicBezTo>
                  <a:pt x="2495024" y="692521"/>
                  <a:pt x="2487149" y="711533"/>
                  <a:pt x="2473132" y="725550"/>
                </a:cubicBezTo>
                <a:cubicBezTo>
                  <a:pt x="2459115" y="739567"/>
                  <a:pt x="2440103" y="747442"/>
                  <a:pt x="2420280" y="747442"/>
                </a:cubicBezTo>
                <a:lnTo>
                  <a:pt x="74744" y="747442"/>
                </a:lnTo>
                <a:cubicBezTo>
                  <a:pt x="54921" y="747442"/>
                  <a:pt x="35909" y="739567"/>
                  <a:pt x="21892" y="725550"/>
                </a:cubicBezTo>
                <a:cubicBezTo>
                  <a:pt x="7875" y="711533"/>
                  <a:pt x="0" y="692521"/>
                  <a:pt x="0" y="672698"/>
                </a:cubicBezTo>
                <a:lnTo>
                  <a:pt x="0" y="7474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7132" tIns="37132" rIns="37132" bIns="37132" numCol="1" spcCol="1270" anchor="ctr" anchorCtr="0">
            <a:noAutofit/>
          </a:bodyPr>
          <a:lstStyle/>
          <a:p>
            <a:pPr lvl="0" algn="ctr" defTabSz="1066800" rtl="1">
              <a:lnSpc>
                <a:spcPct val="90000"/>
              </a:lnSpc>
              <a:spcBef>
                <a:spcPct val="0"/>
              </a:spcBef>
              <a:spcAft>
                <a:spcPct val="35000"/>
              </a:spcAft>
            </a:pPr>
            <a:r>
              <a:rPr lang="fa-IR" sz="2800" b="1" kern="1200" dirty="0" smtClean="0">
                <a:cs typeface="B Zar" pitchFamily="2" charset="-78"/>
              </a:rPr>
              <a:t>شرایط امام جماعت</a:t>
            </a:r>
            <a:endParaRPr lang="en-US" sz="2800" b="1" kern="1200" dirty="0">
              <a:cs typeface="B Za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pic>
        <p:nvPicPr>
          <p:cNvPr id="15" name="Picture 14" descr="Picture4.png"/>
          <p:cNvPicPr>
            <a:picLocks noChangeAspect="1"/>
          </p:cNvPicPr>
          <p:nvPr/>
        </p:nvPicPr>
        <p:blipFill>
          <a:blip r:embed="rId2" cstate="print"/>
          <a:stretch>
            <a:fillRect/>
          </a:stretch>
        </p:blipFill>
        <p:spPr>
          <a:xfrm>
            <a:off x="523844" y="732786"/>
            <a:ext cx="8929902" cy="583948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1928826" cy="461665"/>
          </a:xfrm>
          <a:prstGeom prst="rect">
            <a:avLst/>
          </a:prstGeom>
        </p:spPr>
        <p:txBody>
          <a:bodyPr wrap="square">
            <a:spAutoFit/>
          </a:bodyPr>
          <a:lstStyle/>
          <a:p>
            <a:pPr algn="ctr"/>
            <a:r>
              <a:rPr lang="fa-IR" sz="2400" b="1" dirty="0" smtClean="0">
                <a:solidFill>
                  <a:schemeClr val="bg1"/>
                </a:solidFill>
                <a:cs typeface="B Zar" pitchFamily="2" charset="-78"/>
              </a:rPr>
              <a:t>نماز جماعت (1)</a:t>
            </a:r>
            <a:endParaRPr lang="en-US" sz="2400" b="1" dirty="0">
              <a:solidFill>
                <a:schemeClr val="bg1"/>
              </a:solidFill>
              <a:cs typeface="B Zar" pitchFamily="2" charset="-78"/>
            </a:endParaRPr>
          </a:p>
        </p:txBody>
      </p:sp>
      <p:sp>
        <p:nvSpPr>
          <p:cNvPr id="13" name="Freeform 12"/>
          <p:cNvSpPr/>
          <p:nvPr/>
        </p:nvSpPr>
        <p:spPr>
          <a:xfrm>
            <a:off x="5640542" y="613445"/>
            <a:ext cx="4071597" cy="1321784"/>
          </a:xfrm>
          <a:custGeom>
            <a:avLst/>
            <a:gdLst>
              <a:gd name="connsiteX0" fmla="*/ 0 w 4071597"/>
              <a:gd name="connsiteY0" fmla="*/ 132178 h 1321784"/>
              <a:gd name="connsiteX1" fmla="*/ 38714 w 4071597"/>
              <a:gd name="connsiteY1" fmla="*/ 38714 h 1321784"/>
              <a:gd name="connsiteX2" fmla="*/ 132178 w 4071597"/>
              <a:gd name="connsiteY2" fmla="*/ 0 h 1321784"/>
              <a:gd name="connsiteX3" fmla="*/ 3939419 w 4071597"/>
              <a:gd name="connsiteY3" fmla="*/ 0 h 1321784"/>
              <a:gd name="connsiteX4" fmla="*/ 4032883 w 4071597"/>
              <a:gd name="connsiteY4" fmla="*/ 38714 h 1321784"/>
              <a:gd name="connsiteX5" fmla="*/ 4071597 w 4071597"/>
              <a:gd name="connsiteY5" fmla="*/ 132178 h 1321784"/>
              <a:gd name="connsiteX6" fmla="*/ 4071597 w 4071597"/>
              <a:gd name="connsiteY6" fmla="*/ 1189606 h 1321784"/>
              <a:gd name="connsiteX7" fmla="*/ 4032883 w 4071597"/>
              <a:gd name="connsiteY7" fmla="*/ 1283070 h 1321784"/>
              <a:gd name="connsiteX8" fmla="*/ 3939419 w 4071597"/>
              <a:gd name="connsiteY8" fmla="*/ 1321784 h 1321784"/>
              <a:gd name="connsiteX9" fmla="*/ 132178 w 4071597"/>
              <a:gd name="connsiteY9" fmla="*/ 1321784 h 1321784"/>
              <a:gd name="connsiteX10" fmla="*/ 38714 w 4071597"/>
              <a:gd name="connsiteY10" fmla="*/ 1283070 h 1321784"/>
              <a:gd name="connsiteX11" fmla="*/ 0 w 4071597"/>
              <a:gd name="connsiteY11" fmla="*/ 1189606 h 1321784"/>
              <a:gd name="connsiteX12" fmla="*/ 0 w 4071597"/>
              <a:gd name="connsiteY12" fmla="*/ 132178 h 1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71597" h="1321784">
                <a:moveTo>
                  <a:pt x="0" y="132178"/>
                </a:moveTo>
                <a:cubicBezTo>
                  <a:pt x="0" y="97122"/>
                  <a:pt x="13926" y="63502"/>
                  <a:pt x="38714" y="38714"/>
                </a:cubicBezTo>
                <a:cubicBezTo>
                  <a:pt x="63502" y="13926"/>
                  <a:pt x="97122" y="0"/>
                  <a:pt x="132178" y="0"/>
                </a:cubicBezTo>
                <a:lnTo>
                  <a:pt x="3939419" y="0"/>
                </a:lnTo>
                <a:cubicBezTo>
                  <a:pt x="3974475" y="0"/>
                  <a:pt x="4008095" y="13926"/>
                  <a:pt x="4032883" y="38714"/>
                </a:cubicBezTo>
                <a:cubicBezTo>
                  <a:pt x="4057671" y="63502"/>
                  <a:pt x="4071597" y="97122"/>
                  <a:pt x="4071597" y="132178"/>
                </a:cubicBezTo>
                <a:lnTo>
                  <a:pt x="4071597" y="1189606"/>
                </a:lnTo>
                <a:cubicBezTo>
                  <a:pt x="4071597" y="1224662"/>
                  <a:pt x="4057671" y="1258282"/>
                  <a:pt x="4032883" y="1283070"/>
                </a:cubicBezTo>
                <a:cubicBezTo>
                  <a:pt x="4008095" y="1307858"/>
                  <a:pt x="3974475" y="1321784"/>
                  <a:pt x="3939419" y="1321784"/>
                </a:cubicBezTo>
                <a:lnTo>
                  <a:pt x="132178" y="1321784"/>
                </a:lnTo>
                <a:cubicBezTo>
                  <a:pt x="97122" y="1321784"/>
                  <a:pt x="63502" y="1307858"/>
                  <a:pt x="38714" y="1283070"/>
                </a:cubicBezTo>
                <a:cubicBezTo>
                  <a:pt x="13926" y="1258282"/>
                  <a:pt x="0" y="1224662"/>
                  <a:pt x="0" y="1189606"/>
                </a:cubicBezTo>
                <a:lnTo>
                  <a:pt x="0" y="13217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0154" tIns="99674" rIns="130154" bIns="99674" numCol="1" spcCol="1270" anchor="ctr" anchorCtr="0">
            <a:noAutofit/>
          </a:bodyPr>
          <a:lstStyle/>
          <a:p>
            <a:pPr lvl="0" algn="ctr" defTabSz="2133600" rtl="1">
              <a:lnSpc>
                <a:spcPct val="90000"/>
              </a:lnSpc>
              <a:spcBef>
                <a:spcPct val="0"/>
              </a:spcBef>
              <a:spcAft>
                <a:spcPct val="35000"/>
              </a:spcAft>
            </a:pPr>
            <a:r>
              <a:rPr lang="fa-IR" sz="4800" b="1" kern="1200" dirty="0" smtClean="0">
                <a:solidFill>
                  <a:schemeClr val="bg1"/>
                </a:solidFill>
                <a:cs typeface="B Zar" pitchFamily="2" charset="-78"/>
              </a:rPr>
              <a:t>چند مسأله:</a:t>
            </a:r>
            <a:endParaRPr lang="en-US" sz="4800" kern="1200" dirty="0">
              <a:solidFill>
                <a:schemeClr val="bg1"/>
              </a:solidFill>
            </a:endParaRPr>
          </a:p>
        </p:txBody>
      </p:sp>
      <p:sp>
        <p:nvSpPr>
          <p:cNvPr id="14" name="Freeform 13"/>
          <p:cNvSpPr/>
          <p:nvPr/>
        </p:nvSpPr>
        <p:spPr>
          <a:xfrm>
            <a:off x="8783459" y="1935230"/>
            <a:ext cx="521520" cy="852484"/>
          </a:xfrm>
          <a:custGeom>
            <a:avLst/>
            <a:gdLst/>
            <a:ahLst/>
            <a:cxnLst/>
            <a:rect l="0" t="0" r="0" b="0"/>
            <a:pathLst>
              <a:path>
                <a:moveTo>
                  <a:pt x="521520" y="0"/>
                </a:moveTo>
                <a:lnTo>
                  <a:pt x="521520" y="852484"/>
                </a:lnTo>
                <a:lnTo>
                  <a:pt x="0" y="85248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Freeform 14"/>
          <p:cNvSpPr/>
          <p:nvPr/>
        </p:nvSpPr>
        <p:spPr>
          <a:xfrm>
            <a:off x="158616" y="2126822"/>
            <a:ext cx="8624843" cy="1321784"/>
          </a:xfrm>
          <a:custGeom>
            <a:avLst/>
            <a:gdLst>
              <a:gd name="connsiteX0" fmla="*/ 0 w 8624843"/>
              <a:gd name="connsiteY0" fmla="*/ 132178 h 1321784"/>
              <a:gd name="connsiteX1" fmla="*/ 38714 w 8624843"/>
              <a:gd name="connsiteY1" fmla="*/ 38714 h 1321784"/>
              <a:gd name="connsiteX2" fmla="*/ 132178 w 8624843"/>
              <a:gd name="connsiteY2" fmla="*/ 0 h 1321784"/>
              <a:gd name="connsiteX3" fmla="*/ 8492665 w 8624843"/>
              <a:gd name="connsiteY3" fmla="*/ 0 h 1321784"/>
              <a:gd name="connsiteX4" fmla="*/ 8586129 w 8624843"/>
              <a:gd name="connsiteY4" fmla="*/ 38714 h 1321784"/>
              <a:gd name="connsiteX5" fmla="*/ 8624843 w 8624843"/>
              <a:gd name="connsiteY5" fmla="*/ 132178 h 1321784"/>
              <a:gd name="connsiteX6" fmla="*/ 8624843 w 8624843"/>
              <a:gd name="connsiteY6" fmla="*/ 1189606 h 1321784"/>
              <a:gd name="connsiteX7" fmla="*/ 8586129 w 8624843"/>
              <a:gd name="connsiteY7" fmla="*/ 1283070 h 1321784"/>
              <a:gd name="connsiteX8" fmla="*/ 8492665 w 8624843"/>
              <a:gd name="connsiteY8" fmla="*/ 1321784 h 1321784"/>
              <a:gd name="connsiteX9" fmla="*/ 132178 w 8624843"/>
              <a:gd name="connsiteY9" fmla="*/ 1321784 h 1321784"/>
              <a:gd name="connsiteX10" fmla="*/ 38714 w 8624843"/>
              <a:gd name="connsiteY10" fmla="*/ 1283070 h 1321784"/>
              <a:gd name="connsiteX11" fmla="*/ 0 w 8624843"/>
              <a:gd name="connsiteY11" fmla="*/ 1189606 h 1321784"/>
              <a:gd name="connsiteX12" fmla="*/ 0 w 8624843"/>
              <a:gd name="connsiteY12" fmla="*/ 132178 h 1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24843" h="1321784">
                <a:moveTo>
                  <a:pt x="0" y="132178"/>
                </a:moveTo>
                <a:cubicBezTo>
                  <a:pt x="0" y="97122"/>
                  <a:pt x="13926" y="63502"/>
                  <a:pt x="38714" y="38714"/>
                </a:cubicBezTo>
                <a:cubicBezTo>
                  <a:pt x="63502" y="13926"/>
                  <a:pt x="97122" y="0"/>
                  <a:pt x="132178" y="0"/>
                </a:cubicBezTo>
                <a:lnTo>
                  <a:pt x="8492665" y="0"/>
                </a:lnTo>
                <a:cubicBezTo>
                  <a:pt x="8527721" y="0"/>
                  <a:pt x="8561341" y="13926"/>
                  <a:pt x="8586129" y="38714"/>
                </a:cubicBezTo>
                <a:cubicBezTo>
                  <a:pt x="8610917" y="63502"/>
                  <a:pt x="8624843" y="97122"/>
                  <a:pt x="8624843" y="132178"/>
                </a:cubicBezTo>
                <a:lnTo>
                  <a:pt x="8624843" y="1189606"/>
                </a:lnTo>
                <a:cubicBezTo>
                  <a:pt x="8624843" y="1224662"/>
                  <a:pt x="8610917" y="1258282"/>
                  <a:pt x="8586129" y="1283070"/>
                </a:cubicBezTo>
                <a:cubicBezTo>
                  <a:pt x="8561341" y="1307858"/>
                  <a:pt x="8527721" y="1321784"/>
                  <a:pt x="8492665" y="1321784"/>
                </a:cubicBezTo>
                <a:lnTo>
                  <a:pt x="132178" y="1321784"/>
                </a:lnTo>
                <a:cubicBezTo>
                  <a:pt x="97122" y="1321784"/>
                  <a:pt x="63502" y="1307858"/>
                  <a:pt x="38714" y="1283070"/>
                </a:cubicBezTo>
                <a:cubicBezTo>
                  <a:pt x="13926" y="1258282"/>
                  <a:pt x="0" y="1224662"/>
                  <a:pt x="0" y="1189606"/>
                </a:cubicBezTo>
                <a:lnTo>
                  <a:pt x="0" y="13217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69" tIns="78084" rIns="97769" bIns="78084" numCol="1" spcCol="1270" anchor="ctr" anchorCtr="0">
            <a:noAutofit/>
          </a:bodyPr>
          <a:lstStyle/>
          <a:p>
            <a:pPr lvl="0" algn="ctr" defTabSz="1377950" rtl="1">
              <a:lnSpc>
                <a:spcPct val="90000"/>
              </a:lnSpc>
              <a:spcBef>
                <a:spcPct val="0"/>
              </a:spcBef>
              <a:spcAft>
                <a:spcPct val="35000"/>
              </a:spcAft>
            </a:pPr>
            <a:r>
              <a:rPr lang="fa-IR" sz="3100" b="1" kern="1200" dirty="0" smtClean="0">
                <a:cs typeface="B Zar" pitchFamily="2" charset="-78"/>
              </a:rPr>
              <a:t>1 ـ كسى كه ايستاده نماز مى‏خواند نمى‏تواند به كسى كه نشسته يا خوابيده نماز مى‏خواند اقتدا كند.</a:t>
            </a:r>
            <a:endParaRPr lang="en-US" sz="3100" kern="1200" dirty="0"/>
          </a:p>
        </p:txBody>
      </p:sp>
      <p:sp>
        <p:nvSpPr>
          <p:cNvPr id="16" name="Freeform 15"/>
          <p:cNvSpPr/>
          <p:nvPr/>
        </p:nvSpPr>
        <p:spPr>
          <a:xfrm>
            <a:off x="8783459" y="1935230"/>
            <a:ext cx="521520" cy="2504715"/>
          </a:xfrm>
          <a:custGeom>
            <a:avLst/>
            <a:gdLst/>
            <a:ahLst/>
            <a:cxnLst/>
            <a:rect l="0" t="0" r="0" b="0"/>
            <a:pathLst>
              <a:path>
                <a:moveTo>
                  <a:pt x="521520" y="0"/>
                </a:moveTo>
                <a:lnTo>
                  <a:pt x="521520" y="2504715"/>
                </a:lnTo>
                <a:lnTo>
                  <a:pt x="0" y="250471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Freeform 16"/>
          <p:cNvSpPr/>
          <p:nvPr/>
        </p:nvSpPr>
        <p:spPr>
          <a:xfrm>
            <a:off x="158616" y="3779053"/>
            <a:ext cx="8624843" cy="1321784"/>
          </a:xfrm>
          <a:custGeom>
            <a:avLst/>
            <a:gdLst>
              <a:gd name="connsiteX0" fmla="*/ 0 w 8624843"/>
              <a:gd name="connsiteY0" fmla="*/ 132178 h 1321784"/>
              <a:gd name="connsiteX1" fmla="*/ 38714 w 8624843"/>
              <a:gd name="connsiteY1" fmla="*/ 38714 h 1321784"/>
              <a:gd name="connsiteX2" fmla="*/ 132178 w 8624843"/>
              <a:gd name="connsiteY2" fmla="*/ 0 h 1321784"/>
              <a:gd name="connsiteX3" fmla="*/ 8492665 w 8624843"/>
              <a:gd name="connsiteY3" fmla="*/ 0 h 1321784"/>
              <a:gd name="connsiteX4" fmla="*/ 8586129 w 8624843"/>
              <a:gd name="connsiteY4" fmla="*/ 38714 h 1321784"/>
              <a:gd name="connsiteX5" fmla="*/ 8624843 w 8624843"/>
              <a:gd name="connsiteY5" fmla="*/ 132178 h 1321784"/>
              <a:gd name="connsiteX6" fmla="*/ 8624843 w 8624843"/>
              <a:gd name="connsiteY6" fmla="*/ 1189606 h 1321784"/>
              <a:gd name="connsiteX7" fmla="*/ 8586129 w 8624843"/>
              <a:gd name="connsiteY7" fmla="*/ 1283070 h 1321784"/>
              <a:gd name="connsiteX8" fmla="*/ 8492665 w 8624843"/>
              <a:gd name="connsiteY8" fmla="*/ 1321784 h 1321784"/>
              <a:gd name="connsiteX9" fmla="*/ 132178 w 8624843"/>
              <a:gd name="connsiteY9" fmla="*/ 1321784 h 1321784"/>
              <a:gd name="connsiteX10" fmla="*/ 38714 w 8624843"/>
              <a:gd name="connsiteY10" fmla="*/ 1283070 h 1321784"/>
              <a:gd name="connsiteX11" fmla="*/ 0 w 8624843"/>
              <a:gd name="connsiteY11" fmla="*/ 1189606 h 1321784"/>
              <a:gd name="connsiteX12" fmla="*/ 0 w 8624843"/>
              <a:gd name="connsiteY12" fmla="*/ 132178 h 1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24843" h="1321784">
                <a:moveTo>
                  <a:pt x="0" y="132178"/>
                </a:moveTo>
                <a:cubicBezTo>
                  <a:pt x="0" y="97122"/>
                  <a:pt x="13926" y="63502"/>
                  <a:pt x="38714" y="38714"/>
                </a:cubicBezTo>
                <a:cubicBezTo>
                  <a:pt x="63502" y="13926"/>
                  <a:pt x="97122" y="0"/>
                  <a:pt x="132178" y="0"/>
                </a:cubicBezTo>
                <a:lnTo>
                  <a:pt x="8492665" y="0"/>
                </a:lnTo>
                <a:cubicBezTo>
                  <a:pt x="8527721" y="0"/>
                  <a:pt x="8561341" y="13926"/>
                  <a:pt x="8586129" y="38714"/>
                </a:cubicBezTo>
                <a:cubicBezTo>
                  <a:pt x="8610917" y="63502"/>
                  <a:pt x="8624843" y="97122"/>
                  <a:pt x="8624843" y="132178"/>
                </a:cubicBezTo>
                <a:lnTo>
                  <a:pt x="8624843" y="1189606"/>
                </a:lnTo>
                <a:cubicBezTo>
                  <a:pt x="8624843" y="1224662"/>
                  <a:pt x="8610917" y="1258282"/>
                  <a:pt x="8586129" y="1283070"/>
                </a:cubicBezTo>
                <a:cubicBezTo>
                  <a:pt x="8561341" y="1307858"/>
                  <a:pt x="8527721" y="1321784"/>
                  <a:pt x="8492665" y="1321784"/>
                </a:cubicBezTo>
                <a:lnTo>
                  <a:pt x="132178" y="1321784"/>
                </a:lnTo>
                <a:cubicBezTo>
                  <a:pt x="97122" y="1321784"/>
                  <a:pt x="63502" y="1307858"/>
                  <a:pt x="38714" y="1283070"/>
                </a:cubicBezTo>
                <a:cubicBezTo>
                  <a:pt x="13926" y="1258282"/>
                  <a:pt x="0" y="1224662"/>
                  <a:pt x="0" y="1189606"/>
                </a:cubicBezTo>
                <a:lnTo>
                  <a:pt x="0" y="13217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69" tIns="78084" rIns="97769" bIns="78084" numCol="1" spcCol="1270" anchor="ctr" anchorCtr="0">
            <a:noAutofit/>
          </a:bodyPr>
          <a:lstStyle/>
          <a:p>
            <a:pPr lvl="0" algn="ctr" defTabSz="1377950" rtl="1">
              <a:lnSpc>
                <a:spcPct val="90000"/>
              </a:lnSpc>
              <a:spcBef>
                <a:spcPct val="0"/>
              </a:spcBef>
              <a:spcAft>
                <a:spcPct val="35000"/>
              </a:spcAft>
            </a:pPr>
            <a:r>
              <a:rPr lang="fa-IR" sz="3100" b="1" kern="1200" dirty="0" smtClean="0">
                <a:cs typeface="B Zar" pitchFamily="2" charset="-78"/>
              </a:rPr>
              <a:t>2 ـ اگر امام جماعت به واسطه عذرى با تيمّم يا با وضوى جبيره‏اى نماز بخواند، مى‏شود به او اقتدا كرد.</a:t>
            </a:r>
            <a:endParaRPr lang="en-US" sz="3100" kern="1200" dirty="0"/>
          </a:p>
        </p:txBody>
      </p:sp>
      <p:sp>
        <p:nvSpPr>
          <p:cNvPr id="18" name="Freeform 17"/>
          <p:cNvSpPr/>
          <p:nvPr/>
        </p:nvSpPr>
        <p:spPr>
          <a:xfrm>
            <a:off x="8783459" y="1935230"/>
            <a:ext cx="521520" cy="4156945"/>
          </a:xfrm>
          <a:custGeom>
            <a:avLst/>
            <a:gdLst/>
            <a:ahLst/>
            <a:cxnLst/>
            <a:rect l="0" t="0" r="0" b="0"/>
            <a:pathLst>
              <a:path>
                <a:moveTo>
                  <a:pt x="521520" y="0"/>
                </a:moveTo>
                <a:lnTo>
                  <a:pt x="521520" y="4156945"/>
                </a:lnTo>
                <a:lnTo>
                  <a:pt x="0" y="41569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158616" y="5431283"/>
            <a:ext cx="8624843" cy="1321784"/>
          </a:xfrm>
          <a:custGeom>
            <a:avLst/>
            <a:gdLst>
              <a:gd name="connsiteX0" fmla="*/ 0 w 8624843"/>
              <a:gd name="connsiteY0" fmla="*/ 132178 h 1321784"/>
              <a:gd name="connsiteX1" fmla="*/ 38714 w 8624843"/>
              <a:gd name="connsiteY1" fmla="*/ 38714 h 1321784"/>
              <a:gd name="connsiteX2" fmla="*/ 132178 w 8624843"/>
              <a:gd name="connsiteY2" fmla="*/ 0 h 1321784"/>
              <a:gd name="connsiteX3" fmla="*/ 8492665 w 8624843"/>
              <a:gd name="connsiteY3" fmla="*/ 0 h 1321784"/>
              <a:gd name="connsiteX4" fmla="*/ 8586129 w 8624843"/>
              <a:gd name="connsiteY4" fmla="*/ 38714 h 1321784"/>
              <a:gd name="connsiteX5" fmla="*/ 8624843 w 8624843"/>
              <a:gd name="connsiteY5" fmla="*/ 132178 h 1321784"/>
              <a:gd name="connsiteX6" fmla="*/ 8624843 w 8624843"/>
              <a:gd name="connsiteY6" fmla="*/ 1189606 h 1321784"/>
              <a:gd name="connsiteX7" fmla="*/ 8586129 w 8624843"/>
              <a:gd name="connsiteY7" fmla="*/ 1283070 h 1321784"/>
              <a:gd name="connsiteX8" fmla="*/ 8492665 w 8624843"/>
              <a:gd name="connsiteY8" fmla="*/ 1321784 h 1321784"/>
              <a:gd name="connsiteX9" fmla="*/ 132178 w 8624843"/>
              <a:gd name="connsiteY9" fmla="*/ 1321784 h 1321784"/>
              <a:gd name="connsiteX10" fmla="*/ 38714 w 8624843"/>
              <a:gd name="connsiteY10" fmla="*/ 1283070 h 1321784"/>
              <a:gd name="connsiteX11" fmla="*/ 0 w 8624843"/>
              <a:gd name="connsiteY11" fmla="*/ 1189606 h 1321784"/>
              <a:gd name="connsiteX12" fmla="*/ 0 w 8624843"/>
              <a:gd name="connsiteY12" fmla="*/ 132178 h 132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24843" h="1321784">
                <a:moveTo>
                  <a:pt x="0" y="132178"/>
                </a:moveTo>
                <a:cubicBezTo>
                  <a:pt x="0" y="97122"/>
                  <a:pt x="13926" y="63502"/>
                  <a:pt x="38714" y="38714"/>
                </a:cubicBezTo>
                <a:cubicBezTo>
                  <a:pt x="63502" y="13926"/>
                  <a:pt x="97122" y="0"/>
                  <a:pt x="132178" y="0"/>
                </a:cubicBezTo>
                <a:lnTo>
                  <a:pt x="8492665" y="0"/>
                </a:lnTo>
                <a:cubicBezTo>
                  <a:pt x="8527721" y="0"/>
                  <a:pt x="8561341" y="13926"/>
                  <a:pt x="8586129" y="38714"/>
                </a:cubicBezTo>
                <a:cubicBezTo>
                  <a:pt x="8610917" y="63502"/>
                  <a:pt x="8624843" y="97122"/>
                  <a:pt x="8624843" y="132178"/>
                </a:cubicBezTo>
                <a:lnTo>
                  <a:pt x="8624843" y="1189606"/>
                </a:lnTo>
                <a:cubicBezTo>
                  <a:pt x="8624843" y="1224662"/>
                  <a:pt x="8610917" y="1258282"/>
                  <a:pt x="8586129" y="1283070"/>
                </a:cubicBezTo>
                <a:cubicBezTo>
                  <a:pt x="8561341" y="1307858"/>
                  <a:pt x="8527721" y="1321784"/>
                  <a:pt x="8492665" y="1321784"/>
                </a:cubicBezTo>
                <a:lnTo>
                  <a:pt x="132178" y="1321784"/>
                </a:lnTo>
                <a:cubicBezTo>
                  <a:pt x="97122" y="1321784"/>
                  <a:pt x="63502" y="1307858"/>
                  <a:pt x="38714" y="1283070"/>
                </a:cubicBezTo>
                <a:cubicBezTo>
                  <a:pt x="13926" y="1258282"/>
                  <a:pt x="0" y="1224662"/>
                  <a:pt x="0" y="1189606"/>
                </a:cubicBezTo>
                <a:lnTo>
                  <a:pt x="0" y="13217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7769" tIns="78084" rIns="97769" bIns="78084" numCol="1" spcCol="1270" anchor="ctr" anchorCtr="0">
            <a:noAutofit/>
          </a:bodyPr>
          <a:lstStyle/>
          <a:p>
            <a:pPr lvl="0" algn="ctr" defTabSz="1377950" rtl="1">
              <a:lnSpc>
                <a:spcPct val="90000"/>
              </a:lnSpc>
              <a:spcBef>
                <a:spcPct val="0"/>
              </a:spcBef>
              <a:spcAft>
                <a:spcPct val="35000"/>
              </a:spcAft>
            </a:pPr>
            <a:r>
              <a:rPr lang="fa-IR" sz="3100" b="1" kern="1200" dirty="0" smtClean="0">
                <a:cs typeface="B Zar" pitchFamily="2" charset="-78"/>
              </a:rPr>
              <a:t>3 ـ اگر امام جماعت به واسطه عذرى با لباس نجس نماز مى‏خواند، بنابر احتياط واجب نبايد به او اقتدا كرد.</a:t>
            </a:r>
            <a:endParaRPr lang="en-US" sz="3100" kern="1200" dirty="0"/>
          </a:p>
        </p:txBody>
      </p:sp>
      <p:sp>
        <p:nvSpPr>
          <p:cNvPr id="20" name="Rectangle 19"/>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2554545"/>
          </a:xfrm>
          <a:prstGeom prst="rect">
            <a:avLst/>
          </a:prstGeom>
        </p:spPr>
        <p:txBody>
          <a:bodyPr wrap="square">
            <a:spAutoFit/>
          </a:bodyPr>
          <a:lstStyle/>
          <a:p>
            <a:pPr lvl="0" algn="justLow" rtl="1"/>
            <a:r>
              <a:rPr lang="fa-IR" sz="4000" b="1" dirty="0" smtClean="0">
                <a:solidFill>
                  <a:srgbClr val="00B0F0"/>
                </a:solidFill>
                <a:cs typeface="B Zar" pitchFamily="2" charset="-78"/>
              </a:rPr>
              <a:t>سؤال 1: </a:t>
            </a:r>
          </a:p>
          <a:p>
            <a:pPr algn="justLow" rtl="1"/>
            <a:r>
              <a:rPr lang="fa-IR" sz="4000" b="1" dirty="0" smtClean="0">
                <a:cs typeface="B Zar" pitchFamily="2" charset="-78"/>
              </a:rPr>
              <a:t>آيا مأمومى كه قرائتش فصيح‏تر از امام جماعت است، مى‏تواند براى نماز جماعت به اين امام اقتدا كند؟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
        <p:nvSpPr>
          <p:cNvPr id="8" name="Rectangle 7"/>
          <p:cNvSpPr/>
          <p:nvPr/>
        </p:nvSpPr>
        <p:spPr>
          <a:xfrm>
            <a:off x="666720" y="1054318"/>
            <a:ext cx="8643998" cy="5293757"/>
          </a:xfrm>
          <a:prstGeom prst="rect">
            <a:avLst/>
          </a:prstGeom>
        </p:spPr>
        <p:txBody>
          <a:bodyPr wrap="square">
            <a:spAutoFit/>
          </a:bodyPr>
          <a:lstStyle/>
          <a:p>
            <a:pPr algn="ctr" rtl="1"/>
            <a:r>
              <a:rPr lang="fa-IR" sz="4400" b="1" dirty="0" smtClean="0">
                <a:solidFill>
                  <a:schemeClr val="accent3">
                    <a:lumMod val="75000"/>
                  </a:schemeClr>
                </a:solidFill>
                <a:latin typeface="Adobe Arabic" pitchFamily="18" charset="-78"/>
                <a:cs typeface="Adobe Arabic" pitchFamily="18" charset="-78"/>
              </a:rPr>
              <a:t>قال رسول اللّه‏ صلى‏الله‏عليه‏و‏آله: </a:t>
            </a:r>
          </a:p>
          <a:p>
            <a:pPr algn="ctr" rtl="1"/>
            <a:r>
              <a:rPr lang="fa-IR" sz="4800" b="1" dirty="0" smtClean="0">
                <a:solidFill>
                  <a:srgbClr val="C00000"/>
                </a:solidFill>
                <a:latin typeface="Adobe Arabic" pitchFamily="18" charset="-78"/>
                <a:cs typeface="Adobe Arabic" pitchFamily="18" charset="-78"/>
              </a:rPr>
              <a:t>«صَلاةُ الرَّجُلِ فى جَماعَةٍ خيرٌ مِن صَلاتِهِ في بَيْتِهِ اَربَعينَ سَنَةً. قيلَ: يا رَسولَ اللّه‏ِ! صَلاةُ يَومٍ؟ قال صلى‏الله‏عليه‏و‏آله: صلاةٌ واحِدةٌ»</a:t>
            </a:r>
            <a:endParaRPr lang="en-US" sz="4800" b="1" dirty="0" smtClean="0">
              <a:solidFill>
                <a:srgbClr val="C00000"/>
              </a:solidFill>
              <a:latin typeface="Adobe Arabic" pitchFamily="18" charset="-78"/>
              <a:cs typeface="Adobe Arabic" pitchFamily="18" charset="-78"/>
            </a:endParaRPr>
          </a:p>
          <a:p>
            <a:pPr lvl="0" algn="ctr" rtl="1"/>
            <a:r>
              <a:rPr lang="fa-IR" sz="3600" dirty="0" smtClean="0">
                <a:cs typeface="B Badr" pitchFamily="2" charset="-78"/>
              </a:rPr>
              <a:t>«پيامبر اكرم صلى‏الله‏عليه‏و‏آله فرمود: يك نماز با جماعت ، بهتر از چهل سال نماز فُرادا در خانه است. پرسيدند: آيا يك روز نماز؟ فرمود: بلكه يك نماز».</a:t>
            </a:r>
            <a:endParaRPr lang="en-US" sz="3600" dirty="0" smtClean="0">
              <a:cs typeface="B Badr" pitchFamily="2" charset="-78"/>
            </a:endParaRPr>
          </a:p>
          <a:p>
            <a:pPr lvl="0" algn="ctr"/>
            <a:r>
              <a:rPr lang="fa-IR" sz="2400" b="1" dirty="0" smtClean="0">
                <a:solidFill>
                  <a:srgbClr val="0070C0"/>
                </a:solidFill>
                <a:cs typeface="B Badr" pitchFamily="2" charset="-78"/>
              </a:rPr>
              <a:t>(مستدرك الوسائل، ج6، ص466)</a:t>
            </a:r>
            <a:endParaRPr lang="en-US" sz="2400" b="1" dirty="0" smtClean="0">
              <a:solidFill>
                <a:srgbClr val="0070C0"/>
              </a:solidFill>
              <a:cs typeface="B Badr" pitchFamily="2" charset="-78"/>
            </a:endParaRPr>
          </a:p>
          <a:p>
            <a:pPr lvl="0" rt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8">
                                            <p:txEl>
                                              <p:pRg st="0" end="0"/>
                                            </p:txEl>
                                          </p:spTgt>
                                        </p:tgtEl>
                                        <p:attrNameLst>
                                          <p:attrName>style.visibility</p:attrName>
                                        </p:attrNameLst>
                                      </p:cBhvr>
                                      <p:to>
                                        <p:strVal val="visible"/>
                                      </p:to>
                                    </p:set>
                                    <p:anim calcmode="discrete" valueType="clr">
                                      <p:cBhvr override="childStyle">
                                        <p:cTn id="7" dur="80"/>
                                        <p:tgtEl>
                                          <p:spTgt spid="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8">
                                            <p:txEl>
                                              <p:pRg st="1" end="1"/>
                                            </p:txEl>
                                          </p:spTgt>
                                        </p:tgtEl>
                                        <p:attrNameLst>
                                          <p:attrName>style.visibility</p:attrName>
                                        </p:attrNameLst>
                                      </p:cBhvr>
                                      <p:to>
                                        <p:strVal val="visible"/>
                                      </p:to>
                                    </p:set>
                                    <p:anim calcmode="discrete" valueType="clr">
                                      <p:cBhvr override="childStyle">
                                        <p:cTn id="14" dur="80"/>
                                        <p:tgtEl>
                                          <p:spTgt spid="8">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8">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8">
                                            <p:txEl>
                                              <p:pRg st="3" end="3"/>
                                            </p:txEl>
                                          </p:spTgt>
                                        </p:tgtEl>
                                        <p:attrNameLst>
                                          <p:attrName>style.visibility</p:attrName>
                                        </p:attrNameLst>
                                      </p:cBhvr>
                                      <p:to>
                                        <p:strVal val="visible"/>
                                      </p:to>
                                    </p:set>
                                    <p:anim calcmode="discrete" valueType="clr">
                                      <p:cBhvr override="childStyle">
                                        <p:cTn id="21" dur="80"/>
                                        <p:tgtEl>
                                          <p:spTgt spid="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8">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8">
                                            <p:txEl>
                                              <p:pRg st="2" end="2"/>
                                            </p:txEl>
                                          </p:spTgt>
                                        </p:tgtEl>
                                        <p:attrNameLst>
                                          <p:attrName>style.visibility</p:attrName>
                                        </p:attrNameLst>
                                      </p:cBhvr>
                                      <p:to>
                                        <p:strVal val="visible"/>
                                      </p:to>
                                    </p:set>
                                    <p:anim calcmode="discrete" valueType="clr">
                                      <p:cBhvr override="childStyle">
                                        <p:cTn id="28" dur="80"/>
                                        <p:tgtEl>
                                          <p:spTgt spid="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323439"/>
          </a:xfrm>
          <a:prstGeom prst="rect">
            <a:avLst/>
          </a:prstGeom>
        </p:spPr>
        <p:txBody>
          <a:bodyPr wrap="square">
            <a:spAutoFit/>
          </a:bodyPr>
          <a:lstStyle/>
          <a:p>
            <a:pPr algn="justLow" rtl="1"/>
            <a:r>
              <a:rPr lang="fa-IR" sz="4000" b="1" dirty="0" smtClean="0">
                <a:solidFill>
                  <a:srgbClr val="00B0F0"/>
                </a:solidFill>
                <a:cs typeface="B Zar" pitchFamily="2" charset="-78"/>
              </a:rPr>
              <a:t>جواب 1:</a:t>
            </a:r>
          </a:p>
          <a:p>
            <a:pPr algn="justLow" rtl="1"/>
            <a:r>
              <a:rPr lang="fa-IR" sz="4000" b="1" dirty="0" smtClean="0">
                <a:cs typeface="B Zar" pitchFamily="2" charset="-78"/>
              </a:rPr>
              <a:t>اقتدا صحيح است.</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3170099"/>
          </a:xfrm>
          <a:prstGeom prst="rect">
            <a:avLst/>
          </a:prstGeom>
        </p:spPr>
        <p:txBody>
          <a:bodyPr wrap="square">
            <a:spAutoFit/>
          </a:bodyPr>
          <a:lstStyle/>
          <a:p>
            <a:pPr lvl="0" algn="justLow" rtl="1"/>
            <a:r>
              <a:rPr lang="fa-IR" sz="4000" b="1" dirty="0" smtClean="0">
                <a:solidFill>
                  <a:srgbClr val="00B0F0"/>
                </a:solidFill>
                <a:cs typeface="B Zar" pitchFamily="2" charset="-78"/>
              </a:rPr>
              <a:t>سؤال 2: </a:t>
            </a:r>
          </a:p>
          <a:p>
            <a:pPr algn="justLow" rtl="1"/>
            <a:r>
              <a:rPr lang="fa-IR" sz="4000" b="1" dirty="0" smtClean="0">
                <a:cs typeface="B Zar" pitchFamily="2" charset="-78"/>
              </a:rPr>
              <a:t>آيا مى‏شود به مأمومى كه در نماز چهار ركعتى دو ركعت آن را به جماعت خوانده و دو ركعت باقى مانده را فرادا مى‏خواند اقتدا كرد؟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Rectangle 10"/>
          <p:cNvSpPr/>
          <p:nvPr/>
        </p:nvSpPr>
        <p:spPr>
          <a:xfrm>
            <a:off x="1073150" y="1901975"/>
            <a:ext cx="7842250" cy="1323439"/>
          </a:xfrm>
          <a:prstGeom prst="rect">
            <a:avLst/>
          </a:prstGeom>
        </p:spPr>
        <p:txBody>
          <a:bodyPr wrap="square">
            <a:spAutoFit/>
          </a:bodyPr>
          <a:lstStyle/>
          <a:p>
            <a:pPr algn="justLow" rtl="1"/>
            <a:r>
              <a:rPr lang="fa-IR" sz="4000" b="1" dirty="0" smtClean="0">
                <a:solidFill>
                  <a:srgbClr val="00B0F0"/>
                </a:solidFill>
                <a:cs typeface="B Zar" pitchFamily="2" charset="-78"/>
              </a:rPr>
              <a:t>جواب 2:</a:t>
            </a:r>
          </a:p>
          <a:p>
            <a:pPr algn="justLow" rtl="1"/>
            <a:r>
              <a:rPr lang="fa-IR" sz="4000" b="1" dirty="0" smtClean="0">
                <a:cs typeface="B Zar" pitchFamily="2" charset="-78"/>
              </a:rPr>
              <a:t>مانع ندارد.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
                                        </p:tgtEl>
                                        <p:attrNameLst>
                                          <p:attrName>style.visibility</p:attrName>
                                        </p:attrNameLst>
                                      </p:cBhvr>
                                      <p:to>
                                        <p:strVal val="visible"/>
                                      </p:to>
                                    </p:set>
                                    <p:anim calcmode="discrete" valueType="clr">
                                      <p:cBhvr override="childStyle">
                                        <p:cTn id="1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
                                        </p:tgtEl>
                                        <p:attrNameLst>
                                          <p:attrName>fillcolor</p:attrName>
                                        </p:attrNameLst>
                                      </p:cBhvr>
                                      <p:tavLst>
                                        <p:tav tm="0">
                                          <p:val>
                                            <p:clrVal>
                                              <a:schemeClr val="accent2"/>
                                            </p:clrVal>
                                          </p:val>
                                        </p:tav>
                                        <p:tav tm="50000">
                                          <p:val>
                                            <p:clrVal>
                                              <a:schemeClr val="hlink"/>
                                            </p:clrVal>
                                          </p:val>
                                        </p:tav>
                                      </p:tavLst>
                                    </p:anim>
                                    <p:set>
                                      <p:cBhvr>
                                        <p:cTn id="14" dur="80"/>
                                        <p:tgtEl>
                                          <p:spTgt spid="1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pic>
        <p:nvPicPr>
          <p:cNvPr id="15" name="Picture 14" descr="Picture5.png"/>
          <p:cNvPicPr>
            <a:picLocks noChangeAspect="1"/>
          </p:cNvPicPr>
          <p:nvPr/>
        </p:nvPicPr>
        <p:blipFill>
          <a:blip r:embed="rId2" cstate="print"/>
          <a:stretch>
            <a:fillRect/>
          </a:stretch>
        </p:blipFill>
        <p:spPr>
          <a:xfrm>
            <a:off x="561195" y="857232"/>
            <a:ext cx="8783610" cy="545546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pic>
        <p:nvPicPr>
          <p:cNvPr id="7" name="Picture 6" descr="Picture6.png"/>
          <p:cNvPicPr>
            <a:picLocks noChangeAspect="1"/>
          </p:cNvPicPr>
          <p:nvPr/>
        </p:nvPicPr>
        <p:blipFill>
          <a:blip r:embed="rId2" cstate="print"/>
          <a:stretch>
            <a:fillRect/>
          </a:stretch>
        </p:blipFill>
        <p:spPr>
          <a:xfrm>
            <a:off x="523844" y="1142984"/>
            <a:ext cx="8929902" cy="509583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 xmlns:p14="http://schemas.microsoft.com/office/powerpoint/2010/main" val="2507015988"/>
              </p:ext>
            </p:extLst>
          </p:nvPr>
        </p:nvGraphicFramePr>
        <p:xfrm>
          <a:off x="429384" y="1782666"/>
          <a:ext cx="9122842" cy="3560882"/>
        </p:xfrm>
        <a:graphic>
          <a:graphicData uri="http://schemas.openxmlformats.org/drawingml/2006/table">
            <a:tbl>
              <a:tblPr rtl="1" firstRow="1" bandRow="1">
                <a:tableStyleId>{22838BEF-8BB2-4498-84A7-C5851F593DF1}</a:tableStyleId>
              </a:tblPr>
              <a:tblGrid>
                <a:gridCol w="387822"/>
                <a:gridCol w="2696326"/>
                <a:gridCol w="1520426"/>
                <a:gridCol w="4518268"/>
              </a:tblGrid>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fa-IR" sz="2000" dirty="0" smtClean="0">
                        <a:solidFill>
                          <a:srgbClr val="FFFF00"/>
                        </a:solidFill>
                        <a:cs typeface="B Zar" pitchFamily="2" charset="-78"/>
                      </a:endParaRP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نمازامام‏جماعت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نمازمأموم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توضيح</a:t>
                      </a:r>
                      <a:endParaRPr lang="en-US" sz="2000" dirty="0" smtClean="0">
                        <a:solidFill>
                          <a:srgbClr val="FFFF00"/>
                        </a:solidFill>
                        <a:cs typeface="B Zar" pitchFamily="2" charset="-78"/>
                      </a:endParaRPr>
                    </a:p>
                  </a:txBody>
                  <a:tcPr>
                    <a:solidFill>
                      <a:schemeClr val="tx2">
                        <a:lumMod val="60000"/>
                        <a:lumOff val="40000"/>
                      </a:schemeClr>
                    </a:solidFill>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200" dirty="0" smtClean="0">
                          <a:cs typeface="B Zar" pitchFamily="2" charset="-78"/>
                        </a:rPr>
                        <a:t>1</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اداى يوميّه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اداى يوميّه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هر كدام از نمازهاى يوميّه را مى‏توان به ديگرى اقتدا كرد؛ مثلاً</a:t>
                      </a:r>
                      <a:r>
                        <a:rPr lang="fa-IR" sz="3000" baseline="0" dirty="0" smtClean="0">
                          <a:cs typeface="B Zar" pitchFamily="2" charset="-78"/>
                        </a:rPr>
                        <a:t> </a:t>
                      </a:r>
                      <a:r>
                        <a:rPr lang="fa-IR" sz="3000" dirty="0" smtClean="0">
                          <a:cs typeface="B Zar" pitchFamily="2" charset="-78"/>
                        </a:rPr>
                        <a:t>نماز ظهر رابه عصر.</a:t>
                      </a:r>
                      <a:endParaRPr lang="en-US" sz="3000" dirty="0" smtClean="0">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200" dirty="0" smtClean="0">
                          <a:cs typeface="B Zar" pitchFamily="2" charset="-78"/>
                        </a:rPr>
                        <a:t>2</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قضاى يوميّه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قضاى يوميّه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هر چند هماهنگ نباشد، مثلاً امام جماعت</a:t>
                      </a:r>
                      <a:r>
                        <a:rPr lang="fa-IR" sz="3000" baseline="0" dirty="0" smtClean="0">
                          <a:cs typeface="B Zar" pitchFamily="2" charset="-78"/>
                        </a:rPr>
                        <a:t> </a:t>
                      </a:r>
                      <a:r>
                        <a:rPr lang="fa-IR" sz="3000" dirty="0" smtClean="0">
                          <a:cs typeface="B Zar" pitchFamily="2" charset="-78"/>
                        </a:rPr>
                        <a:t>قضاى ظهر را</a:t>
                      </a:r>
                      <a:r>
                        <a:rPr lang="fa-IR" sz="3000" baseline="0" dirty="0" smtClean="0">
                          <a:cs typeface="B Zar" pitchFamily="2" charset="-78"/>
                        </a:rPr>
                        <a:t> </a:t>
                      </a:r>
                      <a:r>
                        <a:rPr lang="fa-IR" sz="3000" dirty="0" smtClean="0">
                          <a:cs typeface="B Zar" pitchFamily="2" charset="-78"/>
                        </a:rPr>
                        <a:t>مى‏خواند و مأموم قضاى</a:t>
                      </a:r>
                      <a:r>
                        <a:rPr lang="fa-IR" sz="3000" baseline="0" dirty="0" smtClean="0">
                          <a:cs typeface="B Zar" pitchFamily="2" charset="-78"/>
                        </a:rPr>
                        <a:t> </a:t>
                      </a:r>
                      <a:r>
                        <a:rPr lang="fa-IR" sz="3000" dirty="0" smtClean="0">
                          <a:cs typeface="B Zar" pitchFamily="2" charset="-78"/>
                        </a:rPr>
                        <a:t>صبح را.</a:t>
                      </a:r>
                      <a:endParaRPr lang="en-US" sz="3000" dirty="0" smtClean="0">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200" dirty="0" smtClean="0">
                          <a:cs typeface="B Zar" pitchFamily="2" charset="-78"/>
                        </a:rPr>
                        <a:t>3</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اداى يوميّه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قضاى يوميّه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000" dirty="0" smtClean="0">
                          <a:cs typeface="B Zar" pitchFamily="2" charset="-78"/>
                        </a:rPr>
                        <a:t>هر كدام از قضاى يوميه را مى‏توان به نماز ادا اقتدا كرد؛ مثلاً نمازقضاى صبح را به اداى ظهر</a:t>
                      </a:r>
                      <a:endParaRPr lang="en-US" sz="3000" dirty="0" smtClean="0">
                        <a:cs typeface="B Zar" pitchFamily="2" charset="-78"/>
                      </a:endParaRPr>
                    </a:p>
                  </a:txBody>
                  <a:tcPr/>
                </a:tc>
              </a:tr>
            </a:tbl>
          </a:graphicData>
        </a:graphic>
      </p:graphicFrame>
      <p:grpSp>
        <p:nvGrpSpPr>
          <p:cNvPr id="11" name="Group 10"/>
          <p:cNvGrpSpPr/>
          <p:nvPr/>
        </p:nvGrpSpPr>
        <p:grpSpPr>
          <a:xfrm>
            <a:off x="417636" y="600893"/>
            <a:ext cx="9178834" cy="1096650"/>
            <a:chOff x="6250" y="0"/>
            <a:chExt cx="9213949" cy="1728168"/>
          </a:xfrm>
          <a:scene3d>
            <a:camera prst="orthographicFront"/>
            <a:lightRig rig="flat" dir="t"/>
          </a:scene3d>
        </p:grpSpPr>
        <p:sp>
          <p:nvSpPr>
            <p:cNvPr id="12" name="Rounded Rectangle 11"/>
            <p:cNvSpPr/>
            <p:nvPr/>
          </p:nvSpPr>
          <p:spPr>
            <a:xfrm>
              <a:off x="6250" y="0"/>
              <a:ext cx="9213949" cy="1728168"/>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15" name="Rounded Rectangle 4"/>
            <p:cNvSpPr/>
            <p:nvPr/>
          </p:nvSpPr>
          <p:spPr>
            <a:xfrm>
              <a:off x="56866" y="50616"/>
              <a:ext cx="9112717" cy="1626936"/>
            </a:xfrm>
            <a:prstGeom prst="rect">
              <a:avLst/>
            </a:prstGeom>
          </p:spPr>
          <p:style>
            <a:lnRef idx="1">
              <a:schemeClr val="accent1"/>
            </a:lnRef>
            <a:fillRef idx="3">
              <a:schemeClr val="accent1"/>
            </a:fillRef>
            <a:effectRef idx="2">
              <a:schemeClr val="accent1"/>
            </a:effectRef>
            <a:fontRef idx="minor">
              <a:schemeClr val="lt1"/>
            </a:fontRef>
          </p:style>
          <p:txBody>
            <a:bodyPr spcFirstLastPara="0" vert="horz" wrap="square" lIns="36195" tIns="36195" rIns="36195" bIns="36195" numCol="1" spcCol="1270" anchor="ctr" anchorCtr="0">
              <a:noAutofit/>
            </a:bodyPr>
            <a:lstStyle/>
            <a:p>
              <a:pPr lvl="0" algn="ctr" defTabSz="2533650" rtl="1">
                <a:lnSpc>
                  <a:spcPct val="90000"/>
                </a:lnSpc>
                <a:spcBef>
                  <a:spcPct val="0"/>
                </a:spcBef>
                <a:spcAft>
                  <a:spcPct val="35000"/>
                </a:spcAft>
              </a:pPr>
              <a:r>
                <a:rPr lang="fa-IR" sz="3600" b="1" kern="1200" dirty="0" smtClean="0">
                  <a:cs typeface="B Zar" pitchFamily="2" charset="-78"/>
                </a:rPr>
                <a:t>نمازها و حالت‏هاى مختلفى كه جماعت صحيح است:</a:t>
              </a:r>
              <a:endParaRPr lang="en-US" sz="3600" kern="1200" dirty="0">
                <a:cs typeface="B Zar" pitchFamily="2" charset="-78"/>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 xmlns:p14="http://schemas.microsoft.com/office/powerpoint/2010/main" val="2507015988"/>
              </p:ext>
            </p:extLst>
          </p:nvPr>
        </p:nvGraphicFramePr>
        <p:xfrm>
          <a:off x="473628" y="1896129"/>
          <a:ext cx="9122842" cy="3560882"/>
        </p:xfrm>
        <a:graphic>
          <a:graphicData uri="http://schemas.openxmlformats.org/drawingml/2006/table">
            <a:tbl>
              <a:tblPr rtl="1" firstRow="1" bandRow="1">
                <a:tableStyleId>{22838BEF-8BB2-4498-84A7-C5851F593DF1}</a:tableStyleId>
              </a:tblPr>
              <a:tblGrid>
                <a:gridCol w="387822"/>
                <a:gridCol w="2696326"/>
                <a:gridCol w="1520426"/>
                <a:gridCol w="4518268"/>
              </a:tblGrid>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fa-IR" sz="2000" dirty="0" smtClean="0">
                        <a:solidFill>
                          <a:srgbClr val="FFFF00"/>
                        </a:solidFill>
                        <a:cs typeface="B Zar" pitchFamily="2" charset="-78"/>
                      </a:endParaRP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نمازامام‏جماعت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نمازمأموم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توضيح</a:t>
                      </a:r>
                      <a:endParaRPr lang="en-US" sz="2000" dirty="0" smtClean="0">
                        <a:solidFill>
                          <a:srgbClr val="FFFF00"/>
                        </a:solidFill>
                        <a:cs typeface="B Zar" pitchFamily="2" charset="-78"/>
                      </a:endParaRPr>
                    </a:p>
                  </a:txBody>
                  <a:tcPr>
                    <a:solidFill>
                      <a:schemeClr val="tx2">
                        <a:lumMod val="60000"/>
                        <a:lumOff val="40000"/>
                      </a:schemeClr>
                    </a:solidFill>
                  </a:tcPr>
                </a:tc>
              </a:tr>
              <a:tr h="310493">
                <a:tc>
                  <a:txBody>
                    <a:bodyPr/>
                    <a:lstStyle/>
                    <a:p>
                      <a:pPr lvl="0" algn="ctr" rtl="1"/>
                      <a:r>
                        <a:rPr lang="fa-IR" sz="3600" kern="1200" dirty="0" smtClean="0">
                          <a:solidFill>
                            <a:schemeClr val="dk1"/>
                          </a:solidFill>
                          <a:latin typeface="+mn-lt"/>
                          <a:ea typeface="+mn-ea"/>
                          <a:cs typeface="B Zar" pitchFamily="2" charset="-78"/>
                        </a:rPr>
                        <a:t>4</a:t>
                      </a:r>
                      <a:endParaRPr lang="en-US" sz="3600" kern="1200" dirty="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قضاى يوميه</a:t>
                      </a:r>
                      <a:endParaRPr lang="en-US" sz="3600" kern="1200" dirty="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اداى يوميّه</a:t>
                      </a:r>
                      <a:endParaRPr lang="en-US" sz="3600" kern="1200" dirty="0">
                        <a:solidFill>
                          <a:schemeClr val="dk1"/>
                        </a:solidFill>
                        <a:latin typeface="+mn-lt"/>
                        <a:ea typeface="+mn-ea"/>
                        <a:cs typeface="B Zar" pitchFamily="2" charset="-78"/>
                      </a:endParaRP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هركدام كه باشد، هرچند هماهنگ نباشد.</a:t>
                      </a:r>
                      <a:endParaRPr lang="en-US" sz="3600" kern="1200" dirty="0">
                        <a:solidFill>
                          <a:schemeClr val="dk1"/>
                        </a:solidFill>
                        <a:latin typeface="+mn-lt"/>
                        <a:ea typeface="+mn-ea"/>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5</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آيات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آيات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هرچند آيات متحد نباشد؛ مثلاً يكى نماز براى زلزله مى‏خواند،ديگرى براى صاعقه.</a:t>
                      </a:r>
                      <a:endParaRPr lang="en-US" sz="3600" kern="1200" dirty="0">
                        <a:solidFill>
                          <a:schemeClr val="dk1"/>
                        </a:solidFill>
                        <a:latin typeface="+mn-lt"/>
                        <a:ea typeface="+mn-ea"/>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6</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عيدين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عيدين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3600" kern="1200" dirty="0" smtClean="0">
                          <a:solidFill>
                            <a:schemeClr val="dk1"/>
                          </a:solidFill>
                          <a:latin typeface="+mn-lt"/>
                          <a:ea typeface="+mn-ea"/>
                          <a:cs typeface="B Zar" pitchFamily="2" charset="-78"/>
                        </a:rPr>
                        <a:t>به قصد رجاء در زمان غيبت اشكال ندارد.</a:t>
                      </a:r>
                      <a:endParaRPr lang="en-US" sz="3600" kern="1200" dirty="0" smtClean="0">
                        <a:solidFill>
                          <a:schemeClr val="dk1"/>
                        </a:solidFill>
                        <a:latin typeface="+mn-lt"/>
                        <a:ea typeface="+mn-ea"/>
                        <a:cs typeface="B Zar" pitchFamily="2" charset="-78"/>
                      </a:endParaRPr>
                    </a:p>
                  </a:txBody>
                  <a:tcPr/>
                </a:tc>
              </a:tr>
            </a:tbl>
          </a:graphicData>
        </a:graphic>
      </p:graphicFrame>
      <p:grpSp>
        <p:nvGrpSpPr>
          <p:cNvPr id="2" name="Group 10"/>
          <p:cNvGrpSpPr/>
          <p:nvPr/>
        </p:nvGrpSpPr>
        <p:grpSpPr>
          <a:xfrm>
            <a:off x="461880" y="714356"/>
            <a:ext cx="9178834" cy="1096650"/>
            <a:chOff x="6250" y="0"/>
            <a:chExt cx="9213949" cy="1728168"/>
          </a:xfrm>
          <a:scene3d>
            <a:camera prst="orthographicFront"/>
            <a:lightRig rig="flat" dir="t"/>
          </a:scene3d>
        </p:grpSpPr>
        <p:sp>
          <p:nvSpPr>
            <p:cNvPr id="12" name="Rounded Rectangle 11"/>
            <p:cNvSpPr/>
            <p:nvPr/>
          </p:nvSpPr>
          <p:spPr>
            <a:xfrm>
              <a:off x="6250" y="0"/>
              <a:ext cx="9213949" cy="1728168"/>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15" name="Rounded Rectangle 4"/>
            <p:cNvSpPr/>
            <p:nvPr/>
          </p:nvSpPr>
          <p:spPr>
            <a:xfrm>
              <a:off x="56866" y="50616"/>
              <a:ext cx="9112717" cy="1626936"/>
            </a:xfrm>
            <a:prstGeom prst="rect">
              <a:avLst/>
            </a:prstGeom>
          </p:spPr>
          <p:style>
            <a:lnRef idx="1">
              <a:schemeClr val="accent1"/>
            </a:lnRef>
            <a:fillRef idx="3">
              <a:schemeClr val="accent1"/>
            </a:fillRef>
            <a:effectRef idx="2">
              <a:schemeClr val="accent1"/>
            </a:effectRef>
            <a:fontRef idx="minor">
              <a:schemeClr val="lt1"/>
            </a:fontRef>
          </p:style>
          <p:txBody>
            <a:bodyPr spcFirstLastPara="0" vert="horz" wrap="square" lIns="36195" tIns="36195" rIns="36195" bIns="36195" numCol="1" spcCol="1270" anchor="ctr" anchorCtr="0">
              <a:noAutofit/>
            </a:bodyPr>
            <a:lstStyle/>
            <a:p>
              <a:pPr lvl="0" algn="ctr" defTabSz="2533650" rtl="1">
                <a:lnSpc>
                  <a:spcPct val="90000"/>
                </a:lnSpc>
                <a:spcBef>
                  <a:spcPct val="0"/>
                </a:spcBef>
                <a:spcAft>
                  <a:spcPct val="35000"/>
                </a:spcAft>
              </a:pPr>
              <a:r>
                <a:rPr lang="fa-IR" sz="3600" b="1" kern="1200" dirty="0" smtClean="0">
                  <a:cs typeface="B Zar" pitchFamily="2" charset="-78"/>
                </a:rPr>
                <a:t>نمازها و حالت‏هاى مختلفى كه جماعت صحيح است:</a:t>
              </a:r>
              <a:endParaRPr lang="en-US" sz="3600" kern="1200" dirty="0">
                <a:cs typeface="B Zar" pitchFamily="2" charset="-78"/>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graphicFrame>
        <p:nvGraphicFramePr>
          <p:cNvPr id="8" name="Table 7"/>
          <p:cNvGraphicFramePr>
            <a:graphicFrameLocks noGrp="1"/>
          </p:cNvGraphicFramePr>
          <p:nvPr>
            <p:extLst>
              <p:ext uri="{D42A27DB-BD31-4B8C-83A1-F6EECF244321}">
                <p14:modId xmlns="" xmlns:p14="http://schemas.microsoft.com/office/powerpoint/2010/main" val="2507015988"/>
              </p:ext>
            </p:extLst>
          </p:nvPr>
        </p:nvGraphicFramePr>
        <p:xfrm>
          <a:off x="473628" y="1777896"/>
          <a:ext cx="9122842" cy="3865682"/>
        </p:xfrm>
        <a:graphic>
          <a:graphicData uri="http://schemas.openxmlformats.org/drawingml/2006/table">
            <a:tbl>
              <a:tblPr rtl="1" firstRow="1" bandRow="1">
                <a:tableStyleId>{22838BEF-8BB2-4498-84A7-C5851F593DF1}</a:tableStyleId>
              </a:tblPr>
              <a:tblGrid>
                <a:gridCol w="387822"/>
                <a:gridCol w="2696326"/>
                <a:gridCol w="1520426"/>
                <a:gridCol w="4518268"/>
              </a:tblGrid>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lang="fa-IR" sz="2000" dirty="0" smtClean="0">
                        <a:solidFill>
                          <a:srgbClr val="FFFF00"/>
                        </a:solidFill>
                        <a:cs typeface="B Zar" pitchFamily="2" charset="-78"/>
                      </a:endParaRP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نمازامام‏جماعت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نمازمأموم </a:t>
                      </a:r>
                    </a:p>
                  </a:txBody>
                  <a:tcPr>
                    <a:solidFill>
                      <a:schemeClr val="tx2">
                        <a:lumMod val="60000"/>
                        <a:lumOff val="40000"/>
                      </a:schemeClr>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dirty="0" smtClean="0">
                          <a:solidFill>
                            <a:srgbClr val="FFFF00"/>
                          </a:solidFill>
                          <a:cs typeface="B Zar" pitchFamily="2" charset="-78"/>
                        </a:rPr>
                        <a:t>توضيح</a:t>
                      </a:r>
                      <a:endParaRPr lang="en-US" sz="2000" dirty="0" smtClean="0">
                        <a:solidFill>
                          <a:srgbClr val="FFFF00"/>
                        </a:solidFill>
                        <a:cs typeface="B Zar" pitchFamily="2" charset="-78"/>
                      </a:endParaRPr>
                    </a:p>
                  </a:txBody>
                  <a:tcPr>
                    <a:solidFill>
                      <a:schemeClr val="tx2">
                        <a:lumMod val="60000"/>
                        <a:lumOff val="40000"/>
                      </a:schemeClr>
                    </a:solidFill>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7</a:t>
                      </a:r>
                      <a:endParaRPr lang="fa-IR" sz="4000" kern="1200" dirty="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تمام</a:t>
                      </a:r>
                      <a:endParaRPr lang="fa-IR" sz="4000" kern="1200" dirty="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شكسته</a:t>
                      </a:r>
                      <a:endParaRPr lang="en-US" sz="4000" kern="1200" dirty="0" smtClean="0">
                        <a:solidFill>
                          <a:schemeClr val="dk1"/>
                        </a:solidFill>
                        <a:latin typeface="+mn-lt"/>
                        <a:ea typeface="+mn-ea"/>
                        <a:cs typeface="B Zar" pitchFamily="2" charset="-78"/>
                      </a:endParaRP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صحيح، ولى مكروه است،؛ يعنى ثوابش كمتر است.</a:t>
                      </a:r>
                      <a:endParaRPr lang="en-US" sz="4000" kern="1200" dirty="0" smtClean="0">
                        <a:solidFill>
                          <a:schemeClr val="dk1"/>
                        </a:solidFill>
                        <a:latin typeface="+mn-lt"/>
                        <a:ea typeface="+mn-ea"/>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8</a:t>
                      </a:r>
                      <a:endParaRPr lang="en-US" sz="4000" kern="1200" dirty="0" smtClean="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شكسته</a:t>
                      </a:r>
                      <a:endParaRPr lang="en-US" sz="4000" kern="1200" dirty="0" smtClean="0">
                        <a:solidFill>
                          <a:schemeClr val="dk1"/>
                        </a:solidFill>
                        <a:latin typeface="+mn-lt"/>
                        <a:ea typeface="+mn-ea"/>
                        <a:cs typeface="B Zar" pitchFamily="2"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تمام</a:t>
                      </a:r>
                      <a:endParaRPr lang="fa-IR" sz="4000" kern="1200" dirty="0">
                        <a:solidFill>
                          <a:schemeClr val="dk1"/>
                        </a:solidFill>
                        <a:latin typeface="+mn-lt"/>
                        <a:ea typeface="+mn-ea"/>
                        <a:cs typeface="B Zar" pitchFamily="2" charset="-78"/>
                      </a:endParaRP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صحيح، ولى مكروه است،؛ يعنى ثوابش كمتر است.</a:t>
                      </a:r>
                      <a:endParaRPr lang="en-US" sz="4000" kern="1200" dirty="0" smtClean="0">
                        <a:solidFill>
                          <a:schemeClr val="dk1"/>
                        </a:solidFill>
                        <a:latin typeface="+mn-lt"/>
                        <a:ea typeface="+mn-ea"/>
                        <a:cs typeface="B Zar" pitchFamily="2" charset="-78"/>
                      </a:endParaRPr>
                    </a:p>
                  </a:txBody>
                  <a:tcPr/>
                </a:tc>
              </a:tr>
              <a:tr h="543362">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9</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ميّت </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ميّت </a:t>
                      </a:r>
                    </a:p>
                  </a:txBody>
                  <a:tcPr/>
                </a:tc>
                <a:tc>
                  <a:txBody>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lang="fa-IR" sz="4000" kern="1200" dirty="0" smtClean="0">
                          <a:solidFill>
                            <a:schemeClr val="dk1"/>
                          </a:solidFill>
                          <a:latin typeface="+mn-lt"/>
                          <a:ea typeface="+mn-ea"/>
                          <a:cs typeface="B Zar" pitchFamily="2" charset="-78"/>
                        </a:rPr>
                        <a:t>صحيح است.</a:t>
                      </a:r>
                      <a:endParaRPr lang="en-US" sz="4000" kern="1200" dirty="0" smtClean="0">
                        <a:solidFill>
                          <a:schemeClr val="dk1"/>
                        </a:solidFill>
                        <a:latin typeface="+mn-lt"/>
                        <a:ea typeface="+mn-ea"/>
                        <a:cs typeface="B Zar" pitchFamily="2" charset="-78"/>
                      </a:endParaRPr>
                    </a:p>
                  </a:txBody>
                  <a:tcPr/>
                </a:tc>
              </a:tr>
            </a:tbl>
          </a:graphicData>
        </a:graphic>
      </p:graphicFrame>
      <p:grpSp>
        <p:nvGrpSpPr>
          <p:cNvPr id="2" name="Group 10"/>
          <p:cNvGrpSpPr/>
          <p:nvPr/>
        </p:nvGrpSpPr>
        <p:grpSpPr>
          <a:xfrm>
            <a:off x="461880" y="596123"/>
            <a:ext cx="9178834" cy="1096650"/>
            <a:chOff x="6250" y="0"/>
            <a:chExt cx="9213949" cy="1728168"/>
          </a:xfrm>
          <a:scene3d>
            <a:camera prst="orthographicFront"/>
            <a:lightRig rig="flat" dir="t"/>
          </a:scene3d>
        </p:grpSpPr>
        <p:sp>
          <p:nvSpPr>
            <p:cNvPr id="12" name="Rounded Rectangle 11"/>
            <p:cNvSpPr/>
            <p:nvPr/>
          </p:nvSpPr>
          <p:spPr>
            <a:xfrm>
              <a:off x="6250" y="0"/>
              <a:ext cx="9213949" cy="1728168"/>
            </a:xfrm>
            <a:prstGeom prst="roundRect">
              <a:avLst>
                <a:gd name="adj" fmla="val 10000"/>
              </a:avLst>
            </a:prstGeom>
          </p:spPr>
          <p:style>
            <a:lnRef idx="1">
              <a:schemeClr val="accent1"/>
            </a:lnRef>
            <a:fillRef idx="3">
              <a:schemeClr val="accent1"/>
            </a:fillRef>
            <a:effectRef idx="2">
              <a:schemeClr val="accent1"/>
            </a:effectRef>
            <a:fontRef idx="minor">
              <a:schemeClr val="lt1"/>
            </a:fontRef>
          </p:style>
        </p:sp>
        <p:sp>
          <p:nvSpPr>
            <p:cNvPr id="15" name="Rounded Rectangle 4"/>
            <p:cNvSpPr/>
            <p:nvPr/>
          </p:nvSpPr>
          <p:spPr>
            <a:xfrm>
              <a:off x="56866" y="50616"/>
              <a:ext cx="9112717" cy="1626936"/>
            </a:xfrm>
            <a:prstGeom prst="rect">
              <a:avLst/>
            </a:prstGeom>
          </p:spPr>
          <p:style>
            <a:lnRef idx="1">
              <a:schemeClr val="accent1"/>
            </a:lnRef>
            <a:fillRef idx="3">
              <a:schemeClr val="accent1"/>
            </a:fillRef>
            <a:effectRef idx="2">
              <a:schemeClr val="accent1"/>
            </a:effectRef>
            <a:fontRef idx="minor">
              <a:schemeClr val="lt1"/>
            </a:fontRef>
          </p:style>
          <p:txBody>
            <a:bodyPr spcFirstLastPara="0" vert="horz" wrap="square" lIns="36195" tIns="36195" rIns="36195" bIns="36195" numCol="1" spcCol="1270" anchor="ctr" anchorCtr="0">
              <a:noAutofit/>
            </a:bodyPr>
            <a:lstStyle/>
            <a:p>
              <a:pPr lvl="0" algn="ctr" defTabSz="2533650" rtl="1">
                <a:lnSpc>
                  <a:spcPct val="90000"/>
                </a:lnSpc>
                <a:spcBef>
                  <a:spcPct val="0"/>
                </a:spcBef>
                <a:spcAft>
                  <a:spcPct val="35000"/>
                </a:spcAft>
              </a:pPr>
              <a:r>
                <a:rPr lang="fa-IR" sz="3600" b="1" kern="1200" dirty="0" smtClean="0">
                  <a:cs typeface="B Zar" pitchFamily="2" charset="-78"/>
                </a:rPr>
                <a:t>نمازها و حالت‏هاى مختلفى كه جماعت صحيح است:</a:t>
              </a:r>
              <a:endParaRPr lang="en-US" sz="3600" kern="1200" dirty="0">
                <a:cs typeface="B Zar" pitchFamily="2" charset="-78"/>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487908"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مسأله</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4401205"/>
          </a:xfrm>
          <a:prstGeom prst="rect">
            <a:avLst/>
          </a:prstGeom>
        </p:spPr>
        <p:txBody>
          <a:bodyPr wrap="square">
            <a:spAutoFit/>
          </a:bodyPr>
          <a:lstStyle/>
          <a:p>
            <a:pPr lvl="0" algn="justLow" rtl="1"/>
            <a:r>
              <a:rPr lang="fa-IR" sz="4000" b="1" dirty="0" smtClean="0">
                <a:cs typeface="B Zar" pitchFamily="2" charset="-78"/>
              </a:rPr>
              <a:t>اگر امام جماعت نماز قضاى يوميّه خود يا ديگرى را مى‏خواند، در صورتى كه نماز قضاى قطعى باشد اقتداى به او اشكال ندارد ولى در صورتى كه احتياطا نماز را قضا مى‏كند، اقتداى به او اشكال دارد، اما مأموم مى‏تواند نماز قضاى احتياطى را به امام جماعت اقتدا كند.</a:t>
            </a:r>
            <a:endParaRPr lang="en-US" sz="4000" b="1" dirty="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
        <p:nvSpPr>
          <p:cNvPr id="18" name="Freeform 17"/>
          <p:cNvSpPr/>
          <p:nvPr/>
        </p:nvSpPr>
        <p:spPr>
          <a:xfrm>
            <a:off x="2537405" y="714356"/>
            <a:ext cx="7225719" cy="777680"/>
          </a:xfrm>
          <a:custGeom>
            <a:avLst/>
            <a:gdLst>
              <a:gd name="connsiteX0" fmla="*/ 0 w 7225719"/>
              <a:gd name="connsiteY0" fmla="*/ 77768 h 777680"/>
              <a:gd name="connsiteX1" fmla="*/ 22778 w 7225719"/>
              <a:gd name="connsiteY1" fmla="*/ 22778 h 777680"/>
              <a:gd name="connsiteX2" fmla="*/ 77768 w 7225719"/>
              <a:gd name="connsiteY2" fmla="*/ 0 h 777680"/>
              <a:gd name="connsiteX3" fmla="*/ 7147951 w 7225719"/>
              <a:gd name="connsiteY3" fmla="*/ 0 h 777680"/>
              <a:gd name="connsiteX4" fmla="*/ 7202941 w 7225719"/>
              <a:gd name="connsiteY4" fmla="*/ 22778 h 777680"/>
              <a:gd name="connsiteX5" fmla="*/ 7225719 w 7225719"/>
              <a:gd name="connsiteY5" fmla="*/ 77768 h 777680"/>
              <a:gd name="connsiteX6" fmla="*/ 7225719 w 7225719"/>
              <a:gd name="connsiteY6" fmla="*/ 699912 h 777680"/>
              <a:gd name="connsiteX7" fmla="*/ 7202941 w 7225719"/>
              <a:gd name="connsiteY7" fmla="*/ 754902 h 777680"/>
              <a:gd name="connsiteX8" fmla="*/ 7147951 w 7225719"/>
              <a:gd name="connsiteY8" fmla="*/ 777680 h 777680"/>
              <a:gd name="connsiteX9" fmla="*/ 77768 w 7225719"/>
              <a:gd name="connsiteY9" fmla="*/ 777680 h 777680"/>
              <a:gd name="connsiteX10" fmla="*/ 22778 w 7225719"/>
              <a:gd name="connsiteY10" fmla="*/ 754902 h 777680"/>
              <a:gd name="connsiteX11" fmla="*/ 0 w 7225719"/>
              <a:gd name="connsiteY11" fmla="*/ 699912 h 777680"/>
              <a:gd name="connsiteX12" fmla="*/ 0 w 7225719"/>
              <a:gd name="connsiteY12" fmla="*/ 77768 h 77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25719" h="777680">
                <a:moveTo>
                  <a:pt x="0" y="77768"/>
                </a:moveTo>
                <a:cubicBezTo>
                  <a:pt x="0" y="57143"/>
                  <a:pt x="8193" y="37362"/>
                  <a:pt x="22778" y="22778"/>
                </a:cubicBezTo>
                <a:cubicBezTo>
                  <a:pt x="37362" y="8194"/>
                  <a:pt x="57143" y="0"/>
                  <a:pt x="77768" y="0"/>
                </a:cubicBezTo>
                <a:lnTo>
                  <a:pt x="7147951" y="0"/>
                </a:lnTo>
                <a:cubicBezTo>
                  <a:pt x="7168576" y="0"/>
                  <a:pt x="7188357" y="8193"/>
                  <a:pt x="7202941" y="22778"/>
                </a:cubicBezTo>
                <a:cubicBezTo>
                  <a:pt x="7217525" y="37362"/>
                  <a:pt x="7225719" y="57143"/>
                  <a:pt x="7225719" y="77768"/>
                </a:cubicBezTo>
                <a:lnTo>
                  <a:pt x="7225719" y="699912"/>
                </a:lnTo>
                <a:cubicBezTo>
                  <a:pt x="7225719" y="720537"/>
                  <a:pt x="7217526" y="740318"/>
                  <a:pt x="7202941" y="754902"/>
                </a:cubicBezTo>
                <a:cubicBezTo>
                  <a:pt x="7188357" y="769486"/>
                  <a:pt x="7168576" y="777680"/>
                  <a:pt x="7147951" y="777680"/>
                </a:cubicBezTo>
                <a:lnTo>
                  <a:pt x="77768" y="777680"/>
                </a:lnTo>
                <a:cubicBezTo>
                  <a:pt x="57143" y="777680"/>
                  <a:pt x="37362" y="769487"/>
                  <a:pt x="22778" y="754902"/>
                </a:cubicBezTo>
                <a:cubicBezTo>
                  <a:pt x="8194" y="740318"/>
                  <a:pt x="0" y="720537"/>
                  <a:pt x="0" y="699912"/>
                </a:cubicBezTo>
                <a:lnTo>
                  <a:pt x="0" y="7776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8977" tIns="73577" rIns="98977" bIns="73577" numCol="1" spcCol="1270" anchor="ctr" anchorCtr="0">
            <a:noAutofit/>
          </a:bodyPr>
          <a:lstStyle/>
          <a:p>
            <a:pPr lvl="0" algn="ctr" defTabSz="1778000" rtl="1">
              <a:lnSpc>
                <a:spcPct val="90000"/>
              </a:lnSpc>
              <a:spcBef>
                <a:spcPct val="0"/>
              </a:spcBef>
              <a:spcAft>
                <a:spcPct val="35000"/>
              </a:spcAft>
            </a:pPr>
            <a:r>
              <a:rPr lang="fa-IR" sz="4000" b="1" kern="1200" dirty="0" smtClean="0">
                <a:cs typeface="B Zar" pitchFamily="2" charset="-78"/>
              </a:rPr>
              <a:t>مواردى كه نماز جماعت صحيح نيست:</a:t>
            </a:r>
            <a:endParaRPr lang="en-US" sz="4000" kern="1200" dirty="0">
              <a:cs typeface="B Zar" pitchFamily="2" charset="-78"/>
            </a:endParaRPr>
          </a:p>
        </p:txBody>
      </p:sp>
      <p:sp>
        <p:nvSpPr>
          <p:cNvPr id="19" name="Freeform 18"/>
          <p:cNvSpPr/>
          <p:nvPr/>
        </p:nvSpPr>
        <p:spPr>
          <a:xfrm>
            <a:off x="7865575" y="1492036"/>
            <a:ext cx="1174977" cy="1043437"/>
          </a:xfrm>
          <a:custGeom>
            <a:avLst/>
            <a:gdLst/>
            <a:ahLst/>
            <a:cxnLst/>
            <a:rect l="0" t="0" r="0" b="0"/>
            <a:pathLst>
              <a:path>
                <a:moveTo>
                  <a:pt x="1174977" y="0"/>
                </a:moveTo>
                <a:lnTo>
                  <a:pt x="1174977" y="1043437"/>
                </a:lnTo>
                <a:lnTo>
                  <a:pt x="0" y="10434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Freeform 19"/>
          <p:cNvSpPr/>
          <p:nvPr/>
        </p:nvSpPr>
        <p:spPr>
          <a:xfrm>
            <a:off x="309530" y="1783810"/>
            <a:ext cx="7556044" cy="1503326"/>
          </a:xfrm>
          <a:custGeom>
            <a:avLst/>
            <a:gdLst>
              <a:gd name="connsiteX0" fmla="*/ 0 w 7556044"/>
              <a:gd name="connsiteY0" fmla="*/ 150333 h 1503326"/>
              <a:gd name="connsiteX1" fmla="*/ 44032 w 7556044"/>
              <a:gd name="connsiteY1" fmla="*/ 44032 h 1503326"/>
              <a:gd name="connsiteX2" fmla="*/ 150334 w 7556044"/>
              <a:gd name="connsiteY2" fmla="*/ 1 h 1503326"/>
              <a:gd name="connsiteX3" fmla="*/ 7405711 w 7556044"/>
              <a:gd name="connsiteY3" fmla="*/ 0 h 1503326"/>
              <a:gd name="connsiteX4" fmla="*/ 7512012 w 7556044"/>
              <a:gd name="connsiteY4" fmla="*/ 44032 h 1503326"/>
              <a:gd name="connsiteX5" fmla="*/ 7556043 w 7556044"/>
              <a:gd name="connsiteY5" fmla="*/ 150334 h 1503326"/>
              <a:gd name="connsiteX6" fmla="*/ 7556044 w 7556044"/>
              <a:gd name="connsiteY6" fmla="*/ 1352993 h 1503326"/>
              <a:gd name="connsiteX7" fmla="*/ 7512012 w 7556044"/>
              <a:gd name="connsiteY7" fmla="*/ 1459295 h 1503326"/>
              <a:gd name="connsiteX8" fmla="*/ 7405710 w 7556044"/>
              <a:gd name="connsiteY8" fmla="*/ 1503326 h 1503326"/>
              <a:gd name="connsiteX9" fmla="*/ 150333 w 7556044"/>
              <a:gd name="connsiteY9" fmla="*/ 1503326 h 1503326"/>
              <a:gd name="connsiteX10" fmla="*/ 44032 w 7556044"/>
              <a:gd name="connsiteY10" fmla="*/ 1459294 h 1503326"/>
              <a:gd name="connsiteX11" fmla="*/ 1 w 7556044"/>
              <a:gd name="connsiteY11" fmla="*/ 1352992 h 1503326"/>
              <a:gd name="connsiteX12" fmla="*/ 0 w 7556044"/>
              <a:gd name="connsiteY12" fmla="*/ 150333 h 150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044" h="1503326">
                <a:moveTo>
                  <a:pt x="0" y="150333"/>
                </a:moveTo>
                <a:cubicBezTo>
                  <a:pt x="0" y="110462"/>
                  <a:pt x="15839" y="72224"/>
                  <a:pt x="44032" y="44032"/>
                </a:cubicBezTo>
                <a:cubicBezTo>
                  <a:pt x="72225" y="15839"/>
                  <a:pt x="110463" y="1"/>
                  <a:pt x="150334" y="1"/>
                </a:cubicBezTo>
                <a:lnTo>
                  <a:pt x="7405711" y="0"/>
                </a:lnTo>
                <a:cubicBezTo>
                  <a:pt x="7445582" y="0"/>
                  <a:pt x="7483820" y="15839"/>
                  <a:pt x="7512012" y="44032"/>
                </a:cubicBezTo>
                <a:cubicBezTo>
                  <a:pt x="7540205" y="72225"/>
                  <a:pt x="7556043" y="110463"/>
                  <a:pt x="7556043" y="150334"/>
                </a:cubicBezTo>
                <a:cubicBezTo>
                  <a:pt x="7556043" y="551220"/>
                  <a:pt x="7556044" y="952107"/>
                  <a:pt x="7556044" y="1352993"/>
                </a:cubicBezTo>
                <a:cubicBezTo>
                  <a:pt x="7556044" y="1392864"/>
                  <a:pt x="7540205" y="1431102"/>
                  <a:pt x="7512012" y="1459295"/>
                </a:cubicBezTo>
                <a:cubicBezTo>
                  <a:pt x="7483819" y="1487488"/>
                  <a:pt x="7445581" y="1503327"/>
                  <a:pt x="7405710" y="1503326"/>
                </a:cubicBezTo>
                <a:lnTo>
                  <a:pt x="150333" y="1503326"/>
                </a:lnTo>
                <a:cubicBezTo>
                  <a:pt x="110462" y="1503326"/>
                  <a:pt x="72224" y="1487487"/>
                  <a:pt x="44032" y="1459294"/>
                </a:cubicBezTo>
                <a:cubicBezTo>
                  <a:pt x="15839" y="1431101"/>
                  <a:pt x="1" y="1392863"/>
                  <a:pt x="1" y="1352992"/>
                </a:cubicBezTo>
                <a:cubicBezTo>
                  <a:pt x="1" y="952106"/>
                  <a:pt x="0" y="551219"/>
                  <a:pt x="0" y="150333"/>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751" tIns="74511" rIns="89751" bIns="74511" numCol="1" spcCol="1270" anchor="ctr" anchorCtr="0">
            <a:noAutofit/>
          </a:bodyPr>
          <a:lstStyle/>
          <a:p>
            <a:pPr lvl="0" algn="justLow" defTabSz="1066800" rtl="1">
              <a:lnSpc>
                <a:spcPct val="90000"/>
              </a:lnSpc>
              <a:spcBef>
                <a:spcPct val="0"/>
              </a:spcBef>
              <a:spcAft>
                <a:spcPct val="35000"/>
              </a:spcAft>
            </a:pPr>
            <a:r>
              <a:rPr lang="fa-IR" sz="2400" b="1" kern="1200" dirty="0" smtClean="0">
                <a:cs typeface="B Zar" pitchFamily="2" charset="-78"/>
              </a:rPr>
              <a:t>1 ـ نمازهاى مستحب به جماعت صحيح نيست، به جز نماز طلب باران و نمازهاى واجب كه به جهتى مستحب شده است؛ مانند نماز عيدين در زمان غيبت، كه به قصد رجاء به جماعت صحيح است.</a:t>
            </a:r>
            <a:endParaRPr lang="en-US" sz="2400" b="1" kern="1200" dirty="0" smtClean="0">
              <a:cs typeface="B Zar" pitchFamily="2" charset="-78"/>
            </a:endParaRPr>
          </a:p>
        </p:txBody>
      </p:sp>
      <p:sp>
        <p:nvSpPr>
          <p:cNvPr id="21" name="Freeform 20"/>
          <p:cNvSpPr/>
          <p:nvPr/>
        </p:nvSpPr>
        <p:spPr>
          <a:xfrm>
            <a:off x="7865575" y="1492036"/>
            <a:ext cx="1174977" cy="2452399"/>
          </a:xfrm>
          <a:custGeom>
            <a:avLst/>
            <a:gdLst/>
            <a:ahLst/>
            <a:cxnLst/>
            <a:rect l="0" t="0" r="0" b="0"/>
            <a:pathLst>
              <a:path>
                <a:moveTo>
                  <a:pt x="1174977" y="0"/>
                </a:moveTo>
                <a:lnTo>
                  <a:pt x="1174977" y="2452399"/>
                </a:lnTo>
                <a:lnTo>
                  <a:pt x="0" y="245239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309530" y="3426886"/>
            <a:ext cx="7556044" cy="1035099"/>
          </a:xfrm>
          <a:custGeom>
            <a:avLst/>
            <a:gdLst>
              <a:gd name="connsiteX0" fmla="*/ 0 w 7556044"/>
              <a:gd name="connsiteY0" fmla="*/ 103510 h 1035099"/>
              <a:gd name="connsiteX1" fmla="*/ 30317 w 7556044"/>
              <a:gd name="connsiteY1" fmla="*/ 30317 h 1035099"/>
              <a:gd name="connsiteX2" fmla="*/ 103510 w 7556044"/>
              <a:gd name="connsiteY2" fmla="*/ 0 h 1035099"/>
              <a:gd name="connsiteX3" fmla="*/ 7452534 w 7556044"/>
              <a:gd name="connsiteY3" fmla="*/ 0 h 1035099"/>
              <a:gd name="connsiteX4" fmla="*/ 7525727 w 7556044"/>
              <a:gd name="connsiteY4" fmla="*/ 30317 h 1035099"/>
              <a:gd name="connsiteX5" fmla="*/ 7556044 w 7556044"/>
              <a:gd name="connsiteY5" fmla="*/ 103510 h 1035099"/>
              <a:gd name="connsiteX6" fmla="*/ 7556044 w 7556044"/>
              <a:gd name="connsiteY6" fmla="*/ 931589 h 1035099"/>
              <a:gd name="connsiteX7" fmla="*/ 7525727 w 7556044"/>
              <a:gd name="connsiteY7" fmla="*/ 1004782 h 1035099"/>
              <a:gd name="connsiteX8" fmla="*/ 7452534 w 7556044"/>
              <a:gd name="connsiteY8" fmla="*/ 1035099 h 1035099"/>
              <a:gd name="connsiteX9" fmla="*/ 103510 w 7556044"/>
              <a:gd name="connsiteY9" fmla="*/ 1035099 h 1035099"/>
              <a:gd name="connsiteX10" fmla="*/ 30317 w 7556044"/>
              <a:gd name="connsiteY10" fmla="*/ 1004782 h 1035099"/>
              <a:gd name="connsiteX11" fmla="*/ 0 w 7556044"/>
              <a:gd name="connsiteY11" fmla="*/ 931589 h 1035099"/>
              <a:gd name="connsiteX12" fmla="*/ 0 w 7556044"/>
              <a:gd name="connsiteY12" fmla="*/ 103510 h 103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044" h="1035099">
                <a:moveTo>
                  <a:pt x="0" y="103510"/>
                </a:moveTo>
                <a:cubicBezTo>
                  <a:pt x="0" y="76057"/>
                  <a:pt x="10906" y="49729"/>
                  <a:pt x="30317" y="30317"/>
                </a:cubicBezTo>
                <a:cubicBezTo>
                  <a:pt x="49729" y="10905"/>
                  <a:pt x="76057" y="0"/>
                  <a:pt x="103510" y="0"/>
                </a:cubicBezTo>
                <a:lnTo>
                  <a:pt x="7452534" y="0"/>
                </a:lnTo>
                <a:cubicBezTo>
                  <a:pt x="7479987" y="0"/>
                  <a:pt x="7506315" y="10906"/>
                  <a:pt x="7525727" y="30317"/>
                </a:cubicBezTo>
                <a:cubicBezTo>
                  <a:pt x="7545139" y="49729"/>
                  <a:pt x="7556044" y="76057"/>
                  <a:pt x="7556044" y="103510"/>
                </a:cubicBezTo>
                <a:lnTo>
                  <a:pt x="7556044" y="931589"/>
                </a:lnTo>
                <a:cubicBezTo>
                  <a:pt x="7556044" y="959042"/>
                  <a:pt x="7545139" y="985370"/>
                  <a:pt x="7525727" y="1004782"/>
                </a:cubicBezTo>
                <a:cubicBezTo>
                  <a:pt x="7506315" y="1024194"/>
                  <a:pt x="7479987" y="1035099"/>
                  <a:pt x="7452534" y="1035099"/>
                </a:cubicBezTo>
                <a:lnTo>
                  <a:pt x="103510" y="1035099"/>
                </a:lnTo>
                <a:cubicBezTo>
                  <a:pt x="76057" y="1035099"/>
                  <a:pt x="49729" y="1024193"/>
                  <a:pt x="30317" y="1004782"/>
                </a:cubicBezTo>
                <a:cubicBezTo>
                  <a:pt x="10905" y="985370"/>
                  <a:pt x="0" y="959042"/>
                  <a:pt x="0" y="931589"/>
                </a:cubicBezTo>
                <a:lnTo>
                  <a:pt x="0" y="10351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037" tIns="60797" rIns="76037" bIns="60797" numCol="1" spcCol="1270" anchor="ctr" anchorCtr="0">
            <a:noAutofit/>
          </a:bodyPr>
          <a:lstStyle/>
          <a:p>
            <a:pPr lvl="0" algn="justLow" defTabSz="1066800" rtl="1">
              <a:lnSpc>
                <a:spcPct val="90000"/>
              </a:lnSpc>
              <a:spcBef>
                <a:spcPct val="0"/>
              </a:spcBef>
              <a:spcAft>
                <a:spcPct val="35000"/>
              </a:spcAft>
            </a:pPr>
            <a:r>
              <a:rPr lang="fa-IR" sz="2400" b="1" kern="1200" dirty="0" smtClean="0">
                <a:cs typeface="B Zar" pitchFamily="2" charset="-78"/>
              </a:rPr>
              <a:t>2 ـ هيچكدام از نمازهاى يوميّه را نمى‏توان به نمازهاى آيات، اموات و احتياط، اقتدا كرد و عكس آن نيز صحيح نيست.</a:t>
            </a:r>
            <a:endParaRPr lang="en-US" sz="2400" b="1" kern="1200" dirty="0" smtClean="0">
              <a:cs typeface="B Zar" pitchFamily="2" charset="-78"/>
            </a:endParaRPr>
          </a:p>
        </p:txBody>
      </p:sp>
      <p:sp>
        <p:nvSpPr>
          <p:cNvPr id="23" name="Freeform 22"/>
          <p:cNvSpPr/>
          <p:nvPr/>
        </p:nvSpPr>
        <p:spPr>
          <a:xfrm>
            <a:off x="7865575" y="1492036"/>
            <a:ext cx="1174977" cy="3451389"/>
          </a:xfrm>
          <a:custGeom>
            <a:avLst/>
            <a:gdLst/>
            <a:ahLst/>
            <a:cxnLst/>
            <a:rect l="0" t="0" r="0" b="0"/>
            <a:pathLst>
              <a:path>
                <a:moveTo>
                  <a:pt x="1174977" y="0"/>
                </a:moveTo>
                <a:lnTo>
                  <a:pt x="1174977" y="3451389"/>
                </a:lnTo>
                <a:lnTo>
                  <a:pt x="0" y="345138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Freeform 23"/>
          <p:cNvSpPr/>
          <p:nvPr/>
        </p:nvSpPr>
        <p:spPr>
          <a:xfrm>
            <a:off x="309530" y="4602583"/>
            <a:ext cx="7556044" cy="681685"/>
          </a:xfrm>
          <a:custGeom>
            <a:avLst/>
            <a:gdLst>
              <a:gd name="connsiteX0" fmla="*/ 0 w 7556044"/>
              <a:gd name="connsiteY0" fmla="*/ 68169 h 681685"/>
              <a:gd name="connsiteX1" fmla="*/ 19966 w 7556044"/>
              <a:gd name="connsiteY1" fmla="*/ 19966 h 681685"/>
              <a:gd name="connsiteX2" fmla="*/ 68169 w 7556044"/>
              <a:gd name="connsiteY2" fmla="*/ 0 h 681685"/>
              <a:gd name="connsiteX3" fmla="*/ 7487875 w 7556044"/>
              <a:gd name="connsiteY3" fmla="*/ 0 h 681685"/>
              <a:gd name="connsiteX4" fmla="*/ 7536078 w 7556044"/>
              <a:gd name="connsiteY4" fmla="*/ 19966 h 681685"/>
              <a:gd name="connsiteX5" fmla="*/ 7556044 w 7556044"/>
              <a:gd name="connsiteY5" fmla="*/ 68169 h 681685"/>
              <a:gd name="connsiteX6" fmla="*/ 7556044 w 7556044"/>
              <a:gd name="connsiteY6" fmla="*/ 613516 h 681685"/>
              <a:gd name="connsiteX7" fmla="*/ 7536078 w 7556044"/>
              <a:gd name="connsiteY7" fmla="*/ 661719 h 681685"/>
              <a:gd name="connsiteX8" fmla="*/ 7487875 w 7556044"/>
              <a:gd name="connsiteY8" fmla="*/ 681685 h 681685"/>
              <a:gd name="connsiteX9" fmla="*/ 68169 w 7556044"/>
              <a:gd name="connsiteY9" fmla="*/ 681685 h 681685"/>
              <a:gd name="connsiteX10" fmla="*/ 19966 w 7556044"/>
              <a:gd name="connsiteY10" fmla="*/ 661719 h 681685"/>
              <a:gd name="connsiteX11" fmla="*/ 0 w 7556044"/>
              <a:gd name="connsiteY11" fmla="*/ 613516 h 681685"/>
              <a:gd name="connsiteX12" fmla="*/ 0 w 7556044"/>
              <a:gd name="connsiteY12" fmla="*/ 68169 h 681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044" h="681685">
                <a:moveTo>
                  <a:pt x="0" y="68169"/>
                </a:moveTo>
                <a:cubicBezTo>
                  <a:pt x="0" y="50089"/>
                  <a:pt x="7182" y="32750"/>
                  <a:pt x="19966" y="19966"/>
                </a:cubicBezTo>
                <a:cubicBezTo>
                  <a:pt x="32750" y="7182"/>
                  <a:pt x="50089" y="0"/>
                  <a:pt x="68169" y="0"/>
                </a:cubicBezTo>
                <a:lnTo>
                  <a:pt x="7487875" y="0"/>
                </a:lnTo>
                <a:cubicBezTo>
                  <a:pt x="7505955" y="0"/>
                  <a:pt x="7523294" y="7182"/>
                  <a:pt x="7536078" y="19966"/>
                </a:cubicBezTo>
                <a:cubicBezTo>
                  <a:pt x="7548862" y="32750"/>
                  <a:pt x="7556044" y="50089"/>
                  <a:pt x="7556044" y="68169"/>
                </a:cubicBezTo>
                <a:lnTo>
                  <a:pt x="7556044" y="613516"/>
                </a:lnTo>
                <a:cubicBezTo>
                  <a:pt x="7556044" y="631596"/>
                  <a:pt x="7548862" y="648935"/>
                  <a:pt x="7536078" y="661719"/>
                </a:cubicBezTo>
                <a:cubicBezTo>
                  <a:pt x="7523294" y="674503"/>
                  <a:pt x="7505955" y="681685"/>
                  <a:pt x="7487875" y="681685"/>
                </a:cubicBezTo>
                <a:lnTo>
                  <a:pt x="68169" y="681685"/>
                </a:lnTo>
                <a:cubicBezTo>
                  <a:pt x="50089" y="681685"/>
                  <a:pt x="32750" y="674503"/>
                  <a:pt x="19966" y="661719"/>
                </a:cubicBezTo>
                <a:cubicBezTo>
                  <a:pt x="7182" y="648935"/>
                  <a:pt x="0" y="631596"/>
                  <a:pt x="0" y="613516"/>
                </a:cubicBezTo>
                <a:lnTo>
                  <a:pt x="0" y="68169"/>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5686" tIns="50446" rIns="65686" bIns="50446" numCol="1" spcCol="1270" anchor="ctr" anchorCtr="0">
            <a:noAutofit/>
          </a:bodyPr>
          <a:lstStyle/>
          <a:p>
            <a:pPr lvl="0" algn="justLow" defTabSz="1066800" rtl="1">
              <a:lnSpc>
                <a:spcPct val="90000"/>
              </a:lnSpc>
              <a:spcBef>
                <a:spcPct val="0"/>
              </a:spcBef>
              <a:spcAft>
                <a:spcPct val="35000"/>
              </a:spcAft>
            </a:pPr>
            <a:r>
              <a:rPr lang="fa-IR" sz="2400" b="1" kern="1200" dirty="0" smtClean="0">
                <a:cs typeface="B Zar" pitchFamily="2" charset="-78"/>
              </a:rPr>
              <a:t>3 ـ صحيح بودن نماز طواف نيز به جماعت، محل اشكال است.</a:t>
            </a:r>
            <a:endParaRPr lang="en-US" sz="2400" b="1" kern="1200" dirty="0" smtClean="0">
              <a:cs typeface="B Zar" pitchFamily="2" charset="-78"/>
            </a:endParaRPr>
          </a:p>
        </p:txBody>
      </p:sp>
      <p:sp>
        <p:nvSpPr>
          <p:cNvPr id="25" name="Freeform 24"/>
          <p:cNvSpPr/>
          <p:nvPr/>
        </p:nvSpPr>
        <p:spPr>
          <a:xfrm>
            <a:off x="7865575" y="1492036"/>
            <a:ext cx="1174977" cy="4452656"/>
          </a:xfrm>
          <a:custGeom>
            <a:avLst/>
            <a:gdLst/>
            <a:ahLst/>
            <a:cxnLst/>
            <a:rect l="0" t="0" r="0" b="0"/>
            <a:pathLst>
              <a:path>
                <a:moveTo>
                  <a:pt x="1174977" y="0"/>
                </a:moveTo>
                <a:lnTo>
                  <a:pt x="1174977" y="4452656"/>
                </a:lnTo>
                <a:lnTo>
                  <a:pt x="0" y="445265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Freeform 25"/>
          <p:cNvSpPr/>
          <p:nvPr/>
        </p:nvSpPr>
        <p:spPr>
          <a:xfrm>
            <a:off x="309530" y="5427143"/>
            <a:ext cx="7556044" cy="1035099"/>
          </a:xfrm>
          <a:custGeom>
            <a:avLst/>
            <a:gdLst>
              <a:gd name="connsiteX0" fmla="*/ 0 w 7556044"/>
              <a:gd name="connsiteY0" fmla="*/ 103510 h 1035099"/>
              <a:gd name="connsiteX1" fmla="*/ 30317 w 7556044"/>
              <a:gd name="connsiteY1" fmla="*/ 30317 h 1035099"/>
              <a:gd name="connsiteX2" fmla="*/ 103510 w 7556044"/>
              <a:gd name="connsiteY2" fmla="*/ 0 h 1035099"/>
              <a:gd name="connsiteX3" fmla="*/ 7452534 w 7556044"/>
              <a:gd name="connsiteY3" fmla="*/ 0 h 1035099"/>
              <a:gd name="connsiteX4" fmla="*/ 7525727 w 7556044"/>
              <a:gd name="connsiteY4" fmla="*/ 30317 h 1035099"/>
              <a:gd name="connsiteX5" fmla="*/ 7556044 w 7556044"/>
              <a:gd name="connsiteY5" fmla="*/ 103510 h 1035099"/>
              <a:gd name="connsiteX6" fmla="*/ 7556044 w 7556044"/>
              <a:gd name="connsiteY6" fmla="*/ 931589 h 1035099"/>
              <a:gd name="connsiteX7" fmla="*/ 7525727 w 7556044"/>
              <a:gd name="connsiteY7" fmla="*/ 1004782 h 1035099"/>
              <a:gd name="connsiteX8" fmla="*/ 7452534 w 7556044"/>
              <a:gd name="connsiteY8" fmla="*/ 1035099 h 1035099"/>
              <a:gd name="connsiteX9" fmla="*/ 103510 w 7556044"/>
              <a:gd name="connsiteY9" fmla="*/ 1035099 h 1035099"/>
              <a:gd name="connsiteX10" fmla="*/ 30317 w 7556044"/>
              <a:gd name="connsiteY10" fmla="*/ 1004782 h 1035099"/>
              <a:gd name="connsiteX11" fmla="*/ 0 w 7556044"/>
              <a:gd name="connsiteY11" fmla="*/ 931589 h 1035099"/>
              <a:gd name="connsiteX12" fmla="*/ 0 w 7556044"/>
              <a:gd name="connsiteY12" fmla="*/ 103510 h 103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6044" h="1035099">
                <a:moveTo>
                  <a:pt x="0" y="103510"/>
                </a:moveTo>
                <a:cubicBezTo>
                  <a:pt x="0" y="76057"/>
                  <a:pt x="10906" y="49729"/>
                  <a:pt x="30317" y="30317"/>
                </a:cubicBezTo>
                <a:cubicBezTo>
                  <a:pt x="49729" y="10905"/>
                  <a:pt x="76057" y="0"/>
                  <a:pt x="103510" y="0"/>
                </a:cubicBezTo>
                <a:lnTo>
                  <a:pt x="7452534" y="0"/>
                </a:lnTo>
                <a:cubicBezTo>
                  <a:pt x="7479987" y="0"/>
                  <a:pt x="7506315" y="10906"/>
                  <a:pt x="7525727" y="30317"/>
                </a:cubicBezTo>
                <a:cubicBezTo>
                  <a:pt x="7545139" y="49729"/>
                  <a:pt x="7556044" y="76057"/>
                  <a:pt x="7556044" y="103510"/>
                </a:cubicBezTo>
                <a:lnTo>
                  <a:pt x="7556044" y="931589"/>
                </a:lnTo>
                <a:cubicBezTo>
                  <a:pt x="7556044" y="959042"/>
                  <a:pt x="7545139" y="985370"/>
                  <a:pt x="7525727" y="1004782"/>
                </a:cubicBezTo>
                <a:cubicBezTo>
                  <a:pt x="7506315" y="1024194"/>
                  <a:pt x="7479987" y="1035099"/>
                  <a:pt x="7452534" y="1035099"/>
                </a:cubicBezTo>
                <a:lnTo>
                  <a:pt x="103510" y="1035099"/>
                </a:lnTo>
                <a:cubicBezTo>
                  <a:pt x="76057" y="1035099"/>
                  <a:pt x="49729" y="1024193"/>
                  <a:pt x="30317" y="1004782"/>
                </a:cubicBezTo>
                <a:cubicBezTo>
                  <a:pt x="10905" y="985370"/>
                  <a:pt x="0" y="959042"/>
                  <a:pt x="0" y="931589"/>
                </a:cubicBezTo>
                <a:lnTo>
                  <a:pt x="0" y="10351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037" tIns="60797" rIns="76037" bIns="60797" numCol="1" spcCol="1270" anchor="ctr" anchorCtr="0">
            <a:noAutofit/>
          </a:bodyPr>
          <a:lstStyle/>
          <a:p>
            <a:pPr lvl="0" algn="justLow" defTabSz="1066800" rtl="1">
              <a:lnSpc>
                <a:spcPct val="90000"/>
              </a:lnSpc>
              <a:spcBef>
                <a:spcPct val="0"/>
              </a:spcBef>
              <a:spcAft>
                <a:spcPct val="35000"/>
              </a:spcAft>
            </a:pPr>
            <a:r>
              <a:rPr lang="fa-IR" sz="2400" b="1" kern="1200" dirty="0" smtClean="0">
                <a:cs typeface="B Zar" pitchFamily="2" charset="-78"/>
              </a:rPr>
              <a:t>4 ـ اگر انسان نداند نمازى را كه امام جماعت مى‏خواند نماز واجب يوميّه است يا نماز مستحب، نمى‏تواند به او اقتدا كند.</a:t>
            </a:r>
            <a:endParaRPr lang="en-US" sz="2400" b="1" kern="1200" dirty="0" smtClean="0">
              <a:cs typeface="B Za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666720" y="1000108"/>
            <a:ext cx="8715436" cy="5357850"/>
          </a:xfrm>
          <a:prstGeom prst="roundRect">
            <a:avLst>
              <a:gd name="adj" fmla="val 1021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52472" y="1286422"/>
            <a:ext cx="8143932" cy="3785652"/>
          </a:xfrm>
          <a:prstGeom prst="rect">
            <a:avLst/>
          </a:prstGeom>
        </p:spPr>
        <p:txBody>
          <a:bodyPr wrap="square">
            <a:spAutoFit/>
          </a:bodyPr>
          <a:lstStyle/>
          <a:p>
            <a:pPr lvl="0" algn="justLow" rtl="1"/>
            <a:r>
              <a:rPr lang="fa-IR" sz="4800" b="1" dirty="0" smtClean="0">
                <a:cs typeface="B Zar" pitchFamily="2" charset="-78"/>
              </a:rPr>
              <a:t>وحدت امّت اسلامى از مسائلى است كه اسلام به آن اهميّت بسيار داده است و براى حفظ و ادامه آن، برنامه‏هاى ويژه‏اى دارد كه يكى از آنها نماز جماعت است.</a:t>
            </a:r>
            <a:endParaRPr lang="en-US" sz="4800" b="1" dirty="0">
              <a:cs typeface="B Zar" pitchFamily="2" charset="-78"/>
            </a:endParaRPr>
          </a:p>
        </p:txBody>
      </p:sp>
      <p:sp>
        <p:nvSpPr>
          <p:cNvPr id="8" name="Rectangle 7"/>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pic>
        <p:nvPicPr>
          <p:cNvPr id="11" name="Picture 10" descr="Picture1.png"/>
          <p:cNvPicPr>
            <a:picLocks noChangeAspect="1"/>
          </p:cNvPicPr>
          <p:nvPr/>
        </p:nvPicPr>
        <p:blipFill>
          <a:blip r:embed="rId2" cstate="print"/>
          <a:stretch>
            <a:fillRect/>
          </a:stretch>
        </p:blipFill>
        <p:spPr>
          <a:xfrm>
            <a:off x="523844" y="857232"/>
            <a:ext cx="8929902" cy="560176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82620" y="599167"/>
            <a:ext cx="3060453" cy="584775"/>
          </a:xfrm>
          <a:prstGeom prst="rect">
            <a:avLst/>
          </a:prstGeom>
        </p:spPr>
        <p:txBody>
          <a:bodyPr wrap="none">
            <a:spAutoFit/>
          </a:bodyPr>
          <a:lstStyle/>
          <a:p>
            <a:pPr lvl="0" rtl="1"/>
            <a:r>
              <a:rPr lang="fa-IR" sz="3200" b="1" dirty="0" smtClean="0">
                <a:solidFill>
                  <a:srgbClr val="C00000"/>
                </a:solidFill>
                <a:cs typeface="B Zar" pitchFamily="2" charset="-78"/>
              </a:rPr>
              <a:t>اهميّت نماز جماعت</a:t>
            </a:r>
            <a:endParaRPr lang="en-US" sz="3200" dirty="0">
              <a:solidFill>
                <a:srgbClr val="C00000"/>
              </a:solidFill>
              <a:cs typeface="B Zar" pitchFamily="2" charset="-78"/>
            </a:endParaRPr>
          </a:p>
        </p:txBody>
      </p:sp>
      <p:sp>
        <p:nvSpPr>
          <p:cNvPr id="9" name="Rounded Rectangle 8"/>
          <p:cNvSpPr/>
          <p:nvPr/>
        </p:nvSpPr>
        <p:spPr>
          <a:xfrm>
            <a:off x="595282" y="1214422"/>
            <a:ext cx="8643998" cy="5357850"/>
          </a:xfrm>
          <a:prstGeom prst="roundRect">
            <a:avLst>
              <a:gd name="adj" fmla="val 927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9"/>
          <p:cNvSpPr/>
          <p:nvPr/>
        </p:nvSpPr>
        <p:spPr>
          <a:xfrm>
            <a:off x="738158" y="1428736"/>
            <a:ext cx="8215370" cy="4616648"/>
          </a:xfrm>
          <a:prstGeom prst="rect">
            <a:avLst/>
          </a:prstGeom>
        </p:spPr>
        <p:txBody>
          <a:bodyPr wrap="square">
            <a:spAutoFit/>
          </a:bodyPr>
          <a:lstStyle/>
          <a:p>
            <a:pPr algn="justLow" rtl="1"/>
            <a:r>
              <a:rPr lang="fa-IR" sz="4200" b="1" dirty="0" smtClean="0">
                <a:cs typeface="B Zar" pitchFamily="2" charset="-78"/>
              </a:rPr>
              <a:t>1 ـ مستحب است نمازهاى واجب، به خصوص نمازهاى يوميّه را به جماعت بخوانند.</a:t>
            </a:r>
          </a:p>
          <a:p>
            <a:pPr algn="justLow" rtl="1"/>
            <a:r>
              <a:rPr lang="fa-IR" sz="4200" b="1" dirty="0" smtClean="0">
                <a:cs typeface="B Zar" pitchFamily="2" charset="-78"/>
              </a:rPr>
              <a:t>2 ـ شركت در نماز جماعت براى هر كس مستحب است، به‏ويژه براى همسايه مسجد.</a:t>
            </a:r>
            <a:endParaRPr lang="en-US" sz="4200" b="1" dirty="0" smtClean="0">
              <a:cs typeface="B Zar" pitchFamily="2" charset="-78"/>
            </a:endParaRPr>
          </a:p>
          <a:p>
            <a:pPr algn="justLow" rtl="1"/>
            <a:r>
              <a:rPr lang="fa-IR" sz="4200" b="1" dirty="0" smtClean="0">
                <a:cs typeface="B Zar" pitchFamily="2" charset="-78"/>
              </a:rPr>
              <a:t>3 ـ سزاوار نيست انسان بدون عذر نماز جماعت را ترك كند.</a:t>
            </a:r>
            <a:endParaRPr lang="en-US" sz="4200" b="1" dirty="0" smtClean="0">
              <a:cs typeface="B Zar" pitchFamily="2" charset="-78"/>
            </a:endParaRPr>
          </a:p>
        </p:txBody>
      </p:sp>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82620" y="599167"/>
            <a:ext cx="3060453" cy="584775"/>
          </a:xfrm>
          <a:prstGeom prst="rect">
            <a:avLst/>
          </a:prstGeom>
        </p:spPr>
        <p:txBody>
          <a:bodyPr wrap="none">
            <a:spAutoFit/>
          </a:bodyPr>
          <a:lstStyle/>
          <a:p>
            <a:pPr lvl="0" rtl="1"/>
            <a:r>
              <a:rPr lang="fa-IR" sz="3200" b="1" dirty="0" smtClean="0">
                <a:solidFill>
                  <a:srgbClr val="C00000"/>
                </a:solidFill>
                <a:cs typeface="B Zar" pitchFamily="2" charset="-78"/>
              </a:rPr>
              <a:t>اهميّت نماز جماعت</a:t>
            </a:r>
            <a:endParaRPr lang="en-US" sz="3200" dirty="0">
              <a:solidFill>
                <a:srgbClr val="C00000"/>
              </a:solidFill>
              <a:cs typeface="B Zar" pitchFamily="2" charset="-78"/>
            </a:endParaRPr>
          </a:p>
        </p:txBody>
      </p:sp>
      <p:sp>
        <p:nvSpPr>
          <p:cNvPr id="9" name="Rounded Rectangle 8"/>
          <p:cNvSpPr/>
          <p:nvPr/>
        </p:nvSpPr>
        <p:spPr>
          <a:xfrm>
            <a:off x="595282" y="1214422"/>
            <a:ext cx="8643998" cy="5357850"/>
          </a:xfrm>
          <a:prstGeom prst="roundRect">
            <a:avLst>
              <a:gd name="adj" fmla="val 927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9"/>
          <p:cNvSpPr/>
          <p:nvPr/>
        </p:nvSpPr>
        <p:spPr>
          <a:xfrm>
            <a:off x="738158" y="1428736"/>
            <a:ext cx="8215370" cy="4832092"/>
          </a:xfrm>
          <a:prstGeom prst="rect">
            <a:avLst/>
          </a:prstGeom>
        </p:spPr>
        <p:txBody>
          <a:bodyPr wrap="square">
            <a:spAutoFit/>
          </a:bodyPr>
          <a:lstStyle/>
          <a:p>
            <a:pPr lvl="0" algn="justLow" rtl="1"/>
            <a:r>
              <a:rPr lang="fa-IR" sz="4400" b="1" dirty="0" smtClean="0">
                <a:cs typeface="B Zar" pitchFamily="2" charset="-78"/>
              </a:rPr>
              <a:t>4 ـ حاضر نشدن در نماز جماعت از روى بى‏اعتنايى، جايز نيست.</a:t>
            </a:r>
            <a:endParaRPr lang="en-US" sz="4400" b="1" dirty="0" smtClean="0">
              <a:cs typeface="B Zar" pitchFamily="2" charset="-78"/>
            </a:endParaRPr>
          </a:p>
          <a:p>
            <a:pPr algn="justLow" rtl="1"/>
            <a:r>
              <a:rPr lang="fa-IR" sz="4400" b="1" dirty="0" smtClean="0">
                <a:cs typeface="B Zar" pitchFamily="2" charset="-78"/>
              </a:rPr>
              <a:t>5 ـ مستحب است، انسان صبر كند كه نماز را به جماعت بخواند.</a:t>
            </a:r>
            <a:endParaRPr lang="en-US" sz="4400" b="1" dirty="0" smtClean="0">
              <a:cs typeface="B Zar" pitchFamily="2" charset="-78"/>
            </a:endParaRPr>
          </a:p>
          <a:p>
            <a:pPr algn="justLow" rtl="1"/>
            <a:r>
              <a:rPr lang="fa-IR" sz="4400" b="1" dirty="0" smtClean="0">
                <a:cs typeface="B Zar" pitchFamily="2" charset="-78"/>
              </a:rPr>
              <a:t>6 ـ نماز جماعت، هر چند اوّل وقت خوانده نشود، از نماز فُراداىِ اوّل وقت بهتر است.</a:t>
            </a:r>
            <a:endParaRPr lang="en-US" sz="4400" b="1" dirty="0" smtClean="0">
              <a:cs typeface="B Zar" pitchFamily="2" charset="-78"/>
            </a:endParaRPr>
          </a:p>
        </p:txBody>
      </p:sp>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Picture1.png"/>
          <p:cNvPicPr>
            <a:picLocks noChangeAspect="1"/>
          </p:cNvPicPr>
          <p:nvPr/>
        </p:nvPicPr>
        <p:blipFill>
          <a:blip r:embed="rId2" cstate="print"/>
          <a:stretch>
            <a:fillRect/>
          </a:stretch>
        </p:blipFill>
        <p:spPr>
          <a:xfrm>
            <a:off x="238092" y="1071546"/>
            <a:ext cx="9435829" cy="5327464"/>
          </a:xfrm>
          <a:prstGeom prst="rect">
            <a:avLst/>
          </a:prstGeom>
        </p:spPr>
      </p:pic>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82620" y="599167"/>
            <a:ext cx="3060453" cy="584775"/>
          </a:xfrm>
          <a:prstGeom prst="rect">
            <a:avLst/>
          </a:prstGeom>
        </p:spPr>
        <p:txBody>
          <a:bodyPr wrap="none">
            <a:spAutoFit/>
          </a:bodyPr>
          <a:lstStyle/>
          <a:p>
            <a:pPr lvl="0" rtl="1"/>
            <a:r>
              <a:rPr lang="fa-IR" sz="3200" b="1" dirty="0" smtClean="0">
                <a:solidFill>
                  <a:srgbClr val="C00000"/>
                </a:solidFill>
                <a:cs typeface="B Zar" pitchFamily="2" charset="-78"/>
              </a:rPr>
              <a:t>اهميّت نماز جماعت</a:t>
            </a:r>
            <a:endParaRPr lang="en-US" sz="3200" dirty="0">
              <a:solidFill>
                <a:srgbClr val="C00000"/>
              </a:solidFill>
              <a:cs typeface="B Zar" pitchFamily="2" charset="-78"/>
            </a:endParaRPr>
          </a:p>
        </p:txBody>
      </p:sp>
      <p:sp>
        <p:nvSpPr>
          <p:cNvPr id="9" name="Rounded Rectangle 8"/>
          <p:cNvSpPr/>
          <p:nvPr/>
        </p:nvSpPr>
        <p:spPr>
          <a:xfrm>
            <a:off x="595282" y="1214422"/>
            <a:ext cx="8643998" cy="5357850"/>
          </a:xfrm>
          <a:prstGeom prst="roundRect">
            <a:avLst>
              <a:gd name="adj" fmla="val 927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ectangle 9"/>
          <p:cNvSpPr/>
          <p:nvPr/>
        </p:nvSpPr>
        <p:spPr>
          <a:xfrm>
            <a:off x="738158" y="1428736"/>
            <a:ext cx="8215370" cy="5078313"/>
          </a:xfrm>
          <a:prstGeom prst="rect">
            <a:avLst/>
          </a:prstGeom>
        </p:spPr>
        <p:txBody>
          <a:bodyPr wrap="square">
            <a:spAutoFit/>
          </a:bodyPr>
          <a:lstStyle/>
          <a:p>
            <a:pPr algn="justLow" rtl="1"/>
            <a:r>
              <a:rPr lang="fa-IR" sz="3600" b="1" dirty="0" smtClean="0">
                <a:cs typeface="B Zar" pitchFamily="2" charset="-78"/>
              </a:rPr>
              <a:t>7 ـ نمازجماعتى كه مختصر خوانده مى‏شود، از نماز فُراداى طولانى بهتر است.</a:t>
            </a:r>
            <a:endParaRPr lang="en-US" sz="3600" b="1" dirty="0" smtClean="0">
              <a:cs typeface="B Zar" pitchFamily="2" charset="-78"/>
            </a:endParaRPr>
          </a:p>
          <a:p>
            <a:pPr algn="justLow" rtl="1"/>
            <a:r>
              <a:rPr lang="fa-IR" sz="3600" b="1" dirty="0" smtClean="0">
                <a:cs typeface="B Zar" pitchFamily="2" charset="-78"/>
              </a:rPr>
              <a:t>8 ـ وقتى كه جماعت برپا مى‏شود، مستحب است كسى كه نمازش را فُرادا خوانده دوباره به</a:t>
            </a:r>
            <a:br>
              <a:rPr lang="fa-IR" sz="3600" b="1" dirty="0" smtClean="0">
                <a:cs typeface="B Zar" pitchFamily="2" charset="-78"/>
              </a:rPr>
            </a:br>
            <a:r>
              <a:rPr lang="fa-IR" sz="3600" b="1" dirty="0" smtClean="0">
                <a:cs typeface="B Zar" pitchFamily="2" charset="-78"/>
              </a:rPr>
              <a:t>جماعت بخواند.</a:t>
            </a:r>
            <a:endParaRPr lang="en-US" sz="3600" b="1" dirty="0" smtClean="0">
              <a:cs typeface="B Zar" pitchFamily="2" charset="-78"/>
            </a:endParaRPr>
          </a:p>
          <a:p>
            <a:pPr algn="justLow" rtl="1"/>
            <a:r>
              <a:rPr lang="fa-IR" sz="3600" b="1" dirty="0" smtClean="0">
                <a:cs typeface="B Zar" pitchFamily="2" charset="-78"/>
              </a:rPr>
              <a:t>9 ـ امام يا مأموم مى‏تواند نمازى را كه به جماعت خوانده، دوباره به جماعت بخواند، در</a:t>
            </a:r>
            <a:br>
              <a:rPr lang="fa-IR" sz="3600" b="1" dirty="0" smtClean="0">
                <a:cs typeface="B Zar" pitchFamily="2" charset="-78"/>
              </a:rPr>
            </a:br>
            <a:r>
              <a:rPr lang="fa-IR" sz="3600" b="1" dirty="0" smtClean="0">
                <a:cs typeface="B Zar" pitchFamily="2" charset="-78"/>
              </a:rPr>
              <a:t>صورتى كه جماعت دوّم و اشخاص آن غير از جماعت اوّل باشند.</a:t>
            </a:r>
          </a:p>
        </p:txBody>
      </p:sp>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7" name="Snip Single Corner Rectangle 6"/>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Picture2.png"/>
          <p:cNvPicPr>
            <a:picLocks noChangeAspect="1"/>
          </p:cNvPicPr>
          <p:nvPr/>
        </p:nvPicPr>
        <p:blipFill>
          <a:blip r:embed="rId2" cstate="print"/>
          <a:stretch>
            <a:fillRect/>
          </a:stretch>
        </p:blipFill>
        <p:spPr>
          <a:xfrm>
            <a:off x="432382" y="642918"/>
            <a:ext cx="9149340" cy="5979682"/>
          </a:xfrm>
          <a:prstGeom prst="rect">
            <a:avLst/>
          </a:prstGeom>
        </p:spPr>
      </p:pic>
      <p:sp>
        <p:nvSpPr>
          <p:cNvPr id="11" name="Rectangle 10"/>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742950" y="1676400"/>
            <a:ext cx="8502650" cy="4724400"/>
          </a:xfrm>
          <a:prstGeom prst="roundRect">
            <a:avLst>
              <a:gd name="adj" fmla="val 11751"/>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0" name="Rectangle 9"/>
          <p:cNvSpPr/>
          <p:nvPr/>
        </p:nvSpPr>
        <p:spPr>
          <a:xfrm>
            <a:off x="4389899" y="756298"/>
            <a:ext cx="1826141" cy="92333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rtl="1"/>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rPr>
              <a:t>استفتاء</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Zar" pitchFamily="2" charset="-78"/>
            </a:endParaRPr>
          </a:p>
        </p:txBody>
      </p:sp>
      <p:sp>
        <p:nvSpPr>
          <p:cNvPr id="11" name="Rectangle 10"/>
          <p:cNvSpPr/>
          <p:nvPr/>
        </p:nvSpPr>
        <p:spPr>
          <a:xfrm>
            <a:off x="1039840" y="1785926"/>
            <a:ext cx="7842250" cy="3785652"/>
          </a:xfrm>
          <a:prstGeom prst="rect">
            <a:avLst/>
          </a:prstGeom>
        </p:spPr>
        <p:txBody>
          <a:bodyPr wrap="square">
            <a:spAutoFit/>
          </a:bodyPr>
          <a:lstStyle/>
          <a:p>
            <a:pPr lvl="0" algn="justLow" rtl="1"/>
            <a:r>
              <a:rPr lang="fa-IR" sz="4000" b="1" dirty="0" smtClean="0">
                <a:solidFill>
                  <a:srgbClr val="00B0F0"/>
                </a:solidFill>
                <a:cs typeface="B Zar" pitchFamily="2" charset="-78"/>
              </a:rPr>
              <a:t>سؤال: </a:t>
            </a:r>
          </a:p>
          <a:p>
            <a:pPr lvl="0" algn="justLow" rtl="1"/>
            <a:r>
              <a:rPr lang="fa-IR" sz="4000" b="1" dirty="0" smtClean="0">
                <a:cs typeface="B Zar" pitchFamily="2" charset="-78"/>
              </a:rPr>
              <a:t>اگر كسى در نماز جماعت توجه كافى نداشته باشد ولى در منزل و به طور فرادا نمازش از توجه بيشترى برخوردار باشد، مى‏تواند به جاى جماعت در منزل نماز بخواند؟</a:t>
            </a:r>
            <a:endParaRPr lang="en-US" sz="4000" b="1" dirty="0" smtClean="0">
              <a:cs typeface="B Zar" pitchFamily="2" charset="-78"/>
            </a:endParaRPr>
          </a:p>
        </p:txBody>
      </p:sp>
      <p:sp>
        <p:nvSpPr>
          <p:cNvPr id="9" name="Rectangle 8"/>
          <p:cNvSpPr/>
          <p:nvPr/>
        </p:nvSpPr>
        <p:spPr>
          <a:xfrm>
            <a:off x="0" y="0"/>
            <a:ext cx="9906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396451" y="2"/>
            <a:ext cx="899606" cy="461665"/>
          </a:xfrm>
          <a:prstGeom prst="rect">
            <a:avLst/>
          </a:prstGeom>
          <a:noFill/>
        </p:spPr>
        <p:txBody>
          <a:bodyPr wrap="none" lIns="91440" tIns="45720" rIns="91440" bIns="45720">
            <a:spAutoFit/>
          </a:bodyPr>
          <a:lstStyle/>
          <a:p>
            <a:pPr algn="ctr"/>
            <a:r>
              <a:rPr lang="en-US" sz="2400" dirty="0" smtClean="0">
                <a:ln w="1905"/>
                <a:solidFill>
                  <a:srgbClr val="FFFF00"/>
                </a:solidFill>
                <a:effectLst>
                  <a:innerShdw blurRad="69850" dist="43180" dir="5400000">
                    <a:srgbClr val="000000">
                      <a:alpha val="65000"/>
                    </a:srgbClr>
                  </a:innerShdw>
                </a:effectLst>
                <a:cs typeface="B Titr" pitchFamily="2" charset="-78"/>
              </a:rPr>
              <a:t> </a:t>
            </a:r>
            <a:r>
              <a:rPr lang="fa-IR" sz="2400" dirty="0" smtClean="0">
                <a:ln w="1905"/>
                <a:solidFill>
                  <a:srgbClr val="FFFF00"/>
                </a:solidFill>
                <a:effectLst>
                  <a:innerShdw blurRad="69850" dist="43180" dir="5400000">
                    <a:srgbClr val="000000">
                      <a:alpha val="65000"/>
                    </a:srgbClr>
                  </a:innerShdw>
                </a:effectLst>
                <a:cs typeface="B Titr" pitchFamily="2" charset="-78"/>
              </a:rPr>
              <a:t>درس 21</a:t>
            </a:r>
            <a:endParaRPr lang="en-US" sz="2400" dirty="0">
              <a:ln w="1905"/>
              <a:solidFill>
                <a:srgbClr val="FFFF00"/>
              </a:solidFill>
              <a:effectLst>
                <a:innerShdw blurRad="69850" dist="43180" dir="5400000">
                  <a:srgbClr val="000000">
                    <a:alpha val="65000"/>
                  </a:srgbClr>
                </a:innerShdw>
              </a:effectLst>
              <a:cs typeface="B Titr" pitchFamily="2" charset="-78"/>
            </a:endParaRPr>
          </a:p>
        </p:txBody>
      </p:sp>
      <p:sp>
        <p:nvSpPr>
          <p:cNvPr id="14" name="Snip Single Corner Rectangle 13"/>
          <p:cNvSpPr/>
          <p:nvPr/>
        </p:nvSpPr>
        <p:spPr>
          <a:xfrm>
            <a:off x="0" y="0"/>
            <a:ext cx="2952736" cy="457200"/>
          </a:xfrm>
          <a:prstGeom prst="snip1Rect">
            <a:avLst/>
          </a:prstGeom>
          <a:solidFill>
            <a:srgbClr val="695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23844" y="1"/>
            <a:ext cx="2000264" cy="461665"/>
          </a:xfrm>
          <a:prstGeom prst="rect">
            <a:avLst/>
          </a:prstGeom>
        </p:spPr>
        <p:txBody>
          <a:bodyPr wrap="square">
            <a:spAutoFit/>
          </a:bodyPr>
          <a:lstStyle/>
          <a:p>
            <a:r>
              <a:rPr lang="fa-IR" sz="2400" dirty="0" smtClean="0">
                <a:ln w="1905"/>
                <a:solidFill>
                  <a:schemeClr val="bg1"/>
                </a:solidFill>
                <a:effectLst>
                  <a:innerShdw blurRad="69850" dist="43180" dir="5400000">
                    <a:srgbClr val="000000">
                      <a:alpha val="65000"/>
                    </a:srgbClr>
                  </a:innerShdw>
                </a:effectLst>
                <a:cs typeface="B Titr" pitchFamily="2" charset="-78"/>
              </a:rPr>
              <a:t>نماز جماعت(1)</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
                                        </p:tgtEl>
                                        <p:attrNameLst>
                                          <p:attrName>style.visibility</p:attrName>
                                        </p:attrNameLst>
                                      </p:cBhvr>
                                      <p:to>
                                        <p:strVal val="visible"/>
                                      </p:to>
                                    </p:set>
                                    <p:anim calcmode="discrete" valueType="clr">
                                      <p:cBhvr override="childStyle">
                                        <p:cTn id="1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
                                        </p:tgtEl>
                                        <p:attrNameLst>
                                          <p:attrName>fillcolor</p:attrName>
                                        </p:attrNameLst>
                                      </p:cBhvr>
                                      <p:tavLst>
                                        <p:tav tm="0">
                                          <p:val>
                                            <p:clrVal>
                                              <a:schemeClr val="accent2"/>
                                            </p:clrVal>
                                          </p:val>
                                        </p:tav>
                                        <p:tav tm="50000">
                                          <p:val>
                                            <p:clrVal>
                                              <a:schemeClr val="hlink"/>
                                            </p:clrVal>
                                          </p:val>
                                        </p:tav>
                                      </p:tavLst>
                                    </p:anim>
                                    <p:set>
                                      <p:cBhvr>
                                        <p:cTn id="1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3314</TotalTime>
  <Words>1459</Words>
  <Application>Microsoft Office PowerPoint</Application>
  <PresentationFormat>A4 Paper (210x297 mm)</PresentationFormat>
  <Paragraphs>179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Enjavi</dc:creator>
  <cp:lastModifiedBy>ebrahim</cp:lastModifiedBy>
  <cp:revision>161</cp:revision>
  <dcterms:created xsi:type="dcterms:W3CDTF">2012-01-30T04:56:41Z</dcterms:created>
  <dcterms:modified xsi:type="dcterms:W3CDTF">2014-08-13T19:28:27Z</dcterms:modified>
</cp:coreProperties>
</file>