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6" r:id="rId2"/>
    <p:sldId id="275" r:id="rId3"/>
    <p:sldId id="273" r:id="rId4"/>
    <p:sldId id="276" r:id="rId5"/>
    <p:sldId id="287" r:id="rId6"/>
    <p:sldId id="288" r:id="rId7"/>
    <p:sldId id="277" r:id="rId8"/>
    <p:sldId id="278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279" r:id="rId22"/>
    <p:sldId id="314" r:id="rId23"/>
    <p:sldId id="315" r:id="rId24"/>
    <p:sldId id="316" r:id="rId25"/>
    <p:sldId id="317" r:id="rId26"/>
    <p:sldId id="280" r:id="rId27"/>
    <p:sldId id="318" r:id="rId28"/>
    <p:sldId id="319" r:id="rId29"/>
    <p:sldId id="320" r:id="rId30"/>
    <p:sldId id="321" r:id="rId31"/>
    <p:sldId id="322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5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8FC1E-9168-40FE-92F1-6867345575A7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E169A-A1E3-4686-BD9A-ED304A8C64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9.xml"/><Relationship Id="rId3" Type="http://schemas.openxmlformats.org/officeDocument/2006/relationships/slide" Target="slide13.xml"/><Relationship Id="rId7" Type="http://schemas.openxmlformats.org/officeDocument/2006/relationships/slide" Target="slide8.xml"/><Relationship Id="rId12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17.xml"/><Relationship Id="rId5" Type="http://schemas.openxmlformats.org/officeDocument/2006/relationships/slide" Target="slide15.xml"/><Relationship Id="rId15" Type="http://schemas.openxmlformats.org/officeDocument/2006/relationships/slide" Target="slide21.xml"/><Relationship Id="rId10" Type="http://schemas.openxmlformats.org/officeDocument/2006/relationships/slide" Target="slide11.xml"/><Relationship Id="rId4" Type="http://schemas.openxmlformats.org/officeDocument/2006/relationships/slide" Target="slide14.xml"/><Relationship Id="rId9" Type="http://schemas.openxmlformats.org/officeDocument/2006/relationships/slide" Target="slide10.xml"/><Relationship Id="rId14" Type="http://schemas.openxmlformats.org/officeDocument/2006/relationships/slide" Target="slide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81000" y="1943100"/>
            <a:ext cx="6385926" cy="2949879"/>
            <a:chOff x="0" y="1649260"/>
            <a:chExt cx="7376525" cy="2949879"/>
          </a:xfrm>
          <a:scene3d>
            <a:camera prst="orthographicFront"/>
            <a:lightRig rig="flat" dir="t"/>
          </a:scene3d>
        </p:grpSpPr>
        <p:sp>
          <p:nvSpPr>
            <p:cNvPr id="5" name="Rectangle 4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sp>
        <p:sp>
          <p:nvSpPr>
            <p:cNvPr id="6" name="Rectangle 5"/>
            <p:cNvSpPr/>
            <p:nvPr/>
          </p:nvSpPr>
          <p:spPr>
            <a:xfrm>
              <a:off x="0" y="1649260"/>
              <a:ext cx="7376525" cy="294987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38100" tIns="38100" rIns="2479834" bIns="38100" numCol="1" spcCol="1270" anchor="t" anchorCtr="0">
              <a:noAutofit/>
            </a:bodyPr>
            <a:lstStyle/>
            <a:p>
              <a:pPr lvl="0" algn="r" defTabSz="666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400" kern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287000" y="-838200"/>
            <a:ext cx="10308729" cy="8408649"/>
            <a:chOff x="5334000" y="-803397"/>
            <a:chExt cx="10308729" cy="8408649"/>
          </a:xfrm>
        </p:grpSpPr>
        <p:sp>
          <p:nvSpPr>
            <p:cNvPr id="2" name="Block Arc 1"/>
            <p:cNvSpPr/>
            <p:nvPr/>
          </p:nvSpPr>
          <p:spPr>
            <a:xfrm>
              <a:off x="7234080" y="-803397"/>
              <a:ext cx="8408649" cy="8408649"/>
            </a:xfrm>
            <a:prstGeom prst="blockArc">
              <a:avLst>
                <a:gd name="adj1" fmla="val 7289619"/>
                <a:gd name="adj2" fmla="val 14433526"/>
                <a:gd name="adj3" fmla="val 1026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4" name="Oval 3"/>
            <p:cNvSpPr/>
            <p:nvPr/>
          </p:nvSpPr>
          <p:spPr>
            <a:xfrm>
              <a:off x="5334000" y="1524000"/>
              <a:ext cx="3687349" cy="3687349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</p:grpSp>
      <p:sp>
        <p:nvSpPr>
          <p:cNvPr id="7" name="TextBox 6"/>
          <p:cNvSpPr txBox="1"/>
          <p:nvPr/>
        </p:nvSpPr>
        <p:spPr>
          <a:xfrm>
            <a:off x="6019800" y="2295942"/>
            <a:ext cx="205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درس</a:t>
            </a:r>
          </a:p>
          <a:p>
            <a:pPr algn="ctr" rtl="1"/>
            <a:r>
              <a:rPr lang="fa-IR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2</a:t>
            </a:r>
            <a:endParaRPr lang="en-US" sz="9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2971800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 -0.00185 L -0.55539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762000" y="1828800"/>
            <a:ext cx="7620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000" b="1" dirty="0" smtClean="0">
                <a:solidFill>
                  <a:schemeClr val="tx2"/>
                </a:solidFill>
                <a:cs typeface="B Zar" pitchFamily="2" charset="-78"/>
              </a:rPr>
              <a:t>معانى، بيان، بديع: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solidFill>
                  <a:srgbClr val="C00000"/>
                </a:solidFill>
                <a:cs typeface="B Zar" pitchFamily="2" charset="-78"/>
              </a:rPr>
              <a:t>علم زيباسازى نوشتار وگفتار 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و شناخت آن زيبايى‏ها</a:t>
            </a:r>
            <a:endParaRPr lang="en-US" sz="4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1676400" y="2057400"/>
            <a:ext cx="5848076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7200" b="1" dirty="0" smtClean="0">
                <a:solidFill>
                  <a:schemeClr val="tx2"/>
                </a:solidFill>
                <a:cs typeface="B Zar" pitchFamily="2" charset="-78"/>
              </a:rPr>
              <a:t>لغت:</a:t>
            </a:r>
          </a:p>
          <a:p>
            <a:pPr algn="ctr" rtl="1">
              <a:lnSpc>
                <a:spcPct val="150000"/>
              </a:lnSpc>
            </a:pPr>
            <a:r>
              <a:rPr lang="fa-IR" sz="6000" b="1" dirty="0" smtClean="0">
                <a:solidFill>
                  <a:srgbClr val="C00000"/>
                </a:solidFill>
                <a:cs typeface="B Zar" pitchFamily="2" charset="-78"/>
              </a:rPr>
              <a:t>شناخت معانى كلمات</a:t>
            </a:r>
            <a:endParaRPr lang="en-US" sz="6000" b="1" dirty="0" smtClean="0">
              <a:solidFill>
                <a:srgbClr val="C00000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6096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1840251" y="1600200"/>
            <a:ext cx="5480988" cy="41088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b="1" dirty="0" smtClean="0">
                <a:solidFill>
                  <a:schemeClr val="tx2"/>
                </a:solidFill>
                <a:cs typeface="B Zar" pitchFamily="2" charset="-78"/>
              </a:rPr>
              <a:t>منطق:</a:t>
            </a:r>
          </a:p>
          <a:p>
            <a:pPr algn="ctr" rtl="1">
              <a:lnSpc>
                <a:spcPct val="150000"/>
              </a:lnSpc>
            </a:pPr>
            <a:r>
              <a:rPr lang="fa-IR" sz="5400" b="1" dirty="0" smtClean="0">
                <a:solidFill>
                  <a:srgbClr val="C00000"/>
                </a:solidFill>
                <a:cs typeface="B Zar" pitchFamily="2" charset="-78"/>
              </a:rPr>
              <a:t>علم درست انديشيدن </a:t>
            </a:r>
          </a:p>
          <a:p>
            <a:pPr algn="ctr" rtl="1">
              <a:lnSpc>
                <a:spcPct val="150000"/>
              </a:lnSpc>
            </a:pPr>
            <a:r>
              <a:rPr lang="fa-IR" sz="5400" b="1" dirty="0" smtClean="0">
                <a:solidFill>
                  <a:srgbClr val="C00000"/>
                </a:solidFill>
                <a:cs typeface="B Zar" pitchFamily="2" charset="-78"/>
              </a:rPr>
              <a:t>و استدلال كردن</a:t>
            </a:r>
            <a:endParaRPr lang="en-US" sz="5400" b="1" dirty="0" smtClean="0">
              <a:solidFill>
                <a:srgbClr val="C00000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1110155" y="2319278"/>
            <a:ext cx="6923690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b="1" dirty="0" smtClean="0">
                <a:solidFill>
                  <a:schemeClr val="tx2"/>
                </a:solidFill>
                <a:cs typeface="B Zar" pitchFamily="2" charset="-78"/>
              </a:rPr>
              <a:t>اصول فقه:</a:t>
            </a:r>
          </a:p>
          <a:p>
            <a:pPr algn="ctr" rtl="1">
              <a:lnSpc>
                <a:spcPct val="150000"/>
              </a:lnSpc>
            </a:pPr>
            <a:r>
              <a:rPr lang="fa-IR" sz="5400" b="1" dirty="0" smtClean="0">
                <a:solidFill>
                  <a:srgbClr val="C00000"/>
                </a:solidFill>
                <a:cs typeface="B Zar" pitchFamily="2" charset="-78"/>
              </a:rPr>
              <a:t>شناخت شيوه استنباط احكام</a:t>
            </a:r>
            <a:endParaRPr lang="en-US" sz="5400" b="1" dirty="0" smtClean="0">
              <a:solidFill>
                <a:srgbClr val="C00000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592482" y="1644444"/>
            <a:ext cx="7927170" cy="41088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b="1" dirty="0" smtClean="0">
                <a:solidFill>
                  <a:schemeClr val="tx2"/>
                </a:solidFill>
                <a:cs typeface="B Zar" pitchFamily="2" charset="-78"/>
              </a:rPr>
              <a:t>رجال:</a:t>
            </a:r>
          </a:p>
          <a:p>
            <a:pPr algn="ctr" rtl="1">
              <a:lnSpc>
                <a:spcPct val="150000"/>
              </a:lnSpc>
            </a:pPr>
            <a:r>
              <a:rPr lang="fa-IR" sz="5400" b="1" dirty="0" smtClean="0">
                <a:solidFill>
                  <a:srgbClr val="C00000"/>
                </a:solidFill>
                <a:cs typeface="B Zar" pitchFamily="2" charset="-78"/>
              </a:rPr>
              <a:t>آشنايى با شخصيت‏هاى حديث، </a:t>
            </a:r>
          </a:p>
          <a:p>
            <a:pPr algn="ctr" rtl="1">
              <a:lnSpc>
                <a:spcPct val="150000"/>
              </a:lnSpc>
            </a:pPr>
            <a:r>
              <a:rPr lang="fa-IR" sz="5400" b="1" dirty="0" smtClean="0">
                <a:solidFill>
                  <a:srgbClr val="C00000"/>
                </a:solidFill>
                <a:cs typeface="B Zar" pitchFamily="2" charset="-78"/>
              </a:rPr>
              <a:t>(اسناد روايات)</a:t>
            </a:r>
            <a:endParaRPr lang="en-US" sz="5400" b="1" dirty="0" smtClean="0">
              <a:solidFill>
                <a:srgbClr val="C00000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585973" y="1730782"/>
            <a:ext cx="7972054" cy="41088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b="1" dirty="0" smtClean="0">
                <a:solidFill>
                  <a:schemeClr val="tx2"/>
                </a:solidFill>
                <a:cs typeface="B Zar" pitchFamily="2" charset="-78"/>
              </a:rPr>
              <a:t>درايه:</a:t>
            </a:r>
            <a:r>
              <a:rPr lang="fa-IR" sz="4800" b="1" dirty="0" smtClean="0">
                <a:solidFill>
                  <a:schemeClr val="tx2"/>
                </a:solidFill>
                <a:cs typeface="B Zar" pitchFamily="2" charset="-78"/>
              </a:rPr>
              <a:t> </a:t>
            </a:r>
          </a:p>
          <a:p>
            <a:pPr algn="ctr" rtl="1">
              <a:lnSpc>
                <a:spcPct val="150000"/>
              </a:lnSpc>
            </a:pPr>
            <a:r>
              <a:rPr lang="fa-IR" sz="5400" b="1" dirty="0" smtClean="0">
                <a:solidFill>
                  <a:srgbClr val="C00000"/>
                </a:solidFill>
                <a:cs typeface="B Zar" pitchFamily="2" charset="-78"/>
              </a:rPr>
              <a:t>شناخت معانى و مفاهيم احاديث </a:t>
            </a:r>
          </a:p>
          <a:p>
            <a:pPr algn="ctr" rtl="1">
              <a:lnSpc>
                <a:spcPct val="150000"/>
              </a:lnSpc>
            </a:pPr>
            <a:r>
              <a:rPr lang="fa-IR" sz="5400" b="1" dirty="0" smtClean="0">
                <a:cs typeface="B Zar" pitchFamily="2" charset="-78"/>
              </a:rPr>
              <a:t>و درست آن از نادرست</a:t>
            </a:r>
            <a:endParaRPr lang="en-US" sz="54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85800" y="1905000"/>
            <a:ext cx="77724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000" b="1" dirty="0" smtClean="0">
                <a:solidFill>
                  <a:schemeClr val="tx2"/>
                </a:solidFill>
                <a:cs typeface="B Zar" pitchFamily="2" charset="-78"/>
              </a:rPr>
              <a:t>تفسير و علوم قرآنى: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solidFill>
                  <a:srgbClr val="C00000"/>
                </a:solidFill>
                <a:cs typeface="B Zar" pitchFamily="2" charset="-78"/>
              </a:rPr>
              <a:t>شناخت دانش‏هاى مرتبط با قرآن 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و فهم دقيق آيات فقهى قرآن</a:t>
            </a:r>
            <a:endParaRPr lang="en-US" sz="4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533400" y="2667000"/>
            <a:ext cx="8077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آشنايى به محاورات عرفى و زبان مردمى </a:t>
            </a:r>
          </a:p>
          <a:p>
            <a:pPr algn="ctr" rtl="1">
              <a:lnSpc>
                <a:spcPct val="150000"/>
              </a:lnSpc>
            </a:pPr>
            <a:r>
              <a:rPr lang="fa-IR" sz="4400" b="1" dirty="0" smtClean="0">
                <a:cs typeface="B Zar" pitchFamily="2" charset="-78"/>
              </a:rPr>
              <a:t>كه مورد خطاب قرآن و سنت بوده‏اند</a:t>
            </a:r>
            <a:endParaRPr lang="en-US" sz="44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09600" y="2133600"/>
            <a:ext cx="7924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آشنايى با گفته‏ها و نظريات پيشينيان،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جهت عدم وقوع درخلاف 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شهرت و اجماع</a:t>
            </a:r>
            <a:endParaRPr lang="en-US" sz="4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09600" y="2438400"/>
            <a:ext cx="79248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بررسى فتاوا و اخبار اهل سنّت،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به خصوص در موارد تعارض اخبار</a:t>
            </a:r>
            <a:endParaRPr lang="en-US" sz="4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Pentagon 8"/>
          <p:cNvSpPr/>
          <p:nvPr/>
        </p:nvSpPr>
        <p:spPr>
          <a:xfrm rot="5400000">
            <a:off x="3712592" y="-2112393"/>
            <a:ext cx="1871213" cy="8229601"/>
          </a:xfrm>
          <a:prstGeom prst="homePlate">
            <a:avLst>
              <a:gd name="adj" fmla="val 2948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143000" y="1371600"/>
            <a:ext cx="70214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روش‌هاي شناخت احکام دين (فقه)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Calibri" pitchFamily="34" charset="0"/>
              <a:cs typeface="B Titr" pitchFamily="2" charset="-78"/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7718297" y="3200399"/>
            <a:ext cx="1071570" cy="107157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hevron 11"/>
          <p:cNvSpPr/>
          <p:nvPr/>
        </p:nvSpPr>
        <p:spPr>
          <a:xfrm rot="10800000">
            <a:off x="479297" y="3200398"/>
            <a:ext cx="7534308" cy="1097993"/>
          </a:xfrm>
          <a:prstGeom prst="chevron">
            <a:avLst>
              <a:gd name="adj" fmla="val 4653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93697" y="3352799"/>
            <a:ext cx="58769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تفصيلي يا استدلالي (اجتهادي)</a:t>
            </a:r>
            <a:endParaRPr lang="en-US" sz="20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" pitchFamily="34" charset="0"/>
              <a:cs typeface="B Titr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018117" y="3373719"/>
            <a:ext cx="4203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1</a:t>
            </a: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cs typeface="B Titr" pitchFamily="2" charset="-78"/>
            </a:endParaRPr>
          </a:p>
        </p:txBody>
      </p:sp>
      <p:sp>
        <p:nvSpPr>
          <p:cNvPr id="19" name="Diamond 18"/>
          <p:cNvSpPr/>
          <p:nvPr/>
        </p:nvSpPr>
        <p:spPr>
          <a:xfrm>
            <a:off x="7696200" y="4648201"/>
            <a:ext cx="1071570" cy="107157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hevron 19"/>
          <p:cNvSpPr/>
          <p:nvPr/>
        </p:nvSpPr>
        <p:spPr>
          <a:xfrm rot="10800000">
            <a:off x="457200" y="4648200"/>
            <a:ext cx="7534308" cy="1097993"/>
          </a:xfrm>
          <a:prstGeom prst="chevron">
            <a:avLst>
              <a:gd name="adj" fmla="val 4653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92303" y="4800601"/>
            <a:ext cx="63562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اجمالي يا غير استدلالي (تقليدي)</a:t>
            </a:r>
            <a:endParaRPr lang="en-US" sz="20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" pitchFamily="34" charset="0"/>
              <a:cs typeface="B Titr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996020" y="4821521"/>
            <a:ext cx="489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2</a:t>
            </a: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 animBg="1"/>
      <p:bldP spid="5" grpId="0"/>
      <p:bldP spid="9" grpId="0" animBg="1"/>
      <p:bldP spid="10" grpId="0"/>
      <p:bldP spid="11" grpId="0" animBg="1"/>
      <p:bldP spid="12" grpId="0" animBg="1"/>
      <p:bldP spid="15" grpId="0"/>
      <p:bldP spid="17" grpId="0"/>
      <p:bldP spid="19" grpId="0" animBg="1"/>
      <p:bldP spid="20" grpId="0" animBg="1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2133600"/>
            <a:ext cx="7924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تلاش در جهت استنباط احكام 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و تمرين در آن، به حدى كه 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ملكه استنباط حاصل شود.</a:t>
            </a:r>
            <a:endParaRPr lang="en-US" sz="4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 rot="5400000">
            <a:off x="5881632" y="3065129"/>
            <a:ext cx="2188541" cy="794495"/>
          </a:xfrm>
          <a:custGeom>
            <a:avLst/>
            <a:gdLst>
              <a:gd name="connsiteX0" fmla="*/ 0 w 2188541"/>
              <a:gd name="connsiteY0" fmla="*/ 0 h 794495"/>
              <a:gd name="connsiteX1" fmla="*/ 2188541 w 2188541"/>
              <a:gd name="connsiteY1" fmla="*/ 0 h 794495"/>
              <a:gd name="connsiteX2" fmla="*/ 2188541 w 2188541"/>
              <a:gd name="connsiteY2" fmla="*/ 794495 h 794495"/>
              <a:gd name="connsiteX3" fmla="*/ 0 w 2188541"/>
              <a:gd name="connsiteY3" fmla="*/ 794495 h 794495"/>
              <a:gd name="connsiteX4" fmla="*/ 0 w 2188541"/>
              <a:gd name="connsiteY4" fmla="*/ 0 h 794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8541" h="794495">
                <a:moveTo>
                  <a:pt x="0" y="0"/>
                </a:moveTo>
                <a:lnTo>
                  <a:pt x="2188541" y="0"/>
                </a:lnTo>
                <a:lnTo>
                  <a:pt x="2188541" y="794495"/>
                </a:lnTo>
                <a:lnTo>
                  <a:pt x="0" y="79449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399" rIns="25400" bIns="25401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kern="1200" dirty="0" smtClean="0">
                <a:cs typeface="B Zar" pitchFamily="2" charset="-78"/>
              </a:rPr>
              <a:t>چند مساله</a:t>
            </a:r>
            <a:endParaRPr lang="en-US" sz="4000" b="1" kern="1200" dirty="0">
              <a:cs typeface="B Zar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983932" y="1575450"/>
            <a:ext cx="4594723" cy="1886926"/>
            <a:chOff x="1983932" y="1575450"/>
            <a:chExt cx="4594723" cy="1886926"/>
          </a:xfrm>
        </p:grpSpPr>
        <p:sp>
          <p:nvSpPr>
            <p:cNvPr id="17" name="Freeform 16"/>
            <p:cNvSpPr/>
            <p:nvPr/>
          </p:nvSpPr>
          <p:spPr>
            <a:xfrm>
              <a:off x="6057467" y="1972698"/>
              <a:ext cx="521188" cy="1489678"/>
            </a:xfrm>
            <a:custGeom>
              <a:avLst/>
              <a:gdLst>
                <a:gd name="connsiteX0" fmla="*/ 521188 w 521188"/>
                <a:gd name="connsiteY0" fmla="*/ 1489678 h 1489678"/>
                <a:gd name="connsiteX1" fmla="*/ 260594 w 521188"/>
                <a:gd name="connsiteY1" fmla="*/ 1489678 h 1489678"/>
                <a:gd name="connsiteX2" fmla="*/ 260594 w 521188"/>
                <a:gd name="connsiteY2" fmla="*/ 0 h 1489678"/>
                <a:gd name="connsiteX3" fmla="*/ 0 w 521188"/>
                <a:gd name="connsiteY3" fmla="*/ 0 h 148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188" h="1489678">
                  <a:moveTo>
                    <a:pt x="521188" y="1489678"/>
                  </a:moveTo>
                  <a:lnTo>
                    <a:pt x="260594" y="1489678"/>
                  </a:lnTo>
                  <a:lnTo>
                    <a:pt x="260594" y="0"/>
                  </a:lnTo>
                  <a:lnTo>
                    <a:pt x="0" y="0"/>
                  </a:lnTo>
                </a:path>
              </a:pathLst>
            </a:custGeom>
            <a:noFill/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838" tIns="705384" rIns="233839" bIns="705383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83932" y="1575450"/>
              <a:ext cx="4073534" cy="794495"/>
            </a:xfrm>
            <a:custGeom>
              <a:avLst/>
              <a:gdLst>
                <a:gd name="connsiteX0" fmla="*/ 0 w 4073534"/>
                <a:gd name="connsiteY0" fmla="*/ 0 h 794495"/>
                <a:gd name="connsiteX1" fmla="*/ 4073534 w 4073534"/>
                <a:gd name="connsiteY1" fmla="*/ 0 h 794495"/>
                <a:gd name="connsiteX2" fmla="*/ 4073534 w 4073534"/>
                <a:gd name="connsiteY2" fmla="*/ 794495 h 794495"/>
                <a:gd name="connsiteX3" fmla="*/ 0 w 4073534"/>
                <a:gd name="connsiteY3" fmla="*/ 794495 h 794495"/>
                <a:gd name="connsiteX4" fmla="*/ 0 w 4073534"/>
                <a:gd name="connsiteY4" fmla="*/ 0 h 79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3534" h="794495">
                  <a:moveTo>
                    <a:pt x="0" y="0"/>
                  </a:moveTo>
                  <a:lnTo>
                    <a:pt x="4073534" y="0"/>
                  </a:lnTo>
                  <a:lnTo>
                    <a:pt x="4073534" y="794495"/>
                  </a:lnTo>
                  <a:lnTo>
                    <a:pt x="0" y="7944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000" b="1" kern="1200" dirty="0" smtClean="0">
                  <a:cs typeface="B Zar" pitchFamily="2" charset="-78"/>
                </a:rPr>
                <a:t>معذور بودن مجتهد</a:t>
              </a:r>
              <a:endParaRPr lang="en-US" sz="3000" b="1" kern="1200" dirty="0">
                <a:cs typeface="B Zar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990682" y="2589925"/>
            <a:ext cx="4587973" cy="872451"/>
            <a:chOff x="1990682" y="2589925"/>
            <a:chExt cx="4587973" cy="872451"/>
          </a:xfrm>
        </p:grpSpPr>
        <p:sp>
          <p:nvSpPr>
            <p:cNvPr id="16" name="Freeform 15"/>
            <p:cNvSpPr/>
            <p:nvPr/>
          </p:nvSpPr>
          <p:spPr>
            <a:xfrm>
              <a:off x="6064216" y="2987173"/>
              <a:ext cx="514439" cy="475203"/>
            </a:xfrm>
            <a:custGeom>
              <a:avLst/>
              <a:gdLst>
                <a:gd name="connsiteX0" fmla="*/ 514439 w 514439"/>
                <a:gd name="connsiteY0" fmla="*/ 475203 h 475203"/>
                <a:gd name="connsiteX1" fmla="*/ 257219 w 514439"/>
                <a:gd name="connsiteY1" fmla="*/ 475203 h 475203"/>
                <a:gd name="connsiteX2" fmla="*/ 257219 w 514439"/>
                <a:gd name="connsiteY2" fmla="*/ 0 h 475203"/>
                <a:gd name="connsiteX3" fmla="*/ 0 w 514439"/>
                <a:gd name="connsiteY3" fmla="*/ 0 h 47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439" h="475203">
                  <a:moveTo>
                    <a:pt x="514439" y="475203"/>
                  </a:moveTo>
                  <a:lnTo>
                    <a:pt x="257219" y="475203"/>
                  </a:lnTo>
                  <a:lnTo>
                    <a:pt x="257219" y="0"/>
                  </a:lnTo>
                  <a:lnTo>
                    <a:pt x="0" y="0"/>
                  </a:lnTo>
                </a:path>
              </a:pathLst>
            </a:custGeom>
            <a:noFill/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2411" tIns="220093" rIns="252412" bIns="220094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90682" y="2589925"/>
              <a:ext cx="4073534" cy="794495"/>
            </a:xfrm>
            <a:custGeom>
              <a:avLst/>
              <a:gdLst>
                <a:gd name="connsiteX0" fmla="*/ 0 w 4073534"/>
                <a:gd name="connsiteY0" fmla="*/ 0 h 794495"/>
                <a:gd name="connsiteX1" fmla="*/ 4073534 w 4073534"/>
                <a:gd name="connsiteY1" fmla="*/ 0 h 794495"/>
                <a:gd name="connsiteX2" fmla="*/ 4073534 w 4073534"/>
                <a:gd name="connsiteY2" fmla="*/ 794495 h 794495"/>
                <a:gd name="connsiteX3" fmla="*/ 0 w 4073534"/>
                <a:gd name="connsiteY3" fmla="*/ 794495 h 794495"/>
                <a:gd name="connsiteX4" fmla="*/ 0 w 4073534"/>
                <a:gd name="connsiteY4" fmla="*/ 0 h 79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3534" h="794495">
                  <a:moveTo>
                    <a:pt x="0" y="0"/>
                  </a:moveTo>
                  <a:lnTo>
                    <a:pt x="4073534" y="0"/>
                  </a:lnTo>
                  <a:lnTo>
                    <a:pt x="4073534" y="794495"/>
                  </a:lnTo>
                  <a:lnTo>
                    <a:pt x="0" y="7944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900" b="1" kern="1200" dirty="0" smtClean="0">
                  <a:cs typeface="B Zar" pitchFamily="2" charset="-78"/>
                </a:rPr>
                <a:t>وجوب کفايي اجتهاد</a:t>
              </a:r>
              <a:endParaRPr lang="en-US" sz="2900" b="1" kern="1200" dirty="0">
                <a:cs typeface="B Zar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983932" y="3462377"/>
            <a:ext cx="4594723" cy="893806"/>
            <a:chOff x="1983932" y="3462377"/>
            <a:chExt cx="4594723" cy="893806"/>
          </a:xfrm>
        </p:grpSpPr>
        <p:sp>
          <p:nvSpPr>
            <p:cNvPr id="15" name="Freeform 14"/>
            <p:cNvSpPr/>
            <p:nvPr/>
          </p:nvSpPr>
          <p:spPr>
            <a:xfrm>
              <a:off x="6057467" y="3462377"/>
              <a:ext cx="521188" cy="496559"/>
            </a:xfrm>
            <a:custGeom>
              <a:avLst/>
              <a:gdLst>
                <a:gd name="connsiteX0" fmla="*/ 521188 w 521188"/>
                <a:gd name="connsiteY0" fmla="*/ 0 h 496559"/>
                <a:gd name="connsiteX1" fmla="*/ 260594 w 521188"/>
                <a:gd name="connsiteY1" fmla="*/ 0 h 496559"/>
                <a:gd name="connsiteX2" fmla="*/ 260594 w 521188"/>
                <a:gd name="connsiteY2" fmla="*/ 496559 h 496559"/>
                <a:gd name="connsiteX3" fmla="*/ 0 w 521188"/>
                <a:gd name="connsiteY3" fmla="*/ 496559 h 49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188" h="496559">
                  <a:moveTo>
                    <a:pt x="521188" y="0"/>
                  </a:moveTo>
                  <a:lnTo>
                    <a:pt x="260594" y="0"/>
                  </a:lnTo>
                  <a:lnTo>
                    <a:pt x="260594" y="496559"/>
                  </a:lnTo>
                  <a:lnTo>
                    <a:pt x="0" y="496559"/>
                  </a:lnTo>
                </a:path>
              </a:pathLst>
            </a:custGeom>
            <a:noFill/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5297" tIns="230283" rIns="255298" bIns="230283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83932" y="3561688"/>
              <a:ext cx="4073534" cy="794495"/>
            </a:xfrm>
            <a:custGeom>
              <a:avLst/>
              <a:gdLst>
                <a:gd name="connsiteX0" fmla="*/ 0 w 4073534"/>
                <a:gd name="connsiteY0" fmla="*/ 0 h 794495"/>
                <a:gd name="connsiteX1" fmla="*/ 4073534 w 4073534"/>
                <a:gd name="connsiteY1" fmla="*/ 0 h 794495"/>
                <a:gd name="connsiteX2" fmla="*/ 4073534 w 4073534"/>
                <a:gd name="connsiteY2" fmla="*/ 794495 h 794495"/>
                <a:gd name="connsiteX3" fmla="*/ 0 w 4073534"/>
                <a:gd name="connsiteY3" fmla="*/ 794495 h 794495"/>
                <a:gd name="connsiteX4" fmla="*/ 0 w 4073534"/>
                <a:gd name="connsiteY4" fmla="*/ 0 h 79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3534" h="794495">
                  <a:moveTo>
                    <a:pt x="0" y="0"/>
                  </a:moveTo>
                  <a:lnTo>
                    <a:pt x="4073534" y="0"/>
                  </a:lnTo>
                  <a:lnTo>
                    <a:pt x="4073534" y="794495"/>
                  </a:lnTo>
                  <a:lnTo>
                    <a:pt x="0" y="7944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وجوب داشتن اهليت فتوا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983932" y="3462377"/>
            <a:ext cx="4594723" cy="1886925"/>
            <a:chOff x="1983932" y="3462377"/>
            <a:chExt cx="4594723" cy="1886925"/>
          </a:xfrm>
        </p:grpSpPr>
        <p:sp>
          <p:nvSpPr>
            <p:cNvPr id="14" name="Freeform 13"/>
            <p:cNvSpPr/>
            <p:nvPr/>
          </p:nvSpPr>
          <p:spPr>
            <a:xfrm>
              <a:off x="6057467" y="3462377"/>
              <a:ext cx="521188" cy="1489678"/>
            </a:xfrm>
            <a:custGeom>
              <a:avLst/>
              <a:gdLst>
                <a:gd name="connsiteX0" fmla="*/ 521188 w 521188"/>
                <a:gd name="connsiteY0" fmla="*/ 0 h 1489678"/>
                <a:gd name="connsiteX1" fmla="*/ 260594 w 521188"/>
                <a:gd name="connsiteY1" fmla="*/ 0 h 1489678"/>
                <a:gd name="connsiteX2" fmla="*/ 260594 w 521188"/>
                <a:gd name="connsiteY2" fmla="*/ 1489678 h 1489678"/>
                <a:gd name="connsiteX3" fmla="*/ 0 w 521188"/>
                <a:gd name="connsiteY3" fmla="*/ 1489678 h 148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188" h="1489678">
                  <a:moveTo>
                    <a:pt x="521188" y="0"/>
                  </a:moveTo>
                  <a:lnTo>
                    <a:pt x="260594" y="0"/>
                  </a:lnTo>
                  <a:lnTo>
                    <a:pt x="260594" y="1489678"/>
                  </a:lnTo>
                  <a:lnTo>
                    <a:pt x="0" y="1489678"/>
                  </a:lnTo>
                </a:path>
              </a:pathLst>
            </a:custGeom>
            <a:noFill/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838" tIns="705383" rIns="233839" bIns="705384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500" kern="120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83932" y="4554807"/>
              <a:ext cx="4073534" cy="794495"/>
            </a:xfrm>
            <a:custGeom>
              <a:avLst/>
              <a:gdLst>
                <a:gd name="connsiteX0" fmla="*/ 0 w 4073534"/>
                <a:gd name="connsiteY0" fmla="*/ 0 h 794495"/>
                <a:gd name="connsiteX1" fmla="*/ 4073534 w 4073534"/>
                <a:gd name="connsiteY1" fmla="*/ 0 h 794495"/>
                <a:gd name="connsiteX2" fmla="*/ 4073534 w 4073534"/>
                <a:gd name="connsiteY2" fmla="*/ 794495 h 794495"/>
                <a:gd name="connsiteX3" fmla="*/ 0 w 4073534"/>
                <a:gd name="connsiteY3" fmla="*/ 794495 h 794495"/>
                <a:gd name="connsiteX4" fmla="*/ 0 w 4073534"/>
                <a:gd name="connsiteY4" fmla="*/ 0 h 79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3534" h="794495">
                  <a:moveTo>
                    <a:pt x="0" y="0"/>
                  </a:moveTo>
                  <a:lnTo>
                    <a:pt x="4073534" y="0"/>
                  </a:lnTo>
                  <a:lnTo>
                    <a:pt x="4073534" y="794495"/>
                  </a:lnTo>
                  <a:lnTo>
                    <a:pt x="0" y="7944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جنسيت مجتهد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9" name="7-Point Star 8">
            <a:hlinkClick r:id="rId2" action="ppaction://hlinksldjump"/>
          </p:cNvPr>
          <p:cNvSpPr/>
          <p:nvPr/>
        </p:nvSpPr>
        <p:spPr>
          <a:xfrm>
            <a:off x="5624286" y="182880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7-Point Star 9">
            <a:hlinkClick r:id="rId3" action="ppaction://hlinksldjump"/>
          </p:cNvPr>
          <p:cNvSpPr/>
          <p:nvPr/>
        </p:nvSpPr>
        <p:spPr>
          <a:xfrm>
            <a:off x="5624286" y="281940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7-Point Star 10">
            <a:hlinkClick r:id="rId4" action="ppaction://hlinksldjump"/>
          </p:cNvPr>
          <p:cNvSpPr/>
          <p:nvPr/>
        </p:nvSpPr>
        <p:spPr>
          <a:xfrm>
            <a:off x="5624286" y="381000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7-Point Star 11">
            <a:hlinkClick r:id="rId5" action="ppaction://hlinksldjump"/>
          </p:cNvPr>
          <p:cNvSpPr/>
          <p:nvPr/>
        </p:nvSpPr>
        <p:spPr>
          <a:xfrm>
            <a:off x="5624286" y="4800600"/>
            <a:ext cx="304800" cy="3048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Striped Right Arrow 26">
            <a:hlinkClick r:id="rId6" action="ppaction://hlinksldjump"/>
          </p:cNvPr>
          <p:cNvSpPr/>
          <p:nvPr/>
        </p:nvSpPr>
        <p:spPr>
          <a:xfrm rot="10800000">
            <a:off x="65316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600200"/>
            <a:ext cx="8077200" cy="47244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09600" y="1587817"/>
            <a:ext cx="7924800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با فراگرفتن علومى كه گفته شد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و با وجود شرايط لازم، شخص مجتهد بايد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طبق آنچه استنباط كرده عمل نمايد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و چنانچه در استنباط خود اشتباه كرده باشد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معذور است.</a:t>
            </a:r>
            <a:endParaRPr lang="en-US" sz="40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6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4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10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09600" y="1853892"/>
            <a:ext cx="792480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اجتهاد، واجب كفايى است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واگر افرادى (به تعداد كفايت) بر اين امر اقدام كردند،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تكليف از ديگران ساقط است.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6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09600" y="2514600"/>
            <a:ext cx="7924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كسى كه اهليّت فتوا دادن ندارد،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فتوا دادن بر او </a:t>
            </a:r>
            <a:r>
              <a:rPr lang="fa-IR" sz="4000" b="1" dirty="0" smtClean="0">
                <a:solidFill>
                  <a:srgbClr val="C00000"/>
                </a:solidFill>
                <a:cs typeface="B Zar" pitchFamily="2" charset="-78"/>
              </a:rPr>
              <a:t>حرام</a:t>
            </a:r>
            <a:r>
              <a:rPr lang="fa-IR" sz="4000" b="1" dirty="0" smtClean="0">
                <a:cs typeface="B Zar" pitchFamily="2" charset="-78"/>
              </a:rPr>
              <a:t> است.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4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1853892"/>
            <a:ext cx="792480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اجتهاد، اختصاص به مردان ندارد،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بانوان نيز مى‏توانند در اين رشته علمى تحصيل كنند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 smtClean="0">
                <a:cs typeface="B Zar" pitchFamily="2" charset="-78"/>
              </a:rPr>
              <a:t>و به مرحله اجتهاد برسند.</a:t>
            </a:r>
            <a:endParaRPr lang="en-US" sz="40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8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2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6781800" y="3124200"/>
            <a:ext cx="1713226" cy="1066800"/>
          </a:xfrm>
          <a:custGeom>
            <a:avLst/>
            <a:gdLst>
              <a:gd name="connsiteX0" fmla="*/ 0 w 1548560"/>
              <a:gd name="connsiteY0" fmla="*/ 0 h 700280"/>
              <a:gd name="connsiteX1" fmla="*/ 1548560 w 1548560"/>
              <a:gd name="connsiteY1" fmla="*/ 0 h 700280"/>
              <a:gd name="connsiteX2" fmla="*/ 1548560 w 1548560"/>
              <a:gd name="connsiteY2" fmla="*/ 700280 h 700280"/>
              <a:gd name="connsiteX3" fmla="*/ 0 w 1548560"/>
              <a:gd name="connsiteY3" fmla="*/ 700280 h 700280"/>
              <a:gd name="connsiteX4" fmla="*/ 0 w 1548560"/>
              <a:gd name="connsiteY4" fmla="*/ 0 h 70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560" h="700280">
                <a:moveTo>
                  <a:pt x="0" y="0"/>
                </a:moveTo>
                <a:lnTo>
                  <a:pt x="1548560" y="0"/>
                </a:lnTo>
                <a:lnTo>
                  <a:pt x="1548560" y="700280"/>
                </a:lnTo>
                <a:lnTo>
                  <a:pt x="0" y="7002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4000" b="1" kern="1200" dirty="0" smtClean="0">
                <a:solidFill>
                  <a:schemeClr val="bg1"/>
                </a:solidFill>
                <a:cs typeface="B Zar" pitchFamily="2" charset="-78"/>
              </a:rPr>
              <a:t>منابع فقه</a:t>
            </a:r>
            <a:endParaRPr lang="en-US" sz="4000" b="1" kern="1200" dirty="0">
              <a:solidFill>
                <a:schemeClr val="bg1"/>
              </a:solidFill>
              <a:cs typeface="B Zar" pitchFamily="2" charset="-78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992196" y="1774423"/>
            <a:ext cx="2954269" cy="1842890"/>
            <a:chOff x="3992196" y="1774423"/>
            <a:chExt cx="2954269" cy="1842890"/>
          </a:xfrm>
        </p:grpSpPr>
        <p:sp>
          <p:nvSpPr>
            <p:cNvPr id="23" name="Freeform 22"/>
            <p:cNvSpPr/>
            <p:nvPr/>
          </p:nvSpPr>
          <p:spPr>
            <a:xfrm>
              <a:off x="5705297" y="2085019"/>
              <a:ext cx="1241168" cy="153229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241168" y="1532294"/>
                  </a:moveTo>
                  <a:lnTo>
                    <a:pt x="522685" y="1532294"/>
                  </a:lnTo>
                  <a:lnTo>
                    <a:pt x="522685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3992196" y="1774423"/>
              <a:ext cx="1713101" cy="621192"/>
            </a:xfrm>
            <a:custGeom>
              <a:avLst/>
              <a:gdLst>
                <a:gd name="connsiteX0" fmla="*/ 0 w 1713101"/>
                <a:gd name="connsiteY0" fmla="*/ 0 h 621192"/>
                <a:gd name="connsiteX1" fmla="*/ 1713101 w 1713101"/>
                <a:gd name="connsiteY1" fmla="*/ 0 h 621192"/>
                <a:gd name="connsiteX2" fmla="*/ 1713101 w 1713101"/>
                <a:gd name="connsiteY2" fmla="*/ 621192 h 621192"/>
                <a:gd name="connsiteX3" fmla="*/ 0 w 1713101"/>
                <a:gd name="connsiteY3" fmla="*/ 621192 h 621192"/>
                <a:gd name="connsiteX4" fmla="*/ 0 w 1713101"/>
                <a:gd name="connsiteY4" fmla="*/ 0 h 62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101" h="621192">
                  <a:moveTo>
                    <a:pt x="0" y="0"/>
                  </a:moveTo>
                  <a:lnTo>
                    <a:pt x="1713101" y="0"/>
                  </a:lnTo>
                  <a:lnTo>
                    <a:pt x="1713101" y="621192"/>
                  </a:lnTo>
                  <a:lnTo>
                    <a:pt x="0" y="6211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قرآن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993868" y="2766226"/>
            <a:ext cx="2952598" cy="851087"/>
            <a:chOff x="3993868" y="2766226"/>
            <a:chExt cx="2952598" cy="851087"/>
          </a:xfrm>
        </p:grpSpPr>
        <p:sp>
          <p:nvSpPr>
            <p:cNvPr id="22" name="Freeform 21"/>
            <p:cNvSpPr/>
            <p:nvPr/>
          </p:nvSpPr>
          <p:spPr>
            <a:xfrm>
              <a:off x="5706970" y="3076822"/>
              <a:ext cx="1239496" cy="54049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239496" y="540491"/>
                  </a:moveTo>
                  <a:lnTo>
                    <a:pt x="522685" y="540491"/>
                  </a:lnTo>
                  <a:lnTo>
                    <a:pt x="522685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Freeform 25"/>
            <p:cNvSpPr/>
            <p:nvPr/>
          </p:nvSpPr>
          <p:spPr>
            <a:xfrm>
              <a:off x="3993868" y="2766226"/>
              <a:ext cx="1713101" cy="621192"/>
            </a:xfrm>
            <a:custGeom>
              <a:avLst/>
              <a:gdLst>
                <a:gd name="connsiteX0" fmla="*/ 0 w 1713101"/>
                <a:gd name="connsiteY0" fmla="*/ 0 h 621192"/>
                <a:gd name="connsiteX1" fmla="*/ 1713101 w 1713101"/>
                <a:gd name="connsiteY1" fmla="*/ 0 h 621192"/>
                <a:gd name="connsiteX2" fmla="*/ 1713101 w 1713101"/>
                <a:gd name="connsiteY2" fmla="*/ 621192 h 621192"/>
                <a:gd name="connsiteX3" fmla="*/ 0 w 1713101"/>
                <a:gd name="connsiteY3" fmla="*/ 621192 h 621192"/>
                <a:gd name="connsiteX4" fmla="*/ 0 w 1713101"/>
                <a:gd name="connsiteY4" fmla="*/ 0 h 62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101" h="621192">
                  <a:moveTo>
                    <a:pt x="0" y="0"/>
                  </a:moveTo>
                  <a:lnTo>
                    <a:pt x="1713101" y="0"/>
                  </a:lnTo>
                  <a:lnTo>
                    <a:pt x="1713101" y="621192"/>
                  </a:lnTo>
                  <a:lnTo>
                    <a:pt x="0" y="6211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سنت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052822" y="1854411"/>
            <a:ext cx="2941045" cy="1222411"/>
            <a:chOff x="1052822" y="1854411"/>
            <a:chExt cx="2941045" cy="1222411"/>
          </a:xfrm>
        </p:grpSpPr>
        <p:sp>
          <p:nvSpPr>
            <p:cNvPr id="21" name="Freeform 20"/>
            <p:cNvSpPr/>
            <p:nvPr/>
          </p:nvSpPr>
          <p:spPr>
            <a:xfrm>
              <a:off x="3222123" y="2187605"/>
              <a:ext cx="771744" cy="88921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771744" y="889217"/>
                  </a:moveTo>
                  <a:lnTo>
                    <a:pt x="522685" y="889217"/>
                  </a:lnTo>
                  <a:lnTo>
                    <a:pt x="522685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reeform 26"/>
            <p:cNvSpPr/>
            <p:nvPr/>
          </p:nvSpPr>
          <p:spPr>
            <a:xfrm>
              <a:off x="1052822" y="1854411"/>
              <a:ext cx="2169301" cy="666387"/>
            </a:xfrm>
            <a:custGeom>
              <a:avLst/>
              <a:gdLst>
                <a:gd name="connsiteX0" fmla="*/ 0 w 2169301"/>
                <a:gd name="connsiteY0" fmla="*/ 0 h 666387"/>
                <a:gd name="connsiteX1" fmla="*/ 2169301 w 2169301"/>
                <a:gd name="connsiteY1" fmla="*/ 0 h 666387"/>
                <a:gd name="connsiteX2" fmla="*/ 2169301 w 2169301"/>
                <a:gd name="connsiteY2" fmla="*/ 666387 h 666387"/>
                <a:gd name="connsiteX3" fmla="*/ 0 w 2169301"/>
                <a:gd name="connsiteY3" fmla="*/ 666387 h 666387"/>
                <a:gd name="connsiteX4" fmla="*/ 0 w 2169301"/>
                <a:gd name="connsiteY4" fmla="*/ 0 h 66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9301" h="666387">
                  <a:moveTo>
                    <a:pt x="0" y="0"/>
                  </a:moveTo>
                  <a:lnTo>
                    <a:pt x="2169301" y="0"/>
                  </a:lnTo>
                  <a:lnTo>
                    <a:pt x="2169301" y="666387"/>
                  </a:lnTo>
                  <a:lnTo>
                    <a:pt x="0" y="66638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قول معصوم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052822" y="2736503"/>
            <a:ext cx="2941045" cy="666387"/>
            <a:chOff x="1052822" y="2736503"/>
            <a:chExt cx="2941045" cy="666387"/>
          </a:xfrm>
        </p:grpSpPr>
        <p:sp>
          <p:nvSpPr>
            <p:cNvPr id="20" name="Freeform 19"/>
            <p:cNvSpPr/>
            <p:nvPr/>
          </p:nvSpPr>
          <p:spPr>
            <a:xfrm>
              <a:off x="3222123" y="3023976"/>
              <a:ext cx="771744" cy="9144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771744" y="52846"/>
                  </a:moveTo>
                  <a:lnTo>
                    <a:pt x="522685" y="52846"/>
                  </a:lnTo>
                  <a:lnTo>
                    <a:pt x="522685" y="45720"/>
                  </a:lnTo>
                  <a:lnTo>
                    <a:pt x="0" y="4572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1052822" y="2736503"/>
              <a:ext cx="2169301" cy="666387"/>
            </a:xfrm>
            <a:custGeom>
              <a:avLst/>
              <a:gdLst>
                <a:gd name="connsiteX0" fmla="*/ 0 w 2169301"/>
                <a:gd name="connsiteY0" fmla="*/ 0 h 666387"/>
                <a:gd name="connsiteX1" fmla="*/ 2169301 w 2169301"/>
                <a:gd name="connsiteY1" fmla="*/ 0 h 666387"/>
                <a:gd name="connsiteX2" fmla="*/ 2169301 w 2169301"/>
                <a:gd name="connsiteY2" fmla="*/ 666387 h 666387"/>
                <a:gd name="connsiteX3" fmla="*/ 0 w 2169301"/>
                <a:gd name="connsiteY3" fmla="*/ 666387 h 666387"/>
                <a:gd name="connsiteX4" fmla="*/ 0 w 2169301"/>
                <a:gd name="connsiteY4" fmla="*/ 0 h 66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9301" h="666387">
                  <a:moveTo>
                    <a:pt x="0" y="0"/>
                  </a:moveTo>
                  <a:lnTo>
                    <a:pt x="2169301" y="0"/>
                  </a:lnTo>
                  <a:lnTo>
                    <a:pt x="2169301" y="666387"/>
                  </a:lnTo>
                  <a:lnTo>
                    <a:pt x="0" y="66638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فعل معصوم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052822" y="3076822"/>
            <a:ext cx="2941045" cy="1196011"/>
            <a:chOff x="1052822" y="3076822"/>
            <a:chExt cx="2941045" cy="1196011"/>
          </a:xfrm>
        </p:grpSpPr>
        <p:sp>
          <p:nvSpPr>
            <p:cNvPr id="19" name="Freeform 18"/>
            <p:cNvSpPr/>
            <p:nvPr/>
          </p:nvSpPr>
          <p:spPr>
            <a:xfrm>
              <a:off x="3222123" y="3076822"/>
              <a:ext cx="771744" cy="86281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771744" y="0"/>
                  </a:moveTo>
                  <a:lnTo>
                    <a:pt x="522685" y="0"/>
                  </a:lnTo>
                  <a:lnTo>
                    <a:pt x="522685" y="862817"/>
                  </a:lnTo>
                  <a:lnTo>
                    <a:pt x="0" y="862817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1052822" y="3606446"/>
              <a:ext cx="2169301" cy="666387"/>
            </a:xfrm>
            <a:custGeom>
              <a:avLst/>
              <a:gdLst>
                <a:gd name="connsiteX0" fmla="*/ 0 w 2169301"/>
                <a:gd name="connsiteY0" fmla="*/ 0 h 666387"/>
                <a:gd name="connsiteX1" fmla="*/ 2169301 w 2169301"/>
                <a:gd name="connsiteY1" fmla="*/ 0 h 666387"/>
                <a:gd name="connsiteX2" fmla="*/ 2169301 w 2169301"/>
                <a:gd name="connsiteY2" fmla="*/ 666387 h 666387"/>
                <a:gd name="connsiteX3" fmla="*/ 0 w 2169301"/>
                <a:gd name="connsiteY3" fmla="*/ 666387 h 666387"/>
                <a:gd name="connsiteX4" fmla="*/ 0 w 2169301"/>
                <a:gd name="connsiteY4" fmla="*/ 0 h 66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9301" h="666387">
                  <a:moveTo>
                    <a:pt x="0" y="0"/>
                  </a:moveTo>
                  <a:lnTo>
                    <a:pt x="2169301" y="0"/>
                  </a:lnTo>
                  <a:lnTo>
                    <a:pt x="2169301" y="666387"/>
                  </a:lnTo>
                  <a:lnTo>
                    <a:pt x="0" y="66638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تقرير معصوم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992196" y="3617314"/>
            <a:ext cx="2954269" cy="762721"/>
            <a:chOff x="3992196" y="3617314"/>
            <a:chExt cx="2954269" cy="762721"/>
          </a:xfrm>
        </p:grpSpPr>
        <p:sp>
          <p:nvSpPr>
            <p:cNvPr id="18" name="Freeform 17"/>
            <p:cNvSpPr/>
            <p:nvPr/>
          </p:nvSpPr>
          <p:spPr>
            <a:xfrm>
              <a:off x="5705297" y="3617314"/>
              <a:ext cx="1241168" cy="45212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241168" y="0"/>
                  </a:moveTo>
                  <a:lnTo>
                    <a:pt x="522685" y="0"/>
                  </a:lnTo>
                  <a:lnTo>
                    <a:pt x="522685" y="452125"/>
                  </a:lnTo>
                  <a:lnTo>
                    <a:pt x="0" y="452125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Freeform 29"/>
            <p:cNvSpPr/>
            <p:nvPr/>
          </p:nvSpPr>
          <p:spPr>
            <a:xfrm>
              <a:off x="3992196" y="3758843"/>
              <a:ext cx="1713101" cy="621192"/>
            </a:xfrm>
            <a:custGeom>
              <a:avLst/>
              <a:gdLst>
                <a:gd name="connsiteX0" fmla="*/ 0 w 1713101"/>
                <a:gd name="connsiteY0" fmla="*/ 0 h 621192"/>
                <a:gd name="connsiteX1" fmla="*/ 1713101 w 1713101"/>
                <a:gd name="connsiteY1" fmla="*/ 0 h 621192"/>
                <a:gd name="connsiteX2" fmla="*/ 1713101 w 1713101"/>
                <a:gd name="connsiteY2" fmla="*/ 621192 h 621192"/>
                <a:gd name="connsiteX3" fmla="*/ 0 w 1713101"/>
                <a:gd name="connsiteY3" fmla="*/ 621192 h 621192"/>
                <a:gd name="connsiteX4" fmla="*/ 0 w 1713101"/>
                <a:gd name="connsiteY4" fmla="*/ 0 h 62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101" h="621192">
                  <a:moveTo>
                    <a:pt x="0" y="0"/>
                  </a:moveTo>
                  <a:lnTo>
                    <a:pt x="1713101" y="0"/>
                  </a:lnTo>
                  <a:lnTo>
                    <a:pt x="1713101" y="621192"/>
                  </a:lnTo>
                  <a:lnTo>
                    <a:pt x="0" y="6211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عقل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92196" y="3617314"/>
            <a:ext cx="2954269" cy="1753297"/>
            <a:chOff x="3992196" y="3617314"/>
            <a:chExt cx="2954269" cy="1753297"/>
          </a:xfrm>
        </p:grpSpPr>
        <p:sp>
          <p:nvSpPr>
            <p:cNvPr id="17" name="Freeform 16"/>
            <p:cNvSpPr/>
            <p:nvPr/>
          </p:nvSpPr>
          <p:spPr>
            <a:xfrm>
              <a:off x="5705297" y="3617314"/>
              <a:ext cx="1241168" cy="144270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241168" y="0"/>
                  </a:moveTo>
                  <a:lnTo>
                    <a:pt x="522685" y="0"/>
                  </a:lnTo>
                  <a:lnTo>
                    <a:pt x="522685" y="1442701"/>
                  </a:lnTo>
                  <a:lnTo>
                    <a:pt x="0" y="1442701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3992196" y="4749419"/>
              <a:ext cx="1713101" cy="621192"/>
            </a:xfrm>
            <a:custGeom>
              <a:avLst/>
              <a:gdLst>
                <a:gd name="connsiteX0" fmla="*/ 0 w 1713101"/>
                <a:gd name="connsiteY0" fmla="*/ 0 h 621192"/>
                <a:gd name="connsiteX1" fmla="*/ 1713101 w 1713101"/>
                <a:gd name="connsiteY1" fmla="*/ 0 h 621192"/>
                <a:gd name="connsiteX2" fmla="*/ 1713101 w 1713101"/>
                <a:gd name="connsiteY2" fmla="*/ 621192 h 621192"/>
                <a:gd name="connsiteX3" fmla="*/ 0 w 1713101"/>
                <a:gd name="connsiteY3" fmla="*/ 621192 h 621192"/>
                <a:gd name="connsiteX4" fmla="*/ 0 w 1713101"/>
                <a:gd name="connsiteY4" fmla="*/ 0 h 62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3101" h="621192">
                  <a:moveTo>
                    <a:pt x="0" y="0"/>
                  </a:moveTo>
                  <a:lnTo>
                    <a:pt x="1713101" y="0"/>
                  </a:lnTo>
                  <a:lnTo>
                    <a:pt x="1713101" y="621192"/>
                  </a:lnTo>
                  <a:lnTo>
                    <a:pt x="0" y="62119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800" b="1" kern="1200" dirty="0" smtClean="0">
                  <a:cs typeface="B Zar" pitchFamily="2" charset="-78"/>
                </a:rPr>
                <a:t>اجماع</a:t>
              </a:r>
              <a:endParaRPr lang="en-US" sz="2800" b="1" kern="1200" dirty="0">
                <a:cs typeface="B Zar" pitchFamily="2" charset="-78"/>
              </a:endParaRPr>
            </a:p>
          </p:txBody>
        </p:sp>
      </p:grpSp>
      <p:sp>
        <p:nvSpPr>
          <p:cNvPr id="9" name="7-Point Star 8">
            <a:hlinkClick r:id="rId2" action="ppaction://hlinksldjump"/>
          </p:cNvPr>
          <p:cNvSpPr/>
          <p:nvPr/>
        </p:nvSpPr>
        <p:spPr>
          <a:xfrm>
            <a:off x="5410200" y="1943100"/>
            <a:ext cx="240576" cy="24057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7-Point Star 32">
            <a:hlinkClick r:id="rId3" action="ppaction://hlinksldjump"/>
          </p:cNvPr>
          <p:cNvSpPr/>
          <p:nvPr/>
        </p:nvSpPr>
        <p:spPr>
          <a:xfrm>
            <a:off x="5410200" y="3962400"/>
            <a:ext cx="240576" cy="24057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7-Point Star 33">
            <a:hlinkClick r:id="rId4" action="ppaction://hlinksldjump"/>
          </p:cNvPr>
          <p:cNvSpPr/>
          <p:nvPr/>
        </p:nvSpPr>
        <p:spPr>
          <a:xfrm>
            <a:off x="2895600" y="2057400"/>
            <a:ext cx="240576" cy="24057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7-Point Star 34">
            <a:hlinkClick r:id="rId5" action="ppaction://hlinksldjump"/>
          </p:cNvPr>
          <p:cNvSpPr/>
          <p:nvPr/>
        </p:nvSpPr>
        <p:spPr>
          <a:xfrm>
            <a:off x="2895600" y="2895600"/>
            <a:ext cx="240576" cy="24057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7-Point Star 35">
            <a:hlinkClick r:id="rId6" action="ppaction://hlinksldjump"/>
          </p:cNvPr>
          <p:cNvSpPr/>
          <p:nvPr/>
        </p:nvSpPr>
        <p:spPr>
          <a:xfrm>
            <a:off x="2895600" y="3810000"/>
            <a:ext cx="240576" cy="24057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7-Point Star 36">
            <a:hlinkClick r:id="rId3" action="ppaction://hlinksldjump"/>
          </p:cNvPr>
          <p:cNvSpPr/>
          <p:nvPr/>
        </p:nvSpPr>
        <p:spPr>
          <a:xfrm>
            <a:off x="5410200" y="4953000"/>
            <a:ext cx="240576" cy="240576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9" grpId="0" animBg="1"/>
      <p:bldP spid="9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436914"/>
            <a:ext cx="8305800" cy="4669972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24114" y="1574530"/>
            <a:ext cx="81388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800" b="1" dirty="0" smtClean="0">
                <a:solidFill>
                  <a:srgbClr val="7030A0"/>
                </a:solidFill>
                <a:cs typeface="B Zar" pitchFamily="2" charset="-78"/>
              </a:rPr>
              <a:t>قــرآن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مجموعه وحى الهى بر پيامبر اكرم اسلام </a:t>
            </a:r>
            <a:r>
              <a:rPr lang="fa-IR" sz="3200" dirty="0" smtClean="0">
                <a:cs typeface="B Zar" pitchFamily="2" charset="-78"/>
              </a:rPr>
              <a:t>صلى‏الله‏عليه‏وآله </a:t>
            </a:r>
            <a:r>
              <a:rPr lang="fa-IR" sz="3200" b="1" dirty="0" smtClean="0">
                <a:cs typeface="B Zar" pitchFamily="2" charset="-78"/>
              </a:rPr>
              <a:t>است و بدون هيچگونه نقص و اضافه به دست ما رسيده و اوّلين و بهترين ملاك عمل و منبع استنباط احكام است.</a:t>
            </a:r>
            <a:endParaRPr lang="en-US" sz="32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349829"/>
            <a:ext cx="8077200" cy="4844142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09600" y="1371600"/>
            <a:ext cx="7924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solidFill>
                  <a:srgbClr val="7030A0"/>
                </a:solidFill>
                <a:cs typeface="B Zar" pitchFamily="2" charset="-78"/>
              </a:rPr>
              <a:t>عقل و اجماع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اگر براى حكمى از احكام، دليلى از قرآن و سنّت نيابيم، آنچه كه عقل انسان بدان حكم كند و يا فقهاى شيعه بر آن اتفاق نظر داشته باشند، كه حاكى از رضايت معصوم عليه‏السلام باشد، مى‏توان مطابق آن فتوا داد و وظيفه مكلفان را مشخص كرد.</a:t>
            </a:r>
            <a:endParaRPr lang="en-US" sz="3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553029"/>
            <a:ext cx="8077200" cy="4437742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09600" y="1730038"/>
            <a:ext cx="7924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solidFill>
                  <a:schemeClr val="accent3">
                    <a:lumMod val="50000"/>
                  </a:schemeClr>
                </a:solidFill>
                <a:cs typeface="B Zar" pitchFamily="2" charset="-78"/>
              </a:rPr>
              <a:t>قول معصوم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مجموعه گفتار معصومين عليهم‏السلام و دستورها و آموزش‏هاى قولى آنان، كه روش درست‏كردارى را به ما مى‏آموزد، يكى از منابع معتبر فقهى است كه در كتب روايى جمع‏آورى شده است.</a:t>
            </a:r>
            <a:endParaRPr lang="en-US" sz="3200" b="1" dirty="0">
              <a:cs typeface="B Bad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6242385" y="2913593"/>
            <a:ext cx="2509037" cy="998403"/>
          </a:xfrm>
          <a:custGeom>
            <a:avLst/>
            <a:gdLst>
              <a:gd name="connsiteX0" fmla="*/ 0 w 2509037"/>
              <a:gd name="connsiteY0" fmla="*/ 0 h 998403"/>
              <a:gd name="connsiteX1" fmla="*/ 2509037 w 2509037"/>
              <a:gd name="connsiteY1" fmla="*/ 0 h 998403"/>
              <a:gd name="connsiteX2" fmla="*/ 2509037 w 2509037"/>
              <a:gd name="connsiteY2" fmla="*/ 998403 h 998403"/>
              <a:gd name="connsiteX3" fmla="*/ 0 w 2509037"/>
              <a:gd name="connsiteY3" fmla="*/ 998403 h 998403"/>
              <a:gd name="connsiteX4" fmla="*/ 0 w 2509037"/>
              <a:gd name="connsiteY4" fmla="*/ 0 h 99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9037" h="998403">
                <a:moveTo>
                  <a:pt x="0" y="0"/>
                </a:moveTo>
                <a:lnTo>
                  <a:pt x="2509037" y="0"/>
                </a:lnTo>
                <a:lnTo>
                  <a:pt x="2509037" y="998403"/>
                </a:lnTo>
                <a:lnTo>
                  <a:pt x="0" y="998403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3200" b="1" kern="1200" dirty="0" smtClean="0">
                <a:cs typeface="B Zar" pitchFamily="2" charset="-78"/>
              </a:rPr>
              <a:t>معناي اجتهاد</a:t>
            </a:r>
            <a:endParaRPr lang="en-US" sz="3200" b="1" kern="1200" dirty="0">
              <a:cs typeface="B Zar" pitchFamily="2" charset="-78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087528" y="2209800"/>
            <a:ext cx="3154856" cy="1202994"/>
            <a:chOff x="3087528" y="2209800"/>
            <a:chExt cx="3154856" cy="1202994"/>
          </a:xfrm>
        </p:grpSpPr>
        <p:sp>
          <p:nvSpPr>
            <p:cNvPr id="28" name="Freeform 27"/>
            <p:cNvSpPr/>
            <p:nvPr/>
          </p:nvSpPr>
          <p:spPr>
            <a:xfrm>
              <a:off x="5587694" y="2709002"/>
              <a:ext cx="654690" cy="70379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54690" y="703792"/>
                  </a:moveTo>
                  <a:lnTo>
                    <a:pt x="327345" y="703792"/>
                  </a:lnTo>
                  <a:lnTo>
                    <a:pt x="327345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Freeform 29"/>
            <p:cNvSpPr/>
            <p:nvPr/>
          </p:nvSpPr>
          <p:spPr>
            <a:xfrm>
              <a:off x="3087528" y="2209800"/>
              <a:ext cx="2500166" cy="998403"/>
            </a:xfrm>
            <a:custGeom>
              <a:avLst/>
              <a:gdLst>
                <a:gd name="connsiteX0" fmla="*/ 0 w 2500166"/>
                <a:gd name="connsiteY0" fmla="*/ 0 h 998403"/>
                <a:gd name="connsiteX1" fmla="*/ 2500166 w 2500166"/>
                <a:gd name="connsiteY1" fmla="*/ 0 h 998403"/>
                <a:gd name="connsiteX2" fmla="*/ 2500166 w 2500166"/>
                <a:gd name="connsiteY2" fmla="*/ 998403 h 998403"/>
                <a:gd name="connsiteX3" fmla="*/ 0 w 2500166"/>
                <a:gd name="connsiteY3" fmla="*/ 998403 h 998403"/>
                <a:gd name="connsiteX4" fmla="*/ 0 w 2500166"/>
                <a:gd name="connsiteY4" fmla="*/ 0 h 99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0166" h="998403">
                  <a:moveTo>
                    <a:pt x="0" y="0"/>
                  </a:moveTo>
                  <a:lnTo>
                    <a:pt x="2500166" y="0"/>
                  </a:lnTo>
                  <a:lnTo>
                    <a:pt x="2500166" y="998403"/>
                  </a:lnTo>
                  <a:lnTo>
                    <a:pt x="0" y="99840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در لغت</a:t>
              </a:r>
              <a:endParaRPr lang="en-US" sz="3200" b="1" dirty="0">
                <a:cs typeface="B Zar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107594" y="3412795"/>
            <a:ext cx="3134790" cy="1202994"/>
            <a:chOff x="3107594" y="3412795"/>
            <a:chExt cx="3134790" cy="1202994"/>
          </a:xfrm>
        </p:grpSpPr>
        <p:sp>
          <p:nvSpPr>
            <p:cNvPr id="27" name="Freeform 26"/>
            <p:cNvSpPr/>
            <p:nvPr/>
          </p:nvSpPr>
          <p:spPr>
            <a:xfrm>
              <a:off x="5587694" y="3412795"/>
              <a:ext cx="654690" cy="70379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54690" y="0"/>
                  </a:moveTo>
                  <a:lnTo>
                    <a:pt x="327345" y="0"/>
                  </a:lnTo>
                  <a:lnTo>
                    <a:pt x="327345" y="703792"/>
                  </a:lnTo>
                  <a:lnTo>
                    <a:pt x="0" y="70379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3107594" y="3617386"/>
              <a:ext cx="2480100" cy="998403"/>
            </a:xfrm>
            <a:custGeom>
              <a:avLst/>
              <a:gdLst>
                <a:gd name="connsiteX0" fmla="*/ 0 w 2480100"/>
                <a:gd name="connsiteY0" fmla="*/ 0 h 998403"/>
                <a:gd name="connsiteX1" fmla="*/ 2480100 w 2480100"/>
                <a:gd name="connsiteY1" fmla="*/ 0 h 998403"/>
                <a:gd name="connsiteX2" fmla="*/ 2480100 w 2480100"/>
                <a:gd name="connsiteY2" fmla="*/ 998403 h 998403"/>
                <a:gd name="connsiteX3" fmla="*/ 0 w 2480100"/>
                <a:gd name="connsiteY3" fmla="*/ 998403 h 998403"/>
                <a:gd name="connsiteX4" fmla="*/ 0 w 2480100"/>
                <a:gd name="connsiteY4" fmla="*/ 0 h 99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0100" h="998403">
                  <a:moveTo>
                    <a:pt x="0" y="0"/>
                  </a:moveTo>
                  <a:lnTo>
                    <a:pt x="2480100" y="0"/>
                  </a:lnTo>
                  <a:lnTo>
                    <a:pt x="2480100" y="998403"/>
                  </a:lnTo>
                  <a:lnTo>
                    <a:pt x="0" y="99840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در اصطلاح</a:t>
              </a:r>
              <a:endParaRPr lang="en-US" sz="3200" b="1" dirty="0" smtClean="0">
                <a:cs typeface="B Zar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62000" y="3617386"/>
            <a:ext cx="2345593" cy="998403"/>
            <a:chOff x="762000" y="3617386"/>
            <a:chExt cx="2345593" cy="998403"/>
          </a:xfrm>
        </p:grpSpPr>
        <p:sp>
          <p:nvSpPr>
            <p:cNvPr id="26" name="Freeform 25"/>
            <p:cNvSpPr/>
            <p:nvPr/>
          </p:nvSpPr>
          <p:spPr>
            <a:xfrm>
              <a:off x="2452903" y="4070868"/>
              <a:ext cx="654690" cy="9144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654690" y="45720"/>
                  </a:moveTo>
                  <a:lnTo>
                    <a:pt x="0" y="4572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762000" y="3617386"/>
              <a:ext cx="1690902" cy="998403"/>
            </a:xfrm>
            <a:custGeom>
              <a:avLst/>
              <a:gdLst>
                <a:gd name="connsiteX0" fmla="*/ 0 w 1690902"/>
                <a:gd name="connsiteY0" fmla="*/ 0 h 998403"/>
                <a:gd name="connsiteX1" fmla="*/ 1690902 w 1690902"/>
                <a:gd name="connsiteY1" fmla="*/ 0 h 998403"/>
                <a:gd name="connsiteX2" fmla="*/ 1690902 w 1690902"/>
                <a:gd name="connsiteY2" fmla="*/ 998403 h 998403"/>
                <a:gd name="connsiteX3" fmla="*/ 0 w 1690902"/>
                <a:gd name="connsiteY3" fmla="*/ 998403 h 998403"/>
                <a:gd name="connsiteX4" fmla="*/ 0 w 1690902"/>
                <a:gd name="connsiteY4" fmla="*/ 0 h 99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0902" h="998403">
                  <a:moveTo>
                    <a:pt x="0" y="0"/>
                  </a:moveTo>
                  <a:lnTo>
                    <a:pt x="1690902" y="0"/>
                  </a:lnTo>
                  <a:lnTo>
                    <a:pt x="1690902" y="998403"/>
                  </a:lnTo>
                  <a:lnTo>
                    <a:pt x="0" y="99840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200" b="1" dirty="0" smtClean="0">
                  <a:cs typeface="B Zar" pitchFamily="2" charset="-78"/>
                </a:rPr>
                <a:t>مجتهد</a:t>
              </a:r>
              <a:endParaRPr lang="en-US" sz="3200" b="1" dirty="0" smtClean="0">
                <a:cs typeface="B Zar" pitchFamily="2" charset="-78"/>
              </a:endParaRPr>
            </a:p>
          </p:txBody>
        </p:sp>
      </p:grpSp>
      <p:sp>
        <p:nvSpPr>
          <p:cNvPr id="14" name="7-Point Star 13">
            <a:hlinkClick r:id="rId2" action="ppaction://hlinksldjump"/>
          </p:cNvPr>
          <p:cNvSpPr/>
          <p:nvPr/>
        </p:nvSpPr>
        <p:spPr>
          <a:xfrm>
            <a:off x="3200400" y="2286000"/>
            <a:ext cx="228600" cy="2286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7-Point Star 14">
            <a:hlinkClick r:id="rId3" action="ppaction://hlinksldjump"/>
          </p:cNvPr>
          <p:cNvSpPr/>
          <p:nvPr/>
        </p:nvSpPr>
        <p:spPr>
          <a:xfrm>
            <a:off x="3200400" y="3657600"/>
            <a:ext cx="228600" cy="2286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7-Point Star 15">
            <a:hlinkClick r:id="rId4" action="ppaction://hlinksldjump"/>
          </p:cNvPr>
          <p:cNvSpPr/>
          <p:nvPr/>
        </p:nvSpPr>
        <p:spPr>
          <a:xfrm>
            <a:off x="838200" y="3657600"/>
            <a:ext cx="228600" cy="22860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triped Right Arrow 20">
            <a:hlinkClick r:id="rId5" action="ppaction://hlinksldjump"/>
          </p:cNvPr>
          <p:cNvSpPr/>
          <p:nvPr/>
        </p:nvSpPr>
        <p:spPr>
          <a:xfrm rot="10800000">
            <a:off x="65316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407886"/>
            <a:ext cx="8077200" cy="4728028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09600" y="1387019"/>
            <a:ext cx="7924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 smtClean="0">
                <a:solidFill>
                  <a:schemeClr val="accent3">
                    <a:lumMod val="50000"/>
                  </a:schemeClr>
                </a:solidFill>
                <a:cs typeface="B Zar" pitchFamily="2" charset="-78"/>
              </a:rPr>
              <a:t>فعل معصوم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 smtClean="0">
                <a:cs typeface="B Zar" pitchFamily="2" charset="-78"/>
              </a:rPr>
              <a:t>از آنجا كه معصومين عليهم‏السلام از هر خطا و اشتباهى در امان هستند، كردار آنان نيز مانند گفتارشان مى‏تواند ملاك عمل براى ما باشد، كه اين دسته نيز در كتب تاريخى و روايى با عنوان «سيره عملى معصومين عليهم‏السلام» آمده است.</a:t>
            </a:r>
            <a:endParaRPr lang="en-US" sz="32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863602"/>
            <a:ext cx="8077200" cy="5540828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24114" y="745933"/>
            <a:ext cx="7924800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 smtClean="0">
                <a:solidFill>
                  <a:schemeClr val="accent3">
                    <a:lumMod val="50000"/>
                  </a:schemeClr>
                </a:solidFill>
                <a:cs typeface="B Zar" pitchFamily="2" charset="-78"/>
              </a:rPr>
              <a:t>تقرير معصوم</a:t>
            </a:r>
          </a:p>
          <a:p>
            <a:pPr algn="justLow" rtl="1">
              <a:lnSpc>
                <a:spcPct val="150000"/>
              </a:lnSpc>
            </a:pPr>
            <a:r>
              <a:rPr lang="fa-IR" sz="2600" b="1" dirty="0" smtClean="0">
                <a:cs typeface="B Zar" pitchFamily="2" charset="-78"/>
              </a:rPr>
              <a:t>چون نهى از منكر و بازداشتن افراد جامعه از كار خلاف و اشتباه </a:t>
            </a:r>
          </a:p>
          <a:p>
            <a:pPr algn="justLow" rtl="1">
              <a:lnSpc>
                <a:spcPct val="150000"/>
              </a:lnSpc>
            </a:pPr>
            <a:r>
              <a:rPr lang="fa-IR" sz="2600" b="1" dirty="0" smtClean="0">
                <a:solidFill>
                  <a:srgbClr val="0070C0"/>
                </a:solidFill>
                <a:cs typeface="B Zar" pitchFamily="2" charset="-78"/>
              </a:rPr>
              <a:t>(جز در  موارد تقيّه)، </a:t>
            </a:r>
            <a:r>
              <a:rPr lang="fa-IR" sz="2600" b="1" dirty="0" smtClean="0">
                <a:cs typeface="B Zar" pitchFamily="2" charset="-78"/>
              </a:rPr>
              <a:t>از وظايف پيشوايان معصوم </a:t>
            </a:r>
            <a:r>
              <a:rPr lang="fa-IR" sz="2600" dirty="0" smtClean="0">
                <a:cs typeface="B Zar" pitchFamily="2" charset="-78"/>
              </a:rPr>
              <a:t>عليهم‏السلام </a:t>
            </a:r>
            <a:r>
              <a:rPr lang="fa-IR" sz="2600" b="1" dirty="0" smtClean="0">
                <a:cs typeface="B Zar" pitchFamily="2" charset="-78"/>
              </a:rPr>
              <a:t>است، </a:t>
            </a:r>
          </a:p>
          <a:p>
            <a:pPr algn="justLow" rtl="1">
              <a:lnSpc>
                <a:spcPct val="150000"/>
              </a:lnSpc>
            </a:pPr>
            <a:r>
              <a:rPr lang="fa-IR" sz="2600" b="1" dirty="0" smtClean="0">
                <a:cs typeface="B Zar" pitchFamily="2" charset="-78"/>
              </a:rPr>
              <a:t>از اين‏رو، در مواردى كه فرد يا افرادى در حضور معصوم </a:t>
            </a:r>
            <a:r>
              <a:rPr lang="fa-IR" sz="2600" dirty="0" smtClean="0">
                <a:cs typeface="B Zar" pitchFamily="2" charset="-78"/>
              </a:rPr>
              <a:t>عليه‏السلام </a:t>
            </a:r>
            <a:r>
              <a:rPr lang="fa-IR" sz="2600" b="1" dirty="0" smtClean="0">
                <a:cs typeface="B Zar" pitchFamily="2" charset="-78"/>
              </a:rPr>
              <a:t>عملى را انجام داده باشند، </a:t>
            </a:r>
            <a:r>
              <a:rPr lang="fa-IR" sz="2600" b="1" dirty="0" smtClean="0">
                <a:solidFill>
                  <a:srgbClr val="0070C0"/>
                </a:solidFill>
                <a:cs typeface="B Zar" pitchFamily="2" charset="-78"/>
              </a:rPr>
              <a:t>در حالى كه تقيه‏اى در كار نبوده،</a:t>
            </a:r>
            <a:r>
              <a:rPr lang="fa-IR" sz="2600" b="1" dirty="0" smtClean="0">
                <a:cs typeface="B Zar" pitchFamily="2" charset="-78"/>
              </a:rPr>
              <a:t> و معصوم </a:t>
            </a:r>
            <a:r>
              <a:rPr lang="fa-IR" sz="2600" dirty="0" smtClean="0">
                <a:cs typeface="B Zar" pitchFamily="2" charset="-78"/>
              </a:rPr>
              <a:t>عليه‏السلام </a:t>
            </a:r>
            <a:r>
              <a:rPr lang="fa-IR" sz="2600" b="1" dirty="0" smtClean="0">
                <a:cs typeface="B Zar" pitchFamily="2" charset="-78"/>
              </a:rPr>
              <a:t>آن عمل را تأييد كرده يا لااقل از آن نهى نكرده باشد، به عنوان عملى مورد امضا و تقرير ايشان، مى‏تواند ملاك ديگرى براى عمل و منبعى براى استنباط احكام باشد.</a:t>
            </a:r>
            <a:endParaRPr lang="en-US" sz="26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6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2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762000" y="1676400"/>
            <a:ext cx="7848600" cy="3657600"/>
          </a:xfrm>
          <a:prstGeom prst="roundRect">
            <a:avLst>
              <a:gd name="adj" fmla="val 835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1295400" y="2209800"/>
            <a:ext cx="6394699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800" b="1" dirty="0" smtClean="0">
                <a:solidFill>
                  <a:schemeClr val="tx2"/>
                </a:solidFill>
                <a:cs typeface="B Zar" pitchFamily="2" charset="-78"/>
              </a:rPr>
              <a:t>اجتهاد</a:t>
            </a:r>
            <a:r>
              <a:rPr lang="fa-IR" sz="4800" b="1" dirty="0" smtClean="0">
                <a:cs typeface="B Zar" pitchFamily="2" charset="-78"/>
              </a:rPr>
              <a:t> در لغت به معناى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 </a:t>
            </a:r>
            <a:r>
              <a:rPr lang="fa-IR" sz="4800" b="1" dirty="0" smtClean="0">
                <a:solidFill>
                  <a:srgbClr val="C00000"/>
                </a:solidFill>
                <a:cs typeface="B Zar" pitchFamily="2" charset="-78"/>
              </a:rPr>
              <a:t>كوشش و تلاش كردن </a:t>
            </a:r>
            <a:r>
              <a:rPr lang="fa-IR" sz="4800" b="1" dirty="0" smtClean="0">
                <a:cs typeface="B Zar" pitchFamily="2" charset="-78"/>
              </a:rPr>
              <a:t>است.</a:t>
            </a:r>
            <a:endParaRPr lang="en-US" sz="48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685800" y="1676400"/>
            <a:ext cx="8077200" cy="4114800"/>
          </a:xfrm>
          <a:prstGeom prst="roundRect">
            <a:avLst>
              <a:gd name="adj" fmla="val 835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0" y="0"/>
            <a:ext cx="9144000" cy="461666"/>
            <a:chOff x="0" y="0"/>
            <a:chExt cx="9144000" cy="461666"/>
          </a:xfrm>
        </p:grpSpPr>
        <p:sp>
          <p:nvSpPr>
            <p:cNvPr id="6" name="Rectangle 5">
              <a:hlinkClick r:id="rId2" action="ppaction://hlinksldjump"/>
            </p:cNvPr>
            <p:cNvSpPr/>
            <p:nvPr/>
          </p:nvSpPr>
          <p:spPr>
            <a:xfrm>
              <a:off x="0" y="0"/>
              <a:ext cx="9144000" cy="457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843623" y="1"/>
              <a:ext cx="106311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400" dirty="0" smtClean="0">
                  <a:ln w="1905"/>
                  <a:solidFill>
                    <a:srgbClr val="FFFF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B Titr" pitchFamily="2" charset="-78"/>
                </a:rPr>
                <a:t> </a:t>
              </a:r>
              <a:r>
                <a:rPr lang="fa-IR" sz="2400" dirty="0" smtClean="0">
                  <a:ln w="1905"/>
                  <a:solidFill>
                    <a:srgbClr val="FFFF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B Titr" pitchFamily="2" charset="-78"/>
                </a:rPr>
                <a:t>درس 2</a:t>
              </a:r>
              <a:endParaRPr lang="en-US" sz="24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endParaRPr>
            </a:p>
          </p:txBody>
        </p:sp>
        <p:sp>
          <p:nvSpPr>
            <p:cNvPr id="7" name="Snip Single Corner Rectangle 6"/>
            <p:cNvSpPr/>
            <p:nvPr/>
          </p:nvSpPr>
          <p:spPr>
            <a:xfrm>
              <a:off x="0" y="0"/>
              <a:ext cx="2813538" cy="457200"/>
            </a:xfrm>
            <a:prstGeom prst="snip1Rect">
              <a:avLst/>
            </a:prstGeom>
            <a:solidFill>
              <a:srgbClr val="695DA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62708" y="1"/>
              <a:ext cx="8883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a-IR" sz="2400" dirty="0" smtClean="0">
                  <a:ln w="1905"/>
                  <a:solidFill>
                    <a:schemeClr val="bg1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B Titr" pitchFamily="2" charset="-78"/>
                </a:rPr>
                <a:t>اجتهاد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838200" y="1981200"/>
            <a:ext cx="7772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800" b="1" dirty="0" smtClean="0">
                <a:solidFill>
                  <a:schemeClr val="tx2"/>
                </a:solidFill>
                <a:cs typeface="B Zar" pitchFamily="2" charset="-78"/>
              </a:rPr>
              <a:t>اجتهاد</a:t>
            </a:r>
            <a:r>
              <a:rPr lang="fa-IR" sz="4800" b="1" dirty="0" smtClean="0">
                <a:cs typeface="B Zar" pitchFamily="2" charset="-78"/>
              </a:rPr>
              <a:t> </a:t>
            </a:r>
            <a:r>
              <a:rPr lang="fa-IR" sz="4800" b="1" dirty="0" smtClean="0">
                <a:solidFill>
                  <a:schemeClr val="tx2"/>
                </a:solidFill>
                <a:cs typeface="B Zar" pitchFamily="2" charset="-78"/>
              </a:rPr>
              <a:t>در اصطلاح </a:t>
            </a:r>
            <a:r>
              <a:rPr lang="fa-IR" sz="4800" b="1" dirty="0" smtClean="0">
                <a:cs typeface="B Zar" pitchFamily="2" charset="-78"/>
              </a:rPr>
              <a:t>فقه عبارت است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از </a:t>
            </a:r>
            <a:r>
              <a:rPr lang="fa-IR" sz="4800" b="1" dirty="0" smtClean="0">
                <a:solidFill>
                  <a:srgbClr val="C00000"/>
                </a:solidFill>
                <a:cs typeface="B Zar" pitchFamily="2" charset="-78"/>
              </a:rPr>
              <a:t>استنباط و استخراج مسائل شرعى </a:t>
            </a:r>
            <a:r>
              <a:rPr lang="fa-IR" sz="4800" b="1" dirty="0" smtClean="0">
                <a:cs typeface="B Zar" pitchFamily="2" charset="-78"/>
              </a:rPr>
              <a:t>از منابع مربوط به آن.</a:t>
            </a:r>
            <a:endParaRPr lang="en-US" sz="48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4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609600" y="1828800"/>
            <a:ext cx="79248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 smtClean="0">
                <a:cs typeface="B Zar" pitchFamily="2" charset="-78"/>
              </a:rPr>
              <a:t>به شخصى كه </a:t>
            </a:r>
            <a:r>
              <a:rPr lang="fa-IR" sz="5400" b="1" dirty="0" smtClean="0">
                <a:solidFill>
                  <a:srgbClr val="C00000"/>
                </a:solidFill>
                <a:cs typeface="B Zar" pitchFamily="2" charset="-78"/>
              </a:rPr>
              <a:t>توانايى اجتهاد </a:t>
            </a:r>
            <a:r>
              <a:rPr lang="fa-IR" sz="5400" b="1" dirty="0" smtClean="0">
                <a:cs typeface="B Zar" pitchFamily="2" charset="-78"/>
              </a:rPr>
              <a:t>را داشته باشد</a:t>
            </a:r>
          </a:p>
          <a:p>
            <a:pPr algn="ctr" rtl="1">
              <a:lnSpc>
                <a:spcPct val="150000"/>
              </a:lnSpc>
            </a:pPr>
            <a:r>
              <a:rPr lang="fa-IR" sz="5400" b="1" dirty="0" smtClean="0">
                <a:cs typeface="B Zar" pitchFamily="2" charset="-78"/>
              </a:rPr>
              <a:t>«</a:t>
            </a:r>
            <a:r>
              <a:rPr lang="fa-IR" sz="5400" b="1" dirty="0" smtClean="0">
                <a:solidFill>
                  <a:schemeClr val="tx2"/>
                </a:solidFill>
                <a:cs typeface="B Zar" pitchFamily="2" charset="-78"/>
              </a:rPr>
              <a:t>مجتهد</a:t>
            </a:r>
            <a:r>
              <a:rPr lang="fa-IR" sz="5400" b="1" dirty="0" smtClean="0">
                <a:cs typeface="B Zar" pitchFamily="2" charset="-78"/>
              </a:rPr>
              <a:t>» يا «</a:t>
            </a:r>
            <a:r>
              <a:rPr lang="fa-IR" sz="5400" b="1" dirty="0" smtClean="0">
                <a:solidFill>
                  <a:schemeClr val="tx2"/>
                </a:solidFill>
                <a:cs typeface="B Zar" pitchFamily="2" charset="-78"/>
              </a:rPr>
              <a:t>فقيه</a:t>
            </a:r>
            <a:r>
              <a:rPr lang="fa-IR" sz="5400" b="1" dirty="0" smtClean="0">
                <a:cs typeface="B Zar" pitchFamily="2" charset="-78"/>
              </a:rPr>
              <a:t>» مى‏گويند.</a:t>
            </a:r>
            <a:endParaRPr lang="en-US" sz="54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2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7052927" y="2627089"/>
            <a:ext cx="1799471" cy="1154320"/>
          </a:xfrm>
          <a:custGeom>
            <a:avLst/>
            <a:gdLst>
              <a:gd name="connsiteX0" fmla="*/ 0 w 2485270"/>
              <a:gd name="connsiteY0" fmla="*/ 0 h 522321"/>
              <a:gd name="connsiteX1" fmla="*/ 2485270 w 2485270"/>
              <a:gd name="connsiteY1" fmla="*/ 0 h 522321"/>
              <a:gd name="connsiteX2" fmla="*/ 2485270 w 2485270"/>
              <a:gd name="connsiteY2" fmla="*/ 522321 h 522321"/>
              <a:gd name="connsiteX3" fmla="*/ 0 w 2485270"/>
              <a:gd name="connsiteY3" fmla="*/ 522321 h 522321"/>
              <a:gd name="connsiteX4" fmla="*/ 0 w 2485270"/>
              <a:gd name="connsiteY4" fmla="*/ 0 h 52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5270" h="522321">
                <a:moveTo>
                  <a:pt x="0" y="0"/>
                </a:moveTo>
                <a:lnTo>
                  <a:pt x="2485270" y="0"/>
                </a:lnTo>
                <a:lnTo>
                  <a:pt x="2485270" y="522321"/>
                </a:lnTo>
                <a:lnTo>
                  <a:pt x="0" y="5223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 rtl="1">
              <a:lnSpc>
                <a:spcPts val="3700"/>
              </a:lnSpc>
              <a:spcBef>
                <a:spcPct val="0"/>
              </a:spcBef>
            </a:pPr>
            <a:r>
              <a:rPr lang="fa-IR" sz="3600" b="1" kern="1200" dirty="0" smtClean="0">
                <a:solidFill>
                  <a:srgbClr val="FFFF00"/>
                </a:solidFill>
                <a:cs typeface="B Zar" pitchFamily="2" charset="-78"/>
              </a:rPr>
              <a:t>عـلوم</a:t>
            </a:r>
          </a:p>
          <a:p>
            <a:pPr lvl="0" algn="ctr" defTabSz="1244600" rtl="1">
              <a:lnSpc>
                <a:spcPts val="3700"/>
              </a:lnSpc>
              <a:spcBef>
                <a:spcPct val="0"/>
              </a:spcBef>
            </a:pPr>
            <a:r>
              <a:rPr lang="fa-IR" sz="2400" b="1" kern="1200" dirty="0" smtClean="0">
                <a:solidFill>
                  <a:srgbClr val="FFFF00"/>
                </a:solidFill>
                <a:cs typeface="B Zar" pitchFamily="2" charset="-78"/>
              </a:rPr>
              <a:t> مقدمه اجتهاد</a:t>
            </a:r>
            <a:endParaRPr lang="en-US" sz="2400" b="1" kern="1200" dirty="0">
              <a:solidFill>
                <a:srgbClr val="FFFF00"/>
              </a:solidFill>
              <a:cs typeface="B Zar" pitchFamily="2" charset="-78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4280400" y="950689"/>
            <a:ext cx="2772526" cy="2569558"/>
            <a:chOff x="3733802" y="1066801"/>
            <a:chExt cx="2772526" cy="2569558"/>
          </a:xfrm>
        </p:grpSpPr>
        <p:sp>
          <p:nvSpPr>
            <p:cNvPr id="24" name="Freeform 23"/>
            <p:cNvSpPr/>
            <p:nvPr/>
          </p:nvSpPr>
          <p:spPr>
            <a:xfrm>
              <a:off x="6318975" y="1327962"/>
              <a:ext cx="187353" cy="230839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87353" y="2308397"/>
                  </a:moveTo>
                  <a:lnTo>
                    <a:pt x="72916" y="2308397"/>
                  </a:lnTo>
                  <a:lnTo>
                    <a:pt x="72916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Freeform 25"/>
            <p:cNvSpPr/>
            <p:nvPr/>
          </p:nvSpPr>
          <p:spPr>
            <a:xfrm>
              <a:off x="3733802" y="1066801"/>
              <a:ext cx="2585173" cy="522321"/>
            </a:xfrm>
            <a:custGeom>
              <a:avLst/>
              <a:gdLst>
                <a:gd name="connsiteX0" fmla="*/ 0 w 2585173"/>
                <a:gd name="connsiteY0" fmla="*/ 0 h 522321"/>
                <a:gd name="connsiteX1" fmla="*/ 2585173 w 2585173"/>
                <a:gd name="connsiteY1" fmla="*/ 0 h 522321"/>
                <a:gd name="connsiteX2" fmla="*/ 2585173 w 2585173"/>
                <a:gd name="connsiteY2" fmla="*/ 522321 h 522321"/>
                <a:gd name="connsiteX3" fmla="*/ 0 w 2585173"/>
                <a:gd name="connsiteY3" fmla="*/ 522321 h 522321"/>
                <a:gd name="connsiteX4" fmla="*/ 0 w 2585173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173" h="522321">
                  <a:moveTo>
                    <a:pt x="0" y="0"/>
                  </a:moveTo>
                  <a:lnTo>
                    <a:pt x="2585173" y="0"/>
                  </a:lnTo>
                  <a:lnTo>
                    <a:pt x="2585173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علوم عربي</a:t>
              </a:r>
              <a:endParaRPr lang="en-US" sz="2400" b="1" dirty="0">
                <a:cs typeface="B Zar" pitchFamily="2" charset="-78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113972" y="854956"/>
            <a:ext cx="3166428" cy="522321"/>
            <a:chOff x="567374" y="971068"/>
            <a:chExt cx="3166428" cy="522321"/>
          </a:xfrm>
        </p:grpSpPr>
        <p:sp>
          <p:nvSpPr>
            <p:cNvPr id="23" name="Freeform 22"/>
            <p:cNvSpPr/>
            <p:nvPr/>
          </p:nvSpPr>
          <p:spPr>
            <a:xfrm>
              <a:off x="3340527" y="1232229"/>
              <a:ext cx="393275" cy="9573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93275" y="95733"/>
                  </a:moveTo>
                  <a:lnTo>
                    <a:pt x="72916" y="95733"/>
                  </a:lnTo>
                  <a:lnTo>
                    <a:pt x="72916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reeform 26"/>
            <p:cNvSpPr/>
            <p:nvPr/>
          </p:nvSpPr>
          <p:spPr>
            <a:xfrm>
              <a:off x="567374" y="971068"/>
              <a:ext cx="2773152" cy="522321"/>
            </a:xfrm>
            <a:custGeom>
              <a:avLst/>
              <a:gdLst>
                <a:gd name="connsiteX0" fmla="*/ 0 w 2773152"/>
                <a:gd name="connsiteY0" fmla="*/ 0 h 522321"/>
                <a:gd name="connsiteX1" fmla="*/ 2773152 w 2773152"/>
                <a:gd name="connsiteY1" fmla="*/ 0 h 522321"/>
                <a:gd name="connsiteX2" fmla="*/ 2773152 w 2773152"/>
                <a:gd name="connsiteY2" fmla="*/ 522321 h 522321"/>
                <a:gd name="connsiteX3" fmla="*/ 0 w 2773152"/>
                <a:gd name="connsiteY3" fmla="*/ 522321 h 522321"/>
                <a:gd name="connsiteX4" fmla="*/ 0 w 2773152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152" h="522321">
                  <a:moveTo>
                    <a:pt x="0" y="0"/>
                  </a:moveTo>
                  <a:lnTo>
                    <a:pt x="2773152" y="0"/>
                  </a:lnTo>
                  <a:lnTo>
                    <a:pt x="2773152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2"/>
                  </a:solidFill>
                  <a:cs typeface="B Zar" pitchFamily="2" charset="-78"/>
                </a:rPr>
                <a:t>صرف</a:t>
              </a:r>
              <a:endParaRPr lang="en-US" sz="2400" b="1" dirty="0" smtClean="0">
                <a:solidFill>
                  <a:schemeClr val="tx2"/>
                </a:solidFill>
                <a:cs typeface="B Zar" pitchFamily="2" charset="-78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113972" y="1211850"/>
            <a:ext cx="3166428" cy="813152"/>
            <a:chOff x="567374" y="1327962"/>
            <a:chExt cx="3166428" cy="813152"/>
          </a:xfrm>
        </p:grpSpPr>
        <p:sp>
          <p:nvSpPr>
            <p:cNvPr id="22" name="Freeform 21"/>
            <p:cNvSpPr/>
            <p:nvPr/>
          </p:nvSpPr>
          <p:spPr>
            <a:xfrm>
              <a:off x="3340527" y="1327962"/>
              <a:ext cx="393275" cy="55199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93275" y="0"/>
                  </a:moveTo>
                  <a:lnTo>
                    <a:pt x="72916" y="0"/>
                  </a:lnTo>
                  <a:lnTo>
                    <a:pt x="72916" y="551992"/>
                  </a:lnTo>
                  <a:lnTo>
                    <a:pt x="0" y="551992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567374" y="1618793"/>
              <a:ext cx="2773152" cy="522321"/>
            </a:xfrm>
            <a:custGeom>
              <a:avLst/>
              <a:gdLst>
                <a:gd name="connsiteX0" fmla="*/ 0 w 2773152"/>
                <a:gd name="connsiteY0" fmla="*/ 0 h 522321"/>
                <a:gd name="connsiteX1" fmla="*/ 2773152 w 2773152"/>
                <a:gd name="connsiteY1" fmla="*/ 0 h 522321"/>
                <a:gd name="connsiteX2" fmla="*/ 2773152 w 2773152"/>
                <a:gd name="connsiteY2" fmla="*/ 522321 h 522321"/>
                <a:gd name="connsiteX3" fmla="*/ 0 w 2773152"/>
                <a:gd name="connsiteY3" fmla="*/ 522321 h 522321"/>
                <a:gd name="connsiteX4" fmla="*/ 0 w 2773152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152" h="522321">
                  <a:moveTo>
                    <a:pt x="0" y="0"/>
                  </a:moveTo>
                  <a:lnTo>
                    <a:pt x="2773152" y="0"/>
                  </a:lnTo>
                  <a:lnTo>
                    <a:pt x="2773152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2"/>
                  </a:solidFill>
                  <a:cs typeface="B Zar" pitchFamily="2" charset="-78"/>
                </a:rPr>
                <a:t>نحو</a:t>
              </a:r>
              <a:endParaRPr lang="en-US" sz="2400" b="1" dirty="0" smtClean="0">
                <a:solidFill>
                  <a:schemeClr val="tx2"/>
                </a:solidFill>
                <a:cs typeface="B Zar" pitchFamily="2" charset="-78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113972" y="1211850"/>
            <a:ext cx="3166428" cy="1442341"/>
            <a:chOff x="567374" y="1327962"/>
            <a:chExt cx="3166428" cy="1442341"/>
          </a:xfrm>
        </p:grpSpPr>
        <p:sp>
          <p:nvSpPr>
            <p:cNvPr id="21" name="Freeform 20"/>
            <p:cNvSpPr/>
            <p:nvPr/>
          </p:nvSpPr>
          <p:spPr>
            <a:xfrm>
              <a:off x="3340527" y="1327962"/>
              <a:ext cx="393275" cy="118118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93275" y="0"/>
                  </a:moveTo>
                  <a:lnTo>
                    <a:pt x="72916" y="0"/>
                  </a:lnTo>
                  <a:lnTo>
                    <a:pt x="72916" y="1181180"/>
                  </a:lnTo>
                  <a:lnTo>
                    <a:pt x="0" y="118118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567374" y="2247982"/>
              <a:ext cx="2773152" cy="522321"/>
            </a:xfrm>
            <a:custGeom>
              <a:avLst/>
              <a:gdLst>
                <a:gd name="connsiteX0" fmla="*/ 0 w 2773152"/>
                <a:gd name="connsiteY0" fmla="*/ 0 h 522321"/>
                <a:gd name="connsiteX1" fmla="*/ 2773152 w 2773152"/>
                <a:gd name="connsiteY1" fmla="*/ 0 h 522321"/>
                <a:gd name="connsiteX2" fmla="*/ 2773152 w 2773152"/>
                <a:gd name="connsiteY2" fmla="*/ 522321 h 522321"/>
                <a:gd name="connsiteX3" fmla="*/ 0 w 2773152"/>
                <a:gd name="connsiteY3" fmla="*/ 522321 h 522321"/>
                <a:gd name="connsiteX4" fmla="*/ 0 w 2773152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152" h="522321">
                  <a:moveTo>
                    <a:pt x="0" y="0"/>
                  </a:moveTo>
                  <a:lnTo>
                    <a:pt x="2773152" y="0"/>
                  </a:lnTo>
                  <a:lnTo>
                    <a:pt x="2773152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2"/>
                  </a:solidFill>
                  <a:cs typeface="B Zar" pitchFamily="2" charset="-78"/>
                </a:rPr>
                <a:t>معاني، بيان و بديع</a:t>
              </a:r>
              <a:endParaRPr lang="en-US" sz="2400" b="1" dirty="0" smtClean="0">
                <a:solidFill>
                  <a:schemeClr val="tx2"/>
                </a:solidFill>
                <a:cs typeface="B Zar" pitchFamily="2" charset="-78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113972" y="1211850"/>
            <a:ext cx="3166428" cy="2108600"/>
            <a:chOff x="567374" y="1327962"/>
            <a:chExt cx="3166428" cy="2108600"/>
          </a:xfrm>
        </p:grpSpPr>
        <p:sp>
          <p:nvSpPr>
            <p:cNvPr id="20" name="Freeform 19"/>
            <p:cNvSpPr/>
            <p:nvPr/>
          </p:nvSpPr>
          <p:spPr>
            <a:xfrm>
              <a:off x="3340527" y="1327962"/>
              <a:ext cx="393275" cy="184744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93275" y="0"/>
                  </a:moveTo>
                  <a:lnTo>
                    <a:pt x="72916" y="0"/>
                  </a:lnTo>
                  <a:lnTo>
                    <a:pt x="72916" y="1847440"/>
                  </a:lnTo>
                  <a:lnTo>
                    <a:pt x="0" y="184744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Freeform 29"/>
            <p:cNvSpPr/>
            <p:nvPr/>
          </p:nvSpPr>
          <p:spPr>
            <a:xfrm>
              <a:off x="567374" y="2914241"/>
              <a:ext cx="2773152" cy="522321"/>
            </a:xfrm>
            <a:custGeom>
              <a:avLst/>
              <a:gdLst>
                <a:gd name="connsiteX0" fmla="*/ 0 w 2773152"/>
                <a:gd name="connsiteY0" fmla="*/ 0 h 522321"/>
                <a:gd name="connsiteX1" fmla="*/ 2773152 w 2773152"/>
                <a:gd name="connsiteY1" fmla="*/ 0 h 522321"/>
                <a:gd name="connsiteX2" fmla="*/ 2773152 w 2773152"/>
                <a:gd name="connsiteY2" fmla="*/ 522321 h 522321"/>
                <a:gd name="connsiteX3" fmla="*/ 0 w 2773152"/>
                <a:gd name="connsiteY3" fmla="*/ 522321 h 522321"/>
                <a:gd name="connsiteX4" fmla="*/ 0 w 2773152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152" h="522321">
                  <a:moveTo>
                    <a:pt x="0" y="0"/>
                  </a:moveTo>
                  <a:lnTo>
                    <a:pt x="2773152" y="0"/>
                  </a:lnTo>
                  <a:lnTo>
                    <a:pt x="2773152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2"/>
                  </a:solidFill>
                  <a:cs typeface="B Zar" pitchFamily="2" charset="-78"/>
                </a:rPr>
                <a:t>لغت</a:t>
              </a:r>
              <a:endParaRPr lang="en-US" sz="2400" b="1" dirty="0" smtClean="0">
                <a:solidFill>
                  <a:schemeClr val="tx2"/>
                </a:solidFill>
                <a:cs typeface="B Zar" pitchFamily="2" charset="-7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77497" y="1716768"/>
            <a:ext cx="2775429" cy="1803479"/>
            <a:chOff x="3730899" y="1832880"/>
            <a:chExt cx="2775429" cy="1803479"/>
          </a:xfrm>
        </p:grpSpPr>
        <p:sp>
          <p:nvSpPr>
            <p:cNvPr id="19" name="Freeform 18"/>
            <p:cNvSpPr/>
            <p:nvPr/>
          </p:nvSpPr>
          <p:spPr>
            <a:xfrm>
              <a:off x="6316073" y="2094041"/>
              <a:ext cx="190255" cy="154231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90255" y="1542318"/>
                  </a:moveTo>
                  <a:lnTo>
                    <a:pt x="72916" y="1542318"/>
                  </a:lnTo>
                  <a:lnTo>
                    <a:pt x="72916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3730899" y="1832880"/>
              <a:ext cx="2585173" cy="522321"/>
            </a:xfrm>
            <a:custGeom>
              <a:avLst/>
              <a:gdLst>
                <a:gd name="connsiteX0" fmla="*/ 0 w 2585173"/>
                <a:gd name="connsiteY0" fmla="*/ 0 h 522321"/>
                <a:gd name="connsiteX1" fmla="*/ 2585173 w 2585173"/>
                <a:gd name="connsiteY1" fmla="*/ 0 h 522321"/>
                <a:gd name="connsiteX2" fmla="*/ 2585173 w 2585173"/>
                <a:gd name="connsiteY2" fmla="*/ 522321 h 522321"/>
                <a:gd name="connsiteX3" fmla="*/ 0 w 2585173"/>
                <a:gd name="connsiteY3" fmla="*/ 522321 h 522321"/>
                <a:gd name="connsiteX4" fmla="*/ 0 w 2585173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173" h="522321">
                  <a:moveTo>
                    <a:pt x="0" y="0"/>
                  </a:moveTo>
                  <a:lnTo>
                    <a:pt x="2585173" y="0"/>
                  </a:lnTo>
                  <a:lnTo>
                    <a:pt x="2585173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منطق</a:t>
              </a:r>
              <a:endParaRPr lang="en-US" sz="2400" b="1" dirty="0" smtClean="0">
                <a:cs typeface="B Zar" pitchFamily="2" charset="-78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280400" y="2508432"/>
            <a:ext cx="2772526" cy="1011815"/>
            <a:chOff x="3733802" y="2624544"/>
            <a:chExt cx="2772526" cy="1011815"/>
          </a:xfrm>
        </p:grpSpPr>
        <p:sp>
          <p:nvSpPr>
            <p:cNvPr id="18" name="Freeform 17"/>
            <p:cNvSpPr/>
            <p:nvPr/>
          </p:nvSpPr>
          <p:spPr>
            <a:xfrm>
              <a:off x="6318975" y="2885705"/>
              <a:ext cx="187353" cy="75065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87353" y="750654"/>
                  </a:moveTo>
                  <a:lnTo>
                    <a:pt x="72916" y="750654"/>
                  </a:lnTo>
                  <a:lnTo>
                    <a:pt x="72916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3733802" y="2624544"/>
              <a:ext cx="2585173" cy="522321"/>
            </a:xfrm>
            <a:custGeom>
              <a:avLst/>
              <a:gdLst>
                <a:gd name="connsiteX0" fmla="*/ 0 w 2585173"/>
                <a:gd name="connsiteY0" fmla="*/ 0 h 522321"/>
                <a:gd name="connsiteX1" fmla="*/ 2585173 w 2585173"/>
                <a:gd name="connsiteY1" fmla="*/ 0 h 522321"/>
                <a:gd name="connsiteX2" fmla="*/ 2585173 w 2585173"/>
                <a:gd name="connsiteY2" fmla="*/ 522321 h 522321"/>
                <a:gd name="connsiteX3" fmla="*/ 0 w 2585173"/>
                <a:gd name="connsiteY3" fmla="*/ 522321 h 522321"/>
                <a:gd name="connsiteX4" fmla="*/ 0 w 2585173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173" h="522321">
                  <a:moveTo>
                    <a:pt x="0" y="0"/>
                  </a:moveTo>
                  <a:lnTo>
                    <a:pt x="2585173" y="0"/>
                  </a:lnTo>
                  <a:lnTo>
                    <a:pt x="2585173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اصول فقه</a:t>
              </a:r>
              <a:endParaRPr lang="en-US" sz="2400" b="1" dirty="0">
                <a:cs typeface="B Zar" pitchFamily="2" charset="-78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280400" y="3300096"/>
            <a:ext cx="2772526" cy="522321"/>
            <a:chOff x="3733802" y="3416208"/>
            <a:chExt cx="2772526" cy="522321"/>
          </a:xfrm>
        </p:grpSpPr>
        <p:sp>
          <p:nvSpPr>
            <p:cNvPr id="17" name="Freeform 16"/>
            <p:cNvSpPr/>
            <p:nvPr/>
          </p:nvSpPr>
          <p:spPr>
            <a:xfrm>
              <a:off x="6318975" y="3590640"/>
              <a:ext cx="187353" cy="9144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87353" y="45720"/>
                  </a:moveTo>
                  <a:lnTo>
                    <a:pt x="72916" y="45720"/>
                  </a:lnTo>
                  <a:lnTo>
                    <a:pt x="72916" y="86729"/>
                  </a:lnTo>
                  <a:lnTo>
                    <a:pt x="0" y="86729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3733802" y="3416208"/>
              <a:ext cx="2585173" cy="522321"/>
            </a:xfrm>
            <a:custGeom>
              <a:avLst/>
              <a:gdLst>
                <a:gd name="connsiteX0" fmla="*/ 0 w 2585173"/>
                <a:gd name="connsiteY0" fmla="*/ 0 h 522321"/>
                <a:gd name="connsiteX1" fmla="*/ 2585173 w 2585173"/>
                <a:gd name="connsiteY1" fmla="*/ 0 h 522321"/>
                <a:gd name="connsiteX2" fmla="*/ 2585173 w 2585173"/>
                <a:gd name="connsiteY2" fmla="*/ 522321 h 522321"/>
                <a:gd name="connsiteX3" fmla="*/ 0 w 2585173"/>
                <a:gd name="connsiteY3" fmla="*/ 522321 h 522321"/>
                <a:gd name="connsiteX4" fmla="*/ 0 w 2585173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173" h="522321">
                  <a:moveTo>
                    <a:pt x="0" y="0"/>
                  </a:moveTo>
                  <a:lnTo>
                    <a:pt x="2585173" y="0"/>
                  </a:lnTo>
                  <a:lnTo>
                    <a:pt x="2585173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رجال</a:t>
              </a:r>
              <a:endParaRPr lang="en-US" sz="2400" b="1" dirty="0" smtClean="0">
                <a:cs typeface="B Zar" pitchFamily="2" charset="-78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280400" y="3520248"/>
            <a:ext cx="2772526" cy="1093833"/>
            <a:chOff x="3733802" y="3636360"/>
            <a:chExt cx="2772526" cy="1093833"/>
          </a:xfrm>
        </p:grpSpPr>
        <p:sp>
          <p:nvSpPr>
            <p:cNvPr id="16" name="Freeform 15"/>
            <p:cNvSpPr/>
            <p:nvPr/>
          </p:nvSpPr>
          <p:spPr>
            <a:xfrm>
              <a:off x="6318975" y="3636360"/>
              <a:ext cx="187353" cy="83267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87353" y="0"/>
                  </a:moveTo>
                  <a:lnTo>
                    <a:pt x="72916" y="0"/>
                  </a:lnTo>
                  <a:lnTo>
                    <a:pt x="72916" y="832673"/>
                  </a:lnTo>
                  <a:lnTo>
                    <a:pt x="0" y="832673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3733802" y="4207872"/>
              <a:ext cx="2585173" cy="522321"/>
            </a:xfrm>
            <a:custGeom>
              <a:avLst/>
              <a:gdLst>
                <a:gd name="connsiteX0" fmla="*/ 0 w 2585173"/>
                <a:gd name="connsiteY0" fmla="*/ 0 h 522321"/>
                <a:gd name="connsiteX1" fmla="*/ 2585173 w 2585173"/>
                <a:gd name="connsiteY1" fmla="*/ 0 h 522321"/>
                <a:gd name="connsiteX2" fmla="*/ 2585173 w 2585173"/>
                <a:gd name="connsiteY2" fmla="*/ 522321 h 522321"/>
                <a:gd name="connsiteX3" fmla="*/ 0 w 2585173"/>
                <a:gd name="connsiteY3" fmla="*/ 522321 h 522321"/>
                <a:gd name="connsiteX4" fmla="*/ 0 w 2585173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173" h="522321">
                  <a:moveTo>
                    <a:pt x="0" y="0"/>
                  </a:moveTo>
                  <a:lnTo>
                    <a:pt x="2585173" y="0"/>
                  </a:lnTo>
                  <a:lnTo>
                    <a:pt x="2585173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درايه</a:t>
              </a:r>
              <a:endParaRPr lang="en-US" sz="2400" b="1" dirty="0" smtClean="0">
                <a:cs typeface="B Zar" pitchFamily="2" charset="-78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280400" y="3520248"/>
            <a:ext cx="2772526" cy="1838961"/>
            <a:chOff x="3733802" y="3636360"/>
            <a:chExt cx="2772526" cy="1838961"/>
          </a:xfrm>
        </p:grpSpPr>
        <p:sp>
          <p:nvSpPr>
            <p:cNvPr id="15" name="Freeform 14"/>
            <p:cNvSpPr/>
            <p:nvPr/>
          </p:nvSpPr>
          <p:spPr>
            <a:xfrm>
              <a:off x="6318975" y="3636360"/>
              <a:ext cx="187353" cy="157780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87353" y="0"/>
                  </a:moveTo>
                  <a:lnTo>
                    <a:pt x="72916" y="0"/>
                  </a:lnTo>
                  <a:lnTo>
                    <a:pt x="72916" y="1577801"/>
                  </a:lnTo>
                  <a:lnTo>
                    <a:pt x="0" y="1577801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3733802" y="4953000"/>
              <a:ext cx="2585173" cy="522321"/>
            </a:xfrm>
            <a:custGeom>
              <a:avLst/>
              <a:gdLst>
                <a:gd name="connsiteX0" fmla="*/ 0 w 2585173"/>
                <a:gd name="connsiteY0" fmla="*/ 0 h 522321"/>
                <a:gd name="connsiteX1" fmla="*/ 2585173 w 2585173"/>
                <a:gd name="connsiteY1" fmla="*/ 0 h 522321"/>
                <a:gd name="connsiteX2" fmla="*/ 2585173 w 2585173"/>
                <a:gd name="connsiteY2" fmla="*/ 522321 h 522321"/>
                <a:gd name="connsiteX3" fmla="*/ 0 w 2585173"/>
                <a:gd name="connsiteY3" fmla="*/ 522321 h 522321"/>
                <a:gd name="connsiteX4" fmla="*/ 0 w 2585173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173" h="522321">
                  <a:moveTo>
                    <a:pt x="0" y="0"/>
                  </a:moveTo>
                  <a:lnTo>
                    <a:pt x="2585173" y="0"/>
                  </a:lnTo>
                  <a:lnTo>
                    <a:pt x="2585173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تفسير و علوم قرآن</a:t>
              </a:r>
              <a:endParaRPr lang="en-US" sz="2400" b="1" dirty="0">
                <a:cs typeface="B Zar" pitchFamily="2" charset="-78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280400" y="3520248"/>
            <a:ext cx="2772526" cy="2677161"/>
            <a:chOff x="3733802" y="3636360"/>
            <a:chExt cx="2772526" cy="2677161"/>
          </a:xfrm>
        </p:grpSpPr>
        <p:sp>
          <p:nvSpPr>
            <p:cNvPr id="14" name="Freeform 13"/>
            <p:cNvSpPr/>
            <p:nvPr/>
          </p:nvSpPr>
          <p:spPr>
            <a:xfrm>
              <a:off x="6318975" y="3636360"/>
              <a:ext cx="187353" cy="241600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87353" y="0"/>
                  </a:moveTo>
                  <a:lnTo>
                    <a:pt x="72916" y="0"/>
                  </a:lnTo>
                  <a:lnTo>
                    <a:pt x="72916" y="2416001"/>
                  </a:lnTo>
                  <a:lnTo>
                    <a:pt x="0" y="2416001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3733802" y="5791200"/>
              <a:ext cx="2585173" cy="522321"/>
            </a:xfrm>
            <a:custGeom>
              <a:avLst/>
              <a:gdLst>
                <a:gd name="connsiteX0" fmla="*/ 0 w 2585173"/>
                <a:gd name="connsiteY0" fmla="*/ 0 h 522321"/>
                <a:gd name="connsiteX1" fmla="*/ 2585173 w 2585173"/>
                <a:gd name="connsiteY1" fmla="*/ 0 h 522321"/>
                <a:gd name="connsiteX2" fmla="*/ 2585173 w 2585173"/>
                <a:gd name="connsiteY2" fmla="*/ 522321 h 522321"/>
                <a:gd name="connsiteX3" fmla="*/ 0 w 2585173"/>
                <a:gd name="connsiteY3" fmla="*/ 522321 h 522321"/>
                <a:gd name="connsiteX4" fmla="*/ 0 w 2585173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5173" h="522321">
                  <a:moveTo>
                    <a:pt x="0" y="0"/>
                  </a:moveTo>
                  <a:lnTo>
                    <a:pt x="2585173" y="0"/>
                  </a:lnTo>
                  <a:lnTo>
                    <a:pt x="2585173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cs typeface="B Zar" pitchFamily="2" charset="-78"/>
                </a:rPr>
                <a:t>موارد ديگر</a:t>
              </a:r>
              <a:endParaRPr lang="en-US" sz="2400" b="1" dirty="0" smtClean="0">
                <a:cs typeface="B Zar" pitchFamily="2" charset="-78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13972" y="3905299"/>
            <a:ext cx="3166428" cy="2030950"/>
            <a:chOff x="567374" y="4021411"/>
            <a:chExt cx="3166428" cy="2030950"/>
          </a:xfrm>
        </p:grpSpPr>
        <p:sp>
          <p:nvSpPr>
            <p:cNvPr id="13" name="Freeform 12"/>
            <p:cNvSpPr/>
            <p:nvPr/>
          </p:nvSpPr>
          <p:spPr>
            <a:xfrm>
              <a:off x="3340527" y="4282572"/>
              <a:ext cx="393275" cy="17697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93275" y="1769789"/>
                  </a:moveTo>
                  <a:lnTo>
                    <a:pt x="72916" y="1769789"/>
                  </a:lnTo>
                  <a:lnTo>
                    <a:pt x="72916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Freeform 36"/>
            <p:cNvSpPr/>
            <p:nvPr/>
          </p:nvSpPr>
          <p:spPr>
            <a:xfrm>
              <a:off x="567374" y="4021411"/>
              <a:ext cx="2773152" cy="522321"/>
            </a:xfrm>
            <a:custGeom>
              <a:avLst/>
              <a:gdLst>
                <a:gd name="connsiteX0" fmla="*/ 0 w 2773152"/>
                <a:gd name="connsiteY0" fmla="*/ 0 h 522321"/>
                <a:gd name="connsiteX1" fmla="*/ 2773152 w 2773152"/>
                <a:gd name="connsiteY1" fmla="*/ 0 h 522321"/>
                <a:gd name="connsiteX2" fmla="*/ 2773152 w 2773152"/>
                <a:gd name="connsiteY2" fmla="*/ 522321 h 522321"/>
                <a:gd name="connsiteX3" fmla="*/ 0 w 2773152"/>
                <a:gd name="connsiteY3" fmla="*/ 522321 h 522321"/>
                <a:gd name="connsiteX4" fmla="*/ 0 w 2773152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152" h="522321">
                  <a:moveTo>
                    <a:pt x="0" y="0"/>
                  </a:moveTo>
                  <a:lnTo>
                    <a:pt x="2773152" y="0"/>
                  </a:lnTo>
                  <a:lnTo>
                    <a:pt x="2773152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1"/>
                  </a:solidFill>
                  <a:cs typeface="B Zar" pitchFamily="2" charset="-78"/>
                </a:rPr>
                <a:t>محاورات عرفي</a:t>
              </a:r>
              <a:endParaRPr lang="en-US" sz="24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113972" y="4567805"/>
            <a:ext cx="3166428" cy="1368444"/>
            <a:chOff x="567374" y="4683917"/>
            <a:chExt cx="3166428" cy="1368444"/>
          </a:xfrm>
        </p:grpSpPr>
        <p:sp>
          <p:nvSpPr>
            <p:cNvPr id="12" name="Freeform 11"/>
            <p:cNvSpPr/>
            <p:nvPr/>
          </p:nvSpPr>
          <p:spPr>
            <a:xfrm>
              <a:off x="3340527" y="4945078"/>
              <a:ext cx="393275" cy="110728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93275" y="1107283"/>
                  </a:moveTo>
                  <a:lnTo>
                    <a:pt x="72916" y="1107283"/>
                  </a:lnTo>
                  <a:lnTo>
                    <a:pt x="72916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Freeform 37"/>
            <p:cNvSpPr/>
            <p:nvPr/>
          </p:nvSpPr>
          <p:spPr>
            <a:xfrm>
              <a:off x="567374" y="4683917"/>
              <a:ext cx="2773152" cy="522321"/>
            </a:xfrm>
            <a:custGeom>
              <a:avLst/>
              <a:gdLst>
                <a:gd name="connsiteX0" fmla="*/ 0 w 2773152"/>
                <a:gd name="connsiteY0" fmla="*/ 0 h 522321"/>
                <a:gd name="connsiteX1" fmla="*/ 2773152 w 2773152"/>
                <a:gd name="connsiteY1" fmla="*/ 0 h 522321"/>
                <a:gd name="connsiteX2" fmla="*/ 2773152 w 2773152"/>
                <a:gd name="connsiteY2" fmla="*/ 522321 h 522321"/>
                <a:gd name="connsiteX3" fmla="*/ 0 w 2773152"/>
                <a:gd name="connsiteY3" fmla="*/ 522321 h 522321"/>
                <a:gd name="connsiteX4" fmla="*/ 0 w 2773152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152" h="522321">
                  <a:moveTo>
                    <a:pt x="0" y="0"/>
                  </a:moveTo>
                  <a:lnTo>
                    <a:pt x="2773152" y="0"/>
                  </a:lnTo>
                  <a:lnTo>
                    <a:pt x="2773152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1"/>
                  </a:solidFill>
                  <a:cs typeface="B Zar" pitchFamily="2" charset="-78"/>
                </a:rPr>
                <a:t>شهرت و اجماع</a:t>
              </a:r>
              <a:endParaRPr lang="en-US" sz="24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113972" y="5230311"/>
            <a:ext cx="3166428" cy="705938"/>
            <a:chOff x="567374" y="5346423"/>
            <a:chExt cx="3166428" cy="705938"/>
          </a:xfrm>
        </p:grpSpPr>
        <p:sp>
          <p:nvSpPr>
            <p:cNvPr id="11" name="Freeform 10"/>
            <p:cNvSpPr/>
            <p:nvPr/>
          </p:nvSpPr>
          <p:spPr>
            <a:xfrm>
              <a:off x="3340527" y="5607584"/>
              <a:ext cx="393275" cy="44477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93275" y="444777"/>
                  </a:moveTo>
                  <a:lnTo>
                    <a:pt x="72916" y="444777"/>
                  </a:lnTo>
                  <a:lnTo>
                    <a:pt x="72916" y="0"/>
                  </a:lnTo>
                  <a:lnTo>
                    <a:pt x="0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Freeform 38"/>
            <p:cNvSpPr/>
            <p:nvPr/>
          </p:nvSpPr>
          <p:spPr>
            <a:xfrm>
              <a:off x="567374" y="5346423"/>
              <a:ext cx="2773152" cy="522321"/>
            </a:xfrm>
            <a:custGeom>
              <a:avLst/>
              <a:gdLst>
                <a:gd name="connsiteX0" fmla="*/ 0 w 2773152"/>
                <a:gd name="connsiteY0" fmla="*/ 0 h 522321"/>
                <a:gd name="connsiteX1" fmla="*/ 2773152 w 2773152"/>
                <a:gd name="connsiteY1" fmla="*/ 0 h 522321"/>
                <a:gd name="connsiteX2" fmla="*/ 2773152 w 2773152"/>
                <a:gd name="connsiteY2" fmla="*/ 522321 h 522321"/>
                <a:gd name="connsiteX3" fmla="*/ 0 w 2773152"/>
                <a:gd name="connsiteY3" fmla="*/ 522321 h 522321"/>
                <a:gd name="connsiteX4" fmla="*/ 0 w 2773152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152" h="522321">
                  <a:moveTo>
                    <a:pt x="0" y="0"/>
                  </a:moveTo>
                  <a:lnTo>
                    <a:pt x="2773152" y="0"/>
                  </a:lnTo>
                  <a:lnTo>
                    <a:pt x="2773152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200" b="1" dirty="0" smtClean="0">
                  <a:solidFill>
                    <a:schemeClr val="tx1"/>
                  </a:solidFill>
                  <a:cs typeface="B Zar" pitchFamily="2" charset="-78"/>
                </a:rPr>
                <a:t>    فتاوا و اخبار اهل سنت</a:t>
              </a:r>
              <a:endParaRPr lang="en-US" sz="22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113972" y="5892816"/>
            <a:ext cx="3166428" cy="522321"/>
            <a:chOff x="567374" y="6008928"/>
            <a:chExt cx="3166428" cy="522321"/>
          </a:xfrm>
        </p:grpSpPr>
        <p:sp>
          <p:nvSpPr>
            <p:cNvPr id="10" name="Freeform 9"/>
            <p:cNvSpPr/>
            <p:nvPr/>
          </p:nvSpPr>
          <p:spPr>
            <a:xfrm>
              <a:off x="3340527" y="6052361"/>
              <a:ext cx="393275" cy="21772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93275" y="0"/>
                  </a:moveTo>
                  <a:lnTo>
                    <a:pt x="72916" y="0"/>
                  </a:lnTo>
                  <a:lnTo>
                    <a:pt x="72916" y="217728"/>
                  </a:lnTo>
                  <a:lnTo>
                    <a:pt x="0" y="217728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Freeform 39"/>
            <p:cNvSpPr/>
            <p:nvPr/>
          </p:nvSpPr>
          <p:spPr>
            <a:xfrm>
              <a:off x="567374" y="6008928"/>
              <a:ext cx="2773152" cy="522321"/>
            </a:xfrm>
            <a:custGeom>
              <a:avLst/>
              <a:gdLst>
                <a:gd name="connsiteX0" fmla="*/ 0 w 2773152"/>
                <a:gd name="connsiteY0" fmla="*/ 0 h 522321"/>
                <a:gd name="connsiteX1" fmla="*/ 2773152 w 2773152"/>
                <a:gd name="connsiteY1" fmla="*/ 0 h 522321"/>
                <a:gd name="connsiteX2" fmla="*/ 2773152 w 2773152"/>
                <a:gd name="connsiteY2" fmla="*/ 522321 h 522321"/>
                <a:gd name="connsiteX3" fmla="*/ 0 w 2773152"/>
                <a:gd name="connsiteY3" fmla="*/ 522321 h 522321"/>
                <a:gd name="connsiteX4" fmla="*/ 0 w 2773152"/>
                <a:gd name="connsiteY4" fmla="*/ 0 h 52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3152" h="522321">
                  <a:moveTo>
                    <a:pt x="0" y="0"/>
                  </a:moveTo>
                  <a:lnTo>
                    <a:pt x="2773152" y="0"/>
                  </a:lnTo>
                  <a:lnTo>
                    <a:pt x="2773152" y="522321"/>
                  </a:lnTo>
                  <a:lnTo>
                    <a:pt x="0" y="5223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400" b="1" dirty="0" smtClean="0">
                  <a:solidFill>
                    <a:schemeClr val="tx1"/>
                  </a:solidFill>
                  <a:cs typeface="B Zar" pitchFamily="2" charset="-78"/>
                </a:rPr>
                <a:t>ملکه استنباط</a:t>
              </a:r>
              <a:endParaRPr lang="en-US" sz="2400" b="1" dirty="0" smtClean="0">
                <a:solidFill>
                  <a:schemeClr val="tx1"/>
                </a:solidFill>
                <a:cs typeface="B Zar" pitchFamily="2" charset="-78"/>
              </a:endParaRPr>
            </a:p>
          </p:txBody>
        </p:sp>
      </p:grpSp>
      <p:sp>
        <p:nvSpPr>
          <p:cNvPr id="42" name="7-Point Star 41">
            <a:hlinkClick r:id="rId2" action="ppaction://hlinksldjump"/>
          </p:cNvPr>
          <p:cNvSpPr/>
          <p:nvPr/>
        </p:nvSpPr>
        <p:spPr>
          <a:xfrm>
            <a:off x="6566398" y="18650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7-Point Star 42">
            <a:hlinkClick r:id="rId3" action="ppaction://hlinksldjump"/>
          </p:cNvPr>
          <p:cNvSpPr/>
          <p:nvPr/>
        </p:nvSpPr>
        <p:spPr>
          <a:xfrm>
            <a:off x="6566398" y="26270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44" name="7-Point Star 43">
            <a:hlinkClick r:id="rId4" action="ppaction://hlinksldjump"/>
          </p:cNvPr>
          <p:cNvSpPr/>
          <p:nvPr/>
        </p:nvSpPr>
        <p:spPr>
          <a:xfrm>
            <a:off x="6566398" y="34652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45" name="7-Point Star 44">
            <a:hlinkClick r:id="rId5" action="ppaction://hlinksldjump"/>
          </p:cNvPr>
          <p:cNvSpPr/>
          <p:nvPr/>
        </p:nvSpPr>
        <p:spPr>
          <a:xfrm>
            <a:off x="6566398" y="42272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46" name="7-Point Star 45">
            <a:hlinkClick r:id="rId6" action="ppaction://hlinksldjump"/>
          </p:cNvPr>
          <p:cNvSpPr/>
          <p:nvPr/>
        </p:nvSpPr>
        <p:spPr>
          <a:xfrm>
            <a:off x="6566398" y="49892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48" name="7-Point Star 47">
            <a:hlinkClick r:id="rId7" action="ppaction://hlinksldjump"/>
          </p:cNvPr>
          <p:cNvSpPr/>
          <p:nvPr/>
        </p:nvSpPr>
        <p:spPr>
          <a:xfrm>
            <a:off x="3594598" y="99640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49" name="7-Point Star 48">
            <a:hlinkClick r:id="rId8" action="ppaction://hlinksldjump"/>
          </p:cNvPr>
          <p:cNvSpPr/>
          <p:nvPr/>
        </p:nvSpPr>
        <p:spPr>
          <a:xfrm>
            <a:off x="3594598" y="16364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50" name="7-Point Star 49">
            <a:hlinkClick r:id="rId9" action="ppaction://hlinksldjump"/>
          </p:cNvPr>
          <p:cNvSpPr/>
          <p:nvPr/>
        </p:nvSpPr>
        <p:spPr>
          <a:xfrm>
            <a:off x="3594598" y="22460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51" name="7-Point Star 50">
            <a:hlinkClick r:id="rId10" action="ppaction://hlinksldjump"/>
          </p:cNvPr>
          <p:cNvSpPr/>
          <p:nvPr/>
        </p:nvSpPr>
        <p:spPr>
          <a:xfrm>
            <a:off x="3594598" y="29318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52" name="7-Point Star 51">
            <a:hlinkClick r:id="rId11" action="ppaction://hlinksldjump"/>
          </p:cNvPr>
          <p:cNvSpPr/>
          <p:nvPr/>
        </p:nvSpPr>
        <p:spPr>
          <a:xfrm>
            <a:off x="3594598" y="40748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53" name="7-Point Star 52">
            <a:hlinkClick r:id="rId12" action="ppaction://hlinksldjump"/>
          </p:cNvPr>
          <p:cNvSpPr/>
          <p:nvPr/>
        </p:nvSpPr>
        <p:spPr>
          <a:xfrm>
            <a:off x="3594598" y="46844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54" name="7-Point Star 53">
            <a:hlinkClick r:id="rId13" action="ppaction://hlinksldjump"/>
          </p:cNvPr>
          <p:cNvSpPr/>
          <p:nvPr/>
        </p:nvSpPr>
        <p:spPr>
          <a:xfrm>
            <a:off x="3594598" y="53702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55" name="7-Point Star 54">
            <a:hlinkClick r:id="rId14" action="ppaction://hlinksldjump"/>
          </p:cNvPr>
          <p:cNvSpPr/>
          <p:nvPr/>
        </p:nvSpPr>
        <p:spPr>
          <a:xfrm>
            <a:off x="3594598" y="6056088"/>
            <a:ext cx="228600" cy="228600"/>
          </a:xfrm>
          <a:prstGeom prst="star7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 dirty="0"/>
          </a:p>
        </p:txBody>
      </p:sp>
      <p:sp>
        <p:nvSpPr>
          <p:cNvPr id="75" name="Striped Right Arrow 74">
            <a:hlinkClick r:id="rId15" action="ppaction://hlinksldjump"/>
          </p:cNvPr>
          <p:cNvSpPr/>
          <p:nvPr/>
        </p:nvSpPr>
        <p:spPr>
          <a:xfrm rot="10800000">
            <a:off x="65316" y="6248400"/>
            <a:ext cx="533400" cy="533400"/>
          </a:xfrm>
          <a:prstGeom prst="stripedRightArrow">
            <a:avLst>
              <a:gd name="adj1" fmla="val 55442"/>
              <a:gd name="adj2" fmla="val 62698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1752600"/>
            <a:ext cx="8077200" cy="4038600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hlinkClick r:id="rId2" action="ppaction://hlinksldjump"/>
          </p:cNvPr>
          <p:cNvSpPr/>
          <p:nvPr/>
        </p:nvSpPr>
        <p:spPr>
          <a:xfrm>
            <a:off x="762000" y="1752600"/>
            <a:ext cx="7523213" cy="38318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b="1" dirty="0" smtClean="0">
                <a:solidFill>
                  <a:schemeClr val="tx2"/>
                </a:solidFill>
                <a:cs typeface="B Zar" pitchFamily="2" charset="-78"/>
              </a:rPr>
              <a:t>صرف: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solidFill>
                  <a:srgbClr val="C00000"/>
                </a:solidFill>
                <a:cs typeface="B Zar" pitchFamily="2" charset="-78"/>
              </a:rPr>
              <a:t> علم به تغييركلمات 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cs typeface="B Zar" pitchFamily="2" charset="-78"/>
              </a:rPr>
              <a:t>جهت به دست‏آمدن معانى مختلف</a:t>
            </a:r>
            <a:endParaRPr lang="en-US" sz="4800" b="1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2" action="ppaction://hlinksldjump"/>
          </p:cNvPr>
          <p:cNvSpPr/>
          <p:nvPr/>
        </p:nvSpPr>
        <p:spPr>
          <a:xfrm>
            <a:off x="533400" y="2286000"/>
            <a:ext cx="8077200" cy="3030794"/>
          </a:xfrm>
          <a:prstGeom prst="roundRect">
            <a:avLst>
              <a:gd name="adj" fmla="val 558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43623" y="1"/>
            <a:ext cx="10631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 </a:t>
            </a:r>
            <a:r>
              <a:rPr lang="fa-IR" sz="24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درس 2</a:t>
            </a:r>
            <a:endParaRPr lang="en-US" sz="24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B Titr" pitchFamily="2" charset="-78"/>
            </a:endParaRPr>
          </a:p>
        </p:txBody>
      </p:sp>
      <p:sp>
        <p:nvSpPr>
          <p:cNvPr id="7" name="Snip Single Corner Rectangle 6"/>
          <p:cNvSpPr/>
          <p:nvPr/>
        </p:nvSpPr>
        <p:spPr>
          <a:xfrm>
            <a:off x="0" y="0"/>
            <a:ext cx="2813538" cy="457200"/>
          </a:xfrm>
          <a:prstGeom prst="snip1Rect">
            <a:avLst/>
          </a:prstGeom>
          <a:solidFill>
            <a:srgbClr val="695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2708" y="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Titr" pitchFamily="2" charset="-78"/>
              </a:rPr>
              <a:t>اجتهاد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hlinkClick r:id="rId2" action="ppaction://hlinksldjump"/>
          </p:cNvPr>
          <p:cNvSpPr/>
          <p:nvPr/>
        </p:nvSpPr>
        <p:spPr>
          <a:xfrm>
            <a:off x="703008" y="2303208"/>
            <a:ext cx="7725192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7200" b="1" dirty="0" smtClean="0">
                <a:solidFill>
                  <a:schemeClr val="tx2"/>
                </a:solidFill>
                <a:cs typeface="B Zar" pitchFamily="2" charset="-78"/>
              </a:rPr>
              <a:t>نحو:</a:t>
            </a:r>
          </a:p>
          <a:p>
            <a:pPr algn="ctr" rtl="1">
              <a:lnSpc>
                <a:spcPct val="150000"/>
              </a:lnSpc>
            </a:pPr>
            <a:r>
              <a:rPr lang="fa-IR" sz="4800" b="1" dirty="0" smtClean="0">
                <a:solidFill>
                  <a:srgbClr val="C00000"/>
                </a:solidFill>
                <a:cs typeface="B Zar" pitchFamily="2" charset="-78"/>
              </a:rPr>
              <a:t> علم به تركيب كلمه و ساختار جمله</a:t>
            </a:r>
            <a:endParaRPr lang="en-US" sz="4800" b="1" dirty="0" smtClean="0">
              <a:solidFill>
                <a:srgbClr val="C00000"/>
              </a:solidFill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</TotalTime>
  <Words>823</Words>
  <Application>Microsoft Office PowerPoint</Application>
  <PresentationFormat>On-screen Show (4:3)</PresentationFormat>
  <Paragraphs>167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Khodshekan</dc:creator>
  <cp:lastModifiedBy>ebrahim</cp:lastModifiedBy>
  <cp:revision>159</cp:revision>
  <dcterms:created xsi:type="dcterms:W3CDTF">2006-08-16T00:00:00Z</dcterms:created>
  <dcterms:modified xsi:type="dcterms:W3CDTF">2014-08-13T19:29:05Z</dcterms:modified>
</cp:coreProperties>
</file>