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1" r:id="rId3"/>
    <p:sldId id="278" r:id="rId4"/>
    <p:sldId id="279" r:id="rId5"/>
    <p:sldId id="280" r:id="rId6"/>
    <p:sldId id="281" r:id="rId7"/>
    <p:sldId id="282" r:id="rId8"/>
    <p:sldId id="283" r:id="rId9"/>
    <p:sldId id="284" r:id="rId10"/>
    <p:sldId id="285" r:id="rId11"/>
    <p:sldId id="286" r:id="rId12"/>
    <p:sldId id="288" r:id="rId13"/>
    <p:sldId id="287" r:id="rId14"/>
    <p:sldId id="289" r:id="rId15"/>
    <p:sldId id="290" r:id="rId16"/>
    <p:sldId id="292" r:id="rId17"/>
    <p:sldId id="29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718" autoAdjust="0"/>
  </p:normalViewPr>
  <p:slideViewPr>
    <p:cSldViewPr>
      <p:cViewPr varScale="1">
        <p:scale>
          <a:sx n="67" d="100"/>
          <a:sy n="67" d="100"/>
        </p:scale>
        <p:origin x="-147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8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E8FC1E-9168-40FE-92F1-6867345575A7}" type="datetimeFigureOut">
              <a:rPr lang="en-US" smtClean="0"/>
              <a:pPr/>
              <a:t>8/14/2014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DE169A-A1E3-4686-BD9A-ED304A8C64F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5.xml"/><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6.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2.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2.xml"/><Relationship Id="rId5" Type="http://schemas.openxmlformats.org/officeDocument/2006/relationships/slide" Target="slide14.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81000" y="1943100"/>
            <a:ext cx="6385926"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0287000" y="-838200"/>
            <a:ext cx="10308729"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019800" y="2295942"/>
            <a:ext cx="205740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7</a:t>
            </a:r>
            <a:endParaRPr lang="fa-IR" sz="6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855690" y="2902910"/>
            <a:ext cx="4191000" cy="923330"/>
          </a:xfrm>
          <a:prstGeom prst="rect">
            <a:avLst/>
          </a:prstGeom>
          <a:noFill/>
        </p:spPr>
        <p:txBody>
          <a:bodyPr wrap="square" rtlCol="0">
            <a:spAutoFit/>
          </a:bodyPr>
          <a:lstStyle/>
          <a:p>
            <a:pPr algn="ctr" rtl="1"/>
            <a:r>
              <a:rPr lang="fa-IR"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شرايط وضو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685800" y="1447800"/>
            <a:ext cx="7772400" cy="5029200"/>
          </a:xfrm>
          <a:prstGeom prst="roundRect">
            <a:avLst>
              <a:gd name="adj" fmla="val 121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914400" y="1549092"/>
            <a:ext cx="7315200" cy="3708708"/>
          </a:xfrm>
          <a:prstGeom prst="rect">
            <a:avLst/>
          </a:prstGeom>
        </p:spPr>
        <p:txBody>
          <a:bodyPr wrap="square">
            <a:spAutoFit/>
          </a:bodyPr>
          <a:lstStyle/>
          <a:p>
            <a:pPr algn="justLow" rtl="1">
              <a:lnSpc>
                <a:spcPct val="150000"/>
              </a:lnSpc>
            </a:pPr>
            <a:r>
              <a:rPr lang="fa-IR" sz="4000" b="1" dirty="0" smtClean="0">
                <a:cs typeface="B Zar" pitchFamily="2" charset="-78"/>
              </a:rPr>
              <a:t>كارهاى وضو بايد به ترتيبى كه در بحث اعمال وضو گفته شد انجام داده شود و اگر ترتيب اعمال وضو به‏هم بخورد وضو باطل است.</a:t>
            </a:r>
            <a:endParaRPr lang="en-US" sz="4000" b="1" dirty="0" smtClean="0">
              <a:cs typeface="B Zar" pitchFamily="2" charset="-78"/>
            </a:endParaRP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7"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685800" y="1447800"/>
            <a:ext cx="7772400" cy="5029200"/>
          </a:xfrm>
          <a:prstGeom prst="roundRect">
            <a:avLst>
              <a:gd name="adj" fmla="val 121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914400" y="1615619"/>
            <a:ext cx="7315200" cy="4708981"/>
          </a:xfrm>
          <a:prstGeom prst="rect">
            <a:avLst/>
          </a:prstGeom>
        </p:spPr>
        <p:txBody>
          <a:bodyPr wrap="square">
            <a:spAutoFit/>
          </a:bodyPr>
          <a:lstStyle/>
          <a:p>
            <a:pPr algn="justLow" rtl="1">
              <a:spcAft>
                <a:spcPts val="1200"/>
              </a:spcAft>
              <a:buFont typeface="Arial" pitchFamily="34" charset="0"/>
              <a:buChar char="•"/>
            </a:pPr>
            <a:r>
              <a:rPr lang="fa-IR" sz="2800" b="1" dirty="0" smtClean="0">
                <a:solidFill>
                  <a:srgbClr val="0070C0"/>
                </a:solidFill>
                <a:cs typeface="B Zar" pitchFamily="2" charset="-78"/>
              </a:rPr>
              <a:t>موالات؛ يعنى پشت سر هم انجام دادن و فاصله نينداختن بين اعمال وضو.</a:t>
            </a:r>
          </a:p>
          <a:p>
            <a:pPr algn="justLow" rtl="1">
              <a:spcAft>
                <a:spcPts val="1200"/>
              </a:spcAft>
              <a:buFont typeface="Arial" pitchFamily="34" charset="0"/>
              <a:buChar char="•"/>
            </a:pPr>
            <a:r>
              <a:rPr lang="fa-IR" sz="2800" dirty="0" smtClean="0">
                <a:cs typeface="B Zar" pitchFamily="2" charset="-78"/>
              </a:rPr>
              <a:t>اگر بين كارهاى وضو به قدرى </a:t>
            </a:r>
            <a:r>
              <a:rPr lang="fa-IR" sz="2800" b="1" dirty="0" smtClean="0">
                <a:cs typeface="B Zar" pitchFamily="2" charset="-78"/>
              </a:rPr>
              <a:t>فاصله</a:t>
            </a:r>
            <a:r>
              <a:rPr lang="fa-IR" sz="2800" dirty="0" smtClean="0">
                <a:cs typeface="B Zar" pitchFamily="2" charset="-78"/>
              </a:rPr>
              <a:t> شود كه وقتى مى‏خواهد جايى را بشويد يا مسح كند رطوبت جاهايى كه پيش از آن شسته يا مسح كرده، خشك شده باشد، وضو </a:t>
            </a:r>
            <a:r>
              <a:rPr lang="fa-IR" sz="2800" b="1" dirty="0" smtClean="0">
                <a:cs typeface="B Zar" pitchFamily="2" charset="-78"/>
              </a:rPr>
              <a:t>باطل</a:t>
            </a:r>
            <a:r>
              <a:rPr lang="fa-IR" sz="2800" dirty="0" smtClean="0">
                <a:cs typeface="B Zar" pitchFamily="2" charset="-78"/>
              </a:rPr>
              <a:t> است ولى اگر فقط رطوبت جايى كه جلوتر از محلى است كه مى‏خواهد بشويد يا مسح كند خشك شده باشد، وضويش </a:t>
            </a:r>
            <a:r>
              <a:rPr lang="fa-IR" sz="2800" b="1" dirty="0" smtClean="0">
                <a:cs typeface="B Zar" pitchFamily="2" charset="-78"/>
              </a:rPr>
              <a:t>صحيح</a:t>
            </a:r>
            <a:r>
              <a:rPr lang="fa-IR" sz="2800" dirty="0" smtClean="0">
                <a:cs typeface="B Zar" pitchFamily="2" charset="-78"/>
              </a:rPr>
              <a:t> است.</a:t>
            </a:r>
          </a:p>
          <a:p>
            <a:pPr algn="justLow" rtl="1">
              <a:spcAft>
                <a:spcPts val="1200"/>
              </a:spcAft>
              <a:buFont typeface="Arial" pitchFamily="34" charset="0"/>
              <a:buChar char="•"/>
            </a:pPr>
            <a:r>
              <a:rPr lang="fa-IR" sz="2800" b="1" dirty="0" smtClean="0">
                <a:cs typeface="B Zar" pitchFamily="2" charset="-78"/>
              </a:rPr>
              <a:t>راه رفتن بين وضو اشكال نـدارد، </a:t>
            </a:r>
            <a:r>
              <a:rPr lang="fa-IR" sz="2800" dirty="0" smtClean="0">
                <a:cs typeface="B Zar" pitchFamily="2" charset="-78"/>
              </a:rPr>
              <a:t>بنابراين اگـر پس از شستن صـورت و دسـت‏ها، چند قـدم راه برود [ به قدرى كه موالات به‏هم نخورد] و بعد سر و پا را مسح كند، وضوى او صحيح است.</a:t>
            </a:r>
            <a:endParaRPr lang="en-US" sz="2800" dirty="0" smtClean="0">
              <a:cs typeface="B Zar" pitchFamily="2" charset="-78"/>
            </a:endParaRP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7"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
                                            <p:txEl>
                                              <p:pRg st="0" end="0"/>
                                            </p:txEl>
                                          </p:spTgt>
                                        </p:tgtEl>
                                        <p:attrNameLst>
                                          <p:attrName>fill.type</p:attrName>
                                        </p:attrNameLst>
                                      </p:cBhvr>
                                      <p:to>
                                        <p:strVal val="solid"/>
                                      </p:to>
                                    </p:set>
                                  </p:childTnLst>
                                </p:cTn>
                              </p:par>
                            </p:childTnLst>
                          </p:cTn>
                        </p:par>
                        <p:par>
                          <p:cTn id="10" fill="hold">
                            <p:stCondLst>
                              <p:cond delay="216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13"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9">
                                            <p:txEl>
                                              <p:pRg st="1" end="1"/>
                                            </p:txEl>
                                          </p:spTgt>
                                        </p:tgtEl>
                                        <p:attrNameLst>
                                          <p:attrName>fill.type</p:attrName>
                                        </p:attrNameLst>
                                      </p:cBhvr>
                                      <p:to>
                                        <p:strVal val="solid"/>
                                      </p:to>
                                    </p:set>
                                  </p:childTnLst>
                                </p:cTn>
                              </p:par>
                            </p:childTnLst>
                          </p:cTn>
                        </p:par>
                        <p:par>
                          <p:cTn id="16" fill="hold">
                            <p:stCondLst>
                              <p:cond delay="1012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9">
                                            <p:txEl>
                                              <p:pRg st="2" end="2"/>
                                            </p:txEl>
                                          </p:spTgt>
                                        </p:tgtEl>
                                        <p:attrNameLst>
                                          <p:attrName>style.visibility</p:attrName>
                                        </p:attrNameLst>
                                      </p:cBhvr>
                                      <p:to>
                                        <p:strVal val="visible"/>
                                      </p:to>
                                    </p:set>
                                    <p:anim calcmode="discrete" valueType="clr">
                                      <p:cBhvr override="childStyle">
                                        <p:cTn id="19" dur="80"/>
                                        <p:tgtEl>
                                          <p:spTgt spid="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9">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304800" y="762000"/>
            <a:ext cx="8534400" cy="5943600"/>
          </a:xfrm>
          <a:prstGeom prst="roundRect">
            <a:avLst>
              <a:gd name="adj" fmla="val 5809"/>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533400" y="935534"/>
            <a:ext cx="8077200" cy="5693866"/>
          </a:xfrm>
          <a:prstGeom prst="rect">
            <a:avLst/>
          </a:prstGeom>
        </p:spPr>
        <p:txBody>
          <a:bodyPr wrap="square">
            <a:spAutoFit/>
          </a:bodyPr>
          <a:lstStyle/>
          <a:p>
            <a:pPr algn="justLow" rtl="1">
              <a:buFont typeface="Arial" pitchFamily="34" charset="0"/>
              <a:buChar char="•"/>
            </a:pPr>
            <a:r>
              <a:rPr lang="fa-IR" sz="2600" b="1" dirty="0" smtClean="0">
                <a:cs typeface="B Zar" pitchFamily="2" charset="-78"/>
              </a:rPr>
              <a:t>كسى كه مى‏تواند اعمال وضو را خودش انجام دهد، نبايد از ديگرى كمك بگيرد، </a:t>
            </a:r>
            <a:r>
              <a:rPr lang="fa-IR" sz="2600" dirty="0" smtClean="0">
                <a:cs typeface="B Zar" pitchFamily="2" charset="-78"/>
              </a:rPr>
              <a:t>پس اگر ديگرى صورت و دست او را بشويد يا مسح او را انجام دهد وضوى او باطل است، ولى اگر شخص ديگرى آب را در دست وى بريزد و وضو گيرنده خودش آن را بر اعضاء مى‏ريزد و مى‏شويد وضو باطل نيست ولى اينگونه كمك گرفتن مكروه است.</a:t>
            </a:r>
          </a:p>
          <a:p>
            <a:pPr algn="justLow" rtl="1">
              <a:buFont typeface="Arial" pitchFamily="34" charset="0"/>
              <a:buChar char="•"/>
            </a:pPr>
            <a:r>
              <a:rPr lang="fa-IR" sz="2600" b="1" dirty="0" smtClean="0">
                <a:cs typeface="B Zar" pitchFamily="2" charset="-78"/>
              </a:rPr>
              <a:t>كسى كه نمى‏تواند وضو بگيرد، بايد نايب بگيرد </a:t>
            </a:r>
            <a:r>
              <a:rPr lang="fa-IR" sz="2600" dirty="0" smtClean="0">
                <a:cs typeface="B Zar" pitchFamily="2" charset="-78"/>
              </a:rPr>
              <a:t>كه او را وضو دهد و چنانچه مزد هم بخواهد، در صورتى كه بتواند بايد بدهد، ولى خود او بايد نيّت وضو كند.</a:t>
            </a:r>
          </a:p>
          <a:p>
            <a:pPr algn="justLow" rtl="1">
              <a:buFont typeface="Arial" pitchFamily="34" charset="0"/>
              <a:buChar char="•"/>
            </a:pPr>
            <a:r>
              <a:rPr lang="fa-IR" sz="2600" b="1" dirty="0" smtClean="0">
                <a:cs typeface="B Zar" pitchFamily="2" charset="-78"/>
              </a:rPr>
              <a:t>كسى كه در وضو از ديگرى كمك مى‏گيرد، </a:t>
            </a:r>
            <a:r>
              <a:rPr lang="fa-IR" sz="2600" dirty="0" smtClean="0">
                <a:cs typeface="B Zar" pitchFamily="2" charset="-78"/>
              </a:rPr>
              <a:t>هر كدام از كارهاى وضو را كه مى‏تواند به تنهايى انجام دهد، نبايد در آن عمل كمك بگيرد.</a:t>
            </a:r>
          </a:p>
          <a:p>
            <a:pPr algn="justLow" rtl="1">
              <a:buFont typeface="Arial" pitchFamily="34" charset="0"/>
              <a:buChar char="•"/>
            </a:pPr>
            <a:r>
              <a:rPr lang="fa-IR" sz="2600" b="1" dirty="0" smtClean="0">
                <a:cs typeface="B Zar" pitchFamily="2" charset="-78"/>
              </a:rPr>
              <a:t>کسى كه ديگرى را وضو مى‏دهد، </a:t>
            </a:r>
            <a:r>
              <a:rPr lang="fa-IR" sz="2600" dirty="0" smtClean="0">
                <a:cs typeface="B Zar" pitchFamily="2" charset="-78"/>
              </a:rPr>
              <a:t>در مسح بايد دست او را بر سر و پاهايش بكشد، مگر آنكه ممكن نباشد، كه در آن صورت بايد از دست او رطوبت بگيرد و با دست خود، مسح او را انجام دهد و چنانچه ممكن است بنا بر احتياط واجب تيمم هم بنمايد.</a:t>
            </a:r>
            <a:endParaRPr lang="en-US" sz="2600" dirty="0" smtClean="0">
              <a:cs typeface="B Zar" pitchFamily="2" charset="-78"/>
            </a:endParaRP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
        <p:nvSpPr>
          <p:cNvPr id="15" name="4-Point Star 14">
            <a:hlinkClick r:id="rId3" action="ppaction://hlinksldjump"/>
          </p:cNvPr>
          <p:cNvSpPr/>
          <p:nvPr/>
        </p:nvSpPr>
        <p:spPr>
          <a:xfrm>
            <a:off x="7010400" y="3733800"/>
            <a:ext cx="381000" cy="381000"/>
          </a:xfrm>
          <a:prstGeom prst="star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7"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
                                            <p:txEl>
                                              <p:pRg st="0" end="0"/>
                                            </p:txEl>
                                          </p:spTgt>
                                        </p:tgtEl>
                                        <p:attrNameLst>
                                          <p:attrName>fill.type</p:attrName>
                                        </p:attrNameLst>
                                      </p:cBhvr>
                                      <p:to>
                                        <p:strVal val="solid"/>
                                      </p:to>
                                    </p:set>
                                  </p:childTnLst>
                                </p:cTn>
                              </p:par>
                            </p:childTnLst>
                          </p:cTn>
                        </p:par>
                        <p:par>
                          <p:cTn id="10" fill="hold">
                            <p:stCondLst>
                              <p:cond delay="896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13"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9">
                                            <p:txEl>
                                              <p:pRg st="1" end="1"/>
                                            </p:txEl>
                                          </p:spTgt>
                                        </p:tgtEl>
                                        <p:attrNameLst>
                                          <p:attrName>fill.type</p:attrName>
                                        </p:attrNameLst>
                                      </p:cBhvr>
                                      <p:to>
                                        <p:strVal val="solid"/>
                                      </p:to>
                                    </p:set>
                                  </p:childTnLst>
                                </p:cTn>
                              </p:par>
                            </p:childTnLst>
                          </p:cTn>
                        </p:par>
                        <p:par>
                          <p:cTn id="16" fill="hold">
                            <p:stCondLst>
                              <p:cond delay="1356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000"/>
                                        <p:tgtEl>
                                          <p:spTgt spid="15"/>
                                        </p:tgtEl>
                                      </p:cBhvr>
                                    </p:animEffect>
                                  </p:childTnLst>
                                </p:cTn>
                              </p:par>
                              <p:par>
                                <p:cTn id="20" presetID="8" presetClass="emph" presetSubtype="0" repeatCount="indefinite" fill="hold" grpId="1" nodeType="withEffect">
                                  <p:stCondLst>
                                    <p:cond delay="0"/>
                                  </p:stCondLst>
                                  <p:endCondLst>
                                    <p:cond evt="onNext" delay="0">
                                      <p:tgtEl>
                                        <p:sldTgt/>
                                      </p:tgtEl>
                                    </p:cond>
                                  </p:endCondLst>
                                  <p:childTnLst>
                                    <p:animRot by="21600000">
                                      <p:cBhvr>
                                        <p:cTn id="21" dur="2000" fill="hold"/>
                                        <p:tgtEl>
                                          <p:spTgt spid="15"/>
                                        </p:tgtEl>
                                        <p:attrNameLst>
                                          <p:attrName>r</p:attrName>
                                        </p:attrNameLst>
                                      </p:cBhvr>
                                    </p:animRot>
                                  </p:childTnLst>
                                </p:cTn>
                              </p:par>
                            </p:childTnLst>
                          </p:cTn>
                        </p:par>
                        <p:par>
                          <p:cTn id="22" fill="hold">
                            <p:stCondLst>
                              <p:cond delay="1556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9">
                                            <p:txEl>
                                              <p:pRg st="2" end="2"/>
                                            </p:txEl>
                                          </p:spTgt>
                                        </p:tgtEl>
                                        <p:attrNameLst>
                                          <p:attrName>style.visibility</p:attrName>
                                        </p:attrNameLst>
                                      </p:cBhvr>
                                      <p:to>
                                        <p:strVal val="visible"/>
                                      </p:to>
                                    </p:set>
                                    <p:anim calcmode="discrete" valueType="clr">
                                      <p:cBhvr override="childStyle">
                                        <p:cTn id="25" dur="80"/>
                                        <p:tgtEl>
                                          <p:spTgt spid="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9">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9">
                                            <p:txEl>
                                              <p:pRg st="2" end="2"/>
                                            </p:txEl>
                                          </p:spTgt>
                                        </p:tgtEl>
                                        <p:attrNameLst>
                                          <p:attrName>fill.type</p:attrName>
                                        </p:attrNameLst>
                                      </p:cBhvr>
                                      <p:to>
                                        <p:strVal val="solid"/>
                                      </p:to>
                                    </p:set>
                                  </p:childTnLst>
                                </p:cTn>
                              </p:par>
                            </p:childTnLst>
                          </p:cTn>
                        </p:par>
                        <p:par>
                          <p:cTn id="28" fill="hold">
                            <p:stCondLst>
                              <p:cond delay="1940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9">
                                            <p:txEl>
                                              <p:pRg st="3" end="3"/>
                                            </p:txEl>
                                          </p:spTgt>
                                        </p:tgtEl>
                                        <p:attrNameLst>
                                          <p:attrName>style.visibility</p:attrName>
                                        </p:attrNameLst>
                                      </p:cBhvr>
                                      <p:to>
                                        <p:strVal val="visible"/>
                                      </p:to>
                                    </p:set>
                                    <p:anim calcmode="discrete" valueType="clr">
                                      <p:cBhvr override="childStyle">
                                        <p:cTn id="31" dur="80"/>
                                        <p:tgtEl>
                                          <p:spTgt spid="9">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9">
                                            <p:txEl>
                                              <p:pRg st="3" end="3"/>
                                            </p:txEl>
                                          </p:spTgt>
                                        </p:tgtEl>
                                        <p:attrNameLst>
                                          <p:attrName>fillcolor</p:attrName>
                                        </p:attrNameLst>
                                      </p:cBhvr>
                                      <p:tavLst>
                                        <p:tav tm="0">
                                          <p:val>
                                            <p:clrVal>
                                              <a:schemeClr val="accent2"/>
                                            </p:clrVal>
                                          </p:val>
                                        </p:tav>
                                        <p:tav tm="50000">
                                          <p:val>
                                            <p:clrVal>
                                              <a:schemeClr val="hlink"/>
                                            </p:clrVal>
                                          </p:val>
                                        </p:tav>
                                      </p:tavLst>
                                    </p:anim>
                                    <p:set>
                                      <p:cBhvr>
                                        <p:cTn id="33" dur="80"/>
                                        <p:tgtEl>
                                          <p:spTgt spid="9">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pic>
        <p:nvPicPr>
          <p:cNvPr id="15" name="Picture 14" descr="Picture2.png">
            <a:hlinkClick r:id="rId2" action="ppaction://hlinksldjump"/>
          </p:cNvPr>
          <p:cNvPicPr>
            <a:picLocks noChangeAspect="1"/>
          </p:cNvPicPr>
          <p:nvPr/>
        </p:nvPicPr>
        <p:blipFill>
          <a:blip r:embed="rId3" cstate="print"/>
          <a:stretch>
            <a:fillRect/>
          </a:stretch>
        </p:blipFill>
        <p:spPr>
          <a:xfrm>
            <a:off x="152400" y="1371600"/>
            <a:ext cx="8778666" cy="39956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grpSp>
        <p:nvGrpSpPr>
          <p:cNvPr id="21" name="Group 20"/>
          <p:cNvGrpSpPr/>
          <p:nvPr/>
        </p:nvGrpSpPr>
        <p:grpSpPr>
          <a:xfrm>
            <a:off x="346416" y="1983356"/>
            <a:ext cx="5502251" cy="1739300"/>
            <a:chOff x="346416" y="1983356"/>
            <a:chExt cx="5502251" cy="1739300"/>
          </a:xfrm>
        </p:grpSpPr>
        <p:sp>
          <p:nvSpPr>
            <p:cNvPr id="15" name="Freeform 14"/>
            <p:cNvSpPr/>
            <p:nvPr/>
          </p:nvSpPr>
          <p:spPr>
            <a:xfrm rot="24320653">
              <a:off x="5016489" y="2890477"/>
              <a:ext cx="1571544" cy="92813"/>
            </a:xfrm>
            <a:custGeom>
              <a:avLst/>
              <a:gdLst>
                <a:gd name="connsiteX0" fmla="*/ 0 w 1571544"/>
                <a:gd name="connsiteY0" fmla="*/ 46406 h 92812"/>
                <a:gd name="connsiteX1" fmla="*/ 1571544 w 1571544"/>
                <a:gd name="connsiteY1" fmla="*/ 46406 h 92812"/>
              </a:gdLst>
              <a:ahLst/>
              <a:cxnLst>
                <a:cxn ang="0">
                  <a:pos x="connsiteX0" y="connsiteY0"/>
                </a:cxn>
                <a:cxn ang="0">
                  <a:pos x="connsiteX1" y="connsiteY1"/>
                </a:cxn>
              </a:cxnLst>
              <a:rect l="l" t="t" r="r" b="b"/>
              <a:pathLst>
                <a:path w="1571544" h="92812">
                  <a:moveTo>
                    <a:pt x="1571544" y="46406"/>
                  </a:moveTo>
                  <a:lnTo>
                    <a:pt x="0" y="46406"/>
                  </a:lnTo>
                </a:path>
              </a:pathLst>
            </a:custGeom>
          </p:spPr>
          <p:style>
            <a:lnRef idx="1">
              <a:schemeClr val="dk1"/>
            </a:lnRef>
            <a:fillRef idx="0">
              <a:schemeClr val="dk1"/>
            </a:fillRef>
            <a:effectRef idx="0">
              <a:schemeClr val="dk1"/>
            </a:effectRef>
            <a:fontRef idx="minor">
              <a:schemeClr val="tx1"/>
            </a:fontRef>
          </p:style>
          <p:txBody>
            <a:bodyPr spcFirstLastPara="0" vert="horz" wrap="square" lIns="759182" tIns="7117" rIns="759184" bIns="7118" numCol="1" spcCol="1270" anchor="ctr" anchorCtr="0">
              <a:noAutofit/>
            </a:bodyPr>
            <a:lstStyle/>
            <a:p>
              <a:pPr lvl="0" algn="ctr" defTabSz="1600200" rtl="1">
                <a:lnSpc>
                  <a:spcPct val="90000"/>
                </a:lnSpc>
                <a:spcBef>
                  <a:spcPct val="0"/>
                </a:spcBef>
                <a:spcAft>
                  <a:spcPct val="35000"/>
                </a:spcAft>
              </a:pPr>
              <a:endParaRPr lang="en-US" sz="3600" kern="1200">
                <a:cs typeface="B Koodak" pitchFamily="2" charset="-78"/>
              </a:endParaRPr>
            </a:p>
          </p:txBody>
        </p:sp>
        <p:sp>
          <p:nvSpPr>
            <p:cNvPr id="16" name="Freeform 15"/>
            <p:cNvSpPr/>
            <p:nvPr/>
          </p:nvSpPr>
          <p:spPr>
            <a:xfrm>
              <a:off x="346416" y="1983356"/>
              <a:ext cx="4903567" cy="789148"/>
            </a:xfrm>
            <a:custGeom>
              <a:avLst/>
              <a:gdLst>
                <a:gd name="connsiteX0" fmla="*/ 0 w 4903567"/>
                <a:gd name="connsiteY0" fmla="*/ 78915 h 789148"/>
                <a:gd name="connsiteX1" fmla="*/ 23114 w 4903567"/>
                <a:gd name="connsiteY1" fmla="*/ 23114 h 789148"/>
                <a:gd name="connsiteX2" fmla="*/ 78915 w 4903567"/>
                <a:gd name="connsiteY2" fmla="*/ 0 h 789148"/>
                <a:gd name="connsiteX3" fmla="*/ 4824652 w 4903567"/>
                <a:gd name="connsiteY3" fmla="*/ 0 h 789148"/>
                <a:gd name="connsiteX4" fmla="*/ 4880453 w 4903567"/>
                <a:gd name="connsiteY4" fmla="*/ 23114 h 789148"/>
                <a:gd name="connsiteX5" fmla="*/ 4903567 w 4903567"/>
                <a:gd name="connsiteY5" fmla="*/ 78915 h 789148"/>
                <a:gd name="connsiteX6" fmla="*/ 4903567 w 4903567"/>
                <a:gd name="connsiteY6" fmla="*/ 710233 h 789148"/>
                <a:gd name="connsiteX7" fmla="*/ 4880453 w 4903567"/>
                <a:gd name="connsiteY7" fmla="*/ 766034 h 789148"/>
                <a:gd name="connsiteX8" fmla="*/ 4824652 w 4903567"/>
                <a:gd name="connsiteY8" fmla="*/ 789148 h 789148"/>
                <a:gd name="connsiteX9" fmla="*/ 78915 w 4903567"/>
                <a:gd name="connsiteY9" fmla="*/ 789148 h 789148"/>
                <a:gd name="connsiteX10" fmla="*/ 23114 w 4903567"/>
                <a:gd name="connsiteY10" fmla="*/ 766034 h 789148"/>
                <a:gd name="connsiteX11" fmla="*/ 0 w 4903567"/>
                <a:gd name="connsiteY11" fmla="*/ 710233 h 789148"/>
                <a:gd name="connsiteX12" fmla="*/ 0 w 4903567"/>
                <a:gd name="connsiteY12" fmla="*/ 78915 h 7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3567" h="789148">
                  <a:moveTo>
                    <a:pt x="0" y="78915"/>
                  </a:moveTo>
                  <a:cubicBezTo>
                    <a:pt x="0" y="57985"/>
                    <a:pt x="8314" y="37913"/>
                    <a:pt x="23114" y="23114"/>
                  </a:cubicBezTo>
                  <a:cubicBezTo>
                    <a:pt x="37913" y="8315"/>
                    <a:pt x="57986" y="0"/>
                    <a:pt x="78915" y="0"/>
                  </a:cubicBezTo>
                  <a:lnTo>
                    <a:pt x="4824652" y="0"/>
                  </a:lnTo>
                  <a:cubicBezTo>
                    <a:pt x="4845582" y="0"/>
                    <a:pt x="4865654" y="8314"/>
                    <a:pt x="4880453" y="23114"/>
                  </a:cubicBezTo>
                  <a:cubicBezTo>
                    <a:pt x="4895252" y="37913"/>
                    <a:pt x="4903567" y="57986"/>
                    <a:pt x="4903567" y="78915"/>
                  </a:cubicBezTo>
                  <a:lnTo>
                    <a:pt x="4903567" y="710233"/>
                  </a:lnTo>
                  <a:cubicBezTo>
                    <a:pt x="4903567" y="731163"/>
                    <a:pt x="4895253" y="751235"/>
                    <a:pt x="4880453" y="766034"/>
                  </a:cubicBezTo>
                  <a:cubicBezTo>
                    <a:pt x="4865654" y="780833"/>
                    <a:pt x="4845581" y="789148"/>
                    <a:pt x="4824652" y="789148"/>
                  </a:cubicBezTo>
                  <a:lnTo>
                    <a:pt x="78915" y="789148"/>
                  </a:lnTo>
                  <a:cubicBezTo>
                    <a:pt x="57985" y="789148"/>
                    <a:pt x="37913" y="780834"/>
                    <a:pt x="23114" y="766034"/>
                  </a:cubicBezTo>
                  <a:cubicBezTo>
                    <a:pt x="8315" y="751235"/>
                    <a:pt x="0" y="731162"/>
                    <a:pt x="0" y="710233"/>
                  </a:cubicBezTo>
                  <a:lnTo>
                    <a:pt x="0" y="78915"/>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43433" tIns="43433" rIns="43433" bIns="43433"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آب ضرر نداشته باشد</a:t>
              </a:r>
              <a:endParaRPr lang="en-US" sz="3200" b="1" kern="1200" dirty="0">
                <a:cs typeface="B Zar" pitchFamily="2" charset="-78"/>
              </a:endParaRPr>
            </a:p>
          </p:txBody>
        </p:sp>
      </p:grpSp>
      <p:grpSp>
        <p:nvGrpSpPr>
          <p:cNvPr id="22" name="Group 21"/>
          <p:cNvGrpSpPr/>
          <p:nvPr/>
        </p:nvGrpSpPr>
        <p:grpSpPr>
          <a:xfrm>
            <a:off x="346416" y="3101097"/>
            <a:ext cx="6008121" cy="789148"/>
            <a:chOff x="346416" y="3101097"/>
            <a:chExt cx="6008121" cy="789148"/>
          </a:xfrm>
        </p:grpSpPr>
        <p:sp>
          <p:nvSpPr>
            <p:cNvPr id="17" name="Freeform 16"/>
            <p:cNvSpPr/>
            <p:nvPr/>
          </p:nvSpPr>
          <p:spPr>
            <a:xfrm rot="21600511">
              <a:off x="5249984" y="3449347"/>
              <a:ext cx="1104553" cy="92812"/>
            </a:xfrm>
            <a:custGeom>
              <a:avLst/>
              <a:gdLst>
                <a:gd name="connsiteX0" fmla="*/ 0 w 1104553"/>
                <a:gd name="connsiteY0" fmla="*/ 46406 h 92812"/>
                <a:gd name="connsiteX1" fmla="*/ 1104553 w 1104553"/>
                <a:gd name="connsiteY1" fmla="*/ 46406 h 92812"/>
              </a:gdLst>
              <a:ahLst/>
              <a:cxnLst>
                <a:cxn ang="0">
                  <a:pos x="connsiteX0" y="connsiteY0"/>
                </a:cxn>
                <a:cxn ang="0">
                  <a:pos x="connsiteX1" y="connsiteY1"/>
                </a:cxn>
              </a:cxnLst>
              <a:rect l="l" t="t" r="r" b="b"/>
              <a:pathLst>
                <a:path w="1104553" h="92812">
                  <a:moveTo>
                    <a:pt x="1104553" y="46406"/>
                  </a:moveTo>
                  <a:lnTo>
                    <a:pt x="0" y="46406"/>
                  </a:lnTo>
                </a:path>
              </a:pathLst>
            </a:custGeom>
          </p:spPr>
          <p:style>
            <a:lnRef idx="1">
              <a:schemeClr val="dk1"/>
            </a:lnRef>
            <a:fillRef idx="0">
              <a:schemeClr val="dk1"/>
            </a:fillRef>
            <a:effectRef idx="0">
              <a:schemeClr val="dk1"/>
            </a:effectRef>
            <a:fontRef idx="minor">
              <a:schemeClr val="tx1"/>
            </a:fontRef>
          </p:style>
          <p:txBody>
            <a:bodyPr spcFirstLastPara="0" vert="horz" wrap="square" lIns="537363" tIns="18792" rIns="537362" bIns="18792" numCol="1" spcCol="1270" anchor="ctr" anchorCtr="0">
              <a:noAutofit/>
            </a:bodyPr>
            <a:lstStyle/>
            <a:p>
              <a:pPr lvl="0" algn="ctr" defTabSz="1600200" rtl="1">
                <a:lnSpc>
                  <a:spcPct val="90000"/>
                </a:lnSpc>
                <a:spcBef>
                  <a:spcPct val="0"/>
                </a:spcBef>
                <a:spcAft>
                  <a:spcPct val="35000"/>
                </a:spcAft>
              </a:pPr>
              <a:endParaRPr lang="en-US" sz="3600" kern="1200">
                <a:cs typeface="B Koodak" pitchFamily="2" charset="-78"/>
              </a:endParaRPr>
            </a:p>
          </p:txBody>
        </p:sp>
        <p:sp>
          <p:nvSpPr>
            <p:cNvPr id="18" name="Freeform 17"/>
            <p:cNvSpPr/>
            <p:nvPr/>
          </p:nvSpPr>
          <p:spPr>
            <a:xfrm>
              <a:off x="346416" y="3101097"/>
              <a:ext cx="4903567" cy="789148"/>
            </a:xfrm>
            <a:custGeom>
              <a:avLst/>
              <a:gdLst>
                <a:gd name="connsiteX0" fmla="*/ 0 w 4903567"/>
                <a:gd name="connsiteY0" fmla="*/ 78915 h 789148"/>
                <a:gd name="connsiteX1" fmla="*/ 23114 w 4903567"/>
                <a:gd name="connsiteY1" fmla="*/ 23114 h 789148"/>
                <a:gd name="connsiteX2" fmla="*/ 78915 w 4903567"/>
                <a:gd name="connsiteY2" fmla="*/ 0 h 789148"/>
                <a:gd name="connsiteX3" fmla="*/ 4824652 w 4903567"/>
                <a:gd name="connsiteY3" fmla="*/ 0 h 789148"/>
                <a:gd name="connsiteX4" fmla="*/ 4880453 w 4903567"/>
                <a:gd name="connsiteY4" fmla="*/ 23114 h 789148"/>
                <a:gd name="connsiteX5" fmla="*/ 4903567 w 4903567"/>
                <a:gd name="connsiteY5" fmla="*/ 78915 h 789148"/>
                <a:gd name="connsiteX6" fmla="*/ 4903567 w 4903567"/>
                <a:gd name="connsiteY6" fmla="*/ 710233 h 789148"/>
                <a:gd name="connsiteX7" fmla="*/ 4880453 w 4903567"/>
                <a:gd name="connsiteY7" fmla="*/ 766034 h 789148"/>
                <a:gd name="connsiteX8" fmla="*/ 4824652 w 4903567"/>
                <a:gd name="connsiteY8" fmla="*/ 789148 h 789148"/>
                <a:gd name="connsiteX9" fmla="*/ 78915 w 4903567"/>
                <a:gd name="connsiteY9" fmla="*/ 789148 h 789148"/>
                <a:gd name="connsiteX10" fmla="*/ 23114 w 4903567"/>
                <a:gd name="connsiteY10" fmla="*/ 766034 h 789148"/>
                <a:gd name="connsiteX11" fmla="*/ 0 w 4903567"/>
                <a:gd name="connsiteY11" fmla="*/ 710233 h 789148"/>
                <a:gd name="connsiteX12" fmla="*/ 0 w 4903567"/>
                <a:gd name="connsiteY12" fmla="*/ 78915 h 78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3567" h="789148">
                  <a:moveTo>
                    <a:pt x="0" y="78915"/>
                  </a:moveTo>
                  <a:cubicBezTo>
                    <a:pt x="0" y="57985"/>
                    <a:pt x="8314" y="37913"/>
                    <a:pt x="23114" y="23114"/>
                  </a:cubicBezTo>
                  <a:cubicBezTo>
                    <a:pt x="37913" y="8315"/>
                    <a:pt x="57986" y="0"/>
                    <a:pt x="78915" y="0"/>
                  </a:cubicBezTo>
                  <a:lnTo>
                    <a:pt x="4824652" y="0"/>
                  </a:lnTo>
                  <a:cubicBezTo>
                    <a:pt x="4845582" y="0"/>
                    <a:pt x="4865654" y="8314"/>
                    <a:pt x="4880453" y="23114"/>
                  </a:cubicBezTo>
                  <a:cubicBezTo>
                    <a:pt x="4895252" y="37913"/>
                    <a:pt x="4903567" y="57986"/>
                    <a:pt x="4903567" y="78915"/>
                  </a:cubicBezTo>
                  <a:lnTo>
                    <a:pt x="4903567" y="710233"/>
                  </a:lnTo>
                  <a:cubicBezTo>
                    <a:pt x="4903567" y="731163"/>
                    <a:pt x="4895253" y="751235"/>
                    <a:pt x="4880453" y="766034"/>
                  </a:cubicBezTo>
                  <a:cubicBezTo>
                    <a:pt x="4865654" y="780833"/>
                    <a:pt x="4845581" y="789148"/>
                    <a:pt x="4824652" y="789148"/>
                  </a:cubicBezTo>
                  <a:lnTo>
                    <a:pt x="78915" y="789148"/>
                  </a:lnTo>
                  <a:cubicBezTo>
                    <a:pt x="57985" y="789148"/>
                    <a:pt x="37913" y="780834"/>
                    <a:pt x="23114" y="766034"/>
                  </a:cubicBezTo>
                  <a:cubicBezTo>
                    <a:pt x="8315" y="751235"/>
                    <a:pt x="0" y="731162"/>
                    <a:pt x="0" y="710233"/>
                  </a:cubicBezTo>
                  <a:lnTo>
                    <a:pt x="0" y="78915"/>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43433" tIns="43433" rIns="43433" bIns="43433"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قصد قربت داشته باشد</a:t>
              </a:r>
              <a:endParaRPr lang="en-US" sz="3200" b="1" kern="1200" dirty="0">
                <a:cs typeface="B Zar" pitchFamily="2" charset="-78"/>
              </a:endParaRPr>
            </a:p>
          </p:txBody>
        </p:sp>
      </p:grpSp>
      <p:grpSp>
        <p:nvGrpSpPr>
          <p:cNvPr id="23" name="Group 22"/>
          <p:cNvGrpSpPr/>
          <p:nvPr/>
        </p:nvGrpSpPr>
        <p:grpSpPr>
          <a:xfrm>
            <a:off x="332878" y="3265103"/>
            <a:ext cx="5510269" cy="1743211"/>
            <a:chOff x="332878" y="3265103"/>
            <a:chExt cx="5510269" cy="1743211"/>
          </a:xfrm>
        </p:grpSpPr>
        <p:sp>
          <p:nvSpPr>
            <p:cNvPr id="19" name="Freeform 18"/>
            <p:cNvSpPr/>
            <p:nvPr/>
          </p:nvSpPr>
          <p:spPr>
            <a:xfrm rot="18896695">
              <a:off x="5007137" y="4008300"/>
              <a:ext cx="1579207" cy="92813"/>
            </a:xfrm>
            <a:custGeom>
              <a:avLst/>
              <a:gdLst>
                <a:gd name="connsiteX0" fmla="*/ 0 w 1579207"/>
                <a:gd name="connsiteY0" fmla="*/ 46406 h 92812"/>
                <a:gd name="connsiteX1" fmla="*/ 1579207 w 1579207"/>
                <a:gd name="connsiteY1" fmla="*/ 46406 h 92812"/>
              </a:gdLst>
              <a:ahLst/>
              <a:cxnLst>
                <a:cxn ang="0">
                  <a:pos x="connsiteX0" y="connsiteY0"/>
                </a:cxn>
                <a:cxn ang="0">
                  <a:pos x="connsiteX1" y="connsiteY1"/>
                </a:cxn>
              </a:cxnLst>
              <a:rect l="l" t="t" r="r" b="b"/>
              <a:pathLst>
                <a:path w="1579207" h="92812">
                  <a:moveTo>
                    <a:pt x="1579207" y="46406"/>
                  </a:moveTo>
                  <a:lnTo>
                    <a:pt x="0" y="46406"/>
                  </a:lnTo>
                </a:path>
              </a:pathLst>
            </a:custGeom>
          </p:spPr>
          <p:style>
            <a:lnRef idx="1">
              <a:schemeClr val="dk1"/>
            </a:lnRef>
            <a:fillRef idx="0">
              <a:schemeClr val="dk1"/>
            </a:fillRef>
            <a:effectRef idx="0">
              <a:schemeClr val="dk1"/>
            </a:effectRef>
            <a:fontRef idx="minor">
              <a:schemeClr val="tx1"/>
            </a:fontRef>
          </p:style>
          <p:txBody>
            <a:bodyPr spcFirstLastPara="0" vert="horz" wrap="square" lIns="762823" tIns="6926" rIns="762824" bIns="6927" numCol="1" spcCol="1270" anchor="ctr" anchorCtr="0">
              <a:noAutofit/>
            </a:bodyPr>
            <a:lstStyle/>
            <a:p>
              <a:pPr lvl="0" algn="ctr" defTabSz="222250">
                <a:lnSpc>
                  <a:spcPct val="90000"/>
                </a:lnSpc>
                <a:spcBef>
                  <a:spcPct val="0"/>
                </a:spcBef>
                <a:spcAft>
                  <a:spcPct val="35000"/>
                </a:spcAft>
              </a:pPr>
              <a:endParaRPr lang="en-US" sz="500" kern="1200"/>
            </a:p>
          </p:txBody>
        </p:sp>
        <p:sp>
          <p:nvSpPr>
            <p:cNvPr id="20" name="Freeform 19"/>
            <p:cNvSpPr/>
            <p:nvPr/>
          </p:nvSpPr>
          <p:spPr>
            <a:xfrm>
              <a:off x="332878" y="4218838"/>
              <a:ext cx="4906065" cy="789476"/>
            </a:xfrm>
            <a:custGeom>
              <a:avLst/>
              <a:gdLst>
                <a:gd name="connsiteX0" fmla="*/ 0 w 4906065"/>
                <a:gd name="connsiteY0" fmla="*/ 78948 h 789476"/>
                <a:gd name="connsiteX1" fmla="*/ 23123 w 4906065"/>
                <a:gd name="connsiteY1" fmla="*/ 23123 h 789476"/>
                <a:gd name="connsiteX2" fmla="*/ 78948 w 4906065"/>
                <a:gd name="connsiteY2" fmla="*/ 0 h 789476"/>
                <a:gd name="connsiteX3" fmla="*/ 4827117 w 4906065"/>
                <a:gd name="connsiteY3" fmla="*/ 0 h 789476"/>
                <a:gd name="connsiteX4" fmla="*/ 4882942 w 4906065"/>
                <a:gd name="connsiteY4" fmla="*/ 23123 h 789476"/>
                <a:gd name="connsiteX5" fmla="*/ 4906065 w 4906065"/>
                <a:gd name="connsiteY5" fmla="*/ 78948 h 789476"/>
                <a:gd name="connsiteX6" fmla="*/ 4906065 w 4906065"/>
                <a:gd name="connsiteY6" fmla="*/ 710528 h 789476"/>
                <a:gd name="connsiteX7" fmla="*/ 4882942 w 4906065"/>
                <a:gd name="connsiteY7" fmla="*/ 766353 h 789476"/>
                <a:gd name="connsiteX8" fmla="*/ 4827117 w 4906065"/>
                <a:gd name="connsiteY8" fmla="*/ 789476 h 789476"/>
                <a:gd name="connsiteX9" fmla="*/ 78948 w 4906065"/>
                <a:gd name="connsiteY9" fmla="*/ 789476 h 789476"/>
                <a:gd name="connsiteX10" fmla="*/ 23123 w 4906065"/>
                <a:gd name="connsiteY10" fmla="*/ 766353 h 789476"/>
                <a:gd name="connsiteX11" fmla="*/ 0 w 4906065"/>
                <a:gd name="connsiteY11" fmla="*/ 710528 h 789476"/>
                <a:gd name="connsiteX12" fmla="*/ 0 w 4906065"/>
                <a:gd name="connsiteY12" fmla="*/ 78948 h 78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6065" h="789476">
                  <a:moveTo>
                    <a:pt x="0" y="78948"/>
                  </a:moveTo>
                  <a:cubicBezTo>
                    <a:pt x="0" y="58010"/>
                    <a:pt x="8318" y="37929"/>
                    <a:pt x="23123" y="23123"/>
                  </a:cubicBezTo>
                  <a:cubicBezTo>
                    <a:pt x="37929" y="8317"/>
                    <a:pt x="58009" y="0"/>
                    <a:pt x="78948" y="0"/>
                  </a:cubicBezTo>
                  <a:lnTo>
                    <a:pt x="4827117" y="0"/>
                  </a:lnTo>
                  <a:cubicBezTo>
                    <a:pt x="4848055" y="0"/>
                    <a:pt x="4868136" y="8318"/>
                    <a:pt x="4882942" y="23123"/>
                  </a:cubicBezTo>
                  <a:cubicBezTo>
                    <a:pt x="4897748" y="37929"/>
                    <a:pt x="4906065" y="58009"/>
                    <a:pt x="4906065" y="78948"/>
                  </a:cubicBezTo>
                  <a:lnTo>
                    <a:pt x="4906065" y="710528"/>
                  </a:lnTo>
                  <a:cubicBezTo>
                    <a:pt x="4906065" y="731466"/>
                    <a:pt x="4897747" y="751547"/>
                    <a:pt x="4882942" y="766353"/>
                  </a:cubicBezTo>
                  <a:cubicBezTo>
                    <a:pt x="4868136" y="781159"/>
                    <a:pt x="4848056" y="789476"/>
                    <a:pt x="4827117" y="789476"/>
                  </a:cubicBezTo>
                  <a:lnTo>
                    <a:pt x="78948" y="789476"/>
                  </a:lnTo>
                  <a:cubicBezTo>
                    <a:pt x="58010" y="789476"/>
                    <a:pt x="37929" y="781158"/>
                    <a:pt x="23123" y="766353"/>
                  </a:cubicBezTo>
                  <a:cubicBezTo>
                    <a:pt x="8317" y="751547"/>
                    <a:pt x="0" y="731467"/>
                    <a:pt x="0" y="710528"/>
                  </a:cubicBezTo>
                  <a:lnTo>
                    <a:pt x="0" y="78948"/>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43443" tIns="43443" rIns="43443" bIns="43443"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تيمم در کمبود وقت</a:t>
              </a:r>
              <a:endParaRPr lang="en-US" sz="3200" b="1" kern="1200" dirty="0">
                <a:cs typeface="B Zar" pitchFamily="2" charset="-78"/>
              </a:endParaRPr>
            </a:p>
          </p:txBody>
        </p:sp>
      </p:grpSp>
      <p:sp>
        <p:nvSpPr>
          <p:cNvPr id="14" name="Freeform 13"/>
          <p:cNvSpPr/>
          <p:nvPr/>
        </p:nvSpPr>
        <p:spPr>
          <a:xfrm>
            <a:off x="6354538" y="2718035"/>
            <a:ext cx="2481225" cy="1555601"/>
          </a:xfrm>
          <a:custGeom>
            <a:avLst/>
            <a:gdLst>
              <a:gd name="connsiteX0" fmla="*/ 0 w 2481225"/>
              <a:gd name="connsiteY0" fmla="*/ 155560 h 1555601"/>
              <a:gd name="connsiteX1" fmla="*/ 45563 w 2481225"/>
              <a:gd name="connsiteY1" fmla="*/ 45562 h 1555601"/>
              <a:gd name="connsiteX2" fmla="*/ 155561 w 2481225"/>
              <a:gd name="connsiteY2" fmla="*/ 0 h 1555601"/>
              <a:gd name="connsiteX3" fmla="*/ 2325665 w 2481225"/>
              <a:gd name="connsiteY3" fmla="*/ 0 h 1555601"/>
              <a:gd name="connsiteX4" fmla="*/ 2435663 w 2481225"/>
              <a:gd name="connsiteY4" fmla="*/ 45563 h 1555601"/>
              <a:gd name="connsiteX5" fmla="*/ 2481225 w 2481225"/>
              <a:gd name="connsiteY5" fmla="*/ 155561 h 1555601"/>
              <a:gd name="connsiteX6" fmla="*/ 2481225 w 2481225"/>
              <a:gd name="connsiteY6" fmla="*/ 1400041 h 1555601"/>
              <a:gd name="connsiteX7" fmla="*/ 2435662 w 2481225"/>
              <a:gd name="connsiteY7" fmla="*/ 1510039 h 1555601"/>
              <a:gd name="connsiteX8" fmla="*/ 2325664 w 2481225"/>
              <a:gd name="connsiteY8" fmla="*/ 1555601 h 1555601"/>
              <a:gd name="connsiteX9" fmla="*/ 155560 w 2481225"/>
              <a:gd name="connsiteY9" fmla="*/ 1555601 h 1555601"/>
              <a:gd name="connsiteX10" fmla="*/ 45562 w 2481225"/>
              <a:gd name="connsiteY10" fmla="*/ 1510038 h 1555601"/>
              <a:gd name="connsiteX11" fmla="*/ 0 w 2481225"/>
              <a:gd name="connsiteY11" fmla="*/ 1400040 h 1555601"/>
              <a:gd name="connsiteX12" fmla="*/ 0 w 2481225"/>
              <a:gd name="connsiteY12" fmla="*/ 155560 h 155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1225" h="1555601">
                <a:moveTo>
                  <a:pt x="0" y="155560"/>
                </a:moveTo>
                <a:cubicBezTo>
                  <a:pt x="0" y="114303"/>
                  <a:pt x="16389" y="74736"/>
                  <a:pt x="45563" y="45562"/>
                </a:cubicBezTo>
                <a:cubicBezTo>
                  <a:pt x="74736" y="16389"/>
                  <a:pt x="114304" y="0"/>
                  <a:pt x="155561" y="0"/>
                </a:cubicBezTo>
                <a:lnTo>
                  <a:pt x="2325665" y="0"/>
                </a:lnTo>
                <a:cubicBezTo>
                  <a:pt x="2366922" y="0"/>
                  <a:pt x="2406489" y="16389"/>
                  <a:pt x="2435663" y="45563"/>
                </a:cubicBezTo>
                <a:cubicBezTo>
                  <a:pt x="2464836" y="74736"/>
                  <a:pt x="2481225" y="114304"/>
                  <a:pt x="2481225" y="155561"/>
                </a:cubicBezTo>
                <a:lnTo>
                  <a:pt x="2481225" y="1400041"/>
                </a:lnTo>
                <a:cubicBezTo>
                  <a:pt x="2481225" y="1441298"/>
                  <a:pt x="2464836" y="1480865"/>
                  <a:pt x="2435662" y="1510039"/>
                </a:cubicBezTo>
                <a:cubicBezTo>
                  <a:pt x="2406489" y="1539212"/>
                  <a:pt x="2366922" y="1555601"/>
                  <a:pt x="2325664" y="1555601"/>
                </a:cubicBezTo>
                <a:lnTo>
                  <a:pt x="155560" y="1555601"/>
                </a:lnTo>
                <a:cubicBezTo>
                  <a:pt x="114303" y="1555601"/>
                  <a:pt x="74736" y="1539212"/>
                  <a:pt x="45562" y="1510038"/>
                </a:cubicBezTo>
                <a:cubicBezTo>
                  <a:pt x="16389" y="1480865"/>
                  <a:pt x="0" y="1441297"/>
                  <a:pt x="0" y="1400040"/>
                </a:cubicBezTo>
                <a:lnTo>
                  <a:pt x="0" y="155560"/>
                </a:ln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68422" tIns="68422" rIns="68422" bIns="68422" numCol="1" spcCol="1270" anchor="ctr" anchorCtr="0">
            <a:noAutofit/>
          </a:bodyPr>
          <a:lstStyle/>
          <a:p>
            <a:pPr lvl="0" algn="ctr" defTabSz="1600200" rtl="1">
              <a:lnSpc>
                <a:spcPct val="90000"/>
              </a:lnSpc>
              <a:spcBef>
                <a:spcPct val="0"/>
              </a:spcBef>
              <a:spcAft>
                <a:spcPts val="0"/>
              </a:spcAft>
            </a:pPr>
            <a:r>
              <a:rPr lang="fa-IR" sz="3600" b="1" kern="1200" dirty="0" smtClean="0">
                <a:cs typeface="B Zar" pitchFamily="2" charset="-78"/>
              </a:rPr>
              <a:t>شرايط </a:t>
            </a:r>
          </a:p>
          <a:p>
            <a:pPr lvl="0" algn="ctr" defTabSz="1600200" rtl="1">
              <a:lnSpc>
                <a:spcPct val="90000"/>
              </a:lnSpc>
              <a:spcBef>
                <a:spcPct val="0"/>
              </a:spcBef>
              <a:spcAft>
                <a:spcPts val="0"/>
              </a:spcAft>
            </a:pPr>
            <a:r>
              <a:rPr lang="fa-IR" sz="3600" b="1" kern="1200" dirty="0" smtClean="0">
                <a:cs typeface="B Zar" pitchFamily="2" charset="-78"/>
              </a:rPr>
              <a:t>وضو گيرنده</a:t>
            </a:r>
            <a:endParaRPr lang="en-US" sz="3600" b="1" kern="1200" dirty="0">
              <a:cs typeface="B Zar" pitchFamily="2" charset="-78"/>
            </a:endParaRPr>
          </a:p>
        </p:txBody>
      </p:sp>
      <p:sp>
        <p:nvSpPr>
          <p:cNvPr id="24" name="8-Point Star 23">
            <a:hlinkClick r:id="rId2" action="ppaction://hlinksldjump"/>
          </p:cNvPr>
          <p:cNvSpPr/>
          <p:nvPr/>
        </p:nvSpPr>
        <p:spPr>
          <a:xfrm>
            <a:off x="457200" y="2209800"/>
            <a:ext cx="381000" cy="381000"/>
          </a:xfrm>
          <a:prstGeom prst="star8">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6" name="8-Point Star 25">
            <a:hlinkClick r:id="rId3" action="ppaction://hlinksldjump"/>
          </p:cNvPr>
          <p:cNvSpPr/>
          <p:nvPr/>
        </p:nvSpPr>
        <p:spPr>
          <a:xfrm>
            <a:off x="457200" y="3352800"/>
            <a:ext cx="381000" cy="381000"/>
          </a:xfrm>
          <a:prstGeom prst="star8">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7" name="8-Point Star 26">
            <a:hlinkClick r:id="rId3" action="ppaction://hlinksldjump"/>
          </p:cNvPr>
          <p:cNvSpPr/>
          <p:nvPr/>
        </p:nvSpPr>
        <p:spPr>
          <a:xfrm>
            <a:off x="457200" y="4419600"/>
            <a:ext cx="381000" cy="381000"/>
          </a:xfrm>
          <a:prstGeom prst="star8">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5" name="Striped Right Arrow 24">
            <a:hlinkClick r:id="rId4" action="ppaction://hlinksldjump"/>
          </p:cNvPr>
          <p:cNvSpPr/>
          <p:nvPr/>
        </p:nvSpPr>
        <p:spPr>
          <a:xfrm rot="10800000">
            <a:off x="29028" y="6295572"/>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anim calcmode="discrete" valueType="clr">
                                      <p:cBhvr override="childStyle">
                                        <p:cTn id="26"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4"/>
                                        </p:tgtEl>
                                        <p:attrNameLst>
                                          <p:attrName>fillcolor</p:attrName>
                                        </p:attrNameLst>
                                      </p:cBhvr>
                                      <p:tavLst>
                                        <p:tav tm="0">
                                          <p:val>
                                            <p:clrVal>
                                              <a:schemeClr val="accent2"/>
                                            </p:clrVal>
                                          </p:val>
                                        </p:tav>
                                        <p:tav tm="50000">
                                          <p:val>
                                            <p:clrVal>
                                              <a:schemeClr val="hlink"/>
                                            </p:clrVal>
                                          </p:val>
                                        </p:tav>
                                      </p:tavLst>
                                    </p:anim>
                                    <p:set>
                                      <p:cBhvr>
                                        <p:cTn id="28" dur="80"/>
                                        <p:tgtEl>
                                          <p:spTgt spid="14"/>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2000"/>
                                        <p:tgtEl>
                                          <p:spTgt spid="24"/>
                                        </p:tgtEl>
                                      </p:cBhvr>
                                    </p:animEffect>
                                  </p:childTnLst>
                                </p:cTn>
                              </p:par>
                              <p:par>
                                <p:cTn id="37" presetID="8" presetClass="emph" presetSubtype="0" repeatCount="indefinite" fill="hold" grpId="1" nodeType="withEffect">
                                  <p:stCondLst>
                                    <p:cond delay="0"/>
                                  </p:stCondLst>
                                  <p:childTnLst>
                                    <p:animRot by="21600000">
                                      <p:cBhvr>
                                        <p:cTn id="38" dur="2000" fill="hold"/>
                                        <p:tgtEl>
                                          <p:spTgt spid="24"/>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randombar(horizontal)">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2000"/>
                                        <p:tgtEl>
                                          <p:spTgt spid="26"/>
                                        </p:tgtEl>
                                      </p:cBhvr>
                                    </p:animEffect>
                                  </p:childTnLst>
                                </p:cTn>
                              </p:par>
                              <p:par>
                                <p:cTn id="47" presetID="8" presetClass="emph" presetSubtype="0" repeatCount="indefinite" fill="hold" grpId="1" nodeType="withEffect">
                                  <p:stCondLst>
                                    <p:cond delay="0"/>
                                  </p:stCondLst>
                                  <p:childTnLst>
                                    <p:animRot by="21600000">
                                      <p:cBhvr>
                                        <p:cTn id="48" dur="2000" fill="hold"/>
                                        <p:tgtEl>
                                          <p:spTgt spid="26"/>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randombar(horizontal)">
                                      <p:cBhvr>
                                        <p:cTn id="53" dur="500"/>
                                        <p:tgtEl>
                                          <p:spTgt spid="2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2000"/>
                                        <p:tgtEl>
                                          <p:spTgt spid="27"/>
                                        </p:tgtEl>
                                      </p:cBhvr>
                                    </p:animEffect>
                                  </p:childTnLst>
                                </p:cTn>
                              </p:par>
                              <p:par>
                                <p:cTn id="57" presetID="8" presetClass="emph" presetSubtype="0" repeatCount="indefinite" fill="hold" grpId="1" nodeType="withEffect">
                                  <p:stCondLst>
                                    <p:cond delay="0"/>
                                  </p:stCondLst>
                                  <p:childTnLst>
                                    <p:animRot by="21600000">
                                      <p:cBhvr>
                                        <p:cTn id="58" dur="2000" fill="hold"/>
                                        <p:tgtEl>
                                          <p:spTgt spid="27"/>
                                        </p:tgtEl>
                                        <p:attrNameLst>
                                          <p:attrName>r</p:attrName>
                                        </p:attrNameLst>
                                      </p:cBhvr>
                                    </p:animRot>
                                  </p:childTnLst>
                                </p:cTn>
                              </p:par>
                            </p:childTnLst>
                          </p:cTn>
                        </p:par>
                        <p:par>
                          <p:cTn id="59" fill="hold">
                            <p:stCondLst>
                              <p:cond delay="2000"/>
                            </p:stCondLst>
                            <p:childTnLst>
                              <p:par>
                                <p:cTn id="60" presetID="53" presetClass="entr" presetSubtype="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14" grpId="0" animBg="1"/>
      <p:bldP spid="24" grpId="0" animBg="1"/>
      <p:bldP spid="24" grpId="1" animBg="1"/>
      <p:bldP spid="26" grpId="0" animBg="1"/>
      <p:bldP spid="26" grpId="1" animBg="1"/>
      <p:bldP spid="27" grpId="0" animBg="1"/>
      <p:bldP spid="27" grpId="1"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685800" y="1447800"/>
            <a:ext cx="7772400" cy="5029200"/>
          </a:xfrm>
          <a:prstGeom prst="roundRect">
            <a:avLst>
              <a:gd name="adj" fmla="val 121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914400" y="1491342"/>
            <a:ext cx="7315200" cy="3785652"/>
          </a:xfrm>
          <a:prstGeom prst="rect">
            <a:avLst/>
          </a:prstGeom>
        </p:spPr>
        <p:txBody>
          <a:bodyPr wrap="square">
            <a:spAutoFit/>
          </a:bodyPr>
          <a:lstStyle/>
          <a:p>
            <a:pPr algn="justLow" rtl="1">
              <a:lnSpc>
                <a:spcPct val="150000"/>
              </a:lnSpc>
            </a:pPr>
            <a:r>
              <a:rPr lang="fa-IR" sz="3200" b="1" dirty="0" smtClean="0">
                <a:cs typeface="B Zar" pitchFamily="2" charset="-78"/>
              </a:rPr>
              <a:t>كسى كه مى‏داند اگر وضو بگيرد مريض مى‏شود يا مى‏ترسد كه مريض شود، بايد تيمم كند و اگر وضو بگيرد باطل است. ولى اگر نداند كه آب براى او ضرر دارد و وضو بگيرد و بعد بفهمد كه ضرر داشته، وضويش صحيح است.</a:t>
            </a:r>
            <a:endParaRPr lang="en-US" sz="3200" b="1" dirty="0" smtClean="0">
              <a:cs typeface="B Zar" pitchFamily="2" charset="-78"/>
            </a:endParaRP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7"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685800" y="1447800"/>
            <a:ext cx="7772400" cy="5029200"/>
          </a:xfrm>
          <a:prstGeom prst="roundRect">
            <a:avLst>
              <a:gd name="adj" fmla="val 121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914400" y="1491342"/>
            <a:ext cx="7315200" cy="4524315"/>
          </a:xfrm>
          <a:prstGeom prst="rect">
            <a:avLst/>
          </a:prstGeom>
        </p:spPr>
        <p:txBody>
          <a:bodyPr wrap="square">
            <a:spAutoFit/>
          </a:bodyPr>
          <a:lstStyle/>
          <a:p>
            <a:pPr indent="-457200" algn="justLow" rtl="1">
              <a:lnSpc>
                <a:spcPct val="150000"/>
              </a:lnSpc>
              <a:buFont typeface="Arial" pitchFamily="34" charset="0"/>
              <a:buChar char="•"/>
            </a:pPr>
            <a:r>
              <a:rPr lang="fa-IR" sz="3200" b="1" dirty="0" smtClean="0">
                <a:cs typeface="B Zar" pitchFamily="2" charset="-78"/>
              </a:rPr>
              <a:t>وضو بايد به قصد قربت انجام شود؛ يعنى براى انجام دادن فرمان خداوند عالم وضو بگيرد.</a:t>
            </a:r>
          </a:p>
          <a:p>
            <a:pPr indent="-457200" algn="justLow" rtl="1">
              <a:lnSpc>
                <a:spcPct val="150000"/>
              </a:lnSpc>
              <a:buFont typeface="Arial" pitchFamily="34" charset="0"/>
              <a:buChar char="•"/>
            </a:pPr>
            <a:r>
              <a:rPr lang="fa-IR" sz="3200" b="1" dirty="0" smtClean="0">
                <a:cs typeface="B Zar" pitchFamily="2" charset="-78"/>
              </a:rPr>
              <a:t>لازم نيست نيّت را به زبان آورد، يا از قلب خود بگذراند، بلكه همين مقدار كه مى‏داند وضو مى‏گيرد كافى است، به‏طورى كه اگر از او بپرسند چه كار مى‏كنى؟ بگويد: وضو مى‏گيرم.</a:t>
            </a: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7"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
                                            <p:txEl>
                                              <p:pRg st="0" end="0"/>
                                            </p:txEl>
                                          </p:spTgt>
                                        </p:tgtEl>
                                        <p:attrNameLst>
                                          <p:attrName>fill.type</p:attrName>
                                        </p:attrNameLst>
                                      </p:cBhvr>
                                      <p:to>
                                        <p:strVal val="solid"/>
                                      </p:to>
                                    </p:set>
                                  </p:childTnLst>
                                </p:cTn>
                              </p:par>
                            </p:childTnLst>
                          </p:cTn>
                        </p:par>
                        <p:par>
                          <p:cTn id="10" fill="hold">
                            <p:stCondLst>
                              <p:cond delay="268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13"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9">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685800" y="1447800"/>
            <a:ext cx="7772400" cy="5029200"/>
          </a:xfrm>
          <a:prstGeom prst="roundRect">
            <a:avLst>
              <a:gd name="adj" fmla="val 121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914400" y="1491342"/>
            <a:ext cx="7315200" cy="2308324"/>
          </a:xfrm>
          <a:prstGeom prst="rect">
            <a:avLst/>
          </a:prstGeom>
        </p:spPr>
        <p:txBody>
          <a:bodyPr wrap="square">
            <a:spAutoFit/>
          </a:bodyPr>
          <a:lstStyle/>
          <a:p>
            <a:pPr algn="justLow" rtl="1">
              <a:lnSpc>
                <a:spcPct val="150000"/>
              </a:lnSpc>
            </a:pPr>
            <a:r>
              <a:rPr lang="fa-IR" sz="3200" b="1" dirty="0" smtClean="0">
                <a:cs typeface="B Zar" pitchFamily="2" charset="-78"/>
              </a:rPr>
              <a:t>اگر وقت نماز به قدرى تنگ است كه اگر وضو بگيرد، تمام نماز يا قسمتى از آن، بعد از وقت خوانده مى‏شود، بايد تيمم كند.</a:t>
            </a:r>
            <a:endParaRPr lang="en-US" sz="3200" b="1" dirty="0" smtClean="0">
              <a:cs typeface="B Zar" pitchFamily="2" charset="-78"/>
            </a:endParaRP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9"/>
                                        </p:tgtEl>
                                        <p:attrNameLst>
                                          <p:attrName>style.visibility</p:attrName>
                                        </p:attrNameLst>
                                      </p:cBhvr>
                                      <p:to>
                                        <p:strVal val="visible"/>
                                      </p:to>
                                    </p:set>
                                    <p:anim calcmode="discrete" valueType="clr">
                                      <p:cBhvr override="childStyle">
                                        <p:cTn id="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gtEl>
                                        <p:attrNameLst>
                                          <p:attrName>fillcolor</p:attrName>
                                        </p:attrNameLst>
                                      </p:cBhvr>
                                      <p:tavLst>
                                        <p:tav tm="0">
                                          <p:val>
                                            <p:clrVal>
                                              <a:schemeClr val="accent2"/>
                                            </p:clrVal>
                                          </p:val>
                                        </p:tav>
                                        <p:tav tm="50000">
                                          <p:val>
                                            <p:clrVal>
                                              <a:schemeClr val="hlink"/>
                                            </p:clrVal>
                                          </p:val>
                                        </p:tav>
                                      </p:tavLst>
                                    </p:anim>
                                    <p:set>
                                      <p:cBhvr>
                                        <p:cTn id="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
        <p:nvSpPr>
          <p:cNvPr id="14" name="Freeform 13"/>
          <p:cNvSpPr/>
          <p:nvPr/>
        </p:nvSpPr>
        <p:spPr>
          <a:xfrm>
            <a:off x="655189" y="686781"/>
            <a:ext cx="7833623" cy="814685"/>
          </a:xfrm>
          <a:custGeom>
            <a:avLst/>
            <a:gdLst>
              <a:gd name="connsiteX0" fmla="*/ 0 w 7833623"/>
              <a:gd name="connsiteY0" fmla="*/ 81469 h 814685"/>
              <a:gd name="connsiteX1" fmla="*/ 23862 w 7833623"/>
              <a:gd name="connsiteY1" fmla="*/ 23862 h 814685"/>
              <a:gd name="connsiteX2" fmla="*/ 81469 w 7833623"/>
              <a:gd name="connsiteY2" fmla="*/ 0 h 814685"/>
              <a:gd name="connsiteX3" fmla="*/ 7752154 w 7833623"/>
              <a:gd name="connsiteY3" fmla="*/ 0 h 814685"/>
              <a:gd name="connsiteX4" fmla="*/ 7809761 w 7833623"/>
              <a:gd name="connsiteY4" fmla="*/ 23862 h 814685"/>
              <a:gd name="connsiteX5" fmla="*/ 7833623 w 7833623"/>
              <a:gd name="connsiteY5" fmla="*/ 81469 h 814685"/>
              <a:gd name="connsiteX6" fmla="*/ 7833623 w 7833623"/>
              <a:gd name="connsiteY6" fmla="*/ 733216 h 814685"/>
              <a:gd name="connsiteX7" fmla="*/ 7809761 w 7833623"/>
              <a:gd name="connsiteY7" fmla="*/ 790823 h 814685"/>
              <a:gd name="connsiteX8" fmla="*/ 7752154 w 7833623"/>
              <a:gd name="connsiteY8" fmla="*/ 814685 h 814685"/>
              <a:gd name="connsiteX9" fmla="*/ 81469 w 7833623"/>
              <a:gd name="connsiteY9" fmla="*/ 814685 h 814685"/>
              <a:gd name="connsiteX10" fmla="*/ 23862 w 7833623"/>
              <a:gd name="connsiteY10" fmla="*/ 790823 h 814685"/>
              <a:gd name="connsiteX11" fmla="*/ 0 w 7833623"/>
              <a:gd name="connsiteY11" fmla="*/ 733216 h 814685"/>
              <a:gd name="connsiteX12" fmla="*/ 0 w 7833623"/>
              <a:gd name="connsiteY12" fmla="*/ 81469 h 8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33623" h="814685">
                <a:moveTo>
                  <a:pt x="0" y="81469"/>
                </a:moveTo>
                <a:cubicBezTo>
                  <a:pt x="0" y="59862"/>
                  <a:pt x="8583" y="39140"/>
                  <a:pt x="23862" y="23862"/>
                </a:cubicBezTo>
                <a:cubicBezTo>
                  <a:pt x="39140" y="8584"/>
                  <a:pt x="59862" y="0"/>
                  <a:pt x="81469" y="0"/>
                </a:cubicBezTo>
                <a:lnTo>
                  <a:pt x="7752154" y="0"/>
                </a:lnTo>
                <a:cubicBezTo>
                  <a:pt x="7773761" y="0"/>
                  <a:pt x="7794483" y="8583"/>
                  <a:pt x="7809761" y="23862"/>
                </a:cubicBezTo>
                <a:cubicBezTo>
                  <a:pt x="7825039" y="39140"/>
                  <a:pt x="7833623" y="59862"/>
                  <a:pt x="7833623" y="81469"/>
                </a:cubicBezTo>
                <a:lnTo>
                  <a:pt x="7833623" y="733216"/>
                </a:lnTo>
                <a:cubicBezTo>
                  <a:pt x="7833623" y="754823"/>
                  <a:pt x="7825040" y="775545"/>
                  <a:pt x="7809761" y="790823"/>
                </a:cubicBezTo>
                <a:cubicBezTo>
                  <a:pt x="7794483" y="806101"/>
                  <a:pt x="7773761" y="814685"/>
                  <a:pt x="7752154" y="814685"/>
                </a:cubicBezTo>
                <a:lnTo>
                  <a:pt x="81469" y="814685"/>
                </a:lnTo>
                <a:cubicBezTo>
                  <a:pt x="59862" y="814685"/>
                  <a:pt x="39140" y="806102"/>
                  <a:pt x="23862" y="790823"/>
                </a:cubicBezTo>
                <a:cubicBezTo>
                  <a:pt x="8584" y="775545"/>
                  <a:pt x="0" y="754823"/>
                  <a:pt x="0" y="733216"/>
                </a:cubicBezTo>
                <a:lnTo>
                  <a:pt x="0" y="81469"/>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92441" tIns="69581" rIns="92441" bIns="69581" numCol="1" spcCol="1270" anchor="ctr" anchorCtr="0">
            <a:noAutofit/>
          </a:bodyPr>
          <a:lstStyle/>
          <a:p>
            <a:pPr lvl="0" algn="ctr" defTabSz="1600200" rtl="1">
              <a:lnSpc>
                <a:spcPct val="90000"/>
              </a:lnSpc>
              <a:spcBef>
                <a:spcPct val="0"/>
              </a:spcBef>
              <a:spcAft>
                <a:spcPct val="35000"/>
              </a:spcAft>
            </a:pPr>
            <a:r>
              <a:rPr lang="fa-IR" sz="3600" b="1" kern="1200" dirty="0" smtClean="0">
                <a:cs typeface="B Zar" pitchFamily="2" charset="-78"/>
              </a:rPr>
              <a:t>شرايط آب و ظرف وضو</a:t>
            </a:r>
            <a:endParaRPr lang="en-US" sz="3600" b="1" kern="1200" dirty="0">
              <a:cs typeface="B Zar" pitchFamily="2" charset="-78"/>
            </a:endParaRPr>
          </a:p>
        </p:txBody>
      </p:sp>
      <p:grpSp>
        <p:nvGrpSpPr>
          <p:cNvPr id="25" name="Group 24"/>
          <p:cNvGrpSpPr/>
          <p:nvPr/>
        </p:nvGrpSpPr>
        <p:grpSpPr>
          <a:xfrm>
            <a:off x="655189" y="1501466"/>
            <a:ext cx="7050260" cy="1018357"/>
            <a:chOff x="655189" y="1501466"/>
            <a:chExt cx="7050260" cy="1018357"/>
          </a:xfrm>
        </p:grpSpPr>
        <p:sp>
          <p:nvSpPr>
            <p:cNvPr id="15" name="Freeform 14"/>
            <p:cNvSpPr/>
            <p:nvPr/>
          </p:nvSpPr>
          <p:spPr>
            <a:xfrm>
              <a:off x="6922087" y="1501466"/>
              <a:ext cx="783362" cy="611014"/>
            </a:xfrm>
            <a:custGeom>
              <a:avLst/>
              <a:gdLst/>
              <a:ahLst/>
              <a:cxnLst/>
              <a:rect l="0" t="0" r="0" b="0"/>
              <a:pathLst>
                <a:path>
                  <a:moveTo>
                    <a:pt x="783362" y="0"/>
                  </a:moveTo>
                  <a:lnTo>
                    <a:pt x="783362" y="611014"/>
                  </a:lnTo>
                  <a:lnTo>
                    <a:pt x="0" y="611014"/>
                  </a:lnTo>
                </a:path>
              </a:pathLst>
            </a:custGeom>
            <a:noFill/>
          </p:spPr>
          <p:style>
            <a:lnRef idx="2">
              <a:schemeClr val="accent5">
                <a:hueOff val="0"/>
                <a:satOff val="0"/>
                <a:lumOff val="0"/>
                <a:alphaOff val="0"/>
              </a:schemeClr>
            </a:lnRef>
            <a:fillRef idx="0">
              <a:scrgbClr r="0" g="0" b="0"/>
            </a:fillRef>
            <a:effectRef idx="0">
              <a:schemeClr val="accent4">
                <a:tint val="90000"/>
                <a:hueOff val="0"/>
                <a:satOff val="0"/>
                <a:lumOff val="0"/>
                <a:alphaOff val="0"/>
              </a:schemeClr>
            </a:effectRef>
            <a:fontRef idx="minor">
              <a:schemeClr val="tx1">
                <a:hueOff val="0"/>
                <a:satOff val="0"/>
                <a:lumOff val="0"/>
                <a:alphaOff val="0"/>
              </a:schemeClr>
            </a:fontRef>
          </p:style>
        </p:sp>
        <p:sp>
          <p:nvSpPr>
            <p:cNvPr id="16" name="Freeform 15"/>
            <p:cNvSpPr/>
            <p:nvPr/>
          </p:nvSpPr>
          <p:spPr>
            <a:xfrm>
              <a:off x="655189" y="1705138"/>
              <a:ext cx="6266898" cy="814685"/>
            </a:xfrm>
            <a:custGeom>
              <a:avLst/>
              <a:gdLst>
                <a:gd name="connsiteX0" fmla="*/ 0 w 6266898"/>
                <a:gd name="connsiteY0" fmla="*/ 81469 h 814685"/>
                <a:gd name="connsiteX1" fmla="*/ 23862 w 6266898"/>
                <a:gd name="connsiteY1" fmla="*/ 23862 h 814685"/>
                <a:gd name="connsiteX2" fmla="*/ 81469 w 6266898"/>
                <a:gd name="connsiteY2" fmla="*/ 0 h 814685"/>
                <a:gd name="connsiteX3" fmla="*/ 6185429 w 6266898"/>
                <a:gd name="connsiteY3" fmla="*/ 0 h 814685"/>
                <a:gd name="connsiteX4" fmla="*/ 6243036 w 6266898"/>
                <a:gd name="connsiteY4" fmla="*/ 23862 h 814685"/>
                <a:gd name="connsiteX5" fmla="*/ 6266898 w 6266898"/>
                <a:gd name="connsiteY5" fmla="*/ 81469 h 814685"/>
                <a:gd name="connsiteX6" fmla="*/ 6266898 w 6266898"/>
                <a:gd name="connsiteY6" fmla="*/ 733216 h 814685"/>
                <a:gd name="connsiteX7" fmla="*/ 6243036 w 6266898"/>
                <a:gd name="connsiteY7" fmla="*/ 790823 h 814685"/>
                <a:gd name="connsiteX8" fmla="*/ 6185429 w 6266898"/>
                <a:gd name="connsiteY8" fmla="*/ 814685 h 814685"/>
                <a:gd name="connsiteX9" fmla="*/ 81469 w 6266898"/>
                <a:gd name="connsiteY9" fmla="*/ 814685 h 814685"/>
                <a:gd name="connsiteX10" fmla="*/ 23862 w 6266898"/>
                <a:gd name="connsiteY10" fmla="*/ 790823 h 814685"/>
                <a:gd name="connsiteX11" fmla="*/ 0 w 6266898"/>
                <a:gd name="connsiteY11" fmla="*/ 733216 h 814685"/>
                <a:gd name="connsiteX12" fmla="*/ 0 w 6266898"/>
                <a:gd name="connsiteY12" fmla="*/ 81469 h 8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66898" h="814685">
                  <a:moveTo>
                    <a:pt x="0" y="81469"/>
                  </a:moveTo>
                  <a:cubicBezTo>
                    <a:pt x="0" y="59862"/>
                    <a:pt x="8583" y="39140"/>
                    <a:pt x="23862" y="23862"/>
                  </a:cubicBezTo>
                  <a:cubicBezTo>
                    <a:pt x="39140" y="8584"/>
                    <a:pt x="59862" y="0"/>
                    <a:pt x="81469" y="0"/>
                  </a:cubicBezTo>
                  <a:lnTo>
                    <a:pt x="6185429" y="0"/>
                  </a:lnTo>
                  <a:cubicBezTo>
                    <a:pt x="6207036" y="0"/>
                    <a:pt x="6227758" y="8583"/>
                    <a:pt x="6243036" y="23862"/>
                  </a:cubicBezTo>
                  <a:cubicBezTo>
                    <a:pt x="6258314" y="39140"/>
                    <a:pt x="6266898" y="59862"/>
                    <a:pt x="6266898" y="81469"/>
                  </a:cubicBezTo>
                  <a:lnTo>
                    <a:pt x="6266898" y="733216"/>
                  </a:lnTo>
                  <a:cubicBezTo>
                    <a:pt x="6266898" y="754823"/>
                    <a:pt x="6258315" y="775545"/>
                    <a:pt x="6243036" y="790823"/>
                  </a:cubicBezTo>
                  <a:cubicBezTo>
                    <a:pt x="6227758" y="806101"/>
                    <a:pt x="6207036" y="814685"/>
                    <a:pt x="6185429" y="814685"/>
                  </a:cubicBezTo>
                  <a:lnTo>
                    <a:pt x="81469" y="814685"/>
                  </a:lnTo>
                  <a:cubicBezTo>
                    <a:pt x="59862" y="814685"/>
                    <a:pt x="39140" y="806102"/>
                    <a:pt x="23862" y="790823"/>
                  </a:cubicBezTo>
                  <a:cubicBezTo>
                    <a:pt x="8584" y="775545"/>
                    <a:pt x="0" y="754823"/>
                    <a:pt x="0" y="733216"/>
                  </a:cubicBezTo>
                  <a:lnTo>
                    <a:pt x="0" y="81469"/>
                  </a:ln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2441" tIns="69581" rIns="92441" bIns="69581" numCol="1" spcCol="1270" anchor="ctr" anchorCtr="0">
              <a:noAutofit/>
            </a:bodyPr>
            <a:lstStyle/>
            <a:p>
              <a:pPr algn="ctr" defTabSz="1600200" rtl="1">
                <a:lnSpc>
                  <a:spcPct val="90000"/>
                </a:lnSpc>
                <a:spcBef>
                  <a:spcPct val="0"/>
                </a:spcBef>
                <a:spcAft>
                  <a:spcPct val="35000"/>
                </a:spcAft>
              </a:pPr>
              <a:r>
                <a:rPr lang="fa-IR" sz="3200" b="1" dirty="0" smtClean="0">
                  <a:solidFill>
                    <a:schemeClr val="tx1"/>
                  </a:solidFill>
                  <a:cs typeface="B Zar" pitchFamily="2" charset="-78"/>
                </a:rPr>
                <a:t>آب وضو پاک باشد (نجس نباشد)</a:t>
              </a:r>
              <a:endParaRPr lang="en-US" sz="3200" b="1" dirty="0" smtClean="0">
                <a:solidFill>
                  <a:schemeClr val="tx1"/>
                </a:solidFill>
                <a:cs typeface="B Zar" pitchFamily="2" charset="-78"/>
              </a:endParaRPr>
            </a:p>
          </p:txBody>
        </p:sp>
      </p:grpSp>
      <p:grpSp>
        <p:nvGrpSpPr>
          <p:cNvPr id="26" name="Group 25"/>
          <p:cNvGrpSpPr/>
          <p:nvPr/>
        </p:nvGrpSpPr>
        <p:grpSpPr>
          <a:xfrm>
            <a:off x="655189" y="1501466"/>
            <a:ext cx="7050260" cy="2036713"/>
            <a:chOff x="655189" y="1501466"/>
            <a:chExt cx="7050260" cy="2036713"/>
          </a:xfrm>
        </p:grpSpPr>
        <p:sp>
          <p:nvSpPr>
            <p:cNvPr id="17" name="Freeform 16"/>
            <p:cNvSpPr/>
            <p:nvPr/>
          </p:nvSpPr>
          <p:spPr>
            <a:xfrm>
              <a:off x="6922087" y="1501466"/>
              <a:ext cx="783362" cy="1629370"/>
            </a:xfrm>
            <a:custGeom>
              <a:avLst/>
              <a:gdLst/>
              <a:ahLst/>
              <a:cxnLst/>
              <a:rect l="0" t="0" r="0" b="0"/>
              <a:pathLst>
                <a:path>
                  <a:moveTo>
                    <a:pt x="783362" y="0"/>
                  </a:moveTo>
                  <a:lnTo>
                    <a:pt x="783362" y="1629370"/>
                  </a:lnTo>
                  <a:lnTo>
                    <a:pt x="0" y="1629370"/>
                  </a:lnTo>
                </a:path>
              </a:pathLst>
            </a:custGeom>
            <a:noFill/>
          </p:spPr>
          <p:style>
            <a:lnRef idx="2">
              <a:schemeClr val="accent5">
                <a:hueOff val="0"/>
                <a:satOff val="0"/>
                <a:lumOff val="0"/>
                <a:alphaOff val="0"/>
              </a:schemeClr>
            </a:lnRef>
            <a:fillRef idx="0">
              <a:scrgbClr r="0" g="0" b="0"/>
            </a:fillRef>
            <a:effectRef idx="0">
              <a:schemeClr val="accent4">
                <a:tint val="90000"/>
                <a:hueOff val="0"/>
                <a:satOff val="0"/>
                <a:lumOff val="0"/>
                <a:alphaOff val="0"/>
              </a:schemeClr>
            </a:effectRef>
            <a:fontRef idx="minor">
              <a:schemeClr val="tx1">
                <a:hueOff val="0"/>
                <a:satOff val="0"/>
                <a:lumOff val="0"/>
                <a:alphaOff val="0"/>
              </a:schemeClr>
            </a:fontRef>
          </p:style>
        </p:sp>
        <p:sp>
          <p:nvSpPr>
            <p:cNvPr id="18" name="Freeform 17"/>
            <p:cNvSpPr/>
            <p:nvPr/>
          </p:nvSpPr>
          <p:spPr>
            <a:xfrm>
              <a:off x="655189" y="2723494"/>
              <a:ext cx="6266898" cy="814685"/>
            </a:xfrm>
            <a:custGeom>
              <a:avLst/>
              <a:gdLst>
                <a:gd name="connsiteX0" fmla="*/ 0 w 6266898"/>
                <a:gd name="connsiteY0" fmla="*/ 81469 h 814685"/>
                <a:gd name="connsiteX1" fmla="*/ 23862 w 6266898"/>
                <a:gd name="connsiteY1" fmla="*/ 23862 h 814685"/>
                <a:gd name="connsiteX2" fmla="*/ 81469 w 6266898"/>
                <a:gd name="connsiteY2" fmla="*/ 0 h 814685"/>
                <a:gd name="connsiteX3" fmla="*/ 6185429 w 6266898"/>
                <a:gd name="connsiteY3" fmla="*/ 0 h 814685"/>
                <a:gd name="connsiteX4" fmla="*/ 6243036 w 6266898"/>
                <a:gd name="connsiteY4" fmla="*/ 23862 h 814685"/>
                <a:gd name="connsiteX5" fmla="*/ 6266898 w 6266898"/>
                <a:gd name="connsiteY5" fmla="*/ 81469 h 814685"/>
                <a:gd name="connsiteX6" fmla="*/ 6266898 w 6266898"/>
                <a:gd name="connsiteY6" fmla="*/ 733216 h 814685"/>
                <a:gd name="connsiteX7" fmla="*/ 6243036 w 6266898"/>
                <a:gd name="connsiteY7" fmla="*/ 790823 h 814685"/>
                <a:gd name="connsiteX8" fmla="*/ 6185429 w 6266898"/>
                <a:gd name="connsiteY8" fmla="*/ 814685 h 814685"/>
                <a:gd name="connsiteX9" fmla="*/ 81469 w 6266898"/>
                <a:gd name="connsiteY9" fmla="*/ 814685 h 814685"/>
                <a:gd name="connsiteX10" fmla="*/ 23862 w 6266898"/>
                <a:gd name="connsiteY10" fmla="*/ 790823 h 814685"/>
                <a:gd name="connsiteX11" fmla="*/ 0 w 6266898"/>
                <a:gd name="connsiteY11" fmla="*/ 733216 h 814685"/>
                <a:gd name="connsiteX12" fmla="*/ 0 w 6266898"/>
                <a:gd name="connsiteY12" fmla="*/ 81469 h 8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66898" h="814685">
                  <a:moveTo>
                    <a:pt x="0" y="81469"/>
                  </a:moveTo>
                  <a:cubicBezTo>
                    <a:pt x="0" y="59862"/>
                    <a:pt x="8583" y="39140"/>
                    <a:pt x="23862" y="23862"/>
                  </a:cubicBezTo>
                  <a:cubicBezTo>
                    <a:pt x="39140" y="8584"/>
                    <a:pt x="59862" y="0"/>
                    <a:pt x="81469" y="0"/>
                  </a:cubicBezTo>
                  <a:lnTo>
                    <a:pt x="6185429" y="0"/>
                  </a:lnTo>
                  <a:cubicBezTo>
                    <a:pt x="6207036" y="0"/>
                    <a:pt x="6227758" y="8583"/>
                    <a:pt x="6243036" y="23862"/>
                  </a:cubicBezTo>
                  <a:cubicBezTo>
                    <a:pt x="6258314" y="39140"/>
                    <a:pt x="6266898" y="59862"/>
                    <a:pt x="6266898" y="81469"/>
                  </a:cubicBezTo>
                  <a:lnTo>
                    <a:pt x="6266898" y="733216"/>
                  </a:lnTo>
                  <a:cubicBezTo>
                    <a:pt x="6266898" y="754823"/>
                    <a:pt x="6258315" y="775545"/>
                    <a:pt x="6243036" y="790823"/>
                  </a:cubicBezTo>
                  <a:cubicBezTo>
                    <a:pt x="6227758" y="806101"/>
                    <a:pt x="6207036" y="814685"/>
                    <a:pt x="6185429" y="814685"/>
                  </a:cubicBezTo>
                  <a:lnTo>
                    <a:pt x="81469" y="814685"/>
                  </a:lnTo>
                  <a:cubicBezTo>
                    <a:pt x="59862" y="814685"/>
                    <a:pt x="39140" y="806102"/>
                    <a:pt x="23862" y="790823"/>
                  </a:cubicBezTo>
                  <a:cubicBezTo>
                    <a:pt x="8584" y="775545"/>
                    <a:pt x="0" y="754823"/>
                    <a:pt x="0" y="733216"/>
                  </a:cubicBezTo>
                  <a:lnTo>
                    <a:pt x="0" y="81469"/>
                  </a:lnTo>
                  <a:close/>
                </a:path>
              </a:pathLst>
            </a:custGeom>
          </p:spPr>
          <p:style>
            <a:lnRef idx="2">
              <a:schemeClr val="accent4">
                <a:hueOff val="-1116192"/>
                <a:satOff val="6725"/>
                <a:lumOff val="539"/>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2441" tIns="69581" rIns="92441" bIns="69581" numCol="1" spcCol="1270" anchor="ctr" anchorCtr="0">
              <a:noAutofit/>
            </a:bodyPr>
            <a:lstStyle/>
            <a:p>
              <a:pPr algn="ctr" defTabSz="1600200" rtl="1">
                <a:lnSpc>
                  <a:spcPct val="90000"/>
                </a:lnSpc>
                <a:spcBef>
                  <a:spcPct val="0"/>
                </a:spcBef>
                <a:spcAft>
                  <a:spcPct val="35000"/>
                </a:spcAft>
              </a:pPr>
              <a:r>
                <a:rPr lang="fa-IR" sz="3200" b="1" dirty="0" smtClean="0">
                  <a:solidFill>
                    <a:schemeClr val="tx1"/>
                  </a:solidFill>
                  <a:cs typeface="B Zar" pitchFamily="2" charset="-78"/>
                </a:rPr>
                <a:t>آب وضو مباح باشد (غصبي نباشد)</a:t>
              </a:r>
              <a:endParaRPr lang="en-US" sz="3200" b="1" dirty="0" smtClean="0">
                <a:solidFill>
                  <a:schemeClr val="tx1"/>
                </a:solidFill>
                <a:cs typeface="B Zar" pitchFamily="2" charset="-78"/>
              </a:endParaRPr>
            </a:p>
          </p:txBody>
        </p:sp>
      </p:grpSp>
      <p:grpSp>
        <p:nvGrpSpPr>
          <p:cNvPr id="27" name="Group 26"/>
          <p:cNvGrpSpPr/>
          <p:nvPr/>
        </p:nvGrpSpPr>
        <p:grpSpPr>
          <a:xfrm>
            <a:off x="655189" y="1501466"/>
            <a:ext cx="7050260" cy="3055070"/>
            <a:chOff x="655189" y="1501466"/>
            <a:chExt cx="7050260" cy="3055070"/>
          </a:xfrm>
        </p:grpSpPr>
        <p:sp>
          <p:nvSpPr>
            <p:cNvPr id="19" name="Freeform 18"/>
            <p:cNvSpPr/>
            <p:nvPr/>
          </p:nvSpPr>
          <p:spPr>
            <a:xfrm>
              <a:off x="6922087" y="1501466"/>
              <a:ext cx="783362" cy="2647727"/>
            </a:xfrm>
            <a:custGeom>
              <a:avLst/>
              <a:gdLst/>
              <a:ahLst/>
              <a:cxnLst/>
              <a:rect l="0" t="0" r="0" b="0"/>
              <a:pathLst>
                <a:path>
                  <a:moveTo>
                    <a:pt x="783362" y="0"/>
                  </a:moveTo>
                  <a:lnTo>
                    <a:pt x="783362" y="2647727"/>
                  </a:lnTo>
                  <a:lnTo>
                    <a:pt x="0" y="2647727"/>
                  </a:lnTo>
                </a:path>
              </a:pathLst>
            </a:custGeom>
            <a:noFill/>
          </p:spPr>
          <p:style>
            <a:lnRef idx="2">
              <a:schemeClr val="accent5">
                <a:hueOff val="0"/>
                <a:satOff val="0"/>
                <a:lumOff val="0"/>
                <a:alphaOff val="0"/>
              </a:schemeClr>
            </a:lnRef>
            <a:fillRef idx="0">
              <a:scrgbClr r="0" g="0" b="0"/>
            </a:fillRef>
            <a:effectRef idx="0">
              <a:schemeClr val="accent4">
                <a:tint val="90000"/>
                <a:hueOff val="0"/>
                <a:satOff val="0"/>
                <a:lumOff val="0"/>
                <a:alphaOff val="0"/>
              </a:schemeClr>
            </a:effectRef>
            <a:fontRef idx="minor">
              <a:schemeClr val="tx1">
                <a:hueOff val="0"/>
                <a:satOff val="0"/>
                <a:lumOff val="0"/>
                <a:alphaOff val="0"/>
              </a:schemeClr>
            </a:fontRef>
          </p:style>
        </p:sp>
        <p:sp>
          <p:nvSpPr>
            <p:cNvPr id="20" name="Freeform 19"/>
            <p:cNvSpPr/>
            <p:nvPr/>
          </p:nvSpPr>
          <p:spPr>
            <a:xfrm>
              <a:off x="655189" y="3741851"/>
              <a:ext cx="6266898" cy="814685"/>
            </a:xfrm>
            <a:custGeom>
              <a:avLst/>
              <a:gdLst>
                <a:gd name="connsiteX0" fmla="*/ 0 w 6266898"/>
                <a:gd name="connsiteY0" fmla="*/ 81469 h 814685"/>
                <a:gd name="connsiteX1" fmla="*/ 23862 w 6266898"/>
                <a:gd name="connsiteY1" fmla="*/ 23862 h 814685"/>
                <a:gd name="connsiteX2" fmla="*/ 81469 w 6266898"/>
                <a:gd name="connsiteY2" fmla="*/ 0 h 814685"/>
                <a:gd name="connsiteX3" fmla="*/ 6185429 w 6266898"/>
                <a:gd name="connsiteY3" fmla="*/ 0 h 814685"/>
                <a:gd name="connsiteX4" fmla="*/ 6243036 w 6266898"/>
                <a:gd name="connsiteY4" fmla="*/ 23862 h 814685"/>
                <a:gd name="connsiteX5" fmla="*/ 6266898 w 6266898"/>
                <a:gd name="connsiteY5" fmla="*/ 81469 h 814685"/>
                <a:gd name="connsiteX6" fmla="*/ 6266898 w 6266898"/>
                <a:gd name="connsiteY6" fmla="*/ 733216 h 814685"/>
                <a:gd name="connsiteX7" fmla="*/ 6243036 w 6266898"/>
                <a:gd name="connsiteY7" fmla="*/ 790823 h 814685"/>
                <a:gd name="connsiteX8" fmla="*/ 6185429 w 6266898"/>
                <a:gd name="connsiteY8" fmla="*/ 814685 h 814685"/>
                <a:gd name="connsiteX9" fmla="*/ 81469 w 6266898"/>
                <a:gd name="connsiteY9" fmla="*/ 814685 h 814685"/>
                <a:gd name="connsiteX10" fmla="*/ 23862 w 6266898"/>
                <a:gd name="connsiteY10" fmla="*/ 790823 h 814685"/>
                <a:gd name="connsiteX11" fmla="*/ 0 w 6266898"/>
                <a:gd name="connsiteY11" fmla="*/ 733216 h 814685"/>
                <a:gd name="connsiteX12" fmla="*/ 0 w 6266898"/>
                <a:gd name="connsiteY12" fmla="*/ 81469 h 8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66898" h="814685">
                  <a:moveTo>
                    <a:pt x="0" y="81469"/>
                  </a:moveTo>
                  <a:cubicBezTo>
                    <a:pt x="0" y="59862"/>
                    <a:pt x="8583" y="39140"/>
                    <a:pt x="23862" y="23862"/>
                  </a:cubicBezTo>
                  <a:cubicBezTo>
                    <a:pt x="39140" y="8584"/>
                    <a:pt x="59862" y="0"/>
                    <a:pt x="81469" y="0"/>
                  </a:cubicBezTo>
                  <a:lnTo>
                    <a:pt x="6185429" y="0"/>
                  </a:lnTo>
                  <a:cubicBezTo>
                    <a:pt x="6207036" y="0"/>
                    <a:pt x="6227758" y="8583"/>
                    <a:pt x="6243036" y="23862"/>
                  </a:cubicBezTo>
                  <a:cubicBezTo>
                    <a:pt x="6258314" y="39140"/>
                    <a:pt x="6266898" y="59862"/>
                    <a:pt x="6266898" y="81469"/>
                  </a:cubicBezTo>
                  <a:lnTo>
                    <a:pt x="6266898" y="733216"/>
                  </a:lnTo>
                  <a:cubicBezTo>
                    <a:pt x="6266898" y="754823"/>
                    <a:pt x="6258315" y="775545"/>
                    <a:pt x="6243036" y="790823"/>
                  </a:cubicBezTo>
                  <a:cubicBezTo>
                    <a:pt x="6227758" y="806101"/>
                    <a:pt x="6207036" y="814685"/>
                    <a:pt x="6185429" y="814685"/>
                  </a:cubicBezTo>
                  <a:lnTo>
                    <a:pt x="81469" y="814685"/>
                  </a:lnTo>
                  <a:cubicBezTo>
                    <a:pt x="59862" y="814685"/>
                    <a:pt x="39140" y="806102"/>
                    <a:pt x="23862" y="790823"/>
                  </a:cubicBezTo>
                  <a:cubicBezTo>
                    <a:pt x="8584" y="775545"/>
                    <a:pt x="0" y="754823"/>
                    <a:pt x="0" y="733216"/>
                  </a:cubicBezTo>
                  <a:lnTo>
                    <a:pt x="0" y="81469"/>
                  </a:lnTo>
                  <a:close/>
                </a:path>
              </a:pathLst>
            </a:custGeom>
          </p:spPr>
          <p:style>
            <a:lnRef idx="2">
              <a:schemeClr val="accent4">
                <a:hueOff val="-2232385"/>
                <a:satOff val="13449"/>
                <a:lumOff val="1078"/>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2441" tIns="69581" rIns="92441" bIns="69581" numCol="1" spcCol="1270" anchor="ctr" anchorCtr="0">
              <a:noAutofit/>
            </a:bodyPr>
            <a:lstStyle/>
            <a:p>
              <a:pPr lvl="0" algn="ctr" defTabSz="1600200" rtl="1">
                <a:lnSpc>
                  <a:spcPct val="90000"/>
                </a:lnSpc>
                <a:spcBef>
                  <a:spcPct val="0"/>
                </a:spcBef>
                <a:spcAft>
                  <a:spcPct val="35000"/>
                </a:spcAft>
              </a:pPr>
              <a:r>
                <a:rPr lang="fa-IR" sz="3200" b="1" dirty="0" smtClean="0">
                  <a:solidFill>
                    <a:schemeClr val="tx1"/>
                  </a:solidFill>
                  <a:cs typeface="B Zar" pitchFamily="2" charset="-78"/>
                </a:rPr>
                <a:t>آب وضو مطلق باشد (مضاف نباشد)</a:t>
              </a:r>
              <a:endParaRPr lang="en-US" sz="3200" b="1" dirty="0">
                <a:solidFill>
                  <a:schemeClr val="tx1"/>
                </a:solidFill>
                <a:cs typeface="B Zar" pitchFamily="2" charset="-78"/>
              </a:endParaRPr>
            </a:p>
          </p:txBody>
        </p:sp>
      </p:grpSp>
      <p:grpSp>
        <p:nvGrpSpPr>
          <p:cNvPr id="28" name="Group 27"/>
          <p:cNvGrpSpPr/>
          <p:nvPr/>
        </p:nvGrpSpPr>
        <p:grpSpPr>
          <a:xfrm>
            <a:off x="655189" y="1501466"/>
            <a:ext cx="7050260" cy="4073427"/>
            <a:chOff x="655189" y="1501466"/>
            <a:chExt cx="7050260" cy="4073427"/>
          </a:xfrm>
        </p:grpSpPr>
        <p:sp>
          <p:nvSpPr>
            <p:cNvPr id="21" name="Freeform 20"/>
            <p:cNvSpPr/>
            <p:nvPr/>
          </p:nvSpPr>
          <p:spPr>
            <a:xfrm>
              <a:off x="6922087" y="1501466"/>
              <a:ext cx="783362" cy="3666084"/>
            </a:xfrm>
            <a:custGeom>
              <a:avLst/>
              <a:gdLst/>
              <a:ahLst/>
              <a:cxnLst/>
              <a:rect l="0" t="0" r="0" b="0"/>
              <a:pathLst>
                <a:path>
                  <a:moveTo>
                    <a:pt x="783362" y="0"/>
                  </a:moveTo>
                  <a:lnTo>
                    <a:pt x="783362" y="3666084"/>
                  </a:lnTo>
                  <a:lnTo>
                    <a:pt x="0" y="3666084"/>
                  </a:lnTo>
                </a:path>
              </a:pathLst>
            </a:custGeom>
            <a:noFill/>
          </p:spPr>
          <p:style>
            <a:lnRef idx="2">
              <a:schemeClr val="accent5">
                <a:hueOff val="0"/>
                <a:satOff val="0"/>
                <a:lumOff val="0"/>
                <a:alphaOff val="0"/>
              </a:schemeClr>
            </a:lnRef>
            <a:fillRef idx="0">
              <a:scrgbClr r="0" g="0" b="0"/>
            </a:fillRef>
            <a:effectRef idx="0">
              <a:schemeClr val="accent4">
                <a:tint val="90000"/>
                <a:hueOff val="0"/>
                <a:satOff val="0"/>
                <a:lumOff val="0"/>
                <a:alphaOff val="0"/>
              </a:schemeClr>
            </a:effectRef>
            <a:fontRef idx="minor">
              <a:schemeClr val="tx1">
                <a:hueOff val="0"/>
                <a:satOff val="0"/>
                <a:lumOff val="0"/>
                <a:alphaOff val="0"/>
              </a:schemeClr>
            </a:fontRef>
          </p:style>
        </p:sp>
        <p:sp>
          <p:nvSpPr>
            <p:cNvPr id="22" name="Freeform 21"/>
            <p:cNvSpPr/>
            <p:nvPr/>
          </p:nvSpPr>
          <p:spPr>
            <a:xfrm>
              <a:off x="655189" y="4760208"/>
              <a:ext cx="6266898" cy="814685"/>
            </a:xfrm>
            <a:custGeom>
              <a:avLst/>
              <a:gdLst>
                <a:gd name="connsiteX0" fmla="*/ 0 w 6266898"/>
                <a:gd name="connsiteY0" fmla="*/ 81469 h 814685"/>
                <a:gd name="connsiteX1" fmla="*/ 23862 w 6266898"/>
                <a:gd name="connsiteY1" fmla="*/ 23862 h 814685"/>
                <a:gd name="connsiteX2" fmla="*/ 81469 w 6266898"/>
                <a:gd name="connsiteY2" fmla="*/ 0 h 814685"/>
                <a:gd name="connsiteX3" fmla="*/ 6185429 w 6266898"/>
                <a:gd name="connsiteY3" fmla="*/ 0 h 814685"/>
                <a:gd name="connsiteX4" fmla="*/ 6243036 w 6266898"/>
                <a:gd name="connsiteY4" fmla="*/ 23862 h 814685"/>
                <a:gd name="connsiteX5" fmla="*/ 6266898 w 6266898"/>
                <a:gd name="connsiteY5" fmla="*/ 81469 h 814685"/>
                <a:gd name="connsiteX6" fmla="*/ 6266898 w 6266898"/>
                <a:gd name="connsiteY6" fmla="*/ 733216 h 814685"/>
                <a:gd name="connsiteX7" fmla="*/ 6243036 w 6266898"/>
                <a:gd name="connsiteY7" fmla="*/ 790823 h 814685"/>
                <a:gd name="connsiteX8" fmla="*/ 6185429 w 6266898"/>
                <a:gd name="connsiteY8" fmla="*/ 814685 h 814685"/>
                <a:gd name="connsiteX9" fmla="*/ 81469 w 6266898"/>
                <a:gd name="connsiteY9" fmla="*/ 814685 h 814685"/>
                <a:gd name="connsiteX10" fmla="*/ 23862 w 6266898"/>
                <a:gd name="connsiteY10" fmla="*/ 790823 h 814685"/>
                <a:gd name="connsiteX11" fmla="*/ 0 w 6266898"/>
                <a:gd name="connsiteY11" fmla="*/ 733216 h 814685"/>
                <a:gd name="connsiteX12" fmla="*/ 0 w 6266898"/>
                <a:gd name="connsiteY12" fmla="*/ 81469 h 8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66898" h="814685">
                  <a:moveTo>
                    <a:pt x="0" y="81469"/>
                  </a:moveTo>
                  <a:cubicBezTo>
                    <a:pt x="0" y="59862"/>
                    <a:pt x="8583" y="39140"/>
                    <a:pt x="23862" y="23862"/>
                  </a:cubicBezTo>
                  <a:cubicBezTo>
                    <a:pt x="39140" y="8584"/>
                    <a:pt x="59862" y="0"/>
                    <a:pt x="81469" y="0"/>
                  </a:cubicBezTo>
                  <a:lnTo>
                    <a:pt x="6185429" y="0"/>
                  </a:lnTo>
                  <a:cubicBezTo>
                    <a:pt x="6207036" y="0"/>
                    <a:pt x="6227758" y="8583"/>
                    <a:pt x="6243036" y="23862"/>
                  </a:cubicBezTo>
                  <a:cubicBezTo>
                    <a:pt x="6258314" y="39140"/>
                    <a:pt x="6266898" y="59862"/>
                    <a:pt x="6266898" y="81469"/>
                  </a:cubicBezTo>
                  <a:lnTo>
                    <a:pt x="6266898" y="733216"/>
                  </a:lnTo>
                  <a:cubicBezTo>
                    <a:pt x="6266898" y="754823"/>
                    <a:pt x="6258315" y="775545"/>
                    <a:pt x="6243036" y="790823"/>
                  </a:cubicBezTo>
                  <a:cubicBezTo>
                    <a:pt x="6227758" y="806101"/>
                    <a:pt x="6207036" y="814685"/>
                    <a:pt x="6185429" y="814685"/>
                  </a:cubicBezTo>
                  <a:lnTo>
                    <a:pt x="81469" y="814685"/>
                  </a:lnTo>
                  <a:cubicBezTo>
                    <a:pt x="59862" y="814685"/>
                    <a:pt x="39140" y="806102"/>
                    <a:pt x="23862" y="790823"/>
                  </a:cubicBezTo>
                  <a:cubicBezTo>
                    <a:pt x="8584" y="775545"/>
                    <a:pt x="0" y="754823"/>
                    <a:pt x="0" y="733216"/>
                  </a:cubicBezTo>
                  <a:lnTo>
                    <a:pt x="0" y="81469"/>
                  </a:lnTo>
                  <a:close/>
                </a:path>
              </a:pathLst>
            </a:custGeom>
          </p:spPr>
          <p:style>
            <a:lnRef idx="2">
              <a:schemeClr val="accent4">
                <a:hueOff val="-3348577"/>
                <a:satOff val="20174"/>
                <a:lumOff val="1617"/>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2441" tIns="69581" rIns="92441" bIns="69581" numCol="1" spcCol="1270" anchor="ctr" anchorCtr="0">
              <a:noAutofit/>
            </a:bodyPr>
            <a:lstStyle/>
            <a:p>
              <a:pPr lvl="0" algn="ctr" defTabSz="1600200" rtl="1">
                <a:lnSpc>
                  <a:spcPct val="90000"/>
                </a:lnSpc>
                <a:spcBef>
                  <a:spcPct val="0"/>
                </a:spcBef>
                <a:spcAft>
                  <a:spcPct val="35000"/>
                </a:spcAft>
              </a:pPr>
              <a:r>
                <a:rPr lang="fa-IR" sz="3200" b="1" dirty="0" smtClean="0">
                  <a:solidFill>
                    <a:schemeClr val="tx1"/>
                  </a:solidFill>
                  <a:cs typeface="B Zar" pitchFamily="2" charset="-78"/>
                </a:rPr>
                <a:t>ظرف آب وضو مباح باشد</a:t>
              </a:r>
              <a:endParaRPr lang="en-US" sz="3200" b="1" dirty="0">
                <a:solidFill>
                  <a:schemeClr val="tx1"/>
                </a:solidFill>
                <a:cs typeface="B Zar" pitchFamily="2" charset="-78"/>
              </a:endParaRPr>
            </a:p>
          </p:txBody>
        </p:sp>
      </p:grpSp>
      <p:grpSp>
        <p:nvGrpSpPr>
          <p:cNvPr id="29" name="Group 28"/>
          <p:cNvGrpSpPr/>
          <p:nvPr/>
        </p:nvGrpSpPr>
        <p:grpSpPr>
          <a:xfrm>
            <a:off x="655189" y="1501466"/>
            <a:ext cx="7050260" cy="5091784"/>
            <a:chOff x="655189" y="1501466"/>
            <a:chExt cx="7050260" cy="5091784"/>
          </a:xfrm>
        </p:grpSpPr>
        <p:sp>
          <p:nvSpPr>
            <p:cNvPr id="23" name="Freeform 22"/>
            <p:cNvSpPr/>
            <p:nvPr/>
          </p:nvSpPr>
          <p:spPr>
            <a:xfrm>
              <a:off x="6922087" y="1501466"/>
              <a:ext cx="783362" cy="4684440"/>
            </a:xfrm>
            <a:custGeom>
              <a:avLst/>
              <a:gdLst/>
              <a:ahLst/>
              <a:cxnLst/>
              <a:rect l="0" t="0" r="0" b="0"/>
              <a:pathLst>
                <a:path>
                  <a:moveTo>
                    <a:pt x="783362" y="0"/>
                  </a:moveTo>
                  <a:lnTo>
                    <a:pt x="783362" y="4684440"/>
                  </a:lnTo>
                  <a:lnTo>
                    <a:pt x="0" y="4684440"/>
                  </a:lnTo>
                </a:path>
              </a:pathLst>
            </a:custGeom>
            <a:noFill/>
          </p:spPr>
          <p:style>
            <a:lnRef idx="2">
              <a:schemeClr val="accent5">
                <a:hueOff val="0"/>
                <a:satOff val="0"/>
                <a:lumOff val="0"/>
                <a:alphaOff val="0"/>
              </a:schemeClr>
            </a:lnRef>
            <a:fillRef idx="0">
              <a:scrgbClr r="0" g="0" b="0"/>
            </a:fillRef>
            <a:effectRef idx="0">
              <a:schemeClr val="accent4">
                <a:tint val="90000"/>
                <a:hueOff val="0"/>
                <a:satOff val="0"/>
                <a:lumOff val="0"/>
                <a:alphaOff val="0"/>
              </a:schemeClr>
            </a:effectRef>
            <a:fontRef idx="minor">
              <a:schemeClr val="tx1">
                <a:hueOff val="0"/>
                <a:satOff val="0"/>
                <a:lumOff val="0"/>
                <a:alphaOff val="0"/>
              </a:schemeClr>
            </a:fontRef>
          </p:style>
        </p:sp>
        <p:sp>
          <p:nvSpPr>
            <p:cNvPr id="24" name="Freeform 23"/>
            <p:cNvSpPr/>
            <p:nvPr/>
          </p:nvSpPr>
          <p:spPr>
            <a:xfrm>
              <a:off x="655189" y="5778565"/>
              <a:ext cx="6266898" cy="814685"/>
            </a:xfrm>
            <a:custGeom>
              <a:avLst/>
              <a:gdLst>
                <a:gd name="connsiteX0" fmla="*/ 0 w 6266898"/>
                <a:gd name="connsiteY0" fmla="*/ 81469 h 814685"/>
                <a:gd name="connsiteX1" fmla="*/ 23862 w 6266898"/>
                <a:gd name="connsiteY1" fmla="*/ 23862 h 814685"/>
                <a:gd name="connsiteX2" fmla="*/ 81469 w 6266898"/>
                <a:gd name="connsiteY2" fmla="*/ 0 h 814685"/>
                <a:gd name="connsiteX3" fmla="*/ 6185429 w 6266898"/>
                <a:gd name="connsiteY3" fmla="*/ 0 h 814685"/>
                <a:gd name="connsiteX4" fmla="*/ 6243036 w 6266898"/>
                <a:gd name="connsiteY4" fmla="*/ 23862 h 814685"/>
                <a:gd name="connsiteX5" fmla="*/ 6266898 w 6266898"/>
                <a:gd name="connsiteY5" fmla="*/ 81469 h 814685"/>
                <a:gd name="connsiteX6" fmla="*/ 6266898 w 6266898"/>
                <a:gd name="connsiteY6" fmla="*/ 733216 h 814685"/>
                <a:gd name="connsiteX7" fmla="*/ 6243036 w 6266898"/>
                <a:gd name="connsiteY7" fmla="*/ 790823 h 814685"/>
                <a:gd name="connsiteX8" fmla="*/ 6185429 w 6266898"/>
                <a:gd name="connsiteY8" fmla="*/ 814685 h 814685"/>
                <a:gd name="connsiteX9" fmla="*/ 81469 w 6266898"/>
                <a:gd name="connsiteY9" fmla="*/ 814685 h 814685"/>
                <a:gd name="connsiteX10" fmla="*/ 23862 w 6266898"/>
                <a:gd name="connsiteY10" fmla="*/ 790823 h 814685"/>
                <a:gd name="connsiteX11" fmla="*/ 0 w 6266898"/>
                <a:gd name="connsiteY11" fmla="*/ 733216 h 814685"/>
                <a:gd name="connsiteX12" fmla="*/ 0 w 6266898"/>
                <a:gd name="connsiteY12" fmla="*/ 81469 h 8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66898" h="814685">
                  <a:moveTo>
                    <a:pt x="0" y="81469"/>
                  </a:moveTo>
                  <a:cubicBezTo>
                    <a:pt x="0" y="59862"/>
                    <a:pt x="8583" y="39140"/>
                    <a:pt x="23862" y="23862"/>
                  </a:cubicBezTo>
                  <a:cubicBezTo>
                    <a:pt x="39140" y="8584"/>
                    <a:pt x="59862" y="0"/>
                    <a:pt x="81469" y="0"/>
                  </a:cubicBezTo>
                  <a:lnTo>
                    <a:pt x="6185429" y="0"/>
                  </a:lnTo>
                  <a:cubicBezTo>
                    <a:pt x="6207036" y="0"/>
                    <a:pt x="6227758" y="8583"/>
                    <a:pt x="6243036" y="23862"/>
                  </a:cubicBezTo>
                  <a:cubicBezTo>
                    <a:pt x="6258314" y="39140"/>
                    <a:pt x="6266898" y="59862"/>
                    <a:pt x="6266898" y="81469"/>
                  </a:cubicBezTo>
                  <a:lnTo>
                    <a:pt x="6266898" y="733216"/>
                  </a:lnTo>
                  <a:cubicBezTo>
                    <a:pt x="6266898" y="754823"/>
                    <a:pt x="6258315" y="775545"/>
                    <a:pt x="6243036" y="790823"/>
                  </a:cubicBezTo>
                  <a:cubicBezTo>
                    <a:pt x="6227758" y="806101"/>
                    <a:pt x="6207036" y="814685"/>
                    <a:pt x="6185429" y="814685"/>
                  </a:cubicBezTo>
                  <a:lnTo>
                    <a:pt x="81469" y="814685"/>
                  </a:lnTo>
                  <a:cubicBezTo>
                    <a:pt x="59862" y="814685"/>
                    <a:pt x="39140" y="806102"/>
                    <a:pt x="23862" y="790823"/>
                  </a:cubicBezTo>
                  <a:cubicBezTo>
                    <a:pt x="8584" y="775545"/>
                    <a:pt x="0" y="754823"/>
                    <a:pt x="0" y="733216"/>
                  </a:cubicBezTo>
                  <a:lnTo>
                    <a:pt x="0" y="81469"/>
                  </a:lnTo>
                  <a:close/>
                </a:path>
              </a:pathLst>
            </a:custGeom>
          </p:spPr>
          <p:style>
            <a:lnRef idx="2">
              <a:schemeClr val="accent4">
                <a:hueOff val="-4464770"/>
                <a:satOff val="26899"/>
                <a:lumOff val="215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2441" tIns="69581" rIns="92441" bIns="69581" numCol="1" spcCol="1270" anchor="ctr" anchorCtr="0">
              <a:noAutofit/>
            </a:bodyPr>
            <a:lstStyle/>
            <a:p>
              <a:pPr lvl="0" algn="ctr" defTabSz="1600200" rtl="1">
                <a:lnSpc>
                  <a:spcPct val="90000"/>
                </a:lnSpc>
                <a:spcBef>
                  <a:spcPct val="0"/>
                </a:spcBef>
                <a:spcAft>
                  <a:spcPct val="35000"/>
                </a:spcAft>
              </a:pPr>
              <a:r>
                <a:rPr lang="fa-IR" sz="3200" b="1" dirty="0" smtClean="0">
                  <a:solidFill>
                    <a:schemeClr val="tx1"/>
                  </a:solidFill>
                  <a:cs typeface="B Zar" pitchFamily="2" charset="-78"/>
                </a:rPr>
                <a:t>ظرف آب وضو طلا و نقره نباشد</a:t>
              </a:r>
              <a:endParaRPr lang="en-US" sz="3200" b="1" dirty="0">
                <a:solidFill>
                  <a:schemeClr val="tx1"/>
                </a:solidFill>
                <a:cs typeface="B Zar" pitchFamily="2" charset="-78"/>
              </a:endParaRPr>
            </a:p>
          </p:txBody>
        </p:sp>
      </p:grpSp>
      <p:sp>
        <p:nvSpPr>
          <p:cNvPr id="30" name="8-Point Star 29">
            <a:hlinkClick r:id="rId2" action="ppaction://hlinksldjump"/>
          </p:cNvPr>
          <p:cNvSpPr/>
          <p:nvPr/>
        </p:nvSpPr>
        <p:spPr>
          <a:xfrm>
            <a:off x="762000" y="1905000"/>
            <a:ext cx="381000" cy="3810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31" name="8-Point Star 30">
            <a:hlinkClick r:id="rId3" action="ppaction://hlinksldjump"/>
          </p:cNvPr>
          <p:cNvSpPr/>
          <p:nvPr/>
        </p:nvSpPr>
        <p:spPr>
          <a:xfrm>
            <a:off x="762000" y="2971800"/>
            <a:ext cx="381000" cy="3810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32" name="Striped Right Arrow 31">
            <a:hlinkClick r:id="rId4" action="ppaction://hlinksldjump"/>
          </p:cNvPr>
          <p:cNvSpPr/>
          <p:nvPr/>
        </p:nvSpPr>
        <p:spPr>
          <a:xfrm rot="10800000">
            <a:off x="29028" y="6295572"/>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anim calcmode="discrete" valueType="clr">
                                      <p:cBhvr override="childStyle">
                                        <p:cTn id="26"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4"/>
                                        </p:tgtEl>
                                        <p:attrNameLst>
                                          <p:attrName>fillcolor</p:attrName>
                                        </p:attrNameLst>
                                      </p:cBhvr>
                                      <p:tavLst>
                                        <p:tav tm="0">
                                          <p:val>
                                            <p:clrVal>
                                              <a:schemeClr val="accent2"/>
                                            </p:clrVal>
                                          </p:val>
                                        </p:tav>
                                        <p:tav tm="50000">
                                          <p:val>
                                            <p:clrVal>
                                              <a:schemeClr val="hlink"/>
                                            </p:clrVal>
                                          </p:val>
                                        </p:tav>
                                      </p:tavLst>
                                    </p:anim>
                                    <p:set>
                                      <p:cBhvr>
                                        <p:cTn id="28" dur="80"/>
                                        <p:tgtEl>
                                          <p:spTgt spid="14"/>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2000"/>
                                        <p:tgtEl>
                                          <p:spTgt spid="30"/>
                                        </p:tgtEl>
                                      </p:cBhvr>
                                    </p:animEffect>
                                  </p:childTnLst>
                                </p:cTn>
                              </p:par>
                              <p:par>
                                <p:cTn id="37" presetID="8" presetClass="emph" presetSubtype="0" repeatCount="indefinite" fill="hold" grpId="1" nodeType="withEffect">
                                  <p:stCondLst>
                                    <p:cond delay="0"/>
                                  </p:stCondLst>
                                  <p:childTnLst>
                                    <p:animRot by="21600000">
                                      <p:cBhvr>
                                        <p:cTn id="38" dur="2000" fill="hold"/>
                                        <p:tgtEl>
                                          <p:spTgt spid="30"/>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randombar(horizontal)">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2000"/>
                                        <p:tgtEl>
                                          <p:spTgt spid="31"/>
                                        </p:tgtEl>
                                      </p:cBhvr>
                                    </p:animEffect>
                                  </p:childTnLst>
                                </p:cTn>
                              </p:par>
                              <p:par>
                                <p:cTn id="47" presetID="8" presetClass="emph" presetSubtype="0" repeatCount="indefinite" fill="hold" grpId="1" nodeType="withEffect">
                                  <p:stCondLst>
                                    <p:cond delay="0"/>
                                  </p:stCondLst>
                                  <p:childTnLst>
                                    <p:animRot by="21600000">
                                      <p:cBhvr>
                                        <p:cTn id="48" dur="2000" fill="hold"/>
                                        <p:tgtEl>
                                          <p:spTgt spid="31"/>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randombar(horizontal)">
                                      <p:cBhvr>
                                        <p:cTn id="53" dur="500"/>
                                        <p:tgtEl>
                                          <p:spTgt spid="27"/>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randombar(horizontal)">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randombar(horizontal)">
                                      <p:cBhvr>
                                        <p:cTn id="63" dur="500"/>
                                        <p:tgtEl>
                                          <p:spTgt spid="29"/>
                                        </p:tgtEl>
                                      </p:cBhvr>
                                    </p:animEffect>
                                  </p:childTnLst>
                                </p:cTn>
                              </p:par>
                            </p:childTnLst>
                          </p:cTn>
                        </p:par>
                        <p:par>
                          <p:cTn id="64" fill="hold">
                            <p:stCondLst>
                              <p:cond delay="500"/>
                            </p:stCondLst>
                            <p:childTnLst>
                              <p:par>
                                <p:cTn id="65" presetID="53" presetClass="entr" presetSubtype="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14" grpId="0" animBg="1"/>
      <p:bldP spid="30" grpId="0" animBg="1"/>
      <p:bldP spid="30" grpId="1" animBg="1"/>
      <p:bldP spid="31" grpId="0" animBg="1"/>
      <p:bldP spid="31" grpId="1" animBg="1"/>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685800" y="1447800"/>
            <a:ext cx="7772400" cy="5029200"/>
          </a:xfrm>
          <a:prstGeom prst="roundRect">
            <a:avLst>
              <a:gd name="adj" fmla="val 121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4876800" y="1676400"/>
            <a:ext cx="3320142" cy="4524315"/>
          </a:xfrm>
          <a:prstGeom prst="rect">
            <a:avLst/>
          </a:prstGeom>
        </p:spPr>
        <p:txBody>
          <a:bodyPr wrap="square">
            <a:spAutoFit/>
          </a:bodyPr>
          <a:lstStyle/>
          <a:p>
            <a:pPr algn="justLow" rtl="1">
              <a:lnSpc>
                <a:spcPct val="150000"/>
              </a:lnSpc>
            </a:pPr>
            <a:r>
              <a:rPr lang="fa-IR" sz="3200" b="1" dirty="0" smtClean="0">
                <a:cs typeface="B Zar" pitchFamily="2" charset="-78"/>
              </a:rPr>
              <a:t>وضو گرفتن با آب نجس و مضاف </a:t>
            </a:r>
            <a:r>
              <a:rPr lang="fa-IR" sz="3200" b="1" dirty="0" smtClean="0">
                <a:solidFill>
                  <a:srgbClr val="C00000"/>
                </a:solidFill>
                <a:cs typeface="B Zar" pitchFamily="2" charset="-78"/>
              </a:rPr>
              <a:t>باطل</a:t>
            </a:r>
            <a:r>
              <a:rPr lang="fa-IR" sz="3200" b="1" dirty="0" smtClean="0">
                <a:cs typeface="B Zar" pitchFamily="2" charset="-78"/>
              </a:rPr>
              <a:t> است، خواه بداند آن آب نجس يا مضاف است يا نداند، يا فراموش كرده باشد.</a:t>
            </a:r>
            <a:endParaRPr lang="en-US" sz="3200" b="1" dirty="0" smtClean="0">
              <a:cs typeface="B Zar" pitchFamily="2" charset="-78"/>
            </a:endParaRP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pic>
        <p:nvPicPr>
          <p:cNvPr id="15" name="Picture 14" descr="31.jpg"/>
          <p:cNvPicPr>
            <a:picLocks noChangeAspect="1"/>
          </p:cNvPicPr>
          <p:nvPr/>
        </p:nvPicPr>
        <p:blipFill>
          <a:blip r:embed="rId3" cstate="print"/>
          <a:stretch>
            <a:fillRect/>
          </a:stretch>
        </p:blipFill>
        <p:spPr>
          <a:xfrm>
            <a:off x="1219200" y="1600200"/>
            <a:ext cx="2514600" cy="48005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7"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685800" y="1447800"/>
            <a:ext cx="7772400" cy="5029200"/>
          </a:xfrm>
          <a:prstGeom prst="roundRect">
            <a:avLst>
              <a:gd name="adj" fmla="val 121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780144" y="1626503"/>
            <a:ext cx="7543800" cy="4708981"/>
          </a:xfrm>
          <a:prstGeom prst="rect">
            <a:avLst/>
          </a:prstGeom>
        </p:spPr>
        <p:txBody>
          <a:bodyPr wrap="square">
            <a:spAutoFit/>
          </a:bodyPr>
          <a:lstStyle/>
          <a:p>
            <a:pPr algn="justLow" rtl="1">
              <a:spcAft>
                <a:spcPts val="600"/>
              </a:spcAft>
            </a:pPr>
            <a:r>
              <a:rPr lang="fa-IR" sz="2800" b="1" dirty="0" smtClean="0">
                <a:solidFill>
                  <a:srgbClr val="0070C0"/>
                </a:solidFill>
                <a:cs typeface="B Zar" pitchFamily="2" charset="-78"/>
              </a:rPr>
              <a:t>آب وضو بايد مباح باشد، بنابر اين در موارد زير وضو باطل است:</a:t>
            </a:r>
          </a:p>
          <a:p>
            <a:pPr indent="-457200" algn="justLow" rtl="1">
              <a:spcAft>
                <a:spcPts val="600"/>
              </a:spcAft>
              <a:buFont typeface="Arial" pitchFamily="34" charset="0"/>
              <a:buChar char="•"/>
            </a:pPr>
            <a:r>
              <a:rPr lang="fa-IR" sz="2800" b="1" dirty="0" smtClean="0">
                <a:cs typeface="B Zar" pitchFamily="2" charset="-78"/>
              </a:rPr>
              <a:t>وضو گرفتن با آبى كه صاحب آن راضى نيست </a:t>
            </a:r>
            <a:r>
              <a:rPr lang="fa-IR" sz="2800" dirty="0" smtClean="0">
                <a:cs typeface="B Zar" pitchFamily="2" charset="-78"/>
              </a:rPr>
              <a:t>(راضى نبودن او معلوم است).</a:t>
            </a:r>
          </a:p>
          <a:p>
            <a:pPr indent="-457200" algn="justLow" rtl="1">
              <a:spcAft>
                <a:spcPts val="600"/>
              </a:spcAft>
              <a:buFont typeface="Arial" pitchFamily="34" charset="0"/>
              <a:buChar char="•"/>
            </a:pPr>
            <a:r>
              <a:rPr lang="fa-IR" sz="2800" b="1" dirty="0" smtClean="0">
                <a:cs typeface="B Zar" pitchFamily="2" charset="-78"/>
              </a:rPr>
              <a:t>آبى كه معلوم نيست صاحب آن راضى است يا نه.</a:t>
            </a:r>
          </a:p>
          <a:p>
            <a:pPr indent="-457200" algn="justLow" rtl="1">
              <a:spcAft>
                <a:spcPts val="600"/>
              </a:spcAft>
              <a:buFont typeface="Arial" pitchFamily="34" charset="0"/>
              <a:buChar char="•"/>
            </a:pPr>
            <a:r>
              <a:rPr lang="fa-IR" sz="2800" b="1" dirty="0" smtClean="0">
                <a:cs typeface="B Zar" pitchFamily="2" charset="-78"/>
              </a:rPr>
              <a:t>آبى كه وقف افراد خاصى است؛ </a:t>
            </a:r>
            <a:r>
              <a:rPr lang="fa-IR" sz="2800" dirty="0" smtClean="0">
                <a:cs typeface="B Zar" pitchFamily="2" charset="-78"/>
              </a:rPr>
              <a:t>مانند حوض برخى از مدارس و وضوخانه بعضى از هتل‏ها و مسافرخانه‏ها و...</a:t>
            </a:r>
          </a:p>
          <a:p>
            <a:pPr algn="justLow" rtl="1">
              <a:spcAft>
                <a:spcPts val="600"/>
              </a:spcAft>
            </a:pPr>
            <a:r>
              <a:rPr lang="fa-IR" sz="2800" dirty="0" smtClean="0">
                <a:cs typeface="B Zar" pitchFamily="2" charset="-78"/>
              </a:rPr>
              <a:t>- </a:t>
            </a:r>
            <a:r>
              <a:rPr lang="fa-IR" sz="2800" b="1" dirty="0" smtClean="0">
                <a:cs typeface="B Zar" pitchFamily="2" charset="-78"/>
              </a:rPr>
              <a:t>وضو گرفتن از نهرهاى بـزرگ، </a:t>
            </a:r>
            <a:r>
              <a:rPr lang="fa-IR" sz="2800" dirty="0" smtClean="0">
                <a:cs typeface="B Zar" pitchFamily="2" charset="-78"/>
              </a:rPr>
              <a:t>گرچه انسـان نداند صاحبـان آنها راضـى هستند يا نه، اشـكال نـدارد، امّا اگر صاحبان آن از وضو گرفتن جلوگيرى كنند، احتياط واجب آن است كه وضو نگيرند.</a:t>
            </a:r>
            <a:endParaRPr lang="en-US" sz="2800" dirty="0" smtClean="0">
              <a:cs typeface="B Zar" pitchFamily="2" charset="-78"/>
            </a:endParaRP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
        <p:nvSpPr>
          <p:cNvPr id="15" name="4-Point Star 14">
            <a:hlinkClick r:id="rId3" action="ppaction://hlinksldjump"/>
          </p:cNvPr>
          <p:cNvSpPr/>
          <p:nvPr/>
        </p:nvSpPr>
        <p:spPr>
          <a:xfrm>
            <a:off x="990600" y="5867400"/>
            <a:ext cx="381000" cy="381000"/>
          </a:xfrm>
          <a:prstGeom prst="star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7"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
                                            <p:txEl>
                                              <p:pRg st="0" end="0"/>
                                            </p:txEl>
                                          </p:spTgt>
                                        </p:tgtEl>
                                        <p:attrNameLst>
                                          <p:attrName>fill.type</p:attrName>
                                        </p:attrNameLst>
                                      </p:cBhvr>
                                      <p:to>
                                        <p:strVal val="solid"/>
                                      </p:to>
                                    </p:set>
                                  </p:childTnLst>
                                </p:cTn>
                              </p:par>
                            </p:childTnLst>
                          </p:cTn>
                        </p:par>
                        <p:par>
                          <p:cTn id="10" fill="hold">
                            <p:stCondLst>
                              <p:cond delay="192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13"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9">
                                            <p:txEl>
                                              <p:pRg st="1" end="1"/>
                                            </p:txEl>
                                          </p:spTgt>
                                        </p:tgtEl>
                                        <p:attrNameLst>
                                          <p:attrName>fill.type</p:attrName>
                                        </p:attrNameLst>
                                      </p:cBhvr>
                                      <p:to>
                                        <p:strVal val="solid"/>
                                      </p:to>
                                    </p:set>
                                  </p:childTnLst>
                                </p:cTn>
                              </p:par>
                            </p:childTnLst>
                          </p:cTn>
                        </p:par>
                        <p:par>
                          <p:cTn id="16" fill="hold">
                            <p:stCondLst>
                              <p:cond delay="400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9">
                                            <p:txEl>
                                              <p:pRg st="2" end="2"/>
                                            </p:txEl>
                                          </p:spTgt>
                                        </p:tgtEl>
                                        <p:attrNameLst>
                                          <p:attrName>style.visibility</p:attrName>
                                        </p:attrNameLst>
                                      </p:cBhvr>
                                      <p:to>
                                        <p:strVal val="visible"/>
                                      </p:to>
                                    </p:set>
                                    <p:anim calcmode="discrete" valueType="clr">
                                      <p:cBhvr override="childStyle">
                                        <p:cTn id="19" dur="80"/>
                                        <p:tgtEl>
                                          <p:spTgt spid="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9">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9">
                                            <p:txEl>
                                              <p:pRg st="2" end="2"/>
                                            </p:txEl>
                                          </p:spTgt>
                                        </p:tgtEl>
                                        <p:attrNameLst>
                                          <p:attrName>fill.type</p:attrName>
                                        </p:attrNameLst>
                                      </p:cBhvr>
                                      <p:to>
                                        <p:strVal val="solid"/>
                                      </p:to>
                                    </p:set>
                                  </p:childTnLst>
                                </p:cTn>
                              </p:par>
                            </p:childTnLst>
                          </p:cTn>
                        </p:par>
                        <p:par>
                          <p:cTn id="22" fill="hold">
                            <p:stCondLst>
                              <p:cond delay="532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9">
                                            <p:txEl>
                                              <p:pRg st="3" end="3"/>
                                            </p:txEl>
                                          </p:spTgt>
                                        </p:tgtEl>
                                        <p:attrNameLst>
                                          <p:attrName>style.visibility</p:attrName>
                                        </p:attrNameLst>
                                      </p:cBhvr>
                                      <p:to>
                                        <p:strVal val="visible"/>
                                      </p:to>
                                    </p:set>
                                    <p:anim calcmode="discrete" valueType="clr">
                                      <p:cBhvr override="childStyle">
                                        <p:cTn id="25" dur="80"/>
                                        <p:tgtEl>
                                          <p:spTgt spid="9">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9">
                                            <p:txEl>
                                              <p:pRg st="3" end="3"/>
                                            </p:txEl>
                                          </p:spTgt>
                                        </p:tgtEl>
                                        <p:attrNameLst>
                                          <p:attrName>fillcolor</p:attrName>
                                        </p:attrNameLst>
                                      </p:cBhvr>
                                      <p:tavLst>
                                        <p:tav tm="0">
                                          <p:val>
                                            <p:clrVal>
                                              <a:schemeClr val="accent2"/>
                                            </p:clrVal>
                                          </p:val>
                                        </p:tav>
                                        <p:tav tm="50000">
                                          <p:val>
                                            <p:clrVal>
                                              <a:schemeClr val="hlink"/>
                                            </p:clrVal>
                                          </p:val>
                                        </p:tav>
                                      </p:tavLst>
                                    </p:anim>
                                    <p:set>
                                      <p:cBhvr>
                                        <p:cTn id="27" dur="80"/>
                                        <p:tgtEl>
                                          <p:spTgt spid="9">
                                            <p:txEl>
                                              <p:pRg st="3" end="3"/>
                                            </p:txEl>
                                          </p:spTgt>
                                        </p:tgtEl>
                                        <p:attrNameLst>
                                          <p:attrName>fill.type</p:attrName>
                                        </p:attrNameLst>
                                      </p:cBhvr>
                                      <p:to>
                                        <p:strVal val="solid"/>
                                      </p:to>
                                    </p:set>
                                  </p:childTnLst>
                                </p:cTn>
                              </p:par>
                            </p:childTnLst>
                          </p:cTn>
                        </p:par>
                        <p:par>
                          <p:cTn id="28" fill="hold">
                            <p:stCondLst>
                              <p:cond delay="844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9">
                                            <p:txEl>
                                              <p:pRg st="4" end="4"/>
                                            </p:txEl>
                                          </p:spTgt>
                                        </p:tgtEl>
                                        <p:attrNameLst>
                                          <p:attrName>style.visibility</p:attrName>
                                        </p:attrNameLst>
                                      </p:cBhvr>
                                      <p:to>
                                        <p:strVal val="visible"/>
                                      </p:to>
                                    </p:set>
                                    <p:anim calcmode="discrete" valueType="clr">
                                      <p:cBhvr override="childStyle">
                                        <p:cTn id="31" dur="80"/>
                                        <p:tgtEl>
                                          <p:spTgt spid="9">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9">
                                            <p:txEl>
                                              <p:pRg st="4" end="4"/>
                                            </p:txEl>
                                          </p:spTgt>
                                        </p:tgtEl>
                                        <p:attrNameLst>
                                          <p:attrName>fillcolor</p:attrName>
                                        </p:attrNameLst>
                                      </p:cBhvr>
                                      <p:tavLst>
                                        <p:tav tm="0">
                                          <p:val>
                                            <p:clrVal>
                                              <a:schemeClr val="accent2"/>
                                            </p:clrVal>
                                          </p:val>
                                        </p:tav>
                                        <p:tav tm="50000">
                                          <p:val>
                                            <p:clrVal>
                                              <a:schemeClr val="hlink"/>
                                            </p:clrVal>
                                          </p:val>
                                        </p:tav>
                                      </p:tavLst>
                                    </p:anim>
                                    <p:set>
                                      <p:cBhvr>
                                        <p:cTn id="33" dur="80"/>
                                        <p:tgtEl>
                                          <p:spTgt spid="9">
                                            <p:txEl>
                                              <p:pRg st="4" end="4"/>
                                            </p:txEl>
                                          </p:spTgt>
                                        </p:tgtEl>
                                        <p:attrNameLst>
                                          <p:attrName>fill.type</p:attrName>
                                        </p:attrNameLst>
                                      </p:cBhvr>
                                      <p:to>
                                        <p:strVal val="solid"/>
                                      </p:to>
                                    </p:set>
                                  </p:childTnLst>
                                </p:cTn>
                              </p:par>
                            </p:childTnLst>
                          </p:cTn>
                        </p:par>
                        <p:par>
                          <p:cTn id="34" fill="hold">
                            <p:stCondLst>
                              <p:cond delay="1412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000"/>
                                        <p:tgtEl>
                                          <p:spTgt spid="15"/>
                                        </p:tgtEl>
                                      </p:cBhvr>
                                    </p:animEffect>
                                  </p:childTnLst>
                                </p:cTn>
                              </p:par>
                              <p:par>
                                <p:cTn id="38" presetID="8" presetClass="emph" presetSubtype="0" repeatCount="indefinite" fill="hold" grpId="1" nodeType="withEffect">
                                  <p:stCondLst>
                                    <p:cond delay="0"/>
                                  </p:stCondLst>
                                  <p:endCondLst>
                                    <p:cond evt="onNext" delay="0">
                                      <p:tgtEl>
                                        <p:sldTgt/>
                                      </p:tgtEl>
                                    </p:cond>
                                  </p:endCondLst>
                                  <p:childTnLst>
                                    <p:animRot by="21600000">
                                      <p:cBhvr>
                                        <p:cTn id="39" dur="2000"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pic>
        <p:nvPicPr>
          <p:cNvPr id="15" name="Picture 14" descr="Picture1.png">
            <a:hlinkClick r:id="rId2" action="ppaction://hlinksldjump"/>
          </p:cNvPr>
          <p:cNvPicPr>
            <a:picLocks noChangeAspect="1"/>
          </p:cNvPicPr>
          <p:nvPr/>
        </p:nvPicPr>
        <p:blipFill>
          <a:blip r:embed="rId3" cstate="print"/>
          <a:stretch>
            <a:fillRect/>
          </a:stretch>
        </p:blipFill>
        <p:spPr>
          <a:xfrm>
            <a:off x="381000" y="2438400"/>
            <a:ext cx="8420764" cy="38402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grpSp>
        <p:nvGrpSpPr>
          <p:cNvPr id="19" name="Group 18"/>
          <p:cNvGrpSpPr/>
          <p:nvPr/>
        </p:nvGrpSpPr>
        <p:grpSpPr>
          <a:xfrm>
            <a:off x="128690" y="1831513"/>
            <a:ext cx="5882966" cy="1856131"/>
            <a:chOff x="128690" y="1831513"/>
            <a:chExt cx="5882966" cy="1856131"/>
          </a:xfrm>
        </p:grpSpPr>
        <p:sp>
          <p:nvSpPr>
            <p:cNvPr id="15" name="Freeform 14"/>
            <p:cNvSpPr/>
            <p:nvPr/>
          </p:nvSpPr>
          <p:spPr>
            <a:xfrm rot="24399981">
              <a:off x="5320052" y="2996041"/>
              <a:ext cx="1334077" cy="49130"/>
            </a:xfrm>
            <a:custGeom>
              <a:avLst/>
              <a:gdLst>
                <a:gd name="connsiteX0" fmla="*/ 0 w 1334077"/>
                <a:gd name="connsiteY0" fmla="*/ 24565 h 49130"/>
                <a:gd name="connsiteX1" fmla="*/ 1334077 w 1334077"/>
                <a:gd name="connsiteY1" fmla="*/ 24565 h 49130"/>
              </a:gdLst>
              <a:ahLst/>
              <a:cxnLst>
                <a:cxn ang="0">
                  <a:pos x="connsiteX0" y="connsiteY0"/>
                </a:cxn>
                <a:cxn ang="0">
                  <a:pos x="connsiteX1" y="connsiteY1"/>
                </a:cxn>
              </a:cxnLst>
              <a:rect l="l" t="t" r="r" b="b"/>
              <a:pathLst>
                <a:path w="1334077" h="49130">
                  <a:moveTo>
                    <a:pt x="1334077" y="24565"/>
                  </a:moveTo>
                  <a:lnTo>
                    <a:pt x="0" y="24565"/>
                  </a:lnTo>
                </a:path>
              </a:pathLst>
            </a:custGeom>
          </p:spPr>
          <p:style>
            <a:lnRef idx="1">
              <a:schemeClr val="dk1"/>
            </a:lnRef>
            <a:fillRef idx="0">
              <a:schemeClr val="dk1"/>
            </a:fillRef>
            <a:effectRef idx="0">
              <a:schemeClr val="dk1"/>
            </a:effectRef>
            <a:fontRef idx="minor">
              <a:schemeClr val="tx1"/>
            </a:fontRef>
          </p:style>
          <p:txBody>
            <a:bodyPr spcFirstLastPara="0" vert="horz" wrap="square" lIns="646385" tIns="-8787" rIns="646388" bIns="-8787" numCol="1" spcCol="1270" anchor="ctr" anchorCtr="0">
              <a:noAutofit/>
            </a:bodyPr>
            <a:lstStyle/>
            <a:p>
              <a:pPr lvl="0" algn="ctr" defTabSz="1600200" rtl="1">
                <a:lnSpc>
                  <a:spcPct val="90000"/>
                </a:lnSpc>
                <a:spcBef>
                  <a:spcPct val="0"/>
                </a:spcBef>
                <a:spcAft>
                  <a:spcPct val="35000"/>
                </a:spcAft>
              </a:pPr>
              <a:endParaRPr lang="en-US" sz="3600" kern="1200">
                <a:cs typeface="B Koodak" pitchFamily="2" charset="-78"/>
              </a:endParaRPr>
            </a:p>
          </p:txBody>
        </p:sp>
        <p:sp>
          <p:nvSpPr>
            <p:cNvPr id="16" name="Freeform 15"/>
            <p:cNvSpPr/>
            <p:nvPr/>
          </p:nvSpPr>
          <p:spPr>
            <a:xfrm>
              <a:off x="128690" y="1831513"/>
              <a:ext cx="5400647" cy="1407819"/>
            </a:xfrm>
            <a:custGeom>
              <a:avLst/>
              <a:gdLst>
                <a:gd name="connsiteX0" fmla="*/ 0 w 5400647"/>
                <a:gd name="connsiteY0" fmla="*/ 140782 h 1407819"/>
                <a:gd name="connsiteX1" fmla="*/ 41234 w 5400647"/>
                <a:gd name="connsiteY1" fmla="*/ 41234 h 1407819"/>
                <a:gd name="connsiteX2" fmla="*/ 140782 w 5400647"/>
                <a:gd name="connsiteY2" fmla="*/ 0 h 1407819"/>
                <a:gd name="connsiteX3" fmla="*/ 5259865 w 5400647"/>
                <a:gd name="connsiteY3" fmla="*/ 0 h 1407819"/>
                <a:gd name="connsiteX4" fmla="*/ 5359413 w 5400647"/>
                <a:gd name="connsiteY4" fmla="*/ 41234 h 1407819"/>
                <a:gd name="connsiteX5" fmla="*/ 5400647 w 5400647"/>
                <a:gd name="connsiteY5" fmla="*/ 140782 h 1407819"/>
                <a:gd name="connsiteX6" fmla="*/ 5400647 w 5400647"/>
                <a:gd name="connsiteY6" fmla="*/ 1267037 h 1407819"/>
                <a:gd name="connsiteX7" fmla="*/ 5359413 w 5400647"/>
                <a:gd name="connsiteY7" fmla="*/ 1366585 h 1407819"/>
                <a:gd name="connsiteX8" fmla="*/ 5259865 w 5400647"/>
                <a:gd name="connsiteY8" fmla="*/ 1407819 h 1407819"/>
                <a:gd name="connsiteX9" fmla="*/ 140782 w 5400647"/>
                <a:gd name="connsiteY9" fmla="*/ 1407819 h 1407819"/>
                <a:gd name="connsiteX10" fmla="*/ 41234 w 5400647"/>
                <a:gd name="connsiteY10" fmla="*/ 1366585 h 1407819"/>
                <a:gd name="connsiteX11" fmla="*/ 0 w 5400647"/>
                <a:gd name="connsiteY11" fmla="*/ 1267037 h 1407819"/>
                <a:gd name="connsiteX12" fmla="*/ 0 w 5400647"/>
                <a:gd name="connsiteY12" fmla="*/ 140782 h 140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0647" h="1407819">
                  <a:moveTo>
                    <a:pt x="0" y="140782"/>
                  </a:moveTo>
                  <a:cubicBezTo>
                    <a:pt x="0" y="103444"/>
                    <a:pt x="14832" y="67636"/>
                    <a:pt x="41234" y="41234"/>
                  </a:cubicBezTo>
                  <a:cubicBezTo>
                    <a:pt x="67636" y="14832"/>
                    <a:pt x="103444" y="0"/>
                    <a:pt x="140782" y="0"/>
                  </a:cubicBezTo>
                  <a:lnTo>
                    <a:pt x="5259865" y="0"/>
                  </a:lnTo>
                  <a:cubicBezTo>
                    <a:pt x="5297203" y="0"/>
                    <a:pt x="5333011" y="14832"/>
                    <a:pt x="5359413" y="41234"/>
                  </a:cubicBezTo>
                  <a:cubicBezTo>
                    <a:pt x="5385815" y="67636"/>
                    <a:pt x="5400647" y="103444"/>
                    <a:pt x="5400647" y="140782"/>
                  </a:cubicBezTo>
                  <a:lnTo>
                    <a:pt x="5400647" y="1267037"/>
                  </a:lnTo>
                  <a:cubicBezTo>
                    <a:pt x="5400647" y="1304375"/>
                    <a:pt x="5385815" y="1340183"/>
                    <a:pt x="5359413" y="1366585"/>
                  </a:cubicBezTo>
                  <a:cubicBezTo>
                    <a:pt x="5333011" y="1392987"/>
                    <a:pt x="5297203" y="1407819"/>
                    <a:pt x="5259865" y="1407819"/>
                  </a:cubicBezTo>
                  <a:lnTo>
                    <a:pt x="140782" y="1407819"/>
                  </a:lnTo>
                  <a:cubicBezTo>
                    <a:pt x="103444" y="1407819"/>
                    <a:pt x="67636" y="1392987"/>
                    <a:pt x="41234" y="1366585"/>
                  </a:cubicBezTo>
                  <a:cubicBezTo>
                    <a:pt x="14832" y="1340183"/>
                    <a:pt x="0" y="1304375"/>
                    <a:pt x="0" y="1267037"/>
                  </a:cubicBezTo>
                  <a:lnTo>
                    <a:pt x="0" y="140782"/>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1554" tIns="61554" rIns="61554" bIns="61554"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پاک باشد</a:t>
              </a:r>
              <a:endParaRPr lang="en-US" sz="3200" b="1" kern="1200" dirty="0">
                <a:cs typeface="B Zar" pitchFamily="2" charset="-78"/>
              </a:endParaRPr>
            </a:p>
          </p:txBody>
        </p:sp>
      </p:grpSp>
      <p:grpSp>
        <p:nvGrpSpPr>
          <p:cNvPr id="20" name="Group 19"/>
          <p:cNvGrpSpPr/>
          <p:nvPr/>
        </p:nvGrpSpPr>
        <p:grpSpPr>
          <a:xfrm>
            <a:off x="130380" y="3326910"/>
            <a:ext cx="5882120" cy="1870966"/>
            <a:chOff x="130380" y="3326910"/>
            <a:chExt cx="5882120" cy="1870966"/>
          </a:xfrm>
        </p:grpSpPr>
        <p:sp>
          <p:nvSpPr>
            <p:cNvPr id="17" name="Freeform 16"/>
            <p:cNvSpPr/>
            <p:nvPr/>
          </p:nvSpPr>
          <p:spPr>
            <a:xfrm rot="18765665">
              <a:off x="5314966" y="3975313"/>
              <a:ext cx="1345938" cy="49131"/>
            </a:xfrm>
            <a:custGeom>
              <a:avLst/>
              <a:gdLst>
                <a:gd name="connsiteX0" fmla="*/ 0 w 1345938"/>
                <a:gd name="connsiteY0" fmla="*/ 24565 h 49130"/>
                <a:gd name="connsiteX1" fmla="*/ 1345938 w 1345938"/>
                <a:gd name="connsiteY1" fmla="*/ 24565 h 49130"/>
              </a:gdLst>
              <a:ahLst/>
              <a:cxnLst>
                <a:cxn ang="0">
                  <a:pos x="connsiteX0" y="connsiteY0"/>
                </a:cxn>
                <a:cxn ang="0">
                  <a:pos x="connsiteX1" y="connsiteY1"/>
                </a:cxn>
              </a:cxnLst>
              <a:rect l="l" t="t" r="r" b="b"/>
              <a:pathLst>
                <a:path w="1345938" h="49130">
                  <a:moveTo>
                    <a:pt x="1345938" y="24565"/>
                  </a:moveTo>
                  <a:lnTo>
                    <a:pt x="0" y="24565"/>
                  </a:lnTo>
                </a:path>
              </a:pathLst>
            </a:custGeom>
          </p:spPr>
          <p:style>
            <a:lnRef idx="1">
              <a:schemeClr val="dk1"/>
            </a:lnRef>
            <a:fillRef idx="0">
              <a:schemeClr val="dk1"/>
            </a:fillRef>
            <a:effectRef idx="0">
              <a:schemeClr val="dk1"/>
            </a:effectRef>
            <a:fontRef idx="minor">
              <a:schemeClr val="tx1"/>
            </a:fontRef>
          </p:style>
          <p:txBody>
            <a:bodyPr spcFirstLastPara="0" vert="horz" wrap="square" lIns="652020" tIns="-9084" rIns="652021" bIns="-9082" numCol="1" spcCol="1270" anchor="ctr" anchorCtr="0">
              <a:noAutofit/>
            </a:bodyPr>
            <a:lstStyle/>
            <a:p>
              <a:pPr lvl="0" algn="ctr" defTabSz="1600200" rtl="1">
                <a:lnSpc>
                  <a:spcPct val="90000"/>
                </a:lnSpc>
                <a:spcBef>
                  <a:spcPct val="0"/>
                </a:spcBef>
                <a:spcAft>
                  <a:spcPct val="35000"/>
                </a:spcAft>
              </a:pPr>
              <a:endParaRPr lang="en-US" sz="3600" kern="1200">
                <a:cs typeface="B Koodak" pitchFamily="2" charset="-78"/>
              </a:endParaRPr>
            </a:p>
          </p:txBody>
        </p:sp>
        <p:sp>
          <p:nvSpPr>
            <p:cNvPr id="18" name="Freeform 17"/>
            <p:cNvSpPr/>
            <p:nvPr/>
          </p:nvSpPr>
          <p:spPr>
            <a:xfrm>
              <a:off x="130380" y="3790057"/>
              <a:ext cx="5400647" cy="1407819"/>
            </a:xfrm>
            <a:custGeom>
              <a:avLst/>
              <a:gdLst>
                <a:gd name="connsiteX0" fmla="*/ 0 w 5400647"/>
                <a:gd name="connsiteY0" fmla="*/ 140782 h 1407819"/>
                <a:gd name="connsiteX1" fmla="*/ 41234 w 5400647"/>
                <a:gd name="connsiteY1" fmla="*/ 41234 h 1407819"/>
                <a:gd name="connsiteX2" fmla="*/ 140782 w 5400647"/>
                <a:gd name="connsiteY2" fmla="*/ 0 h 1407819"/>
                <a:gd name="connsiteX3" fmla="*/ 5259865 w 5400647"/>
                <a:gd name="connsiteY3" fmla="*/ 0 h 1407819"/>
                <a:gd name="connsiteX4" fmla="*/ 5359413 w 5400647"/>
                <a:gd name="connsiteY4" fmla="*/ 41234 h 1407819"/>
                <a:gd name="connsiteX5" fmla="*/ 5400647 w 5400647"/>
                <a:gd name="connsiteY5" fmla="*/ 140782 h 1407819"/>
                <a:gd name="connsiteX6" fmla="*/ 5400647 w 5400647"/>
                <a:gd name="connsiteY6" fmla="*/ 1267037 h 1407819"/>
                <a:gd name="connsiteX7" fmla="*/ 5359413 w 5400647"/>
                <a:gd name="connsiteY7" fmla="*/ 1366585 h 1407819"/>
                <a:gd name="connsiteX8" fmla="*/ 5259865 w 5400647"/>
                <a:gd name="connsiteY8" fmla="*/ 1407819 h 1407819"/>
                <a:gd name="connsiteX9" fmla="*/ 140782 w 5400647"/>
                <a:gd name="connsiteY9" fmla="*/ 1407819 h 1407819"/>
                <a:gd name="connsiteX10" fmla="*/ 41234 w 5400647"/>
                <a:gd name="connsiteY10" fmla="*/ 1366585 h 1407819"/>
                <a:gd name="connsiteX11" fmla="*/ 0 w 5400647"/>
                <a:gd name="connsiteY11" fmla="*/ 1267037 h 1407819"/>
                <a:gd name="connsiteX12" fmla="*/ 0 w 5400647"/>
                <a:gd name="connsiteY12" fmla="*/ 140782 h 140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0647" h="1407819">
                  <a:moveTo>
                    <a:pt x="0" y="140782"/>
                  </a:moveTo>
                  <a:cubicBezTo>
                    <a:pt x="0" y="103444"/>
                    <a:pt x="14832" y="67636"/>
                    <a:pt x="41234" y="41234"/>
                  </a:cubicBezTo>
                  <a:cubicBezTo>
                    <a:pt x="67636" y="14832"/>
                    <a:pt x="103444" y="0"/>
                    <a:pt x="140782" y="0"/>
                  </a:cubicBezTo>
                  <a:lnTo>
                    <a:pt x="5259865" y="0"/>
                  </a:lnTo>
                  <a:cubicBezTo>
                    <a:pt x="5297203" y="0"/>
                    <a:pt x="5333011" y="14832"/>
                    <a:pt x="5359413" y="41234"/>
                  </a:cubicBezTo>
                  <a:cubicBezTo>
                    <a:pt x="5385815" y="67636"/>
                    <a:pt x="5400647" y="103444"/>
                    <a:pt x="5400647" y="140782"/>
                  </a:cubicBezTo>
                  <a:lnTo>
                    <a:pt x="5400647" y="1267037"/>
                  </a:lnTo>
                  <a:cubicBezTo>
                    <a:pt x="5400647" y="1304375"/>
                    <a:pt x="5385815" y="1340183"/>
                    <a:pt x="5359413" y="1366585"/>
                  </a:cubicBezTo>
                  <a:cubicBezTo>
                    <a:pt x="5333011" y="1392987"/>
                    <a:pt x="5297203" y="1407819"/>
                    <a:pt x="5259865" y="1407819"/>
                  </a:cubicBezTo>
                  <a:lnTo>
                    <a:pt x="140782" y="1407819"/>
                  </a:lnTo>
                  <a:cubicBezTo>
                    <a:pt x="103444" y="1407819"/>
                    <a:pt x="67636" y="1392987"/>
                    <a:pt x="41234" y="1366585"/>
                  </a:cubicBezTo>
                  <a:cubicBezTo>
                    <a:pt x="14832" y="1340183"/>
                    <a:pt x="0" y="1304375"/>
                    <a:pt x="0" y="1267037"/>
                  </a:cubicBezTo>
                  <a:lnTo>
                    <a:pt x="0" y="140782"/>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1554" tIns="61554" rIns="61554" bIns="61554"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مانع از رسيدن آب در آن نباشد</a:t>
              </a:r>
              <a:endParaRPr lang="en-US" sz="3200" b="1" kern="1200" dirty="0">
                <a:cs typeface="B Zar" pitchFamily="2" charset="-78"/>
              </a:endParaRPr>
            </a:p>
          </p:txBody>
        </p:sp>
      </p:grpSp>
      <p:sp>
        <p:nvSpPr>
          <p:cNvPr id="14" name="Freeform 13"/>
          <p:cNvSpPr/>
          <p:nvPr/>
        </p:nvSpPr>
        <p:spPr>
          <a:xfrm>
            <a:off x="6444843" y="2801880"/>
            <a:ext cx="2484800" cy="1407819"/>
          </a:xfrm>
          <a:custGeom>
            <a:avLst/>
            <a:gdLst>
              <a:gd name="connsiteX0" fmla="*/ 0 w 2484800"/>
              <a:gd name="connsiteY0" fmla="*/ 140782 h 1407819"/>
              <a:gd name="connsiteX1" fmla="*/ 41234 w 2484800"/>
              <a:gd name="connsiteY1" fmla="*/ 41234 h 1407819"/>
              <a:gd name="connsiteX2" fmla="*/ 140782 w 2484800"/>
              <a:gd name="connsiteY2" fmla="*/ 0 h 1407819"/>
              <a:gd name="connsiteX3" fmla="*/ 2344018 w 2484800"/>
              <a:gd name="connsiteY3" fmla="*/ 0 h 1407819"/>
              <a:gd name="connsiteX4" fmla="*/ 2443566 w 2484800"/>
              <a:gd name="connsiteY4" fmla="*/ 41234 h 1407819"/>
              <a:gd name="connsiteX5" fmla="*/ 2484800 w 2484800"/>
              <a:gd name="connsiteY5" fmla="*/ 140782 h 1407819"/>
              <a:gd name="connsiteX6" fmla="*/ 2484800 w 2484800"/>
              <a:gd name="connsiteY6" fmla="*/ 1267037 h 1407819"/>
              <a:gd name="connsiteX7" fmla="*/ 2443566 w 2484800"/>
              <a:gd name="connsiteY7" fmla="*/ 1366585 h 1407819"/>
              <a:gd name="connsiteX8" fmla="*/ 2344018 w 2484800"/>
              <a:gd name="connsiteY8" fmla="*/ 1407819 h 1407819"/>
              <a:gd name="connsiteX9" fmla="*/ 140782 w 2484800"/>
              <a:gd name="connsiteY9" fmla="*/ 1407819 h 1407819"/>
              <a:gd name="connsiteX10" fmla="*/ 41234 w 2484800"/>
              <a:gd name="connsiteY10" fmla="*/ 1366585 h 1407819"/>
              <a:gd name="connsiteX11" fmla="*/ 0 w 2484800"/>
              <a:gd name="connsiteY11" fmla="*/ 1267037 h 1407819"/>
              <a:gd name="connsiteX12" fmla="*/ 0 w 2484800"/>
              <a:gd name="connsiteY12" fmla="*/ 140782 h 140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4800" h="1407819">
                <a:moveTo>
                  <a:pt x="0" y="140782"/>
                </a:moveTo>
                <a:cubicBezTo>
                  <a:pt x="0" y="103444"/>
                  <a:pt x="14832" y="67636"/>
                  <a:pt x="41234" y="41234"/>
                </a:cubicBezTo>
                <a:cubicBezTo>
                  <a:pt x="67636" y="14832"/>
                  <a:pt x="103444" y="0"/>
                  <a:pt x="140782" y="0"/>
                </a:cubicBezTo>
                <a:lnTo>
                  <a:pt x="2344018" y="0"/>
                </a:lnTo>
                <a:cubicBezTo>
                  <a:pt x="2381356" y="0"/>
                  <a:pt x="2417164" y="14832"/>
                  <a:pt x="2443566" y="41234"/>
                </a:cubicBezTo>
                <a:cubicBezTo>
                  <a:pt x="2469968" y="67636"/>
                  <a:pt x="2484800" y="103444"/>
                  <a:pt x="2484800" y="140782"/>
                </a:cubicBezTo>
                <a:lnTo>
                  <a:pt x="2484800" y="1267037"/>
                </a:lnTo>
                <a:cubicBezTo>
                  <a:pt x="2484800" y="1304375"/>
                  <a:pt x="2469968" y="1340183"/>
                  <a:pt x="2443566" y="1366585"/>
                </a:cubicBezTo>
                <a:cubicBezTo>
                  <a:pt x="2417164" y="1392987"/>
                  <a:pt x="2381356" y="1407819"/>
                  <a:pt x="2344018" y="1407819"/>
                </a:cubicBezTo>
                <a:lnTo>
                  <a:pt x="140782" y="1407819"/>
                </a:lnTo>
                <a:cubicBezTo>
                  <a:pt x="103444" y="1407819"/>
                  <a:pt x="67636" y="1392987"/>
                  <a:pt x="41234" y="1366585"/>
                </a:cubicBezTo>
                <a:cubicBezTo>
                  <a:pt x="14832" y="1340183"/>
                  <a:pt x="0" y="1304375"/>
                  <a:pt x="0" y="1267037"/>
                </a:cubicBezTo>
                <a:lnTo>
                  <a:pt x="0" y="140782"/>
                </a:lnTo>
                <a:close/>
              </a:path>
            </a:pathLst>
          </a:custGeom>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64094" tIns="64094" rIns="64094" bIns="64094" numCol="1" spcCol="1270" anchor="ctr" anchorCtr="0">
            <a:noAutofit/>
          </a:bodyPr>
          <a:lstStyle/>
          <a:p>
            <a:pPr lvl="0" algn="ctr" defTabSz="1600200" rtl="1">
              <a:lnSpc>
                <a:spcPts val="3600"/>
              </a:lnSpc>
              <a:spcBef>
                <a:spcPct val="0"/>
              </a:spcBef>
              <a:spcAft>
                <a:spcPts val="0"/>
              </a:spcAft>
            </a:pPr>
            <a:r>
              <a:rPr lang="fa-IR" sz="3600" b="1" kern="1200" dirty="0" smtClean="0">
                <a:cs typeface="B Zar" pitchFamily="2" charset="-78"/>
              </a:rPr>
              <a:t>شرايط </a:t>
            </a:r>
            <a:endParaRPr lang="en-US" sz="3600" b="1" kern="1200" dirty="0" smtClean="0">
              <a:cs typeface="B Zar" pitchFamily="2" charset="-78"/>
            </a:endParaRPr>
          </a:p>
          <a:p>
            <a:pPr lvl="0" algn="ctr" defTabSz="1600200" rtl="1">
              <a:lnSpc>
                <a:spcPts val="3600"/>
              </a:lnSpc>
              <a:spcBef>
                <a:spcPct val="0"/>
              </a:spcBef>
              <a:spcAft>
                <a:spcPts val="0"/>
              </a:spcAft>
            </a:pPr>
            <a:r>
              <a:rPr lang="fa-IR" sz="3600" b="1" kern="1200" dirty="0" smtClean="0">
                <a:cs typeface="B Zar" pitchFamily="2" charset="-78"/>
              </a:rPr>
              <a:t>اعضاي وضو</a:t>
            </a:r>
            <a:endParaRPr lang="en-US" sz="3600" b="1" kern="1200" dirty="0">
              <a:cs typeface="B Zar" pitchFamily="2" charset="-78"/>
            </a:endParaRPr>
          </a:p>
        </p:txBody>
      </p:sp>
      <p:sp>
        <p:nvSpPr>
          <p:cNvPr id="21" name="8-Point Star 20">
            <a:hlinkClick r:id="rId2" action="ppaction://hlinksldjump"/>
          </p:cNvPr>
          <p:cNvSpPr/>
          <p:nvPr/>
        </p:nvSpPr>
        <p:spPr>
          <a:xfrm>
            <a:off x="228600" y="1981200"/>
            <a:ext cx="381000" cy="3810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2" name="8-Point Star 21">
            <a:hlinkClick r:id="rId3" action="ppaction://hlinksldjump"/>
          </p:cNvPr>
          <p:cNvSpPr/>
          <p:nvPr/>
        </p:nvSpPr>
        <p:spPr>
          <a:xfrm>
            <a:off x="228600" y="3886200"/>
            <a:ext cx="381000" cy="3810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3" name="Striped Right Arrow 22">
            <a:hlinkClick r:id="rId4" action="ppaction://hlinksldjump"/>
          </p:cNvPr>
          <p:cNvSpPr/>
          <p:nvPr/>
        </p:nvSpPr>
        <p:spPr>
          <a:xfrm rot="10800000">
            <a:off x="29028" y="6295572"/>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1" nodeType="click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anim calcmode="discrete" valueType="clr">
                                      <p:cBhvr override="childStyle">
                                        <p:cTn id="26"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4"/>
                                        </p:tgtEl>
                                        <p:attrNameLst>
                                          <p:attrName>fillcolor</p:attrName>
                                        </p:attrNameLst>
                                      </p:cBhvr>
                                      <p:tavLst>
                                        <p:tav tm="0">
                                          <p:val>
                                            <p:clrVal>
                                              <a:schemeClr val="accent2"/>
                                            </p:clrVal>
                                          </p:val>
                                        </p:tav>
                                        <p:tav tm="50000">
                                          <p:val>
                                            <p:clrVal>
                                              <a:schemeClr val="hlink"/>
                                            </p:clrVal>
                                          </p:val>
                                        </p:tav>
                                      </p:tavLst>
                                    </p:anim>
                                    <p:set>
                                      <p:cBhvr>
                                        <p:cTn id="28" dur="80"/>
                                        <p:tgtEl>
                                          <p:spTgt spid="14"/>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2000"/>
                                        <p:tgtEl>
                                          <p:spTgt spid="21"/>
                                        </p:tgtEl>
                                      </p:cBhvr>
                                    </p:animEffect>
                                  </p:childTnLst>
                                </p:cTn>
                              </p:par>
                              <p:par>
                                <p:cTn id="37" presetID="8" presetClass="emph" presetSubtype="0" repeatCount="indefinite" fill="hold" grpId="1" nodeType="withEffect">
                                  <p:stCondLst>
                                    <p:cond delay="0"/>
                                  </p:stCondLst>
                                  <p:childTnLst>
                                    <p:animRot by="21600000">
                                      <p:cBhvr>
                                        <p:cTn id="38" dur="2000" fill="hold"/>
                                        <p:tgtEl>
                                          <p:spTgt spid="21"/>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2000"/>
                                        <p:tgtEl>
                                          <p:spTgt spid="22"/>
                                        </p:tgtEl>
                                      </p:cBhvr>
                                    </p:animEffect>
                                  </p:childTnLst>
                                </p:cTn>
                              </p:par>
                              <p:par>
                                <p:cTn id="47" presetID="8" presetClass="emph" presetSubtype="0" repeatCount="indefinite" fill="hold" grpId="1" nodeType="withEffect">
                                  <p:stCondLst>
                                    <p:cond delay="0"/>
                                  </p:stCondLst>
                                  <p:childTnLst>
                                    <p:animRot by="21600000">
                                      <p:cBhvr>
                                        <p:cTn id="48" dur="2000" fill="hold"/>
                                        <p:tgtEl>
                                          <p:spTgt spid="22"/>
                                        </p:tgtEl>
                                        <p:attrNameLst>
                                          <p:attrName>r</p:attrName>
                                        </p:attrNameLst>
                                      </p:cBhvr>
                                    </p:animRot>
                                  </p:childTnLst>
                                </p:cTn>
                              </p:par>
                            </p:childTnLst>
                          </p:cTn>
                        </p:par>
                        <p:par>
                          <p:cTn id="49" fill="hold">
                            <p:stCondLst>
                              <p:cond delay="2000"/>
                            </p:stCondLst>
                            <p:childTnLst>
                              <p:par>
                                <p:cTn id="50" presetID="53"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14" grpId="1" animBg="1"/>
      <p:bldP spid="21" grpId="0" animBg="1"/>
      <p:bldP spid="21" grpId="1" animBg="1"/>
      <p:bldP spid="22" grpId="0" animBg="1"/>
      <p:bldP spid="22" grpId="1"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685800" y="1447800"/>
            <a:ext cx="7772400" cy="5029200"/>
          </a:xfrm>
          <a:prstGeom prst="roundRect">
            <a:avLst>
              <a:gd name="adj" fmla="val 121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914400" y="1554986"/>
            <a:ext cx="7315200" cy="4562788"/>
          </a:xfrm>
          <a:prstGeom prst="rect">
            <a:avLst/>
          </a:prstGeom>
        </p:spPr>
        <p:txBody>
          <a:bodyPr wrap="square">
            <a:spAutoFit/>
          </a:bodyPr>
          <a:lstStyle/>
          <a:p>
            <a:pPr indent="-457200" algn="justLow" rtl="1">
              <a:lnSpc>
                <a:spcPct val="150000"/>
              </a:lnSpc>
              <a:buFont typeface="Arial" pitchFamily="34" charset="0"/>
              <a:buChar char="•"/>
            </a:pPr>
            <a:r>
              <a:rPr lang="fa-IR" sz="2800" b="1" dirty="0" smtClean="0">
                <a:cs typeface="B Zar" pitchFamily="2" charset="-78"/>
              </a:rPr>
              <a:t>اعضاى وضو در موقع شستن و مسح بايد پاك باشد.</a:t>
            </a:r>
          </a:p>
          <a:p>
            <a:pPr indent="-457200" algn="justLow" rtl="1">
              <a:lnSpc>
                <a:spcPct val="150000"/>
              </a:lnSpc>
              <a:buFont typeface="Arial" pitchFamily="34" charset="0"/>
              <a:buChar char="•"/>
            </a:pPr>
            <a:r>
              <a:rPr lang="fa-IR" sz="2800" b="1" dirty="0" smtClean="0">
                <a:cs typeface="B Zar" pitchFamily="2" charset="-78"/>
              </a:rPr>
              <a:t>اگر در بين وضو، جايى كه شسته يا مسح كرده، نجس شود وضو صحيح است؛ مثلاً هنگامى كه مشغول شستن دست‏ها است، صورت وى نجس شود.</a:t>
            </a:r>
          </a:p>
          <a:p>
            <a:pPr indent="-457200" algn="justLow" rtl="1">
              <a:lnSpc>
                <a:spcPct val="150000"/>
              </a:lnSpc>
              <a:buFont typeface="Arial" pitchFamily="34" charset="0"/>
              <a:buChar char="•"/>
            </a:pPr>
            <a:r>
              <a:rPr lang="fa-IR" sz="2800" b="1" dirty="0" smtClean="0">
                <a:cs typeface="B Zar" pitchFamily="2" charset="-78"/>
              </a:rPr>
              <a:t>اگر غير اعضاى وضو، جايى از بدن نجس باشد، وضو صحيح است ولى اگر مخرج بول يا غايط را تطهير نكرده، بهتر آن است كه اوّل آن را تطهير كند، بعد وضو بگيرد.</a:t>
            </a:r>
            <a:endParaRPr lang="en-US" sz="2800" b="1" dirty="0" smtClean="0">
              <a:cs typeface="B Zar" pitchFamily="2" charset="-78"/>
            </a:endParaRP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7"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
                                            <p:txEl>
                                              <p:pRg st="0" end="0"/>
                                            </p:txEl>
                                          </p:spTgt>
                                        </p:tgtEl>
                                        <p:attrNameLst>
                                          <p:attrName>fill.type</p:attrName>
                                        </p:attrNameLst>
                                      </p:cBhvr>
                                      <p:to>
                                        <p:strVal val="solid"/>
                                      </p:to>
                                    </p:set>
                                  </p:childTnLst>
                                </p:cTn>
                              </p:par>
                            </p:childTnLst>
                          </p:cTn>
                        </p:par>
                        <p:par>
                          <p:cTn id="10" fill="hold">
                            <p:stCondLst>
                              <p:cond delay="14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13"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9">
                                            <p:txEl>
                                              <p:pRg st="1" end="1"/>
                                            </p:txEl>
                                          </p:spTgt>
                                        </p:tgtEl>
                                        <p:attrNameLst>
                                          <p:attrName>fill.type</p:attrName>
                                        </p:attrNameLst>
                                      </p:cBhvr>
                                      <p:to>
                                        <p:strVal val="solid"/>
                                      </p:to>
                                    </p:set>
                                  </p:childTnLst>
                                </p:cTn>
                              </p:par>
                            </p:childTnLst>
                          </p:cTn>
                        </p:par>
                        <p:par>
                          <p:cTn id="16" fill="hold">
                            <p:stCondLst>
                              <p:cond delay="520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9">
                                            <p:txEl>
                                              <p:pRg st="2" end="2"/>
                                            </p:txEl>
                                          </p:spTgt>
                                        </p:tgtEl>
                                        <p:attrNameLst>
                                          <p:attrName>style.visibility</p:attrName>
                                        </p:attrNameLst>
                                      </p:cBhvr>
                                      <p:to>
                                        <p:strVal val="visible"/>
                                      </p:to>
                                    </p:set>
                                    <p:anim calcmode="discrete" valueType="clr">
                                      <p:cBhvr override="childStyle">
                                        <p:cTn id="19" dur="80"/>
                                        <p:tgtEl>
                                          <p:spTgt spid="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9">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685800" y="1447800"/>
            <a:ext cx="7772400" cy="5029200"/>
          </a:xfrm>
          <a:prstGeom prst="roundRect">
            <a:avLst>
              <a:gd name="adj" fmla="val 12158"/>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hlinkClick r:id="rId2" action="ppaction://hlinksldjump"/>
          </p:cNvPr>
          <p:cNvSpPr/>
          <p:nvPr/>
        </p:nvSpPr>
        <p:spPr>
          <a:xfrm>
            <a:off x="914400" y="1520370"/>
            <a:ext cx="7315200" cy="4882106"/>
          </a:xfrm>
          <a:prstGeom prst="rect">
            <a:avLst/>
          </a:prstGeom>
        </p:spPr>
        <p:txBody>
          <a:bodyPr wrap="square">
            <a:spAutoFit/>
          </a:bodyPr>
          <a:lstStyle/>
          <a:p>
            <a:pPr indent="-457200" algn="justLow" rtl="1">
              <a:lnSpc>
                <a:spcPct val="150000"/>
              </a:lnSpc>
              <a:buFont typeface="Arial" pitchFamily="34" charset="0"/>
              <a:buChar char="•"/>
            </a:pPr>
            <a:r>
              <a:rPr lang="fa-IR" sz="3000" b="1" dirty="0" smtClean="0">
                <a:cs typeface="B Zar" pitchFamily="2" charset="-78"/>
              </a:rPr>
              <a:t>خطـوط قلم خـودكار و لكه‏هاى رنگ و چربـى و كِـرِمْ در صورتى كه رنگ بـدون جِـرم بـاشد، مانع وضـو نيست، ولى اگر جِـرم داشته باشـد (روى پوسـت را گرفته) بايـد بر طـرف شـود.</a:t>
            </a:r>
          </a:p>
          <a:p>
            <a:pPr indent="-457200" algn="justLow" rtl="1">
              <a:lnSpc>
                <a:spcPct val="150000"/>
              </a:lnSpc>
              <a:buFont typeface="Arial" pitchFamily="34" charset="0"/>
              <a:buChar char="•"/>
            </a:pPr>
            <a:r>
              <a:rPr lang="fa-IR" sz="3000" b="1" dirty="0" smtClean="0">
                <a:cs typeface="B Zar" pitchFamily="2" charset="-78"/>
              </a:rPr>
              <a:t>خال‏كوبى‏هايى كه زير پوست قرار دارد (جوهر است) و مانع از رسيدن آب به پوست نمى‏باشد، براى وضو اشكال ندارد.</a:t>
            </a:r>
            <a:endParaRPr lang="en-US" sz="3000" b="1" dirty="0" smtClean="0">
              <a:cs typeface="B Zar" pitchFamily="2" charset="-78"/>
            </a:endParaRPr>
          </a:p>
        </p:txBody>
      </p:sp>
      <p:sp>
        <p:nvSpPr>
          <p:cNvPr id="11" name="Rectangle 10"/>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3" name="Snip Single Corner Rectangle 12"/>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7"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14"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9">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743200"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09600" y="0"/>
            <a:ext cx="14125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شرايط وضو</a:t>
            </a:r>
            <a:endParaRPr lang="en-US" sz="2400" dirty="0">
              <a:solidFill>
                <a:schemeClr val="bg1"/>
              </a:solidFill>
            </a:endParaRPr>
          </a:p>
        </p:txBody>
      </p:sp>
      <p:sp>
        <p:nvSpPr>
          <p:cNvPr id="14" name="Freeform 13"/>
          <p:cNvSpPr/>
          <p:nvPr/>
        </p:nvSpPr>
        <p:spPr>
          <a:xfrm>
            <a:off x="5213988" y="2876523"/>
            <a:ext cx="3720919" cy="1414510"/>
          </a:xfrm>
          <a:custGeom>
            <a:avLst/>
            <a:gdLst>
              <a:gd name="connsiteX0" fmla="*/ 0 w 3720919"/>
              <a:gd name="connsiteY0" fmla="*/ 141451 h 1414510"/>
              <a:gd name="connsiteX1" fmla="*/ 41430 w 3720919"/>
              <a:gd name="connsiteY1" fmla="*/ 41430 h 1414510"/>
              <a:gd name="connsiteX2" fmla="*/ 141451 w 3720919"/>
              <a:gd name="connsiteY2" fmla="*/ 0 h 1414510"/>
              <a:gd name="connsiteX3" fmla="*/ 3579468 w 3720919"/>
              <a:gd name="connsiteY3" fmla="*/ 0 h 1414510"/>
              <a:gd name="connsiteX4" fmla="*/ 3679489 w 3720919"/>
              <a:gd name="connsiteY4" fmla="*/ 41430 h 1414510"/>
              <a:gd name="connsiteX5" fmla="*/ 3720919 w 3720919"/>
              <a:gd name="connsiteY5" fmla="*/ 141451 h 1414510"/>
              <a:gd name="connsiteX6" fmla="*/ 3720919 w 3720919"/>
              <a:gd name="connsiteY6" fmla="*/ 1273059 h 1414510"/>
              <a:gd name="connsiteX7" fmla="*/ 3679489 w 3720919"/>
              <a:gd name="connsiteY7" fmla="*/ 1373080 h 1414510"/>
              <a:gd name="connsiteX8" fmla="*/ 3579468 w 3720919"/>
              <a:gd name="connsiteY8" fmla="*/ 1414510 h 1414510"/>
              <a:gd name="connsiteX9" fmla="*/ 141451 w 3720919"/>
              <a:gd name="connsiteY9" fmla="*/ 1414510 h 1414510"/>
              <a:gd name="connsiteX10" fmla="*/ 41430 w 3720919"/>
              <a:gd name="connsiteY10" fmla="*/ 1373080 h 1414510"/>
              <a:gd name="connsiteX11" fmla="*/ 0 w 3720919"/>
              <a:gd name="connsiteY11" fmla="*/ 1273059 h 1414510"/>
              <a:gd name="connsiteX12" fmla="*/ 0 w 3720919"/>
              <a:gd name="connsiteY12" fmla="*/ 141451 h 1414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20919" h="1414510">
                <a:moveTo>
                  <a:pt x="0" y="141451"/>
                </a:moveTo>
                <a:cubicBezTo>
                  <a:pt x="0" y="103936"/>
                  <a:pt x="14903" y="67957"/>
                  <a:pt x="41430" y="41430"/>
                </a:cubicBezTo>
                <a:cubicBezTo>
                  <a:pt x="67957" y="14903"/>
                  <a:pt x="103936" y="0"/>
                  <a:pt x="141451" y="0"/>
                </a:cubicBezTo>
                <a:lnTo>
                  <a:pt x="3579468" y="0"/>
                </a:lnTo>
                <a:cubicBezTo>
                  <a:pt x="3616983" y="0"/>
                  <a:pt x="3652962" y="14903"/>
                  <a:pt x="3679489" y="41430"/>
                </a:cubicBezTo>
                <a:cubicBezTo>
                  <a:pt x="3706016" y="67957"/>
                  <a:pt x="3720919" y="103936"/>
                  <a:pt x="3720919" y="141451"/>
                </a:cubicBezTo>
                <a:lnTo>
                  <a:pt x="3720919" y="1273059"/>
                </a:lnTo>
                <a:cubicBezTo>
                  <a:pt x="3720919" y="1310574"/>
                  <a:pt x="3706016" y="1346553"/>
                  <a:pt x="3679489" y="1373080"/>
                </a:cubicBezTo>
                <a:cubicBezTo>
                  <a:pt x="3652962" y="1399607"/>
                  <a:pt x="3616983" y="1414510"/>
                  <a:pt x="3579468" y="1414510"/>
                </a:cubicBezTo>
                <a:lnTo>
                  <a:pt x="141451" y="1414510"/>
                </a:lnTo>
                <a:cubicBezTo>
                  <a:pt x="103936" y="1414510"/>
                  <a:pt x="67957" y="1399607"/>
                  <a:pt x="41430" y="1373080"/>
                </a:cubicBezTo>
                <a:cubicBezTo>
                  <a:pt x="14903" y="1346553"/>
                  <a:pt x="0" y="1310574"/>
                  <a:pt x="0" y="1273059"/>
                </a:cubicBezTo>
                <a:lnTo>
                  <a:pt x="0" y="141451"/>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61750" tIns="61750" rIns="61750" bIns="61750"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شرايط کيفيت وضو</a:t>
            </a:r>
            <a:endParaRPr lang="en-US" sz="3200" b="1" kern="1200" dirty="0">
              <a:cs typeface="B Zar" pitchFamily="2" charset="-78"/>
            </a:endParaRPr>
          </a:p>
        </p:txBody>
      </p:sp>
      <p:grpSp>
        <p:nvGrpSpPr>
          <p:cNvPr id="21" name="Group 20"/>
          <p:cNvGrpSpPr/>
          <p:nvPr/>
        </p:nvGrpSpPr>
        <p:grpSpPr>
          <a:xfrm>
            <a:off x="156766" y="1513101"/>
            <a:ext cx="4579122" cy="2228106"/>
            <a:chOff x="156766" y="1513101"/>
            <a:chExt cx="4579122" cy="2228106"/>
          </a:xfrm>
        </p:grpSpPr>
        <p:sp>
          <p:nvSpPr>
            <p:cNvPr id="15" name="Freeform 14"/>
            <p:cNvSpPr/>
            <p:nvPr/>
          </p:nvSpPr>
          <p:spPr>
            <a:xfrm rot="24910531">
              <a:off x="3832976" y="2838295"/>
              <a:ext cx="1758058" cy="47766"/>
            </a:xfrm>
            <a:custGeom>
              <a:avLst/>
              <a:gdLst>
                <a:gd name="connsiteX0" fmla="*/ 0 w 1758058"/>
                <a:gd name="connsiteY0" fmla="*/ 23882 h 47765"/>
                <a:gd name="connsiteX1" fmla="*/ 1758058 w 1758058"/>
                <a:gd name="connsiteY1" fmla="*/ 23882 h 47765"/>
              </a:gdLst>
              <a:ahLst/>
              <a:cxnLst>
                <a:cxn ang="0">
                  <a:pos x="connsiteX0" y="connsiteY0"/>
                </a:cxn>
                <a:cxn ang="0">
                  <a:pos x="connsiteX1" y="connsiteY1"/>
                </a:cxn>
              </a:cxnLst>
              <a:rect l="l" t="t" r="r" b="b"/>
              <a:pathLst>
                <a:path w="1758058" h="47765">
                  <a:moveTo>
                    <a:pt x="1758058" y="23883"/>
                  </a:moveTo>
                  <a:lnTo>
                    <a:pt x="0" y="23883"/>
                  </a:lnTo>
                </a:path>
              </a:pathLst>
            </a:custGeom>
          </p:spPr>
          <p:style>
            <a:lnRef idx="1">
              <a:schemeClr val="dk1"/>
            </a:lnRef>
            <a:fillRef idx="0">
              <a:schemeClr val="dk1"/>
            </a:fillRef>
            <a:effectRef idx="0">
              <a:schemeClr val="dk1"/>
            </a:effectRef>
            <a:fontRef idx="minor">
              <a:schemeClr val="tx1"/>
            </a:fontRef>
          </p:style>
          <p:txBody>
            <a:bodyPr spcFirstLastPara="0" vert="horz" wrap="square" lIns="847778" tIns="-20068" rIns="847777" bIns="-20069" numCol="1" spcCol="1270" anchor="ctr" anchorCtr="0">
              <a:noAutofit/>
            </a:bodyPr>
            <a:lstStyle/>
            <a:p>
              <a:pPr lvl="0" algn="ctr" defTabSz="1422400" rtl="1">
                <a:lnSpc>
                  <a:spcPct val="90000"/>
                </a:lnSpc>
                <a:spcBef>
                  <a:spcPct val="0"/>
                </a:spcBef>
                <a:spcAft>
                  <a:spcPct val="35000"/>
                </a:spcAft>
              </a:pPr>
              <a:endParaRPr lang="en-US" sz="3200" kern="1200">
                <a:cs typeface="B Koodak" pitchFamily="2" charset="-78"/>
              </a:endParaRPr>
            </a:p>
          </p:txBody>
        </p:sp>
        <p:sp>
          <p:nvSpPr>
            <p:cNvPr id="16" name="Freeform 15"/>
            <p:cNvSpPr/>
            <p:nvPr/>
          </p:nvSpPr>
          <p:spPr>
            <a:xfrm>
              <a:off x="156766" y="1513101"/>
              <a:ext cx="4053256" cy="1254955"/>
            </a:xfrm>
            <a:custGeom>
              <a:avLst/>
              <a:gdLst>
                <a:gd name="connsiteX0" fmla="*/ 0 w 4053256"/>
                <a:gd name="connsiteY0" fmla="*/ 125496 h 1254955"/>
                <a:gd name="connsiteX1" fmla="*/ 36757 w 4053256"/>
                <a:gd name="connsiteY1" fmla="*/ 36757 h 1254955"/>
                <a:gd name="connsiteX2" fmla="*/ 125496 w 4053256"/>
                <a:gd name="connsiteY2" fmla="*/ 0 h 1254955"/>
                <a:gd name="connsiteX3" fmla="*/ 3927760 w 4053256"/>
                <a:gd name="connsiteY3" fmla="*/ 0 h 1254955"/>
                <a:gd name="connsiteX4" fmla="*/ 4016499 w 4053256"/>
                <a:gd name="connsiteY4" fmla="*/ 36757 h 1254955"/>
                <a:gd name="connsiteX5" fmla="*/ 4053256 w 4053256"/>
                <a:gd name="connsiteY5" fmla="*/ 125496 h 1254955"/>
                <a:gd name="connsiteX6" fmla="*/ 4053256 w 4053256"/>
                <a:gd name="connsiteY6" fmla="*/ 1129459 h 1254955"/>
                <a:gd name="connsiteX7" fmla="*/ 4016499 w 4053256"/>
                <a:gd name="connsiteY7" fmla="*/ 1218198 h 1254955"/>
                <a:gd name="connsiteX8" fmla="*/ 3927760 w 4053256"/>
                <a:gd name="connsiteY8" fmla="*/ 1254955 h 1254955"/>
                <a:gd name="connsiteX9" fmla="*/ 125496 w 4053256"/>
                <a:gd name="connsiteY9" fmla="*/ 1254955 h 1254955"/>
                <a:gd name="connsiteX10" fmla="*/ 36757 w 4053256"/>
                <a:gd name="connsiteY10" fmla="*/ 1218198 h 1254955"/>
                <a:gd name="connsiteX11" fmla="*/ 0 w 4053256"/>
                <a:gd name="connsiteY11" fmla="*/ 1129459 h 1254955"/>
                <a:gd name="connsiteX12" fmla="*/ 0 w 4053256"/>
                <a:gd name="connsiteY12" fmla="*/ 125496 h 125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53256" h="1254955">
                  <a:moveTo>
                    <a:pt x="0" y="125496"/>
                  </a:moveTo>
                  <a:cubicBezTo>
                    <a:pt x="0" y="92212"/>
                    <a:pt x="13222" y="60292"/>
                    <a:pt x="36757" y="36757"/>
                  </a:cubicBezTo>
                  <a:cubicBezTo>
                    <a:pt x="60292" y="13222"/>
                    <a:pt x="92213" y="0"/>
                    <a:pt x="125496" y="0"/>
                  </a:cubicBezTo>
                  <a:lnTo>
                    <a:pt x="3927760" y="0"/>
                  </a:lnTo>
                  <a:cubicBezTo>
                    <a:pt x="3961044" y="0"/>
                    <a:pt x="3992964" y="13222"/>
                    <a:pt x="4016499" y="36757"/>
                  </a:cubicBezTo>
                  <a:cubicBezTo>
                    <a:pt x="4040034" y="60292"/>
                    <a:pt x="4053256" y="92213"/>
                    <a:pt x="4053256" y="125496"/>
                  </a:cubicBezTo>
                  <a:lnTo>
                    <a:pt x="4053256" y="1129459"/>
                  </a:lnTo>
                  <a:cubicBezTo>
                    <a:pt x="4053256" y="1162743"/>
                    <a:pt x="4040034" y="1194663"/>
                    <a:pt x="4016499" y="1218198"/>
                  </a:cubicBezTo>
                  <a:cubicBezTo>
                    <a:pt x="3992964" y="1241733"/>
                    <a:pt x="3961044" y="1254955"/>
                    <a:pt x="3927760" y="1254955"/>
                  </a:cubicBezTo>
                  <a:lnTo>
                    <a:pt x="125496" y="1254955"/>
                  </a:lnTo>
                  <a:cubicBezTo>
                    <a:pt x="92212" y="1254955"/>
                    <a:pt x="60292" y="1241733"/>
                    <a:pt x="36757" y="1218198"/>
                  </a:cubicBezTo>
                  <a:cubicBezTo>
                    <a:pt x="13222" y="1194663"/>
                    <a:pt x="0" y="1162742"/>
                    <a:pt x="0" y="1129459"/>
                  </a:cubicBezTo>
                  <a:lnTo>
                    <a:pt x="0" y="125496"/>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57076" tIns="57076" rIns="57076" bIns="57076" numCol="1" spcCol="1270" anchor="ctr" anchorCtr="0">
              <a:noAutofit/>
            </a:bodyPr>
            <a:lstStyle/>
            <a:p>
              <a:pPr algn="ctr" defTabSz="1422400" rtl="1">
                <a:lnSpc>
                  <a:spcPct val="90000"/>
                </a:lnSpc>
                <a:spcBef>
                  <a:spcPct val="0"/>
                </a:spcBef>
                <a:spcAft>
                  <a:spcPct val="35000"/>
                </a:spcAft>
              </a:pPr>
              <a:r>
                <a:rPr lang="fa-IR" sz="3200" b="1" dirty="0" smtClean="0">
                  <a:cs typeface="B Zar" pitchFamily="2" charset="-78"/>
                </a:rPr>
                <a:t>رعايت ترتيب</a:t>
              </a:r>
              <a:endParaRPr lang="en-US" sz="3200" b="1" dirty="0" smtClean="0">
                <a:cs typeface="B Zar" pitchFamily="2" charset="-78"/>
              </a:endParaRPr>
            </a:p>
          </p:txBody>
        </p:sp>
      </p:grpSp>
      <p:grpSp>
        <p:nvGrpSpPr>
          <p:cNvPr id="22" name="Group 21"/>
          <p:cNvGrpSpPr/>
          <p:nvPr/>
        </p:nvGrpSpPr>
        <p:grpSpPr>
          <a:xfrm>
            <a:off x="156766" y="2956301"/>
            <a:ext cx="5057221" cy="1254955"/>
            <a:chOff x="156766" y="2956301"/>
            <a:chExt cx="5057221" cy="1254955"/>
          </a:xfrm>
        </p:grpSpPr>
        <p:sp>
          <p:nvSpPr>
            <p:cNvPr id="17" name="Freeform 16"/>
            <p:cNvSpPr/>
            <p:nvPr/>
          </p:nvSpPr>
          <p:spPr>
            <a:xfrm rot="21600000">
              <a:off x="4210023" y="3559895"/>
              <a:ext cx="1003964" cy="47766"/>
            </a:xfrm>
            <a:custGeom>
              <a:avLst/>
              <a:gdLst>
                <a:gd name="connsiteX0" fmla="*/ 0 w 1003964"/>
                <a:gd name="connsiteY0" fmla="*/ 23882 h 47765"/>
                <a:gd name="connsiteX1" fmla="*/ 1003964 w 1003964"/>
                <a:gd name="connsiteY1" fmla="*/ 23882 h 47765"/>
              </a:gdLst>
              <a:ahLst/>
              <a:cxnLst>
                <a:cxn ang="0">
                  <a:pos x="connsiteX0" y="connsiteY0"/>
                </a:cxn>
                <a:cxn ang="0">
                  <a:pos x="connsiteX1" y="connsiteY1"/>
                </a:cxn>
              </a:cxnLst>
              <a:rect l="l" t="t" r="r" b="b"/>
              <a:pathLst>
                <a:path w="1003964" h="47765">
                  <a:moveTo>
                    <a:pt x="1003964" y="23883"/>
                  </a:moveTo>
                  <a:lnTo>
                    <a:pt x="0" y="23883"/>
                  </a:lnTo>
                </a:path>
              </a:pathLst>
            </a:custGeom>
          </p:spPr>
          <p:style>
            <a:lnRef idx="1">
              <a:schemeClr val="dk1"/>
            </a:lnRef>
            <a:fillRef idx="0">
              <a:schemeClr val="dk1"/>
            </a:fillRef>
            <a:effectRef idx="0">
              <a:schemeClr val="dk1"/>
            </a:effectRef>
            <a:fontRef idx="minor">
              <a:schemeClr val="tx1"/>
            </a:fontRef>
          </p:style>
          <p:txBody>
            <a:bodyPr spcFirstLastPara="0" vert="horz" wrap="square" lIns="489583" tIns="-1216" rIns="489583" bIns="-1216" numCol="1" spcCol="1270" anchor="ctr" anchorCtr="0">
              <a:noAutofit/>
            </a:bodyPr>
            <a:lstStyle/>
            <a:p>
              <a:pPr lvl="0" algn="ctr" defTabSz="1422400" rtl="1">
                <a:lnSpc>
                  <a:spcPct val="90000"/>
                </a:lnSpc>
                <a:spcBef>
                  <a:spcPct val="0"/>
                </a:spcBef>
                <a:spcAft>
                  <a:spcPct val="35000"/>
                </a:spcAft>
              </a:pPr>
              <a:endParaRPr lang="en-US" sz="3200" kern="1200">
                <a:cs typeface="B Koodak" pitchFamily="2" charset="-78"/>
              </a:endParaRPr>
            </a:p>
          </p:txBody>
        </p:sp>
        <p:sp>
          <p:nvSpPr>
            <p:cNvPr id="18" name="Freeform 17"/>
            <p:cNvSpPr/>
            <p:nvPr/>
          </p:nvSpPr>
          <p:spPr>
            <a:xfrm>
              <a:off x="156766" y="2956301"/>
              <a:ext cx="4053256" cy="1254955"/>
            </a:xfrm>
            <a:custGeom>
              <a:avLst/>
              <a:gdLst>
                <a:gd name="connsiteX0" fmla="*/ 0 w 4053256"/>
                <a:gd name="connsiteY0" fmla="*/ 125496 h 1254955"/>
                <a:gd name="connsiteX1" fmla="*/ 36757 w 4053256"/>
                <a:gd name="connsiteY1" fmla="*/ 36757 h 1254955"/>
                <a:gd name="connsiteX2" fmla="*/ 125496 w 4053256"/>
                <a:gd name="connsiteY2" fmla="*/ 0 h 1254955"/>
                <a:gd name="connsiteX3" fmla="*/ 3927760 w 4053256"/>
                <a:gd name="connsiteY3" fmla="*/ 0 h 1254955"/>
                <a:gd name="connsiteX4" fmla="*/ 4016499 w 4053256"/>
                <a:gd name="connsiteY4" fmla="*/ 36757 h 1254955"/>
                <a:gd name="connsiteX5" fmla="*/ 4053256 w 4053256"/>
                <a:gd name="connsiteY5" fmla="*/ 125496 h 1254955"/>
                <a:gd name="connsiteX6" fmla="*/ 4053256 w 4053256"/>
                <a:gd name="connsiteY6" fmla="*/ 1129459 h 1254955"/>
                <a:gd name="connsiteX7" fmla="*/ 4016499 w 4053256"/>
                <a:gd name="connsiteY7" fmla="*/ 1218198 h 1254955"/>
                <a:gd name="connsiteX8" fmla="*/ 3927760 w 4053256"/>
                <a:gd name="connsiteY8" fmla="*/ 1254955 h 1254955"/>
                <a:gd name="connsiteX9" fmla="*/ 125496 w 4053256"/>
                <a:gd name="connsiteY9" fmla="*/ 1254955 h 1254955"/>
                <a:gd name="connsiteX10" fmla="*/ 36757 w 4053256"/>
                <a:gd name="connsiteY10" fmla="*/ 1218198 h 1254955"/>
                <a:gd name="connsiteX11" fmla="*/ 0 w 4053256"/>
                <a:gd name="connsiteY11" fmla="*/ 1129459 h 1254955"/>
                <a:gd name="connsiteX12" fmla="*/ 0 w 4053256"/>
                <a:gd name="connsiteY12" fmla="*/ 125496 h 125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53256" h="1254955">
                  <a:moveTo>
                    <a:pt x="0" y="125496"/>
                  </a:moveTo>
                  <a:cubicBezTo>
                    <a:pt x="0" y="92212"/>
                    <a:pt x="13222" y="60292"/>
                    <a:pt x="36757" y="36757"/>
                  </a:cubicBezTo>
                  <a:cubicBezTo>
                    <a:pt x="60292" y="13222"/>
                    <a:pt x="92213" y="0"/>
                    <a:pt x="125496" y="0"/>
                  </a:cubicBezTo>
                  <a:lnTo>
                    <a:pt x="3927760" y="0"/>
                  </a:lnTo>
                  <a:cubicBezTo>
                    <a:pt x="3961044" y="0"/>
                    <a:pt x="3992964" y="13222"/>
                    <a:pt x="4016499" y="36757"/>
                  </a:cubicBezTo>
                  <a:cubicBezTo>
                    <a:pt x="4040034" y="60292"/>
                    <a:pt x="4053256" y="92213"/>
                    <a:pt x="4053256" y="125496"/>
                  </a:cubicBezTo>
                  <a:lnTo>
                    <a:pt x="4053256" y="1129459"/>
                  </a:lnTo>
                  <a:cubicBezTo>
                    <a:pt x="4053256" y="1162743"/>
                    <a:pt x="4040034" y="1194663"/>
                    <a:pt x="4016499" y="1218198"/>
                  </a:cubicBezTo>
                  <a:cubicBezTo>
                    <a:pt x="3992964" y="1241733"/>
                    <a:pt x="3961044" y="1254955"/>
                    <a:pt x="3927760" y="1254955"/>
                  </a:cubicBezTo>
                  <a:lnTo>
                    <a:pt x="125496" y="1254955"/>
                  </a:lnTo>
                  <a:cubicBezTo>
                    <a:pt x="92212" y="1254955"/>
                    <a:pt x="60292" y="1241733"/>
                    <a:pt x="36757" y="1218198"/>
                  </a:cubicBezTo>
                  <a:cubicBezTo>
                    <a:pt x="13222" y="1194663"/>
                    <a:pt x="0" y="1162742"/>
                    <a:pt x="0" y="1129459"/>
                  </a:cubicBezTo>
                  <a:lnTo>
                    <a:pt x="0" y="125496"/>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57076" tIns="57076" rIns="57076" bIns="57076" numCol="1" spcCol="1270" anchor="ctr" anchorCtr="0">
              <a:noAutofit/>
            </a:bodyPr>
            <a:lstStyle/>
            <a:p>
              <a:pPr algn="ctr" defTabSz="1422400" rtl="1">
                <a:lnSpc>
                  <a:spcPct val="90000"/>
                </a:lnSpc>
                <a:spcBef>
                  <a:spcPct val="0"/>
                </a:spcBef>
                <a:spcAft>
                  <a:spcPct val="35000"/>
                </a:spcAft>
              </a:pPr>
              <a:r>
                <a:rPr lang="fa-IR" sz="3200" b="1" dirty="0" smtClean="0">
                  <a:cs typeface="B Zar" pitchFamily="2" charset="-78"/>
                </a:rPr>
                <a:t>رعايت موالات</a:t>
              </a:r>
              <a:endParaRPr lang="en-US" sz="3200" b="1" dirty="0">
                <a:cs typeface="B Zar" pitchFamily="2" charset="-78"/>
              </a:endParaRPr>
            </a:p>
          </p:txBody>
        </p:sp>
      </p:grpSp>
      <p:grpSp>
        <p:nvGrpSpPr>
          <p:cNvPr id="23" name="Group 22"/>
          <p:cNvGrpSpPr/>
          <p:nvPr/>
        </p:nvGrpSpPr>
        <p:grpSpPr>
          <a:xfrm>
            <a:off x="156766" y="3426348"/>
            <a:ext cx="4579122" cy="2228107"/>
            <a:chOff x="156766" y="3426348"/>
            <a:chExt cx="4579122" cy="2228107"/>
          </a:xfrm>
        </p:grpSpPr>
        <p:sp>
          <p:nvSpPr>
            <p:cNvPr id="19" name="Freeform 18"/>
            <p:cNvSpPr/>
            <p:nvPr/>
          </p:nvSpPr>
          <p:spPr>
            <a:xfrm rot="18289469">
              <a:off x="3832976" y="4281494"/>
              <a:ext cx="1758058" cy="47766"/>
            </a:xfrm>
            <a:custGeom>
              <a:avLst/>
              <a:gdLst>
                <a:gd name="connsiteX0" fmla="*/ 0 w 1758058"/>
                <a:gd name="connsiteY0" fmla="*/ 23882 h 47765"/>
                <a:gd name="connsiteX1" fmla="*/ 1758058 w 1758058"/>
                <a:gd name="connsiteY1" fmla="*/ 23882 h 47765"/>
              </a:gdLst>
              <a:ahLst/>
              <a:cxnLst>
                <a:cxn ang="0">
                  <a:pos x="connsiteX0" y="connsiteY0"/>
                </a:cxn>
                <a:cxn ang="0">
                  <a:pos x="connsiteX1" y="connsiteY1"/>
                </a:cxn>
              </a:cxnLst>
              <a:rect l="l" t="t" r="r" b="b"/>
              <a:pathLst>
                <a:path w="1758058" h="47765">
                  <a:moveTo>
                    <a:pt x="1758058" y="23883"/>
                  </a:moveTo>
                  <a:lnTo>
                    <a:pt x="0" y="23883"/>
                  </a:lnTo>
                </a:path>
              </a:pathLst>
            </a:custGeom>
          </p:spPr>
          <p:style>
            <a:lnRef idx="1">
              <a:schemeClr val="dk1"/>
            </a:lnRef>
            <a:fillRef idx="0">
              <a:schemeClr val="dk1"/>
            </a:fillRef>
            <a:effectRef idx="0">
              <a:schemeClr val="dk1"/>
            </a:effectRef>
            <a:fontRef idx="minor">
              <a:schemeClr val="tx1"/>
            </a:fontRef>
          </p:style>
          <p:txBody>
            <a:bodyPr spcFirstLastPara="0" vert="horz" wrap="square" lIns="847777" tIns="-20068" rIns="847778" bIns="-20069" numCol="1" spcCol="1270" anchor="ctr" anchorCtr="0">
              <a:noAutofit/>
            </a:bodyPr>
            <a:lstStyle/>
            <a:p>
              <a:pPr lvl="0" algn="ctr" defTabSz="1422400" rtl="1">
                <a:lnSpc>
                  <a:spcPct val="90000"/>
                </a:lnSpc>
                <a:spcBef>
                  <a:spcPct val="0"/>
                </a:spcBef>
                <a:spcAft>
                  <a:spcPct val="35000"/>
                </a:spcAft>
              </a:pPr>
              <a:endParaRPr lang="en-US" sz="3200" kern="1200">
                <a:cs typeface="B Koodak" pitchFamily="2" charset="-78"/>
              </a:endParaRPr>
            </a:p>
          </p:txBody>
        </p:sp>
        <p:sp>
          <p:nvSpPr>
            <p:cNvPr id="20" name="Freeform 19"/>
            <p:cNvSpPr/>
            <p:nvPr/>
          </p:nvSpPr>
          <p:spPr>
            <a:xfrm>
              <a:off x="156766" y="4399500"/>
              <a:ext cx="4053256" cy="1254955"/>
            </a:xfrm>
            <a:custGeom>
              <a:avLst/>
              <a:gdLst>
                <a:gd name="connsiteX0" fmla="*/ 0 w 4053256"/>
                <a:gd name="connsiteY0" fmla="*/ 125496 h 1254955"/>
                <a:gd name="connsiteX1" fmla="*/ 36757 w 4053256"/>
                <a:gd name="connsiteY1" fmla="*/ 36757 h 1254955"/>
                <a:gd name="connsiteX2" fmla="*/ 125496 w 4053256"/>
                <a:gd name="connsiteY2" fmla="*/ 0 h 1254955"/>
                <a:gd name="connsiteX3" fmla="*/ 3927760 w 4053256"/>
                <a:gd name="connsiteY3" fmla="*/ 0 h 1254955"/>
                <a:gd name="connsiteX4" fmla="*/ 4016499 w 4053256"/>
                <a:gd name="connsiteY4" fmla="*/ 36757 h 1254955"/>
                <a:gd name="connsiteX5" fmla="*/ 4053256 w 4053256"/>
                <a:gd name="connsiteY5" fmla="*/ 125496 h 1254955"/>
                <a:gd name="connsiteX6" fmla="*/ 4053256 w 4053256"/>
                <a:gd name="connsiteY6" fmla="*/ 1129459 h 1254955"/>
                <a:gd name="connsiteX7" fmla="*/ 4016499 w 4053256"/>
                <a:gd name="connsiteY7" fmla="*/ 1218198 h 1254955"/>
                <a:gd name="connsiteX8" fmla="*/ 3927760 w 4053256"/>
                <a:gd name="connsiteY8" fmla="*/ 1254955 h 1254955"/>
                <a:gd name="connsiteX9" fmla="*/ 125496 w 4053256"/>
                <a:gd name="connsiteY9" fmla="*/ 1254955 h 1254955"/>
                <a:gd name="connsiteX10" fmla="*/ 36757 w 4053256"/>
                <a:gd name="connsiteY10" fmla="*/ 1218198 h 1254955"/>
                <a:gd name="connsiteX11" fmla="*/ 0 w 4053256"/>
                <a:gd name="connsiteY11" fmla="*/ 1129459 h 1254955"/>
                <a:gd name="connsiteX12" fmla="*/ 0 w 4053256"/>
                <a:gd name="connsiteY12" fmla="*/ 125496 h 125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53256" h="1254955">
                  <a:moveTo>
                    <a:pt x="0" y="125496"/>
                  </a:moveTo>
                  <a:cubicBezTo>
                    <a:pt x="0" y="92212"/>
                    <a:pt x="13222" y="60292"/>
                    <a:pt x="36757" y="36757"/>
                  </a:cubicBezTo>
                  <a:cubicBezTo>
                    <a:pt x="60292" y="13222"/>
                    <a:pt x="92213" y="0"/>
                    <a:pt x="125496" y="0"/>
                  </a:cubicBezTo>
                  <a:lnTo>
                    <a:pt x="3927760" y="0"/>
                  </a:lnTo>
                  <a:cubicBezTo>
                    <a:pt x="3961044" y="0"/>
                    <a:pt x="3992964" y="13222"/>
                    <a:pt x="4016499" y="36757"/>
                  </a:cubicBezTo>
                  <a:cubicBezTo>
                    <a:pt x="4040034" y="60292"/>
                    <a:pt x="4053256" y="92213"/>
                    <a:pt x="4053256" y="125496"/>
                  </a:cubicBezTo>
                  <a:lnTo>
                    <a:pt x="4053256" y="1129459"/>
                  </a:lnTo>
                  <a:cubicBezTo>
                    <a:pt x="4053256" y="1162743"/>
                    <a:pt x="4040034" y="1194663"/>
                    <a:pt x="4016499" y="1218198"/>
                  </a:cubicBezTo>
                  <a:cubicBezTo>
                    <a:pt x="3992964" y="1241733"/>
                    <a:pt x="3961044" y="1254955"/>
                    <a:pt x="3927760" y="1254955"/>
                  </a:cubicBezTo>
                  <a:lnTo>
                    <a:pt x="125496" y="1254955"/>
                  </a:lnTo>
                  <a:cubicBezTo>
                    <a:pt x="92212" y="1254955"/>
                    <a:pt x="60292" y="1241733"/>
                    <a:pt x="36757" y="1218198"/>
                  </a:cubicBezTo>
                  <a:cubicBezTo>
                    <a:pt x="13222" y="1194663"/>
                    <a:pt x="0" y="1162742"/>
                    <a:pt x="0" y="1129459"/>
                  </a:cubicBezTo>
                  <a:lnTo>
                    <a:pt x="0" y="125496"/>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57076" tIns="57076" rIns="57076" bIns="57076" numCol="1" spcCol="1270" anchor="ctr" anchorCtr="0">
              <a:noAutofit/>
            </a:bodyPr>
            <a:lstStyle/>
            <a:p>
              <a:pPr algn="ctr" defTabSz="1422400" rtl="1">
                <a:lnSpc>
                  <a:spcPct val="90000"/>
                </a:lnSpc>
                <a:spcBef>
                  <a:spcPct val="0"/>
                </a:spcBef>
                <a:spcAft>
                  <a:spcPct val="35000"/>
                </a:spcAft>
              </a:pPr>
              <a:r>
                <a:rPr lang="fa-IR" sz="3200" b="1" dirty="0" smtClean="0">
                  <a:cs typeface="B Zar" pitchFamily="2" charset="-78"/>
                </a:rPr>
                <a:t>خودش وضو بگيرد</a:t>
              </a:r>
              <a:endParaRPr lang="en-US" sz="3200" b="1" dirty="0">
                <a:cs typeface="B Zar" pitchFamily="2" charset="-78"/>
              </a:endParaRPr>
            </a:p>
          </p:txBody>
        </p:sp>
      </p:grpSp>
      <p:sp>
        <p:nvSpPr>
          <p:cNvPr id="24" name="8-Point Star 23">
            <a:hlinkClick r:id="rId2" action="ppaction://hlinksldjump"/>
          </p:cNvPr>
          <p:cNvSpPr/>
          <p:nvPr/>
        </p:nvSpPr>
        <p:spPr>
          <a:xfrm>
            <a:off x="228600" y="1981200"/>
            <a:ext cx="381000" cy="3810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5" name="8-Point Star 24">
            <a:hlinkClick r:id="rId3" action="ppaction://hlinksldjump"/>
          </p:cNvPr>
          <p:cNvSpPr/>
          <p:nvPr/>
        </p:nvSpPr>
        <p:spPr>
          <a:xfrm>
            <a:off x="228600" y="3429000"/>
            <a:ext cx="381000" cy="3810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6" name="8-Point Star 25">
            <a:hlinkClick r:id="rId4" action="ppaction://hlinksldjump"/>
          </p:cNvPr>
          <p:cNvSpPr/>
          <p:nvPr/>
        </p:nvSpPr>
        <p:spPr>
          <a:xfrm>
            <a:off x="228600" y="4847772"/>
            <a:ext cx="381000" cy="3810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7" name="Striped Right Arrow 26">
            <a:hlinkClick r:id="rId5" action="ppaction://hlinksldjump"/>
          </p:cNvPr>
          <p:cNvSpPr/>
          <p:nvPr/>
        </p:nvSpPr>
        <p:spPr>
          <a:xfrm rot="10800000">
            <a:off x="29028" y="6295572"/>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4"/>
                                        </p:tgtEl>
                                        <p:attrNameLst>
                                          <p:attrName>style.visibility</p:attrName>
                                        </p:attrNameLst>
                                      </p:cBhvr>
                                      <p:to>
                                        <p:strVal val="visible"/>
                                      </p:to>
                                    </p:set>
                                    <p:anim calcmode="discrete" valueType="clr">
                                      <p:cBhvr override="childStyle">
                                        <p:cTn id="26"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4"/>
                                        </p:tgtEl>
                                        <p:attrNameLst>
                                          <p:attrName>fillcolor</p:attrName>
                                        </p:attrNameLst>
                                      </p:cBhvr>
                                      <p:tavLst>
                                        <p:tav tm="0">
                                          <p:val>
                                            <p:clrVal>
                                              <a:schemeClr val="accent2"/>
                                            </p:clrVal>
                                          </p:val>
                                        </p:tav>
                                        <p:tav tm="50000">
                                          <p:val>
                                            <p:clrVal>
                                              <a:schemeClr val="hlink"/>
                                            </p:clrVal>
                                          </p:val>
                                        </p:tav>
                                      </p:tavLst>
                                    </p:anim>
                                    <p:set>
                                      <p:cBhvr>
                                        <p:cTn id="28" dur="80"/>
                                        <p:tgtEl>
                                          <p:spTgt spid="14"/>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2000"/>
                                        <p:tgtEl>
                                          <p:spTgt spid="24"/>
                                        </p:tgtEl>
                                      </p:cBhvr>
                                    </p:animEffect>
                                  </p:childTnLst>
                                </p:cTn>
                              </p:par>
                              <p:par>
                                <p:cTn id="37" presetID="8" presetClass="emph" presetSubtype="0" repeatCount="indefinite" fill="hold" grpId="1" nodeType="withEffect">
                                  <p:stCondLst>
                                    <p:cond delay="0"/>
                                  </p:stCondLst>
                                  <p:childTnLst>
                                    <p:animRot by="21600000">
                                      <p:cBhvr>
                                        <p:cTn id="38" dur="2000" fill="hold"/>
                                        <p:tgtEl>
                                          <p:spTgt spid="24"/>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randombar(horizontal)">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randombar(horizontal)">
                                      <p:cBhvr>
                                        <p:cTn id="48" dur="500"/>
                                        <p:tgtEl>
                                          <p:spTgt spid="2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2000"/>
                                        <p:tgtEl>
                                          <p:spTgt spid="25"/>
                                        </p:tgtEl>
                                      </p:cBhvr>
                                    </p:animEffect>
                                  </p:childTnLst>
                                </p:cTn>
                              </p:par>
                              <p:par>
                                <p:cTn id="52" presetID="8" presetClass="emph" presetSubtype="0" repeatCount="indefinite" fill="hold" grpId="1" nodeType="withEffect">
                                  <p:stCondLst>
                                    <p:cond delay="0"/>
                                  </p:stCondLst>
                                  <p:childTnLst>
                                    <p:animRot by="21600000">
                                      <p:cBhvr>
                                        <p:cTn id="53" dur="2000" fill="hold"/>
                                        <p:tgtEl>
                                          <p:spTgt spid="25"/>
                                        </p:tgtEl>
                                        <p:attrNameLst>
                                          <p:attrName>r</p:attrName>
                                        </p:attrNameLst>
                                      </p:cBhvr>
                                    </p:animRot>
                                  </p:childTnLst>
                                </p:cTn>
                              </p:par>
                              <p:par>
                                <p:cTn id="54" presetID="10"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2000"/>
                                        <p:tgtEl>
                                          <p:spTgt spid="26"/>
                                        </p:tgtEl>
                                      </p:cBhvr>
                                    </p:animEffect>
                                  </p:childTnLst>
                                </p:cTn>
                              </p:par>
                              <p:par>
                                <p:cTn id="57" presetID="8" presetClass="emph" presetSubtype="0" repeatCount="indefinite" fill="hold" grpId="1" nodeType="withEffect">
                                  <p:stCondLst>
                                    <p:cond delay="0"/>
                                  </p:stCondLst>
                                  <p:childTnLst>
                                    <p:animRot by="21600000">
                                      <p:cBhvr>
                                        <p:cTn id="58" dur="2000" fill="hold"/>
                                        <p:tgtEl>
                                          <p:spTgt spid="26"/>
                                        </p:tgtEl>
                                        <p:attrNameLst>
                                          <p:attrName>r</p:attrName>
                                        </p:attrNameLst>
                                      </p:cBhvr>
                                    </p:animRot>
                                  </p:childTnLst>
                                </p:cTn>
                              </p:par>
                            </p:childTnLst>
                          </p:cTn>
                        </p:par>
                        <p:par>
                          <p:cTn id="59" fill="hold">
                            <p:stCondLst>
                              <p:cond delay="2000"/>
                            </p:stCondLst>
                            <p:childTnLst>
                              <p:par>
                                <p:cTn id="60" presetID="53"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14" grpId="0" animBg="1"/>
      <p:bldP spid="24" grpId="0" animBg="1"/>
      <p:bldP spid="24" grpId="1" animBg="1"/>
      <p:bldP spid="25" grpId="0" animBg="1"/>
      <p:bldP spid="25" grpId="1" animBg="1"/>
      <p:bldP spid="26" grpId="0" animBg="1"/>
      <p:bldP spid="26" grpId="1" animBg="1"/>
      <p:bldP spid="2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2712</TotalTime>
  <Words>949</Words>
  <Application>Microsoft Office PowerPoint</Application>
  <PresentationFormat>On-screen Show (4:3)</PresentationFormat>
  <Paragraphs>77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Khodshekan</dc:creator>
  <cp:lastModifiedBy>ebrahim</cp:lastModifiedBy>
  <cp:revision>375</cp:revision>
  <dcterms:created xsi:type="dcterms:W3CDTF">2006-08-16T00:00:00Z</dcterms:created>
  <dcterms:modified xsi:type="dcterms:W3CDTF">2014-08-13T19:30:32Z</dcterms:modified>
</cp:coreProperties>
</file>