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31"/>
  </p:notesMasterIdLst>
  <p:handoutMasterIdLst>
    <p:handoutMasterId r:id="rId32"/>
  </p:handoutMasterIdLst>
  <p:sldIdLst>
    <p:sldId id="277" r:id="rId2"/>
    <p:sldId id="278" r:id="rId3"/>
    <p:sldId id="279" r:id="rId4"/>
    <p:sldId id="280" r:id="rId5"/>
    <p:sldId id="291" r:id="rId6"/>
    <p:sldId id="292" r:id="rId7"/>
    <p:sldId id="308" r:id="rId8"/>
    <p:sldId id="309" r:id="rId9"/>
    <p:sldId id="310" r:id="rId10"/>
    <p:sldId id="311" r:id="rId11"/>
    <p:sldId id="312" r:id="rId12"/>
    <p:sldId id="283" r:id="rId13"/>
    <p:sldId id="284" r:id="rId14"/>
    <p:sldId id="296" r:id="rId15"/>
    <p:sldId id="297" r:id="rId16"/>
    <p:sldId id="298" r:id="rId17"/>
    <p:sldId id="299" r:id="rId18"/>
    <p:sldId id="285" r:id="rId19"/>
    <p:sldId id="286" r:id="rId20"/>
    <p:sldId id="287" r:id="rId21"/>
    <p:sldId id="288" r:id="rId22"/>
    <p:sldId id="300" r:id="rId23"/>
    <p:sldId id="301" r:id="rId24"/>
    <p:sldId id="302" r:id="rId25"/>
    <p:sldId id="303" r:id="rId26"/>
    <p:sldId id="304" r:id="rId27"/>
    <p:sldId id="305" r:id="rId28"/>
    <p:sldId id="306" r:id="rId29"/>
    <p:sldId id="307" r:id="rId30"/>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350" y="-96"/>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 xmlns:p14="http://schemas.microsoft.com/office/powerpoint/2010/main"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 xmlns:p14="http://schemas.microsoft.com/office/powerpoint/2010/main"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3" y="1943111"/>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238884" y="2295942"/>
            <a:ext cx="2714644"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16</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738158" y="2214554"/>
            <a:ext cx="4540250" cy="2308324"/>
          </a:xfrm>
          <a:prstGeom prst="rect">
            <a:avLst/>
          </a:prstGeom>
          <a:noFill/>
        </p:spPr>
        <p:txBody>
          <a:bodyPr wrap="square" rtlCol="0">
            <a:spAutoFit/>
          </a:bodyPr>
          <a:lstStyle/>
          <a:p>
            <a:pPr algn="ctr" rtl="1"/>
            <a:r>
              <a:rPr lang="fa-IR"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شکیات نماز</a:t>
            </a:r>
            <a:endParaRPr 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ctr" rtl="1"/>
            <a:r>
              <a:rPr lang="fa-IR"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2</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500174"/>
            <a:ext cx="8858312" cy="4518047"/>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586147"/>
            <a:ext cx="8358246" cy="2503249"/>
          </a:xfrm>
          <a:prstGeom prst="rect">
            <a:avLst/>
          </a:prstGeom>
        </p:spPr>
        <p:txBody>
          <a:bodyPr wrap="square">
            <a:spAutoFit/>
          </a:bodyPr>
          <a:lstStyle/>
          <a:p>
            <a:pPr algn="justLow" defTabSz="1244600" rtl="1">
              <a:lnSpc>
                <a:spcPts val="4700"/>
              </a:lnSpc>
              <a:spcBef>
                <a:spcPct val="0"/>
              </a:spcBef>
            </a:pPr>
            <a:r>
              <a:rPr lang="fa-IR" sz="4000" b="1" dirty="0" smtClean="0">
                <a:solidFill>
                  <a:schemeClr val="dk1"/>
                </a:solidFill>
                <a:cs typeface="B Zar" pitchFamily="2" charset="-78"/>
              </a:rPr>
              <a:t>كسى كه در بجاى آوردن نماز، كثيرالشك است حكم افراد عادى را دارد ولى وسواسى</a:t>
            </a:r>
            <a:br>
              <a:rPr lang="fa-IR" sz="4000" b="1" dirty="0" smtClean="0">
                <a:solidFill>
                  <a:schemeClr val="dk1"/>
                </a:solidFill>
                <a:cs typeface="B Zar" pitchFamily="2" charset="-78"/>
              </a:rPr>
            </a:br>
            <a:r>
              <a:rPr lang="fa-IR" sz="4000" b="1" dirty="0" smtClean="0">
                <a:solidFill>
                  <a:schemeClr val="dk1"/>
                </a:solidFill>
                <a:cs typeface="B Zar" pitchFamily="2" charset="-78"/>
              </a:rPr>
              <a:t>به شك خود اعتنا نمى‏كند، هرچند در وقت نماز شك كند.</a:t>
            </a:r>
            <a:endParaRPr lang="en-US" sz="4000" b="1" dirty="0">
              <a:solidFill>
                <a:schemeClr val="dk1"/>
              </a:solidFill>
              <a:cs typeface="B Zar" pitchFamily="2" charset="-78"/>
            </a:endParaRPr>
          </a:p>
        </p:txBody>
      </p:sp>
      <p:sp>
        <p:nvSpPr>
          <p:cNvPr id="10" name="Rectangle 9"/>
          <p:cNvSpPr/>
          <p:nvPr/>
        </p:nvSpPr>
        <p:spPr>
          <a:xfrm>
            <a:off x="7667644" y="642918"/>
            <a:ext cx="1547218" cy="830997"/>
          </a:xfrm>
          <a:prstGeom prst="rect">
            <a:avLst/>
          </a:prstGeom>
        </p:spPr>
        <p:txBody>
          <a:bodyPr wrap="none">
            <a:spAutoFit/>
          </a:bodyPr>
          <a:lstStyle/>
          <a:p>
            <a:pPr lvl="0"/>
            <a:r>
              <a:rPr lang="fa-IR" sz="4800" b="1" dirty="0" smtClean="0">
                <a:solidFill>
                  <a:srgbClr val="C00000"/>
                </a:solidFill>
                <a:cs typeface="B Zar" pitchFamily="2" charset="-78"/>
              </a:rPr>
              <a:t>مسأله: </a:t>
            </a:r>
            <a:endParaRPr lang="en-US" sz="48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1"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0"/>
                                        </p:tgtEl>
                                        <p:attrNameLst>
                                          <p:attrName>style.visibility</p:attrName>
                                        </p:attrNameLst>
                                      </p:cBhvr>
                                      <p:to>
                                        <p:strVal val="visible"/>
                                      </p:to>
                                    </p:set>
                                    <p:anim calcmode="discrete" valueType="clr">
                                      <p:cBhvr override="childStyle">
                                        <p:cTn id="19"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0"/>
                                        </p:tgtEl>
                                        <p:attrNameLst>
                                          <p:attrName>fillcolor</p:attrName>
                                        </p:attrNameLst>
                                      </p:cBhvr>
                                      <p:tavLst>
                                        <p:tav tm="0">
                                          <p:val>
                                            <p:clrVal>
                                              <a:schemeClr val="accent2"/>
                                            </p:clrVal>
                                          </p:val>
                                        </p:tav>
                                        <p:tav tm="50000">
                                          <p:val>
                                            <p:clrVal>
                                              <a:schemeClr val="hlink"/>
                                            </p:clrVal>
                                          </p:val>
                                        </p:tav>
                                      </p:tavLst>
                                    </p:anim>
                                    <p:set>
                                      <p:cBhvr>
                                        <p:cTn id="21"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6" name="Freeform 15"/>
          <p:cNvSpPr/>
          <p:nvPr/>
        </p:nvSpPr>
        <p:spPr>
          <a:xfrm>
            <a:off x="209616" y="1702369"/>
            <a:ext cx="9601168" cy="3941209"/>
          </a:xfrm>
          <a:custGeom>
            <a:avLst/>
            <a:gdLst>
              <a:gd name="connsiteX0" fmla="*/ 0 w 9601168"/>
              <a:gd name="connsiteY0" fmla="*/ 0 h 5386500"/>
              <a:gd name="connsiteX1" fmla="*/ 9601168 w 9601168"/>
              <a:gd name="connsiteY1" fmla="*/ 0 h 5386500"/>
              <a:gd name="connsiteX2" fmla="*/ 9601168 w 9601168"/>
              <a:gd name="connsiteY2" fmla="*/ 5386500 h 5386500"/>
              <a:gd name="connsiteX3" fmla="*/ 0 w 9601168"/>
              <a:gd name="connsiteY3" fmla="*/ 5386500 h 5386500"/>
              <a:gd name="connsiteX4" fmla="*/ 0 w 9601168"/>
              <a:gd name="connsiteY4" fmla="*/ 0 h 538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168" h="5386500">
                <a:moveTo>
                  <a:pt x="0" y="0"/>
                </a:moveTo>
                <a:lnTo>
                  <a:pt x="9601168" y="0"/>
                </a:lnTo>
                <a:lnTo>
                  <a:pt x="9601168" y="5386500"/>
                </a:lnTo>
                <a:lnTo>
                  <a:pt x="0" y="5386500"/>
                </a:lnTo>
                <a:lnTo>
                  <a:pt x="0" y="0"/>
                </a:lnTo>
                <a:close/>
              </a:path>
            </a:pathLst>
          </a:custGeom>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45157" tIns="791464" rIns="745157" bIns="270256" numCol="1" spcCol="1270" anchor="t" anchorCtr="0">
            <a:noAutofit/>
          </a:bodyPr>
          <a:lstStyle/>
          <a:p>
            <a:pPr algn="justLow" defTabSz="1244600" rtl="1">
              <a:lnSpc>
                <a:spcPts val="4800"/>
              </a:lnSpc>
              <a:spcBef>
                <a:spcPct val="0"/>
              </a:spcBef>
            </a:pPr>
            <a:r>
              <a:rPr lang="fa-IR" sz="4000" b="1" dirty="0" smtClean="0">
                <a:solidFill>
                  <a:schemeClr val="dk1"/>
                </a:solidFill>
                <a:cs typeface="B Zar" pitchFamily="2" charset="-78"/>
              </a:rPr>
              <a:t>اگر نمازگزار در صحّت نماز خوانده شده شك كند، اعتنا نمى‏كند و خواندن دوباره نماز لازم نيست، چه پيش از گذشتن وقت نماز باشد يا پس از آن.</a:t>
            </a:r>
            <a:endParaRPr lang="en-US" sz="4000" b="1" dirty="0">
              <a:solidFill>
                <a:schemeClr val="dk1"/>
              </a:solidFill>
              <a:cs typeface="B Zar" pitchFamily="2" charset="-78"/>
            </a:endParaRPr>
          </a:p>
        </p:txBody>
      </p:sp>
      <p:sp>
        <p:nvSpPr>
          <p:cNvPr id="17" name="Freeform 16"/>
          <p:cNvSpPr/>
          <p:nvPr/>
        </p:nvSpPr>
        <p:spPr>
          <a:xfrm>
            <a:off x="5238752" y="1285860"/>
            <a:ext cx="4091972" cy="884339"/>
          </a:xfrm>
          <a:custGeom>
            <a:avLst/>
            <a:gdLst>
              <a:gd name="connsiteX0" fmla="*/ 0 w 6720817"/>
              <a:gd name="connsiteY0" fmla="*/ 147393 h 884339"/>
              <a:gd name="connsiteX1" fmla="*/ 43171 w 6720817"/>
              <a:gd name="connsiteY1" fmla="*/ 43170 h 884339"/>
              <a:gd name="connsiteX2" fmla="*/ 147394 w 6720817"/>
              <a:gd name="connsiteY2" fmla="*/ 0 h 884339"/>
              <a:gd name="connsiteX3" fmla="*/ 6573424 w 6720817"/>
              <a:gd name="connsiteY3" fmla="*/ 0 h 884339"/>
              <a:gd name="connsiteX4" fmla="*/ 6677647 w 6720817"/>
              <a:gd name="connsiteY4" fmla="*/ 43171 h 884339"/>
              <a:gd name="connsiteX5" fmla="*/ 6720817 w 6720817"/>
              <a:gd name="connsiteY5" fmla="*/ 147394 h 884339"/>
              <a:gd name="connsiteX6" fmla="*/ 6720817 w 6720817"/>
              <a:gd name="connsiteY6" fmla="*/ 736946 h 884339"/>
              <a:gd name="connsiteX7" fmla="*/ 6677647 w 6720817"/>
              <a:gd name="connsiteY7" fmla="*/ 841169 h 884339"/>
              <a:gd name="connsiteX8" fmla="*/ 6573424 w 6720817"/>
              <a:gd name="connsiteY8" fmla="*/ 884339 h 884339"/>
              <a:gd name="connsiteX9" fmla="*/ 147393 w 6720817"/>
              <a:gd name="connsiteY9" fmla="*/ 884339 h 884339"/>
              <a:gd name="connsiteX10" fmla="*/ 43170 w 6720817"/>
              <a:gd name="connsiteY10" fmla="*/ 841168 h 884339"/>
              <a:gd name="connsiteX11" fmla="*/ 0 w 6720817"/>
              <a:gd name="connsiteY11" fmla="*/ 736945 h 884339"/>
              <a:gd name="connsiteX12" fmla="*/ 0 w 6720817"/>
              <a:gd name="connsiteY12" fmla="*/ 147393 h 88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20817" h="884339">
                <a:moveTo>
                  <a:pt x="0" y="147393"/>
                </a:moveTo>
                <a:cubicBezTo>
                  <a:pt x="0" y="108302"/>
                  <a:pt x="15529" y="70812"/>
                  <a:pt x="43171" y="43170"/>
                </a:cubicBezTo>
                <a:cubicBezTo>
                  <a:pt x="70813" y="15528"/>
                  <a:pt x="108303" y="0"/>
                  <a:pt x="147394" y="0"/>
                </a:cubicBezTo>
                <a:lnTo>
                  <a:pt x="6573424" y="0"/>
                </a:lnTo>
                <a:cubicBezTo>
                  <a:pt x="6612515" y="0"/>
                  <a:pt x="6650005" y="15529"/>
                  <a:pt x="6677647" y="43171"/>
                </a:cubicBezTo>
                <a:cubicBezTo>
                  <a:pt x="6705289" y="70813"/>
                  <a:pt x="6720817" y="108303"/>
                  <a:pt x="6720817" y="147394"/>
                </a:cubicBezTo>
                <a:lnTo>
                  <a:pt x="6720817" y="736946"/>
                </a:lnTo>
                <a:cubicBezTo>
                  <a:pt x="6720817" y="776037"/>
                  <a:pt x="6705288" y="813527"/>
                  <a:pt x="6677647" y="841169"/>
                </a:cubicBezTo>
                <a:cubicBezTo>
                  <a:pt x="6650005" y="868811"/>
                  <a:pt x="6612515" y="884339"/>
                  <a:pt x="6573424" y="884339"/>
                </a:cubicBezTo>
                <a:lnTo>
                  <a:pt x="147393" y="884339"/>
                </a:lnTo>
                <a:cubicBezTo>
                  <a:pt x="108302" y="884339"/>
                  <a:pt x="70812" y="868810"/>
                  <a:pt x="43170" y="841168"/>
                </a:cubicBezTo>
                <a:cubicBezTo>
                  <a:pt x="15528" y="813526"/>
                  <a:pt x="0" y="776036"/>
                  <a:pt x="0" y="736945"/>
                </a:cubicBezTo>
                <a:lnTo>
                  <a:pt x="0" y="14739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297201" tIns="43170" rIns="297201" bIns="43170" numCol="1" spcCol="1270" anchor="ctr" anchorCtr="0">
            <a:noAutofit/>
          </a:bodyPr>
          <a:lstStyle/>
          <a:p>
            <a:pPr algn="r" rtl="1"/>
            <a:r>
              <a:rPr lang="fa-IR" sz="4000" b="1" dirty="0" smtClean="0">
                <a:solidFill>
                  <a:srgbClr val="C00000"/>
                </a:solidFill>
                <a:cs typeface="B Zar" pitchFamily="2" charset="-78"/>
              </a:rPr>
              <a:t>شك در صحّت نماز </a:t>
            </a:r>
            <a:endParaRPr lang="en-US" sz="4000" b="1"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
                                        </p:tgtEl>
                                        <p:attrNameLst>
                                          <p:attrName>fillcolor</p:attrName>
                                        </p:attrNameLst>
                                      </p:cBhvr>
                                      <p:tavLst>
                                        <p:tav tm="0">
                                          <p:val>
                                            <p:clrVal>
                                              <a:schemeClr val="accent2"/>
                                            </p:clrVal>
                                          </p:val>
                                        </p:tav>
                                        <p:tav tm="50000">
                                          <p:val>
                                            <p:clrVal>
                                              <a:schemeClr val="hlink"/>
                                            </p:clrVal>
                                          </p:val>
                                        </p:tav>
                                      </p:tavLst>
                                    </p:anim>
                                    <p:set>
                                      <p:cBhvr>
                                        <p:cTn id="9" dur="80"/>
                                        <p:tgtEl>
                                          <p:spTgt spid="1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6"/>
                                        </p:tgtEl>
                                        <p:attrNameLst>
                                          <p:attrName>style.visibility</p:attrName>
                                        </p:attrNameLst>
                                      </p:cBhvr>
                                      <p:to>
                                        <p:strVal val="visible"/>
                                      </p:to>
                                    </p:set>
                                    <p:anim calcmode="discrete" valueType="clr">
                                      <p:cBhvr override="childStyle">
                                        <p:cTn id="14"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
                                        </p:tgtEl>
                                        <p:attrNameLst>
                                          <p:attrName>fillcolor</p:attrName>
                                        </p:attrNameLst>
                                      </p:cBhvr>
                                      <p:tavLst>
                                        <p:tav tm="0">
                                          <p:val>
                                            <p:clrVal>
                                              <a:schemeClr val="accent2"/>
                                            </p:clrVal>
                                          </p:val>
                                        </p:tav>
                                        <p:tav tm="50000">
                                          <p:val>
                                            <p:clrVal>
                                              <a:schemeClr val="hlink"/>
                                            </p:clrVal>
                                          </p:val>
                                        </p:tav>
                                      </p:tavLst>
                                    </p:anim>
                                    <p:set>
                                      <p:cBhvr>
                                        <p:cTn id="16"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0" name="Freeform 9"/>
          <p:cNvSpPr/>
          <p:nvPr/>
        </p:nvSpPr>
        <p:spPr>
          <a:xfrm>
            <a:off x="5881693" y="707416"/>
            <a:ext cx="3882877" cy="870240"/>
          </a:xfrm>
          <a:custGeom>
            <a:avLst/>
            <a:gdLst>
              <a:gd name="connsiteX0" fmla="*/ 0 w 6692598"/>
              <a:gd name="connsiteY0" fmla="*/ 87024 h 870240"/>
              <a:gd name="connsiteX1" fmla="*/ 25489 w 6692598"/>
              <a:gd name="connsiteY1" fmla="*/ 25489 h 870240"/>
              <a:gd name="connsiteX2" fmla="*/ 87024 w 6692598"/>
              <a:gd name="connsiteY2" fmla="*/ 0 h 870240"/>
              <a:gd name="connsiteX3" fmla="*/ 6605574 w 6692598"/>
              <a:gd name="connsiteY3" fmla="*/ 0 h 870240"/>
              <a:gd name="connsiteX4" fmla="*/ 6667109 w 6692598"/>
              <a:gd name="connsiteY4" fmla="*/ 25489 h 870240"/>
              <a:gd name="connsiteX5" fmla="*/ 6692598 w 6692598"/>
              <a:gd name="connsiteY5" fmla="*/ 87024 h 870240"/>
              <a:gd name="connsiteX6" fmla="*/ 6692598 w 6692598"/>
              <a:gd name="connsiteY6" fmla="*/ 783216 h 870240"/>
              <a:gd name="connsiteX7" fmla="*/ 6667109 w 6692598"/>
              <a:gd name="connsiteY7" fmla="*/ 844751 h 870240"/>
              <a:gd name="connsiteX8" fmla="*/ 6605574 w 6692598"/>
              <a:gd name="connsiteY8" fmla="*/ 870240 h 870240"/>
              <a:gd name="connsiteX9" fmla="*/ 87024 w 6692598"/>
              <a:gd name="connsiteY9" fmla="*/ 870240 h 870240"/>
              <a:gd name="connsiteX10" fmla="*/ 25489 w 6692598"/>
              <a:gd name="connsiteY10" fmla="*/ 844751 h 870240"/>
              <a:gd name="connsiteX11" fmla="*/ 0 w 6692598"/>
              <a:gd name="connsiteY11" fmla="*/ 783216 h 870240"/>
              <a:gd name="connsiteX12" fmla="*/ 0 w 6692598"/>
              <a:gd name="connsiteY12" fmla="*/ 87024 h 87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92598" h="870240">
                <a:moveTo>
                  <a:pt x="0" y="87024"/>
                </a:moveTo>
                <a:cubicBezTo>
                  <a:pt x="0" y="63944"/>
                  <a:pt x="9169" y="41809"/>
                  <a:pt x="25489" y="25489"/>
                </a:cubicBezTo>
                <a:cubicBezTo>
                  <a:pt x="41809" y="9169"/>
                  <a:pt x="63944" y="0"/>
                  <a:pt x="87024" y="0"/>
                </a:cubicBezTo>
                <a:lnTo>
                  <a:pt x="6605574" y="0"/>
                </a:lnTo>
                <a:cubicBezTo>
                  <a:pt x="6628654" y="0"/>
                  <a:pt x="6650789" y="9169"/>
                  <a:pt x="6667109" y="25489"/>
                </a:cubicBezTo>
                <a:cubicBezTo>
                  <a:pt x="6683429" y="41809"/>
                  <a:pt x="6692598" y="63944"/>
                  <a:pt x="6692598" y="87024"/>
                </a:cubicBezTo>
                <a:lnTo>
                  <a:pt x="6692598" y="783216"/>
                </a:lnTo>
                <a:cubicBezTo>
                  <a:pt x="6692598" y="806296"/>
                  <a:pt x="6683429" y="828431"/>
                  <a:pt x="6667109" y="844751"/>
                </a:cubicBezTo>
                <a:cubicBezTo>
                  <a:pt x="6650789" y="861071"/>
                  <a:pt x="6628654" y="870240"/>
                  <a:pt x="6605574" y="870240"/>
                </a:cubicBezTo>
                <a:lnTo>
                  <a:pt x="87024" y="870240"/>
                </a:lnTo>
                <a:cubicBezTo>
                  <a:pt x="63944" y="870240"/>
                  <a:pt x="41809" y="861071"/>
                  <a:pt x="25489" y="844751"/>
                </a:cubicBezTo>
                <a:cubicBezTo>
                  <a:pt x="9169" y="828431"/>
                  <a:pt x="0" y="806296"/>
                  <a:pt x="0" y="783216"/>
                </a:cubicBezTo>
                <a:lnTo>
                  <a:pt x="0" y="87024"/>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18833" tIns="87718" rIns="118833" bIns="87718" numCol="1" spcCol="1270" anchor="ctr" anchorCtr="0">
            <a:noAutofit/>
          </a:bodyPr>
          <a:lstStyle/>
          <a:p>
            <a:pPr lvl="0" algn="ctr" rtl="1">
              <a:lnSpc>
                <a:spcPct val="90000"/>
              </a:lnSpc>
              <a:spcBef>
                <a:spcPct val="0"/>
              </a:spcBef>
              <a:spcAft>
                <a:spcPct val="35000"/>
              </a:spcAft>
            </a:pPr>
            <a:r>
              <a:rPr lang="fa-IR" sz="4000" b="1" dirty="0" smtClean="0">
                <a:solidFill>
                  <a:schemeClr val="tx1"/>
                </a:solidFill>
                <a:cs typeface="B Zar" pitchFamily="2" charset="-78"/>
              </a:rPr>
              <a:t>حكم گمان در نماز</a:t>
            </a:r>
            <a:endParaRPr lang="en-US" sz="4000" b="1" dirty="0" smtClean="0">
              <a:solidFill>
                <a:schemeClr val="tx1"/>
              </a:solidFill>
              <a:cs typeface="B Zar" pitchFamily="2" charset="-78"/>
            </a:endParaRPr>
          </a:p>
        </p:txBody>
      </p:sp>
      <p:sp>
        <p:nvSpPr>
          <p:cNvPr id="11" name="Freeform 10"/>
          <p:cNvSpPr/>
          <p:nvPr/>
        </p:nvSpPr>
        <p:spPr>
          <a:xfrm>
            <a:off x="8426051" y="1577657"/>
            <a:ext cx="669259" cy="613424"/>
          </a:xfrm>
          <a:custGeom>
            <a:avLst/>
            <a:gdLst/>
            <a:ahLst/>
            <a:cxnLst/>
            <a:rect l="0" t="0" r="0" b="0"/>
            <a:pathLst>
              <a:path>
                <a:moveTo>
                  <a:pt x="669259" y="0"/>
                </a:moveTo>
                <a:lnTo>
                  <a:pt x="669259" y="613424"/>
                </a:lnTo>
                <a:lnTo>
                  <a:pt x="0" y="613424"/>
                </a:lnTo>
              </a:path>
            </a:pathLst>
          </a:custGeom>
        </p:spPr>
        <p:style>
          <a:lnRef idx="1">
            <a:schemeClr val="dk1"/>
          </a:lnRef>
          <a:fillRef idx="0">
            <a:schemeClr val="dk1"/>
          </a:fillRef>
          <a:effectRef idx="0">
            <a:schemeClr val="dk1"/>
          </a:effectRef>
          <a:fontRef idx="minor">
            <a:schemeClr val="tx1"/>
          </a:fontRef>
        </p:style>
      </p:sp>
      <p:sp>
        <p:nvSpPr>
          <p:cNvPr id="12" name="Freeform 11"/>
          <p:cNvSpPr/>
          <p:nvPr/>
        </p:nvSpPr>
        <p:spPr>
          <a:xfrm>
            <a:off x="200420" y="1802784"/>
            <a:ext cx="8225631" cy="776593"/>
          </a:xfrm>
          <a:custGeom>
            <a:avLst/>
            <a:gdLst>
              <a:gd name="connsiteX0" fmla="*/ 0 w 8225631"/>
              <a:gd name="connsiteY0" fmla="*/ 77659 h 776593"/>
              <a:gd name="connsiteX1" fmla="*/ 22746 w 8225631"/>
              <a:gd name="connsiteY1" fmla="*/ 22746 h 776593"/>
              <a:gd name="connsiteX2" fmla="*/ 77659 w 8225631"/>
              <a:gd name="connsiteY2" fmla="*/ 0 h 776593"/>
              <a:gd name="connsiteX3" fmla="*/ 8147972 w 8225631"/>
              <a:gd name="connsiteY3" fmla="*/ 0 h 776593"/>
              <a:gd name="connsiteX4" fmla="*/ 8202885 w 8225631"/>
              <a:gd name="connsiteY4" fmla="*/ 22746 h 776593"/>
              <a:gd name="connsiteX5" fmla="*/ 8225631 w 8225631"/>
              <a:gd name="connsiteY5" fmla="*/ 77659 h 776593"/>
              <a:gd name="connsiteX6" fmla="*/ 8225631 w 8225631"/>
              <a:gd name="connsiteY6" fmla="*/ 698934 h 776593"/>
              <a:gd name="connsiteX7" fmla="*/ 8202885 w 8225631"/>
              <a:gd name="connsiteY7" fmla="*/ 753847 h 776593"/>
              <a:gd name="connsiteX8" fmla="*/ 8147972 w 8225631"/>
              <a:gd name="connsiteY8" fmla="*/ 776593 h 776593"/>
              <a:gd name="connsiteX9" fmla="*/ 77659 w 8225631"/>
              <a:gd name="connsiteY9" fmla="*/ 776593 h 776593"/>
              <a:gd name="connsiteX10" fmla="*/ 22746 w 8225631"/>
              <a:gd name="connsiteY10" fmla="*/ 753847 h 776593"/>
              <a:gd name="connsiteX11" fmla="*/ 0 w 8225631"/>
              <a:gd name="connsiteY11" fmla="*/ 698934 h 776593"/>
              <a:gd name="connsiteX12" fmla="*/ 0 w 8225631"/>
              <a:gd name="connsiteY12" fmla="*/ 77659 h 7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5631" h="776593">
                <a:moveTo>
                  <a:pt x="0" y="77659"/>
                </a:moveTo>
                <a:cubicBezTo>
                  <a:pt x="0" y="57063"/>
                  <a:pt x="8182" y="37310"/>
                  <a:pt x="22746" y="22746"/>
                </a:cubicBezTo>
                <a:cubicBezTo>
                  <a:pt x="37310" y="8182"/>
                  <a:pt x="57063" y="0"/>
                  <a:pt x="77659" y="0"/>
                </a:cubicBezTo>
                <a:lnTo>
                  <a:pt x="8147972" y="0"/>
                </a:lnTo>
                <a:cubicBezTo>
                  <a:pt x="8168568" y="0"/>
                  <a:pt x="8188321" y="8182"/>
                  <a:pt x="8202885" y="22746"/>
                </a:cubicBezTo>
                <a:cubicBezTo>
                  <a:pt x="8217449" y="37310"/>
                  <a:pt x="8225631" y="57063"/>
                  <a:pt x="8225631" y="77659"/>
                </a:cubicBezTo>
                <a:lnTo>
                  <a:pt x="8225631" y="698934"/>
                </a:lnTo>
                <a:cubicBezTo>
                  <a:pt x="8225631" y="719530"/>
                  <a:pt x="8217449" y="739283"/>
                  <a:pt x="8202885" y="753847"/>
                </a:cubicBezTo>
                <a:cubicBezTo>
                  <a:pt x="8188321" y="768411"/>
                  <a:pt x="8168568" y="776593"/>
                  <a:pt x="8147972" y="776593"/>
                </a:cubicBezTo>
                <a:lnTo>
                  <a:pt x="77659" y="776593"/>
                </a:lnTo>
                <a:cubicBezTo>
                  <a:pt x="57063" y="776593"/>
                  <a:pt x="37310" y="768411"/>
                  <a:pt x="22746" y="753847"/>
                </a:cubicBezTo>
                <a:cubicBezTo>
                  <a:pt x="8182" y="739283"/>
                  <a:pt x="0" y="719530"/>
                  <a:pt x="0" y="698934"/>
                </a:cubicBezTo>
                <a:lnTo>
                  <a:pt x="0" y="77659"/>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81801" tIns="62116" rIns="81801" bIns="62116" numCol="1" spcCol="1270" anchor="ctr" anchorCtr="0">
            <a:noAutofit/>
          </a:bodyPr>
          <a:lstStyle/>
          <a:p>
            <a:pPr algn="justLow" defTabSz="1244600" rtl="1">
              <a:lnSpc>
                <a:spcPts val="3800"/>
              </a:lnSpc>
              <a:spcBef>
                <a:spcPct val="0"/>
              </a:spcBef>
              <a:spcAft>
                <a:spcPct val="35000"/>
              </a:spcAft>
            </a:pPr>
            <a:r>
              <a:rPr lang="fa-IR" sz="2800" b="1" dirty="0" smtClean="0">
                <a:solidFill>
                  <a:srgbClr val="0070C0"/>
                </a:solidFill>
                <a:cs typeface="B Zar" pitchFamily="2" charset="-78"/>
              </a:rPr>
              <a:t>در اصل نماز: </a:t>
            </a:r>
            <a:r>
              <a:rPr lang="fa-IR" sz="2800" dirty="0" smtClean="0">
                <a:solidFill>
                  <a:schemeClr val="dk1"/>
                </a:solidFill>
                <a:cs typeface="B Zar" pitchFamily="2" charset="-78"/>
              </a:rPr>
              <a:t>حكم شك را دارد.</a:t>
            </a:r>
            <a:endParaRPr lang="en-US" sz="2800" dirty="0">
              <a:solidFill>
                <a:schemeClr val="dk1"/>
              </a:solidFill>
              <a:cs typeface="B Zar" pitchFamily="2" charset="-78"/>
            </a:endParaRPr>
          </a:p>
        </p:txBody>
      </p:sp>
      <p:sp>
        <p:nvSpPr>
          <p:cNvPr id="13" name="Freeform 12"/>
          <p:cNvSpPr/>
          <p:nvPr/>
        </p:nvSpPr>
        <p:spPr>
          <a:xfrm>
            <a:off x="8426051" y="1577657"/>
            <a:ext cx="669259" cy="1489882"/>
          </a:xfrm>
          <a:custGeom>
            <a:avLst/>
            <a:gdLst/>
            <a:ahLst/>
            <a:cxnLst/>
            <a:rect l="0" t="0" r="0" b="0"/>
            <a:pathLst>
              <a:path>
                <a:moveTo>
                  <a:pt x="669259" y="0"/>
                </a:moveTo>
                <a:lnTo>
                  <a:pt x="669259" y="1489882"/>
                </a:lnTo>
                <a:lnTo>
                  <a:pt x="0" y="1489882"/>
                </a:lnTo>
              </a:path>
            </a:pathLst>
          </a:custGeom>
        </p:spPr>
        <p:style>
          <a:lnRef idx="1">
            <a:schemeClr val="dk1"/>
          </a:lnRef>
          <a:fillRef idx="0">
            <a:schemeClr val="dk1"/>
          </a:fillRef>
          <a:effectRef idx="0">
            <a:schemeClr val="dk1"/>
          </a:effectRef>
          <a:fontRef idx="minor">
            <a:schemeClr val="tx1"/>
          </a:fontRef>
        </p:style>
      </p:sp>
      <p:sp>
        <p:nvSpPr>
          <p:cNvPr id="14" name="Freeform 13"/>
          <p:cNvSpPr/>
          <p:nvPr/>
        </p:nvSpPr>
        <p:spPr>
          <a:xfrm>
            <a:off x="200420" y="2679243"/>
            <a:ext cx="8225631" cy="776593"/>
          </a:xfrm>
          <a:custGeom>
            <a:avLst/>
            <a:gdLst>
              <a:gd name="connsiteX0" fmla="*/ 0 w 8225631"/>
              <a:gd name="connsiteY0" fmla="*/ 77659 h 776593"/>
              <a:gd name="connsiteX1" fmla="*/ 22746 w 8225631"/>
              <a:gd name="connsiteY1" fmla="*/ 22746 h 776593"/>
              <a:gd name="connsiteX2" fmla="*/ 77659 w 8225631"/>
              <a:gd name="connsiteY2" fmla="*/ 0 h 776593"/>
              <a:gd name="connsiteX3" fmla="*/ 8147972 w 8225631"/>
              <a:gd name="connsiteY3" fmla="*/ 0 h 776593"/>
              <a:gd name="connsiteX4" fmla="*/ 8202885 w 8225631"/>
              <a:gd name="connsiteY4" fmla="*/ 22746 h 776593"/>
              <a:gd name="connsiteX5" fmla="*/ 8225631 w 8225631"/>
              <a:gd name="connsiteY5" fmla="*/ 77659 h 776593"/>
              <a:gd name="connsiteX6" fmla="*/ 8225631 w 8225631"/>
              <a:gd name="connsiteY6" fmla="*/ 698934 h 776593"/>
              <a:gd name="connsiteX7" fmla="*/ 8202885 w 8225631"/>
              <a:gd name="connsiteY7" fmla="*/ 753847 h 776593"/>
              <a:gd name="connsiteX8" fmla="*/ 8147972 w 8225631"/>
              <a:gd name="connsiteY8" fmla="*/ 776593 h 776593"/>
              <a:gd name="connsiteX9" fmla="*/ 77659 w 8225631"/>
              <a:gd name="connsiteY9" fmla="*/ 776593 h 776593"/>
              <a:gd name="connsiteX10" fmla="*/ 22746 w 8225631"/>
              <a:gd name="connsiteY10" fmla="*/ 753847 h 776593"/>
              <a:gd name="connsiteX11" fmla="*/ 0 w 8225631"/>
              <a:gd name="connsiteY11" fmla="*/ 698934 h 776593"/>
              <a:gd name="connsiteX12" fmla="*/ 0 w 8225631"/>
              <a:gd name="connsiteY12" fmla="*/ 77659 h 7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5631" h="776593">
                <a:moveTo>
                  <a:pt x="0" y="77659"/>
                </a:moveTo>
                <a:cubicBezTo>
                  <a:pt x="0" y="57063"/>
                  <a:pt x="8182" y="37310"/>
                  <a:pt x="22746" y="22746"/>
                </a:cubicBezTo>
                <a:cubicBezTo>
                  <a:pt x="37310" y="8182"/>
                  <a:pt x="57063" y="0"/>
                  <a:pt x="77659" y="0"/>
                </a:cubicBezTo>
                <a:lnTo>
                  <a:pt x="8147972" y="0"/>
                </a:lnTo>
                <a:cubicBezTo>
                  <a:pt x="8168568" y="0"/>
                  <a:pt x="8188321" y="8182"/>
                  <a:pt x="8202885" y="22746"/>
                </a:cubicBezTo>
                <a:cubicBezTo>
                  <a:pt x="8217449" y="37310"/>
                  <a:pt x="8225631" y="57063"/>
                  <a:pt x="8225631" y="77659"/>
                </a:cubicBezTo>
                <a:lnTo>
                  <a:pt x="8225631" y="698934"/>
                </a:lnTo>
                <a:cubicBezTo>
                  <a:pt x="8225631" y="719530"/>
                  <a:pt x="8217449" y="739283"/>
                  <a:pt x="8202885" y="753847"/>
                </a:cubicBezTo>
                <a:cubicBezTo>
                  <a:pt x="8188321" y="768411"/>
                  <a:pt x="8168568" y="776593"/>
                  <a:pt x="8147972" y="776593"/>
                </a:cubicBezTo>
                <a:lnTo>
                  <a:pt x="77659" y="776593"/>
                </a:lnTo>
                <a:cubicBezTo>
                  <a:pt x="57063" y="776593"/>
                  <a:pt x="37310" y="768411"/>
                  <a:pt x="22746" y="753847"/>
                </a:cubicBezTo>
                <a:cubicBezTo>
                  <a:pt x="8182" y="739283"/>
                  <a:pt x="0" y="719530"/>
                  <a:pt x="0" y="698934"/>
                </a:cubicBezTo>
                <a:lnTo>
                  <a:pt x="0" y="77659"/>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81801" tIns="62116" rIns="81801" bIns="62116" numCol="1" spcCol="1270" anchor="ctr" anchorCtr="0">
            <a:noAutofit/>
          </a:bodyPr>
          <a:lstStyle/>
          <a:p>
            <a:pPr algn="justLow" defTabSz="1244600" rtl="1">
              <a:lnSpc>
                <a:spcPts val="3800"/>
              </a:lnSpc>
              <a:spcBef>
                <a:spcPct val="0"/>
              </a:spcBef>
              <a:spcAft>
                <a:spcPct val="35000"/>
              </a:spcAft>
            </a:pPr>
            <a:r>
              <a:rPr lang="fa-IR" sz="2800" b="1" dirty="0" smtClean="0">
                <a:solidFill>
                  <a:srgbClr val="0070C0"/>
                </a:solidFill>
                <a:cs typeface="B Zar" pitchFamily="2" charset="-78"/>
              </a:rPr>
              <a:t>در ركعات نماز: </a:t>
            </a:r>
            <a:r>
              <a:rPr lang="fa-IR" sz="2800" dirty="0" smtClean="0">
                <a:solidFill>
                  <a:schemeClr val="dk1"/>
                </a:solidFill>
                <a:cs typeface="B Zar" pitchFamily="2" charset="-78"/>
              </a:rPr>
              <a:t>حكم يقين را دارد.</a:t>
            </a:r>
            <a:endParaRPr lang="en-US" sz="2800" dirty="0">
              <a:solidFill>
                <a:schemeClr val="dk1"/>
              </a:solidFill>
              <a:cs typeface="B Zar" pitchFamily="2" charset="-78"/>
            </a:endParaRPr>
          </a:p>
        </p:txBody>
      </p:sp>
      <p:sp>
        <p:nvSpPr>
          <p:cNvPr id="15" name="Freeform 14"/>
          <p:cNvSpPr/>
          <p:nvPr/>
        </p:nvSpPr>
        <p:spPr>
          <a:xfrm>
            <a:off x="8426051" y="1577657"/>
            <a:ext cx="669259" cy="3500854"/>
          </a:xfrm>
          <a:custGeom>
            <a:avLst/>
            <a:gdLst/>
            <a:ahLst/>
            <a:cxnLst/>
            <a:rect l="0" t="0" r="0" b="0"/>
            <a:pathLst>
              <a:path>
                <a:moveTo>
                  <a:pt x="669259" y="0"/>
                </a:moveTo>
                <a:lnTo>
                  <a:pt x="669259" y="3500854"/>
                </a:lnTo>
                <a:lnTo>
                  <a:pt x="0" y="3500854"/>
                </a:lnTo>
              </a:path>
            </a:pathLst>
          </a:custGeom>
        </p:spPr>
        <p:style>
          <a:lnRef idx="1">
            <a:schemeClr val="dk1"/>
          </a:lnRef>
          <a:fillRef idx="0">
            <a:schemeClr val="dk1"/>
          </a:fillRef>
          <a:effectRef idx="0">
            <a:schemeClr val="dk1"/>
          </a:effectRef>
          <a:fontRef idx="minor">
            <a:schemeClr val="tx1"/>
          </a:fontRef>
        </p:style>
      </p:sp>
      <p:sp>
        <p:nvSpPr>
          <p:cNvPr id="16" name="Freeform 15"/>
          <p:cNvSpPr/>
          <p:nvPr/>
        </p:nvSpPr>
        <p:spPr>
          <a:xfrm>
            <a:off x="200420" y="3555685"/>
            <a:ext cx="8225631" cy="3045653"/>
          </a:xfrm>
          <a:custGeom>
            <a:avLst/>
            <a:gdLst>
              <a:gd name="connsiteX0" fmla="*/ 0 w 8225631"/>
              <a:gd name="connsiteY0" fmla="*/ 304565 h 3045653"/>
              <a:gd name="connsiteX1" fmla="*/ 89205 w 8225631"/>
              <a:gd name="connsiteY1" fmla="*/ 89205 h 3045653"/>
              <a:gd name="connsiteX2" fmla="*/ 304565 w 8225631"/>
              <a:gd name="connsiteY2" fmla="*/ 0 h 3045653"/>
              <a:gd name="connsiteX3" fmla="*/ 7921066 w 8225631"/>
              <a:gd name="connsiteY3" fmla="*/ 0 h 3045653"/>
              <a:gd name="connsiteX4" fmla="*/ 8136426 w 8225631"/>
              <a:gd name="connsiteY4" fmla="*/ 89205 h 3045653"/>
              <a:gd name="connsiteX5" fmla="*/ 8225631 w 8225631"/>
              <a:gd name="connsiteY5" fmla="*/ 304565 h 3045653"/>
              <a:gd name="connsiteX6" fmla="*/ 8225631 w 8225631"/>
              <a:gd name="connsiteY6" fmla="*/ 2741088 h 3045653"/>
              <a:gd name="connsiteX7" fmla="*/ 8136426 w 8225631"/>
              <a:gd name="connsiteY7" fmla="*/ 2956448 h 3045653"/>
              <a:gd name="connsiteX8" fmla="*/ 7921066 w 8225631"/>
              <a:gd name="connsiteY8" fmla="*/ 3045653 h 3045653"/>
              <a:gd name="connsiteX9" fmla="*/ 304565 w 8225631"/>
              <a:gd name="connsiteY9" fmla="*/ 3045653 h 3045653"/>
              <a:gd name="connsiteX10" fmla="*/ 89205 w 8225631"/>
              <a:gd name="connsiteY10" fmla="*/ 2956448 h 3045653"/>
              <a:gd name="connsiteX11" fmla="*/ 0 w 8225631"/>
              <a:gd name="connsiteY11" fmla="*/ 2741088 h 3045653"/>
              <a:gd name="connsiteX12" fmla="*/ 0 w 8225631"/>
              <a:gd name="connsiteY12" fmla="*/ 304565 h 304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5631" h="3045653">
                <a:moveTo>
                  <a:pt x="0" y="304565"/>
                </a:moveTo>
                <a:cubicBezTo>
                  <a:pt x="0" y="223789"/>
                  <a:pt x="32088" y="146322"/>
                  <a:pt x="89205" y="89205"/>
                </a:cubicBezTo>
                <a:cubicBezTo>
                  <a:pt x="146322" y="32088"/>
                  <a:pt x="223790" y="0"/>
                  <a:pt x="304565" y="0"/>
                </a:cubicBezTo>
                <a:lnTo>
                  <a:pt x="7921066" y="0"/>
                </a:lnTo>
                <a:cubicBezTo>
                  <a:pt x="8001842" y="0"/>
                  <a:pt x="8079309" y="32088"/>
                  <a:pt x="8136426" y="89205"/>
                </a:cubicBezTo>
                <a:cubicBezTo>
                  <a:pt x="8193543" y="146322"/>
                  <a:pt x="8225631" y="223790"/>
                  <a:pt x="8225631" y="304565"/>
                </a:cubicBezTo>
                <a:lnTo>
                  <a:pt x="8225631" y="2741088"/>
                </a:lnTo>
                <a:cubicBezTo>
                  <a:pt x="8225631" y="2821864"/>
                  <a:pt x="8193543" y="2899331"/>
                  <a:pt x="8136426" y="2956448"/>
                </a:cubicBezTo>
                <a:cubicBezTo>
                  <a:pt x="8079309" y="3013565"/>
                  <a:pt x="8001842" y="3045653"/>
                  <a:pt x="7921066" y="3045653"/>
                </a:cubicBezTo>
                <a:lnTo>
                  <a:pt x="304565" y="3045653"/>
                </a:lnTo>
                <a:cubicBezTo>
                  <a:pt x="223789" y="3045653"/>
                  <a:pt x="146322" y="3013565"/>
                  <a:pt x="89205" y="2956448"/>
                </a:cubicBezTo>
                <a:cubicBezTo>
                  <a:pt x="32088" y="2899331"/>
                  <a:pt x="0" y="2821864"/>
                  <a:pt x="0" y="2741088"/>
                </a:cubicBezTo>
                <a:lnTo>
                  <a:pt x="0" y="304565"/>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48259" tIns="128574" rIns="148259" bIns="128574" numCol="1" spcCol="1270" anchor="t" anchorCtr="0">
            <a:noAutofit/>
          </a:bodyPr>
          <a:lstStyle/>
          <a:p>
            <a:pPr algn="justLow" defTabSz="1244600" rtl="1">
              <a:lnSpc>
                <a:spcPts val="3200"/>
              </a:lnSpc>
              <a:spcBef>
                <a:spcPct val="0"/>
              </a:spcBef>
              <a:spcAft>
                <a:spcPct val="35000"/>
              </a:spcAft>
            </a:pPr>
            <a:r>
              <a:rPr lang="fa-IR" sz="2800" b="1" dirty="0" smtClean="0">
                <a:solidFill>
                  <a:srgbClr val="0070C0"/>
                </a:solidFill>
                <a:cs typeface="B Zar" pitchFamily="2" charset="-78"/>
              </a:rPr>
              <a:t>در اجـزا و افعال نمـاز: </a:t>
            </a:r>
            <a:r>
              <a:rPr lang="fa-IR" sz="2800" dirty="0" smtClean="0">
                <a:solidFill>
                  <a:schemeClr val="dk1"/>
                </a:solidFill>
                <a:cs typeface="B Zar" pitchFamily="2" charset="-78"/>
              </a:rPr>
              <a:t>در مواردى كه با وظيفه شاك مخالف است، بـايد احتياط كند؛ مثلاً اگر در حال قيـام، پيش از رفتن به سجده گمان به انجام دادن ركوع دارد ولى يقين ندارد، ركـوع  را بجا مى‏آورد و نماز را هم اعاده مى‏كند. امّا اگر در سجده گمان پيدا كند ركوع را بجا آورده  است ولى يقين ندارد، وظيفه او با كسى كه شك دارد، تفاوتى نخواهد داشت، چون اگر شك  داشته باشد، اعتناء نمى‏كند، پس اگر گمان داشته باشد به طريق أولى اعتناء نمى‏شود.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2"/>
                                        </p:tgtEl>
                                        <p:attrNameLst>
                                          <p:attrName>style.visibility</p:attrName>
                                        </p:attrNameLst>
                                      </p:cBhvr>
                                      <p:to>
                                        <p:strVal val="visible"/>
                                      </p:to>
                                    </p:set>
                                    <p:anim calcmode="discrete" valueType="clr">
                                      <p:cBhvr override="childStyle">
                                        <p:cTn id="18"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2"/>
                                        </p:tgtEl>
                                        <p:attrNameLst>
                                          <p:attrName>fillcolor</p:attrName>
                                        </p:attrNameLst>
                                      </p:cBhvr>
                                      <p:tavLst>
                                        <p:tav tm="0">
                                          <p:val>
                                            <p:clrVal>
                                              <a:schemeClr val="accent2"/>
                                            </p:clrVal>
                                          </p:val>
                                        </p:tav>
                                        <p:tav tm="50000">
                                          <p:val>
                                            <p:clrVal>
                                              <a:schemeClr val="hlink"/>
                                            </p:clrVal>
                                          </p:val>
                                        </p:tav>
                                      </p:tavLst>
                                    </p:anim>
                                    <p:set>
                                      <p:cBhvr>
                                        <p:cTn id="20" dur="80"/>
                                        <p:tgtEl>
                                          <p:spTgt spid="12"/>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par>
                          <p:cTn id="35" fill="hold">
                            <p:stCondLst>
                              <p:cond delay="500"/>
                            </p:stCondLst>
                            <p:childTnLst>
                              <p:par>
                                <p:cTn id="36" presetID="27" presetClass="entr" presetSubtype="0" fill="hold" grpId="0" nodeType="afterEffect">
                                  <p:stCondLst>
                                    <p:cond delay="0"/>
                                  </p:stCondLst>
                                  <p:iterate type="lt">
                                    <p:tmPct val="50000"/>
                                  </p:iterate>
                                  <p:childTnLst>
                                    <p:set>
                                      <p:cBhvr>
                                        <p:cTn id="37" dur="1" fill="hold">
                                          <p:stCondLst>
                                            <p:cond delay="0"/>
                                          </p:stCondLst>
                                        </p:cTn>
                                        <p:tgtEl>
                                          <p:spTgt spid="16"/>
                                        </p:tgtEl>
                                        <p:attrNameLst>
                                          <p:attrName>style.visibility</p:attrName>
                                        </p:attrNameLst>
                                      </p:cBhvr>
                                      <p:to>
                                        <p:strVal val="visible"/>
                                      </p:to>
                                    </p:set>
                                    <p:anim calcmode="discrete" valueType="clr">
                                      <p:cBhvr override="childStyle">
                                        <p:cTn id="38"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16"/>
                                        </p:tgtEl>
                                        <p:attrNameLst>
                                          <p:attrName>fillcolor</p:attrName>
                                        </p:attrNameLst>
                                      </p:cBhvr>
                                      <p:tavLst>
                                        <p:tav tm="0">
                                          <p:val>
                                            <p:clrVal>
                                              <a:schemeClr val="accent2"/>
                                            </p:clrVal>
                                          </p:val>
                                        </p:tav>
                                        <p:tav tm="50000">
                                          <p:val>
                                            <p:clrVal>
                                              <a:schemeClr val="hlink"/>
                                            </p:clrVal>
                                          </p:val>
                                        </p:tav>
                                      </p:tavLst>
                                    </p:anim>
                                    <p:set>
                                      <p:cBhvr>
                                        <p:cTn id="40"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grpSp>
        <p:nvGrpSpPr>
          <p:cNvPr id="17" name="Group 16"/>
          <p:cNvGrpSpPr/>
          <p:nvPr/>
        </p:nvGrpSpPr>
        <p:grpSpPr>
          <a:xfrm>
            <a:off x="244480" y="875221"/>
            <a:ext cx="5835305" cy="2886486"/>
            <a:chOff x="244480" y="875221"/>
            <a:chExt cx="5835305" cy="2886486"/>
          </a:xfrm>
        </p:grpSpPr>
        <p:sp>
          <p:nvSpPr>
            <p:cNvPr id="11" name="Freeform 10"/>
            <p:cNvSpPr/>
            <p:nvPr/>
          </p:nvSpPr>
          <p:spPr>
            <a:xfrm rot="25164414">
              <a:off x="4948962" y="2630885"/>
              <a:ext cx="2214669" cy="46976"/>
            </a:xfrm>
            <a:custGeom>
              <a:avLst/>
              <a:gdLst>
                <a:gd name="connsiteX0" fmla="*/ 0 w 2214669"/>
                <a:gd name="connsiteY0" fmla="*/ 23487 h 46975"/>
                <a:gd name="connsiteX1" fmla="*/ 2214669 w 2214669"/>
                <a:gd name="connsiteY1" fmla="*/ 23487 h 46975"/>
              </a:gdLst>
              <a:ahLst/>
              <a:cxnLst>
                <a:cxn ang="0">
                  <a:pos x="connsiteX0" y="connsiteY0"/>
                </a:cxn>
                <a:cxn ang="0">
                  <a:pos x="connsiteX1" y="connsiteY1"/>
                </a:cxn>
              </a:cxnLst>
              <a:rect l="l" t="t" r="r" b="b"/>
              <a:pathLst>
                <a:path w="2214669" h="46975">
                  <a:moveTo>
                    <a:pt x="2214669" y="23488"/>
                  </a:moveTo>
                  <a:lnTo>
                    <a:pt x="0" y="23488"/>
                  </a:lnTo>
                </a:path>
              </a:pathLst>
            </a:custGeom>
          </p:spPr>
          <p:style>
            <a:lnRef idx="2">
              <a:schemeClr val="dk1"/>
            </a:lnRef>
            <a:fillRef idx="0">
              <a:schemeClr val="dk1"/>
            </a:fillRef>
            <a:effectRef idx="1">
              <a:schemeClr val="dk1"/>
            </a:effectRef>
            <a:fontRef idx="minor">
              <a:schemeClr val="tx1"/>
            </a:fontRef>
          </p:style>
          <p:txBody>
            <a:bodyPr spcFirstLastPara="0" vert="horz" wrap="square" lIns="1064667" tIns="-31880" rIns="1064668" bIns="-31878" numCol="1" spcCol="1270" anchor="ctr" anchorCtr="0">
              <a:noAutofit/>
            </a:bodyPr>
            <a:lstStyle/>
            <a:p>
              <a:pPr lvl="0" algn="ctr" defTabSz="1422400" rtl="1">
                <a:lnSpc>
                  <a:spcPct val="90000"/>
                </a:lnSpc>
                <a:spcBef>
                  <a:spcPct val="0"/>
                </a:spcBef>
                <a:spcAft>
                  <a:spcPct val="35000"/>
                </a:spcAft>
              </a:pPr>
              <a:endParaRPr lang="fa-IR" sz="3200" b="1" kern="1200">
                <a:cs typeface="B Zar" pitchFamily="2" charset="-78"/>
              </a:endParaRPr>
            </a:p>
          </p:txBody>
        </p:sp>
        <p:sp>
          <p:nvSpPr>
            <p:cNvPr id="12" name="Freeform 11"/>
            <p:cNvSpPr/>
            <p:nvPr/>
          </p:nvSpPr>
          <p:spPr>
            <a:xfrm>
              <a:off x="244480" y="875221"/>
              <a:ext cx="5248252" cy="1651910"/>
            </a:xfrm>
            <a:custGeom>
              <a:avLst/>
              <a:gdLst>
                <a:gd name="connsiteX0" fmla="*/ 0 w 5248252"/>
                <a:gd name="connsiteY0" fmla="*/ 165191 h 1651910"/>
                <a:gd name="connsiteX1" fmla="*/ 48383 w 5248252"/>
                <a:gd name="connsiteY1" fmla="*/ 48383 h 1651910"/>
                <a:gd name="connsiteX2" fmla="*/ 165191 w 5248252"/>
                <a:gd name="connsiteY2" fmla="*/ 0 h 1651910"/>
                <a:gd name="connsiteX3" fmla="*/ 5083061 w 5248252"/>
                <a:gd name="connsiteY3" fmla="*/ 0 h 1651910"/>
                <a:gd name="connsiteX4" fmla="*/ 5199869 w 5248252"/>
                <a:gd name="connsiteY4" fmla="*/ 48383 h 1651910"/>
                <a:gd name="connsiteX5" fmla="*/ 5248252 w 5248252"/>
                <a:gd name="connsiteY5" fmla="*/ 165191 h 1651910"/>
                <a:gd name="connsiteX6" fmla="*/ 5248252 w 5248252"/>
                <a:gd name="connsiteY6" fmla="*/ 1486719 h 1651910"/>
                <a:gd name="connsiteX7" fmla="*/ 5199869 w 5248252"/>
                <a:gd name="connsiteY7" fmla="*/ 1603527 h 1651910"/>
                <a:gd name="connsiteX8" fmla="*/ 5083061 w 5248252"/>
                <a:gd name="connsiteY8" fmla="*/ 1651910 h 1651910"/>
                <a:gd name="connsiteX9" fmla="*/ 165191 w 5248252"/>
                <a:gd name="connsiteY9" fmla="*/ 1651910 h 1651910"/>
                <a:gd name="connsiteX10" fmla="*/ 48383 w 5248252"/>
                <a:gd name="connsiteY10" fmla="*/ 1603527 h 1651910"/>
                <a:gd name="connsiteX11" fmla="*/ 0 w 5248252"/>
                <a:gd name="connsiteY11" fmla="*/ 1486719 h 1651910"/>
                <a:gd name="connsiteX12" fmla="*/ 0 w 5248252"/>
                <a:gd name="connsiteY12" fmla="*/ 165191 h 165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48252" h="1651910">
                  <a:moveTo>
                    <a:pt x="0" y="165191"/>
                  </a:moveTo>
                  <a:cubicBezTo>
                    <a:pt x="0" y="121380"/>
                    <a:pt x="17404" y="79363"/>
                    <a:pt x="48383" y="48383"/>
                  </a:cubicBezTo>
                  <a:cubicBezTo>
                    <a:pt x="79362" y="17404"/>
                    <a:pt x="121379" y="0"/>
                    <a:pt x="165191" y="0"/>
                  </a:cubicBezTo>
                  <a:lnTo>
                    <a:pt x="5083061" y="0"/>
                  </a:lnTo>
                  <a:cubicBezTo>
                    <a:pt x="5126872" y="0"/>
                    <a:pt x="5168889" y="17404"/>
                    <a:pt x="5199869" y="48383"/>
                  </a:cubicBezTo>
                  <a:cubicBezTo>
                    <a:pt x="5230848" y="79362"/>
                    <a:pt x="5248252" y="121379"/>
                    <a:pt x="5248252" y="165191"/>
                  </a:cubicBezTo>
                  <a:lnTo>
                    <a:pt x="5248252" y="1486719"/>
                  </a:lnTo>
                  <a:cubicBezTo>
                    <a:pt x="5248252" y="1530530"/>
                    <a:pt x="5230848" y="1572547"/>
                    <a:pt x="5199869" y="1603527"/>
                  </a:cubicBezTo>
                  <a:cubicBezTo>
                    <a:pt x="5168890" y="1634506"/>
                    <a:pt x="5126873" y="1651910"/>
                    <a:pt x="5083061" y="1651910"/>
                  </a:cubicBezTo>
                  <a:lnTo>
                    <a:pt x="165191" y="1651910"/>
                  </a:lnTo>
                  <a:cubicBezTo>
                    <a:pt x="121380" y="1651910"/>
                    <a:pt x="79363" y="1634506"/>
                    <a:pt x="48383" y="1603527"/>
                  </a:cubicBezTo>
                  <a:cubicBezTo>
                    <a:pt x="17404" y="1572548"/>
                    <a:pt x="0" y="1530531"/>
                    <a:pt x="0" y="1486719"/>
                  </a:cubicBezTo>
                  <a:lnTo>
                    <a:pt x="0" y="16519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6163" tIns="66163" rIns="66163" bIns="66163"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نيّت آن را نبايد به زبان آورد.</a:t>
              </a:r>
              <a:endParaRPr lang="en-US" sz="2800" b="1" kern="1200" dirty="0">
                <a:cs typeface="B Zar" pitchFamily="2" charset="-78"/>
              </a:endParaRPr>
            </a:p>
          </p:txBody>
        </p:sp>
      </p:grpSp>
      <p:grpSp>
        <p:nvGrpSpPr>
          <p:cNvPr id="18" name="Group 17"/>
          <p:cNvGrpSpPr/>
          <p:nvPr/>
        </p:nvGrpSpPr>
        <p:grpSpPr>
          <a:xfrm>
            <a:off x="244480" y="2781615"/>
            <a:ext cx="6375381" cy="1651910"/>
            <a:chOff x="244480" y="2781615"/>
            <a:chExt cx="6375381" cy="1651910"/>
          </a:xfrm>
        </p:grpSpPr>
        <p:sp>
          <p:nvSpPr>
            <p:cNvPr id="13" name="Freeform 12"/>
            <p:cNvSpPr/>
            <p:nvPr/>
          </p:nvSpPr>
          <p:spPr>
            <a:xfrm rot="21600000">
              <a:off x="5492732" y="3584083"/>
              <a:ext cx="1127129" cy="46976"/>
            </a:xfrm>
            <a:custGeom>
              <a:avLst/>
              <a:gdLst>
                <a:gd name="connsiteX0" fmla="*/ 0 w 1127129"/>
                <a:gd name="connsiteY0" fmla="*/ 23487 h 46975"/>
                <a:gd name="connsiteX1" fmla="*/ 1127129 w 1127129"/>
                <a:gd name="connsiteY1" fmla="*/ 23487 h 46975"/>
              </a:gdLst>
              <a:ahLst/>
              <a:cxnLst>
                <a:cxn ang="0">
                  <a:pos x="connsiteX0" y="connsiteY0"/>
                </a:cxn>
                <a:cxn ang="0">
                  <a:pos x="connsiteX1" y="connsiteY1"/>
                </a:cxn>
              </a:cxnLst>
              <a:rect l="l" t="t" r="r" b="b"/>
              <a:pathLst>
                <a:path w="1127129" h="46975">
                  <a:moveTo>
                    <a:pt x="1127129" y="23488"/>
                  </a:moveTo>
                  <a:lnTo>
                    <a:pt x="0" y="23488"/>
                  </a:lnTo>
                </a:path>
              </a:pathLst>
            </a:custGeom>
          </p:spPr>
          <p:style>
            <a:lnRef idx="2">
              <a:schemeClr val="dk1"/>
            </a:lnRef>
            <a:fillRef idx="0">
              <a:schemeClr val="dk1"/>
            </a:fillRef>
            <a:effectRef idx="1">
              <a:schemeClr val="dk1"/>
            </a:effectRef>
            <a:fontRef idx="minor">
              <a:schemeClr val="tx1"/>
            </a:fontRef>
          </p:style>
          <p:txBody>
            <a:bodyPr spcFirstLastPara="0" vert="horz" wrap="square" lIns="548086" tIns="-4691" rIns="548087" bIns="-4689" numCol="1" spcCol="1270" anchor="ctr" anchorCtr="0">
              <a:noAutofit/>
            </a:bodyPr>
            <a:lstStyle/>
            <a:p>
              <a:pPr lvl="0" algn="ctr" defTabSz="1422400" rtl="1">
                <a:lnSpc>
                  <a:spcPct val="90000"/>
                </a:lnSpc>
                <a:spcBef>
                  <a:spcPct val="0"/>
                </a:spcBef>
                <a:spcAft>
                  <a:spcPct val="35000"/>
                </a:spcAft>
              </a:pPr>
              <a:endParaRPr lang="fa-IR" sz="3200" b="1" kern="1200">
                <a:cs typeface="B Zar" pitchFamily="2" charset="-78"/>
              </a:endParaRPr>
            </a:p>
          </p:txBody>
        </p:sp>
        <p:sp>
          <p:nvSpPr>
            <p:cNvPr id="14" name="Freeform 13"/>
            <p:cNvSpPr/>
            <p:nvPr/>
          </p:nvSpPr>
          <p:spPr>
            <a:xfrm>
              <a:off x="244480" y="2781615"/>
              <a:ext cx="5248252" cy="1651910"/>
            </a:xfrm>
            <a:custGeom>
              <a:avLst/>
              <a:gdLst>
                <a:gd name="connsiteX0" fmla="*/ 0 w 5248252"/>
                <a:gd name="connsiteY0" fmla="*/ 165191 h 1651910"/>
                <a:gd name="connsiteX1" fmla="*/ 48383 w 5248252"/>
                <a:gd name="connsiteY1" fmla="*/ 48383 h 1651910"/>
                <a:gd name="connsiteX2" fmla="*/ 165191 w 5248252"/>
                <a:gd name="connsiteY2" fmla="*/ 0 h 1651910"/>
                <a:gd name="connsiteX3" fmla="*/ 5083061 w 5248252"/>
                <a:gd name="connsiteY3" fmla="*/ 0 h 1651910"/>
                <a:gd name="connsiteX4" fmla="*/ 5199869 w 5248252"/>
                <a:gd name="connsiteY4" fmla="*/ 48383 h 1651910"/>
                <a:gd name="connsiteX5" fmla="*/ 5248252 w 5248252"/>
                <a:gd name="connsiteY5" fmla="*/ 165191 h 1651910"/>
                <a:gd name="connsiteX6" fmla="*/ 5248252 w 5248252"/>
                <a:gd name="connsiteY6" fmla="*/ 1486719 h 1651910"/>
                <a:gd name="connsiteX7" fmla="*/ 5199869 w 5248252"/>
                <a:gd name="connsiteY7" fmla="*/ 1603527 h 1651910"/>
                <a:gd name="connsiteX8" fmla="*/ 5083061 w 5248252"/>
                <a:gd name="connsiteY8" fmla="*/ 1651910 h 1651910"/>
                <a:gd name="connsiteX9" fmla="*/ 165191 w 5248252"/>
                <a:gd name="connsiteY9" fmla="*/ 1651910 h 1651910"/>
                <a:gd name="connsiteX10" fmla="*/ 48383 w 5248252"/>
                <a:gd name="connsiteY10" fmla="*/ 1603527 h 1651910"/>
                <a:gd name="connsiteX11" fmla="*/ 0 w 5248252"/>
                <a:gd name="connsiteY11" fmla="*/ 1486719 h 1651910"/>
                <a:gd name="connsiteX12" fmla="*/ 0 w 5248252"/>
                <a:gd name="connsiteY12" fmla="*/ 165191 h 165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48252" h="1651910">
                  <a:moveTo>
                    <a:pt x="0" y="165191"/>
                  </a:moveTo>
                  <a:cubicBezTo>
                    <a:pt x="0" y="121380"/>
                    <a:pt x="17404" y="79363"/>
                    <a:pt x="48383" y="48383"/>
                  </a:cubicBezTo>
                  <a:cubicBezTo>
                    <a:pt x="79362" y="17404"/>
                    <a:pt x="121379" y="0"/>
                    <a:pt x="165191" y="0"/>
                  </a:cubicBezTo>
                  <a:lnTo>
                    <a:pt x="5083061" y="0"/>
                  </a:lnTo>
                  <a:cubicBezTo>
                    <a:pt x="5126872" y="0"/>
                    <a:pt x="5168889" y="17404"/>
                    <a:pt x="5199869" y="48383"/>
                  </a:cubicBezTo>
                  <a:cubicBezTo>
                    <a:pt x="5230848" y="79362"/>
                    <a:pt x="5248252" y="121379"/>
                    <a:pt x="5248252" y="165191"/>
                  </a:cubicBezTo>
                  <a:lnTo>
                    <a:pt x="5248252" y="1486719"/>
                  </a:lnTo>
                  <a:cubicBezTo>
                    <a:pt x="5248252" y="1530530"/>
                    <a:pt x="5230848" y="1572547"/>
                    <a:pt x="5199869" y="1603527"/>
                  </a:cubicBezTo>
                  <a:cubicBezTo>
                    <a:pt x="5168890" y="1634506"/>
                    <a:pt x="5126873" y="1651910"/>
                    <a:pt x="5083061" y="1651910"/>
                  </a:cubicBezTo>
                  <a:lnTo>
                    <a:pt x="165191" y="1651910"/>
                  </a:lnTo>
                  <a:cubicBezTo>
                    <a:pt x="121380" y="1651910"/>
                    <a:pt x="79363" y="1634506"/>
                    <a:pt x="48383" y="1603527"/>
                  </a:cubicBezTo>
                  <a:cubicBezTo>
                    <a:pt x="17404" y="1572548"/>
                    <a:pt x="0" y="1530531"/>
                    <a:pt x="0" y="1486719"/>
                  </a:cubicBezTo>
                  <a:lnTo>
                    <a:pt x="0" y="16519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6163" tIns="66163" rIns="66163" bIns="66163"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سوره و قنوت ندارد </a:t>
              </a:r>
            </a:p>
            <a:p>
              <a:pPr lvl="0" algn="ctr" defTabSz="1244600" rtl="1">
                <a:lnSpc>
                  <a:spcPct val="90000"/>
                </a:lnSpc>
                <a:spcBef>
                  <a:spcPct val="0"/>
                </a:spcBef>
                <a:spcAft>
                  <a:spcPct val="35000"/>
                </a:spcAft>
              </a:pPr>
              <a:r>
                <a:rPr lang="fa-IR" sz="2800" kern="1200" dirty="0" smtClean="0">
                  <a:cs typeface="B Zar" pitchFamily="2" charset="-78"/>
                </a:rPr>
                <a:t>(هر چند دو ركعتى باشد).</a:t>
              </a:r>
              <a:endParaRPr lang="en-US" sz="2800" kern="1200" dirty="0">
                <a:cs typeface="B Zar" pitchFamily="2" charset="-78"/>
              </a:endParaRPr>
            </a:p>
          </p:txBody>
        </p:sp>
      </p:grpSp>
      <p:grpSp>
        <p:nvGrpSpPr>
          <p:cNvPr id="19" name="Group 18"/>
          <p:cNvGrpSpPr/>
          <p:nvPr/>
        </p:nvGrpSpPr>
        <p:grpSpPr>
          <a:xfrm>
            <a:off x="244480" y="3453432"/>
            <a:ext cx="5835305" cy="2886488"/>
            <a:chOff x="244480" y="3453432"/>
            <a:chExt cx="5835305" cy="2886488"/>
          </a:xfrm>
        </p:grpSpPr>
        <p:sp>
          <p:nvSpPr>
            <p:cNvPr id="15" name="Freeform 14"/>
            <p:cNvSpPr/>
            <p:nvPr/>
          </p:nvSpPr>
          <p:spPr>
            <a:xfrm rot="18035586">
              <a:off x="4948962" y="4537279"/>
              <a:ext cx="2214670" cy="46976"/>
            </a:xfrm>
            <a:custGeom>
              <a:avLst/>
              <a:gdLst>
                <a:gd name="connsiteX0" fmla="*/ 0 w 2214669"/>
                <a:gd name="connsiteY0" fmla="*/ 23487 h 46975"/>
                <a:gd name="connsiteX1" fmla="*/ 2214669 w 2214669"/>
                <a:gd name="connsiteY1" fmla="*/ 23487 h 46975"/>
              </a:gdLst>
              <a:ahLst/>
              <a:cxnLst>
                <a:cxn ang="0">
                  <a:pos x="connsiteX0" y="connsiteY0"/>
                </a:cxn>
                <a:cxn ang="0">
                  <a:pos x="connsiteX1" y="connsiteY1"/>
                </a:cxn>
              </a:cxnLst>
              <a:rect l="l" t="t" r="r" b="b"/>
              <a:pathLst>
                <a:path w="2214669" h="46975">
                  <a:moveTo>
                    <a:pt x="2214669" y="23488"/>
                  </a:moveTo>
                  <a:lnTo>
                    <a:pt x="0" y="23488"/>
                  </a:lnTo>
                </a:path>
              </a:pathLst>
            </a:custGeom>
          </p:spPr>
          <p:style>
            <a:lnRef idx="2">
              <a:schemeClr val="dk1"/>
            </a:lnRef>
            <a:fillRef idx="0">
              <a:schemeClr val="dk1"/>
            </a:fillRef>
            <a:effectRef idx="1">
              <a:schemeClr val="dk1"/>
            </a:effectRef>
            <a:fontRef idx="minor">
              <a:schemeClr val="tx1"/>
            </a:fontRef>
          </p:style>
          <p:txBody>
            <a:bodyPr spcFirstLastPara="0" vert="horz" wrap="square" lIns="1064667" tIns="-31879" rIns="1064669" bIns="-31879" numCol="1" spcCol="1270" anchor="ctr" anchorCtr="0">
              <a:noAutofit/>
            </a:bodyPr>
            <a:lstStyle/>
            <a:p>
              <a:pPr lvl="0" algn="ctr" defTabSz="1422400" rtl="1">
                <a:lnSpc>
                  <a:spcPct val="90000"/>
                </a:lnSpc>
                <a:spcBef>
                  <a:spcPct val="0"/>
                </a:spcBef>
                <a:spcAft>
                  <a:spcPct val="35000"/>
                </a:spcAft>
              </a:pPr>
              <a:endParaRPr lang="fa-IR" sz="3200" b="1" kern="1200">
                <a:cs typeface="B Zar" pitchFamily="2" charset="-78"/>
              </a:endParaRPr>
            </a:p>
          </p:txBody>
        </p:sp>
        <p:sp>
          <p:nvSpPr>
            <p:cNvPr id="16" name="Freeform 15"/>
            <p:cNvSpPr/>
            <p:nvPr/>
          </p:nvSpPr>
          <p:spPr>
            <a:xfrm>
              <a:off x="244480" y="4688010"/>
              <a:ext cx="5248252" cy="1651910"/>
            </a:xfrm>
            <a:custGeom>
              <a:avLst/>
              <a:gdLst>
                <a:gd name="connsiteX0" fmla="*/ 0 w 5248252"/>
                <a:gd name="connsiteY0" fmla="*/ 165191 h 1651910"/>
                <a:gd name="connsiteX1" fmla="*/ 48383 w 5248252"/>
                <a:gd name="connsiteY1" fmla="*/ 48383 h 1651910"/>
                <a:gd name="connsiteX2" fmla="*/ 165191 w 5248252"/>
                <a:gd name="connsiteY2" fmla="*/ 0 h 1651910"/>
                <a:gd name="connsiteX3" fmla="*/ 5083061 w 5248252"/>
                <a:gd name="connsiteY3" fmla="*/ 0 h 1651910"/>
                <a:gd name="connsiteX4" fmla="*/ 5199869 w 5248252"/>
                <a:gd name="connsiteY4" fmla="*/ 48383 h 1651910"/>
                <a:gd name="connsiteX5" fmla="*/ 5248252 w 5248252"/>
                <a:gd name="connsiteY5" fmla="*/ 165191 h 1651910"/>
                <a:gd name="connsiteX6" fmla="*/ 5248252 w 5248252"/>
                <a:gd name="connsiteY6" fmla="*/ 1486719 h 1651910"/>
                <a:gd name="connsiteX7" fmla="*/ 5199869 w 5248252"/>
                <a:gd name="connsiteY7" fmla="*/ 1603527 h 1651910"/>
                <a:gd name="connsiteX8" fmla="*/ 5083061 w 5248252"/>
                <a:gd name="connsiteY8" fmla="*/ 1651910 h 1651910"/>
                <a:gd name="connsiteX9" fmla="*/ 165191 w 5248252"/>
                <a:gd name="connsiteY9" fmla="*/ 1651910 h 1651910"/>
                <a:gd name="connsiteX10" fmla="*/ 48383 w 5248252"/>
                <a:gd name="connsiteY10" fmla="*/ 1603527 h 1651910"/>
                <a:gd name="connsiteX11" fmla="*/ 0 w 5248252"/>
                <a:gd name="connsiteY11" fmla="*/ 1486719 h 1651910"/>
                <a:gd name="connsiteX12" fmla="*/ 0 w 5248252"/>
                <a:gd name="connsiteY12" fmla="*/ 165191 h 165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48252" h="1651910">
                  <a:moveTo>
                    <a:pt x="0" y="165191"/>
                  </a:moveTo>
                  <a:cubicBezTo>
                    <a:pt x="0" y="121380"/>
                    <a:pt x="17404" y="79363"/>
                    <a:pt x="48383" y="48383"/>
                  </a:cubicBezTo>
                  <a:cubicBezTo>
                    <a:pt x="79362" y="17404"/>
                    <a:pt x="121379" y="0"/>
                    <a:pt x="165191" y="0"/>
                  </a:cubicBezTo>
                  <a:lnTo>
                    <a:pt x="5083061" y="0"/>
                  </a:lnTo>
                  <a:cubicBezTo>
                    <a:pt x="5126872" y="0"/>
                    <a:pt x="5168889" y="17404"/>
                    <a:pt x="5199869" y="48383"/>
                  </a:cubicBezTo>
                  <a:cubicBezTo>
                    <a:pt x="5230848" y="79362"/>
                    <a:pt x="5248252" y="121379"/>
                    <a:pt x="5248252" y="165191"/>
                  </a:cubicBezTo>
                  <a:lnTo>
                    <a:pt x="5248252" y="1486719"/>
                  </a:lnTo>
                  <a:cubicBezTo>
                    <a:pt x="5248252" y="1530530"/>
                    <a:pt x="5230848" y="1572547"/>
                    <a:pt x="5199869" y="1603527"/>
                  </a:cubicBezTo>
                  <a:cubicBezTo>
                    <a:pt x="5168890" y="1634506"/>
                    <a:pt x="5126873" y="1651910"/>
                    <a:pt x="5083061" y="1651910"/>
                  </a:cubicBezTo>
                  <a:lnTo>
                    <a:pt x="165191" y="1651910"/>
                  </a:lnTo>
                  <a:cubicBezTo>
                    <a:pt x="121380" y="1651910"/>
                    <a:pt x="79363" y="1634506"/>
                    <a:pt x="48383" y="1603527"/>
                  </a:cubicBezTo>
                  <a:cubicBezTo>
                    <a:pt x="17404" y="1572548"/>
                    <a:pt x="0" y="1530531"/>
                    <a:pt x="0" y="1486719"/>
                  </a:cubicBezTo>
                  <a:lnTo>
                    <a:pt x="0" y="16519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6163" tIns="66163" rIns="66163" bIns="66163" numCol="1" spcCol="1270" anchor="ctr" anchorCtr="0">
              <a:noAutofit/>
            </a:bodyPr>
            <a:lstStyle/>
            <a:p>
              <a:pPr lvl="0" algn="ctr" defTabSz="1244600" rtl="1">
                <a:lnSpc>
                  <a:spcPts val="3900"/>
                </a:lnSpc>
                <a:spcBef>
                  <a:spcPct val="0"/>
                </a:spcBef>
              </a:pPr>
              <a:r>
                <a:rPr lang="fa-IR" sz="2800" b="1" kern="1200" dirty="0" smtClean="0">
                  <a:cs typeface="B Zar" pitchFamily="2" charset="-78"/>
                </a:rPr>
                <a:t>سوره حمد حتّى بسم اللّهِ الرَّحمن الرّحيم را بايد آهسته بخواند </a:t>
              </a:r>
            </a:p>
            <a:p>
              <a:pPr lvl="0" algn="ctr" defTabSz="1244600" rtl="1">
                <a:lnSpc>
                  <a:spcPct val="90000"/>
                </a:lnSpc>
                <a:spcBef>
                  <a:spcPct val="0"/>
                </a:spcBef>
                <a:spcAft>
                  <a:spcPct val="35000"/>
                </a:spcAft>
              </a:pPr>
              <a:r>
                <a:rPr lang="fa-IR" sz="2800" kern="1200" dirty="0" smtClean="0">
                  <a:cs typeface="B Zar" pitchFamily="2" charset="-78"/>
                </a:rPr>
                <a:t>(بنابر احتياط واجب).</a:t>
              </a:r>
              <a:endParaRPr lang="en-US" sz="2800" kern="1200" dirty="0">
                <a:cs typeface="B Zar" pitchFamily="2" charset="-78"/>
              </a:endParaRPr>
            </a:p>
          </p:txBody>
        </p:sp>
      </p:grpSp>
      <p:sp>
        <p:nvSpPr>
          <p:cNvPr id="10" name="Freeform 9"/>
          <p:cNvSpPr/>
          <p:nvPr/>
        </p:nvSpPr>
        <p:spPr>
          <a:xfrm>
            <a:off x="6596074" y="2813240"/>
            <a:ext cx="3121066" cy="1570922"/>
          </a:xfrm>
          <a:custGeom>
            <a:avLst/>
            <a:gdLst>
              <a:gd name="connsiteX0" fmla="*/ 0 w 3121066"/>
              <a:gd name="connsiteY0" fmla="*/ 135594 h 1355944"/>
              <a:gd name="connsiteX1" fmla="*/ 39715 w 3121066"/>
              <a:gd name="connsiteY1" fmla="*/ 39715 h 1355944"/>
              <a:gd name="connsiteX2" fmla="*/ 135595 w 3121066"/>
              <a:gd name="connsiteY2" fmla="*/ 1 h 1355944"/>
              <a:gd name="connsiteX3" fmla="*/ 2985472 w 3121066"/>
              <a:gd name="connsiteY3" fmla="*/ 0 h 1355944"/>
              <a:gd name="connsiteX4" fmla="*/ 3081351 w 3121066"/>
              <a:gd name="connsiteY4" fmla="*/ 39715 h 1355944"/>
              <a:gd name="connsiteX5" fmla="*/ 3121065 w 3121066"/>
              <a:gd name="connsiteY5" fmla="*/ 135595 h 1355944"/>
              <a:gd name="connsiteX6" fmla="*/ 3121066 w 3121066"/>
              <a:gd name="connsiteY6" fmla="*/ 1220350 h 1355944"/>
              <a:gd name="connsiteX7" fmla="*/ 3081351 w 3121066"/>
              <a:gd name="connsiteY7" fmla="*/ 1316229 h 1355944"/>
              <a:gd name="connsiteX8" fmla="*/ 2985472 w 3121066"/>
              <a:gd name="connsiteY8" fmla="*/ 1355944 h 1355944"/>
              <a:gd name="connsiteX9" fmla="*/ 135594 w 3121066"/>
              <a:gd name="connsiteY9" fmla="*/ 1355944 h 1355944"/>
              <a:gd name="connsiteX10" fmla="*/ 39715 w 3121066"/>
              <a:gd name="connsiteY10" fmla="*/ 1316229 h 1355944"/>
              <a:gd name="connsiteX11" fmla="*/ 1 w 3121066"/>
              <a:gd name="connsiteY11" fmla="*/ 1220349 h 1355944"/>
              <a:gd name="connsiteX12" fmla="*/ 0 w 3121066"/>
              <a:gd name="connsiteY12" fmla="*/ 135594 h 135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21066" h="1355944">
                <a:moveTo>
                  <a:pt x="0" y="135594"/>
                </a:moveTo>
                <a:cubicBezTo>
                  <a:pt x="0" y="99632"/>
                  <a:pt x="14286" y="65143"/>
                  <a:pt x="39715" y="39715"/>
                </a:cubicBezTo>
                <a:cubicBezTo>
                  <a:pt x="65144" y="14286"/>
                  <a:pt x="99633" y="1"/>
                  <a:pt x="135595" y="1"/>
                </a:cubicBezTo>
                <a:lnTo>
                  <a:pt x="2985472" y="0"/>
                </a:lnTo>
                <a:cubicBezTo>
                  <a:pt x="3021434" y="0"/>
                  <a:pt x="3055923" y="14286"/>
                  <a:pt x="3081351" y="39715"/>
                </a:cubicBezTo>
                <a:cubicBezTo>
                  <a:pt x="3106780" y="65144"/>
                  <a:pt x="3121065" y="99633"/>
                  <a:pt x="3121065" y="135595"/>
                </a:cubicBezTo>
                <a:cubicBezTo>
                  <a:pt x="3121065" y="497180"/>
                  <a:pt x="3121066" y="858765"/>
                  <a:pt x="3121066" y="1220350"/>
                </a:cubicBezTo>
                <a:cubicBezTo>
                  <a:pt x="3121066" y="1256312"/>
                  <a:pt x="3106780" y="1290801"/>
                  <a:pt x="3081351" y="1316229"/>
                </a:cubicBezTo>
                <a:cubicBezTo>
                  <a:pt x="3055922" y="1341658"/>
                  <a:pt x="3021433" y="1355944"/>
                  <a:pt x="2985472" y="1355944"/>
                </a:cubicBezTo>
                <a:lnTo>
                  <a:pt x="135594" y="1355944"/>
                </a:lnTo>
                <a:cubicBezTo>
                  <a:pt x="99632" y="1355944"/>
                  <a:pt x="65143" y="1341658"/>
                  <a:pt x="39715" y="1316229"/>
                </a:cubicBezTo>
                <a:cubicBezTo>
                  <a:pt x="14286" y="1290800"/>
                  <a:pt x="0" y="1256311"/>
                  <a:pt x="1" y="1220349"/>
                </a:cubicBezTo>
                <a:cubicBezTo>
                  <a:pt x="1" y="858764"/>
                  <a:pt x="0" y="497179"/>
                  <a:pt x="0" y="135594"/>
                </a:cubicBez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60034" tIns="60034" rIns="60034" bIns="60034" numCol="1" spcCol="1270" anchor="ctr" anchorCtr="0">
            <a:noAutofit/>
          </a:bodyPr>
          <a:lstStyle/>
          <a:p>
            <a:pPr lvl="0" algn="ctr" defTabSz="1422400" rtl="1">
              <a:spcBef>
                <a:spcPct val="0"/>
              </a:spcBef>
              <a:spcAft>
                <a:spcPct val="35000"/>
              </a:spcAft>
            </a:pPr>
            <a:r>
              <a:rPr lang="fa-IR" sz="3200" b="1" kern="1200" dirty="0" smtClean="0">
                <a:cs typeface="B Zar" pitchFamily="2" charset="-78"/>
              </a:rPr>
              <a:t>تفاوت نماز احتياط با نمازهاى ديگر:</a:t>
            </a:r>
            <a:endParaRPr lang="en-US" sz="32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randombar(horizontal)">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8" name="Freeform 17"/>
          <p:cNvSpPr/>
          <p:nvPr/>
        </p:nvSpPr>
        <p:spPr>
          <a:xfrm>
            <a:off x="6024570" y="746782"/>
            <a:ext cx="3640256" cy="969520"/>
          </a:xfrm>
          <a:custGeom>
            <a:avLst/>
            <a:gdLst>
              <a:gd name="connsiteX0" fmla="*/ 0 w 6003439"/>
              <a:gd name="connsiteY0" fmla="*/ 96952 h 969520"/>
              <a:gd name="connsiteX1" fmla="*/ 28397 w 6003439"/>
              <a:gd name="connsiteY1" fmla="*/ 28397 h 969520"/>
              <a:gd name="connsiteX2" fmla="*/ 96952 w 6003439"/>
              <a:gd name="connsiteY2" fmla="*/ 1 h 969520"/>
              <a:gd name="connsiteX3" fmla="*/ 5906487 w 6003439"/>
              <a:gd name="connsiteY3" fmla="*/ 0 h 969520"/>
              <a:gd name="connsiteX4" fmla="*/ 5975042 w 6003439"/>
              <a:gd name="connsiteY4" fmla="*/ 28397 h 969520"/>
              <a:gd name="connsiteX5" fmla="*/ 6003438 w 6003439"/>
              <a:gd name="connsiteY5" fmla="*/ 96952 h 969520"/>
              <a:gd name="connsiteX6" fmla="*/ 6003439 w 6003439"/>
              <a:gd name="connsiteY6" fmla="*/ 872568 h 969520"/>
              <a:gd name="connsiteX7" fmla="*/ 5975042 w 6003439"/>
              <a:gd name="connsiteY7" fmla="*/ 941123 h 969520"/>
              <a:gd name="connsiteX8" fmla="*/ 5906487 w 6003439"/>
              <a:gd name="connsiteY8" fmla="*/ 969520 h 969520"/>
              <a:gd name="connsiteX9" fmla="*/ 96952 w 6003439"/>
              <a:gd name="connsiteY9" fmla="*/ 969520 h 969520"/>
              <a:gd name="connsiteX10" fmla="*/ 28397 w 6003439"/>
              <a:gd name="connsiteY10" fmla="*/ 941123 h 969520"/>
              <a:gd name="connsiteX11" fmla="*/ 0 w 6003439"/>
              <a:gd name="connsiteY11" fmla="*/ 872568 h 969520"/>
              <a:gd name="connsiteX12" fmla="*/ 0 w 6003439"/>
              <a:gd name="connsiteY12" fmla="*/ 96952 h 96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03439" h="969520">
                <a:moveTo>
                  <a:pt x="0" y="96952"/>
                </a:moveTo>
                <a:cubicBezTo>
                  <a:pt x="0" y="71239"/>
                  <a:pt x="10215" y="46579"/>
                  <a:pt x="28397" y="28397"/>
                </a:cubicBezTo>
                <a:cubicBezTo>
                  <a:pt x="46579" y="10215"/>
                  <a:pt x="71239" y="0"/>
                  <a:pt x="96952" y="1"/>
                </a:cubicBezTo>
                <a:lnTo>
                  <a:pt x="5906487" y="0"/>
                </a:lnTo>
                <a:cubicBezTo>
                  <a:pt x="5932200" y="0"/>
                  <a:pt x="5956860" y="10215"/>
                  <a:pt x="5975042" y="28397"/>
                </a:cubicBezTo>
                <a:cubicBezTo>
                  <a:pt x="5993224" y="46579"/>
                  <a:pt x="6003439" y="71239"/>
                  <a:pt x="6003438" y="96952"/>
                </a:cubicBezTo>
                <a:cubicBezTo>
                  <a:pt x="6003438" y="355491"/>
                  <a:pt x="6003439" y="614029"/>
                  <a:pt x="6003439" y="872568"/>
                </a:cubicBezTo>
                <a:cubicBezTo>
                  <a:pt x="6003439" y="898281"/>
                  <a:pt x="5993224" y="922941"/>
                  <a:pt x="5975042" y="941123"/>
                </a:cubicBezTo>
                <a:cubicBezTo>
                  <a:pt x="5956860" y="959305"/>
                  <a:pt x="5932200" y="969520"/>
                  <a:pt x="5906487" y="969520"/>
                </a:cubicBezTo>
                <a:lnTo>
                  <a:pt x="96952" y="969520"/>
                </a:lnTo>
                <a:cubicBezTo>
                  <a:pt x="71239" y="969520"/>
                  <a:pt x="46579" y="959305"/>
                  <a:pt x="28397" y="941123"/>
                </a:cubicBezTo>
                <a:cubicBezTo>
                  <a:pt x="10215" y="922941"/>
                  <a:pt x="0" y="898281"/>
                  <a:pt x="0" y="872568"/>
                </a:cubicBezTo>
                <a:lnTo>
                  <a:pt x="0" y="96952"/>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10311" tIns="83006" rIns="110311" bIns="83006" numCol="1" spcCol="1270" anchor="ctr" anchorCtr="0">
            <a:noAutofit/>
          </a:bodyPr>
          <a:lstStyle/>
          <a:p>
            <a:pPr lvl="0" algn="ctr" defTabSz="1911350" rtl="1">
              <a:lnSpc>
                <a:spcPct val="90000"/>
              </a:lnSpc>
              <a:spcBef>
                <a:spcPct val="0"/>
              </a:spcBef>
              <a:spcAft>
                <a:spcPct val="35000"/>
              </a:spcAft>
            </a:pPr>
            <a:r>
              <a:rPr lang="fa-IR" sz="4000" b="1" dirty="0" smtClean="0">
                <a:cs typeface="B Zar" pitchFamily="2" charset="-78"/>
              </a:rPr>
              <a:t>نماز احتياط</a:t>
            </a:r>
            <a:endParaRPr lang="en-US" sz="4000" b="1" dirty="0" smtClean="0">
              <a:cs typeface="B Zar" pitchFamily="2" charset="-78"/>
            </a:endParaRPr>
          </a:p>
        </p:txBody>
      </p:sp>
      <p:sp>
        <p:nvSpPr>
          <p:cNvPr id="19" name="Freeform 18"/>
          <p:cNvSpPr/>
          <p:nvPr/>
        </p:nvSpPr>
        <p:spPr>
          <a:xfrm>
            <a:off x="8667764" y="1716303"/>
            <a:ext cx="396718" cy="2571502"/>
          </a:xfrm>
          <a:custGeom>
            <a:avLst/>
            <a:gdLst/>
            <a:ahLst/>
            <a:cxnLst/>
            <a:rect l="0" t="0" r="0" b="0"/>
            <a:pathLst>
              <a:path>
                <a:moveTo>
                  <a:pt x="396718" y="0"/>
                </a:moveTo>
                <a:lnTo>
                  <a:pt x="396718" y="2571502"/>
                </a:lnTo>
                <a:lnTo>
                  <a:pt x="0" y="2571502"/>
                </a:lnTo>
              </a:path>
            </a:pathLst>
          </a:custGeom>
        </p:spPr>
        <p:style>
          <a:lnRef idx="1">
            <a:schemeClr val="dk1"/>
          </a:lnRef>
          <a:fillRef idx="0">
            <a:schemeClr val="dk1"/>
          </a:fillRef>
          <a:effectRef idx="0">
            <a:schemeClr val="dk1"/>
          </a:effectRef>
          <a:fontRef idx="minor">
            <a:schemeClr val="tx1"/>
          </a:fontRef>
        </p:style>
      </p:sp>
      <p:sp>
        <p:nvSpPr>
          <p:cNvPr id="20" name="Freeform 19"/>
          <p:cNvSpPr/>
          <p:nvPr/>
        </p:nvSpPr>
        <p:spPr>
          <a:xfrm>
            <a:off x="587673" y="2060540"/>
            <a:ext cx="8080090" cy="4454529"/>
          </a:xfrm>
          <a:custGeom>
            <a:avLst/>
            <a:gdLst>
              <a:gd name="connsiteX0" fmla="*/ 0 w 8080090"/>
              <a:gd name="connsiteY0" fmla="*/ 445453 h 4454529"/>
              <a:gd name="connsiteX1" fmla="*/ 130471 w 8080090"/>
              <a:gd name="connsiteY1" fmla="*/ 130470 h 4454529"/>
              <a:gd name="connsiteX2" fmla="*/ 445454 w 8080090"/>
              <a:gd name="connsiteY2" fmla="*/ 0 h 4454529"/>
              <a:gd name="connsiteX3" fmla="*/ 7634637 w 8080090"/>
              <a:gd name="connsiteY3" fmla="*/ 0 h 4454529"/>
              <a:gd name="connsiteX4" fmla="*/ 7949620 w 8080090"/>
              <a:gd name="connsiteY4" fmla="*/ 130471 h 4454529"/>
              <a:gd name="connsiteX5" fmla="*/ 8080090 w 8080090"/>
              <a:gd name="connsiteY5" fmla="*/ 445454 h 4454529"/>
              <a:gd name="connsiteX6" fmla="*/ 8080090 w 8080090"/>
              <a:gd name="connsiteY6" fmla="*/ 4009076 h 4454529"/>
              <a:gd name="connsiteX7" fmla="*/ 7949620 w 8080090"/>
              <a:gd name="connsiteY7" fmla="*/ 4324059 h 4454529"/>
              <a:gd name="connsiteX8" fmla="*/ 7634637 w 8080090"/>
              <a:gd name="connsiteY8" fmla="*/ 4454529 h 4454529"/>
              <a:gd name="connsiteX9" fmla="*/ 445453 w 8080090"/>
              <a:gd name="connsiteY9" fmla="*/ 4454529 h 4454529"/>
              <a:gd name="connsiteX10" fmla="*/ 130470 w 8080090"/>
              <a:gd name="connsiteY10" fmla="*/ 4324059 h 4454529"/>
              <a:gd name="connsiteX11" fmla="*/ 0 w 8080090"/>
              <a:gd name="connsiteY11" fmla="*/ 4009076 h 4454529"/>
              <a:gd name="connsiteX12" fmla="*/ 0 w 8080090"/>
              <a:gd name="connsiteY12" fmla="*/ 445453 h 445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0090" h="4454529">
                <a:moveTo>
                  <a:pt x="0" y="445453"/>
                </a:moveTo>
                <a:cubicBezTo>
                  <a:pt x="0" y="327311"/>
                  <a:pt x="46932" y="214009"/>
                  <a:pt x="130471" y="130470"/>
                </a:cubicBezTo>
                <a:cubicBezTo>
                  <a:pt x="214010" y="46931"/>
                  <a:pt x="327313" y="0"/>
                  <a:pt x="445454" y="0"/>
                </a:cubicBezTo>
                <a:lnTo>
                  <a:pt x="7634637" y="0"/>
                </a:lnTo>
                <a:cubicBezTo>
                  <a:pt x="7752779" y="0"/>
                  <a:pt x="7866081" y="46932"/>
                  <a:pt x="7949620" y="130471"/>
                </a:cubicBezTo>
                <a:cubicBezTo>
                  <a:pt x="8033159" y="214010"/>
                  <a:pt x="8080090" y="327313"/>
                  <a:pt x="8080090" y="445454"/>
                </a:cubicBezTo>
                <a:lnTo>
                  <a:pt x="8080090" y="4009076"/>
                </a:lnTo>
                <a:cubicBezTo>
                  <a:pt x="8080090" y="4127218"/>
                  <a:pt x="8033158" y="4240520"/>
                  <a:pt x="7949620" y="4324059"/>
                </a:cubicBezTo>
                <a:cubicBezTo>
                  <a:pt x="7866081" y="4407598"/>
                  <a:pt x="7752779" y="4454529"/>
                  <a:pt x="7634637" y="4454529"/>
                </a:cubicBezTo>
                <a:lnTo>
                  <a:pt x="445453" y="4454529"/>
                </a:lnTo>
                <a:cubicBezTo>
                  <a:pt x="327311" y="4454529"/>
                  <a:pt x="214009" y="4407597"/>
                  <a:pt x="130470" y="4324059"/>
                </a:cubicBezTo>
                <a:cubicBezTo>
                  <a:pt x="46931" y="4240520"/>
                  <a:pt x="0" y="4127217"/>
                  <a:pt x="0" y="4009076"/>
                </a:cubicBezTo>
                <a:lnTo>
                  <a:pt x="0" y="44545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6669" tIns="181269" rIns="206669" bIns="181269" numCol="1" spcCol="1270" anchor="ctr" anchorCtr="0">
            <a:noAutofit/>
          </a:bodyPr>
          <a:lstStyle/>
          <a:p>
            <a:pPr lvl="0" algn="justLow" defTabSz="1778000" rtl="1">
              <a:spcBef>
                <a:spcPct val="0"/>
              </a:spcBef>
            </a:pPr>
            <a:r>
              <a:rPr lang="fa-IR" sz="4000" b="1" kern="1200" dirty="0" smtClean="0">
                <a:cs typeface="B Zar" pitchFamily="2" charset="-78"/>
              </a:rPr>
              <a:t>در مواردى كه نماز احتياط واجب مى‏شود؛ مثل شك بين 3 و 4، نمازگزار بايد بعد از سلام نماز، پيش از به هم خوردن صورت نماز يا انجام دادن مبطلى، برخيزد و بدون اذان و اقامه، تكبير بگويد و نماز احتياط را بخواند.</a:t>
            </a:r>
            <a:endParaRPr lang="en-US" sz="40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0"/>
                                        </p:tgtEl>
                                        <p:attrNameLst>
                                          <p:attrName>style.visibility</p:attrName>
                                        </p:attrNameLst>
                                      </p:cBhvr>
                                      <p:to>
                                        <p:strVal val="visible"/>
                                      </p:to>
                                    </p:set>
                                    <p:anim calcmode="discrete" valueType="clr">
                                      <p:cBhvr override="childStyle">
                                        <p:cTn id="19"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0"/>
                                        </p:tgtEl>
                                        <p:attrNameLst>
                                          <p:attrName>fillcolor</p:attrName>
                                        </p:attrNameLst>
                                      </p:cBhvr>
                                      <p:tavLst>
                                        <p:tav tm="0">
                                          <p:val>
                                            <p:clrVal>
                                              <a:schemeClr val="accent2"/>
                                            </p:clrVal>
                                          </p:val>
                                        </p:tav>
                                        <p:tav tm="50000">
                                          <p:val>
                                            <p:clrVal>
                                              <a:schemeClr val="hlink"/>
                                            </p:clrVal>
                                          </p:val>
                                        </p:tav>
                                      </p:tavLst>
                                    </p:anim>
                                    <p:set>
                                      <p:cBhvr>
                                        <p:cTn id="21" dur="80"/>
                                        <p:tgtEl>
                                          <p:spTgt spid="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0" name="Freeform 9"/>
          <p:cNvSpPr/>
          <p:nvPr/>
        </p:nvSpPr>
        <p:spPr>
          <a:xfrm>
            <a:off x="8828832" y="1463762"/>
            <a:ext cx="387875" cy="2842515"/>
          </a:xfrm>
          <a:custGeom>
            <a:avLst/>
            <a:gdLst/>
            <a:ahLst/>
            <a:cxnLst/>
            <a:rect l="0" t="0" r="0" b="0"/>
            <a:pathLst>
              <a:path>
                <a:moveTo>
                  <a:pt x="387875" y="0"/>
                </a:moveTo>
                <a:lnTo>
                  <a:pt x="387875" y="2842515"/>
                </a:lnTo>
                <a:lnTo>
                  <a:pt x="0" y="284251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587168" y="2027758"/>
            <a:ext cx="8241664" cy="4557040"/>
          </a:xfrm>
          <a:custGeom>
            <a:avLst/>
            <a:gdLst>
              <a:gd name="connsiteX0" fmla="*/ 0 w 8241664"/>
              <a:gd name="connsiteY0" fmla="*/ 455704 h 4557040"/>
              <a:gd name="connsiteX1" fmla="*/ 133473 w 8241664"/>
              <a:gd name="connsiteY1" fmla="*/ 133473 h 4557040"/>
              <a:gd name="connsiteX2" fmla="*/ 455705 w 8241664"/>
              <a:gd name="connsiteY2" fmla="*/ 1 h 4557040"/>
              <a:gd name="connsiteX3" fmla="*/ 7785960 w 8241664"/>
              <a:gd name="connsiteY3" fmla="*/ 0 h 4557040"/>
              <a:gd name="connsiteX4" fmla="*/ 8108191 w 8241664"/>
              <a:gd name="connsiteY4" fmla="*/ 133473 h 4557040"/>
              <a:gd name="connsiteX5" fmla="*/ 8241663 w 8241664"/>
              <a:gd name="connsiteY5" fmla="*/ 455705 h 4557040"/>
              <a:gd name="connsiteX6" fmla="*/ 8241664 w 8241664"/>
              <a:gd name="connsiteY6" fmla="*/ 4101336 h 4557040"/>
              <a:gd name="connsiteX7" fmla="*/ 8108191 w 8241664"/>
              <a:gd name="connsiteY7" fmla="*/ 4423567 h 4557040"/>
              <a:gd name="connsiteX8" fmla="*/ 7785959 w 8241664"/>
              <a:gd name="connsiteY8" fmla="*/ 4557040 h 4557040"/>
              <a:gd name="connsiteX9" fmla="*/ 455704 w 8241664"/>
              <a:gd name="connsiteY9" fmla="*/ 4557040 h 4557040"/>
              <a:gd name="connsiteX10" fmla="*/ 133473 w 8241664"/>
              <a:gd name="connsiteY10" fmla="*/ 4423567 h 4557040"/>
              <a:gd name="connsiteX11" fmla="*/ 1 w 8241664"/>
              <a:gd name="connsiteY11" fmla="*/ 4101335 h 4557040"/>
              <a:gd name="connsiteX12" fmla="*/ 0 w 8241664"/>
              <a:gd name="connsiteY12" fmla="*/ 455704 h 455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1664" h="4557040">
                <a:moveTo>
                  <a:pt x="0" y="455704"/>
                </a:moveTo>
                <a:cubicBezTo>
                  <a:pt x="0" y="334844"/>
                  <a:pt x="48012" y="218934"/>
                  <a:pt x="133473" y="133473"/>
                </a:cubicBezTo>
                <a:cubicBezTo>
                  <a:pt x="218934" y="48012"/>
                  <a:pt x="334844" y="1"/>
                  <a:pt x="455705" y="1"/>
                </a:cubicBezTo>
                <a:lnTo>
                  <a:pt x="7785960" y="0"/>
                </a:lnTo>
                <a:cubicBezTo>
                  <a:pt x="7906820" y="0"/>
                  <a:pt x="8022730" y="48012"/>
                  <a:pt x="8108191" y="133473"/>
                </a:cubicBezTo>
                <a:cubicBezTo>
                  <a:pt x="8193652" y="218934"/>
                  <a:pt x="8241663" y="334844"/>
                  <a:pt x="8241663" y="455705"/>
                </a:cubicBezTo>
                <a:cubicBezTo>
                  <a:pt x="8241663" y="1670915"/>
                  <a:pt x="8241664" y="2886126"/>
                  <a:pt x="8241664" y="4101336"/>
                </a:cubicBezTo>
                <a:cubicBezTo>
                  <a:pt x="8241664" y="4222196"/>
                  <a:pt x="8193652" y="4338106"/>
                  <a:pt x="8108191" y="4423567"/>
                </a:cubicBezTo>
                <a:cubicBezTo>
                  <a:pt x="8022730" y="4509028"/>
                  <a:pt x="7906820" y="4557040"/>
                  <a:pt x="7785959" y="4557040"/>
                </a:cubicBezTo>
                <a:lnTo>
                  <a:pt x="455704" y="4557040"/>
                </a:lnTo>
                <a:cubicBezTo>
                  <a:pt x="334844" y="4557040"/>
                  <a:pt x="218934" y="4509028"/>
                  <a:pt x="133473" y="4423567"/>
                </a:cubicBezTo>
                <a:cubicBezTo>
                  <a:pt x="48012" y="4338106"/>
                  <a:pt x="1" y="4222196"/>
                  <a:pt x="1" y="4101335"/>
                </a:cubicBezTo>
                <a:cubicBezTo>
                  <a:pt x="1" y="2886125"/>
                  <a:pt x="0" y="1670914"/>
                  <a:pt x="0" y="455704"/>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2051" tIns="179191" rIns="202051" bIns="179191" numCol="1" spcCol="1270" anchor="ctr" anchorCtr="0">
            <a:noAutofit/>
          </a:bodyPr>
          <a:lstStyle/>
          <a:p>
            <a:pPr lvl="0" algn="justLow" defTabSz="1600200" rtl="1">
              <a:lnSpc>
                <a:spcPct val="90000"/>
              </a:lnSpc>
              <a:spcBef>
                <a:spcPct val="0"/>
              </a:spcBef>
              <a:spcAft>
                <a:spcPct val="35000"/>
              </a:spcAft>
            </a:pPr>
            <a:r>
              <a:rPr lang="fa-IR" sz="3600" b="1" kern="1200" dirty="0" smtClean="0">
                <a:cs typeface="B Zar" pitchFamily="2" charset="-78"/>
              </a:rPr>
              <a:t>1 ـ اگر يك ركعت نماز احتياط، واجب باشد، پس از سجده‏ها، تشهد مى‏خواند و سلام مى‏دهد و اگر دو ركعت واجب شده باشد، نبايد در ركعت اول تشهد و سلام بخواند، بلكه بايد يك ركعت ديگر هم (بدون تكبيره‏الاحرام) بخواند و در پايان ركعت دوم، تشهد خوانده، سلام مى‏دهد.</a:t>
            </a:r>
            <a:endParaRPr lang="en-US" sz="3600" b="1" kern="1200" dirty="0">
              <a:cs typeface="B Zar" pitchFamily="2" charset="-78"/>
            </a:endParaRPr>
          </a:p>
        </p:txBody>
      </p:sp>
      <p:sp>
        <p:nvSpPr>
          <p:cNvPr id="9" name="Freeform 8"/>
          <p:cNvSpPr/>
          <p:nvPr/>
        </p:nvSpPr>
        <p:spPr>
          <a:xfrm>
            <a:off x="6024570" y="785794"/>
            <a:ext cx="3593004" cy="874328"/>
          </a:xfrm>
          <a:custGeom>
            <a:avLst/>
            <a:gdLst>
              <a:gd name="connsiteX0" fmla="*/ 0 w 3878756"/>
              <a:gd name="connsiteY0" fmla="*/ 87433 h 874328"/>
              <a:gd name="connsiteX1" fmla="*/ 25609 w 3878756"/>
              <a:gd name="connsiteY1" fmla="*/ 25609 h 874328"/>
              <a:gd name="connsiteX2" fmla="*/ 87434 w 3878756"/>
              <a:gd name="connsiteY2" fmla="*/ 1 h 874328"/>
              <a:gd name="connsiteX3" fmla="*/ 3791323 w 3878756"/>
              <a:gd name="connsiteY3" fmla="*/ 0 h 874328"/>
              <a:gd name="connsiteX4" fmla="*/ 3853147 w 3878756"/>
              <a:gd name="connsiteY4" fmla="*/ 25609 h 874328"/>
              <a:gd name="connsiteX5" fmla="*/ 3878755 w 3878756"/>
              <a:gd name="connsiteY5" fmla="*/ 87434 h 874328"/>
              <a:gd name="connsiteX6" fmla="*/ 3878756 w 3878756"/>
              <a:gd name="connsiteY6" fmla="*/ 786895 h 874328"/>
              <a:gd name="connsiteX7" fmla="*/ 3853147 w 3878756"/>
              <a:gd name="connsiteY7" fmla="*/ 848719 h 874328"/>
              <a:gd name="connsiteX8" fmla="*/ 3791322 w 3878756"/>
              <a:gd name="connsiteY8" fmla="*/ 874328 h 874328"/>
              <a:gd name="connsiteX9" fmla="*/ 87433 w 3878756"/>
              <a:gd name="connsiteY9" fmla="*/ 874328 h 874328"/>
              <a:gd name="connsiteX10" fmla="*/ 25609 w 3878756"/>
              <a:gd name="connsiteY10" fmla="*/ 848719 h 874328"/>
              <a:gd name="connsiteX11" fmla="*/ 1 w 3878756"/>
              <a:gd name="connsiteY11" fmla="*/ 786894 h 874328"/>
              <a:gd name="connsiteX12" fmla="*/ 0 w 3878756"/>
              <a:gd name="connsiteY12" fmla="*/ 87433 h 87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78756" h="874328">
                <a:moveTo>
                  <a:pt x="0" y="87433"/>
                </a:moveTo>
                <a:cubicBezTo>
                  <a:pt x="0" y="64244"/>
                  <a:pt x="9212" y="42005"/>
                  <a:pt x="25609" y="25609"/>
                </a:cubicBezTo>
                <a:cubicBezTo>
                  <a:pt x="42006" y="9212"/>
                  <a:pt x="64245" y="1"/>
                  <a:pt x="87434" y="1"/>
                </a:cubicBezTo>
                <a:lnTo>
                  <a:pt x="3791323" y="0"/>
                </a:lnTo>
                <a:cubicBezTo>
                  <a:pt x="3814512" y="0"/>
                  <a:pt x="3836751" y="9212"/>
                  <a:pt x="3853147" y="25609"/>
                </a:cubicBezTo>
                <a:cubicBezTo>
                  <a:pt x="3869544" y="42006"/>
                  <a:pt x="3878755" y="64245"/>
                  <a:pt x="3878755" y="87434"/>
                </a:cubicBezTo>
                <a:cubicBezTo>
                  <a:pt x="3878755" y="320588"/>
                  <a:pt x="3878756" y="553741"/>
                  <a:pt x="3878756" y="786895"/>
                </a:cubicBezTo>
                <a:cubicBezTo>
                  <a:pt x="3878756" y="810084"/>
                  <a:pt x="3869544" y="832323"/>
                  <a:pt x="3853147" y="848719"/>
                </a:cubicBezTo>
                <a:cubicBezTo>
                  <a:pt x="3836750" y="865116"/>
                  <a:pt x="3814511" y="874328"/>
                  <a:pt x="3791322" y="874328"/>
                </a:cubicBezTo>
                <a:lnTo>
                  <a:pt x="87433" y="874328"/>
                </a:lnTo>
                <a:cubicBezTo>
                  <a:pt x="64244" y="874328"/>
                  <a:pt x="42005" y="865116"/>
                  <a:pt x="25609" y="848719"/>
                </a:cubicBezTo>
                <a:cubicBezTo>
                  <a:pt x="9212" y="832322"/>
                  <a:pt x="0" y="810083"/>
                  <a:pt x="1" y="786894"/>
                </a:cubicBezTo>
                <a:cubicBezTo>
                  <a:pt x="1" y="553740"/>
                  <a:pt x="0" y="320587"/>
                  <a:pt x="0" y="87433"/>
                </a:cubicBez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1808" tIns="76408" rIns="101808" bIns="76408" numCol="1" spcCol="1270" anchor="ctr" anchorCtr="0">
            <a:noAutofit/>
          </a:bodyPr>
          <a:lstStyle/>
          <a:p>
            <a:pPr lvl="0" algn="ctr" defTabSz="1778000">
              <a:lnSpc>
                <a:spcPct val="90000"/>
              </a:lnSpc>
              <a:spcBef>
                <a:spcPct val="0"/>
              </a:spcBef>
              <a:spcAft>
                <a:spcPct val="35000"/>
              </a:spcAft>
            </a:pPr>
            <a:r>
              <a:rPr lang="fa-IR" sz="4000" b="1" kern="1200" dirty="0" smtClean="0">
                <a:cs typeface="B Zar" pitchFamily="2" charset="-78"/>
              </a:rPr>
              <a:t>چند مسأله</a:t>
            </a:r>
            <a:endParaRPr lang="en-US" sz="4000" b="1" kern="1200"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2"/>
                                        </p:tgtEl>
                                        <p:attrNameLst>
                                          <p:attrName>style.visibility</p:attrName>
                                        </p:attrNameLst>
                                      </p:cBhvr>
                                      <p:to>
                                        <p:strVal val="visible"/>
                                      </p:to>
                                    </p:set>
                                    <p:anim calcmode="discrete" valueType="clr">
                                      <p:cBhvr override="childStyle">
                                        <p:cTn id="19"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2"/>
                                        </p:tgtEl>
                                        <p:attrNameLst>
                                          <p:attrName>fillcolor</p:attrName>
                                        </p:attrNameLst>
                                      </p:cBhvr>
                                      <p:tavLst>
                                        <p:tav tm="0">
                                          <p:val>
                                            <p:clrVal>
                                              <a:schemeClr val="accent2"/>
                                            </p:clrVal>
                                          </p:val>
                                        </p:tav>
                                        <p:tav tm="50000">
                                          <p:val>
                                            <p:clrVal>
                                              <a:schemeClr val="hlink"/>
                                            </p:clrVal>
                                          </p:val>
                                        </p:tav>
                                      </p:tavLst>
                                    </p:anim>
                                    <p:set>
                                      <p:cBhvr>
                                        <p:cTn id="21"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9" name="Freeform 8"/>
          <p:cNvSpPr/>
          <p:nvPr/>
        </p:nvSpPr>
        <p:spPr>
          <a:xfrm>
            <a:off x="5953132" y="857232"/>
            <a:ext cx="3631951" cy="874328"/>
          </a:xfrm>
          <a:custGeom>
            <a:avLst/>
            <a:gdLst>
              <a:gd name="connsiteX0" fmla="*/ 0 w 3631951"/>
              <a:gd name="connsiteY0" fmla="*/ 87433 h 874328"/>
              <a:gd name="connsiteX1" fmla="*/ 25609 w 3631951"/>
              <a:gd name="connsiteY1" fmla="*/ 25609 h 874328"/>
              <a:gd name="connsiteX2" fmla="*/ 87434 w 3631951"/>
              <a:gd name="connsiteY2" fmla="*/ 1 h 874328"/>
              <a:gd name="connsiteX3" fmla="*/ 3544518 w 3631951"/>
              <a:gd name="connsiteY3" fmla="*/ 0 h 874328"/>
              <a:gd name="connsiteX4" fmla="*/ 3606342 w 3631951"/>
              <a:gd name="connsiteY4" fmla="*/ 25609 h 874328"/>
              <a:gd name="connsiteX5" fmla="*/ 3631950 w 3631951"/>
              <a:gd name="connsiteY5" fmla="*/ 87434 h 874328"/>
              <a:gd name="connsiteX6" fmla="*/ 3631951 w 3631951"/>
              <a:gd name="connsiteY6" fmla="*/ 786895 h 874328"/>
              <a:gd name="connsiteX7" fmla="*/ 3606342 w 3631951"/>
              <a:gd name="connsiteY7" fmla="*/ 848719 h 874328"/>
              <a:gd name="connsiteX8" fmla="*/ 3544517 w 3631951"/>
              <a:gd name="connsiteY8" fmla="*/ 874328 h 874328"/>
              <a:gd name="connsiteX9" fmla="*/ 87433 w 3631951"/>
              <a:gd name="connsiteY9" fmla="*/ 874328 h 874328"/>
              <a:gd name="connsiteX10" fmla="*/ 25609 w 3631951"/>
              <a:gd name="connsiteY10" fmla="*/ 848719 h 874328"/>
              <a:gd name="connsiteX11" fmla="*/ 1 w 3631951"/>
              <a:gd name="connsiteY11" fmla="*/ 786894 h 874328"/>
              <a:gd name="connsiteX12" fmla="*/ 0 w 3631951"/>
              <a:gd name="connsiteY12" fmla="*/ 87433 h 87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1951" h="874328">
                <a:moveTo>
                  <a:pt x="0" y="87433"/>
                </a:moveTo>
                <a:cubicBezTo>
                  <a:pt x="0" y="64244"/>
                  <a:pt x="9212" y="42005"/>
                  <a:pt x="25609" y="25609"/>
                </a:cubicBezTo>
                <a:cubicBezTo>
                  <a:pt x="42006" y="9212"/>
                  <a:pt x="64245" y="1"/>
                  <a:pt x="87434" y="1"/>
                </a:cubicBezTo>
                <a:lnTo>
                  <a:pt x="3544518" y="0"/>
                </a:lnTo>
                <a:cubicBezTo>
                  <a:pt x="3567707" y="0"/>
                  <a:pt x="3589946" y="9212"/>
                  <a:pt x="3606342" y="25609"/>
                </a:cubicBezTo>
                <a:cubicBezTo>
                  <a:pt x="3622739" y="42006"/>
                  <a:pt x="3631950" y="64245"/>
                  <a:pt x="3631950" y="87434"/>
                </a:cubicBezTo>
                <a:cubicBezTo>
                  <a:pt x="3631950" y="320588"/>
                  <a:pt x="3631951" y="553741"/>
                  <a:pt x="3631951" y="786895"/>
                </a:cubicBezTo>
                <a:cubicBezTo>
                  <a:pt x="3631951" y="810084"/>
                  <a:pt x="3622739" y="832323"/>
                  <a:pt x="3606342" y="848719"/>
                </a:cubicBezTo>
                <a:cubicBezTo>
                  <a:pt x="3589945" y="865116"/>
                  <a:pt x="3567706" y="874328"/>
                  <a:pt x="3544517" y="874328"/>
                </a:cubicBezTo>
                <a:lnTo>
                  <a:pt x="87433" y="874328"/>
                </a:lnTo>
                <a:cubicBezTo>
                  <a:pt x="64244" y="874328"/>
                  <a:pt x="42005" y="865116"/>
                  <a:pt x="25609" y="848719"/>
                </a:cubicBezTo>
                <a:cubicBezTo>
                  <a:pt x="9212" y="832322"/>
                  <a:pt x="0" y="810083"/>
                  <a:pt x="1" y="786894"/>
                </a:cubicBezTo>
                <a:cubicBezTo>
                  <a:pt x="1" y="553740"/>
                  <a:pt x="0" y="320587"/>
                  <a:pt x="0" y="87433"/>
                </a:cubicBez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1808" tIns="76408" rIns="101808" bIns="76408" numCol="1" spcCol="1270" anchor="ctr" anchorCtr="0">
            <a:noAutofit/>
          </a:bodyPr>
          <a:lstStyle/>
          <a:p>
            <a:pPr lvl="0" algn="ctr" defTabSz="1778000">
              <a:lnSpc>
                <a:spcPct val="90000"/>
              </a:lnSpc>
              <a:spcBef>
                <a:spcPct val="0"/>
              </a:spcBef>
              <a:spcAft>
                <a:spcPct val="35000"/>
              </a:spcAft>
            </a:pPr>
            <a:r>
              <a:rPr lang="fa-IR" sz="4000" b="1" kern="1200" dirty="0" smtClean="0">
                <a:cs typeface="B Zar" pitchFamily="2" charset="-78"/>
              </a:rPr>
              <a:t>چند مسأله</a:t>
            </a:r>
            <a:endParaRPr lang="en-US" sz="4000" b="1" kern="1200" dirty="0">
              <a:cs typeface="B Zar" pitchFamily="2" charset="-78"/>
            </a:endParaRPr>
          </a:p>
        </p:txBody>
      </p:sp>
      <p:sp>
        <p:nvSpPr>
          <p:cNvPr id="10" name="Freeform 9"/>
          <p:cNvSpPr/>
          <p:nvPr/>
        </p:nvSpPr>
        <p:spPr>
          <a:xfrm>
            <a:off x="8853513" y="1463762"/>
            <a:ext cx="363195" cy="2842515"/>
          </a:xfrm>
          <a:custGeom>
            <a:avLst/>
            <a:gdLst/>
            <a:ahLst/>
            <a:cxnLst/>
            <a:rect l="0" t="0" r="0" b="0"/>
            <a:pathLst>
              <a:path>
                <a:moveTo>
                  <a:pt x="363195" y="0"/>
                </a:moveTo>
                <a:lnTo>
                  <a:pt x="363195" y="2842515"/>
                </a:lnTo>
                <a:lnTo>
                  <a:pt x="0" y="284251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 name="Freeform 10"/>
          <p:cNvSpPr/>
          <p:nvPr/>
        </p:nvSpPr>
        <p:spPr>
          <a:xfrm>
            <a:off x="611848" y="2027758"/>
            <a:ext cx="8241664" cy="4557040"/>
          </a:xfrm>
          <a:custGeom>
            <a:avLst/>
            <a:gdLst>
              <a:gd name="connsiteX0" fmla="*/ 0 w 8241664"/>
              <a:gd name="connsiteY0" fmla="*/ 455704 h 4557040"/>
              <a:gd name="connsiteX1" fmla="*/ 133473 w 8241664"/>
              <a:gd name="connsiteY1" fmla="*/ 133473 h 4557040"/>
              <a:gd name="connsiteX2" fmla="*/ 455705 w 8241664"/>
              <a:gd name="connsiteY2" fmla="*/ 1 h 4557040"/>
              <a:gd name="connsiteX3" fmla="*/ 7785960 w 8241664"/>
              <a:gd name="connsiteY3" fmla="*/ 0 h 4557040"/>
              <a:gd name="connsiteX4" fmla="*/ 8108191 w 8241664"/>
              <a:gd name="connsiteY4" fmla="*/ 133473 h 4557040"/>
              <a:gd name="connsiteX5" fmla="*/ 8241663 w 8241664"/>
              <a:gd name="connsiteY5" fmla="*/ 455705 h 4557040"/>
              <a:gd name="connsiteX6" fmla="*/ 8241664 w 8241664"/>
              <a:gd name="connsiteY6" fmla="*/ 4101336 h 4557040"/>
              <a:gd name="connsiteX7" fmla="*/ 8108191 w 8241664"/>
              <a:gd name="connsiteY7" fmla="*/ 4423567 h 4557040"/>
              <a:gd name="connsiteX8" fmla="*/ 7785959 w 8241664"/>
              <a:gd name="connsiteY8" fmla="*/ 4557040 h 4557040"/>
              <a:gd name="connsiteX9" fmla="*/ 455704 w 8241664"/>
              <a:gd name="connsiteY9" fmla="*/ 4557040 h 4557040"/>
              <a:gd name="connsiteX10" fmla="*/ 133473 w 8241664"/>
              <a:gd name="connsiteY10" fmla="*/ 4423567 h 4557040"/>
              <a:gd name="connsiteX11" fmla="*/ 1 w 8241664"/>
              <a:gd name="connsiteY11" fmla="*/ 4101335 h 4557040"/>
              <a:gd name="connsiteX12" fmla="*/ 0 w 8241664"/>
              <a:gd name="connsiteY12" fmla="*/ 455704 h 455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1664" h="4557040">
                <a:moveTo>
                  <a:pt x="0" y="455704"/>
                </a:moveTo>
                <a:cubicBezTo>
                  <a:pt x="0" y="334844"/>
                  <a:pt x="48012" y="218934"/>
                  <a:pt x="133473" y="133473"/>
                </a:cubicBezTo>
                <a:cubicBezTo>
                  <a:pt x="218934" y="48012"/>
                  <a:pt x="334844" y="1"/>
                  <a:pt x="455705" y="1"/>
                </a:cubicBezTo>
                <a:lnTo>
                  <a:pt x="7785960" y="0"/>
                </a:lnTo>
                <a:cubicBezTo>
                  <a:pt x="7906820" y="0"/>
                  <a:pt x="8022730" y="48012"/>
                  <a:pt x="8108191" y="133473"/>
                </a:cubicBezTo>
                <a:cubicBezTo>
                  <a:pt x="8193652" y="218934"/>
                  <a:pt x="8241663" y="334844"/>
                  <a:pt x="8241663" y="455705"/>
                </a:cubicBezTo>
                <a:cubicBezTo>
                  <a:pt x="8241663" y="1670915"/>
                  <a:pt x="8241664" y="2886126"/>
                  <a:pt x="8241664" y="4101336"/>
                </a:cubicBezTo>
                <a:cubicBezTo>
                  <a:pt x="8241664" y="4222196"/>
                  <a:pt x="8193652" y="4338106"/>
                  <a:pt x="8108191" y="4423567"/>
                </a:cubicBezTo>
                <a:cubicBezTo>
                  <a:pt x="8022730" y="4509028"/>
                  <a:pt x="7906820" y="4557040"/>
                  <a:pt x="7785959" y="4557040"/>
                </a:cubicBezTo>
                <a:lnTo>
                  <a:pt x="455704" y="4557040"/>
                </a:lnTo>
                <a:cubicBezTo>
                  <a:pt x="334844" y="4557040"/>
                  <a:pt x="218934" y="4509028"/>
                  <a:pt x="133473" y="4423567"/>
                </a:cubicBezTo>
                <a:cubicBezTo>
                  <a:pt x="48012" y="4338106"/>
                  <a:pt x="1" y="4222196"/>
                  <a:pt x="1" y="4101335"/>
                </a:cubicBezTo>
                <a:cubicBezTo>
                  <a:pt x="1" y="2886125"/>
                  <a:pt x="0" y="1670914"/>
                  <a:pt x="0" y="455704"/>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6816" tIns="195701" rIns="226816" bIns="195701" numCol="1" spcCol="1270" anchor="ctr" anchorCtr="0">
            <a:noAutofit/>
          </a:bodyPr>
          <a:lstStyle/>
          <a:p>
            <a:pPr lvl="0" algn="justLow" defTabSz="2178050" rtl="1">
              <a:lnSpc>
                <a:spcPts val="5900"/>
              </a:lnSpc>
              <a:spcBef>
                <a:spcPct val="0"/>
              </a:spcBef>
              <a:spcAft>
                <a:spcPct val="35000"/>
              </a:spcAft>
            </a:pPr>
            <a:r>
              <a:rPr lang="fa-IR" sz="4900" b="1" kern="1200" dirty="0" smtClean="0">
                <a:cs typeface="B Zar" pitchFamily="2" charset="-78"/>
              </a:rPr>
              <a:t>2 ـ اگر پس از سلام نماز، نماز احتياط را عمدا يا سهوا نخواند، بنابر احتياط واجب بايد نماز احتياط را بخواند و نماز را هم اعاده كند.</a:t>
            </a:r>
            <a:endParaRPr lang="en-US" sz="4900" b="1" kern="1200"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1"/>
                                        </p:tgtEl>
                                        <p:attrNameLst>
                                          <p:attrName>style.visibility</p:attrName>
                                        </p:attrNameLst>
                                      </p:cBhvr>
                                      <p:to>
                                        <p:strVal val="visible"/>
                                      </p:to>
                                    </p:set>
                                    <p:anim calcmode="discrete" valueType="clr">
                                      <p:cBhvr override="childStyle">
                                        <p:cTn id="18"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1"/>
                                        </p:tgtEl>
                                        <p:attrNameLst>
                                          <p:attrName>fillcolor</p:attrName>
                                        </p:attrNameLst>
                                      </p:cBhvr>
                                      <p:tavLst>
                                        <p:tav tm="0">
                                          <p:val>
                                            <p:clrVal>
                                              <a:schemeClr val="accent2"/>
                                            </p:clrVal>
                                          </p:val>
                                        </p:tav>
                                        <p:tav tm="50000">
                                          <p:val>
                                            <p:clrVal>
                                              <a:schemeClr val="hlink"/>
                                            </p:clrVal>
                                          </p:val>
                                        </p:tav>
                                      </p:tavLst>
                                    </p:anim>
                                    <p:set>
                                      <p:cBhvr>
                                        <p:cTn id="20"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9" name="Freeform 8"/>
          <p:cNvSpPr/>
          <p:nvPr/>
        </p:nvSpPr>
        <p:spPr>
          <a:xfrm>
            <a:off x="6096008" y="785794"/>
            <a:ext cx="3507286" cy="874328"/>
          </a:xfrm>
          <a:custGeom>
            <a:avLst/>
            <a:gdLst>
              <a:gd name="connsiteX0" fmla="*/ 0 w 3507286"/>
              <a:gd name="connsiteY0" fmla="*/ 87433 h 874328"/>
              <a:gd name="connsiteX1" fmla="*/ 25609 w 3507286"/>
              <a:gd name="connsiteY1" fmla="*/ 25609 h 874328"/>
              <a:gd name="connsiteX2" fmla="*/ 87434 w 3507286"/>
              <a:gd name="connsiteY2" fmla="*/ 1 h 874328"/>
              <a:gd name="connsiteX3" fmla="*/ 3419853 w 3507286"/>
              <a:gd name="connsiteY3" fmla="*/ 0 h 874328"/>
              <a:gd name="connsiteX4" fmla="*/ 3481677 w 3507286"/>
              <a:gd name="connsiteY4" fmla="*/ 25609 h 874328"/>
              <a:gd name="connsiteX5" fmla="*/ 3507285 w 3507286"/>
              <a:gd name="connsiteY5" fmla="*/ 87434 h 874328"/>
              <a:gd name="connsiteX6" fmla="*/ 3507286 w 3507286"/>
              <a:gd name="connsiteY6" fmla="*/ 786895 h 874328"/>
              <a:gd name="connsiteX7" fmla="*/ 3481677 w 3507286"/>
              <a:gd name="connsiteY7" fmla="*/ 848719 h 874328"/>
              <a:gd name="connsiteX8" fmla="*/ 3419852 w 3507286"/>
              <a:gd name="connsiteY8" fmla="*/ 874328 h 874328"/>
              <a:gd name="connsiteX9" fmla="*/ 87433 w 3507286"/>
              <a:gd name="connsiteY9" fmla="*/ 874328 h 874328"/>
              <a:gd name="connsiteX10" fmla="*/ 25609 w 3507286"/>
              <a:gd name="connsiteY10" fmla="*/ 848719 h 874328"/>
              <a:gd name="connsiteX11" fmla="*/ 1 w 3507286"/>
              <a:gd name="connsiteY11" fmla="*/ 786894 h 874328"/>
              <a:gd name="connsiteX12" fmla="*/ 0 w 3507286"/>
              <a:gd name="connsiteY12" fmla="*/ 87433 h 87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7286" h="874328">
                <a:moveTo>
                  <a:pt x="0" y="87433"/>
                </a:moveTo>
                <a:cubicBezTo>
                  <a:pt x="0" y="64244"/>
                  <a:pt x="9212" y="42005"/>
                  <a:pt x="25609" y="25609"/>
                </a:cubicBezTo>
                <a:cubicBezTo>
                  <a:pt x="42006" y="9212"/>
                  <a:pt x="64245" y="1"/>
                  <a:pt x="87434" y="1"/>
                </a:cubicBezTo>
                <a:lnTo>
                  <a:pt x="3419853" y="0"/>
                </a:lnTo>
                <a:cubicBezTo>
                  <a:pt x="3443042" y="0"/>
                  <a:pt x="3465281" y="9212"/>
                  <a:pt x="3481677" y="25609"/>
                </a:cubicBezTo>
                <a:cubicBezTo>
                  <a:pt x="3498074" y="42006"/>
                  <a:pt x="3507285" y="64245"/>
                  <a:pt x="3507285" y="87434"/>
                </a:cubicBezTo>
                <a:cubicBezTo>
                  <a:pt x="3507285" y="320588"/>
                  <a:pt x="3507286" y="553741"/>
                  <a:pt x="3507286" y="786895"/>
                </a:cubicBezTo>
                <a:cubicBezTo>
                  <a:pt x="3507286" y="810084"/>
                  <a:pt x="3498074" y="832323"/>
                  <a:pt x="3481677" y="848719"/>
                </a:cubicBezTo>
                <a:cubicBezTo>
                  <a:pt x="3465280" y="865116"/>
                  <a:pt x="3443041" y="874328"/>
                  <a:pt x="3419852" y="874328"/>
                </a:cubicBezTo>
                <a:lnTo>
                  <a:pt x="87433" y="874328"/>
                </a:lnTo>
                <a:cubicBezTo>
                  <a:pt x="64244" y="874328"/>
                  <a:pt x="42005" y="865116"/>
                  <a:pt x="25609" y="848719"/>
                </a:cubicBezTo>
                <a:cubicBezTo>
                  <a:pt x="9212" y="832322"/>
                  <a:pt x="0" y="810083"/>
                  <a:pt x="1" y="786894"/>
                </a:cubicBezTo>
                <a:cubicBezTo>
                  <a:pt x="1" y="553740"/>
                  <a:pt x="0" y="320587"/>
                  <a:pt x="0" y="87433"/>
                </a:cubicBez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1808" tIns="76408" rIns="101808" bIns="76408" numCol="1" spcCol="1270" anchor="ctr" anchorCtr="0">
            <a:noAutofit/>
          </a:bodyPr>
          <a:lstStyle/>
          <a:p>
            <a:pPr lvl="0" algn="ctr" defTabSz="1778000">
              <a:lnSpc>
                <a:spcPct val="90000"/>
              </a:lnSpc>
              <a:spcBef>
                <a:spcPct val="0"/>
              </a:spcBef>
              <a:spcAft>
                <a:spcPct val="35000"/>
              </a:spcAft>
            </a:pPr>
            <a:r>
              <a:rPr lang="fa-IR" sz="4000" b="1" kern="1200" dirty="0" smtClean="0">
                <a:cs typeface="B Zar" pitchFamily="2" charset="-78"/>
              </a:rPr>
              <a:t>چند مسأله</a:t>
            </a:r>
            <a:endParaRPr lang="en-US" sz="4000" b="1" kern="1200" dirty="0">
              <a:cs typeface="B Zar" pitchFamily="2" charset="-78"/>
            </a:endParaRPr>
          </a:p>
        </p:txBody>
      </p:sp>
      <p:sp>
        <p:nvSpPr>
          <p:cNvPr id="10" name="Freeform 9"/>
          <p:cNvSpPr/>
          <p:nvPr/>
        </p:nvSpPr>
        <p:spPr>
          <a:xfrm>
            <a:off x="8865979" y="1463762"/>
            <a:ext cx="350728" cy="2842515"/>
          </a:xfrm>
          <a:custGeom>
            <a:avLst/>
            <a:gdLst/>
            <a:ahLst/>
            <a:cxnLst/>
            <a:rect l="0" t="0" r="0" b="0"/>
            <a:pathLst>
              <a:path>
                <a:moveTo>
                  <a:pt x="350728" y="0"/>
                </a:moveTo>
                <a:lnTo>
                  <a:pt x="350728" y="2842515"/>
                </a:lnTo>
                <a:lnTo>
                  <a:pt x="0" y="284251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 name="Freeform 10"/>
          <p:cNvSpPr/>
          <p:nvPr/>
        </p:nvSpPr>
        <p:spPr>
          <a:xfrm>
            <a:off x="624315" y="2027758"/>
            <a:ext cx="8241664" cy="4557040"/>
          </a:xfrm>
          <a:custGeom>
            <a:avLst/>
            <a:gdLst>
              <a:gd name="connsiteX0" fmla="*/ 0 w 8241664"/>
              <a:gd name="connsiteY0" fmla="*/ 455704 h 4557040"/>
              <a:gd name="connsiteX1" fmla="*/ 133473 w 8241664"/>
              <a:gd name="connsiteY1" fmla="*/ 133473 h 4557040"/>
              <a:gd name="connsiteX2" fmla="*/ 455705 w 8241664"/>
              <a:gd name="connsiteY2" fmla="*/ 1 h 4557040"/>
              <a:gd name="connsiteX3" fmla="*/ 7785960 w 8241664"/>
              <a:gd name="connsiteY3" fmla="*/ 0 h 4557040"/>
              <a:gd name="connsiteX4" fmla="*/ 8108191 w 8241664"/>
              <a:gd name="connsiteY4" fmla="*/ 133473 h 4557040"/>
              <a:gd name="connsiteX5" fmla="*/ 8241663 w 8241664"/>
              <a:gd name="connsiteY5" fmla="*/ 455705 h 4557040"/>
              <a:gd name="connsiteX6" fmla="*/ 8241664 w 8241664"/>
              <a:gd name="connsiteY6" fmla="*/ 4101336 h 4557040"/>
              <a:gd name="connsiteX7" fmla="*/ 8108191 w 8241664"/>
              <a:gd name="connsiteY7" fmla="*/ 4423567 h 4557040"/>
              <a:gd name="connsiteX8" fmla="*/ 7785959 w 8241664"/>
              <a:gd name="connsiteY8" fmla="*/ 4557040 h 4557040"/>
              <a:gd name="connsiteX9" fmla="*/ 455704 w 8241664"/>
              <a:gd name="connsiteY9" fmla="*/ 4557040 h 4557040"/>
              <a:gd name="connsiteX10" fmla="*/ 133473 w 8241664"/>
              <a:gd name="connsiteY10" fmla="*/ 4423567 h 4557040"/>
              <a:gd name="connsiteX11" fmla="*/ 1 w 8241664"/>
              <a:gd name="connsiteY11" fmla="*/ 4101335 h 4557040"/>
              <a:gd name="connsiteX12" fmla="*/ 0 w 8241664"/>
              <a:gd name="connsiteY12" fmla="*/ 455704 h 455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1664" h="4557040">
                <a:moveTo>
                  <a:pt x="0" y="455704"/>
                </a:moveTo>
                <a:cubicBezTo>
                  <a:pt x="0" y="334844"/>
                  <a:pt x="48012" y="218934"/>
                  <a:pt x="133473" y="133473"/>
                </a:cubicBezTo>
                <a:cubicBezTo>
                  <a:pt x="218934" y="48012"/>
                  <a:pt x="334844" y="1"/>
                  <a:pt x="455705" y="1"/>
                </a:cubicBezTo>
                <a:lnTo>
                  <a:pt x="7785960" y="0"/>
                </a:lnTo>
                <a:cubicBezTo>
                  <a:pt x="7906820" y="0"/>
                  <a:pt x="8022730" y="48012"/>
                  <a:pt x="8108191" y="133473"/>
                </a:cubicBezTo>
                <a:cubicBezTo>
                  <a:pt x="8193652" y="218934"/>
                  <a:pt x="8241663" y="334844"/>
                  <a:pt x="8241663" y="455705"/>
                </a:cubicBezTo>
                <a:cubicBezTo>
                  <a:pt x="8241663" y="1670915"/>
                  <a:pt x="8241664" y="2886126"/>
                  <a:pt x="8241664" y="4101336"/>
                </a:cubicBezTo>
                <a:cubicBezTo>
                  <a:pt x="8241664" y="4222196"/>
                  <a:pt x="8193652" y="4338106"/>
                  <a:pt x="8108191" y="4423567"/>
                </a:cubicBezTo>
                <a:cubicBezTo>
                  <a:pt x="8022730" y="4509028"/>
                  <a:pt x="7906820" y="4557040"/>
                  <a:pt x="7785959" y="4557040"/>
                </a:cubicBezTo>
                <a:lnTo>
                  <a:pt x="455704" y="4557040"/>
                </a:lnTo>
                <a:cubicBezTo>
                  <a:pt x="334844" y="4557040"/>
                  <a:pt x="218934" y="4509028"/>
                  <a:pt x="133473" y="4423567"/>
                </a:cubicBezTo>
                <a:cubicBezTo>
                  <a:pt x="48012" y="4338106"/>
                  <a:pt x="1" y="4222196"/>
                  <a:pt x="1" y="4101335"/>
                </a:cubicBezTo>
                <a:cubicBezTo>
                  <a:pt x="1" y="2886125"/>
                  <a:pt x="0" y="1670914"/>
                  <a:pt x="0" y="455704"/>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5861" tIns="181731" rIns="205861" bIns="181731" numCol="1" spcCol="1270" anchor="ctr" anchorCtr="0">
            <a:noAutofit/>
          </a:bodyPr>
          <a:lstStyle/>
          <a:p>
            <a:pPr lvl="0" algn="justLow" defTabSz="1689100" rtl="1">
              <a:lnSpc>
                <a:spcPts val="5000"/>
              </a:lnSpc>
              <a:spcBef>
                <a:spcPct val="0"/>
              </a:spcBef>
              <a:spcAft>
                <a:spcPct val="35000"/>
              </a:spcAft>
            </a:pPr>
            <a:r>
              <a:rPr lang="fa-IR" sz="3800" b="1" kern="1200" dirty="0" smtClean="0">
                <a:cs typeface="B Zar" pitchFamily="2" charset="-78"/>
              </a:rPr>
              <a:t>3 ـ كسى كه نشسته نماز مى‏خواند اگر شكى برايش پيش آيد كه بايد دو ركعت نماز احتياط ايستاده بخواند، يا شكى كند كه بايد براى آن يك ركعت نماز احتياط ايستاده يا دو ركعت نشسته بخواند، بايد دو ركعت نشسته بجا آورد.</a:t>
            </a:r>
            <a:endParaRPr lang="en-US" sz="3800" b="1" kern="1200"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1"/>
                                        </p:tgtEl>
                                        <p:attrNameLst>
                                          <p:attrName>style.visibility</p:attrName>
                                        </p:attrNameLst>
                                      </p:cBhvr>
                                      <p:to>
                                        <p:strVal val="visible"/>
                                      </p:to>
                                    </p:set>
                                    <p:anim calcmode="discrete" valueType="clr">
                                      <p:cBhvr override="childStyle">
                                        <p:cTn id="18"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1"/>
                                        </p:tgtEl>
                                        <p:attrNameLst>
                                          <p:attrName>fillcolor</p:attrName>
                                        </p:attrNameLst>
                                      </p:cBhvr>
                                      <p:tavLst>
                                        <p:tav tm="0">
                                          <p:val>
                                            <p:clrVal>
                                              <a:schemeClr val="accent2"/>
                                            </p:clrVal>
                                          </p:val>
                                        </p:tav>
                                        <p:tav tm="50000">
                                          <p:val>
                                            <p:clrVal>
                                              <a:schemeClr val="hlink"/>
                                            </p:clrVal>
                                          </p:val>
                                        </p:tav>
                                      </p:tavLst>
                                    </p:anim>
                                    <p:set>
                                      <p:cBhvr>
                                        <p:cTn id="20"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1" name="Freeform 10"/>
          <p:cNvSpPr/>
          <p:nvPr/>
        </p:nvSpPr>
        <p:spPr>
          <a:xfrm>
            <a:off x="5667380" y="599577"/>
            <a:ext cx="3770648" cy="1010130"/>
          </a:xfrm>
          <a:custGeom>
            <a:avLst/>
            <a:gdLst>
              <a:gd name="connsiteX0" fmla="*/ 0 w 4791892"/>
              <a:gd name="connsiteY0" fmla="*/ 101013 h 1010130"/>
              <a:gd name="connsiteX1" fmla="*/ 29586 w 4791892"/>
              <a:gd name="connsiteY1" fmla="*/ 29586 h 1010130"/>
              <a:gd name="connsiteX2" fmla="*/ 101013 w 4791892"/>
              <a:gd name="connsiteY2" fmla="*/ 0 h 1010130"/>
              <a:gd name="connsiteX3" fmla="*/ 4690879 w 4791892"/>
              <a:gd name="connsiteY3" fmla="*/ 0 h 1010130"/>
              <a:gd name="connsiteX4" fmla="*/ 4762306 w 4791892"/>
              <a:gd name="connsiteY4" fmla="*/ 29586 h 1010130"/>
              <a:gd name="connsiteX5" fmla="*/ 4791892 w 4791892"/>
              <a:gd name="connsiteY5" fmla="*/ 101013 h 1010130"/>
              <a:gd name="connsiteX6" fmla="*/ 4791892 w 4791892"/>
              <a:gd name="connsiteY6" fmla="*/ 909117 h 1010130"/>
              <a:gd name="connsiteX7" fmla="*/ 4762306 w 4791892"/>
              <a:gd name="connsiteY7" fmla="*/ 980544 h 1010130"/>
              <a:gd name="connsiteX8" fmla="*/ 4690879 w 4791892"/>
              <a:gd name="connsiteY8" fmla="*/ 1010130 h 1010130"/>
              <a:gd name="connsiteX9" fmla="*/ 101013 w 4791892"/>
              <a:gd name="connsiteY9" fmla="*/ 1010130 h 1010130"/>
              <a:gd name="connsiteX10" fmla="*/ 29586 w 4791892"/>
              <a:gd name="connsiteY10" fmla="*/ 980544 h 1010130"/>
              <a:gd name="connsiteX11" fmla="*/ 0 w 4791892"/>
              <a:gd name="connsiteY11" fmla="*/ 909117 h 1010130"/>
              <a:gd name="connsiteX12" fmla="*/ 0 w 4791892"/>
              <a:gd name="connsiteY12" fmla="*/ 101013 h 101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91892" h="1010130">
                <a:moveTo>
                  <a:pt x="0" y="101013"/>
                </a:moveTo>
                <a:cubicBezTo>
                  <a:pt x="0" y="74223"/>
                  <a:pt x="10642" y="48530"/>
                  <a:pt x="29586" y="29586"/>
                </a:cubicBezTo>
                <a:cubicBezTo>
                  <a:pt x="48530" y="10642"/>
                  <a:pt x="74223" y="0"/>
                  <a:pt x="101013" y="0"/>
                </a:cubicBezTo>
                <a:lnTo>
                  <a:pt x="4690879" y="0"/>
                </a:lnTo>
                <a:cubicBezTo>
                  <a:pt x="4717669" y="0"/>
                  <a:pt x="4743362" y="10642"/>
                  <a:pt x="4762306" y="29586"/>
                </a:cubicBezTo>
                <a:cubicBezTo>
                  <a:pt x="4781250" y="48530"/>
                  <a:pt x="4791892" y="74223"/>
                  <a:pt x="4791892" y="101013"/>
                </a:cubicBezTo>
                <a:lnTo>
                  <a:pt x="4791892" y="909117"/>
                </a:lnTo>
                <a:cubicBezTo>
                  <a:pt x="4791892" y="935907"/>
                  <a:pt x="4781250" y="961600"/>
                  <a:pt x="4762306" y="980544"/>
                </a:cubicBezTo>
                <a:cubicBezTo>
                  <a:pt x="4743362" y="999488"/>
                  <a:pt x="4717669" y="1010130"/>
                  <a:pt x="4690879" y="1010130"/>
                </a:cubicBezTo>
                <a:lnTo>
                  <a:pt x="101013" y="1010130"/>
                </a:lnTo>
                <a:cubicBezTo>
                  <a:pt x="74223" y="1010130"/>
                  <a:pt x="48530" y="999488"/>
                  <a:pt x="29586" y="980544"/>
                </a:cubicBezTo>
                <a:cubicBezTo>
                  <a:pt x="10642" y="961600"/>
                  <a:pt x="0" y="935907"/>
                  <a:pt x="0" y="909117"/>
                </a:cubicBezTo>
                <a:lnTo>
                  <a:pt x="0" y="101013"/>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38171" tIns="101976" rIns="138171" bIns="101976" numCol="1" spcCol="1270" anchor="ctr" anchorCtr="0">
            <a:noAutofit/>
          </a:bodyPr>
          <a:lstStyle/>
          <a:p>
            <a:pPr lvl="0" algn="ctr" defTabSz="2533650">
              <a:lnSpc>
                <a:spcPct val="90000"/>
              </a:lnSpc>
              <a:spcBef>
                <a:spcPct val="0"/>
              </a:spcBef>
              <a:spcAft>
                <a:spcPct val="35000"/>
              </a:spcAft>
            </a:pPr>
            <a:r>
              <a:rPr lang="fa-IR" sz="4800" b="1" kern="1200" dirty="0" smtClean="0">
                <a:cs typeface="B Zar" pitchFamily="2" charset="-78"/>
              </a:rPr>
              <a:t>استفتاء</a:t>
            </a:r>
            <a:endParaRPr lang="en-US" sz="4800" b="1" kern="1200" dirty="0">
              <a:cs typeface="B Zar" pitchFamily="2" charset="-78"/>
            </a:endParaRPr>
          </a:p>
        </p:txBody>
      </p:sp>
      <p:sp>
        <p:nvSpPr>
          <p:cNvPr id="12" name="Freeform 11"/>
          <p:cNvSpPr/>
          <p:nvPr/>
        </p:nvSpPr>
        <p:spPr>
          <a:xfrm>
            <a:off x="8479650" y="1609707"/>
            <a:ext cx="479189" cy="1373787"/>
          </a:xfrm>
          <a:custGeom>
            <a:avLst/>
            <a:gdLst/>
            <a:ahLst/>
            <a:cxnLst/>
            <a:rect l="0" t="0" r="0" b="0"/>
            <a:pathLst>
              <a:path>
                <a:moveTo>
                  <a:pt x="479189" y="0"/>
                </a:moveTo>
                <a:lnTo>
                  <a:pt x="479189" y="1373787"/>
                </a:lnTo>
                <a:lnTo>
                  <a:pt x="0" y="137378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12"/>
          <p:cNvSpPr/>
          <p:nvPr/>
        </p:nvSpPr>
        <p:spPr>
          <a:xfrm>
            <a:off x="396533" y="1785522"/>
            <a:ext cx="8083117" cy="2395946"/>
          </a:xfrm>
          <a:custGeom>
            <a:avLst/>
            <a:gdLst>
              <a:gd name="connsiteX0" fmla="*/ 0 w 8083117"/>
              <a:gd name="connsiteY0" fmla="*/ 239595 h 2395946"/>
              <a:gd name="connsiteX1" fmla="*/ 70176 w 8083117"/>
              <a:gd name="connsiteY1" fmla="*/ 70176 h 2395946"/>
              <a:gd name="connsiteX2" fmla="*/ 239595 w 8083117"/>
              <a:gd name="connsiteY2" fmla="*/ 0 h 2395946"/>
              <a:gd name="connsiteX3" fmla="*/ 7843522 w 8083117"/>
              <a:gd name="connsiteY3" fmla="*/ 0 h 2395946"/>
              <a:gd name="connsiteX4" fmla="*/ 8012941 w 8083117"/>
              <a:gd name="connsiteY4" fmla="*/ 70176 h 2395946"/>
              <a:gd name="connsiteX5" fmla="*/ 8083117 w 8083117"/>
              <a:gd name="connsiteY5" fmla="*/ 239595 h 2395946"/>
              <a:gd name="connsiteX6" fmla="*/ 8083117 w 8083117"/>
              <a:gd name="connsiteY6" fmla="*/ 2156351 h 2395946"/>
              <a:gd name="connsiteX7" fmla="*/ 8012941 w 8083117"/>
              <a:gd name="connsiteY7" fmla="*/ 2325770 h 2395946"/>
              <a:gd name="connsiteX8" fmla="*/ 7843522 w 8083117"/>
              <a:gd name="connsiteY8" fmla="*/ 2395946 h 2395946"/>
              <a:gd name="connsiteX9" fmla="*/ 239595 w 8083117"/>
              <a:gd name="connsiteY9" fmla="*/ 2395946 h 2395946"/>
              <a:gd name="connsiteX10" fmla="*/ 70176 w 8083117"/>
              <a:gd name="connsiteY10" fmla="*/ 2325770 h 2395946"/>
              <a:gd name="connsiteX11" fmla="*/ 0 w 8083117"/>
              <a:gd name="connsiteY11" fmla="*/ 2156351 h 2395946"/>
              <a:gd name="connsiteX12" fmla="*/ 0 w 8083117"/>
              <a:gd name="connsiteY12" fmla="*/ 239595 h 239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3117" h="2395946">
                <a:moveTo>
                  <a:pt x="0" y="239595"/>
                </a:moveTo>
                <a:cubicBezTo>
                  <a:pt x="0" y="176050"/>
                  <a:pt x="25243" y="115109"/>
                  <a:pt x="70176" y="70176"/>
                </a:cubicBezTo>
                <a:cubicBezTo>
                  <a:pt x="115109" y="25243"/>
                  <a:pt x="176051" y="0"/>
                  <a:pt x="239595" y="0"/>
                </a:cubicBezTo>
                <a:lnTo>
                  <a:pt x="7843522" y="0"/>
                </a:lnTo>
                <a:cubicBezTo>
                  <a:pt x="7907067" y="0"/>
                  <a:pt x="7968008" y="25243"/>
                  <a:pt x="8012941" y="70176"/>
                </a:cubicBezTo>
                <a:cubicBezTo>
                  <a:pt x="8057874" y="115109"/>
                  <a:pt x="8083117" y="176051"/>
                  <a:pt x="8083117" y="239595"/>
                </a:cubicBezTo>
                <a:lnTo>
                  <a:pt x="8083117" y="2156351"/>
                </a:lnTo>
                <a:cubicBezTo>
                  <a:pt x="8083117" y="2219896"/>
                  <a:pt x="8057874" y="2280838"/>
                  <a:pt x="8012941" y="2325770"/>
                </a:cubicBezTo>
                <a:cubicBezTo>
                  <a:pt x="7968008" y="2370703"/>
                  <a:pt x="7907066" y="2395946"/>
                  <a:pt x="7843522" y="2395946"/>
                </a:cubicBezTo>
                <a:lnTo>
                  <a:pt x="239595" y="2395946"/>
                </a:lnTo>
                <a:cubicBezTo>
                  <a:pt x="176050" y="2395946"/>
                  <a:pt x="115108" y="2370703"/>
                  <a:pt x="70176" y="2325770"/>
                </a:cubicBezTo>
                <a:cubicBezTo>
                  <a:pt x="25243" y="2280837"/>
                  <a:pt x="0" y="2219895"/>
                  <a:pt x="0" y="2156351"/>
                </a:cubicBezTo>
                <a:lnTo>
                  <a:pt x="0" y="239595"/>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42565" tIns="118435" rIns="142565" bIns="118435" numCol="1" spcCol="1270" anchor="ctr" anchorCtr="0">
            <a:noAutofit/>
          </a:bodyPr>
          <a:lstStyle/>
          <a:p>
            <a:pPr algn="justLow" defTabSz="2533650" rtl="1">
              <a:lnSpc>
                <a:spcPts val="4400"/>
              </a:lnSpc>
              <a:spcBef>
                <a:spcPct val="0"/>
              </a:spcBef>
              <a:spcAft>
                <a:spcPct val="35000"/>
              </a:spcAft>
            </a:pPr>
            <a:r>
              <a:rPr lang="fa-IR" sz="3200" b="1" dirty="0" smtClean="0">
                <a:solidFill>
                  <a:schemeClr val="tx1"/>
                </a:solidFill>
                <a:cs typeface="B Zar" pitchFamily="2" charset="-78"/>
              </a:rPr>
              <a:t>س ـ كسى كه وظيفه‏اش خواندن نماز به طور خوابيده است، اگر شك بين 3 و 4 كند بايد يك ركعت نماز احتياط بخواند يا دو ركعت؟ يا بستگى به نيّت دارد؟</a:t>
            </a:r>
            <a:endParaRPr lang="en-US" sz="3200" b="1" dirty="0" smtClean="0">
              <a:solidFill>
                <a:schemeClr val="tx1"/>
              </a:solidFill>
              <a:cs typeface="B Zar" pitchFamily="2" charset="-78"/>
            </a:endParaRPr>
          </a:p>
        </p:txBody>
      </p:sp>
      <p:sp>
        <p:nvSpPr>
          <p:cNvPr id="14" name="Freeform 13"/>
          <p:cNvSpPr/>
          <p:nvPr/>
        </p:nvSpPr>
        <p:spPr>
          <a:xfrm>
            <a:off x="8479650" y="1609707"/>
            <a:ext cx="479189" cy="3912627"/>
          </a:xfrm>
          <a:custGeom>
            <a:avLst/>
            <a:gdLst/>
            <a:ahLst/>
            <a:cxnLst/>
            <a:rect l="0" t="0" r="0" b="0"/>
            <a:pathLst>
              <a:path>
                <a:moveTo>
                  <a:pt x="479189" y="0"/>
                </a:moveTo>
                <a:lnTo>
                  <a:pt x="479189" y="3912627"/>
                </a:lnTo>
                <a:lnTo>
                  <a:pt x="0" y="391262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14"/>
          <p:cNvSpPr/>
          <p:nvPr/>
        </p:nvSpPr>
        <p:spPr>
          <a:xfrm>
            <a:off x="396533" y="4324362"/>
            <a:ext cx="8083117" cy="2395946"/>
          </a:xfrm>
          <a:custGeom>
            <a:avLst/>
            <a:gdLst>
              <a:gd name="connsiteX0" fmla="*/ 0 w 8083117"/>
              <a:gd name="connsiteY0" fmla="*/ 239595 h 2395946"/>
              <a:gd name="connsiteX1" fmla="*/ 70176 w 8083117"/>
              <a:gd name="connsiteY1" fmla="*/ 70176 h 2395946"/>
              <a:gd name="connsiteX2" fmla="*/ 239595 w 8083117"/>
              <a:gd name="connsiteY2" fmla="*/ 0 h 2395946"/>
              <a:gd name="connsiteX3" fmla="*/ 7843522 w 8083117"/>
              <a:gd name="connsiteY3" fmla="*/ 0 h 2395946"/>
              <a:gd name="connsiteX4" fmla="*/ 8012941 w 8083117"/>
              <a:gd name="connsiteY4" fmla="*/ 70176 h 2395946"/>
              <a:gd name="connsiteX5" fmla="*/ 8083117 w 8083117"/>
              <a:gd name="connsiteY5" fmla="*/ 239595 h 2395946"/>
              <a:gd name="connsiteX6" fmla="*/ 8083117 w 8083117"/>
              <a:gd name="connsiteY6" fmla="*/ 2156351 h 2395946"/>
              <a:gd name="connsiteX7" fmla="*/ 8012941 w 8083117"/>
              <a:gd name="connsiteY7" fmla="*/ 2325770 h 2395946"/>
              <a:gd name="connsiteX8" fmla="*/ 7843522 w 8083117"/>
              <a:gd name="connsiteY8" fmla="*/ 2395946 h 2395946"/>
              <a:gd name="connsiteX9" fmla="*/ 239595 w 8083117"/>
              <a:gd name="connsiteY9" fmla="*/ 2395946 h 2395946"/>
              <a:gd name="connsiteX10" fmla="*/ 70176 w 8083117"/>
              <a:gd name="connsiteY10" fmla="*/ 2325770 h 2395946"/>
              <a:gd name="connsiteX11" fmla="*/ 0 w 8083117"/>
              <a:gd name="connsiteY11" fmla="*/ 2156351 h 2395946"/>
              <a:gd name="connsiteX12" fmla="*/ 0 w 8083117"/>
              <a:gd name="connsiteY12" fmla="*/ 239595 h 239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83117" h="2395946">
                <a:moveTo>
                  <a:pt x="0" y="239595"/>
                </a:moveTo>
                <a:cubicBezTo>
                  <a:pt x="0" y="176050"/>
                  <a:pt x="25243" y="115109"/>
                  <a:pt x="70176" y="70176"/>
                </a:cubicBezTo>
                <a:cubicBezTo>
                  <a:pt x="115109" y="25243"/>
                  <a:pt x="176051" y="0"/>
                  <a:pt x="239595" y="0"/>
                </a:cubicBezTo>
                <a:lnTo>
                  <a:pt x="7843522" y="0"/>
                </a:lnTo>
                <a:cubicBezTo>
                  <a:pt x="7907067" y="0"/>
                  <a:pt x="7968008" y="25243"/>
                  <a:pt x="8012941" y="70176"/>
                </a:cubicBezTo>
                <a:cubicBezTo>
                  <a:pt x="8057874" y="115109"/>
                  <a:pt x="8083117" y="176051"/>
                  <a:pt x="8083117" y="239595"/>
                </a:cubicBezTo>
                <a:lnTo>
                  <a:pt x="8083117" y="2156351"/>
                </a:lnTo>
                <a:cubicBezTo>
                  <a:pt x="8083117" y="2219896"/>
                  <a:pt x="8057874" y="2280838"/>
                  <a:pt x="8012941" y="2325770"/>
                </a:cubicBezTo>
                <a:cubicBezTo>
                  <a:pt x="7968008" y="2370703"/>
                  <a:pt x="7907066" y="2395946"/>
                  <a:pt x="7843522" y="2395946"/>
                </a:cubicBezTo>
                <a:lnTo>
                  <a:pt x="239595" y="2395946"/>
                </a:lnTo>
                <a:cubicBezTo>
                  <a:pt x="176050" y="2395946"/>
                  <a:pt x="115108" y="2370703"/>
                  <a:pt x="70176" y="2325770"/>
                </a:cubicBezTo>
                <a:cubicBezTo>
                  <a:pt x="25243" y="2280837"/>
                  <a:pt x="0" y="2219895"/>
                  <a:pt x="0" y="2156351"/>
                </a:cubicBezTo>
                <a:lnTo>
                  <a:pt x="0" y="239595"/>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42565" tIns="118435" rIns="142565" bIns="118435" numCol="1" spcCol="1270" anchor="t" anchorCtr="0">
            <a:noAutofit/>
          </a:bodyPr>
          <a:lstStyle/>
          <a:p>
            <a:pPr lvl="0" algn="justLow" defTabSz="2533650" rtl="1">
              <a:lnSpc>
                <a:spcPts val="4400"/>
              </a:lnSpc>
              <a:spcBef>
                <a:spcPct val="0"/>
              </a:spcBef>
              <a:spcAft>
                <a:spcPct val="35000"/>
              </a:spcAft>
            </a:pPr>
            <a:r>
              <a:rPr lang="fa-IR" sz="3200" b="1" dirty="0" smtClean="0">
                <a:solidFill>
                  <a:schemeClr val="tx1"/>
                </a:solidFill>
                <a:cs typeface="B Zar" pitchFamily="2" charset="-78"/>
              </a:rPr>
              <a:t>ج ـ مخيّر است بين يك ركعت خوابيده به جاى يك ركعت ايستاده يا دو ركعت خوابيده به جاى دو</a:t>
            </a:r>
            <a:br>
              <a:rPr lang="fa-IR" sz="3200" b="1" dirty="0" smtClean="0">
                <a:solidFill>
                  <a:schemeClr val="tx1"/>
                </a:solidFill>
                <a:cs typeface="B Zar" pitchFamily="2" charset="-78"/>
              </a:rPr>
            </a:br>
            <a:r>
              <a:rPr lang="fa-IR" sz="3200" b="1" dirty="0" smtClean="0">
                <a:solidFill>
                  <a:schemeClr val="tx1"/>
                </a:solidFill>
                <a:cs typeface="B Zar" pitchFamily="2" charset="-78"/>
              </a:rPr>
              <a:t>ركعت نشسته.</a:t>
            </a:r>
            <a:endParaRPr lang="en-US" sz="3200" b="1" dirty="0" smtClean="0">
              <a:solidFill>
                <a:schemeClr val="tx1"/>
              </a:solidFill>
              <a:cs typeface="B Zar" pitchFamily="2" charset="-78"/>
            </a:endParaRPr>
          </a:p>
          <a:p>
            <a:pPr marL="285750" lvl="1" indent="-285750" algn="l" defTabSz="1333500">
              <a:lnSpc>
                <a:spcPct val="90000"/>
              </a:lnSpc>
              <a:spcBef>
                <a:spcPct val="0"/>
              </a:spcBef>
              <a:spcAft>
                <a:spcPct val="15000"/>
              </a:spcAft>
              <a:buChar char="••"/>
            </a:pPr>
            <a:endParaRPr lang="en-US" sz="3000" kern="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3"/>
                                        </p:tgtEl>
                                        <p:attrNameLst>
                                          <p:attrName>style.visibility</p:attrName>
                                        </p:attrNameLst>
                                      </p:cBhvr>
                                      <p:to>
                                        <p:strVal val="visible"/>
                                      </p:to>
                                    </p:set>
                                    <p:anim calcmode="discrete" valueType="clr">
                                      <p:cBhvr override="childStyle">
                                        <p:cTn id="17"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3"/>
                                        </p:tgtEl>
                                        <p:attrNameLst>
                                          <p:attrName>fillcolor</p:attrName>
                                        </p:attrNameLst>
                                      </p:cBhvr>
                                      <p:tavLst>
                                        <p:tav tm="0">
                                          <p:val>
                                            <p:clrVal>
                                              <a:schemeClr val="accent2"/>
                                            </p:clrVal>
                                          </p:val>
                                        </p:tav>
                                        <p:tav tm="50000">
                                          <p:val>
                                            <p:clrVal>
                                              <a:schemeClr val="hlink"/>
                                            </p:clrVal>
                                          </p:val>
                                        </p:tav>
                                      </p:tavLst>
                                    </p:anim>
                                    <p:set>
                                      <p:cBhvr>
                                        <p:cTn id="19" dur="80"/>
                                        <p:tgtEl>
                                          <p:spTgt spid="13"/>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15"/>
                                        </p:tgtEl>
                                        <p:attrNameLst>
                                          <p:attrName>style.visibility</p:attrName>
                                        </p:attrNameLst>
                                      </p:cBhvr>
                                      <p:to>
                                        <p:strVal val="visible"/>
                                      </p:to>
                                    </p:set>
                                    <p:anim calcmode="discrete" valueType="clr">
                                      <p:cBhvr override="childStyle">
                                        <p:cTn id="29"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5"/>
                                        </p:tgtEl>
                                        <p:attrNameLst>
                                          <p:attrName>fillcolor</p:attrName>
                                        </p:attrNameLst>
                                      </p:cBhvr>
                                      <p:tavLst>
                                        <p:tav tm="0">
                                          <p:val>
                                            <p:clrVal>
                                              <a:schemeClr val="accent2"/>
                                            </p:clrVal>
                                          </p:val>
                                        </p:tav>
                                        <p:tav tm="50000">
                                          <p:val>
                                            <p:clrVal>
                                              <a:schemeClr val="hlink"/>
                                            </p:clrVal>
                                          </p:val>
                                        </p:tav>
                                      </p:tavLst>
                                    </p:anim>
                                    <p:set>
                                      <p:cBhvr>
                                        <p:cTn id="31"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481124"/>
            <a:ext cx="8358246" cy="5078313"/>
          </a:xfrm>
          <a:prstGeom prst="rect">
            <a:avLst/>
          </a:prstGeom>
        </p:spPr>
        <p:txBody>
          <a:bodyPr wrap="square">
            <a:spAutoFit/>
          </a:bodyPr>
          <a:lstStyle/>
          <a:p>
            <a:pPr lvl="0" algn="justLow" rtl="1"/>
            <a:r>
              <a:rPr lang="fa-IR" sz="3600" dirty="0" smtClean="0">
                <a:cs typeface="B Zar" pitchFamily="2" charset="-78"/>
              </a:rPr>
              <a:t>1 ـ در مواردى كه سجده سهو واجب مى‏شود، بايد بعد از سلام نماز، به سجده رود و بگويد:</a:t>
            </a:r>
          </a:p>
          <a:p>
            <a:pPr lvl="0" algn="justLow" rtl="1"/>
            <a:r>
              <a:rPr lang="fa-IR" sz="3600" b="1" dirty="0" smtClean="0">
                <a:cs typeface="B Zar" pitchFamily="2" charset="-78"/>
              </a:rPr>
              <a:t>بِسْمِ‏اللّه‏ وَ بِاللّه‏ِ اَلّلهُمَّ صَلِّ عَلى مُحَمَّدٍ وَ آلِ مُحَمَّدٍ</a:t>
            </a:r>
            <a:r>
              <a:rPr lang="fa-IR" sz="3600" dirty="0" smtClean="0">
                <a:cs typeface="B Zar" pitchFamily="2" charset="-78"/>
              </a:rPr>
              <a:t> و بهتر است بگويد:</a:t>
            </a:r>
            <a:r>
              <a:rPr lang="fa-IR" sz="3600" b="1" dirty="0" smtClean="0">
                <a:cs typeface="B Zar" pitchFamily="2" charset="-78"/>
              </a:rPr>
              <a:t> بِسْمِ اللّه‏ِ وَ بِاللّه‏ِ اَلسَّلامُ عَلَيْكَ اَيُّهَا النَّبِىُّ وَ رَحْمَةُ اللّه‏ِ وَ بَرَكاتُهُ</a:t>
            </a:r>
            <a:r>
              <a:rPr lang="fa-IR" sz="3600" dirty="0" smtClean="0">
                <a:cs typeface="B Zar" pitchFamily="2" charset="-78"/>
              </a:rPr>
              <a:t> و بعد بنشيند و دوباره به سجده رود و يكى از ذكرهاى بالا را بگويد، سپس بنشيند و تشهد و سلام را بجا آورد.</a:t>
            </a:r>
          </a:p>
          <a:p>
            <a:pPr algn="justLow" rtl="1"/>
            <a:r>
              <a:rPr lang="fa-IR" sz="3600" dirty="0" smtClean="0">
                <a:cs typeface="B Zar" pitchFamily="2" charset="-78"/>
              </a:rPr>
              <a:t>2 ـ براى سجده سهو، گفتن تكبيره‏الاحرام واجب نيست، ولى احتياط مستحب است.</a:t>
            </a:r>
            <a:endParaRPr lang="en-US" sz="3600" dirty="0" smtClean="0">
              <a:cs typeface="B Zar" pitchFamily="2" charset="-78"/>
            </a:endParaRPr>
          </a:p>
        </p:txBody>
      </p:sp>
      <p:sp>
        <p:nvSpPr>
          <p:cNvPr id="10" name="Rectangle 9"/>
          <p:cNvSpPr/>
          <p:nvPr/>
        </p:nvSpPr>
        <p:spPr>
          <a:xfrm>
            <a:off x="6881826" y="609580"/>
            <a:ext cx="2140330" cy="707886"/>
          </a:xfrm>
          <a:prstGeom prst="rect">
            <a:avLst/>
          </a:prstGeom>
        </p:spPr>
        <p:txBody>
          <a:bodyPr wrap="none">
            <a:spAutoFit/>
          </a:bodyPr>
          <a:lstStyle/>
          <a:p>
            <a:pPr lvl="0" rtl="1"/>
            <a:r>
              <a:rPr lang="fa-IR" sz="4000" b="1" dirty="0" smtClean="0">
                <a:solidFill>
                  <a:srgbClr val="C00000"/>
                </a:solidFill>
                <a:cs typeface="B Zar" pitchFamily="2" charset="-78"/>
              </a:rPr>
              <a:t>سجده سهو</a:t>
            </a:r>
            <a:endParaRPr lang="en-US" sz="4000"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19"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9">
                                            <p:txEl>
                                              <p:pRg st="0" end="0"/>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26"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28" dur="80"/>
                                        <p:tgtEl>
                                          <p:spTgt spid="9">
                                            <p:txEl>
                                              <p:pRg st="1" end="1"/>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9">
                                            <p:txEl>
                                              <p:pRg st="2" end="2"/>
                                            </p:txEl>
                                          </p:spTgt>
                                        </p:tgtEl>
                                        <p:attrNameLst>
                                          <p:attrName>style.visibility</p:attrName>
                                        </p:attrNameLst>
                                      </p:cBhvr>
                                      <p:to>
                                        <p:strVal val="visible"/>
                                      </p:to>
                                    </p:set>
                                    <p:anim calcmode="discrete" valueType="clr">
                                      <p:cBhvr override="childStyle">
                                        <p:cTn id="33" dur="80"/>
                                        <p:tgtEl>
                                          <p:spTgt spid="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9">
                                            <p:txEl>
                                              <p:pRg st="2" end="2"/>
                                            </p:txEl>
                                          </p:spTgt>
                                        </p:tgtEl>
                                        <p:attrNameLst>
                                          <p:attrName>fillcolor</p:attrName>
                                        </p:attrNameLst>
                                      </p:cBhvr>
                                      <p:tavLst>
                                        <p:tav tm="0">
                                          <p:val>
                                            <p:clrVal>
                                              <a:schemeClr val="accent2"/>
                                            </p:clrVal>
                                          </p:val>
                                        </p:tav>
                                        <p:tav tm="50000">
                                          <p:val>
                                            <p:clrVal>
                                              <a:schemeClr val="hlink"/>
                                            </p:clrVal>
                                          </p:val>
                                        </p:tav>
                                      </p:tavLst>
                                    </p:anim>
                                    <p:set>
                                      <p:cBhvr>
                                        <p:cTn id="35" dur="80"/>
                                        <p:tgtEl>
                                          <p:spTgt spid="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45" name="Freeform 44"/>
          <p:cNvSpPr/>
          <p:nvPr/>
        </p:nvSpPr>
        <p:spPr>
          <a:xfrm>
            <a:off x="6887838" y="2605060"/>
            <a:ext cx="2709671" cy="1752610"/>
          </a:xfrm>
          <a:custGeom>
            <a:avLst/>
            <a:gdLst>
              <a:gd name="connsiteX0" fmla="*/ 0 w 2709671"/>
              <a:gd name="connsiteY0" fmla="*/ 0 h 1752610"/>
              <a:gd name="connsiteX1" fmla="*/ 2709671 w 2709671"/>
              <a:gd name="connsiteY1" fmla="*/ 0 h 1752610"/>
              <a:gd name="connsiteX2" fmla="*/ 2709671 w 2709671"/>
              <a:gd name="connsiteY2" fmla="*/ 1752610 h 1752610"/>
              <a:gd name="connsiteX3" fmla="*/ 0 w 2709671"/>
              <a:gd name="connsiteY3" fmla="*/ 1752610 h 1752610"/>
              <a:gd name="connsiteX4" fmla="*/ 0 w 2709671"/>
              <a:gd name="connsiteY4" fmla="*/ 0 h 1752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1752610">
                <a:moveTo>
                  <a:pt x="0" y="0"/>
                </a:moveTo>
                <a:lnTo>
                  <a:pt x="2709671" y="0"/>
                </a:lnTo>
                <a:lnTo>
                  <a:pt x="2709671" y="1752610"/>
                </a:lnTo>
                <a:lnTo>
                  <a:pt x="0" y="1752610"/>
                </a:lnTo>
                <a:lnTo>
                  <a:pt x="0" y="0"/>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7780" tIns="17780" rIns="17780" bIns="17780" numCol="1" spcCol="1270" anchor="ctr" anchorCtr="0">
            <a:noAutofit/>
          </a:bodyPr>
          <a:lstStyle/>
          <a:p>
            <a:pPr lvl="0" algn="ctr" defTabSz="1244600" rtl="1">
              <a:lnSpc>
                <a:spcPct val="90000"/>
              </a:lnSpc>
              <a:spcBef>
                <a:spcPct val="0"/>
              </a:spcBef>
              <a:spcAft>
                <a:spcPts val="0"/>
              </a:spcAft>
            </a:pPr>
            <a:r>
              <a:rPr lang="fa-IR" sz="2800" b="1" kern="1200" dirty="0" smtClean="0">
                <a:cs typeface="B Zar" pitchFamily="2" charset="-78"/>
              </a:rPr>
              <a:t>شك‏هايى كه نبايد به آنها اعتنا كرد</a:t>
            </a:r>
          </a:p>
          <a:p>
            <a:pPr lvl="0" algn="ctr" defTabSz="1244600" rtl="1">
              <a:lnSpc>
                <a:spcPct val="90000"/>
              </a:lnSpc>
              <a:spcBef>
                <a:spcPct val="0"/>
              </a:spcBef>
              <a:spcAft>
                <a:spcPts val="0"/>
              </a:spcAft>
            </a:pPr>
            <a:r>
              <a:rPr lang="fa-IR" sz="2800" b="1" kern="1200" dirty="0" smtClean="0">
                <a:solidFill>
                  <a:srgbClr val="FFFF00"/>
                </a:solidFill>
                <a:cs typeface="B Zar" pitchFamily="2" charset="-78"/>
              </a:rPr>
              <a:t>(غير معتبر):</a:t>
            </a:r>
            <a:endParaRPr lang="fa-IR" sz="2800" b="1" kern="1200" dirty="0">
              <a:solidFill>
                <a:srgbClr val="FFFF00"/>
              </a:solidFill>
              <a:cs typeface="B Zar" pitchFamily="2" charset="-78"/>
            </a:endParaRPr>
          </a:p>
        </p:txBody>
      </p:sp>
      <p:grpSp>
        <p:nvGrpSpPr>
          <p:cNvPr id="22" name="Group 21"/>
          <p:cNvGrpSpPr/>
          <p:nvPr/>
        </p:nvGrpSpPr>
        <p:grpSpPr>
          <a:xfrm>
            <a:off x="3636232" y="737823"/>
            <a:ext cx="3251605" cy="2743542"/>
            <a:chOff x="3636232" y="737823"/>
            <a:chExt cx="3251605" cy="2743542"/>
          </a:xfrm>
        </p:grpSpPr>
        <p:sp>
          <p:nvSpPr>
            <p:cNvPr id="44" name="Freeform 43"/>
            <p:cNvSpPr/>
            <p:nvPr/>
          </p:nvSpPr>
          <p:spPr>
            <a:xfrm>
              <a:off x="6345903" y="1151048"/>
              <a:ext cx="541934" cy="2330317"/>
            </a:xfrm>
            <a:custGeom>
              <a:avLst/>
              <a:gdLst/>
              <a:ahLst/>
              <a:cxnLst/>
              <a:rect l="0" t="0" r="0" b="0"/>
              <a:pathLst>
                <a:path>
                  <a:moveTo>
                    <a:pt x="541934" y="2330317"/>
                  </a:moveTo>
                  <a:lnTo>
                    <a:pt x="270967" y="2330317"/>
                  </a:lnTo>
                  <a:lnTo>
                    <a:pt x="270967" y="0"/>
                  </a:lnTo>
                  <a:lnTo>
                    <a:pt x="0" y="0"/>
                  </a:lnTo>
                </a:path>
              </a:pathLst>
            </a:custGeom>
          </p:spPr>
          <p:style>
            <a:lnRef idx="1">
              <a:schemeClr val="dk1"/>
            </a:lnRef>
            <a:fillRef idx="0">
              <a:schemeClr val="dk1"/>
            </a:fillRef>
            <a:effectRef idx="0">
              <a:schemeClr val="dk1"/>
            </a:effectRef>
            <a:fontRef idx="minor">
              <a:schemeClr val="tx1"/>
            </a:fontRef>
          </p:style>
        </p:sp>
        <p:sp>
          <p:nvSpPr>
            <p:cNvPr id="46" name="Freeform 45"/>
            <p:cNvSpPr/>
            <p:nvPr/>
          </p:nvSpPr>
          <p:spPr>
            <a:xfrm>
              <a:off x="3636232" y="737823"/>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شك بعد از محل</a:t>
              </a:r>
              <a:endParaRPr lang="fa-IR" sz="2100" b="1" kern="1200" dirty="0">
                <a:cs typeface="B Zar" pitchFamily="2" charset="-78"/>
              </a:endParaRPr>
            </a:p>
          </p:txBody>
        </p:sp>
      </p:grpSp>
      <p:grpSp>
        <p:nvGrpSpPr>
          <p:cNvPr id="23" name="Group 22"/>
          <p:cNvGrpSpPr/>
          <p:nvPr/>
        </p:nvGrpSpPr>
        <p:grpSpPr>
          <a:xfrm>
            <a:off x="3636232" y="1902982"/>
            <a:ext cx="3251605" cy="1578383"/>
            <a:chOff x="3636232" y="1902982"/>
            <a:chExt cx="3251605" cy="1578383"/>
          </a:xfrm>
        </p:grpSpPr>
        <p:sp>
          <p:nvSpPr>
            <p:cNvPr id="43" name="Freeform 42"/>
            <p:cNvSpPr/>
            <p:nvPr/>
          </p:nvSpPr>
          <p:spPr>
            <a:xfrm>
              <a:off x="6345903" y="2316207"/>
              <a:ext cx="541934" cy="1165158"/>
            </a:xfrm>
            <a:custGeom>
              <a:avLst/>
              <a:gdLst/>
              <a:ahLst/>
              <a:cxnLst/>
              <a:rect l="0" t="0" r="0" b="0"/>
              <a:pathLst>
                <a:path>
                  <a:moveTo>
                    <a:pt x="541934" y="1165158"/>
                  </a:moveTo>
                  <a:lnTo>
                    <a:pt x="270967" y="1165158"/>
                  </a:lnTo>
                  <a:lnTo>
                    <a:pt x="270967" y="0"/>
                  </a:lnTo>
                  <a:lnTo>
                    <a:pt x="0" y="0"/>
                  </a:lnTo>
                </a:path>
              </a:pathLst>
            </a:custGeom>
          </p:spPr>
          <p:style>
            <a:lnRef idx="1">
              <a:schemeClr val="dk1"/>
            </a:lnRef>
            <a:fillRef idx="0">
              <a:schemeClr val="dk1"/>
            </a:fillRef>
            <a:effectRef idx="0">
              <a:schemeClr val="dk1"/>
            </a:effectRef>
            <a:fontRef idx="minor">
              <a:schemeClr val="tx1"/>
            </a:fontRef>
          </p:style>
        </p:sp>
        <p:sp>
          <p:nvSpPr>
            <p:cNvPr id="47" name="Freeform 46"/>
            <p:cNvSpPr/>
            <p:nvPr/>
          </p:nvSpPr>
          <p:spPr>
            <a:xfrm>
              <a:off x="3636232" y="1902982"/>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شك پس از سلام</a:t>
              </a:r>
              <a:endParaRPr lang="fa-IR" sz="2100" b="1" kern="1200" dirty="0">
                <a:cs typeface="B Zar" pitchFamily="2" charset="-78"/>
              </a:endParaRPr>
            </a:p>
          </p:txBody>
        </p:sp>
      </p:grpSp>
      <p:grpSp>
        <p:nvGrpSpPr>
          <p:cNvPr id="24" name="Group 23"/>
          <p:cNvGrpSpPr/>
          <p:nvPr/>
        </p:nvGrpSpPr>
        <p:grpSpPr>
          <a:xfrm>
            <a:off x="3636232" y="3068141"/>
            <a:ext cx="3251605" cy="826449"/>
            <a:chOff x="3636232" y="3068141"/>
            <a:chExt cx="3251605" cy="826449"/>
          </a:xfrm>
        </p:grpSpPr>
        <p:sp>
          <p:nvSpPr>
            <p:cNvPr id="42" name="Freeform 41"/>
            <p:cNvSpPr/>
            <p:nvPr/>
          </p:nvSpPr>
          <p:spPr>
            <a:xfrm>
              <a:off x="6345903" y="3435646"/>
              <a:ext cx="541934" cy="91440"/>
            </a:xfrm>
            <a:custGeom>
              <a:avLst/>
              <a:gdLst/>
              <a:ahLst/>
              <a:cxnLst/>
              <a:rect l="0" t="0" r="0" b="0"/>
              <a:pathLst>
                <a:path>
                  <a:moveTo>
                    <a:pt x="541934" y="45720"/>
                  </a:moveTo>
                  <a:lnTo>
                    <a:pt x="0" y="45720"/>
                  </a:lnTo>
                </a:path>
              </a:pathLst>
            </a:custGeom>
          </p:spPr>
          <p:style>
            <a:lnRef idx="1">
              <a:schemeClr val="dk1"/>
            </a:lnRef>
            <a:fillRef idx="0">
              <a:schemeClr val="dk1"/>
            </a:fillRef>
            <a:effectRef idx="0">
              <a:schemeClr val="dk1"/>
            </a:effectRef>
            <a:fontRef idx="minor">
              <a:schemeClr val="tx1"/>
            </a:fontRef>
          </p:style>
        </p:sp>
        <p:sp>
          <p:nvSpPr>
            <p:cNvPr id="48" name="Freeform 47"/>
            <p:cNvSpPr/>
            <p:nvPr/>
          </p:nvSpPr>
          <p:spPr>
            <a:xfrm>
              <a:off x="3636232" y="3068141"/>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شك كثيرالشك</a:t>
              </a:r>
              <a:endParaRPr lang="fa-IR" sz="2100" b="1" kern="1200" dirty="0">
                <a:cs typeface="B Zar" pitchFamily="2" charset="-78"/>
              </a:endParaRPr>
            </a:p>
          </p:txBody>
        </p:sp>
      </p:grpSp>
      <p:grpSp>
        <p:nvGrpSpPr>
          <p:cNvPr id="27" name="Group 26"/>
          <p:cNvGrpSpPr/>
          <p:nvPr/>
        </p:nvGrpSpPr>
        <p:grpSpPr>
          <a:xfrm>
            <a:off x="384625" y="2485561"/>
            <a:ext cx="3251606" cy="995804"/>
            <a:chOff x="384625" y="2485561"/>
            <a:chExt cx="3251606" cy="995804"/>
          </a:xfrm>
        </p:grpSpPr>
        <p:sp>
          <p:nvSpPr>
            <p:cNvPr id="41" name="Freeform 40"/>
            <p:cNvSpPr/>
            <p:nvPr/>
          </p:nvSpPr>
          <p:spPr>
            <a:xfrm>
              <a:off x="3094297" y="2898786"/>
              <a:ext cx="541934" cy="582579"/>
            </a:xfrm>
            <a:custGeom>
              <a:avLst/>
              <a:gdLst/>
              <a:ahLst/>
              <a:cxnLst/>
              <a:rect l="0" t="0" r="0" b="0"/>
              <a:pathLst>
                <a:path>
                  <a:moveTo>
                    <a:pt x="541934" y="582579"/>
                  </a:moveTo>
                  <a:lnTo>
                    <a:pt x="270967" y="582579"/>
                  </a:lnTo>
                  <a:lnTo>
                    <a:pt x="270967" y="0"/>
                  </a:lnTo>
                  <a:lnTo>
                    <a:pt x="0" y="0"/>
                  </a:lnTo>
                </a:path>
              </a:pathLst>
            </a:custGeom>
          </p:spPr>
          <p:style>
            <a:lnRef idx="1">
              <a:schemeClr val="dk1"/>
            </a:lnRef>
            <a:fillRef idx="0">
              <a:schemeClr val="dk1"/>
            </a:fillRef>
            <a:effectRef idx="0">
              <a:schemeClr val="dk1"/>
            </a:effectRef>
            <a:fontRef idx="minor">
              <a:schemeClr val="tx1"/>
            </a:fontRef>
          </p:style>
        </p:sp>
        <p:sp>
          <p:nvSpPr>
            <p:cNvPr id="49" name="Freeform 48"/>
            <p:cNvSpPr/>
            <p:nvPr/>
          </p:nvSpPr>
          <p:spPr>
            <a:xfrm>
              <a:off x="384625" y="2485561"/>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شک در رکعات نماز</a:t>
              </a:r>
              <a:endParaRPr lang="fa-IR" sz="2100" b="1" kern="1200" dirty="0">
                <a:cs typeface="B Zar" pitchFamily="2" charset="-78"/>
              </a:endParaRPr>
            </a:p>
          </p:txBody>
        </p:sp>
      </p:grpSp>
      <p:grpSp>
        <p:nvGrpSpPr>
          <p:cNvPr id="28" name="Group 27"/>
          <p:cNvGrpSpPr/>
          <p:nvPr/>
        </p:nvGrpSpPr>
        <p:grpSpPr>
          <a:xfrm>
            <a:off x="384625" y="3481366"/>
            <a:ext cx="3251606" cy="995803"/>
            <a:chOff x="384625" y="3481366"/>
            <a:chExt cx="3251606" cy="995803"/>
          </a:xfrm>
        </p:grpSpPr>
        <p:sp>
          <p:nvSpPr>
            <p:cNvPr id="40" name="Freeform 39"/>
            <p:cNvSpPr/>
            <p:nvPr/>
          </p:nvSpPr>
          <p:spPr>
            <a:xfrm>
              <a:off x="3094297" y="3481366"/>
              <a:ext cx="541934" cy="582579"/>
            </a:xfrm>
            <a:custGeom>
              <a:avLst/>
              <a:gdLst/>
              <a:ahLst/>
              <a:cxnLst/>
              <a:rect l="0" t="0" r="0" b="0"/>
              <a:pathLst>
                <a:path>
                  <a:moveTo>
                    <a:pt x="541934" y="0"/>
                  </a:moveTo>
                  <a:lnTo>
                    <a:pt x="270967" y="0"/>
                  </a:lnTo>
                  <a:lnTo>
                    <a:pt x="270967" y="582579"/>
                  </a:lnTo>
                  <a:lnTo>
                    <a:pt x="0" y="582579"/>
                  </a:lnTo>
                </a:path>
              </a:pathLst>
            </a:custGeom>
          </p:spPr>
          <p:style>
            <a:lnRef idx="1">
              <a:schemeClr val="dk1"/>
            </a:lnRef>
            <a:fillRef idx="0">
              <a:schemeClr val="dk1"/>
            </a:fillRef>
            <a:effectRef idx="0">
              <a:schemeClr val="dk1"/>
            </a:effectRef>
            <a:fontRef idx="minor">
              <a:schemeClr val="tx1"/>
            </a:fontRef>
          </p:style>
        </p:sp>
        <p:sp>
          <p:nvSpPr>
            <p:cNvPr id="50" name="Freeform 49"/>
            <p:cNvSpPr/>
            <p:nvPr/>
          </p:nvSpPr>
          <p:spPr>
            <a:xfrm>
              <a:off x="384625" y="3650720"/>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شک در اجزای نماز</a:t>
              </a:r>
              <a:endParaRPr lang="fa-IR" sz="2100" b="1" kern="1200" dirty="0">
                <a:cs typeface="B Zar" pitchFamily="2" charset="-78"/>
              </a:endParaRPr>
            </a:p>
          </p:txBody>
        </p:sp>
      </p:grpSp>
      <p:grpSp>
        <p:nvGrpSpPr>
          <p:cNvPr id="25" name="Group 24"/>
          <p:cNvGrpSpPr/>
          <p:nvPr/>
        </p:nvGrpSpPr>
        <p:grpSpPr>
          <a:xfrm>
            <a:off x="3636232" y="3481366"/>
            <a:ext cx="3251605" cy="1578382"/>
            <a:chOff x="3636232" y="3481366"/>
            <a:chExt cx="3251605" cy="1578382"/>
          </a:xfrm>
        </p:grpSpPr>
        <p:sp>
          <p:nvSpPr>
            <p:cNvPr id="39" name="Freeform 38"/>
            <p:cNvSpPr/>
            <p:nvPr/>
          </p:nvSpPr>
          <p:spPr>
            <a:xfrm>
              <a:off x="6345903" y="3481366"/>
              <a:ext cx="541934" cy="1165158"/>
            </a:xfrm>
            <a:custGeom>
              <a:avLst/>
              <a:gdLst/>
              <a:ahLst/>
              <a:cxnLst/>
              <a:rect l="0" t="0" r="0" b="0"/>
              <a:pathLst>
                <a:path>
                  <a:moveTo>
                    <a:pt x="541934" y="0"/>
                  </a:moveTo>
                  <a:lnTo>
                    <a:pt x="270967" y="0"/>
                  </a:lnTo>
                  <a:lnTo>
                    <a:pt x="270967" y="1165158"/>
                  </a:lnTo>
                  <a:lnTo>
                    <a:pt x="0" y="1165158"/>
                  </a:lnTo>
                </a:path>
              </a:pathLst>
            </a:custGeom>
          </p:spPr>
          <p:style>
            <a:lnRef idx="1">
              <a:schemeClr val="dk1"/>
            </a:lnRef>
            <a:fillRef idx="0">
              <a:schemeClr val="dk1"/>
            </a:fillRef>
            <a:effectRef idx="0">
              <a:schemeClr val="dk1"/>
            </a:effectRef>
            <a:fontRef idx="minor">
              <a:schemeClr val="tx1"/>
            </a:fontRef>
          </p:style>
        </p:sp>
        <p:sp>
          <p:nvSpPr>
            <p:cNvPr id="51" name="Freeform 50"/>
            <p:cNvSpPr/>
            <p:nvPr/>
          </p:nvSpPr>
          <p:spPr>
            <a:xfrm>
              <a:off x="3636232" y="4233299"/>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شك امام و مأموم در نماز جماعت</a:t>
              </a:r>
              <a:endParaRPr lang="en-US" sz="2100" b="1" kern="1200" dirty="0">
                <a:cs typeface="B Zar" pitchFamily="2" charset="-78"/>
              </a:endParaRPr>
            </a:p>
          </p:txBody>
        </p:sp>
      </p:grpSp>
      <p:grpSp>
        <p:nvGrpSpPr>
          <p:cNvPr id="26" name="Group 25"/>
          <p:cNvGrpSpPr/>
          <p:nvPr/>
        </p:nvGrpSpPr>
        <p:grpSpPr>
          <a:xfrm>
            <a:off x="3636232" y="3481366"/>
            <a:ext cx="3251605" cy="2743541"/>
            <a:chOff x="3636232" y="3481366"/>
            <a:chExt cx="3251605" cy="2743541"/>
          </a:xfrm>
        </p:grpSpPr>
        <p:sp>
          <p:nvSpPr>
            <p:cNvPr id="38" name="Freeform 37"/>
            <p:cNvSpPr/>
            <p:nvPr/>
          </p:nvSpPr>
          <p:spPr>
            <a:xfrm>
              <a:off x="6345903" y="3481366"/>
              <a:ext cx="541934" cy="2330317"/>
            </a:xfrm>
            <a:custGeom>
              <a:avLst/>
              <a:gdLst/>
              <a:ahLst/>
              <a:cxnLst/>
              <a:rect l="0" t="0" r="0" b="0"/>
              <a:pathLst>
                <a:path>
                  <a:moveTo>
                    <a:pt x="541934" y="0"/>
                  </a:moveTo>
                  <a:lnTo>
                    <a:pt x="270967" y="0"/>
                  </a:lnTo>
                  <a:lnTo>
                    <a:pt x="270967" y="2330317"/>
                  </a:lnTo>
                  <a:lnTo>
                    <a:pt x="0" y="2330317"/>
                  </a:lnTo>
                </a:path>
              </a:pathLst>
            </a:custGeom>
          </p:spPr>
          <p:style>
            <a:lnRef idx="1">
              <a:schemeClr val="dk1"/>
            </a:lnRef>
            <a:fillRef idx="0">
              <a:schemeClr val="dk1"/>
            </a:fillRef>
            <a:effectRef idx="0">
              <a:schemeClr val="dk1"/>
            </a:effectRef>
            <a:fontRef idx="minor">
              <a:schemeClr val="tx1"/>
            </a:fontRef>
          </p:style>
        </p:sp>
        <p:sp>
          <p:nvSpPr>
            <p:cNvPr id="52" name="Freeform 51"/>
            <p:cNvSpPr/>
            <p:nvPr/>
          </p:nvSpPr>
          <p:spPr>
            <a:xfrm>
              <a:off x="3636232" y="5398458"/>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شك در نماز مستحب</a:t>
              </a:r>
              <a:endParaRPr lang="en-US" sz="2100" b="1" kern="1200" dirty="0">
                <a:cs typeface="B Zar" pitchFamily="2" charset="-78"/>
              </a:endParaRPr>
            </a:p>
          </p:txBody>
        </p:sp>
      </p:grpSp>
      <p:sp>
        <p:nvSpPr>
          <p:cNvPr id="53" name="Freeform 52"/>
          <p:cNvSpPr/>
          <p:nvPr/>
        </p:nvSpPr>
        <p:spPr>
          <a:xfrm>
            <a:off x="6881826" y="1500174"/>
            <a:ext cx="2709671" cy="826449"/>
          </a:xfrm>
          <a:custGeom>
            <a:avLst/>
            <a:gdLst>
              <a:gd name="connsiteX0" fmla="*/ 0 w 2709671"/>
              <a:gd name="connsiteY0" fmla="*/ 0 h 826449"/>
              <a:gd name="connsiteX1" fmla="*/ 2709671 w 2709671"/>
              <a:gd name="connsiteY1" fmla="*/ 0 h 826449"/>
              <a:gd name="connsiteX2" fmla="*/ 2709671 w 2709671"/>
              <a:gd name="connsiteY2" fmla="*/ 826449 h 826449"/>
              <a:gd name="connsiteX3" fmla="*/ 0 w 2709671"/>
              <a:gd name="connsiteY3" fmla="*/ 826449 h 826449"/>
              <a:gd name="connsiteX4" fmla="*/ 0 w 2709671"/>
              <a:gd name="connsiteY4" fmla="*/ 0 h 826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671" h="826449">
                <a:moveTo>
                  <a:pt x="0" y="0"/>
                </a:moveTo>
                <a:lnTo>
                  <a:pt x="2709671" y="0"/>
                </a:lnTo>
                <a:lnTo>
                  <a:pt x="2709671" y="826449"/>
                </a:lnTo>
                <a:lnTo>
                  <a:pt x="0" y="826449"/>
                </a:lnTo>
                <a:lnTo>
                  <a:pt x="0" y="0"/>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نماز صحیح است</a:t>
            </a:r>
            <a:endParaRPr lang="en-US" sz="28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3"/>
                                        </p:tgtEl>
                                        <p:attrNameLst>
                                          <p:attrName>style.visibility</p:attrName>
                                        </p:attrNameLst>
                                      </p:cBhvr>
                                      <p:to>
                                        <p:strVal val="visible"/>
                                      </p:to>
                                    </p:set>
                                    <p:anim calcmode="discrete" valueType="clr">
                                      <p:cBhvr override="childStyle">
                                        <p:cTn id="7" dur="80"/>
                                        <p:tgtEl>
                                          <p:spTgt spid="5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3"/>
                                        </p:tgtEl>
                                        <p:attrNameLst>
                                          <p:attrName>fillcolor</p:attrName>
                                        </p:attrNameLst>
                                      </p:cBhvr>
                                      <p:tavLst>
                                        <p:tav tm="0">
                                          <p:val>
                                            <p:clrVal>
                                              <a:schemeClr val="accent2"/>
                                            </p:clrVal>
                                          </p:val>
                                        </p:tav>
                                        <p:tav tm="50000">
                                          <p:val>
                                            <p:clrVal>
                                              <a:schemeClr val="hlink"/>
                                            </p:clrVal>
                                          </p:val>
                                        </p:tav>
                                      </p:tavLst>
                                    </p:anim>
                                    <p:set>
                                      <p:cBhvr>
                                        <p:cTn id="9" dur="80"/>
                                        <p:tgtEl>
                                          <p:spTgt spid="5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5"/>
                                        </p:tgtEl>
                                        <p:attrNameLst>
                                          <p:attrName>style.visibility</p:attrName>
                                        </p:attrNameLst>
                                      </p:cBhvr>
                                      <p:to>
                                        <p:strVal val="visible"/>
                                      </p:to>
                                    </p:set>
                                    <p:anim calcmode="discrete" valueType="clr">
                                      <p:cBhvr override="childStyle">
                                        <p:cTn id="14"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5"/>
                                        </p:tgtEl>
                                        <p:attrNameLst>
                                          <p:attrName>fillcolor</p:attrName>
                                        </p:attrNameLst>
                                      </p:cBhvr>
                                      <p:tavLst>
                                        <p:tav tm="0">
                                          <p:val>
                                            <p:clrVal>
                                              <a:schemeClr val="accent2"/>
                                            </p:clrVal>
                                          </p:val>
                                        </p:tav>
                                        <p:tav tm="50000">
                                          <p:val>
                                            <p:clrVal>
                                              <a:schemeClr val="hlink"/>
                                            </p:clrVal>
                                          </p:val>
                                        </p:tav>
                                      </p:tavLst>
                                    </p:anim>
                                    <p:set>
                                      <p:cBhvr>
                                        <p:cTn id="16" dur="80"/>
                                        <p:tgtEl>
                                          <p:spTgt spid="4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randombar(horizontal)">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randombar(horizontal)">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ectangle 7"/>
          <p:cNvSpPr/>
          <p:nvPr/>
        </p:nvSpPr>
        <p:spPr>
          <a:xfrm>
            <a:off x="6881826" y="642918"/>
            <a:ext cx="2755883" cy="584775"/>
          </a:xfrm>
          <a:prstGeom prst="rect">
            <a:avLst/>
          </a:prstGeom>
        </p:spPr>
        <p:txBody>
          <a:bodyPr wrap="none">
            <a:spAutoFit/>
          </a:bodyPr>
          <a:lstStyle/>
          <a:p>
            <a:pPr lvl="0" rtl="1"/>
            <a:r>
              <a:rPr lang="fa-IR" sz="3200" b="1" dirty="0" smtClean="0">
                <a:solidFill>
                  <a:srgbClr val="7030A0"/>
                </a:solidFill>
                <a:cs typeface="B Zar" pitchFamily="2" charset="-78"/>
              </a:rPr>
              <a:t>موارد سجده سهو:</a:t>
            </a:r>
            <a:endParaRPr lang="en-US" sz="3200" dirty="0">
              <a:solidFill>
                <a:srgbClr val="7030A0"/>
              </a:solidFill>
              <a:cs typeface="B Zar" pitchFamily="2" charset="-78"/>
            </a:endParaRPr>
          </a:p>
        </p:txBody>
      </p:sp>
      <p:sp>
        <p:nvSpPr>
          <p:cNvPr id="11" name="Freeform 10"/>
          <p:cNvSpPr/>
          <p:nvPr/>
        </p:nvSpPr>
        <p:spPr>
          <a:xfrm>
            <a:off x="7115919" y="3072371"/>
            <a:ext cx="2665839" cy="1213888"/>
          </a:xfrm>
          <a:custGeom>
            <a:avLst/>
            <a:gdLst>
              <a:gd name="connsiteX0" fmla="*/ 0 w 2665839"/>
              <a:gd name="connsiteY0" fmla="*/ 121389 h 1213888"/>
              <a:gd name="connsiteX1" fmla="*/ 35554 w 2665839"/>
              <a:gd name="connsiteY1" fmla="*/ 35554 h 1213888"/>
              <a:gd name="connsiteX2" fmla="*/ 121389 w 2665839"/>
              <a:gd name="connsiteY2" fmla="*/ 0 h 1213888"/>
              <a:gd name="connsiteX3" fmla="*/ 2544450 w 2665839"/>
              <a:gd name="connsiteY3" fmla="*/ 0 h 1213888"/>
              <a:gd name="connsiteX4" fmla="*/ 2630285 w 2665839"/>
              <a:gd name="connsiteY4" fmla="*/ 35554 h 1213888"/>
              <a:gd name="connsiteX5" fmla="*/ 2665839 w 2665839"/>
              <a:gd name="connsiteY5" fmla="*/ 121389 h 1213888"/>
              <a:gd name="connsiteX6" fmla="*/ 2665839 w 2665839"/>
              <a:gd name="connsiteY6" fmla="*/ 1092499 h 1213888"/>
              <a:gd name="connsiteX7" fmla="*/ 2630285 w 2665839"/>
              <a:gd name="connsiteY7" fmla="*/ 1178334 h 1213888"/>
              <a:gd name="connsiteX8" fmla="*/ 2544450 w 2665839"/>
              <a:gd name="connsiteY8" fmla="*/ 1213888 h 1213888"/>
              <a:gd name="connsiteX9" fmla="*/ 121389 w 2665839"/>
              <a:gd name="connsiteY9" fmla="*/ 1213888 h 1213888"/>
              <a:gd name="connsiteX10" fmla="*/ 35554 w 2665839"/>
              <a:gd name="connsiteY10" fmla="*/ 1178334 h 1213888"/>
              <a:gd name="connsiteX11" fmla="*/ 0 w 2665839"/>
              <a:gd name="connsiteY11" fmla="*/ 1092499 h 1213888"/>
              <a:gd name="connsiteX12" fmla="*/ 0 w 2665839"/>
              <a:gd name="connsiteY12" fmla="*/ 121389 h 121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5839" h="1213888">
                <a:moveTo>
                  <a:pt x="0" y="121389"/>
                </a:moveTo>
                <a:cubicBezTo>
                  <a:pt x="0" y="89195"/>
                  <a:pt x="12789" y="58319"/>
                  <a:pt x="35554" y="35554"/>
                </a:cubicBezTo>
                <a:cubicBezTo>
                  <a:pt x="58319" y="12789"/>
                  <a:pt x="89195" y="0"/>
                  <a:pt x="121389" y="0"/>
                </a:cubicBezTo>
                <a:lnTo>
                  <a:pt x="2544450" y="0"/>
                </a:lnTo>
                <a:cubicBezTo>
                  <a:pt x="2576644" y="0"/>
                  <a:pt x="2607520" y="12789"/>
                  <a:pt x="2630285" y="35554"/>
                </a:cubicBezTo>
                <a:cubicBezTo>
                  <a:pt x="2653050" y="58319"/>
                  <a:pt x="2665839" y="89195"/>
                  <a:pt x="2665839" y="121389"/>
                </a:cubicBezTo>
                <a:lnTo>
                  <a:pt x="2665839" y="1092499"/>
                </a:lnTo>
                <a:cubicBezTo>
                  <a:pt x="2665839" y="1124693"/>
                  <a:pt x="2653050" y="1155569"/>
                  <a:pt x="2630285" y="1178334"/>
                </a:cubicBezTo>
                <a:cubicBezTo>
                  <a:pt x="2607520" y="1201099"/>
                  <a:pt x="2576644" y="1213888"/>
                  <a:pt x="2544450" y="1213888"/>
                </a:cubicBezTo>
                <a:lnTo>
                  <a:pt x="121389" y="1213888"/>
                </a:lnTo>
                <a:cubicBezTo>
                  <a:pt x="89195" y="1213888"/>
                  <a:pt x="58319" y="1201099"/>
                  <a:pt x="35554" y="1178334"/>
                </a:cubicBezTo>
                <a:cubicBezTo>
                  <a:pt x="12789" y="1155569"/>
                  <a:pt x="0" y="1124693"/>
                  <a:pt x="0" y="1092499"/>
                </a:cubicBezTo>
                <a:lnTo>
                  <a:pt x="0" y="121389"/>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50794" tIns="50794" rIns="50794" bIns="50794" numCol="1" spcCol="1270" anchor="ctr" anchorCtr="0">
            <a:noAutofit/>
          </a:bodyPr>
          <a:lstStyle/>
          <a:p>
            <a:pPr lvl="0" algn="ctr" defTabSz="1066800">
              <a:lnSpc>
                <a:spcPct val="90000"/>
              </a:lnSpc>
              <a:spcBef>
                <a:spcPct val="0"/>
              </a:spcBef>
              <a:spcAft>
                <a:spcPct val="35000"/>
              </a:spcAft>
            </a:pPr>
            <a:r>
              <a:rPr lang="fa-IR" sz="3600" b="1" kern="1200" dirty="0" smtClean="0">
                <a:cs typeface="B Zar" pitchFamily="2" charset="-78"/>
              </a:rPr>
              <a:t>واجب</a:t>
            </a:r>
            <a:endParaRPr lang="en-US" sz="3600" b="1" kern="1200" dirty="0">
              <a:cs typeface="B Zar" pitchFamily="2" charset="-78"/>
            </a:endParaRPr>
          </a:p>
        </p:txBody>
      </p:sp>
      <p:grpSp>
        <p:nvGrpSpPr>
          <p:cNvPr id="18" name="Group 17"/>
          <p:cNvGrpSpPr/>
          <p:nvPr/>
        </p:nvGrpSpPr>
        <p:grpSpPr>
          <a:xfrm>
            <a:off x="380973" y="1002759"/>
            <a:ext cx="6369282" cy="2756358"/>
            <a:chOff x="380973" y="1002759"/>
            <a:chExt cx="6369282" cy="2756358"/>
          </a:xfrm>
        </p:grpSpPr>
        <p:sp>
          <p:nvSpPr>
            <p:cNvPr id="12" name="Freeform 11"/>
            <p:cNvSpPr/>
            <p:nvPr/>
          </p:nvSpPr>
          <p:spPr>
            <a:xfrm rot="25622309">
              <a:off x="5715838" y="2724699"/>
              <a:ext cx="2014342" cy="54493"/>
            </a:xfrm>
            <a:custGeom>
              <a:avLst/>
              <a:gdLst>
                <a:gd name="connsiteX0" fmla="*/ 0 w 2014342"/>
                <a:gd name="connsiteY0" fmla="*/ 27246 h 54492"/>
                <a:gd name="connsiteX1" fmla="*/ 2014342 w 2014342"/>
                <a:gd name="connsiteY1" fmla="*/ 27246 h 54492"/>
              </a:gdLst>
              <a:ahLst/>
              <a:cxnLst>
                <a:cxn ang="0">
                  <a:pos x="connsiteX0" y="connsiteY0"/>
                </a:cxn>
                <a:cxn ang="0">
                  <a:pos x="connsiteX1" y="connsiteY1"/>
                </a:cxn>
              </a:cxnLst>
              <a:rect l="l" t="t" r="r" b="b"/>
              <a:pathLst>
                <a:path w="2014342" h="54492">
                  <a:moveTo>
                    <a:pt x="2014342" y="27246"/>
                  </a:moveTo>
                  <a:lnTo>
                    <a:pt x="0" y="2724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969512" tIns="-23114" rIns="969512" bIns="-23111" numCol="1" spcCol="1270" anchor="ctr" anchorCtr="0">
              <a:noAutofit/>
            </a:bodyPr>
            <a:lstStyle/>
            <a:p>
              <a:pPr lvl="0" algn="ctr" defTabSz="311150">
                <a:lnSpc>
                  <a:spcPct val="90000"/>
                </a:lnSpc>
                <a:spcBef>
                  <a:spcPct val="0"/>
                </a:spcBef>
                <a:spcAft>
                  <a:spcPct val="35000"/>
                </a:spcAft>
              </a:pPr>
              <a:endParaRPr lang="en-US" sz="700" kern="1200">
                <a:cs typeface="B Zar" pitchFamily="2" charset="-78"/>
              </a:endParaRPr>
            </a:p>
          </p:txBody>
        </p:sp>
        <p:sp>
          <p:nvSpPr>
            <p:cNvPr id="13" name="Freeform 12"/>
            <p:cNvSpPr/>
            <p:nvPr/>
          </p:nvSpPr>
          <p:spPr>
            <a:xfrm>
              <a:off x="380973" y="1002759"/>
              <a:ext cx="5949126" cy="1643632"/>
            </a:xfrm>
            <a:custGeom>
              <a:avLst/>
              <a:gdLst>
                <a:gd name="connsiteX0" fmla="*/ 0 w 5949126"/>
                <a:gd name="connsiteY0" fmla="*/ 164363 h 1643632"/>
                <a:gd name="connsiteX1" fmla="*/ 48141 w 5949126"/>
                <a:gd name="connsiteY1" fmla="*/ 48141 h 1643632"/>
                <a:gd name="connsiteX2" fmla="*/ 164363 w 5949126"/>
                <a:gd name="connsiteY2" fmla="*/ 0 h 1643632"/>
                <a:gd name="connsiteX3" fmla="*/ 5784763 w 5949126"/>
                <a:gd name="connsiteY3" fmla="*/ 0 h 1643632"/>
                <a:gd name="connsiteX4" fmla="*/ 5900985 w 5949126"/>
                <a:gd name="connsiteY4" fmla="*/ 48141 h 1643632"/>
                <a:gd name="connsiteX5" fmla="*/ 5949126 w 5949126"/>
                <a:gd name="connsiteY5" fmla="*/ 164363 h 1643632"/>
                <a:gd name="connsiteX6" fmla="*/ 5949126 w 5949126"/>
                <a:gd name="connsiteY6" fmla="*/ 1479269 h 1643632"/>
                <a:gd name="connsiteX7" fmla="*/ 5900985 w 5949126"/>
                <a:gd name="connsiteY7" fmla="*/ 1595491 h 1643632"/>
                <a:gd name="connsiteX8" fmla="*/ 5784763 w 5949126"/>
                <a:gd name="connsiteY8" fmla="*/ 1643632 h 1643632"/>
                <a:gd name="connsiteX9" fmla="*/ 164363 w 5949126"/>
                <a:gd name="connsiteY9" fmla="*/ 1643632 h 1643632"/>
                <a:gd name="connsiteX10" fmla="*/ 48141 w 5949126"/>
                <a:gd name="connsiteY10" fmla="*/ 1595491 h 1643632"/>
                <a:gd name="connsiteX11" fmla="*/ 0 w 5949126"/>
                <a:gd name="connsiteY11" fmla="*/ 1479269 h 1643632"/>
                <a:gd name="connsiteX12" fmla="*/ 0 w 5949126"/>
                <a:gd name="connsiteY12" fmla="*/ 164363 h 164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9126" h="1643632">
                  <a:moveTo>
                    <a:pt x="0" y="164363"/>
                  </a:moveTo>
                  <a:cubicBezTo>
                    <a:pt x="0" y="120771"/>
                    <a:pt x="17317" y="78965"/>
                    <a:pt x="48141" y="48141"/>
                  </a:cubicBezTo>
                  <a:cubicBezTo>
                    <a:pt x="78965" y="17317"/>
                    <a:pt x="120772" y="0"/>
                    <a:pt x="164363" y="0"/>
                  </a:cubicBezTo>
                  <a:lnTo>
                    <a:pt x="5784763" y="0"/>
                  </a:lnTo>
                  <a:cubicBezTo>
                    <a:pt x="5828355" y="0"/>
                    <a:pt x="5870161" y="17317"/>
                    <a:pt x="5900985" y="48141"/>
                  </a:cubicBezTo>
                  <a:cubicBezTo>
                    <a:pt x="5931809" y="78965"/>
                    <a:pt x="5949126" y="120772"/>
                    <a:pt x="5949126" y="164363"/>
                  </a:cubicBezTo>
                  <a:lnTo>
                    <a:pt x="5949126" y="1479269"/>
                  </a:lnTo>
                  <a:cubicBezTo>
                    <a:pt x="5949126" y="1522861"/>
                    <a:pt x="5931809" y="1564667"/>
                    <a:pt x="5900985" y="1595491"/>
                  </a:cubicBezTo>
                  <a:cubicBezTo>
                    <a:pt x="5870161" y="1626315"/>
                    <a:pt x="5828355" y="1643632"/>
                    <a:pt x="5784763" y="1643632"/>
                  </a:cubicBezTo>
                  <a:lnTo>
                    <a:pt x="164363" y="1643632"/>
                  </a:lnTo>
                  <a:cubicBezTo>
                    <a:pt x="120771" y="1643632"/>
                    <a:pt x="78965" y="1626315"/>
                    <a:pt x="48141" y="1595491"/>
                  </a:cubicBezTo>
                  <a:cubicBezTo>
                    <a:pt x="17317" y="1564667"/>
                    <a:pt x="0" y="1522861"/>
                    <a:pt x="0" y="1479269"/>
                  </a:cubicBezTo>
                  <a:lnTo>
                    <a:pt x="0" y="164363"/>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63380" tIns="63380" rIns="63380" bIns="63380" numCol="1" spcCol="1270" anchor="ctr" anchorCtr="0">
              <a:noAutofit/>
            </a:bodyPr>
            <a:lstStyle/>
            <a:p>
              <a:pPr lvl="0" algn="ctr" defTabSz="1066800" rtl="1">
                <a:lnSpc>
                  <a:spcPct val="90000"/>
                </a:lnSpc>
                <a:spcBef>
                  <a:spcPct val="0"/>
                </a:spcBef>
                <a:spcAft>
                  <a:spcPct val="35000"/>
                </a:spcAft>
              </a:pPr>
              <a:r>
                <a:rPr lang="fa-IR" sz="3200" b="1" kern="1200" dirty="0" smtClean="0">
                  <a:cs typeface="B Zar" pitchFamily="2" charset="-78"/>
                </a:rPr>
                <a:t>1 ـ در بين نماز سهوا حرف بزند.</a:t>
              </a:r>
              <a:endParaRPr lang="en-US" sz="3200" b="1" kern="1200" dirty="0">
                <a:cs typeface="B Zar" pitchFamily="2" charset="-78"/>
              </a:endParaRPr>
            </a:p>
          </p:txBody>
        </p:sp>
      </p:grpSp>
      <p:grpSp>
        <p:nvGrpSpPr>
          <p:cNvPr id="19" name="Group 18"/>
          <p:cNvGrpSpPr/>
          <p:nvPr/>
        </p:nvGrpSpPr>
        <p:grpSpPr>
          <a:xfrm>
            <a:off x="380973" y="2892935"/>
            <a:ext cx="6735346" cy="1643632"/>
            <a:chOff x="380973" y="2892935"/>
            <a:chExt cx="6735346" cy="1643632"/>
          </a:xfrm>
        </p:grpSpPr>
        <p:sp>
          <p:nvSpPr>
            <p:cNvPr id="14" name="Freeform 13"/>
            <p:cNvSpPr/>
            <p:nvPr/>
          </p:nvSpPr>
          <p:spPr>
            <a:xfrm rot="21445079">
              <a:off x="6329700" y="3669787"/>
              <a:ext cx="786619" cy="54492"/>
            </a:xfrm>
            <a:custGeom>
              <a:avLst/>
              <a:gdLst>
                <a:gd name="connsiteX0" fmla="*/ 0 w 786619"/>
                <a:gd name="connsiteY0" fmla="*/ 27246 h 54492"/>
                <a:gd name="connsiteX1" fmla="*/ 786619 w 786619"/>
                <a:gd name="connsiteY1" fmla="*/ 27246 h 54492"/>
              </a:gdLst>
              <a:ahLst/>
              <a:cxnLst>
                <a:cxn ang="0">
                  <a:pos x="connsiteX0" y="connsiteY0"/>
                </a:cxn>
                <a:cxn ang="0">
                  <a:pos x="connsiteX1" y="connsiteY1"/>
                </a:cxn>
              </a:cxnLst>
              <a:rect l="l" t="t" r="r" b="b"/>
              <a:pathLst>
                <a:path w="786619" h="54492">
                  <a:moveTo>
                    <a:pt x="786619" y="27246"/>
                  </a:moveTo>
                  <a:lnTo>
                    <a:pt x="0" y="2724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86343" tIns="7581" rIns="386345" bIns="7581" numCol="1" spcCol="1270" anchor="ctr" anchorCtr="0">
              <a:noAutofit/>
            </a:bodyPr>
            <a:lstStyle/>
            <a:p>
              <a:pPr lvl="0" algn="ctr" defTabSz="266700">
                <a:lnSpc>
                  <a:spcPct val="90000"/>
                </a:lnSpc>
                <a:spcBef>
                  <a:spcPct val="0"/>
                </a:spcBef>
                <a:spcAft>
                  <a:spcPct val="35000"/>
                </a:spcAft>
              </a:pPr>
              <a:endParaRPr lang="en-US" sz="600" kern="1200">
                <a:cs typeface="B Zar" pitchFamily="2" charset="-78"/>
              </a:endParaRPr>
            </a:p>
          </p:txBody>
        </p:sp>
        <p:sp>
          <p:nvSpPr>
            <p:cNvPr id="15" name="Freeform 14"/>
            <p:cNvSpPr/>
            <p:nvPr/>
          </p:nvSpPr>
          <p:spPr>
            <a:xfrm>
              <a:off x="380973" y="2892935"/>
              <a:ext cx="5949126" cy="1643632"/>
            </a:xfrm>
            <a:custGeom>
              <a:avLst/>
              <a:gdLst>
                <a:gd name="connsiteX0" fmla="*/ 0 w 5949126"/>
                <a:gd name="connsiteY0" fmla="*/ 164363 h 1643632"/>
                <a:gd name="connsiteX1" fmla="*/ 48141 w 5949126"/>
                <a:gd name="connsiteY1" fmla="*/ 48141 h 1643632"/>
                <a:gd name="connsiteX2" fmla="*/ 164363 w 5949126"/>
                <a:gd name="connsiteY2" fmla="*/ 0 h 1643632"/>
                <a:gd name="connsiteX3" fmla="*/ 5784763 w 5949126"/>
                <a:gd name="connsiteY3" fmla="*/ 0 h 1643632"/>
                <a:gd name="connsiteX4" fmla="*/ 5900985 w 5949126"/>
                <a:gd name="connsiteY4" fmla="*/ 48141 h 1643632"/>
                <a:gd name="connsiteX5" fmla="*/ 5949126 w 5949126"/>
                <a:gd name="connsiteY5" fmla="*/ 164363 h 1643632"/>
                <a:gd name="connsiteX6" fmla="*/ 5949126 w 5949126"/>
                <a:gd name="connsiteY6" fmla="*/ 1479269 h 1643632"/>
                <a:gd name="connsiteX7" fmla="*/ 5900985 w 5949126"/>
                <a:gd name="connsiteY7" fmla="*/ 1595491 h 1643632"/>
                <a:gd name="connsiteX8" fmla="*/ 5784763 w 5949126"/>
                <a:gd name="connsiteY8" fmla="*/ 1643632 h 1643632"/>
                <a:gd name="connsiteX9" fmla="*/ 164363 w 5949126"/>
                <a:gd name="connsiteY9" fmla="*/ 1643632 h 1643632"/>
                <a:gd name="connsiteX10" fmla="*/ 48141 w 5949126"/>
                <a:gd name="connsiteY10" fmla="*/ 1595491 h 1643632"/>
                <a:gd name="connsiteX11" fmla="*/ 0 w 5949126"/>
                <a:gd name="connsiteY11" fmla="*/ 1479269 h 1643632"/>
                <a:gd name="connsiteX12" fmla="*/ 0 w 5949126"/>
                <a:gd name="connsiteY12" fmla="*/ 164363 h 164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9126" h="1643632">
                  <a:moveTo>
                    <a:pt x="0" y="164363"/>
                  </a:moveTo>
                  <a:cubicBezTo>
                    <a:pt x="0" y="120771"/>
                    <a:pt x="17317" y="78965"/>
                    <a:pt x="48141" y="48141"/>
                  </a:cubicBezTo>
                  <a:cubicBezTo>
                    <a:pt x="78965" y="17317"/>
                    <a:pt x="120772" y="0"/>
                    <a:pt x="164363" y="0"/>
                  </a:cubicBezTo>
                  <a:lnTo>
                    <a:pt x="5784763" y="0"/>
                  </a:lnTo>
                  <a:cubicBezTo>
                    <a:pt x="5828355" y="0"/>
                    <a:pt x="5870161" y="17317"/>
                    <a:pt x="5900985" y="48141"/>
                  </a:cubicBezTo>
                  <a:cubicBezTo>
                    <a:pt x="5931809" y="78965"/>
                    <a:pt x="5949126" y="120772"/>
                    <a:pt x="5949126" y="164363"/>
                  </a:cubicBezTo>
                  <a:lnTo>
                    <a:pt x="5949126" y="1479269"/>
                  </a:lnTo>
                  <a:cubicBezTo>
                    <a:pt x="5949126" y="1522861"/>
                    <a:pt x="5931809" y="1564667"/>
                    <a:pt x="5900985" y="1595491"/>
                  </a:cubicBezTo>
                  <a:cubicBezTo>
                    <a:pt x="5870161" y="1626315"/>
                    <a:pt x="5828355" y="1643632"/>
                    <a:pt x="5784763" y="1643632"/>
                  </a:cubicBezTo>
                  <a:lnTo>
                    <a:pt x="164363" y="1643632"/>
                  </a:lnTo>
                  <a:cubicBezTo>
                    <a:pt x="120771" y="1643632"/>
                    <a:pt x="78965" y="1626315"/>
                    <a:pt x="48141" y="1595491"/>
                  </a:cubicBezTo>
                  <a:cubicBezTo>
                    <a:pt x="17317" y="1564667"/>
                    <a:pt x="0" y="1522861"/>
                    <a:pt x="0" y="1479269"/>
                  </a:cubicBezTo>
                  <a:lnTo>
                    <a:pt x="0" y="164363"/>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63380" tIns="63380" rIns="63380" bIns="63380"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2 ـ يك سجده را فراموش كند و در ركوع ركعت بعد، يا پس از آن يادش بيايد.</a:t>
              </a:r>
              <a:endParaRPr lang="en-US" sz="3200" b="1" dirty="0">
                <a:cs typeface="B Zar" pitchFamily="2" charset="-78"/>
              </a:endParaRPr>
            </a:p>
          </p:txBody>
        </p:sp>
      </p:grpSp>
      <p:grpSp>
        <p:nvGrpSpPr>
          <p:cNvPr id="20" name="Group 19"/>
          <p:cNvGrpSpPr/>
          <p:nvPr/>
        </p:nvGrpSpPr>
        <p:grpSpPr>
          <a:xfrm>
            <a:off x="380973" y="3602231"/>
            <a:ext cx="6369282" cy="2824513"/>
            <a:chOff x="380973" y="3602231"/>
            <a:chExt cx="6369282" cy="2824513"/>
          </a:xfrm>
        </p:grpSpPr>
        <p:sp>
          <p:nvSpPr>
            <p:cNvPr id="16" name="Freeform 15"/>
            <p:cNvSpPr/>
            <p:nvPr/>
          </p:nvSpPr>
          <p:spPr>
            <a:xfrm rot="17531988">
              <a:off x="5683117" y="4614876"/>
              <a:ext cx="2079784" cy="54493"/>
            </a:xfrm>
            <a:custGeom>
              <a:avLst/>
              <a:gdLst>
                <a:gd name="connsiteX0" fmla="*/ 0 w 2079784"/>
                <a:gd name="connsiteY0" fmla="*/ 27246 h 54492"/>
                <a:gd name="connsiteX1" fmla="*/ 2079784 w 2079784"/>
                <a:gd name="connsiteY1" fmla="*/ 27246 h 54492"/>
              </a:gdLst>
              <a:ahLst/>
              <a:cxnLst>
                <a:cxn ang="0">
                  <a:pos x="connsiteX0" y="connsiteY0"/>
                </a:cxn>
                <a:cxn ang="0">
                  <a:pos x="connsiteX1" y="connsiteY1"/>
                </a:cxn>
              </a:cxnLst>
              <a:rect l="l" t="t" r="r" b="b"/>
              <a:pathLst>
                <a:path w="2079784" h="54492">
                  <a:moveTo>
                    <a:pt x="2079784" y="27246"/>
                  </a:moveTo>
                  <a:lnTo>
                    <a:pt x="0" y="2724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000598" tIns="-24749" rIns="1000596" bIns="-24748" numCol="1" spcCol="1270" anchor="ctr" anchorCtr="0">
              <a:noAutofit/>
            </a:bodyPr>
            <a:lstStyle/>
            <a:p>
              <a:pPr lvl="0" algn="ctr" defTabSz="311150">
                <a:lnSpc>
                  <a:spcPct val="90000"/>
                </a:lnSpc>
                <a:spcBef>
                  <a:spcPct val="0"/>
                </a:spcBef>
                <a:spcAft>
                  <a:spcPct val="35000"/>
                </a:spcAft>
              </a:pPr>
              <a:endParaRPr lang="en-US" sz="700" kern="1200">
                <a:cs typeface="B Zar" pitchFamily="2" charset="-78"/>
              </a:endParaRPr>
            </a:p>
          </p:txBody>
        </p:sp>
        <p:sp>
          <p:nvSpPr>
            <p:cNvPr id="17" name="Freeform 16"/>
            <p:cNvSpPr/>
            <p:nvPr/>
          </p:nvSpPr>
          <p:spPr>
            <a:xfrm>
              <a:off x="380973" y="4783112"/>
              <a:ext cx="5949126" cy="1643632"/>
            </a:xfrm>
            <a:custGeom>
              <a:avLst/>
              <a:gdLst>
                <a:gd name="connsiteX0" fmla="*/ 0 w 5949126"/>
                <a:gd name="connsiteY0" fmla="*/ 164363 h 1643632"/>
                <a:gd name="connsiteX1" fmla="*/ 48141 w 5949126"/>
                <a:gd name="connsiteY1" fmla="*/ 48141 h 1643632"/>
                <a:gd name="connsiteX2" fmla="*/ 164363 w 5949126"/>
                <a:gd name="connsiteY2" fmla="*/ 0 h 1643632"/>
                <a:gd name="connsiteX3" fmla="*/ 5784763 w 5949126"/>
                <a:gd name="connsiteY3" fmla="*/ 0 h 1643632"/>
                <a:gd name="connsiteX4" fmla="*/ 5900985 w 5949126"/>
                <a:gd name="connsiteY4" fmla="*/ 48141 h 1643632"/>
                <a:gd name="connsiteX5" fmla="*/ 5949126 w 5949126"/>
                <a:gd name="connsiteY5" fmla="*/ 164363 h 1643632"/>
                <a:gd name="connsiteX6" fmla="*/ 5949126 w 5949126"/>
                <a:gd name="connsiteY6" fmla="*/ 1479269 h 1643632"/>
                <a:gd name="connsiteX7" fmla="*/ 5900985 w 5949126"/>
                <a:gd name="connsiteY7" fmla="*/ 1595491 h 1643632"/>
                <a:gd name="connsiteX8" fmla="*/ 5784763 w 5949126"/>
                <a:gd name="connsiteY8" fmla="*/ 1643632 h 1643632"/>
                <a:gd name="connsiteX9" fmla="*/ 164363 w 5949126"/>
                <a:gd name="connsiteY9" fmla="*/ 1643632 h 1643632"/>
                <a:gd name="connsiteX10" fmla="*/ 48141 w 5949126"/>
                <a:gd name="connsiteY10" fmla="*/ 1595491 h 1643632"/>
                <a:gd name="connsiteX11" fmla="*/ 0 w 5949126"/>
                <a:gd name="connsiteY11" fmla="*/ 1479269 h 1643632"/>
                <a:gd name="connsiteX12" fmla="*/ 0 w 5949126"/>
                <a:gd name="connsiteY12" fmla="*/ 164363 h 164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49126" h="1643632">
                  <a:moveTo>
                    <a:pt x="0" y="164363"/>
                  </a:moveTo>
                  <a:cubicBezTo>
                    <a:pt x="0" y="120771"/>
                    <a:pt x="17317" y="78965"/>
                    <a:pt x="48141" y="48141"/>
                  </a:cubicBezTo>
                  <a:cubicBezTo>
                    <a:pt x="78965" y="17317"/>
                    <a:pt x="120772" y="0"/>
                    <a:pt x="164363" y="0"/>
                  </a:cubicBezTo>
                  <a:lnTo>
                    <a:pt x="5784763" y="0"/>
                  </a:lnTo>
                  <a:cubicBezTo>
                    <a:pt x="5828355" y="0"/>
                    <a:pt x="5870161" y="17317"/>
                    <a:pt x="5900985" y="48141"/>
                  </a:cubicBezTo>
                  <a:cubicBezTo>
                    <a:pt x="5931809" y="78965"/>
                    <a:pt x="5949126" y="120772"/>
                    <a:pt x="5949126" y="164363"/>
                  </a:cubicBezTo>
                  <a:lnTo>
                    <a:pt x="5949126" y="1479269"/>
                  </a:lnTo>
                  <a:cubicBezTo>
                    <a:pt x="5949126" y="1522861"/>
                    <a:pt x="5931809" y="1564667"/>
                    <a:pt x="5900985" y="1595491"/>
                  </a:cubicBezTo>
                  <a:cubicBezTo>
                    <a:pt x="5870161" y="1626315"/>
                    <a:pt x="5828355" y="1643632"/>
                    <a:pt x="5784763" y="1643632"/>
                  </a:cubicBezTo>
                  <a:lnTo>
                    <a:pt x="164363" y="1643632"/>
                  </a:lnTo>
                  <a:cubicBezTo>
                    <a:pt x="120771" y="1643632"/>
                    <a:pt x="78965" y="1626315"/>
                    <a:pt x="48141" y="1595491"/>
                  </a:cubicBezTo>
                  <a:cubicBezTo>
                    <a:pt x="17317" y="1564667"/>
                    <a:pt x="0" y="1522861"/>
                    <a:pt x="0" y="1479269"/>
                  </a:cubicBezTo>
                  <a:lnTo>
                    <a:pt x="0" y="164363"/>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63380" tIns="63380" rIns="63380" bIns="63380"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3 ـ در نماز چهار ركعتى، شك بين 4 و 5 در حالت نشسته يا 5 و 6در حالت ايستاده پيش آيد.</a:t>
              </a:r>
              <a:endParaRPr lang="en-US" sz="3200" b="1" dirty="0">
                <a:cs typeface="B Zar" pitchFamily="2" charset="-78"/>
              </a:endParaRPr>
            </a:p>
          </p:txBody>
        </p:sp>
      </p:grpSp>
      <p:sp>
        <p:nvSpPr>
          <p:cNvPr id="21" name="4-Point Star 20">
            <a:hlinkClick r:id="rId3" action="ppaction://hlinksldjump"/>
          </p:cNvPr>
          <p:cNvSpPr/>
          <p:nvPr/>
        </p:nvSpPr>
        <p:spPr>
          <a:xfrm>
            <a:off x="2366242" y="5914340"/>
            <a:ext cx="285752" cy="28575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2" name="Striped Right Arrow 21">
            <a:hlinkClick r:id="rId4" action="ppaction://hlinksldjump"/>
          </p:cNvPr>
          <p:cNvSpPr/>
          <p:nvPr/>
        </p:nvSpPr>
        <p:spPr>
          <a:xfrm rot="10800000">
            <a:off x="82550" y="6248400"/>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000"/>
                                        <p:tgtEl>
                                          <p:spTgt spid="21"/>
                                        </p:tgtEl>
                                      </p:cBhvr>
                                    </p:animEffect>
                                  </p:childTnLst>
                                </p:cTn>
                              </p:par>
                              <p:par>
                                <p:cTn id="36" presetID="8" presetClass="emph" presetSubtype="0" repeatCount="indefinite" fill="hold" grpId="1" nodeType="withEffect">
                                  <p:stCondLst>
                                    <p:cond delay="0"/>
                                  </p:stCondLst>
                                  <p:childTnLst>
                                    <p:animRot by="21600000">
                                      <p:cBhvr>
                                        <p:cTn id="37" dur="2000" fill="hold"/>
                                        <p:tgtEl>
                                          <p:spTgt spid="21"/>
                                        </p:tgtEl>
                                        <p:attrNameLst>
                                          <p:attrName>r</p:attrName>
                                        </p:attrNameLst>
                                      </p:cBhvr>
                                    </p:animRot>
                                  </p:childTnLst>
                                </p:cTn>
                              </p:par>
                            </p:childTnLst>
                          </p:cTn>
                        </p:par>
                        <p:par>
                          <p:cTn id="38" fill="hold">
                            <p:stCondLst>
                              <p:cond delay="2500"/>
                            </p:stCondLst>
                            <p:childTnLst>
                              <p:par>
                                <p:cTn id="39" presetID="53"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21" grpId="0" animBg="1"/>
      <p:bldP spid="21" grpId="1"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3"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pic>
        <p:nvPicPr>
          <p:cNvPr id="9" name="Picture 8" descr="Picture1.png">
            <a:hlinkClick r:id="rId3" action="ppaction://hlinksldjump"/>
          </p:cNvPr>
          <p:cNvPicPr>
            <a:picLocks noChangeAspect="1"/>
          </p:cNvPicPr>
          <p:nvPr/>
        </p:nvPicPr>
        <p:blipFill>
          <a:blip r:embed="rId4" cstate="print"/>
          <a:stretch>
            <a:fillRect/>
          </a:stretch>
        </p:blipFill>
        <p:spPr>
          <a:xfrm>
            <a:off x="523692" y="707668"/>
            <a:ext cx="8929902" cy="59360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grpSp>
        <p:nvGrpSpPr>
          <p:cNvPr id="17" name="Group 16"/>
          <p:cNvGrpSpPr/>
          <p:nvPr/>
        </p:nvGrpSpPr>
        <p:grpSpPr>
          <a:xfrm>
            <a:off x="119645" y="1532896"/>
            <a:ext cx="6526141" cy="2329186"/>
            <a:chOff x="119645" y="1532896"/>
            <a:chExt cx="6526141" cy="2329186"/>
          </a:xfrm>
        </p:grpSpPr>
        <p:sp>
          <p:nvSpPr>
            <p:cNvPr id="13" name="Freeform 12"/>
            <p:cNvSpPr/>
            <p:nvPr/>
          </p:nvSpPr>
          <p:spPr>
            <a:xfrm rot="25019220">
              <a:off x="5932977" y="3149274"/>
              <a:ext cx="1382595" cy="43022"/>
            </a:xfrm>
            <a:custGeom>
              <a:avLst/>
              <a:gdLst>
                <a:gd name="connsiteX0" fmla="*/ 0 w 1382595"/>
                <a:gd name="connsiteY0" fmla="*/ 21511 h 43022"/>
                <a:gd name="connsiteX1" fmla="*/ 1382595 w 1382595"/>
                <a:gd name="connsiteY1" fmla="*/ 21511 h 43022"/>
              </a:gdLst>
              <a:ahLst/>
              <a:cxnLst>
                <a:cxn ang="0">
                  <a:pos x="connsiteX0" y="connsiteY0"/>
                </a:cxn>
                <a:cxn ang="0">
                  <a:pos x="connsiteX1" y="connsiteY1"/>
                </a:cxn>
              </a:cxnLst>
              <a:rect l="l" t="t" r="r" b="b"/>
              <a:pathLst>
                <a:path w="1382595" h="43022">
                  <a:moveTo>
                    <a:pt x="1382595" y="21511"/>
                  </a:moveTo>
                  <a:lnTo>
                    <a:pt x="0" y="21511"/>
                  </a:lnTo>
                </a:path>
              </a:pathLst>
            </a:custGeom>
          </p:spPr>
          <p:style>
            <a:lnRef idx="2">
              <a:schemeClr val="dk1"/>
            </a:lnRef>
            <a:fillRef idx="0">
              <a:schemeClr val="dk1"/>
            </a:fillRef>
            <a:effectRef idx="1">
              <a:schemeClr val="dk1"/>
            </a:effectRef>
            <a:fontRef idx="minor">
              <a:schemeClr val="tx1"/>
            </a:fontRef>
          </p:style>
          <p:txBody>
            <a:bodyPr spcFirstLastPara="0" vert="horz" wrap="square" lIns="669432" tIns="-13055" rIns="669433" bIns="-13053" numCol="1" spcCol="1270" anchor="ctr" anchorCtr="0">
              <a:noAutofit/>
            </a:bodyPr>
            <a:lstStyle/>
            <a:p>
              <a:pPr lvl="0" algn="ctr" defTabSz="222250">
                <a:lnSpc>
                  <a:spcPct val="90000"/>
                </a:lnSpc>
                <a:spcBef>
                  <a:spcPct val="0"/>
                </a:spcBef>
                <a:spcAft>
                  <a:spcPct val="35000"/>
                </a:spcAft>
              </a:pPr>
              <a:endParaRPr lang="en-US" sz="500" b="1" kern="1200">
                <a:cs typeface="B Zar" pitchFamily="2" charset="-78"/>
              </a:endParaRPr>
            </a:p>
          </p:txBody>
        </p:sp>
        <p:sp>
          <p:nvSpPr>
            <p:cNvPr id="14" name="Freeform 13"/>
            <p:cNvSpPr/>
            <p:nvPr/>
          </p:nvSpPr>
          <p:spPr>
            <a:xfrm>
              <a:off x="119645" y="1532896"/>
              <a:ext cx="6127989" cy="2116407"/>
            </a:xfrm>
            <a:custGeom>
              <a:avLst/>
              <a:gdLst>
                <a:gd name="connsiteX0" fmla="*/ 0 w 6127989"/>
                <a:gd name="connsiteY0" fmla="*/ 211641 h 2116407"/>
                <a:gd name="connsiteX1" fmla="*/ 61988 w 6127989"/>
                <a:gd name="connsiteY1" fmla="*/ 61988 h 2116407"/>
                <a:gd name="connsiteX2" fmla="*/ 211641 w 6127989"/>
                <a:gd name="connsiteY2" fmla="*/ 0 h 2116407"/>
                <a:gd name="connsiteX3" fmla="*/ 5916348 w 6127989"/>
                <a:gd name="connsiteY3" fmla="*/ 0 h 2116407"/>
                <a:gd name="connsiteX4" fmla="*/ 6066001 w 6127989"/>
                <a:gd name="connsiteY4" fmla="*/ 61988 h 2116407"/>
                <a:gd name="connsiteX5" fmla="*/ 6127989 w 6127989"/>
                <a:gd name="connsiteY5" fmla="*/ 211641 h 2116407"/>
                <a:gd name="connsiteX6" fmla="*/ 6127989 w 6127989"/>
                <a:gd name="connsiteY6" fmla="*/ 1904766 h 2116407"/>
                <a:gd name="connsiteX7" fmla="*/ 6066001 w 6127989"/>
                <a:gd name="connsiteY7" fmla="*/ 2054419 h 2116407"/>
                <a:gd name="connsiteX8" fmla="*/ 5916348 w 6127989"/>
                <a:gd name="connsiteY8" fmla="*/ 2116407 h 2116407"/>
                <a:gd name="connsiteX9" fmla="*/ 211641 w 6127989"/>
                <a:gd name="connsiteY9" fmla="*/ 2116407 h 2116407"/>
                <a:gd name="connsiteX10" fmla="*/ 61988 w 6127989"/>
                <a:gd name="connsiteY10" fmla="*/ 2054419 h 2116407"/>
                <a:gd name="connsiteX11" fmla="*/ 0 w 6127989"/>
                <a:gd name="connsiteY11" fmla="*/ 1904766 h 2116407"/>
                <a:gd name="connsiteX12" fmla="*/ 0 w 6127989"/>
                <a:gd name="connsiteY12" fmla="*/ 211641 h 211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7989" h="2116407">
                  <a:moveTo>
                    <a:pt x="0" y="211641"/>
                  </a:moveTo>
                  <a:cubicBezTo>
                    <a:pt x="0" y="155510"/>
                    <a:pt x="22298" y="101679"/>
                    <a:pt x="61988" y="61988"/>
                  </a:cubicBezTo>
                  <a:cubicBezTo>
                    <a:pt x="101678" y="22298"/>
                    <a:pt x="155510" y="0"/>
                    <a:pt x="211641" y="0"/>
                  </a:cubicBezTo>
                  <a:lnTo>
                    <a:pt x="5916348" y="0"/>
                  </a:lnTo>
                  <a:cubicBezTo>
                    <a:pt x="5972479" y="0"/>
                    <a:pt x="6026310" y="22298"/>
                    <a:pt x="6066001" y="61988"/>
                  </a:cubicBezTo>
                  <a:cubicBezTo>
                    <a:pt x="6105691" y="101678"/>
                    <a:pt x="6127989" y="155510"/>
                    <a:pt x="6127989" y="211641"/>
                  </a:cubicBezTo>
                  <a:lnTo>
                    <a:pt x="6127989" y="1904766"/>
                  </a:lnTo>
                  <a:cubicBezTo>
                    <a:pt x="6127989" y="1960897"/>
                    <a:pt x="6105691" y="2014728"/>
                    <a:pt x="6066001" y="2054419"/>
                  </a:cubicBezTo>
                  <a:cubicBezTo>
                    <a:pt x="6026311" y="2094109"/>
                    <a:pt x="5972479" y="2116407"/>
                    <a:pt x="5916348" y="2116407"/>
                  </a:cubicBezTo>
                  <a:lnTo>
                    <a:pt x="211641" y="2116407"/>
                  </a:lnTo>
                  <a:cubicBezTo>
                    <a:pt x="155510" y="2116407"/>
                    <a:pt x="101679" y="2094109"/>
                    <a:pt x="61988" y="2054419"/>
                  </a:cubicBezTo>
                  <a:cubicBezTo>
                    <a:pt x="22298" y="2014729"/>
                    <a:pt x="0" y="1960897"/>
                    <a:pt x="0" y="1904766"/>
                  </a:cubicBezTo>
                  <a:lnTo>
                    <a:pt x="0" y="21164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82307" tIns="82307" rIns="82307" bIns="82307" numCol="1" spcCol="1270" anchor="ctr" anchorCtr="0">
              <a:noAutofit/>
            </a:bodyPr>
            <a:lstStyle/>
            <a:p>
              <a:pPr lvl="0" algn="ctr" defTabSz="1422400" rtl="1">
                <a:lnSpc>
                  <a:spcPts val="4400"/>
                </a:lnSpc>
                <a:spcBef>
                  <a:spcPct val="0"/>
                </a:spcBef>
                <a:spcAft>
                  <a:spcPct val="35000"/>
                </a:spcAft>
              </a:pPr>
              <a:r>
                <a:rPr lang="fa-IR" sz="3200" b="1" kern="1200" dirty="0" smtClean="0">
                  <a:cs typeface="B Zar" pitchFamily="2" charset="-78"/>
                </a:rPr>
                <a:t>1ـ سلام بى‏جا؛ مثلاً در ركعت سوم نماز چهار ركعتى سهوا سلام بدهد.</a:t>
              </a:r>
              <a:endParaRPr lang="en-US" sz="3200" b="1" kern="1200" dirty="0">
                <a:cs typeface="B Zar" pitchFamily="2" charset="-78"/>
              </a:endParaRPr>
            </a:p>
          </p:txBody>
        </p:sp>
      </p:grpSp>
      <p:grpSp>
        <p:nvGrpSpPr>
          <p:cNvPr id="18" name="Group 17"/>
          <p:cNvGrpSpPr/>
          <p:nvPr/>
        </p:nvGrpSpPr>
        <p:grpSpPr>
          <a:xfrm>
            <a:off x="119645" y="3638858"/>
            <a:ext cx="6526141" cy="2329187"/>
            <a:chOff x="119645" y="3638858"/>
            <a:chExt cx="6526141" cy="2329187"/>
          </a:xfrm>
        </p:grpSpPr>
        <p:sp>
          <p:nvSpPr>
            <p:cNvPr id="15" name="Freeform 14"/>
            <p:cNvSpPr/>
            <p:nvPr/>
          </p:nvSpPr>
          <p:spPr>
            <a:xfrm rot="18180780">
              <a:off x="5932977" y="4308645"/>
              <a:ext cx="1382595" cy="43022"/>
            </a:xfrm>
            <a:custGeom>
              <a:avLst/>
              <a:gdLst>
                <a:gd name="connsiteX0" fmla="*/ 0 w 1382595"/>
                <a:gd name="connsiteY0" fmla="*/ 21511 h 43022"/>
                <a:gd name="connsiteX1" fmla="*/ 1382595 w 1382595"/>
                <a:gd name="connsiteY1" fmla="*/ 21511 h 43022"/>
              </a:gdLst>
              <a:ahLst/>
              <a:cxnLst>
                <a:cxn ang="0">
                  <a:pos x="connsiteX0" y="connsiteY0"/>
                </a:cxn>
                <a:cxn ang="0">
                  <a:pos x="connsiteX1" y="connsiteY1"/>
                </a:cxn>
              </a:cxnLst>
              <a:rect l="l" t="t" r="r" b="b"/>
              <a:pathLst>
                <a:path w="1382595" h="43022">
                  <a:moveTo>
                    <a:pt x="1382595" y="21511"/>
                  </a:moveTo>
                  <a:lnTo>
                    <a:pt x="0" y="21511"/>
                  </a:lnTo>
                </a:path>
              </a:pathLst>
            </a:custGeom>
          </p:spPr>
          <p:style>
            <a:lnRef idx="2">
              <a:schemeClr val="dk1"/>
            </a:lnRef>
            <a:fillRef idx="0">
              <a:schemeClr val="dk1"/>
            </a:fillRef>
            <a:effectRef idx="1">
              <a:schemeClr val="dk1"/>
            </a:effectRef>
            <a:fontRef idx="minor">
              <a:schemeClr val="tx1"/>
            </a:fontRef>
          </p:style>
          <p:txBody>
            <a:bodyPr spcFirstLastPara="0" vert="horz" wrap="square" lIns="669433" tIns="-13054" rIns="669432" bIns="-13054" numCol="1" spcCol="1270" anchor="ctr" anchorCtr="0">
              <a:noAutofit/>
            </a:bodyPr>
            <a:lstStyle/>
            <a:p>
              <a:pPr lvl="0" algn="ctr" defTabSz="222250">
                <a:lnSpc>
                  <a:spcPct val="90000"/>
                </a:lnSpc>
                <a:spcBef>
                  <a:spcPct val="0"/>
                </a:spcBef>
                <a:spcAft>
                  <a:spcPct val="35000"/>
                </a:spcAft>
              </a:pPr>
              <a:endParaRPr lang="en-US" sz="500" b="1" kern="1200">
                <a:cs typeface="B Zar" pitchFamily="2" charset="-78"/>
              </a:endParaRPr>
            </a:p>
          </p:txBody>
        </p:sp>
        <p:sp>
          <p:nvSpPr>
            <p:cNvPr id="16" name="Freeform 15"/>
            <p:cNvSpPr/>
            <p:nvPr/>
          </p:nvSpPr>
          <p:spPr>
            <a:xfrm>
              <a:off x="119645" y="3851638"/>
              <a:ext cx="6127989" cy="2116407"/>
            </a:xfrm>
            <a:custGeom>
              <a:avLst/>
              <a:gdLst>
                <a:gd name="connsiteX0" fmla="*/ 0 w 6127989"/>
                <a:gd name="connsiteY0" fmla="*/ 211641 h 2116407"/>
                <a:gd name="connsiteX1" fmla="*/ 61988 w 6127989"/>
                <a:gd name="connsiteY1" fmla="*/ 61988 h 2116407"/>
                <a:gd name="connsiteX2" fmla="*/ 211641 w 6127989"/>
                <a:gd name="connsiteY2" fmla="*/ 0 h 2116407"/>
                <a:gd name="connsiteX3" fmla="*/ 5916348 w 6127989"/>
                <a:gd name="connsiteY3" fmla="*/ 0 h 2116407"/>
                <a:gd name="connsiteX4" fmla="*/ 6066001 w 6127989"/>
                <a:gd name="connsiteY4" fmla="*/ 61988 h 2116407"/>
                <a:gd name="connsiteX5" fmla="*/ 6127989 w 6127989"/>
                <a:gd name="connsiteY5" fmla="*/ 211641 h 2116407"/>
                <a:gd name="connsiteX6" fmla="*/ 6127989 w 6127989"/>
                <a:gd name="connsiteY6" fmla="*/ 1904766 h 2116407"/>
                <a:gd name="connsiteX7" fmla="*/ 6066001 w 6127989"/>
                <a:gd name="connsiteY7" fmla="*/ 2054419 h 2116407"/>
                <a:gd name="connsiteX8" fmla="*/ 5916348 w 6127989"/>
                <a:gd name="connsiteY8" fmla="*/ 2116407 h 2116407"/>
                <a:gd name="connsiteX9" fmla="*/ 211641 w 6127989"/>
                <a:gd name="connsiteY9" fmla="*/ 2116407 h 2116407"/>
                <a:gd name="connsiteX10" fmla="*/ 61988 w 6127989"/>
                <a:gd name="connsiteY10" fmla="*/ 2054419 h 2116407"/>
                <a:gd name="connsiteX11" fmla="*/ 0 w 6127989"/>
                <a:gd name="connsiteY11" fmla="*/ 1904766 h 2116407"/>
                <a:gd name="connsiteX12" fmla="*/ 0 w 6127989"/>
                <a:gd name="connsiteY12" fmla="*/ 211641 h 211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7989" h="2116407">
                  <a:moveTo>
                    <a:pt x="0" y="211641"/>
                  </a:moveTo>
                  <a:cubicBezTo>
                    <a:pt x="0" y="155510"/>
                    <a:pt x="22298" y="101679"/>
                    <a:pt x="61988" y="61988"/>
                  </a:cubicBezTo>
                  <a:cubicBezTo>
                    <a:pt x="101678" y="22298"/>
                    <a:pt x="155510" y="0"/>
                    <a:pt x="211641" y="0"/>
                  </a:cubicBezTo>
                  <a:lnTo>
                    <a:pt x="5916348" y="0"/>
                  </a:lnTo>
                  <a:cubicBezTo>
                    <a:pt x="5972479" y="0"/>
                    <a:pt x="6026310" y="22298"/>
                    <a:pt x="6066001" y="61988"/>
                  </a:cubicBezTo>
                  <a:cubicBezTo>
                    <a:pt x="6105691" y="101678"/>
                    <a:pt x="6127989" y="155510"/>
                    <a:pt x="6127989" y="211641"/>
                  </a:cubicBezTo>
                  <a:lnTo>
                    <a:pt x="6127989" y="1904766"/>
                  </a:lnTo>
                  <a:cubicBezTo>
                    <a:pt x="6127989" y="1960897"/>
                    <a:pt x="6105691" y="2014728"/>
                    <a:pt x="6066001" y="2054419"/>
                  </a:cubicBezTo>
                  <a:cubicBezTo>
                    <a:pt x="6026311" y="2094109"/>
                    <a:pt x="5972479" y="2116407"/>
                    <a:pt x="5916348" y="2116407"/>
                  </a:cubicBezTo>
                  <a:lnTo>
                    <a:pt x="211641" y="2116407"/>
                  </a:lnTo>
                  <a:cubicBezTo>
                    <a:pt x="155510" y="2116407"/>
                    <a:pt x="101679" y="2094109"/>
                    <a:pt x="61988" y="2054419"/>
                  </a:cubicBezTo>
                  <a:cubicBezTo>
                    <a:pt x="22298" y="2014729"/>
                    <a:pt x="0" y="1960897"/>
                    <a:pt x="0" y="1904766"/>
                  </a:cubicBezTo>
                  <a:lnTo>
                    <a:pt x="0" y="21164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82307" tIns="82307" rIns="82307" bIns="82307"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2 ـ تشهد را فراموش كند.</a:t>
              </a:r>
              <a:endParaRPr lang="en-US" sz="3200" b="1" kern="1200" dirty="0">
                <a:cs typeface="B Zar" pitchFamily="2" charset="-78"/>
              </a:endParaRPr>
            </a:p>
          </p:txBody>
        </p:sp>
      </p:grpSp>
      <p:sp>
        <p:nvSpPr>
          <p:cNvPr id="10" name="Rectangle 9"/>
          <p:cNvSpPr/>
          <p:nvPr/>
        </p:nvSpPr>
        <p:spPr>
          <a:xfrm>
            <a:off x="6881826" y="642918"/>
            <a:ext cx="2755883" cy="584775"/>
          </a:xfrm>
          <a:prstGeom prst="rect">
            <a:avLst/>
          </a:prstGeom>
        </p:spPr>
        <p:txBody>
          <a:bodyPr wrap="none">
            <a:spAutoFit/>
          </a:bodyPr>
          <a:lstStyle/>
          <a:p>
            <a:pPr lvl="0" rtl="1"/>
            <a:r>
              <a:rPr lang="fa-IR" sz="3200" b="1" dirty="0" smtClean="0">
                <a:solidFill>
                  <a:srgbClr val="7030A0"/>
                </a:solidFill>
                <a:cs typeface="B Zar" pitchFamily="2" charset="-78"/>
              </a:rPr>
              <a:t>موارد سجده سهو:</a:t>
            </a:r>
            <a:endParaRPr lang="en-US" sz="3200" dirty="0">
              <a:solidFill>
                <a:srgbClr val="7030A0"/>
              </a:solidFill>
              <a:cs typeface="B Zar" pitchFamily="2" charset="-78"/>
            </a:endParaRPr>
          </a:p>
        </p:txBody>
      </p:sp>
      <p:sp>
        <p:nvSpPr>
          <p:cNvPr id="12" name="Freeform 11"/>
          <p:cNvSpPr/>
          <p:nvPr/>
        </p:nvSpPr>
        <p:spPr>
          <a:xfrm>
            <a:off x="7000914" y="3076021"/>
            <a:ext cx="2697796" cy="1348898"/>
          </a:xfrm>
          <a:custGeom>
            <a:avLst/>
            <a:gdLst>
              <a:gd name="connsiteX0" fmla="*/ 0 w 2697796"/>
              <a:gd name="connsiteY0" fmla="*/ 134890 h 1348898"/>
              <a:gd name="connsiteX1" fmla="*/ 39509 w 2697796"/>
              <a:gd name="connsiteY1" fmla="*/ 39508 h 1348898"/>
              <a:gd name="connsiteX2" fmla="*/ 134891 w 2697796"/>
              <a:gd name="connsiteY2" fmla="*/ 0 h 1348898"/>
              <a:gd name="connsiteX3" fmla="*/ 2562906 w 2697796"/>
              <a:gd name="connsiteY3" fmla="*/ 0 h 1348898"/>
              <a:gd name="connsiteX4" fmla="*/ 2658288 w 2697796"/>
              <a:gd name="connsiteY4" fmla="*/ 39509 h 1348898"/>
              <a:gd name="connsiteX5" fmla="*/ 2697796 w 2697796"/>
              <a:gd name="connsiteY5" fmla="*/ 134891 h 1348898"/>
              <a:gd name="connsiteX6" fmla="*/ 2697796 w 2697796"/>
              <a:gd name="connsiteY6" fmla="*/ 1214008 h 1348898"/>
              <a:gd name="connsiteX7" fmla="*/ 2658288 w 2697796"/>
              <a:gd name="connsiteY7" fmla="*/ 1309390 h 1348898"/>
              <a:gd name="connsiteX8" fmla="*/ 2562906 w 2697796"/>
              <a:gd name="connsiteY8" fmla="*/ 1348898 h 1348898"/>
              <a:gd name="connsiteX9" fmla="*/ 134890 w 2697796"/>
              <a:gd name="connsiteY9" fmla="*/ 1348898 h 1348898"/>
              <a:gd name="connsiteX10" fmla="*/ 39508 w 2697796"/>
              <a:gd name="connsiteY10" fmla="*/ 1309390 h 1348898"/>
              <a:gd name="connsiteX11" fmla="*/ 0 w 2697796"/>
              <a:gd name="connsiteY11" fmla="*/ 1214008 h 1348898"/>
              <a:gd name="connsiteX12" fmla="*/ 0 w 2697796"/>
              <a:gd name="connsiteY12" fmla="*/ 134890 h 1348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7796" h="1348898">
                <a:moveTo>
                  <a:pt x="0" y="134890"/>
                </a:moveTo>
                <a:cubicBezTo>
                  <a:pt x="0" y="99115"/>
                  <a:pt x="14212" y="64805"/>
                  <a:pt x="39509" y="39508"/>
                </a:cubicBezTo>
                <a:cubicBezTo>
                  <a:pt x="64806" y="14211"/>
                  <a:pt x="99116" y="0"/>
                  <a:pt x="134891" y="0"/>
                </a:cubicBezTo>
                <a:lnTo>
                  <a:pt x="2562906" y="0"/>
                </a:lnTo>
                <a:cubicBezTo>
                  <a:pt x="2598681" y="0"/>
                  <a:pt x="2632991" y="14212"/>
                  <a:pt x="2658288" y="39509"/>
                </a:cubicBezTo>
                <a:cubicBezTo>
                  <a:pt x="2683585" y="64806"/>
                  <a:pt x="2697796" y="99116"/>
                  <a:pt x="2697796" y="134891"/>
                </a:cubicBezTo>
                <a:lnTo>
                  <a:pt x="2697796" y="1214008"/>
                </a:lnTo>
                <a:cubicBezTo>
                  <a:pt x="2697796" y="1249783"/>
                  <a:pt x="2683584" y="1284093"/>
                  <a:pt x="2658288" y="1309390"/>
                </a:cubicBezTo>
                <a:cubicBezTo>
                  <a:pt x="2632991" y="1334687"/>
                  <a:pt x="2598681" y="1348898"/>
                  <a:pt x="2562906" y="1348898"/>
                </a:cubicBezTo>
                <a:lnTo>
                  <a:pt x="134890" y="1348898"/>
                </a:lnTo>
                <a:cubicBezTo>
                  <a:pt x="99115" y="1348898"/>
                  <a:pt x="64805" y="1334686"/>
                  <a:pt x="39508" y="1309390"/>
                </a:cubicBezTo>
                <a:cubicBezTo>
                  <a:pt x="14211" y="1284093"/>
                  <a:pt x="0" y="1249783"/>
                  <a:pt x="0" y="1214008"/>
                </a:cubicBezTo>
                <a:lnTo>
                  <a:pt x="0" y="134890"/>
                </a:lnTo>
                <a:close/>
              </a:path>
            </a:pathLst>
          </a:custGeom>
        </p:spPr>
        <p:style>
          <a:lnRef idx="0">
            <a:schemeClr val="accent3"/>
          </a:lnRef>
          <a:fillRef idx="3">
            <a:schemeClr val="accent3"/>
          </a:fillRef>
          <a:effectRef idx="3">
            <a:schemeClr val="accent3"/>
          </a:effectRef>
          <a:fontRef idx="minor">
            <a:schemeClr val="lt1"/>
          </a:fontRef>
        </p:style>
        <p:txBody>
          <a:bodyPr spcFirstLastPara="0" vert="horz" wrap="square" lIns="59828" tIns="59828" rIns="59828" bIns="59828" numCol="1" spcCol="1270" anchor="ctr" anchorCtr="0">
            <a:noAutofit/>
          </a:bodyPr>
          <a:lstStyle/>
          <a:p>
            <a:pPr lvl="0" algn="ctr" defTabSz="1422400">
              <a:lnSpc>
                <a:spcPct val="90000"/>
              </a:lnSpc>
              <a:spcBef>
                <a:spcPct val="0"/>
              </a:spcBef>
              <a:spcAft>
                <a:spcPct val="35000"/>
              </a:spcAft>
            </a:pPr>
            <a:r>
              <a:rPr lang="fa-IR" sz="3200" b="1" kern="1200" dirty="0" smtClean="0">
                <a:cs typeface="B Zar" pitchFamily="2" charset="-78"/>
              </a:rPr>
              <a:t>احتياط واجب:     </a:t>
            </a:r>
            <a:endParaRPr lang="en-US" sz="32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2"/>
                                        </p:tgtEl>
                                        <p:attrNameLst>
                                          <p:attrName>style.visibility</p:attrName>
                                        </p:attrNameLst>
                                      </p:cBhvr>
                                      <p:to>
                                        <p:strVal val="visible"/>
                                      </p:to>
                                    </p:set>
                                    <p:anim calcmode="discrete" valueType="clr">
                                      <p:cBhvr override="childStyle">
                                        <p:cTn id="14"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2"/>
                                        </p:tgtEl>
                                        <p:attrNameLst>
                                          <p:attrName>fillcolor</p:attrName>
                                        </p:attrNameLst>
                                      </p:cBhvr>
                                      <p:tavLst>
                                        <p:tav tm="0">
                                          <p:val>
                                            <p:clrVal>
                                              <a:schemeClr val="accent2"/>
                                            </p:clrVal>
                                          </p:val>
                                        </p:tav>
                                        <p:tav tm="50000">
                                          <p:val>
                                            <p:clrVal>
                                              <a:schemeClr val="hlink"/>
                                            </p:clrVal>
                                          </p:val>
                                        </p:tav>
                                      </p:tavLst>
                                    </p:anim>
                                    <p:set>
                                      <p:cBhvr>
                                        <p:cTn id="16" dur="80"/>
                                        <p:tgtEl>
                                          <p:spTgt spid="1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2" name="Freeform 11"/>
          <p:cNvSpPr/>
          <p:nvPr/>
        </p:nvSpPr>
        <p:spPr>
          <a:xfrm>
            <a:off x="5837647" y="1536244"/>
            <a:ext cx="3782559" cy="1001539"/>
          </a:xfrm>
          <a:custGeom>
            <a:avLst/>
            <a:gdLst>
              <a:gd name="connsiteX0" fmla="*/ 0 w 3782559"/>
              <a:gd name="connsiteY0" fmla="*/ 100154 h 1001539"/>
              <a:gd name="connsiteX1" fmla="*/ 29335 w 3782559"/>
              <a:gd name="connsiteY1" fmla="*/ 29334 h 1001539"/>
              <a:gd name="connsiteX2" fmla="*/ 100155 w 3782559"/>
              <a:gd name="connsiteY2" fmla="*/ 0 h 1001539"/>
              <a:gd name="connsiteX3" fmla="*/ 3682405 w 3782559"/>
              <a:gd name="connsiteY3" fmla="*/ 0 h 1001539"/>
              <a:gd name="connsiteX4" fmla="*/ 3753225 w 3782559"/>
              <a:gd name="connsiteY4" fmla="*/ 29335 h 1001539"/>
              <a:gd name="connsiteX5" fmla="*/ 3782559 w 3782559"/>
              <a:gd name="connsiteY5" fmla="*/ 100155 h 1001539"/>
              <a:gd name="connsiteX6" fmla="*/ 3782559 w 3782559"/>
              <a:gd name="connsiteY6" fmla="*/ 901385 h 1001539"/>
              <a:gd name="connsiteX7" fmla="*/ 3753225 w 3782559"/>
              <a:gd name="connsiteY7" fmla="*/ 972205 h 1001539"/>
              <a:gd name="connsiteX8" fmla="*/ 3682405 w 3782559"/>
              <a:gd name="connsiteY8" fmla="*/ 1001539 h 1001539"/>
              <a:gd name="connsiteX9" fmla="*/ 100154 w 3782559"/>
              <a:gd name="connsiteY9" fmla="*/ 1001539 h 1001539"/>
              <a:gd name="connsiteX10" fmla="*/ 29334 w 3782559"/>
              <a:gd name="connsiteY10" fmla="*/ 972205 h 1001539"/>
              <a:gd name="connsiteX11" fmla="*/ 0 w 3782559"/>
              <a:gd name="connsiteY11" fmla="*/ 901385 h 1001539"/>
              <a:gd name="connsiteX12" fmla="*/ 0 w 3782559"/>
              <a:gd name="connsiteY12" fmla="*/ 100154 h 100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82559" h="1001539">
                <a:moveTo>
                  <a:pt x="0" y="100154"/>
                </a:moveTo>
                <a:cubicBezTo>
                  <a:pt x="0" y="73591"/>
                  <a:pt x="10552" y="48117"/>
                  <a:pt x="29335" y="29334"/>
                </a:cubicBezTo>
                <a:cubicBezTo>
                  <a:pt x="48118" y="10552"/>
                  <a:pt x="73592" y="0"/>
                  <a:pt x="100155" y="0"/>
                </a:cubicBezTo>
                <a:lnTo>
                  <a:pt x="3682405" y="0"/>
                </a:lnTo>
                <a:cubicBezTo>
                  <a:pt x="3708968" y="0"/>
                  <a:pt x="3734442" y="10552"/>
                  <a:pt x="3753225" y="29335"/>
                </a:cubicBezTo>
                <a:cubicBezTo>
                  <a:pt x="3772007" y="48118"/>
                  <a:pt x="3782559" y="73592"/>
                  <a:pt x="3782559" y="100155"/>
                </a:cubicBezTo>
                <a:lnTo>
                  <a:pt x="3782559" y="901385"/>
                </a:lnTo>
                <a:cubicBezTo>
                  <a:pt x="3782559" y="927948"/>
                  <a:pt x="3772007" y="953422"/>
                  <a:pt x="3753225" y="972205"/>
                </a:cubicBezTo>
                <a:cubicBezTo>
                  <a:pt x="3734442" y="990988"/>
                  <a:pt x="3708968" y="1001539"/>
                  <a:pt x="3682405" y="1001539"/>
                </a:cubicBezTo>
                <a:lnTo>
                  <a:pt x="100154" y="1001539"/>
                </a:lnTo>
                <a:cubicBezTo>
                  <a:pt x="73591" y="1001539"/>
                  <a:pt x="48117" y="990987"/>
                  <a:pt x="29334" y="972205"/>
                </a:cubicBezTo>
                <a:cubicBezTo>
                  <a:pt x="10551" y="953422"/>
                  <a:pt x="0" y="927948"/>
                  <a:pt x="0" y="901385"/>
                </a:cubicBezTo>
                <a:lnTo>
                  <a:pt x="0" y="100154"/>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97914" tIns="75054" rIns="97914" bIns="75054" numCol="1" spcCol="1270" anchor="ctr" anchorCtr="0">
            <a:noAutofit/>
          </a:bodyPr>
          <a:lstStyle/>
          <a:p>
            <a:pPr lvl="0" algn="ctr" defTabSz="1600200">
              <a:lnSpc>
                <a:spcPct val="90000"/>
              </a:lnSpc>
              <a:spcBef>
                <a:spcPct val="0"/>
              </a:spcBef>
              <a:spcAft>
                <a:spcPct val="35000"/>
              </a:spcAft>
            </a:pPr>
            <a:r>
              <a:rPr lang="fa-IR" sz="3600" b="1" kern="1200" dirty="0" smtClean="0">
                <a:cs typeface="B Zar" pitchFamily="2" charset="-78"/>
              </a:rPr>
              <a:t>احتياط مستحب:</a:t>
            </a:r>
            <a:endParaRPr lang="en-US" sz="3600" kern="1200" dirty="0">
              <a:cs typeface="B Zar" pitchFamily="2" charset="-78"/>
            </a:endParaRPr>
          </a:p>
        </p:txBody>
      </p:sp>
      <p:sp>
        <p:nvSpPr>
          <p:cNvPr id="13" name="Freeform 12"/>
          <p:cNvSpPr/>
          <p:nvPr/>
        </p:nvSpPr>
        <p:spPr>
          <a:xfrm>
            <a:off x="8861254" y="2537784"/>
            <a:ext cx="380696" cy="1936514"/>
          </a:xfrm>
          <a:custGeom>
            <a:avLst/>
            <a:gdLst/>
            <a:ahLst/>
            <a:cxnLst/>
            <a:rect l="0" t="0" r="0" b="0"/>
            <a:pathLst>
              <a:path>
                <a:moveTo>
                  <a:pt x="380696" y="0"/>
                </a:moveTo>
                <a:lnTo>
                  <a:pt x="380696" y="1936514"/>
                </a:lnTo>
                <a:lnTo>
                  <a:pt x="0" y="193651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312011" y="2876391"/>
            <a:ext cx="8549243" cy="3195816"/>
          </a:xfrm>
          <a:custGeom>
            <a:avLst/>
            <a:gdLst>
              <a:gd name="connsiteX0" fmla="*/ 0 w 8549243"/>
              <a:gd name="connsiteY0" fmla="*/ 319582 h 3195816"/>
              <a:gd name="connsiteX1" fmla="*/ 93604 w 8549243"/>
              <a:gd name="connsiteY1" fmla="*/ 93603 h 3195816"/>
              <a:gd name="connsiteX2" fmla="*/ 319583 w 8549243"/>
              <a:gd name="connsiteY2" fmla="*/ 0 h 3195816"/>
              <a:gd name="connsiteX3" fmla="*/ 8229661 w 8549243"/>
              <a:gd name="connsiteY3" fmla="*/ 0 h 3195816"/>
              <a:gd name="connsiteX4" fmla="*/ 8455640 w 8549243"/>
              <a:gd name="connsiteY4" fmla="*/ 93604 h 3195816"/>
              <a:gd name="connsiteX5" fmla="*/ 8549243 w 8549243"/>
              <a:gd name="connsiteY5" fmla="*/ 319583 h 3195816"/>
              <a:gd name="connsiteX6" fmla="*/ 8549243 w 8549243"/>
              <a:gd name="connsiteY6" fmla="*/ 2876234 h 3195816"/>
              <a:gd name="connsiteX7" fmla="*/ 8455640 w 8549243"/>
              <a:gd name="connsiteY7" fmla="*/ 3102213 h 3195816"/>
              <a:gd name="connsiteX8" fmla="*/ 8229661 w 8549243"/>
              <a:gd name="connsiteY8" fmla="*/ 3195816 h 3195816"/>
              <a:gd name="connsiteX9" fmla="*/ 319582 w 8549243"/>
              <a:gd name="connsiteY9" fmla="*/ 3195816 h 3195816"/>
              <a:gd name="connsiteX10" fmla="*/ 93603 w 8549243"/>
              <a:gd name="connsiteY10" fmla="*/ 3102212 h 3195816"/>
              <a:gd name="connsiteX11" fmla="*/ 0 w 8549243"/>
              <a:gd name="connsiteY11" fmla="*/ 2876233 h 3195816"/>
              <a:gd name="connsiteX12" fmla="*/ 0 w 8549243"/>
              <a:gd name="connsiteY12" fmla="*/ 319582 h 319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49243" h="3195816">
                <a:moveTo>
                  <a:pt x="0" y="319582"/>
                </a:moveTo>
                <a:cubicBezTo>
                  <a:pt x="0" y="234824"/>
                  <a:pt x="33670" y="153537"/>
                  <a:pt x="93604" y="93603"/>
                </a:cubicBezTo>
                <a:cubicBezTo>
                  <a:pt x="153537" y="33670"/>
                  <a:pt x="234824" y="0"/>
                  <a:pt x="319583" y="0"/>
                </a:cubicBezTo>
                <a:lnTo>
                  <a:pt x="8229661" y="0"/>
                </a:lnTo>
                <a:cubicBezTo>
                  <a:pt x="8314419" y="0"/>
                  <a:pt x="8395706" y="33670"/>
                  <a:pt x="8455640" y="93604"/>
                </a:cubicBezTo>
                <a:cubicBezTo>
                  <a:pt x="8515573" y="153537"/>
                  <a:pt x="8549243" y="234824"/>
                  <a:pt x="8549243" y="319583"/>
                </a:cubicBezTo>
                <a:lnTo>
                  <a:pt x="8549243" y="2876234"/>
                </a:lnTo>
                <a:cubicBezTo>
                  <a:pt x="8549243" y="2960992"/>
                  <a:pt x="8515573" y="3042279"/>
                  <a:pt x="8455640" y="3102213"/>
                </a:cubicBezTo>
                <a:cubicBezTo>
                  <a:pt x="8395707" y="3162146"/>
                  <a:pt x="8314420" y="3195816"/>
                  <a:pt x="8229661" y="3195816"/>
                </a:cubicBezTo>
                <a:lnTo>
                  <a:pt x="319582" y="3195816"/>
                </a:lnTo>
                <a:cubicBezTo>
                  <a:pt x="234824" y="3195816"/>
                  <a:pt x="153537" y="3162146"/>
                  <a:pt x="93603" y="3102212"/>
                </a:cubicBezTo>
                <a:cubicBezTo>
                  <a:pt x="33670" y="3042279"/>
                  <a:pt x="0" y="2960992"/>
                  <a:pt x="0" y="2876233"/>
                </a:cubicBezTo>
                <a:lnTo>
                  <a:pt x="0" y="31958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17427" tIns="176152" rIns="217427" bIns="176152" numCol="1" spcCol="1270" anchor="ctr" anchorCtr="0">
            <a:noAutofit/>
          </a:bodyPr>
          <a:lstStyle/>
          <a:p>
            <a:pPr lvl="0" algn="ctr" defTabSz="2889250" rtl="1">
              <a:lnSpc>
                <a:spcPct val="90000"/>
              </a:lnSpc>
              <a:spcBef>
                <a:spcPct val="0"/>
              </a:spcBef>
              <a:spcAft>
                <a:spcPct val="35000"/>
              </a:spcAft>
            </a:pPr>
            <a:r>
              <a:rPr lang="fa-IR" sz="6500" b="1" kern="1200" dirty="0" smtClean="0">
                <a:cs typeface="B Zar" pitchFamily="2" charset="-78"/>
              </a:rPr>
              <a:t>مقدارى از سلام واجب نماز بى‏جا گفته شود.</a:t>
            </a:r>
            <a:endParaRPr lang="en-US" sz="6500" b="1" kern="1200" dirty="0">
              <a:cs typeface="B Zar" pitchFamily="2" charset="-78"/>
            </a:endParaRPr>
          </a:p>
        </p:txBody>
      </p:sp>
      <p:sp>
        <p:nvSpPr>
          <p:cNvPr id="10" name="Rectangle 9"/>
          <p:cNvSpPr/>
          <p:nvPr/>
        </p:nvSpPr>
        <p:spPr>
          <a:xfrm>
            <a:off x="6881826" y="642918"/>
            <a:ext cx="2755883" cy="584775"/>
          </a:xfrm>
          <a:prstGeom prst="rect">
            <a:avLst/>
          </a:prstGeom>
        </p:spPr>
        <p:txBody>
          <a:bodyPr wrap="none">
            <a:spAutoFit/>
          </a:bodyPr>
          <a:lstStyle/>
          <a:p>
            <a:pPr lvl="0" rtl="1"/>
            <a:r>
              <a:rPr lang="fa-IR" sz="3200" b="1" dirty="0" smtClean="0">
                <a:solidFill>
                  <a:srgbClr val="7030A0"/>
                </a:solidFill>
                <a:cs typeface="B Zar" pitchFamily="2" charset="-78"/>
              </a:rPr>
              <a:t>موارد سجده سهو:</a:t>
            </a:r>
            <a:endParaRPr lang="en-US" sz="3200" dirty="0">
              <a:solidFill>
                <a:srgbClr val="7030A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2"/>
                                        </p:tgtEl>
                                        <p:attrNameLst>
                                          <p:attrName>style.visibility</p:attrName>
                                        </p:attrNameLst>
                                      </p:cBhvr>
                                      <p:to>
                                        <p:strVal val="visible"/>
                                      </p:to>
                                    </p:set>
                                    <p:anim calcmode="discrete" valueType="clr">
                                      <p:cBhvr override="childStyle">
                                        <p:cTn id="14"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2"/>
                                        </p:tgtEl>
                                        <p:attrNameLst>
                                          <p:attrName>fillcolor</p:attrName>
                                        </p:attrNameLst>
                                      </p:cBhvr>
                                      <p:tavLst>
                                        <p:tav tm="0">
                                          <p:val>
                                            <p:clrVal>
                                              <a:schemeClr val="accent2"/>
                                            </p:clrVal>
                                          </p:val>
                                        </p:tav>
                                        <p:tav tm="50000">
                                          <p:val>
                                            <p:clrVal>
                                              <a:schemeClr val="hlink"/>
                                            </p:clrVal>
                                          </p:val>
                                        </p:tav>
                                      </p:tavLst>
                                    </p:anim>
                                    <p:set>
                                      <p:cBhvr>
                                        <p:cTn id="16" dur="80"/>
                                        <p:tgtEl>
                                          <p:spTgt spid="1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anim calcmode="discrete" valueType="clr">
                                      <p:cBhvr override="childStyle">
                                        <p:cTn id="2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4"/>
                                        </p:tgtEl>
                                        <p:attrNameLst>
                                          <p:attrName>fillcolor</p:attrName>
                                        </p:attrNameLst>
                                      </p:cBhvr>
                                      <p:tavLst>
                                        <p:tav tm="0">
                                          <p:val>
                                            <p:clrVal>
                                              <a:schemeClr val="accent2"/>
                                            </p:clrVal>
                                          </p:val>
                                        </p:tav>
                                        <p:tav tm="50000">
                                          <p:val>
                                            <p:clrVal>
                                              <a:schemeClr val="hlink"/>
                                            </p:clrVal>
                                          </p:val>
                                        </p:tav>
                                      </p:tavLst>
                                    </p:anim>
                                    <p:set>
                                      <p:cBhvr>
                                        <p:cTn id="28"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8739214" y="1571612"/>
            <a:ext cx="451196" cy="2108114"/>
          </a:xfrm>
          <a:custGeom>
            <a:avLst/>
            <a:gdLst/>
            <a:ahLst/>
            <a:cxnLst/>
            <a:rect l="0" t="0" r="0" b="0"/>
            <a:pathLst>
              <a:path>
                <a:moveTo>
                  <a:pt x="451196" y="0"/>
                </a:moveTo>
                <a:lnTo>
                  <a:pt x="451196" y="2842515"/>
                </a:lnTo>
                <a:lnTo>
                  <a:pt x="0" y="284251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9" name="Freeform 8"/>
          <p:cNvSpPr/>
          <p:nvPr/>
        </p:nvSpPr>
        <p:spPr>
          <a:xfrm>
            <a:off x="6096008" y="1232375"/>
            <a:ext cx="3571896" cy="874328"/>
          </a:xfrm>
          <a:custGeom>
            <a:avLst/>
            <a:gdLst>
              <a:gd name="connsiteX0" fmla="*/ 0 w 4511965"/>
              <a:gd name="connsiteY0" fmla="*/ 87433 h 874328"/>
              <a:gd name="connsiteX1" fmla="*/ 25609 w 4511965"/>
              <a:gd name="connsiteY1" fmla="*/ 25609 h 874328"/>
              <a:gd name="connsiteX2" fmla="*/ 87434 w 4511965"/>
              <a:gd name="connsiteY2" fmla="*/ 1 h 874328"/>
              <a:gd name="connsiteX3" fmla="*/ 4424532 w 4511965"/>
              <a:gd name="connsiteY3" fmla="*/ 0 h 874328"/>
              <a:gd name="connsiteX4" fmla="*/ 4486356 w 4511965"/>
              <a:gd name="connsiteY4" fmla="*/ 25609 h 874328"/>
              <a:gd name="connsiteX5" fmla="*/ 4511964 w 4511965"/>
              <a:gd name="connsiteY5" fmla="*/ 87434 h 874328"/>
              <a:gd name="connsiteX6" fmla="*/ 4511965 w 4511965"/>
              <a:gd name="connsiteY6" fmla="*/ 786895 h 874328"/>
              <a:gd name="connsiteX7" fmla="*/ 4486356 w 4511965"/>
              <a:gd name="connsiteY7" fmla="*/ 848719 h 874328"/>
              <a:gd name="connsiteX8" fmla="*/ 4424531 w 4511965"/>
              <a:gd name="connsiteY8" fmla="*/ 874328 h 874328"/>
              <a:gd name="connsiteX9" fmla="*/ 87433 w 4511965"/>
              <a:gd name="connsiteY9" fmla="*/ 874328 h 874328"/>
              <a:gd name="connsiteX10" fmla="*/ 25609 w 4511965"/>
              <a:gd name="connsiteY10" fmla="*/ 848719 h 874328"/>
              <a:gd name="connsiteX11" fmla="*/ 1 w 4511965"/>
              <a:gd name="connsiteY11" fmla="*/ 786894 h 874328"/>
              <a:gd name="connsiteX12" fmla="*/ 0 w 4511965"/>
              <a:gd name="connsiteY12" fmla="*/ 87433 h 87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11965" h="874328">
                <a:moveTo>
                  <a:pt x="0" y="87433"/>
                </a:moveTo>
                <a:cubicBezTo>
                  <a:pt x="0" y="64244"/>
                  <a:pt x="9212" y="42005"/>
                  <a:pt x="25609" y="25609"/>
                </a:cubicBezTo>
                <a:cubicBezTo>
                  <a:pt x="42006" y="9212"/>
                  <a:pt x="64245" y="1"/>
                  <a:pt x="87434" y="1"/>
                </a:cubicBezTo>
                <a:lnTo>
                  <a:pt x="4424532" y="0"/>
                </a:lnTo>
                <a:cubicBezTo>
                  <a:pt x="4447721" y="0"/>
                  <a:pt x="4469960" y="9212"/>
                  <a:pt x="4486356" y="25609"/>
                </a:cubicBezTo>
                <a:cubicBezTo>
                  <a:pt x="4502753" y="42006"/>
                  <a:pt x="4511964" y="64245"/>
                  <a:pt x="4511964" y="87434"/>
                </a:cubicBezTo>
                <a:cubicBezTo>
                  <a:pt x="4511964" y="320588"/>
                  <a:pt x="4511965" y="553741"/>
                  <a:pt x="4511965" y="786895"/>
                </a:cubicBezTo>
                <a:cubicBezTo>
                  <a:pt x="4511965" y="810084"/>
                  <a:pt x="4502753" y="832323"/>
                  <a:pt x="4486356" y="848719"/>
                </a:cubicBezTo>
                <a:cubicBezTo>
                  <a:pt x="4469959" y="865116"/>
                  <a:pt x="4447720" y="874328"/>
                  <a:pt x="4424531" y="874328"/>
                </a:cubicBezTo>
                <a:lnTo>
                  <a:pt x="87433" y="874328"/>
                </a:lnTo>
                <a:cubicBezTo>
                  <a:pt x="64244" y="874328"/>
                  <a:pt x="42005" y="865116"/>
                  <a:pt x="25609" y="848719"/>
                </a:cubicBezTo>
                <a:cubicBezTo>
                  <a:pt x="9212" y="832322"/>
                  <a:pt x="0" y="810083"/>
                  <a:pt x="1" y="786894"/>
                </a:cubicBezTo>
                <a:cubicBezTo>
                  <a:pt x="1" y="553740"/>
                  <a:pt x="0" y="320587"/>
                  <a:pt x="0" y="87433"/>
                </a:cubicBez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1808" tIns="76408" rIns="101808" bIns="76408" numCol="1" spcCol="1270" anchor="ctr" anchorCtr="0">
            <a:noAutofit/>
          </a:bodyPr>
          <a:lstStyle/>
          <a:p>
            <a:pPr lvl="0" algn="ctr" defTabSz="1778000">
              <a:lnSpc>
                <a:spcPct val="90000"/>
              </a:lnSpc>
              <a:spcBef>
                <a:spcPct val="0"/>
              </a:spcBef>
              <a:spcAft>
                <a:spcPct val="35000"/>
              </a:spcAft>
            </a:pPr>
            <a:r>
              <a:rPr lang="fa-IR" sz="4000" b="1" kern="1200" dirty="0" smtClean="0">
                <a:cs typeface="B Zar" pitchFamily="2" charset="-78"/>
              </a:rPr>
              <a:t>چند مسأله</a:t>
            </a:r>
            <a:endParaRPr lang="en-US" sz="4000" b="1" kern="1200" dirty="0">
              <a:cs typeface="B Zar" pitchFamily="2" charset="-78"/>
            </a:endParaRPr>
          </a:p>
        </p:txBody>
      </p:sp>
      <p:sp>
        <p:nvSpPr>
          <p:cNvPr id="11" name="Freeform 10"/>
          <p:cNvSpPr/>
          <p:nvPr/>
        </p:nvSpPr>
        <p:spPr>
          <a:xfrm>
            <a:off x="523847" y="2670700"/>
            <a:ext cx="8241664" cy="3187192"/>
          </a:xfrm>
          <a:custGeom>
            <a:avLst/>
            <a:gdLst>
              <a:gd name="connsiteX0" fmla="*/ 0 w 8241664"/>
              <a:gd name="connsiteY0" fmla="*/ 455704 h 4557040"/>
              <a:gd name="connsiteX1" fmla="*/ 133473 w 8241664"/>
              <a:gd name="connsiteY1" fmla="*/ 133473 h 4557040"/>
              <a:gd name="connsiteX2" fmla="*/ 455705 w 8241664"/>
              <a:gd name="connsiteY2" fmla="*/ 1 h 4557040"/>
              <a:gd name="connsiteX3" fmla="*/ 7785960 w 8241664"/>
              <a:gd name="connsiteY3" fmla="*/ 0 h 4557040"/>
              <a:gd name="connsiteX4" fmla="*/ 8108191 w 8241664"/>
              <a:gd name="connsiteY4" fmla="*/ 133473 h 4557040"/>
              <a:gd name="connsiteX5" fmla="*/ 8241663 w 8241664"/>
              <a:gd name="connsiteY5" fmla="*/ 455705 h 4557040"/>
              <a:gd name="connsiteX6" fmla="*/ 8241664 w 8241664"/>
              <a:gd name="connsiteY6" fmla="*/ 4101336 h 4557040"/>
              <a:gd name="connsiteX7" fmla="*/ 8108191 w 8241664"/>
              <a:gd name="connsiteY7" fmla="*/ 4423567 h 4557040"/>
              <a:gd name="connsiteX8" fmla="*/ 7785959 w 8241664"/>
              <a:gd name="connsiteY8" fmla="*/ 4557040 h 4557040"/>
              <a:gd name="connsiteX9" fmla="*/ 455704 w 8241664"/>
              <a:gd name="connsiteY9" fmla="*/ 4557040 h 4557040"/>
              <a:gd name="connsiteX10" fmla="*/ 133473 w 8241664"/>
              <a:gd name="connsiteY10" fmla="*/ 4423567 h 4557040"/>
              <a:gd name="connsiteX11" fmla="*/ 1 w 8241664"/>
              <a:gd name="connsiteY11" fmla="*/ 4101335 h 4557040"/>
              <a:gd name="connsiteX12" fmla="*/ 0 w 8241664"/>
              <a:gd name="connsiteY12" fmla="*/ 455704 h 455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1664" h="4557040">
                <a:moveTo>
                  <a:pt x="0" y="455704"/>
                </a:moveTo>
                <a:cubicBezTo>
                  <a:pt x="0" y="334844"/>
                  <a:pt x="48012" y="218934"/>
                  <a:pt x="133473" y="133473"/>
                </a:cubicBezTo>
                <a:cubicBezTo>
                  <a:pt x="218934" y="48012"/>
                  <a:pt x="334844" y="1"/>
                  <a:pt x="455705" y="1"/>
                </a:cubicBezTo>
                <a:lnTo>
                  <a:pt x="7785960" y="0"/>
                </a:lnTo>
                <a:cubicBezTo>
                  <a:pt x="7906820" y="0"/>
                  <a:pt x="8022730" y="48012"/>
                  <a:pt x="8108191" y="133473"/>
                </a:cubicBezTo>
                <a:cubicBezTo>
                  <a:pt x="8193652" y="218934"/>
                  <a:pt x="8241663" y="334844"/>
                  <a:pt x="8241663" y="455705"/>
                </a:cubicBezTo>
                <a:cubicBezTo>
                  <a:pt x="8241663" y="1670915"/>
                  <a:pt x="8241664" y="2886126"/>
                  <a:pt x="8241664" y="4101336"/>
                </a:cubicBezTo>
                <a:cubicBezTo>
                  <a:pt x="8241664" y="4222196"/>
                  <a:pt x="8193652" y="4338106"/>
                  <a:pt x="8108191" y="4423567"/>
                </a:cubicBezTo>
                <a:cubicBezTo>
                  <a:pt x="8022730" y="4509028"/>
                  <a:pt x="7906820" y="4557040"/>
                  <a:pt x="7785959" y="4557040"/>
                </a:cubicBezTo>
                <a:lnTo>
                  <a:pt x="455704" y="4557040"/>
                </a:lnTo>
                <a:cubicBezTo>
                  <a:pt x="334844" y="4557040"/>
                  <a:pt x="218934" y="4509028"/>
                  <a:pt x="133473" y="4423567"/>
                </a:cubicBezTo>
                <a:cubicBezTo>
                  <a:pt x="48012" y="4338106"/>
                  <a:pt x="1" y="4222196"/>
                  <a:pt x="1" y="4101335"/>
                </a:cubicBezTo>
                <a:cubicBezTo>
                  <a:pt x="1" y="2886125"/>
                  <a:pt x="0" y="1670914"/>
                  <a:pt x="0" y="455704"/>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43961" tIns="207131" rIns="243961" bIns="207131" numCol="1" spcCol="1270" anchor="ctr" anchorCtr="0">
            <a:noAutofit/>
          </a:bodyPr>
          <a:lstStyle/>
          <a:p>
            <a:pPr lvl="0" algn="justLow" defTabSz="2578100" rtl="1">
              <a:lnSpc>
                <a:spcPct val="90000"/>
              </a:lnSpc>
              <a:spcBef>
                <a:spcPct val="0"/>
              </a:spcBef>
              <a:spcAft>
                <a:spcPct val="35000"/>
              </a:spcAft>
            </a:pPr>
            <a:r>
              <a:rPr lang="fa-IR" sz="5400" b="1" kern="1200" dirty="0" smtClean="0">
                <a:cs typeface="B Zar" pitchFamily="2" charset="-78"/>
              </a:rPr>
              <a:t>1 ـ اگر چيزى را كه غلط خوانده دوباره صحيح بخواند، سجده سهو واجب نيست.</a:t>
            </a:r>
            <a:endParaRPr lang="en-US" sz="5400" b="1" kern="1200"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par>
                          <p:cTn id="15" fill="hold">
                            <p:stCondLst>
                              <p:cond delay="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1"/>
                                        </p:tgtEl>
                                        <p:attrNameLst>
                                          <p:attrName>style.visibility</p:attrName>
                                        </p:attrNameLst>
                                      </p:cBhvr>
                                      <p:to>
                                        <p:strVal val="visible"/>
                                      </p:to>
                                    </p:set>
                                    <p:anim calcmode="discrete" valueType="clr">
                                      <p:cBhvr override="childStyle">
                                        <p:cTn id="18"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1"/>
                                        </p:tgtEl>
                                        <p:attrNameLst>
                                          <p:attrName>fillcolor</p:attrName>
                                        </p:attrNameLst>
                                      </p:cBhvr>
                                      <p:tavLst>
                                        <p:tav tm="0">
                                          <p:val>
                                            <p:clrVal>
                                              <a:schemeClr val="accent2"/>
                                            </p:clrVal>
                                          </p:val>
                                        </p:tav>
                                        <p:tav tm="50000">
                                          <p:val>
                                            <p:clrVal>
                                              <a:schemeClr val="hlink"/>
                                            </p:clrVal>
                                          </p:val>
                                        </p:tav>
                                      </p:tavLst>
                                    </p:anim>
                                    <p:set>
                                      <p:cBhvr>
                                        <p:cTn id="20"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0" name="Freeform 9"/>
          <p:cNvSpPr/>
          <p:nvPr/>
        </p:nvSpPr>
        <p:spPr>
          <a:xfrm>
            <a:off x="8820832" y="1838912"/>
            <a:ext cx="457998" cy="2478207"/>
          </a:xfrm>
          <a:custGeom>
            <a:avLst/>
            <a:gdLst/>
            <a:ahLst/>
            <a:cxnLst/>
            <a:rect l="0" t="0" r="0" b="0"/>
            <a:pathLst>
              <a:path>
                <a:moveTo>
                  <a:pt x="457998" y="0"/>
                </a:moveTo>
                <a:lnTo>
                  <a:pt x="457998" y="2478207"/>
                </a:lnTo>
                <a:lnTo>
                  <a:pt x="0" y="2478207"/>
                </a:lnTo>
              </a:path>
            </a:pathLst>
          </a:custGeom>
        </p:spPr>
        <p:style>
          <a:lnRef idx="2">
            <a:schemeClr val="dk1"/>
          </a:lnRef>
          <a:fillRef idx="0">
            <a:schemeClr val="dk1"/>
          </a:fillRef>
          <a:effectRef idx="1">
            <a:schemeClr val="dk1"/>
          </a:effectRef>
          <a:fontRef idx="minor">
            <a:schemeClr val="tx1"/>
          </a:fontRef>
        </p:style>
      </p:sp>
      <p:sp>
        <p:nvSpPr>
          <p:cNvPr id="11" name="Freeform 10"/>
          <p:cNvSpPr/>
          <p:nvPr/>
        </p:nvSpPr>
        <p:spPr>
          <a:xfrm>
            <a:off x="454922" y="2411410"/>
            <a:ext cx="8365910" cy="3811417"/>
          </a:xfrm>
          <a:custGeom>
            <a:avLst/>
            <a:gdLst>
              <a:gd name="connsiteX0" fmla="*/ 0 w 8365910"/>
              <a:gd name="connsiteY0" fmla="*/ 381142 h 3811417"/>
              <a:gd name="connsiteX1" fmla="*/ 111634 w 8365910"/>
              <a:gd name="connsiteY1" fmla="*/ 111634 h 3811417"/>
              <a:gd name="connsiteX2" fmla="*/ 381142 w 8365910"/>
              <a:gd name="connsiteY2" fmla="*/ 0 h 3811417"/>
              <a:gd name="connsiteX3" fmla="*/ 7984768 w 8365910"/>
              <a:gd name="connsiteY3" fmla="*/ 0 h 3811417"/>
              <a:gd name="connsiteX4" fmla="*/ 8254276 w 8365910"/>
              <a:gd name="connsiteY4" fmla="*/ 111634 h 3811417"/>
              <a:gd name="connsiteX5" fmla="*/ 8365910 w 8365910"/>
              <a:gd name="connsiteY5" fmla="*/ 381142 h 3811417"/>
              <a:gd name="connsiteX6" fmla="*/ 8365910 w 8365910"/>
              <a:gd name="connsiteY6" fmla="*/ 3430275 h 3811417"/>
              <a:gd name="connsiteX7" fmla="*/ 8254276 w 8365910"/>
              <a:gd name="connsiteY7" fmla="*/ 3699783 h 3811417"/>
              <a:gd name="connsiteX8" fmla="*/ 7984768 w 8365910"/>
              <a:gd name="connsiteY8" fmla="*/ 3811417 h 3811417"/>
              <a:gd name="connsiteX9" fmla="*/ 381142 w 8365910"/>
              <a:gd name="connsiteY9" fmla="*/ 3811417 h 3811417"/>
              <a:gd name="connsiteX10" fmla="*/ 111634 w 8365910"/>
              <a:gd name="connsiteY10" fmla="*/ 3699783 h 3811417"/>
              <a:gd name="connsiteX11" fmla="*/ 0 w 8365910"/>
              <a:gd name="connsiteY11" fmla="*/ 3430275 h 3811417"/>
              <a:gd name="connsiteX12" fmla="*/ 0 w 8365910"/>
              <a:gd name="connsiteY12" fmla="*/ 381142 h 381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5910" h="3811417">
                <a:moveTo>
                  <a:pt x="0" y="381142"/>
                </a:moveTo>
                <a:cubicBezTo>
                  <a:pt x="0" y="280057"/>
                  <a:pt x="40156" y="183112"/>
                  <a:pt x="111634" y="111634"/>
                </a:cubicBezTo>
                <a:cubicBezTo>
                  <a:pt x="183112" y="40156"/>
                  <a:pt x="280057" y="0"/>
                  <a:pt x="381142" y="0"/>
                </a:cubicBezTo>
                <a:lnTo>
                  <a:pt x="7984768" y="0"/>
                </a:lnTo>
                <a:cubicBezTo>
                  <a:pt x="8085853" y="0"/>
                  <a:pt x="8182798" y="40156"/>
                  <a:pt x="8254276" y="111634"/>
                </a:cubicBezTo>
                <a:cubicBezTo>
                  <a:pt x="8325754" y="183112"/>
                  <a:pt x="8365910" y="280057"/>
                  <a:pt x="8365910" y="381142"/>
                </a:cubicBezTo>
                <a:lnTo>
                  <a:pt x="8365910" y="3430275"/>
                </a:lnTo>
                <a:cubicBezTo>
                  <a:pt x="8365910" y="3531360"/>
                  <a:pt x="8325754" y="3628305"/>
                  <a:pt x="8254276" y="3699783"/>
                </a:cubicBezTo>
                <a:cubicBezTo>
                  <a:pt x="8182798" y="3771261"/>
                  <a:pt x="8085853" y="3811417"/>
                  <a:pt x="7984768" y="3811417"/>
                </a:cubicBezTo>
                <a:lnTo>
                  <a:pt x="381142" y="3811417"/>
                </a:lnTo>
                <a:cubicBezTo>
                  <a:pt x="280057" y="3811417"/>
                  <a:pt x="183112" y="3771261"/>
                  <a:pt x="111634" y="3699783"/>
                </a:cubicBezTo>
                <a:cubicBezTo>
                  <a:pt x="40156" y="3628305"/>
                  <a:pt x="0" y="3531360"/>
                  <a:pt x="0" y="3430275"/>
                </a:cubicBezTo>
                <a:lnTo>
                  <a:pt x="0" y="38114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3073" tIns="172593" rIns="203073" bIns="172593" numCol="1" spcCol="1270" anchor="ctr" anchorCtr="0">
            <a:noAutofit/>
          </a:bodyPr>
          <a:lstStyle/>
          <a:p>
            <a:pPr lvl="0" algn="justLow" defTabSz="2133600" rtl="1">
              <a:lnSpc>
                <a:spcPts val="7000"/>
              </a:lnSpc>
              <a:spcBef>
                <a:spcPct val="0"/>
              </a:spcBef>
              <a:spcAft>
                <a:spcPct val="35000"/>
              </a:spcAft>
            </a:pPr>
            <a:r>
              <a:rPr lang="fa-IR" sz="4800" b="1" kern="1200" dirty="0" smtClean="0">
                <a:cs typeface="B Zar" pitchFamily="2" charset="-78"/>
              </a:rPr>
              <a:t>2 ـ اگر در نماز سهوا مدتى حرف بزند و تمام آن يك مرتبه حساب شود، دو سجده سهو كافى است.</a:t>
            </a:r>
            <a:endParaRPr lang="en-US" sz="4800" b="1" kern="1200" dirty="0" smtClean="0">
              <a:cs typeface="B Zar" pitchFamily="2" charset="-78"/>
            </a:endParaRPr>
          </a:p>
        </p:txBody>
      </p:sp>
      <p:sp>
        <p:nvSpPr>
          <p:cNvPr id="9" name="Freeform 8"/>
          <p:cNvSpPr/>
          <p:nvPr/>
        </p:nvSpPr>
        <p:spPr>
          <a:xfrm>
            <a:off x="6453198" y="1142984"/>
            <a:ext cx="3283631" cy="887509"/>
          </a:xfrm>
          <a:custGeom>
            <a:avLst/>
            <a:gdLst>
              <a:gd name="connsiteX0" fmla="*/ 0 w 4579985"/>
              <a:gd name="connsiteY0" fmla="*/ 88751 h 887509"/>
              <a:gd name="connsiteX1" fmla="*/ 25995 w 4579985"/>
              <a:gd name="connsiteY1" fmla="*/ 25995 h 887509"/>
              <a:gd name="connsiteX2" fmla="*/ 88751 w 4579985"/>
              <a:gd name="connsiteY2" fmla="*/ 1 h 887509"/>
              <a:gd name="connsiteX3" fmla="*/ 4491234 w 4579985"/>
              <a:gd name="connsiteY3" fmla="*/ 0 h 887509"/>
              <a:gd name="connsiteX4" fmla="*/ 4553990 w 4579985"/>
              <a:gd name="connsiteY4" fmla="*/ 25995 h 887509"/>
              <a:gd name="connsiteX5" fmla="*/ 4579984 w 4579985"/>
              <a:gd name="connsiteY5" fmla="*/ 88751 h 887509"/>
              <a:gd name="connsiteX6" fmla="*/ 4579985 w 4579985"/>
              <a:gd name="connsiteY6" fmla="*/ 798758 h 887509"/>
              <a:gd name="connsiteX7" fmla="*/ 4553990 w 4579985"/>
              <a:gd name="connsiteY7" fmla="*/ 861514 h 887509"/>
              <a:gd name="connsiteX8" fmla="*/ 4491234 w 4579985"/>
              <a:gd name="connsiteY8" fmla="*/ 887509 h 887509"/>
              <a:gd name="connsiteX9" fmla="*/ 88751 w 4579985"/>
              <a:gd name="connsiteY9" fmla="*/ 887509 h 887509"/>
              <a:gd name="connsiteX10" fmla="*/ 25995 w 4579985"/>
              <a:gd name="connsiteY10" fmla="*/ 861514 h 887509"/>
              <a:gd name="connsiteX11" fmla="*/ 0 w 4579985"/>
              <a:gd name="connsiteY11" fmla="*/ 798758 h 887509"/>
              <a:gd name="connsiteX12" fmla="*/ 0 w 4579985"/>
              <a:gd name="connsiteY12" fmla="*/ 88751 h 88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9985" h="887509">
                <a:moveTo>
                  <a:pt x="0" y="88751"/>
                </a:moveTo>
                <a:cubicBezTo>
                  <a:pt x="0" y="65213"/>
                  <a:pt x="9351" y="42639"/>
                  <a:pt x="25995" y="25995"/>
                </a:cubicBezTo>
                <a:cubicBezTo>
                  <a:pt x="42639" y="9351"/>
                  <a:pt x="65213" y="0"/>
                  <a:pt x="88751" y="1"/>
                </a:cubicBezTo>
                <a:lnTo>
                  <a:pt x="4491234" y="0"/>
                </a:lnTo>
                <a:cubicBezTo>
                  <a:pt x="4514772" y="0"/>
                  <a:pt x="4537346" y="9351"/>
                  <a:pt x="4553990" y="25995"/>
                </a:cubicBezTo>
                <a:cubicBezTo>
                  <a:pt x="4570634" y="42639"/>
                  <a:pt x="4579985" y="65213"/>
                  <a:pt x="4579984" y="88751"/>
                </a:cubicBezTo>
                <a:cubicBezTo>
                  <a:pt x="4579984" y="325420"/>
                  <a:pt x="4579985" y="562089"/>
                  <a:pt x="4579985" y="798758"/>
                </a:cubicBezTo>
                <a:cubicBezTo>
                  <a:pt x="4579985" y="822296"/>
                  <a:pt x="4570634" y="844870"/>
                  <a:pt x="4553990" y="861514"/>
                </a:cubicBezTo>
                <a:cubicBezTo>
                  <a:pt x="4537346" y="878158"/>
                  <a:pt x="4514772" y="887509"/>
                  <a:pt x="4491234" y="887509"/>
                </a:cubicBezTo>
                <a:lnTo>
                  <a:pt x="88751" y="887509"/>
                </a:lnTo>
                <a:cubicBezTo>
                  <a:pt x="65213" y="887509"/>
                  <a:pt x="42639" y="878158"/>
                  <a:pt x="25995" y="861514"/>
                </a:cubicBezTo>
                <a:cubicBezTo>
                  <a:pt x="9351" y="844870"/>
                  <a:pt x="0" y="822296"/>
                  <a:pt x="0" y="798758"/>
                </a:cubicBezTo>
                <a:lnTo>
                  <a:pt x="0" y="88751"/>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2194" tIns="76794" rIns="102194" bIns="76794" numCol="1" spcCol="1270" anchor="ctr" anchorCtr="0">
            <a:noAutofit/>
          </a:bodyPr>
          <a:lstStyle/>
          <a:p>
            <a:pPr lvl="0" algn="ctr" defTabSz="1778000">
              <a:lnSpc>
                <a:spcPct val="90000"/>
              </a:lnSpc>
              <a:spcBef>
                <a:spcPct val="0"/>
              </a:spcBef>
              <a:spcAft>
                <a:spcPct val="35000"/>
              </a:spcAft>
            </a:pPr>
            <a:r>
              <a:rPr lang="fa-IR" sz="4000" b="1" kern="1200" dirty="0" smtClean="0">
                <a:cs typeface="B Zar" pitchFamily="2" charset="-78"/>
              </a:rPr>
              <a:t>چند مسأله</a:t>
            </a:r>
            <a:endParaRPr lang="en-US" sz="40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1"/>
                                        </p:tgtEl>
                                        <p:attrNameLst>
                                          <p:attrName>style.visibility</p:attrName>
                                        </p:attrNameLst>
                                      </p:cBhvr>
                                      <p:to>
                                        <p:strVal val="visible"/>
                                      </p:to>
                                    </p:set>
                                    <p:anim calcmode="discrete" valueType="clr">
                                      <p:cBhvr override="childStyle">
                                        <p:cTn id="19"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1"/>
                                        </p:tgtEl>
                                        <p:attrNameLst>
                                          <p:attrName>fillcolor</p:attrName>
                                        </p:attrNameLst>
                                      </p:cBhvr>
                                      <p:tavLst>
                                        <p:tav tm="0">
                                          <p:val>
                                            <p:clrVal>
                                              <a:schemeClr val="accent2"/>
                                            </p:clrVal>
                                          </p:val>
                                        </p:tav>
                                        <p:tav tm="50000">
                                          <p:val>
                                            <p:clrVal>
                                              <a:schemeClr val="hlink"/>
                                            </p:clrVal>
                                          </p:val>
                                        </p:tav>
                                      </p:tavLst>
                                    </p:anim>
                                    <p:set>
                                      <p:cBhvr>
                                        <p:cTn id="21"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481124"/>
            <a:ext cx="8358246" cy="4154984"/>
          </a:xfrm>
          <a:prstGeom prst="rect">
            <a:avLst/>
          </a:prstGeom>
        </p:spPr>
        <p:txBody>
          <a:bodyPr wrap="square">
            <a:spAutoFit/>
          </a:bodyPr>
          <a:lstStyle/>
          <a:p>
            <a:pPr lvl="0" algn="justLow" rtl="1"/>
            <a:r>
              <a:rPr lang="fa-IR" sz="4400" b="1" dirty="0" smtClean="0">
                <a:cs typeface="B Zar" pitchFamily="2" charset="-78"/>
              </a:rPr>
              <a:t>1. اگر يكى از اجزاى واجب نماز را عمدا ترك كند، نماز باطل است و اگر واجبات غير ركنى سهوا ترك شود، نماز باطل نمى‏شود و قضا كردن آن لازم نيست، به جز تشهد و يك سجده كه سهوا ترك شده باشد.</a:t>
            </a:r>
            <a:endParaRPr lang="en-US" sz="4400" b="1" dirty="0">
              <a:cs typeface="B Zar" pitchFamily="2" charset="-78"/>
            </a:endParaRPr>
          </a:p>
        </p:txBody>
      </p:sp>
      <p:sp>
        <p:nvSpPr>
          <p:cNvPr id="10" name="Rectangle 9"/>
          <p:cNvSpPr/>
          <p:nvPr/>
        </p:nvSpPr>
        <p:spPr>
          <a:xfrm>
            <a:off x="4381496" y="615724"/>
            <a:ext cx="4705134" cy="707886"/>
          </a:xfrm>
          <a:prstGeom prst="rect">
            <a:avLst/>
          </a:prstGeom>
        </p:spPr>
        <p:txBody>
          <a:bodyPr wrap="none">
            <a:spAutoFit/>
          </a:bodyPr>
          <a:lstStyle/>
          <a:p>
            <a:pPr lvl="0" rtl="1"/>
            <a:r>
              <a:rPr lang="fa-IR" sz="4000" b="1" dirty="0" smtClean="0">
                <a:solidFill>
                  <a:srgbClr val="C00000"/>
                </a:solidFill>
                <a:cs typeface="B Zar" pitchFamily="2" charset="-78"/>
              </a:rPr>
              <a:t>اجزاى فراموش شده نماز</a:t>
            </a:r>
            <a:endParaRPr lang="en-US" sz="4000"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
                                        </p:tgtEl>
                                        <p:attrNameLst>
                                          <p:attrName>fillcolor</p:attrName>
                                        </p:attrNameLst>
                                      </p:cBhvr>
                                      <p:tavLst>
                                        <p:tav tm="0">
                                          <p:val>
                                            <p:clrVal>
                                              <a:schemeClr val="accent2"/>
                                            </p:clrVal>
                                          </p:val>
                                        </p:tav>
                                        <p:tav tm="50000">
                                          <p:val>
                                            <p:clrVal>
                                              <a:schemeClr val="hlink"/>
                                            </p:clrVal>
                                          </p:val>
                                        </p:tav>
                                      </p:tavLst>
                                    </p:anim>
                                    <p:set>
                                      <p:cBhvr>
                                        <p:cTn id="1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481124"/>
            <a:ext cx="8358246" cy="4524315"/>
          </a:xfrm>
          <a:prstGeom prst="rect">
            <a:avLst/>
          </a:prstGeom>
        </p:spPr>
        <p:txBody>
          <a:bodyPr wrap="square">
            <a:spAutoFit/>
          </a:bodyPr>
          <a:lstStyle/>
          <a:p>
            <a:pPr algn="justLow" rtl="1"/>
            <a:r>
              <a:rPr lang="fa-IR" sz="4800" b="1" dirty="0" smtClean="0">
                <a:cs typeface="B Zar" pitchFamily="2" charset="-78"/>
              </a:rPr>
              <a:t>2. اگر نمازگزار، سجده يا تشهد را فراموش كند، بنابر احتياط واجب، پس از سلام نماز، پيش از به هم خوردن صورت نماز، بايد قضاى آن را بجا آورد و سپس سجده سهو را انجام دهد.</a:t>
            </a:r>
            <a:endParaRPr lang="en-US" sz="4800" b="1" dirty="0">
              <a:cs typeface="B Zar" pitchFamily="2" charset="-78"/>
            </a:endParaRPr>
          </a:p>
        </p:txBody>
      </p:sp>
      <p:sp>
        <p:nvSpPr>
          <p:cNvPr id="11" name="Rectangle 10"/>
          <p:cNvSpPr/>
          <p:nvPr/>
        </p:nvSpPr>
        <p:spPr>
          <a:xfrm>
            <a:off x="4381496" y="615724"/>
            <a:ext cx="4705134" cy="707886"/>
          </a:xfrm>
          <a:prstGeom prst="rect">
            <a:avLst/>
          </a:prstGeom>
        </p:spPr>
        <p:txBody>
          <a:bodyPr wrap="none">
            <a:spAutoFit/>
          </a:bodyPr>
          <a:lstStyle/>
          <a:p>
            <a:pPr lvl="0" rtl="1"/>
            <a:r>
              <a:rPr lang="fa-IR" sz="4000" b="1" dirty="0" smtClean="0">
                <a:solidFill>
                  <a:srgbClr val="C00000"/>
                </a:solidFill>
                <a:cs typeface="B Zar" pitchFamily="2" charset="-78"/>
              </a:rPr>
              <a:t>اجزاى فراموش شده نماز</a:t>
            </a:r>
            <a:endParaRPr lang="en-US" sz="4000"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Bottom)">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
                                        </p:tgtEl>
                                        <p:attrNameLst>
                                          <p:attrName>fillcolor</p:attrName>
                                        </p:attrNameLst>
                                      </p:cBhvr>
                                      <p:tavLst>
                                        <p:tav tm="0">
                                          <p:val>
                                            <p:clrVal>
                                              <a:schemeClr val="accent2"/>
                                            </p:clrVal>
                                          </p:val>
                                        </p:tav>
                                        <p:tav tm="50000">
                                          <p:val>
                                            <p:clrVal>
                                              <a:schemeClr val="hlink"/>
                                            </p:clrVal>
                                          </p:val>
                                        </p:tav>
                                      </p:tavLst>
                                    </p:anim>
                                    <p:set>
                                      <p:cBhvr>
                                        <p:cTn id="1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481124"/>
            <a:ext cx="8358246" cy="3785652"/>
          </a:xfrm>
          <a:prstGeom prst="rect">
            <a:avLst/>
          </a:prstGeom>
        </p:spPr>
        <p:txBody>
          <a:bodyPr wrap="square">
            <a:spAutoFit/>
          </a:bodyPr>
          <a:lstStyle/>
          <a:p>
            <a:pPr algn="justLow" rtl="1"/>
            <a:r>
              <a:rPr lang="fa-IR" sz="4800" b="1" dirty="0" smtClean="0">
                <a:cs typeface="B Zar" pitchFamily="2" charset="-78"/>
              </a:rPr>
              <a:t>3. اگر بين نماز و قضاى تشهد يا سجده، كارى كند كه عمدى و سهوى آن، نماز را باطل مى‏كند؛ مثلاً پشت به قبله كند، بايد قضاى سجده را بجا آورد و نمازش صحيح است.</a:t>
            </a:r>
            <a:endParaRPr lang="en-US" sz="4800" b="1" dirty="0">
              <a:cs typeface="B Zar" pitchFamily="2" charset="-78"/>
            </a:endParaRPr>
          </a:p>
        </p:txBody>
      </p:sp>
      <p:sp>
        <p:nvSpPr>
          <p:cNvPr id="11" name="Rectangle 10"/>
          <p:cNvSpPr/>
          <p:nvPr/>
        </p:nvSpPr>
        <p:spPr>
          <a:xfrm>
            <a:off x="4381496" y="615724"/>
            <a:ext cx="4705134" cy="707886"/>
          </a:xfrm>
          <a:prstGeom prst="rect">
            <a:avLst/>
          </a:prstGeom>
        </p:spPr>
        <p:txBody>
          <a:bodyPr wrap="none">
            <a:spAutoFit/>
          </a:bodyPr>
          <a:lstStyle/>
          <a:p>
            <a:pPr lvl="0" rtl="1"/>
            <a:r>
              <a:rPr lang="fa-IR" sz="4000" b="1" dirty="0" smtClean="0">
                <a:solidFill>
                  <a:srgbClr val="C00000"/>
                </a:solidFill>
                <a:cs typeface="B Zar" pitchFamily="2" charset="-78"/>
              </a:rPr>
              <a:t>اجزاى فراموش شده نماز</a:t>
            </a:r>
            <a:endParaRPr lang="en-US" sz="4000"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Bottom)">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
                                        </p:tgtEl>
                                        <p:attrNameLst>
                                          <p:attrName>fillcolor</p:attrName>
                                        </p:attrNameLst>
                                      </p:cBhvr>
                                      <p:tavLst>
                                        <p:tav tm="0">
                                          <p:val>
                                            <p:clrVal>
                                              <a:schemeClr val="accent2"/>
                                            </p:clrVal>
                                          </p:val>
                                        </p:tav>
                                        <p:tav tm="50000">
                                          <p:val>
                                            <p:clrVal>
                                              <a:schemeClr val="hlink"/>
                                            </p:clrVal>
                                          </p:val>
                                        </p:tav>
                                      </p:tavLst>
                                    </p:anim>
                                    <p:set>
                                      <p:cBhvr>
                                        <p:cTn id="1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533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481124"/>
            <a:ext cx="8358246" cy="3785652"/>
          </a:xfrm>
          <a:prstGeom prst="rect">
            <a:avLst/>
          </a:prstGeom>
        </p:spPr>
        <p:txBody>
          <a:bodyPr wrap="square">
            <a:spAutoFit/>
          </a:bodyPr>
          <a:lstStyle/>
          <a:p>
            <a:pPr algn="justLow" rtl="1"/>
            <a:r>
              <a:rPr lang="fa-IR" sz="4800" b="1" dirty="0" smtClean="0">
                <a:cs typeface="B Zar" pitchFamily="2" charset="-78"/>
              </a:rPr>
              <a:t>4. كسى كه بايد سجده يا تشهد را قضا كند، اگر براى كار ديگرى هم سجده سهو بر او واجب شده باشد، بايد بعد از نماز، سجده يا تشهد را قضا كند، بعد سجده سهو را بجا آورد.</a:t>
            </a:r>
            <a:endParaRPr lang="fa-IR" sz="4800" b="1" dirty="0">
              <a:cs typeface="B Zar" pitchFamily="2" charset="-78"/>
            </a:endParaRPr>
          </a:p>
        </p:txBody>
      </p:sp>
      <p:sp>
        <p:nvSpPr>
          <p:cNvPr id="11" name="Rectangle 10"/>
          <p:cNvSpPr/>
          <p:nvPr/>
        </p:nvSpPr>
        <p:spPr>
          <a:xfrm>
            <a:off x="4381496" y="615724"/>
            <a:ext cx="4705134" cy="707886"/>
          </a:xfrm>
          <a:prstGeom prst="rect">
            <a:avLst/>
          </a:prstGeom>
        </p:spPr>
        <p:txBody>
          <a:bodyPr wrap="none">
            <a:spAutoFit/>
          </a:bodyPr>
          <a:lstStyle/>
          <a:p>
            <a:pPr lvl="0" rtl="1"/>
            <a:r>
              <a:rPr lang="fa-IR" sz="4000" b="1" dirty="0" smtClean="0">
                <a:solidFill>
                  <a:srgbClr val="C00000"/>
                </a:solidFill>
                <a:cs typeface="B Zar" pitchFamily="2" charset="-78"/>
              </a:rPr>
              <a:t>اجزاى فراموش شده نماز</a:t>
            </a:r>
            <a:endParaRPr lang="en-US" sz="4000"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anim calcmode="discrete" valueType="clr">
                                      <p:cBhvr override="childStyle">
                                        <p:cTn id="19"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gtEl>
                                        <p:attrNameLst>
                                          <p:attrName>fillcolor</p:attrName>
                                        </p:attrNameLst>
                                      </p:cBhvr>
                                      <p:tavLst>
                                        <p:tav tm="0">
                                          <p:val>
                                            <p:clrVal>
                                              <a:schemeClr val="accent2"/>
                                            </p:clrVal>
                                          </p:val>
                                        </p:tav>
                                        <p:tav tm="50000">
                                          <p:val>
                                            <p:clrVal>
                                              <a:schemeClr val="hlink"/>
                                            </p:clrVal>
                                          </p:val>
                                        </p:tav>
                                      </p:tavLst>
                                    </p:anim>
                                    <p:set>
                                      <p:cBhvr>
                                        <p:cTn id="21"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0" name="Freeform 9"/>
          <p:cNvSpPr/>
          <p:nvPr/>
        </p:nvSpPr>
        <p:spPr>
          <a:xfrm>
            <a:off x="5460898" y="643919"/>
            <a:ext cx="3934643" cy="900325"/>
          </a:xfrm>
          <a:custGeom>
            <a:avLst/>
            <a:gdLst>
              <a:gd name="connsiteX0" fmla="*/ 0 w 3934643"/>
              <a:gd name="connsiteY0" fmla="*/ 90033 h 900325"/>
              <a:gd name="connsiteX1" fmla="*/ 26370 w 3934643"/>
              <a:gd name="connsiteY1" fmla="*/ 26370 h 900325"/>
              <a:gd name="connsiteX2" fmla="*/ 90033 w 3934643"/>
              <a:gd name="connsiteY2" fmla="*/ 0 h 900325"/>
              <a:gd name="connsiteX3" fmla="*/ 3844610 w 3934643"/>
              <a:gd name="connsiteY3" fmla="*/ 0 h 900325"/>
              <a:gd name="connsiteX4" fmla="*/ 3908273 w 3934643"/>
              <a:gd name="connsiteY4" fmla="*/ 26370 h 900325"/>
              <a:gd name="connsiteX5" fmla="*/ 3934643 w 3934643"/>
              <a:gd name="connsiteY5" fmla="*/ 90033 h 900325"/>
              <a:gd name="connsiteX6" fmla="*/ 3934643 w 3934643"/>
              <a:gd name="connsiteY6" fmla="*/ 810292 h 900325"/>
              <a:gd name="connsiteX7" fmla="*/ 3908273 w 3934643"/>
              <a:gd name="connsiteY7" fmla="*/ 873955 h 900325"/>
              <a:gd name="connsiteX8" fmla="*/ 3844610 w 3934643"/>
              <a:gd name="connsiteY8" fmla="*/ 900325 h 900325"/>
              <a:gd name="connsiteX9" fmla="*/ 90033 w 3934643"/>
              <a:gd name="connsiteY9" fmla="*/ 900325 h 900325"/>
              <a:gd name="connsiteX10" fmla="*/ 26370 w 3934643"/>
              <a:gd name="connsiteY10" fmla="*/ 873955 h 900325"/>
              <a:gd name="connsiteX11" fmla="*/ 0 w 3934643"/>
              <a:gd name="connsiteY11" fmla="*/ 810292 h 900325"/>
              <a:gd name="connsiteX12" fmla="*/ 0 w 3934643"/>
              <a:gd name="connsiteY12" fmla="*/ 90033 h 90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4643" h="900325">
                <a:moveTo>
                  <a:pt x="0" y="90033"/>
                </a:moveTo>
                <a:cubicBezTo>
                  <a:pt x="0" y="66155"/>
                  <a:pt x="9486" y="43255"/>
                  <a:pt x="26370" y="26370"/>
                </a:cubicBezTo>
                <a:cubicBezTo>
                  <a:pt x="43254" y="9486"/>
                  <a:pt x="66155" y="0"/>
                  <a:pt x="90033" y="0"/>
                </a:cubicBezTo>
                <a:lnTo>
                  <a:pt x="3844610" y="0"/>
                </a:lnTo>
                <a:cubicBezTo>
                  <a:pt x="3868488" y="0"/>
                  <a:pt x="3891388" y="9486"/>
                  <a:pt x="3908273" y="26370"/>
                </a:cubicBezTo>
                <a:cubicBezTo>
                  <a:pt x="3925157" y="43254"/>
                  <a:pt x="3934643" y="66155"/>
                  <a:pt x="3934643" y="90033"/>
                </a:cubicBezTo>
                <a:lnTo>
                  <a:pt x="3934643" y="810292"/>
                </a:lnTo>
                <a:cubicBezTo>
                  <a:pt x="3934643" y="834170"/>
                  <a:pt x="3925157" y="857070"/>
                  <a:pt x="3908273" y="873955"/>
                </a:cubicBezTo>
                <a:cubicBezTo>
                  <a:pt x="3891389" y="890839"/>
                  <a:pt x="3868488" y="900325"/>
                  <a:pt x="3844610" y="900325"/>
                </a:cubicBezTo>
                <a:lnTo>
                  <a:pt x="90033" y="900325"/>
                </a:lnTo>
                <a:cubicBezTo>
                  <a:pt x="66155" y="900325"/>
                  <a:pt x="43255" y="890839"/>
                  <a:pt x="26370" y="873955"/>
                </a:cubicBezTo>
                <a:cubicBezTo>
                  <a:pt x="9486" y="857071"/>
                  <a:pt x="0" y="834170"/>
                  <a:pt x="0" y="810292"/>
                </a:cubicBezTo>
                <a:lnTo>
                  <a:pt x="0" y="90033"/>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4950" tIns="72090" rIns="94950" bIns="72090"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شك بعد از سلام</a:t>
            </a:r>
            <a:endParaRPr lang="en-US" sz="3600" kern="1200" dirty="0">
              <a:cs typeface="B Zar" pitchFamily="2" charset="-78"/>
            </a:endParaRPr>
          </a:p>
        </p:txBody>
      </p:sp>
      <p:sp>
        <p:nvSpPr>
          <p:cNvPr id="11" name="Freeform 10"/>
          <p:cNvSpPr/>
          <p:nvPr/>
        </p:nvSpPr>
        <p:spPr>
          <a:xfrm>
            <a:off x="8608612" y="1544244"/>
            <a:ext cx="393464" cy="1659121"/>
          </a:xfrm>
          <a:custGeom>
            <a:avLst/>
            <a:gdLst/>
            <a:ahLst/>
            <a:cxnLst/>
            <a:rect l="0" t="0" r="0" b="0"/>
            <a:pathLst>
              <a:path>
                <a:moveTo>
                  <a:pt x="393464" y="0"/>
                </a:moveTo>
                <a:lnTo>
                  <a:pt x="393464" y="1659121"/>
                </a:lnTo>
                <a:lnTo>
                  <a:pt x="0" y="1659121"/>
                </a:lnTo>
              </a:path>
            </a:pathLst>
          </a:custGeom>
        </p:spPr>
        <p:style>
          <a:lnRef idx="1">
            <a:schemeClr val="dk1"/>
          </a:lnRef>
          <a:fillRef idx="0">
            <a:schemeClr val="dk1"/>
          </a:fillRef>
          <a:effectRef idx="0">
            <a:schemeClr val="dk1"/>
          </a:effectRef>
          <a:fontRef idx="minor">
            <a:schemeClr val="tx1"/>
          </a:fontRef>
        </p:style>
      </p:sp>
      <p:sp>
        <p:nvSpPr>
          <p:cNvPr id="12" name="Freeform 11"/>
          <p:cNvSpPr/>
          <p:nvPr/>
        </p:nvSpPr>
        <p:spPr>
          <a:xfrm>
            <a:off x="605642" y="1844123"/>
            <a:ext cx="8002970" cy="2718484"/>
          </a:xfrm>
          <a:custGeom>
            <a:avLst/>
            <a:gdLst>
              <a:gd name="connsiteX0" fmla="*/ 0 w 8002970"/>
              <a:gd name="connsiteY0" fmla="*/ 271848 h 2718484"/>
              <a:gd name="connsiteX1" fmla="*/ 79623 w 8002970"/>
              <a:gd name="connsiteY1" fmla="*/ 79622 h 2718484"/>
              <a:gd name="connsiteX2" fmla="*/ 271849 w 8002970"/>
              <a:gd name="connsiteY2" fmla="*/ 0 h 2718484"/>
              <a:gd name="connsiteX3" fmla="*/ 7731122 w 8002970"/>
              <a:gd name="connsiteY3" fmla="*/ 0 h 2718484"/>
              <a:gd name="connsiteX4" fmla="*/ 7923348 w 8002970"/>
              <a:gd name="connsiteY4" fmla="*/ 79623 h 2718484"/>
              <a:gd name="connsiteX5" fmla="*/ 8002970 w 8002970"/>
              <a:gd name="connsiteY5" fmla="*/ 271849 h 2718484"/>
              <a:gd name="connsiteX6" fmla="*/ 8002970 w 8002970"/>
              <a:gd name="connsiteY6" fmla="*/ 2446636 h 2718484"/>
              <a:gd name="connsiteX7" fmla="*/ 7923348 w 8002970"/>
              <a:gd name="connsiteY7" fmla="*/ 2638862 h 2718484"/>
              <a:gd name="connsiteX8" fmla="*/ 7731122 w 8002970"/>
              <a:gd name="connsiteY8" fmla="*/ 2718484 h 2718484"/>
              <a:gd name="connsiteX9" fmla="*/ 271848 w 8002970"/>
              <a:gd name="connsiteY9" fmla="*/ 2718484 h 2718484"/>
              <a:gd name="connsiteX10" fmla="*/ 79622 w 8002970"/>
              <a:gd name="connsiteY10" fmla="*/ 2638861 h 2718484"/>
              <a:gd name="connsiteX11" fmla="*/ 0 w 8002970"/>
              <a:gd name="connsiteY11" fmla="*/ 2446635 h 2718484"/>
              <a:gd name="connsiteX12" fmla="*/ 0 w 8002970"/>
              <a:gd name="connsiteY12" fmla="*/ 271848 h 271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02970" h="2718484">
                <a:moveTo>
                  <a:pt x="0" y="271848"/>
                </a:moveTo>
                <a:cubicBezTo>
                  <a:pt x="0" y="199749"/>
                  <a:pt x="28641" y="130604"/>
                  <a:pt x="79623" y="79622"/>
                </a:cubicBezTo>
                <a:cubicBezTo>
                  <a:pt x="130604" y="28641"/>
                  <a:pt x="199750" y="0"/>
                  <a:pt x="271849" y="0"/>
                </a:cubicBezTo>
                <a:lnTo>
                  <a:pt x="7731122" y="0"/>
                </a:lnTo>
                <a:cubicBezTo>
                  <a:pt x="7803221" y="0"/>
                  <a:pt x="7872366" y="28641"/>
                  <a:pt x="7923348" y="79623"/>
                </a:cubicBezTo>
                <a:cubicBezTo>
                  <a:pt x="7974329" y="130604"/>
                  <a:pt x="8002970" y="199750"/>
                  <a:pt x="8002970" y="271849"/>
                </a:cubicBezTo>
                <a:lnTo>
                  <a:pt x="8002970" y="2446636"/>
                </a:lnTo>
                <a:cubicBezTo>
                  <a:pt x="8002970" y="2518735"/>
                  <a:pt x="7974329" y="2587880"/>
                  <a:pt x="7923348" y="2638862"/>
                </a:cubicBezTo>
                <a:cubicBezTo>
                  <a:pt x="7872367" y="2689843"/>
                  <a:pt x="7803221" y="2718484"/>
                  <a:pt x="7731122" y="2718484"/>
                </a:cubicBezTo>
                <a:lnTo>
                  <a:pt x="271848" y="2718484"/>
                </a:lnTo>
                <a:cubicBezTo>
                  <a:pt x="199749" y="2718484"/>
                  <a:pt x="130604" y="2689843"/>
                  <a:pt x="79622" y="2638861"/>
                </a:cubicBezTo>
                <a:cubicBezTo>
                  <a:pt x="28641" y="2587880"/>
                  <a:pt x="0" y="2518734"/>
                  <a:pt x="0" y="2446635"/>
                </a:cubicBezTo>
                <a:lnTo>
                  <a:pt x="0" y="271848"/>
                </a:lnTo>
                <a:close/>
              </a:path>
            </a:pathLst>
          </a:custGeom>
        </p:spPr>
        <p:style>
          <a:lnRef idx="2">
            <a:schemeClr val="accent2"/>
          </a:lnRef>
          <a:fillRef idx="1">
            <a:schemeClr val="lt1"/>
          </a:fillRef>
          <a:effectRef idx="0">
            <a:schemeClr val="accent2"/>
          </a:effectRef>
          <a:fontRef idx="minor">
            <a:schemeClr val="dk1"/>
          </a:fontRef>
        </p:style>
        <p:txBody>
          <a:bodyPr spcFirstLastPara="0" vert="horz" wrap="square" lIns="132962" tIns="115182" rIns="132962" bIns="115182" numCol="1" spcCol="1270" anchor="ctr" anchorCtr="0">
            <a:noAutofit/>
          </a:bodyPr>
          <a:lstStyle/>
          <a:p>
            <a:pPr lvl="0" algn="justLow" defTabSz="1244600" rtl="1">
              <a:lnSpc>
                <a:spcPts val="3800"/>
              </a:lnSpc>
              <a:spcBef>
                <a:spcPct val="0"/>
              </a:spcBef>
            </a:pPr>
            <a:r>
              <a:rPr lang="fa-IR" sz="2800" b="1" kern="1200" dirty="0" smtClean="0">
                <a:cs typeface="B Zar" pitchFamily="2" charset="-78"/>
              </a:rPr>
              <a:t>1. اگر پس از سلام نماز شك كند كه نمازش صحيح بوده يا نه؛ مثلاً شك كند در ركعت دوم يك سجده بجا آورده يا دو سجده، يا پس از سلام نماز چهار ركعتى شك كند چهار ركعت خوانده يا پنج ركعت، به شك خود اعتنا نمى‏كند و لازم نيست نماز را دوباره بخواند.</a:t>
            </a:r>
            <a:endParaRPr lang="en-US" sz="2800" b="1" kern="1200" dirty="0">
              <a:cs typeface="B Zar" pitchFamily="2" charset="-78"/>
            </a:endParaRPr>
          </a:p>
        </p:txBody>
      </p:sp>
      <p:sp>
        <p:nvSpPr>
          <p:cNvPr id="13" name="Freeform 12"/>
          <p:cNvSpPr/>
          <p:nvPr/>
        </p:nvSpPr>
        <p:spPr>
          <a:xfrm>
            <a:off x="8608612" y="1544244"/>
            <a:ext cx="393464" cy="4177991"/>
          </a:xfrm>
          <a:custGeom>
            <a:avLst/>
            <a:gdLst/>
            <a:ahLst/>
            <a:cxnLst/>
            <a:rect l="0" t="0" r="0" b="0"/>
            <a:pathLst>
              <a:path>
                <a:moveTo>
                  <a:pt x="393464" y="0"/>
                </a:moveTo>
                <a:lnTo>
                  <a:pt x="393464" y="4177991"/>
                </a:lnTo>
                <a:lnTo>
                  <a:pt x="0" y="4177991"/>
                </a:lnTo>
              </a:path>
            </a:pathLst>
          </a:custGeom>
        </p:spPr>
        <p:style>
          <a:lnRef idx="1">
            <a:schemeClr val="dk1"/>
          </a:lnRef>
          <a:fillRef idx="0">
            <a:schemeClr val="dk1"/>
          </a:fillRef>
          <a:effectRef idx="0">
            <a:schemeClr val="dk1"/>
          </a:effectRef>
          <a:fontRef idx="minor">
            <a:schemeClr val="tx1"/>
          </a:fontRef>
        </p:style>
      </p:sp>
      <p:sp>
        <p:nvSpPr>
          <p:cNvPr id="14" name="Freeform 13"/>
          <p:cNvSpPr/>
          <p:nvPr/>
        </p:nvSpPr>
        <p:spPr>
          <a:xfrm>
            <a:off x="605642" y="4845469"/>
            <a:ext cx="8002970" cy="1753532"/>
          </a:xfrm>
          <a:custGeom>
            <a:avLst/>
            <a:gdLst>
              <a:gd name="connsiteX0" fmla="*/ 0 w 8002970"/>
              <a:gd name="connsiteY0" fmla="*/ 175353 h 1753532"/>
              <a:gd name="connsiteX1" fmla="*/ 51360 w 8002970"/>
              <a:gd name="connsiteY1" fmla="*/ 51360 h 1753532"/>
              <a:gd name="connsiteX2" fmla="*/ 175353 w 8002970"/>
              <a:gd name="connsiteY2" fmla="*/ 0 h 1753532"/>
              <a:gd name="connsiteX3" fmla="*/ 7827617 w 8002970"/>
              <a:gd name="connsiteY3" fmla="*/ 0 h 1753532"/>
              <a:gd name="connsiteX4" fmla="*/ 7951610 w 8002970"/>
              <a:gd name="connsiteY4" fmla="*/ 51360 h 1753532"/>
              <a:gd name="connsiteX5" fmla="*/ 8002970 w 8002970"/>
              <a:gd name="connsiteY5" fmla="*/ 175353 h 1753532"/>
              <a:gd name="connsiteX6" fmla="*/ 8002970 w 8002970"/>
              <a:gd name="connsiteY6" fmla="*/ 1578179 h 1753532"/>
              <a:gd name="connsiteX7" fmla="*/ 7951610 w 8002970"/>
              <a:gd name="connsiteY7" fmla="*/ 1702172 h 1753532"/>
              <a:gd name="connsiteX8" fmla="*/ 7827617 w 8002970"/>
              <a:gd name="connsiteY8" fmla="*/ 1753532 h 1753532"/>
              <a:gd name="connsiteX9" fmla="*/ 175353 w 8002970"/>
              <a:gd name="connsiteY9" fmla="*/ 1753532 h 1753532"/>
              <a:gd name="connsiteX10" fmla="*/ 51360 w 8002970"/>
              <a:gd name="connsiteY10" fmla="*/ 1702172 h 1753532"/>
              <a:gd name="connsiteX11" fmla="*/ 0 w 8002970"/>
              <a:gd name="connsiteY11" fmla="*/ 1578179 h 1753532"/>
              <a:gd name="connsiteX12" fmla="*/ 0 w 8002970"/>
              <a:gd name="connsiteY12" fmla="*/ 175353 h 175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02970" h="1753532">
                <a:moveTo>
                  <a:pt x="0" y="175353"/>
                </a:moveTo>
                <a:cubicBezTo>
                  <a:pt x="0" y="128846"/>
                  <a:pt x="18475" y="84245"/>
                  <a:pt x="51360" y="51360"/>
                </a:cubicBezTo>
                <a:cubicBezTo>
                  <a:pt x="84245" y="18475"/>
                  <a:pt x="128847" y="0"/>
                  <a:pt x="175353" y="0"/>
                </a:cubicBezTo>
                <a:lnTo>
                  <a:pt x="7827617" y="0"/>
                </a:lnTo>
                <a:cubicBezTo>
                  <a:pt x="7874124" y="0"/>
                  <a:pt x="7918725" y="18475"/>
                  <a:pt x="7951610" y="51360"/>
                </a:cubicBezTo>
                <a:cubicBezTo>
                  <a:pt x="7984495" y="84245"/>
                  <a:pt x="8002970" y="128847"/>
                  <a:pt x="8002970" y="175353"/>
                </a:cubicBezTo>
                <a:lnTo>
                  <a:pt x="8002970" y="1578179"/>
                </a:lnTo>
                <a:cubicBezTo>
                  <a:pt x="8002970" y="1624686"/>
                  <a:pt x="7984495" y="1669287"/>
                  <a:pt x="7951610" y="1702172"/>
                </a:cubicBezTo>
                <a:cubicBezTo>
                  <a:pt x="7918725" y="1735057"/>
                  <a:pt x="7874123" y="1753532"/>
                  <a:pt x="7827617" y="1753532"/>
                </a:cubicBezTo>
                <a:lnTo>
                  <a:pt x="175353" y="1753532"/>
                </a:lnTo>
                <a:cubicBezTo>
                  <a:pt x="128846" y="1753532"/>
                  <a:pt x="84245" y="1735057"/>
                  <a:pt x="51360" y="1702172"/>
                </a:cubicBezTo>
                <a:cubicBezTo>
                  <a:pt x="18475" y="1669287"/>
                  <a:pt x="0" y="1624685"/>
                  <a:pt x="0" y="1578179"/>
                </a:cubicBezTo>
                <a:lnTo>
                  <a:pt x="0" y="175353"/>
                </a:lnTo>
                <a:close/>
              </a:path>
            </a:pathLst>
          </a:custGeom>
        </p:spPr>
        <p:style>
          <a:lnRef idx="2">
            <a:schemeClr val="accent2"/>
          </a:lnRef>
          <a:fillRef idx="1">
            <a:schemeClr val="lt1"/>
          </a:fillRef>
          <a:effectRef idx="0">
            <a:schemeClr val="accent2"/>
          </a:effectRef>
          <a:fontRef idx="minor">
            <a:schemeClr val="dk1"/>
          </a:fontRef>
        </p:style>
        <p:txBody>
          <a:bodyPr spcFirstLastPara="0" vert="horz" wrap="square" lIns="104699" tIns="86919" rIns="104699" bIns="86919" numCol="1" spcCol="1270" anchor="ctr" anchorCtr="0">
            <a:noAutofit/>
          </a:bodyPr>
          <a:lstStyle/>
          <a:p>
            <a:pPr lvl="0" algn="justLow" defTabSz="1244600" rtl="1">
              <a:lnSpc>
                <a:spcPts val="3800"/>
              </a:lnSpc>
              <a:spcBef>
                <a:spcPct val="0"/>
              </a:spcBef>
              <a:spcAft>
                <a:spcPct val="35000"/>
              </a:spcAft>
            </a:pPr>
            <a:r>
              <a:rPr lang="fa-IR" sz="2800" b="1" kern="1200" dirty="0" smtClean="0">
                <a:cs typeface="B Zar" pitchFamily="2" charset="-78"/>
              </a:rPr>
              <a:t>2. اگر پس از سلام شك كند و دو طرف شك باطل باشد؛ مثل آنكه شك كند نماز چهار ركعتى را سه ركعت خوانده يا پنج ركعت، نمازش باطل است.</a:t>
            </a:r>
            <a:endParaRPr lang="en-US" sz="28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5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2"/>
                                        </p:tgtEl>
                                        <p:attrNameLst>
                                          <p:attrName>style.visibility</p:attrName>
                                        </p:attrNameLst>
                                      </p:cBhvr>
                                      <p:to>
                                        <p:strVal val="visible"/>
                                      </p:to>
                                    </p:set>
                                    <p:anim calcmode="discrete" valueType="clr">
                                      <p:cBhvr override="childStyle">
                                        <p:cTn id="18"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2"/>
                                        </p:tgtEl>
                                        <p:attrNameLst>
                                          <p:attrName>fillcolor</p:attrName>
                                        </p:attrNameLst>
                                      </p:cBhvr>
                                      <p:tavLst>
                                        <p:tav tm="0">
                                          <p:val>
                                            <p:clrVal>
                                              <a:schemeClr val="accent2"/>
                                            </p:clrVal>
                                          </p:val>
                                        </p:tav>
                                        <p:tav tm="50000">
                                          <p:val>
                                            <p:clrVal>
                                              <a:schemeClr val="hlink"/>
                                            </p:clrVal>
                                          </p:val>
                                        </p:tav>
                                      </p:tavLst>
                                    </p:anim>
                                    <p:set>
                                      <p:cBhvr>
                                        <p:cTn id="20" dur="80"/>
                                        <p:tgtEl>
                                          <p:spTgt spid="12"/>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childTnLst>
                          </p:cTn>
                        </p:par>
                        <p:par>
                          <p:cTn id="26" fill="hold">
                            <p:stCondLst>
                              <p:cond delay="50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14"/>
                                        </p:tgtEl>
                                        <p:attrNameLst>
                                          <p:attrName>style.visibility</p:attrName>
                                        </p:attrNameLst>
                                      </p:cBhvr>
                                      <p:to>
                                        <p:strVal val="visible"/>
                                      </p:to>
                                    </p:set>
                                    <p:anim calcmode="discrete" valueType="clr">
                                      <p:cBhvr override="childStyle">
                                        <p:cTn id="29"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4"/>
                                        </p:tgtEl>
                                        <p:attrNameLst>
                                          <p:attrName>fillcolor</p:attrName>
                                        </p:attrNameLst>
                                      </p:cBhvr>
                                      <p:tavLst>
                                        <p:tav tm="0">
                                          <p:val>
                                            <p:clrVal>
                                              <a:schemeClr val="accent2"/>
                                            </p:clrVal>
                                          </p:val>
                                        </p:tav>
                                        <p:tav tm="50000">
                                          <p:val>
                                            <p:clrVal>
                                              <a:schemeClr val="hlink"/>
                                            </p:clrVal>
                                          </p:val>
                                        </p:tav>
                                      </p:tavLst>
                                    </p:anim>
                                    <p:set>
                                      <p:cBhvr>
                                        <p:cTn id="31"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2" name="Rectangle 11"/>
          <p:cNvSpPr/>
          <p:nvPr/>
        </p:nvSpPr>
        <p:spPr>
          <a:xfrm>
            <a:off x="309530" y="1643050"/>
            <a:ext cx="9220200" cy="3549642"/>
          </a:xfrm>
          <a:prstGeom prst="rect">
            <a:avLst/>
          </a:prstGeom>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Rectangle 12"/>
          <p:cNvSpPr/>
          <p:nvPr/>
        </p:nvSpPr>
        <p:spPr>
          <a:xfrm>
            <a:off x="309530" y="1643050"/>
            <a:ext cx="9220200" cy="354964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15590" tIns="583184" rIns="715590" bIns="199136" numCol="1" spcCol="1270" anchor="t" anchorCtr="0">
            <a:noAutofit/>
          </a:bodyPr>
          <a:lstStyle/>
          <a:p>
            <a:pPr marL="0" lvl="1" algn="justLow" defTabSz="1244600" rtl="1">
              <a:spcBef>
                <a:spcPct val="0"/>
              </a:spcBef>
              <a:buChar char="••"/>
            </a:pPr>
            <a:r>
              <a:rPr lang="fa-IR" sz="4400" b="1" kern="1200" dirty="0" smtClean="0">
                <a:cs typeface="B Zar" pitchFamily="2" charset="-78"/>
              </a:rPr>
              <a:t>كثيرالشك كسى است كه در يك نماز، سه مرتبه شك كند، يا در سه نماز پشت سر هم، مثلاً نماز صبح، ظهر و عصر، شك كند و وظيفه او بدين شرح است:</a:t>
            </a:r>
            <a:endParaRPr lang="en-US" sz="4400" b="1" kern="1200" dirty="0">
              <a:cs typeface="B Zar" pitchFamily="2" charset="-78"/>
            </a:endParaRPr>
          </a:p>
        </p:txBody>
      </p:sp>
      <p:sp>
        <p:nvSpPr>
          <p:cNvPr id="10" name="Rounded Rectangle 9"/>
          <p:cNvSpPr/>
          <p:nvPr/>
        </p:nvSpPr>
        <p:spPr>
          <a:xfrm>
            <a:off x="5453065" y="1229770"/>
            <a:ext cx="3615653" cy="826560"/>
          </a:xfrm>
          <a:prstGeom prst="roundRect">
            <a:avLst/>
          </a:prstGeom>
        </p:spPr>
        <p:style>
          <a:lnRef idx="1">
            <a:schemeClr val="accent5"/>
          </a:lnRef>
          <a:fillRef idx="2">
            <a:schemeClr val="accent5"/>
          </a:fillRef>
          <a:effectRef idx="1">
            <a:schemeClr val="accent5"/>
          </a:effectRef>
          <a:fontRef idx="minor">
            <a:schemeClr val="dk1"/>
          </a:fontRef>
        </p:style>
      </p:sp>
      <p:sp>
        <p:nvSpPr>
          <p:cNvPr id="11" name="Rounded Rectangle 6"/>
          <p:cNvSpPr/>
          <p:nvPr/>
        </p:nvSpPr>
        <p:spPr>
          <a:xfrm>
            <a:off x="2654928" y="1330104"/>
            <a:ext cx="6373442" cy="745862"/>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dk1"/>
          </a:fontRef>
        </p:style>
        <p:txBody>
          <a:bodyPr spcFirstLastPara="0" vert="horz" wrap="square" lIns="243951" tIns="0" rIns="243951" bIns="0" numCol="1" spcCol="1270" anchor="ctr" anchorCtr="0">
            <a:noAutofit/>
          </a:bodyPr>
          <a:lstStyle/>
          <a:p>
            <a:pPr lvl="0" algn="r" defTabSz="666750" rtl="1">
              <a:lnSpc>
                <a:spcPct val="90000"/>
              </a:lnSpc>
              <a:spcBef>
                <a:spcPct val="0"/>
              </a:spcBef>
              <a:spcAft>
                <a:spcPct val="35000"/>
              </a:spcAft>
            </a:pPr>
            <a:r>
              <a:rPr lang="fa-IR" sz="4000" b="1" kern="1200" dirty="0" smtClean="0">
                <a:cs typeface="B Zar" pitchFamily="2" charset="-78"/>
              </a:rPr>
              <a:t>وظيفه كثيرالشك</a:t>
            </a:r>
            <a:endParaRPr lang="fa-IR" sz="4000"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1"/>
                                        </p:tgtEl>
                                        <p:attrNameLst>
                                          <p:attrName>style.visibility</p:attrName>
                                        </p:attrNameLst>
                                      </p:cBhvr>
                                      <p:to>
                                        <p:strVal val="visible"/>
                                      </p:to>
                                    </p:set>
                                    <p:anim calcmode="discrete" valueType="clr">
                                      <p:cBhvr override="childStyle">
                                        <p:cTn id="14"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gtEl>
                                        <p:attrNameLst>
                                          <p:attrName>fillcolor</p:attrName>
                                        </p:attrNameLst>
                                      </p:cBhvr>
                                      <p:tavLst>
                                        <p:tav tm="0">
                                          <p:val>
                                            <p:clrVal>
                                              <a:schemeClr val="accent2"/>
                                            </p:clrVal>
                                          </p:val>
                                        </p:tav>
                                        <p:tav tm="50000">
                                          <p:val>
                                            <p:clrVal>
                                              <a:schemeClr val="hlink"/>
                                            </p:clrVal>
                                          </p:val>
                                        </p:tav>
                                      </p:tavLst>
                                    </p:anim>
                                    <p:set>
                                      <p:cBhvr>
                                        <p:cTn id="16" dur="80"/>
                                        <p:tgtEl>
                                          <p:spTgt spid="11"/>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3"/>
                                        </p:tgtEl>
                                        <p:attrNameLst>
                                          <p:attrName>style.visibility</p:attrName>
                                        </p:attrNameLst>
                                      </p:cBhvr>
                                      <p:to>
                                        <p:strVal val="visible"/>
                                      </p:to>
                                    </p:set>
                                    <p:anim calcmode="discrete" valueType="clr">
                                      <p:cBhvr override="childStyle">
                                        <p:cTn id="28"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3"/>
                                        </p:tgtEl>
                                        <p:attrNameLst>
                                          <p:attrName>fillcolor</p:attrName>
                                        </p:attrNameLst>
                                      </p:cBhvr>
                                      <p:tavLst>
                                        <p:tav tm="0">
                                          <p:val>
                                            <p:clrVal>
                                              <a:schemeClr val="accent2"/>
                                            </p:clrVal>
                                          </p:val>
                                        </p:tav>
                                        <p:tav tm="50000">
                                          <p:val>
                                            <p:clrVal>
                                              <a:schemeClr val="hlink"/>
                                            </p:clrVal>
                                          </p:val>
                                        </p:tav>
                                      </p:tavLst>
                                    </p:anim>
                                    <p:set>
                                      <p:cBhvr>
                                        <p:cTn id="30" dur="8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6" name="Freeform 15"/>
          <p:cNvSpPr/>
          <p:nvPr/>
        </p:nvSpPr>
        <p:spPr>
          <a:xfrm>
            <a:off x="209616" y="1130865"/>
            <a:ext cx="9601168" cy="5386500"/>
          </a:xfrm>
          <a:custGeom>
            <a:avLst/>
            <a:gdLst>
              <a:gd name="connsiteX0" fmla="*/ 0 w 9601168"/>
              <a:gd name="connsiteY0" fmla="*/ 0 h 5386500"/>
              <a:gd name="connsiteX1" fmla="*/ 9601168 w 9601168"/>
              <a:gd name="connsiteY1" fmla="*/ 0 h 5386500"/>
              <a:gd name="connsiteX2" fmla="*/ 9601168 w 9601168"/>
              <a:gd name="connsiteY2" fmla="*/ 5386500 h 5386500"/>
              <a:gd name="connsiteX3" fmla="*/ 0 w 9601168"/>
              <a:gd name="connsiteY3" fmla="*/ 5386500 h 5386500"/>
              <a:gd name="connsiteX4" fmla="*/ 0 w 9601168"/>
              <a:gd name="connsiteY4" fmla="*/ 0 h 538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168" h="5386500">
                <a:moveTo>
                  <a:pt x="0" y="0"/>
                </a:moveTo>
                <a:lnTo>
                  <a:pt x="9601168" y="0"/>
                </a:lnTo>
                <a:lnTo>
                  <a:pt x="9601168" y="5386500"/>
                </a:lnTo>
                <a:lnTo>
                  <a:pt x="0" y="5386500"/>
                </a:lnTo>
                <a:lnTo>
                  <a:pt x="0" y="0"/>
                </a:lnTo>
                <a:close/>
              </a:path>
            </a:pathLst>
          </a:custGeom>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45157" tIns="791464" rIns="745157" bIns="270256" numCol="1" spcCol="1270" anchor="t" anchorCtr="0">
            <a:noAutofit/>
          </a:bodyPr>
          <a:lstStyle/>
          <a:p>
            <a:pPr marL="285750" lvl="1" indent="-285750" algn="justLow" defTabSz="1689100" rtl="1">
              <a:lnSpc>
                <a:spcPts val="4400"/>
              </a:lnSpc>
              <a:spcBef>
                <a:spcPct val="0"/>
              </a:spcBef>
            </a:pPr>
            <a:r>
              <a:rPr lang="fa-IR" sz="3800" b="1" kern="1200" dirty="0" smtClean="0">
                <a:cs typeface="B Zar" pitchFamily="2" charset="-78"/>
              </a:rPr>
              <a:t>1ـ اگر طرف بيشتر شك، نماز را باطل نمى‏كند؛ مثلاً در نماز چهار ركعتى شك بين سه و چهار برايش پيش مى‏آيد: بنا را بر بيشتر مى‏گذارد.</a:t>
            </a:r>
            <a:endParaRPr lang="en-US" sz="3800" b="1" kern="1200" dirty="0">
              <a:cs typeface="B Zar" pitchFamily="2" charset="-78"/>
            </a:endParaRPr>
          </a:p>
          <a:p>
            <a:pPr marL="285750" lvl="1" indent="-285750" algn="justLow" defTabSz="1689100" rtl="1">
              <a:lnSpc>
                <a:spcPts val="4400"/>
              </a:lnSpc>
              <a:spcBef>
                <a:spcPct val="0"/>
              </a:spcBef>
            </a:pPr>
            <a:r>
              <a:rPr lang="fa-IR" sz="3800" b="1" kern="1200" dirty="0" smtClean="0">
                <a:cs typeface="B Zar" pitchFamily="2" charset="-78"/>
              </a:rPr>
              <a:t>2 ـ اگر طرف بيشتر شك، نماز را باطل مى‏كند: بنا را بر كمتر مى‏گذارد؛ مثلاً در شك بين چهار و پنج، بنا را بر چهار مى‏گذارد.</a:t>
            </a:r>
            <a:endParaRPr lang="en-US" sz="3800" b="1" kern="1200" dirty="0">
              <a:cs typeface="B Zar" pitchFamily="2" charset="-78"/>
            </a:endParaRPr>
          </a:p>
        </p:txBody>
      </p:sp>
      <p:sp>
        <p:nvSpPr>
          <p:cNvPr id="17" name="Freeform 16"/>
          <p:cNvSpPr/>
          <p:nvPr/>
        </p:nvSpPr>
        <p:spPr>
          <a:xfrm>
            <a:off x="4167182" y="687273"/>
            <a:ext cx="5163542" cy="884339"/>
          </a:xfrm>
          <a:custGeom>
            <a:avLst/>
            <a:gdLst>
              <a:gd name="connsiteX0" fmla="*/ 0 w 6720817"/>
              <a:gd name="connsiteY0" fmla="*/ 147393 h 884339"/>
              <a:gd name="connsiteX1" fmla="*/ 43171 w 6720817"/>
              <a:gd name="connsiteY1" fmla="*/ 43170 h 884339"/>
              <a:gd name="connsiteX2" fmla="*/ 147394 w 6720817"/>
              <a:gd name="connsiteY2" fmla="*/ 0 h 884339"/>
              <a:gd name="connsiteX3" fmla="*/ 6573424 w 6720817"/>
              <a:gd name="connsiteY3" fmla="*/ 0 h 884339"/>
              <a:gd name="connsiteX4" fmla="*/ 6677647 w 6720817"/>
              <a:gd name="connsiteY4" fmla="*/ 43171 h 884339"/>
              <a:gd name="connsiteX5" fmla="*/ 6720817 w 6720817"/>
              <a:gd name="connsiteY5" fmla="*/ 147394 h 884339"/>
              <a:gd name="connsiteX6" fmla="*/ 6720817 w 6720817"/>
              <a:gd name="connsiteY6" fmla="*/ 736946 h 884339"/>
              <a:gd name="connsiteX7" fmla="*/ 6677647 w 6720817"/>
              <a:gd name="connsiteY7" fmla="*/ 841169 h 884339"/>
              <a:gd name="connsiteX8" fmla="*/ 6573424 w 6720817"/>
              <a:gd name="connsiteY8" fmla="*/ 884339 h 884339"/>
              <a:gd name="connsiteX9" fmla="*/ 147393 w 6720817"/>
              <a:gd name="connsiteY9" fmla="*/ 884339 h 884339"/>
              <a:gd name="connsiteX10" fmla="*/ 43170 w 6720817"/>
              <a:gd name="connsiteY10" fmla="*/ 841168 h 884339"/>
              <a:gd name="connsiteX11" fmla="*/ 0 w 6720817"/>
              <a:gd name="connsiteY11" fmla="*/ 736945 h 884339"/>
              <a:gd name="connsiteX12" fmla="*/ 0 w 6720817"/>
              <a:gd name="connsiteY12" fmla="*/ 147393 h 88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20817" h="884339">
                <a:moveTo>
                  <a:pt x="0" y="147393"/>
                </a:moveTo>
                <a:cubicBezTo>
                  <a:pt x="0" y="108302"/>
                  <a:pt x="15529" y="70812"/>
                  <a:pt x="43171" y="43170"/>
                </a:cubicBezTo>
                <a:cubicBezTo>
                  <a:pt x="70813" y="15528"/>
                  <a:pt x="108303" y="0"/>
                  <a:pt x="147394" y="0"/>
                </a:cubicBezTo>
                <a:lnTo>
                  <a:pt x="6573424" y="0"/>
                </a:lnTo>
                <a:cubicBezTo>
                  <a:pt x="6612515" y="0"/>
                  <a:pt x="6650005" y="15529"/>
                  <a:pt x="6677647" y="43171"/>
                </a:cubicBezTo>
                <a:cubicBezTo>
                  <a:pt x="6705289" y="70813"/>
                  <a:pt x="6720817" y="108303"/>
                  <a:pt x="6720817" y="147394"/>
                </a:cubicBezTo>
                <a:lnTo>
                  <a:pt x="6720817" y="736946"/>
                </a:lnTo>
                <a:cubicBezTo>
                  <a:pt x="6720817" y="776037"/>
                  <a:pt x="6705288" y="813527"/>
                  <a:pt x="6677647" y="841169"/>
                </a:cubicBezTo>
                <a:cubicBezTo>
                  <a:pt x="6650005" y="868811"/>
                  <a:pt x="6612515" y="884339"/>
                  <a:pt x="6573424" y="884339"/>
                </a:cubicBezTo>
                <a:lnTo>
                  <a:pt x="147393" y="884339"/>
                </a:lnTo>
                <a:cubicBezTo>
                  <a:pt x="108302" y="884339"/>
                  <a:pt x="70812" y="868810"/>
                  <a:pt x="43170" y="841168"/>
                </a:cubicBezTo>
                <a:cubicBezTo>
                  <a:pt x="15528" y="813526"/>
                  <a:pt x="0" y="776036"/>
                  <a:pt x="0" y="736945"/>
                </a:cubicBezTo>
                <a:lnTo>
                  <a:pt x="0" y="14739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297201" tIns="43170" rIns="297201" bIns="43170" numCol="1" spcCol="1270" anchor="ctr" anchorCtr="0">
            <a:noAutofit/>
          </a:bodyPr>
          <a:lstStyle/>
          <a:p>
            <a:pPr lvl="0" algn="r" defTabSz="1689100" rtl="1">
              <a:lnSpc>
                <a:spcPct val="90000"/>
              </a:lnSpc>
              <a:spcBef>
                <a:spcPct val="0"/>
              </a:spcBef>
              <a:spcAft>
                <a:spcPct val="35000"/>
              </a:spcAft>
            </a:pPr>
            <a:r>
              <a:rPr lang="fa-IR" sz="3800" b="1" kern="1200" dirty="0" smtClean="0">
                <a:cs typeface="B Zar" pitchFamily="2" charset="-78"/>
              </a:rPr>
              <a:t>1 ـ شك در ركعات نماز</a:t>
            </a:r>
            <a:endParaRPr lang="en-US" sz="38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
                                        </p:tgtEl>
                                        <p:attrNameLst>
                                          <p:attrName>fillcolor</p:attrName>
                                        </p:attrNameLst>
                                      </p:cBhvr>
                                      <p:tavLst>
                                        <p:tav tm="0">
                                          <p:val>
                                            <p:clrVal>
                                              <a:schemeClr val="accent2"/>
                                            </p:clrVal>
                                          </p:val>
                                        </p:tav>
                                        <p:tav tm="50000">
                                          <p:val>
                                            <p:clrVal>
                                              <a:schemeClr val="hlink"/>
                                            </p:clrVal>
                                          </p:val>
                                        </p:tav>
                                      </p:tavLst>
                                    </p:anim>
                                    <p:set>
                                      <p:cBhvr>
                                        <p:cTn id="9" dur="80"/>
                                        <p:tgtEl>
                                          <p:spTgt spid="1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6"/>
                                        </p:tgtEl>
                                        <p:attrNameLst>
                                          <p:attrName>style.visibility</p:attrName>
                                        </p:attrNameLst>
                                      </p:cBhvr>
                                      <p:to>
                                        <p:strVal val="visible"/>
                                      </p:to>
                                    </p:set>
                                    <p:anim calcmode="discrete" valueType="clr">
                                      <p:cBhvr override="childStyle">
                                        <p:cTn id="14"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
                                        </p:tgtEl>
                                        <p:attrNameLst>
                                          <p:attrName>fillcolor</p:attrName>
                                        </p:attrNameLst>
                                      </p:cBhvr>
                                      <p:tavLst>
                                        <p:tav tm="0">
                                          <p:val>
                                            <p:clrVal>
                                              <a:schemeClr val="accent2"/>
                                            </p:clrVal>
                                          </p:val>
                                        </p:tav>
                                        <p:tav tm="50000">
                                          <p:val>
                                            <p:clrVal>
                                              <a:schemeClr val="hlink"/>
                                            </p:clrVal>
                                          </p:val>
                                        </p:tav>
                                      </p:tavLst>
                                    </p:anim>
                                    <p:set>
                                      <p:cBhvr>
                                        <p:cTn id="16"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6" name="Freeform 15"/>
          <p:cNvSpPr/>
          <p:nvPr/>
        </p:nvSpPr>
        <p:spPr>
          <a:xfrm>
            <a:off x="209616" y="1130865"/>
            <a:ext cx="9601168" cy="5386500"/>
          </a:xfrm>
          <a:custGeom>
            <a:avLst/>
            <a:gdLst>
              <a:gd name="connsiteX0" fmla="*/ 0 w 9601168"/>
              <a:gd name="connsiteY0" fmla="*/ 0 h 5386500"/>
              <a:gd name="connsiteX1" fmla="*/ 9601168 w 9601168"/>
              <a:gd name="connsiteY1" fmla="*/ 0 h 5386500"/>
              <a:gd name="connsiteX2" fmla="*/ 9601168 w 9601168"/>
              <a:gd name="connsiteY2" fmla="*/ 5386500 h 5386500"/>
              <a:gd name="connsiteX3" fmla="*/ 0 w 9601168"/>
              <a:gd name="connsiteY3" fmla="*/ 5386500 h 5386500"/>
              <a:gd name="connsiteX4" fmla="*/ 0 w 9601168"/>
              <a:gd name="connsiteY4" fmla="*/ 0 h 538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168" h="5386500">
                <a:moveTo>
                  <a:pt x="0" y="0"/>
                </a:moveTo>
                <a:lnTo>
                  <a:pt x="9601168" y="0"/>
                </a:lnTo>
                <a:lnTo>
                  <a:pt x="9601168" y="5386500"/>
                </a:lnTo>
                <a:lnTo>
                  <a:pt x="0" y="5386500"/>
                </a:lnTo>
                <a:lnTo>
                  <a:pt x="0" y="0"/>
                </a:lnTo>
                <a:close/>
              </a:path>
            </a:pathLst>
          </a:custGeom>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45157" tIns="791464" rIns="745157" bIns="270256" numCol="1" spcCol="1270" anchor="t" anchorCtr="0">
            <a:noAutofit/>
          </a:bodyPr>
          <a:lstStyle/>
          <a:p>
            <a:pPr algn="justLow" defTabSz="1689100" rtl="1">
              <a:lnSpc>
                <a:spcPct val="90000"/>
              </a:lnSpc>
              <a:spcBef>
                <a:spcPct val="0"/>
              </a:spcBef>
              <a:spcAft>
                <a:spcPct val="35000"/>
              </a:spcAft>
            </a:pPr>
            <a:r>
              <a:rPr lang="fa-IR" sz="3800" b="1" dirty="0" smtClean="0">
                <a:solidFill>
                  <a:schemeClr val="dk1"/>
                </a:solidFill>
                <a:cs typeface="B Zar" pitchFamily="2" charset="-78"/>
              </a:rPr>
              <a:t>1ـ اگر انجام دادن آن نماز را باطل‏نمى‏كند: بايدبنا بگذارد كه آن را بجا آورده؛ مثلاً شك كند يك سجده بجا آورده يا دو سجده: بنا مى‏گذارد بر انجام دادن دو سجده.</a:t>
            </a:r>
          </a:p>
          <a:p>
            <a:pPr algn="justLow" defTabSz="1689100" rtl="1">
              <a:lnSpc>
                <a:spcPct val="90000"/>
              </a:lnSpc>
              <a:spcBef>
                <a:spcPct val="0"/>
              </a:spcBef>
              <a:spcAft>
                <a:spcPct val="35000"/>
              </a:spcAft>
            </a:pPr>
            <a:r>
              <a:rPr lang="fa-IR" sz="3800" b="1" dirty="0" smtClean="0">
                <a:solidFill>
                  <a:schemeClr val="dk1"/>
                </a:solidFill>
                <a:cs typeface="B Zar" pitchFamily="2" charset="-78"/>
              </a:rPr>
              <a:t>2ـ اگر انجام دادن آن نماز را باطل مى‏كند: بايد بنا بگذارد كه آن را انجام نداده؛ مثلاً شك كند يك ركوع بجا آورده يا دو تا: بنا مى‏گذارد بر انجام يك ركوع.</a:t>
            </a:r>
            <a:endParaRPr lang="en-US" sz="3800" b="1" dirty="0" smtClean="0">
              <a:solidFill>
                <a:schemeClr val="dk1"/>
              </a:solidFill>
              <a:cs typeface="B Zar" pitchFamily="2" charset="-78"/>
            </a:endParaRPr>
          </a:p>
        </p:txBody>
      </p:sp>
      <p:sp>
        <p:nvSpPr>
          <p:cNvPr id="17" name="Freeform 16"/>
          <p:cNvSpPr/>
          <p:nvPr/>
        </p:nvSpPr>
        <p:spPr>
          <a:xfrm>
            <a:off x="4452934" y="687273"/>
            <a:ext cx="4877790" cy="884339"/>
          </a:xfrm>
          <a:custGeom>
            <a:avLst/>
            <a:gdLst>
              <a:gd name="connsiteX0" fmla="*/ 0 w 6720817"/>
              <a:gd name="connsiteY0" fmla="*/ 147393 h 884339"/>
              <a:gd name="connsiteX1" fmla="*/ 43171 w 6720817"/>
              <a:gd name="connsiteY1" fmla="*/ 43170 h 884339"/>
              <a:gd name="connsiteX2" fmla="*/ 147394 w 6720817"/>
              <a:gd name="connsiteY2" fmla="*/ 0 h 884339"/>
              <a:gd name="connsiteX3" fmla="*/ 6573424 w 6720817"/>
              <a:gd name="connsiteY3" fmla="*/ 0 h 884339"/>
              <a:gd name="connsiteX4" fmla="*/ 6677647 w 6720817"/>
              <a:gd name="connsiteY4" fmla="*/ 43171 h 884339"/>
              <a:gd name="connsiteX5" fmla="*/ 6720817 w 6720817"/>
              <a:gd name="connsiteY5" fmla="*/ 147394 h 884339"/>
              <a:gd name="connsiteX6" fmla="*/ 6720817 w 6720817"/>
              <a:gd name="connsiteY6" fmla="*/ 736946 h 884339"/>
              <a:gd name="connsiteX7" fmla="*/ 6677647 w 6720817"/>
              <a:gd name="connsiteY7" fmla="*/ 841169 h 884339"/>
              <a:gd name="connsiteX8" fmla="*/ 6573424 w 6720817"/>
              <a:gd name="connsiteY8" fmla="*/ 884339 h 884339"/>
              <a:gd name="connsiteX9" fmla="*/ 147393 w 6720817"/>
              <a:gd name="connsiteY9" fmla="*/ 884339 h 884339"/>
              <a:gd name="connsiteX10" fmla="*/ 43170 w 6720817"/>
              <a:gd name="connsiteY10" fmla="*/ 841168 h 884339"/>
              <a:gd name="connsiteX11" fmla="*/ 0 w 6720817"/>
              <a:gd name="connsiteY11" fmla="*/ 736945 h 884339"/>
              <a:gd name="connsiteX12" fmla="*/ 0 w 6720817"/>
              <a:gd name="connsiteY12" fmla="*/ 147393 h 884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20817" h="884339">
                <a:moveTo>
                  <a:pt x="0" y="147393"/>
                </a:moveTo>
                <a:cubicBezTo>
                  <a:pt x="0" y="108302"/>
                  <a:pt x="15529" y="70812"/>
                  <a:pt x="43171" y="43170"/>
                </a:cubicBezTo>
                <a:cubicBezTo>
                  <a:pt x="70813" y="15528"/>
                  <a:pt x="108303" y="0"/>
                  <a:pt x="147394" y="0"/>
                </a:cubicBezTo>
                <a:lnTo>
                  <a:pt x="6573424" y="0"/>
                </a:lnTo>
                <a:cubicBezTo>
                  <a:pt x="6612515" y="0"/>
                  <a:pt x="6650005" y="15529"/>
                  <a:pt x="6677647" y="43171"/>
                </a:cubicBezTo>
                <a:cubicBezTo>
                  <a:pt x="6705289" y="70813"/>
                  <a:pt x="6720817" y="108303"/>
                  <a:pt x="6720817" y="147394"/>
                </a:cubicBezTo>
                <a:lnTo>
                  <a:pt x="6720817" y="736946"/>
                </a:lnTo>
                <a:cubicBezTo>
                  <a:pt x="6720817" y="776037"/>
                  <a:pt x="6705288" y="813527"/>
                  <a:pt x="6677647" y="841169"/>
                </a:cubicBezTo>
                <a:cubicBezTo>
                  <a:pt x="6650005" y="868811"/>
                  <a:pt x="6612515" y="884339"/>
                  <a:pt x="6573424" y="884339"/>
                </a:cubicBezTo>
                <a:lnTo>
                  <a:pt x="147393" y="884339"/>
                </a:lnTo>
                <a:cubicBezTo>
                  <a:pt x="108302" y="884339"/>
                  <a:pt x="70812" y="868810"/>
                  <a:pt x="43170" y="841168"/>
                </a:cubicBezTo>
                <a:cubicBezTo>
                  <a:pt x="15528" y="813526"/>
                  <a:pt x="0" y="776036"/>
                  <a:pt x="0" y="736945"/>
                </a:cubicBezTo>
                <a:lnTo>
                  <a:pt x="0" y="14739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297201" tIns="43170" rIns="297201" bIns="43170" numCol="1" spcCol="1270" anchor="ctr" anchorCtr="0">
            <a:noAutofit/>
          </a:bodyPr>
          <a:lstStyle/>
          <a:p>
            <a:pPr algn="r" defTabSz="1689100" rtl="1">
              <a:lnSpc>
                <a:spcPct val="90000"/>
              </a:lnSpc>
              <a:spcBef>
                <a:spcPct val="0"/>
              </a:spcBef>
              <a:spcAft>
                <a:spcPct val="35000"/>
              </a:spcAft>
            </a:pPr>
            <a:r>
              <a:rPr lang="fa-IR" sz="3800" b="1" dirty="0" smtClean="0">
                <a:cs typeface="B Zar" pitchFamily="2" charset="-78"/>
              </a:rPr>
              <a:t>2 ـ شك در اجزاى نماز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
                                        </p:tgtEl>
                                        <p:attrNameLst>
                                          <p:attrName>style.visibility</p:attrName>
                                        </p:attrNameLst>
                                      </p:cBhvr>
                                      <p:to>
                                        <p:strVal val="visible"/>
                                      </p:to>
                                    </p:set>
                                    <p:anim calcmode="discrete" valueType="clr">
                                      <p:cBhvr override="childStyle">
                                        <p:cTn id="7"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
                                        </p:tgtEl>
                                        <p:attrNameLst>
                                          <p:attrName>fillcolor</p:attrName>
                                        </p:attrNameLst>
                                      </p:cBhvr>
                                      <p:tavLst>
                                        <p:tav tm="0">
                                          <p:val>
                                            <p:clrVal>
                                              <a:schemeClr val="accent2"/>
                                            </p:clrVal>
                                          </p:val>
                                        </p:tav>
                                        <p:tav tm="50000">
                                          <p:val>
                                            <p:clrVal>
                                              <a:schemeClr val="hlink"/>
                                            </p:clrVal>
                                          </p:val>
                                        </p:tav>
                                      </p:tavLst>
                                    </p:anim>
                                    <p:set>
                                      <p:cBhvr>
                                        <p:cTn id="9" dur="80"/>
                                        <p:tgtEl>
                                          <p:spTgt spid="1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6"/>
                                        </p:tgtEl>
                                        <p:attrNameLst>
                                          <p:attrName>style.visibility</p:attrName>
                                        </p:attrNameLst>
                                      </p:cBhvr>
                                      <p:to>
                                        <p:strVal val="visible"/>
                                      </p:to>
                                    </p:set>
                                    <p:anim calcmode="discrete" valueType="clr">
                                      <p:cBhvr override="childStyle">
                                        <p:cTn id="14"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
                                        </p:tgtEl>
                                        <p:attrNameLst>
                                          <p:attrName>fillcolor</p:attrName>
                                        </p:attrNameLst>
                                      </p:cBhvr>
                                      <p:tavLst>
                                        <p:tav tm="0">
                                          <p:val>
                                            <p:clrVal>
                                              <a:schemeClr val="accent2"/>
                                            </p:clrVal>
                                          </p:val>
                                        </p:tav>
                                        <p:tav tm="50000">
                                          <p:val>
                                            <p:clrVal>
                                              <a:schemeClr val="hlink"/>
                                            </p:clrVal>
                                          </p:val>
                                        </p:tav>
                                      </p:tavLst>
                                    </p:anim>
                                    <p:set>
                                      <p:cBhvr>
                                        <p:cTn id="16"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481124"/>
            <a:ext cx="8358246" cy="4401205"/>
          </a:xfrm>
          <a:prstGeom prst="rect">
            <a:avLst/>
          </a:prstGeom>
        </p:spPr>
        <p:txBody>
          <a:bodyPr wrap="square">
            <a:spAutoFit/>
          </a:bodyPr>
          <a:lstStyle/>
          <a:p>
            <a:pPr algn="justLow" defTabSz="1244600" rtl="1">
              <a:lnSpc>
                <a:spcPts val="4800"/>
              </a:lnSpc>
              <a:spcBef>
                <a:spcPct val="0"/>
              </a:spcBef>
            </a:pPr>
            <a:r>
              <a:rPr lang="fa-IR" sz="4000" b="1" dirty="0" smtClean="0">
                <a:solidFill>
                  <a:schemeClr val="dk1"/>
                </a:solidFill>
                <a:cs typeface="B Zar" pitchFamily="2" charset="-78"/>
              </a:rPr>
              <a:t>در نماز جماعت اگر امام جماعت شك كند ولى مأموم شك نداشته باشد و مثلاً با بلند گفتن ذكرى امام را مطّلع كند، امام جماعت به شك خود اعتنا نمى‏كند و همچنين اگر مأموم شك كند ولى امام جماعت شك نداشته باشد، همانند امام جماعت، عمل مى‏كند و صحيح است.</a:t>
            </a:r>
            <a:endParaRPr lang="en-US" sz="4000" b="1" dirty="0">
              <a:solidFill>
                <a:schemeClr val="dk1"/>
              </a:solidFill>
              <a:cs typeface="B Zar" pitchFamily="2" charset="-78"/>
            </a:endParaRPr>
          </a:p>
        </p:txBody>
      </p:sp>
      <p:sp>
        <p:nvSpPr>
          <p:cNvPr id="10" name="Rectangle 9"/>
          <p:cNvSpPr/>
          <p:nvPr/>
        </p:nvSpPr>
        <p:spPr>
          <a:xfrm>
            <a:off x="5881365" y="609580"/>
            <a:ext cx="3286477" cy="707886"/>
          </a:xfrm>
          <a:prstGeom prst="rect">
            <a:avLst/>
          </a:prstGeom>
        </p:spPr>
        <p:txBody>
          <a:bodyPr wrap="none">
            <a:spAutoFit/>
          </a:bodyPr>
          <a:lstStyle/>
          <a:p>
            <a:pPr rtl="1"/>
            <a:r>
              <a:rPr lang="fa-IR" sz="4000" b="1" dirty="0" smtClean="0">
                <a:solidFill>
                  <a:srgbClr val="C00000"/>
                </a:solidFill>
                <a:cs typeface="B Zar" pitchFamily="2" charset="-78"/>
              </a:rPr>
              <a:t>شك امام و مأموم</a:t>
            </a:r>
            <a:endParaRPr lang="en-US" sz="40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
                                        </p:tgtEl>
                                        <p:attrNameLst>
                                          <p:attrName>fillcolor</p:attrName>
                                        </p:attrNameLst>
                                      </p:cBhvr>
                                      <p:tavLst>
                                        <p:tav tm="0">
                                          <p:val>
                                            <p:clrVal>
                                              <a:schemeClr val="accent2"/>
                                            </p:clrVal>
                                          </p:val>
                                        </p:tav>
                                        <p:tav tm="50000">
                                          <p:val>
                                            <p:clrVal>
                                              <a:schemeClr val="hlink"/>
                                            </p:clrVal>
                                          </p:val>
                                        </p:tav>
                                      </p:tavLst>
                                    </p:anim>
                                    <p:set>
                                      <p:cBhvr>
                                        <p:cTn id="1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8" name="Rounded Rectangle 7"/>
          <p:cNvSpPr/>
          <p:nvPr/>
        </p:nvSpPr>
        <p:spPr>
          <a:xfrm>
            <a:off x="595282" y="1357298"/>
            <a:ext cx="8858312" cy="5143536"/>
          </a:xfrm>
          <a:prstGeom prst="roundRect">
            <a:avLst>
              <a:gd name="adj" fmla="val 891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842934" y="1556916"/>
            <a:ext cx="8358246" cy="1938992"/>
          </a:xfrm>
          <a:prstGeom prst="rect">
            <a:avLst/>
          </a:prstGeom>
        </p:spPr>
        <p:txBody>
          <a:bodyPr wrap="square">
            <a:spAutoFit/>
          </a:bodyPr>
          <a:lstStyle/>
          <a:p>
            <a:pPr lvl="0" algn="justLow" defTabSz="1244600" rtl="1">
              <a:lnSpc>
                <a:spcPts val="4800"/>
              </a:lnSpc>
              <a:spcBef>
                <a:spcPct val="0"/>
              </a:spcBef>
            </a:pPr>
            <a:r>
              <a:rPr lang="fa-IR" sz="4000" b="1" dirty="0" smtClean="0">
                <a:solidFill>
                  <a:schemeClr val="dk1"/>
                </a:solidFill>
                <a:cs typeface="B Zar" pitchFamily="2" charset="-78"/>
              </a:rPr>
              <a:t>اگر نمازگزار در ركعات نماز مستحب شك كند: مانند وظيفه‏اى كه براى كثيرالشك گفته شد عمل مى‏كند.</a:t>
            </a:r>
            <a:endParaRPr lang="en-US" sz="4000" b="1" dirty="0">
              <a:solidFill>
                <a:schemeClr val="dk1"/>
              </a:solidFill>
              <a:cs typeface="B Zar" pitchFamily="2" charset="-78"/>
            </a:endParaRPr>
          </a:p>
        </p:txBody>
      </p:sp>
      <p:sp>
        <p:nvSpPr>
          <p:cNvPr id="10" name="Rectangle 9"/>
          <p:cNvSpPr/>
          <p:nvPr/>
        </p:nvSpPr>
        <p:spPr>
          <a:xfrm>
            <a:off x="5238752" y="604442"/>
            <a:ext cx="3895618" cy="707886"/>
          </a:xfrm>
          <a:prstGeom prst="rect">
            <a:avLst/>
          </a:prstGeom>
        </p:spPr>
        <p:txBody>
          <a:bodyPr wrap="none">
            <a:spAutoFit/>
          </a:bodyPr>
          <a:lstStyle/>
          <a:p>
            <a:pPr lvl="0" rtl="1"/>
            <a:r>
              <a:rPr lang="fa-IR" sz="4000" b="1" dirty="0" smtClean="0">
                <a:solidFill>
                  <a:srgbClr val="C00000"/>
                </a:solidFill>
                <a:cs typeface="B Zar" pitchFamily="2" charset="-78"/>
              </a:rPr>
              <a:t>شك در نماز مستحب</a:t>
            </a:r>
            <a:endParaRPr lang="en-US" sz="4000" b="1" dirty="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anim calcmode="discrete" valueType="clr">
                                      <p:cBhvr override="childStyle">
                                        <p:cTn id="19"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gtEl>
                                        <p:attrNameLst>
                                          <p:attrName>fillcolor</p:attrName>
                                        </p:attrNameLst>
                                      </p:cBhvr>
                                      <p:tavLst>
                                        <p:tav tm="0">
                                          <p:val>
                                            <p:clrVal>
                                              <a:schemeClr val="accent2"/>
                                            </p:clrVal>
                                          </p:val>
                                        </p:tav>
                                        <p:tav tm="50000">
                                          <p:val>
                                            <p:clrVal>
                                              <a:schemeClr val="hlink"/>
                                            </p:clrVal>
                                          </p:val>
                                        </p:tav>
                                      </p:tavLst>
                                    </p:anim>
                                    <p:set>
                                      <p:cBhvr>
                                        <p:cTn id="21"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92293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16</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4671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42950" y="2"/>
            <a:ext cx="1947890"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2 </a:t>
            </a:r>
            <a:endParaRPr lang="en-US" sz="2400" dirty="0">
              <a:solidFill>
                <a:schemeClr val="bg1"/>
              </a:solidFill>
            </a:endParaRPr>
          </a:p>
        </p:txBody>
      </p:sp>
      <p:sp>
        <p:nvSpPr>
          <p:cNvPr id="10" name="Freeform 9"/>
          <p:cNvSpPr/>
          <p:nvPr/>
        </p:nvSpPr>
        <p:spPr>
          <a:xfrm>
            <a:off x="5600540" y="3461205"/>
            <a:ext cx="666109" cy="984003"/>
          </a:xfrm>
          <a:custGeom>
            <a:avLst/>
            <a:gdLst/>
            <a:ahLst/>
            <a:cxnLst/>
            <a:rect l="0" t="0" r="0" b="0"/>
            <a:pathLst>
              <a:path>
                <a:moveTo>
                  <a:pt x="666109" y="0"/>
                </a:moveTo>
                <a:lnTo>
                  <a:pt x="332982" y="0"/>
                </a:lnTo>
                <a:lnTo>
                  <a:pt x="332982" y="984003"/>
                </a:lnTo>
                <a:lnTo>
                  <a:pt x="0" y="984003"/>
                </a:lnTo>
              </a:path>
            </a:pathLst>
          </a:custGeom>
        </p:spPr>
        <p:style>
          <a:lnRef idx="1">
            <a:schemeClr val="dk1"/>
          </a:lnRef>
          <a:fillRef idx="0">
            <a:schemeClr val="dk1"/>
          </a:fillRef>
          <a:effectRef idx="0">
            <a:schemeClr val="dk1"/>
          </a:effectRef>
          <a:fontRef idx="minor">
            <a:schemeClr val="tx1"/>
          </a:fontRef>
        </p:style>
      </p:sp>
      <p:sp>
        <p:nvSpPr>
          <p:cNvPr id="11" name="Freeform 10"/>
          <p:cNvSpPr/>
          <p:nvPr/>
        </p:nvSpPr>
        <p:spPr>
          <a:xfrm>
            <a:off x="5600540" y="2484229"/>
            <a:ext cx="666109" cy="976975"/>
          </a:xfrm>
          <a:custGeom>
            <a:avLst/>
            <a:gdLst/>
            <a:ahLst/>
            <a:cxnLst/>
            <a:rect l="0" t="0" r="0" b="0"/>
            <a:pathLst>
              <a:path>
                <a:moveTo>
                  <a:pt x="666109" y="976975"/>
                </a:moveTo>
                <a:lnTo>
                  <a:pt x="332982" y="976975"/>
                </a:lnTo>
                <a:lnTo>
                  <a:pt x="332982" y="0"/>
                </a:lnTo>
                <a:lnTo>
                  <a:pt x="0" y="0"/>
                </a:lnTo>
              </a:path>
            </a:pathLst>
          </a:custGeom>
        </p:spPr>
        <p:style>
          <a:lnRef idx="1">
            <a:schemeClr val="dk1"/>
          </a:lnRef>
          <a:fillRef idx="0">
            <a:schemeClr val="dk1"/>
          </a:fillRef>
          <a:effectRef idx="0">
            <a:schemeClr val="dk1"/>
          </a:effectRef>
          <a:fontRef idx="minor">
            <a:schemeClr val="tx1"/>
          </a:fontRef>
        </p:style>
      </p:sp>
      <p:sp>
        <p:nvSpPr>
          <p:cNvPr id="13" name="Freeform 12"/>
          <p:cNvSpPr/>
          <p:nvPr/>
        </p:nvSpPr>
        <p:spPr>
          <a:xfrm>
            <a:off x="6266649" y="2750339"/>
            <a:ext cx="3329820" cy="1421731"/>
          </a:xfrm>
          <a:custGeom>
            <a:avLst/>
            <a:gdLst>
              <a:gd name="connsiteX0" fmla="*/ 0 w 3329820"/>
              <a:gd name="connsiteY0" fmla="*/ 0 h 1421731"/>
              <a:gd name="connsiteX1" fmla="*/ 3329820 w 3329820"/>
              <a:gd name="connsiteY1" fmla="*/ 0 h 1421731"/>
              <a:gd name="connsiteX2" fmla="*/ 3329820 w 3329820"/>
              <a:gd name="connsiteY2" fmla="*/ 1421731 h 1421731"/>
              <a:gd name="connsiteX3" fmla="*/ 0 w 3329820"/>
              <a:gd name="connsiteY3" fmla="*/ 1421731 h 1421731"/>
              <a:gd name="connsiteX4" fmla="*/ 0 w 3329820"/>
              <a:gd name="connsiteY4" fmla="*/ 0 h 1421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820" h="1421731">
                <a:moveTo>
                  <a:pt x="0" y="0"/>
                </a:moveTo>
                <a:lnTo>
                  <a:pt x="3329820" y="0"/>
                </a:lnTo>
                <a:lnTo>
                  <a:pt x="3329820" y="1421731"/>
                </a:lnTo>
                <a:lnTo>
                  <a:pt x="0" y="1421731"/>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شك در بجاى آوردن نماز</a:t>
            </a:r>
            <a:endParaRPr lang="en-US" sz="3600" b="1" kern="1200" dirty="0">
              <a:cs typeface="B Zar" pitchFamily="2" charset="-78"/>
            </a:endParaRPr>
          </a:p>
        </p:txBody>
      </p:sp>
      <p:sp>
        <p:nvSpPr>
          <p:cNvPr id="14" name="Freeform 13"/>
          <p:cNvSpPr/>
          <p:nvPr/>
        </p:nvSpPr>
        <p:spPr>
          <a:xfrm>
            <a:off x="381113" y="1711854"/>
            <a:ext cx="5219426" cy="1544750"/>
          </a:xfrm>
          <a:custGeom>
            <a:avLst/>
            <a:gdLst>
              <a:gd name="connsiteX0" fmla="*/ 0 w 5219426"/>
              <a:gd name="connsiteY0" fmla="*/ 0 h 1544750"/>
              <a:gd name="connsiteX1" fmla="*/ 5219426 w 5219426"/>
              <a:gd name="connsiteY1" fmla="*/ 0 h 1544750"/>
              <a:gd name="connsiteX2" fmla="*/ 5219426 w 5219426"/>
              <a:gd name="connsiteY2" fmla="*/ 1544750 h 1544750"/>
              <a:gd name="connsiteX3" fmla="*/ 0 w 5219426"/>
              <a:gd name="connsiteY3" fmla="*/ 1544750 h 1544750"/>
              <a:gd name="connsiteX4" fmla="*/ 0 w 5219426"/>
              <a:gd name="connsiteY4" fmla="*/ 0 h 1544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426" h="1544750">
                <a:moveTo>
                  <a:pt x="0" y="0"/>
                </a:moveTo>
                <a:lnTo>
                  <a:pt x="5219426" y="0"/>
                </a:lnTo>
                <a:lnTo>
                  <a:pt x="5219426" y="1544750"/>
                </a:lnTo>
                <a:lnTo>
                  <a:pt x="0" y="1544750"/>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پيش از گذشتن وقت بايد نماز را بخواند.</a:t>
            </a:r>
            <a:endParaRPr lang="en-US" sz="3200" b="1" kern="1200" dirty="0">
              <a:cs typeface="B Zar" pitchFamily="2" charset="-78"/>
            </a:endParaRPr>
          </a:p>
        </p:txBody>
      </p:sp>
      <p:sp>
        <p:nvSpPr>
          <p:cNvPr id="15" name="Freeform 14"/>
          <p:cNvSpPr/>
          <p:nvPr/>
        </p:nvSpPr>
        <p:spPr>
          <a:xfrm>
            <a:off x="381113" y="3672832"/>
            <a:ext cx="5219426" cy="1544750"/>
          </a:xfrm>
          <a:custGeom>
            <a:avLst/>
            <a:gdLst>
              <a:gd name="connsiteX0" fmla="*/ 0 w 5219426"/>
              <a:gd name="connsiteY0" fmla="*/ 0 h 1544750"/>
              <a:gd name="connsiteX1" fmla="*/ 5219426 w 5219426"/>
              <a:gd name="connsiteY1" fmla="*/ 0 h 1544750"/>
              <a:gd name="connsiteX2" fmla="*/ 5219426 w 5219426"/>
              <a:gd name="connsiteY2" fmla="*/ 1544750 h 1544750"/>
              <a:gd name="connsiteX3" fmla="*/ 0 w 5219426"/>
              <a:gd name="connsiteY3" fmla="*/ 1544750 h 1544750"/>
              <a:gd name="connsiteX4" fmla="*/ 0 w 5219426"/>
              <a:gd name="connsiteY4" fmla="*/ 0 h 1544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426" h="1544750">
                <a:moveTo>
                  <a:pt x="0" y="0"/>
                </a:moveTo>
                <a:lnTo>
                  <a:pt x="5219426" y="0"/>
                </a:lnTo>
                <a:lnTo>
                  <a:pt x="5219426" y="1544750"/>
                </a:lnTo>
                <a:lnTo>
                  <a:pt x="0" y="1544750"/>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پس از گذشتن وقت لازم نيست آن نماز را بخواند.</a:t>
            </a:r>
            <a:endParaRPr lang="en-US" sz="32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anim calcmode="discrete" valueType="clr">
                                      <p:cBhvr override="childStyle">
                                        <p:cTn id="7"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
                                        </p:tgtEl>
                                        <p:attrNameLst>
                                          <p:attrName>fillcolor</p:attrName>
                                        </p:attrNameLst>
                                      </p:cBhvr>
                                      <p:tavLst>
                                        <p:tav tm="0">
                                          <p:val>
                                            <p:clrVal>
                                              <a:schemeClr val="accent2"/>
                                            </p:clrVal>
                                          </p:val>
                                        </p:tav>
                                        <p:tav tm="50000">
                                          <p:val>
                                            <p:clrVal>
                                              <a:schemeClr val="hlink"/>
                                            </p:clrVal>
                                          </p:val>
                                        </p:tav>
                                      </p:tavLst>
                                    </p:anim>
                                    <p:set>
                                      <p:cBhvr>
                                        <p:cTn id="9" dur="80"/>
                                        <p:tgtEl>
                                          <p:spTgt spid="1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4"/>
                                        </p:tgtEl>
                                        <p:attrNameLst>
                                          <p:attrName>style.visibility</p:attrName>
                                        </p:attrNameLst>
                                      </p:cBhvr>
                                      <p:to>
                                        <p:strVal val="visible"/>
                                      </p:to>
                                    </p:set>
                                    <p:anim calcmode="discrete" valueType="clr">
                                      <p:cBhvr override="childStyle">
                                        <p:cTn id="19"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4"/>
                                        </p:tgtEl>
                                        <p:attrNameLst>
                                          <p:attrName>fillcolor</p:attrName>
                                        </p:attrNameLst>
                                      </p:cBhvr>
                                      <p:tavLst>
                                        <p:tav tm="0">
                                          <p:val>
                                            <p:clrVal>
                                              <a:schemeClr val="accent2"/>
                                            </p:clrVal>
                                          </p:val>
                                        </p:tav>
                                        <p:tav tm="50000">
                                          <p:val>
                                            <p:clrVal>
                                              <a:schemeClr val="hlink"/>
                                            </p:clrVal>
                                          </p:val>
                                        </p:tav>
                                      </p:tavLst>
                                    </p:anim>
                                    <p:set>
                                      <p:cBhvr>
                                        <p:cTn id="21" dur="80"/>
                                        <p:tgtEl>
                                          <p:spTgt spid="14"/>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5"/>
                                        </p:tgtEl>
                                        <p:attrNameLst>
                                          <p:attrName>fillcolor</p:attrName>
                                        </p:attrNameLst>
                                      </p:cBhvr>
                                      <p:tavLst>
                                        <p:tav tm="0">
                                          <p:val>
                                            <p:clrVal>
                                              <a:schemeClr val="accent2"/>
                                            </p:clrVal>
                                          </p:val>
                                        </p:tav>
                                        <p:tav tm="50000">
                                          <p:val>
                                            <p:clrVal>
                                              <a:schemeClr val="hlink"/>
                                            </p:clrVal>
                                          </p:val>
                                        </p:tav>
                                      </p:tavLst>
                                    </p:anim>
                                    <p:set>
                                      <p:cBhvr>
                                        <p:cTn id="33"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3351</TotalTime>
  <Words>1616</Words>
  <Application>Microsoft Office PowerPoint</Application>
  <PresentationFormat>A4 Paper (210x297 mm)</PresentationFormat>
  <Paragraphs>169</Paragraphs>
  <Slides>29</Slides>
  <Notes>28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171</cp:revision>
  <dcterms:created xsi:type="dcterms:W3CDTF">2012-01-30T04:56:41Z</dcterms:created>
  <dcterms:modified xsi:type="dcterms:W3CDTF">2014-08-13T19:27:11Z</dcterms:modified>
</cp:coreProperties>
</file>