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30"/>
  </p:notesMasterIdLst>
  <p:handoutMasterIdLst>
    <p:handoutMasterId r:id="rId31"/>
  </p:handoutMasterIdLst>
  <p:sldIdLst>
    <p:sldId id="280" r:id="rId2"/>
    <p:sldId id="281" r:id="rId3"/>
    <p:sldId id="282" r:id="rId4"/>
    <p:sldId id="283" r:id="rId5"/>
    <p:sldId id="293"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287" r:id="rId21"/>
    <p:sldId id="288" r:id="rId22"/>
    <p:sldId id="308" r:id="rId23"/>
    <p:sldId id="309" r:id="rId24"/>
    <p:sldId id="310" r:id="rId25"/>
    <p:sldId id="311" r:id="rId26"/>
    <p:sldId id="312" r:id="rId27"/>
    <p:sldId id="313" r:id="rId28"/>
    <p:sldId id="292" r:id="rId29"/>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njavi" initials="E"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350" y="-72"/>
      </p:cViewPr>
      <p:guideLst>
        <p:guide orient="horz" pos="2160"/>
        <p:guide pos="312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5E4F3BC-5D1D-43A2-B95E-9E96C6E61EF9}" type="datetimeFigureOut">
              <a:rPr lang="en-US" smtClean="0"/>
              <a:pPr/>
              <a:t>8/13/2014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D6065C-C831-4162-A068-FBA83AD10929}" type="slidenum">
              <a:rPr lang="en-US" smtClean="0"/>
              <a:pPr/>
              <a:t>‹#›</a:t>
            </a:fld>
            <a:endParaRPr lang="en-US"/>
          </a:p>
        </p:txBody>
      </p:sp>
    </p:spTree>
    <p:extLst>
      <p:ext uri="{BB962C8B-B14F-4D97-AF65-F5344CB8AC3E}">
        <p14:creationId xmlns:p14="http://schemas.microsoft.com/office/powerpoint/2010/main" xmlns="" val="32879474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E5ED36-D1DA-47DC-BAFC-888B90441199}" type="datetimeFigureOut">
              <a:rPr lang="en-US" smtClean="0"/>
              <a:pPr/>
              <a:t>8/13/2014</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7202DF-8F3E-42BD-B816-71EC232D8DF1}" type="slidenum">
              <a:rPr lang="en-US" smtClean="0"/>
              <a:pPr/>
              <a:t>‹#›</a:t>
            </a:fld>
            <a:endParaRPr lang="en-US"/>
          </a:p>
        </p:txBody>
      </p:sp>
    </p:spTree>
    <p:extLst>
      <p:ext uri="{BB962C8B-B14F-4D97-AF65-F5344CB8AC3E}">
        <p14:creationId xmlns:p14="http://schemas.microsoft.com/office/powerpoint/2010/main" xmlns="" val="148246042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5F496C-88B2-40CF-AC65-98F4E739A3AD}"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4D4C7D-C41F-451D-9075-E264E20652FA}"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274639"/>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58601E-64F5-473C-BEBE-9EB422177030}"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C9F6BB-1DCB-47E5-BF08-96DBEA5ECA2E}"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8EB076-8993-4A96-9E63-81874FB8665C}"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992464-CC3B-4EC0-A488-DCB6FFF56FCC}"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75A349-B0D0-4F37-8A07-2831A012521D}" type="datetime1">
              <a:rPr lang="en-US" smtClean="0"/>
              <a:pPr/>
              <a:t>8/13/2014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D034F5-84A2-488F-8FE3-729FB5E17721}" type="datetime1">
              <a:rPr lang="en-US" smtClean="0"/>
              <a:pPr/>
              <a:t>8/13/2014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7D3167-FB96-41D8-BE0F-2173429BCB39}" type="datetime1">
              <a:rPr lang="en-US" smtClean="0"/>
              <a:pPr/>
              <a:t>8/13/2014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66E157-8721-4094-BBB3-06BF06B1E28D}"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C33191-8944-4A32-A476-972FC1CE441A}"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6479C-B2A5-4978-A0C5-F87D98805D56}" type="datetime1">
              <a:rPr lang="en-US" smtClean="0"/>
              <a:pPr/>
              <a:t>8/13/2014</a:t>
            </a:fld>
            <a:endParaRPr lang="en-US"/>
          </a:p>
        </p:txBody>
      </p:sp>
      <p:sp>
        <p:nvSpPr>
          <p:cNvPr id="5" name="Footer Placeholder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49489-D8F7-40F9-8E5C-F669B78561E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12750" y="1943101"/>
            <a:ext cx="6918087" cy="2949879"/>
            <a:chOff x="0" y="1649260"/>
            <a:chExt cx="7376525" cy="2949879"/>
          </a:xfrm>
          <a:scene3d>
            <a:camera prst="orthographicFront"/>
            <a:lightRig rig="flat" dir="t"/>
          </a:scene3d>
        </p:grpSpPr>
        <p:sp>
          <p:nvSpPr>
            <p:cNvPr id="5" name="Rectangle 4"/>
            <p:cNvSpPr/>
            <p:nvPr/>
          </p:nvSpPr>
          <p:spPr>
            <a:xfrm>
              <a:off x="0" y="1649260"/>
              <a:ext cx="7376525" cy="2949879"/>
            </a:xfrm>
            <a:prstGeom prst="rect">
              <a:avLst/>
            </a:prstGeom>
          </p:spPr>
          <p:style>
            <a:lnRef idx="1">
              <a:schemeClr val="dk1"/>
            </a:lnRef>
            <a:fillRef idx="2">
              <a:schemeClr val="dk1"/>
            </a:fillRef>
            <a:effectRef idx="1">
              <a:schemeClr val="dk1"/>
            </a:effectRef>
            <a:fontRef idx="minor">
              <a:schemeClr val="dk1"/>
            </a:fontRef>
          </p:style>
        </p:sp>
        <p:sp>
          <p:nvSpPr>
            <p:cNvPr id="6" name="Rectangle 5"/>
            <p:cNvSpPr/>
            <p:nvPr/>
          </p:nvSpPr>
          <p:spPr>
            <a:xfrm>
              <a:off x="0" y="1649260"/>
              <a:ext cx="7376525" cy="2949879"/>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38100" tIns="38100" rIns="2479834" bIns="38100" numCol="1" spcCol="1270" anchor="t" anchorCtr="0">
              <a:noAutofit/>
            </a:bodyPr>
            <a:lstStyle/>
            <a:p>
              <a:pPr lvl="0" algn="r" defTabSz="666750" rtl="1">
                <a:lnSpc>
                  <a:spcPct val="90000"/>
                </a:lnSpc>
                <a:spcBef>
                  <a:spcPct val="0"/>
                </a:spcBef>
                <a:spcAft>
                  <a:spcPct val="35000"/>
                </a:spcAft>
              </a:pPr>
              <a:endParaRPr lang="en-US" sz="1400" kern="1200" dirty="0"/>
            </a:p>
          </p:txBody>
        </p:sp>
      </p:grpSp>
      <p:grpSp>
        <p:nvGrpSpPr>
          <p:cNvPr id="9" name="Group 8"/>
          <p:cNvGrpSpPr/>
          <p:nvPr/>
        </p:nvGrpSpPr>
        <p:grpSpPr>
          <a:xfrm>
            <a:off x="11144250" y="-838200"/>
            <a:ext cx="11167790" cy="8408649"/>
            <a:chOff x="5334000" y="-803397"/>
            <a:chExt cx="10308729" cy="8408649"/>
          </a:xfrm>
        </p:grpSpPr>
        <p:sp>
          <p:nvSpPr>
            <p:cNvPr id="2" name="Block Arc 1"/>
            <p:cNvSpPr/>
            <p:nvPr/>
          </p:nvSpPr>
          <p:spPr>
            <a:xfrm>
              <a:off x="7234080" y="-803397"/>
              <a:ext cx="8408649" cy="8408649"/>
            </a:xfrm>
            <a:prstGeom prst="blockArc">
              <a:avLst>
                <a:gd name="adj1" fmla="val 7289619"/>
                <a:gd name="adj2" fmla="val 14433526"/>
                <a:gd name="adj3" fmla="val 1026"/>
              </a:avLst>
            </a:prstGeom>
          </p:spPr>
          <p:style>
            <a:lnRef idx="1">
              <a:schemeClr val="accent1"/>
            </a:lnRef>
            <a:fillRef idx="2">
              <a:schemeClr val="accent1"/>
            </a:fillRef>
            <a:effectRef idx="1">
              <a:schemeClr val="accent1"/>
            </a:effectRef>
            <a:fontRef idx="minor">
              <a:schemeClr val="dk1"/>
            </a:fontRef>
          </p:style>
        </p:sp>
        <p:sp>
          <p:nvSpPr>
            <p:cNvPr id="4" name="Oval 3"/>
            <p:cNvSpPr/>
            <p:nvPr/>
          </p:nvSpPr>
          <p:spPr>
            <a:xfrm>
              <a:off x="5334000" y="1524000"/>
              <a:ext cx="3687349" cy="3687349"/>
            </a:xfrm>
            <a:prstGeom prst="ellipse">
              <a:avLst/>
            </a:prstGeom>
          </p:spPr>
          <p:style>
            <a:lnRef idx="1">
              <a:schemeClr val="accent5"/>
            </a:lnRef>
            <a:fillRef idx="2">
              <a:schemeClr val="accent5"/>
            </a:fillRef>
            <a:effectRef idx="1">
              <a:schemeClr val="accent5"/>
            </a:effectRef>
            <a:fontRef idx="minor">
              <a:schemeClr val="dk1"/>
            </a:fontRef>
          </p:style>
        </p:sp>
      </p:grpSp>
      <p:sp>
        <p:nvSpPr>
          <p:cNvPr id="7" name="TextBox 6"/>
          <p:cNvSpPr txBox="1"/>
          <p:nvPr/>
        </p:nvSpPr>
        <p:spPr>
          <a:xfrm>
            <a:off x="6521450" y="2295942"/>
            <a:ext cx="2228850" cy="2585323"/>
          </a:xfrm>
          <a:prstGeom prst="rect">
            <a:avLst/>
          </a:prstGeom>
          <a:noFill/>
        </p:spPr>
        <p:txBody>
          <a:bodyPr wrap="square" rtlCol="0">
            <a:spAutoFit/>
          </a:bodyPr>
          <a:lstStyle/>
          <a:p>
            <a:pPr algn="ctr" rtl="1"/>
            <a:r>
              <a:rPr lang="fa-IR"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درس</a:t>
            </a:r>
          </a:p>
          <a:p>
            <a:pPr algn="ctr" rtl="1"/>
            <a:r>
              <a:rPr lang="fa-IR" sz="9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rPr>
              <a:t>18</a:t>
            </a:r>
            <a:endParaRPr lang="fa-IR" sz="6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endParaRPr>
          </a:p>
        </p:txBody>
      </p:sp>
      <p:sp>
        <p:nvSpPr>
          <p:cNvPr id="8" name="TextBox 7"/>
          <p:cNvSpPr txBox="1"/>
          <p:nvPr/>
        </p:nvSpPr>
        <p:spPr>
          <a:xfrm>
            <a:off x="926998" y="2857496"/>
            <a:ext cx="4540250" cy="923330"/>
          </a:xfrm>
          <a:prstGeom prst="rect">
            <a:avLst/>
          </a:prstGeom>
          <a:noFill/>
        </p:spPr>
        <p:txBody>
          <a:bodyPr wrap="square" rtlCol="0">
            <a:spAutoFit/>
          </a:bodyPr>
          <a:lstStyle/>
          <a:p>
            <a:pPr algn="ctr" rtl="1"/>
            <a:r>
              <a:rPr lang="fa-IR"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نماز مسافر (1)</a:t>
            </a:r>
            <a:endPar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10" name="7-Point Star 9">
            <a:hlinkClick r:id="rId2" action="ppaction://hlinksldjump"/>
          </p:cNvPr>
          <p:cNvSpPr/>
          <p:nvPr/>
        </p:nvSpPr>
        <p:spPr>
          <a:xfrm>
            <a:off x="309530" y="5500702"/>
            <a:ext cx="247650" cy="228600"/>
          </a:xfrm>
          <a:prstGeom prst="star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11" name="Striped Right Arrow 10">
            <a:hlinkClick r:id="rId3" action="ppaction://hlinksldjump"/>
          </p:cNvPr>
          <p:cNvSpPr/>
          <p:nvPr/>
        </p:nvSpPr>
        <p:spPr>
          <a:xfrm rot="10800000">
            <a:off x="82550" y="6248400"/>
            <a:ext cx="57785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4 -0.00185 L -0.55539 -0.00185 " pathEditMode="relative" rAng="0" ptsTypes="AA">
                                      <p:cBhvr>
                                        <p:cTn id="6" dur="2000" fill="hold"/>
                                        <p:tgtEl>
                                          <p:spTgt spid="9"/>
                                        </p:tgtEl>
                                        <p:attrNameLst>
                                          <p:attrName>ppt_x</p:attrName>
                                          <p:attrName>ppt_y</p:attrName>
                                        </p:attrNameLst>
                                      </p:cBhvr>
                                      <p:rCtr x="-78"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8"/>
                                        </p:tgtEl>
                                        <p:attrNameLst>
                                          <p:attrName>style.visibility</p:attrName>
                                        </p:attrNameLst>
                                      </p:cBhvr>
                                      <p:to>
                                        <p:strVal val="visible"/>
                                      </p:to>
                                    </p:set>
                                    <p:set>
                                      <p:cBhvr>
                                        <p:cTn id="23" dur="455" fill="hold">
                                          <p:stCondLst>
                                            <p:cond delay="0"/>
                                          </p:stCondLst>
                                        </p:cTn>
                                        <p:tgtEl>
                                          <p:spTgt spid="8"/>
                                        </p:tgtEl>
                                        <p:attrNameLst>
                                          <p:attrName>style.rotation</p:attrName>
                                        </p:attrNameLst>
                                      </p:cBhvr>
                                      <p:to>
                                        <p:strVal val="-45.0"/>
                                      </p:to>
                                    </p:set>
                                    <p:anim calcmode="lin" valueType="num">
                                      <p:cBhvr>
                                        <p:cTn id="24"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0"/>
                                        <p:tgtEl>
                                          <p:spTgt spid="10"/>
                                        </p:tgtEl>
                                      </p:cBhvr>
                                    </p:animEffect>
                                  </p:childTnLst>
                                </p:cTn>
                              </p:par>
                              <p:par>
                                <p:cTn id="31" presetID="8" presetClass="emph" presetSubtype="0" repeatCount="indefinite" fill="hold" grpId="1" nodeType="withEffect">
                                  <p:stCondLst>
                                    <p:cond delay="0"/>
                                  </p:stCondLst>
                                  <p:childTnLst>
                                    <p:animRot by="21600000">
                                      <p:cBhvr>
                                        <p:cTn id="32" dur="2000" fill="hold"/>
                                        <p:tgtEl>
                                          <p:spTgt spid="10"/>
                                        </p:tgtEl>
                                        <p:attrNameLst>
                                          <p:attrName>r</p:attrName>
                                        </p:attrNameLst>
                                      </p:cBhvr>
                                    </p:animRot>
                                  </p:childTnLst>
                                </p:cTn>
                              </p:par>
                            </p:childTnLst>
                          </p:cTn>
                        </p:par>
                        <p:par>
                          <p:cTn id="33" fill="hold">
                            <p:stCondLst>
                              <p:cond delay="6500"/>
                            </p:stCondLst>
                            <p:childTnLst>
                              <p:par>
                                <p:cTn id="34" presetID="53"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P spid="10" grpId="1"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3477875"/>
          </a:xfrm>
          <a:prstGeom prst="rect">
            <a:avLst/>
          </a:prstGeom>
          <a:noFill/>
        </p:spPr>
        <p:txBody>
          <a:bodyPr wrap="square" rtlCol="0">
            <a:spAutoFit/>
          </a:bodyPr>
          <a:lstStyle/>
          <a:p>
            <a:pPr algn="justLow" rtl="1"/>
            <a:r>
              <a:rPr lang="fa-IR" sz="4400" b="1" dirty="0" smtClean="0">
                <a:cs typeface="B Zar" pitchFamily="2" charset="-78"/>
              </a:rPr>
              <a:t>2 ـ كسى كه در سفر به اختيار ديگرى است، مانند فرزند كه همراه پدر و مادر به سفر مى‏رود يا سربازى كه با فرمانده است، چنانچه بداند سفر او هشت فرسخ است، بايد نماز را شكسته بخواند.</a:t>
            </a:r>
            <a:endParaRPr lang="en-US" sz="4400" b="1" dirty="0" smtClean="0">
              <a:cs typeface="B Zar" pitchFamily="2" charset="-78"/>
            </a:endParaRPr>
          </a:p>
        </p:txBody>
      </p:sp>
      <p:sp>
        <p:nvSpPr>
          <p:cNvPr id="11" name="TextBox 10"/>
          <p:cNvSpPr txBox="1"/>
          <p:nvPr/>
        </p:nvSpPr>
        <p:spPr>
          <a:xfrm>
            <a:off x="7250329" y="672414"/>
            <a:ext cx="1927131" cy="707886"/>
          </a:xfrm>
          <a:prstGeom prst="rect">
            <a:avLst/>
          </a:prstGeom>
          <a:noFill/>
        </p:spPr>
        <p:txBody>
          <a:bodyPr wrap="none" rtlCol="0">
            <a:spAutoFit/>
          </a:bodyPr>
          <a:lstStyle/>
          <a:p>
            <a:r>
              <a:rPr lang="fa-IR" sz="4000" b="1" dirty="0" smtClean="0">
                <a:solidFill>
                  <a:srgbClr val="C00000"/>
                </a:solidFill>
                <a:cs typeface="B Zar" pitchFamily="2" charset="-78"/>
              </a:rPr>
              <a:t>شرط دوم</a:t>
            </a:r>
            <a:endParaRPr lang="en-US" sz="4000" b="1" dirty="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4832092"/>
          </a:xfrm>
          <a:prstGeom prst="rect">
            <a:avLst/>
          </a:prstGeom>
          <a:noFill/>
        </p:spPr>
        <p:txBody>
          <a:bodyPr wrap="square" rtlCol="0">
            <a:spAutoFit/>
          </a:bodyPr>
          <a:lstStyle/>
          <a:p>
            <a:pPr lvl="0" algn="justLow" rtl="1"/>
            <a:r>
              <a:rPr lang="fa-IR" sz="4400" b="1" dirty="0" smtClean="0">
                <a:cs typeface="B Zar" pitchFamily="2" charset="-78"/>
              </a:rPr>
              <a:t>1 ـ مسافر با رسيدن به حدّ تَرَخُّص بايد نماز را شكسته بخواند؛ حدّ ترخّص فاصله‏اى است كه ديوارهاى محل شروع سفر ديده نمى‏شود و اذان آنجا هم شنيده نمى‏شود؛ بنابراين اگر پيش از رسيدن به اين حدّ بخواهد نماز بخواند، شكسته نيست.</a:t>
            </a:r>
            <a:endParaRPr lang="en-US" sz="4400" b="1" dirty="0" smtClean="0">
              <a:cs typeface="B Zar" pitchFamily="2" charset="-78"/>
            </a:endParaRPr>
          </a:p>
        </p:txBody>
      </p:sp>
      <p:sp>
        <p:nvSpPr>
          <p:cNvPr id="11" name="TextBox 10"/>
          <p:cNvSpPr txBox="1"/>
          <p:nvPr/>
        </p:nvSpPr>
        <p:spPr>
          <a:xfrm>
            <a:off x="7167578" y="672414"/>
            <a:ext cx="1973617" cy="707886"/>
          </a:xfrm>
          <a:prstGeom prst="rect">
            <a:avLst/>
          </a:prstGeom>
          <a:noFill/>
        </p:spPr>
        <p:txBody>
          <a:bodyPr wrap="none" rtlCol="0">
            <a:spAutoFit/>
          </a:bodyPr>
          <a:lstStyle/>
          <a:p>
            <a:r>
              <a:rPr lang="fa-IR" sz="4000" b="1" dirty="0" smtClean="0">
                <a:solidFill>
                  <a:srgbClr val="C00000"/>
                </a:solidFill>
                <a:cs typeface="B Zar" pitchFamily="2" charset="-78"/>
              </a:rPr>
              <a:t>شرط سوم</a:t>
            </a:r>
            <a:endParaRPr lang="en-US" sz="4000" b="1" dirty="0">
              <a:solidFill>
                <a:srgbClr val="C00000"/>
              </a:solidFill>
              <a:cs typeface="B Zar" pitchFamily="2" charset="-78"/>
            </a:endParaRPr>
          </a:p>
        </p:txBody>
      </p:sp>
      <p:sp>
        <p:nvSpPr>
          <p:cNvPr id="9" name="4-Point Star 8">
            <a:hlinkClick r:id="rId2" action="ppaction://hlinksldjump"/>
          </p:cNvPr>
          <p:cNvSpPr/>
          <p:nvPr/>
        </p:nvSpPr>
        <p:spPr>
          <a:xfrm>
            <a:off x="809596" y="6000768"/>
            <a:ext cx="335822" cy="33582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8" presetClass="emph" presetSubtype="0" repeatCount="indefinite" fill="hold" grpId="1" nodeType="withEffect">
                                  <p:stCondLst>
                                    <p:cond delay="0"/>
                                  </p:stCondLst>
                                  <p:childTnLst>
                                    <p:animRot by="21600000">
                                      <p:cBhvr>
                                        <p:cTn id="9"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4524315"/>
          </a:xfrm>
          <a:prstGeom prst="rect">
            <a:avLst/>
          </a:prstGeom>
          <a:noFill/>
        </p:spPr>
        <p:txBody>
          <a:bodyPr wrap="square" rtlCol="0">
            <a:spAutoFit/>
          </a:bodyPr>
          <a:lstStyle/>
          <a:p>
            <a:pPr lvl="0" algn="justLow" rtl="1"/>
            <a:r>
              <a:rPr lang="fa-IR" sz="3600" b="1" dirty="0" smtClean="0">
                <a:cs typeface="B Zar" pitchFamily="2" charset="-78"/>
              </a:rPr>
              <a:t>2 ـ هرگاه شهر يا روستا در بلندى باشد كه از دور ديده شود، يا به قدرى گود باشد كه اگر انسان كمى دور شود ديوار آن را نمى‏بيند، كسى كه از آن شهر يا روستا مسافرت مى‏كند، وقتى به اندازه‏اى دور شود كه اگر آن شهر و زمين هموار بود، ديوارش از آنجا ديده نمى‏شد، بايد نماز را</a:t>
            </a:r>
            <a:br>
              <a:rPr lang="fa-IR" sz="3600" b="1" dirty="0" smtClean="0">
                <a:cs typeface="B Zar" pitchFamily="2" charset="-78"/>
              </a:rPr>
            </a:br>
            <a:r>
              <a:rPr lang="fa-IR" sz="3600" b="1" dirty="0" smtClean="0">
                <a:cs typeface="B Zar" pitchFamily="2" charset="-78"/>
              </a:rPr>
              <a:t>شكسته بخواند و نيز اگر پستى و بلندى خانه‏ها بيشتر از معمول باشد، بايد ملاحظه معمول را بنمايد.</a:t>
            </a:r>
            <a:endParaRPr lang="en-US" sz="3600" b="1" dirty="0" smtClean="0">
              <a:cs typeface="B Zar" pitchFamily="2" charset="-78"/>
            </a:endParaRPr>
          </a:p>
        </p:txBody>
      </p:sp>
      <p:sp>
        <p:nvSpPr>
          <p:cNvPr id="11" name="TextBox 10"/>
          <p:cNvSpPr txBox="1"/>
          <p:nvPr/>
        </p:nvSpPr>
        <p:spPr>
          <a:xfrm>
            <a:off x="7167578" y="672414"/>
            <a:ext cx="1973617" cy="707886"/>
          </a:xfrm>
          <a:prstGeom prst="rect">
            <a:avLst/>
          </a:prstGeom>
          <a:noFill/>
        </p:spPr>
        <p:txBody>
          <a:bodyPr wrap="none" rtlCol="0">
            <a:spAutoFit/>
          </a:bodyPr>
          <a:lstStyle/>
          <a:p>
            <a:r>
              <a:rPr lang="fa-IR" sz="4000" b="1" dirty="0" smtClean="0">
                <a:solidFill>
                  <a:srgbClr val="C00000"/>
                </a:solidFill>
                <a:cs typeface="B Zar" pitchFamily="2" charset="-78"/>
              </a:rPr>
              <a:t>شرط سوم</a:t>
            </a:r>
            <a:endParaRPr lang="en-US" sz="4000" b="1" dirty="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3477875"/>
          </a:xfrm>
          <a:prstGeom prst="rect">
            <a:avLst/>
          </a:prstGeom>
          <a:noFill/>
        </p:spPr>
        <p:txBody>
          <a:bodyPr wrap="square" rtlCol="0">
            <a:spAutoFit/>
          </a:bodyPr>
          <a:lstStyle/>
          <a:p>
            <a:pPr lvl="0" algn="justLow" rtl="1"/>
            <a:r>
              <a:rPr lang="fa-IR" sz="4400" b="1" dirty="0" smtClean="0">
                <a:cs typeface="B Zar" pitchFamily="2" charset="-78"/>
              </a:rPr>
              <a:t>3 ـ اگر از محلى مسافرت مى‏كند كه خانه و ديوار ندارد، وقتى به جايى برسد كه اگر آن محل ديوار داشت، از آنجا ديده نمى‏شد، و اذان آنجا را نيز نمى‏شنويد، بايد نماز را شكسته بخواند.</a:t>
            </a:r>
            <a:endParaRPr lang="en-US" sz="4400" b="1" dirty="0" smtClean="0">
              <a:cs typeface="B Zar" pitchFamily="2" charset="-78"/>
            </a:endParaRPr>
          </a:p>
        </p:txBody>
      </p:sp>
      <p:sp>
        <p:nvSpPr>
          <p:cNvPr id="11" name="TextBox 10"/>
          <p:cNvSpPr txBox="1"/>
          <p:nvPr/>
        </p:nvSpPr>
        <p:spPr>
          <a:xfrm>
            <a:off x="7167578" y="672414"/>
            <a:ext cx="1973617" cy="707886"/>
          </a:xfrm>
          <a:prstGeom prst="rect">
            <a:avLst/>
          </a:prstGeom>
          <a:noFill/>
        </p:spPr>
        <p:txBody>
          <a:bodyPr wrap="none" rtlCol="0">
            <a:spAutoFit/>
          </a:bodyPr>
          <a:lstStyle/>
          <a:p>
            <a:r>
              <a:rPr lang="fa-IR" sz="4000" b="1" dirty="0" smtClean="0">
                <a:solidFill>
                  <a:srgbClr val="C00000"/>
                </a:solidFill>
                <a:cs typeface="B Zar" pitchFamily="2" charset="-78"/>
              </a:rPr>
              <a:t>شرط سوم</a:t>
            </a:r>
            <a:endParaRPr lang="en-US" sz="4000" b="1" dirty="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4154984"/>
          </a:xfrm>
          <a:prstGeom prst="rect">
            <a:avLst/>
          </a:prstGeom>
          <a:noFill/>
        </p:spPr>
        <p:txBody>
          <a:bodyPr wrap="square" rtlCol="0">
            <a:spAutoFit/>
          </a:bodyPr>
          <a:lstStyle/>
          <a:p>
            <a:pPr lvl="0" algn="justLow" rtl="1"/>
            <a:r>
              <a:rPr lang="fa-IR" sz="4400" b="1" dirty="0" smtClean="0">
                <a:cs typeface="B Zar" pitchFamily="2" charset="-78"/>
              </a:rPr>
              <a:t>4 ـ كسى كه به سفر مى‏رود، اگر به جايى برسد كه اذان را نشنود ولى ديوار شهر را ببيند، يا ديوارها را نبيند اما صداى اذان را بشنود، چنانچه بخواهد در آنجا نماز بخواند، بنابر احتياط واجب بايد هم شكسته و هم تمام بخواند.</a:t>
            </a:r>
            <a:endParaRPr lang="en-US" sz="4400" b="1" dirty="0" smtClean="0">
              <a:cs typeface="B Zar" pitchFamily="2" charset="-78"/>
            </a:endParaRPr>
          </a:p>
        </p:txBody>
      </p:sp>
      <p:sp>
        <p:nvSpPr>
          <p:cNvPr id="11" name="TextBox 10"/>
          <p:cNvSpPr txBox="1"/>
          <p:nvPr/>
        </p:nvSpPr>
        <p:spPr>
          <a:xfrm>
            <a:off x="7167578" y="672414"/>
            <a:ext cx="1973617" cy="707886"/>
          </a:xfrm>
          <a:prstGeom prst="rect">
            <a:avLst/>
          </a:prstGeom>
          <a:noFill/>
        </p:spPr>
        <p:txBody>
          <a:bodyPr wrap="none" rtlCol="0">
            <a:spAutoFit/>
          </a:bodyPr>
          <a:lstStyle/>
          <a:p>
            <a:r>
              <a:rPr lang="fa-IR" sz="4000" b="1" dirty="0" smtClean="0">
                <a:solidFill>
                  <a:srgbClr val="C00000"/>
                </a:solidFill>
                <a:cs typeface="B Zar" pitchFamily="2" charset="-78"/>
              </a:rPr>
              <a:t>شرط سوم</a:t>
            </a:r>
            <a:endParaRPr lang="en-US" sz="4000" b="1" dirty="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hlinkClick r:id="rId2" action="ppaction://hlinksldjump"/>
          </p:cNvPr>
          <p:cNvSpPr/>
          <p:nvPr/>
        </p:nvSpPr>
        <p:spPr>
          <a:xfrm>
            <a:off x="0" y="0"/>
            <a:ext cx="990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pic>
        <p:nvPicPr>
          <p:cNvPr id="8" name="Picture 7" descr="Picture2.png">
            <a:hlinkClick r:id="rId2" action="ppaction://hlinksldjump"/>
          </p:cNvPr>
          <p:cNvPicPr>
            <a:picLocks noChangeAspect="1"/>
          </p:cNvPicPr>
          <p:nvPr/>
        </p:nvPicPr>
        <p:blipFill>
          <a:blip r:embed="rId3" cstate="print"/>
          <a:stretch>
            <a:fillRect/>
          </a:stretch>
        </p:blipFill>
        <p:spPr>
          <a:xfrm>
            <a:off x="488049" y="809348"/>
            <a:ext cx="8929902" cy="562004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2123658"/>
          </a:xfrm>
          <a:prstGeom prst="rect">
            <a:avLst/>
          </a:prstGeom>
          <a:noFill/>
        </p:spPr>
        <p:txBody>
          <a:bodyPr wrap="square" rtlCol="0">
            <a:spAutoFit/>
          </a:bodyPr>
          <a:lstStyle/>
          <a:p>
            <a:pPr algn="justLow" rtl="1"/>
            <a:r>
              <a:rPr lang="fa-IR" sz="4400" b="1" dirty="0" smtClean="0">
                <a:cs typeface="B Zar" pitchFamily="2" charset="-78"/>
              </a:rPr>
              <a:t>1 ـ مسافرى كه به وطنش مى‏رود، وقتى ديوار وطن خود را ببيند و صداى اذان آن را بشنود، بايد نماز را تمام بخواند.</a:t>
            </a:r>
            <a:endParaRPr lang="en-US" sz="4400" b="1" dirty="0" smtClean="0">
              <a:cs typeface="B Zar" pitchFamily="2" charset="-78"/>
            </a:endParaRPr>
          </a:p>
        </p:txBody>
      </p:sp>
      <p:sp>
        <p:nvSpPr>
          <p:cNvPr id="11" name="TextBox 10"/>
          <p:cNvSpPr txBox="1"/>
          <p:nvPr/>
        </p:nvSpPr>
        <p:spPr>
          <a:xfrm>
            <a:off x="4595810" y="672414"/>
            <a:ext cx="4578497" cy="707886"/>
          </a:xfrm>
          <a:prstGeom prst="rect">
            <a:avLst/>
          </a:prstGeom>
          <a:noFill/>
        </p:spPr>
        <p:txBody>
          <a:bodyPr wrap="none" rtlCol="0">
            <a:spAutoFit/>
          </a:bodyPr>
          <a:lstStyle/>
          <a:p>
            <a:pPr lvl="0"/>
            <a:r>
              <a:rPr lang="fa-IR" sz="4000" b="1" dirty="0" smtClean="0">
                <a:solidFill>
                  <a:srgbClr val="C00000"/>
                </a:solidFill>
                <a:cs typeface="B Zar" pitchFamily="2" charset="-78"/>
              </a:rPr>
              <a:t>حد ترخّص در پايان سفر</a:t>
            </a:r>
            <a:endParaRPr lang="en-US" sz="4000" b="1" dirty="0" smtClean="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3477875"/>
          </a:xfrm>
          <a:prstGeom prst="rect">
            <a:avLst/>
          </a:prstGeom>
          <a:noFill/>
        </p:spPr>
        <p:txBody>
          <a:bodyPr wrap="square" rtlCol="0">
            <a:spAutoFit/>
          </a:bodyPr>
          <a:lstStyle/>
          <a:p>
            <a:pPr algn="justLow" rtl="1"/>
            <a:r>
              <a:rPr lang="fa-IR" sz="4400" b="1" dirty="0" smtClean="0">
                <a:cs typeface="B Zar" pitchFamily="2" charset="-78"/>
              </a:rPr>
              <a:t>2 ـ اگر مسافر به جايى مى‏رود كه مى‏خواهد ده روز در آنجا بماند، بنابر احتياط واجب، بايد نماز را تأخير بيندازد تا به منزل برسد، يا نماز را هم تمام و هم شكسته بخواند.</a:t>
            </a:r>
            <a:endParaRPr lang="en-US" sz="4400" b="1" dirty="0" smtClean="0">
              <a:cs typeface="B Zar" pitchFamily="2" charset="-78"/>
            </a:endParaRPr>
          </a:p>
        </p:txBody>
      </p:sp>
      <p:sp>
        <p:nvSpPr>
          <p:cNvPr id="9" name="TextBox 8"/>
          <p:cNvSpPr txBox="1"/>
          <p:nvPr/>
        </p:nvSpPr>
        <p:spPr>
          <a:xfrm>
            <a:off x="4595810" y="672414"/>
            <a:ext cx="4578497" cy="707886"/>
          </a:xfrm>
          <a:prstGeom prst="rect">
            <a:avLst/>
          </a:prstGeom>
          <a:noFill/>
        </p:spPr>
        <p:txBody>
          <a:bodyPr wrap="none" rtlCol="0">
            <a:spAutoFit/>
          </a:bodyPr>
          <a:lstStyle/>
          <a:p>
            <a:pPr lvl="0"/>
            <a:r>
              <a:rPr lang="fa-IR" sz="4000" b="1" dirty="0" smtClean="0">
                <a:solidFill>
                  <a:srgbClr val="C00000"/>
                </a:solidFill>
                <a:cs typeface="B Zar" pitchFamily="2" charset="-78"/>
              </a:rPr>
              <a:t>حد ترخّص در پايان سفر</a:t>
            </a:r>
            <a:endParaRPr lang="en-US" sz="4000" b="1" dirty="0" smtClean="0">
              <a:solidFill>
                <a:srgbClr val="C00000"/>
              </a:solidFill>
              <a:cs typeface="B Zar" pitchFamily="2" charset="-78"/>
            </a:endParaRPr>
          </a:p>
        </p:txBody>
      </p:sp>
      <p:sp>
        <p:nvSpPr>
          <p:cNvPr id="12" name="4-Point Star 11">
            <a:hlinkClick r:id="rId2" action="ppaction://hlinksldjump"/>
          </p:cNvPr>
          <p:cNvSpPr/>
          <p:nvPr/>
        </p:nvSpPr>
        <p:spPr>
          <a:xfrm>
            <a:off x="809596" y="6000768"/>
            <a:ext cx="335822" cy="33582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8" presetClass="emph" presetSubtype="0" repeatCount="indefinite" fill="hold" grpId="1" nodeType="withEffect">
                                  <p:stCondLst>
                                    <p:cond delay="0"/>
                                  </p:stCondLst>
                                  <p:childTnLst>
                                    <p:animRot by="21600000">
                                      <p:cBhvr>
                                        <p:cTn id="9"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3477875"/>
          </a:xfrm>
          <a:prstGeom prst="rect">
            <a:avLst/>
          </a:prstGeom>
          <a:noFill/>
        </p:spPr>
        <p:txBody>
          <a:bodyPr wrap="square" rtlCol="0">
            <a:spAutoFit/>
          </a:bodyPr>
          <a:lstStyle/>
          <a:p>
            <a:pPr algn="justLow" rtl="1"/>
            <a:r>
              <a:rPr lang="fa-IR" sz="4400" b="1" dirty="0" smtClean="0">
                <a:cs typeface="B Zar" pitchFamily="2" charset="-78"/>
              </a:rPr>
              <a:t>3 ـ اگر مسافر به جايى مى‏رود كه وطن او نيست و تصميم ندارد در آنجا ده روز بماند، در هر صورت ـ چه پيش از رسيدن به حدّ ترخّص، چه پس از آن ـ بايد نماز را شكسته بخواند.</a:t>
            </a:r>
            <a:endParaRPr lang="en-US" sz="4400" b="1" dirty="0" smtClean="0">
              <a:cs typeface="B Zar" pitchFamily="2" charset="-78"/>
            </a:endParaRPr>
          </a:p>
        </p:txBody>
      </p:sp>
      <p:sp>
        <p:nvSpPr>
          <p:cNvPr id="9" name="TextBox 8"/>
          <p:cNvSpPr txBox="1"/>
          <p:nvPr/>
        </p:nvSpPr>
        <p:spPr>
          <a:xfrm>
            <a:off x="4595810" y="672414"/>
            <a:ext cx="4578497" cy="707886"/>
          </a:xfrm>
          <a:prstGeom prst="rect">
            <a:avLst/>
          </a:prstGeom>
          <a:noFill/>
        </p:spPr>
        <p:txBody>
          <a:bodyPr wrap="none" rtlCol="0">
            <a:spAutoFit/>
          </a:bodyPr>
          <a:lstStyle/>
          <a:p>
            <a:pPr lvl="0"/>
            <a:r>
              <a:rPr lang="fa-IR" sz="4000" b="1" dirty="0" smtClean="0">
                <a:solidFill>
                  <a:srgbClr val="C00000"/>
                </a:solidFill>
                <a:cs typeface="B Zar" pitchFamily="2" charset="-78"/>
              </a:rPr>
              <a:t>حد ترخّص در پايان سفر</a:t>
            </a:r>
            <a:endParaRPr lang="en-US" sz="4000" b="1" dirty="0" smtClean="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hlinkClick r:id="rId2" action="ppaction://hlinksldjump"/>
          </p:cNvPr>
          <p:cNvSpPr/>
          <p:nvPr/>
        </p:nvSpPr>
        <p:spPr>
          <a:xfrm>
            <a:off x="0" y="0"/>
            <a:ext cx="990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pic>
        <p:nvPicPr>
          <p:cNvPr id="9" name="Picture 8" descr="Picture4.png">
            <a:hlinkClick r:id="rId2" action="ppaction://hlinksldjump"/>
          </p:cNvPr>
          <p:cNvPicPr>
            <a:picLocks noChangeAspect="1"/>
          </p:cNvPicPr>
          <p:nvPr/>
        </p:nvPicPr>
        <p:blipFill>
          <a:blip r:embed="rId3" cstate="print"/>
          <a:stretch>
            <a:fillRect/>
          </a:stretch>
        </p:blipFill>
        <p:spPr>
          <a:xfrm>
            <a:off x="561195" y="1137533"/>
            <a:ext cx="8783610" cy="507754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ectangle 7"/>
          <p:cNvSpPr/>
          <p:nvPr/>
        </p:nvSpPr>
        <p:spPr>
          <a:xfrm>
            <a:off x="666720" y="1612835"/>
            <a:ext cx="8643998" cy="3816429"/>
          </a:xfrm>
          <a:prstGeom prst="rect">
            <a:avLst/>
          </a:prstGeom>
        </p:spPr>
        <p:txBody>
          <a:bodyPr wrap="square">
            <a:spAutoFit/>
          </a:bodyPr>
          <a:lstStyle/>
          <a:p>
            <a:pPr lvl="0" algn="ctr" rtl="1"/>
            <a:r>
              <a:rPr lang="fa-IR" sz="6000" b="1" dirty="0" smtClean="0">
                <a:solidFill>
                  <a:srgbClr val="C00000"/>
                </a:solidFill>
                <a:latin typeface="Adobe Arabic" pitchFamily="18" charset="-78"/>
                <a:cs typeface="Adobe Arabic" pitchFamily="18" charset="-78"/>
              </a:rPr>
              <a:t>« وَ إِذَا ضَرَبْتُمْ فِى الأَرْضِ فَلَيْسَ عَلَيْكُمْ جُنَاحٌ أنَ تَقْصُرُوا مِنَ الصَّلَوةِ ...»</a:t>
            </a:r>
          </a:p>
          <a:p>
            <a:pPr algn="ctr" rtl="1"/>
            <a:r>
              <a:rPr lang="fa-IR" sz="4000" dirty="0" smtClean="0">
                <a:cs typeface="B Badr" pitchFamily="2" charset="-78"/>
              </a:rPr>
              <a:t>«هرگاه در زمين راه مى‏پيماييد (به سفر مى‏رويد) بر شما باكى نيست كه نماز را كوتاه كنيد...»</a:t>
            </a:r>
          </a:p>
          <a:p>
            <a:pPr algn="ctr"/>
            <a:r>
              <a:rPr lang="fa-IR" sz="2400" b="1" dirty="0" smtClean="0">
                <a:solidFill>
                  <a:srgbClr val="0070C0"/>
                </a:solidFill>
                <a:cs typeface="B Badr" pitchFamily="2" charset="-78"/>
              </a:rPr>
              <a:t>(سوره نساء، آيه 102)</a:t>
            </a:r>
            <a:endParaRPr lang="en-US" sz="2400" b="1" dirty="0" smtClean="0">
              <a:solidFill>
                <a:srgbClr val="0070C0"/>
              </a:solidFill>
              <a:cs typeface="B Badr" pitchFamily="2" charset="-78"/>
            </a:endParaRPr>
          </a:p>
          <a:p>
            <a:pPr lvl="0" rtl="1"/>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10" name="Freeform 9"/>
          <p:cNvSpPr/>
          <p:nvPr/>
        </p:nvSpPr>
        <p:spPr>
          <a:xfrm>
            <a:off x="3450878" y="585707"/>
            <a:ext cx="2794626" cy="779267"/>
          </a:xfrm>
          <a:custGeom>
            <a:avLst/>
            <a:gdLst>
              <a:gd name="connsiteX0" fmla="*/ 0 w 2794626"/>
              <a:gd name="connsiteY0" fmla="*/ 77927 h 779267"/>
              <a:gd name="connsiteX1" fmla="*/ 22824 w 2794626"/>
              <a:gd name="connsiteY1" fmla="*/ 22824 h 779267"/>
              <a:gd name="connsiteX2" fmla="*/ 77927 w 2794626"/>
              <a:gd name="connsiteY2" fmla="*/ 0 h 779267"/>
              <a:gd name="connsiteX3" fmla="*/ 2716699 w 2794626"/>
              <a:gd name="connsiteY3" fmla="*/ 0 h 779267"/>
              <a:gd name="connsiteX4" fmla="*/ 2771802 w 2794626"/>
              <a:gd name="connsiteY4" fmla="*/ 22824 h 779267"/>
              <a:gd name="connsiteX5" fmla="*/ 2794626 w 2794626"/>
              <a:gd name="connsiteY5" fmla="*/ 77927 h 779267"/>
              <a:gd name="connsiteX6" fmla="*/ 2794626 w 2794626"/>
              <a:gd name="connsiteY6" fmla="*/ 701340 h 779267"/>
              <a:gd name="connsiteX7" fmla="*/ 2771802 w 2794626"/>
              <a:gd name="connsiteY7" fmla="*/ 756443 h 779267"/>
              <a:gd name="connsiteX8" fmla="*/ 2716699 w 2794626"/>
              <a:gd name="connsiteY8" fmla="*/ 779267 h 779267"/>
              <a:gd name="connsiteX9" fmla="*/ 77927 w 2794626"/>
              <a:gd name="connsiteY9" fmla="*/ 779267 h 779267"/>
              <a:gd name="connsiteX10" fmla="*/ 22824 w 2794626"/>
              <a:gd name="connsiteY10" fmla="*/ 756443 h 779267"/>
              <a:gd name="connsiteX11" fmla="*/ 0 w 2794626"/>
              <a:gd name="connsiteY11" fmla="*/ 701340 h 779267"/>
              <a:gd name="connsiteX12" fmla="*/ 0 w 2794626"/>
              <a:gd name="connsiteY12" fmla="*/ 77927 h 77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94626" h="779267">
                <a:moveTo>
                  <a:pt x="0" y="77927"/>
                </a:moveTo>
                <a:cubicBezTo>
                  <a:pt x="0" y="57259"/>
                  <a:pt x="8210" y="37438"/>
                  <a:pt x="22824" y="22824"/>
                </a:cubicBezTo>
                <a:cubicBezTo>
                  <a:pt x="37438" y="8210"/>
                  <a:pt x="57259" y="0"/>
                  <a:pt x="77927" y="0"/>
                </a:cubicBezTo>
                <a:lnTo>
                  <a:pt x="2716699" y="0"/>
                </a:lnTo>
                <a:cubicBezTo>
                  <a:pt x="2737367" y="0"/>
                  <a:pt x="2757188" y="8210"/>
                  <a:pt x="2771802" y="22824"/>
                </a:cubicBezTo>
                <a:cubicBezTo>
                  <a:pt x="2786416" y="37438"/>
                  <a:pt x="2794626" y="57259"/>
                  <a:pt x="2794626" y="77927"/>
                </a:cubicBezTo>
                <a:lnTo>
                  <a:pt x="2794626" y="701340"/>
                </a:lnTo>
                <a:cubicBezTo>
                  <a:pt x="2794626" y="722008"/>
                  <a:pt x="2786416" y="741829"/>
                  <a:pt x="2771802" y="756443"/>
                </a:cubicBezTo>
                <a:cubicBezTo>
                  <a:pt x="2757188" y="771057"/>
                  <a:pt x="2737367" y="779267"/>
                  <a:pt x="2716699" y="779267"/>
                </a:cubicBezTo>
                <a:lnTo>
                  <a:pt x="77927" y="779267"/>
                </a:lnTo>
                <a:cubicBezTo>
                  <a:pt x="57259" y="779267"/>
                  <a:pt x="37438" y="771057"/>
                  <a:pt x="22824" y="756443"/>
                </a:cubicBezTo>
                <a:cubicBezTo>
                  <a:pt x="8210" y="741829"/>
                  <a:pt x="0" y="722008"/>
                  <a:pt x="0" y="701340"/>
                </a:cubicBezTo>
                <a:lnTo>
                  <a:pt x="0" y="77927"/>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129504" tIns="129504" rIns="129504" bIns="129504" numCol="1" spcCol="1270" anchor="ctr" anchorCtr="0">
            <a:noAutofit/>
          </a:bodyPr>
          <a:lstStyle/>
          <a:p>
            <a:pPr lvl="0" algn="ctr" defTabSz="1244600" rtl="1">
              <a:lnSpc>
                <a:spcPct val="90000"/>
              </a:lnSpc>
              <a:spcBef>
                <a:spcPct val="0"/>
              </a:spcBef>
              <a:spcAft>
                <a:spcPct val="35000"/>
              </a:spcAft>
            </a:pPr>
            <a:r>
              <a:rPr lang="fa-IR" sz="3600" b="1" kern="1200" dirty="0" smtClean="0">
                <a:cs typeface="B Zar" pitchFamily="2" charset="-78"/>
              </a:rPr>
              <a:t>شـرط چهارم</a:t>
            </a:r>
            <a:endParaRPr lang="en-US" sz="3600" b="1" kern="1200" dirty="0">
              <a:cs typeface="B Zar" pitchFamily="2" charset="-78"/>
            </a:endParaRPr>
          </a:p>
        </p:txBody>
      </p:sp>
      <p:sp>
        <p:nvSpPr>
          <p:cNvPr id="11" name="Freeform 10"/>
          <p:cNvSpPr/>
          <p:nvPr/>
        </p:nvSpPr>
        <p:spPr>
          <a:xfrm>
            <a:off x="4802471" y="1364974"/>
            <a:ext cx="91440" cy="379973"/>
          </a:xfrm>
          <a:custGeom>
            <a:avLst/>
            <a:gdLst/>
            <a:ahLst/>
            <a:cxnLst/>
            <a:rect l="0" t="0" r="0" b="0"/>
            <a:pathLst>
              <a:path>
                <a:moveTo>
                  <a:pt x="45720" y="0"/>
                </a:moveTo>
                <a:lnTo>
                  <a:pt x="45720" y="379973"/>
                </a:lnTo>
              </a:path>
            </a:pathLst>
          </a:custGeom>
        </p:spPr>
        <p:style>
          <a:lnRef idx="1">
            <a:schemeClr val="dk1"/>
          </a:lnRef>
          <a:fillRef idx="0">
            <a:schemeClr val="dk1"/>
          </a:fillRef>
          <a:effectRef idx="0">
            <a:schemeClr val="dk1"/>
          </a:effectRef>
          <a:fontRef idx="minor">
            <a:schemeClr val="tx1"/>
          </a:fontRef>
        </p:style>
      </p:sp>
      <p:sp>
        <p:nvSpPr>
          <p:cNvPr id="12" name="Freeform 11"/>
          <p:cNvSpPr/>
          <p:nvPr/>
        </p:nvSpPr>
        <p:spPr>
          <a:xfrm>
            <a:off x="2121583" y="1744947"/>
            <a:ext cx="5453216" cy="713674"/>
          </a:xfrm>
          <a:custGeom>
            <a:avLst/>
            <a:gdLst>
              <a:gd name="connsiteX0" fmla="*/ 0 w 5453216"/>
              <a:gd name="connsiteY0" fmla="*/ 71367 h 713674"/>
              <a:gd name="connsiteX1" fmla="*/ 20903 w 5453216"/>
              <a:gd name="connsiteY1" fmla="*/ 20903 h 713674"/>
              <a:gd name="connsiteX2" fmla="*/ 71367 w 5453216"/>
              <a:gd name="connsiteY2" fmla="*/ 0 h 713674"/>
              <a:gd name="connsiteX3" fmla="*/ 5381849 w 5453216"/>
              <a:gd name="connsiteY3" fmla="*/ 0 h 713674"/>
              <a:gd name="connsiteX4" fmla="*/ 5432313 w 5453216"/>
              <a:gd name="connsiteY4" fmla="*/ 20903 h 713674"/>
              <a:gd name="connsiteX5" fmla="*/ 5453216 w 5453216"/>
              <a:gd name="connsiteY5" fmla="*/ 71367 h 713674"/>
              <a:gd name="connsiteX6" fmla="*/ 5453216 w 5453216"/>
              <a:gd name="connsiteY6" fmla="*/ 642307 h 713674"/>
              <a:gd name="connsiteX7" fmla="*/ 5432313 w 5453216"/>
              <a:gd name="connsiteY7" fmla="*/ 692771 h 713674"/>
              <a:gd name="connsiteX8" fmla="*/ 5381849 w 5453216"/>
              <a:gd name="connsiteY8" fmla="*/ 713674 h 713674"/>
              <a:gd name="connsiteX9" fmla="*/ 71367 w 5453216"/>
              <a:gd name="connsiteY9" fmla="*/ 713674 h 713674"/>
              <a:gd name="connsiteX10" fmla="*/ 20903 w 5453216"/>
              <a:gd name="connsiteY10" fmla="*/ 692771 h 713674"/>
              <a:gd name="connsiteX11" fmla="*/ 0 w 5453216"/>
              <a:gd name="connsiteY11" fmla="*/ 642307 h 713674"/>
              <a:gd name="connsiteX12" fmla="*/ 0 w 5453216"/>
              <a:gd name="connsiteY12" fmla="*/ 71367 h 71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53216" h="713674">
                <a:moveTo>
                  <a:pt x="0" y="71367"/>
                </a:moveTo>
                <a:cubicBezTo>
                  <a:pt x="0" y="52439"/>
                  <a:pt x="7519" y="34287"/>
                  <a:pt x="20903" y="20903"/>
                </a:cubicBezTo>
                <a:cubicBezTo>
                  <a:pt x="34287" y="7519"/>
                  <a:pt x="52439" y="0"/>
                  <a:pt x="71367" y="0"/>
                </a:cubicBezTo>
                <a:lnTo>
                  <a:pt x="5381849" y="0"/>
                </a:lnTo>
                <a:cubicBezTo>
                  <a:pt x="5400777" y="0"/>
                  <a:pt x="5418929" y="7519"/>
                  <a:pt x="5432313" y="20903"/>
                </a:cubicBezTo>
                <a:cubicBezTo>
                  <a:pt x="5445697" y="34287"/>
                  <a:pt x="5453216" y="52439"/>
                  <a:pt x="5453216" y="71367"/>
                </a:cubicBezTo>
                <a:lnTo>
                  <a:pt x="5453216" y="642307"/>
                </a:lnTo>
                <a:cubicBezTo>
                  <a:pt x="5453216" y="661235"/>
                  <a:pt x="5445697" y="679387"/>
                  <a:pt x="5432313" y="692771"/>
                </a:cubicBezTo>
                <a:cubicBezTo>
                  <a:pt x="5418929" y="706155"/>
                  <a:pt x="5400777" y="713674"/>
                  <a:pt x="5381849" y="713674"/>
                </a:cubicBezTo>
                <a:lnTo>
                  <a:pt x="71367" y="713674"/>
                </a:lnTo>
                <a:cubicBezTo>
                  <a:pt x="52439" y="713674"/>
                  <a:pt x="34287" y="706155"/>
                  <a:pt x="20903" y="692771"/>
                </a:cubicBezTo>
                <a:cubicBezTo>
                  <a:pt x="7519" y="679387"/>
                  <a:pt x="0" y="661235"/>
                  <a:pt x="0" y="642307"/>
                </a:cubicBezTo>
                <a:lnTo>
                  <a:pt x="0" y="71367"/>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97103" tIns="97103" rIns="97103" bIns="97103" numCol="1" spcCol="1270" anchor="ctr" anchorCtr="0">
            <a:noAutofit/>
          </a:bodyPr>
          <a:lstStyle/>
          <a:p>
            <a:pPr lvl="0" algn="ctr" defTabSz="889000" rtl="1">
              <a:lnSpc>
                <a:spcPct val="90000"/>
              </a:lnSpc>
              <a:spcBef>
                <a:spcPct val="0"/>
              </a:spcBef>
              <a:spcAft>
                <a:spcPct val="35000"/>
              </a:spcAft>
            </a:pPr>
            <a:r>
              <a:rPr lang="fa-IR" sz="2800" b="1" kern="1200" dirty="0" smtClean="0">
                <a:cs typeface="B Zar" pitchFamily="2" charset="-78"/>
              </a:rPr>
              <a:t>اگر در بين راه از ادامه سفر منصرف شود:</a:t>
            </a:r>
            <a:endParaRPr lang="en-US" sz="2800" b="1" kern="1200" dirty="0">
              <a:cs typeface="B Zar" pitchFamily="2" charset="-78"/>
            </a:endParaRPr>
          </a:p>
        </p:txBody>
      </p:sp>
      <p:sp>
        <p:nvSpPr>
          <p:cNvPr id="13" name="Freeform 12"/>
          <p:cNvSpPr/>
          <p:nvPr/>
        </p:nvSpPr>
        <p:spPr>
          <a:xfrm>
            <a:off x="2058154" y="2458622"/>
            <a:ext cx="2790037" cy="379973"/>
          </a:xfrm>
          <a:custGeom>
            <a:avLst/>
            <a:gdLst/>
            <a:ahLst/>
            <a:cxnLst/>
            <a:rect l="0" t="0" r="0" b="0"/>
            <a:pathLst>
              <a:path>
                <a:moveTo>
                  <a:pt x="2790037" y="0"/>
                </a:moveTo>
                <a:lnTo>
                  <a:pt x="2790037" y="189986"/>
                </a:lnTo>
                <a:lnTo>
                  <a:pt x="0" y="189986"/>
                </a:lnTo>
                <a:lnTo>
                  <a:pt x="0" y="379973"/>
                </a:lnTo>
              </a:path>
            </a:pathLst>
          </a:custGeom>
        </p:spPr>
        <p:style>
          <a:lnRef idx="1">
            <a:schemeClr val="dk1"/>
          </a:lnRef>
          <a:fillRef idx="0">
            <a:schemeClr val="dk1"/>
          </a:fillRef>
          <a:effectRef idx="0">
            <a:schemeClr val="dk1"/>
          </a:effectRef>
          <a:fontRef idx="minor">
            <a:schemeClr val="tx1"/>
          </a:fontRef>
        </p:style>
      </p:sp>
      <p:sp>
        <p:nvSpPr>
          <p:cNvPr id="14" name="Freeform 13"/>
          <p:cNvSpPr/>
          <p:nvPr/>
        </p:nvSpPr>
        <p:spPr>
          <a:xfrm>
            <a:off x="876870" y="2838595"/>
            <a:ext cx="2362568" cy="1431843"/>
          </a:xfrm>
          <a:custGeom>
            <a:avLst/>
            <a:gdLst>
              <a:gd name="connsiteX0" fmla="*/ 0 w 2362568"/>
              <a:gd name="connsiteY0" fmla="*/ 143184 h 1431843"/>
              <a:gd name="connsiteX1" fmla="*/ 41938 w 2362568"/>
              <a:gd name="connsiteY1" fmla="*/ 41938 h 1431843"/>
              <a:gd name="connsiteX2" fmla="*/ 143184 w 2362568"/>
              <a:gd name="connsiteY2" fmla="*/ 1 h 1431843"/>
              <a:gd name="connsiteX3" fmla="*/ 2219384 w 2362568"/>
              <a:gd name="connsiteY3" fmla="*/ 0 h 1431843"/>
              <a:gd name="connsiteX4" fmla="*/ 2320630 w 2362568"/>
              <a:gd name="connsiteY4" fmla="*/ 41938 h 1431843"/>
              <a:gd name="connsiteX5" fmla="*/ 2362567 w 2362568"/>
              <a:gd name="connsiteY5" fmla="*/ 143184 h 1431843"/>
              <a:gd name="connsiteX6" fmla="*/ 2362568 w 2362568"/>
              <a:gd name="connsiteY6" fmla="*/ 1288659 h 1431843"/>
              <a:gd name="connsiteX7" fmla="*/ 2320630 w 2362568"/>
              <a:gd name="connsiteY7" fmla="*/ 1389905 h 1431843"/>
              <a:gd name="connsiteX8" fmla="*/ 2219384 w 2362568"/>
              <a:gd name="connsiteY8" fmla="*/ 1431843 h 1431843"/>
              <a:gd name="connsiteX9" fmla="*/ 143184 w 2362568"/>
              <a:gd name="connsiteY9" fmla="*/ 1431843 h 1431843"/>
              <a:gd name="connsiteX10" fmla="*/ 41938 w 2362568"/>
              <a:gd name="connsiteY10" fmla="*/ 1389905 h 1431843"/>
              <a:gd name="connsiteX11" fmla="*/ 0 w 2362568"/>
              <a:gd name="connsiteY11" fmla="*/ 1288659 h 1431843"/>
              <a:gd name="connsiteX12" fmla="*/ 0 w 2362568"/>
              <a:gd name="connsiteY12" fmla="*/ 143184 h 143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2568" h="1431843">
                <a:moveTo>
                  <a:pt x="0" y="143184"/>
                </a:moveTo>
                <a:cubicBezTo>
                  <a:pt x="0" y="105209"/>
                  <a:pt x="15086" y="68790"/>
                  <a:pt x="41938" y="41938"/>
                </a:cubicBezTo>
                <a:cubicBezTo>
                  <a:pt x="68790" y="15086"/>
                  <a:pt x="105210" y="0"/>
                  <a:pt x="143184" y="1"/>
                </a:cubicBezTo>
                <a:lnTo>
                  <a:pt x="2219384" y="0"/>
                </a:lnTo>
                <a:cubicBezTo>
                  <a:pt x="2257359" y="0"/>
                  <a:pt x="2293778" y="15086"/>
                  <a:pt x="2320630" y="41938"/>
                </a:cubicBezTo>
                <a:cubicBezTo>
                  <a:pt x="2347482" y="68790"/>
                  <a:pt x="2362568" y="105210"/>
                  <a:pt x="2362567" y="143184"/>
                </a:cubicBezTo>
                <a:cubicBezTo>
                  <a:pt x="2362567" y="525009"/>
                  <a:pt x="2362568" y="906834"/>
                  <a:pt x="2362568" y="1288659"/>
                </a:cubicBezTo>
                <a:cubicBezTo>
                  <a:pt x="2362568" y="1326634"/>
                  <a:pt x="2347483" y="1363053"/>
                  <a:pt x="2320630" y="1389905"/>
                </a:cubicBezTo>
                <a:cubicBezTo>
                  <a:pt x="2293778" y="1416757"/>
                  <a:pt x="2257358" y="1431843"/>
                  <a:pt x="2219384" y="1431843"/>
                </a:cubicBezTo>
                <a:lnTo>
                  <a:pt x="143184" y="1431843"/>
                </a:lnTo>
                <a:cubicBezTo>
                  <a:pt x="105209" y="1431843"/>
                  <a:pt x="68790" y="1416758"/>
                  <a:pt x="41938" y="1389905"/>
                </a:cubicBezTo>
                <a:cubicBezTo>
                  <a:pt x="15086" y="1363053"/>
                  <a:pt x="0" y="1326633"/>
                  <a:pt x="0" y="1288659"/>
                </a:cubicBezTo>
                <a:lnTo>
                  <a:pt x="0" y="143184"/>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110517" tIns="110517" rIns="110517" bIns="110517" numCol="1" spcCol="1270" anchor="ctr" anchorCtr="0">
            <a:noAutofit/>
          </a:bodyPr>
          <a:lstStyle/>
          <a:p>
            <a:pPr lvl="0" algn="justLow" defTabSz="800100" rtl="1">
              <a:lnSpc>
                <a:spcPct val="90000"/>
              </a:lnSpc>
              <a:spcBef>
                <a:spcPct val="0"/>
              </a:spcBef>
              <a:spcAft>
                <a:spcPct val="35000"/>
              </a:spcAft>
            </a:pPr>
            <a:r>
              <a:rPr lang="fa-IR" sz="1800" b="1" kern="1200" dirty="0" smtClean="0">
                <a:cs typeface="B Zar" pitchFamily="2" charset="-78"/>
              </a:rPr>
              <a:t>الف) پيش از پيمودن چهار فرسخ منصرف شود، بايد نماز را تمام بخواند.</a:t>
            </a:r>
            <a:endParaRPr lang="en-US" sz="1800" b="1" kern="1200" dirty="0">
              <a:cs typeface="B Zar" pitchFamily="2" charset="-78"/>
            </a:endParaRPr>
          </a:p>
        </p:txBody>
      </p:sp>
      <p:sp>
        <p:nvSpPr>
          <p:cNvPr id="15" name="Freeform 14"/>
          <p:cNvSpPr/>
          <p:nvPr/>
        </p:nvSpPr>
        <p:spPr>
          <a:xfrm>
            <a:off x="4802471" y="2458622"/>
            <a:ext cx="91440" cy="379973"/>
          </a:xfrm>
          <a:custGeom>
            <a:avLst/>
            <a:gdLst/>
            <a:ahLst/>
            <a:cxnLst/>
            <a:rect l="0" t="0" r="0" b="0"/>
            <a:pathLst>
              <a:path>
                <a:moveTo>
                  <a:pt x="45720" y="0"/>
                </a:moveTo>
                <a:lnTo>
                  <a:pt x="45720" y="379973"/>
                </a:lnTo>
              </a:path>
            </a:pathLst>
          </a:custGeom>
        </p:spPr>
        <p:style>
          <a:lnRef idx="1">
            <a:schemeClr val="dk1"/>
          </a:lnRef>
          <a:fillRef idx="0">
            <a:schemeClr val="dk1"/>
          </a:fillRef>
          <a:effectRef idx="0">
            <a:schemeClr val="dk1"/>
          </a:effectRef>
          <a:fontRef idx="minor">
            <a:schemeClr val="tx1"/>
          </a:fontRef>
        </p:style>
      </p:sp>
      <p:sp>
        <p:nvSpPr>
          <p:cNvPr id="16" name="Freeform 15"/>
          <p:cNvSpPr/>
          <p:nvPr/>
        </p:nvSpPr>
        <p:spPr>
          <a:xfrm>
            <a:off x="3666907" y="2838595"/>
            <a:ext cx="2362568" cy="1431843"/>
          </a:xfrm>
          <a:custGeom>
            <a:avLst/>
            <a:gdLst>
              <a:gd name="connsiteX0" fmla="*/ 0 w 2362568"/>
              <a:gd name="connsiteY0" fmla="*/ 143184 h 1431843"/>
              <a:gd name="connsiteX1" fmla="*/ 41938 w 2362568"/>
              <a:gd name="connsiteY1" fmla="*/ 41938 h 1431843"/>
              <a:gd name="connsiteX2" fmla="*/ 143184 w 2362568"/>
              <a:gd name="connsiteY2" fmla="*/ 1 h 1431843"/>
              <a:gd name="connsiteX3" fmla="*/ 2219384 w 2362568"/>
              <a:gd name="connsiteY3" fmla="*/ 0 h 1431843"/>
              <a:gd name="connsiteX4" fmla="*/ 2320630 w 2362568"/>
              <a:gd name="connsiteY4" fmla="*/ 41938 h 1431843"/>
              <a:gd name="connsiteX5" fmla="*/ 2362567 w 2362568"/>
              <a:gd name="connsiteY5" fmla="*/ 143184 h 1431843"/>
              <a:gd name="connsiteX6" fmla="*/ 2362568 w 2362568"/>
              <a:gd name="connsiteY6" fmla="*/ 1288659 h 1431843"/>
              <a:gd name="connsiteX7" fmla="*/ 2320630 w 2362568"/>
              <a:gd name="connsiteY7" fmla="*/ 1389905 h 1431843"/>
              <a:gd name="connsiteX8" fmla="*/ 2219384 w 2362568"/>
              <a:gd name="connsiteY8" fmla="*/ 1431843 h 1431843"/>
              <a:gd name="connsiteX9" fmla="*/ 143184 w 2362568"/>
              <a:gd name="connsiteY9" fmla="*/ 1431843 h 1431843"/>
              <a:gd name="connsiteX10" fmla="*/ 41938 w 2362568"/>
              <a:gd name="connsiteY10" fmla="*/ 1389905 h 1431843"/>
              <a:gd name="connsiteX11" fmla="*/ 0 w 2362568"/>
              <a:gd name="connsiteY11" fmla="*/ 1288659 h 1431843"/>
              <a:gd name="connsiteX12" fmla="*/ 0 w 2362568"/>
              <a:gd name="connsiteY12" fmla="*/ 143184 h 143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2568" h="1431843">
                <a:moveTo>
                  <a:pt x="0" y="143184"/>
                </a:moveTo>
                <a:cubicBezTo>
                  <a:pt x="0" y="105209"/>
                  <a:pt x="15086" y="68790"/>
                  <a:pt x="41938" y="41938"/>
                </a:cubicBezTo>
                <a:cubicBezTo>
                  <a:pt x="68790" y="15086"/>
                  <a:pt x="105210" y="0"/>
                  <a:pt x="143184" y="1"/>
                </a:cubicBezTo>
                <a:lnTo>
                  <a:pt x="2219384" y="0"/>
                </a:lnTo>
                <a:cubicBezTo>
                  <a:pt x="2257359" y="0"/>
                  <a:pt x="2293778" y="15086"/>
                  <a:pt x="2320630" y="41938"/>
                </a:cubicBezTo>
                <a:cubicBezTo>
                  <a:pt x="2347482" y="68790"/>
                  <a:pt x="2362568" y="105210"/>
                  <a:pt x="2362567" y="143184"/>
                </a:cubicBezTo>
                <a:cubicBezTo>
                  <a:pt x="2362567" y="525009"/>
                  <a:pt x="2362568" y="906834"/>
                  <a:pt x="2362568" y="1288659"/>
                </a:cubicBezTo>
                <a:cubicBezTo>
                  <a:pt x="2362568" y="1326634"/>
                  <a:pt x="2347483" y="1363053"/>
                  <a:pt x="2320630" y="1389905"/>
                </a:cubicBezTo>
                <a:cubicBezTo>
                  <a:pt x="2293778" y="1416757"/>
                  <a:pt x="2257358" y="1431843"/>
                  <a:pt x="2219384" y="1431843"/>
                </a:cubicBezTo>
                <a:lnTo>
                  <a:pt x="143184" y="1431843"/>
                </a:lnTo>
                <a:cubicBezTo>
                  <a:pt x="105209" y="1431843"/>
                  <a:pt x="68790" y="1416758"/>
                  <a:pt x="41938" y="1389905"/>
                </a:cubicBezTo>
                <a:cubicBezTo>
                  <a:pt x="15086" y="1363053"/>
                  <a:pt x="0" y="1326633"/>
                  <a:pt x="0" y="1288659"/>
                </a:cubicBezTo>
                <a:lnTo>
                  <a:pt x="0" y="143184"/>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110517" tIns="110517" rIns="110517" bIns="110517" numCol="1" spcCol="1270" anchor="ctr" anchorCtr="0">
            <a:noAutofit/>
          </a:bodyPr>
          <a:lstStyle/>
          <a:p>
            <a:pPr lvl="0" algn="justLow" defTabSz="800100" rtl="1">
              <a:lnSpc>
                <a:spcPct val="90000"/>
              </a:lnSpc>
              <a:spcBef>
                <a:spcPct val="0"/>
              </a:spcBef>
              <a:spcAft>
                <a:spcPct val="35000"/>
              </a:spcAft>
            </a:pPr>
            <a:r>
              <a:rPr lang="fa-IR" sz="1800" b="1" kern="1200" dirty="0" smtClean="0">
                <a:cs typeface="B Zar" pitchFamily="2" charset="-78"/>
              </a:rPr>
              <a:t>ب) پس از پيمودن چهار فرسخ(پيش از رسيدن به هشت فرسخ)     </a:t>
            </a:r>
            <a:endParaRPr lang="en-US" sz="1800" b="1" kern="1200" dirty="0">
              <a:cs typeface="B Zar" pitchFamily="2" charset="-78"/>
            </a:endParaRPr>
          </a:p>
        </p:txBody>
      </p:sp>
      <p:sp>
        <p:nvSpPr>
          <p:cNvPr id="17" name="Freeform 16"/>
          <p:cNvSpPr/>
          <p:nvPr/>
        </p:nvSpPr>
        <p:spPr>
          <a:xfrm>
            <a:off x="1634659" y="4270439"/>
            <a:ext cx="3213532" cy="379973"/>
          </a:xfrm>
          <a:custGeom>
            <a:avLst/>
            <a:gdLst/>
            <a:ahLst/>
            <a:cxnLst/>
            <a:rect l="0" t="0" r="0" b="0"/>
            <a:pathLst>
              <a:path>
                <a:moveTo>
                  <a:pt x="3213532" y="0"/>
                </a:moveTo>
                <a:lnTo>
                  <a:pt x="3213532" y="189986"/>
                </a:lnTo>
                <a:lnTo>
                  <a:pt x="0" y="189986"/>
                </a:lnTo>
                <a:lnTo>
                  <a:pt x="0" y="379973"/>
                </a:lnTo>
              </a:path>
            </a:pathLst>
          </a:custGeom>
        </p:spPr>
        <p:style>
          <a:lnRef idx="1">
            <a:schemeClr val="dk1"/>
          </a:lnRef>
          <a:fillRef idx="0">
            <a:schemeClr val="dk1"/>
          </a:fillRef>
          <a:effectRef idx="0">
            <a:schemeClr val="dk1"/>
          </a:effectRef>
          <a:fontRef idx="minor">
            <a:schemeClr val="tx1"/>
          </a:fontRef>
        </p:style>
      </p:sp>
      <p:sp>
        <p:nvSpPr>
          <p:cNvPr id="18" name="Freeform 17"/>
          <p:cNvSpPr/>
          <p:nvPr/>
        </p:nvSpPr>
        <p:spPr>
          <a:xfrm>
            <a:off x="246494" y="4650412"/>
            <a:ext cx="2776330" cy="949932"/>
          </a:xfrm>
          <a:custGeom>
            <a:avLst/>
            <a:gdLst>
              <a:gd name="connsiteX0" fmla="*/ 0 w 2776330"/>
              <a:gd name="connsiteY0" fmla="*/ 94993 h 949932"/>
              <a:gd name="connsiteX1" fmla="*/ 27823 w 2776330"/>
              <a:gd name="connsiteY1" fmla="*/ 27823 h 949932"/>
              <a:gd name="connsiteX2" fmla="*/ 94993 w 2776330"/>
              <a:gd name="connsiteY2" fmla="*/ 0 h 949932"/>
              <a:gd name="connsiteX3" fmla="*/ 2681337 w 2776330"/>
              <a:gd name="connsiteY3" fmla="*/ 0 h 949932"/>
              <a:gd name="connsiteX4" fmla="*/ 2748507 w 2776330"/>
              <a:gd name="connsiteY4" fmla="*/ 27823 h 949932"/>
              <a:gd name="connsiteX5" fmla="*/ 2776330 w 2776330"/>
              <a:gd name="connsiteY5" fmla="*/ 94993 h 949932"/>
              <a:gd name="connsiteX6" fmla="*/ 2776330 w 2776330"/>
              <a:gd name="connsiteY6" fmla="*/ 854939 h 949932"/>
              <a:gd name="connsiteX7" fmla="*/ 2748507 w 2776330"/>
              <a:gd name="connsiteY7" fmla="*/ 922109 h 949932"/>
              <a:gd name="connsiteX8" fmla="*/ 2681337 w 2776330"/>
              <a:gd name="connsiteY8" fmla="*/ 949932 h 949932"/>
              <a:gd name="connsiteX9" fmla="*/ 94993 w 2776330"/>
              <a:gd name="connsiteY9" fmla="*/ 949932 h 949932"/>
              <a:gd name="connsiteX10" fmla="*/ 27823 w 2776330"/>
              <a:gd name="connsiteY10" fmla="*/ 922109 h 949932"/>
              <a:gd name="connsiteX11" fmla="*/ 0 w 2776330"/>
              <a:gd name="connsiteY11" fmla="*/ 854939 h 949932"/>
              <a:gd name="connsiteX12" fmla="*/ 0 w 2776330"/>
              <a:gd name="connsiteY12" fmla="*/ 94993 h 94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76330" h="949932">
                <a:moveTo>
                  <a:pt x="0" y="94993"/>
                </a:moveTo>
                <a:cubicBezTo>
                  <a:pt x="0" y="69799"/>
                  <a:pt x="10008" y="45637"/>
                  <a:pt x="27823" y="27823"/>
                </a:cubicBezTo>
                <a:cubicBezTo>
                  <a:pt x="45638" y="10008"/>
                  <a:pt x="69800" y="0"/>
                  <a:pt x="94993" y="0"/>
                </a:cubicBezTo>
                <a:lnTo>
                  <a:pt x="2681337" y="0"/>
                </a:lnTo>
                <a:cubicBezTo>
                  <a:pt x="2706531" y="0"/>
                  <a:pt x="2730693" y="10008"/>
                  <a:pt x="2748507" y="27823"/>
                </a:cubicBezTo>
                <a:cubicBezTo>
                  <a:pt x="2766322" y="45638"/>
                  <a:pt x="2776330" y="69800"/>
                  <a:pt x="2776330" y="94993"/>
                </a:cubicBezTo>
                <a:lnTo>
                  <a:pt x="2776330" y="854939"/>
                </a:lnTo>
                <a:cubicBezTo>
                  <a:pt x="2776330" y="880133"/>
                  <a:pt x="2766322" y="904295"/>
                  <a:pt x="2748507" y="922109"/>
                </a:cubicBezTo>
                <a:cubicBezTo>
                  <a:pt x="2730692" y="939924"/>
                  <a:pt x="2706530" y="949932"/>
                  <a:pt x="2681337" y="949932"/>
                </a:cubicBezTo>
                <a:lnTo>
                  <a:pt x="94993" y="949932"/>
                </a:lnTo>
                <a:cubicBezTo>
                  <a:pt x="69799" y="949932"/>
                  <a:pt x="45637" y="939924"/>
                  <a:pt x="27823" y="922109"/>
                </a:cubicBezTo>
                <a:cubicBezTo>
                  <a:pt x="10008" y="904294"/>
                  <a:pt x="0" y="880132"/>
                  <a:pt x="0" y="854939"/>
                </a:cubicBezTo>
                <a:lnTo>
                  <a:pt x="0" y="94993"/>
                </a:lnTo>
                <a:close/>
              </a:path>
            </a:pathLst>
          </a:custGeom>
        </p:spPr>
        <p:style>
          <a:lnRef idx="2">
            <a:schemeClr val="accent4"/>
          </a:lnRef>
          <a:fillRef idx="1">
            <a:schemeClr val="lt1"/>
          </a:fillRef>
          <a:effectRef idx="0">
            <a:schemeClr val="accent4"/>
          </a:effectRef>
          <a:fontRef idx="minor">
            <a:schemeClr val="dk1"/>
          </a:fontRef>
        </p:style>
        <p:txBody>
          <a:bodyPr spcFirstLastPara="0" vert="horz" wrap="square" lIns="96403" tIns="96403" rIns="96403" bIns="96403"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 1 ـ بخواهد همانجا بماند و بعد از ده روز برگردد. </a:t>
            </a:r>
            <a:endParaRPr lang="en-US" sz="1800" b="1" kern="1200" dirty="0">
              <a:cs typeface="B Zar" pitchFamily="2" charset="-78"/>
            </a:endParaRPr>
          </a:p>
        </p:txBody>
      </p:sp>
      <p:sp>
        <p:nvSpPr>
          <p:cNvPr id="19" name="Freeform 18"/>
          <p:cNvSpPr/>
          <p:nvPr/>
        </p:nvSpPr>
        <p:spPr>
          <a:xfrm>
            <a:off x="1588939" y="5600344"/>
            <a:ext cx="91440" cy="379973"/>
          </a:xfrm>
          <a:custGeom>
            <a:avLst/>
            <a:gdLst/>
            <a:ahLst/>
            <a:cxnLst/>
            <a:rect l="0" t="0" r="0" b="0"/>
            <a:pathLst>
              <a:path>
                <a:moveTo>
                  <a:pt x="45720" y="0"/>
                </a:moveTo>
                <a:lnTo>
                  <a:pt x="45720" y="379973"/>
                </a:lnTo>
              </a:path>
            </a:pathLst>
          </a:custGeom>
        </p:spPr>
        <p:style>
          <a:lnRef idx="1">
            <a:schemeClr val="dk1"/>
          </a:lnRef>
          <a:fillRef idx="0">
            <a:schemeClr val="dk1"/>
          </a:fillRef>
          <a:effectRef idx="0">
            <a:schemeClr val="dk1"/>
          </a:effectRef>
          <a:fontRef idx="minor">
            <a:schemeClr val="tx1"/>
          </a:fontRef>
        </p:style>
      </p:sp>
      <p:sp>
        <p:nvSpPr>
          <p:cNvPr id="20" name="Freeform 19"/>
          <p:cNvSpPr/>
          <p:nvPr/>
        </p:nvSpPr>
        <p:spPr>
          <a:xfrm>
            <a:off x="241628" y="5980317"/>
            <a:ext cx="2786062" cy="741450"/>
          </a:xfrm>
          <a:custGeom>
            <a:avLst/>
            <a:gdLst>
              <a:gd name="connsiteX0" fmla="*/ 0 w 2786062"/>
              <a:gd name="connsiteY0" fmla="*/ 74145 h 741450"/>
              <a:gd name="connsiteX1" fmla="*/ 21717 w 2786062"/>
              <a:gd name="connsiteY1" fmla="*/ 21717 h 741450"/>
              <a:gd name="connsiteX2" fmla="*/ 74145 w 2786062"/>
              <a:gd name="connsiteY2" fmla="*/ 1 h 741450"/>
              <a:gd name="connsiteX3" fmla="*/ 2711917 w 2786062"/>
              <a:gd name="connsiteY3" fmla="*/ 0 h 741450"/>
              <a:gd name="connsiteX4" fmla="*/ 2764345 w 2786062"/>
              <a:gd name="connsiteY4" fmla="*/ 21717 h 741450"/>
              <a:gd name="connsiteX5" fmla="*/ 2786061 w 2786062"/>
              <a:gd name="connsiteY5" fmla="*/ 74145 h 741450"/>
              <a:gd name="connsiteX6" fmla="*/ 2786062 w 2786062"/>
              <a:gd name="connsiteY6" fmla="*/ 667305 h 741450"/>
              <a:gd name="connsiteX7" fmla="*/ 2764345 w 2786062"/>
              <a:gd name="connsiteY7" fmla="*/ 719733 h 741450"/>
              <a:gd name="connsiteX8" fmla="*/ 2711917 w 2786062"/>
              <a:gd name="connsiteY8" fmla="*/ 741450 h 741450"/>
              <a:gd name="connsiteX9" fmla="*/ 74145 w 2786062"/>
              <a:gd name="connsiteY9" fmla="*/ 741450 h 741450"/>
              <a:gd name="connsiteX10" fmla="*/ 21717 w 2786062"/>
              <a:gd name="connsiteY10" fmla="*/ 719733 h 741450"/>
              <a:gd name="connsiteX11" fmla="*/ 0 w 2786062"/>
              <a:gd name="connsiteY11" fmla="*/ 667305 h 741450"/>
              <a:gd name="connsiteX12" fmla="*/ 0 w 2786062"/>
              <a:gd name="connsiteY12" fmla="*/ 74145 h 74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86062" h="741450">
                <a:moveTo>
                  <a:pt x="0" y="74145"/>
                </a:moveTo>
                <a:cubicBezTo>
                  <a:pt x="0" y="54481"/>
                  <a:pt x="7812" y="35621"/>
                  <a:pt x="21717" y="21717"/>
                </a:cubicBezTo>
                <a:cubicBezTo>
                  <a:pt x="35622" y="7812"/>
                  <a:pt x="54481" y="0"/>
                  <a:pt x="74145" y="1"/>
                </a:cubicBezTo>
                <a:lnTo>
                  <a:pt x="2711917" y="0"/>
                </a:lnTo>
                <a:cubicBezTo>
                  <a:pt x="2731581" y="0"/>
                  <a:pt x="2750441" y="7812"/>
                  <a:pt x="2764345" y="21717"/>
                </a:cubicBezTo>
                <a:cubicBezTo>
                  <a:pt x="2778250" y="35622"/>
                  <a:pt x="2786062" y="54481"/>
                  <a:pt x="2786061" y="74145"/>
                </a:cubicBezTo>
                <a:cubicBezTo>
                  <a:pt x="2786061" y="271865"/>
                  <a:pt x="2786062" y="469585"/>
                  <a:pt x="2786062" y="667305"/>
                </a:cubicBezTo>
                <a:cubicBezTo>
                  <a:pt x="2786062" y="686969"/>
                  <a:pt x="2778250" y="705829"/>
                  <a:pt x="2764345" y="719733"/>
                </a:cubicBezTo>
                <a:cubicBezTo>
                  <a:pt x="2750440" y="733638"/>
                  <a:pt x="2731581" y="741450"/>
                  <a:pt x="2711917" y="741450"/>
                </a:cubicBezTo>
                <a:lnTo>
                  <a:pt x="74145" y="741450"/>
                </a:lnTo>
                <a:cubicBezTo>
                  <a:pt x="54481" y="741450"/>
                  <a:pt x="35621" y="733638"/>
                  <a:pt x="21717" y="719733"/>
                </a:cubicBezTo>
                <a:cubicBezTo>
                  <a:pt x="7812" y="705828"/>
                  <a:pt x="0" y="686969"/>
                  <a:pt x="0" y="667305"/>
                </a:cubicBezTo>
                <a:lnTo>
                  <a:pt x="0" y="74145"/>
                </a:lnTo>
                <a:close/>
              </a:path>
            </a:pathLst>
          </a:custGeom>
        </p:spPr>
        <p:style>
          <a:lnRef idx="2">
            <a:schemeClr val="accent4"/>
          </a:lnRef>
          <a:fillRef idx="1">
            <a:schemeClr val="lt1"/>
          </a:fillRef>
          <a:effectRef idx="0">
            <a:schemeClr val="accent4"/>
          </a:effectRef>
          <a:fontRef idx="minor">
            <a:schemeClr val="dk1"/>
          </a:fontRef>
        </p:style>
        <p:txBody>
          <a:bodyPr spcFirstLastPara="0" vert="horz" wrap="square" lIns="90296" tIns="90296" rIns="90296" bIns="90296"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نماز را تمام بخواند.</a:t>
            </a:r>
            <a:endParaRPr lang="en-US" sz="1800" b="1" kern="1200" dirty="0">
              <a:cs typeface="B Zar" pitchFamily="2" charset="-78"/>
            </a:endParaRPr>
          </a:p>
        </p:txBody>
      </p:sp>
      <p:sp>
        <p:nvSpPr>
          <p:cNvPr id="21" name="Freeform 20"/>
          <p:cNvSpPr/>
          <p:nvPr/>
        </p:nvSpPr>
        <p:spPr>
          <a:xfrm>
            <a:off x="4802471" y="4270439"/>
            <a:ext cx="91440" cy="379973"/>
          </a:xfrm>
          <a:custGeom>
            <a:avLst/>
            <a:gdLst/>
            <a:ahLst/>
            <a:cxnLst/>
            <a:rect l="0" t="0" r="0" b="0"/>
            <a:pathLst>
              <a:path>
                <a:moveTo>
                  <a:pt x="45720" y="0"/>
                </a:moveTo>
                <a:lnTo>
                  <a:pt x="45720" y="379973"/>
                </a:lnTo>
              </a:path>
            </a:pathLst>
          </a:custGeom>
        </p:spPr>
        <p:style>
          <a:lnRef idx="1">
            <a:schemeClr val="dk1"/>
          </a:lnRef>
          <a:fillRef idx="0">
            <a:schemeClr val="dk1"/>
          </a:fillRef>
          <a:effectRef idx="0">
            <a:schemeClr val="dk1"/>
          </a:effectRef>
          <a:fontRef idx="minor">
            <a:schemeClr val="tx1"/>
          </a:fontRef>
        </p:style>
      </p:sp>
      <p:sp>
        <p:nvSpPr>
          <p:cNvPr id="22" name="Freeform 21"/>
          <p:cNvSpPr/>
          <p:nvPr/>
        </p:nvSpPr>
        <p:spPr>
          <a:xfrm>
            <a:off x="3460026" y="4650412"/>
            <a:ext cx="2776330" cy="949932"/>
          </a:xfrm>
          <a:custGeom>
            <a:avLst/>
            <a:gdLst>
              <a:gd name="connsiteX0" fmla="*/ 0 w 2776330"/>
              <a:gd name="connsiteY0" fmla="*/ 94993 h 949932"/>
              <a:gd name="connsiteX1" fmla="*/ 27823 w 2776330"/>
              <a:gd name="connsiteY1" fmla="*/ 27823 h 949932"/>
              <a:gd name="connsiteX2" fmla="*/ 94993 w 2776330"/>
              <a:gd name="connsiteY2" fmla="*/ 0 h 949932"/>
              <a:gd name="connsiteX3" fmla="*/ 2681337 w 2776330"/>
              <a:gd name="connsiteY3" fmla="*/ 0 h 949932"/>
              <a:gd name="connsiteX4" fmla="*/ 2748507 w 2776330"/>
              <a:gd name="connsiteY4" fmla="*/ 27823 h 949932"/>
              <a:gd name="connsiteX5" fmla="*/ 2776330 w 2776330"/>
              <a:gd name="connsiteY5" fmla="*/ 94993 h 949932"/>
              <a:gd name="connsiteX6" fmla="*/ 2776330 w 2776330"/>
              <a:gd name="connsiteY6" fmla="*/ 854939 h 949932"/>
              <a:gd name="connsiteX7" fmla="*/ 2748507 w 2776330"/>
              <a:gd name="connsiteY7" fmla="*/ 922109 h 949932"/>
              <a:gd name="connsiteX8" fmla="*/ 2681337 w 2776330"/>
              <a:gd name="connsiteY8" fmla="*/ 949932 h 949932"/>
              <a:gd name="connsiteX9" fmla="*/ 94993 w 2776330"/>
              <a:gd name="connsiteY9" fmla="*/ 949932 h 949932"/>
              <a:gd name="connsiteX10" fmla="*/ 27823 w 2776330"/>
              <a:gd name="connsiteY10" fmla="*/ 922109 h 949932"/>
              <a:gd name="connsiteX11" fmla="*/ 0 w 2776330"/>
              <a:gd name="connsiteY11" fmla="*/ 854939 h 949932"/>
              <a:gd name="connsiteX12" fmla="*/ 0 w 2776330"/>
              <a:gd name="connsiteY12" fmla="*/ 94993 h 94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76330" h="949932">
                <a:moveTo>
                  <a:pt x="0" y="94993"/>
                </a:moveTo>
                <a:cubicBezTo>
                  <a:pt x="0" y="69799"/>
                  <a:pt x="10008" y="45637"/>
                  <a:pt x="27823" y="27823"/>
                </a:cubicBezTo>
                <a:cubicBezTo>
                  <a:pt x="45638" y="10008"/>
                  <a:pt x="69800" y="0"/>
                  <a:pt x="94993" y="0"/>
                </a:cubicBezTo>
                <a:lnTo>
                  <a:pt x="2681337" y="0"/>
                </a:lnTo>
                <a:cubicBezTo>
                  <a:pt x="2706531" y="0"/>
                  <a:pt x="2730693" y="10008"/>
                  <a:pt x="2748507" y="27823"/>
                </a:cubicBezTo>
                <a:cubicBezTo>
                  <a:pt x="2766322" y="45638"/>
                  <a:pt x="2776330" y="69800"/>
                  <a:pt x="2776330" y="94993"/>
                </a:cubicBezTo>
                <a:lnTo>
                  <a:pt x="2776330" y="854939"/>
                </a:lnTo>
                <a:cubicBezTo>
                  <a:pt x="2776330" y="880133"/>
                  <a:pt x="2766322" y="904295"/>
                  <a:pt x="2748507" y="922109"/>
                </a:cubicBezTo>
                <a:cubicBezTo>
                  <a:pt x="2730692" y="939924"/>
                  <a:pt x="2706530" y="949932"/>
                  <a:pt x="2681337" y="949932"/>
                </a:cubicBezTo>
                <a:lnTo>
                  <a:pt x="94993" y="949932"/>
                </a:lnTo>
                <a:cubicBezTo>
                  <a:pt x="69799" y="949932"/>
                  <a:pt x="45637" y="939924"/>
                  <a:pt x="27823" y="922109"/>
                </a:cubicBezTo>
                <a:cubicBezTo>
                  <a:pt x="10008" y="904294"/>
                  <a:pt x="0" y="880132"/>
                  <a:pt x="0" y="854939"/>
                </a:cubicBezTo>
                <a:lnTo>
                  <a:pt x="0" y="94993"/>
                </a:lnTo>
                <a:close/>
              </a:path>
            </a:pathLst>
          </a:custGeom>
        </p:spPr>
        <p:style>
          <a:lnRef idx="2">
            <a:schemeClr val="accent4"/>
          </a:lnRef>
          <a:fillRef idx="1">
            <a:schemeClr val="lt1"/>
          </a:fillRef>
          <a:effectRef idx="0">
            <a:schemeClr val="accent4"/>
          </a:effectRef>
          <a:fontRef idx="minor">
            <a:schemeClr val="dk1"/>
          </a:fontRef>
        </p:style>
        <p:txBody>
          <a:bodyPr spcFirstLastPara="0" vert="horz" wrap="square" lIns="96403" tIns="96403" rIns="96403" bIns="96403"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  2 ـ مردّد شود كه بماند يا برگردد.  </a:t>
            </a:r>
            <a:endParaRPr lang="en-US" sz="1800" b="1" kern="1200" dirty="0">
              <a:cs typeface="B Zar" pitchFamily="2" charset="-78"/>
            </a:endParaRPr>
          </a:p>
        </p:txBody>
      </p:sp>
      <p:sp>
        <p:nvSpPr>
          <p:cNvPr id="23" name="Freeform 22"/>
          <p:cNvSpPr/>
          <p:nvPr/>
        </p:nvSpPr>
        <p:spPr>
          <a:xfrm>
            <a:off x="4802471" y="5600344"/>
            <a:ext cx="91440" cy="379973"/>
          </a:xfrm>
          <a:custGeom>
            <a:avLst/>
            <a:gdLst/>
            <a:ahLst/>
            <a:cxnLst/>
            <a:rect l="0" t="0" r="0" b="0"/>
            <a:pathLst>
              <a:path>
                <a:moveTo>
                  <a:pt x="45720" y="0"/>
                </a:moveTo>
                <a:lnTo>
                  <a:pt x="45720" y="379973"/>
                </a:lnTo>
              </a:path>
            </a:pathLst>
          </a:custGeom>
        </p:spPr>
        <p:style>
          <a:lnRef idx="1">
            <a:schemeClr val="dk1"/>
          </a:lnRef>
          <a:fillRef idx="0">
            <a:schemeClr val="dk1"/>
          </a:fillRef>
          <a:effectRef idx="0">
            <a:schemeClr val="dk1"/>
          </a:effectRef>
          <a:fontRef idx="minor">
            <a:schemeClr val="tx1"/>
          </a:fontRef>
        </p:style>
      </p:sp>
      <p:sp>
        <p:nvSpPr>
          <p:cNvPr id="24" name="Freeform 23"/>
          <p:cNvSpPr/>
          <p:nvPr/>
        </p:nvSpPr>
        <p:spPr>
          <a:xfrm>
            <a:off x="3455160" y="5980317"/>
            <a:ext cx="2786062" cy="741450"/>
          </a:xfrm>
          <a:custGeom>
            <a:avLst/>
            <a:gdLst>
              <a:gd name="connsiteX0" fmla="*/ 0 w 2786062"/>
              <a:gd name="connsiteY0" fmla="*/ 74145 h 741450"/>
              <a:gd name="connsiteX1" fmla="*/ 21717 w 2786062"/>
              <a:gd name="connsiteY1" fmla="*/ 21717 h 741450"/>
              <a:gd name="connsiteX2" fmla="*/ 74145 w 2786062"/>
              <a:gd name="connsiteY2" fmla="*/ 1 h 741450"/>
              <a:gd name="connsiteX3" fmla="*/ 2711917 w 2786062"/>
              <a:gd name="connsiteY3" fmla="*/ 0 h 741450"/>
              <a:gd name="connsiteX4" fmla="*/ 2764345 w 2786062"/>
              <a:gd name="connsiteY4" fmla="*/ 21717 h 741450"/>
              <a:gd name="connsiteX5" fmla="*/ 2786061 w 2786062"/>
              <a:gd name="connsiteY5" fmla="*/ 74145 h 741450"/>
              <a:gd name="connsiteX6" fmla="*/ 2786062 w 2786062"/>
              <a:gd name="connsiteY6" fmla="*/ 667305 h 741450"/>
              <a:gd name="connsiteX7" fmla="*/ 2764345 w 2786062"/>
              <a:gd name="connsiteY7" fmla="*/ 719733 h 741450"/>
              <a:gd name="connsiteX8" fmla="*/ 2711917 w 2786062"/>
              <a:gd name="connsiteY8" fmla="*/ 741450 h 741450"/>
              <a:gd name="connsiteX9" fmla="*/ 74145 w 2786062"/>
              <a:gd name="connsiteY9" fmla="*/ 741450 h 741450"/>
              <a:gd name="connsiteX10" fmla="*/ 21717 w 2786062"/>
              <a:gd name="connsiteY10" fmla="*/ 719733 h 741450"/>
              <a:gd name="connsiteX11" fmla="*/ 0 w 2786062"/>
              <a:gd name="connsiteY11" fmla="*/ 667305 h 741450"/>
              <a:gd name="connsiteX12" fmla="*/ 0 w 2786062"/>
              <a:gd name="connsiteY12" fmla="*/ 74145 h 74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86062" h="741450">
                <a:moveTo>
                  <a:pt x="0" y="74145"/>
                </a:moveTo>
                <a:cubicBezTo>
                  <a:pt x="0" y="54481"/>
                  <a:pt x="7812" y="35621"/>
                  <a:pt x="21717" y="21717"/>
                </a:cubicBezTo>
                <a:cubicBezTo>
                  <a:pt x="35622" y="7812"/>
                  <a:pt x="54481" y="0"/>
                  <a:pt x="74145" y="1"/>
                </a:cubicBezTo>
                <a:lnTo>
                  <a:pt x="2711917" y="0"/>
                </a:lnTo>
                <a:cubicBezTo>
                  <a:pt x="2731581" y="0"/>
                  <a:pt x="2750441" y="7812"/>
                  <a:pt x="2764345" y="21717"/>
                </a:cubicBezTo>
                <a:cubicBezTo>
                  <a:pt x="2778250" y="35622"/>
                  <a:pt x="2786062" y="54481"/>
                  <a:pt x="2786061" y="74145"/>
                </a:cubicBezTo>
                <a:cubicBezTo>
                  <a:pt x="2786061" y="271865"/>
                  <a:pt x="2786062" y="469585"/>
                  <a:pt x="2786062" y="667305"/>
                </a:cubicBezTo>
                <a:cubicBezTo>
                  <a:pt x="2786062" y="686969"/>
                  <a:pt x="2778250" y="705829"/>
                  <a:pt x="2764345" y="719733"/>
                </a:cubicBezTo>
                <a:cubicBezTo>
                  <a:pt x="2750440" y="733638"/>
                  <a:pt x="2731581" y="741450"/>
                  <a:pt x="2711917" y="741450"/>
                </a:cubicBezTo>
                <a:lnTo>
                  <a:pt x="74145" y="741450"/>
                </a:lnTo>
                <a:cubicBezTo>
                  <a:pt x="54481" y="741450"/>
                  <a:pt x="35621" y="733638"/>
                  <a:pt x="21717" y="719733"/>
                </a:cubicBezTo>
                <a:cubicBezTo>
                  <a:pt x="7812" y="705828"/>
                  <a:pt x="0" y="686969"/>
                  <a:pt x="0" y="667305"/>
                </a:cubicBezTo>
                <a:lnTo>
                  <a:pt x="0" y="74145"/>
                </a:lnTo>
                <a:close/>
              </a:path>
            </a:pathLst>
          </a:custGeom>
        </p:spPr>
        <p:style>
          <a:lnRef idx="2">
            <a:schemeClr val="accent4"/>
          </a:lnRef>
          <a:fillRef idx="1">
            <a:schemeClr val="lt1"/>
          </a:fillRef>
          <a:effectRef idx="0">
            <a:schemeClr val="accent4"/>
          </a:effectRef>
          <a:fontRef idx="minor">
            <a:schemeClr val="dk1"/>
          </a:fontRef>
        </p:style>
        <p:txBody>
          <a:bodyPr spcFirstLastPara="0" vert="horz" wrap="square" lIns="90296" tIns="90296" rIns="90296" bIns="90296"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نماز را تمام بخواند. </a:t>
            </a:r>
            <a:endParaRPr lang="en-US" sz="1800" b="1" kern="1200" dirty="0">
              <a:cs typeface="B Zar" pitchFamily="2" charset="-78"/>
            </a:endParaRPr>
          </a:p>
        </p:txBody>
      </p:sp>
      <p:sp>
        <p:nvSpPr>
          <p:cNvPr id="25" name="Freeform 24"/>
          <p:cNvSpPr/>
          <p:nvPr/>
        </p:nvSpPr>
        <p:spPr>
          <a:xfrm>
            <a:off x="4848191" y="4270439"/>
            <a:ext cx="3213532" cy="379973"/>
          </a:xfrm>
          <a:custGeom>
            <a:avLst/>
            <a:gdLst/>
            <a:ahLst/>
            <a:cxnLst/>
            <a:rect l="0" t="0" r="0" b="0"/>
            <a:pathLst>
              <a:path>
                <a:moveTo>
                  <a:pt x="0" y="0"/>
                </a:moveTo>
                <a:lnTo>
                  <a:pt x="0" y="189986"/>
                </a:lnTo>
                <a:lnTo>
                  <a:pt x="3213532" y="189986"/>
                </a:lnTo>
                <a:lnTo>
                  <a:pt x="3213532" y="379973"/>
                </a:lnTo>
              </a:path>
            </a:pathLst>
          </a:custGeom>
        </p:spPr>
        <p:style>
          <a:lnRef idx="1">
            <a:schemeClr val="dk1"/>
          </a:lnRef>
          <a:fillRef idx="0">
            <a:schemeClr val="dk1"/>
          </a:fillRef>
          <a:effectRef idx="0">
            <a:schemeClr val="dk1"/>
          </a:effectRef>
          <a:fontRef idx="minor">
            <a:schemeClr val="tx1"/>
          </a:fontRef>
        </p:style>
      </p:sp>
      <p:sp>
        <p:nvSpPr>
          <p:cNvPr id="26" name="Freeform 25"/>
          <p:cNvSpPr/>
          <p:nvPr/>
        </p:nvSpPr>
        <p:spPr>
          <a:xfrm>
            <a:off x="6673558" y="4650412"/>
            <a:ext cx="2776330" cy="949932"/>
          </a:xfrm>
          <a:custGeom>
            <a:avLst/>
            <a:gdLst>
              <a:gd name="connsiteX0" fmla="*/ 0 w 2776330"/>
              <a:gd name="connsiteY0" fmla="*/ 94993 h 949932"/>
              <a:gd name="connsiteX1" fmla="*/ 27823 w 2776330"/>
              <a:gd name="connsiteY1" fmla="*/ 27823 h 949932"/>
              <a:gd name="connsiteX2" fmla="*/ 94993 w 2776330"/>
              <a:gd name="connsiteY2" fmla="*/ 0 h 949932"/>
              <a:gd name="connsiteX3" fmla="*/ 2681337 w 2776330"/>
              <a:gd name="connsiteY3" fmla="*/ 0 h 949932"/>
              <a:gd name="connsiteX4" fmla="*/ 2748507 w 2776330"/>
              <a:gd name="connsiteY4" fmla="*/ 27823 h 949932"/>
              <a:gd name="connsiteX5" fmla="*/ 2776330 w 2776330"/>
              <a:gd name="connsiteY5" fmla="*/ 94993 h 949932"/>
              <a:gd name="connsiteX6" fmla="*/ 2776330 w 2776330"/>
              <a:gd name="connsiteY6" fmla="*/ 854939 h 949932"/>
              <a:gd name="connsiteX7" fmla="*/ 2748507 w 2776330"/>
              <a:gd name="connsiteY7" fmla="*/ 922109 h 949932"/>
              <a:gd name="connsiteX8" fmla="*/ 2681337 w 2776330"/>
              <a:gd name="connsiteY8" fmla="*/ 949932 h 949932"/>
              <a:gd name="connsiteX9" fmla="*/ 94993 w 2776330"/>
              <a:gd name="connsiteY9" fmla="*/ 949932 h 949932"/>
              <a:gd name="connsiteX10" fmla="*/ 27823 w 2776330"/>
              <a:gd name="connsiteY10" fmla="*/ 922109 h 949932"/>
              <a:gd name="connsiteX11" fmla="*/ 0 w 2776330"/>
              <a:gd name="connsiteY11" fmla="*/ 854939 h 949932"/>
              <a:gd name="connsiteX12" fmla="*/ 0 w 2776330"/>
              <a:gd name="connsiteY12" fmla="*/ 94993 h 94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76330" h="949932">
                <a:moveTo>
                  <a:pt x="0" y="94993"/>
                </a:moveTo>
                <a:cubicBezTo>
                  <a:pt x="0" y="69799"/>
                  <a:pt x="10008" y="45637"/>
                  <a:pt x="27823" y="27823"/>
                </a:cubicBezTo>
                <a:cubicBezTo>
                  <a:pt x="45638" y="10008"/>
                  <a:pt x="69800" y="0"/>
                  <a:pt x="94993" y="0"/>
                </a:cubicBezTo>
                <a:lnTo>
                  <a:pt x="2681337" y="0"/>
                </a:lnTo>
                <a:cubicBezTo>
                  <a:pt x="2706531" y="0"/>
                  <a:pt x="2730693" y="10008"/>
                  <a:pt x="2748507" y="27823"/>
                </a:cubicBezTo>
                <a:cubicBezTo>
                  <a:pt x="2766322" y="45638"/>
                  <a:pt x="2776330" y="69800"/>
                  <a:pt x="2776330" y="94993"/>
                </a:cubicBezTo>
                <a:lnTo>
                  <a:pt x="2776330" y="854939"/>
                </a:lnTo>
                <a:cubicBezTo>
                  <a:pt x="2776330" y="880133"/>
                  <a:pt x="2766322" y="904295"/>
                  <a:pt x="2748507" y="922109"/>
                </a:cubicBezTo>
                <a:cubicBezTo>
                  <a:pt x="2730692" y="939924"/>
                  <a:pt x="2706530" y="949932"/>
                  <a:pt x="2681337" y="949932"/>
                </a:cubicBezTo>
                <a:lnTo>
                  <a:pt x="94993" y="949932"/>
                </a:lnTo>
                <a:cubicBezTo>
                  <a:pt x="69799" y="949932"/>
                  <a:pt x="45637" y="939924"/>
                  <a:pt x="27823" y="922109"/>
                </a:cubicBezTo>
                <a:cubicBezTo>
                  <a:pt x="10008" y="904294"/>
                  <a:pt x="0" y="880132"/>
                  <a:pt x="0" y="854939"/>
                </a:cubicBezTo>
                <a:lnTo>
                  <a:pt x="0" y="94993"/>
                </a:lnTo>
                <a:close/>
              </a:path>
            </a:pathLst>
          </a:custGeom>
        </p:spPr>
        <p:style>
          <a:lnRef idx="2">
            <a:schemeClr val="accent4"/>
          </a:lnRef>
          <a:fillRef idx="1">
            <a:schemeClr val="lt1"/>
          </a:fillRef>
          <a:effectRef idx="0">
            <a:schemeClr val="accent4"/>
          </a:effectRef>
          <a:fontRef idx="minor">
            <a:schemeClr val="dk1"/>
          </a:fontRef>
        </p:style>
        <p:txBody>
          <a:bodyPr spcFirstLastPara="0" vert="horz" wrap="square" lIns="96403" tIns="96403" rIns="96403" bIns="96403"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3 ـ بخواهد برگردد، </a:t>
            </a:r>
            <a:endParaRPr lang="en-US" sz="1800" b="1" kern="1200" dirty="0">
              <a:cs typeface="B Zar" pitchFamily="2" charset="-78"/>
            </a:endParaRPr>
          </a:p>
        </p:txBody>
      </p:sp>
      <p:sp>
        <p:nvSpPr>
          <p:cNvPr id="27" name="Freeform 26"/>
          <p:cNvSpPr/>
          <p:nvPr/>
        </p:nvSpPr>
        <p:spPr>
          <a:xfrm>
            <a:off x="8016004" y="5600344"/>
            <a:ext cx="91440" cy="379973"/>
          </a:xfrm>
          <a:custGeom>
            <a:avLst/>
            <a:gdLst/>
            <a:ahLst/>
            <a:cxnLst/>
            <a:rect l="0" t="0" r="0" b="0"/>
            <a:pathLst>
              <a:path>
                <a:moveTo>
                  <a:pt x="45720" y="0"/>
                </a:moveTo>
                <a:lnTo>
                  <a:pt x="45720" y="379973"/>
                </a:lnTo>
              </a:path>
            </a:pathLst>
          </a:custGeom>
        </p:spPr>
        <p:style>
          <a:lnRef idx="1">
            <a:schemeClr val="dk1"/>
          </a:lnRef>
          <a:fillRef idx="0">
            <a:schemeClr val="dk1"/>
          </a:fillRef>
          <a:effectRef idx="0">
            <a:schemeClr val="dk1"/>
          </a:effectRef>
          <a:fontRef idx="minor">
            <a:schemeClr val="tx1"/>
          </a:fontRef>
        </p:style>
      </p:sp>
      <p:sp>
        <p:nvSpPr>
          <p:cNvPr id="28" name="Freeform 27"/>
          <p:cNvSpPr/>
          <p:nvPr/>
        </p:nvSpPr>
        <p:spPr>
          <a:xfrm>
            <a:off x="6668692" y="5980317"/>
            <a:ext cx="2786062" cy="741450"/>
          </a:xfrm>
          <a:custGeom>
            <a:avLst/>
            <a:gdLst>
              <a:gd name="connsiteX0" fmla="*/ 0 w 2786062"/>
              <a:gd name="connsiteY0" fmla="*/ 74145 h 741450"/>
              <a:gd name="connsiteX1" fmla="*/ 21717 w 2786062"/>
              <a:gd name="connsiteY1" fmla="*/ 21717 h 741450"/>
              <a:gd name="connsiteX2" fmla="*/ 74145 w 2786062"/>
              <a:gd name="connsiteY2" fmla="*/ 1 h 741450"/>
              <a:gd name="connsiteX3" fmla="*/ 2711917 w 2786062"/>
              <a:gd name="connsiteY3" fmla="*/ 0 h 741450"/>
              <a:gd name="connsiteX4" fmla="*/ 2764345 w 2786062"/>
              <a:gd name="connsiteY4" fmla="*/ 21717 h 741450"/>
              <a:gd name="connsiteX5" fmla="*/ 2786061 w 2786062"/>
              <a:gd name="connsiteY5" fmla="*/ 74145 h 741450"/>
              <a:gd name="connsiteX6" fmla="*/ 2786062 w 2786062"/>
              <a:gd name="connsiteY6" fmla="*/ 667305 h 741450"/>
              <a:gd name="connsiteX7" fmla="*/ 2764345 w 2786062"/>
              <a:gd name="connsiteY7" fmla="*/ 719733 h 741450"/>
              <a:gd name="connsiteX8" fmla="*/ 2711917 w 2786062"/>
              <a:gd name="connsiteY8" fmla="*/ 741450 h 741450"/>
              <a:gd name="connsiteX9" fmla="*/ 74145 w 2786062"/>
              <a:gd name="connsiteY9" fmla="*/ 741450 h 741450"/>
              <a:gd name="connsiteX10" fmla="*/ 21717 w 2786062"/>
              <a:gd name="connsiteY10" fmla="*/ 719733 h 741450"/>
              <a:gd name="connsiteX11" fmla="*/ 0 w 2786062"/>
              <a:gd name="connsiteY11" fmla="*/ 667305 h 741450"/>
              <a:gd name="connsiteX12" fmla="*/ 0 w 2786062"/>
              <a:gd name="connsiteY12" fmla="*/ 74145 h 74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86062" h="741450">
                <a:moveTo>
                  <a:pt x="0" y="74145"/>
                </a:moveTo>
                <a:cubicBezTo>
                  <a:pt x="0" y="54481"/>
                  <a:pt x="7812" y="35621"/>
                  <a:pt x="21717" y="21717"/>
                </a:cubicBezTo>
                <a:cubicBezTo>
                  <a:pt x="35622" y="7812"/>
                  <a:pt x="54481" y="0"/>
                  <a:pt x="74145" y="1"/>
                </a:cubicBezTo>
                <a:lnTo>
                  <a:pt x="2711917" y="0"/>
                </a:lnTo>
                <a:cubicBezTo>
                  <a:pt x="2731581" y="0"/>
                  <a:pt x="2750441" y="7812"/>
                  <a:pt x="2764345" y="21717"/>
                </a:cubicBezTo>
                <a:cubicBezTo>
                  <a:pt x="2778250" y="35622"/>
                  <a:pt x="2786062" y="54481"/>
                  <a:pt x="2786061" y="74145"/>
                </a:cubicBezTo>
                <a:cubicBezTo>
                  <a:pt x="2786061" y="271865"/>
                  <a:pt x="2786062" y="469585"/>
                  <a:pt x="2786062" y="667305"/>
                </a:cubicBezTo>
                <a:cubicBezTo>
                  <a:pt x="2786062" y="686969"/>
                  <a:pt x="2778250" y="705829"/>
                  <a:pt x="2764345" y="719733"/>
                </a:cubicBezTo>
                <a:cubicBezTo>
                  <a:pt x="2750440" y="733638"/>
                  <a:pt x="2731581" y="741450"/>
                  <a:pt x="2711917" y="741450"/>
                </a:cubicBezTo>
                <a:lnTo>
                  <a:pt x="74145" y="741450"/>
                </a:lnTo>
                <a:cubicBezTo>
                  <a:pt x="54481" y="741450"/>
                  <a:pt x="35621" y="733638"/>
                  <a:pt x="21717" y="719733"/>
                </a:cubicBezTo>
                <a:cubicBezTo>
                  <a:pt x="7812" y="705828"/>
                  <a:pt x="0" y="686969"/>
                  <a:pt x="0" y="667305"/>
                </a:cubicBezTo>
                <a:lnTo>
                  <a:pt x="0" y="74145"/>
                </a:lnTo>
                <a:close/>
              </a:path>
            </a:pathLst>
          </a:custGeom>
        </p:spPr>
        <p:style>
          <a:lnRef idx="2">
            <a:schemeClr val="accent4"/>
          </a:lnRef>
          <a:fillRef idx="1">
            <a:schemeClr val="lt1"/>
          </a:fillRef>
          <a:effectRef idx="0">
            <a:schemeClr val="accent4"/>
          </a:effectRef>
          <a:fontRef idx="minor">
            <a:schemeClr val="dk1"/>
          </a:fontRef>
        </p:style>
        <p:txBody>
          <a:bodyPr spcFirstLastPara="0" vert="horz" wrap="square" lIns="90296" tIns="90296" rIns="90296" bIns="90296" numCol="1" spcCol="1270" anchor="ctr" anchorCtr="0">
            <a:noAutofit/>
          </a:bodyPr>
          <a:lstStyle/>
          <a:p>
            <a:pPr lvl="0" algn="ctr" defTabSz="800100" rtl="1">
              <a:lnSpc>
                <a:spcPct val="90000"/>
              </a:lnSpc>
              <a:spcBef>
                <a:spcPct val="0"/>
              </a:spcBef>
              <a:spcAft>
                <a:spcPct val="35000"/>
              </a:spcAft>
            </a:pPr>
            <a:r>
              <a:rPr lang="fa-IR" sz="1800" b="1" kern="1200" dirty="0" smtClean="0">
                <a:cs typeface="B Zar" pitchFamily="2" charset="-78"/>
              </a:rPr>
              <a:t>بايد نماز را شكسته بخواند. </a:t>
            </a:r>
            <a:endParaRPr lang="en-US" sz="1800" b="1" kern="1200" dirty="0">
              <a:cs typeface="B Zar" pitchFamily="2" charset="-78"/>
            </a:endParaRPr>
          </a:p>
        </p:txBody>
      </p:sp>
      <p:sp>
        <p:nvSpPr>
          <p:cNvPr id="29" name="Freeform 28"/>
          <p:cNvSpPr/>
          <p:nvPr/>
        </p:nvSpPr>
        <p:spPr>
          <a:xfrm>
            <a:off x="4848191" y="2458622"/>
            <a:ext cx="2790037" cy="379973"/>
          </a:xfrm>
          <a:custGeom>
            <a:avLst/>
            <a:gdLst/>
            <a:ahLst/>
            <a:cxnLst/>
            <a:rect l="0" t="0" r="0" b="0"/>
            <a:pathLst>
              <a:path>
                <a:moveTo>
                  <a:pt x="0" y="0"/>
                </a:moveTo>
                <a:lnTo>
                  <a:pt x="0" y="189986"/>
                </a:lnTo>
                <a:lnTo>
                  <a:pt x="2790037" y="189986"/>
                </a:lnTo>
                <a:lnTo>
                  <a:pt x="2790037" y="379973"/>
                </a:lnTo>
              </a:path>
            </a:pathLst>
          </a:custGeom>
        </p:spPr>
        <p:style>
          <a:lnRef idx="1">
            <a:schemeClr val="dk1"/>
          </a:lnRef>
          <a:fillRef idx="0">
            <a:schemeClr val="dk1"/>
          </a:fillRef>
          <a:effectRef idx="0">
            <a:schemeClr val="dk1"/>
          </a:effectRef>
          <a:fontRef idx="minor">
            <a:schemeClr val="tx1"/>
          </a:fontRef>
        </p:style>
      </p:sp>
      <p:sp>
        <p:nvSpPr>
          <p:cNvPr id="30" name="Freeform 29"/>
          <p:cNvSpPr/>
          <p:nvPr/>
        </p:nvSpPr>
        <p:spPr>
          <a:xfrm>
            <a:off x="6456945" y="2838595"/>
            <a:ext cx="2362568" cy="1431843"/>
          </a:xfrm>
          <a:custGeom>
            <a:avLst/>
            <a:gdLst>
              <a:gd name="connsiteX0" fmla="*/ 0 w 2362568"/>
              <a:gd name="connsiteY0" fmla="*/ 143184 h 1431843"/>
              <a:gd name="connsiteX1" fmla="*/ 41938 w 2362568"/>
              <a:gd name="connsiteY1" fmla="*/ 41938 h 1431843"/>
              <a:gd name="connsiteX2" fmla="*/ 143184 w 2362568"/>
              <a:gd name="connsiteY2" fmla="*/ 1 h 1431843"/>
              <a:gd name="connsiteX3" fmla="*/ 2219384 w 2362568"/>
              <a:gd name="connsiteY3" fmla="*/ 0 h 1431843"/>
              <a:gd name="connsiteX4" fmla="*/ 2320630 w 2362568"/>
              <a:gd name="connsiteY4" fmla="*/ 41938 h 1431843"/>
              <a:gd name="connsiteX5" fmla="*/ 2362567 w 2362568"/>
              <a:gd name="connsiteY5" fmla="*/ 143184 h 1431843"/>
              <a:gd name="connsiteX6" fmla="*/ 2362568 w 2362568"/>
              <a:gd name="connsiteY6" fmla="*/ 1288659 h 1431843"/>
              <a:gd name="connsiteX7" fmla="*/ 2320630 w 2362568"/>
              <a:gd name="connsiteY7" fmla="*/ 1389905 h 1431843"/>
              <a:gd name="connsiteX8" fmla="*/ 2219384 w 2362568"/>
              <a:gd name="connsiteY8" fmla="*/ 1431843 h 1431843"/>
              <a:gd name="connsiteX9" fmla="*/ 143184 w 2362568"/>
              <a:gd name="connsiteY9" fmla="*/ 1431843 h 1431843"/>
              <a:gd name="connsiteX10" fmla="*/ 41938 w 2362568"/>
              <a:gd name="connsiteY10" fmla="*/ 1389905 h 1431843"/>
              <a:gd name="connsiteX11" fmla="*/ 0 w 2362568"/>
              <a:gd name="connsiteY11" fmla="*/ 1288659 h 1431843"/>
              <a:gd name="connsiteX12" fmla="*/ 0 w 2362568"/>
              <a:gd name="connsiteY12" fmla="*/ 143184 h 143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2568" h="1431843">
                <a:moveTo>
                  <a:pt x="0" y="143184"/>
                </a:moveTo>
                <a:cubicBezTo>
                  <a:pt x="0" y="105209"/>
                  <a:pt x="15086" y="68790"/>
                  <a:pt x="41938" y="41938"/>
                </a:cubicBezTo>
                <a:cubicBezTo>
                  <a:pt x="68790" y="15086"/>
                  <a:pt x="105210" y="0"/>
                  <a:pt x="143184" y="1"/>
                </a:cubicBezTo>
                <a:lnTo>
                  <a:pt x="2219384" y="0"/>
                </a:lnTo>
                <a:cubicBezTo>
                  <a:pt x="2257359" y="0"/>
                  <a:pt x="2293778" y="15086"/>
                  <a:pt x="2320630" y="41938"/>
                </a:cubicBezTo>
                <a:cubicBezTo>
                  <a:pt x="2347482" y="68790"/>
                  <a:pt x="2362568" y="105210"/>
                  <a:pt x="2362567" y="143184"/>
                </a:cubicBezTo>
                <a:cubicBezTo>
                  <a:pt x="2362567" y="525009"/>
                  <a:pt x="2362568" y="906834"/>
                  <a:pt x="2362568" y="1288659"/>
                </a:cubicBezTo>
                <a:cubicBezTo>
                  <a:pt x="2362568" y="1326634"/>
                  <a:pt x="2347483" y="1363053"/>
                  <a:pt x="2320630" y="1389905"/>
                </a:cubicBezTo>
                <a:cubicBezTo>
                  <a:pt x="2293778" y="1416757"/>
                  <a:pt x="2257358" y="1431843"/>
                  <a:pt x="2219384" y="1431843"/>
                </a:cubicBezTo>
                <a:lnTo>
                  <a:pt x="143184" y="1431843"/>
                </a:lnTo>
                <a:cubicBezTo>
                  <a:pt x="105209" y="1431843"/>
                  <a:pt x="68790" y="1416758"/>
                  <a:pt x="41938" y="1389905"/>
                </a:cubicBezTo>
                <a:cubicBezTo>
                  <a:pt x="15086" y="1363053"/>
                  <a:pt x="0" y="1326633"/>
                  <a:pt x="0" y="1288659"/>
                </a:cubicBezTo>
                <a:lnTo>
                  <a:pt x="0" y="143184"/>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110517" tIns="110517" rIns="110517" bIns="110517" numCol="1" spcCol="1270" anchor="ctr" anchorCtr="0">
            <a:noAutofit/>
          </a:bodyPr>
          <a:lstStyle/>
          <a:p>
            <a:pPr lvl="0" algn="justLow" defTabSz="800100" rtl="1">
              <a:lnSpc>
                <a:spcPct val="90000"/>
              </a:lnSpc>
              <a:spcBef>
                <a:spcPct val="0"/>
              </a:spcBef>
              <a:spcAft>
                <a:spcPct val="35000"/>
              </a:spcAft>
            </a:pPr>
            <a:r>
              <a:rPr lang="fa-IR" sz="1800" b="1" kern="1200" dirty="0" smtClean="0">
                <a:cs typeface="B Zar" pitchFamily="2" charset="-78"/>
              </a:rPr>
              <a:t>ج) پس از پيمودن هشت فرسخ يا بيشتر، از سفر منصرف شود، بايد نماز را را شكسته بخواند.</a:t>
            </a:r>
            <a:endParaRPr lang="en-US" sz="1800" b="1" kern="1200" dirty="0">
              <a:cs typeface="B Zar" pitchFamily="2" charset="-7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10" name="Freeform 9"/>
          <p:cNvSpPr/>
          <p:nvPr/>
        </p:nvSpPr>
        <p:spPr>
          <a:xfrm>
            <a:off x="4988948" y="684761"/>
            <a:ext cx="4160984" cy="838334"/>
          </a:xfrm>
          <a:custGeom>
            <a:avLst/>
            <a:gdLst>
              <a:gd name="connsiteX0" fmla="*/ 0 w 4160984"/>
              <a:gd name="connsiteY0" fmla="*/ 83833 h 838334"/>
              <a:gd name="connsiteX1" fmla="*/ 24554 w 4160984"/>
              <a:gd name="connsiteY1" fmla="*/ 24554 h 838334"/>
              <a:gd name="connsiteX2" fmla="*/ 83833 w 4160984"/>
              <a:gd name="connsiteY2" fmla="*/ 0 h 838334"/>
              <a:gd name="connsiteX3" fmla="*/ 4077151 w 4160984"/>
              <a:gd name="connsiteY3" fmla="*/ 0 h 838334"/>
              <a:gd name="connsiteX4" fmla="*/ 4136430 w 4160984"/>
              <a:gd name="connsiteY4" fmla="*/ 24554 h 838334"/>
              <a:gd name="connsiteX5" fmla="*/ 4160984 w 4160984"/>
              <a:gd name="connsiteY5" fmla="*/ 83833 h 838334"/>
              <a:gd name="connsiteX6" fmla="*/ 4160984 w 4160984"/>
              <a:gd name="connsiteY6" fmla="*/ 754501 h 838334"/>
              <a:gd name="connsiteX7" fmla="*/ 4136430 w 4160984"/>
              <a:gd name="connsiteY7" fmla="*/ 813780 h 838334"/>
              <a:gd name="connsiteX8" fmla="*/ 4077151 w 4160984"/>
              <a:gd name="connsiteY8" fmla="*/ 838334 h 838334"/>
              <a:gd name="connsiteX9" fmla="*/ 83833 w 4160984"/>
              <a:gd name="connsiteY9" fmla="*/ 838334 h 838334"/>
              <a:gd name="connsiteX10" fmla="*/ 24554 w 4160984"/>
              <a:gd name="connsiteY10" fmla="*/ 813780 h 838334"/>
              <a:gd name="connsiteX11" fmla="*/ 0 w 4160984"/>
              <a:gd name="connsiteY11" fmla="*/ 754501 h 838334"/>
              <a:gd name="connsiteX12" fmla="*/ 0 w 4160984"/>
              <a:gd name="connsiteY12" fmla="*/ 83833 h 83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60984" h="838334">
                <a:moveTo>
                  <a:pt x="0" y="83833"/>
                </a:moveTo>
                <a:cubicBezTo>
                  <a:pt x="0" y="61599"/>
                  <a:pt x="8832" y="40276"/>
                  <a:pt x="24554" y="24554"/>
                </a:cubicBezTo>
                <a:cubicBezTo>
                  <a:pt x="40276" y="8832"/>
                  <a:pt x="61599" y="0"/>
                  <a:pt x="83833" y="0"/>
                </a:cubicBezTo>
                <a:lnTo>
                  <a:pt x="4077151" y="0"/>
                </a:lnTo>
                <a:cubicBezTo>
                  <a:pt x="4099385" y="0"/>
                  <a:pt x="4120708" y="8832"/>
                  <a:pt x="4136430" y="24554"/>
                </a:cubicBezTo>
                <a:cubicBezTo>
                  <a:pt x="4152152" y="40276"/>
                  <a:pt x="4160984" y="61599"/>
                  <a:pt x="4160984" y="83833"/>
                </a:cubicBezTo>
                <a:lnTo>
                  <a:pt x="4160984" y="754501"/>
                </a:lnTo>
                <a:cubicBezTo>
                  <a:pt x="4160984" y="776735"/>
                  <a:pt x="4152152" y="798058"/>
                  <a:pt x="4136430" y="813780"/>
                </a:cubicBezTo>
                <a:cubicBezTo>
                  <a:pt x="4120708" y="829502"/>
                  <a:pt x="4099385" y="838334"/>
                  <a:pt x="4077151" y="838334"/>
                </a:cubicBezTo>
                <a:lnTo>
                  <a:pt x="83833" y="838334"/>
                </a:lnTo>
                <a:cubicBezTo>
                  <a:pt x="61599" y="838334"/>
                  <a:pt x="40276" y="829502"/>
                  <a:pt x="24554" y="813780"/>
                </a:cubicBezTo>
                <a:cubicBezTo>
                  <a:pt x="8832" y="798058"/>
                  <a:pt x="0" y="776735"/>
                  <a:pt x="0" y="754501"/>
                </a:cubicBezTo>
                <a:lnTo>
                  <a:pt x="0" y="8383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3134" tIns="70274" rIns="93134" bIns="70274" numCol="1" spcCol="1270" anchor="ctr" anchorCtr="0">
            <a:noAutofit/>
          </a:bodyPr>
          <a:lstStyle/>
          <a:p>
            <a:pPr lvl="0" algn="ctr" defTabSz="1600200" rtl="1">
              <a:lnSpc>
                <a:spcPct val="90000"/>
              </a:lnSpc>
              <a:spcBef>
                <a:spcPct val="0"/>
              </a:spcBef>
              <a:spcAft>
                <a:spcPct val="35000"/>
              </a:spcAft>
            </a:pPr>
            <a:r>
              <a:rPr lang="fa-IR" sz="3600" b="1" kern="1200" dirty="0" smtClean="0">
                <a:cs typeface="B Zar" pitchFamily="2" charset="-78"/>
              </a:rPr>
              <a:t>شـرط پنجم</a:t>
            </a:r>
            <a:endParaRPr lang="en-US" sz="3600" b="1" kern="1200" dirty="0">
              <a:cs typeface="B Zar" pitchFamily="2" charset="-78"/>
            </a:endParaRPr>
          </a:p>
        </p:txBody>
      </p:sp>
      <p:sp>
        <p:nvSpPr>
          <p:cNvPr id="11" name="Freeform 10"/>
          <p:cNvSpPr/>
          <p:nvPr/>
        </p:nvSpPr>
        <p:spPr>
          <a:xfrm>
            <a:off x="8317736" y="1523096"/>
            <a:ext cx="416098" cy="1545743"/>
          </a:xfrm>
          <a:custGeom>
            <a:avLst/>
            <a:gdLst/>
            <a:ahLst/>
            <a:cxnLst/>
            <a:rect l="0" t="0" r="0" b="0"/>
            <a:pathLst>
              <a:path>
                <a:moveTo>
                  <a:pt x="416098" y="0"/>
                </a:moveTo>
                <a:lnTo>
                  <a:pt x="416098" y="1545743"/>
                </a:lnTo>
                <a:lnTo>
                  <a:pt x="0" y="154574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613190" y="2043219"/>
            <a:ext cx="7704545" cy="2051240"/>
          </a:xfrm>
          <a:custGeom>
            <a:avLst/>
            <a:gdLst>
              <a:gd name="connsiteX0" fmla="*/ 0 w 7704545"/>
              <a:gd name="connsiteY0" fmla="*/ 205124 h 2051240"/>
              <a:gd name="connsiteX1" fmla="*/ 60080 w 7704545"/>
              <a:gd name="connsiteY1" fmla="*/ 60079 h 2051240"/>
              <a:gd name="connsiteX2" fmla="*/ 205125 w 7704545"/>
              <a:gd name="connsiteY2" fmla="*/ 0 h 2051240"/>
              <a:gd name="connsiteX3" fmla="*/ 7499421 w 7704545"/>
              <a:gd name="connsiteY3" fmla="*/ 0 h 2051240"/>
              <a:gd name="connsiteX4" fmla="*/ 7644466 w 7704545"/>
              <a:gd name="connsiteY4" fmla="*/ 60080 h 2051240"/>
              <a:gd name="connsiteX5" fmla="*/ 7704545 w 7704545"/>
              <a:gd name="connsiteY5" fmla="*/ 205125 h 2051240"/>
              <a:gd name="connsiteX6" fmla="*/ 7704545 w 7704545"/>
              <a:gd name="connsiteY6" fmla="*/ 1846116 h 2051240"/>
              <a:gd name="connsiteX7" fmla="*/ 7644466 w 7704545"/>
              <a:gd name="connsiteY7" fmla="*/ 1991161 h 2051240"/>
              <a:gd name="connsiteX8" fmla="*/ 7499421 w 7704545"/>
              <a:gd name="connsiteY8" fmla="*/ 2051240 h 2051240"/>
              <a:gd name="connsiteX9" fmla="*/ 205124 w 7704545"/>
              <a:gd name="connsiteY9" fmla="*/ 2051240 h 2051240"/>
              <a:gd name="connsiteX10" fmla="*/ 60079 w 7704545"/>
              <a:gd name="connsiteY10" fmla="*/ 1991160 h 2051240"/>
              <a:gd name="connsiteX11" fmla="*/ 0 w 7704545"/>
              <a:gd name="connsiteY11" fmla="*/ 1846115 h 2051240"/>
              <a:gd name="connsiteX12" fmla="*/ 0 w 7704545"/>
              <a:gd name="connsiteY12" fmla="*/ 205124 h 205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04545" h="2051240">
                <a:moveTo>
                  <a:pt x="0" y="205124"/>
                </a:moveTo>
                <a:cubicBezTo>
                  <a:pt x="0" y="150722"/>
                  <a:pt x="21611" y="98548"/>
                  <a:pt x="60080" y="60079"/>
                </a:cubicBezTo>
                <a:cubicBezTo>
                  <a:pt x="98548" y="21611"/>
                  <a:pt x="150722" y="0"/>
                  <a:pt x="205125" y="0"/>
                </a:cubicBezTo>
                <a:lnTo>
                  <a:pt x="7499421" y="0"/>
                </a:lnTo>
                <a:cubicBezTo>
                  <a:pt x="7553823" y="0"/>
                  <a:pt x="7605997" y="21611"/>
                  <a:pt x="7644466" y="60080"/>
                </a:cubicBezTo>
                <a:cubicBezTo>
                  <a:pt x="7682934" y="98548"/>
                  <a:pt x="7704545" y="150722"/>
                  <a:pt x="7704545" y="205125"/>
                </a:cubicBezTo>
                <a:lnTo>
                  <a:pt x="7704545" y="1846116"/>
                </a:lnTo>
                <a:cubicBezTo>
                  <a:pt x="7704545" y="1900518"/>
                  <a:pt x="7682934" y="1952692"/>
                  <a:pt x="7644466" y="1991161"/>
                </a:cubicBezTo>
                <a:cubicBezTo>
                  <a:pt x="7605998" y="2029629"/>
                  <a:pt x="7553824" y="2051240"/>
                  <a:pt x="7499421" y="2051240"/>
                </a:cubicBezTo>
                <a:lnTo>
                  <a:pt x="205124" y="2051240"/>
                </a:lnTo>
                <a:cubicBezTo>
                  <a:pt x="150722" y="2051240"/>
                  <a:pt x="98548" y="2029629"/>
                  <a:pt x="60079" y="1991160"/>
                </a:cubicBezTo>
                <a:cubicBezTo>
                  <a:pt x="21611" y="1952692"/>
                  <a:pt x="0" y="1900518"/>
                  <a:pt x="0" y="1846115"/>
                </a:cubicBezTo>
                <a:lnTo>
                  <a:pt x="0" y="20512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7704" tIns="91829" rIns="107704" bIns="91829" numCol="1" spcCol="1270" anchor="ctr" anchorCtr="0">
            <a:noAutofit/>
          </a:bodyPr>
          <a:lstStyle/>
          <a:p>
            <a:pPr lvl="0" algn="justLow" defTabSz="1111250" rtl="1">
              <a:lnSpc>
                <a:spcPct val="90000"/>
              </a:lnSpc>
              <a:spcBef>
                <a:spcPct val="0"/>
              </a:spcBef>
              <a:spcAft>
                <a:spcPct val="35000"/>
              </a:spcAft>
            </a:pPr>
            <a:r>
              <a:rPr lang="fa-IR" sz="2800" b="1" kern="1200" dirty="0" smtClean="0">
                <a:cs typeface="B Zar" pitchFamily="2" charset="-78"/>
              </a:rPr>
              <a:t>1 ـ كسى كه مى‏خواهد، در بين راه، پيش از پيمودن هشت فرسخ، از وطن خود عبور كند يا ده روز در محلى بماند، بايد نماز را تمام بخواند، چون با رسيدن به وطن يا جايى كه ده روز مى‏ماند، سفر تمام مى‏شود و اين سفر كمتر از هشت فرسخ است.</a:t>
            </a:r>
            <a:endParaRPr lang="en-US" sz="2800" b="1" kern="1200" dirty="0">
              <a:cs typeface="B Zar" pitchFamily="2" charset="-78"/>
            </a:endParaRPr>
          </a:p>
        </p:txBody>
      </p:sp>
      <p:sp>
        <p:nvSpPr>
          <p:cNvPr id="13" name="Freeform 12"/>
          <p:cNvSpPr/>
          <p:nvPr/>
        </p:nvSpPr>
        <p:spPr>
          <a:xfrm>
            <a:off x="8317736" y="1523096"/>
            <a:ext cx="416098" cy="4139919"/>
          </a:xfrm>
          <a:custGeom>
            <a:avLst/>
            <a:gdLst/>
            <a:ahLst/>
            <a:cxnLst/>
            <a:rect l="0" t="0" r="0" b="0"/>
            <a:pathLst>
              <a:path>
                <a:moveTo>
                  <a:pt x="416098" y="0"/>
                </a:moveTo>
                <a:lnTo>
                  <a:pt x="416098" y="4139919"/>
                </a:lnTo>
                <a:lnTo>
                  <a:pt x="0" y="4139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613190" y="4614582"/>
            <a:ext cx="7704545" cy="2096865"/>
          </a:xfrm>
          <a:custGeom>
            <a:avLst/>
            <a:gdLst>
              <a:gd name="connsiteX0" fmla="*/ 0 w 7704545"/>
              <a:gd name="connsiteY0" fmla="*/ 209687 h 2096865"/>
              <a:gd name="connsiteX1" fmla="*/ 61416 w 7704545"/>
              <a:gd name="connsiteY1" fmla="*/ 61416 h 2096865"/>
              <a:gd name="connsiteX2" fmla="*/ 209687 w 7704545"/>
              <a:gd name="connsiteY2" fmla="*/ 0 h 2096865"/>
              <a:gd name="connsiteX3" fmla="*/ 7494858 w 7704545"/>
              <a:gd name="connsiteY3" fmla="*/ 0 h 2096865"/>
              <a:gd name="connsiteX4" fmla="*/ 7643129 w 7704545"/>
              <a:gd name="connsiteY4" fmla="*/ 61416 h 2096865"/>
              <a:gd name="connsiteX5" fmla="*/ 7704545 w 7704545"/>
              <a:gd name="connsiteY5" fmla="*/ 209687 h 2096865"/>
              <a:gd name="connsiteX6" fmla="*/ 7704545 w 7704545"/>
              <a:gd name="connsiteY6" fmla="*/ 1887178 h 2096865"/>
              <a:gd name="connsiteX7" fmla="*/ 7643129 w 7704545"/>
              <a:gd name="connsiteY7" fmla="*/ 2035449 h 2096865"/>
              <a:gd name="connsiteX8" fmla="*/ 7494858 w 7704545"/>
              <a:gd name="connsiteY8" fmla="*/ 2096865 h 2096865"/>
              <a:gd name="connsiteX9" fmla="*/ 209687 w 7704545"/>
              <a:gd name="connsiteY9" fmla="*/ 2096865 h 2096865"/>
              <a:gd name="connsiteX10" fmla="*/ 61416 w 7704545"/>
              <a:gd name="connsiteY10" fmla="*/ 2035449 h 2096865"/>
              <a:gd name="connsiteX11" fmla="*/ 0 w 7704545"/>
              <a:gd name="connsiteY11" fmla="*/ 1887178 h 2096865"/>
              <a:gd name="connsiteX12" fmla="*/ 0 w 7704545"/>
              <a:gd name="connsiteY12" fmla="*/ 209687 h 2096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04545" h="2096865">
                <a:moveTo>
                  <a:pt x="0" y="209687"/>
                </a:moveTo>
                <a:cubicBezTo>
                  <a:pt x="0" y="154075"/>
                  <a:pt x="22092" y="100740"/>
                  <a:pt x="61416" y="61416"/>
                </a:cubicBezTo>
                <a:cubicBezTo>
                  <a:pt x="100740" y="22092"/>
                  <a:pt x="154075" y="0"/>
                  <a:pt x="209687" y="0"/>
                </a:cubicBezTo>
                <a:lnTo>
                  <a:pt x="7494858" y="0"/>
                </a:lnTo>
                <a:cubicBezTo>
                  <a:pt x="7550470" y="0"/>
                  <a:pt x="7603805" y="22092"/>
                  <a:pt x="7643129" y="61416"/>
                </a:cubicBezTo>
                <a:cubicBezTo>
                  <a:pt x="7682453" y="100740"/>
                  <a:pt x="7704545" y="154075"/>
                  <a:pt x="7704545" y="209687"/>
                </a:cubicBezTo>
                <a:lnTo>
                  <a:pt x="7704545" y="1887178"/>
                </a:lnTo>
                <a:cubicBezTo>
                  <a:pt x="7704545" y="1942790"/>
                  <a:pt x="7682453" y="1996125"/>
                  <a:pt x="7643129" y="2035449"/>
                </a:cubicBezTo>
                <a:cubicBezTo>
                  <a:pt x="7603805" y="2074773"/>
                  <a:pt x="7550470" y="2096865"/>
                  <a:pt x="7494858" y="2096865"/>
                </a:cubicBezTo>
                <a:lnTo>
                  <a:pt x="209687" y="2096865"/>
                </a:lnTo>
                <a:cubicBezTo>
                  <a:pt x="154075" y="2096865"/>
                  <a:pt x="100740" y="2074773"/>
                  <a:pt x="61416" y="2035449"/>
                </a:cubicBezTo>
                <a:cubicBezTo>
                  <a:pt x="22092" y="1996125"/>
                  <a:pt x="0" y="1942790"/>
                  <a:pt x="0" y="1887178"/>
                </a:cubicBezTo>
                <a:lnTo>
                  <a:pt x="0" y="20968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9040" tIns="93165" rIns="109040" bIns="93165" numCol="1" spcCol="1270" anchor="ctr" anchorCtr="0">
            <a:noAutofit/>
          </a:bodyPr>
          <a:lstStyle/>
          <a:p>
            <a:pPr lvl="0" algn="justLow" defTabSz="1111250" rtl="1">
              <a:lnSpc>
                <a:spcPct val="90000"/>
              </a:lnSpc>
              <a:spcBef>
                <a:spcPct val="0"/>
              </a:spcBef>
              <a:spcAft>
                <a:spcPct val="35000"/>
              </a:spcAft>
            </a:pPr>
            <a:r>
              <a:rPr lang="fa-IR" sz="2800" b="1" kern="1200" dirty="0" smtClean="0">
                <a:cs typeface="B Zar" pitchFamily="2" charset="-78"/>
              </a:rPr>
              <a:t>2 ـ اگر در سفر، پيش از رسيدن به هشت فرسخ از وطنش بگذرد يا ده روز در محلى بماند، اگر باقيمانده سفر هشت فرسخ باشد، يا چهار فرسخ باشد و بخواهد برود و برگردد، بايد در باقيمانده سفر، نماز را شكسته بخواند.</a:t>
            </a:r>
            <a:endParaRPr lang="en-US" sz="2800" b="1" kern="1200" dirty="0">
              <a:cs typeface="B Zar"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10" name="Freeform 9"/>
          <p:cNvSpPr/>
          <p:nvPr/>
        </p:nvSpPr>
        <p:spPr>
          <a:xfrm>
            <a:off x="4988948" y="684761"/>
            <a:ext cx="4160984" cy="838334"/>
          </a:xfrm>
          <a:custGeom>
            <a:avLst/>
            <a:gdLst>
              <a:gd name="connsiteX0" fmla="*/ 0 w 4160984"/>
              <a:gd name="connsiteY0" fmla="*/ 83833 h 838334"/>
              <a:gd name="connsiteX1" fmla="*/ 24554 w 4160984"/>
              <a:gd name="connsiteY1" fmla="*/ 24554 h 838334"/>
              <a:gd name="connsiteX2" fmla="*/ 83833 w 4160984"/>
              <a:gd name="connsiteY2" fmla="*/ 0 h 838334"/>
              <a:gd name="connsiteX3" fmla="*/ 4077151 w 4160984"/>
              <a:gd name="connsiteY3" fmla="*/ 0 h 838334"/>
              <a:gd name="connsiteX4" fmla="*/ 4136430 w 4160984"/>
              <a:gd name="connsiteY4" fmla="*/ 24554 h 838334"/>
              <a:gd name="connsiteX5" fmla="*/ 4160984 w 4160984"/>
              <a:gd name="connsiteY5" fmla="*/ 83833 h 838334"/>
              <a:gd name="connsiteX6" fmla="*/ 4160984 w 4160984"/>
              <a:gd name="connsiteY6" fmla="*/ 754501 h 838334"/>
              <a:gd name="connsiteX7" fmla="*/ 4136430 w 4160984"/>
              <a:gd name="connsiteY7" fmla="*/ 813780 h 838334"/>
              <a:gd name="connsiteX8" fmla="*/ 4077151 w 4160984"/>
              <a:gd name="connsiteY8" fmla="*/ 838334 h 838334"/>
              <a:gd name="connsiteX9" fmla="*/ 83833 w 4160984"/>
              <a:gd name="connsiteY9" fmla="*/ 838334 h 838334"/>
              <a:gd name="connsiteX10" fmla="*/ 24554 w 4160984"/>
              <a:gd name="connsiteY10" fmla="*/ 813780 h 838334"/>
              <a:gd name="connsiteX11" fmla="*/ 0 w 4160984"/>
              <a:gd name="connsiteY11" fmla="*/ 754501 h 838334"/>
              <a:gd name="connsiteX12" fmla="*/ 0 w 4160984"/>
              <a:gd name="connsiteY12" fmla="*/ 83833 h 83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60984" h="838334">
                <a:moveTo>
                  <a:pt x="0" y="83833"/>
                </a:moveTo>
                <a:cubicBezTo>
                  <a:pt x="0" y="61599"/>
                  <a:pt x="8832" y="40276"/>
                  <a:pt x="24554" y="24554"/>
                </a:cubicBezTo>
                <a:cubicBezTo>
                  <a:pt x="40276" y="8832"/>
                  <a:pt x="61599" y="0"/>
                  <a:pt x="83833" y="0"/>
                </a:cubicBezTo>
                <a:lnTo>
                  <a:pt x="4077151" y="0"/>
                </a:lnTo>
                <a:cubicBezTo>
                  <a:pt x="4099385" y="0"/>
                  <a:pt x="4120708" y="8832"/>
                  <a:pt x="4136430" y="24554"/>
                </a:cubicBezTo>
                <a:cubicBezTo>
                  <a:pt x="4152152" y="40276"/>
                  <a:pt x="4160984" y="61599"/>
                  <a:pt x="4160984" y="83833"/>
                </a:cubicBezTo>
                <a:lnTo>
                  <a:pt x="4160984" y="754501"/>
                </a:lnTo>
                <a:cubicBezTo>
                  <a:pt x="4160984" y="776735"/>
                  <a:pt x="4152152" y="798058"/>
                  <a:pt x="4136430" y="813780"/>
                </a:cubicBezTo>
                <a:cubicBezTo>
                  <a:pt x="4120708" y="829502"/>
                  <a:pt x="4099385" y="838334"/>
                  <a:pt x="4077151" y="838334"/>
                </a:cubicBezTo>
                <a:lnTo>
                  <a:pt x="83833" y="838334"/>
                </a:lnTo>
                <a:cubicBezTo>
                  <a:pt x="61599" y="838334"/>
                  <a:pt x="40276" y="829502"/>
                  <a:pt x="24554" y="813780"/>
                </a:cubicBezTo>
                <a:cubicBezTo>
                  <a:pt x="8832" y="798058"/>
                  <a:pt x="0" y="776735"/>
                  <a:pt x="0" y="754501"/>
                </a:cubicBezTo>
                <a:lnTo>
                  <a:pt x="0" y="8383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3134" tIns="70274" rIns="93134" bIns="70274" numCol="1" spcCol="1270" anchor="ctr" anchorCtr="0">
            <a:noAutofit/>
          </a:bodyPr>
          <a:lstStyle/>
          <a:p>
            <a:pPr lvl="0" algn="ctr" defTabSz="1600200" rtl="1">
              <a:lnSpc>
                <a:spcPct val="90000"/>
              </a:lnSpc>
              <a:spcBef>
                <a:spcPct val="0"/>
              </a:spcBef>
              <a:spcAft>
                <a:spcPct val="35000"/>
              </a:spcAft>
            </a:pPr>
            <a:r>
              <a:rPr lang="fa-IR" sz="3600" b="1" kern="1200" dirty="0" smtClean="0">
                <a:cs typeface="B Zar" pitchFamily="2" charset="-78"/>
              </a:rPr>
              <a:t>شـرط ششم</a:t>
            </a:r>
            <a:endParaRPr lang="en-US" sz="3600" b="1" kern="1200" dirty="0">
              <a:cs typeface="B Zar" pitchFamily="2" charset="-78"/>
            </a:endParaRPr>
          </a:p>
        </p:txBody>
      </p:sp>
      <p:sp>
        <p:nvSpPr>
          <p:cNvPr id="11" name="Freeform 10"/>
          <p:cNvSpPr/>
          <p:nvPr/>
        </p:nvSpPr>
        <p:spPr>
          <a:xfrm>
            <a:off x="8317736" y="1523096"/>
            <a:ext cx="416098" cy="1545743"/>
          </a:xfrm>
          <a:custGeom>
            <a:avLst/>
            <a:gdLst/>
            <a:ahLst/>
            <a:cxnLst/>
            <a:rect l="0" t="0" r="0" b="0"/>
            <a:pathLst>
              <a:path>
                <a:moveTo>
                  <a:pt x="416098" y="0"/>
                </a:moveTo>
                <a:lnTo>
                  <a:pt x="416098" y="1545743"/>
                </a:lnTo>
                <a:lnTo>
                  <a:pt x="0" y="154574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613190" y="2043219"/>
            <a:ext cx="7704545" cy="2051240"/>
          </a:xfrm>
          <a:custGeom>
            <a:avLst/>
            <a:gdLst>
              <a:gd name="connsiteX0" fmla="*/ 0 w 7704545"/>
              <a:gd name="connsiteY0" fmla="*/ 205124 h 2051240"/>
              <a:gd name="connsiteX1" fmla="*/ 60080 w 7704545"/>
              <a:gd name="connsiteY1" fmla="*/ 60079 h 2051240"/>
              <a:gd name="connsiteX2" fmla="*/ 205125 w 7704545"/>
              <a:gd name="connsiteY2" fmla="*/ 0 h 2051240"/>
              <a:gd name="connsiteX3" fmla="*/ 7499421 w 7704545"/>
              <a:gd name="connsiteY3" fmla="*/ 0 h 2051240"/>
              <a:gd name="connsiteX4" fmla="*/ 7644466 w 7704545"/>
              <a:gd name="connsiteY4" fmla="*/ 60080 h 2051240"/>
              <a:gd name="connsiteX5" fmla="*/ 7704545 w 7704545"/>
              <a:gd name="connsiteY5" fmla="*/ 205125 h 2051240"/>
              <a:gd name="connsiteX6" fmla="*/ 7704545 w 7704545"/>
              <a:gd name="connsiteY6" fmla="*/ 1846116 h 2051240"/>
              <a:gd name="connsiteX7" fmla="*/ 7644466 w 7704545"/>
              <a:gd name="connsiteY7" fmla="*/ 1991161 h 2051240"/>
              <a:gd name="connsiteX8" fmla="*/ 7499421 w 7704545"/>
              <a:gd name="connsiteY8" fmla="*/ 2051240 h 2051240"/>
              <a:gd name="connsiteX9" fmla="*/ 205124 w 7704545"/>
              <a:gd name="connsiteY9" fmla="*/ 2051240 h 2051240"/>
              <a:gd name="connsiteX10" fmla="*/ 60079 w 7704545"/>
              <a:gd name="connsiteY10" fmla="*/ 1991160 h 2051240"/>
              <a:gd name="connsiteX11" fmla="*/ 0 w 7704545"/>
              <a:gd name="connsiteY11" fmla="*/ 1846115 h 2051240"/>
              <a:gd name="connsiteX12" fmla="*/ 0 w 7704545"/>
              <a:gd name="connsiteY12" fmla="*/ 205124 h 205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04545" h="2051240">
                <a:moveTo>
                  <a:pt x="0" y="205124"/>
                </a:moveTo>
                <a:cubicBezTo>
                  <a:pt x="0" y="150722"/>
                  <a:pt x="21611" y="98548"/>
                  <a:pt x="60080" y="60079"/>
                </a:cubicBezTo>
                <a:cubicBezTo>
                  <a:pt x="98548" y="21611"/>
                  <a:pt x="150722" y="0"/>
                  <a:pt x="205125" y="0"/>
                </a:cubicBezTo>
                <a:lnTo>
                  <a:pt x="7499421" y="0"/>
                </a:lnTo>
                <a:cubicBezTo>
                  <a:pt x="7553823" y="0"/>
                  <a:pt x="7605997" y="21611"/>
                  <a:pt x="7644466" y="60080"/>
                </a:cubicBezTo>
                <a:cubicBezTo>
                  <a:pt x="7682934" y="98548"/>
                  <a:pt x="7704545" y="150722"/>
                  <a:pt x="7704545" y="205125"/>
                </a:cubicBezTo>
                <a:lnTo>
                  <a:pt x="7704545" y="1846116"/>
                </a:lnTo>
                <a:cubicBezTo>
                  <a:pt x="7704545" y="1900518"/>
                  <a:pt x="7682934" y="1952692"/>
                  <a:pt x="7644466" y="1991161"/>
                </a:cubicBezTo>
                <a:cubicBezTo>
                  <a:pt x="7605998" y="2029629"/>
                  <a:pt x="7553824" y="2051240"/>
                  <a:pt x="7499421" y="2051240"/>
                </a:cubicBezTo>
                <a:lnTo>
                  <a:pt x="205124" y="2051240"/>
                </a:lnTo>
                <a:cubicBezTo>
                  <a:pt x="150722" y="2051240"/>
                  <a:pt x="98548" y="2029629"/>
                  <a:pt x="60079" y="1991160"/>
                </a:cubicBezTo>
                <a:cubicBezTo>
                  <a:pt x="21611" y="1952692"/>
                  <a:pt x="0" y="1900518"/>
                  <a:pt x="0" y="1846115"/>
                </a:cubicBezTo>
                <a:lnTo>
                  <a:pt x="0" y="20512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7704" tIns="91829" rIns="107704" bIns="91829" numCol="1" spcCol="1270" anchor="ctr" anchorCtr="0">
            <a:noAutofit/>
          </a:bodyPr>
          <a:lstStyle/>
          <a:p>
            <a:pPr lvl="0" algn="justLow" rtl="1"/>
            <a:r>
              <a:rPr lang="fa-IR" sz="3200" b="1" dirty="0" smtClean="0">
                <a:cs typeface="B Zar" pitchFamily="2" charset="-78"/>
              </a:rPr>
              <a:t>2 ـ كسى كه سفر او حرام نيست و براى كار حرام هم سفر نمى‏كند، اگر چه معصيتى انجام دهد؛ مثلاً غيبت كند، بايد نماز را شكسته بخواند.</a:t>
            </a:r>
            <a:endParaRPr lang="fa-IR" sz="3200" b="1" dirty="0">
              <a:cs typeface="B Zar" pitchFamily="2" charset="-78"/>
            </a:endParaRPr>
          </a:p>
        </p:txBody>
      </p:sp>
      <p:sp>
        <p:nvSpPr>
          <p:cNvPr id="13" name="Freeform 12"/>
          <p:cNvSpPr/>
          <p:nvPr/>
        </p:nvSpPr>
        <p:spPr>
          <a:xfrm>
            <a:off x="8317736" y="1523096"/>
            <a:ext cx="416098" cy="4139919"/>
          </a:xfrm>
          <a:custGeom>
            <a:avLst/>
            <a:gdLst/>
            <a:ahLst/>
            <a:cxnLst/>
            <a:rect l="0" t="0" r="0" b="0"/>
            <a:pathLst>
              <a:path>
                <a:moveTo>
                  <a:pt x="416098" y="0"/>
                </a:moveTo>
                <a:lnTo>
                  <a:pt x="416098" y="4139919"/>
                </a:lnTo>
                <a:lnTo>
                  <a:pt x="0" y="4139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613190" y="4614582"/>
            <a:ext cx="7704545" cy="2096865"/>
          </a:xfrm>
          <a:custGeom>
            <a:avLst/>
            <a:gdLst>
              <a:gd name="connsiteX0" fmla="*/ 0 w 7704545"/>
              <a:gd name="connsiteY0" fmla="*/ 209687 h 2096865"/>
              <a:gd name="connsiteX1" fmla="*/ 61416 w 7704545"/>
              <a:gd name="connsiteY1" fmla="*/ 61416 h 2096865"/>
              <a:gd name="connsiteX2" fmla="*/ 209687 w 7704545"/>
              <a:gd name="connsiteY2" fmla="*/ 0 h 2096865"/>
              <a:gd name="connsiteX3" fmla="*/ 7494858 w 7704545"/>
              <a:gd name="connsiteY3" fmla="*/ 0 h 2096865"/>
              <a:gd name="connsiteX4" fmla="*/ 7643129 w 7704545"/>
              <a:gd name="connsiteY4" fmla="*/ 61416 h 2096865"/>
              <a:gd name="connsiteX5" fmla="*/ 7704545 w 7704545"/>
              <a:gd name="connsiteY5" fmla="*/ 209687 h 2096865"/>
              <a:gd name="connsiteX6" fmla="*/ 7704545 w 7704545"/>
              <a:gd name="connsiteY6" fmla="*/ 1887178 h 2096865"/>
              <a:gd name="connsiteX7" fmla="*/ 7643129 w 7704545"/>
              <a:gd name="connsiteY7" fmla="*/ 2035449 h 2096865"/>
              <a:gd name="connsiteX8" fmla="*/ 7494858 w 7704545"/>
              <a:gd name="connsiteY8" fmla="*/ 2096865 h 2096865"/>
              <a:gd name="connsiteX9" fmla="*/ 209687 w 7704545"/>
              <a:gd name="connsiteY9" fmla="*/ 2096865 h 2096865"/>
              <a:gd name="connsiteX10" fmla="*/ 61416 w 7704545"/>
              <a:gd name="connsiteY10" fmla="*/ 2035449 h 2096865"/>
              <a:gd name="connsiteX11" fmla="*/ 0 w 7704545"/>
              <a:gd name="connsiteY11" fmla="*/ 1887178 h 2096865"/>
              <a:gd name="connsiteX12" fmla="*/ 0 w 7704545"/>
              <a:gd name="connsiteY12" fmla="*/ 209687 h 2096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04545" h="2096865">
                <a:moveTo>
                  <a:pt x="0" y="209687"/>
                </a:moveTo>
                <a:cubicBezTo>
                  <a:pt x="0" y="154075"/>
                  <a:pt x="22092" y="100740"/>
                  <a:pt x="61416" y="61416"/>
                </a:cubicBezTo>
                <a:cubicBezTo>
                  <a:pt x="100740" y="22092"/>
                  <a:pt x="154075" y="0"/>
                  <a:pt x="209687" y="0"/>
                </a:cubicBezTo>
                <a:lnTo>
                  <a:pt x="7494858" y="0"/>
                </a:lnTo>
                <a:cubicBezTo>
                  <a:pt x="7550470" y="0"/>
                  <a:pt x="7603805" y="22092"/>
                  <a:pt x="7643129" y="61416"/>
                </a:cubicBezTo>
                <a:cubicBezTo>
                  <a:pt x="7682453" y="100740"/>
                  <a:pt x="7704545" y="154075"/>
                  <a:pt x="7704545" y="209687"/>
                </a:cubicBezTo>
                <a:lnTo>
                  <a:pt x="7704545" y="1887178"/>
                </a:lnTo>
                <a:cubicBezTo>
                  <a:pt x="7704545" y="1942790"/>
                  <a:pt x="7682453" y="1996125"/>
                  <a:pt x="7643129" y="2035449"/>
                </a:cubicBezTo>
                <a:cubicBezTo>
                  <a:pt x="7603805" y="2074773"/>
                  <a:pt x="7550470" y="2096865"/>
                  <a:pt x="7494858" y="2096865"/>
                </a:cubicBezTo>
                <a:lnTo>
                  <a:pt x="209687" y="2096865"/>
                </a:lnTo>
                <a:cubicBezTo>
                  <a:pt x="154075" y="2096865"/>
                  <a:pt x="100740" y="2074773"/>
                  <a:pt x="61416" y="2035449"/>
                </a:cubicBezTo>
                <a:cubicBezTo>
                  <a:pt x="22092" y="1996125"/>
                  <a:pt x="0" y="1942790"/>
                  <a:pt x="0" y="1887178"/>
                </a:cubicBezTo>
                <a:lnTo>
                  <a:pt x="0" y="20968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9040" tIns="93165" rIns="109040" bIns="93165" numCol="1" spcCol="1270" anchor="ctr" anchorCtr="0">
            <a:noAutofit/>
          </a:bodyPr>
          <a:lstStyle/>
          <a:p>
            <a:pPr lvl="0" algn="justLow" rtl="1"/>
            <a:r>
              <a:rPr lang="fa-IR" sz="3200" b="1" dirty="0" smtClean="0">
                <a:cs typeface="B Zar" pitchFamily="2" charset="-78"/>
              </a:rPr>
              <a:t>1 ـ اگر سفر، به خودى خود حرام باشد؛ مثل فرار از جبهه جهاد، يا براى كار حرام باشد؛ مانند سفر براى ستم به ديگران، در چنين سفرى نماز تمام است.</a:t>
            </a:r>
            <a:endParaRPr lang="en-US" sz="3200" b="1" dirty="0">
              <a:cs typeface="B Zar" pitchFamily="2" charset="-7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10" name="Freeform 9"/>
          <p:cNvSpPr/>
          <p:nvPr/>
        </p:nvSpPr>
        <p:spPr>
          <a:xfrm>
            <a:off x="4988948" y="684761"/>
            <a:ext cx="4160984" cy="838334"/>
          </a:xfrm>
          <a:custGeom>
            <a:avLst/>
            <a:gdLst>
              <a:gd name="connsiteX0" fmla="*/ 0 w 4160984"/>
              <a:gd name="connsiteY0" fmla="*/ 83833 h 838334"/>
              <a:gd name="connsiteX1" fmla="*/ 24554 w 4160984"/>
              <a:gd name="connsiteY1" fmla="*/ 24554 h 838334"/>
              <a:gd name="connsiteX2" fmla="*/ 83833 w 4160984"/>
              <a:gd name="connsiteY2" fmla="*/ 0 h 838334"/>
              <a:gd name="connsiteX3" fmla="*/ 4077151 w 4160984"/>
              <a:gd name="connsiteY3" fmla="*/ 0 h 838334"/>
              <a:gd name="connsiteX4" fmla="*/ 4136430 w 4160984"/>
              <a:gd name="connsiteY4" fmla="*/ 24554 h 838334"/>
              <a:gd name="connsiteX5" fmla="*/ 4160984 w 4160984"/>
              <a:gd name="connsiteY5" fmla="*/ 83833 h 838334"/>
              <a:gd name="connsiteX6" fmla="*/ 4160984 w 4160984"/>
              <a:gd name="connsiteY6" fmla="*/ 754501 h 838334"/>
              <a:gd name="connsiteX7" fmla="*/ 4136430 w 4160984"/>
              <a:gd name="connsiteY7" fmla="*/ 813780 h 838334"/>
              <a:gd name="connsiteX8" fmla="*/ 4077151 w 4160984"/>
              <a:gd name="connsiteY8" fmla="*/ 838334 h 838334"/>
              <a:gd name="connsiteX9" fmla="*/ 83833 w 4160984"/>
              <a:gd name="connsiteY9" fmla="*/ 838334 h 838334"/>
              <a:gd name="connsiteX10" fmla="*/ 24554 w 4160984"/>
              <a:gd name="connsiteY10" fmla="*/ 813780 h 838334"/>
              <a:gd name="connsiteX11" fmla="*/ 0 w 4160984"/>
              <a:gd name="connsiteY11" fmla="*/ 754501 h 838334"/>
              <a:gd name="connsiteX12" fmla="*/ 0 w 4160984"/>
              <a:gd name="connsiteY12" fmla="*/ 83833 h 83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60984" h="838334">
                <a:moveTo>
                  <a:pt x="0" y="83833"/>
                </a:moveTo>
                <a:cubicBezTo>
                  <a:pt x="0" y="61599"/>
                  <a:pt x="8832" y="40276"/>
                  <a:pt x="24554" y="24554"/>
                </a:cubicBezTo>
                <a:cubicBezTo>
                  <a:pt x="40276" y="8832"/>
                  <a:pt x="61599" y="0"/>
                  <a:pt x="83833" y="0"/>
                </a:cubicBezTo>
                <a:lnTo>
                  <a:pt x="4077151" y="0"/>
                </a:lnTo>
                <a:cubicBezTo>
                  <a:pt x="4099385" y="0"/>
                  <a:pt x="4120708" y="8832"/>
                  <a:pt x="4136430" y="24554"/>
                </a:cubicBezTo>
                <a:cubicBezTo>
                  <a:pt x="4152152" y="40276"/>
                  <a:pt x="4160984" y="61599"/>
                  <a:pt x="4160984" y="83833"/>
                </a:cubicBezTo>
                <a:lnTo>
                  <a:pt x="4160984" y="754501"/>
                </a:lnTo>
                <a:cubicBezTo>
                  <a:pt x="4160984" y="776735"/>
                  <a:pt x="4152152" y="798058"/>
                  <a:pt x="4136430" y="813780"/>
                </a:cubicBezTo>
                <a:cubicBezTo>
                  <a:pt x="4120708" y="829502"/>
                  <a:pt x="4099385" y="838334"/>
                  <a:pt x="4077151" y="838334"/>
                </a:cubicBezTo>
                <a:lnTo>
                  <a:pt x="83833" y="838334"/>
                </a:lnTo>
                <a:cubicBezTo>
                  <a:pt x="61599" y="838334"/>
                  <a:pt x="40276" y="829502"/>
                  <a:pt x="24554" y="813780"/>
                </a:cubicBezTo>
                <a:cubicBezTo>
                  <a:pt x="8832" y="798058"/>
                  <a:pt x="0" y="776735"/>
                  <a:pt x="0" y="754501"/>
                </a:cubicBezTo>
                <a:lnTo>
                  <a:pt x="0" y="8383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3134" tIns="70274" rIns="93134" bIns="70274" numCol="1" spcCol="1270" anchor="ctr" anchorCtr="0">
            <a:noAutofit/>
          </a:bodyPr>
          <a:lstStyle/>
          <a:p>
            <a:pPr lvl="0" algn="ctr" rtl="1"/>
            <a:r>
              <a:rPr lang="fa-IR" sz="3600" b="1" dirty="0" smtClean="0">
                <a:cs typeface="B Zar" pitchFamily="2" charset="-78"/>
              </a:rPr>
              <a:t>شـرط هفتم</a:t>
            </a:r>
            <a:endParaRPr lang="en-US" sz="3600" dirty="0">
              <a:cs typeface="B Zar" pitchFamily="2" charset="-78"/>
            </a:endParaRPr>
          </a:p>
        </p:txBody>
      </p:sp>
      <p:sp>
        <p:nvSpPr>
          <p:cNvPr id="11" name="Freeform 10"/>
          <p:cNvSpPr/>
          <p:nvPr/>
        </p:nvSpPr>
        <p:spPr>
          <a:xfrm>
            <a:off x="8317736" y="1523096"/>
            <a:ext cx="416098" cy="1545743"/>
          </a:xfrm>
          <a:custGeom>
            <a:avLst/>
            <a:gdLst/>
            <a:ahLst/>
            <a:cxnLst/>
            <a:rect l="0" t="0" r="0" b="0"/>
            <a:pathLst>
              <a:path>
                <a:moveTo>
                  <a:pt x="416098" y="0"/>
                </a:moveTo>
                <a:lnTo>
                  <a:pt x="416098" y="1545743"/>
                </a:lnTo>
                <a:lnTo>
                  <a:pt x="0" y="154574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613190" y="2043219"/>
            <a:ext cx="7704545" cy="2051240"/>
          </a:xfrm>
          <a:custGeom>
            <a:avLst/>
            <a:gdLst>
              <a:gd name="connsiteX0" fmla="*/ 0 w 7704545"/>
              <a:gd name="connsiteY0" fmla="*/ 205124 h 2051240"/>
              <a:gd name="connsiteX1" fmla="*/ 60080 w 7704545"/>
              <a:gd name="connsiteY1" fmla="*/ 60079 h 2051240"/>
              <a:gd name="connsiteX2" fmla="*/ 205125 w 7704545"/>
              <a:gd name="connsiteY2" fmla="*/ 0 h 2051240"/>
              <a:gd name="connsiteX3" fmla="*/ 7499421 w 7704545"/>
              <a:gd name="connsiteY3" fmla="*/ 0 h 2051240"/>
              <a:gd name="connsiteX4" fmla="*/ 7644466 w 7704545"/>
              <a:gd name="connsiteY4" fmla="*/ 60080 h 2051240"/>
              <a:gd name="connsiteX5" fmla="*/ 7704545 w 7704545"/>
              <a:gd name="connsiteY5" fmla="*/ 205125 h 2051240"/>
              <a:gd name="connsiteX6" fmla="*/ 7704545 w 7704545"/>
              <a:gd name="connsiteY6" fmla="*/ 1846116 h 2051240"/>
              <a:gd name="connsiteX7" fmla="*/ 7644466 w 7704545"/>
              <a:gd name="connsiteY7" fmla="*/ 1991161 h 2051240"/>
              <a:gd name="connsiteX8" fmla="*/ 7499421 w 7704545"/>
              <a:gd name="connsiteY8" fmla="*/ 2051240 h 2051240"/>
              <a:gd name="connsiteX9" fmla="*/ 205124 w 7704545"/>
              <a:gd name="connsiteY9" fmla="*/ 2051240 h 2051240"/>
              <a:gd name="connsiteX10" fmla="*/ 60079 w 7704545"/>
              <a:gd name="connsiteY10" fmla="*/ 1991160 h 2051240"/>
              <a:gd name="connsiteX11" fmla="*/ 0 w 7704545"/>
              <a:gd name="connsiteY11" fmla="*/ 1846115 h 2051240"/>
              <a:gd name="connsiteX12" fmla="*/ 0 w 7704545"/>
              <a:gd name="connsiteY12" fmla="*/ 205124 h 205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04545" h="2051240">
                <a:moveTo>
                  <a:pt x="0" y="205124"/>
                </a:moveTo>
                <a:cubicBezTo>
                  <a:pt x="0" y="150722"/>
                  <a:pt x="21611" y="98548"/>
                  <a:pt x="60080" y="60079"/>
                </a:cubicBezTo>
                <a:cubicBezTo>
                  <a:pt x="98548" y="21611"/>
                  <a:pt x="150722" y="0"/>
                  <a:pt x="205125" y="0"/>
                </a:cubicBezTo>
                <a:lnTo>
                  <a:pt x="7499421" y="0"/>
                </a:lnTo>
                <a:cubicBezTo>
                  <a:pt x="7553823" y="0"/>
                  <a:pt x="7605997" y="21611"/>
                  <a:pt x="7644466" y="60080"/>
                </a:cubicBezTo>
                <a:cubicBezTo>
                  <a:pt x="7682934" y="98548"/>
                  <a:pt x="7704545" y="150722"/>
                  <a:pt x="7704545" y="205125"/>
                </a:cubicBezTo>
                <a:lnTo>
                  <a:pt x="7704545" y="1846116"/>
                </a:lnTo>
                <a:cubicBezTo>
                  <a:pt x="7704545" y="1900518"/>
                  <a:pt x="7682934" y="1952692"/>
                  <a:pt x="7644466" y="1991161"/>
                </a:cubicBezTo>
                <a:cubicBezTo>
                  <a:pt x="7605998" y="2029629"/>
                  <a:pt x="7553824" y="2051240"/>
                  <a:pt x="7499421" y="2051240"/>
                </a:cubicBezTo>
                <a:lnTo>
                  <a:pt x="205124" y="2051240"/>
                </a:lnTo>
                <a:cubicBezTo>
                  <a:pt x="150722" y="2051240"/>
                  <a:pt x="98548" y="2029629"/>
                  <a:pt x="60079" y="1991160"/>
                </a:cubicBezTo>
                <a:cubicBezTo>
                  <a:pt x="21611" y="1952692"/>
                  <a:pt x="0" y="1900518"/>
                  <a:pt x="0" y="1846115"/>
                </a:cubicBezTo>
                <a:lnTo>
                  <a:pt x="0" y="20512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7704" tIns="91829" rIns="107704" bIns="91829" numCol="1" spcCol="1270" anchor="ctr" anchorCtr="0">
            <a:noAutofit/>
          </a:bodyPr>
          <a:lstStyle/>
          <a:p>
            <a:pPr algn="justLow" rtl="1"/>
            <a:r>
              <a:rPr lang="fa-IR" sz="3200" b="1" dirty="0" smtClean="0">
                <a:cs typeface="B Zar" pitchFamily="2" charset="-78"/>
              </a:rPr>
              <a:t>1 ـ صحرانشينانى كه در بيابان‏ها گردش مى‏كنند و هر جا آب و خوراك براى خود وحيوان‏هايشان پيدا كنند، مى‏مانند و بعد از چندى به جاى ديگر مى‏روند، در اين سفرها بايد نماز را تمام بخوانند.</a:t>
            </a:r>
            <a:endParaRPr lang="en-US" sz="3200" b="1" dirty="0" smtClean="0">
              <a:cs typeface="B Zar" pitchFamily="2" charset="-78"/>
            </a:endParaRPr>
          </a:p>
        </p:txBody>
      </p:sp>
      <p:sp>
        <p:nvSpPr>
          <p:cNvPr id="13" name="Freeform 12"/>
          <p:cNvSpPr/>
          <p:nvPr/>
        </p:nvSpPr>
        <p:spPr>
          <a:xfrm>
            <a:off x="8317736" y="1523096"/>
            <a:ext cx="416098" cy="4139919"/>
          </a:xfrm>
          <a:custGeom>
            <a:avLst/>
            <a:gdLst/>
            <a:ahLst/>
            <a:cxnLst/>
            <a:rect l="0" t="0" r="0" b="0"/>
            <a:pathLst>
              <a:path>
                <a:moveTo>
                  <a:pt x="416098" y="0"/>
                </a:moveTo>
                <a:lnTo>
                  <a:pt x="416098" y="4139919"/>
                </a:lnTo>
                <a:lnTo>
                  <a:pt x="0" y="4139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613190" y="4614582"/>
            <a:ext cx="7704545" cy="2096865"/>
          </a:xfrm>
          <a:custGeom>
            <a:avLst/>
            <a:gdLst>
              <a:gd name="connsiteX0" fmla="*/ 0 w 7704545"/>
              <a:gd name="connsiteY0" fmla="*/ 209687 h 2096865"/>
              <a:gd name="connsiteX1" fmla="*/ 61416 w 7704545"/>
              <a:gd name="connsiteY1" fmla="*/ 61416 h 2096865"/>
              <a:gd name="connsiteX2" fmla="*/ 209687 w 7704545"/>
              <a:gd name="connsiteY2" fmla="*/ 0 h 2096865"/>
              <a:gd name="connsiteX3" fmla="*/ 7494858 w 7704545"/>
              <a:gd name="connsiteY3" fmla="*/ 0 h 2096865"/>
              <a:gd name="connsiteX4" fmla="*/ 7643129 w 7704545"/>
              <a:gd name="connsiteY4" fmla="*/ 61416 h 2096865"/>
              <a:gd name="connsiteX5" fmla="*/ 7704545 w 7704545"/>
              <a:gd name="connsiteY5" fmla="*/ 209687 h 2096865"/>
              <a:gd name="connsiteX6" fmla="*/ 7704545 w 7704545"/>
              <a:gd name="connsiteY6" fmla="*/ 1887178 h 2096865"/>
              <a:gd name="connsiteX7" fmla="*/ 7643129 w 7704545"/>
              <a:gd name="connsiteY7" fmla="*/ 2035449 h 2096865"/>
              <a:gd name="connsiteX8" fmla="*/ 7494858 w 7704545"/>
              <a:gd name="connsiteY8" fmla="*/ 2096865 h 2096865"/>
              <a:gd name="connsiteX9" fmla="*/ 209687 w 7704545"/>
              <a:gd name="connsiteY9" fmla="*/ 2096865 h 2096865"/>
              <a:gd name="connsiteX10" fmla="*/ 61416 w 7704545"/>
              <a:gd name="connsiteY10" fmla="*/ 2035449 h 2096865"/>
              <a:gd name="connsiteX11" fmla="*/ 0 w 7704545"/>
              <a:gd name="connsiteY11" fmla="*/ 1887178 h 2096865"/>
              <a:gd name="connsiteX12" fmla="*/ 0 w 7704545"/>
              <a:gd name="connsiteY12" fmla="*/ 209687 h 2096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04545" h="2096865">
                <a:moveTo>
                  <a:pt x="0" y="209687"/>
                </a:moveTo>
                <a:cubicBezTo>
                  <a:pt x="0" y="154075"/>
                  <a:pt x="22092" y="100740"/>
                  <a:pt x="61416" y="61416"/>
                </a:cubicBezTo>
                <a:cubicBezTo>
                  <a:pt x="100740" y="22092"/>
                  <a:pt x="154075" y="0"/>
                  <a:pt x="209687" y="0"/>
                </a:cubicBezTo>
                <a:lnTo>
                  <a:pt x="7494858" y="0"/>
                </a:lnTo>
                <a:cubicBezTo>
                  <a:pt x="7550470" y="0"/>
                  <a:pt x="7603805" y="22092"/>
                  <a:pt x="7643129" y="61416"/>
                </a:cubicBezTo>
                <a:cubicBezTo>
                  <a:pt x="7682453" y="100740"/>
                  <a:pt x="7704545" y="154075"/>
                  <a:pt x="7704545" y="209687"/>
                </a:cubicBezTo>
                <a:lnTo>
                  <a:pt x="7704545" y="1887178"/>
                </a:lnTo>
                <a:cubicBezTo>
                  <a:pt x="7704545" y="1942790"/>
                  <a:pt x="7682453" y="1996125"/>
                  <a:pt x="7643129" y="2035449"/>
                </a:cubicBezTo>
                <a:cubicBezTo>
                  <a:pt x="7603805" y="2074773"/>
                  <a:pt x="7550470" y="2096865"/>
                  <a:pt x="7494858" y="2096865"/>
                </a:cubicBezTo>
                <a:lnTo>
                  <a:pt x="209687" y="2096865"/>
                </a:lnTo>
                <a:cubicBezTo>
                  <a:pt x="154075" y="2096865"/>
                  <a:pt x="100740" y="2074773"/>
                  <a:pt x="61416" y="2035449"/>
                </a:cubicBezTo>
                <a:cubicBezTo>
                  <a:pt x="22092" y="1996125"/>
                  <a:pt x="0" y="1942790"/>
                  <a:pt x="0" y="1887178"/>
                </a:cubicBezTo>
                <a:lnTo>
                  <a:pt x="0" y="20968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9040" tIns="93165" rIns="109040" bIns="93165" numCol="1" spcCol="1270" anchor="ctr" anchorCtr="0">
            <a:noAutofit/>
          </a:bodyPr>
          <a:lstStyle/>
          <a:p>
            <a:pPr algn="justLow" rtl="1"/>
            <a:r>
              <a:rPr lang="fa-IR" sz="3200" b="1" dirty="0" smtClean="0">
                <a:cs typeface="B Zar" pitchFamily="2" charset="-78"/>
              </a:rPr>
              <a:t>2 ـ اگر صحرانشين براى زيارت يا حج يا تجارت و مانند اينها مسافرت كند، بايد نماز را شكسته بخواند.</a:t>
            </a:r>
            <a:endParaRPr lang="en-US" sz="3200" b="1" dirty="0" smtClean="0">
              <a:cs typeface="B Zar" pitchFamily="2" charset="-7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4832092"/>
          </a:xfrm>
          <a:prstGeom prst="rect">
            <a:avLst/>
          </a:prstGeom>
          <a:noFill/>
        </p:spPr>
        <p:txBody>
          <a:bodyPr wrap="square" rtlCol="0">
            <a:spAutoFit/>
          </a:bodyPr>
          <a:lstStyle/>
          <a:p>
            <a:pPr lvl="0" algn="justLow" rtl="1"/>
            <a:r>
              <a:rPr lang="fa-IR" sz="4400" b="1" dirty="0" smtClean="0">
                <a:cs typeface="B Zar" pitchFamily="2" charset="-78"/>
              </a:rPr>
              <a:t>1 ـ كسى كه شغل او مسافرت است، مانند خلبان، ملوان و راننده، يا شغل او در سفر است، مثل ميهماندار هواپيما و قطار در سفرهايى كه شغل اوست بايد در غير سفر اوّل نماز را تمام بخواند، ولى در سفر اوّل، هرچند طول بكشد، نمازش شكسته است.</a:t>
            </a:r>
            <a:endParaRPr lang="en-US" sz="4400" b="1" dirty="0" smtClean="0">
              <a:cs typeface="B Zar" pitchFamily="2" charset="-78"/>
            </a:endParaRPr>
          </a:p>
        </p:txBody>
      </p:sp>
      <p:sp>
        <p:nvSpPr>
          <p:cNvPr id="11" name="TextBox 10"/>
          <p:cNvSpPr txBox="1"/>
          <p:nvPr/>
        </p:nvSpPr>
        <p:spPr>
          <a:xfrm>
            <a:off x="6453198" y="672414"/>
            <a:ext cx="2324675" cy="707886"/>
          </a:xfrm>
          <a:prstGeom prst="rect">
            <a:avLst/>
          </a:prstGeom>
          <a:noFill/>
        </p:spPr>
        <p:txBody>
          <a:bodyPr wrap="none" rtlCol="0">
            <a:spAutoFit/>
          </a:bodyPr>
          <a:lstStyle/>
          <a:p>
            <a:r>
              <a:rPr lang="fa-IR" sz="4000" b="1" dirty="0" smtClean="0">
                <a:solidFill>
                  <a:srgbClr val="C00000"/>
                </a:solidFill>
                <a:cs typeface="B Zar" pitchFamily="2" charset="-78"/>
              </a:rPr>
              <a:t>شـرط هشتم</a:t>
            </a:r>
            <a:endParaRPr lang="en-US" sz="4000" b="1" dirty="0" smtClean="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4154984"/>
          </a:xfrm>
          <a:prstGeom prst="rect">
            <a:avLst/>
          </a:prstGeom>
          <a:noFill/>
        </p:spPr>
        <p:txBody>
          <a:bodyPr wrap="square" rtlCol="0">
            <a:spAutoFit/>
          </a:bodyPr>
          <a:lstStyle/>
          <a:p>
            <a:pPr algn="justLow" rtl="1"/>
            <a:r>
              <a:rPr lang="fa-IR" sz="4400" b="1" dirty="0" smtClean="0">
                <a:cs typeface="B Zar" pitchFamily="2" charset="-78"/>
              </a:rPr>
              <a:t> 2 ـ كسى كه شغلش مسافرت است، اگر براى كار ديگرى؛ مثلاً براى زيارت يا حج، مسافرت كند، بايد نماز را شكسته بخواند ولى اگر مثلاً راننده، مسافران را مى‏برد و كرايه مى‏گيرد و خودش نيز زيارت مى‏كند، بايد نمازش را تمام بخواند.</a:t>
            </a:r>
            <a:endParaRPr lang="en-US" sz="4400" b="1" dirty="0" smtClean="0">
              <a:cs typeface="B Zar" pitchFamily="2" charset="-78"/>
            </a:endParaRPr>
          </a:p>
        </p:txBody>
      </p:sp>
      <p:sp>
        <p:nvSpPr>
          <p:cNvPr id="11" name="TextBox 10"/>
          <p:cNvSpPr txBox="1"/>
          <p:nvPr/>
        </p:nvSpPr>
        <p:spPr>
          <a:xfrm>
            <a:off x="6453198" y="672414"/>
            <a:ext cx="2324675" cy="707886"/>
          </a:xfrm>
          <a:prstGeom prst="rect">
            <a:avLst/>
          </a:prstGeom>
          <a:noFill/>
        </p:spPr>
        <p:txBody>
          <a:bodyPr wrap="none" rtlCol="0">
            <a:spAutoFit/>
          </a:bodyPr>
          <a:lstStyle/>
          <a:p>
            <a:r>
              <a:rPr lang="fa-IR" sz="4000" b="1" dirty="0" smtClean="0">
                <a:solidFill>
                  <a:srgbClr val="C00000"/>
                </a:solidFill>
                <a:cs typeface="B Zar" pitchFamily="2" charset="-78"/>
              </a:rPr>
              <a:t>شـرط هشتم</a:t>
            </a:r>
            <a:endParaRPr lang="en-US" sz="4000" b="1" dirty="0" smtClean="0">
              <a:solidFill>
                <a:srgbClr val="C00000"/>
              </a:solidFill>
              <a:cs typeface="B Zar" pitchFamily="2" charset="-78"/>
            </a:endParaRPr>
          </a:p>
        </p:txBody>
      </p:sp>
      <p:sp>
        <p:nvSpPr>
          <p:cNvPr id="9" name="4-Point Star 8">
            <a:hlinkClick r:id="rId2" action="ppaction://hlinksldjump"/>
          </p:cNvPr>
          <p:cNvSpPr/>
          <p:nvPr/>
        </p:nvSpPr>
        <p:spPr>
          <a:xfrm>
            <a:off x="809596" y="6000768"/>
            <a:ext cx="335822" cy="33582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8" presetClass="emph" presetSubtype="0" repeatCount="indefinite" fill="hold" grpId="1" nodeType="withEffect">
                                  <p:stCondLst>
                                    <p:cond delay="0"/>
                                  </p:stCondLst>
                                  <p:childTnLst>
                                    <p:animRot by="21600000">
                                      <p:cBhvr>
                                        <p:cTn id="9"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2800767"/>
          </a:xfrm>
          <a:prstGeom prst="rect">
            <a:avLst/>
          </a:prstGeom>
          <a:noFill/>
        </p:spPr>
        <p:txBody>
          <a:bodyPr wrap="square" rtlCol="0">
            <a:spAutoFit/>
          </a:bodyPr>
          <a:lstStyle/>
          <a:p>
            <a:pPr lvl="0" algn="justLow" rtl="1"/>
            <a:r>
              <a:rPr lang="fa-IR" sz="4400" b="1" dirty="0" smtClean="0">
                <a:cs typeface="B Zar" pitchFamily="2" charset="-78"/>
              </a:rPr>
              <a:t>3 ـ راننده و دوره‏گردى كه در دو سه فرسخى شهر رفت و آمد مى‏كند، شغل او مسافرت نيست و چنانچه اتفاقا سفر هشت فرسخى برود، بايد نماز را شكسته بخواند.</a:t>
            </a:r>
            <a:endParaRPr lang="en-US" sz="4400" b="1" dirty="0" smtClean="0">
              <a:cs typeface="B Zar" pitchFamily="2" charset="-78"/>
            </a:endParaRPr>
          </a:p>
        </p:txBody>
      </p:sp>
      <p:sp>
        <p:nvSpPr>
          <p:cNvPr id="11" name="TextBox 10"/>
          <p:cNvSpPr txBox="1"/>
          <p:nvPr/>
        </p:nvSpPr>
        <p:spPr>
          <a:xfrm>
            <a:off x="6453198" y="672414"/>
            <a:ext cx="2324675" cy="707886"/>
          </a:xfrm>
          <a:prstGeom prst="rect">
            <a:avLst/>
          </a:prstGeom>
          <a:noFill/>
        </p:spPr>
        <p:txBody>
          <a:bodyPr wrap="none" rtlCol="0">
            <a:spAutoFit/>
          </a:bodyPr>
          <a:lstStyle/>
          <a:p>
            <a:r>
              <a:rPr lang="fa-IR" sz="4000" b="1" dirty="0" smtClean="0">
                <a:solidFill>
                  <a:srgbClr val="C00000"/>
                </a:solidFill>
                <a:cs typeface="B Zar" pitchFamily="2" charset="-78"/>
              </a:rPr>
              <a:t>شـرط هشتم</a:t>
            </a:r>
            <a:endParaRPr lang="en-US" sz="4000" b="1" dirty="0" smtClean="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2800767"/>
          </a:xfrm>
          <a:prstGeom prst="rect">
            <a:avLst/>
          </a:prstGeom>
          <a:noFill/>
        </p:spPr>
        <p:txBody>
          <a:bodyPr wrap="square" rtlCol="0">
            <a:spAutoFit/>
          </a:bodyPr>
          <a:lstStyle/>
          <a:p>
            <a:pPr lvl="0" algn="justLow" rtl="1"/>
            <a:r>
              <a:rPr lang="fa-IR" sz="4400" b="1" dirty="0" smtClean="0">
                <a:cs typeface="B Zar" pitchFamily="2" charset="-78"/>
              </a:rPr>
              <a:t>4 ـ كسى كه شغلش مسافرت است، اگر ده روز يا بيشتر در وطن يا غير وطن بماند، بايد در سفر اوّلى كه بعد از ده روز مى‏رود، نماز را شكسته بخواند.</a:t>
            </a:r>
          </a:p>
        </p:txBody>
      </p:sp>
      <p:sp>
        <p:nvSpPr>
          <p:cNvPr id="11" name="TextBox 10"/>
          <p:cNvSpPr txBox="1"/>
          <p:nvPr/>
        </p:nvSpPr>
        <p:spPr>
          <a:xfrm>
            <a:off x="6453198" y="672414"/>
            <a:ext cx="2324675" cy="707886"/>
          </a:xfrm>
          <a:prstGeom prst="rect">
            <a:avLst/>
          </a:prstGeom>
          <a:noFill/>
        </p:spPr>
        <p:txBody>
          <a:bodyPr wrap="none" rtlCol="0">
            <a:spAutoFit/>
          </a:bodyPr>
          <a:lstStyle/>
          <a:p>
            <a:r>
              <a:rPr lang="fa-IR" sz="4000" b="1" dirty="0" smtClean="0">
                <a:solidFill>
                  <a:srgbClr val="C00000"/>
                </a:solidFill>
                <a:cs typeface="B Zar" pitchFamily="2" charset="-78"/>
              </a:rPr>
              <a:t>شـرط هشتم</a:t>
            </a:r>
            <a:endParaRPr lang="en-US" sz="4000" b="1" dirty="0" smtClean="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pic>
        <p:nvPicPr>
          <p:cNvPr id="11" name="Picture 10" descr="Picture5.png"/>
          <p:cNvPicPr>
            <a:picLocks noChangeAspect="1"/>
          </p:cNvPicPr>
          <p:nvPr/>
        </p:nvPicPr>
        <p:blipFill>
          <a:blip r:embed="rId2" cstate="print"/>
          <a:stretch>
            <a:fillRect/>
          </a:stretch>
        </p:blipFill>
        <p:spPr>
          <a:xfrm>
            <a:off x="414903" y="785794"/>
            <a:ext cx="9076194" cy="566791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ectangle 7"/>
          <p:cNvSpPr/>
          <p:nvPr/>
        </p:nvSpPr>
        <p:spPr>
          <a:xfrm>
            <a:off x="442452" y="541984"/>
            <a:ext cx="9312294" cy="1077218"/>
          </a:xfrm>
          <a:prstGeom prst="rect">
            <a:avLst/>
          </a:prstGeom>
        </p:spPr>
        <p:txBody>
          <a:bodyPr wrap="square">
            <a:spAutoFit/>
          </a:bodyPr>
          <a:lstStyle/>
          <a:p>
            <a:pPr lvl="0" algn="ctr" rtl="1"/>
            <a:r>
              <a:rPr lang="fa-IR" sz="3200" b="1" dirty="0" smtClean="0">
                <a:solidFill>
                  <a:srgbClr val="0070C0"/>
                </a:solidFill>
                <a:cs typeface="B Zar" pitchFamily="2" charset="-78"/>
              </a:rPr>
              <a:t>انسان بايد در سفر، با شرايطى كه خواهد آمد، نمازهاى چهار ركعتى را دو ركعت ( يعنى شكسته) بجا آورد:</a:t>
            </a:r>
            <a:endParaRPr lang="en-US" sz="3200" b="1" dirty="0">
              <a:solidFill>
                <a:srgbClr val="0070C0"/>
              </a:solidFill>
              <a:cs typeface="B Zar" pitchFamily="2" charset="-78"/>
            </a:endParaRPr>
          </a:p>
        </p:txBody>
      </p:sp>
      <p:sp>
        <p:nvSpPr>
          <p:cNvPr id="9" name="Rounded Rectangle 8"/>
          <p:cNvSpPr/>
          <p:nvPr/>
        </p:nvSpPr>
        <p:spPr>
          <a:xfrm>
            <a:off x="380968" y="1714488"/>
            <a:ext cx="9072626" cy="571504"/>
          </a:xfrm>
          <a:prstGeom prst="roundRect">
            <a:avLst>
              <a:gd name="adj" fmla="val 12079"/>
            </a:avLst>
          </a:prstGeom>
        </p:spPr>
        <p:style>
          <a:lnRef idx="1">
            <a:schemeClr val="accent3"/>
          </a:lnRef>
          <a:fillRef idx="2">
            <a:schemeClr val="accent3"/>
          </a:fillRef>
          <a:effectRef idx="1">
            <a:schemeClr val="accent3"/>
          </a:effectRef>
          <a:fontRef idx="minor">
            <a:schemeClr val="dk1"/>
          </a:fontRef>
        </p:style>
        <p:txBody>
          <a:bodyPr rtlCol="0" anchor="ctr"/>
          <a:lstStyle/>
          <a:p>
            <a:pPr lvl="0" algn="ctr"/>
            <a:r>
              <a:rPr lang="fa-IR" sz="2400" b="1" dirty="0" smtClean="0">
                <a:cs typeface="B Zar" pitchFamily="2" charset="-78"/>
              </a:rPr>
              <a:t>1 ـ سفر او كمتر از هشت فرسخِ شرعى نباشد.</a:t>
            </a:r>
            <a:endParaRPr lang="en-US" sz="2400" b="1" dirty="0" smtClean="0">
              <a:cs typeface="B Zar" pitchFamily="2" charset="-78"/>
            </a:endParaRPr>
          </a:p>
        </p:txBody>
      </p:sp>
      <p:sp>
        <p:nvSpPr>
          <p:cNvPr id="16" name="Rounded Rectangle 15"/>
          <p:cNvSpPr/>
          <p:nvPr/>
        </p:nvSpPr>
        <p:spPr>
          <a:xfrm>
            <a:off x="380968" y="2357430"/>
            <a:ext cx="9072626" cy="571504"/>
          </a:xfrm>
          <a:prstGeom prst="roundRect">
            <a:avLst>
              <a:gd name="adj" fmla="val 12079"/>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2400" b="1" dirty="0" smtClean="0">
                <a:cs typeface="B Zar" pitchFamily="2" charset="-78"/>
              </a:rPr>
              <a:t>2 ـ از اوّل مسافرت، قصد پيمودن هشت فرسخ را داشته باشد.</a:t>
            </a:r>
            <a:endParaRPr lang="en-US" sz="2400" b="1" dirty="0" smtClean="0">
              <a:cs typeface="B Zar" pitchFamily="2" charset="-78"/>
            </a:endParaRPr>
          </a:p>
        </p:txBody>
      </p:sp>
      <p:sp>
        <p:nvSpPr>
          <p:cNvPr id="17" name="Rounded Rectangle 16"/>
          <p:cNvSpPr/>
          <p:nvPr/>
        </p:nvSpPr>
        <p:spPr>
          <a:xfrm>
            <a:off x="380968" y="3000372"/>
            <a:ext cx="9072626" cy="571504"/>
          </a:xfrm>
          <a:prstGeom prst="roundRect">
            <a:avLst>
              <a:gd name="adj" fmla="val 12079"/>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400" b="1" dirty="0" smtClean="0">
                <a:cs typeface="B Zar" pitchFamily="2" charset="-78"/>
              </a:rPr>
              <a:t>3 ـ به حدّ تَرخُّص برسد.</a:t>
            </a:r>
            <a:endParaRPr lang="en-US" sz="2400" b="1" dirty="0" smtClean="0">
              <a:cs typeface="B Zar" pitchFamily="2" charset="-78"/>
            </a:endParaRPr>
          </a:p>
        </p:txBody>
      </p:sp>
      <p:sp>
        <p:nvSpPr>
          <p:cNvPr id="18" name="Rounded Rectangle 17"/>
          <p:cNvSpPr/>
          <p:nvPr/>
        </p:nvSpPr>
        <p:spPr>
          <a:xfrm>
            <a:off x="380968" y="3643314"/>
            <a:ext cx="9072626" cy="571504"/>
          </a:xfrm>
          <a:prstGeom prst="roundRect">
            <a:avLst>
              <a:gd name="adj" fmla="val 12079"/>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2400" b="1" dirty="0" smtClean="0">
                <a:cs typeface="B Zar" pitchFamily="2" charset="-78"/>
              </a:rPr>
              <a:t>4 ـ در بين راه، پيش از رسيدن به چهار فرسخ از قصد خود برنگردد.</a:t>
            </a:r>
            <a:endParaRPr lang="en-US" sz="2400" b="1" dirty="0" smtClean="0">
              <a:cs typeface="B Zar" pitchFamily="2" charset="-78"/>
            </a:endParaRPr>
          </a:p>
        </p:txBody>
      </p:sp>
      <p:sp>
        <p:nvSpPr>
          <p:cNvPr id="19" name="Rounded Rectangle 18"/>
          <p:cNvSpPr/>
          <p:nvPr/>
        </p:nvSpPr>
        <p:spPr>
          <a:xfrm>
            <a:off x="380968" y="4286256"/>
            <a:ext cx="9072626" cy="571504"/>
          </a:xfrm>
          <a:prstGeom prst="roundRect">
            <a:avLst>
              <a:gd name="adj" fmla="val 12079"/>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000" b="1" dirty="0" smtClean="0">
                <a:cs typeface="B Zar" pitchFamily="2" charset="-78"/>
              </a:rPr>
              <a:t>5 ـ نخواهد پيش از رسيدن به هشت فرسخ از وطن خود بگذرد، يا ده روز يا بيشتر در جايى بماند.</a:t>
            </a:r>
            <a:endParaRPr lang="en-US" sz="2000" b="1" dirty="0" smtClean="0">
              <a:cs typeface="B Zar" pitchFamily="2" charset="-78"/>
            </a:endParaRPr>
          </a:p>
        </p:txBody>
      </p:sp>
      <p:sp>
        <p:nvSpPr>
          <p:cNvPr id="20" name="Rounded Rectangle 19"/>
          <p:cNvSpPr/>
          <p:nvPr/>
        </p:nvSpPr>
        <p:spPr>
          <a:xfrm>
            <a:off x="380968" y="4929198"/>
            <a:ext cx="9072626" cy="571504"/>
          </a:xfrm>
          <a:prstGeom prst="roundRect">
            <a:avLst>
              <a:gd name="adj" fmla="val 12079"/>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2400" b="1" dirty="0" smtClean="0">
                <a:cs typeface="B Zar" pitchFamily="2" charset="-78"/>
              </a:rPr>
              <a:t>6 ـ براى كار حرام سفر نكند و خود سفر هم حرام نباشد.</a:t>
            </a:r>
            <a:endParaRPr lang="en-US" sz="2400" b="1" dirty="0" smtClean="0">
              <a:cs typeface="B Zar" pitchFamily="2" charset="-78"/>
            </a:endParaRPr>
          </a:p>
        </p:txBody>
      </p:sp>
      <p:sp>
        <p:nvSpPr>
          <p:cNvPr id="21" name="Rounded Rectangle 20"/>
          <p:cNvSpPr/>
          <p:nvPr/>
        </p:nvSpPr>
        <p:spPr>
          <a:xfrm>
            <a:off x="380968" y="5572140"/>
            <a:ext cx="9072626" cy="571504"/>
          </a:xfrm>
          <a:prstGeom prst="roundRect">
            <a:avLst>
              <a:gd name="adj" fmla="val 12079"/>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2400" b="1" dirty="0" smtClean="0">
                <a:cs typeface="B Zar" pitchFamily="2" charset="-78"/>
              </a:rPr>
              <a:t>7 ـ بيابانگرد نباشد.</a:t>
            </a:r>
            <a:endParaRPr lang="en-US" sz="2400" b="1" dirty="0" smtClean="0">
              <a:cs typeface="B Zar" pitchFamily="2" charset="-78"/>
            </a:endParaRPr>
          </a:p>
        </p:txBody>
      </p:sp>
      <p:sp>
        <p:nvSpPr>
          <p:cNvPr id="22" name="Rounded Rectangle 21"/>
          <p:cNvSpPr/>
          <p:nvPr/>
        </p:nvSpPr>
        <p:spPr>
          <a:xfrm>
            <a:off x="380968" y="6215082"/>
            <a:ext cx="9072626" cy="571504"/>
          </a:xfrm>
          <a:prstGeom prst="roundRect">
            <a:avLst>
              <a:gd name="adj" fmla="val 12079"/>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2400" b="1" dirty="0" smtClean="0">
                <a:cs typeface="B Zar" pitchFamily="2" charset="-78"/>
              </a:rPr>
              <a:t>8 ـ شغل او مسافرت نباشد.</a:t>
            </a:r>
            <a:endParaRPr lang="en-US" sz="2400" b="1" dirty="0" smtClean="0">
              <a:cs typeface="B Zar"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9" name="TextBox 8"/>
          <p:cNvSpPr txBox="1"/>
          <p:nvPr/>
        </p:nvSpPr>
        <p:spPr>
          <a:xfrm>
            <a:off x="7250329" y="672414"/>
            <a:ext cx="1917513" cy="707886"/>
          </a:xfrm>
          <a:prstGeom prst="rect">
            <a:avLst/>
          </a:prstGeom>
          <a:noFill/>
        </p:spPr>
        <p:txBody>
          <a:bodyPr wrap="none" rtlCol="0">
            <a:spAutoFit/>
          </a:bodyPr>
          <a:lstStyle/>
          <a:p>
            <a:r>
              <a:rPr lang="fa-IR" sz="4000" b="1" dirty="0" smtClean="0">
                <a:solidFill>
                  <a:srgbClr val="C00000"/>
                </a:solidFill>
                <a:cs typeface="B Zar" pitchFamily="2" charset="-78"/>
              </a:rPr>
              <a:t>شرط اول</a:t>
            </a:r>
            <a:endParaRPr lang="en-US" sz="4000" b="1" dirty="0">
              <a:solidFill>
                <a:srgbClr val="C00000"/>
              </a:solidFill>
              <a:cs typeface="B Zar" pitchFamily="2" charset="-78"/>
            </a:endParaRPr>
          </a:p>
        </p:txBody>
      </p:sp>
      <p:sp>
        <p:nvSpPr>
          <p:cNvPr id="10" name="TextBox 9"/>
          <p:cNvSpPr txBox="1"/>
          <p:nvPr/>
        </p:nvSpPr>
        <p:spPr>
          <a:xfrm>
            <a:off x="809596" y="1857364"/>
            <a:ext cx="8286808" cy="4062651"/>
          </a:xfrm>
          <a:prstGeom prst="rect">
            <a:avLst/>
          </a:prstGeom>
          <a:noFill/>
        </p:spPr>
        <p:txBody>
          <a:bodyPr wrap="square" rtlCol="0">
            <a:spAutoFit/>
          </a:bodyPr>
          <a:lstStyle/>
          <a:p>
            <a:pPr lvl="0" algn="justLow" rtl="1"/>
            <a:r>
              <a:rPr lang="fa-IR" sz="4000" b="1" dirty="0" smtClean="0">
                <a:cs typeface="B Zar" pitchFamily="2" charset="-78"/>
              </a:rPr>
              <a:t>1 ـ كسى كه رفت و برگشت او هشت فرسخ است، اگر رفتن او كمتر از چهار فرسخ نباشد بايد نماز را شكسته بخواند، ولى اگر رفتن، كمتر از چهار فرسخ باشد، مثلاً سه فرسخ مى‏رود و پنج فرسخ برمى‏گردد ، بايد نماز را تمام بخواند.</a:t>
            </a:r>
            <a:endParaRPr lang="en-US" sz="4000" b="1" dirty="0" smtClean="0">
              <a:cs typeface="B Zar" pitchFamily="2" charset="-78"/>
            </a:endParaRPr>
          </a:p>
          <a:p>
            <a:endParaRPr lang="en-US" dirty="0"/>
          </a:p>
        </p:txBody>
      </p:sp>
      <p:sp>
        <p:nvSpPr>
          <p:cNvPr id="11" name="4-Point Star 10">
            <a:hlinkClick r:id="rId2" action="ppaction://hlinksldjump"/>
          </p:cNvPr>
          <p:cNvSpPr/>
          <p:nvPr/>
        </p:nvSpPr>
        <p:spPr>
          <a:xfrm>
            <a:off x="809596" y="6000768"/>
            <a:ext cx="335822" cy="33582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8" presetClass="emph" presetSubtype="0" repeatCount="indefinite" fill="hold" grpId="1" nodeType="withEffect">
                                  <p:stCondLst>
                                    <p:cond delay="0"/>
                                  </p:stCondLst>
                                  <p:childTnLst>
                                    <p:animRot by="21600000">
                                      <p:cBhvr>
                                        <p:cTn id="9" dur="2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809596" y="1857364"/>
            <a:ext cx="8286808" cy="2215991"/>
          </a:xfrm>
          <a:prstGeom prst="rect">
            <a:avLst/>
          </a:prstGeom>
          <a:noFill/>
        </p:spPr>
        <p:txBody>
          <a:bodyPr wrap="square" rtlCol="0">
            <a:spAutoFit/>
          </a:bodyPr>
          <a:lstStyle/>
          <a:p>
            <a:pPr algn="justLow" rtl="1"/>
            <a:r>
              <a:rPr lang="fa-IR" sz="4000" b="1" dirty="0" smtClean="0">
                <a:cs typeface="B Zar" pitchFamily="2" charset="-78"/>
              </a:rPr>
              <a:t>2 ـ اگر شهر ديوار دارد، بايد ابتداى هشت فرسخ را از ديوار شهر حساب كند و اگر ديوار ندارد بايد از خانه‏هاى آخر شهر حساب كند.</a:t>
            </a:r>
            <a:endParaRPr lang="en-US" sz="4000" b="1" dirty="0" smtClean="0">
              <a:cs typeface="B Zar" pitchFamily="2" charset="-78"/>
            </a:endParaRPr>
          </a:p>
          <a:p>
            <a:endParaRPr lang="en-US" dirty="0"/>
          </a:p>
        </p:txBody>
      </p:sp>
      <p:sp>
        <p:nvSpPr>
          <p:cNvPr id="11" name="TextBox 10"/>
          <p:cNvSpPr txBox="1"/>
          <p:nvPr/>
        </p:nvSpPr>
        <p:spPr>
          <a:xfrm>
            <a:off x="7250329" y="672414"/>
            <a:ext cx="1917513" cy="707886"/>
          </a:xfrm>
          <a:prstGeom prst="rect">
            <a:avLst/>
          </a:prstGeom>
          <a:noFill/>
        </p:spPr>
        <p:txBody>
          <a:bodyPr wrap="none" rtlCol="0">
            <a:spAutoFit/>
          </a:bodyPr>
          <a:lstStyle/>
          <a:p>
            <a:r>
              <a:rPr lang="fa-IR" sz="4000" b="1" dirty="0" smtClean="0">
                <a:solidFill>
                  <a:srgbClr val="C00000"/>
                </a:solidFill>
                <a:cs typeface="B Zar" pitchFamily="2" charset="-78"/>
              </a:rPr>
              <a:t>شرط اول</a:t>
            </a:r>
            <a:endParaRPr lang="en-US" sz="4000" b="1" dirty="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809596" y="1857364"/>
            <a:ext cx="8286808" cy="4062651"/>
          </a:xfrm>
          <a:prstGeom prst="rect">
            <a:avLst/>
          </a:prstGeom>
          <a:noFill/>
        </p:spPr>
        <p:txBody>
          <a:bodyPr wrap="square" rtlCol="0">
            <a:spAutoFit/>
          </a:bodyPr>
          <a:lstStyle/>
          <a:p>
            <a:pPr algn="justLow" rtl="1"/>
            <a:r>
              <a:rPr lang="fa-IR" sz="4000" b="1" dirty="0" smtClean="0">
                <a:cs typeface="B Zar" pitchFamily="2" charset="-78"/>
              </a:rPr>
              <a:t>3 ـ اگر انسان شك كند كه سفرش هشت فرسخ است يا كمتر:</a:t>
            </a:r>
            <a:endParaRPr lang="en-US" sz="4000" b="1" dirty="0" smtClean="0">
              <a:cs typeface="B Zar" pitchFamily="2" charset="-78"/>
            </a:endParaRPr>
          </a:p>
          <a:p>
            <a:pPr algn="justLow" rtl="1"/>
            <a:r>
              <a:rPr lang="fa-IR" sz="4000" b="1" dirty="0" smtClean="0">
                <a:cs typeface="B Zar" pitchFamily="2" charset="-78"/>
              </a:rPr>
              <a:t>الف) اگر تحقيق كردن برايش مشقّت ندارد: بنابر احتياط واجب بايد تحقيق كند.</a:t>
            </a:r>
            <a:endParaRPr lang="en-US" sz="4000" b="1" dirty="0" smtClean="0">
              <a:cs typeface="B Zar" pitchFamily="2" charset="-78"/>
            </a:endParaRPr>
          </a:p>
          <a:p>
            <a:pPr algn="justLow" rtl="1"/>
            <a:r>
              <a:rPr lang="fa-IR" sz="4000" b="1" dirty="0" smtClean="0">
                <a:cs typeface="B Zar" pitchFamily="2" charset="-78"/>
              </a:rPr>
              <a:t>ب) اگر تحقيق كردن برايش مشقّت دارد: بايد نمازش را تمام بخواند.</a:t>
            </a:r>
            <a:endParaRPr lang="en-US" sz="4000" b="1" dirty="0" smtClean="0">
              <a:cs typeface="B Zar" pitchFamily="2" charset="-78"/>
            </a:endParaRPr>
          </a:p>
          <a:p>
            <a:endParaRPr lang="en-US" dirty="0"/>
          </a:p>
        </p:txBody>
      </p:sp>
      <p:sp>
        <p:nvSpPr>
          <p:cNvPr id="11" name="TextBox 10"/>
          <p:cNvSpPr txBox="1"/>
          <p:nvPr/>
        </p:nvSpPr>
        <p:spPr>
          <a:xfrm>
            <a:off x="7250329" y="672414"/>
            <a:ext cx="1917513" cy="707886"/>
          </a:xfrm>
          <a:prstGeom prst="rect">
            <a:avLst/>
          </a:prstGeom>
          <a:noFill/>
        </p:spPr>
        <p:txBody>
          <a:bodyPr wrap="none" rtlCol="0">
            <a:spAutoFit/>
          </a:bodyPr>
          <a:lstStyle/>
          <a:p>
            <a:r>
              <a:rPr lang="fa-IR" sz="4000" b="1" dirty="0" smtClean="0">
                <a:solidFill>
                  <a:srgbClr val="C00000"/>
                </a:solidFill>
                <a:cs typeface="B Zar" pitchFamily="2" charset="-78"/>
              </a:rPr>
              <a:t>شرط اول</a:t>
            </a:r>
            <a:endParaRPr lang="en-US" sz="4000" b="1" dirty="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809596" y="1857364"/>
            <a:ext cx="8286808" cy="3785652"/>
          </a:xfrm>
          <a:prstGeom prst="rect">
            <a:avLst/>
          </a:prstGeom>
          <a:noFill/>
        </p:spPr>
        <p:txBody>
          <a:bodyPr wrap="square" rtlCol="0">
            <a:spAutoFit/>
          </a:bodyPr>
          <a:lstStyle/>
          <a:p>
            <a:pPr algn="justLow" rtl="1"/>
            <a:r>
              <a:rPr lang="fa-IR" sz="4000" b="1" dirty="0" smtClean="0">
                <a:cs typeface="B Zar" pitchFamily="2" charset="-78"/>
              </a:rPr>
              <a:t>4 ـ اگر به جايى مى‏رود كه دو راه دارد، يك راه كمتر از هشت فرسخ است و راه ديگر هشت فرسخ يا بيشتر ، اگر از راهى كه هشت فرسخ است برود، بايد نماز را شكسته بخواند و اگر از راهى كه هشت فرسخ نيست برود، بايد نماز را چهار ركعتى بخواند.</a:t>
            </a:r>
            <a:endParaRPr lang="en-US" sz="4000" b="1" dirty="0" smtClean="0">
              <a:cs typeface="B Zar" pitchFamily="2" charset="-78"/>
            </a:endParaRPr>
          </a:p>
        </p:txBody>
      </p:sp>
      <p:sp>
        <p:nvSpPr>
          <p:cNvPr id="11" name="TextBox 10"/>
          <p:cNvSpPr txBox="1"/>
          <p:nvPr/>
        </p:nvSpPr>
        <p:spPr>
          <a:xfrm>
            <a:off x="7250329" y="672414"/>
            <a:ext cx="1917513" cy="707886"/>
          </a:xfrm>
          <a:prstGeom prst="rect">
            <a:avLst/>
          </a:prstGeom>
          <a:noFill/>
        </p:spPr>
        <p:txBody>
          <a:bodyPr wrap="none" rtlCol="0">
            <a:spAutoFit/>
          </a:bodyPr>
          <a:lstStyle/>
          <a:p>
            <a:r>
              <a:rPr lang="fa-IR" sz="4000" b="1" dirty="0" smtClean="0">
                <a:solidFill>
                  <a:srgbClr val="C00000"/>
                </a:solidFill>
                <a:cs typeface="B Zar" pitchFamily="2" charset="-78"/>
              </a:rPr>
              <a:t>شرط اول</a:t>
            </a:r>
            <a:endParaRPr lang="en-US" sz="4000" b="1" dirty="0">
              <a:solidFill>
                <a:srgbClr val="C00000"/>
              </a:solidFill>
              <a:cs typeface="B Zar"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hlinkClick r:id="rId2" action="ppaction://hlinksldjump"/>
          </p:cNvPr>
          <p:cNvSpPr/>
          <p:nvPr/>
        </p:nvSpPr>
        <p:spPr>
          <a:xfrm>
            <a:off x="0" y="0"/>
            <a:ext cx="990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pic>
        <p:nvPicPr>
          <p:cNvPr id="12" name="Picture 11" descr="Picture1.png">
            <a:hlinkClick r:id="rId2" action="ppaction://hlinksldjump"/>
          </p:cNvPr>
          <p:cNvPicPr>
            <a:picLocks noChangeAspect="1"/>
          </p:cNvPicPr>
          <p:nvPr/>
        </p:nvPicPr>
        <p:blipFill>
          <a:blip r:embed="rId3" cstate="print"/>
          <a:stretch>
            <a:fillRect/>
          </a:stretch>
        </p:blipFill>
        <p:spPr>
          <a:xfrm>
            <a:off x="666720" y="857232"/>
            <a:ext cx="8575198" cy="5598731"/>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82024"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18</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796727"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مسافر (1)</a:t>
            </a:r>
            <a:endParaRPr lang="en-US" sz="2400" dirty="0">
              <a:solidFill>
                <a:schemeClr val="bg1"/>
              </a:solidFill>
            </a:endParaRPr>
          </a:p>
        </p:txBody>
      </p:sp>
      <p:sp>
        <p:nvSpPr>
          <p:cNvPr id="8" name="Rounded Rectangle 7"/>
          <p:cNvSpPr/>
          <p:nvPr/>
        </p:nvSpPr>
        <p:spPr>
          <a:xfrm>
            <a:off x="582836" y="1458232"/>
            <a:ext cx="8786874" cy="5072098"/>
          </a:xfrm>
          <a:prstGeom prst="roundRect">
            <a:avLst>
              <a:gd name="adj" fmla="val 5618"/>
            </a:avLst>
          </a:prstGeom>
        </p:spPr>
        <p:style>
          <a:lnRef idx="2">
            <a:schemeClr val="accent5"/>
          </a:lnRef>
          <a:fillRef idx="1">
            <a:schemeClr val="lt1"/>
          </a:fillRef>
          <a:effectRef idx="0">
            <a:schemeClr val="accent5"/>
          </a:effectRef>
          <a:fontRef idx="minor">
            <a:schemeClr val="dk1"/>
          </a:fontRef>
        </p:style>
        <p:txBody>
          <a:bodyPr rtlCol="0" anchor="ctr"/>
          <a:lstStyle/>
          <a:p>
            <a:pPr lvl="0" rtl="1"/>
            <a:endParaRPr lang="en-US" dirty="0"/>
          </a:p>
        </p:txBody>
      </p:sp>
      <p:sp>
        <p:nvSpPr>
          <p:cNvPr id="10" name="TextBox 9"/>
          <p:cNvSpPr txBox="1"/>
          <p:nvPr/>
        </p:nvSpPr>
        <p:spPr>
          <a:xfrm>
            <a:off x="794848" y="1514922"/>
            <a:ext cx="8286808" cy="5016758"/>
          </a:xfrm>
          <a:prstGeom prst="rect">
            <a:avLst/>
          </a:prstGeom>
          <a:noFill/>
        </p:spPr>
        <p:txBody>
          <a:bodyPr wrap="square" rtlCol="0">
            <a:spAutoFit/>
          </a:bodyPr>
          <a:lstStyle/>
          <a:p>
            <a:pPr lvl="0" algn="justLow" rtl="1"/>
            <a:r>
              <a:rPr lang="fa-IR" sz="3200" b="1" dirty="0" smtClean="0">
                <a:cs typeface="B Zar" pitchFamily="2" charset="-78"/>
              </a:rPr>
              <a:t>1 ـ اگر انسان از ابتدا قصد مسافرت هشت فرسخ نداشته باشد و به جايى مسافرت كند كه</a:t>
            </a:r>
            <a:br>
              <a:rPr lang="fa-IR" sz="3200" b="1" dirty="0" smtClean="0">
                <a:cs typeface="B Zar" pitchFamily="2" charset="-78"/>
              </a:rPr>
            </a:br>
            <a:r>
              <a:rPr lang="fa-IR" sz="3200" b="1" dirty="0" smtClean="0">
                <a:cs typeface="B Zar" pitchFamily="2" charset="-78"/>
              </a:rPr>
              <a:t>كمتر از هشت فرسخ است و بعد از رسيدن به آن جا، تصميم بگيرد كه سفر را ادامه دهد، پس اگر بخواهد:</a:t>
            </a:r>
            <a:endParaRPr lang="en-US" sz="3200" b="1" dirty="0" smtClean="0">
              <a:cs typeface="B Zar" pitchFamily="2" charset="-78"/>
            </a:endParaRPr>
          </a:p>
          <a:p>
            <a:pPr marL="0" lvl="1" algn="justLow" rtl="1"/>
            <a:r>
              <a:rPr lang="fa-IR" sz="3200" b="1" dirty="0" smtClean="0">
                <a:cs typeface="B Zar" pitchFamily="2" charset="-78"/>
              </a:rPr>
              <a:t>هشت فرسخ ديگر برود يا چهار فرسخ برود و برگردد، و مجموعِ رفت و برگشت، كمتر از هشت فرسخ نباشد، بايد نماز را شكسته بخواند.</a:t>
            </a:r>
            <a:endParaRPr lang="en-US" sz="3200" b="1" dirty="0" smtClean="0">
              <a:cs typeface="B Zar" pitchFamily="2" charset="-78"/>
            </a:endParaRPr>
          </a:p>
          <a:p>
            <a:pPr marL="0" lvl="1" algn="justLow" rtl="1"/>
            <a:r>
              <a:rPr lang="fa-IR" sz="3200" b="1" dirty="0" smtClean="0">
                <a:cs typeface="B Zar" pitchFamily="2" charset="-78"/>
              </a:rPr>
              <a:t>به جايى برود كه با مقدار راهِ آمده، هشت فرسخ مى‏شود و خود به تنهايى هشت فرسخ نيست، چون از اوّل قصد هشت فرسخ را نداشته، نمازش تمام است.</a:t>
            </a:r>
            <a:endParaRPr lang="en-US" sz="3200" b="1" dirty="0" smtClean="0">
              <a:cs typeface="B Zar" pitchFamily="2" charset="-78"/>
            </a:endParaRPr>
          </a:p>
        </p:txBody>
      </p:sp>
      <p:sp>
        <p:nvSpPr>
          <p:cNvPr id="11" name="TextBox 10"/>
          <p:cNvSpPr txBox="1"/>
          <p:nvPr/>
        </p:nvSpPr>
        <p:spPr>
          <a:xfrm>
            <a:off x="7250329" y="672414"/>
            <a:ext cx="1927131" cy="707886"/>
          </a:xfrm>
          <a:prstGeom prst="rect">
            <a:avLst/>
          </a:prstGeom>
          <a:noFill/>
        </p:spPr>
        <p:txBody>
          <a:bodyPr wrap="none" rtlCol="0">
            <a:spAutoFit/>
          </a:bodyPr>
          <a:lstStyle/>
          <a:p>
            <a:r>
              <a:rPr lang="fa-IR" sz="4000" b="1" dirty="0" smtClean="0">
                <a:solidFill>
                  <a:srgbClr val="C00000"/>
                </a:solidFill>
                <a:cs typeface="B Zar" pitchFamily="2" charset="-78"/>
              </a:rPr>
              <a:t>شرط دوم</a:t>
            </a:r>
            <a:endParaRPr lang="en-US" sz="4000" b="1" dirty="0">
              <a:solidFill>
                <a:srgbClr val="C00000"/>
              </a:solidFill>
              <a:cs typeface="B Zar"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3234</TotalTime>
  <Words>1585</Words>
  <Application>Microsoft Office PowerPoint</Application>
  <PresentationFormat>A4 Paper (210x297 mm)</PresentationFormat>
  <Paragraphs>127</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Enjavi</dc:creator>
  <cp:lastModifiedBy>ebrahim</cp:lastModifiedBy>
  <cp:revision>136</cp:revision>
  <dcterms:created xsi:type="dcterms:W3CDTF">2012-01-30T04:56:41Z</dcterms:created>
  <dcterms:modified xsi:type="dcterms:W3CDTF">2014-08-13T19:27:40Z</dcterms:modified>
</cp:coreProperties>
</file>