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4" r:id="rId2"/>
    <p:sldId id="268" r:id="rId3"/>
    <p:sldId id="266" r:id="rId4"/>
    <p:sldId id="265" r:id="rId5"/>
    <p:sldId id="267" r:id="rId6"/>
    <p:sldId id="269" r:id="rId7"/>
    <p:sldId id="270" r:id="rId8"/>
    <p:sldId id="272" r:id="rId9"/>
    <p:sldId id="273" r:id="rId10"/>
    <p:sldId id="256" r:id="rId11"/>
    <p:sldId id="257" r:id="rId12"/>
    <p:sldId id="263" r:id="rId13"/>
    <p:sldId id="260" r:id="rId14"/>
    <p:sldId id="258" r:id="rId15"/>
    <p:sldId id="261" r:id="rId16"/>
    <p:sldId id="259" r:id="rId17"/>
    <p:sldId id="262" r:id="rId18"/>
    <p:sldId id="271" r:id="rId19"/>
    <p:sldId id="274" r:id="rId20"/>
    <p:sldId id="275" r:id="rId21"/>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969" autoAdjust="0"/>
    <p:restoredTop sz="94660"/>
  </p:normalViewPr>
  <p:slideViewPr>
    <p:cSldViewPr snapToGrid="0">
      <p:cViewPr varScale="1">
        <p:scale>
          <a:sx n="78" d="100"/>
          <a:sy n="78" d="100"/>
        </p:scale>
        <p:origin x="77" y="2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cs typeface="B Nazanin" panose="00000400000000000000" pitchFamily="2" charset="-7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fa-IR" dirty="0"/>
          </a:p>
        </p:txBody>
      </p:sp>
      <p:sp>
        <p:nvSpPr>
          <p:cNvPr id="4" name="Date Placeholder 3"/>
          <p:cNvSpPr>
            <a:spLocks noGrp="1"/>
          </p:cNvSpPr>
          <p:nvPr>
            <p:ph type="dt" sz="half" idx="10"/>
          </p:nvPr>
        </p:nvSpPr>
        <p:spPr/>
        <p:txBody>
          <a:bodyPr/>
          <a:lstStyle/>
          <a:p>
            <a:fld id="{A0A23588-8A57-448D-9558-BC22FA24DCD8}" type="datetimeFigureOut">
              <a:rPr lang="fa-IR" smtClean="0"/>
              <a:t>28/08/1442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D266167-4861-44E8-B09A-E5864E520C64}" type="slidenum">
              <a:rPr lang="fa-IR" smtClean="0"/>
              <a:t>‹#›</a:t>
            </a:fld>
            <a:endParaRPr lang="fa-IR"/>
          </a:p>
        </p:txBody>
      </p:sp>
    </p:spTree>
    <p:extLst>
      <p:ext uri="{BB962C8B-B14F-4D97-AF65-F5344CB8AC3E}">
        <p14:creationId xmlns:p14="http://schemas.microsoft.com/office/powerpoint/2010/main" val="143837264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0A23588-8A57-448D-9558-BC22FA24DCD8}" type="datetimeFigureOut">
              <a:rPr lang="fa-IR" smtClean="0"/>
              <a:t>28/08/1442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D266167-4861-44E8-B09A-E5864E520C64}" type="slidenum">
              <a:rPr lang="fa-IR" smtClean="0"/>
              <a:t>‹#›</a:t>
            </a:fld>
            <a:endParaRPr lang="fa-IR"/>
          </a:p>
        </p:txBody>
      </p:sp>
    </p:spTree>
    <p:extLst>
      <p:ext uri="{BB962C8B-B14F-4D97-AF65-F5344CB8AC3E}">
        <p14:creationId xmlns:p14="http://schemas.microsoft.com/office/powerpoint/2010/main" val="4287819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0A23588-8A57-448D-9558-BC22FA24DCD8}" type="datetimeFigureOut">
              <a:rPr lang="fa-IR" smtClean="0"/>
              <a:t>28/08/1442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D266167-4861-44E8-B09A-E5864E520C64}" type="slidenum">
              <a:rPr lang="fa-IR" smtClean="0"/>
              <a:t>‹#›</a:t>
            </a:fld>
            <a:endParaRPr lang="fa-IR"/>
          </a:p>
        </p:txBody>
      </p:sp>
    </p:spTree>
    <p:extLst>
      <p:ext uri="{BB962C8B-B14F-4D97-AF65-F5344CB8AC3E}">
        <p14:creationId xmlns:p14="http://schemas.microsoft.com/office/powerpoint/2010/main" val="573452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0A23588-8A57-448D-9558-BC22FA24DCD8}" type="datetimeFigureOut">
              <a:rPr lang="fa-IR" smtClean="0"/>
              <a:t>28/08/1442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D266167-4861-44E8-B09A-E5864E520C64}" type="slidenum">
              <a:rPr lang="fa-IR" smtClean="0"/>
              <a:t>‹#›</a:t>
            </a:fld>
            <a:endParaRPr lang="fa-IR"/>
          </a:p>
        </p:txBody>
      </p:sp>
    </p:spTree>
    <p:extLst>
      <p:ext uri="{BB962C8B-B14F-4D97-AF65-F5344CB8AC3E}">
        <p14:creationId xmlns:p14="http://schemas.microsoft.com/office/powerpoint/2010/main" val="1504079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A23588-8A57-448D-9558-BC22FA24DCD8}" type="datetimeFigureOut">
              <a:rPr lang="fa-IR" smtClean="0"/>
              <a:t>28/08/1442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D266167-4861-44E8-B09A-E5864E520C64}" type="slidenum">
              <a:rPr lang="fa-IR" smtClean="0"/>
              <a:t>‹#›</a:t>
            </a:fld>
            <a:endParaRPr lang="fa-IR"/>
          </a:p>
        </p:txBody>
      </p:sp>
    </p:spTree>
    <p:extLst>
      <p:ext uri="{BB962C8B-B14F-4D97-AF65-F5344CB8AC3E}">
        <p14:creationId xmlns:p14="http://schemas.microsoft.com/office/powerpoint/2010/main" val="1823165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A0A23588-8A57-448D-9558-BC22FA24DCD8}" type="datetimeFigureOut">
              <a:rPr lang="fa-IR" smtClean="0"/>
              <a:t>28/08/1442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D266167-4861-44E8-B09A-E5864E520C64}" type="slidenum">
              <a:rPr lang="fa-IR" smtClean="0"/>
              <a:t>‹#›</a:t>
            </a:fld>
            <a:endParaRPr lang="fa-IR"/>
          </a:p>
        </p:txBody>
      </p:sp>
    </p:spTree>
    <p:extLst>
      <p:ext uri="{BB962C8B-B14F-4D97-AF65-F5344CB8AC3E}">
        <p14:creationId xmlns:p14="http://schemas.microsoft.com/office/powerpoint/2010/main" val="2080064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A0A23588-8A57-448D-9558-BC22FA24DCD8}" type="datetimeFigureOut">
              <a:rPr lang="fa-IR" smtClean="0"/>
              <a:t>28/08/1442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D266167-4861-44E8-B09A-E5864E520C64}" type="slidenum">
              <a:rPr lang="fa-IR" smtClean="0"/>
              <a:t>‹#›</a:t>
            </a:fld>
            <a:endParaRPr lang="fa-IR"/>
          </a:p>
        </p:txBody>
      </p:sp>
    </p:spTree>
    <p:extLst>
      <p:ext uri="{BB962C8B-B14F-4D97-AF65-F5344CB8AC3E}">
        <p14:creationId xmlns:p14="http://schemas.microsoft.com/office/powerpoint/2010/main" val="144199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A0A23588-8A57-448D-9558-BC22FA24DCD8}" type="datetimeFigureOut">
              <a:rPr lang="fa-IR" smtClean="0"/>
              <a:t>28/08/1442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D266167-4861-44E8-B09A-E5864E520C64}" type="slidenum">
              <a:rPr lang="fa-IR" smtClean="0"/>
              <a:t>‹#›</a:t>
            </a:fld>
            <a:endParaRPr lang="fa-IR"/>
          </a:p>
        </p:txBody>
      </p:sp>
    </p:spTree>
    <p:extLst>
      <p:ext uri="{BB962C8B-B14F-4D97-AF65-F5344CB8AC3E}">
        <p14:creationId xmlns:p14="http://schemas.microsoft.com/office/powerpoint/2010/main" val="2831002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A23588-8A57-448D-9558-BC22FA24DCD8}" type="datetimeFigureOut">
              <a:rPr lang="fa-IR" smtClean="0"/>
              <a:t>28/08/1442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D266167-4861-44E8-B09A-E5864E520C64}" type="slidenum">
              <a:rPr lang="fa-IR" smtClean="0"/>
              <a:t>‹#›</a:t>
            </a:fld>
            <a:endParaRPr lang="fa-IR"/>
          </a:p>
        </p:txBody>
      </p:sp>
    </p:spTree>
    <p:extLst>
      <p:ext uri="{BB962C8B-B14F-4D97-AF65-F5344CB8AC3E}">
        <p14:creationId xmlns:p14="http://schemas.microsoft.com/office/powerpoint/2010/main" val="4675084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A23588-8A57-448D-9558-BC22FA24DCD8}" type="datetimeFigureOut">
              <a:rPr lang="fa-IR" smtClean="0"/>
              <a:t>28/08/1442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D266167-4861-44E8-B09A-E5864E520C64}" type="slidenum">
              <a:rPr lang="fa-IR" smtClean="0"/>
              <a:t>‹#›</a:t>
            </a:fld>
            <a:endParaRPr lang="fa-IR"/>
          </a:p>
        </p:txBody>
      </p:sp>
    </p:spTree>
    <p:extLst>
      <p:ext uri="{BB962C8B-B14F-4D97-AF65-F5344CB8AC3E}">
        <p14:creationId xmlns:p14="http://schemas.microsoft.com/office/powerpoint/2010/main" val="1651897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cs typeface="B Nazanin" panose="00000400000000000000" pitchFamily="2" charset="-78"/>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A23588-8A57-448D-9558-BC22FA24DCD8}" type="datetimeFigureOut">
              <a:rPr lang="fa-IR" smtClean="0"/>
              <a:t>28/08/1442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D266167-4861-44E8-B09A-E5864E520C64}" type="slidenum">
              <a:rPr lang="fa-IR" smtClean="0"/>
              <a:t>‹#›</a:t>
            </a:fld>
            <a:endParaRPr lang="fa-IR"/>
          </a:p>
        </p:txBody>
      </p:sp>
    </p:spTree>
    <p:extLst>
      <p:ext uri="{BB962C8B-B14F-4D97-AF65-F5344CB8AC3E}">
        <p14:creationId xmlns:p14="http://schemas.microsoft.com/office/powerpoint/2010/main" val="1901590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a-IR" dirty="0"/>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cs typeface="B Nazanin" panose="00000400000000000000" pitchFamily="2" charset="-78"/>
              </a:defRPr>
            </a:lvl1pPr>
          </a:lstStyle>
          <a:p>
            <a:fld id="{A0A23588-8A57-448D-9558-BC22FA24DCD8}" type="datetimeFigureOut">
              <a:rPr lang="fa-IR" smtClean="0"/>
              <a:pPr/>
              <a:t>28/08/1442</a:t>
            </a:fld>
            <a:endParaRPr lang="fa-IR"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cs typeface="B Nazanin" panose="00000400000000000000" pitchFamily="2" charset="-78"/>
              </a:defRPr>
            </a:lvl1pPr>
          </a:lstStyle>
          <a:p>
            <a:endParaRPr lang="fa-IR" dirty="0"/>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cs typeface="B Nazanin" panose="00000400000000000000" pitchFamily="2" charset="-78"/>
              </a:defRPr>
            </a:lvl1pPr>
          </a:lstStyle>
          <a:p>
            <a:fld id="{0D266167-4861-44E8-B09A-E5864E520C64}" type="slidenum">
              <a:rPr lang="fa-IR" smtClean="0"/>
              <a:pPr/>
              <a:t>‹#›</a:t>
            </a:fld>
            <a:endParaRPr lang="fa-IR" dirty="0"/>
          </a:p>
        </p:txBody>
      </p:sp>
    </p:spTree>
    <p:extLst>
      <p:ext uri="{BB962C8B-B14F-4D97-AF65-F5344CB8AC3E}">
        <p14:creationId xmlns:p14="http://schemas.microsoft.com/office/powerpoint/2010/main" val="3944961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B Nazanin" panose="00000400000000000000" pitchFamily="2" charset="-78"/>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69806" y="1160207"/>
            <a:ext cx="8809703" cy="1446550"/>
          </a:xfrm>
          <a:prstGeom prst="rect">
            <a:avLst/>
          </a:prstGeom>
          <a:noFill/>
        </p:spPr>
        <p:txBody>
          <a:bodyPr wrap="square" rtlCol="1">
            <a:spAutoFit/>
          </a:bodyPr>
          <a:lstStyle/>
          <a:p>
            <a:pPr algn="ctr"/>
            <a:r>
              <a:rPr lang="az-Latn-AZ" sz="8800" dirty="0" smtClean="0">
                <a:effectLst>
                  <a:outerShdw blurRad="38100" dist="38100" dir="2700000" algn="tl">
                    <a:srgbClr val="000000">
                      <a:alpha val="43137"/>
                    </a:srgbClr>
                  </a:outerShdw>
                </a:effectLst>
                <a:latin typeface="110_Besmellah" pitchFamily="2" charset="0"/>
              </a:rPr>
              <a:t>k</a:t>
            </a:r>
            <a:endParaRPr lang="fa-IR" sz="8800" dirty="0">
              <a:effectLst>
                <a:outerShdw blurRad="38100" dist="38100" dir="2700000" algn="tl">
                  <a:srgbClr val="000000">
                    <a:alpha val="43137"/>
                  </a:srgbClr>
                </a:outerShdw>
              </a:effectLst>
              <a:latin typeface="110_Besmellah" pitchFamily="2" charset="0"/>
            </a:endParaRPr>
          </a:p>
        </p:txBody>
      </p:sp>
      <p:sp>
        <p:nvSpPr>
          <p:cNvPr id="3" name="TextBox 2"/>
          <p:cNvSpPr txBox="1"/>
          <p:nvPr/>
        </p:nvSpPr>
        <p:spPr>
          <a:xfrm>
            <a:off x="1361766" y="3333136"/>
            <a:ext cx="9625781" cy="584775"/>
          </a:xfrm>
          <a:prstGeom prst="rect">
            <a:avLst/>
          </a:prstGeom>
          <a:noFill/>
        </p:spPr>
        <p:txBody>
          <a:bodyPr wrap="square" rtlCol="1">
            <a:spAutoFit/>
          </a:bodyPr>
          <a:lstStyle/>
          <a:p>
            <a:pPr algn="ctr"/>
            <a:r>
              <a:rPr lang="fa-IR" sz="3200" dirty="0">
                <a:effectLst>
                  <a:outerShdw blurRad="38100" dist="38100" dir="2700000" algn="tl">
                    <a:srgbClr val="000000">
                      <a:alpha val="43137"/>
                    </a:srgbClr>
                  </a:outerShdw>
                </a:effectLst>
                <a:cs typeface="B Titr" panose="00000700000000000000" pitchFamily="2" charset="-78"/>
              </a:rPr>
              <a:t>محورهای بیانات نوروزی رهبر انقلاب در آغاز سال 1400</a:t>
            </a:r>
          </a:p>
        </p:txBody>
      </p:sp>
    </p:spTree>
    <p:extLst>
      <p:ext uri="{BB962C8B-B14F-4D97-AF65-F5344CB8AC3E}">
        <p14:creationId xmlns:p14="http://schemas.microsoft.com/office/powerpoint/2010/main" val="15386234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95829" y="1038908"/>
            <a:ext cx="6096000" cy="4044184"/>
          </a:xfrm>
          <a:prstGeom prst="rect">
            <a:avLst/>
          </a:prstGeom>
        </p:spPr>
        <p:txBody>
          <a:bodyPr>
            <a:spAutoFit/>
          </a:bodyPr>
          <a:lstStyle/>
          <a:p>
            <a:pPr algn="justLow">
              <a:lnSpc>
                <a:spcPct val="107000"/>
              </a:lnSpc>
              <a:spcAft>
                <a:spcPts val="800"/>
              </a:spcAft>
            </a:pPr>
            <a:r>
              <a:rPr lang="fa-IR" sz="4000" b="1" dirty="0" smtClean="0">
                <a:effectLst/>
                <a:latin typeface="Calibri" panose="020F0502020204030204" pitchFamily="34" charset="0"/>
                <a:ea typeface="Calibri" panose="020F0502020204030204" pitchFamily="34" charset="0"/>
                <a:cs typeface="B Badr" panose="00000400000000000000" pitchFamily="2" charset="-78"/>
              </a:rPr>
              <a:t>«همین حالا به نظر اقتصاددانان معروف و درجه یک دنیا که در بانک جهانی، کارشناس این بانک هستند، آنها می‌گویند که اقتصاد ایران در میان اقتصادهای برتر دنیا در رتبه‌ هجدهم است.»</a:t>
            </a:r>
            <a:endParaRPr lang="en-US" sz="4000" b="1" dirty="0">
              <a:effectLst/>
              <a:latin typeface="Calibri" panose="020F0502020204030204" pitchFamily="34" charset="0"/>
              <a:ea typeface="Calibri" panose="020F0502020204030204" pitchFamily="34" charset="0"/>
              <a:cs typeface="B Badr" panose="00000400000000000000" pitchFamily="2" charset="-78"/>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08763" y="944325"/>
            <a:ext cx="3983915" cy="5122177"/>
          </a:xfrm>
          <a:prstGeom prst="rect">
            <a:avLst/>
          </a:prstGeom>
        </p:spPr>
      </p:pic>
    </p:spTree>
    <p:extLst>
      <p:ext uri="{BB962C8B-B14F-4D97-AF65-F5344CB8AC3E}">
        <p14:creationId xmlns:p14="http://schemas.microsoft.com/office/powerpoint/2010/main" val="40329882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545665" y="2298530"/>
            <a:ext cx="3368842" cy="181588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fa-IR" sz="2800" b="1" dirty="0" smtClean="0">
                <a:cs typeface="B Nazanin" panose="00000400000000000000" pitchFamily="2" charset="-78"/>
              </a:rPr>
              <a:t>3 نهاد بین المللی </a:t>
            </a:r>
          </a:p>
          <a:p>
            <a:pPr algn="ctr"/>
            <a:r>
              <a:rPr lang="fa-IR" sz="2800" b="1" dirty="0" smtClean="0">
                <a:cs typeface="B Nazanin" panose="00000400000000000000" pitchFamily="2" charset="-78"/>
              </a:rPr>
              <a:t>در بررسی و تعیین </a:t>
            </a:r>
          </a:p>
          <a:p>
            <a:pPr algn="ctr"/>
            <a:r>
              <a:rPr lang="fa-IR" sz="2800" b="1" dirty="0" smtClean="0">
                <a:cs typeface="B Nazanin" panose="00000400000000000000" pitchFamily="2" charset="-78"/>
              </a:rPr>
              <a:t>اندازه یا بزرگی</a:t>
            </a:r>
          </a:p>
          <a:p>
            <a:pPr algn="ctr"/>
            <a:r>
              <a:rPr lang="fa-IR" sz="2800" b="1" dirty="0" smtClean="0">
                <a:cs typeface="B Nazanin" panose="00000400000000000000" pitchFamily="2" charset="-78"/>
              </a:rPr>
              <a:t>اقتصاد کشورهای دنیا</a:t>
            </a:r>
            <a:endParaRPr lang="fa-IR" sz="2800" b="1" dirty="0">
              <a:cs typeface="B Nazanin" panose="00000400000000000000" pitchFamily="2" charset="-78"/>
            </a:endParaRPr>
          </a:p>
        </p:txBody>
      </p:sp>
      <p:sp>
        <p:nvSpPr>
          <p:cNvPr id="5" name="TextBox 4"/>
          <p:cNvSpPr txBox="1"/>
          <p:nvPr/>
        </p:nvSpPr>
        <p:spPr>
          <a:xfrm>
            <a:off x="4461325" y="839233"/>
            <a:ext cx="3368842"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fa-IR" sz="2800" b="1" dirty="0" smtClean="0">
                <a:cs typeface="B Nazanin" panose="00000400000000000000" pitchFamily="2" charset="-78"/>
              </a:rPr>
              <a:t>بانک جهانی</a:t>
            </a:r>
            <a:endParaRPr lang="fa-IR" sz="2800" b="1" dirty="0">
              <a:cs typeface="B Nazanin" panose="00000400000000000000" pitchFamily="2" charset="-78"/>
            </a:endParaRPr>
          </a:p>
        </p:txBody>
      </p:sp>
      <p:sp>
        <p:nvSpPr>
          <p:cNvPr id="6" name="TextBox 5"/>
          <p:cNvSpPr txBox="1"/>
          <p:nvPr/>
        </p:nvSpPr>
        <p:spPr>
          <a:xfrm>
            <a:off x="4371469" y="2887289"/>
            <a:ext cx="3368842"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fa-IR" sz="2800" b="1" dirty="0" smtClean="0">
                <a:cs typeface="B Nazanin" panose="00000400000000000000" pitchFamily="2" charset="-78"/>
              </a:rPr>
              <a:t>صندوق بین المللی پول</a:t>
            </a:r>
            <a:endParaRPr lang="fa-IR" sz="2800" b="1" dirty="0">
              <a:cs typeface="B Nazanin" panose="00000400000000000000" pitchFamily="2" charset="-78"/>
            </a:endParaRPr>
          </a:p>
        </p:txBody>
      </p:sp>
      <p:sp>
        <p:nvSpPr>
          <p:cNvPr id="7" name="TextBox 6"/>
          <p:cNvSpPr txBox="1"/>
          <p:nvPr/>
        </p:nvSpPr>
        <p:spPr>
          <a:xfrm>
            <a:off x="4337514" y="4203682"/>
            <a:ext cx="3368842" cy="181588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fa-IR" sz="2800" b="1" dirty="0">
                <a:cs typeface="B Nazanin" panose="00000400000000000000" pitchFamily="2" charset="-78"/>
              </a:rPr>
              <a:t>شرکت خدمات مشاوره‌ای و سرمایه‌گذاری پرایس‌واترهاوس </a:t>
            </a:r>
            <a:r>
              <a:rPr lang="fa-IR" sz="2800" b="1" dirty="0" smtClean="0">
                <a:cs typeface="B Nazanin" panose="00000400000000000000" pitchFamily="2" charset="-78"/>
              </a:rPr>
              <a:t>کوپرز </a:t>
            </a:r>
            <a:r>
              <a:rPr lang="en-US" sz="2800" b="1" dirty="0"/>
              <a:t>PWC</a:t>
            </a:r>
            <a:endParaRPr lang="fa-IR" sz="2800" b="1" dirty="0">
              <a:cs typeface="B Nazanin" panose="00000400000000000000" pitchFamily="2" charset="-78"/>
            </a:endParaRPr>
          </a:p>
        </p:txBody>
      </p:sp>
      <p:sp>
        <p:nvSpPr>
          <p:cNvPr id="8" name="Right Brace 7"/>
          <p:cNvSpPr/>
          <p:nvPr/>
        </p:nvSpPr>
        <p:spPr>
          <a:xfrm>
            <a:off x="7830167" y="1002890"/>
            <a:ext cx="625642" cy="4493342"/>
          </a:xfrm>
          <a:prstGeom prst="rightBrace">
            <a:avLst>
              <a:gd name="adj1" fmla="val 219871"/>
              <a:gd name="adj2" fmla="val 50000"/>
            </a:avLst>
          </a:prstGeom>
        </p:spPr>
        <p:style>
          <a:lnRef idx="3">
            <a:schemeClr val="accent5"/>
          </a:lnRef>
          <a:fillRef idx="0">
            <a:schemeClr val="accent5"/>
          </a:fillRef>
          <a:effectRef idx="2">
            <a:schemeClr val="accent5"/>
          </a:effectRef>
          <a:fontRef idx="minor">
            <a:schemeClr val="tx1"/>
          </a:fontRef>
        </p:style>
        <p:txBody>
          <a:bodyPr rtlCol="1" anchor="ctr"/>
          <a:lstStyle/>
          <a:p>
            <a:pPr algn="ctr"/>
            <a:endParaRPr lang="fa-IR" dirty="0">
              <a:cs typeface="B Nazanin" panose="00000400000000000000" pitchFamily="2" charset="-78"/>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5408" y="736316"/>
            <a:ext cx="1462992" cy="1252273"/>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83554" y="2298530"/>
            <a:ext cx="1724846" cy="1757905"/>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21321" y="4450802"/>
            <a:ext cx="2440801" cy="1437732"/>
          </a:xfrm>
          <a:prstGeom prst="rect">
            <a:avLst/>
          </a:prstGeom>
        </p:spPr>
      </p:pic>
    </p:spTree>
    <p:extLst>
      <p:ext uri="{BB962C8B-B14F-4D97-AF65-F5344CB8AC3E}">
        <p14:creationId xmlns:p14="http://schemas.microsoft.com/office/powerpoint/2010/main" val="435754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07905" y="2679191"/>
            <a:ext cx="2719136" cy="1384995"/>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fa-IR" sz="2800" b="1" dirty="0" smtClean="0">
                <a:cs typeface="B Nazanin" panose="00000400000000000000" pitchFamily="2" charset="-78"/>
              </a:rPr>
              <a:t>شاخص های بررسی</a:t>
            </a:r>
          </a:p>
          <a:p>
            <a:pPr algn="ctr"/>
            <a:r>
              <a:rPr lang="fa-IR" sz="2800" b="1" dirty="0" smtClean="0">
                <a:cs typeface="B Nazanin" panose="00000400000000000000" pitchFamily="2" charset="-78"/>
              </a:rPr>
              <a:t>اندازه یا بزرگی</a:t>
            </a:r>
          </a:p>
          <a:p>
            <a:pPr algn="ctr"/>
            <a:r>
              <a:rPr lang="fa-IR" sz="2800" b="1" dirty="0" smtClean="0">
                <a:cs typeface="B Nazanin" panose="00000400000000000000" pitchFamily="2" charset="-78"/>
              </a:rPr>
              <a:t>اقتصاد کشورها</a:t>
            </a:r>
            <a:endParaRPr lang="fa-IR" sz="2800" b="1" dirty="0">
              <a:cs typeface="B Nazanin" panose="00000400000000000000" pitchFamily="2" charset="-78"/>
            </a:endParaRPr>
          </a:p>
        </p:txBody>
      </p:sp>
      <p:sp>
        <p:nvSpPr>
          <p:cNvPr id="5" name="TextBox 4"/>
          <p:cNvSpPr txBox="1"/>
          <p:nvPr/>
        </p:nvSpPr>
        <p:spPr>
          <a:xfrm>
            <a:off x="4150895" y="790072"/>
            <a:ext cx="3589416"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fa-IR" sz="2800" b="1" dirty="0" smtClean="0">
                <a:cs typeface="B Nazanin" panose="00000400000000000000" pitchFamily="2" charset="-78"/>
              </a:rPr>
              <a:t>تولید ناخالص داخلی</a:t>
            </a:r>
            <a:r>
              <a:rPr lang="fa-IR" sz="2800" dirty="0">
                <a:cs typeface="B Nazanin" panose="00000400000000000000" pitchFamily="2" charset="-78"/>
              </a:rPr>
              <a:t>(</a:t>
            </a:r>
            <a:r>
              <a:rPr lang="en-US" sz="2800" dirty="0"/>
              <a:t>GDP</a:t>
            </a:r>
            <a:r>
              <a:rPr lang="fa-IR" sz="2800" dirty="0">
                <a:cs typeface="B Nazanin" panose="00000400000000000000" pitchFamily="2" charset="-78"/>
              </a:rPr>
              <a:t>)‌</a:t>
            </a:r>
            <a:endParaRPr lang="fa-IR" sz="2800" b="1" dirty="0">
              <a:cs typeface="B Nazanin" panose="00000400000000000000" pitchFamily="2" charset="-78"/>
            </a:endParaRPr>
          </a:p>
        </p:txBody>
      </p:sp>
      <p:sp>
        <p:nvSpPr>
          <p:cNvPr id="6" name="TextBox 5"/>
          <p:cNvSpPr txBox="1"/>
          <p:nvPr/>
        </p:nvSpPr>
        <p:spPr>
          <a:xfrm>
            <a:off x="3686321" y="2015619"/>
            <a:ext cx="3818016" cy="954107"/>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fa-IR" sz="2800" b="1" dirty="0">
                <a:cs typeface="B Nazanin" panose="00000400000000000000" pitchFamily="2" charset="-78"/>
              </a:rPr>
              <a:t>تولید سرانه </a:t>
            </a:r>
            <a:r>
              <a:rPr lang="fa-IR" sz="2800" b="1" dirty="0" smtClean="0">
                <a:cs typeface="B Nazanin" panose="00000400000000000000" pitchFamily="2" charset="-78"/>
              </a:rPr>
              <a:t>   </a:t>
            </a:r>
          </a:p>
          <a:p>
            <a:pPr algn="ctr"/>
            <a:r>
              <a:rPr lang="fa-IR" sz="2800" b="1" dirty="0" smtClean="0">
                <a:cs typeface="B Nazanin" panose="00000400000000000000" pitchFamily="2" charset="-78"/>
              </a:rPr>
              <a:t>(سرانه </a:t>
            </a:r>
            <a:r>
              <a:rPr lang="fa-IR" sz="2800" b="1" dirty="0">
                <a:cs typeface="B Nazanin" panose="00000400000000000000" pitchFamily="2" charset="-78"/>
              </a:rPr>
              <a:t>تولید ناخالص </a:t>
            </a:r>
            <a:r>
              <a:rPr lang="fa-IR" sz="2800" b="1" dirty="0" smtClean="0">
                <a:cs typeface="B Nazanin" panose="00000400000000000000" pitchFamily="2" charset="-78"/>
              </a:rPr>
              <a:t>داخلی)</a:t>
            </a:r>
            <a:endParaRPr lang="fa-IR" sz="2800" b="1" dirty="0">
              <a:cs typeface="B Nazanin" panose="00000400000000000000" pitchFamily="2" charset="-78"/>
            </a:endParaRPr>
          </a:p>
        </p:txBody>
      </p:sp>
      <p:sp>
        <p:nvSpPr>
          <p:cNvPr id="7" name="TextBox 6"/>
          <p:cNvSpPr txBox="1"/>
          <p:nvPr/>
        </p:nvSpPr>
        <p:spPr>
          <a:xfrm>
            <a:off x="4050627" y="4064186"/>
            <a:ext cx="3368842" cy="954107"/>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fa-IR" sz="2800" b="1" dirty="0">
                <a:cs typeface="B Nazanin" panose="00000400000000000000" pitchFamily="2" charset="-78"/>
              </a:rPr>
              <a:t>برابری قدرت </a:t>
            </a:r>
            <a:r>
              <a:rPr lang="fa-IR" sz="2800" b="1" dirty="0" smtClean="0">
                <a:cs typeface="B Nazanin" panose="00000400000000000000" pitchFamily="2" charset="-78"/>
              </a:rPr>
              <a:t>خرید</a:t>
            </a:r>
          </a:p>
          <a:p>
            <a:pPr algn="ctr"/>
            <a:r>
              <a:rPr lang="en-US" sz="2800" b="1" dirty="0" smtClean="0"/>
              <a:t>PPP</a:t>
            </a:r>
            <a:endParaRPr lang="fa-IR" sz="2800" b="1" dirty="0">
              <a:cs typeface="B Nazanin" panose="00000400000000000000" pitchFamily="2" charset="-78"/>
            </a:endParaRPr>
          </a:p>
        </p:txBody>
      </p:sp>
      <p:sp>
        <p:nvSpPr>
          <p:cNvPr id="2" name="Rectangle 1"/>
          <p:cNvSpPr/>
          <p:nvPr/>
        </p:nvSpPr>
        <p:spPr>
          <a:xfrm>
            <a:off x="1663006" y="1426267"/>
            <a:ext cx="6077305" cy="40011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fa-IR" sz="2000" b="1" dirty="0" smtClean="0">
                <a:effectLst/>
                <a:latin typeface="Calibri" panose="020F0502020204030204" pitchFamily="34" charset="0"/>
                <a:ea typeface="Calibri" panose="020F0502020204030204" pitchFamily="34" charset="0"/>
                <a:cs typeface="B Badr" panose="00000400000000000000" pitchFamily="2" charset="-78"/>
              </a:rPr>
              <a:t>مجموع ارزش تمامی تولیدات کالا و خدمات نهایی در یک دوره زمانی معین </a:t>
            </a:r>
            <a:endParaRPr lang="fa-IR" sz="2000" b="1" dirty="0">
              <a:cs typeface="B Nazanin" panose="00000400000000000000" pitchFamily="2" charset="-78"/>
            </a:endParaRPr>
          </a:p>
        </p:txBody>
      </p:sp>
      <p:sp>
        <p:nvSpPr>
          <p:cNvPr id="3" name="Rectangle 2"/>
          <p:cNvSpPr/>
          <p:nvPr/>
        </p:nvSpPr>
        <p:spPr>
          <a:xfrm>
            <a:off x="300138" y="3163939"/>
            <a:ext cx="7218947" cy="36933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b="1" dirty="0" smtClean="0">
                <a:effectLst/>
                <a:latin typeface="B Badr" panose="00000400000000000000" pitchFamily="2" charset="-78"/>
                <a:ea typeface="Calibri" panose="020F0502020204030204" pitchFamily="34" charset="0"/>
              </a:rPr>
              <a:t> </a:t>
            </a:r>
            <a:r>
              <a:rPr lang="fa-IR" b="1" dirty="0" smtClean="0">
                <a:effectLst/>
                <a:latin typeface="B Badr" panose="00000400000000000000" pitchFamily="2" charset="-78"/>
                <a:ea typeface="Calibri" panose="020F0502020204030204" pitchFamily="34" charset="0"/>
                <a:cs typeface="B Nazanin" panose="00000400000000000000" pitchFamily="2" charset="-78"/>
              </a:rPr>
              <a:t>ارزش تولید ناخالص داخلی کشور و تقسیم آن بر جمعیت و به دست آوردن سرانه تولید</a:t>
            </a:r>
            <a:endParaRPr lang="fa-IR" b="1" dirty="0">
              <a:cs typeface="B Nazanin" panose="00000400000000000000" pitchFamily="2" charset="-78"/>
            </a:endParaRPr>
          </a:p>
        </p:txBody>
      </p:sp>
      <p:cxnSp>
        <p:nvCxnSpPr>
          <p:cNvPr id="9" name="Straight Arrow Connector 8"/>
          <p:cNvCxnSpPr>
            <a:stCxn id="4" idx="1"/>
            <a:endCxn id="5" idx="3"/>
          </p:cNvCxnSpPr>
          <p:nvPr/>
        </p:nvCxnSpPr>
        <p:spPr>
          <a:xfrm flipH="1" flipV="1">
            <a:off x="7740311" y="1051682"/>
            <a:ext cx="1367594" cy="23200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4" idx="1"/>
            <a:endCxn id="6" idx="3"/>
          </p:cNvCxnSpPr>
          <p:nvPr/>
        </p:nvCxnSpPr>
        <p:spPr>
          <a:xfrm flipH="1" flipV="1">
            <a:off x="7504337" y="2492673"/>
            <a:ext cx="1603568" cy="8790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 idx="1"/>
            <a:endCxn id="7" idx="3"/>
          </p:cNvCxnSpPr>
          <p:nvPr/>
        </p:nvCxnSpPr>
        <p:spPr>
          <a:xfrm flipH="1">
            <a:off x="7419469" y="3371689"/>
            <a:ext cx="1688436" cy="11695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372979" y="5195265"/>
            <a:ext cx="7046490" cy="70788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Low"/>
            <a:r>
              <a:rPr lang="fa-IR" sz="2000" b="1" dirty="0" smtClean="0">
                <a:effectLst/>
                <a:latin typeface="Calibri" panose="020F0502020204030204" pitchFamily="34" charset="0"/>
                <a:ea typeface="Calibri" panose="020F0502020204030204" pitchFamily="34" charset="0"/>
                <a:cs typeface="B Badr" panose="00000400000000000000" pitchFamily="2" charset="-78"/>
              </a:rPr>
              <a:t>برابری قدرت خرید، نرخ مبادله‌ای که نسبت هزینه‌های خرید یک کالا یا سبدی از کالاهای یکسان در دو کشور بر حسب ارزهای ملی آنها را نشان می‌دهد.</a:t>
            </a:r>
            <a:endParaRPr lang="fa-IR" sz="2000" b="1" dirty="0">
              <a:cs typeface="B Nazanin" panose="00000400000000000000" pitchFamily="2" charset="-78"/>
            </a:endParaRPr>
          </a:p>
        </p:txBody>
      </p:sp>
    </p:spTree>
    <p:extLst>
      <p:ext uri="{BB962C8B-B14F-4D97-AF65-F5344CB8AC3E}">
        <p14:creationId xmlns:p14="http://schemas.microsoft.com/office/powerpoint/2010/main" val="16516434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3795" y="1380460"/>
            <a:ext cx="11444748" cy="4247317"/>
          </a:xfrm>
          <a:prstGeom prst="rect">
            <a:avLst/>
          </a:prstGeom>
        </p:spPr>
        <p:txBody>
          <a:bodyPr wrap="square">
            <a:spAutoFit/>
          </a:bodyPr>
          <a:lstStyle/>
          <a:p>
            <a:pPr algn="justLow"/>
            <a:r>
              <a:rPr lang="fa-IR" sz="5400" b="1" dirty="0">
                <a:cs typeface="B Nazanin" panose="00000400000000000000" pitchFamily="2" charset="-78"/>
              </a:rPr>
              <a:t>بر اساس اعلام صندوق بین‌المللی پول، ارزش جاری تولید ناخالص داخلی ایران در سال ۲۰۱۹ میلادی حدود ۵۸۴ میلیارد دلار بود و پس از لهستان در </a:t>
            </a:r>
            <a:r>
              <a:rPr lang="fa-IR" sz="5400" b="1" dirty="0">
                <a:solidFill>
                  <a:srgbClr val="FF0000"/>
                </a:solidFill>
                <a:cs typeface="B Nazanin" panose="00000400000000000000" pitchFamily="2" charset="-78"/>
              </a:rPr>
              <a:t>جایگاه ۲۳ </a:t>
            </a:r>
            <a:r>
              <a:rPr lang="fa-IR" sz="5400" b="1" dirty="0">
                <a:cs typeface="B Nazanin" panose="00000400000000000000" pitchFamily="2" charset="-78"/>
              </a:rPr>
              <a:t>این رتبه‌بندی قرار گرفته بود، پس از ایران، کشور تایلند قرار داشت.</a:t>
            </a:r>
          </a:p>
        </p:txBody>
      </p:sp>
    </p:spTree>
    <p:extLst>
      <p:ext uri="{BB962C8B-B14F-4D97-AF65-F5344CB8AC3E}">
        <p14:creationId xmlns:p14="http://schemas.microsoft.com/office/powerpoint/2010/main" val="12919444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5135" y="1007726"/>
            <a:ext cx="11621729" cy="4832092"/>
          </a:xfrm>
          <a:prstGeom prst="rect">
            <a:avLst/>
          </a:prstGeom>
        </p:spPr>
        <p:txBody>
          <a:bodyPr wrap="square">
            <a:spAutoFit/>
          </a:bodyPr>
          <a:lstStyle/>
          <a:p>
            <a:pPr algn="justLow"/>
            <a:r>
              <a:rPr lang="fa-IR" sz="4400" b="1" dirty="0">
                <a:cs typeface="B Nazanin" panose="00000400000000000000" pitchFamily="2" charset="-78"/>
              </a:rPr>
              <a:t>اقتصاد ایران از لحاظ شاخص برابری قدرت خرید به روایت </a:t>
            </a:r>
            <a:r>
              <a:rPr lang="fa-IR" sz="4400" b="1" dirty="0">
                <a:solidFill>
                  <a:srgbClr val="7030A0"/>
                </a:solidFill>
                <a:cs typeface="B Nazanin" panose="00000400000000000000" pitchFamily="2" charset="-78"/>
              </a:rPr>
              <a:t>صندوق بین‌المللی پول </a:t>
            </a:r>
            <a:r>
              <a:rPr lang="fa-IR" sz="4400" b="1" dirty="0">
                <a:solidFill>
                  <a:srgbClr val="FF0000"/>
                </a:solidFill>
                <a:cs typeface="B Nazanin" panose="00000400000000000000" pitchFamily="2" charset="-78"/>
              </a:rPr>
              <a:t>از سال‌۲۰۱۰ تا ۲۰۱۴ رتبه ۱۸‌ام</a:t>
            </a:r>
            <a:r>
              <a:rPr lang="fa-IR" sz="4400" b="1" dirty="0">
                <a:cs typeface="B Nazanin" panose="00000400000000000000" pitchFamily="2" charset="-78"/>
              </a:rPr>
              <a:t> را به خود اختصاص داده بوده، در گزارش </a:t>
            </a:r>
            <a:r>
              <a:rPr lang="fa-IR" sz="4400" b="1" dirty="0">
                <a:solidFill>
                  <a:srgbClr val="002060"/>
                </a:solidFill>
                <a:cs typeface="B Nazanin" panose="00000400000000000000" pitchFamily="2" charset="-78"/>
              </a:rPr>
              <a:t>بانک جهانی </a:t>
            </a:r>
            <a:r>
              <a:rPr lang="fa-IR" sz="4400" b="1" dirty="0">
                <a:cs typeface="B Nazanin" panose="00000400000000000000" pitchFamily="2" charset="-78"/>
              </a:rPr>
              <a:t>نیز رتبه اقتصاد ایران در سال ۲۰۱۰ میلادی در رده بندی تولید ناخالص داخلی بر حسب برابری قدرت خرید، </a:t>
            </a:r>
            <a:r>
              <a:rPr lang="fa-IR" sz="4400" b="1" dirty="0">
                <a:solidFill>
                  <a:srgbClr val="C00000"/>
                </a:solidFill>
                <a:cs typeface="B Nazanin" panose="00000400000000000000" pitchFamily="2" charset="-78"/>
              </a:rPr>
              <a:t>رتبه ۱۸</a:t>
            </a:r>
            <a:r>
              <a:rPr lang="fa-IR" sz="4400" b="1" dirty="0">
                <a:cs typeface="B Nazanin" panose="00000400000000000000" pitchFamily="2" charset="-78"/>
              </a:rPr>
              <a:t> داشته است، اما پس از آن </a:t>
            </a:r>
            <a:r>
              <a:rPr lang="fa-IR" sz="4400" b="1" dirty="0" smtClean="0">
                <a:cs typeface="B Nazanin" panose="00000400000000000000" pitchFamily="2" charset="-78"/>
              </a:rPr>
              <a:t>تا حدی روند </a:t>
            </a:r>
            <a:r>
              <a:rPr lang="fa-IR" sz="4400" b="1" dirty="0">
                <a:cs typeface="B Nazanin" panose="00000400000000000000" pitchFamily="2" charset="-78"/>
              </a:rPr>
              <a:t>کاهشی داشته و در سال‌های </a:t>
            </a:r>
            <a:r>
              <a:rPr lang="fa-IR" sz="4400" b="1" dirty="0" smtClean="0">
                <a:cs typeface="B Nazanin" panose="00000400000000000000" pitchFamily="2" charset="-78"/>
              </a:rPr>
              <a:t>۲۰۱۹ درجایگاه 23 </a:t>
            </a:r>
            <a:r>
              <a:rPr lang="fa-IR" sz="4400" b="1" dirty="0">
                <a:cs typeface="B Nazanin" panose="00000400000000000000" pitchFamily="2" charset="-78"/>
              </a:rPr>
              <a:t>و ۲۰۲۰ </a:t>
            </a:r>
            <a:r>
              <a:rPr lang="fa-IR" sz="4400" b="1" dirty="0" smtClean="0">
                <a:cs typeface="B Nazanin" panose="00000400000000000000" pitchFamily="2" charset="-78"/>
              </a:rPr>
              <a:t>به رتبه 22 رسیده است.</a:t>
            </a:r>
            <a:endParaRPr lang="fa-IR" sz="4400" b="1" dirty="0">
              <a:cs typeface="B Nazanin" panose="00000400000000000000" pitchFamily="2" charset="-78"/>
            </a:endParaRPr>
          </a:p>
        </p:txBody>
      </p:sp>
    </p:spTree>
    <p:extLst>
      <p:ext uri="{BB962C8B-B14F-4D97-AF65-F5344CB8AC3E}">
        <p14:creationId xmlns:p14="http://schemas.microsoft.com/office/powerpoint/2010/main" val="36176161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14632" y="1359301"/>
            <a:ext cx="11661058" cy="3785652"/>
          </a:xfrm>
          <a:prstGeom prst="rect">
            <a:avLst/>
          </a:prstGeom>
        </p:spPr>
        <p:txBody>
          <a:bodyPr wrap="square">
            <a:spAutoFit/>
          </a:bodyPr>
          <a:lstStyle/>
          <a:p>
            <a:pPr algn="justLow"/>
            <a:r>
              <a:rPr lang="fa-IR" sz="4800" b="1" dirty="0">
                <a:cs typeface="B Nazanin" panose="00000400000000000000" pitchFamily="2" charset="-78"/>
              </a:rPr>
              <a:t>در گزارش سال ۲۰۲۰ میلادی </a:t>
            </a:r>
            <a:r>
              <a:rPr lang="fa-IR" sz="4800" b="1" dirty="0">
                <a:solidFill>
                  <a:srgbClr val="7030A0"/>
                </a:solidFill>
                <a:cs typeface="B Nazanin" panose="00000400000000000000" pitchFamily="2" charset="-78"/>
              </a:rPr>
              <a:t>صندوق بین‌المللی پول</a:t>
            </a:r>
            <a:r>
              <a:rPr lang="fa-IR" sz="4800" b="1" dirty="0">
                <a:cs typeface="B Nazanin" panose="00000400000000000000" pitchFamily="2" charset="-78"/>
              </a:rPr>
              <a:t>، ارزش جاری تولید ناخالص داخلی ایران ۶۱۱ میلیارد دلار ارزیابی شده و رتبه ایران در این فهرست به </a:t>
            </a:r>
            <a:r>
              <a:rPr lang="fa-IR" sz="4800" b="1" dirty="0">
                <a:solidFill>
                  <a:srgbClr val="C00000"/>
                </a:solidFill>
                <a:cs typeface="B Nazanin" panose="00000400000000000000" pitchFamily="2" charset="-78"/>
              </a:rPr>
              <a:t>رتبه ۲۲‌</a:t>
            </a:r>
            <a:r>
              <a:rPr lang="fa-IR" sz="4800" b="1" dirty="0">
                <a:cs typeface="B Nazanin" panose="00000400000000000000" pitchFamily="2" charset="-78"/>
              </a:rPr>
              <a:t> اقتصادهای جهان از نظر ارزش تولید ناخالص داخلی رسید که پس از تایوان و قبل از لهستان </a:t>
            </a:r>
            <a:r>
              <a:rPr lang="fa-IR" sz="4800" b="1" dirty="0" smtClean="0">
                <a:cs typeface="B Nazanin" panose="00000400000000000000" pitchFamily="2" charset="-78"/>
              </a:rPr>
              <a:t>است.</a:t>
            </a:r>
            <a:endParaRPr lang="fa-IR" sz="4800" b="1" dirty="0">
              <a:cs typeface="B Nazanin" panose="00000400000000000000" pitchFamily="2" charset="-78"/>
            </a:endParaRPr>
          </a:p>
        </p:txBody>
      </p:sp>
    </p:spTree>
    <p:extLst>
      <p:ext uri="{BB962C8B-B14F-4D97-AF65-F5344CB8AC3E}">
        <p14:creationId xmlns:p14="http://schemas.microsoft.com/office/powerpoint/2010/main" val="21665864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3961" y="915685"/>
            <a:ext cx="11562736" cy="5078313"/>
          </a:xfrm>
          <a:prstGeom prst="rect">
            <a:avLst/>
          </a:prstGeom>
        </p:spPr>
        <p:txBody>
          <a:bodyPr wrap="square">
            <a:spAutoFit/>
          </a:bodyPr>
          <a:lstStyle/>
          <a:p>
            <a:pPr algn="just"/>
            <a:r>
              <a:rPr lang="fa-IR" sz="5400" b="1" dirty="0">
                <a:cs typeface="B Nazanin" panose="00000400000000000000" pitchFamily="2" charset="-78"/>
              </a:rPr>
              <a:t>شرکت خدمات مشاوره‌ای و سرمایه‌گذاری </a:t>
            </a:r>
            <a:r>
              <a:rPr lang="fa-IR" sz="5400" b="1" dirty="0">
                <a:solidFill>
                  <a:srgbClr val="7030A0"/>
                </a:solidFill>
                <a:cs typeface="B Nazanin" panose="00000400000000000000" pitchFamily="2" charset="-78"/>
              </a:rPr>
              <a:t>پرایس‌واترهاوس کوپرز</a:t>
            </a:r>
            <a:r>
              <a:rPr lang="fa-IR" sz="5400" b="1" dirty="0">
                <a:cs typeface="B Nazanin" panose="00000400000000000000" pitchFamily="2" charset="-78"/>
              </a:rPr>
              <a:t>، </a:t>
            </a:r>
            <a:r>
              <a:rPr lang="fa-IR" sz="5400" b="1" dirty="0" smtClean="0">
                <a:cs typeface="B Nazanin" panose="00000400000000000000" pitchFamily="2" charset="-78"/>
              </a:rPr>
              <a:t>(</a:t>
            </a:r>
            <a:r>
              <a:rPr lang="en-US" sz="5400" b="1" dirty="0" smtClean="0"/>
              <a:t>PWC </a:t>
            </a:r>
            <a:r>
              <a:rPr lang="fa-IR" sz="5400" b="1" dirty="0" smtClean="0">
                <a:cs typeface="B Nazanin" panose="00000400000000000000" pitchFamily="2" charset="-78"/>
              </a:rPr>
              <a:t> ) گزارشی را در </a:t>
            </a:r>
            <a:r>
              <a:rPr lang="fa-IR" sz="5400" b="1" dirty="0">
                <a:solidFill>
                  <a:srgbClr val="0070C0"/>
                </a:solidFill>
                <a:cs typeface="B Nazanin" panose="00000400000000000000" pitchFamily="2" charset="-78"/>
              </a:rPr>
              <a:t>سال ۲۰۱۷ </a:t>
            </a:r>
            <a:r>
              <a:rPr lang="fa-IR" sz="5400" b="1" dirty="0">
                <a:cs typeface="B Nazanin" panose="00000400000000000000" pitchFamily="2" charset="-78"/>
              </a:rPr>
              <a:t>میلادی درباره چشم‌انداز </a:t>
            </a:r>
            <a:r>
              <a:rPr lang="fa-IR" sz="5400" b="1" dirty="0" smtClean="0">
                <a:cs typeface="B Nazanin" panose="00000400000000000000" pitchFamily="2" charset="-78"/>
              </a:rPr>
              <a:t>اقتصاد </a:t>
            </a:r>
            <a:r>
              <a:rPr lang="fa-IR" sz="5400" b="1" dirty="0">
                <a:cs typeface="B Nazanin" panose="00000400000000000000" pitchFamily="2" charset="-78"/>
              </a:rPr>
              <a:t>ایران تدوین کرده </a:t>
            </a:r>
            <a:r>
              <a:rPr lang="fa-IR" sz="5400" b="1" dirty="0" smtClean="0">
                <a:cs typeface="B Nazanin" panose="00000400000000000000" pitchFamily="2" charset="-78"/>
              </a:rPr>
              <a:t>و در این گزارش  </a:t>
            </a:r>
            <a:r>
              <a:rPr lang="fa-IR" sz="5400" b="1" dirty="0">
                <a:cs typeface="B Nazanin" panose="00000400000000000000" pitchFamily="2" charset="-78"/>
              </a:rPr>
              <a:t>به </a:t>
            </a:r>
            <a:r>
              <a:rPr lang="fa-IR" sz="5400" b="1" dirty="0">
                <a:solidFill>
                  <a:srgbClr val="C00000"/>
                </a:solidFill>
                <a:cs typeface="B Nazanin" panose="00000400000000000000" pitchFamily="2" charset="-78"/>
              </a:rPr>
              <a:t>جایگاه ۱۸‌ام </a:t>
            </a:r>
            <a:r>
              <a:rPr lang="fa-IR" sz="5400" b="1" dirty="0">
                <a:cs typeface="B Nazanin" panose="00000400000000000000" pitchFamily="2" charset="-78"/>
              </a:rPr>
              <a:t>تولید ناخالص داخلی ایران بر حسب برابری قدرت خرید اشاره کرده است.</a:t>
            </a:r>
          </a:p>
        </p:txBody>
      </p:sp>
    </p:spTree>
    <p:extLst>
      <p:ext uri="{BB962C8B-B14F-4D97-AF65-F5344CB8AC3E}">
        <p14:creationId xmlns:p14="http://schemas.microsoft.com/office/powerpoint/2010/main" val="19783922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4967" y="961670"/>
            <a:ext cx="11641394" cy="5262979"/>
          </a:xfrm>
          <a:prstGeom prst="rect">
            <a:avLst/>
          </a:prstGeom>
        </p:spPr>
        <p:txBody>
          <a:bodyPr wrap="square">
            <a:spAutoFit/>
          </a:bodyPr>
          <a:lstStyle/>
          <a:p>
            <a:pPr algn="justLow"/>
            <a:r>
              <a:rPr lang="fa-IR" sz="4800" b="1" dirty="0">
                <a:cs typeface="B Nazanin" panose="00000400000000000000" pitchFamily="2" charset="-78"/>
              </a:rPr>
              <a:t>صندوق بین‌المللی پول </a:t>
            </a:r>
            <a:r>
              <a:rPr lang="fa-IR" sz="4800" b="1" dirty="0">
                <a:solidFill>
                  <a:schemeClr val="accent6">
                    <a:lumMod val="75000"/>
                  </a:schemeClr>
                </a:solidFill>
                <a:cs typeface="B Nazanin" panose="00000400000000000000" pitchFamily="2" charset="-78"/>
              </a:rPr>
              <a:t>پیش‌بینی</a:t>
            </a:r>
            <a:r>
              <a:rPr lang="fa-IR" sz="4800" b="1" dirty="0">
                <a:cs typeface="B Nazanin" panose="00000400000000000000" pitchFamily="2" charset="-78"/>
              </a:rPr>
              <a:t> خود از وضعیت تولید ناخالص داخلی کشورها در </a:t>
            </a:r>
            <a:r>
              <a:rPr lang="fa-IR" sz="4800" b="1" dirty="0">
                <a:solidFill>
                  <a:srgbClr val="0070C0"/>
                </a:solidFill>
                <a:cs typeface="B Nazanin" panose="00000400000000000000" pitchFamily="2" charset="-78"/>
              </a:rPr>
              <a:t>سال ۲۰۲۱</a:t>
            </a:r>
            <a:r>
              <a:rPr lang="fa-IR" sz="4800" b="1" dirty="0">
                <a:cs typeface="B Nazanin" panose="00000400000000000000" pitchFamily="2" charset="-78"/>
              </a:rPr>
              <a:t> را نیز ارایه کرده است بر اساس این ارزیابی ارزش جاری تولید ناخالص داخلی ایران در سال ۲۰۲۱ میلادی به حدود ۶۵۲ میلیارد دلار می رسد اما رتبه ایران بدون تغییر در این فهرست در همان جایگاه </a:t>
            </a:r>
            <a:r>
              <a:rPr lang="fa-IR" sz="4800" b="1" dirty="0">
                <a:solidFill>
                  <a:srgbClr val="C00000"/>
                </a:solidFill>
                <a:cs typeface="B Nazanin" panose="00000400000000000000" pitchFamily="2" charset="-78"/>
              </a:rPr>
              <a:t>۲۲‌ام</a:t>
            </a:r>
            <a:r>
              <a:rPr lang="fa-IR" sz="4800" b="1" dirty="0">
                <a:cs typeface="B Nazanin" panose="00000400000000000000" pitchFamily="2" charset="-78"/>
              </a:rPr>
              <a:t> ثابت می‌ماند که جایی پس از کشور ترکیه و پیش از لهستان است.</a:t>
            </a:r>
          </a:p>
        </p:txBody>
      </p:sp>
    </p:spTree>
    <p:extLst>
      <p:ext uri="{BB962C8B-B14F-4D97-AF65-F5344CB8AC3E}">
        <p14:creationId xmlns:p14="http://schemas.microsoft.com/office/powerpoint/2010/main" val="26376356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34297" y="1531941"/>
            <a:ext cx="11338406" cy="4154984"/>
          </a:xfrm>
          <a:prstGeom prst="rect">
            <a:avLst/>
          </a:prstGeom>
        </p:spPr>
        <p:txBody>
          <a:bodyPr wrap="square">
            <a:spAutoFit/>
          </a:bodyPr>
          <a:lstStyle/>
          <a:p>
            <a:pPr algn="justLow">
              <a:lnSpc>
                <a:spcPct val="150000"/>
              </a:lnSpc>
            </a:pPr>
            <a:r>
              <a:rPr lang="fa-IR" sz="4800" b="1" dirty="0" smtClean="0">
                <a:cs typeface="B Nazanin" panose="00000400000000000000" pitchFamily="2" charset="-78"/>
              </a:rPr>
              <a:t>در دوره دوم ریاست جمهوری حسن روحانی به دلایلی رشد اقتصادی ایران دچار اختلال شده است.</a:t>
            </a:r>
          </a:p>
          <a:p>
            <a:pPr algn="justLow">
              <a:lnSpc>
                <a:spcPct val="150000"/>
              </a:lnSpc>
            </a:pPr>
            <a:r>
              <a:rPr lang="fa-IR" sz="4800" b="1" dirty="0" smtClean="0">
                <a:cs typeface="B Nazanin" panose="00000400000000000000" pitchFamily="2" charset="-78"/>
              </a:rPr>
              <a:t>تصمیمات غلط یکی از عوامل مهم بوده است.</a:t>
            </a:r>
          </a:p>
          <a:p>
            <a:pPr algn="justLow"/>
            <a:endParaRPr lang="fa-IR" sz="4800" b="1" dirty="0">
              <a:cs typeface="B Nazanin" panose="00000400000000000000" pitchFamily="2" charset="-78"/>
            </a:endParaRPr>
          </a:p>
        </p:txBody>
      </p:sp>
    </p:spTree>
    <p:extLst>
      <p:ext uri="{BB962C8B-B14F-4D97-AF65-F5344CB8AC3E}">
        <p14:creationId xmlns:p14="http://schemas.microsoft.com/office/powerpoint/2010/main" val="18852857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4800" y="2430379"/>
            <a:ext cx="4235116" cy="1569660"/>
          </a:xfrm>
          <a:prstGeom prst="rect">
            <a:avLst/>
          </a:prstGeom>
          <a:noFill/>
        </p:spPr>
        <p:txBody>
          <a:bodyPr wrap="square" rtlCol="1">
            <a:spAutoFit/>
          </a:bodyPr>
          <a:lstStyle/>
          <a:p>
            <a:pPr algn="ctr"/>
            <a:r>
              <a:rPr lang="fa-IR" sz="9600" dirty="0" smtClean="0">
                <a:cs typeface="B Titr" panose="00000700000000000000" pitchFamily="2" charset="-78"/>
              </a:rPr>
              <a:t>ضمیمه</a:t>
            </a:r>
            <a:endParaRPr lang="fa-IR" sz="9600" dirty="0">
              <a:cs typeface="B Titr" panose="00000700000000000000" pitchFamily="2" charset="-78"/>
            </a:endParaRPr>
          </a:p>
        </p:txBody>
      </p:sp>
    </p:spTree>
    <p:extLst>
      <p:ext uri="{BB962C8B-B14F-4D97-AF65-F5344CB8AC3E}">
        <p14:creationId xmlns:p14="http://schemas.microsoft.com/office/powerpoint/2010/main" val="26820846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86766"/>
          </a:xfrm>
          <a:prstGeom prst="rect">
            <a:avLst/>
          </a:prstGeom>
        </p:spPr>
      </p:pic>
    </p:spTree>
    <p:extLst>
      <p:ext uri="{BB962C8B-B14F-4D97-AF65-F5344CB8AC3E}">
        <p14:creationId xmlns:p14="http://schemas.microsoft.com/office/powerpoint/2010/main" val="24030707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30157" y="1355505"/>
            <a:ext cx="7574509" cy="461665"/>
          </a:xfrm>
          <a:prstGeom prst="rect">
            <a:avLst/>
          </a:prstGeom>
        </p:spPr>
        <p:txBody>
          <a:bodyPr wrap="none">
            <a:spAutoFit/>
          </a:bodyPr>
          <a:lstStyle/>
          <a:p>
            <a:r>
              <a:rPr lang="fa-IR" sz="2400" b="1" dirty="0" smtClean="0">
                <a:cs typeface="B Nazanin" panose="00000400000000000000" pitchFamily="2" charset="-78"/>
              </a:rPr>
              <a:t>تفاوت تولید </a:t>
            </a:r>
            <a:r>
              <a:rPr lang="fa-IR" sz="2400" b="1" dirty="0">
                <a:cs typeface="B Nazanin" panose="00000400000000000000" pitchFamily="2" charset="-78"/>
              </a:rPr>
              <a:t>ناخالص </a:t>
            </a:r>
            <a:r>
              <a:rPr lang="fa-IR" sz="2400" b="1" dirty="0" smtClean="0">
                <a:cs typeface="B Nazanin" panose="00000400000000000000" pitchFamily="2" charset="-78"/>
              </a:rPr>
              <a:t>داخلی </a:t>
            </a:r>
            <a:r>
              <a:rPr lang="fa-IR" sz="2400" dirty="0" smtClean="0">
                <a:cs typeface="B Nazanin" panose="00000400000000000000" pitchFamily="2" charset="-78"/>
              </a:rPr>
              <a:t>(</a:t>
            </a:r>
            <a:r>
              <a:rPr lang="en-US" sz="2400" dirty="0"/>
              <a:t>GDP</a:t>
            </a:r>
            <a:r>
              <a:rPr lang="fa-IR" sz="2400" dirty="0">
                <a:cs typeface="B Nazanin" panose="00000400000000000000" pitchFamily="2" charset="-78"/>
              </a:rPr>
              <a:t>)</a:t>
            </a:r>
            <a:r>
              <a:rPr lang="fa-IR" sz="2400" b="1" dirty="0" smtClean="0">
                <a:cs typeface="B Nazanin" panose="00000400000000000000" pitchFamily="2" charset="-78"/>
              </a:rPr>
              <a:t>      با       تولید ناخالص ملی (</a:t>
            </a:r>
            <a:r>
              <a:rPr lang="en-US" sz="2400" dirty="0" smtClean="0"/>
              <a:t>GNP</a:t>
            </a:r>
            <a:r>
              <a:rPr lang="fa-IR" sz="2400" dirty="0" smtClean="0">
                <a:cs typeface="B Nazanin" panose="00000400000000000000" pitchFamily="2" charset="-78"/>
              </a:rPr>
              <a:t> </a:t>
            </a:r>
            <a:r>
              <a:rPr lang="fa-IR" sz="2400" b="1" dirty="0" smtClean="0">
                <a:cs typeface="B Nazanin" panose="00000400000000000000" pitchFamily="2" charset="-78"/>
              </a:rPr>
              <a:t>) </a:t>
            </a:r>
            <a:endParaRPr lang="fa-IR" sz="2400" b="1" dirty="0">
              <a:cs typeface="B Nazanin" panose="00000400000000000000" pitchFamily="2" charset="-78"/>
            </a:endParaRPr>
          </a:p>
        </p:txBody>
      </p:sp>
      <p:sp>
        <p:nvSpPr>
          <p:cNvPr id="4" name="Rectangle 3"/>
          <p:cNvSpPr/>
          <p:nvPr/>
        </p:nvSpPr>
        <p:spPr>
          <a:xfrm>
            <a:off x="334297" y="2242970"/>
            <a:ext cx="11454580" cy="3356560"/>
          </a:xfrm>
          <a:prstGeom prst="rect">
            <a:avLst/>
          </a:prstGeom>
        </p:spPr>
        <p:txBody>
          <a:bodyPr wrap="square">
            <a:spAutoFit/>
          </a:bodyPr>
          <a:lstStyle/>
          <a:p>
            <a:pPr algn="justLow">
              <a:lnSpc>
                <a:spcPct val="107000"/>
              </a:lnSpc>
              <a:spcAft>
                <a:spcPts val="800"/>
              </a:spcAft>
            </a:pPr>
            <a:r>
              <a:rPr lang="fa-IR" sz="3200" b="1" dirty="0">
                <a:latin typeface="Calibri" panose="020F0502020204030204" pitchFamily="34" charset="0"/>
                <a:ea typeface="Calibri" panose="020F0502020204030204" pitchFamily="34" charset="0"/>
                <a:cs typeface="B Badr" panose="00000400000000000000" pitchFamily="2" charset="-78"/>
              </a:rPr>
              <a:t> </a:t>
            </a:r>
            <a:r>
              <a:rPr lang="en-US" sz="3200" b="1" dirty="0" smtClean="0">
                <a:latin typeface="Calibri" panose="020F0502020204030204" pitchFamily="34" charset="0"/>
                <a:ea typeface="Calibri" panose="020F0502020204030204" pitchFamily="34" charset="0"/>
                <a:cs typeface="B Badr" panose="00000400000000000000" pitchFamily="2" charset="-78"/>
              </a:rPr>
              <a:t>GNP</a:t>
            </a:r>
            <a:r>
              <a:rPr lang="en-US" sz="3200" b="1" dirty="0" smtClean="0">
                <a:latin typeface="B Badr" panose="00000400000000000000" pitchFamily="2" charset="-78"/>
                <a:ea typeface="Calibri" panose="020F0502020204030204" pitchFamily="34" charset="0"/>
                <a:cs typeface="B Badr" panose="00000400000000000000" pitchFamily="2" charset="-78"/>
              </a:rPr>
              <a:t> </a:t>
            </a:r>
            <a:r>
              <a:rPr lang="fa-IR" sz="3200" b="1" dirty="0">
                <a:latin typeface="B Badr" panose="00000400000000000000" pitchFamily="2" charset="-78"/>
                <a:ea typeface="Calibri" panose="020F0502020204030204" pitchFamily="34" charset="0"/>
                <a:cs typeface="B Badr" panose="00000400000000000000" pitchFamily="2" charset="-78"/>
              </a:rPr>
              <a:t>بسیار شبیه </a:t>
            </a:r>
            <a:r>
              <a:rPr lang="en-US" sz="3200" b="1" dirty="0" smtClean="0">
                <a:latin typeface="B Badr" panose="00000400000000000000" pitchFamily="2" charset="-78"/>
                <a:ea typeface="Calibri" panose="020F0502020204030204" pitchFamily="34" charset="0"/>
                <a:cs typeface="B Badr" panose="00000400000000000000" pitchFamily="2" charset="-78"/>
              </a:rPr>
              <a:t>  </a:t>
            </a:r>
            <a:r>
              <a:rPr lang="en-US" sz="3200" b="1" dirty="0" smtClean="0">
                <a:latin typeface="Calibri" panose="020F0502020204030204" pitchFamily="34" charset="0"/>
                <a:ea typeface="Calibri" panose="020F0502020204030204" pitchFamily="34" charset="0"/>
                <a:cs typeface="B Badr" panose="00000400000000000000" pitchFamily="2" charset="-78"/>
              </a:rPr>
              <a:t>GDP</a:t>
            </a:r>
            <a:r>
              <a:rPr lang="en-US" sz="3200" b="1" dirty="0" smtClean="0">
                <a:latin typeface="B Badr" panose="00000400000000000000" pitchFamily="2" charset="-78"/>
                <a:ea typeface="Calibri" panose="020F0502020204030204" pitchFamily="34" charset="0"/>
                <a:cs typeface="B Badr" panose="00000400000000000000" pitchFamily="2" charset="-78"/>
              </a:rPr>
              <a:t> </a:t>
            </a:r>
            <a:r>
              <a:rPr lang="fa-IR" sz="3200" b="1" dirty="0">
                <a:latin typeface="B Badr" panose="00000400000000000000" pitchFamily="2" charset="-78"/>
                <a:ea typeface="Calibri" panose="020F0502020204030204" pitchFamily="34" charset="0"/>
                <a:cs typeface="B Badr" panose="00000400000000000000" pitchFamily="2" charset="-78"/>
              </a:rPr>
              <a:t>است، اما در یک موضوع تفاوت دارد که می‌توان آن را با مثال ایران، به سادگی شرح داد.</a:t>
            </a:r>
            <a:endParaRPr lang="en-US" sz="3200" b="1" dirty="0">
              <a:latin typeface="Calibri" panose="020F0502020204030204" pitchFamily="34" charset="0"/>
              <a:ea typeface="Calibri" panose="020F0502020204030204" pitchFamily="34" charset="0"/>
              <a:cs typeface="B Badr" panose="00000400000000000000" pitchFamily="2" charset="-78"/>
            </a:endParaRPr>
          </a:p>
          <a:p>
            <a:pPr algn="justLow">
              <a:lnSpc>
                <a:spcPct val="107000"/>
              </a:lnSpc>
              <a:spcAft>
                <a:spcPts val="800"/>
              </a:spcAft>
            </a:pPr>
            <a:r>
              <a:rPr lang="fa-IR" sz="3200" b="1" dirty="0">
                <a:latin typeface="Calibri" panose="020F0502020204030204" pitchFamily="34" charset="0"/>
                <a:ea typeface="Calibri" panose="020F0502020204030204" pitchFamily="34" charset="0"/>
                <a:cs typeface="B Badr" panose="00000400000000000000" pitchFamily="2" charset="-78"/>
              </a:rPr>
              <a:t>در محاسبه‌ی </a:t>
            </a:r>
            <a:r>
              <a:rPr lang="en-US" sz="3200" b="1" dirty="0">
                <a:latin typeface="Calibri" panose="020F0502020204030204" pitchFamily="34" charset="0"/>
                <a:ea typeface="Calibri" panose="020F0502020204030204" pitchFamily="34" charset="0"/>
                <a:cs typeface="B Badr" panose="00000400000000000000" pitchFamily="2" charset="-78"/>
              </a:rPr>
              <a:t>GNP</a:t>
            </a:r>
            <a:r>
              <a:rPr lang="en-US" sz="3200" b="1" dirty="0">
                <a:latin typeface="B Badr" panose="00000400000000000000" pitchFamily="2" charset="-78"/>
                <a:ea typeface="Calibri" panose="020F0502020204030204" pitchFamily="34" charset="0"/>
                <a:cs typeface="B Badr" panose="00000400000000000000" pitchFamily="2" charset="-78"/>
              </a:rPr>
              <a:t> </a:t>
            </a:r>
            <a:r>
              <a:rPr lang="fa-IR" sz="3200" b="1" dirty="0">
                <a:latin typeface="B Badr" panose="00000400000000000000" pitchFamily="2" charset="-78"/>
                <a:ea typeface="Calibri" panose="020F0502020204030204" pitchFamily="34" charset="0"/>
                <a:cs typeface="B Badr" panose="00000400000000000000" pitchFamily="2" charset="-78"/>
              </a:rPr>
              <a:t>ایران، همه‌ چیز مانند </a:t>
            </a:r>
            <a:r>
              <a:rPr lang="en-US" sz="3200" b="1" dirty="0">
                <a:latin typeface="Calibri" panose="020F0502020204030204" pitchFamily="34" charset="0"/>
                <a:ea typeface="Calibri" panose="020F0502020204030204" pitchFamily="34" charset="0"/>
                <a:cs typeface="B Badr" panose="00000400000000000000" pitchFamily="2" charset="-78"/>
              </a:rPr>
              <a:t>GDP</a:t>
            </a:r>
            <a:r>
              <a:rPr lang="en-US" sz="3200" b="1" dirty="0">
                <a:latin typeface="B Badr" panose="00000400000000000000" pitchFamily="2" charset="-78"/>
                <a:ea typeface="Calibri" panose="020F0502020204030204" pitchFamily="34" charset="0"/>
                <a:cs typeface="B Badr" panose="00000400000000000000" pitchFamily="2" charset="-78"/>
              </a:rPr>
              <a:t> </a:t>
            </a:r>
            <a:r>
              <a:rPr lang="fa-IR" sz="3200" b="1" dirty="0">
                <a:latin typeface="B Badr" panose="00000400000000000000" pitchFamily="2" charset="-78"/>
                <a:ea typeface="Calibri" panose="020F0502020204030204" pitchFamily="34" charset="0"/>
                <a:cs typeface="B Badr" panose="00000400000000000000" pitchFamily="2" charset="-78"/>
              </a:rPr>
              <a:t>محاسبه می‌شود، ولی پولی که ایرانی‌های خارج از کشور در بیرون کشور به دست می‌آورند و به ایران می‌فرستند به </a:t>
            </a:r>
            <a:r>
              <a:rPr lang="en-US" sz="3200" b="1" dirty="0">
                <a:latin typeface="Calibri" panose="020F0502020204030204" pitchFamily="34" charset="0"/>
                <a:ea typeface="Calibri" panose="020F0502020204030204" pitchFamily="34" charset="0"/>
                <a:cs typeface="B Badr" panose="00000400000000000000" pitchFamily="2" charset="-78"/>
              </a:rPr>
              <a:t>GDP</a:t>
            </a:r>
            <a:r>
              <a:rPr lang="en-US" sz="3200" b="1" dirty="0">
                <a:latin typeface="B Badr" panose="00000400000000000000" pitchFamily="2" charset="-78"/>
                <a:ea typeface="Calibri" panose="020F0502020204030204" pitchFamily="34" charset="0"/>
                <a:cs typeface="B Badr" panose="00000400000000000000" pitchFamily="2" charset="-78"/>
              </a:rPr>
              <a:t> </a:t>
            </a:r>
            <a:r>
              <a:rPr lang="fa-IR" sz="3200" b="1" dirty="0">
                <a:latin typeface="B Badr" panose="00000400000000000000" pitchFamily="2" charset="-78"/>
                <a:ea typeface="Calibri" panose="020F0502020204030204" pitchFamily="34" charset="0"/>
                <a:cs typeface="B Badr" panose="00000400000000000000" pitchFamily="2" charset="-78"/>
              </a:rPr>
              <a:t>اضافه شده و پولی که خارجی‌های مقیم ایران کسب می‌کنند و به کشور خود می‌فرستند از آن کسر می‌شود.</a:t>
            </a:r>
            <a:endParaRPr lang="en-US" sz="3200" b="1" dirty="0">
              <a:effectLst/>
              <a:latin typeface="Calibri" panose="020F0502020204030204" pitchFamily="34" charset="0"/>
              <a:ea typeface="Calibri" panose="020F0502020204030204" pitchFamily="34" charset="0"/>
              <a:cs typeface="B Badr" panose="00000400000000000000" pitchFamily="2" charset="-78"/>
            </a:endParaRPr>
          </a:p>
        </p:txBody>
      </p:sp>
    </p:spTree>
    <p:extLst>
      <p:ext uri="{BB962C8B-B14F-4D97-AF65-F5344CB8AC3E}">
        <p14:creationId xmlns:p14="http://schemas.microsoft.com/office/powerpoint/2010/main" val="2441676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520809" y="3066486"/>
            <a:ext cx="2425664" cy="707886"/>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pPr algn="ctr"/>
            <a:r>
              <a:rPr lang="fa-IR" sz="2000" b="1" dirty="0" smtClean="0">
                <a:cs typeface="B Nazanin" panose="00000400000000000000" pitchFamily="2" charset="-78"/>
              </a:rPr>
              <a:t>محور های پیام </a:t>
            </a:r>
            <a:r>
              <a:rPr lang="fa-IR" sz="2000" b="1" dirty="0">
                <a:cs typeface="B Nazanin" panose="00000400000000000000" pitchFamily="2" charset="-78"/>
              </a:rPr>
              <a:t>نوروزی </a:t>
            </a:r>
            <a:endParaRPr lang="fa-IR" sz="2000" b="1" dirty="0" smtClean="0">
              <a:cs typeface="B Nazanin" panose="00000400000000000000" pitchFamily="2" charset="-78"/>
            </a:endParaRPr>
          </a:p>
          <a:p>
            <a:pPr algn="ctr"/>
            <a:r>
              <a:rPr lang="fa-IR" sz="2000" b="1" dirty="0" smtClean="0">
                <a:cs typeface="B Nazanin" panose="00000400000000000000" pitchFamily="2" charset="-78"/>
              </a:rPr>
              <a:t>به </a:t>
            </a:r>
            <a:r>
              <a:rPr lang="fa-IR" sz="2000" b="1" dirty="0">
                <a:cs typeface="B Nazanin" panose="00000400000000000000" pitchFamily="2" charset="-78"/>
              </a:rPr>
              <a:t>مناسبت آغاز سال ۱۴۰۰</a:t>
            </a:r>
          </a:p>
        </p:txBody>
      </p:sp>
      <p:sp>
        <p:nvSpPr>
          <p:cNvPr id="5" name="Rectangle 4"/>
          <p:cNvSpPr/>
          <p:nvPr/>
        </p:nvSpPr>
        <p:spPr>
          <a:xfrm>
            <a:off x="5914170" y="549260"/>
            <a:ext cx="3012363" cy="400110"/>
          </a:xfrm>
          <a:prstGeom prst="rect">
            <a:avLst/>
          </a:prstGeom>
        </p:spPr>
        <p:txBody>
          <a:bodyPr wrap="none">
            <a:spAutoFit/>
          </a:bodyPr>
          <a:lstStyle/>
          <a:p>
            <a:r>
              <a:rPr lang="fa-IR" sz="2000" b="1" dirty="0" smtClean="0">
                <a:cs typeface="B Nazanin" panose="00000400000000000000" pitchFamily="2" charset="-78"/>
              </a:rPr>
              <a:t>تبریک سال و تقارن با ماه شعبان</a:t>
            </a:r>
            <a:endParaRPr lang="fa-IR" sz="2000" b="1" dirty="0">
              <a:cs typeface="B Nazanin" panose="00000400000000000000" pitchFamily="2" charset="-78"/>
            </a:endParaRPr>
          </a:p>
        </p:txBody>
      </p:sp>
      <p:sp>
        <p:nvSpPr>
          <p:cNvPr id="7" name="Rectangle 6"/>
          <p:cNvSpPr/>
          <p:nvPr/>
        </p:nvSpPr>
        <p:spPr>
          <a:xfrm>
            <a:off x="6627506" y="1616714"/>
            <a:ext cx="2299027" cy="400110"/>
          </a:xfrm>
          <a:prstGeom prst="rect">
            <a:avLst/>
          </a:prstGeom>
        </p:spPr>
        <p:txBody>
          <a:bodyPr wrap="none">
            <a:spAutoFit/>
          </a:bodyPr>
          <a:lstStyle/>
          <a:p>
            <a:r>
              <a:rPr lang="fa-IR" sz="2000" b="1" dirty="0">
                <a:cs typeface="B Nazanin" panose="00000400000000000000" pitchFamily="2" charset="-78"/>
              </a:rPr>
              <a:t>حوادث </a:t>
            </a:r>
            <a:r>
              <a:rPr lang="fa-IR" sz="2000" b="1" dirty="0" smtClean="0">
                <a:cs typeface="B Nazanin" panose="00000400000000000000" pitchFamily="2" charset="-78"/>
              </a:rPr>
              <a:t>گوناگون سال 99</a:t>
            </a:r>
            <a:endParaRPr lang="fa-IR" sz="2000" b="1" dirty="0">
              <a:cs typeface="B Nazanin" panose="00000400000000000000" pitchFamily="2" charset="-78"/>
            </a:endParaRPr>
          </a:p>
        </p:txBody>
      </p:sp>
      <p:sp>
        <p:nvSpPr>
          <p:cNvPr id="8" name="Rectangle 7"/>
          <p:cNvSpPr/>
          <p:nvPr/>
        </p:nvSpPr>
        <p:spPr>
          <a:xfrm>
            <a:off x="2085245" y="1540521"/>
            <a:ext cx="3950120" cy="369332"/>
          </a:xfrm>
          <a:prstGeom prst="rect">
            <a:avLst/>
          </a:prstGeom>
        </p:spPr>
        <p:txBody>
          <a:bodyPr wrap="none">
            <a:spAutoFit/>
          </a:bodyPr>
          <a:lstStyle/>
          <a:p>
            <a:r>
              <a:rPr lang="fa-IR" b="1" dirty="0">
                <a:cs typeface="B Nazanin" panose="00000400000000000000" pitchFamily="2" charset="-78"/>
              </a:rPr>
              <a:t>پدیده‌ی </a:t>
            </a:r>
            <a:r>
              <a:rPr lang="fa-IR" b="1" dirty="0" smtClean="0">
                <a:cs typeface="B Nazanin" panose="00000400000000000000" pitchFamily="2" charset="-78"/>
              </a:rPr>
              <a:t>کرونا و تاثیر گذاری در خیلی از زمینه ها</a:t>
            </a:r>
            <a:endParaRPr lang="fa-IR" b="1" dirty="0">
              <a:cs typeface="B Nazanin" panose="00000400000000000000" pitchFamily="2" charset="-78"/>
            </a:endParaRPr>
          </a:p>
        </p:txBody>
      </p:sp>
      <p:sp>
        <p:nvSpPr>
          <p:cNvPr id="9" name="Rectangle 8"/>
          <p:cNvSpPr/>
          <p:nvPr/>
        </p:nvSpPr>
        <p:spPr>
          <a:xfrm>
            <a:off x="5750664" y="2629872"/>
            <a:ext cx="3175869" cy="369332"/>
          </a:xfrm>
          <a:prstGeom prst="rect">
            <a:avLst/>
          </a:prstGeom>
        </p:spPr>
        <p:txBody>
          <a:bodyPr wrap="none">
            <a:spAutoFit/>
          </a:bodyPr>
          <a:lstStyle/>
          <a:p>
            <a:r>
              <a:rPr lang="fa-IR" b="1" dirty="0">
                <a:cs typeface="B Nazanin" panose="00000400000000000000" pitchFamily="2" charset="-78"/>
              </a:rPr>
              <a:t>بُروز توانایی‌های ملّت </a:t>
            </a:r>
            <a:r>
              <a:rPr lang="fa-IR" b="1" dirty="0" smtClean="0">
                <a:cs typeface="B Nazanin" panose="00000400000000000000" pitchFamily="2" charset="-78"/>
              </a:rPr>
              <a:t>ایران در سال 99</a:t>
            </a:r>
            <a:endParaRPr lang="fa-IR" b="1" dirty="0">
              <a:cs typeface="B Nazanin" panose="00000400000000000000" pitchFamily="2" charset="-78"/>
            </a:endParaRPr>
          </a:p>
        </p:txBody>
      </p:sp>
      <p:sp>
        <p:nvSpPr>
          <p:cNvPr id="10" name="Rectangle 9"/>
          <p:cNvSpPr/>
          <p:nvPr/>
        </p:nvSpPr>
        <p:spPr>
          <a:xfrm>
            <a:off x="395406" y="2609149"/>
            <a:ext cx="4490332" cy="369332"/>
          </a:xfrm>
          <a:prstGeom prst="rect">
            <a:avLst/>
          </a:prstGeom>
        </p:spPr>
        <p:txBody>
          <a:bodyPr wrap="none">
            <a:spAutoFit/>
          </a:bodyPr>
          <a:lstStyle/>
          <a:p>
            <a:r>
              <a:rPr lang="fa-IR" b="1" dirty="0" smtClean="0">
                <a:cs typeface="B Nazanin" panose="00000400000000000000" pitchFamily="2" charset="-78"/>
              </a:rPr>
              <a:t>در مقابله با پدیده‌ی کرونا و خنثی سازی فشار حداکثری</a:t>
            </a:r>
            <a:endParaRPr lang="fa-IR" b="1" dirty="0">
              <a:cs typeface="B Nazanin" panose="00000400000000000000" pitchFamily="2" charset="-78"/>
            </a:endParaRPr>
          </a:p>
        </p:txBody>
      </p:sp>
      <p:sp>
        <p:nvSpPr>
          <p:cNvPr id="11" name="Rectangle 10"/>
          <p:cNvSpPr/>
          <p:nvPr/>
        </p:nvSpPr>
        <p:spPr>
          <a:xfrm>
            <a:off x="5773106" y="3618370"/>
            <a:ext cx="3153427" cy="369332"/>
          </a:xfrm>
          <a:prstGeom prst="rect">
            <a:avLst/>
          </a:prstGeom>
        </p:spPr>
        <p:txBody>
          <a:bodyPr wrap="none">
            <a:spAutoFit/>
          </a:bodyPr>
          <a:lstStyle/>
          <a:p>
            <a:r>
              <a:rPr lang="fa-IR" b="1" dirty="0" smtClean="0">
                <a:cs typeface="B Nazanin" panose="00000400000000000000" pitchFamily="2" charset="-78"/>
              </a:rPr>
              <a:t>بررسی شعار </a:t>
            </a:r>
            <a:r>
              <a:rPr lang="fa-IR" b="1" dirty="0">
                <a:cs typeface="B Nazanin" panose="00000400000000000000" pitchFamily="2" charset="-78"/>
              </a:rPr>
              <a:t>سال ۹۹ </a:t>
            </a:r>
            <a:r>
              <a:rPr lang="fa-IR" b="1" dirty="0" smtClean="0">
                <a:cs typeface="B Nazanin" panose="00000400000000000000" pitchFamily="2" charset="-78"/>
              </a:rPr>
              <a:t> </a:t>
            </a:r>
            <a:r>
              <a:rPr lang="fa-IR" b="1" dirty="0">
                <a:cs typeface="B Nazanin" panose="00000400000000000000" pitchFamily="2" charset="-78"/>
              </a:rPr>
              <a:t>«جهش تولید» </a:t>
            </a:r>
          </a:p>
        </p:txBody>
      </p:sp>
      <p:sp>
        <p:nvSpPr>
          <p:cNvPr id="12" name="Rectangle 11"/>
          <p:cNvSpPr/>
          <p:nvPr/>
        </p:nvSpPr>
        <p:spPr>
          <a:xfrm>
            <a:off x="-321977" y="3513018"/>
            <a:ext cx="6096000" cy="646331"/>
          </a:xfrm>
          <a:prstGeom prst="rect">
            <a:avLst/>
          </a:prstGeom>
        </p:spPr>
        <p:txBody>
          <a:bodyPr>
            <a:spAutoFit/>
          </a:bodyPr>
          <a:lstStyle/>
          <a:p>
            <a:r>
              <a:rPr lang="fa-IR" b="1" dirty="0">
                <a:cs typeface="B Nazanin" panose="00000400000000000000" pitchFamily="2" charset="-78"/>
              </a:rPr>
              <a:t>به خاطر وجود موانع از طرفی، و حمایت نشدن تولید در همه‌ی </a:t>
            </a:r>
            <a:r>
              <a:rPr lang="fa-IR" b="1" dirty="0" smtClean="0">
                <a:cs typeface="B Nazanin" panose="00000400000000000000" pitchFamily="2" charset="-78"/>
              </a:rPr>
              <a:t>بخش ها </a:t>
            </a:r>
            <a:r>
              <a:rPr lang="fa-IR" b="1" dirty="0">
                <a:cs typeface="B Nazanin" panose="00000400000000000000" pitchFamily="2" charset="-78"/>
              </a:rPr>
              <a:t>از طرف دیگر</a:t>
            </a:r>
          </a:p>
        </p:txBody>
      </p:sp>
      <p:sp>
        <p:nvSpPr>
          <p:cNvPr id="13" name="Rectangle 12"/>
          <p:cNvSpPr/>
          <p:nvPr/>
        </p:nvSpPr>
        <p:spPr>
          <a:xfrm>
            <a:off x="7276721" y="4754037"/>
            <a:ext cx="1649811" cy="400110"/>
          </a:xfrm>
          <a:prstGeom prst="rect">
            <a:avLst/>
          </a:prstGeom>
        </p:spPr>
        <p:txBody>
          <a:bodyPr wrap="none">
            <a:spAutoFit/>
          </a:bodyPr>
          <a:lstStyle/>
          <a:p>
            <a:r>
              <a:rPr lang="fa-IR" sz="2000" b="1" dirty="0" smtClean="0">
                <a:cs typeface="B Nazanin" panose="00000400000000000000" pitchFamily="2" charset="-78"/>
              </a:rPr>
              <a:t>اهمیت سال 1400</a:t>
            </a:r>
            <a:endParaRPr lang="fa-IR" sz="2000" b="1" dirty="0">
              <a:cs typeface="B Nazanin" panose="00000400000000000000" pitchFamily="2" charset="-78"/>
            </a:endParaRPr>
          </a:p>
        </p:txBody>
      </p:sp>
      <p:sp>
        <p:nvSpPr>
          <p:cNvPr id="14" name="Rectangle 13"/>
          <p:cNvSpPr/>
          <p:nvPr/>
        </p:nvSpPr>
        <p:spPr>
          <a:xfrm>
            <a:off x="631461" y="4808878"/>
            <a:ext cx="5500224" cy="369332"/>
          </a:xfrm>
          <a:prstGeom prst="rect">
            <a:avLst/>
          </a:prstGeom>
        </p:spPr>
        <p:txBody>
          <a:bodyPr wrap="none">
            <a:spAutoFit/>
          </a:bodyPr>
          <a:lstStyle/>
          <a:p>
            <a:r>
              <a:rPr lang="fa-IR" dirty="0">
                <a:cs typeface="B Nazanin" panose="00000400000000000000" pitchFamily="2" charset="-78"/>
              </a:rPr>
              <a:t>سال حسّاس و </a:t>
            </a:r>
            <a:r>
              <a:rPr lang="fa-IR" dirty="0" smtClean="0">
                <a:cs typeface="B Nazanin" panose="00000400000000000000" pitchFamily="2" charset="-78"/>
              </a:rPr>
              <a:t>مهمّ  به خاطر انتخابات در پیش رو  و ضرورت حمایت از تولید</a:t>
            </a:r>
            <a:endParaRPr lang="fa-IR" dirty="0">
              <a:cs typeface="B Nazanin" panose="00000400000000000000" pitchFamily="2" charset="-78"/>
            </a:endParaRPr>
          </a:p>
        </p:txBody>
      </p:sp>
      <p:sp>
        <p:nvSpPr>
          <p:cNvPr id="15" name="Rectangle 14"/>
          <p:cNvSpPr/>
          <p:nvPr/>
        </p:nvSpPr>
        <p:spPr>
          <a:xfrm>
            <a:off x="6997799" y="5729558"/>
            <a:ext cx="1928733" cy="400110"/>
          </a:xfrm>
          <a:prstGeom prst="rect">
            <a:avLst/>
          </a:prstGeom>
        </p:spPr>
        <p:txBody>
          <a:bodyPr wrap="none">
            <a:spAutoFit/>
          </a:bodyPr>
          <a:lstStyle/>
          <a:p>
            <a:r>
              <a:rPr lang="fa-IR" sz="2000" b="1" dirty="0" smtClean="0">
                <a:cs typeface="B Nazanin" panose="00000400000000000000" pitchFamily="2" charset="-78"/>
              </a:rPr>
              <a:t>نامگذاری  سال 1400</a:t>
            </a:r>
            <a:endParaRPr lang="fa-IR" sz="2000" b="1" dirty="0">
              <a:cs typeface="B Nazanin" panose="00000400000000000000" pitchFamily="2" charset="-78"/>
            </a:endParaRPr>
          </a:p>
        </p:txBody>
      </p:sp>
      <p:sp>
        <p:nvSpPr>
          <p:cNvPr id="22" name="Right Brace 21"/>
          <p:cNvSpPr/>
          <p:nvPr/>
        </p:nvSpPr>
        <p:spPr>
          <a:xfrm>
            <a:off x="8926532" y="488184"/>
            <a:ext cx="489714" cy="5864490"/>
          </a:xfrm>
          <a:prstGeom prst="rightBrace">
            <a:avLst>
              <a:gd name="adj1" fmla="val 251562"/>
              <a:gd name="adj2" fmla="val 50000"/>
            </a:avLst>
          </a:prstGeom>
        </p:spPr>
        <p:style>
          <a:lnRef idx="3">
            <a:schemeClr val="accent5"/>
          </a:lnRef>
          <a:fillRef idx="0">
            <a:schemeClr val="accent5"/>
          </a:fillRef>
          <a:effectRef idx="2">
            <a:schemeClr val="accent5"/>
          </a:effectRef>
          <a:fontRef idx="minor">
            <a:schemeClr val="tx1"/>
          </a:fontRef>
        </p:style>
        <p:txBody>
          <a:bodyPr rtlCol="1" anchor="ctr"/>
          <a:lstStyle/>
          <a:p>
            <a:pPr algn="ctr"/>
            <a:endParaRPr lang="fa-IR" dirty="0">
              <a:cs typeface="B Nazanin" panose="00000400000000000000" pitchFamily="2" charset="-78"/>
            </a:endParaRPr>
          </a:p>
        </p:txBody>
      </p:sp>
    </p:spTree>
    <p:extLst>
      <p:ext uri="{BB962C8B-B14F-4D97-AF65-F5344CB8AC3E}">
        <p14:creationId xmlns:p14="http://schemas.microsoft.com/office/powerpoint/2010/main" val="8661814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66537" y="1385046"/>
            <a:ext cx="10475494" cy="3354765"/>
          </a:xfrm>
          <a:prstGeom prst="rect">
            <a:avLst/>
          </a:prstGeom>
        </p:spPr>
        <p:txBody>
          <a:bodyPr wrap="square">
            <a:spAutoFit/>
          </a:bodyPr>
          <a:lstStyle/>
          <a:p>
            <a:pPr algn="justLow"/>
            <a:r>
              <a:rPr lang="fa-IR" sz="2800" b="1" dirty="0">
                <a:cs typeface="B Nazanin" panose="00000400000000000000" pitchFamily="2" charset="-78"/>
              </a:rPr>
              <a:t>من شعار امسال را این جور تنظیم کردم: </a:t>
            </a:r>
            <a:endParaRPr lang="fa-IR" sz="2800" b="1" dirty="0" smtClean="0">
              <a:cs typeface="B Nazanin" panose="00000400000000000000" pitchFamily="2" charset="-78"/>
            </a:endParaRPr>
          </a:p>
          <a:p>
            <a:pPr algn="justLow"/>
            <a:r>
              <a:rPr lang="fa-IR" sz="4000" b="1" dirty="0" smtClean="0">
                <a:cs typeface="B Nazanin" panose="00000400000000000000" pitchFamily="2" charset="-78"/>
              </a:rPr>
              <a:t>«</a:t>
            </a:r>
            <a:r>
              <a:rPr lang="fa-IR" sz="7200" b="1" dirty="0">
                <a:solidFill>
                  <a:schemeClr val="accent6">
                    <a:lumMod val="75000"/>
                  </a:schemeClr>
                </a:solidFill>
                <a:cs typeface="B Nazanin" panose="00000400000000000000" pitchFamily="2" charset="-78"/>
              </a:rPr>
              <a:t>تولید؛ پشتیبانی‌ها، مانع‌زدایی‌ها</a:t>
            </a:r>
            <a:r>
              <a:rPr lang="fa-IR" sz="4000" b="1" dirty="0" smtClean="0">
                <a:cs typeface="B Nazanin" panose="00000400000000000000" pitchFamily="2" charset="-78"/>
              </a:rPr>
              <a:t>» </a:t>
            </a:r>
          </a:p>
          <a:p>
            <a:pPr algn="justLow"/>
            <a:endParaRPr lang="fa-IR" sz="2800" b="1" dirty="0" smtClean="0">
              <a:cs typeface="B Nazanin" panose="00000400000000000000" pitchFamily="2" charset="-78"/>
            </a:endParaRPr>
          </a:p>
          <a:p>
            <a:pPr algn="justLow"/>
            <a:r>
              <a:rPr lang="fa-IR" sz="2800" b="1" dirty="0" smtClean="0">
                <a:cs typeface="B Nazanin" panose="00000400000000000000" pitchFamily="2" charset="-78"/>
              </a:rPr>
              <a:t>ما </a:t>
            </a:r>
            <a:r>
              <a:rPr lang="fa-IR" sz="2800" b="1" dirty="0">
                <a:cs typeface="B Nazanin" panose="00000400000000000000" pitchFamily="2" charset="-78"/>
              </a:rPr>
              <a:t>بایستی تولید را محور کار قرار بدهیم و حمایتهای لازم را انجام بدهیم و </a:t>
            </a:r>
            <a:r>
              <a:rPr lang="fa-IR" sz="2800" b="1" dirty="0" smtClean="0">
                <a:cs typeface="B Nazanin" panose="00000400000000000000" pitchFamily="2" charset="-78"/>
              </a:rPr>
              <a:t>مانع ها </a:t>
            </a:r>
            <a:r>
              <a:rPr lang="fa-IR" sz="2800" b="1" dirty="0">
                <a:cs typeface="B Nazanin" panose="00000400000000000000" pitchFamily="2" charset="-78"/>
              </a:rPr>
              <a:t>را از سر راه تولید برداریم. امیدواریم ان‌شاءالله به لطف الهی این شعار تحقّق لازم را پیدا کند.</a:t>
            </a:r>
          </a:p>
        </p:txBody>
      </p:sp>
    </p:spTree>
    <p:extLst>
      <p:ext uri="{BB962C8B-B14F-4D97-AF65-F5344CB8AC3E}">
        <p14:creationId xmlns:p14="http://schemas.microsoft.com/office/powerpoint/2010/main" val="33687148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05754" y="3095150"/>
            <a:ext cx="1946366" cy="707886"/>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pPr algn="ctr"/>
            <a:r>
              <a:rPr lang="fa-IR" sz="2000" b="1" dirty="0" smtClean="0">
                <a:cs typeface="B Nazanin" panose="00000400000000000000" pitchFamily="2" charset="-78"/>
              </a:rPr>
              <a:t>محور های سخنرانی </a:t>
            </a:r>
          </a:p>
          <a:p>
            <a:pPr algn="ctr"/>
            <a:r>
              <a:rPr lang="fa-IR" sz="2000" b="1" dirty="0" smtClean="0">
                <a:cs typeface="B Nazanin" panose="00000400000000000000" pitchFamily="2" charset="-78"/>
              </a:rPr>
              <a:t>اول فروردین ۱۴۰۰</a:t>
            </a:r>
            <a:endParaRPr lang="fa-IR" sz="2000" b="1" dirty="0">
              <a:cs typeface="B Nazanin" panose="00000400000000000000" pitchFamily="2" charset="-78"/>
            </a:endParaRPr>
          </a:p>
        </p:txBody>
      </p:sp>
      <p:sp>
        <p:nvSpPr>
          <p:cNvPr id="5" name="Rectangle 4"/>
          <p:cNvSpPr/>
          <p:nvPr/>
        </p:nvSpPr>
        <p:spPr>
          <a:xfrm>
            <a:off x="6318125" y="587383"/>
            <a:ext cx="2608407" cy="400110"/>
          </a:xfrm>
          <a:prstGeom prst="rect">
            <a:avLst/>
          </a:prstGeom>
        </p:spPr>
        <p:txBody>
          <a:bodyPr wrap="none">
            <a:spAutoFit/>
          </a:bodyPr>
          <a:lstStyle/>
          <a:p>
            <a:r>
              <a:rPr lang="fa-IR" sz="2000" b="1" dirty="0" smtClean="0">
                <a:cs typeface="B Nazanin" panose="00000400000000000000" pitchFamily="2" charset="-78"/>
              </a:rPr>
              <a:t>تبریک سال نو ،  قرن جدید </a:t>
            </a:r>
            <a:endParaRPr lang="fa-IR" sz="2000" b="1" dirty="0">
              <a:cs typeface="B Nazanin" panose="00000400000000000000" pitchFamily="2" charset="-78"/>
            </a:endParaRPr>
          </a:p>
        </p:txBody>
      </p:sp>
      <p:sp>
        <p:nvSpPr>
          <p:cNvPr id="8" name="Rectangle 7"/>
          <p:cNvSpPr/>
          <p:nvPr/>
        </p:nvSpPr>
        <p:spPr>
          <a:xfrm>
            <a:off x="3597829" y="1052897"/>
            <a:ext cx="5328703" cy="369332"/>
          </a:xfrm>
          <a:prstGeom prst="rect">
            <a:avLst/>
          </a:prstGeom>
        </p:spPr>
        <p:txBody>
          <a:bodyPr wrap="none">
            <a:spAutoFit/>
          </a:bodyPr>
          <a:lstStyle/>
          <a:p>
            <a:r>
              <a:rPr lang="fa-IR" b="1" dirty="0">
                <a:cs typeface="B Nazanin" panose="00000400000000000000" pitchFamily="2" charset="-78"/>
              </a:rPr>
              <a:t>حرکت به سمت پیشرفت ملّت ایران در استقلال نسبت به آغاز قرن</a:t>
            </a:r>
          </a:p>
        </p:txBody>
      </p:sp>
      <p:sp>
        <p:nvSpPr>
          <p:cNvPr id="10" name="Rectangle 9"/>
          <p:cNvSpPr/>
          <p:nvPr/>
        </p:nvSpPr>
        <p:spPr>
          <a:xfrm>
            <a:off x="2879684" y="1475825"/>
            <a:ext cx="6046848" cy="369332"/>
          </a:xfrm>
          <a:prstGeom prst="rect">
            <a:avLst/>
          </a:prstGeom>
        </p:spPr>
        <p:txBody>
          <a:bodyPr wrap="none">
            <a:spAutoFit/>
          </a:bodyPr>
          <a:lstStyle/>
          <a:p>
            <a:r>
              <a:rPr lang="fa-IR" b="1" dirty="0">
                <a:cs typeface="B Nazanin" panose="00000400000000000000" pitchFamily="2" charset="-78"/>
              </a:rPr>
              <a:t>عدم تحقق کامل جهش تولید در سال ۹۹ در عین پیشرفت در برخی بخش‌ها</a:t>
            </a:r>
          </a:p>
        </p:txBody>
      </p:sp>
      <p:sp>
        <p:nvSpPr>
          <p:cNvPr id="13" name="Rectangle 12"/>
          <p:cNvSpPr/>
          <p:nvPr/>
        </p:nvSpPr>
        <p:spPr>
          <a:xfrm>
            <a:off x="5907757" y="2334978"/>
            <a:ext cx="3018775" cy="400110"/>
          </a:xfrm>
          <a:prstGeom prst="rect">
            <a:avLst/>
          </a:prstGeom>
        </p:spPr>
        <p:txBody>
          <a:bodyPr wrap="none">
            <a:spAutoFit/>
          </a:bodyPr>
          <a:lstStyle/>
          <a:p>
            <a:r>
              <a:rPr lang="fa-IR" sz="2000" b="1" dirty="0">
                <a:cs typeface="B Nazanin" panose="00000400000000000000" pitchFamily="2" charset="-78"/>
              </a:rPr>
              <a:t>برخی راهکار‌های حمایت از تولید</a:t>
            </a:r>
          </a:p>
        </p:txBody>
      </p:sp>
      <p:sp>
        <p:nvSpPr>
          <p:cNvPr id="15" name="Rectangle 14"/>
          <p:cNvSpPr/>
          <p:nvPr/>
        </p:nvSpPr>
        <p:spPr>
          <a:xfrm>
            <a:off x="5543875" y="2984583"/>
            <a:ext cx="3382657" cy="400110"/>
          </a:xfrm>
          <a:prstGeom prst="rect">
            <a:avLst/>
          </a:prstGeom>
        </p:spPr>
        <p:txBody>
          <a:bodyPr wrap="none">
            <a:spAutoFit/>
          </a:bodyPr>
          <a:lstStyle/>
          <a:p>
            <a:r>
              <a:rPr lang="fa-IR" sz="2000" b="1" dirty="0">
                <a:cs typeface="B Nazanin" panose="00000400000000000000" pitchFamily="2" charset="-78"/>
              </a:rPr>
              <a:t>مبارزه با فساد و برخی راهکار‌های آن</a:t>
            </a:r>
          </a:p>
        </p:txBody>
      </p:sp>
      <p:sp>
        <p:nvSpPr>
          <p:cNvPr id="22" name="Right Brace 21"/>
          <p:cNvSpPr/>
          <p:nvPr/>
        </p:nvSpPr>
        <p:spPr>
          <a:xfrm>
            <a:off x="8926532" y="488184"/>
            <a:ext cx="489714" cy="5864490"/>
          </a:xfrm>
          <a:prstGeom prst="rightBrace">
            <a:avLst>
              <a:gd name="adj1" fmla="val 251562"/>
              <a:gd name="adj2" fmla="val 50000"/>
            </a:avLst>
          </a:prstGeom>
        </p:spPr>
        <p:style>
          <a:lnRef idx="3">
            <a:schemeClr val="accent5"/>
          </a:lnRef>
          <a:fillRef idx="0">
            <a:schemeClr val="accent5"/>
          </a:fillRef>
          <a:effectRef idx="2">
            <a:schemeClr val="accent5"/>
          </a:effectRef>
          <a:fontRef idx="minor">
            <a:schemeClr val="tx1"/>
          </a:fontRef>
        </p:style>
        <p:txBody>
          <a:bodyPr rtlCol="1" anchor="ctr"/>
          <a:lstStyle/>
          <a:p>
            <a:pPr algn="ctr"/>
            <a:endParaRPr lang="fa-IR" dirty="0">
              <a:cs typeface="B Nazanin" panose="00000400000000000000" pitchFamily="2" charset="-78"/>
            </a:endParaRPr>
          </a:p>
        </p:txBody>
      </p:sp>
      <p:sp>
        <p:nvSpPr>
          <p:cNvPr id="6" name="Rectangle 5"/>
          <p:cNvSpPr/>
          <p:nvPr/>
        </p:nvSpPr>
        <p:spPr>
          <a:xfrm>
            <a:off x="6095309" y="1860872"/>
            <a:ext cx="2831223" cy="369332"/>
          </a:xfrm>
          <a:prstGeom prst="rect">
            <a:avLst/>
          </a:prstGeom>
        </p:spPr>
        <p:txBody>
          <a:bodyPr wrap="none">
            <a:spAutoFit/>
          </a:bodyPr>
          <a:lstStyle/>
          <a:p>
            <a:r>
              <a:rPr lang="fa-IR" b="1" dirty="0">
                <a:cs typeface="B Nazanin" panose="00000400000000000000" pitchFamily="2" charset="-78"/>
              </a:rPr>
              <a:t>برخی موانع تولید و لزوم رفع آن‌ها</a:t>
            </a:r>
          </a:p>
        </p:txBody>
      </p:sp>
      <p:sp>
        <p:nvSpPr>
          <p:cNvPr id="18" name="Rectangle 17"/>
          <p:cNvSpPr/>
          <p:nvPr/>
        </p:nvSpPr>
        <p:spPr>
          <a:xfrm>
            <a:off x="2738620" y="3434065"/>
            <a:ext cx="6187912" cy="369332"/>
          </a:xfrm>
          <a:prstGeom prst="rect">
            <a:avLst/>
          </a:prstGeom>
        </p:spPr>
        <p:txBody>
          <a:bodyPr wrap="none">
            <a:spAutoFit/>
          </a:bodyPr>
          <a:lstStyle/>
          <a:p>
            <a:r>
              <a:rPr lang="fa-IR" b="1" dirty="0">
                <a:solidFill>
                  <a:srgbClr val="FF0000"/>
                </a:solidFill>
                <a:cs typeface="B Nazanin" panose="00000400000000000000" pitchFamily="2" charset="-78"/>
              </a:rPr>
              <a:t>مدیریّت قوی و ضدّ فساد و وجود ظرفیّتهای زیاد، شرط شکوفایی اقتصاد ایران</a:t>
            </a:r>
            <a:endParaRPr lang="fa-IR" dirty="0">
              <a:cs typeface="B Nazanin" panose="00000400000000000000" pitchFamily="2" charset="-78"/>
            </a:endParaRPr>
          </a:p>
        </p:txBody>
      </p:sp>
      <p:sp>
        <p:nvSpPr>
          <p:cNvPr id="19" name="Rectangle 18"/>
          <p:cNvSpPr/>
          <p:nvPr/>
        </p:nvSpPr>
        <p:spPr>
          <a:xfrm>
            <a:off x="5091828" y="3831424"/>
            <a:ext cx="3834704" cy="369332"/>
          </a:xfrm>
          <a:prstGeom prst="rect">
            <a:avLst/>
          </a:prstGeom>
        </p:spPr>
        <p:txBody>
          <a:bodyPr wrap="none">
            <a:spAutoFit/>
          </a:bodyPr>
          <a:lstStyle/>
          <a:p>
            <a:r>
              <a:rPr lang="fa-IR" b="1" dirty="0">
                <a:solidFill>
                  <a:srgbClr val="FF0000"/>
                </a:solidFill>
                <a:cs typeface="B Nazanin" panose="00000400000000000000" pitchFamily="2" charset="-78"/>
              </a:rPr>
              <a:t>لزوم همراهی و همدلی مردم برای رفع مشکلات</a:t>
            </a:r>
            <a:endParaRPr lang="fa-IR" dirty="0">
              <a:cs typeface="B Nazanin" panose="00000400000000000000" pitchFamily="2" charset="-78"/>
            </a:endParaRPr>
          </a:p>
        </p:txBody>
      </p:sp>
      <p:sp>
        <p:nvSpPr>
          <p:cNvPr id="20" name="Rectangle 19"/>
          <p:cNvSpPr/>
          <p:nvPr/>
        </p:nvSpPr>
        <p:spPr>
          <a:xfrm>
            <a:off x="1155032" y="4212046"/>
            <a:ext cx="7771500" cy="369332"/>
          </a:xfrm>
          <a:prstGeom prst="rect">
            <a:avLst/>
          </a:prstGeom>
        </p:spPr>
        <p:txBody>
          <a:bodyPr wrap="square">
            <a:spAutoFit/>
          </a:bodyPr>
          <a:lstStyle/>
          <a:p>
            <a:r>
              <a:rPr lang="fa-IR" b="1" dirty="0">
                <a:solidFill>
                  <a:srgbClr val="FF0000"/>
                </a:solidFill>
                <a:cs typeface="B Nazanin" panose="00000400000000000000" pitchFamily="2" charset="-78"/>
              </a:rPr>
              <a:t>لزوم ورود و برنامه‌ریزی نهاد‌های انقلابی و خیریّه‌های مردمی برای کمک به تولید در کشور</a:t>
            </a:r>
            <a:endParaRPr lang="fa-IR" dirty="0">
              <a:cs typeface="B Nazanin" panose="00000400000000000000" pitchFamily="2" charset="-78"/>
            </a:endParaRPr>
          </a:p>
        </p:txBody>
      </p:sp>
      <p:sp>
        <p:nvSpPr>
          <p:cNvPr id="21" name="Rectangle 20"/>
          <p:cNvSpPr/>
          <p:nvPr/>
        </p:nvSpPr>
        <p:spPr>
          <a:xfrm>
            <a:off x="5402810" y="4709226"/>
            <a:ext cx="3523722" cy="369332"/>
          </a:xfrm>
          <a:prstGeom prst="rect">
            <a:avLst/>
          </a:prstGeom>
        </p:spPr>
        <p:txBody>
          <a:bodyPr wrap="none">
            <a:spAutoFit/>
          </a:bodyPr>
          <a:lstStyle/>
          <a:p>
            <a:r>
              <a:rPr lang="fa-IR" b="1" dirty="0">
                <a:solidFill>
                  <a:srgbClr val="FF0000"/>
                </a:solidFill>
                <a:cs typeface="B Nazanin" panose="00000400000000000000" pitchFamily="2" charset="-78"/>
              </a:rPr>
              <a:t>محاصره‌ی اقتصادی و تحریم، جنایتی بزرگ</a:t>
            </a:r>
            <a:endParaRPr lang="fa-IR" dirty="0">
              <a:cs typeface="B Nazanin" panose="00000400000000000000" pitchFamily="2" charset="-78"/>
            </a:endParaRPr>
          </a:p>
        </p:txBody>
      </p:sp>
      <p:sp>
        <p:nvSpPr>
          <p:cNvPr id="23" name="Rectangle 22"/>
          <p:cNvSpPr/>
          <p:nvPr/>
        </p:nvSpPr>
        <p:spPr>
          <a:xfrm>
            <a:off x="4949161" y="5171543"/>
            <a:ext cx="3977371" cy="369332"/>
          </a:xfrm>
          <a:prstGeom prst="rect">
            <a:avLst/>
          </a:prstGeom>
        </p:spPr>
        <p:txBody>
          <a:bodyPr wrap="none">
            <a:spAutoFit/>
          </a:bodyPr>
          <a:lstStyle/>
          <a:p>
            <a:r>
              <a:rPr lang="fa-IR" b="1" dirty="0">
                <a:solidFill>
                  <a:srgbClr val="FF0000"/>
                </a:solidFill>
                <a:cs typeface="B Nazanin" panose="00000400000000000000" pitchFamily="2" charset="-78"/>
              </a:rPr>
              <a:t>ایجاد فنّاوری بومی، از منافع تحریم برای کشور ما</a:t>
            </a:r>
            <a:endParaRPr lang="fa-IR" dirty="0">
              <a:cs typeface="B Nazanin" panose="00000400000000000000" pitchFamily="2" charset="-78"/>
            </a:endParaRPr>
          </a:p>
        </p:txBody>
      </p:sp>
      <p:sp>
        <p:nvSpPr>
          <p:cNvPr id="24" name="Rectangle 23"/>
          <p:cNvSpPr/>
          <p:nvPr/>
        </p:nvSpPr>
        <p:spPr>
          <a:xfrm>
            <a:off x="950495" y="5609867"/>
            <a:ext cx="7976037" cy="369332"/>
          </a:xfrm>
          <a:prstGeom prst="rect">
            <a:avLst/>
          </a:prstGeom>
        </p:spPr>
        <p:txBody>
          <a:bodyPr wrap="square">
            <a:spAutoFit/>
          </a:bodyPr>
          <a:lstStyle/>
          <a:p>
            <a:r>
              <a:rPr lang="fa-IR" b="1" dirty="0">
                <a:solidFill>
                  <a:srgbClr val="FF0000"/>
                </a:solidFill>
                <a:cs typeface="B Nazanin" panose="00000400000000000000" pitchFamily="2" charset="-78"/>
              </a:rPr>
              <a:t>راه‌های مقابله با تحریم: ۱) خواهش از تحریم‌کننده، ۲) فعّال کردن نیروی داخلی و تولید در داخل</a:t>
            </a:r>
            <a:endParaRPr lang="fa-IR" dirty="0">
              <a:cs typeface="B Nazanin" panose="00000400000000000000" pitchFamily="2" charset="-78"/>
            </a:endParaRPr>
          </a:p>
        </p:txBody>
      </p:sp>
      <p:sp>
        <p:nvSpPr>
          <p:cNvPr id="25" name="Rectangle 24"/>
          <p:cNvSpPr/>
          <p:nvPr/>
        </p:nvSpPr>
        <p:spPr>
          <a:xfrm>
            <a:off x="3347761" y="5978940"/>
            <a:ext cx="5578771" cy="369332"/>
          </a:xfrm>
          <a:prstGeom prst="rect">
            <a:avLst/>
          </a:prstGeom>
        </p:spPr>
        <p:txBody>
          <a:bodyPr wrap="none">
            <a:spAutoFit/>
          </a:bodyPr>
          <a:lstStyle/>
          <a:p>
            <a:r>
              <a:rPr lang="fa-IR" b="1" dirty="0">
                <a:solidFill>
                  <a:srgbClr val="FF0000"/>
                </a:solidFill>
                <a:cs typeface="B Nazanin" panose="00000400000000000000" pitchFamily="2" charset="-78"/>
              </a:rPr>
              <a:t>انتخاب راه دوّم از سوی ملّت ما و کسب موفّقیّتهای بزرگ در این مسیر</a:t>
            </a:r>
            <a:endParaRPr lang="fa-IR" dirty="0">
              <a:cs typeface="B Nazanin" panose="00000400000000000000" pitchFamily="2" charset="-78"/>
            </a:endParaRPr>
          </a:p>
        </p:txBody>
      </p:sp>
    </p:spTree>
    <p:extLst>
      <p:ext uri="{BB962C8B-B14F-4D97-AF65-F5344CB8AC3E}">
        <p14:creationId xmlns:p14="http://schemas.microsoft.com/office/powerpoint/2010/main" val="8305026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05754" y="3095150"/>
            <a:ext cx="1946366" cy="707886"/>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pPr algn="ctr"/>
            <a:r>
              <a:rPr lang="fa-IR" sz="2000" b="1" dirty="0" smtClean="0">
                <a:cs typeface="B Nazanin" panose="00000400000000000000" pitchFamily="2" charset="-78"/>
              </a:rPr>
              <a:t>محور های سخنرانی </a:t>
            </a:r>
          </a:p>
          <a:p>
            <a:pPr algn="ctr"/>
            <a:r>
              <a:rPr lang="fa-IR" sz="2000" b="1" dirty="0" smtClean="0">
                <a:cs typeface="B Nazanin" panose="00000400000000000000" pitchFamily="2" charset="-78"/>
              </a:rPr>
              <a:t>اول فروردین ۱۴۰۰</a:t>
            </a:r>
            <a:endParaRPr lang="fa-IR" sz="2000" b="1" dirty="0">
              <a:cs typeface="B Nazanin" panose="00000400000000000000" pitchFamily="2" charset="-78"/>
            </a:endParaRPr>
          </a:p>
        </p:txBody>
      </p:sp>
      <p:sp>
        <p:nvSpPr>
          <p:cNvPr id="5" name="Rectangle 4"/>
          <p:cNvSpPr/>
          <p:nvPr/>
        </p:nvSpPr>
        <p:spPr>
          <a:xfrm>
            <a:off x="2937392" y="713800"/>
            <a:ext cx="5989140" cy="400110"/>
          </a:xfrm>
          <a:prstGeom prst="rect">
            <a:avLst/>
          </a:prstGeom>
        </p:spPr>
        <p:txBody>
          <a:bodyPr wrap="none">
            <a:spAutoFit/>
          </a:bodyPr>
          <a:lstStyle/>
          <a:p>
            <a:r>
              <a:rPr lang="fa-IR" sz="2000" b="1" dirty="0" smtClean="0">
                <a:cs typeface="B Nazanin" panose="00000400000000000000" pitchFamily="2" charset="-78"/>
              </a:rPr>
              <a:t>تبدیل </a:t>
            </a:r>
            <a:r>
              <a:rPr lang="fa-IR" sz="2000" b="1" dirty="0">
                <a:cs typeface="B Nazanin" panose="00000400000000000000" pitchFamily="2" charset="-78"/>
              </a:rPr>
              <a:t>تهدید تحریم به فرصت، با تکیه بر توان و نیروی جوان داخلی</a:t>
            </a:r>
          </a:p>
        </p:txBody>
      </p:sp>
      <p:sp>
        <p:nvSpPr>
          <p:cNvPr id="22" name="Right Brace 21"/>
          <p:cNvSpPr/>
          <p:nvPr/>
        </p:nvSpPr>
        <p:spPr>
          <a:xfrm>
            <a:off x="8926532" y="855406"/>
            <a:ext cx="489714" cy="5497268"/>
          </a:xfrm>
          <a:prstGeom prst="rightBrace">
            <a:avLst>
              <a:gd name="adj1" fmla="val 251562"/>
              <a:gd name="adj2" fmla="val 50000"/>
            </a:avLst>
          </a:prstGeom>
        </p:spPr>
        <p:style>
          <a:lnRef idx="3">
            <a:schemeClr val="accent5"/>
          </a:lnRef>
          <a:fillRef idx="0">
            <a:schemeClr val="accent5"/>
          </a:fillRef>
          <a:effectRef idx="2">
            <a:schemeClr val="accent5"/>
          </a:effectRef>
          <a:fontRef idx="minor">
            <a:schemeClr val="tx1"/>
          </a:fontRef>
        </p:style>
        <p:txBody>
          <a:bodyPr rtlCol="1" anchor="ctr"/>
          <a:lstStyle/>
          <a:p>
            <a:pPr algn="ctr"/>
            <a:endParaRPr lang="fa-IR" dirty="0">
              <a:cs typeface="B Nazanin" panose="00000400000000000000" pitchFamily="2" charset="-78"/>
            </a:endParaRPr>
          </a:p>
        </p:txBody>
      </p:sp>
      <p:sp>
        <p:nvSpPr>
          <p:cNvPr id="2" name="Rectangle 1"/>
          <p:cNvSpPr/>
          <p:nvPr/>
        </p:nvSpPr>
        <p:spPr>
          <a:xfrm>
            <a:off x="4076818" y="1302581"/>
            <a:ext cx="4737194" cy="369332"/>
          </a:xfrm>
          <a:prstGeom prst="rect">
            <a:avLst/>
          </a:prstGeom>
        </p:spPr>
        <p:txBody>
          <a:bodyPr wrap="none">
            <a:spAutoFit/>
          </a:bodyPr>
          <a:lstStyle/>
          <a:p>
            <a:r>
              <a:rPr lang="fa-IR" b="1" dirty="0">
                <a:solidFill>
                  <a:srgbClr val="FF0000"/>
                </a:solidFill>
                <a:cs typeface="B Nazanin" panose="00000400000000000000" pitchFamily="2" charset="-78"/>
              </a:rPr>
              <a:t>ضرورت معطّل نگذاشتن اقتصاد کشور به امید رفع تحریم‌ها</a:t>
            </a:r>
            <a:endParaRPr lang="fa-IR" dirty="0">
              <a:cs typeface="B Nazanin" panose="00000400000000000000" pitchFamily="2" charset="-78"/>
            </a:endParaRPr>
          </a:p>
        </p:txBody>
      </p:sp>
      <p:sp>
        <p:nvSpPr>
          <p:cNvPr id="3" name="Rectangle 2"/>
          <p:cNvSpPr/>
          <p:nvPr/>
        </p:nvSpPr>
        <p:spPr>
          <a:xfrm>
            <a:off x="7345813" y="1851480"/>
            <a:ext cx="1407758" cy="369332"/>
          </a:xfrm>
          <a:prstGeom prst="rect">
            <a:avLst/>
          </a:prstGeom>
        </p:spPr>
        <p:txBody>
          <a:bodyPr wrap="none">
            <a:spAutoFit/>
          </a:bodyPr>
          <a:lstStyle/>
          <a:p>
            <a:r>
              <a:rPr lang="fa-IR" b="1" dirty="0">
                <a:solidFill>
                  <a:srgbClr val="FF0000"/>
                </a:solidFill>
                <a:cs typeface="B Nazanin" panose="00000400000000000000" pitchFamily="2" charset="-78"/>
              </a:rPr>
              <a:t>اهمّیّت </a:t>
            </a:r>
            <a:r>
              <a:rPr lang="fa-IR" b="1" dirty="0" smtClean="0">
                <a:solidFill>
                  <a:srgbClr val="FF0000"/>
                </a:solidFill>
                <a:cs typeface="B Nazanin" panose="00000400000000000000" pitchFamily="2" charset="-78"/>
              </a:rPr>
              <a:t>انتخابات</a:t>
            </a:r>
            <a:endParaRPr lang="fa-IR" dirty="0">
              <a:cs typeface="B Nazanin" panose="00000400000000000000" pitchFamily="2" charset="-78"/>
            </a:endParaRPr>
          </a:p>
        </p:txBody>
      </p:sp>
      <p:sp>
        <p:nvSpPr>
          <p:cNvPr id="7" name="Rectangle 6"/>
          <p:cNvSpPr/>
          <p:nvPr/>
        </p:nvSpPr>
        <p:spPr>
          <a:xfrm>
            <a:off x="1534624" y="2365708"/>
            <a:ext cx="7218947" cy="369332"/>
          </a:xfrm>
          <a:prstGeom prst="rect">
            <a:avLst/>
          </a:prstGeom>
        </p:spPr>
        <p:txBody>
          <a:bodyPr wrap="square">
            <a:spAutoFit/>
          </a:bodyPr>
          <a:lstStyle/>
          <a:p>
            <a:r>
              <a:rPr lang="fa-IR" b="1" dirty="0">
                <a:solidFill>
                  <a:srgbClr val="FF0000"/>
                </a:solidFill>
                <a:cs typeface="B Nazanin" panose="00000400000000000000" pitchFamily="2" charset="-78"/>
              </a:rPr>
              <a:t>ورود افراد تازه‌نَفَس و نوسازی در مدیریّت اجرائی کشور؛ وجهه‌ی داخلی انتخابات</a:t>
            </a:r>
            <a:endParaRPr lang="fa-IR" dirty="0">
              <a:cs typeface="B Nazanin" panose="00000400000000000000" pitchFamily="2" charset="-78"/>
            </a:endParaRPr>
          </a:p>
        </p:txBody>
      </p:sp>
      <p:sp>
        <p:nvSpPr>
          <p:cNvPr id="9" name="Rectangle 8"/>
          <p:cNvSpPr/>
          <p:nvPr/>
        </p:nvSpPr>
        <p:spPr>
          <a:xfrm>
            <a:off x="4654219" y="2910484"/>
            <a:ext cx="3982805" cy="369332"/>
          </a:xfrm>
          <a:prstGeom prst="rect">
            <a:avLst/>
          </a:prstGeom>
        </p:spPr>
        <p:txBody>
          <a:bodyPr wrap="square">
            <a:spAutoFit/>
          </a:bodyPr>
          <a:lstStyle/>
          <a:p>
            <a:r>
              <a:rPr lang="fa-IR" b="1" dirty="0" smtClean="0">
                <a:solidFill>
                  <a:srgbClr val="FF0000"/>
                </a:solidFill>
                <a:cs typeface="B Nazanin" panose="00000400000000000000" pitchFamily="2" charset="-78"/>
              </a:rPr>
              <a:t>اقتدار </a:t>
            </a:r>
            <a:r>
              <a:rPr lang="fa-IR" b="1" dirty="0">
                <a:solidFill>
                  <a:srgbClr val="FF0000"/>
                </a:solidFill>
                <a:cs typeface="B Nazanin" panose="00000400000000000000" pitchFamily="2" charset="-78"/>
              </a:rPr>
              <a:t>ملّی؛ وجهه‌ی خارجی انتخابات</a:t>
            </a:r>
            <a:endParaRPr lang="fa-IR" dirty="0">
              <a:cs typeface="B Nazanin" panose="00000400000000000000" pitchFamily="2" charset="-78"/>
            </a:endParaRPr>
          </a:p>
        </p:txBody>
      </p:sp>
      <p:sp>
        <p:nvSpPr>
          <p:cNvPr id="11" name="Rectangle 10"/>
          <p:cNvSpPr/>
          <p:nvPr/>
        </p:nvSpPr>
        <p:spPr>
          <a:xfrm>
            <a:off x="4181815" y="3457536"/>
            <a:ext cx="4527200" cy="369332"/>
          </a:xfrm>
          <a:prstGeom prst="rect">
            <a:avLst/>
          </a:prstGeom>
        </p:spPr>
        <p:txBody>
          <a:bodyPr wrap="none">
            <a:spAutoFit/>
          </a:bodyPr>
          <a:lstStyle/>
          <a:p>
            <a:r>
              <a:rPr lang="fa-IR" b="1" dirty="0">
                <a:solidFill>
                  <a:srgbClr val="FF0000"/>
                </a:solidFill>
                <a:cs typeface="B Nazanin" panose="00000400000000000000" pitchFamily="2" charset="-78"/>
              </a:rPr>
              <a:t>حضور و مشارکت مردم، عامل مؤثّر در اقتدار و قوّت ملّی</a:t>
            </a:r>
            <a:endParaRPr lang="fa-IR" dirty="0">
              <a:cs typeface="B Nazanin" panose="00000400000000000000" pitchFamily="2" charset="-78"/>
            </a:endParaRPr>
          </a:p>
        </p:txBody>
      </p:sp>
      <p:sp>
        <p:nvSpPr>
          <p:cNvPr id="12" name="Rectangle 11"/>
          <p:cNvSpPr/>
          <p:nvPr/>
        </p:nvSpPr>
        <p:spPr>
          <a:xfrm>
            <a:off x="2745322" y="3950226"/>
            <a:ext cx="6008249" cy="369332"/>
          </a:xfrm>
          <a:prstGeom prst="rect">
            <a:avLst/>
          </a:prstGeom>
        </p:spPr>
        <p:txBody>
          <a:bodyPr wrap="square">
            <a:spAutoFit/>
          </a:bodyPr>
          <a:lstStyle/>
          <a:p>
            <a:r>
              <a:rPr lang="fa-IR" b="1" dirty="0" smtClean="0">
                <a:solidFill>
                  <a:srgbClr val="FF0000"/>
                </a:solidFill>
                <a:cs typeface="B Nazanin" panose="00000400000000000000" pitchFamily="2" charset="-78"/>
              </a:rPr>
              <a:t>تلاش </a:t>
            </a:r>
            <a:r>
              <a:rPr lang="fa-IR" b="1" dirty="0">
                <a:solidFill>
                  <a:srgbClr val="FF0000"/>
                </a:solidFill>
                <a:cs typeface="B Nazanin" panose="00000400000000000000" pitchFamily="2" charset="-78"/>
              </a:rPr>
              <a:t>دشمنان برای دلسرد کردن مردم از حضور در انتخابات</a:t>
            </a:r>
            <a:endParaRPr lang="fa-IR" dirty="0">
              <a:cs typeface="B Nazanin" panose="00000400000000000000" pitchFamily="2" charset="-78"/>
            </a:endParaRPr>
          </a:p>
        </p:txBody>
      </p:sp>
      <p:sp>
        <p:nvSpPr>
          <p:cNvPr id="14" name="Rectangle 13"/>
          <p:cNvSpPr/>
          <p:nvPr/>
        </p:nvSpPr>
        <p:spPr>
          <a:xfrm>
            <a:off x="980160" y="4385468"/>
            <a:ext cx="7778056" cy="369332"/>
          </a:xfrm>
          <a:prstGeom prst="rect">
            <a:avLst/>
          </a:prstGeom>
        </p:spPr>
        <p:txBody>
          <a:bodyPr wrap="square">
            <a:spAutoFit/>
          </a:bodyPr>
          <a:lstStyle/>
          <a:p>
            <a:r>
              <a:rPr lang="fa-IR" b="1" dirty="0">
                <a:solidFill>
                  <a:srgbClr val="FF0000"/>
                </a:solidFill>
                <a:cs typeface="B Nazanin" panose="00000400000000000000" pitchFamily="2" charset="-78"/>
              </a:rPr>
              <a:t>استفاده‌ی دشمن از فضای مجازی کشور ما برای توطئه علیه ملّت و بی‌توجّهی مسئولین امر</a:t>
            </a:r>
            <a:endParaRPr lang="fa-IR" dirty="0">
              <a:cs typeface="B Nazanin" panose="00000400000000000000" pitchFamily="2" charset="-78"/>
            </a:endParaRPr>
          </a:p>
        </p:txBody>
      </p:sp>
      <p:sp>
        <p:nvSpPr>
          <p:cNvPr id="16" name="Rectangle 15"/>
          <p:cNvSpPr/>
          <p:nvPr/>
        </p:nvSpPr>
        <p:spPr>
          <a:xfrm>
            <a:off x="3545735" y="4882620"/>
            <a:ext cx="5254965" cy="369332"/>
          </a:xfrm>
          <a:prstGeom prst="rect">
            <a:avLst/>
          </a:prstGeom>
        </p:spPr>
        <p:txBody>
          <a:bodyPr wrap="none">
            <a:spAutoFit/>
          </a:bodyPr>
          <a:lstStyle/>
          <a:p>
            <a:r>
              <a:rPr lang="fa-IR" b="1" dirty="0">
                <a:solidFill>
                  <a:srgbClr val="FF0000"/>
                </a:solidFill>
                <a:cs typeface="B Nazanin" panose="00000400000000000000" pitchFamily="2" charset="-78"/>
              </a:rPr>
              <a:t>اهمّیّت ریاست جمهوری به عنوان پُرمسئولیّت‌ترین مدیریّت کشور</a:t>
            </a:r>
            <a:endParaRPr lang="fa-IR" dirty="0">
              <a:cs typeface="B Nazanin" panose="00000400000000000000" pitchFamily="2" charset="-78"/>
            </a:endParaRPr>
          </a:p>
        </p:txBody>
      </p:sp>
      <p:sp>
        <p:nvSpPr>
          <p:cNvPr id="17" name="Rectangle 16"/>
          <p:cNvSpPr/>
          <p:nvPr/>
        </p:nvSpPr>
        <p:spPr>
          <a:xfrm>
            <a:off x="1905206" y="5295784"/>
            <a:ext cx="6908806" cy="369332"/>
          </a:xfrm>
          <a:prstGeom prst="rect">
            <a:avLst/>
          </a:prstGeom>
        </p:spPr>
        <p:txBody>
          <a:bodyPr wrap="square">
            <a:spAutoFit/>
          </a:bodyPr>
          <a:lstStyle/>
          <a:p>
            <a:r>
              <a:rPr lang="fa-IR" b="1" dirty="0">
                <a:solidFill>
                  <a:srgbClr val="FF0000"/>
                </a:solidFill>
                <a:cs typeface="B Nazanin" panose="00000400000000000000" pitchFamily="2" charset="-78"/>
              </a:rPr>
              <a:t>لزوم توجّه داوطلبان به سنگینی بار مسئولیّت و لزوم آشنایی با مشکلات و راه حلّ آن‌ها</a:t>
            </a:r>
            <a:endParaRPr lang="fa-IR" dirty="0">
              <a:cs typeface="B Nazanin" panose="00000400000000000000" pitchFamily="2" charset="-78"/>
            </a:endParaRPr>
          </a:p>
        </p:txBody>
      </p:sp>
      <p:sp>
        <p:nvSpPr>
          <p:cNvPr id="25" name="Rectangle 24"/>
          <p:cNvSpPr/>
          <p:nvPr/>
        </p:nvSpPr>
        <p:spPr>
          <a:xfrm>
            <a:off x="740118" y="5737538"/>
            <a:ext cx="8099933" cy="369332"/>
          </a:xfrm>
          <a:prstGeom prst="rect">
            <a:avLst/>
          </a:prstGeom>
        </p:spPr>
        <p:txBody>
          <a:bodyPr wrap="square">
            <a:spAutoFit/>
          </a:bodyPr>
          <a:lstStyle/>
          <a:p>
            <a:r>
              <a:rPr lang="fa-IR" b="1" dirty="0" smtClean="0">
                <a:solidFill>
                  <a:srgbClr val="FF0000"/>
                </a:solidFill>
                <a:cs typeface="B Nazanin" panose="00000400000000000000" pitchFamily="2" charset="-78"/>
              </a:rPr>
              <a:t>کفایت</a:t>
            </a:r>
            <a:r>
              <a:rPr lang="fa-IR" b="1" dirty="0">
                <a:solidFill>
                  <a:srgbClr val="FF0000"/>
                </a:solidFill>
                <a:cs typeface="B Nazanin" panose="00000400000000000000" pitchFamily="2" charset="-78"/>
              </a:rPr>
              <a:t>، ایمان، عدالت‌خواهی، اعتقاد به توان داخلی و جوانان، از خصوصیّات یک رئیس‌جمهور مطلوب</a:t>
            </a:r>
            <a:endParaRPr lang="fa-IR" dirty="0">
              <a:cs typeface="B Nazanin" panose="00000400000000000000" pitchFamily="2" charset="-78"/>
            </a:endParaRPr>
          </a:p>
        </p:txBody>
      </p:sp>
      <p:sp>
        <p:nvSpPr>
          <p:cNvPr id="26" name="Rectangle 25"/>
          <p:cNvSpPr/>
          <p:nvPr/>
        </p:nvSpPr>
        <p:spPr>
          <a:xfrm>
            <a:off x="6683157" y="6067100"/>
            <a:ext cx="2182008" cy="369332"/>
          </a:xfrm>
          <a:prstGeom prst="rect">
            <a:avLst/>
          </a:prstGeom>
        </p:spPr>
        <p:txBody>
          <a:bodyPr wrap="none">
            <a:spAutoFit/>
          </a:bodyPr>
          <a:lstStyle/>
          <a:p>
            <a:r>
              <a:rPr lang="fa-IR" b="1" dirty="0">
                <a:solidFill>
                  <a:srgbClr val="FF0000"/>
                </a:solidFill>
                <a:cs typeface="B Nazanin" panose="00000400000000000000" pitchFamily="2" charset="-78"/>
              </a:rPr>
              <a:t>انتخابات؛ نماد وحدت ملّی</a:t>
            </a:r>
            <a:endParaRPr lang="fa-IR" dirty="0">
              <a:cs typeface="B Nazanin" panose="00000400000000000000" pitchFamily="2" charset="-78"/>
            </a:endParaRPr>
          </a:p>
        </p:txBody>
      </p:sp>
    </p:spTree>
    <p:extLst>
      <p:ext uri="{BB962C8B-B14F-4D97-AF65-F5344CB8AC3E}">
        <p14:creationId xmlns:p14="http://schemas.microsoft.com/office/powerpoint/2010/main" val="13871994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548438" y="3013606"/>
            <a:ext cx="1946366" cy="707886"/>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pPr algn="ctr"/>
            <a:r>
              <a:rPr lang="fa-IR" sz="2000" b="1" dirty="0" smtClean="0">
                <a:cs typeface="B Nazanin" panose="00000400000000000000" pitchFamily="2" charset="-78"/>
              </a:rPr>
              <a:t>محور های سخنرانی </a:t>
            </a:r>
          </a:p>
          <a:p>
            <a:pPr algn="ctr"/>
            <a:r>
              <a:rPr lang="fa-IR" sz="2000" b="1" dirty="0" smtClean="0">
                <a:cs typeface="B Nazanin" panose="00000400000000000000" pitchFamily="2" charset="-78"/>
              </a:rPr>
              <a:t>اول فروردین ۱۴۰۰</a:t>
            </a:r>
            <a:endParaRPr lang="fa-IR" sz="2000" b="1" dirty="0">
              <a:cs typeface="B Nazanin" panose="00000400000000000000" pitchFamily="2" charset="-78"/>
            </a:endParaRPr>
          </a:p>
        </p:txBody>
      </p:sp>
      <p:sp>
        <p:nvSpPr>
          <p:cNvPr id="22" name="Right Brace 21"/>
          <p:cNvSpPr/>
          <p:nvPr/>
        </p:nvSpPr>
        <p:spPr>
          <a:xfrm>
            <a:off x="8926532" y="865239"/>
            <a:ext cx="489714" cy="5004620"/>
          </a:xfrm>
          <a:prstGeom prst="rightBrace">
            <a:avLst>
              <a:gd name="adj1" fmla="val 251562"/>
              <a:gd name="adj2" fmla="val 50000"/>
            </a:avLst>
          </a:prstGeom>
        </p:spPr>
        <p:style>
          <a:lnRef idx="3">
            <a:schemeClr val="accent5"/>
          </a:lnRef>
          <a:fillRef idx="0">
            <a:schemeClr val="accent5"/>
          </a:fillRef>
          <a:effectRef idx="2">
            <a:schemeClr val="accent5"/>
          </a:effectRef>
          <a:fontRef idx="minor">
            <a:schemeClr val="tx1"/>
          </a:fontRef>
        </p:style>
        <p:txBody>
          <a:bodyPr rtlCol="1" anchor="ctr"/>
          <a:lstStyle/>
          <a:p>
            <a:pPr algn="ctr"/>
            <a:endParaRPr lang="fa-IR" dirty="0">
              <a:cs typeface="B Nazanin" panose="00000400000000000000" pitchFamily="2" charset="-78"/>
            </a:endParaRPr>
          </a:p>
        </p:txBody>
      </p:sp>
      <p:sp>
        <p:nvSpPr>
          <p:cNvPr id="6" name="Rectangle 5"/>
          <p:cNvSpPr/>
          <p:nvPr/>
        </p:nvSpPr>
        <p:spPr>
          <a:xfrm>
            <a:off x="4601497" y="701417"/>
            <a:ext cx="4325035" cy="369332"/>
          </a:xfrm>
          <a:prstGeom prst="rect">
            <a:avLst/>
          </a:prstGeom>
        </p:spPr>
        <p:txBody>
          <a:bodyPr wrap="square">
            <a:spAutoFit/>
          </a:bodyPr>
          <a:lstStyle/>
          <a:p>
            <a:r>
              <a:rPr lang="fa-IR" b="1" dirty="0" smtClean="0">
                <a:solidFill>
                  <a:srgbClr val="FF0000"/>
                </a:solidFill>
                <a:cs typeface="B Nazanin" panose="00000400000000000000" pitchFamily="2" charset="-78"/>
              </a:rPr>
              <a:t>شکست </a:t>
            </a:r>
            <a:r>
              <a:rPr lang="fa-IR" b="1" dirty="0">
                <a:solidFill>
                  <a:srgbClr val="FF0000"/>
                </a:solidFill>
                <a:cs typeface="B Nazanin" panose="00000400000000000000" pitchFamily="2" charset="-78"/>
              </a:rPr>
              <a:t>فشار حدّاکثری آمریکا در قبال ایران</a:t>
            </a:r>
            <a:endParaRPr lang="fa-IR" dirty="0">
              <a:cs typeface="B Nazanin" panose="00000400000000000000" pitchFamily="2" charset="-78"/>
            </a:endParaRPr>
          </a:p>
        </p:txBody>
      </p:sp>
      <p:sp>
        <p:nvSpPr>
          <p:cNvPr id="8" name="Rectangle 7"/>
          <p:cNvSpPr/>
          <p:nvPr/>
        </p:nvSpPr>
        <p:spPr>
          <a:xfrm>
            <a:off x="3634699" y="1437785"/>
            <a:ext cx="5291833" cy="369332"/>
          </a:xfrm>
          <a:prstGeom prst="rect">
            <a:avLst/>
          </a:prstGeom>
        </p:spPr>
        <p:txBody>
          <a:bodyPr wrap="none">
            <a:spAutoFit/>
          </a:bodyPr>
          <a:lstStyle/>
          <a:p>
            <a:r>
              <a:rPr lang="fa-IR" b="1" dirty="0">
                <a:solidFill>
                  <a:srgbClr val="FF0000"/>
                </a:solidFill>
                <a:cs typeface="B Nazanin" panose="00000400000000000000" pitchFamily="2" charset="-78"/>
              </a:rPr>
              <a:t>ممنوعیّت تخطّی از سیاست قطعی جمهوری اسلامی در قبال برجام</a:t>
            </a:r>
            <a:endParaRPr lang="fa-IR" dirty="0">
              <a:cs typeface="B Nazanin" panose="00000400000000000000" pitchFamily="2" charset="-78"/>
            </a:endParaRPr>
          </a:p>
        </p:txBody>
      </p:sp>
      <p:sp>
        <p:nvSpPr>
          <p:cNvPr id="10" name="Rectangle 9"/>
          <p:cNvSpPr/>
          <p:nvPr/>
        </p:nvSpPr>
        <p:spPr>
          <a:xfrm>
            <a:off x="3996977" y="2083790"/>
            <a:ext cx="4929555" cy="369332"/>
          </a:xfrm>
          <a:prstGeom prst="rect">
            <a:avLst/>
          </a:prstGeom>
        </p:spPr>
        <p:txBody>
          <a:bodyPr wrap="none">
            <a:spAutoFit/>
          </a:bodyPr>
          <a:lstStyle/>
          <a:p>
            <a:r>
              <a:rPr lang="fa-IR" b="1" dirty="0">
                <a:solidFill>
                  <a:srgbClr val="FF0000"/>
                </a:solidFill>
                <a:cs typeface="B Nazanin" panose="00000400000000000000" pitchFamily="2" charset="-78"/>
              </a:rPr>
              <a:t>تغییر شرایط به نفع ایران و قدرتمندتر شدن ایران و نه آمریکا</a:t>
            </a:r>
            <a:endParaRPr lang="fa-IR" dirty="0">
              <a:cs typeface="B Nazanin" panose="00000400000000000000" pitchFamily="2" charset="-78"/>
            </a:endParaRPr>
          </a:p>
        </p:txBody>
      </p:sp>
      <p:sp>
        <p:nvSpPr>
          <p:cNvPr id="13" name="Rectangle 12"/>
          <p:cNvSpPr/>
          <p:nvPr/>
        </p:nvSpPr>
        <p:spPr>
          <a:xfrm>
            <a:off x="5353117" y="2751318"/>
            <a:ext cx="3573415" cy="369332"/>
          </a:xfrm>
          <a:prstGeom prst="rect">
            <a:avLst/>
          </a:prstGeom>
        </p:spPr>
        <p:txBody>
          <a:bodyPr wrap="none">
            <a:spAutoFit/>
          </a:bodyPr>
          <a:lstStyle/>
          <a:p>
            <a:r>
              <a:rPr lang="fa-IR" b="1" dirty="0">
                <a:solidFill>
                  <a:srgbClr val="FF0000"/>
                </a:solidFill>
                <a:cs typeface="B Nazanin" panose="00000400000000000000" pitchFamily="2" charset="-78"/>
              </a:rPr>
              <a:t>عدم تعجیل در سیاست ایران در قبال برجام</a:t>
            </a:r>
            <a:endParaRPr lang="fa-IR" dirty="0">
              <a:cs typeface="B Nazanin" panose="00000400000000000000" pitchFamily="2" charset="-78"/>
            </a:endParaRPr>
          </a:p>
        </p:txBody>
      </p:sp>
      <p:sp>
        <p:nvSpPr>
          <p:cNvPr id="15" name="Rectangle 14"/>
          <p:cNvSpPr/>
          <p:nvPr/>
        </p:nvSpPr>
        <p:spPr>
          <a:xfrm>
            <a:off x="5003662" y="3545542"/>
            <a:ext cx="3922870" cy="369332"/>
          </a:xfrm>
          <a:prstGeom prst="rect">
            <a:avLst/>
          </a:prstGeom>
        </p:spPr>
        <p:txBody>
          <a:bodyPr wrap="none">
            <a:spAutoFit/>
          </a:bodyPr>
          <a:lstStyle/>
          <a:p>
            <a:r>
              <a:rPr lang="fa-IR" b="1" dirty="0">
                <a:solidFill>
                  <a:srgbClr val="FF0000"/>
                </a:solidFill>
                <a:cs typeface="B Nazanin" panose="00000400000000000000" pitchFamily="2" charset="-78"/>
              </a:rPr>
              <a:t>عدم اعتماد به آمریکا و بی‌اعتباری تعهّدات آن‌ها</a:t>
            </a:r>
            <a:endParaRPr lang="fa-IR" dirty="0">
              <a:cs typeface="B Nazanin" panose="00000400000000000000" pitchFamily="2" charset="-78"/>
            </a:endParaRPr>
          </a:p>
        </p:txBody>
      </p:sp>
      <p:sp>
        <p:nvSpPr>
          <p:cNvPr id="18" name="Rectangle 17"/>
          <p:cNvSpPr/>
          <p:nvPr/>
        </p:nvSpPr>
        <p:spPr>
          <a:xfrm>
            <a:off x="1876027" y="4244331"/>
            <a:ext cx="7050505" cy="369332"/>
          </a:xfrm>
          <a:prstGeom prst="rect">
            <a:avLst/>
          </a:prstGeom>
        </p:spPr>
        <p:txBody>
          <a:bodyPr wrap="square">
            <a:spAutoFit/>
          </a:bodyPr>
          <a:lstStyle/>
          <a:p>
            <a:r>
              <a:rPr lang="fa-IR" b="1" dirty="0">
                <a:solidFill>
                  <a:srgbClr val="FF0000"/>
                </a:solidFill>
                <a:cs typeface="B Nazanin" panose="00000400000000000000" pitchFamily="2" charset="-78"/>
              </a:rPr>
              <a:t>سیاست‌های اشتباه دولت آمریکا در منطقه و نسبت به ما و عدم شناخت ملّتهای منطقه</a:t>
            </a:r>
            <a:endParaRPr lang="fa-IR" dirty="0">
              <a:cs typeface="B Nazanin" panose="00000400000000000000" pitchFamily="2" charset="-78"/>
            </a:endParaRPr>
          </a:p>
        </p:txBody>
      </p:sp>
      <p:sp>
        <p:nvSpPr>
          <p:cNvPr id="19" name="Rectangle 18"/>
          <p:cNvSpPr/>
          <p:nvPr/>
        </p:nvSpPr>
        <p:spPr>
          <a:xfrm>
            <a:off x="1215189" y="4943120"/>
            <a:ext cx="7711343" cy="369332"/>
          </a:xfrm>
          <a:prstGeom prst="rect">
            <a:avLst/>
          </a:prstGeom>
        </p:spPr>
        <p:txBody>
          <a:bodyPr wrap="square">
            <a:spAutoFit/>
          </a:bodyPr>
          <a:lstStyle/>
          <a:p>
            <a:r>
              <a:rPr lang="fa-IR" b="1" dirty="0">
                <a:solidFill>
                  <a:srgbClr val="FF0000"/>
                </a:solidFill>
                <a:cs typeface="B Nazanin" panose="00000400000000000000" pitchFamily="2" charset="-78"/>
              </a:rPr>
              <a:t>فراموش نشدن مسئله‌ی فلسطین با روابط برخی دولت‌های حقیر با رژیم صهیونیستی</a:t>
            </a:r>
            <a:endParaRPr lang="fa-IR" dirty="0">
              <a:cs typeface="B Nazanin" panose="00000400000000000000" pitchFamily="2" charset="-78"/>
            </a:endParaRPr>
          </a:p>
        </p:txBody>
      </p:sp>
      <p:sp>
        <p:nvSpPr>
          <p:cNvPr id="20" name="Rectangle 19"/>
          <p:cNvSpPr/>
          <p:nvPr/>
        </p:nvSpPr>
        <p:spPr>
          <a:xfrm>
            <a:off x="4399331" y="5647897"/>
            <a:ext cx="4527201" cy="369332"/>
          </a:xfrm>
          <a:prstGeom prst="rect">
            <a:avLst/>
          </a:prstGeom>
        </p:spPr>
        <p:txBody>
          <a:bodyPr wrap="none">
            <a:spAutoFit/>
          </a:bodyPr>
          <a:lstStyle/>
          <a:p>
            <a:r>
              <a:rPr lang="fa-IR" b="1" dirty="0">
                <a:solidFill>
                  <a:srgbClr val="FF0000"/>
                </a:solidFill>
                <a:cs typeface="B Nazanin" panose="00000400000000000000" pitchFamily="2" charset="-78"/>
              </a:rPr>
              <a:t>عدم موفّقیّت سعودی‌ها در به تسلیم درآوردن مردم یمن</a:t>
            </a:r>
            <a:endParaRPr lang="fa-IR" dirty="0">
              <a:cs typeface="B Nazanin" panose="00000400000000000000" pitchFamily="2" charset="-78"/>
            </a:endParaRPr>
          </a:p>
        </p:txBody>
      </p:sp>
    </p:spTree>
    <p:extLst>
      <p:ext uri="{BB962C8B-B14F-4D97-AF65-F5344CB8AC3E}">
        <p14:creationId xmlns:p14="http://schemas.microsoft.com/office/powerpoint/2010/main" val="15167913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520490" y="2881820"/>
            <a:ext cx="2004074" cy="1077218"/>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pPr algn="ctr"/>
            <a:r>
              <a:rPr lang="fa-IR" sz="3200" b="1" dirty="0">
                <a:cs typeface="B Nazanin" panose="00000400000000000000" pitchFamily="2" charset="-78"/>
              </a:rPr>
              <a:t>رئیس‌جمهور </a:t>
            </a:r>
            <a:endParaRPr lang="fa-IR" sz="3200" b="1" dirty="0" smtClean="0">
              <a:cs typeface="B Nazanin" panose="00000400000000000000" pitchFamily="2" charset="-78"/>
            </a:endParaRPr>
          </a:p>
          <a:p>
            <a:pPr algn="ctr"/>
            <a:r>
              <a:rPr lang="fa-IR" sz="3200" b="1" dirty="0" smtClean="0">
                <a:cs typeface="B Nazanin" panose="00000400000000000000" pitchFamily="2" charset="-78"/>
              </a:rPr>
              <a:t>مطلوب </a:t>
            </a:r>
            <a:r>
              <a:rPr lang="fa-IR" sz="3200" b="1" dirty="0">
                <a:cs typeface="B Nazanin" panose="00000400000000000000" pitchFamily="2" charset="-78"/>
              </a:rPr>
              <a:t>باید </a:t>
            </a:r>
          </a:p>
        </p:txBody>
      </p:sp>
      <p:sp>
        <p:nvSpPr>
          <p:cNvPr id="22" name="Right Brace 21"/>
          <p:cNvSpPr/>
          <p:nvPr/>
        </p:nvSpPr>
        <p:spPr>
          <a:xfrm>
            <a:off x="8926532" y="993058"/>
            <a:ext cx="489714" cy="5093110"/>
          </a:xfrm>
          <a:prstGeom prst="rightBrace">
            <a:avLst>
              <a:gd name="adj1" fmla="val 251562"/>
              <a:gd name="adj2" fmla="val 50000"/>
            </a:avLst>
          </a:prstGeom>
        </p:spPr>
        <p:style>
          <a:lnRef idx="3">
            <a:schemeClr val="accent5"/>
          </a:lnRef>
          <a:fillRef idx="0">
            <a:schemeClr val="accent5"/>
          </a:fillRef>
          <a:effectRef idx="2">
            <a:schemeClr val="accent5"/>
          </a:effectRef>
          <a:fontRef idx="minor">
            <a:schemeClr val="tx1"/>
          </a:fontRef>
        </p:style>
        <p:txBody>
          <a:bodyPr rtlCol="1" anchor="ctr"/>
          <a:lstStyle/>
          <a:p>
            <a:pPr algn="ctr"/>
            <a:endParaRPr lang="fa-IR" dirty="0">
              <a:cs typeface="B Nazanin" panose="00000400000000000000" pitchFamily="2" charset="-78"/>
            </a:endParaRPr>
          </a:p>
        </p:txBody>
      </p:sp>
      <p:sp>
        <p:nvSpPr>
          <p:cNvPr id="3" name="Rectangle 2"/>
          <p:cNvSpPr/>
          <p:nvPr/>
        </p:nvSpPr>
        <p:spPr>
          <a:xfrm>
            <a:off x="7045840" y="726344"/>
            <a:ext cx="1776448" cy="523220"/>
          </a:xfrm>
          <a:prstGeom prst="rect">
            <a:avLst/>
          </a:prstGeom>
        </p:spPr>
        <p:txBody>
          <a:bodyPr wrap="none">
            <a:spAutoFit/>
          </a:bodyPr>
          <a:lstStyle/>
          <a:p>
            <a:r>
              <a:rPr lang="fa-IR" sz="2800" b="1" dirty="0">
                <a:cs typeface="B Nazanin" panose="00000400000000000000" pitchFamily="2" charset="-78"/>
              </a:rPr>
              <a:t>باکفایت باشد</a:t>
            </a:r>
          </a:p>
        </p:txBody>
      </p:sp>
      <p:sp>
        <p:nvSpPr>
          <p:cNvPr id="5" name="Rectangle 4"/>
          <p:cNvSpPr/>
          <p:nvPr/>
        </p:nvSpPr>
        <p:spPr>
          <a:xfrm>
            <a:off x="4554404" y="803288"/>
            <a:ext cx="2387192" cy="369332"/>
          </a:xfrm>
          <a:prstGeom prst="rect">
            <a:avLst/>
          </a:prstGeom>
        </p:spPr>
        <p:txBody>
          <a:bodyPr wrap="none">
            <a:spAutoFit/>
          </a:bodyPr>
          <a:lstStyle/>
          <a:p>
            <a:r>
              <a:rPr lang="fa-IR" dirty="0">
                <a:cs typeface="B Nazanin" panose="00000400000000000000" pitchFamily="2" charset="-78"/>
              </a:rPr>
              <a:t>دارای مدیریّت و کفایت مدیریّت</a:t>
            </a:r>
          </a:p>
        </p:txBody>
      </p:sp>
      <p:sp>
        <p:nvSpPr>
          <p:cNvPr id="7" name="Rectangle 6"/>
          <p:cNvSpPr/>
          <p:nvPr/>
        </p:nvSpPr>
        <p:spPr>
          <a:xfrm>
            <a:off x="7169270" y="1487724"/>
            <a:ext cx="1653018" cy="523220"/>
          </a:xfrm>
          <a:prstGeom prst="rect">
            <a:avLst/>
          </a:prstGeom>
        </p:spPr>
        <p:txBody>
          <a:bodyPr wrap="none">
            <a:spAutoFit/>
          </a:bodyPr>
          <a:lstStyle/>
          <a:p>
            <a:r>
              <a:rPr lang="fa-IR" sz="2800" b="1" dirty="0">
                <a:cs typeface="B Nazanin" panose="00000400000000000000" pitchFamily="2" charset="-78"/>
              </a:rPr>
              <a:t>باایمان باشد</a:t>
            </a:r>
          </a:p>
        </p:txBody>
      </p:sp>
      <p:sp>
        <p:nvSpPr>
          <p:cNvPr id="9" name="Rectangle 8"/>
          <p:cNvSpPr/>
          <p:nvPr/>
        </p:nvSpPr>
        <p:spPr>
          <a:xfrm>
            <a:off x="6917599" y="2487264"/>
            <a:ext cx="1904689" cy="461665"/>
          </a:xfrm>
          <a:prstGeom prst="rect">
            <a:avLst/>
          </a:prstGeom>
        </p:spPr>
        <p:txBody>
          <a:bodyPr wrap="none">
            <a:spAutoFit/>
          </a:bodyPr>
          <a:lstStyle/>
          <a:p>
            <a:r>
              <a:rPr lang="fa-IR" sz="2400" b="1" dirty="0">
                <a:cs typeface="B Nazanin" panose="00000400000000000000" pitchFamily="2" charset="-78"/>
              </a:rPr>
              <a:t>عدالت‌خواه باشد</a:t>
            </a:r>
          </a:p>
        </p:txBody>
      </p:sp>
      <p:sp>
        <p:nvSpPr>
          <p:cNvPr id="11" name="Rectangle 10"/>
          <p:cNvSpPr/>
          <p:nvPr/>
        </p:nvSpPr>
        <p:spPr>
          <a:xfrm>
            <a:off x="6928820" y="3302138"/>
            <a:ext cx="1893468" cy="523220"/>
          </a:xfrm>
          <a:prstGeom prst="rect">
            <a:avLst/>
          </a:prstGeom>
        </p:spPr>
        <p:txBody>
          <a:bodyPr wrap="none">
            <a:spAutoFit/>
          </a:bodyPr>
          <a:lstStyle/>
          <a:p>
            <a:r>
              <a:rPr lang="fa-IR" sz="2800" b="1" dirty="0">
                <a:cs typeface="B Nazanin" panose="00000400000000000000" pitchFamily="2" charset="-78"/>
              </a:rPr>
              <a:t>ضدّفساد باشد</a:t>
            </a:r>
          </a:p>
        </p:txBody>
      </p:sp>
      <p:sp>
        <p:nvSpPr>
          <p:cNvPr id="12" name="Rectangle 11"/>
          <p:cNvSpPr/>
          <p:nvPr/>
        </p:nvSpPr>
        <p:spPr>
          <a:xfrm>
            <a:off x="4354447" y="4131835"/>
            <a:ext cx="4572085" cy="523220"/>
          </a:xfrm>
          <a:prstGeom prst="rect">
            <a:avLst/>
          </a:prstGeom>
        </p:spPr>
        <p:txBody>
          <a:bodyPr wrap="none">
            <a:spAutoFit/>
          </a:bodyPr>
          <a:lstStyle/>
          <a:p>
            <a:r>
              <a:rPr lang="fa-IR" sz="2800" b="1" dirty="0">
                <a:cs typeface="B Nazanin" panose="00000400000000000000" pitchFamily="2" charset="-78"/>
              </a:rPr>
              <a:t>دارای عملکرد انقلابی و جهادی باشد</a:t>
            </a:r>
          </a:p>
        </p:txBody>
      </p:sp>
      <p:sp>
        <p:nvSpPr>
          <p:cNvPr id="14" name="Rectangle 13"/>
          <p:cNvSpPr/>
          <p:nvPr/>
        </p:nvSpPr>
        <p:spPr>
          <a:xfrm>
            <a:off x="4513095" y="4998633"/>
            <a:ext cx="4309193" cy="523220"/>
          </a:xfrm>
          <a:prstGeom prst="rect">
            <a:avLst/>
          </a:prstGeom>
        </p:spPr>
        <p:txBody>
          <a:bodyPr wrap="none">
            <a:spAutoFit/>
          </a:bodyPr>
          <a:lstStyle/>
          <a:p>
            <a:r>
              <a:rPr lang="fa-IR" sz="2800" b="1" dirty="0">
                <a:cs typeface="B Nazanin" panose="00000400000000000000" pitchFamily="2" charset="-78"/>
              </a:rPr>
              <a:t>به توانمندی‌های داخل معتقد باشد</a:t>
            </a:r>
          </a:p>
        </p:txBody>
      </p:sp>
      <p:sp>
        <p:nvSpPr>
          <p:cNvPr id="16" name="Rectangle 15"/>
          <p:cNvSpPr/>
          <p:nvPr/>
        </p:nvSpPr>
        <p:spPr>
          <a:xfrm>
            <a:off x="6048772" y="5776972"/>
            <a:ext cx="2773516" cy="523220"/>
          </a:xfrm>
          <a:prstGeom prst="rect">
            <a:avLst/>
          </a:prstGeom>
        </p:spPr>
        <p:txBody>
          <a:bodyPr wrap="none">
            <a:spAutoFit/>
          </a:bodyPr>
          <a:lstStyle/>
          <a:p>
            <a:r>
              <a:rPr lang="fa-IR" sz="2800" b="1" dirty="0">
                <a:cs typeface="B Nazanin" panose="00000400000000000000" pitchFamily="2" charset="-78"/>
              </a:rPr>
              <a:t>به جوانان معتقد </a:t>
            </a:r>
            <a:r>
              <a:rPr lang="fa-IR" sz="2800" b="1" dirty="0" smtClean="0">
                <a:cs typeface="B Nazanin" panose="00000400000000000000" pitchFamily="2" charset="-78"/>
              </a:rPr>
              <a:t>باشد</a:t>
            </a:r>
            <a:endParaRPr lang="fa-IR" sz="2800" b="1" dirty="0">
              <a:cs typeface="B Nazanin" panose="00000400000000000000" pitchFamily="2" charset="-78"/>
            </a:endParaRPr>
          </a:p>
        </p:txBody>
      </p:sp>
    </p:spTree>
    <p:extLst>
      <p:ext uri="{BB962C8B-B14F-4D97-AF65-F5344CB8AC3E}">
        <p14:creationId xmlns:p14="http://schemas.microsoft.com/office/powerpoint/2010/main" val="10360651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35975" y="620134"/>
            <a:ext cx="11779044" cy="5632311"/>
          </a:xfrm>
          <a:prstGeom prst="rect">
            <a:avLst/>
          </a:prstGeom>
        </p:spPr>
        <p:txBody>
          <a:bodyPr wrap="square">
            <a:spAutoFit/>
          </a:bodyPr>
          <a:lstStyle/>
          <a:p>
            <a:pPr algn="justLow"/>
            <a:r>
              <a:rPr lang="fa-IR" sz="2400" b="1" dirty="0">
                <a:cs typeface="B Nazanin" panose="00000400000000000000" pitchFamily="2" charset="-78"/>
              </a:rPr>
              <a:t>مهم ترین و مؤثّرترین مدیریّت کشور، ریاست جمهوری است. اینکه حالا بعضی ها میگویند رئیس جمهور اختیاراتی ندارد، رئیس جمهور تدارکاتچی است، رئیس جمهور </a:t>
            </a:r>
            <a:r>
              <a:rPr lang="fa-IR" sz="2400" b="1" dirty="0" smtClean="0">
                <a:cs typeface="B Nazanin" panose="00000400000000000000" pitchFamily="2" charset="-78"/>
              </a:rPr>
              <a:t>12% </a:t>
            </a:r>
            <a:r>
              <a:rPr lang="fa-IR" sz="2400" b="1" dirty="0">
                <a:cs typeface="B Nazanin" panose="00000400000000000000" pitchFamily="2" charset="-78"/>
              </a:rPr>
              <a:t>یا </a:t>
            </a:r>
            <a:r>
              <a:rPr lang="fa-IR" sz="2400" b="1" dirty="0" smtClean="0">
                <a:cs typeface="B Nazanin" panose="00000400000000000000" pitchFamily="2" charset="-78"/>
              </a:rPr>
              <a:t>15% </a:t>
            </a:r>
            <a:r>
              <a:rPr lang="fa-IR" sz="2400" b="1" dirty="0">
                <a:cs typeface="B Nazanin" panose="00000400000000000000" pitchFamily="2" charset="-78"/>
              </a:rPr>
              <a:t>اختیارات دارد -چه جوری هم محاسبه میکنند من نمیدانم! چند سال است که از این </a:t>
            </a:r>
            <a:r>
              <a:rPr lang="fa-IR" sz="2400" b="1" dirty="0" smtClean="0">
                <a:cs typeface="B Nazanin" panose="00000400000000000000" pitchFamily="2" charset="-78"/>
              </a:rPr>
              <a:t>حرفها </a:t>
            </a:r>
            <a:r>
              <a:rPr lang="fa-IR" sz="2400" b="1" dirty="0">
                <a:cs typeface="B Nazanin" panose="00000400000000000000" pitchFamily="2" charset="-78"/>
              </a:rPr>
              <a:t>گاهی گوشه کنار زده میشود- همه </a:t>
            </a:r>
            <a:r>
              <a:rPr lang="fa-IR" sz="2400" b="1" dirty="0" smtClean="0">
                <a:cs typeface="B Nazanin" panose="00000400000000000000" pitchFamily="2" charset="-78"/>
              </a:rPr>
              <a:t>اینها </a:t>
            </a:r>
            <a:r>
              <a:rPr lang="fa-IR" sz="2400" b="1" dirty="0">
                <a:cs typeface="B Nazanin" panose="00000400000000000000" pitchFamily="2" charset="-78"/>
              </a:rPr>
              <a:t>خلاف واقع است؛ یا از روی بی مسئولیّتی گفته میشود یا از روی بی اطلاعی گفته میشود یا خدای نکرده غرض ورزی ای در کار است. این جوری نیست؛ رئیس </a:t>
            </a:r>
            <a:r>
              <a:rPr lang="fa-IR" sz="2400" b="1" dirty="0" smtClean="0">
                <a:cs typeface="B Nazanin" panose="00000400000000000000" pitchFamily="2" charset="-78"/>
              </a:rPr>
              <a:t>جمهور[ی]یکی </a:t>
            </a:r>
            <a:r>
              <a:rPr lang="fa-IR" sz="2400" b="1" dirty="0">
                <a:cs typeface="B Nazanin" panose="00000400000000000000" pitchFamily="2" charset="-78"/>
              </a:rPr>
              <a:t>از پُرمشغله ترین و پُرمسئولیّت ترین دستگاه ها است؛ یعنی نمیشود گفت «یکی از»؛ رئیس جمهور از همه مدیریّتهای کشور پُرمشغله تر و پُرمسئولیّت تر است؛ تقریباً همه مراکز مدیریّتی کشور در اختیار رئیس جمهور است؛ یعنی فرض کنید که </a:t>
            </a:r>
            <a:r>
              <a:rPr lang="fa-IR" sz="2400" b="1" dirty="0">
                <a:solidFill>
                  <a:srgbClr val="FF0000"/>
                </a:solidFill>
                <a:cs typeface="B Nazanin" panose="00000400000000000000" pitchFamily="2" charset="-78"/>
              </a:rPr>
              <a:t>قوّه قضائیّه یا دستگاه های نظامی خب مدیریّتهایی دارند</a:t>
            </a:r>
            <a:r>
              <a:rPr lang="fa-IR" sz="2400" b="1" dirty="0">
                <a:solidFill>
                  <a:schemeClr val="accent5"/>
                </a:solidFill>
                <a:cs typeface="B Nazanin" panose="00000400000000000000" pitchFamily="2" charset="-78"/>
              </a:rPr>
              <a:t>؛ </a:t>
            </a:r>
            <a:r>
              <a:rPr lang="fa-IR" sz="2400" b="1" dirty="0" smtClean="0">
                <a:solidFill>
                  <a:schemeClr val="accent5"/>
                </a:solidFill>
                <a:cs typeface="B Nazanin" panose="00000400000000000000" pitchFamily="2" charset="-78"/>
              </a:rPr>
              <a:t>اینها </a:t>
            </a:r>
            <a:r>
              <a:rPr lang="fa-IR" sz="2400" b="1" dirty="0">
                <a:solidFill>
                  <a:schemeClr val="accent5"/>
                </a:solidFill>
                <a:cs typeface="B Nazanin" panose="00000400000000000000" pitchFamily="2" charset="-78"/>
              </a:rPr>
              <a:t>در قبال مدیریّتهایی که در قوّه مجریّه هست یک اندکی بالاتر از صفرند یا چند درصدِ مختصرند. </a:t>
            </a:r>
            <a:r>
              <a:rPr lang="fa-IR" sz="2400" b="1" dirty="0">
                <a:cs typeface="B Nazanin" panose="00000400000000000000" pitchFamily="2" charset="-78"/>
              </a:rPr>
              <a:t>عمده نزدیک به همه مدیریّتهای کشور که هزاران مدیریّت است، در اختیار رئیس قوّه مجریّه است. همه بودجه مصوّب کشور در اختیار رئیس جمهور است، چون رئیس [سازمان]برنامه و بودجه معاون رئیس جمهور است و مستقیم زیر نظر ریاست جمهوری است. امکانات حکومتی کشور هم همین طور، اکثر و اغلب در اختیار رئیس جمهور است. بنابر این، مدیریّتهای دیگر در جنب قوّه مجریّه در واقع چیزی نیستند. ریاست جمهوری یک چنین جای مهمّی است. حالا شما میخواهید رئیس جمهور انتخاب بکنید؛ ببینید که چه مسئولیّتی بر عهده من و شما است که باید برویم رأی بدهیم. البتّه رأی بنده با رأی یک پسر شانزده هفده ساله یک اندازه وزن دارد؛ هیچ کم و زیاد نیست. ما میخواهیم برویم رأی بدهیم یک رئیس جمهور انتخاب بکنیم؛ توجّه کنیم به اینکه چه مسئولیّتی بر دوش رئیس جمهور است.</a:t>
            </a:r>
            <a:endParaRPr lang="fa-IR" sz="2400" b="1" dirty="0">
              <a:cs typeface="B Nazanin" panose="00000400000000000000" pitchFamily="2" charset="-78"/>
            </a:endParaRPr>
          </a:p>
        </p:txBody>
      </p:sp>
    </p:spTree>
    <p:extLst>
      <p:ext uri="{BB962C8B-B14F-4D97-AF65-F5344CB8AC3E}">
        <p14:creationId xmlns:p14="http://schemas.microsoft.com/office/powerpoint/2010/main" val="21912877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1391</TotalTime>
  <Words>1341</Words>
  <Application>Microsoft Office PowerPoint</Application>
  <PresentationFormat>Widescreen</PresentationFormat>
  <Paragraphs>98</Paragraphs>
  <Slides>20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110_Besmellah</vt:lpstr>
      <vt:lpstr>Arial</vt:lpstr>
      <vt:lpstr>B Badr</vt:lpstr>
      <vt:lpstr>B Nazanin</vt:lpstr>
      <vt:lpstr>B Titr</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محورهای بیانات نوروزی رهبر انقلاب در آغاز سال 1400</dc:title>
  <dc:subject>بیانات رهبری در آغاز سال 1400</dc:subject>
  <dc:creator>www.ziaossalehin.ir | سایت ضیاءالصالحین</dc:creator>
  <cp:keywords>بیانات رهبری;سال 1400;پیام نوروزی;شعار سال 1400;رهبر انقلاب</cp:keywords>
  <cp:lastModifiedBy>ضیاءالصالحین | ziaossalehin.ir</cp:lastModifiedBy>
  <cp:revision>87</cp:revision>
  <dcterms:created xsi:type="dcterms:W3CDTF">2021-03-25T09:11:44Z</dcterms:created>
  <dcterms:modified xsi:type="dcterms:W3CDTF">2021-04-10T19:52:54Z</dcterms:modified>
</cp:coreProperties>
</file>