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3" r:id="rId2"/>
    <p:sldId id="271" r:id="rId3"/>
    <p:sldId id="317" r:id="rId4"/>
    <p:sldId id="316" r:id="rId5"/>
    <p:sldId id="314" r:id="rId6"/>
    <p:sldId id="315" r:id="rId7"/>
    <p:sldId id="318" r:id="rId8"/>
    <p:sldId id="324" r:id="rId9"/>
    <p:sldId id="320" r:id="rId10"/>
    <p:sldId id="319" r:id="rId11"/>
    <p:sldId id="311" r:id="rId12"/>
    <p:sldId id="312" r:id="rId13"/>
    <p:sldId id="313" r:id="rId14"/>
    <p:sldId id="321" r:id="rId15"/>
    <p:sldId id="323" r:id="rId16"/>
    <p:sldId id="322" r:id="rId17"/>
    <p:sldId id="25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7815" autoAdjust="0"/>
  </p:normalViewPr>
  <p:slideViewPr>
    <p:cSldViewPr snapToGrid="0">
      <p:cViewPr varScale="1">
        <p:scale>
          <a:sx n="102" d="100"/>
          <a:sy n="102" d="100"/>
        </p:scale>
        <p:origin x="9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A17A86-64EC-4CAC-9B67-B8398ED7ACB8}" type="doc">
      <dgm:prSet loTypeId="urn:microsoft.com/office/officeart/2005/8/layout/radial4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pPr rtl="1"/>
          <a:endParaRPr lang="fa-IR"/>
        </a:p>
      </dgm:t>
    </dgm:pt>
    <dgm:pt modelId="{38E22405-6B8C-4131-92D5-6FB30F9E3921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fa-IR" b="1" dirty="0">
              <a:solidFill>
                <a:schemeClr val="tx1"/>
              </a:solidFill>
              <a:cs typeface="B Mitra" panose="00000400000000000000" pitchFamily="2" charset="-78"/>
            </a:rPr>
            <a:t>مسئله مندی مشارکت در انتخابات</a:t>
          </a:r>
        </a:p>
      </dgm:t>
    </dgm:pt>
    <dgm:pt modelId="{977BAB30-CD5E-4AA7-83DB-3C78F468D0EB}" type="parTrans" cxnId="{02032B75-A3CA-45F5-A7BA-5C4BFAB7E2D8}">
      <dgm:prSet/>
      <dgm:spPr/>
      <dgm:t>
        <a:bodyPr/>
        <a:lstStyle/>
        <a:p>
          <a:pPr rtl="1"/>
          <a:endParaRPr lang="fa-IR"/>
        </a:p>
      </dgm:t>
    </dgm:pt>
    <dgm:pt modelId="{77F3B899-0A10-4F61-86E5-399BBBD305AD}" type="sibTrans" cxnId="{02032B75-A3CA-45F5-A7BA-5C4BFAB7E2D8}">
      <dgm:prSet/>
      <dgm:spPr/>
      <dgm:t>
        <a:bodyPr/>
        <a:lstStyle/>
        <a:p>
          <a:pPr rtl="1"/>
          <a:endParaRPr lang="fa-IR"/>
        </a:p>
      </dgm:t>
    </dgm:pt>
    <dgm:pt modelId="{8BA18310-2C5C-4F55-923D-09F950DAF497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fa-IR" b="1" dirty="0">
              <a:solidFill>
                <a:schemeClr val="tx1"/>
              </a:solidFill>
              <a:cs typeface="B Mitra" panose="00000400000000000000" pitchFamily="2" charset="-78"/>
            </a:rPr>
            <a:t>احساس اشباع ناکارآمدی راهکار در مسئولین</a:t>
          </a:r>
        </a:p>
      </dgm:t>
    </dgm:pt>
    <dgm:pt modelId="{31F80B06-1432-49E4-99DA-5DD1E46B4E3A}" type="parTrans" cxnId="{86C50714-0873-4066-8691-762FFF5B35F1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endParaRPr lang="fa-IR"/>
        </a:p>
      </dgm:t>
    </dgm:pt>
    <dgm:pt modelId="{2A202ECE-D193-42E3-A6AA-5BDD02B82A3A}" type="sibTrans" cxnId="{86C50714-0873-4066-8691-762FFF5B35F1}">
      <dgm:prSet/>
      <dgm:spPr/>
      <dgm:t>
        <a:bodyPr/>
        <a:lstStyle/>
        <a:p>
          <a:pPr rtl="1"/>
          <a:endParaRPr lang="fa-IR"/>
        </a:p>
      </dgm:t>
    </dgm:pt>
    <dgm:pt modelId="{1A9A4EDC-738E-4E73-9CE9-ED27E47D5813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fa-IR" b="1" dirty="0">
              <a:solidFill>
                <a:schemeClr val="tx1"/>
              </a:solidFill>
              <a:cs typeface="B Mitra" panose="00000400000000000000" pitchFamily="2" charset="-78"/>
            </a:rPr>
            <a:t>سختگیری در حجاب و سرانجام لایحه</a:t>
          </a:r>
        </a:p>
      </dgm:t>
    </dgm:pt>
    <dgm:pt modelId="{06F87567-E298-4C49-A16A-EE667F943F68}" type="parTrans" cxnId="{D04A2404-9E97-426D-99D4-ED34AB5FB8B2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endParaRPr lang="fa-IR"/>
        </a:p>
      </dgm:t>
    </dgm:pt>
    <dgm:pt modelId="{E211B6CE-D8FC-469F-84DA-2539B34BA772}" type="sibTrans" cxnId="{D04A2404-9E97-426D-99D4-ED34AB5FB8B2}">
      <dgm:prSet/>
      <dgm:spPr/>
      <dgm:t>
        <a:bodyPr/>
        <a:lstStyle/>
        <a:p>
          <a:pPr rtl="1"/>
          <a:endParaRPr lang="fa-IR"/>
        </a:p>
      </dgm:t>
    </dgm:pt>
    <dgm:pt modelId="{2160C805-6E25-41E1-8167-E5F291662637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fa-IR" b="1" dirty="0">
              <a:solidFill>
                <a:schemeClr val="tx1"/>
              </a:solidFill>
              <a:cs typeface="B Mitra" panose="00000400000000000000" pitchFamily="2" charset="-78"/>
            </a:rPr>
            <a:t>وضعیت فیلترینگ و سرعت اینترنت</a:t>
          </a:r>
        </a:p>
      </dgm:t>
    </dgm:pt>
    <dgm:pt modelId="{4178C84E-601A-49AA-9A74-A7F23B87D569}" type="parTrans" cxnId="{AD430A11-31B6-40E2-AEF6-D21B7DF6F07C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endParaRPr lang="fa-IR"/>
        </a:p>
      </dgm:t>
    </dgm:pt>
    <dgm:pt modelId="{CEDC92C5-19CD-4DCF-8960-DFBD2833961F}" type="sibTrans" cxnId="{AD430A11-31B6-40E2-AEF6-D21B7DF6F07C}">
      <dgm:prSet/>
      <dgm:spPr/>
      <dgm:t>
        <a:bodyPr/>
        <a:lstStyle/>
        <a:p>
          <a:pPr rtl="1"/>
          <a:endParaRPr lang="fa-IR"/>
        </a:p>
      </dgm:t>
    </dgm:pt>
    <dgm:pt modelId="{C35F1F36-99A3-4184-8CA1-89DE9A281EF1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pPr rtl="1"/>
          <a:r>
            <a:rPr lang="fa-IR" sz="1600" b="1" dirty="0">
              <a:solidFill>
                <a:schemeClr val="tx1"/>
              </a:solidFill>
              <a:cs typeface="B Mitra" panose="00000400000000000000" pitchFamily="2" charset="-78"/>
            </a:rPr>
            <a:t>عدم وفاق حاکمیت در تصمیم گیری برای مشکلات</a:t>
          </a:r>
        </a:p>
      </dgm:t>
    </dgm:pt>
    <dgm:pt modelId="{2117E150-2F42-4032-81BE-8AA19FF1BE5D}" type="parTrans" cxnId="{AB98387B-6F77-4EFF-8ECB-02DF8747B400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pPr rtl="1"/>
          <a:endParaRPr lang="fa-IR"/>
        </a:p>
      </dgm:t>
    </dgm:pt>
    <dgm:pt modelId="{ACCCB95D-3034-495E-81E3-70C47E039BD3}" type="sibTrans" cxnId="{AB98387B-6F77-4EFF-8ECB-02DF8747B400}">
      <dgm:prSet/>
      <dgm:spPr/>
      <dgm:t>
        <a:bodyPr/>
        <a:lstStyle/>
        <a:p>
          <a:pPr rtl="1"/>
          <a:endParaRPr lang="fa-IR"/>
        </a:p>
      </dgm:t>
    </dgm:pt>
    <dgm:pt modelId="{0BAF190A-C65B-4DAF-ABD5-9A3CF38461C9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fa-IR" b="1" dirty="0">
              <a:solidFill>
                <a:schemeClr val="tx1"/>
              </a:solidFill>
              <a:cs typeface="B Mitra" panose="00000400000000000000" pitchFamily="2" charset="-78"/>
            </a:rPr>
            <a:t>راه اندازی کمپین های نه به انتخابات</a:t>
          </a:r>
        </a:p>
      </dgm:t>
    </dgm:pt>
    <dgm:pt modelId="{0DFD6F38-79B6-40A0-8C57-F3444DAD6C13}" type="parTrans" cxnId="{A4EE0421-9F8A-4BE7-9F80-C62B1DDDC513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endParaRPr lang="fa-IR"/>
        </a:p>
      </dgm:t>
    </dgm:pt>
    <dgm:pt modelId="{65AFA81D-8FFD-4F0B-8EE9-44EBF849895E}" type="sibTrans" cxnId="{A4EE0421-9F8A-4BE7-9F80-C62B1DDDC513}">
      <dgm:prSet/>
      <dgm:spPr/>
      <dgm:t>
        <a:bodyPr/>
        <a:lstStyle/>
        <a:p>
          <a:pPr rtl="1"/>
          <a:endParaRPr lang="fa-IR"/>
        </a:p>
      </dgm:t>
    </dgm:pt>
    <dgm:pt modelId="{8DF1025B-8193-42CF-809C-F2555885FE3C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fa-IR" b="1" dirty="0">
              <a:solidFill>
                <a:schemeClr val="tx1"/>
              </a:solidFill>
              <a:cs typeface="B Mitra" panose="00000400000000000000" pitchFamily="2" charset="-78"/>
            </a:rPr>
            <a:t>افزایش تورم و نرخ ارز و کالاهای اساسی</a:t>
          </a:r>
        </a:p>
      </dgm:t>
    </dgm:pt>
    <dgm:pt modelId="{F57ED91F-CDF0-496D-AD80-8B7D57268D6C}" type="parTrans" cxnId="{F0D2243E-1790-4F3D-8191-F6B680BA1D58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endParaRPr lang="fa-IR"/>
        </a:p>
      </dgm:t>
    </dgm:pt>
    <dgm:pt modelId="{5D1CE49D-6195-41B9-91B3-41FDE0813393}" type="sibTrans" cxnId="{F0D2243E-1790-4F3D-8191-F6B680BA1D58}">
      <dgm:prSet/>
      <dgm:spPr/>
      <dgm:t>
        <a:bodyPr/>
        <a:lstStyle/>
        <a:p>
          <a:pPr rtl="1"/>
          <a:endParaRPr lang="fa-IR"/>
        </a:p>
      </dgm:t>
    </dgm:pt>
    <dgm:pt modelId="{78AB09BD-92E9-413F-9600-FF7327C6D464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fa-IR" b="1" dirty="0">
              <a:solidFill>
                <a:schemeClr val="tx1"/>
              </a:solidFill>
              <a:cs typeface="B Mitra" panose="00000400000000000000" pitchFamily="2" charset="-78"/>
            </a:rPr>
            <a:t>برهم ریختگی وضعیت خودرو و مسکن</a:t>
          </a:r>
        </a:p>
      </dgm:t>
    </dgm:pt>
    <dgm:pt modelId="{7A4F189D-327F-429B-973B-1C1E1316102D}" type="parTrans" cxnId="{BD37DF52-1E18-47C4-957E-ED9C5164495D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7E478183-A142-4442-8288-9F656E1B5A4F}" type="sibTrans" cxnId="{BD37DF52-1E18-47C4-957E-ED9C5164495D}">
      <dgm:prSet/>
      <dgm:spPr/>
      <dgm:t>
        <a:bodyPr/>
        <a:lstStyle/>
        <a:p>
          <a:endParaRPr lang="en-US"/>
        </a:p>
      </dgm:t>
    </dgm:pt>
    <dgm:pt modelId="{C5C4DAED-D0DA-4E5D-8988-E763347B8F94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a-IR" sz="1600" b="1" dirty="0">
              <a:solidFill>
                <a:schemeClr val="tx1"/>
              </a:solidFill>
              <a:cs typeface="B Mitra" panose="00000400000000000000" pitchFamily="2" charset="-78"/>
            </a:rPr>
            <a:t>عملکرد تیم ملی فوتبال در مسابقات آسیایی</a:t>
          </a:r>
          <a:endParaRPr lang="fa-IR" sz="1400" b="1" dirty="0">
            <a:solidFill>
              <a:schemeClr val="tx1"/>
            </a:solidFill>
            <a:cs typeface="B Mitra" panose="00000400000000000000" pitchFamily="2" charset="-78"/>
          </a:endParaRPr>
        </a:p>
      </dgm:t>
    </dgm:pt>
    <dgm:pt modelId="{FC2F6255-4C25-43FD-BA59-DDE953F58F3A}" type="parTrans" cxnId="{95EF3CC7-F23B-4A35-888A-E7ECE9E36719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endParaRPr lang="en-US"/>
        </a:p>
      </dgm:t>
    </dgm:pt>
    <dgm:pt modelId="{04C576D7-BBA4-4998-B919-A55288E3C530}" type="sibTrans" cxnId="{95EF3CC7-F23B-4A35-888A-E7ECE9E36719}">
      <dgm:prSet/>
      <dgm:spPr/>
      <dgm:t>
        <a:bodyPr/>
        <a:lstStyle/>
        <a:p>
          <a:endParaRPr lang="en-US"/>
        </a:p>
      </dgm:t>
    </dgm:pt>
    <dgm:pt modelId="{54D04A9C-2117-49A9-8140-8D0D8EAFF174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fa-IR" b="1" dirty="0">
              <a:solidFill>
                <a:schemeClr val="tx1"/>
              </a:solidFill>
              <a:cs typeface="B Mitra" panose="00000400000000000000" pitchFamily="2" charset="-78"/>
            </a:rPr>
            <a:t>عدم ثبات امنیت و افزایش تهدیدات </a:t>
          </a:r>
        </a:p>
      </dgm:t>
    </dgm:pt>
    <dgm:pt modelId="{35E260E9-DF68-49E0-8D36-7C0BA74C106E}" type="parTrans" cxnId="{FC4AD83E-63F6-4B0F-98CF-FAFF8369D5A9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en-US"/>
        </a:p>
      </dgm:t>
    </dgm:pt>
    <dgm:pt modelId="{456BCFEB-B45C-4184-84EA-AC54B7490B3C}" type="sibTrans" cxnId="{FC4AD83E-63F6-4B0F-98CF-FAFF8369D5A9}">
      <dgm:prSet/>
      <dgm:spPr/>
      <dgm:t>
        <a:bodyPr/>
        <a:lstStyle/>
        <a:p>
          <a:endParaRPr lang="en-US"/>
        </a:p>
      </dgm:t>
    </dgm:pt>
    <dgm:pt modelId="{6FECD9C1-743B-416C-BEE0-BE698A5FC2B5}" type="pres">
      <dgm:prSet presAssocID="{8DA17A86-64EC-4CAC-9B67-B8398ED7ACB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C872E70-D53B-4F8B-A443-F0C10CA80F8C}" type="pres">
      <dgm:prSet presAssocID="{38E22405-6B8C-4131-92D5-6FB30F9E3921}" presName="centerShape" presStyleLbl="node0" presStyleIdx="0" presStyleCnt="1"/>
      <dgm:spPr/>
      <dgm:t>
        <a:bodyPr/>
        <a:lstStyle/>
        <a:p>
          <a:endParaRPr lang="en-US"/>
        </a:p>
      </dgm:t>
    </dgm:pt>
    <dgm:pt modelId="{82CFDE8E-DC41-4DF4-A1A7-F2BE6313C0F6}" type="pres">
      <dgm:prSet presAssocID="{31F80B06-1432-49E4-99DA-5DD1E46B4E3A}" presName="parTrans" presStyleLbl="bgSibTrans2D1" presStyleIdx="0" presStyleCnt="9"/>
      <dgm:spPr/>
      <dgm:t>
        <a:bodyPr/>
        <a:lstStyle/>
        <a:p>
          <a:endParaRPr lang="en-US"/>
        </a:p>
      </dgm:t>
    </dgm:pt>
    <dgm:pt modelId="{5A4C5F0B-4F7F-47EA-9AD0-D40D72549A6A}" type="pres">
      <dgm:prSet presAssocID="{8BA18310-2C5C-4F55-923D-09F950DAF497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DE9A25-9211-4493-8812-34D5C793FA95}" type="pres">
      <dgm:prSet presAssocID="{06F87567-E298-4C49-A16A-EE667F943F68}" presName="parTrans" presStyleLbl="bgSibTrans2D1" presStyleIdx="1" presStyleCnt="9"/>
      <dgm:spPr/>
      <dgm:t>
        <a:bodyPr/>
        <a:lstStyle/>
        <a:p>
          <a:endParaRPr lang="en-US"/>
        </a:p>
      </dgm:t>
    </dgm:pt>
    <dgm:pt modelId="{7C8A6654-728C-4AD4-B059-E9D75DEAEC46}" type="pres">
      <dgm:prSet presAssocID="{1A9A4EDC-738E-4E73-9CE9-ED27E47D5813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451AEC-5167-477E-A73D-5F53CCA04ED2}" type="pres">
      <dgm:prSet presAssocID="{35E260E9-DF68-49E0-8D36-7C0BA74C106E}" presName="parTrans" presStyleLbl="bgSibTrans2D1" presStyleIdx="2" presStyleCnt="9"/>
      <dgm:spPr/>
      <dgm:t>
        <a:bodyPr/>
        <a:lstStyle/>
        <a:p>
          <a:endParaRPr lang="en-US"/>
        </a:p>
      </dgm:t>
    </dgm:pt>
    <dgm:pt modelId="{5BA619BA-CF1C-4B16-921C-E39C3DB5DE1C}" type="pres">
      <dgm:prSet presAssocID="{54D04A9C-2117-49A9-8140-8D0D8EAFF174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04788A-371B-4EC3-A343-680B90734DC7}" type="pres">
      <dgm:prSet presAssocID="{F57ED91F-CDF0-496D-AD80-8B7D57268D6C}" presName="parTrans" presStyleLbl="bgSibTrans2D1" presStyleIdx="3" presStyleCnt="9"/>
      <dgm:spPr/>
      <dgm:t>
        <a:bodyPr/>
        <a:lstStyle/>
        <a:p>
          <a:endParaRPr lang="en-US"/>
        </a:p>
      </dgm:t>
    </dgm:pt>
    <dgm:pt modelId="{B9164E5F-DFDA-4519-AB92-A40C65DF3B6A}" type="pres">
      <dgm:prSet presAssocID="{8DF1025B-8193-42CF-809C-F2555885FE3C}" presName="node" presStyleLbl="node1" presStyleIdx="3" presStyleCnt="9" custRadScaleRad="99474" custRadScaleInc="-20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683662-198D-41ED-8BED-F6340A49CF65}" type="pres">
      <dgm:prSet presAssocID="{2117E150-2F42-4032-81BE-8AA19FF1BE5D}" presName="parTrans" presStyleLbl="bgSibTrans2D1" presStyleIdx="4" presStyleCnt="9"/>
      <dgm:spPr/>
      <dgm:t>
        <a:bodyPr/>
        <a:lstStyle/>
        <a:p>
          <a:endParaRPr lang="en-US"/>
        </a:p>
      </dgm:t>
    </dgm:pt>
    <dgm:pt modelId="{4721B87A-CC7D-4D4D-A0DB-D74AA7C940A2}" type="pres">
      <dgm:prSet presAssocID="{C35F1F36-99A3-4184-8CA1-89DE9A281EF1}" presName="node" presStyleLbl="node1" presStyleIdx="4" presStyleCnt="9" custRadScaleRad="101298" custRadScaleInc="-7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966821-9D2C-49A4-ABC6-F857E42DE1F0}" type="pres">
      <dgm:prSet presAssocID="{FC2F6255-4C25-43FD-BA59-DDE953F58F3A}" presName="parTrans" presStyleLbl="bgSibTrans2D1" presStyleIdx="5" presStyleCnt="9"/>
      <dgm:spPr>
        <a:xfrm rot="16943227">
          <a:off x="3773518" y="1704579"/>
          <a:ext cx="2671103" cy="577197"/>
        </a:xfrm>
        <a:prstGeom prst="lef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FCCAE52A-819E-4C66-86E9-B24E92494164}" type="pres">
      <dgm:prSet presAssocID="{C5C4DAED-D0DA-4E5D-8988-E763347B8F94}" presName="node" presStyleLbl="node1" presStyleIdx="5" presStyleCnt="9" custRadScaleRad="99474" custRadScaleInc="-20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1034C7-D152-4A6C-9C8A-0B8610258C94}" type="pres">
      <dgm:prSet presAssocID="{7A4F189D-327F-429B-973B-1C1E1316102D}" presName="parTrans" presStyleLbl="bgSibTrans2D1" presStyleIdx="6" presStyleCnt="9"/>
      <dgm:spPr/>
      <dgm:t>
        <a:bodyPr/>
        <a:lstStyle/>
        <a:p>
          <a:endParaRPr lang="en-US"/>
        </a:p>
      </dgm:t>
    </dgm:pt>
    <dgm:pt modelId="{954AC16C-58CD-48DB-B40D-6758941FAA45}" type="pres">
      <dgm:prSet presAssocID="{78AB09BD-92E9-413F-9600-FF7327C6D464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96F2C2-4DEC-4F12-8704-287B2852CDCE}" type="pres">
      <dgm:prSet presAssocID="{0DFD6F38-79B6-40A0-8C57-F3444DAD6C13}" presName="parTrans" presStyleLbl="bgSibTrans2D1" presStyleIdx="7" presStyleCnt="9"/>
      <dgm:spPr/>
      <dgm:t>
        <a:bodyPr/>
        <a:lstStyle/>
        <a:p>
          <a:endParaRPr lang="en-US"/>
        </a:p>
      </dgm:t>
    </dgm:pt>
    <dgm:pt modelId="{0B1ADE5E-C8F5-4156-BD82-9111E1E734D1}" type="pres">
      <dgm:prSet presAssocID="{0BAF190A-C65B-4DAF-ABD5-9A3CF38461C9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39C061-FED6-48F1-BA75-C011D82123E1}" type="pres">
      <dgm:prSet presAssocID="{4178C84E-601A-49AA-9A74-A7F23B87D569}" presName="parTrans" presStyleLbl="bgSibTrans2D1" presStyleIdx="8" presStyleCnt="9"/>
      <dgm:spPr/>
      <dgm:t>
        <a:bodyPr/>
        <a:lstStyle/>
        <a:p>
          <a:endParaRPr lang="en-US"/>
        </a:p>
      </dgm:t>
    </dgm:pt>
    <dgm:pt modelId="{42187AFB-F0D8-4799-927A-287604782C49}" type="pres">
      <dgm:prSet presAssocID="{2160C805-6E25-41E1-8167-E5F291662637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04A2404-9E97-426D-99D4-ED34AB5FB8B2}" srcId="{38E22405-6B8C-4131-92D5-6FB30F9E3921}" destId="{1A9A4EDC-738E-4E73-9CE9-ED27E47D5813}" srcOrd="1" destOrd="0" parTransId="{06F87567-E298-4C49-A16A-EE667F943F68}" sibTransId="{E211B6CE-D8FC-469F-84DA-2539B34BA772}"/>
    <dgm:cxn modelId="{9A997817-72DF-45D9-8454-80A18294B695}" type="presOf" srcId="{8DA17A86-64EC-4CAC-9B67-B8398ED7ACB8}" destId="{6FECD9C1-743B-416C-BEE0-BE698A5FC2B5}" srcOrd="0" destOrd="0" presId="urn:microsoft.com/office/officeart/2005/8/layout/radial4"/>
    <dgm:cxn modelId="{B912F84A-0DFC-450D-95A4-F92072E2D34F}" type="presOf" srcId="{0DFD6F38-79B6-40A0-8C57-F3444DAD6C13}" destId="{2B96F2C2-4DEC-4F12-8704-287B2852CDCE}" srcOrd="0" destOrd="0" presId="urn:microsoft.com/office/officeart/2005/8/layout/radial4"/>
    <dgm:cxn modelId="{C4401075-4DC7-4BBD-BD12-66D31BBDE477}" type="presOf" srcId="{C35F1F36-99A3-4184-8CA1-89DE9A281EF1}" destId="{4721B87A-CC7D-4D4D-A0DB-D74AA7C940A2}" srcOrd="0" destOrd="0" presId="urn:microsoft.com/office/officeart/2005/8/layout/radial4"/>
    <dgm:cxn modelId="{7402664F-C2AE-4BE5-BA78-EDCB73A03C5E}" type="presOf" srcId="{7A4F189D-327F-429B-973B-1C1E1316102D}" destId="{A01034C7-D152-4A6C-9C8A-0B8610258C94}" srcOrd="0" destOrd="0" presId="urn:microsoft.com/office/officeart/2005/8/layout/radial4"/>
    <dgm:cxn modelId="{4F46B272-585F-482A-9869-08DCFE85F278}" type="presOf" srcId="{C5C4DAED-D0DA-4E5D-8988-E763347B8F94}" destId="{FCCAE52A-819E-4C66-86E9-B24E92494164}" srcOrd="0" destOrd="0" presId="urn:microsoft.com/office/officeart/2005/8/layout/radial4"/>
    <dgm:cxn modelId="{AD430A11-31B6-40E2-AEF6-D21B7DF6F07C}" srcId="{38E22405-6B8C-4131-92D5-6FB30F9E3921}" destId="{2160C805-6E25-41E1-8167-E5F291662637}" srcOrd="8" destOrd="0" parTransId="{4178C84E-601A-49AA-9A74-A7F23B87D569}" sibTransId="{CEDC92C5-19CD-4DCF-8960-DFBD2833961F}"/>
    <dgm:cxn modelId="{02032B75-A3CA-45F5-A7BA-5C4BFAB7E2D8}" srcId="{8DA17A86-64EC-4CAC-9B67-B8398ED7ACB8}" destId="{38E22405-6B8C-4131-92D5-6FB30F9E3921}" srcOrd="0" destOrd="0" parTransId="{977BAB30-CD5E-4AA7-83DB-3C78F468D0EB}" sibTransId="{77F3B899-0A10-4F61-86E5-399BBBD305AD}"/>
    <dgm:cxn modelId="{FC4AD83E-63F6-4B0F-98CF-FAFF8369D5A9}" srcId="{38E22405-6B8C-4131-92D5-6FB30F9E3921}" destId="{54D04A9C-2117-49A9-8140-8D0D8EAFF174}" srcOrd="2" destOrd="0" parTransId="{35E260E9-DF68-49E0-8D36-7C0BA74C106E}" sibTransId="{456BCFEB-B45C-4184-84EA-AC54B7490B3C}"/>
    <dgm:cxn modelId="{421C7E85-2C2A-4CE1-B602-F24C66355C48}" type="presOf" srcId="{06F87567-E298-4C49-A16A-EE667F943F68}" destId="{08DE9A25-9211-4493-8812-34D5C793FA95}" srcOrd="0" destOrd="0" presId="urn:microsoft.com/office/officeart/2005/8/layout/radial4"/>
    <dgm:cxn modelId="{AB98387B-6F77-4EFF-8ECB-02DF8747B400}" srcId="{38E22405-6B8C-4131-92D5-6FB30F9E3921}" destId="{C35F1F36-99A3-4184-8CA1-89DE9A281EF1}" srcOrd="4" destOrd="0" parTransId="{2117E150-2F42-4032-81BE-8AA19FF1BE5D}" sibTransId="{ACCCB95D-3034-495E-81E3-70C47E039BD3}"/>
    <dgm:cxn modelId="{E3BE9576-0DA6-40A8-9F32-05754CC9531A}" type="presOf" srcId="{4178C84E-601A-49AA-9A74-A7F23B87D569}" destId="{FC39C061-FED6-48F1-BA75-C011D82123E1}" srcOrd="0" destOrd="0" presId="urn:microsoft.com/office/officeart/2005/8/layout/radial4"/>
    <dgm:cxn modelId="{7979E805-E0CF-484C-AC44-D147DB4D9D5C}" type="presOf" srcId="{31F80B06-1432-49E4-99DA-5DD1E46B4E3A}" destId="{82CFDE8E-DC41-4DF4-A1A7-F2BE6313C0F6}" srcOrd="0" destOrd="0" presId="urn:microsoft.com/office/officeart/2005/8/layout/radial4"/>
    <dgm:cxn modelId="{86C50714-0873-4066-8691-762FFF5B35F1}" srcId="{38E22405-6B8C-4131-92D5-6FB30F9E3921}" destId="{8BA18310-2C5C-4F55-923D-09F950DAF497}" srcOrd="0" destOrd="0" parTransId="{31F80B06-1432-49E4-99DA-5DD1E46B4E3A}" sibTransId="{2A202ECE-D193-42E3-A6AA-5BDD02B82A3A}"/>
    <dgm:cxn modelId="{D573A0FF-383E-476B-989B-A8FBD4EA9BA6}" type="presOf" srcId="{38E22405-6B8C-4131-92D5-6FB30F9E3921}" destId="{CC872E70-D53B-4F8B-A443-F0C10CA80F8C}" srcOrd="0" destOrd="0" presId="urn:microsoft.com/office/officeart/2005/8/layout/radial4"/>
    <dgm:cxn modelId="{691B3E8E-5249-491B-BFE7-9014380CEBF0}" type="presOf" srcId="{8DF1025B-8193-42CF-809C-F2555885FE3C}" destId="{B9164E5F-DFDA-4519-AB92-A40C65DF3B6A}" srcOrd="0" destOrd="0" presId="urn:microsoft.com/office/officeart/2005/8/layout/radial4"/>
    <dgm:cxn modelId="{35070F66-8F9C-4851-9F43-5402CF207169}" type="presOf" srcId="{2117E150-2F42-4032-81BE-8AA19FF1BE5D}" destId="{FD683662-198D-41ED-8BED-F6340A49CF65}" srcOrd="0" destOrd="0" presId="urn:microsoft.com/office/officeart/2005/8/layout/radial4"/>
    <dgm:cxn modelId="{BD37DF52-1E18-47C4-957E-ED9C5164495D}" srcId="{38E22405-6B8C-4131-92D5-6FB30F9E3921}" destId="{78AB09BD-92E9-413F-9600-FF7327C6D464}" srcOrd="6" destOrd="0" parTransId="{7A4F189D-327F-429B-973B-1C1E1316102D}" sibTransId="{7E478183-A142-4442-8288-9F656E1B5A4F}"/>
    <dgm:cxn modelId="{524D4931-3BA8-4865-9553-2B21E52647EA}" type="presOf" srcId="{F57ED91F-CDF0-496D-AD80-8B7D57268D6C}" destId="{AD04788A-371B-4EC3-A343-680B90734DC7}" srcOrd="0" destOrd="0" presId="urn:microsoft.com/office/officeart/2005/8/layout/radial4"/>
    <dgm:cxn modelId="{4837DE7A-BC57-4F21-A458-C7F72702B8B2}" type="presOf" srcId="{8BA18310-2C5C-4F55-923D-09F950DAF497}" destId="{5A4C5F0B-4F7F-47EA-9AD0-D40D72549A6A}" srcOrd="0" destOrd="0" presId="urn:microsoft.com/office/officeart/2005/8/layout/radial4"/>
    <dgm:cxn modelId="{F0D2243E-1790-4F3D-8191-F6B680BA1D58}" srcId="{38E22405-6B8C-4131-92D5-6FB30F9E3921}" destId="{8DF1025B-8193-42CF-809C-F2555885FE3C}" srcOrd="3" destOrd="0" parTransId="{F57ED91F-CDF0-496D-AD80-8B7D57268D6C}" sibTransId="{5D1CE49D-6195-41B9-91B3-41FDE0813393}"/>
    <dgm:cxn modelId="{14AC1423-7404-4BD8-9D0A-C98826F55768}" type="presOf" srcId="{78AB09BD-92E9-413F-9600-FF7327C6D464}" destId="{954AC16C-58CD-48DB-B40D-6758941FAA45}" srcOrd="0" destOrd="0" presId="urn:microsoft.com/office/officeart/2005/8/layout/radial4"/>
    <dgm:cxn modelId="{95EF3CC7-F23B-4A35-888A-E7ECE9E36719}" srcId="{38E22405-6B8C-4131-92D5-6FB30F9E3921}" destId="{C5C4DAED-D0DA-4E5D-8988-E763347B8F94}" srcOrd="5" destOrd="0" parTransId="{FC2F6255-4C25-43FD-BA59-DDE953F58F3A}" sibTransId="{04C576D7-BBA4-4998-B919-A55288E3C530}"/>
    <dgm:cxn modelId="{E874CC36-0B3E-4DAE-A4D8-1FC6971C7F2A}" type="presOf" srcId="{54D04A9C-2117-49A9-8140-8D0D8EAFF174}" destId="{5BA619BA-CF1C-4B16-921C-E39C3DB5DE1C}" srcOrd="0" destOrd="0" presId="urn:microsoft.com/office/officeart/2005/8/layout/radial4"/>
    <dgm:cxn modelId="{31EBB102-3469-40C9-A028-C28045076EC7}" type="presOf" srcId="{FC2F6255-4C25-43FD-BA59-DDE953F58F3A}" destId="{20966821-9D2C-49A4-ABC6-F857E42DE1F0}" srcOrd="0" destOrd="0" presId="urn:microsoft.com/office/officeart/2005/8/layout/radial4"/>
    <dgm:cxn modelId="{E430B203-EDAA-4324-8269-6F97110698F1}" type="presOf" srcId="{0BAF190A-C65B-4DAF-ABD5-9A3CF38461C9}" destId="{0B1ADE5E-C8F5-4156-BD82-9111E1E734D1}" srcOrd="0" destOrd="0" presId="urn:microsoft.com/office/officeart/2005/8/layout/radial4"/>
    <dgm:cxn modelId="{A4EE0421-9F8A-4BE7-9F80-C62B1DDDC513}" srcId="{38E22405-6B8C-4131-92D5-6FB30F9E3921}" destId="{0BAF190A-C65B-4DAF-ABD5-9A3CF38461C9}" srcOrd="7" destOrd="0" parTransId="{0DFD6F38-79B6-40A0-8C57-F3444DAD6C13}" sibTransId="{65AFA81D-8FFD-4F0B-8EE9-44EBF849895E}"/>
    <dgm:cxn modelId="{BC57E57E-B4EF-4C73-8B75-D65D829A70FA}" type="presOf" srcId="{1A9A4EDC-738E-4E73-9CE9-ED27E47D5813}" destId="{7C8A6654-728C-4AD4-B059-E9D75DEAEC46}" srcOrd="0" destOrd="0" presId="urn:microsoft.com/office/officeart/2005/8/layout/radial4"/>
    <dgm:cxn modelId="{1813E0C4-F9E2-4D4E-AB04-186BE287DDF6}" type="presOf" srcId="{35E260E9-DF68-49E0-8D36-7C0BA74C106E}" destId="{3B451AEC-5167-477E-A73D-5F53CCA04ED2}" srcOrd="0" destOrd="0" presId="urn:microsoft.com/office/officeart/2005/8/layout/radial4"/>
    <dgm:cxn modelId="{5B166427-D3D4-422E-8F72-EC78A95F39F6}" type="presOf" srcId="{2160C805-6E25-41E1-8167-E5F291662637}" destId="{42187AFB-F0D8-4799-927A-287604782C49}" srcOrd="0" destOrd="0" presId="urn:microsoft.com/office/officeart/2005/8/layout/radial4"/>
    <dgm:cxn modelId="{5B70C5D8-14FE-4C8D-B878-40A281DBCBCA}" type="presParOf" srcId="{6FECD9C1-743B-416C-BEE0-BE698A5FC2B5}" destId="{CC872E70-D53B-4F8B-A443-F0C10CA80F8C}" srcOrd="0" destOrd="0" presId="urn:microsoft.com/office/officeart/2005/8/layout/radial4"/>
    <dgm:cxn modelId="{0D53D5A8-1450-400B-86B1-A495923B60CA}" type="presParOf" srcId="{6FECD9C1-743B-416C-BEE0-BE698A5FC2B5}" destId="{82CFDE8E-DC41-4DF4-A1A7-F2BE6313C0F6}" srcOrd="1" destOrd="0" presId="urn:microsoft.com/office/officeart/2005/8/layout/radial4"/>
    <dgm:cxn modelId="{931F03A8-D513-4A07-97E1-3ECEFB0F21CC}" type="presParOf" srcId="{6FECD9C1-743B-416C-BEE0-BE698A5FC2B5}" destId="{5A4C5F0B-4F7F-47EA-9AD0-D40D72549A6A}" srcOrd="2" destOrd="0" presId="urn:microsoft.com/office/officeart/2005/8/layout/radial4"/>
    <dgm:cxn modelId="{6F0F2F6C-D250-4389-AB3F-26CE12524408}" type="presParOf" srcId="{6FECD9C1-743B-416C-BEE0-BE698A5FC2B5}" destId="{08DE9A25-9211-4493-8812-34D5C793FA95}" srcOrd="3" destOrd="0" presId="urn:microsoft.com/office/officeart/2005/8/layout/radial4"/>
    <dgm:cxn modelId="{215CA762-E16D-48AF-B5CE-30C182B416EA}" type="presParOf" srcId="{6FECD9C1-743B-416C-BEE0-BE698A5FC2B5}" destId="{7C8A6654-728C-4AD4-B059-E9D75DEAEC46}" srcOrd="4" destOrd="0" presId="urn:microsoft.com/office/officeart/2005/8/layout/radial4"/>
    <dgm:cxn modelId="{5A5C7D83-6F49-47B8-8BED-30CD635BFEB2}" type="presParOf" srcId="{6FECD9C1-743B-416C-BEE0-BE698A5FC2B5}" destId="{3B451AEC-5167-477E-A73D-5F53CCA04ED2}" srcOrd="5" destOrd="0" presId="urn:microsoft.com/office/officeart/2005/8/layout/radial4"/>
    <dgm:cxn modelId="{51928D76-7569-49D6-BD6D-9F4B77A8A97E}" type="presParOf" srcId="{6FECD9C1-743B-416C-BEE0-BE698A5FC2B5}" destId="{5BA619BA-CF1C-4B16-921C-E39C3DB5DE1C}" srcOrd="6" destOrd="0" presId="urn:microsoft.com/office/officeart/2005/8/layout/radial4"/>
    <dgm:cxn modelId="{2294984A-571C-455C-A0F7-7474321FBCB6}" type="presParOf" srcId="{6FECD9C1-743B-416C-BEE0-BE698A5FC2B5}" destId="{AD04788A-371B-4EC3-A343-680B90734DC7}" srcOrd="7" destOrd="0" presId="urn:microsoft.com/office/officeart/2005/8/layout/radial4"/>
    <dgm:cxn modelId="{F86CFD5E-56B8-440C-B246-A0BE150B4FE2}" type="presParOf" srcId="{6FECD9C1-743B-416C-BEE0-BE698A5FC2B5}" destId="{B9164E5F-DFDA-4519-AB92-A40C65DF3B6A}" srcOrd="8" destOrd="0" presId="urn:microsoft.com/office/officeart/2005/8/layout/radial4"/>
    <dgm:cxn modelId="{8A4D9D37-08F1-4A04-BA7E-BF160E2DB497}" type="presParOf" srcId="{6FECD9C1-743B-416C-BEE0-BE698A5FC2B5}" destId="{FD683662-198D-41ED-8BED-F6340A49CF65}" srcOrd="9" destOrd="0" presId="urn:microsoft.com/office/officeart/2005/8/layout/radial4"/>
    <dgm:cxn modelId="{D9A797AD-50F4-4AFD-AF88-BBF62A0D968E}" type="presParOf" srcId="{6FECD9C1-743B-416C-BEE0-BE698A5FC2B5}" destId="{4721B87A-CC7D-4D4D-A0DB-D74AA7C940A2}" srcOrd="10" destOrd="0" presId="urn:microsoft.com/office/officeart/2005/8/layout/radial4"/>
    <dgm:cxn modelId="{616E9A62-5DBF-4E29-86BA-B7927031A27E}" type="presParOf" srcId="{6FECD9C1-743B-416C-BEE0-BE698A5FC2B5}" destId="{20966821-9D2C-49A4-ABC6-F857E42DE1F0}" srcOrd="11" destOrd="0" presId="urn:microsoft.com/office/officeart/2005/8/layout/radial4"/>
    <dgm:cxn modelId="{15F3AE06-F7DB-4649-9B6E-1B1E391FD3F2}" type="presParOf" srcId="{6FECD9C1-743B-416C-BEE0-BE698A5FC2B5}" destId="{FCCAE52A-819E-4C66-86E9-B24E92494164}" srcOrd="12" destOrd="0" presId="urn:microsoft.com/office/officeart/2005/8/layout/radial4"/>
    <dgm:cxn modelId="{159A9755-7317-4C6E-9281-6BB5AE4E75D2}" type="presParOf" srcId="{6FECD9C1-743B-416C-BEE0-BE698A5FC2B5}" destId="{A01034C7-D152-4A6C-9C8A-0B8610258C94}" srcOrd="13" destOrd="0" presId="urn:microsoft.com/office/officeart/2005/8/layout/radial4"/>
    <dgm:cxn modelId="{3809A217-0D3C-45DE-9F13-9D5B8853EFC3}" type="presParOf" srcId="{6FECD9C1-743B-416C-BEE0-BE698A5FC2B5}" destId="{954AC16C-58CD-48DB-B40D-6758941FAA45}" srcOrd="14" destOrd="0" presId="urn:microsoft.com/office/officeart/2005/8/layout/radial4"/>
    <dgm:cxn modelId="{17F3636B-9AF4-40A9-A1CA-D06F2922718D}" type="presParOf" srcId="{6FECD9C1-743B-416C-BEE0-BE698A5FC2B5}" destId="{2B96F2C2-4DEC-4F12-8704-287B2852CDCE}" srcOrd="15" destOrd="0" presId="urn:microsoft.com/office/officeart/2005/8/layout/radial4"/>
    <dgm:cxn modelId="{EC6949B8-BDED-45A9-A621-9C40C0418D39}" type="presParOf" srcId="{6FECD9C1-743B-416C-BEE0-BE698A5FC2B5}" destId="{0B1ADE5E-C8F5-4156-BD82-9111E1E734D1}" srcOrd="16" destOrd="0" presId="urn:microsoft.com/office/officeart/2005/8/layout/radial4"/>
    <dgm:cxn modelId="{004B192E-977D-408C-8597-3656D9D6AB76}" type="presParOf" srcId="{6FECD9C1-743B-416C-BEE0-BE698A5FC2B5}" destId="{FC39C061-FED6-48F1-BA75-C011D82123E1}" srcOrd="17" destOrd="0" presId="urn:microsoft.com/office/officeart/2005/8/layout/radial4"/>
    <dgm:cxn modelId="{8ED97374-C167-4468-86DE-EF1D0510DA38}" type="presParOf" srcId="{6FECD9C1-743B-416C-BEE0-BE698A5FC2B5}" destId="{42187AFB-F0D8-4799-927A-287604782C49}" srcOrd="1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FE9422-25D5-4B77-B3BA-01536990C280}" type="doc">
      <dgm:prSet loTypeId="urn:microsoft.com/office/officeart/2005/8/layout/chevron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4E21F93-1E2B-418F-B76F-0130B54A45D1}">
      <dgm:prSet phldrT="[Text]" custT="1"/>
      <dgm:spPr/>
      <dgm:t>
        <a:bodyPr/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600" b="1" kern="1200" dirty="0">
              <a:solidFill>
                <a:prstClr val="black"/>
              </a:solidFill>
              <a:latin typeface="Calibri" panose="020F0502020204030204"/>
              <a:ea typeface="+mn-ea"/>
              <a:cs typeface="B Mitra" panose="00000400000000000000" pitchFamily="2" charset="-78"/>
            </a:rPr>
            <a:t>بن بست در مشکلات اقتصادی</a:t>
          </a:r>
          <a:endParaRPr lang="en-US" sz="1600" b="1" kern="1200" dirty="0">
            <a:solidFill>
              <a:prstClr val="black"/>
            </a:solidFill>
            <a:latin typeface="Calibri" panose="020F0502020204030204"/>
            <a:ea typeface="+mn-ea"/>
            <a:cs typeface="B Mitra" panose="00000400000000000000" pitchFamily="2" charset="-78"/>
          </a:endParaRPr>
        </a:p>
      </dgm:t>
    </dgm:pt>
    <dgm:pt modelId="{93D246A1-7E2F-459F-B0EB-36226AFEF142}" type="parTrans" cxnId="{1A9C3728-61DD-4B62-A5B5-054F3AE871C8}">
      <dgm:prSet/>
      <dgm:spPr/>
      <dgm:t>
        <a:bodyPr/>
        <a:lstStyle/>
        <a:p>
          <a:endParaRPr lang="en-US"/>
        </a:p>
      </dgm:t>
    </dgm:pt>
    <dgm:pt modelId="{30D0C199-6927-4102-890E-217A36DF4161}" type="sibTrans" cxnId="{1A9C3728-61DD-4B62-A5B5-054F3AE871C8}">
      <dgm:prSet/>
      <dgm:spPr/>
      <dgm:t>
        <a:bodyPr/>
        <a:lstStyle/>
        <a:p>
          <a:endParaRPr lang="en-US"/>
        </a:p>
      </dgm:t>
    </dgm:pt>
    <dgm:pt modelId="{F0916574-184D-4B83-B0B1-160D9512BB09}">
      <dgm:prSet phldrT="[Text]"/>
      <dgm:spPr/>
      <dgm:t>
        <a:bodyPr/>
        <a:lstStyle/>
        <a:p>
          <a:pPr rtl="1"/>
          <a:r>
            <a:rPr lang="fa-IR" dirty="0">
              <a:solidFill>
                <a:schemeClr val="tx1"/>
              </a:solidFill>
              <a:cs typeface="B Mitra" panose="00000400000000000000" pitchFamily="2" charset="-78"/>
            </a:rPr>
            <a:t>تغییرات و شوک های نرخ ارز</a:t>
          </a:r>
          <a:endParaRPr lang="en-US" dirty="0">
            <a:solidFill>
              <a:schemeClr val="tx1"/>
            </a:solidFill>
            <a:cs typeface="B Mitra" panose="00000400000000000000" pitchFamily="2" charset="-78"/>
          </a:endParaRPr>
        </a:p>
      </dgm:t>
    </dgm:pt>
    <dgm:pt modelId="{D11E94B0-0663-4648-B114-C06B46F9308F}" type="parTrans" cxnId="{974F7B3F-0356-4AA1-83D8-7D16D2012A44}">
      <dgm:prSet/>
      <dgm:spPr/>
      <dgm:t>
        <a:bodyPr/>
        <a:lstStyle/>
        <a:p>
          <a:endParaRPr lang="en-US"/>
        </a:p>
      </dgm:t>
    </dgm:pt>
    <dgm:pt modelId="{E0710052-9271-45E5-9904-F71DB1A09627}" type="sibTrans" cxnId="{974F7B3F-0356-4AA1-83D8-7D16D2012A44}">
      <dgm:prSet/>
      <dgm:spPr/>
      <dgm:t>
        <a:bodyPr/>
        <a:lstStyle/>
        <a:p>
          <a:endParaRPr lang="en-US"/>
        </a:p>
      </dgm:t>
    </dgm:pt>
    <dgm:pt modelId="{A5047826-4005-4EE3-A0F6-282364B68C8C}">
      <dgm:prSet phldrT="[Text]"/>
      <dgm:spPr/>
      <dgm:t>
        <a:bodyPr/>
        <a:lstStyle/>
        <a:p>
          <a:pPr rtl="1"/>
          <a:r>
            <a:rPr lang="fa-IR" dirty="0">
              <a:solidFill>
                <a:schemeClr val="tx1"/>
              </a:solidFill>
              <a:cs typeface="B Mitra" panose="00000400000000000000" pitchFamily="2" charset="-78"/>
            </a:rPr>
            <a:t>برهم ریختگی بازار خودرو و عدم تحقق تولید مسکن</a:t>
          </a:r>
          <a:endParaRPr lang="en-US" dirty="0">
            <a:solidFill>
              <a:schemeClr val="tx1"/>
            </a:solidFill>
            <a:cs typeface="B Mitra" panose="00000400000000000000" pitchFamily="2" charset="-78"/>
          </a:endParaRPr>
        </a:p>
      </dgm:t>
    </dgm:pt>
    <dgm:pt modelId="{265295E0-DE33-4555-8819-61EAA344445C}" type="parTrans" cxnId="{1536F738-D909-4559-9245-1CFCEA9D14D0}">
      <dgm:prSet/>
      <dgm:spPr/>
      <dgm:t>
        <a:bodyPr/>
        <a:lstStyle/>
        <a:p>
          <a:endParaRPr lang="en-US"/>
        </a:p>
      </dgm:t>
    </dgm:pt>
    <dgm:pt modelId="{029CA6F0-3AF5-4EFC-BF77-54225E91CA0B}" type="sibTrans" cxnId="{1536F738-D909-4559-9245-1CFCEA9D14D0}">
      <dgm:prSet/>
      <dgm:spPr/>
      <dgm:t>
        <a:bodyPr/>
        <a:lstStyle/>
        <a:p>
          <a:endParaRPr lang="en-US"/>
        </a:p>
      </dgm:t>
    </dgm:pt>
    <dgm:pt modelId="{888C8695-15B1-49E7-9EBB-AEAEF2C057CB}">
      <dgm:prSet phldrT="[Text]" custT="1"/>
      <dgm:spPr/>
      <dgm:t>
        <a:bodyPr/>
        <a:lstStyle/>
        <a:p>
          <a:pPr rtl="1"/>
          <a:r>
            <a:rPr lang="fa-IR" sz="1600" b="1" kern="1200" dirty="0">
              <a:solidFill>
                <a:prstClr val="black"/>
              </a:solidFill>
              <a:latin typeface="Calibri" panose="020F0502020204030204"/>
              <a:ea typeface="+mn-ea"/>
              <a:cs typeface="B Mitra" panose="00000400000000000000" pitchFamily="2" charset="-78"/>
            </a:rPr>
            <a:t>فراگیری فساد در کشور</a:t>
          </a:r>
          <a:endParaRPr lang="en-US" sz="1600" b="1" kern="1200" dirty="0">
            <a:solidFill>
              <a:prstClr val="black"/>
            </a:solidFill>
            <a:latin typeface="Calibri" panose="020F0502020204030204"/>
            <a:ea typeface="+mn-ea"/>
            <a:cs typeface="B Mitra" panose="00000400000000000000" pitchFamily="2" charset="-78"/>
          </a:endParaRPr>
        </a:p>
      </dgm:t>
    </dgm:pt>
    <dgm:pt modelId="{3A4EC44D-157D-4925-9695-BA7F82BB367D}" type="parTrans" cxnId="{B132B378-6AFE-4B70-9F96-E3FD970B5FA1}">
      <dgm:prSet/>
      <dgm:spPr/>
      <dgm:t>
        <a:bodyPr/>
        <a:lstStyle/>
        <a:p>
          <a:endParaRPr lang="en-US"/>
        </a:p>
      </dgm:t>
    </dgm:pt>
    <dgm:pt modelId="{4943876E-4C45-46D8-A92B-B27DA17FAAFA}" type="sibTrans" cxnId="{B132B378-6AFE-4B70-9F96-E3FD970B5FA1}">
      <dgm:prSet/>
      <dgm:spPr/>
      <dgm:t>
        <a:bodyPr/>
        <a:lstStyle/>
        <a:p>
          <a:endParaRPr lang="en-US"/>
        </a:p>
      </dgm:t>
    </dgm:pt>
    <dgm:pt modelId="{5200DA57-F09B-4B38-973B-F923E689D800}">
      <dgm:prSet phldrT="[Text]"/>
      <dgm:spPr/>
      <dgm:t>
        <a:bodyPr/>
        <a:lstStyle/>
        <a:p>
          <a:pPr rtl="1"/>
          <a:r>
            <a:rPr lang="fa-IR" dirty="0">
              <a:solidFill>
                <a:schemeClr val="tx1"/>
              </a:solidFill>
              <a:cs typeface="B Mitra" panose="00000400000000000000" pitchFamily="2" charset="-78"/>
            </a:rPr>
            <a:t>خبرپراکنی چای دبش</a:t>
          </a:r>
          <a:endParaRPr lang="en-US" dirty="0">
            <a:solidFill>
              <a:schemeClr val="tx1"/>
            </a:solidFill>
            <a:cs typeface="B Mitra" panose="00000400000000000000" pitchFamily="2" charset="-78"/>
          </a:endParaRPr>
        </a:p>
      </dgm:t>
    </dgm:pt>
    <dgm:pt modelId="{02C9F83C-1001-4DBB-AE2D-6DD855252302}" type="parTrans" cxnId="{8C370022-C3DA-4A18-A94F-3546F47482A2}">
      <dgm:prSet/>
      <dgm:spPr/>
      <dgm:t>
        <a:bodyPr/>
        <a:lstStyle/>
        <a:p>
          <a:endParaRPr lang="en-US"/>
        </a:p>
      </dgm:t>
    </dgm:pt>
    <dgm:pt modelId="{8CD0CEA9-C128-4ABC-93BF-FB6F844BAB40}" type="sibTrans" cxnId="{8C370022-C3DA-4A18-A94F-3546F47482A2}">
      <dgm:prSet/>
      <dgm:spPr/>
      <dgm:t>
        <a:bodyPr/>
        <a:lstStyle/>
        <a:p>
          <a:endParaRPr lang="en-US"/>
        </a:p>
      </dgm:t>
    </dgm:pt>
    <dgm:pt modelId="{59F6F90E-89F6-455B-BFB2-F346E2C850C6}">
      <dgm:prSet phldrT="[Text]"/>
      <dgm:spPr/>
      <dgm:t>
        <a:bodyPr/>
        <a:lstStyle/>
        <a:p>
          <a:pPr rtl="1"/>
          <a:r>
            <a:rPr lang="fa-IR" dirty="0">
              <a:solidFill>
                <a:schemeClr val="tx1"/>
              </a:solidFill>
              <a:cs typeface="B Mitra" panose="00000400000000000000" pitchFamily="2" charset="-78"/>
            </a:rPr>
            <a:t>پایین آوردن دیوارنگاره ولیعصر در مورد بانکها</a:t>
          </a:r>
          <a:endParaRPr lang="en-US" dirty="0">
            <a:solidFill>
              <a:schemeClr val="tx1"/>
            </a:solidFill>
            <a:cs typeface="B Mitra" panose="00000400000000000000" pitchFamily="2" charset="-78"/>
          </a:endParaRPr>
        </a:p>
      </dgm:t>
    </dgm:pt>
    <dgm:pt modelId="{DCB169CA-DEB7-4C15-8DDA-B23C24721CA9}" type="parTrans" cxnId="{78E48107-C336-44D7-BC30-2E9882D25B04}">
      <dgm:prSet/>
      <dgm:spPr/>
      <dgm:t>
        <a:bodyPr/>
        <a:lstStyle/>
        <a:p>
          <a:endParaRPr lang="en-US"/>
        </a:p>
      </dgm:t>
    </dgm:pt>
    <dgm:pt modelId="{E248A245-B366-410B-854D-22307C1DD27B}" type="sibTrans" cxnId="{78E48107-C336-44D7-BC30-2E9882D25B04}">
      <dgm:prSet/>
      <dgm:spPr/>
      <dgm:t>
        <a:bodyPr/>
        <a:lstStyle/>
        <a:p>
          <a:endParaRPr lang="en-US"/>
        </a:p>
      </dgm:t>
    </dgm:pt>
    <dgm:pt modelId="{7E427EF8-246D-4DB1-98B8-3FD73890EE87}">
      <dgm:prSet phldrT="[Text]" custT="1"/>
      <dgm:spPr/>
      <dgm:t>
        <a:bodyPr/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600" b="1" kern="1200" dirty="0">
              <a:solidFill>
                <a:prstClr val="black"/>
              </a:solidFill>
              <a:latin typeface="Calibri" panose="020F0502020204030204"/>
              <a:ea typeface="+mn-ea"/>
              <a:cs typeface="B Mitra" panose="00000400000000000000" pitchFamily="2" charset="-78"/>
            </a:rPr>
            <a:t>اراده مسئولین در حل مشکلات</a:t>
          </a:r>
          <a:endParaRPr lang="en-US" sz="1600" b="1" kern="1200" dirty="0">
            <a:solidFill>
              <a:prstClr val="black"/>
            </a:solidFill>
            <a:latin typeface="Calibri" panose="020F0502020204030204"/>
            <a:ea typeface="+mn-ea"/>
            <a:cs typeface="B Mitra" panose="00000400000000000000" pitchFamily="2" charset="-78"/>
          </a:endParaRPr>
        </a:p>
      </dgm:t>
    </dgm:pt>
    <dgm:pt modelId="{C1C26E62-C120-4633-80CD-764EEE197E08}" type="parTrans" cxnId="{9E5F4238-2E86-467D-8E28-A484DFD4F243}">
      <dgm:prSet/>
      <dgm:spPr/>
      <dgm:t>
        <a:bodyPr/>
        <a:lstStyle/>
        <a:p>
          <a:endParaRPr lang="en-US"/>
        </a:p>
      </dgm:t>
    </dgm:pt>
    <dgm:pt modelId="{6FC9E13E-37EC-42D5-AA72-64BAE02285D1}" type="sibTrans" cxnId="{9E5F4238-2E86-467D-8E28-A484DFD4F243}">
      <dgm:prSet/>
      <dgm:spPr/>
      <dgm:t>
        <a:bodyPr/>
        <a:lstStyle/>
        <a:p>
          <a:endParaRPr lang="en-US"/>
        </a:p>
      </dgm:t>
    </dgm:pt>
    <dgm:pt modelId="{C599CFCD-9CCA-4B7E-9EC6-4734B5FE3A23}">
      <dgm:prSet phldrT="[Text]"/>
      <dgm:spPr/>
      <dgm:t>
        <a:bodyPr/>
        <a:lstStyle/>
        <a:p>
          <a:pPr rtl="1"/>
          <a:r>
            <a:rPr lang="fa-IR" dirty="0">
              <a:solidFill>
                <a:schemeClr val="tx1"/>
              </a:solidFill>
              <a:cs typeface="B Mitra" panose="00000400000000000000" pitchFamily="2" charset="-78"/>
            </a:rPr>
            <a:t>راهکاری ندارند</a:t>
          </a:r>
          <a:endParaRPr lang="en-US" dirty="0">
            <a:solidFill>
              <a:schemeClr val="tx1"/>
            </a:solidFill>
            <a:cs typeface="B Mitra" panose="00000400000000000000" pitchFamily="2" charset="-78"/>
          </a:endParaRPr>
        </a:p>
      </dgm:t>
    </dgm:pt>
    <dgm:pt modelId="{D7EC0758-E9F6-4E2A-A6F3-DB68047DB4E8}" type="parTrans" cxnId="{4CB349E4-8C21-48D7-9F3C-638B0EDFDE55}">
      <dgm:prSet/>
      <dgm:spPr/>
      <dgm:t>
        <a:bodyPr/>
        <a:lstStyle/>
        <a:p>
          <a:endParaRPr lang="en-US"/>
        </a:p>
      </dgm:t>
    </dgm:pt>
    <dgm:pt modelId="{83710A54-9EAD-439A-920D-7A05E759B2DB}" type="sibTrans" cxnId="{4CB349E4-8C21-48D7-9F3C-638B0EDFDE55}">
      <dgm:prSet/>
      <dgm:spPr/>
      <dgm:t>
        <a:bodyPr/>
        <a:lstStyle/>
        <a:p>
          <a:endParaRPr lang="en-US"/>
        </a:p>
      </dgm:t>
    </dgm:pt>
    <dgm:pt modelId="{5E696289-141A-4872-B494-5372DAB4C447}">
      <dgm:prSet phldrT="[Text]"/>
      <dgm:spPr/>
      <dgm:t>
        <a:bodyPr/>
        <a:lstStyle/>
        <a:p>
          <a:pPr rtl="1"/>
          <a:r>
            <a:rPr lang="fa-IR" dirty="0">
              <a:solidFill>
                <a:schemeClr val="tx1"/>
              </a:solidFill>
              <a:cs typeface="B Mitra" panose="00000400000000000000" pitchFamily="2" charset="-78"/>
            </a:rPr>
            <a:t>قول ها و وعده های اینها محقق نشده</a:t>
          </a:r>
          <a:endParaRPr lang="en-US" dirty="0">
            <a:solidFill>
              <a:schemeClr val="tx1"/>
            </a:solidFill>
            <a:cs typeface="B Mitra" panose="00000400000000000000" pitchFamily="2" charset="-78"/>
          </a:endParaRPr>
        </a:p>
      </dgm:t>
    </dgm:pt>
    <dgm:pt modelId="{6B6E9FB5-81DA-4106-A137-983B5A519658}" type="parTrans" cxnId="{4BABBBF8-F536-4C8E-9964-A06FE49E307B}">
      <dgm:prSet/>
      <dgm:spPr/>
      <dgm:t>
        <a:bodyPr/>
        <a:lstStyle/>
        <a:p>
          <a:endParaRPr lang="en-US"/>
        </a:p>
      </dgm:t>
    </dgm:pt>
    <dgm:pt modelId="{B5B5ABDF-DB8F-42DF-A471-70E522ADD1F5}" type="sibTrans" cxnId="{4BABBBF8-F536-4C8E-9964-A06FE49E307B}">
      <dgm:prSet/>
      <dgm:spPr/>
      <dgm:t>
        <a:bodyPr/>
        <a:lstStyle/>
        <a:p>
          <a:endParaRPr lang="en-US"/>
        </a:p>
      </dgm:t>
    </dgm:pt>
    <dgm:pt modelId="{6FE63B58-9AEC-4B91-B3CF-1B71A15C4735}">
      <dgm:prSet phldrT="[Text]" custT="1"/>
      <dgm:spPr/>
      <dgm:t>
        <a:bodyPr/>
        <a:lstStyle/>
        <a:p>
          <a:pPr rtl="1"/>
          <a:r>
            <a:rPr lang="fa-IR" sz="1600" b="1" dirty="0">
              <a:solidFill>
                <a:schemeClr val="tx1"/>
              </a:solidFill>
              <a:cs typeface="B Mitra" panose="00000400000000000000" pitchFamily="2" charset="-78"/>
            </a:rPr>
            <a:t>بن بست در محیط زیست</a:t>
          </a:r>
          <a:endParaRPr lang="en-US" sz="1600" b="1" dirty="0">
            <a:solidFill>
              <a:schemeClr val="tx1"/>
            </a:solidFill>
            <a:cs typeface="B Mitra" panose="00000400000000000000" pitchFamily="2" charset="-78"/>
          </a:endParaRPr>
        </a:p>
      </dgm:t>
    </dgm:pt>
    <dgm:pt modelId="{30F608A8-E8DF-440E-B8B2-8B9AD1194FC4}" type="parTrans" cxnId="{F6D9F730-93AF-47E7-A04C-C012F2FF9EB4}">
      <dgm:prSet/>
      <dgm:spPr/>
      <dgm:t>
        <a:bodyPr/>
        <a:lstStyle/>
        <a:p>
          <a:endParaRPr lang="en-US"/>
        </a:p>
      </dgm:t>
    </dgm:pt>
    <dgm:pt modelId="{D4BACA21-6470-4123-9590-70B663954B09}" type="sibTrans" cxnId="{F6D9F730-93AF-47E7-A04C-C012F2FF9EB4}">
      <dgm:prSet/>
      <dgm:spPr/>
      <dgm:t>
        <a:bodyPr/>
        <a:lstStyle/>
        <a:p>
          <a:endParaRPr lang="en-US"/>
        </a:p>
      </dgm:t>
    </dgm:pt>
    <dgm:pt modelId="{74860CC6-7F18-4437-A798-7CB06CDFD293}">
      <dgm:prSet phldrT="[Text]"/>
      <dgm:spPr/>
      <dgm:t>
        <a:bodyPr/>
        <a:lstStyle/>
        <a:p>
          <a:pPr rtl="1"/>
          <a:r>
            <a:rPr lang="fa-IR" dirty="0">
              <a:solidFill>
                <a:schemeClr val="tx1"/>
              </a:solidFill>
              <a:cs typeface="B Mitra" panose="00000400000000000000" pitchFamily="2" charset="-78"/>
            </a:rPr>
            <a:t>آلودگی هوا و خشکسالی و کاهش باران</a:t>
          </a:r>
          <a:endParaRPr lang="en-US" dirty="0">
            <a:solidFill>
              <a:schemeClr val="tx1"/>
            </a:solidFill>
            <a:cs typeface="B Mitra" panose="00000400000000000000" pitchFamily="2" charset="-78"/>
          </a:endParaRPr>
        </a:p>
      </dgm:t>
    </dgm:pt>
    <dgm:pt modelId="{78FF86C0-2F49-480B-9BB3-5CB7E791C74F}" type="parTrans" cxnId="{FE28E272-69F2-4F4A-A6C9-8D2080AE61E4}">
      <dgm:prSet/>
      <dgm:spPr/>
      <dgm:t>
        <a:bodyPr/>
        <a:lstStyle/>
        <a:p>
          <a:endParaRPr lang="en-US"/>
        </a:p>
      </dgm:t>
    </dgm:pt>
    <dgm:pt modelId="{1E35A8FF-38C8-4A07-8D63-44E723269028}" type="sibTrans" cxnId="{FE28E272-69F2-4F4A-A6C9-8D2080AE61E4}">
      <dgm:prSet/>
      <dgm:spPr/>
      <dgm:t>
        <a:bodyPr/>
        <a:lstStyle/>
        <a:p>
          <a:endParaRPr lang="en-US"/>
        </a:p>
      </dgm:t>
    </dgm:pt>
    <dgm:pt modelId="{FC679284-0ED5-481E-BE35-B7F9E3C04043}">
      <dgm:prSet phldrT="[Text]"/>
      <dgm:spPr/>
      <dgm:t>
        <a:bodyPr/>
        <a:lstStyle/>
        <a:p>
          <a:pPr rtl="1"/>
          <a:r>
            <a:rPr lang="fa-IR" dirty="0">
              <a:solidFill>
                <a:schemeClr val="tx1"/>
              </a:solidFill>
              <a:cs typeface="B Mitra" panose="00000400000000000000" pitchFamily="2" charset="-78"/>
            </a:rPr>
            <a:t>از بین رفتن گونه های حیوانات</a:t>
          </a:r>
          <a:endParaRPr lang="en-US" dirty="0">
            <a:solidFill>
              <a:schemeClr val="tx1"/>
            </a:solidFill>
            <a:cs typeface="B Mitra" panose="00000400000000000000" pitchFamily="2" charset="-78"/>
          </a:endParaRPr>
        </a:p>
      </dgm:t>
    </dgm:pt>
    <dgm:pt modelId="{F33B3CB9-A71F-4F72-916F-DFAC52AE7336}" type="parTrans" cxnId="{D00BEA1A-97F3-449A-B836-172B24BE7AE6}">
      <dgm:prSet/>
      <dgm:spPr/>
      <dgm:t>
        <a:bodyPr/>
        <a:lstStyle/>
        <a:p>
          <a:endParaRPr lang="en-US"/>
        </a:p>
      </dgm:t>
    </dgm:pt>
    <dgm:pt modelId="{2308D70B-A475-45EE-B944-504962AD0A2D}" type="sibTrans" cxnId="{D00BEA1A-97F3-449A-B836-172B24BE7AE6}">
      <dgm:prSet/>
      <dgm:spPr/>
      <dgm:t>
        <a:bodyPr/>
        <a:lstStyle/>
        <a:p>
          <a:endParaRPr lang="en-US"/>
        </a:p>
      </dgm:t>
    </dgm:pt>
    <dgm:pt modelId="{5280B101-A84D-4D92-850B-6BF238A97F62}" type="pres">
      <dgm:prSet presAssocID="{25FE9422-25D5-4B77-B3BA-01536990C280}" presName="linearFlow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55F7B98-CD2A-4E2B-AA3C-028E1FF6E03D}" type="pres">
      <dgm:prSet presAssocID="{64E21F93-1E2B-418F-B76F-0130B54A45D1}" presName="composite" presStyleCnt="0"/>
      <dgm:spPr/>
    </dgm:pt>
    <dgm:pt modelId="{C69267BF-FA7F-484F-B606-B9CF85B8E02F}" type="pres">
      <dgm:prSet presAssocID="{64E21F93-1E2B-418F-B76F-0130B54A45D1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DD3506-184E-471B-B76E-7744629DF171}" type="pres">
      <dgm:prSet presAssocID="{64E21F93-1E2B-418F-B76F-0130B54A45D1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8614E8-2547-4FCC-B2BF-753326B73712}" type="pres">
      <dgm:prSet presAssocID="{30D0C199-6927-4102-890E-217A36DF4161}" presName="sp" presStyleCnt="0"/>
      <dgm:spPr/>
    </dgm:pt>
    <dgm:pt modelId="{0F27299E-C94D-46F3-9076-583E7BDF8429}" type="pres">
      <dgm:prSet presAssocID="{6FE63B58-9AEC-4B91-B3CF-1B71A15C4735}" presName="composite" presStyleCnt="0"/>
      <dgm:spPr/>
    </dgm:pt>
    <dgm:pt modelId="{D8FE2F20-1AC0-4A27-8331-746885446D95}" type="pres">
      <dgm:prSet presAssocID="{6FE63B58-9AEC-4B91-B3CF-1B71A15C4735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9CFCAF-D1AA-434E-8AE0-F164B956D46E}" type="pres">
      <dgm:prSet presAssocID="{6FE63B58-9AEC-4B91-B3CF-1B71A15C4735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CD4EFD-0A93-4632-9159-DD468BA19365}" type="pres">
      <dgm:prSet presAssocID="{D4BACA21-6470-4123-9590-70B663954B09}" presName="sp" presStyleCnt="0"/>
      <dgm:spPr/>
    </dgm:pt>
    <dgm:pt modelId="{D4ABACFB-C7A6-47C9-B794-18C7E9176B2A}" type="pres">
      <dgm:prSet presAssocID="{888C8695-15B1-49E7-9EBB-AEAEF2C057CB}" presName="composite" presStyleCnt="0"/>
      <dgm:spPr/>
    </dgm:pt>
    <dgm:pt modelId="{59E65379-A1D0-47F3-BC63-32160D40D05B}" type="pres">
      <dgm:prSet presAssocID="{888C8695-15B1-49E7-9EBB-AEAEF2C057CB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D10E8D-2FA8-4703-8EA6-BA41E914B38E}" type="pres">
      <dgm:prSet presAssocID="{888C8695-15B1-49E7-9EBB-AEAEF2C057CB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923717-532C-4DEF-9F7D-CB9BB4968B02}" type="pres">
      <dgm:prSet presAssocID="{4943876E-4C45-46D8-A92B-B27DA17FAAFA}" presName="sp" presStyleCnt="0"/>
      <dgm:spPr/>
    </dgm:pt>
    <dgm:pt modelId="{E8F535F4-FBB3-483B-949E-B55137C55E60}" type="pres">
      <dgm:prSet presAssocID="{7E427EF8-246D-4DB1-98B8-3FD73890EE87}" presName="composite" presStyleCnt="0"/>
      <dgm:spPr/>
    </dgm:pt>
    <dgm:pt modelId="{3DF7A08F-2B2E-4C8C-BCFF-E4F5891480C1}" type="pres">
      <dgm:prSet presAssocID="{7E427EF8-246D-4DB1-98B8-3FD73890EE87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674A1D-9B78-434C-85B3-E30CCC8CFA86}" type="pres">
      <dgm:prSet presAssocID="{7E427EF8-246D-4DB1-98B8-3FD73890EE87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00BEA1A-97F3-449A-B836-172B24BE7AE6}" srcId="{6FE63B58-9AEC-4B91-B3CF-1B71A15C4735}" destId="{FC679284-0ED5-481E-BE35-B7F9E3C04043}" srcOrd="1" destOrd="0" parTransId="{F33B3CB9-A71F-4F72-916F-DFAC52AE7336}" sibTransId="{2308D70B-A475-45EE-B944-504962AD0A2D}"/>
    <dgm:cxn modelId="{F6D9F730-93AF-47E7-A04C-C012F2FF9EB4}" srcId="{25FE9422-25D5-4B77-B3BA-01536990C280}" destId="{6FE63B58-9AEC-4B91-B3CF-1B71A15C4735}" srcOrd="1" destOrd="0" parTransId="{30F608A8-E8DF-440E-B8B2-8B9AD1194FC4}" sibTransId="{D4BACA21-6470-4123-9590-70B663954B09}"/>
    <dgm:cxn modelId="{BF579FAD-583B-4F75-9B6F-42A2A0DBF00F}" type="presOf" srcId="{A5047826-4005-4EE3-A0F6-282364B68C8C}" destId="{E8DD3506-184E-471B-B76E-7744629DF171}" srcOrd="0" destOrd="1" presId="urn:microsoft.com/office/officeart/2005/8/layout/chevron2"/>
    <dgm:cxn modelId="{1536F738-D909-4559-9245-1CFCEA9D14D0}" srcId="{64E21F93-1E2B-418F-B76F-0130B54A45D1}" destId="{A5047826-4005-4EE3-A0F6-282364B68C8C}" srcOrd="1" destOrd="0" parTransId="{265295E0-DE33-4555-8819-61EAA344445C}" sibTransId="{029CA6F0-3AF5-4EFC-BF77-54225E91CA0B}"/>
    <dgm:cxn modelId="{8BA56F0A-4341-4877-94DB-470785424398}" type="presOf" srcId="{7E427EF8-246D-4DB1-98B8-3FD73890EE87}" destId="{3DF7A08F-2B2E-4C8C-BCFF-E4F5891480C1}" srcOrd="0" destOrd="0" presId="urn:microsoft.com/office/officeart/2005/8/layout/chevron2"/>
    <dgm:cxn modelId="{7F1230E6-5FA5-42DD-9979-01BD4336CECB}" type="presOf" srcId="{74860CC6-7F18-4437-A798-7CB06CDFD293}" destId="{029CFCAF-D1AA-434E-8AE0-F164B956D46E}" srcOrd="0" destOrd="0" presId="urn:microsoft.com/office/officeart/2005/8/layout/chevron2"/>
    <dgm:cxn modelId="{4BABBBF8-F536-4C8E-9964-A06FE49E307B}" srcId="{7E427EF8-246D-4DB1-98B8-3FD73890EE87}" destId="{5E696289-141A-4872-B494-5372DAB4C447}" srcOrd="1" destOrd="0" parTransId="{6B6E9FB5-81DA-4106-A137-983B5A519658}" sibTransId="{B5B5ABDF-DB8F-42DF-A471-70E522ADD1F5}"/>
    <dgm:cxn modelId="{54C76264-EF4A-49FA-873C-6D5B9B3F1F14}" type="presOf" srcId="{5E696289-141A-4872-B494-5372DAB4C447}" destId="{BA674A1D-9B78-434C-85B3-E30CCC8CFA86}" srcOrd="0" destOrd="1" presId="urn:microsoft.com/office/officeart/2005/8/layout/chevron2"/>
    <dgm:cxn modelId="{0988E834-998D-4D67-B7ED-7815E799680F}" type="presOf" srcId="{59F6F90E-89F6-455B-BFB2-F346E2C850C6}" destId="{BAD10E8D-2FA8-4703-8EA6-BA41E914B38E}" srcOrd="0" destOrd="1" presId="urn:microsoft.com/office/officeart/2005/8/layout/chevron2"/>
    <dgm:cxn modelId="{2BEB7412-7C16-4A2C-8D35-7AD7B254C210}" type="presOf" srcId="{5200DA57-F09B-4B38-973B-F923E689D800}" destId="{BAD10E8D-2FA8-4703-8EA6-BA41E914B38E}" srcOrd="0" destOrd="0" presId="urn:microsoft.com/office/officeart/2005/8/layout/chevron2"/>
    <dgm:cxn modelId="{9889EF8E-0BAB-447B-832D-1A8A3F613046}" type="presOf" srcId="{FC679284-0ED5-481E-BE35-B7F9E3C04043}" destId="{029CFCAF-D1AA-434E-8AE0-F164B956D46E}" srcOrd="0" destOrd="1" presId="urn:microsoft.com/office/officeart/2005/8/layout/chevron2"/>
    <dgm:cxn modelId="{0E155AB4-34CA-4315-AD8F-5162D3D1EBD2}" type="presOf" srcId="{64E21F93-1E2B-418F-B76F-0130B54A45D1}" destId="{C69267BF-FA7F-484F-B606-B9CF85B8E02F}" srcOrd="0" destOrd="0" presId="urn:microsoft.com/office/officeart/2005/8/layout/chevron2"/>
    <dgm:cxn modelId="{F75B9C99-D837-44E5-88CD-BDA708D0D686}" type="presOf" srcId="{888C8695-15B1-49E7-9EBB-AEAEF2C057CB}" destId="{59E65379-A1D0-47F3-BC63-32160D40D05B}" srcOrd="0" destOrd="0" presId="urn:microsoft.com/office/officeart/2005/8/layout/chevron2"/>
    <dgm:cxn modelId="{FE28E272-69F2-4F4A-A6C9-8D2080AE61E4}" srcId="{6FE63B58-9AEC-4B91-B3CF-1B71A15C4735}" destId="{74860CC6-7F18-4437-A798-7CB06CDFD293}" srcOrd="0" destOrd="0" parTransId="{78FF86C0-2F49-480B-9BB3-5CB7E791C74F}" sibTransId="{1E35A8FF-38C8-4A07-8D63-44E723269028}"/>
    <dgm:cxn modelId="{3AB378F2-5ABC-45D4-B5A0-9DAE4727EACA}" type="presOf" srcId="{6FE63B58-9AEC-4B91-B3CF-1B71A15C4735}" destId="{D8FE2F20-1AC0-4A27-8331-746885446D95}" srcOrd="0" destOrd="0" presId="urn:microsoft.com/office/officeart/2005/8/layout/chevron2"/>
    <dgm:cxn modelId="{974F7B3F-0356-4AA1-83D8-7D16D2012A44}" srcId="{64E21F93-1E2B-418F-B76F-0130B54A45D1}" destId="{F0916574-184D-4B83-B0B1-160D9512BB09}" srcOrd="0" destOrd="0" parTransId="{D11E94B0-0663-4648-B114-C06B46F9308F}" sibTransId="{E0710052-9271-45E5-9904-F71DB1A09627}"/>
    <dgm:cxn modelId="{B132B378-6AFE-4B70-9F96-E3FD970B5FA1}" srcId="{25FE9422-25D5-4B77-B3BA-01536990C280}" destId="{888C8695-15B1-49E7-9EBB-AEAEF2C057CB}" srcOrd="2" destOrd="0" parTransId="{3A4EC44D-157D-4925-9695-BA7F82BB367D}" sibTransId="{4943876E-4C45-46D8-A92B-B27DA17FAAFA}"/>
    <dgm:cxn modelId="{3EB097A7-DF61-4967-B0EA-1178CB71DCBF}" type="presOf" srcId="{25FE9422-25D5-4B77-B3BA-01536990C280}" destId="{5280B101-A84D-4D92-850B-6BF238A97F62}" srcOrd="0" destOrd="0" presId="urn:microsoft.com/office/officeart/2005/8/layout/chevron2"/>
    <dgm:cxn modelId="{9E5F4238-2E86-467D-8E28-A484DFD4F243}" srcId="{25FE9422-25D5-4B77-B3BA-01536990C280}" destId="{7E427EF8-246D-4DB1-98B8-3FD73890EE87}" srcOrd="3" destOrd="0" parTransId="{C1C26E62-C120-4633-80CD-764EEE197E08}" sibTransId="{6FC9E13E-37EC-42D5-AA72-64BAE02285D1}"/>
    <dgm:cxn modelId="{78E48107-C336-44D7-BC30-2E9882D25B04}" srcId="{888C8695-15B1-49E7-9EBB-AEAEF2C057CB}" destId="{59F6F90E-89F6-455B-BFB2-F346E2C850C6}" srcOrd="1" destOrd="0" parTransId="{DCB169CA-DEB7-4C15-8DDA-B23C24721CA9}" sibTransId="{E248A245-B366-410B-854D-22307C1DD27B}"/>
    <dgm:cxn modelId="{EB22D808-3639-49A3-83EA-4DE00EA9C12E}" type="presOf" srcId="{C599CFCD-9CCA-4B7E-9EC6-4734B5FE3A23}" destId="{BA674A1D-9B78-434C-85B3-E30CCC8CFA86}" srcOrd="0" destOrd="0" presId="urn:microsoft.com/office/officeart/2005/8/layout/chevron2"/>
    <dgm:cxn modelId="{C01378AC-4365-469B-83E9-4AFB1052D07E}" type="presOf" srcId="{F0916574-184D-4B83-B0B1-160D9512BB09}" destId="{E8DD3506-184E-471B-B76E-7744629DF171}" srcOrd="0" destOrd="0" presId="urn:microsoft.com/office/officeart/2005/8/layout/chevron2"/>
    <dgm:cxn modelId="{4CB349E4-8C21-48D7-9F3C-638B0EDFDE55}" srcId="{7E427EF8-246D-4DB1-98B8-3FD73890EE87}" destId="{C599CFCD-9CCA-4B7E-9EC6-4734B5FE3A23}" srcOrd="0" destOrd="0" parTransId="{D7EC0758-E9F6-4E2A-A6F3-DB68047DB4E8}" sibTransId="{83710A54-9EAD-439A-920D-7A05E759B2DB}"/>
    <dgm:cxn modelId="{8C370022-C3DA-4A18-A94F-3546F47482A2}" srcId="{888C8695-15B1-49E7-9EBB-AEAEF2C057CB}" destId="{5200DA57-F09B-4B38-973B-F923E689D800}" srcOrd="0" destOrd="0" parTransId="{02C9F83C-1001-4DBB-AE2D-6DD855252302}" sibTransId="{8CD0CEA9-C128-4ABC-93BF-FB6F844BAB40}"/>
    <dgm:cxn modelId="{1A9C3728-61DD-4B62-A5B5-054F3AE871C8}" srcId="{25FE9422-25D5-4B77-B3BA-01536990C280}" destId="{64E21F93-1E2B-418F-B76F-0130B54A45D1}" srcOrd="0" destOrd="0" parTransId="{93D246A1-7E2F-459F-B0EB-36226AFEF142}" sibTransId="{30D0C199-6927-4102-890E-217A36DF4161}"/>
    <dgm:cxn modelId="{D3D95EA4-7E9B-4FD6-99F3-81B7CCDAB2C1}" type="presParOf" srcId="{5280B101-A84D-4D92-850B-6BF238A97F62}" destId="{255F7B98-CD2A-4E2B-AA3C-028E1FF6E03D}" srcOrd="0" destOrd="0" presId="urn:microsoft.com/office/officeart/2005/8/layout/chevron2"/>
    <dgm:cxn modelId="{03E7E20A-2E53-4A3E-BD23-8BA8037C962E}" type="presParOf" srcId="{255F7B98-CD2A-4E2B-AA3C-028E1FF6E03D}" destId="{C69267BF-FA7F-484F-B606-B9CF85B8E02F}" srcOrd="0" destOrd="0" presId="urn:microsoft.com/office/officeart/2005/8/layout/chevron2"/>
    <dgm:cxn modelId="{A37E7FF9-FDF1-471A-92E0-FF78D608E6B0}" type="presParOf" srcId="{255F7B98-CD2A-4E2B-AA3C-028E1FF6E03D}" destId="{E8DD3506-184E-471B-B76E-7744629DF171}" srcOrd="1" destOrd="0" presId="urn:microsoft.com/office/officeart/2005/8/layout/chevron2"/>
    <dgm:cxn modelId="{50E63DA0-A77E-4289-AFD4-878A84B58B1C}" type="presParOf" srcId="{5280B101-A84D-4D92-850B-6BF238A97F62}" destId="{828614E8-2547-4FCC-B2BF-753326B73712}" srcOrd="1" destOrd="0" presId="urn:microsoft.com/office/officeart/2005/8/layout/chevron2"/>
    <dgm:cxn modelId="{8ED13DF7-48D0-4AFE-8508-40F25FFD7EC6}" type="presParOf" srcId="{5280B101-A84D-4D92-850B-6BF238A97F62}" destId="{0F27299E-C94D-46F3-9076-583E7BDF8429}" srcOrd="2" destOrd="0" presId="urn:microsoft.com/office/officeart/2005/8/layout/chevron2"/>
    <dgm:cxn modelId="{5CEFA42A-3AF9-45A3-8EA1-6F2FC2E2A42A}" type="presParOf" srcId="{0F27299E-C94D-46F3-9076-583E7BDF8429}" destId="{D8FE2F20-1AC0-4A27-8331-746885446D95}" srcOrd="0" destOrd="0" presId="urn:microsoft.com/office/officeart/2005/8/layout/chevron2"/>
    <dgm:cxn modelId="{723DC106-A28E-4426-863C-08D8732030A3}" type="presParOf" srcId="{0F27299E-C94D-46F3-9076-583E7BDF8429}" destId="{029CFCAF-D1AA-434E-8AE0-F164B956D46E}" srcOrd="1" destOrd="0" presId="urn:microsoft.com/office/officeart/2005/8/layout/chevron2"/>
    <dgm:cxn modelId="{5752C276-64CB-4094-98D1-01014EBA7229}" type="presParOf" srcId="{5280B101-A84D-4D92-850B-6BF238A97F62}" destId="{1DCD4EFD-0A93-4632-9159-DD468BA19365}" srcOrd="3" destOrd="0" presId="urn:microsoft.com/office/officeart/2005/8/layout/chevron2"/>
    <dgm:cxn modelId="{97DC96AC-E738-4F05-83C4-D9A4173B285D}" type="presParOf" srcId="{5280B101-A84D-4D92-850B-6BF238A97F62}" destId="{D4ABACFB-C7A6-47C9-B794-18C7E9176B2A}" srcOrd="4" destOrd="0" presId="urn:microsoft.com/office/officeart/2005/8/layout/chevron2"/>
    <dgm:cxn modelId="{0AB497A2-448E-4550-B8E1-0B2D073B65BD}" type="presParOf" srcId="{D4ABACFB-C7A6-47C9-B794-18C7E9176B2A}" destId="{59E65379-A1D0-47F3-BC63-32160D40D05B}" srcOrd="0" destOrd="0" presId="urn:microsoft.com/office/officeart/2005/8/layout/chevron2"/>
    <dgm:cxn modelId="{A17FDD69-C2B5-4661-A3E4-0053ECFB1E80}" type="presParOf" srcId="{D4ABACFB-C7A6-47C9-B794-18C7E9176B2A}" destId="{BAD10E8D-2FA8-4703-8EA6-BA41E914B38E}" srcOrd="1" destOrd="0" presId="urn:microsoft.com/office/officeart/2005/8/layout/chevron2"/>
    <dgm:cxn modelId="{CFDB0422-2BD8-42E5-8DC1-113BE51C532E}" type="presParOf" srcId="{5280B101-A84D-4D92-850B-6BF238A97F62}" destId="{7F923717-532C-4DEF-9F7D-CB9BB4968B02}" srcOrd="5" destOrd="0" presId="urn:microsoft.com/office/officeart/2005/8/layout/chevron2"/>
    <dgm:cxn modelId="{CA8022F7-9C72-4066-A24A-AF86D8B3D290}" type="presParOf" srcId="{5280B101-A84D-4D92-850B-6BF238A97F62}" destId="{E8F535F4-FBB3-483B-949E-B55137C55E60}" srcOrd="6" destOrd="0" presId="urn:microsoft.com/office/officeart/2005/8/layout/chevron2"/>
    <dgm:cxn modelId="{ED57DAC0-676C-466A-BD1A-9F7A97061E3A}" type="presParOf" srcId="{E8F535F4-FBB3-483B-949E-B55137C55E60}" destId="{3DF7A08F-2B2E-4C8C-BCFF-E4F5891480C1}" srcOrd="0" destOrd="0" presId="urn:microsoft.com/office/officeart/2005/8/layout/chevron2"/>
    <dgm:cxn modelId="{CDFB3ADF-13BD-4BFD-80E8-65AE0C6A9737}" type="presParOf" srcId="{E8F535F4-FBB3-483B-949E-B55137C55E60}" destId="{BA674A1D-9B78-434C-85B3-E30CCC8CFA8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F5FFF4-21F1-464F-8830-4FD8B2D6B7D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C8883F-4B77-4363-B9E2-4674F6856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516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C8883F-4B77-4363-B9E2-4674F68561C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933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dirty="0"/>
              <a:t>اگر مردم را بترسونیم که اگر نیایید و به کاندیداهای ما رأی ندید، یه عده ای رای میارن که معیشت را گران تر می کنند و یارانه پنهان را از بین می برند</a:t>
            </a:r>
          </a:p>
          <a:p>
            <a:pPr algn="r" rtl="1"/>
            <a:r>
              <a:rPr lang="fa-IR" dirty="0"/>
              <a:t>سه بحث مورد نظر است: کاندیدای مطلوب، مشارکت مردم، راهکار اساسی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C8883F-4B77-4363-B9E2-4674F68561C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940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dirty="0"/>
              <a:t>گفتگو درباره آزادسازی قیمت ها، یارانه پنهان، گران کردن، کسری بودجه، حتی درباره حقوق و دستمزد، رتبه بندی معلم ها و پرستارها صحبت نشود</a:t>
            </a:r>
          </a:p>
          <a:p>
            <a:pPr algn="r" rtl="1"/>
            <a:r>
              <a:rPr lang="fa-IR" dirty="0"/>
              <a:t>دوتا کار کرده دولت: کالابرگ، حقوق کارگرها، </a:t>
            </a:r>
          </a:p>
          <a:p>
            <a:pPr algn="r" rtl="1"/>
            <a:r>
              <a:rPr lang="fa-IR" dirty="0"/>
              <a:t>دوتا کار مفید کرد که خراب شد:  تیراژ خودرو را برد بالا اما بعد برگشت، مالیات و شفافیت طلا را وضع کرد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C8883F-4B77-4363-B9E2-4674F68561C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777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dirty="0"/>
              <a:t>طرح صیانت فضای مجازی، لایحه عفاف و حجاب، لایحه واردات خودروهای دست دوم، طرح عبور از برجام، طرح شفافیت آرا نماینده ها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C8883F-4B77-4363-B9E2-4674F68561C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900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84E18-794A-4B06-BB1E-D9EF06F6F0A3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740D-5F4D-4013-AC01-FA59BB6CB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831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84E18-794A-4B06-BB1E-D9EF06F6F0A3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740D-5F4D-4013-AC01-FA59BB6CB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39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84E18-794A-4B06-BB1E-D9EF06F6F0A3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740D-5F4D-4013-AC01-FA59BB6CB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75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صلوا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pic>
        <p:nvPicPr>
          <p:cNvPr id="3" name="Picture 2"/>
          <p:cNvPicPr/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6923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عنوان و محتوا - راست افق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 baseline="0">
                <a:latin typeface="Times New Roman" panose="02020603050405020304" pitchFamily="18" charset="0"/>
              </a:defRPr>
            </a:lvl1pPr>
          </a:lstStyle>
          <a:p>
            <a:pPr lvl="0"/>
            <a:r>
              <a:rPr dirty="0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79227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le Placeholder 1"/>
          <p:cNvSpPr txBox="1">
            <a:spLocks noGrp="1"/>
          </p:cNvSpPr>
          <p:nvPr>
            <p:ph type="title" hasCustomPrompt="1"/>
          </p:nvPr>
        </p:nvSpPr>
        <p:spPr>
          <a:xfrm>
            <a:off x="609600" y="1061864"/>
            <a:ext cx="10972800" cy="3735288"/>
          </a:xfrm>
          <a:prstGeom prst="rect">
            <a:avLst/>
          </a:prstGeom>
        </p:spPr>
        <p:txBody>
          <a:bodyPr lIns="91440" tIns="45720" rIns="91440" bIns="45720" anchor="ctr"/>
          <a:lstStyle>
            <a:lvl1pPr lvl="0" algn="ctr">
              <a:defRPr sz="4050" baseline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defRPr>
            </a:lvl1pPr>
          </a:lstStyle>
          <a:p>
            <a:pPr lvl="0"/>
            <a:r>
              <a:rPr lang="fa-IR" dirty="0"/>
              <a:t>عنوان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6310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84E18-794A-4B06-BB1E-D9EF06F6F0A3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740D-5F4D-4013-AC01-FA59BB6CB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059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84E18-794A-4B06-BB1E-D9EF06F6F0A3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740D-5F4D-4013-AC01-FA59BB6CB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94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84E18-794A-4B06-BB1E-D9EF06F6F0A3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740D-5F4D-4013-AC01-FA59BB6CB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683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84E18-794A-4B06-BB1E-D9EF06F6F0A3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740D-5F4D-4013-AC01-FA59BB6CB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024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84E18-794A-4B06-BB1E-D9EF06F6F0A3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740D-5F4D-4013-AC01-FA59BB6CB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921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84E18-794A-4B06-BB1E-D9EF06F6F0A3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740D-5F4D-4013-AC01-FA59BB6CB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707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84E18-794A-4B06-BB1E-D9EF06F6F0A3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740D-5F4D-4013-AC01-FA59BB6CB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083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84E18-794A-4B06-BB1E-D9EF06F6F0A3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740D-5F4D-4013-AC01-FA59BB6CB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652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84E18-794A-4B06-BB1E-D9EF06F6F0A3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2740D-5F4D-4013-AC01-FA59BB6CB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853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  <p:sldLayoutId id="214748366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escription: 53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9954" y="117566"/>
            <a:ext cx="1774394" cy="126901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le 7"/>
          <p:cNvSpPr txBox="1">
            <a:spLocks/>
          </p:cNvSpPr>
          <p:nvPr/>
        </p:nvSpPr>
        <p:spPr>
          <a:xfrm>
            <a:off x="926896" y="1277386"/>
            <a:ext cx="10428515" cy="1158915"/>
          </a:xfrm>
          <a:prstGeom prst="rect">
            <a:avLst/>
          </a:prstGeom>
          <a:scene3d>
            <a:camera prst="perspectiveFront" fov="0"/>
            <a:lightRig rig="soft" dir="t"/>
          </a:scene3d>
          <a:sp3d/>
        </p:spPr>
        <p:txBody>
          <a:bodyPr vert="horz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rtl="1" eaLnBrk="1" latinLnBrk="0" hangingPunct="1">
              <a:spcBef>
                <a:spcPct val="0"/>
              </a:spcBef>
              <a:buNone/>
              <a:defRPr kumimoji="0" sz="4100" b="1" kern="1200">
                <a:solidFill>
                  <a:srgbClr val="8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>
              <a:defRPr/>
            </a:pPr>
            <a:r>
              <a:rPr lang="fa-IR" sz="3600" dirty="0">
                <a:solidFill>
                  <a:srgbClr val="FF0000"/>
                </a:solidFill>
                <a:cs typeface="B Titr" pitchFamily="2" charset="-78"/>
              </a:rPr>
              <a:t> </a:t>
            </a:r>
            <a:r>
              <a:rPr lang="fa-IR" sz="2800" dirty="0">
                <a:solidFill>
                  <a:srgbClr val="FF0000"/>
                </a:solidFill>
                <a:effectLst/>
                <a:cs typeface="B Titr" pitchFamily="2" charset="-78"/>
              </a:rPr>
              <a:t>وَالَّذِینَ جَاهَدُوا فِینَا لَنَهدِیَنَّهُم سُبُلَنَا وَ اِنَّ‌اللهَ لَمَعَ المُحسِنِینَ</a:t>
            </a:r>
            <a:r>
              <a:rPr lang="fa-IR" sz="4800" dirty="0">
                <a:solidFill>
                  <a:srgbClr val="1F497D"/>
                </a:solidFill>
                <a:effectLst/>
                <a:cs typeface="B Titr" pitchFamily="2" charset="-78"/>
              </a:rPr>
              <a:t> </a:t>
            </a:r>
            <a:endParaRPr lang="fa-IR" sz="5400" dirty="0">
              <a:solidFill>
                <a:srgbClr val="1F497D"/>
              </a:solidFill>
              <a:effectLst/>
              <a:cs typeface="B Titr" pitchFamily="2" charset="-78"/>
            </a:endParaRPr>
          </a:p>
          <a:p>
            <a:pPr>
              <a:lnSpc>
                <a:spcPct val="150000"/>
              </a:lnSpc>
              <a:defRPr/>
            </a:pPr>
            <a:endParaRPr lang="fa-IR" sz="2400" spc="50" dirty="0">
              <a:ln w="11430"/>
              <a:solidFill>
                <a:prstClr val="black"/>
              </a:solidFill>
              <a:effectLst/>
              <a:cs typeface="B Titr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77330" y="2436301"/>
            <a:ext cx="10927645" cy="2816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000" b="1" dirty="0">
                <a:cs typeface="B Titr" panose="00000700000000000000" pitchFamily="2" charset="-78"/>
              </a:rPr>
              <a:t>امیدآفرینی برای افزایش مشارکت در انتخابات 1402</a:t>
            </a:r>
          </a:p>
          <a:p>
            <a:pPr algn="ctr" rtl="1">
              <a:lnSpc>
                <a:spcPct val="150000"/>
              </a:lnSpc>
            </a:pPr>
            <a:endParaRPr lang="fa-IR" sz="4000" b="1" dirty="0">
              <a:cs typeface="B Titr" panose="00000700000000000000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2400" b="1" dirty="0">
                <a:cs typeface="B Titr" panose="00000700000000000000" pitchFamily="2" charset="-78"/>
              </a:rPr>
              <a:t>برمبنای تبیین قدرت ملت ایران </a:t>
            </a:r>
          </a:p>
          <a:p>
            <a:pPr lvl="0">
              <a:lnSpc>
                <a:spcPct val="200000"/>
              </a:lnSpc>
              <a:defRPr/>
            </a:pPr>
            <a:endParaRPr lang="fa-IR" sz="1200" spc="38" dirty="0">
              <a:ln w="11430"/>
              <a:solidFill>
                <a:prstClr val="black"/>
              </a:solidFill>
              <a:cs typeface="B Titr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22203" y="6157456"/>
            <a:ext cx="174759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1"/>
            <a:r>
              <a:rPr lang="fa-IR" sz="1350" dirty="0">
                <a:solidFill>
                  <a:prstClr val="black"/>
                </a:solidFill>
                <a:cs typeface="B Titr" panose="00000700000000000000" pitchFamily="2" charset="-78"/>
              </a:rPr>
              <a:t>سیدعبدالرسول علم الهدی</a:t>
            </a:r>
          </a:p>
          <a:p>
            <a:pPr algn="ctr" rtl="1"/>
            <a:r>
              <a:rPr lang="fa-IR" sz="1350" dirty="0">
                <a:solidFill>
                  <a:prstClr val="black"/>
                </a:solidFill>
                <a:cs typeface="B Titr" panose="00000700000000000000" pitchFamily="2" charset="-78"/>
              </a:rPr>
              <a:t>دی 1402</a:t>
            </a:r>
            <a:endParaRPr lang="en-US" sz="1350" dirty="0">
              <a:solidFill>
                <a:prstClr val="black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8538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>
                <a:cs typeface="B Titr" panose="00000700000000000000" pitchFamily="2" charset="-78"/>
              </a:rPr>
              <a:t>مردم شناسی انتخابات مجلس 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00F1B62-F481-CB8F-510C-6912E3B5A5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dirty="0">
                <a:cs typeface="B Mitra" panose="00000400000000000000" pitchFamily="2" charset="-78"/>
              </a:rPr>
              <a:t>چقدر مردم اخبار مجلس(مصوبات، موضع گیری ها، نطق ها) را دنبال می کنند</a:t>
            </a:r>
          </a:p>
          <a:p>
            <a:pPr algn="r" rtl="1"/>
            <a:r>
              <a:rPr lang="fa-IR" dirty="0">
                <a:cs typeface="B Mitra" panose="00000400000000000000" pitchFamily="2" charset="-78"/>
              </a:rPr>
              <a:t>چقدر مشکلات و رفاه زندگی خود را در نسبت با مصوبات مجلس توجیه می کنند </a:t>
            </a:r>
          </a:p>
          <a:p>
            <a:pPr algn="r" rtl="1"/>
            <a:r>
              <a:rPr lang="fa-IR" dirty="0">
                <a:cs typeface="B Mitra" panose="00000400000000000000" pitchFamily="2" charset="-78"/>
              </a:rPr>
              <a:t>مردم به گفتمان و جناح سیاسی حاکم بر مجلس توجه دارند</a:t>
            </a:r>
          </a:p>
          <a:p>
            <a:pPr algn="r" rtl="1"/>
            <a:r>
              <a:rPr lang="fa-IR" dirty="0">
                <a:cs typeface="B Mitra" panose="00000400000000000000" pitchFamily="2" charset="-78"/>
              </a:rPr>
              <a:t>برای دیدار با نمایندگان مجلس تلاش می کنند و برایشان مهم است</a:t>
            </a:r>
          </a:p>
          <a:p>
            <a:pPr algn="r" rtl="1"/>
            <a:r>
              <a:rPr lang="fa-IR" dirty="0">
                <a:cs typeface="B Mitra" panose="00000400000000000000" pitchFamily="2" charset="-78"/>
              </a:rPr>
              <a:t>برای حضور یا عدم حضور در انتخابات مجلس توجیه قابل توجهی نسبت به عملکرد مجلس دارند</a:t>
            </a:r>
          </a:p>
          <a:p>
            <a:pPr algn="r" rtl="1"/>
            <a:r>
              <a:rPr lang="fa-IR" dirty="0">
                <a:cs typeface="B Mitra" panose="00000400000000000000" pitchFamily="2" charset="-78"/>
              </a:rPr>
              <a:t>نقاط قوت و ضعف مجلس را می دانند</a:t>
            </a:r>
          </a:p>
          <a:p>
            <a:pPr algn="r" rtl="1"/>
            <a:r>
              <a:rPr lang="fa-IR" dirty="0">
                <a:cs typeface="B Mitra" panose="00000400000000000000" pitchFamily="2" charset="-78"/>
              </a:rPr>
              <a:t>نماینده ها از قبل مشخص اند یا با شگفتی ها مواجه می شوند</a:t>
            </a:r>
          </a:p>
          <a:p>
            <a:pPr algn="r" rtl="1"/>
            <a:r>
              <a:rPr lang="fa-IR" dirty="0">
                <a:cs typeface="B Mitra" panose="00000400000000000000" pitchFamily="2" charset="-78"/>
              </a:rPr>
              <a:t>چقدر مردم می دانند که چه کسانی در انتخابات شهر و بخش مربوطه آمده اند و رقابت می کنند</a:t>
            </a:r>
            <a:endParaRPr lang="en-US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59884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280" y="-60960"/>
            <a:ext cx="8229600" cy="1143000"/>
          </a:xfrm>
        </p:spPr>
        <p:txBody>
          <a:bodyPr>
            <a:normAutofit/>
          </a:bodyPr>
          <a:lstStyle/>
          <a:p>
            <a:pPr algn="ctr" rtl="1"/>
            <a:r>
              <a:rPr lang="fa-IR" dirty="0">
                <a:latin typeface="Times New Roman" panose="02020603050405020304" pitchFamily="18" charset="0"/>
                <a:cs typeface="B Titr" panose="00000700000000000000" pitchFamily="2" charset="-78"/>
              </a:rPr>
              <a:t>مسئله مندی امروز مردم ایران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8854933"/>
              </p:ext>
            </p:extLst>
          </p:nvPr>
        </p:nvGraphicFramePr>
        <p:xfrm>
          <a:off x="1981170" y="910590"/>
          <a:ext cx="8229600" cy="5775960"/>
        </p:xfrm>
        <a:graphic>
          <a:graphicData uri="http://schemas.openxmlformats.org/drawingml/2006/table">
            <a:tbl>
              <a:tblPr rtl="1" firstRow="1" bandRow="1">
                <a:tableStyleId>{93296810-A885-4BE3-A3E7-6D5BEEA58F35}</a:tableStyleId>
              </a:tblPr>
              <a:tblGrid>
                <a:gridCol w="394186">
                  <a:extLst>
                    <a:ext uri="{9D8B030D-6E8A-4147-A177-3AD203B41FA5}">
                      <a16:colId xmlns:a16="http://schemas.microsoft.com/office/drawing/2014/main" xmlns="" val="1721911525"/>
                    </a:ext>
                  </a:extLst>
                </a:gridCol>
                <a:gridCol w="2794820">
                  <a:extLst>
                    <a:ext uri="{9D8B030D-6E8A-4147-A177-3AD203B41FA5}">
                      <a16:colId xmlns:a16="http://schemas.microsoft.com/office/drawing/2014/main" xmlns="" val="332135596"/>
                    </a:ext>
                  </a:extLst>
                </a:gridCol>
                <a:gridCol w="2133572">
                  <a:extLst>
                    <a:ext uri="{9D8B030D-6E8A-4147-A177-3AD203B41FA5}">
                      <a16:colId xmlns:a16="http://schemas.microsoft.com/office/drawing/2014/main" xmlns="" val="3085109400"/>
                    </a:ext>
                  </a:extLst>
                </a:gridCol>
                <a:gridCol w="2907022">
                  <a:extLst>
                    <a:ext uri="{9D8B030D-6E8A-4147-A177-3AD203B41FA5}">
                      <a16:colId xmlns:a16="http://schemas.microsoft.com/office/drawing/2014/main" xmlns="" val="1138110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>
                          <a:cs typeface="B Mitra" panose="00000400000000000000" pitchFamily="2" charset="-78"/>
                        </a:rPr>
                        <a:t>راهکار گفتمان سازش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>
                          <a:cs typeface="B Mitra" panose="00000400000000000000" pitchFamily="2" charset="-78"/>
                        </a:rPr>
                        <a:t>مسئله مردم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>
                          <a:cs typeface="B Mitra" panose="00000400000000000000" pitchFamily="2" charset="-78"/>
                        </a:rPr>
                        <a:t>راهکار گفتمان اقتدار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51701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>
                          <a:cs typeface="B Mitra" panose="00000400000000000000" pitchFamily="2" charset="-78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>
                          <a:cs typeface="B Mitra" panose="00000400000000000000" pitchFamily="2" charset="-78"/>
                        </a:rPr>
                        <a:t>فراگیری موسیقی، کم</a:t>
                      </a:r>
                      <a:r>
                        <a:rPr lang="fa-IR" baseline="0">
                          <a:cs typeface="B Mitra" panose="00000400000000000000" pitchFamily="2" charset="-78"/>
                        </a:rPr>
                        <a:t> کردن ضوابط </a:t>
                      </a:r>
                      <a:r>
                        <a:rPr lang="fa-IR">
                          <a:cs typeface="B Mitra" panose="00000400000000000000" pitchFamily="2" charset="-78"/>
                        </a:rPr>
                        <a:t>سینما</a:t>
                      </a:r>
                      <a:r>
                        <a:rPr lang="fa-IR" baseline="0">
                          <a:cs typeface="B Mitra" panose="00000400000000000000" pitchFamily="2" charset="-78"/>
                        </a:rPr>
                        <a:t> و تئاتر و فضای سایبر، گردشگری به خارج</a:t>
                      </a:r>
                      <a:endParaRPr lang="fa-IR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>
                          <a:cs typeface="B Mitra" panose="00000400000000000000" pitchFamily="2" charset="-78"/>
                        </a:rPr>
                        <a:t>زندگی بهتر: نشاط، تفریح، رفاه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Mitra" panose="00000400000000000000" pitchFamily="2" charset="-78"/>
                        </a:rPr>
                        <a:t>ازدواج آسان</a:t>
                      </a:r>
                      <a:r>
                        <a:rPr lang="fa-IR" baseline="0" dirty="0">
                          <a:cs typeface="B Mitra" panose="00000400000000000000" pitchFamily="2" charset="-78"/>
                        </a:rPr>
                        <a:t> و خانواده پرجمعیت، گردشگری و زیارت، فراگیری معنویت، </a:t>
                      </a:r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12643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>
                          <a:cs typeface="B Mitra" panose="00000400000000000000" pitchFamily="2" charset="-78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>
                          <a:cs typeface="B Mitra" panose="00000400000000000000" pitchFamily="2" charset="-78"/>
                        </a:rPr>
                        <a:t>شفافیت معاملات و مالیات در کشور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>
                          <a:cs typeface="B Mitra" panose="00000400000000000000" pitchFamily="2" charset="-78"/>
                        </a:rPr>
                        <a:t>شفافیت اقتصادی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>
                          <a:cs typeface="B Mitra" panose="00000400000000000000" pitchFamily="2" charset="-78"/>
                        </a:rPr>
                        <a:t>شفافیت در حاکمیت نسبت به مردم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27276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>
                          <a:cs typeface="B Mitra" panose="00000400000000000000" pitchFamily="2" charset="-78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>
                          <a:cs typeface="B Mitra" panose="00000400000000000000" pitchFamily="2" charset="-78"/>
                        </a:rPr>
                        <a:t>نفی حاکمیت</a:t>
                      </a:r>
                      <a:r>
                        <a:rPr lang="fa-IR" baseline="0">
                          <a:cs typeface="B Mitra" panose="00000400000000000000" pitchFamily="2" charset="-78"/>
                        </a:rPr>
                        <a:t> ایدئولوژیک دربرابر استقلال اقوام و مذاهب </a:t>
                      </a:r>
                      <a:endParaRPr lang="fa-IR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>
                          <a:cs typeface="B Mitra" panose="00000400000000000000" pitchFamily="2" charset="-78"/>
                        </a:rPr>
                        <a:t>تبعیض قومی-مذهبی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>
                          <a:cs typeface="B Mitra" panose="00000400000000000000" pitchFamily="2" charset="-78"/>
                        </a:rPr>
                        <a:t>تقویت هویت ملی و انقلابی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46212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>
                          <a:cs typeface="B Mitra" panose="00000400000000000000" pitchFamily="2" charset="-78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Mitra" panose="00000400000000000000" pitchFamily="2" charset="-78"/>
                        </a:rPr>
                        <a:t>کارآمدی قوه قضائیه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>
                          <a:cs typeface="B Mitra" panose="00000400000000000000" pitchFamily="2" charset="-78"/>
                        </a:rPr>
                        <a:t>فساد و عدالت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>
                          <a:cs typeface="B Mitra" panose="00000400000000000000" pitchFamily="2" charset="-78"/>
                        </a:rPr>
                        <a:t>سیاستگذاری عدالت در قوه مجریه(دسترسی برابر</a:t>
                      </a:r>
                      <a:r>
                        <a:rPr lang="fa-IR" baseline="0">
                          <a:cs typeface="B Mitra" panose="00000400000000000000" pitchFamily="2" charset="-78"/>
                        </a:rPr>
                        <a:t> به فرصت ها)</a:t>
                      </a:r>
                      <a:r>
                        <a:rPr lang="fa-IR">
                          <a:cs typeface="B Mitra" panose="00000400000000000000" pitchFamily="2" charset="-78"/>
                        </a:rPr>
                        <a:t> و کارآمدی قوه قضائیه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70304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>
                          <a:cs typeface="B Mitra" panose="00000400000000000000" pitchFamily="2" charset="-78"/>
                        </a:rPr>
                        <a:t>5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fa-IR">
                          <a:cs typeface="B Mitra" panose="00000400000000000000" pitchFamily="2" charset="-78"/>
                        </a:rPr>
                        <a:t>برداشتن</a:t>
                      </a:r>
                      <a:r>
                        <a:rPr lang="fa-IR" baseline="0">
                          <a:cs typeface="B Mitra" panose="00000400000000000000" pitchFamily="2" charset="-78"/>
                        </a:rPr>
                        <a:t> تحریم ها و سرمایه گذاری خارجی با دیپلماسی عمومی</a:t>
                      </a:r>
                      <a:endParaRPr lang="fa-IR">
                        <a:cs typeface="B Mitra" panose="00000400000000000000" pitchFamily="2" charset="-78"/>
                      </a:endParaRPr>
                    </a:p>
                    <a:p>
                      <a:pPr algn="ctr" rtl="1"/>
                      <a:r>
                        <a:rPr lang="fa-IR">
                          <a:cs typeface="B Mitra" panose="00000400000000000000" pitchFamily="2" charset="-78"/>
                        </a:rPr>
                        <a:t>اشتغال در صنایع بزرگ و زیرساختی، پیوستن به قوانین جهانی اقتصاد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>
                          <a:cs typeface="B Mitra" panose="00000400000000000000" pitchFamily="2" charset="-78"/>
                        </a:rPr>
                        <a:t>تورم و گرانی</a:t>
                      </a:r>
                      <a:r>
                        <a:rPr lang="fa-IR" baseline="0">
                          <a:cs typeface="B Mitra" panose="00000400000000000000" pitchFamily="2" charset="-78"/>
                        </a:rPr>
                        <a:t> </a:t>
                      </a:r>
                      <a:endParaRPr lang="fa-IR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>
                          <a:cs typeface="B Mitra" panose="00000400000000000000" pitchFamily="2" charset="-78"/>
                        </a:rPr>
                        <a:t>اقتصاد مقاومتی با تکیه بر تولید داخل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79257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>
                          <a:cs typeface="B Mitra" panose="00000400000000000000" pitchFamily="2" charset="-78"/>
                        </a:rPr>
                        <a:t>6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>
                          <a:cs typeface="B Mitra" panose="00000400000000000000" pitchFamily="2" charset="-78"/>
                        </a:rPr>
                        <a:t>بیکاری و تولید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>
                          <a:cs typeface="B Mitra" panose="00000400000000000000" pitchFamily="2" charset="-78"/>
                        </a:rPr>
                        <a:t>اشتغال در تعاونی و کارگاه های کوچک، اصلاح قوانین تولید و تجارت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10871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>
                          <a:cs typeface="B Mitra" panose="00000400000000000000" pitchFamily="2" charset="-78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Mitra" panose="00000400000000000000" pitchFamily="2" charset="-78"/>
                        </a:rPr>
                        <a:t>مقبولیت رشد جمعیت، گسترش</a:t>
                      </a:r>
                      <a:r>
                        <a:rPr lang="fa-IR" baseline="0" dirty="0">
                          <a:cs typeface="B Mitra" panose="00000400000000000000" pitchFamily="2" charset="-78"/>
                        </a:rPr>
                        <a:t> مشاوره خانواده، آموزش اخلاق جنسی و زناشویی</a:t>
                      </a:r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>
                          <a:cs typeface="B Mitra" panose="00000400000000000000" pitchFamily="2" charset="-78"/>
                        </a:rPr>
                        <a:t>تزلزل خانواده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Mitra" panose="00000400000000000000" pitchFamily="2" charset="-78"/>
                        </a:rPr>
                        <a:t>افزایش رشد جمعیت، پیوستگی خانواده با مسجد</a:t>
                      </a:r>
                      <a:r>
                        <a:rPr lang="fa-IR" baseline="0" dirty="0">
                          <a:cs typeface="B Mitra" panose="00000400000000000000" pitchFamily="2" charset="-78"/>
                        </a:rPr>
                        <a:t>، هم کفویابی</a:t>
                      </a:r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74452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>
                          <a:cs typeface="B Mitra" panose="00000400000000000000" pitchFamily="2" charset="-78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>
                          <a:cs typeface="B Mitra" panose="00000400000000000000" pitchFamily="2" charset="-78"/>
                        </a:rPr>
                        <a:t>آزادی مطبوعات،</a:t>
                      </a:r>
                      <a:r>
                        <a:rPr lang="fa-IR" baseline="0">
                          <a:cs typeface="B Mitra" panose="00000400000000000000" pitchFamily="2" charset="-78"/>
                        </a:rPr>
                        <a:t> آزادی زنان</a:t>
                      </a:r>
                      <a:endParaRPr lang="fa-IR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>
                          <a:cs typeface="B Mitra" panose="00000400000000000000" pitchFamily="2" charset="-78"/>
                        </a:rPr>
                        <a:t>آزادی های اجتماعی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>
                          <a:cs typeface="B Mitra" panose="00000400000000000000" pitchFamily="2" charset="-78"/>
                        </a:rPr>
                        <a:t>حفظ ارزش های اسلامی،</a:t>
                      </a:r>
                      <a:r>
                        <a:rPr lang="fa-IR" baseline="0">
                          <a:cs typeface="B Mitra" panose="00000400000000000000" pitchFamily="2" charset="-78"/>
                        </a:rPr>
                        <a:t> آزادی انتقاد</a:t>
                      </a:r>
                      <a:endParaRPr lang="fa-IR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67435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>
                          <a:cs typeface="B Mitra" panose="00000400000000000000" pitchFamily="2" charset="-78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>
                          <a:cs typeface="B Mitra" panose="00000400000000000000" pitchFamily="2" charset="-78"/>
                        </a:rPr>
                        <a:t>حل مسائل راهبردی با کدخدا برای ایفای نقش در جهان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>
                          <a:cs typeface="B Mitra" panose="00000400000000000000" pitchFamily="2" charset="-78"/>
                        </a:rPr>
                        <a:t>دیپلماسی عزتمندانه </a:t>
                      </a:r>
                      <a:r>
                        <a:rPr lang="fa-IR" baseline="0">
                          <a:cs typeface="B Mitra" panose="00000400000000000000" pitchFamily="2" charset="-78"/>
                        </a:rPr>
                        <a:t>در جهان</a:t>
                      </a:r>
                      <a:endParaRPr lang="fa-IR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Mitra" panose="00000400000000000000" pitchFamily="2" charset="-78"/>
                        </a:rPr>
                        <a:t>ایجاد جبهه مقاومت و مستضعفین برای برهم زدن نظم سلطه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555572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3074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18256"/>
            <a:ext cx="8229600" cy="1143000"/>
          </a:xfrm>
        </p:spPr>
        <p:txBody>
          <a:bodyPr>
            <a:normAutofit/>
          </a:bodyPr>
          <a:lstStyle/>
          <a:p>
            <a:pPr algn="ctr" rtl="1"/>
            <a:r>
              <a:rPr lang="fa-IR" dirty="0">
                <a:latin typeface="Times New Roman" panose="02020603050405020304" pitchFamily="18" charset="0"/>
                <a:cs typeface="B Titr" panose="00000700000000000000" pitchFamily="2" charset="-78"/>
              </a:rPr>
              <a:t>روند امروز مردم ایران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2940735"/>
              </p:ext>
            </p:extLst>
          </p:nvPr>
        </p:nvGraphicFramePr>
        <p:xfrm>
          <a:off x="1655340" y="1124744"/>
          <a:ext cx="8856983" cy="4582160"/>
        </p:xfrm>
        <a:graphic>
          <a:graphicData uri="http://schemas.openxmlformats.org/drawingml/2006/table">
            <a:tbl>
              <a:tblPr rtl="1" firstRow="1" bandRow="1">
                <a:tableStyleId>{93296810-A885-4BE3-A3E7-6D5BEEA58F35}</a:tableStyleId>
              </a:tblPr>
              <a:tblGrid>
                <a:gridCol w="655941">
                  <a:extLst>
                    <a:ext uri="{9D8B030D-6E8A-4147-A177-3AD203B41FA5}">
                      <a16:colId xmlns:a16="http://schemas.microsoft.com/office/drawing/2014/main" xmlns="" val="1721911525"/>
                    </a:ext>
                  </a:extLst>
                </a:gridCol>
                <a:gridCol w="3845407">
                  <a:extLst>
                    <a:ext uri="{9D8B030D-6E8A-4147-A177-3AD203B41FA5}">
                      <a16:colId xmlns:a16="http://schemas.microsoft.com/office/drawing/2014/main" xmlns="" val="332135596"/>
                    </a:ext>
                  </a:extLst>
                </a:gridCol>
                <a:gridCol w="4355635">
                  <a:extLst>
                    <a:ext uri="{9D8B030D-6E8A-4147-A177-3AD203B41FA5}">
                      <a16:colId xmlns:a16="http://schemas.microsoft.com/office/drawing/2014/main" xmlns="" val="30851094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Mitra" panose="00000400000000000000" pitchFamily="2" charset="-78"/>
                        </a:rPr>
                        <a:t>روند فروپاشی و انباشت نارضایتی و بی اعتمادی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Mitra" panose="00000400000000000000" pitchFamily="2" charset="-78"/>
                        </a:rPr>
                        <a:t>روند دلبستگی و اعتماد به ارزش های انقلاب اسلامی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51701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>
                          <a:cs typeface="B Mitra" panose="00000400000000000000" pitchFamily="2" charset="-78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Mitra" panose="00000400000000000000" pitchFamily="2" charset="-78"/>
                        </a:rPr>
                        <a:t>انتخابات92:</a:t>
                      </a:r>
                      <a:r>
                        <a:rPr lang="fa-IR" baseline="0" dirty="0">
                          <a:cs typeface="B Mitra" panose="00000400000000000000" pitchFamily="2" charset="-78"/>
                        </a:rPr>
                        <a:t> رأی آوری گفتمان سازش با کدخدا</a:t>
                      </a:r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Mitra" panose="00000400000000000000" pitchFamily="2" charset="-78"/>
                        </a:rPr>
                        <a:t>مشارکت 75% مردم در انتخابات و اعتماد به عدم امکان تقلب در انتخابات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12643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Mitra" panose="00000400000000000000" pitchFamily="2" charset="-78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Mitra" panose="00000400000000000000" pitchFamily="2" charset="-78"/>
                        </a:rPr>
                        <a:t>تشیع جنازه شهدای غواص، 175شهید: در اعتراض به اشتباه</a:t>
                      </a:r>
                      <a:r>
                        <a:rPr lang="fa-IR" baseline="0" dirty="0">
                          <a:cs typeface="B Mitra" panose="00000400000000000000" pitchFamily="2" charset="-78"/>
                        </a:rPr>
                        <a:t> فرماندهان وقت</a:t>
                      </a:r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Mitra" panose="00000400000000000000" pitchFamily="2" charset="-78"/>
                        </a:rPr>
                        <a:t>استقبال شدید</a:t>
                      </a:r>
                      <a:r>
                        <a:rPr lang="fa-IR" baseline="0" dirty="0">
                          <a:cs typeface="B Mitra" panose="00000400000000000000" pitchFamily="2" charset="-78"/>
                        </a:rPr>
                        <a:t> مردم و شوک بخش مرکزی شهر تهران، پیوستگی با ارزش هایی همچون تعظیم شهادت و شهید</a:t>
                      </a:r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>
                          <a:cs typeface="B Mitra" panose="00000400000000000000" pitchFamily="2" charset="-78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Mitra" panose="00000400000000000000" pitchFamily="2" charset="-78"/>
                        </a:rPr>
                        <a:t>انتخابات94:</a:t>
                      </a:r>
                      <a:r>
                        <a:rPr lang="fa-IR" baseline="0" dirty="0">
                          <a:cs typeface="B Mitra" panose="00000400000000000000" pitchFamily="2" charset="-78"/>
                        </a:rPr>
                        <a:t> رأی آوری 30-0 لیست انگلیسی در تهران</a:t>
                      </a:r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Mitra" panose="00000400000000000000" pitchFamily="2" charset="-78"/>
                        </a:rPr>
                        <a:t>مشارکت 62% مردم در انتخابات و امید و اعتماد به جمهوری اسلامی ایران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27276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Mitra" panose="00000400000000000000" pitchFamily="2" charset="-78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Mitra" panose="00000400000000000000" pitchFamily="2" charset="-78"/>
                        </a:rPr>
                        <a:t>زلزله کرمانشاه و تعلل دولت در کمک رسانی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Mitra" panose="00000400000000000000" pitchFamily="2" charset="-78"/>
                        </a:rPr>
                        <a:t>حضور حداکثری و بینظری آتش به اختیاری مردم در کمک به زلزله زدگان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46212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dirty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Mitra" panose="00000400000000000000" pitchFamily="2" charset="-78"/>
                        </a:rPr>
                        <a:t>انتخابات96: رأی آوری دوباره گفتمان مذاکره و سازش با آمریکا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Mitra" panose="00000400000000000000" pitchFamily="2" charset="-78"/>
                        </a:rPr>
                        <a:t>رأی آوری گفتمان سازش</a:t>
                      </a:r>
                      <a:r>
                        <a:rPr lang="fa-IR" baseline="0" dirty="0">
                          <a:cs typeface="B Mitra" panose="00000400000000000000" pitchFamily="2" charset="-78"/>
                        </a:rPr>
                        <a:t> با عملیات روانی علیه رقیب، مشارکت حداکثری 80% مردم در انتخابات و اعتماد به نظام</a:t>
                      </a:r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70304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Mitra" panose="00000400000000000000" pitchFamily="2" charset="-78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Mitra" panose="00000400000000000000" pitchFamily="2" charset="-78"/>
                        </a:rPr>
                        <a:t>نارضایتی کامیونداران و اعتصابات ایشان نسبت به حکومت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Mitra" panose="00000400000000000000" pitchFamily="2" charset="-78"/>
                        </a:rPr>
                        <a:t>نارضایتی نسبت به تصمیم گیری های دولت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Mitra" panose="00000400000000000000" pitchFamily="2" charset="-78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Mitra" panose="00000400000000000000" pitchFamily="2" charset="-78"/>
                        </a:rPr>
                        <a:t>اغتشاشات دی 96: در برابر حکومت و نارضایتی فراگیر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Mitra" panose="00000400000000000000" pitchFamily="2" charset="-78"/>
                        </a:rPr>
                        <a:t>اعتراضات</a:t>
                      </a:r>
                      <a:r>
                        <a:rPr lang="fa-IR" baseline="0" dirty="0">
                          <a:cs typeface="B Mitra" panose="00000400000000000000" pitchFamily="2" charset="-78"/>
                        </a:rPr>
                        <a:t> مردم در شهرستان ها در قبال بیکاری فراگیر از سال94 تا 96 نسبت به دولت</a:t>
                      </a:r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0405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162272"/>
            <a:ext cx="8229600" cy="1143000"/>
          </a:xfrm>
        </p:spPr>
        <p:txBody>
          <a:bodyPr>
            <a:normAutofit/>
          </a:bodyPr>
          <a:lstStyle/>
          <a:p>
            <a:pPr algn="ctr" rtl="1"/>
            <a:r>
              <a:rPr lang="fa-IR" dirty="0">
                <a:latin typeface="Times New Roman" panose="02020603050405020304" pitchFamily="18" charset="0"/>
                <a:cs typeface="B Titr" panose="00000700000000000000" pitchFamily="2" charset="-78"/>
              </a:rPr>
              <a:t>روند امروز مردم ایران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3005833"/>
              </p:ext>
            </p:extLst>
          </p:nvPr>
        </p:nvGraphicFramePr>
        <p:xfrm>
          <a:off x="1655340" y="980728"/>
          <a:ext cx="8856983" cy="3032760"/>
        </p:xfrm>
        <a:graphic>
          <a:graphicData uri="http://schemas.openxmlformats.org/drawingml/2006/table">
            <a:tbl>
              <a:tblPr rtl="1" firstRow="1" bandRow="1">
                <a:tableStyleId>{93296810-A885-4BE3-A3E7-6D5BEEA58F35}</a:tableStyleId>
              </a:tblPr>
              <a:tblGrid>
                <a:gridCol w="655941">
                  <a:extLst>
                    <a:ext uri="{9D8B030D-6E8A-4147-A177-3AD203B41FA5}">
                      <a16:colId xmlns:a16="http://schemas.microsoft.com/office/drawing/2014/main" xmlns="" val="1721911525"/>
                    </a:ext>
                  </a:extLst>
                </a:gridCol>
                <a:gridCol w="3845407">
                  <a:extLst>
                    <a:ext uri="{9D8B030D-6E8A-4147-A177-3AD203B41FA5}">
                      <a16:colId xmlns:a16="http://schemas.microsoft.com/office/drawing/2014/main" xmlns="" val="332135596"/>
                    </a:ext>
                  </a:extLst>
                </a:gridCol>
                <a:gridCol w="4355635">
                  <a:extLst>
                    <a:ext uri="{9D8B030D-6E8A-4147-A177-3AD203B41FA5}">
                      <a16:colId xmlns:a16="http://schemas.microsoft.com/office/drawing/2014/main" xmlns="" val="30851094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Mitra" panose="00000400000000000000" pitchFamily="2" charset="-78"/>
                        </a:rPr>
                        <a:t>روند فروپاشی و انباشت نارضایتی و بی اعتمادی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Mitra" panose="00000400000000000000" pitchFamily="2" charset="-78"/>
                        </a:rPr>
                        <a:t>روند دلبستگی و اعتماد به ارزش های انقلاب اسلامی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51701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Mitra" panose="00000400000000000000" pitchFamily="2" charset="-78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Mitra" panose="00000400000000000000" pitchFamily="2" charset="-78"/>
                        </a:rPr>
                        <a:t>شوک ارزی</a:t>
                      </a:r>
                      <a:r>
                        <a:rPr lang="fa-IR" baseline="0" dirty="0">
                          <a:cs typeface="B Mitra" panose="00000400000000000000" pitchFamily="2" charset="-78"/>
                        </a:rPr>
                        <a:t> و تابستان داغ 97</a:t>
                      </a:r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Mitra" panose="00000400000000000000" pitchFamily="2" charset="-78"/>
                        </a:rPr>
                        <a:t>نارضایتی نسبت به مدیریت ناکارآمد دولت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Mitra" panose="00000400000000000000" pitchFamily="2" charset="-78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Mitra" panose="00000400000000000000" pitchFamily="2" charset="-78"/>
                        </a:rPr>
                        <a:t>تنش</a:t>
                      </a:r>
                      <a:r>
                        <a:rPr lang="fa-IR" baseline="0" dirty="0">
                          <a:cs typeface="B Mitra" panose="00000400000000000000" pitchFamily="2" charset="-78"/>
                        </a:rPr>
                        <a:t> زایی سپاه با زدن موشک به پهپاد آمریکایی، گرفتن نفتکش انگلیسی در تابستان98</a:t>
                      </a:r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Mitra" panose="00000400000000000000" pitchFamily="2" charset="-78"/>
                        </a:rPr>
                        <a:t>احساس غرور 92% پس</a:t>
                      </a:r>
                      <a:r>
                        <a:rPr lang="fa-IR" baseline="0" dirty="0">
                          <a:cs typeface="B Mitra" panose="00000400000000000000" pitchFamily="2" charset="-78"/>
                        </a:rPr>
                        <a:t> از شلیک به پهپاد آمریکایی</a:t>
                      </a:r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Mitra" panose="00000400000000000000" pitchFamily="2" charset="-78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Mitra" panose="00000400000000000000" pitchFamily="2" charset="-78"/>
                        </a:rPr>
                        <a:t>شوک بنزینی و اغتشاشات آبان 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Mitra" panose="00000400000000000000" pitchFamily="2" charset="-78"/>
                        </a:rPr>
                        <a:t>اغتشاشات امنیتی شده در کنار اعتراض اولیه مردم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Mitra" panose="00000400000000000000" pitchFamily="2" charset="-78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Mitra" panose="00000400000000000000" pitchFamily="2" charset="-78"/>
                        </a:rPr>
                        <a:t>احساسی شدن مردم نسبت</a:t>
                      </a:r>
                      <a:r>
                        <a:rPr lang="fa-IR" baseline="0" dirty="0">
                          <a:cs typeface="B Mitra" panose="00000400000000000000" pitchFamily="2" charset="-78"/>
                        </a:rPr>
                        <a:t> به حاج قاسم سلیمانی</a:t>
                      </a:r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Mitra" panose="00000400000000000000" pitchFamily="2" charset="-78"/>
                        </a:rPr>
                        <a:t>تشیع جنازه حاج</a:t>
                      </a:r>
                      <a:r>
                        <a:rPr lang="fa-IR" baseline="0" dirty="0">
                          <a:cs typeface="B Mitra" panose="00000400000000000000" pitchFamily="2" charset="-78"/>
                        </a:rPr>
                        <a:t> قاسم سلیمانی، پیوستگی مردم با ارزش های انقلاب اسلامی خصوصا در مکتب مقاومت و شهادت</a:t>
                      </a:r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dirty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Mitra" panose="00000400000000000000" pitchFamily="2" charset="-78"/>
                        </a:rPr>
                        <a:t>اعتراضات به سقوط هواپیمای اکراینی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Mitra" panose="00000400000000000000" pitchFamily="2" charset="-78"/>
                        </a:rPr>
                        <a:t>شلوغی</a:t>
                      </a:r>
                      <a:r>
                        <a:rPr lang="fa-IR" baseline="0" dirty="0">
                          <a:cs typeface="B Mitra" panose="00000400000000000000" pitchFamily="2" charset="-78"/>
                        </a:rPr>
                        <a:t> در دو دانشگاه با هدایت سفیر انگلیس</a:t>
                      </a:r>
                    </a:p>
                    <a:p>
                      <a:pPr algn="ctr" rtl="1"/>
                      <a:r>
                        <a:rPr lang="fa-IR" baseline="0" dirty="0">
                          <a:cs typeface="B Mitra" panose="00000400000000000000" pitchFamily="2" charset="-78"/>
                        </a:rPr>
                        <a:t>حضور شگفتی آفرین مردم در نماز جمعه 27دی 98</a:t>
                      </a:r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82451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>
                <a:cs typeface="B Titr" panose="00000700000000000000" pitchFamily="2" charset="-78"/>
              </a:rPr>
              <a:t>انتخابات از نگاه: ضدانقلاب و غیرانقلابی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111231D-E017-5EC6-4172-16594FFB46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مردم نیایند تا جمهوری اسلامی ضعیف شود.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مردم نیایند تا حاکمیت متوجه اشتباهات خود شود یا حداقل بفهمد اشتباه رفته!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مردم نیایند تا آمریکا امکان حمله نظامی برای آزادی ایرانیان را داشته باشد</a:t>
            </a:r>
          </a:p>
          <a:p>
            <a:pPr algn="r" rtl="1"/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283770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>
                <a:cs typeface="B Titr" panose="00000700000000000000" pitchFamily="2" charset="-78"/>
              </a:rPr>
              <a:t>انتخابات از نگاه: آمریکا و رژیم صهیونیستی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111231D-E017-5EC6-4172-16594FFB46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مردم نیایند که حاکمیت ضعیف شود 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حاکمیت بی پشتوانه مردم، آماده حمله نظامی است.</a:t>
            </a:r>
          </a:p>
          <a:p>
            <a:pPr algn="r" rtl="1"/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284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>
                <a:cs typeface="B Titr" panose="00000700000000000000" pitchFamily="2" charset="-78"/>
              </a:rPr>
              <a:t>انتخابات از نگاه: امام و انقلابی ها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111231D-E017-5EC6-4172-16594FFB46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مردم بیایند که حاکمیت قوی تر سیاست های مقاومت را در برابر نظام استکبار پیش ببرد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مردم بیایند تا مجلس قوی داشته باشیم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مردم بیایند تا واقعیت نزدیکی به قله، ظهور یابد.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مردم بیایند...</a:t>
            </a:r>
          </a:p>
          <a:p>
            <a:pPr algn="r" rtl="1"/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6009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0527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sz="6600" b="1" dirty="0">
                <a:cs typeface="B Titr"/>
              </a:rPr>
              <a:t>مسئله چیست؟ </a:t>
            </a:r>
            <a:br>
              <a:rPr lang="fa-IR" sz="6600" b="1" dirty="0">
                <a:cs typeface="B Titr"/>
              </a:rPr>
            </a:br>
            <a:r>
              <a:rPr lang="fa-IR" sz="6600" b="1" dirty="0">
                <a:cs typeface="B Titr"/>
              </a:rPr>
              <a:t/>
            </a:r>
            <a:br>
              <a:rPr lang="fa-IR" sz="6600" b="1" dirty="0">
                <a:cs typeface="B Titr"/>
              </a:rPr>
            </a:br>
            <a:r>
              <a:rPr lang="fa-IR" sz="4400" b="1" dirty="0">
                <a:solidFill>
                  <a:sysClr val="windowText" lastClr="000000"/>
                </a:solidFill>
                <a:effectLst/>
                <a:latin typeface="Calibri"/>
                <a:cs typeface="B Titr"/>
              </a:rPr>
              <a:t>امیدواری به فا</a:t>
            </a:r>
            <a:r>
              <a:rPr lang="fa-IR" sz="4400" dirty="0">
                <a:solidFill>
                  <a:sysClr val="windowText" lastClr="000000"/>
                </a:solidFill>
                <a:effectLst/>
                <a:latin typeface="Calibri"/>
              </a:rPr>
              <a:t>یده مندی حضور </a:t>
            </a:r>
            <a:br>
              <a:rPr lang="fa-IR" sz="4400" dirty="0">
                <a:solidFill>
                  <a:sysClr val="windowText" lastClr="000000"/>
                </a:solidFill>
                <a:effectLst/>
                <a:latin typeface="Calibri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058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4">
            <a:extLst>
              <a:ext uri="{FF2B5EF4-FFF2-40B4-BE49-F238E27FC236}">
                <a16:creationId xmlns:a16="http://schemas.microsoft.com/office/drawing/2014/main" xmlns="" id="{E8D7110F-7513-1B32-6755-2B77305BCA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8760567"/>
              </p:ext>
            </p:extLst>
          </p:nvPr>
        </p:nvGraphicFramePr>
        <p:xfrm>
          <a:off x="1268362" y="337001"/>
          <a:ext cx="9144000" cy="55598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29799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>
                <a:cs typeface="B Titr" panose="00000700000000000000" pitchFamily="2" charset="-78"/>
              </a:rPr>
              <a:t>چه چیزی باعث می شود نیایند؟</a:t>
            </a:r>
            <a:endParaRPr lang="en-US" dirty="0">
              <a:cs typeface="B Titr" panose="00000700000000000000" pitchFamily="2" charset="-78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FC9351BD-77EB-48C3-DA61-8DC71C7DCC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872559"/>
              </p:ext>
            </p:extLst>
          </p:nvPr>
        </p:nvGraphicFramePr>
        <p:xfrm>
          <a:off x="2032000" y="1506476"/>
          <a:ext cx="8127999" cy="4302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xmlns="" val="205905867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xmlns="" val="14097805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xmlns="" val="18279288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مسئله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پاسخ ها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فرضیه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86821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اگر مردم ناامید از ارائه راهکار برای حل مشکلات شوند، نمی آیند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در دوره های مختلف گرانی و تورم در شعارهای کاندیداهای مجلس و ریاست جمهوری بوده، 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تورم و گرانی خوراک و انرژی و مسکن و خودرو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2176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اگر مردم به جایگاه نماینده در مجلس آگاهی یابند، کنشگری هوشمندتری خواهند داشت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بطور معمول نماینده های شهرستان ها و بخش های کوچک، آورده ای برای شهرستان خود داشته اند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بی عملی نسبت به وعده های کاندیداهای قبلی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63319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اگر مردم حرف جدیدی در سیاستگذاری اینترنت ببینند یا نبینند فرقی برای تصمیم گیری مشارکت ندارد ولی برای رقابت دارد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هم طرح ناظر یک و هم فیلترینگ اجرایی شده و تقریبا در طول یک سال گذشته به باور افکار عمومی هم تبدیل شده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کاهش آزادی های اجتماعی، سختگیری بر حجاب و افزایش فیلترینگ اینترنت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2471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مسئله در معیشت، نگرانی برای آینده فرزندان است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الان جامعه ما با شوک های اقتصادی در دو سال گذشته بیش از رفاه نسبی مواجه بوده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فاصله بین توقعات از دارایی ها با داشته های عینی زندگی مردم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387742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9369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>
                <a:cs typeface="B Titr" panose="00000700000000000000" pitchFamily="2" charset="-78"/>
              </a:rPr>
              <a:t>چه چیزی باعث می شود بیایند؟</a:t>
            </a:r>
            <a:endParaRPr lang="en-US" dirty="0">
              <a:cs typeface="B Titr" panose="00000700000000000000" pitchFamily="2" charset="-78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FC9351BD-77EB-48C3-DA61-8DC71C7DCC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974540"/>
              </p:ext>
            </p:extLst>
          </p:nvPr>
        </p:nvGraphicFramePr>
        <p:xfrm>
          <a:off x="838200" y="1506476"/>
          <a:ext cx="9321798" cy="4942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107266">
                  <a:extLst>
                    <a:ext uri="{9D8B030D-6E8A-4147-A177-3AD203B41FA5}">
                      <a16:colId xmlns:a16="http://schemas.microsoft.com/office/drawing/2014/main" xmlns="" val="2059058674"/>
                    </a:ext>
                  </a:extLst>
                </a:gridCol>
                <a:gridCol w="3107266">
                  <a:extLst>
                    <a:ext uri="{9D8B030D-6E8A-4147-A177-3AD203B41FA5}">
                      <a16:colId xmlns:a16="http://schemas.microsoft.com/office/drawing/2014/main" xmlns="" val="140978055"/>
                    </a:ext>
                  </a:extLst>
                </a:gridCol>
                <a:gridCol w="3107266">
                  <a:extLst>
                    <a:ext uri="{9D8B030D-6E8A-4147-A177-3AD203B41FA5}">
                      <a16:colId xmlns:a16="http://schemas.microsoft.com/office/drawing/2014/main" xmlns="" val="18279288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مسئله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پاسخ ها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فرضیه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86821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مردم نسبت به کنش های کمیته امدادی در زمان انتخابات حساس اند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هوشمندی مردم بیش از آن است که بعد از یک ماه یارانه بیشینه بخواهند در انتخابات شرکت کنند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اگر یه بسته معیشتی یا یارانه مازاد برای یک ماه داده شود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2176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مردم نسبت به اقتدار کشور در امنیت احساس غرور می کنند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ناامنی حداکثری در منطقه خاورمیانه است و ایران باید کنش فعال در حوزه امنیت داشته باشد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اگر اظهارنظرهای پیرامون تهدیدات نظامی و امنیتی کاهش پیدا کند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63319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تحلیل نسبت آزادی های اجتماعی به مشارکت در انتخابات هیچ داده میدانی و پیمایشی ندارد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القای فریب حاکمیت برای مشارکت در انتخابات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اگر آزادی های اجتماعی افزایش یابد و حجاب از مسئله بودن برای حاکمیت کنار رود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2471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هیچ داده میدانی و پیمایشی ندارد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>
                          <a:cs typeface="B Lotus" panose="00000400000000000000" pitchFamily="2" charset="-78"/>
                        </a:rPr>
                        <a:t>القای فریب حاکمیت برای مشارکت در انتخابات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اگر فیلترینگ اینترنت کاهش و سرعت آن افزایش پیدا کند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99691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طرفداران پیشین ایشان اکنون تبلیغ نه به انتخابات می کنند</a:t>
                      </a:r>
                    </a:p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اکنون رقابت برسر شایستگی ها و راهکارهاست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برخی از جریانات سیاسی دیگر طرفدار خاصی ندارند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اگر همه سلایق و احزاب سیاسی تأیید صلاحیت شوند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61118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0742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>
                <a:cs typeface="B Titr" panose="00000700000000000000" pitchFamily="2" charset="-78"/>
              </a:rPr>
              <a:t>راهکار افزایش مشارکت برمبنای مردم شناسی سیاسی</a:t>
            </a:r>
            <a:endParaRPr lang="en-US" dirty="0">
              <a:cs typeface="B Titr" panose="00000700000000000000" pitchFamily="2" charset="-78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FC9351BD-77EB-48C3-DA61-8DC71C7DCC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9113075"/>
              </p:ext>
            </p:extLst>
          </p:nvPr>
        </p:nvGraphicFramePr>
        <p:xfrm>
          <a:off x="1818168" y="1690688"/>
          <a:ext cx="8127999" cy="3855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xmlns="" val="205905867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xmlns="" val="14097805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xmlns="" val="18279288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اثر بر انتخابات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تعریف راهکار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تعریف مشکل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86821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شور عمومی درباره رقابت ایده ها،</a:t>
                      </a:r>
                    </a:p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امیدواری به وجود راهکارها و ایده هایی برای حرکت کشور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ارائه راهکارهای قابل باور در افکار عمومی با سخنرانی ها، یادداشت ها، کتاب ها، روزنامه و ...</a:t>
                      </a:r>
                    </a:p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برگزاری مناظره حقیقی و مجازی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ابهام مردم در مورد وجود راهکار برای معیشت، فرهنگ، فضای مجازی، تعلیم و تربیت، مهاجرت، 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2176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ابهام مردم در مورد وجود مرد میدان برای حل مشکلات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63319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امکان ارتباط مردم با نماینده مجلس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2471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>
                          <a:cs typeface="B Lotus" panose="00000400000000000000" pitchFamily="2" charset="-78"/>
                        </a:rPr>
                        <a:t>شور رقابت بین کاندیداها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ارائه گفتمان انقلاب اسلامی با اقتصاد مقاومتی و سبک زندگی اسلامی ایرانی برای حل مشکلات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عدم فهم رقابت گفتمانی برای حل مشکلات کشور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99691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61118556"/>
                  </a:ext>
                </a:extLst>
              </a:tr>
            </a:tbl>
          </a:graphicData>
        </a:graphic>
      </p:graphicFrame>
      <p:sp>
        <p:nvSpPr>
          <p:cNvPr id="3" name="Callout: Left Arrow 2">
            <a:extLst>
              <a:ext uri="{FF2B5EF4-FFF2-40B4-BE49-F238E27FC236}">
                <a16:creationId xmlns:a16="http://schemas.microsoft.com/office/drawing/2014/main" xmlns="" id="{A43599F2-1104-0918-58F7-B9913CF043D8}"/>
              </a:ext>
            </a:extLst>
          </p:cNvPr>
          <p:cNvSpPr/>
          <p:nvPr/>
        </p:nvSpPr>
        <p:spPr>
          <a:xfrm>
            <a:off x="93922" y="2311441"/>
            <a:ext cx="1724246" cy="1910443"/>
          </a:xfrm>
          <a:prstGeom prst="leftArrowCallout">
            <a:avLst>
              <a:gd name="adj1" fmla="val 25000"/>
              <a:gd name="adj2" fmla="val 25000"/>
              <a:gd name="adj3" fmla="val 13869"/>
              <a:gd name="adj4" fmla="val 84610"/>
            </a:avLst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>
                <a:solidFill>
                  <a:schemeClr val="tx1"/>
                </a:solidFill>
                <a:cs typeface="B Lotus" panose="00000400000000000000" pitchFamily="2" charset="-78"/>
              </a:rPr>
              <a:t>عدم احساس بن بست در مشکلات از سوی حاکمیت و مردم</a:t>
            </a:r>
            <a:endParaRPr lang="en-US" b="1" dirty="0">
              <a:solidFill>
                <a:schemeClr val="tx1"/>
              </a:solidFill>
              <a:cs typeface="B Lotus" panose="00000400000000000000" pitchFamily="2" charset="-78"/>
            </a:endParaRPr>
          </a:p>
        </p:txBody>
      </p:sp>
      <p:sp>
        <p:nvSpPr>
          <p:cNvPr id="5" name="Callout: Left Arrow 4">
            <a:extLst>
              <a:ext uri="{FF2B5EF4-FFF2-40B4-BE49-F238E27FC236}">
                <a16:creationId xmlns:a16="http://schemas.microsoft.com/office/drawing/2014/main" xmlns="" id="{ABB9908B-AF3B-EC2A-1796-D0B7D9928B10}"/>
              </a:ext>
            </a:extLst>
          </p:cNvPr>
          <p:cNvSpPr/>
          <p:nvPr/>
        </p:nvSpPr>
        <p:spPr>
          <a:xfrm>
            <a:off x="9946167" y="2198027"/>
            <a:ext cx="1724246" cy="1910443"/>
          </a:xfrm>
          <a:prstGeom prst="leftArrowCallout">
            <a:avLst>
              <a:gd name="adj1" fmla="val 25000"/>
              <a:gd name="adj2" fmla="val 25000"/>
              <a:gd name="adj3" fmla="val 13869"/>
              <a:gd name="adj4" fmla="val 84610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>
                <a:solidFill>
                  <a:schemeClr val="tx1"/>
                </a:solidFill>
                <a:cs typeface="B Lotus" panose="00000400000000000000" pitchFamily="2" charset="-78"/>
              </a:rPr>
              <a:t>مسئله در ناامیدی مردم از وجود راهکار و اراده برای حل مشکلات</a:t>
            </a:r>
            <a:endParaRPr lang="en-US" b="1" dirty="0">
              <a:solidFill>
                <a:schemeClr val="tx1"/>
              </a:solidFill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22170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>
                <a:cs typeface="B Titr" panose="00000700000000000000" pitchFamily="2" charset="-78"/>
              </a:rPr>
              <a:t>دشمن ناامیدی را افزایش می دهد از ....</a:t>
            </a:r>
            <a:endParaRPr lang="en-US" dirty="0">
              <a:cs typeface="B Titr" panose="00000700000000000000" pitchFamily="2" charset="-78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xmlns="" id="{B9B7CD97-8618-807F-DC63-6709B99414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9804063"/>
              </p:ext>
            </p:extLst>
          </p:nvPr>
        </p:nvGraphicFramePr>
        <p:xfrm>
          <a:off x="2032000" y="143933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54150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>
                <a:cs typeface="B Titr" panose="00000700000000000000" pitchFamily="2" charset="-78"/>
              </a:rPr>
              <a:t>با کدام منطق، مردم بیشتر می آیند؟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111231D-E017-5EC6-4172-16594FFB46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تحلیل دقیق از مشکلات و چالش های امروز کشور،     انگاره تریلی در باتلاق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تبلیغ کاندیدای مطلوب و ایده آل،                          انگاره قهرمان ها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ایجاد ترس از پیامد نیامدن،                                  انگاره سقوط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اثبات قدرت امروز کشور حتی در فرهنگ و اقتصاد،      انگاره نزدیک قله ایم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72847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1325563"/>
          </a:xfrm>
        </p:spPr>
        <p:txBody>
          <a:bodyPr/>
          <a:lstStyle/>
          <a:p>
            <a:pPr algn="ctr" rtl="1"/>
            <a:r>
              <a:rPr lang="fa-IR" dirty="0">
                <a:cs typeface="B Titr" panose="00000700000000000000" pitchFamily="2" charset="-78"/>
              </a:rPr>
              <a:t>مسئله شناسی مشکلات اقتصادی</a:t>
            </a:r>
            <a:endParaRPr lang="en-US" dirty="0">
              <a:cs typeface="B Titr" panose="00000700000000000000" pitchFamily="2" charset="-78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FC9351BD-77EB-48C3-DA61-8DC71C7DCC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469717"/>
              </p:ext>
            </p:extLst>
          </p:nvPr>
        </p:nvGraphicFramePr>
        <p:xfrm>
          <a:off x="8444230" y="1597916"/>
          <a:ext cx="3385820" cy="22250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385820">
                  <a:extLst>
                    <a:ext uri="{9D8B030D-6E8A-4147-A177-3AD203B41FA5}">
                      <a16:colId xmlns:a16="http://schemas.microsoft.com/office/drawing/2014/main" xmlns="" val="18279288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مشکل قابل طرح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86821912"/>
                  </a:ext>
                </a:extLst>
              </a:tr>
              <a:tr h="1854200"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مسکن و خودرو بسیار گران شده</a:t>
                      </a:r>
                    </a:p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تورم افسارگسیخته داریم</a:t>
                      </a:r>
                    </a:p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قاچاق سوخت و پوشاک بیداد می کند</a:t>
                      </a:r>
                    </a:p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قیمت ارز قابل کنترل نیست</a:t>
                      </a:r>
                    </a:p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تحریم ها بیشتر شده </a:t>
                      </a:r>
                    </a:p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تقاضای برای مهاجرت بالاست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2176647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B5A4BA67-4979-71DA-0530-37371D57E7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308860"/>
              </p:ext>
            </p:extLst>
          </p:nvPr>
        </p:nvGraphicFramePr>
        <p:xfrm>
          <a:off x="4573270" y="1597916"/>
          <a:ext cx="3702050" cy="5125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702050">
                  <a:extLst>
                    <a:ext uri="{9D8B030D-6E8A-4147-A177-3AD203B41FA5}">
                      <a16:colId xmlns:a16="http://schemas.microsoft.com/office/drawing/2014/main" xmlns="" val="18279288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پاسخ کوتاه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86821912"/>
                  </a:ext>
                </a:extLst>
              </a:tr>
              <a:tr h="1854200"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در اشتغال به پایین ترین نرخ بیکاری در 12سال گذشته رسیدیم.</a:t>
                      </a:r>
                    </a:p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یکی از پردردسرترین کشورهای دنیا در کسب وکار هستیم، اما تقاضای راه اندازی کسب وکار بسیار بالاست.</a:t>
                      </a:r>
                    </a:p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بنزین از یک بطری آب معدنی ارزان تر است.</a:t>
                      </a:r>
                    </a:p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بیمه های درمانی فراگیر شده،</a:t>
                      </a:r>
                    </a:p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مالیات بر درآمد خیلی پایین تر از معدل دنیا ست.</a:t>
                      </a:r>
                    </a:p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پرمصرف ترین کشور دنیا در گاز و برق و آب هستیم.</a:t>
                      </a:r>
                    </a:p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پرمصرف ترین کشور دنیا در روغن و شکر و نمک هستیم.</a:t>
                      </a:r>
                    </a:p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کم سودترین وام های بانکی دنیا زیر نرخ تورم را در پنج سال گذشته داریم.</a:t>
                      </a:r>
                    </a:p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جزء ده کشور اول دنیا در صاحب مسکن بودن خانوارها هستیم.</a:t>
                      </a:r>
                    </a:p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آزادترین کشور دنیا در بازار طلا و ارز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217664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B1F2C1E1-FA7B-8FC8-85D8-C80415B490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203528"/>
              </p:ext>
            </p:extLst>
          </p:nvPr>
        </p:nvGraphicFramePr>
        <p:xfrm>
          <a:off x="1177290" y="1597916"/>
          <a:ext cx="3251623" cy="40284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251623">
                  <a:extLst>
                    <a:ext uri="{9D8B030D-6E8A-4147-A177-3AD203B41FA5}">
                      <a16:colId xmlns:a16="http://schemas.microsoft.com/office/drawing/2014/main" xmlns="" val="18279288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چالش واقعی</a:t>
                      </a:r>
                      <a:endParaRPr lang="en-US" dirty="0">
                        <a:cs typeface="B Lotus" panose="00000400000000000000" pitchFamily="2" charset="-78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86821912"/>
                  </a:ext>
                </a:extLst>
              </a:tr>
              <a:tr h="1854200"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به بهانه مقابله با فساد و اسراف و خصوصی سازی دنبال ایده رهاسازی قیمت ها با تورم غیرقابل پیش بینی اند</a:t>
                      </a:r>
                    </a:p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به بهانه تجارت با دنیا به دنبال محاسبه همه کالاها و انرژی با دلاراند</a:t>
                      </a:r>
                    </a:p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نتیجه این فرآیند قفل شدن اقتصاد تحریم شده در سروری دلار و پذیرش قوانین بانک جهانی و صندوق بین المللی پول است.</a:t>
                      </a:r>
                    </a:p>
                    <a:p>
                      <a:pPr algn="r" rtl="1"/>
                      <a:endParaRPr lang="fa-IR" dirty="0">
                        <a:cs typeface="B Lotus" panose="00000400000000000000" pitchFamily="2" charset="-78"/>
                      </a:endParaRPr>
                    </a:p>
                    <a:p>
                      <a:pPr algn="r" rtl="1"/>
                      <a:r>
                        <a:rPr lang="fa-IR" dirty="0">
                          <a:cs typeface="B Lotus" panose="00000400000000000000" pitchFamily="2" charset="-78"/>
                        </a:rPr>
                        <a:t>در مقابل اقتصاد مقاومتی بدنبال هدفمندی یارانه ها با کالابرگ و کاهش فاصله طبقاتی و مرکززدایی از کار و مصرف با تعاونی گرایی است.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21766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938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4733</TotalTime>
  <Words>1886</Words>
  <Application>Microsoft Office PowerPoint</Application>
  <PresentationFormat>Widescreen</PresentationFormat>
  <Paragraphs>226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B Lotus</vt:lpstr>
      <vt:lpstr>B Mitra</vt:lpstr>
      <vt:lpstr>B Nazanin</vt:lpstr>
      <vt:lpstr>B Titr</vt:lpstr>
      <vt:lpstr>Calibri</vt:lpstr>
      <vt:lpstr>Calibri Light</vt:lpstr>
      <vt:lpstr>Times New Roman</vt:lpstr>
      <vt:lpstr>Office Theme</vt:lpstr>
      <vt:lpstr>PowerPoint Presentation</vt:lpstr>
      <vt:lpstr>مسئله چیست؟   امیدواری به فایده مندی حضور  </vt:lpstr>
      <vt:lpstr>PowerPoint Presentation</vt:lpstr>
      <vt:lpstr>چه چیزی باعث می شود نیایند؟</vt:lpstr>
      <vt:lpstr>چه چیزی باعث می شود بیایند؟</vt:lpstr>
      <vt:lpstr>راهکار افزایش مشارکت برمبنای مردم شناسی سیاسی</vt:lpstr>
      <vt:lpstr>دشمن ناامیدی را افزایش می دهد از ....</vt:lpstr>
      <vt:lpstr>با کدام منطق، مردم بیشتر می آیند؟</vt:lpstr>
      <vt:lpstr>مسئله شناسی مشکلات اقتصادی</vt:lpstr>
      <vt:lpstr>مردم شناسی انتخابات مجلس </vt:lpstr>
      <vt:lpstr>مسئله مندی امروز مردم ایران</vt:lpstr>
      <vt:lpstr>روند امروز مردم ایران</vt:lpstr>
      <vt:lpstr>روند امروز مردم ایران</vt:lpstr>
      <vt:lpstr>انتخابات از نگاه: ضدانقلاب و غیرانقلابی</vt:lpstr>
      <vt:lpstr>انتخابات از نگاه: آمریکا و رژیم صهیونیستی</vt:lpstr>
      <vt:lpstr>انتخابات از نگاه: امام و انقلابی ها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Majid</dc:creator>
  <cp:lastModifiedBy>محمدرضا رضایی</cp:lastModifiedBy>
  <cp:revision>63</cp:revision>
  <dcterms:created xsi:type="dcterms:W3CDTF">2020-08-01T16:48:47Z</dcterms:created>
  <dcterms:modified xsi:type="dcterms:W3CDTF">2024-01-23T06:56:47Z</dcterms:modified>
</cp:coreProperties>
</file>