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5" r:id="rId4"/>
    <p:sldId id="279" r:id="rId5"/>
    <p:sldId id="280" r:id="rId6"/>
    <p:sldId id="281" r:id="rId7"/>
    <p:sldId id="284" r:id="rId8"/>
    <p:sldId id="285" r:id="rId9"/>
    <p:sldId id="287" r:id="rId10"/>
    <p:sldId id="343" r:id="rId11"/>
    <p:sldId id="342" r:id="rId12"/>
    <p:sldId id="341" r:id="rId13"/>
    <p:sldId id="294" r:id="rId14"/>
    <p:sldId id="295" r:id="rId15"/>
    <p:sldId id="296" r:id="rId16"/>
    <p:sldId id="334" r:id="rId17"/>
    <p:sldId id="308" r:id="rId18"/>
    <p:sldId id="340" r:id="rId19"/>
    <p:sldId id="335" r:id="rId20"/>
    <p:sldId id="317" r:id="rId21"/>
    <p:sldId id="316" r:id="rId22"/>
    <p:sldId id="301"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4EF0"/>
    <a:srgbClr val="E0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444" autoAdjust="0"/>
  </p:normalViewPr>
  <p:slideViewPr>
    <p:cSldViewPr>
      <p:cViewPr varScale="1">
        <p:scale>
          <a:sx n="87" d="100"/>
          <a:sy n="87" d="100"/>
        </p:scale>
        <p:origin x="1296" y="66"/>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4.gif"/><Relationship Id="rId7" Type="http://schemas.openxmlformats.org/officeDocument/2006/relationships/slide" Target="slide4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4"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5"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1066800" y="990600"/>
            <a:ext cx="7405255" cy="5324535"/>
          </a:xfrm>
          <a:prstGeom prst="rect">
            <a:avLst/>
          </a:prstGeom>
        </p:spPr>
        <p:txBody>
          <a:bodyPr wrap="square">
            <a:spAutoFit/>
          </a:bodyPr>
          <a:lstStyle/>
          <a:p>
            <a:pPr marL="742950" lvl="0" indent="-742950" algn="r" rtl="1"/>
            <a:r>
              <a:rPr lang="fa-IR" sz="4400" b="1" dirty="0" smtClean="0">
                <a:solidFill>
                  <a:srgbClr val="FF0000"/>
                </a:solidFill>
                <a:cs typeface="B Titr" pitchFamily="2" charset="-78"/>
              </a:rPr>
              <a:t>3.به حرفهای مخاطب خوب گوش دهید</a:t>
            </a:r>
            <a:endParaRPr lang="en-US" sz="2400" b="1" dirty="0" smtClean="0">
              <a:solidFill>
                <a:srgbClr val="FF0000"/>
              </a:solidFill>
              <a:cs typeface="B Titr" pitchFamily="2" charset="-78"/>
            </a:endParaRPr>
          </a:p>
          <a:p>
            <a:pPr marL="742950" lvl="0" indent="-742950" algn="r" rtl="1"/>
            <a:r>
              <a:rPr lang="fa-IR" sz="2800" b="1" dirty="0" smtClean="0">
                <a:cs typeface="B Mitra" pitchFamily="2" charset="-78"/>
              </a:rPr>
              <a:t> بهترین روش درک مخاطب و اینکه او هم شما را درک کند گوش دادن درست به حرفهای اوست و ارتباط واقعی زمانی رخ می دهد که خوب به صحبتهای مخاطب گوش کنیم و با توجه دقیق به کلام او می فهمیم که او چه حسی دارد در چه قالبی فکر می کند و چگونه می اندیشد در روایت داریم؛ اللسان ترجمان العقل</a:t>
            </a:r>
          </a:p>
          <a:p>
            <a:pPr marL="742950" lvl="0" indent="-742950" algn="r" rtl="1"/>
            <a:r>
              <a:rPr lang="fa-IR" sz="2800" b="1" dirty="0" smtClean="0">
                <a:cs typeface="B Mitra" pitchFamily="2" charset="-78"/>
              </a:rPr>
              <a:t>اگر می خواهید به نوع فکر و اندیشه اوپی ببرید باید به حرفهای او گوش </a:t>
            </a:r>
          </a:p>
          <a:p>
            <a:pPr marL="742950" lvl="0" indent="-742950" algn="r" rtl="1"/>
            <a:r>
              <a:rPr lang="fa-IR" sz="2800" b="1" dirty="0" smtClean="0">
                <a:cs typeface="B Mitra" pitchFamily="2" charset="-78"/>
              </a:rPr>
              <a:t>دهید.</a:t>
            </a:r>
            <a:endParaRPr lang="en-US" sz="2800" b="1"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4"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5"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838200" y="609600"/>
            <a:ext cx="7405255" cy="4832092"/>
          </a:xfrm>
          <a:prstGeom prst="rect">
            <a:avLst/>
          </a:prstGeom>
        </p:spPr>
        <p:txBody>
          <a:bodyPr wrap="square">
            <a:spAutoFit/>
          </a:bodyPr>
          <a:lstStyle/>
          <a:p>
            <a:pPr algn="r" rtl="1"/>
            <a:r>
              <a:rPr lang="fa-IR" sz="2800" b="1" dirty="0" smtClean="0">
                <a:solidFill>
                  <a:srgbClr val="FF0000"/>
                </a:solidFill>
                <a:cs typeface="B Mitra" pitchFamily="2" charset="-78"/>
              </a:rPr>
              <a:t>نکته ها: در صحبت کردن با مخاطب چند نکته را توجه کنید؛</a:t>
            </a:r>
          </a:p>
          <a:p>
            <a:pPr algn="r" rtl="1"/>
            <a:endParaRPr lang="en-US" sz="2800" b="1" dirty="0" smtClean="0">
              <a:cs typeface="B Mitra" pitchFamily="2" charset="-78"/>
            </a:endParaRPr>
          </a:p>
          <a:p>
            <a:pPr marL="514350" lvl="0" indent="-514350" algn="r" rtl="1">
              <a:buFont typeface="+mj-lt"/>
              <a:buAutoNum type="arabicPeriod"/>
            </a:pPr>
            <a:r>
              <a:rPr lang="fa-IR" sz="2800" b="1" dirty="0" smtClean="0">
                <a:cs typeface="B Mitra" pitchFamily="2" charset="-78"/>
              </a:rPr>
              <a:t>با آرامش خاطر و اطمینان بنشیند.</a:t>
            </a:r>
            <a:endParaRPr lang="en-US" sz="2800" b="1" dirty="0" smtClean="0">
              <a:cs typeface="B Mitra" pitchFamily="2" charset="-78"/>
            </a:endParaRPr>
          </a:p>
          <a:p>
            <a:pPr marL="514350" lvl="0" indent="-514350" algn="r" rtl="1">
              <a:buFont typeface="+mj-lt"/>
              <a:buAutoNum type="arabicPeriod"/>
            </a:pPr>
            <a:r>
              <a:rPr lang="fa-IR" sz="2800" b="1" dirty="0" smtClean="0">
                <a:cs typeface="B Mitra" pitchFamily="2" charset="-78"/>
              </a:rPr>
              <a:t>به چشمان مخاطب نگاه کنید</a:t>
            </a:r>
            <a:endParaRPr lang="en-US" sz="2800" b="1" dirty="0" smtClean="0">
              <a:cs typeface="B Mitra" pitchFamily="2" charset="-78"/>
            </a:endParaRPr>
          </a:p>
          <a:p>
            <a:pPr marL="514350" lvl="0" indent="-514350" algn="r" rtl="1">
              <a:buFont typeface="+mj-lt"/>
              <a:buAutoNum type="arabicPeriod"/>
            </a:pPr>
            <a:r>
              <a:rPr lang="fa-IR" sz="2800" b="1" dirty="0" smtClean="0">
                <a:cs typeface="B Mitra" pitchFamily="2" charset="-78"/>
              </a:rPr>
              <a:t>با دقت به حرفهای مخاطب گوش دهید</a:t>
            </a:r>
            <a:endParaRPr lang="en-US" sz="2800" b="1" dirty="0" smtClean="0">
              <a:cs typeface="B Mitra" pitchFamily="2" charset="-78"/>
            </a:endParaRPr>
          </a:p>
          <a:p>
            <a:pPr marL="514350" lvl="0" indent="-514350" algn="r" rtl="1">
              <a:buFont typeface="+mj-lt"/>
              <a:buAutoNum type="arabicPeriod"/>
            </a:pPr>
            <a:r>
              <a:rPr lang="fa-IR" sz="2800" b="1" dirty="0" smtClean="0">
                <a:cs typeface="B Mitra" pitchFamily="2" charset="-78"/>
              </a:rPr>
              <a:t>بعضی مواقع در صورت نیاز از او توضیح بخواهید این تصور ایجاد می شود که مطلب فهم بوده است و شما به آن توجه دارید</a:t>
            </a:r>
            <a:endParaRPr lang="en-US" sz="2800" b="1" dirty="0" smtClean="0">
              <a:cs typeface="B Mitra" pitchFamily="2" charset="-78"/>
            </a:endParaRPr>
          </a:p>
          <a:p>
            <a:pPr marL="514350" lvl="0" indent="-514350" algn="r" rtl="1">
              <a:buFont typeface="+mj-lt"/>
              <a:buAutoNum type="arabicPeriod"/>
            </a:pPr>
            <a:r>
              <a:rPr lang="fa-IR" sz="2800" b="1" dirty="0" smtClean="0">
                <a:cs typeface="B Mitra" pitchFamily="2" charset="-78"/>
              </a:rPr>
              <a:t>حرفهای او را قطع نکنید</a:t>
            </a:r>
            <a:endParaRPr lang="en-US" sz="2800" b="1" dirty="0" smtClean="0">
              <a:cs typeface="B Mitra" pitchFamily="2" charset="-78"/>
            </a:endParaRPr>
          </a:p>
          <a:p>
            <a:pPr marL="514350" lvl="0" indent="-514350" algn="r" rtl="1">
              <a:buFont typeface="+mj-lt"/>
              <a:buAutoNum type="arabicPeriod"/>
            </a:pPr>
            <a:r>
              <a:rPr lang="fa-IR" sz="2800" b="1" dirty="0" smtClean="0">
                <a:cs typeface="B Mitra" pitchFamily="2" charset="-78"/>
              </a:rPr>
              <a:t>فورا خودتان علت تراشی نکنید</a:t>
            </a:r>
          </a:p>
          <a:p>
            <a:pPr marL="514350" indent="-514350" algn="r" rtl="1">
              <a:buFont typeface="+mj-lt"/>
              <a:buAutoNum type="arabicPeriod"/>
            </a:pPr>
            <a:r>
              <a:rPr lang="fa-IR" sz="2800" b="1" dirty="0" smtClean="0">
                <a:cs typeface="B Mitra" pitchFamily="2" charset="-78"/>
              </a:rPr>
              <a:t>برای کشف پیام های پنهان گاهی با چرا و چه اورا وادار به ابراز پیام مخفی کنید</a:t>
            </a:r>
            <a:endParaRPr lang="en-US" sz="2800" b="1" dirty="0" smtClean="0">
              <a:cs typeface="B Mitra" pitchFamily="2" charset="-78"/>
            </a:endParaRPr>
          </a:p>
          <a:p>
            <a:pPr marL="514350" lvl="0" indent="-514350" algn="r" rtl="1"/>
            <a:endParaRPr lang="en-US" sz="2800" b="1"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4"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5"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838200" y="609600"/>
            <a:ext cx="7405255" cy="6309420"/>
          </a:xfrm>
          <a:prstGeom prst="rect">
            <a:avLst/>
          </a:prstGeom>
        </p:spPr>
        <p:txBody>
          <a:bodyPr wrap="square">
            <a:spAutoFit/>
          </a:bodyPr>
          <a:lstStyle/>
          <a:p>
            <a:pPr lvl="0" algn="r" rtl="1"/>
            <a:r>
              <a:rPr lang="fa-IR" sz="4400" b="1" dirty="0" smtClean="0">
                <a:solidFill>
                  <a:srgbClr val="FF0000"/>
                </a:solidFill>
              </a:rPr>
              <a:t>4. </a:t>
            </a:r>
            <a:r>
              <a:rPr lang="fa-IR" sz="4400" b="1" dirty="0" smtClean="0">
                <a:solidFill>
                  <a:srgbClr val="FF0000"/>
                </a:solidFill>
                <a:cs typeface="B Titr" pitchFamily="2" charset="-78"/>
              </a:rPr>
              <a:t>به پیام های غیر کلامی او توجه داشته باشید</a:t>
            </a:r>
            <a:endParaRPr lang="en-US" sz="3200" dirty="0" smtClean="0">
              <a:solidFill>
                <a:srgbClr val="FF0000"/>
              </a:solidFill>
            </a:endParaRPr>
          </a:p>
          <a:p>
            <a:pPr algn="r" rtl="1"/>
            <a:r>
              <a:rPr lang="fa-IR" sz="3200" b="1" dirty="0" smtClean="0">
                <a:cs typeface="B Mitra" pitchFamily="2" charset="-78"/>
              </a:rPr>
              <a:t>همانطور که بیان شد مخاطب همه پیام خود را با گفتار بیان نمی کند بلکه بسیاری از پیامها در قالب حرکات ایما و اشاره و نوع ظاهر او بیان می شود یک مربی و مبلغ و معلم حتما باید به آنها توجه داشته باشد</a:t>
            </a:r>
            <a:endParaRPr lang="en-US" sz="3200" b="1" dirty="0" smtClean="0">
              <a:cs typeface="B Mitra" pitchFamily="2" charset="-78"/>
            </a:endParaRPr>
          </a:p>
          <a:p>
            <a:pPr algn="r" rtl="1"/>
            <a:r>
              <a:rPr lang="fa-IR" sz="3200" b="1" dirty="0" smtClean="0">
                <a:cs typeface="B Mitra" pitchFamily="2" charset="-78"/>
              </a:rPr>
              <a:t>نمونه: آخرهای کلاس بود یکی دست بلند کرد گفت حاج آقا سوال دارم نگاه کردم گفتم خوب دوستان خسته شدند استراحت کنید جلسه بعد جواب می دهم با صدای بلند صلوات فرستاد کلاس تعطیل شد در جلسه بعد اصلا سوال را مطرح نکرد </a:t>
            </a:r>
            <a:endParaRPr lang="en-US" sz="3200" b="1" dirty="0" smtClean="0">
              <a:cs typeface="B Mitra" pitchFamily="2" charset="-78"/>
            </a:endParaRPr>
          </a:p>
          <a:p>
            <a:pPr marL="514350" lvl="0" indent="-514350" algn="r" rtl="1"/>
            <a:endParaRPr lang="en-US" sz="2400" b="1"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5"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9"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762000" y="762000"/>
            <a:ext cx="7405255" cy="4031873"/>
          </a:xfrm>
          <a:prstGeom prst="rect">
            <a:avLst/>
          </a:prstGeom>
        </p:spPr>
        <p:txBody>
          <a:bodyPr wrap="square">
            <a:spAutoFit/>
          </a:bodyPr>
          <a:lstStyle/>
          <a:p>
            <a:pPr lvl="0" algn="r" rtl="1"/>
            <a:r>
              <a:rPr lang="fa-IR" sz="4000" b="1" dirty="0" smtClean="0">
                <a:solidFill>
                  <a:srgbClr val="FF0000"/>
                </a:solidFill>
                <a:cs typeface="B Titr" pitchFamily="2" charset="-78"/>
              </a:rPr>
              <a:t>5. چگونه حرف زدن را یاد بگیرید:</a:t>
            </a:r>
            <a:endParaRPr lang="en-US" sz="4000" b="1" dirty="0" smtClean="0">
              <a:cs typeface="B Titr" pitchFamily="2" charset="-78"/>
            </a:endParaRPr>
          </a:p>
          <a:p>
            <a:pPr algn="r" rtl="1"/>
            <a:r>
              <a:rPr lang="fa-IR" sz="3600" b="1" dirty="0" smtClean="0">
                <a:cs typeface="B Mitra" pitchFamily="2" charset="-78"/>
              </a:rPr>
              <a:t>زیبا و جذاب و رسا حرف بزنید درست و متقن سخن بگویید</a:t>
            </a:r>
            <a:endParaRPr lang="en-US" sz="3600" b="1" dirty="0" smtClean="0">
              <a:cs typeface="B Mitra" pitchFamily="2" charset="-78"/>
            </a:endParaRPr>
          </a:p>
          <a:p>
            <a:pPr algn="r" rtl="1"/>
            <a:r>
              <a:rPr lang="fa-IR" sz="3600" b="1" dirty="0" smtClean="0">
                <a:cs typeface="B Mitra" pitchFamily="2" charset="-78"/>
              </a:rPr>
              <a:t>شیوه سخنرانی را بیاموزید پیامبر اکرم(ص) می فرماید: انا افصح العرب  من از همه مردم عرب فصیح ترم  امام علی (ع): و انا لامراءالکلام، ما امیران سخن هستیم.</a:t>
            </a:r>
            <a:endParaRPr lang="en-US" sz="36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762000" y="762000"/>
            <a:ext cx="7924800" cy="4524315"/>
          </a:xfrm>
          <a:prstGeom prst="rect">
            <a:avLst/>
          </a:prstGeom>
        </p:spPr>
        <p:txBody>
          <a:bodyPr wrap="square">
            <a:spAutoFit/>
          </a:bodyPr>
          <a:lstStyle/>
          <a:p>
            <a:pPr lvl="0" algn="r" rtl="1"/>
            <a:r>
              <a:rPr lang="fa-IR" sz="4800" b="1" dirty="0" smtClean="0">
                <a:solidFill>
                  <a:srgbClr val="C00000"/>
                </a:solidFill>
                <a:cs typeface="B Titr" pitchFamily="2" charset="-78"/>
              </a:rPr>
              <a:t>6. به میزان درک و فهم مخاطب توجه داشته باشید.</a:t>
            </a:r>
          </a:p>
          <a:p>
            <a:pPr lvl="0" algn="r" rtl="1"/>
            <a:endParaRPr lang="fa-IR" sz="4800" b="1" dirty="0" smtClean="0">
              <a:solidFill>
                <a:srgbClr val="C00000"/>
              </a:solidFill>
              <a:cs typeface="B Titr" pitchFamily="2" charset="-78"/>
            </a:endParaRPr>
          </a:p>
          <a:p>
            <a:pPr lvl="0" algn="r" rtl="1"/>
            <a:endParaRPr lang="en-US" sz="4800" b="1" dirty="0" smtClean="0">
              <a:solidFill>
                <a:schemeClr val="bg1"/>
              </a:solidFill>
              <a:cs typeface="B Titr" pitchFamily="2" charset="-78"/>
            </a:endParaRPr>
          </a:p>
          <a:p>
            <a:pPr algn="r" rtl="1"/>
            <a:r>
              <a:rPr lang="fa-IR" sz="4800" b="1" dirty="0" smtClean="0">
                <a:solidFill>
                  <a:schemeClr val="bg1"/>
                </a:solidFill>
                <a:cs typeface="B Mitra" pitchFamily="2" charset="-78"/>
              </a:rPr>
              <a:t>و ما ارسلنا من رسول الا بلسان قومه لیبین لهم: ما نفرستادیم هیچ رسولی را مگر به زبان قومش تا برای ایشان حقایق را بیان کند. ابراهیم 4</a:t>
            </a:r>
            <a:endParaRPr lang="en-US" sz="4800" b="1" dirty="0">
              <a:solidFill>
                <a:schemeClr val="bg1"/>
              </a:solidFill>
              <a:cs typeface="B Mitra" pitchFamily="2" charset="-78"/>
            </a:endParaRPr>
          </a:p>
        </p:txBody>
      </p:sp>
      <p:grpSp>
        <p:nvGrpSpPr>
          <p:cNvPr id="3" name="Group 4"/>
          <p:cNvGrpSpPr/>
          <p:nvPr/>
        </p:nvGrpSpPr>
        <p:grpSpPr>
          <a:xfrm>
            <a:off x="0" y="0"/>
            <a:ext cx="9220200" cy="6705599"/>
            <a:chOff x="0" y="0"/>
            <a:chExt cx="9220200" cy="6705599"/>
          </a:xfrm>
        </p:grpSpPr>
        <p:grpSp>
          <p:nvGrpSpPr>
            <p:cNvPr id="4" name="Group 19"/>
            <p:cNvGrpSpPr/>
            <p:nvPr/>
          </p:nvGrpSpPr>
          <p:grpSpPr>
            <a:xfrm>
              <a:off x="152400" y="0"/>
              <a:ext cx="9067800" cy="6705599"/>
              <a:chOff x="152400" y="0"/>
              <a:chExt cx="9067800" cy="6705599"/>
            </a:xfrm>
          </p:grpSpPr>
          <p:grpSp>
            <p:nvGrpSpPr>
              <p:cNvPr id="7" name="Group 2"/>
              <p:cNvGrpSpPr/>
              <p:nvPr/>
            </p:nvGrpSpPr>
            <p:grpSpPr>
              <a:xfrm>
                <a:off x="228600" y="76200"/>
                <a:ext cx="8763000" cy="6629399"/>
                <a:chOff x="228600" y="76200"/>
                <a:chExt cx="8763000" cy="6629399"/>
              </a:xfrm>
            </p:grpSpPr>
            <p:sp>
              <p:nvSpPr>
                <p:cNvPr id="15"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6"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7" name="Pentagon 16"/>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8" name="Group 10"/>
              <p:cNvGrpSpPr/>
              <p:nvPr/>
            </p:nvGrpSpPr>
            <p:grpSpPr>
              <a:xfrm>
                <a:off x="152400" y="762000"/>
                <a:ext cx="304800" cy="5334000"/>
                <a:chOff x="457200" y="914401"/>
                <a:chExt cx="508000" cy="5334000"/>
              </a:xfrm>
            </p:grpSpPr>
            <p:sp>
              <p:nvSpPr>
                <p:cNvPr id="12" name="Chevron 11">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Chevron 13">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9" name="Oval 8"/>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 name="Up Ribbon 9">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1" name="TextBox 10">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5"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6"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5000" b="-3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4"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5"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6" name="Pentagon 15"/>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3" name="Chevron 12">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7" name="Rectangle 16"/>
          <p:cNvSpPr/>
          <p:nvPr/>
        </p:nvSpPr>
        <p:spPr>
          <a:xfrm>
            <a:off x="304800" y="1143000"/>
            <a:ext cx="7924800" cy="4893647"/>
          </a:xfrm>
          <a:prstGeom prst="rect">
            <a:avLst/>
          </a:prstGeom>
        </p:spPr>
        <p:txBody>
          <a:bodyPr wrap="square">
            <a:spAutoFit/>
          </a:bodyPr>
          <a:lstStyle/>
          <a:p>
            <a:pPr lvl="0" algn="r" rtl="1"/>
            <a:r>
              <a:rPr lang="fa-IR" sz="4400" b="1" dirty="0" smtClean="0">
                <a:solidFill>
                  <a:srgbClr val="FF0000"/>
                </a:solidFill>
                <a:cs typeface="B Titr" pitchFamily="2" charset="-78"/>
              </a:rPr>
              <a:t>7. به نوع فهم مخاطب توجه داشته باشید. </a:t>
            </a:r>
          </a:p>
          <a:p>
            <a:pPr lvl="0" algn="r" rtl="1"/>
            <a:r>
              <a:rPr lang="fa-IR" sz="3200" b="1" dirty="0" smtClean="0">
                <a:cs typeface="B Mitra" pitchFamily="2" charset="-78"/>
              </a:rPr>
              <a:t>برای پی بردن نوع فهم مخاطب باید ببیند که مخاطب چگونه اطلاعات خود را پردازش می کند یکی با استعاره حرف می زند یکی با تصویر سازی یکی با تمثیل و تشبیه یکی در قالب شعر و طنز و لطیفه ... همه این موارد بیان گر نوع درک مخاطب است اگر به این همه دست یافتید در نوع انتقال معانی هم راهکار را بدست می آورید و برهمان اساس مطالب را انتقال می دهید.</a:t>
            </a:r>
            <a:endParaRPr lang="en-US" sz="32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4"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5"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35" name="Rectangle 34"/>
          <p:cNvSpPr/>
          <p:nvPr/>
        </p:nvSpPr>
        <p:spPr>
          <a:xfrm>
            <a:off x="304800" y="1143000"/>
            <a:ext cx="7924800" cy="44012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fa-IR" sz="2800" b="1" dirty="0" smtClean="0">
                <a:solidFill>
                  <a:srgbClr val="FF0000"/>
                </a:solidFill>
                <a:cs typeface="B Mitra" pitchFamily="2" charset="-78"/>
              </a:rPr>
              <a:t>انسانها از نظر نوع  درک و فهم مطالب و پردازش آن چند گونه اند: </a:t>
            </a:r>
            <a:endParaRPr lang="en-US" sz="2800" b="1" dirty="0" smtClean="0">
              <a:solidFill>
                <a:srgbClr val="FF0000"/>
              </a:solidFill>
              <a:cs typeface="B Mitra" pitchFamily="2" charset="-78"/>
            </a:endParaRPr>
          </a:p>
          <a:p>
            <a:pPr algn="r" rtl="1"/>
            <a:r>
              <a:rPr lang="fa-IR" sz="2800" b="1" dirty="0" smtClean="0">
                <a:solidFill>
                  <a:schemeClr val="tx1">
                    <a:lumMod val="95000"/>
                    <a:lumOff val="5000"/>
                  </a:schemeClr>
                </a:solidFill>
                <a:cs typeface="B Mitra" pitchFamily="2" charset="-78"/>
              </a:rPr>
              <a:t>الف- تصویری: </a:t>
            </a:r>
            <a:r>
              <a:rPr lang="fa-IR" sz="2800" b="1" dirty="0" smtClean="0">
                <a:solidFill>
                  <a:srgbClr val="7030A0"/>
                </a:solidFill>
                <a:cs typeface="B Mitra" pitchFamily="2" charset="-78"/>
              </a:rPr>
              <a:t>بعضی افراد هستند که بر اساس تصاویر و فضاسازی ذهنی و تصویری به دنیای اطراف خود می نگرند مثلا من تصور می کنم که چنین است.</a:t>
            </a:r>
            <a:endParaRPr lang="en-US" sz="2800" b="1" dirty="0" smtClean="0">
              <a:solidFill>
                <a:srgbClr val="7030A0"/>
              </a:solidFill>
              <a:cs typeface="B Mitra" pitchFamily="2" charset="-78"/>
            </a:endParaRPr>
          </a:p>
          <a:p>
            <a:pPr algn="r" rtl="1"/>
            <a:r>
              <a:rPr lang="fa-IR" sz="2800" b="1" dirty="0" smtClean="0">
                <a:solidFill>
                  <a:srgbClr val="7030A0"/>
                </a:solidFill>
                <a:cs typeface="B Mitra" pitchFamily="2" charset="-78"/>
              </a:rPr>
              <a:t>در کلاس هم غالبا آخر کلاس می نشینید و اهل تعامل است </a:t>
            </a:r>
            <a:endParaRPr lang="en-US" sz="2800" b="1" dirty="0" smtClean="0">
              <a:solidFill>
                <a:srgbClr val="7030A0"/>
              </a:solidFill>
              <a:cs typeface="B Mitra" pitchFamily="2" charset="-78"/>
            </a:endParaRPr>
          </a:p>
          <a:p>
            <a:pPr algn="r" rtl="1"/>
            <a:r>
              <a:rPr lang="fa-IR" sz="2800" b="1" dirty="0" smtClean="0">
                <a:solidFill>
                  <a:schemeClr val="tx1">
                    <a:lumMod val="95000"/>
                    <a:lumOff val="5000"/>
                  </a:schemeClr>
                </a:solidFill>
                <a:cs typeface="B Mitra" pitchFamily="2" charset="-78"/>
              </a:rPr>
              <a:t>ب- احساسی: </a:t>
            </a:r>
            <a:r>
              <a:rPr lang="fa-IR" sz="2800" b="1" dirty="0" smtClean="0">
                <a:solidFill>
                  <a:srgbClr val="7030A0"/>
                </a:solidFill>
                <a:cs typeface="B Mitra" pitchFamily="2" charset="-78"/>
              </a:rPr>
              <a:t>بعضی افراد دنیای اطراف را با احساسات درون خود ترسیم می کنند و از واژه ها ی احساسی استقبال می کنند این افراد سعی می کنند که به مربی نزدیک شوند و در کناز مربی بنشیند در کلاس هم غالبا در ردیف اول می نشینند.</a:t>
            </a:r>
            <a:endParaRPr lang="en-US" sz="2800" b="1" dirty="0">
              <a:solidFill>
                <a:srgbClr val="7030A0"/>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3" name="Group 4"/>
          <p:cNvGrpSpPr/>
          <p:nvPr/>
        </p:nvGrpSpPr>
        <p:grpSpPr>
          <a:xfrm>
            <a:off x="0" y="0"/>
            <a:ext cx="9220200" cy="6705599"/>
            <a:chOff x="0" y="0"/>
            <a:chExt cx="9220200" cy="6705599"/>
          </a:xfrm>
        </p:grpSpPr>
        <p:grpSp>
          <p:nvGrpSpPr>
            <p:cNvPr id="4" name="Group 19"/>
            <p:cNvGrpSpPr/>
            <p:nvPr/>
          </p:nvGrpSpPr>
          <p:grpSpPr>
            <a:xfrm>
              <a:off x="152400" y="0"/>
              <a:ext cx="9067800" cy="6705599"/>
              <a:chOff x="152400" y="0"/>
              <a:chExt cx="9067800" cy="6705599"/>
            </a:xfrm>
          </p:grpSpPr>
          <p:grpSp>
            <p:nvGrpSpPr>
              <p:cNvPr id="7" name="Group 2"/>
              <p:cNvGrpSpPr/>
              <p:nvPr/>
            </p:nvGrpSpPr>
            <p:grpSpPr>
              <a:xfrm>
                <a:off x="228600" y="76200"/>
                <a:ext cx="8763000" cy="6629399"/>
                <a:chOff x="228600" y="76200"/>
                <a:chExt cx="8763000" cy="6629399"/>
              </a:xfrm>
            </p:grpSpPr>
            <p:sp>
              <p:nvSpPr>
                <p:cNvPr id="15"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6"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7" name="Pentagon 16"/>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8" name="Group 10"/>
              <p:cNvGrpSpPr/>
              <p:nvPr/>
            </p:nvGrpSpPr>
            <p:grpSpPr>
              <a:xfrm>
                <a:off x="152400" y="762000"/>
                <a:ext cx="304800" cy="5334000"/>
                <a:chOff x="457200" y="914401"/>
                <a:chExt cx="508000" cy="5334000"/>
              </a:xfrm>
            </p:grpSpPr>
            <p:sp>
              <p:nvSpPr>
                <p:cNvPr id="12" name="Chevron 11">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Chevron 13">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9" name="Oval 8"/>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 name="Up Ribbon 9">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1" name="TextBox 10">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5"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6"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8" name="Rectangle 17"/>
          <p:cNvSpPr/>
          <p:nvPr/>
        </p:nvSpPr>
        <p:spPr>
          <a:xfrm>
            <a:off x="381000" y="685799"/>
            <a:ext cx="7772400" cy="4154984"/>
          </a:xfrm>
          <a:prstGeom prst="rect">
            <a:avLst/>
          </a:prstGeom>
        </p:spPr>
        <p:txBody>
          <a:bodyPr wrap="square">
            <a:spAutoFit/>
          </a:bodyPr>
          <a:lstStyle/>
          <a:p>
            <a:pPr algn="r" rtl="1"/>
            <a:r>
              <a:rPr lang="fa-IR" sz="2400" b="1" dirty="0" smtClean="0">
                <a:solidFill>
                  <a:schemeClr val="tx1">
                    <a:lumMod val="95000"/>
                    <a:lumOff val="5000"/>
                  </a:schemeClr>
                </a:solidFill>
                <a:cs typeface="B Mitra" pitchFamily="2" charset="-78"/>
              </a:rPr>
              <a:t>ج- صوتی یا شنیداری: </a:t>
            </a:r>
            <a:r>
              <a:rPr lang="fa-IR" sz="2400" b="1" dirty="0" smtClean="0">
                <a:solidFill>
                  <a:srgbClr val="7030A0"/>
                </a:solidFill>
                <a:cs typeface="B Mitra" pitchFamily="2" charset="-78"/>
              </a:rPr>
              <a:t>این افراد با گوش خود به دنبال ارتباط با جهان اطراف هستند در هنگام صحبت کردن به مخاطب نگاه نمی کنند در هنگام گوش دادن هم به نقطه دیگری نگاه می کنند و تلاش می کنند با گوش دادن مطالب را از مخاطب بگیرند و قصدشان بی ادبی و بی اعتنایی نیست و بجای خوب فهمیدی می گویند خوب شنیدی چه گفتم</a:t>
            </a:r>
          </a:p>
          <a:p>
            <a:pPr algn="r" rtl="1"/>
            <a:endParaRPr lang="en-US" sz="2400" b="1" dirty="0" smtClean="0">
              <a:solidFill>
                <a:srgbClr val="7030A0"/>
              </a:solidFill>
              <a:cs typeface="B Mitra" pitchFamily="2" charset="-78"/>
            </a:endParaRPr>
          </a:p>
          <a:p>
            <a:pPr algn="r" rtl="1"/>
            <a:r>
              <a:rPr lang="fa-IR" sz="2400" b="1" dirty="0" smtClean="0">
                <a:solidFill>
                  <a:schemeClr val="tx1">
                    <a:lumMod val="95000"/>
                    <a:lumOff val="5000"/>
                  </a:schemeClr>
                </a:solidFill>
                <a:cs typeface="B Mitra" pitchFamily="2" charset="-78"/>
              </a:rPr>
              <a:t>د- ارقامی عددی: </a:t>
            </a:r>
            <a:r>
              <a:rPr lang="fa-IR" sz="2400" b="1" dirty="0" smtClean="0">
                <a:solidFill>
                  <a:srgbClr val="7030A0"/>
                </a:solidFill>
                <a:cs typeface="B Mitra" pitchFamily="2" charset="-78"/>
              </a:rPr>
              <a:t>این افراد باید گفت ترکیبی از سه شخص قبلی را دارند این گروه دوست دارند اطلاعات به صورت منطقی و مکتوب به آنها ارائه شود از نظر ساختاری کاملا مرتب باشد بهترین راه جلب توجه این اشخاص بیان مفاهیم در قالب عددی و انواعی و یا نکته ای است که بصورت 1و2و3 بیان می شود</a:t>
            </a:r>
            <a:endParaRPr lang="en-US" sz="2400" b="1" dirty="0">
              <a:solidFill>
                <a:srgbClr val="7030A0"/>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4"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5"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6" name="Pentagon 15"/>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3" name="Chevron 12">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7" name="Rectangle 16"/>
          <p:cNvSpPr/>
          <p:nvPr/>
        </p:nvSpPr>
        <p:spPr>
          <a:xfrm>
            <a:off x="457200" y="1447800"/>
            <a:ext cx="7924800" cy="523220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r" rtl="1"/>
            <a:r>
              <a:rPr lang="fa-IR" sz="5400" b="1" dirty="0" smtClean="0">
                <a:solidFill>
                  <a:srgbClr val="FF0000"/>
                </a:solidFill>
                <a:cs typeface="B Titr" pitchFamily="2" charset="-78"/>
              </a:rPr>
              <a:t>8. توجه به نیاز مخاطب: </a:t>
            </a:r>
            <a:endParaRPr lang="en-US" sz="2400" b="1" dirty="0" smtClean="0">
              <a:cs typeface="B Mitra" pitchFamily="2" charset="-78"/>
            </a:endParaRPr>
          </a:p>
          <a:p>
            <a:pPr algn="r" rtl="1"/>
            <a:r>
              <a:rPr lang="fa-IR" sz="4000" b="1" dirty="0" smtClean="0">
                <a:solidFill>
                  <a:schemeClr val="bg2">
                    <a:lumMod val="10000"/>
                  </a:schemeClr>
                </a:solidFill>
                <a:cs typeface="B Mitra" pitchFamily="2" charset="-78"/>
              </a:rPr>
              <a:t>بهترین راه تفهیم و تفاهم این است که بدانیم نیازهای مخاطب چیست مخاطبان ما در مقاطع مختلف در موقعیتهای مختلف نیازهای متفاوت دارند مربی حتما باید در انتقال مفاهیم به این مهم توجه داشته باشد در بسیاری از مواقع این نیاز است که ایجاد انگیزه می کند و مخاطب را به تکاپو وا می دارد.</a:t>
            </a:r>
            <a:endParaRPr lang="en-US" sz="4000" b="1" dirty="0">
              <a:solidFill>
                <a:schemeClr val="bg2">
                  <a:lumMod val="10000"/>
                </a:schemeClr>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4"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5"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533400" y="990600"/>
            <a:ext cx="7924800" cy="433965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r" rtl="1"/>
            <a:r>
              <a:rPr lang="fa-IR" sz="3600" b="1" dirty="0" smtClean="0">
                <a:solidFill>
                  <a:srgbClr val="FF0000"/>
                </a:solidFill>
                <a:cs typeface="B Titr" pitchFamily="2" charset="-78"/>
              </a:rPr>
              <a:t>9. توجه به موانع و آسیبهای پیش رو:</a:t>
            </a:r>
          </a:p>
          <a:p>
            <a:pPr lvl="0" algn="r" rtl="1"/>
            <a:endParaRPr lang="en-US" sz="2000" b="1" dirty="0" smtClean="0">
              <a:cs typeface="B Titr" pitchFamily="2" charset="-78"/>
            </a:endParaRPr>
          </a:p>
          <a:p>
            <a:pPr algn="r" rtl="1"/>
            <a:r>
              <a:rPr lang="fa-IR" sz="2800" b="1" dirty="0" smtClean="0">
                <a:cs typeface="B Mitra" pitchFamily="2" charset="-78"/>
              </a:rPr>
              <a:t>همواره در مسیر انتقال مفاهیم موانعی وجود دارد و یا آسیبهای مطرح است که قدرت درک فهم را پایین می آورد مربی توانمند حتما باید این آسیبها را بشناسد و در رفع آنها بکوشد.</a:t>
            </a:r>
            <a:endParaRPr lang="en-US" sz="2800" b="1" dirty="0" smtClean="0">
              <a:cs typeface="B Mitra" pitchFamily="2" charset="-78"/>
            </a:endParaRPr>
          </a:p>
          <a:p>
            <a:pPr algn="r" rtl="1"/>
            <a:r>
              <a:rPr lang="fa-IR" sz="2800" b="1" dirty="0" smtClean="0">
                <a:cs typeface="B Mitra" pitchFamily="2" charset="-78"/>
              </a:rPr>
              <a:t>مثلا موانع که دانش آموزی را از فهم درست مطلب دور می کند عبارتند از: عدم تمرکز </a:t>
            </a:r>
            <a:r>
              <a:rPr lang="fa-IR" sz="2800" b="1" dirty="0">
                <a:cs typeface="B Mitra" pitchFamily="2" charset="-78"/>
              </a:rPr>
              <a:t>،</a:t>
            </a:r>
            <a:r>
              <a:rPr lang="fa-IR" sz="2800" b="1" dirty="0" smtClean="0">
                <a:cs typeface="B Mitra" pitchFamily="2" charset="-78"/>
              </a:rPr>
              <a:t>عدم آرامش روانی ،مانوس نبودن مطلب و هواپرستی </a:t>
            </a:r>
            <a:endParaRPr lang="en-US" sz="2800" b="1" dirty="0" smtClean="0">
              <a:cs typeface="B Mitra" pitchFamily="2" charset="-78"/>
            </a:endParaRPr>
          </a:p>
          <a:p>
            <a:pPr algn="r" rtl="1"/>
            <a:r>
              <a:rPr lang="fa-IR" sz="2800" b="1" dirty="0" smtClean="0">
                <a:cs typeface="B Mitra" pitchFamily="2" charset="-78"/>
              </a:rPr>
              <a:t>علی(ع): الهوی آفه الالباب ، هوسها آفت خردها است</a:t>
            </a:r>
            <a:endParaRPr lang="en-US" sz="2800" b="1" dirty="0" smtClean="0">
              <a:cs typeface="B Mitra" pitchFamily="2" charset="-78"/>
            </a:endParaRPr>
          </a:p>
          <a:p>
            <a:pPr algn="r" rtl="1"/>
            <a:r>
              <a:rPr lang="fa-IR" sz="2400" b="1" dirty="0" smtClean="0">
                <a:cs typeface="B Mitra" pitchFamily="2" charset="-78"/>
              </a:rPr>
              <a:t>حجاب چهره جان می شود غبار تنم   خوشا دمی که از آن چهره پرده برفکنم </a:t>
            </a:r>
            <a:endParaRPr lang="en-US" sz="24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0" name="Title 15"/>
          <p:cNvSpPr>
            <a:spLocks noGrp="1"/>
          </p:cNvSpPr>
          <p:nvPr>
            <p:ph type="title"/>
          </p:nvPr>
        </p:nvSpPr>
        <p:spPr>
          <a:xfrm>
            <a:off x="1" y="4625353"/>
            <a:ext cx="9144000" cy="2232647"/>
          </a:xfrm>
        </p:spPr>
        <p:style>
          <a:lnRef idx="2">
            <a:schemeClr val="accent5"/>
          </a:lnRef>
          <a:fillRef idx="1">
            <a:schemeClr val="lt1"/>
          </a:fillRef>
          <a:effectRef idx="0">
            <a:schemeClr val="accent5"/>
          </a:effectRef>
          <a:fontRef idx="minor">
            <a:schemeClr val="dk1"/>
          </a:fontRef>
        </p:style>
        <p:txBody>
          <a:bodyPr/>
          <a:lstStyle/>
          <a:p>
            <a:r>
              <a:rPr lang="fa-IR" dirty="0" smtClean="0">
                <a:cs typeface="0 Tabassom" panose="00000400000000000000" pitchFamily="2" charset="-78"/>
              </a:rPr>
              <a:t>حسین </a:t>
            </a:r>
            <a:r>
              <a:rPr lang="fa-IR" dirty="0" err="1" smtClean="0">
                <a:cs typeface="0 Tabassom" panose="00000400000000000000" pitchFamily="2" charset="-78"/>
              </a:rPr>
              <a:t>مردانپورپینوندی</a:t>
            </a:r>
            <a:endParaRPr lang="fa-IR" dirty="0">
              <a:cs typeface="0 Tabassom" panose="00000400000000000000" pitchFamily="2" charset="-78"/>
            </a:endParaRPr>
          </a:p>
        </p:txBody>
      </p:sp>
      <p:sp>
        <p:nvSpPr>
          <p:cNvPr id="3" name="Rectangle 2"/>
          <p:cNvSpPr/>
          <p:nvPr/>
        </p:nvSpPr>
        <p:spPr>
          <a:xfrm>
            <a:off x="1143000" y="1600200"/>
            <a:ext cx="662940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6000" dirty="0" smtClean="0">
                <a:solidFill>
                  <a:srgbClr val="7030A0"/>
                </a:solidFill>
                <a:effectLst>
                  <a:glow rad="139700">
                    <a:schemeClr val="accent6">
                      <a:satMod val="175000"/>
                      <a:alpha val="40000"/>
                    </a:schemeClr>
                  </a:glow>
                  <a:reflection blurRad="6350" stA="60000" endA="900" endPos="58000" dir="5400000" sy="-100000" algn="bl" rotWithShape="0"/>
                </a:effectLst>
                <a:cs typeface="B Titr" pitchFamily="2" charset="-78"/>
              </a:rPr>
              <a:t>گامهای موثر در تربیت</a:t>
            </a:r>
            <a:endParaRPr lang="en-US" sz="6000" dirty="0">
              <a:solidFill>
                <a:srgbClr val="7030A0"/>
              </a:solidFill>
              <a:effectLst>
                <a:glow rad="139700">
                  <a:schemeClr val="accent6">
                    <a:satMod val="175000"/>
                    <a:alpha val="40000"/>
                  </a:schemeClr>
                </a:glow>
                <a:reflection blurRad="6350" stA="60000" endA="900" endPos="58000" dir="5400000" sy="-100000" algn="bl" rotWithShape="0"/>
              </a:effectLst>
              <a:cs typeface="B Titr" pitchFamily="2"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4"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5"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533400" y="990600"/>
            <a:ext cx="7924800" cy="57554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r" rtl="1"/>
            <a:r>
              <a:rPr lang="fa-IR" sz="3600" b="1" dirty="0" smtClean="0">
                <a:solidFill>
                  <a:srgbClr val="FF0000"/>
                </a:solidFill>
                <a:cs typeface="B Titr" pitchFamily="2" charset="-78"/>
              </a:rPr>
              <a:t>10. توجه به زمان و مکان:</a:t>
            </a:r>
          </a:p>
          <a:p>
            <a:pPr lvl="0" algn="r" rtl="1"/>
            <a:endParaRPr lang="en-US" sz="2400" b="1" dirty="0" smtClean="0">
              <a:cs typeface="B Titr" pitchFamily="2" charset="-78"/>
            </a:endParaRPr>
          </a:p>
          <a:p>
            <a:pPr algn="r" rtl="1"/>
            <a:r>
              <a:rPr lang="fa-IR" sz="2800" b="1" dirty="0" smtClean="0">
                <a:cs typeface="B Mitra" pitchFamily="2" charset="-78"/>
              </a:rPr>
              <a:t>یکی از ارکان اساسی انتقال در انتقال پیام توجه به زمان و مکان است. بدون شناخت زمان و مکان مربی یا مبلغ نمی تواند به نیازهای مخاطب پاسخ دهد نگاهی به زندگی پیامبر(ص) و ایام رسالتشان کاملا مارا به این نکته مهم هدایت می کند مثلا حضرت موسی (ع) معجره ایشان اژدها شدن عصا و ید بیضاست چون در آن زمان سحر و جادو فراوان بود در زمانی که مردم برای نیاز دردهایشان دنبال طبیب حاذقند حضرت عیسی(ع) با درمان بیماران لاعلاج و زنده کردن مردگان پا به عرصه رسالت می گذارد و در عصری که کلام و سخن بیشترین تاثیر گذاری دارد پیامبر ما با معجزه قران وارد می شود که همه مردم عالم در مقابل آن سر تعظیم فرو می آورند.</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81000" y="990600"/>
            <a:ext cx="7924800" cy="538609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r" rtl="1"/>
            <a:r>
              <a:rPr lang="fa-IR" sz="3600" b="1" dirty="0" smtClean="0">
                <a:solidFill>
                  <a:srgbClr val="FF0000"/>
                </a:solidFill>
                <a:cs typeface="B Titr" pitchFamily="2" charset="-78"/>
              </a:rPr>
              <a:t>11. شناخت حس انگیزه ها</a:t>
            </a:r>
            <a:r>
              <a:rPr lang="fa-IR" sz="2400" b="1" dirty="0" smtClean="0">
                <a:cs typeface="B Titr" pitchFamily="2" charset="-78"/>
              </a:rPr>
              <a:t>:</a:t>
            </a:r>
            <a:endParaRPr lang="en-US" sz="2800" b="1" dirty="0" smtClean="0">
              <a:cs typeface="B Titr" pitchFamily="2" charset="-78"/>
            </a:endParaRPr>
          </a:p>
          <a:p>
            <a:pPr algn="r" rtl="1"/>
            <a:r>
              <a:rPr lang="fa-IR" sz="2800" b="1" dirty="0" smtClean="0">
                <a:cs typeface="B Mitra" pitchFamily="2" charset="-78"/>
              </a:rPr>
              <a:t>در آموزش و پرورش جهانی کار مهمتر از تعلیم و تربیت حواس نداریم یعنی تربیت حواس شاداب، همواره آماده، کنجکاو، راه و چاه شناس</a:t>
            </a:r>
            <a:endParaRPr lang="en-US" sz="2800" b="1" dirty="0" smtClean="0">
              <a:cs typeface="B Mitra" pitchFamily="2" charset="-78"/>
            </a:endParaRPr>
          </a:p>
          <a:p>
            <a:pPr algn="r" rtl="1"/>
            <a:r>
              <a:rPr lang="fa-IR" sz="2800" b="1" dirty="0" smtClean="0">
                <a:cs typeface="B Mitra" pitchFamily="2" charset="-78"/>
              </a:rPr>
              <a:t>مربی باید عوامل خوب دیدن و عوامل خوب شنیدن را بشناسد عوامل خوب دیدن مانند ابزاری، جسمی و روحی و شناخت دریچه هایی که چشم باید از آن دریچه نگاهی کند مانند رنگها، اندازه ها، شکلها، حالت ها، اینکه کدام رنگ انتخاب شود و اینکه اندازه آن چه قدر باشد.</a:t>
            </a:r>
            <a:endParaRPr lang="en-US" sz="2800" b="1" dirty="0" smtClean="0">
              <a:cs typeface="B Mitra" pitchFamily="2" charset="-78"/>
            </a:endParaRPr>
          </a:p>
          <a:p>
            <a:pPr algn="r" rtl="1"/>
            <a:r>
              <a:rPr lang="fa-IR" sz="2800" b="1" dirty="0" smtClean="0">
                <a:cs typeface="B Mitra" pitchFamily="2" charset="-78"/>
              </a:rPr>
              <a:t>بعضی نوشتارها کاریکاتوری خواننده را خسته می کند عوامل خوب شنیدن، سرعت و فرصت کلام، زیر و بم صدا، کوتاه یا بلند بودن، شدید یا ضعیف بودن و ...</a:t>
            </a:r>
            <a:endParaRPr lang="en-US" sz="2800" b="1" dirty="0">
              <a:cs typeface="B Mitra" pitchFamily="2" charset="-78"/>
            </a:endParaRPr>
          </a:p>
        </p:txBody>
      </p:sp>
      <p:grpSp>
        <p:nvGrpSpPr>
          <p:cNvPr id="3" name="Group 4"/>
          <p:cNvGrpSpPr/>
          <p:nvPr/>
        </p:nvGrpSpPr>
        <p:grpSpPr>
          <a:xfrm>
            <a:off x="0" y="0"/>
            <a:ext cx="9220200" cy="6705599"/>
            <a:chOff x="0" y="0"/>
            <a:chExt cx="9220200" cy="6705599"/>
          </a:xfrm>
        </p:grpSpPr>
        <p:grpSp>
          <p:nvGrpSpPr>
            <p:cNvPr id="4" name="Group 19"/>
            <p:cNvGrpSpPr/>
            <p:nvPr/>
          </p:nvGrpSpPr>
          <p:grpSpPr>
            <a:xfrm>
              <a:off x="152400" y="0"/>
              <a:ext cx="9067800" cy="6705599"/>
              <a:chOff x="152400" y="0"/>
              <a:chExt cx="9067800" cy="6705599"/>
            </a:xfrm>
          </p:grpSpPr>
          <p:grpSp>
            <p:nvGrpSpPr>
              <p:cNvPr id="7" name="Group 2"/>
              <p:cNvGrpSpPr/>
              <p:nvPr/>
            </p:nvGrpSpPr>
            <p:grpSpPr>
              <a:xfrm>
                <a:off x="228600" y="76200"/>
                <a:ext cx="8763000" cy="6629399"/>
                <a:chOff x="228600" y="76200"/>
                <a:chExt cx="8763000" cy="6629399"/>
              </a:xfrm>
            </p:grpSpPr>
            <p:sp>
              <p:nvSpPr>
                <p:cNvPr id="14"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5"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6" name="Pentagon 15"/>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8" name="Group 10"/>
              <p:cNvGrpSpPr/>
              <p:nvPr/>
            </p:nvGrpSpPr>
            <p:grpSpPr>
              <a:xfrm>
                <a:off x="152400" y="762000"/>
                <a:ext cx="304800" cy="5334000"/>
                <a:chOff x="457200" y="914401"/>
                <a:chExt cx="508000" cy="5334000"/>
              </a:xfrm>
            </p:grpSpPr>
            <p:sp>
              <p:nvSpPr>
                <p:cNvPr id="12" name="Chevron 11">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3" name="Chevron 12">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9" name="Oval 8"/>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 name="Up Ribbon 9">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1" name="TextBox 10">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5"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6"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752600" y="533400"/>
            <a:ext cx="6096000"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6600" dirty="0" smtClean="0">
                <a:solidFill>
                  <a:srgbClr val="FF0000"/>
                </a:solidFill>
                <a:effectLst>
                  <a:glow rad="139700">
                    <a:schemeClr val="accent3">
                      <a:satMod val="175000"/>
                      <a:alpha val="40000"/>
                    </a:schemeClr>
                  </a:glow>
                  <a:reflection blurRad="6350" stA="55000" endA="300" endPos="45500" dir="5400000" sy="-100000" algn="bl" rotWithShape="0"/>
                </a:effectLst>
                <a:cs typeface="B Titr" pitchFamily="2" charset="-78"/>
              </a:rPr>
              <a:t>تاثیرگذاری</a:t>
            </a:r>
            <a:endParaRPr lang="en-US" sz="6600" dirty="0">
              <a:solidFill>
                <a:srgbClr val="FF0000"/>
              </a:solidFill>
              <a:effectLst>
                <a:glow rad="139700">
                  <a:schemeClr val="accent3">
                    <a:satMod val="175000"/>
                    <a:alpha val="40000"/>
                  </a:schemeClr>
                </a:glow>
                <a:reflection blurRad="6350" stA="55000" endA="300" endPos="45500" dir="5400000" sy="-100000" algn="bl" rotWithShape="0"/>
              </a:effectLst>
              <a:cs typeface="B Titr" pitchFamily="2" charset="-78"/>
            </a:endParaRPr>
          </a:p>
        </p:txBody>
      </p:sp>
      <p:sp>
        <p:nvSpPr>
          <p:cNvPr id="3" name="Rectangle 2"/>
          <p:cNvSpPr/>
          <p:nvPr/>
        </p:nvSpPr>
        <p:spPr>
          <a:xfrm>
            <a:off x="304800" y="1295400"/>
            <a:ext cx="8153400" cy="44012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800" b="1" i="1" dirty="0" smtClean="0">
                <a:solidFill>
                  <a:schemeClr val="tx1">
                    <a:lumMod val="95000"/>
                    <a:lumOff val="5000"/>
                  </a:schemeClr>
                </a:solidFill>
                <a:cs typeface="B Titr" pitchFamily="2" charset="-78"/>
              </a:rPr>
              <a:t>مقدمه</a:t>
            </a:r>
            <a:endParaRPr lang="en-US" sz="2800" b="1" i="1" dirty="0" smtClean="0">
              <a:solidFill>
                <a:schemeClr val="tx1">
                  <a:lumMod val="95000"/>
                  <a:lumOff val="5000"/>
                </a:schemeClr>
              </a:solidFill>
              <a:cs typeface="B Titr" pitchFamily="2" charset="-78"/>
            </a:endParaRPr>
          </a:p>
          <a:p>
            <a:pPr algn="r" rtl="1"/>
            <a:r>
              <a:rPr lang="fa-IR" sz="2800" b="1" dirty="0" smtClean="0">
                <a:solidFill>
                  <a:schemeClr val="tx1">
                    <a:lumMod val="95000"/>
                    <a:lumOff val="5000"/>
                  </a:schemeClr>
                </a:solidFill>
                <a:cs typeface="B Mitra" pitchFamily="2" charset="-78"/>
              </a:rPr>
              <a:t>گام سوم در عرصه انتقال مفاهیم و رسیدن به موفقیت ، تاثیر گذاری مناسب است. همه انسانها تلاش می کنند که در زندگی شخصی حرفه ای خود بر دیگران تاثیر بگذارند هرکسی در هرحرفه ای به دنبال اثر گذاری بر دیگران است.</a:t>
            </a:r>
            <a:endParaRPr lang="en-US" sz="2800" b="1" dirty="0" smtClean="0">
              <a:solidFill>
                <a:schemeClr val="tx1">
                  <a:lumMod val="95000"/>
                  <a:lumOff val="5000"/>
                </a:schemeClr>
              </a:solidFill>
              <a:cs typeface="B Mitra" pitchFamily="2" charset="-78"/>
            </a:endParaRPr>
          </a:p>
          <a:p>
            <a:pPr algn="r" rtl="1"/>
            <a:r>
              <a:rPr lang="fa-IR" sz="2800" b="1" dirty="0" smtClean="0">
                <a:solidFill>
                  <a:schemeClr val="tx1">
                    <a:lumMod val="95000"/>
                    <a:lumOff val="5000"/>
                  </a:schemeClr>
                </a:solidFill>
                <a:cs typeface="B Mitra" pitchFamily="2" charset="-78"/>
              </a:rPr>
              <a:t>مربی تلاش می کند افکار، اعتقادات، تمایلات و احساسات و کردار و رفتار مخاطبان خود را بر اساس افکار و تمایلات خود جهت بدهد یعنی مخاطبان آن گونه فکر کنند که او فکر می کند آنچه را دوست داشته باشند که او دوست دارد .</a:t>
            </a:r>
            <a:endParaRPr lang="en-US" sz="2800" b="1" dirty="0" smtClean="0">
              <a:solidFill>
                <a:schemeClr val="tx1">
                  <a:lumMod val="95000"/>
                  <a:lumOff val="5000"/>
                </a:schemeClr>
              </a:solidFill>
              <a:cs typeface="B Mitra" pitchFamily="2" charset="-78"/>
            </a:endParaRPr>
          </a:p>
          <a:p>
            <a:pPr algn="r" rtl="1"/>
            <a:r>
              <a:rPr lang="fa-IR" sz="2800" b="1" i="1" u="sng" dirty="0" smtClean="0">
                <a:solidFill>
                  <a:schemeClr val="tx1">
                    <a:lumMod val="95000"/>
                    <a:lumOff val="5000"/>
                  </a:schemeClr>
                </a:solidFill>
                <a:cs typeface="B Mitra" pitchFamily="2" charset="-78"/>
              </a:rPr>
              <a:t>موفقیت در انتقال پیام یعنی قدرت تاثیر گذاری مناسب مخاطب </a:t>
            </a:r>
            <a:endParaRPr lang="en-US" sz="2800" b="1" i="1" u="sng" dirty="0">
              <a:solidFill>
                <a:schemeClr val="tx1">
                  <a:lumMod val="95000"/>
                  <a:lumOff val="5000"/>
                </a:schemeClr>
              </a:solidFill>
              <a:cs typeface="B Mitra" pitchFamily="2" charset="-78"/>
            </a:endParaRPr>
          </a:p>
        </p:txBody>
      </p:sp>
      <p:grpSp>
        <p:nvGrpSpPr>
          <p:cNvPr id="4" name="Group 4"/>
          <p:cNvGrpSpPr/>
          <p:nvPr/>
        </p:nvGrpSpPr>
        <p:grpSpPr>
          <a:xfrm>
            <a:off x="0" y="0"/>
            <a:ext cx="9220200" cy="6705599"/>
            <a:chOff x="0" y="0"/>
            <a:chExt cx="9220200" cy="6705599"/>
          </a:xfrm>
        </p:grpSpPr>
        <p:grpSp>
          <p:nvGrpSpPr>
            <p:cNvPr id="5" name="Group 19"/>
            <p:cNvGrpSpPr/>
            <p:nvPr/>
          </p:nvGrpSpPr>
          <p:grpSpPr>
            <a:xfrm>
              <a:off x="152400" y="0"/>
              <a:ext cx="9067800" cy="6705599"/>
              <a:chOff x="152400" y="0"/>
              <a:chExt cx="9067800" cy="6705599"/>
            </a:xfrm>
          </p:grpSpPr>
          <p:grpSp>
            <p:nvGrpSpPr>
              <p:cNvPr id="8" name="Group 2"/>
              <p:cNvGrpSpPr/>
              <p:nvPr/>
            </p:nvGrpSpPr>
            <p:grpSpPr>
              <a:xfrm>
                <a:off x="228600" y="76200"/>
                <a:ext cx="8763000" cy="6629399"/>
                <a:chOff x="228600" y="76200"/>
                <a:chExt cx="8763000" cy="6629399"/>
              </a:xfrm>
            </p:grpSpPr>
            <p:sp>
              <p:nvSpPr>
                <p:cNvPr id="15"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6"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7" name="Pentagon 16"/>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9" name="Group 10"/>
              <p:cNvGrpSpPr/>
              <p:nvPr/>
            </p:nvGrpSpPr>
            <p:grpSpPr>
              <a:xfrm>
                <a:off x="152400" y="762000"/>
                <a:ext cx="304800" cy="5334000"/>
                <a:chOff x="457200" y="914401"/>
                <a:chExt cx="508000" cy="5334000"/>
              </a:xfrm>
            </p:grpSpPr>
            <p:sp>
              <p:nvSpPr>
                <p:cNvPr id="13" name="Chevron 12">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Chevron 13">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0" name="Oval 9"/>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Up Ribbon 10">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2" name="TextBox 11">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6"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7"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304800" y="1295400"/>
            <a:ext cx="8153400"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600" b="1" dirty="0" smtClean="0">
                <a:solidFill>
                  <a:srgbClr val="FF0000"/>
                </a:solidFill>
                <a:cs typeface="B Titr" pitchFamily="2" charset="-78"/>
              </a:rPr>
              <a:t>در تاثیر گذاری باید دو مطلب را بدانیم: </a:t>
            </a:r>
            <a:endParaRPr lang="en-US" sz="3600" b="1" dirty="0" smtClean="0">
              <a:solidFill>
                <a:srgbClr val="FF0000"/>
              </a:solidFill>
              <a:cs typeface="B Titr" pitchFamily="2" charset="-78"/>
            </a:endParaRPr>
          </a:p>
          <a:p>
            <a:pPr algn="r" rtl="1"/>
            <a:endParaRPr lang="en-US" sz="2400" b="1" dirty="0" smtClean="0">
              <a:cs typeface="B Mitra" pitchFamily="2" charset="-78"/>
            </a:endParaRPr>
          </a:p>
          <a:p>
            <a:pPr marL="514350" lvl="0" indent="-514350" algn="r" rtl="1">
              <a:buFont typeface="+mj-lt"/>
              <a:buAutoNum type="arabicParenR"/>
            </a:pPr>
            <a:r>
              <a:rPr lang="fa-IR" sz="3600" b="1" dirty="0" smtClean="0">
                <a:cs typeface="B Mitra" pitchFamily="2" charset="-78"/>
              </a:rPr>
              <a:t>اینکه چه تاثیراتی باید بر مخاطب گذاشته شود تاثیرات همان اهدافی است که ما در سه حیطه اندیشه، احساس و رفتار ترسیم می کنیم</a:t>
            </a:r>
            <a:endParaRPr lang="en-US" sz="3600" b="1" dirty="0" smtClean="0">
              <a:cs typeface="B Mitra" pitchFamily="2" charset="-78"/>
            </a:endParaRPr>
          </a:p>
          <a:p>
            <a:pPr marL="514350" lvl="0" indent="-514350" algn="r" rtl="1">
              <a:buFont typeface="+mj-lt"/>
              <a:buAutoNum type="arabicParenR"/>
            </a:pPr>
            <a:r>
              <a:rPr lang="fa-IR" sz="3600" b="1" dirty="0" smtClean="0">
                <a:cs typeface="B Mitra" pitchFamily="2" charset="-78"/>
              </a:rPr>
              <a:t>چگونه باید به آن اهداف دست یابیم و به عبارت دیگر چگونه باید بر سه حیطه مخاطب یعنی فکر و احساس و رفتار او اثر گذاشت و آنها را جهت داد.</a:t>
            </a:r>
            <a:endParaRPr lang="en-US" sz="36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914400"/>
            <a:ext cx="8153400" cy="4893647"/>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800" b="1" dirty="0" smtClean="0">
                <a:solidFill>
                  <a:srgbClr val="FF0000"/>
                </a:solidFill>
                <a:cs typeface="B Titr" pitchFamily="2" charset="-78"/>
              </a:rPr>
              <a:t>اهداف در اندیشه:</a:t>
            </a:r>
            <a:endParaRPr lang="en-US" sz="3600" b="1" dirty="0" smtClean="0">
              <a:solidFill>
                <a:srgbClr val="FF0000"/>
              </a:solidFill>
              <a:cs typeface="B Mitra" pitchFamily="2" charset="-78"/>
            </a:endParaRPr>
          </a:p>
          <a:p>
            <a:pPr algn="r" rtl="1"/>
            <a:r>
              <a:rPr lang="fa-IR" sz="2400" b="1" dirty="0" smtClean="0">
                <a:cs typeface="B Mitra" pitchFamily="2" charset="-78"/>
              </a:rPr>
              <a:t>تعریف عقل: عقل در لغت عرب یعنی منع، نهی ، امساک، حبس و به وسیله ای که شتر را با آن می بندند عقال می گویند چون شتر را از حرکت باز می دارد به عقل انسان هم عقل می گویند چون انسان را از کار زشت باز می دارد.</a:t>
            </a:r>
            <a:endParaRPr lang="en-US" sz="2400" b="1" dirty="0" smtClean="0">
              <a:cs typeface="B Mitra" pitchFamily="2" charset="-78"/>
            </a:endParaRPr>
          </a:p>
          <a:p>
            <a:pPr algn="r" rtl="1"/>
            <a:r>
              <a:rPr lang="fa-IR" sz="2400" b="1" dirty="0" smtClean="0">
                <a:cs typeface="B Mitra" pitchFamily="2" charset="-78"/>
              </a:rPr>
              <a:t>عقل قوه حسابگر و اندیشه گری است که خداوند به انسان بخشیده است عقل است که استدلال، برهان ، منطق، نظم، راه و چاه را به انسان می نمایاند عقل فارق بین حق و باطل است</a:t>
            </a:r>
            <a:endParaRPr lang="en-US" sz="2400" b="1" dirty="0" smtClean="0">
              <a:cs typeface="B Mitra" pitchFamily="2" charset="-78"/>
            </a:endParaRPr>
          </a:p>
          <a:p>
            <a:pPr algn="r" rtl="1"/>
            <a:r>
              <a:rPr lang="fa-IR" sz="2400" b="1" dirty="0" smtClean="0">
                <a:cs typeface="B Mitra" pitchFamily="2" charset="-78"/>
              </a:rPr>
              <a:t>و حتی خوب و بد رفتار انسان بر اساس وجود آن می سنجد.</a:t>
            </a:r>
            <a:endParaRPr lang="en-US" sz="2400" b="1" dirty="0" smtClean="0">
              <a:cs typeface="B Mitra" pitchFamily="2" charset="-78"/>
            </a:endParaRPr>
          </a:p>
          <a:p>
            <a:pPr algn="r" rtl="1"/>
            <a:r>
              <a:rPr lang="fa-IR" sz="2400" b="1" dirty="0" smtClean="0">
                <a:cs typeface="B Mitra" pitchFamily="2" charset="-78"/>
              </a:rPr>
              <a:t>و عقل همان حجت باطنی است که در روایات به آن تاکید شده است.</a:t>
            </a:r>
            <a:endParaRPr lang="en-US" sz="2400" b="1" dirty="0" smtClean="0">
              <a:cs typeface="B Mitra" pitchFamily="2" charset="-78"/>
            </a:endParaRPr>
          </a:p>
          <a:p>
            <a:pPr algn="r" rtl="1"/>
            <a:r>
              <a:rPr lang="fa-IR" sz="2400" b="1" dirty="0" smtClean="0">
                <a:cs typeface="B Mitra" pitchFamily="2" charset="-78"/>
              </a:rPr>
              <a:t>از این رو در روایات میوه عقل را خوبیها و زیبایی های می داند امام علی(ع): عقل درختی است که میوه هایش سخاوت و حیات است و یا میوه عقل راستگویی است. اخلاق نیکو از میوه های عقل است.</a:t>
            </a:r>
            <a:endParaRPr lang="en-US" sz="24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600" b="1" dirty="0" smtClean="0">
                <a:solidFill>
                  <a:srgbClr val="FF0000"/>
                </a:solidFill>
                <a:cs typeface="B Mitra" pitchFamily="2" charset="-78"/>
              </a:rPr>
              <a:t>اهداف در اندیشه و فکر</a:t>
            </a:r>
            <a:endParaRPr lang="en-US" sz="3600" b="1" dirty="0" smtClean="0">
              <a:solidFill>
                <a:srgbClr val="FF0000"/>
              </a:solidFill>
              <a:cs typeface="B Mitra" pitchFamily="2" charset="-78"/>
            </a:endParaRPr>
          </a:p>
          <a:p>
            <a:pPr algn="r" rtl="1"/>
            <a:endParaRPr lang="en-US" sz="2000" b="1" dirty="0" smtClean="0">
              <a:cs typeface="B Mitra" pitchFamily="2" charset="-78"/>
            </a:endParaRPr>
          </a:p>
          <a:p>
            <a:pPr lvl="0" algn="r" rtl="1"/>
            <a:r>
              <a:rPr lang="fa-IR" sz="2800" b="1" dirty="0" smtClean="0">
                <a:solidFill>
                  <a:srgbClr val="0070C0"/>
                </a:solidFill>
                <a:cs typeface="B Titr" pitchFamily="2" charset="-78"/>
              </a:rPr>
              <a:t>1. اطلاع دهی و آگاهی بخشی:</a:t>
            </a:r>
            <a:endParaRPr lang="en-US" sz="2000" b="1" dirty="0" smtClean="0">
              <a:solidFill>
                <a:srgbClr val="0070C0"/>
              </a:solidFill>
              <a:cs typeface="B Mitra" pitchFamily="2" charset="-78"/>
            </a:endParaRPr>
          </a:p>
          <a:p>
            <a:pPr algn="r" rtl="1"/>
            <a:r>
              <a:rPr lang="fa-IR" sz="3200" b="1" dirty="0" smtClean="0">
                <a:cs typeface="B Mitra" pitchFamily="2" charset="-78"/>
              </a:rPr>
              <a:t>ابتدایی ترین و اولی ترین هدف در حوزه اندیشه دادن اطلاعات مفید و آگاهیهای لازم است. به هر میزان آگاهی انسان بیشتر باشد به همان میزان رفتارهای او هم جهت مثبت پیدا می کند ریشه همه بدی ها از دیدگاه آیات و روایات جهل انسان است قران در مورد برادران یوسف می فرماید:</a:t>
            </a:r>
            <a:endParaRPr lang="en-US" sz="3200" b="1" dirty="0" smtClean="0">
              <a:cs typeface="B Mitra" pitchFamily="2" charset="-78"/>
            </a:endParaRPr>
          </a:p>
          <a:p>
            <a:pPr algn="r" rtl="1"/>
            <a:r>
              <a:rPr lang="fa-IR" sz="3200" b="1" dirty="0" smtClean="0">
                <a:cs typeface="B Mitra" pitchFamily="2" charset="-78"/>
              </a:rPr>
              <a:t>قال هل علمتم ما فعلتم بیوسف و اخیه اذ انتم جاهلون /یوسف 69</a:t>
            </a:r>
            <a:endParaRPr lang="en-US" sz="32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4893647"/>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200" b="1" dirty="0" smtClean="0">
                <a:solidFill>
                  <a:srgbClr val="0070C0"/>
                </a:solidFill>
                <a:cs typeface="B Titr" pitchFamily="2" charset="-78"/>
              </a:rPr>
              <a:t>2. تعلیم و آموزش:</a:t>
            </a:r>
          </a:p>
          <a:p>
            <a:pPr lvl="0" algn="r" rtl="1"/>
            <a:endParaRPr lang="en-US" sz="2800" b="1" dirty="0" smtClean="0">
              <a:solidFill>
                <a:schemeClr val="tx1">
                  <a:lumMod val="95000"/>
                  <a:lumOff val="5000"/>
                </a:schemeClr>
              </a:solidFill>
              <a:cs typeface="B Mitra" pitchFamily="2" charset="-78"/>
            </a:endParaRPr>
          </a:p>
          <a:p>
            <a:pPr algn="r" rtl="1"/>
            <a:r>
              <a:rPr lang="fa-IR" sz="2800" b="1" dirty="0" smtClean="0">
                <a:solidFill>
                  <a:schemeClr val="tx1">
                    <a:lumMod val="95000"/>
                    <a:lumOff val="5000"/>
                  </a:schemeClr>
                </a:solidFill>
                <a:cs typeface="B Mitra" pitchFamily="2" charset="-78"/>
              </a:rPr>
              <a:t>خیلی از موارد مخاطب چیزی می داند اما بلد نیست بکار ببرد آموزه های دینی بسیاریشان از یک پیچیدگی خاص برخوردارند حتما نیاز به تعلیم و آموزش دارند</a:t>
            </a:r>
            <a:endParaRPr lang="en-US" sz="2800" b="1" dirty="0" smtClean="0">
              <a:solidFill>
                <a:schemeClr val="tx1">
                  <a:lumMod val="95000"/>
                  <a:lumOff val="5000"/>
                </a:schemeClr>
              </a:solidFill>
              <a:cs typeface="B Mitra" pitchFamily="2" charset="-78"/>
            </a:endParaRPr>
          </a:p>
          <a:p>
            <a:pPr algn="r" rtl="1"/>
            <a:r>
              <a:rPr lang="fa-IR" sz="2800" b="1" dirty="0" smtClean="0">
                <a:solidFill>
                  <a:schemeClr val="tx1">
                    <a:lumMod val="95000"/>
                    <a:lumOff val="5000"/>
                  </a:schemeClr>
                </a:solidFill>
                <a:cs typeface="B Mitra" pitchFamily="2" charset="-78"/>
              </a:rPr>
              <a:t>در طبیعت و حتی اخلاق انسان هیچ ضعفی و انحرافی نیست که با تعلیم و تربیت مناسب اصلاح نشود مگر اینکه مانعی موجود باشد اتفاقا یکی از راههای افزایش آگاهیهای مخاطب همان تعلیم و آموزش است.</a:t>
            </a:r>
            <a:endParaRPr lang="en-US" sz="2800" b="1" dirty="0" smtClean="0">
              <a:solidFill>
                <a:schemeClr val="tx1">
                  <a:lumMod val="95000"/>
                  <a:lumOff val="5000"/>
                </a:schemeClr>
              </a:solidFill>
              <a:cs typeface="B Mitra" pitchFamily="2" charset="-78"/>
            </a:endParaRPr>
          </a:p>
          <a:p>
            <a:pPr algn="r" rtl="1"/>
            <a:r>
              <a:rPr lang="fa-IR" sz="2800" b="1" dirty="0" smtClean="0">
                <a:solidFill>
                  <a:schemeClr val="tx1">
                    <a:lumMod val="95000"/>
                    <a:lumOff val="5000"/>
                  </a:schemeClr>
                </a:solidFill>
                <a:cs typeface="B Mitra" pitchFamily="2" charset="-78"/>
              </a:rPr>
              <a:t>در واقع تعلیم و آموزش همان انتقال مهارتها است مهارتهایی که در سبک زندگی دینی و اسلامی خود باید </a:t>
            </a:r>
            <a:r>
              <a:rPr lang="fa-IR" sz="2800" b="1" dirty="0">
                <a:solidFill>
                  <a:schemeClr val="tx1">
                    <a:lumMod val="95000"/>
                    <a:lumOff val="5000"/>
                  </a:schemeClr>
                </a:solidFill>
                <a:cs typeface="B Mitra" pitchFamily="2" charset="-78"/>
              </a:rPr>
              <a:t>بداند.</a:t>
            </a:r>
            <a:endParaRPr lang="en-US" sz="2800" b="1" dirty="0">
              <a:solidFill>
                <a:schemeClr val="tx1">
                  <a:lumMod val="95000"/>
                  <a:lumOff val="5000"/>
                </a:schemeClr>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49552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600" b="1" dirty="0" smtClean="0">
                <a:solidFill>
                  <a:srgbClr val="0070C0"/>
                </a:solidFill>
                <a:cs typeface="B Titr" pitchFamily="2" charset="-78"/>
              </a:rPr>
              <a:t>3. تفکر برانگیزی</a:t>
            </a:r>
            <a:endParaRPr lang="en-US" sz="2800" b="1" dirty="0" smtClean="0">
              <a:cs typeface="B Mitra" pitchFamily="2" charset="-78"/>
            </a:endParaRPr>
          </a:p>
          <a:p>
            <a:pPr algn="r" rtl="1"/>
            <a:r>
              <a:rPr lang="fa-IR" sz="2800" b="1" dirty="0" smtClean="0">
                <a:cs typeface="B Mitra" pitchFamily="2" charset="-78"/>
              </a:rPr>
              <a:t>گفتیم تعلیم یعنی انتقال مهارت هاست یعنی مخاطب بداند که چگونه باید زندگی کند و او این مهارتی که باید به مخاطب آموخت مهارت تفکر کردن و اندیشیدن است یعنی مخاطب بر روی داشته های خود و دانسته های خود و جهان اطراف خود تمرکز کند و بیندیشد.</a:t>
            </a:r>
            <a:endParaRPr lang="en-US" sz="2800" b="1" dirty="0" smtClean="0">
              <a:cs typeface="B Mitra" pitchFamily="2" charset="-78"/>
            </a:endParaRPr>
          </a:p>
          <a:p>
            <a:pPr algn="r" rtl="1"/>
            <a:r>
              <a:rPr lang="fa-IR" sz="2800" b="1" dirty="0" smtClean="0">
                <a:cs typeface="B Mitra" pitchFamily="2" charset="-78"/>
              </a:rPr>
              <a:t>در اسلام هیچ عبادتی مانند تفکر با ارزش نیست زندگی انسان هیچ وقت از تفکر خالی نبوده اما آنچه اهمیت دارد این است که این تفکر پویا و زنده باشد و استمرار داشته باشد.</a:t>
            </a:r>
            <a:endParaRPr lang="en-US" sz="2800" b="1" dirty="0" smtClean="0">
              <a:cs typeface="B Mitra" pitchFamily="2" charset="-78"/>
            </a:endParaRPr>
          </a:p>
          <a:p>
            <a:pPr algn="r" rtl="1"/>
            <a:r>
              <a:rPr lang="fa-IR" sz="2800" b="1" dirty="0" smtClean="0">
                <a:cs typeface="B Mitra" pitchFamily="2" charset="-78"/>
              </a:rPr>
              <a:t>تفکر خاصیت احیاگری دارد امام علی(ع): با تفکر دلت را بیدار کن؛ "نبه بالتفکر قلبک"</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52014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200" b="1" dirty="0" smtClean="0">
                <a:solidFill>
                  <a:srgbClr val="0070C0"/>
                </a:solidFill>
                <a:cs typeface="B Titr" pitchFamily="2" charset="-78"/>
              </a:rPr>
              <a:t>شیوه های تفکر برانگیزی:</a:t>
            </a:r>
          </a:p>
          <a:p>
            <a:pPr algn="r" rtl="1"/>
            <a:endParaRPr lang="en-US" sz="2000" b="1" dirty="0" smtClean="0">
              <a:cs typeface="B Titr" pitchFamily="2" charset="-78"/>
            </a:endParaRPr>
          </a:p>
          <a:p>
            <a:pPr lvl="0" algn="r" rtl="1"/>
            <a:r>
              <a:rPr lang="fa-IR" sz="2800" b="1" dirty="0" smtClean="0">
                <a:solidFill>
                  <a:srgbClr val="FF0000"/>
                </a:solidFill>
                <a:cs typeface="B Mitra" pitchFamily="2" charset="-78"/>
              </a:rPr>
              <a:t>1) ارائه مطالب خلاف باورهای مرسوم مخاطب. </a:t>
            </a:r>
            <a:r>
              <a:rPr lang="fa-IR" sz="2800" b="1" dirty="0" smtClean="0">
                <a:cs typeface="B Mitra" pitchFamily="2" charset="-78"/>
              </a:rPr>
              <a:t>مثلا نظریه ای تا حال وجود داشته و مخاطب هم با آن آشنا بوده ولی شما می آیید این نظریه را رد می کنید و از دانش آموزان می خواهید که برای اثبات هدف سابق و یا حرف جدید مطلب آماده کنند</a:t>
            </a:r>
            <a:endParaRPr lang="en-US" sz="2800" b="1" dirty="0" smtClean="0">
              <a:cs typeface="B Mitra" pitchFamily="2" charset="-78"/>
            </a:endParaRPr>
          </a:p>
          <a:p>
            <a:pPr lvl="0" algn="r" rtl="1"/>
            <a:r>
              <a:rPr lang="fa-IR" sz="2800" b="1" dirty="0" smtClean="0">
                <a:solidFill>
                  <a:srgbClr val="FF0000"/>
                </a:solidFill>
                <a:cs typeface="B Mitra" pitchFamily="2" charset="-78"/>
              </a:rPr>
              <a:t>2) تمثیل و تشبیه: </a:t>
            </a:r>
            <a:r>
              <a:rPr lang="fa-IR" sz="2800" b="1" dirty="0" smtClean="0">
                <a:cs typeface="B Mitra" pitchFamily="2" charset="-78"/>
              </a:rPr>
              <a:t>در بسیاری از مواقع محسوس سازی و تشبیه سازی آموزه ها و مفاهیم دینی و انتزاعی مخاطب را به تفکر فرو می برد</a:t>
            </a:r>
            <a:endParaRPr lang="en-US" sz="2800" b="1" dirty="0" smtClean="0">
              <a:cs typeface="B Mitra" pitchFamily="2" charset="-78"/>
            </a:endParaRPr>
          </a:p>
          <a:p>
            <a:pPr algn="r" rtl="1"/>
            <a:r>
              <a:rPr lang="fa-IR" sz="2800" b="1" dirty="0" smtClean="0">
                <a:cs typeface="B Mitra" pitchFamily="2" charset="-78"/>
              </a:rPr>
              <a:t>غیبت- خوردن گوشت مرده</a:t>
            </a:r>
            <a:endParaRPr lang="en-US" sz="2800" b="1" dirty="0" smtClean="0">
              <a:cs typeface="B Mitra" pitchFamily="2" charset="-78"/>
            </a:endParaRPr>
          </a:p>
          <a:p>
            <a:pPr algn="r" rtl="1"/>
            <a:r>
              <a:rPr lang="fa-IR" sz="2800" b="1" dirty="0" smtClean="0">
                <a:cs typeface="B Mitra" pitchFamily="2" charset="-78"/>
              </a:rPr>
              <a:t>منافق- تکیه به نور کم در طوفان در شب ظلمانی</a:t>
            </a:r>
            <a:endParaRPr lang="en-US" sz="2800" b="1" dirty="0" smtClean="0">
              <a:cs typeface="B Mitra" pitchFamily="2" charset="-78"/>
            </a:endParaRPr>
          </a:p>
          <a:p>
            <a:pPr algn="r" rtl="1"/>
            <a:r>
              <a:rPr lang="fa-IR" sz="2800" b="1" dirty="0" smtClean="0">
                <a:cs typeface="B Mitra" pitchFamily="2" charset="-78"/>
              </a:rPr>
              <a:t>انسان بدون تفکر- مانند چارپایان</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2800" b="1" dirty="0" smtClean="0">
                <a:solidFill>
                  <a:srgbClr val="FF0000"/>
                </a:solidFill>
                <a:cs typeface="B Mitra" pitchFamily="2" charset="-78"/>
              </a:rPr>
              <a:t>3) استفاده از سوالهای محرک و کاربردی و مبتلابه</a:t>
            </a:r>
            <a:endParaRPr lang="en-US" sz="2800" b="1" dirty="0" smtClean="0">
              <a:solidFill>
                <a:srgbClr val="FF0000"/>
              </a:solidFill>
              <a:cs typeface="B Mitra" pitchFamily="2" charset="-78"/>
            </a:endParaRPr>
          </a:p>
          <a:p>
            <a:pPr algn="r" rtl="1"/>
            <a:r>
              <a:rPr lang="fa-IR" sz="2800" b="1" dirty="0" smtClean="0">
                <a:cs typeface="B Mitra" pitchFamily="2" charset="-78"/>
              </a:rPr>
              <a:t>تاحال فکر کردید اگر پلک نداشتید چه می شد؟</a:t>
            </a:r>
            <a:endParaRPr lang="en-US" sz="2800" b="1" dirty="0" smtClean="0">
              <a:cs typeface="B Mitra" pitchFamily="2" charset="-78"/>
            </a:endParaRPr>
          </a:p>
          <a:p>
            <a:pPr algn="r" rtl="1"/>
            <a:r>
              <a:rPr lang="fa-IR" sz="2800" b="1" dirty="0" smtClean="0">
                <a:cs typeface="B Mitra" pitchFamily="2" charset="-78"/>
              </a:rPr>
              <a:t>تا حال فکر کردید اگر دو دست نداشتید چه می شد؟</a:t>
            </a:r>
          </a:p>
          <a:p>
            <a:pPr algn="r" rtl="1"/>
            <a:endParaRPr lang="en-US" sz="2800" b="1" dirty="0" smtClean="0">
              <a:cs typeface="B Mitra" pitchFamily="2" charset="-78"/>
            </a:endParaRPr>
          </a:p>
          <a:p>
            <a:pPr lvl="0" algn="r" rtl="1"/>
            <a:r>
              <a:rPr lang="fa-IR" sz="2800" b="1" dirty="0" smtClean="0">
                <a:solidFill>
                  <a:srgbClr val="FF0000"/>
                </a:solidFill>
                <a:cs typeface="B Mitra" pitchFamily="2" charset="-78"/>
              </a:rPr>
              <a:t>4) استفاده از فرصتها و جوهای مناسب</a:t>
            </a:r>
            <a:endParaRPr lang="en-US" sz="2800" b="1" dirty="0" smtClean="0">
              <a:solidFill>
                <a:srgbClr val="FF0000"/>
              </a:solidFill>
              <a:cs typeface="B Mitra" pitchFamily="2" charset="-78"/>
            </a:endParaRPr>
          </a:p>
          <a:p>
            <a:pPr algn="r" rtl="1"/>
            <a:r>
              <a:rPr lang="fa-IR" sz="2800" b="1" dirty="0" smtClean="0">
                <a:cs typeface="B Mitra" pitchFamily="2" charset="-78"/>
              </a:rPr>
              <a:t>دانش آموزی نفر اول مدرسه شده از نظر علمی تشویق شده و خوشحال و شاداب است وقتی به می رسی بهترین زمان و حالت را دارد گاهی یک جمله می تواند او را به تفکر فرو ببرد و اینکه تا حال فکر کردی برای اینکه شاگرد اول در پیش خدا بشی چه کار باید بکنی؟</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17" name="Group 16"/>
          <p:cNvGrpSpPr/>
          <p:nvPr/>
        </p:nvGrpSpPr>
        <p:grpSpPr>
          <a:xfrm>
            <a:off x="0" y="76200"/>
            <a:ext cx="9220200" cy="6629399"/>
            <a:chOff x="0" y="76200"/>
            <a:chExt cx="9220200" cy="6629399"/>
          </a:xfrm>
        </p:grpSpPr>
        <p:grpSp>
          <p:nvGrpSpPr>
            <p:cNvPr id="18" name="Group 19"/>
            <p:cNvGrpSpPr/>
            <p:nvPr/>
          </p:nvGrpSpPr>
          <p:grpSpPr>
            <a:xfrm>
              <a:off x="152400" y="76200"/>
              <a:ext cx="9067800" cy="6629399"/>
              <a:chOff x="152400" y="76200"/>
              <a:chExt cx="9067800" cy="6629399"/>
            </a:xfrm>
          </p:grpSpPr>
          <p:grpSp>
            <p:nvGrpSpPr>
              <p:cNvPr id="21" name="Group 2"/>
              <p:cNvGrpSpPr/>
              <p:nvPr/>
            </p:nvGrpSpPr>
            <p:grpSpPr>
              <a:xfrm>
                <a:off x="228600" y="76200"/>
                <a:ext cx="8763000" cy="6629399"/>
                <a:chOff x="228600" y="76200"/>
                <a:chExt cx="8763000" cy="6629399"/>
              </a:xfrm>
            </p:grpSpPr>
            <p:sp>
              <p:nvSpPr>
                <p:cNvPr id="28"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29"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0" name="Pentagon 29"/>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22" name="Group 10"/>
              <p:cNvGrpSpPr/>
              <p:nvPr/>
            </p:nvGrpSpPr>
            <p:grpSpPr>
              <a:xfrm>
                <a:off x="152400" y="762000"/>
                <a:ext cx="304800" cy="5334000"/>
                <a:chOff x="457200" y="914401"/>
                <a:chExt cx="508000" cy="5334000"/>
              </a:xfrm>
            </p:grpSpPr>
            <p:sp>
              <p:nvSpPr>
                <p:cNvPr id="26" name="Chevron 25">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7" name="Chevron 26">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23" name="Oval 22"/>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grpSp>
        <p:sp>
          <p:nvSpPr>
            <p:cNvPr id="19"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20"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31" name="Rectangle 30"/>
          <p:cNvSpPr/>
          <p:nvPr/>
        </p:nvSpPr>
        <p:spPr>
          <a:xfrm>
            <a:off x="1219200" y="533400"/>
            <a:ext cx="6629400" cy="101566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6000" dirty="0" smtClean="0">
                <a:solidFill>
                  <a:srgbClr val="7030A0"/>
                </a:solidFill>
                <a:effectLst>
                  <a:glow rad="139700">
                    <a:schemeClr val="accent6">
                      <a:satMod val="175000"/>
                      <a:alpha val="40000"/>
                    </a:schemeClr>
                  </a:glow>
                  <a:reflection blurRad="6350" stA="60000" endA="900" endPos="58000" dir="5400000" sy="-100000" algn="bl" rotWithShape="0"/>
                </a:effectLst>
                <a:cs typeface="B Titr" pitchFamily="2" charset="-78"/>
              </a:rPr>
              <a:t>گامهای موثر در تربیت</a:t>
            </a:r>
            <a:endParaRPr lang="en-US" sz="6000" dirty="0">
              <a:solidFill>
                <a:srgbClr val="7030A0"/>
              </a:solidFill>
              <a:effectLst>
                <a:glow rad="139700">
                  <a:schemeClr val="accent6">
                    <a:satMod val="175000"/>
                    <a:alpha val="40000"/>
                  </a:schemeClr>
                </a:glow>
                <a:reflection blurRad="6350" stA="60000" endA="900" endPos="58000" dir="5400000" sy="-100000" algn="bl" rotWithShape="0"/>
              </a:effectLst>
              <a:cs typeface="B Titr" pitchFamily="2" charset="-78"/>
            </a:endParaRPr>
          </a:p>
        </p:txBody>
      </p:sp>
      <p:sp>
        <p:nvSpPr>
          <p:cNvPr id="32" name="Rectangle 31"/>
          <p:cNvSpPr/>
          <p:nvPr/>
        </p:nvSpPr>
        <p:spPr>
          <a:xfrm>
            <a:off x="838200" y="1752600"/>
            <a:ext cx="6629400" cy="424731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lvl="0" indent="-742950" algn="r" rtl="1">
              <a:lnSpc>
                <a:spcPct val="150000"/>
              </a:lnSpc>
              <a:buFont typeface="+mj-lt"/>
              <a:buAutoNum type="arabicPeriod"/>
            </a:pPr>
            <a:r>
              <a:rPr lang="fa-IR"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hlinkClick r:id="rId4" action="ppaction://hlinksldjump"/>
              </a:rPr>
              <a:t>برقراری ارتباط و پیوستگی</a:t>
            </a:r>
            <a:endPar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endParaRPr>
          </a:p>
          <a:p>
            <a:pPr marL="742950" lvl="0" indent="-742950" algn="r" rtl="1">
              <a:lnSpc>
                <a:spcPct val="150000"/>
              </a:lnSpc>
              <a:buFont typeface="+mj-lt"/>
              <a:buAutoNum type="arabicPeriod"/>
            </a:pPr>
            <a:r>
              <a:rPr lang="fa-IR"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hlinkClick r:id="rId5" action="ppaction://hlinksldjump"/>
              </a:rPr>
              <a:t>تفهیم و تفاهم</a:t>
            </a:r>
            <a:endPar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endParaRPr>
          </a:p>
          <a:p>
            <a:pPr marL="742950" lvl="0" indent="-742950" algn="r" rtl="1">
              <a:lnSpc>
                <a:spcPct val="150000"/>
              </a:lnSpc>
              <a:buFont typeface="+mj-lt"/>
              <a:buAutoNum type="arabicPeriod"/>
            </a:pPr>
            <a:r>
              <a:rPr lang="fa-IR"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hlinkClick r:id="rId6" action="ppaction://hlinksldjump"/>
              </a:rPr>
              <a:t>اثرگذاری</a:t>
            </a:r>
            <a:endPar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endParaRPr>
          </a:p>
          <a:p>
            <a:pPr marL="742950" lvl="0" indent="-742950" algn="r" rtl="1">
              <a:lnSpc>
                <a:spcPct val="150000"/>
              </a:lnSpc>
              <a:buFont typeface="+mj-lt"/>
              <a:buAutoNum type="arabicPeriod"/>
            </a:pPr>
            <a:r>
              <a:rPr lang="fa-IR"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hlinkClick r:id="rId7" action="ppaction://hlinksldjump"/>
              </a:rPr>
              <a:t>تصمیم گیری</a:t>
            </a:r>
            <a:endParaRPr 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endParaRPr>
          </a:p>
          <a:p>
            <a:pPr marL="742950" lvl="0" indent="-742950" algn="r" rtl="1">
              <a:lnSpc>
                <a:spcPct val="150000"/>
              </a:lnSpc>
              <a:buFont typeface="+mj-lt"/>
              <a:buAutoNum type="arabicPeriod"/>
            </a:pPr>
            <a:r>
              <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hlinkClick r:id="rId8" action="ppaction://hlinksldjump"/>
              </a:rPr>
              <a:t>تصدیق</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B Titr" pitchFamily="2" charset="-78"/>
            </a:endParaRPr>
          </a:p>
        </p:txBody>
      </p:sp>
    </p:spTree>
  </p:cSld>
  <p:clrMapOvr>
    <a:masterClrMapping/>
  </p:clrMapOvr>
  <p:transition advTm="5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4031873"/>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2800" b="1" dirty="0" smtClean="0">
                <a:solidFill>
                  <a:srgbClr val="FF0000"/>
                </a:solidFill>
                <a:cs typeface="B Mitra" pitchFamily="2" charset="-78"/>
              </a:rPr>
              <a:t>5) ایجاد ابهام و تقویت آن</a:t>
            </a:r>
            <a:endParaRPr lang="en-US" sz="2800" b="1" dirty="0" smtClean="0">
              <a:solidFill>
                <a:srgbClr val="FF0000"/>
              </a:solidFill>
              <a:cs typeface="B Mitra" pitchFamily="2" charset="-78"/>
            </a:endParaRPr>
          </a:p>
          <a:p>
            <a:pPr algn="r" rtl="1"/>
            <a:r>
              <a:rPr lang="fa-IR" sz="2800" b="1" dirty="0" smtClean="0">
                <a:cs typeface="B Mitra" pitchFamily="2" charset="-78"/>
              </a:rPr>
              <a:t>گاهی این ابهام با سوال ایجاد می شود و گاهی نه یک مطلبی بیان می شود و دانش آموز به فکر فرو می رود.</a:t>
            </a:r>
            <a:endParaRPr lang="en-US" sz="2800" b="1" dirty="0" smtClean="0">
              <a:cs typeface="B Mitra" pitchFamily="2" charset="-78"/>
            </a:endParaRPr>
          </a:p>
          <a:p>
            <a:pPr lvl="0" algn="r" rtl="1"/>
            <a:r>
              <a:rPr lang="fa-IR" sz="2800" b="1" dirty="0" smtClean="0">
                <a:solidFill>
                  <a:srgbClr val="FF0000"/>
                </a:solidFill>
                <a:cs typeface="B Mitra" pitchFamily="2" charset="-78"/>
              </a:rPr>
              <a:t>6) بیان داستانهای عبرت انگیز</a:t>
            </a:r>
            <a:endParaRPr lang="en-US" sz="2800" b="1" dirty="0" smtClean="0">
              <a:solidFill>
                <a:srgbClr val="FF0000"/>
              </a:solidFill>
              <a:cs typeface="B Mitra" pitchFamily="2" charset="-78"/>
            </a:endParaRPr>
          </a:p>
          <a:p>
            <a:pPr algn="r" rtl="1"/>
            <a:r>
              <a:rPr lang="fa-IR" sz="2800" b="1" dirty="0" smtClean="0">
                <a:cs typeface="B Mitra" pitchFamily="2" charset="-78"/>
              </a:rPr>
              <a:t>از زندگی افرادی که خوب زندگی نکردند و به بلا مبتلا شدند </a:t>
            </a:r>
            <a:endParaRPr lang="en-US" sz="2800" b="1" dirty="0" smtClean="0">
              <a:cs typeface="B Mitra" pitchFamily="2" charset="-78"/>
            </a:endParaRPr>
          </a:p>
          <a:p>
            <a:pPr algn="r" rtl="1"/>
            <a:r>
              <a:rPr lang="fa-IR" sz="2800" b="1" dirty="0" smtClean="0">
                <a:cs typeface="B Mitra" pitchFamily="2" charset="-78"/>
              </a:rPr>
              <a:t>تعریف تفکر: تفکر یک عمل ذهنی درونی است که انسان فقط با مسئله ای روبرو می شود </a:t>
            </a:r>
            <a:r>
              <a:rPr lang="fa-IR" sz="2800" b="1" dirty="0">
                <a:cs typeface="B Mitra" pitchFamily="2" charset="-78"/>
              </a:rPr>
              <a:t>و</a:t>
            </a:r>
            <a:r>
              <a:rPr lang="fa-IR" sz="2800" b="1" dirty="0" smtClean="0">
                <a:cs typeface="B Mitra" pitchFamily="2" charset="-78"/>
              </a:rPr>
              <a:t> بدنبال شناخت آن و یا حل آن است تلاشی که انسان برای حل یک مسئله یا موضوع و شناخت آن می کند تفکر نام دارد</a:t>
            </a:r>
            <a:r>
              <a:rPr lang="fa-IR" sz="2000" b="1" dirty="0" smtClean="0">
                <a:cs typeface="B Mitra" pitchFamily="2" charset="-78"/>
              </a:rPr>
              <a:t>.</a:t>
            </a:r>
            <a:endParaRPr lang="en-US" sz="20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42165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2800" b="1" dirty="0" smtClean="0">
                <a:solidFill>
                  <a:srgbClr val="0070C0"/>
                </a:solidFill>
                <a:cs typeface="B Titr" pitchFamily="2" charset="-78"/>
              </a:rPr>
              <a:t>4. تغییر ذهنیت و نگرش مخاطب</a:t>
            </a:r>
            <a:endParaRPr lang="en-US" sz="2400" b="1" dirty="0" smtClean="0">
              <a:solidFill>
                <a:srgbClr val="0070C0"/>
              </a:solidFill>
              <a:cs typeface="B Mitra" pitchFamily="2" charset="-78"/>
            </a:endParaRPr>
          </a:p>
          <a:p>
            <a:pPr algn="r" rtl="1"/>
            <a:r>
              <a:rPr lang="fa-IR" sz="2400" b="1" dirty="0" smtClean="0">
                <a:cs typeface="B Mitra" pitchFamily="2" charset="-78"/>
              </a:rPr>
              <a:t>نگرش یک حالتی عاطفی مثبت یا منفی نسبت به یک موضوع یا مسئله است که او را متمایل به انجام رفتاری و یا ترک آن می کند.</a:t>
            </a:r>
            <a:endParaRPr lang="en-US" sz="2400" b="1" dirty="0" smtClean="0">
              <a:cs typeface="B Mitra" pitchFamily="2" charset="-78"/>
            </a:endParaRPr>
          </a:p>
          <a:p>
            <a:pPr algn="r" rtl="1"/>
            <a:r>
              <a:rPr lang="fa-IR" sz="2400" b="1" dirty="0" smtClean="0">
                <a:cs typeface="B Mitra" pitchFamily="2" charset="-78"/>
              </a:rPr>
              <a:t>نگرش از سه عنصر تشکیل شده است عنصر شناخت، عاطفی و رفتاری </a:t>
            </a:r>
            <a:endParaRPr lang="en-US" sz="2400" b="1" dirty="0" smtClean="0">
              <a:cs typeface="B Mitra" pitchFamily="2" charset="-78"/>
            </a:endParaRPr>
          </a:p>
          <a:p>
            <a:pPr algn="r" rtl="1"/>
            <a:r>
              <a:rPr lang="fa-IR" sz="2400" b="1" dirty="0" smtClean="0">
                <a:cs typeface="B Mitra" pitchFamily="2" charset="-78"/>
              </a:rPr>
              <a:t>شناخت یک فرد در مورد یک شیئ یا مسئله ای، احساسات و عواطف او را تحت تاثیر قرار می دهد و در نتیجه او را متمایل یه انجام یک حرکت و یا ترک آن می کند.</a:t>
            </a:r>
            <a:endParaRPr lang="en-US" sz="2400" b="1" dirty="0" smtClean="0">
              <a:cs typeface="B Mitra" pitchFamily="2" charset="-78"/>
            </a:endParaRPr>
          </a:p>
          <a:p>
            <a:pPr algn="r" rtl="1"/>
            <a:r>
              <a:rPr lang="fa-IR" sz="2400" b="1" dirty="0" smtClean="0">
                <a:cs typeface="B Mitra" pitchFamily="2" charset="-78"/>
              </a:rPr>
              <a:t>هرچند نگرش ترکیبی است ولی سرمنشا اصلی آن فکر و اندیشه انسان است. از این رو بیشترین تلاش مربی باید این باشد نگرشهای که در مخاطبان به دلائل مختلف چه داخلی و چه بیرونی ایجاد شده دست کاری کند و به سوی آن بینش صحیح و نگرش درست هدایت کند.</a:t>
            </a:r>
            <a:endParaRPr lang="en-US" sz="2400" b="1" dirty="0">
              <a:cs typeface="B Mitra" pitchFamily="2" charset="-78"/>
            </a:endParaRPr>
          </a:p>
        </p:txBody>
      </p:sp>
      <p:sp>
        <p:nvSpPr>
          <p:cNvPr id="17" name="Rectangle 16"/>
          <p:cNvSpPr/>
          <p:nvPr/>
        </p:nvSpPr>
        <p:spPr>
          <a:xfrm>
            <a:off x="228600" y="1295400"/>
            <a:ext cx="8153400" cy="42165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2800" b="1" dirty="0" smtClean="0">
                <a:solidFill>
                  <a:srgbClr val="0070C0"/>
                </a:solidFill>
                <a:cs typeface="B Titr" pitchFamily="2" charset="-78"/>
              </a:rPr>
              <a:t>4. تغییر ذهنیت و نگرش مخاطب</a:t>
            </a:r>
            <a:endParaRPr lang="en-US" sz="2400" b="1" dirty="0" smtClean="0">
              <a:solidFill>
                <a:srgbClr val="0070C0"/>
              </a:solidFill>
              <a:cs typeface="B Mitra" pitchFamily="2" charset="-78"/>
            </a:endParaRPr>
          </a:p>
          <a:p>
            <a:pPr algn="r" rtl="1"/>
            <a:r>
              <a:rPr lang="fa-IR" sz="2400" b="1" dirty="0" smtClean="0">
                <a:cs typeface="B Mitra" pitchFamily="2" charset="-78"/>
              </a:rPr>
              <a:t>نگرش یک حالتی عاطفی مثبت یا منفی نسبت به یک موضوع یا مسئله است که او را متمایل به انجام رفتاری و یا ترک آن می کند.</a:t>
            </a:r>
            <a:endParaRPr lang="en-US" sz="2400" b="1" dirty="0" smtClean="0">
              <a:cs typeface="B Mitra" pitchFamily="2" charset="-78"/>
            </a:endParaRPr>
          </a:p>
          <a:p>
            <a:pPr algn="r" rtl="1"/>
            <a:r>
              <a:rPr lang="fa-IR" sz="2400" b="1" dirty="0" smtClean="0">
                <a:cs typeface="B Mitra" pitchFamily="2" charset="-78"/>
              </a:rPr>
              <a:t>نگرش از سه عنصر تشکیل شده است عنصر شناخت، عاطفی و رفتاری </a:t>
            </a:r>
            <a:endParaRPr lang="en-US" sz="2400" b="1" dirty="0" smtClean="0">
              <a:cs typeface="B Mitra" pitchFamily="2" charset="-78"/>
            </a:endParaRPr>
          </a:p>
          <a:p>
            <a:pPr algn="r" rtl="1"/>
            <a:r>
              <a:rPr lang="fa-IR" sz="2400" b="1" dirty="0" smtClean="0">
                <a:cs typeface="B Mitra" pitchFamily="2" charset="-78"/>
              </a:rPr>
              <a:t>شناخت یک فرد در مورد یک شیئ یا مسئله ای، احساسات و عواطف او را تحت تاثیر قرار می دهد و در نتیجه او را متمایل یه انجام یک حرکت و یا ترک آن می کند.</a:t>
            </a:r>
            <a:endParaRPr lang="en-US" sz="2400" b="1" dirty="0" smtClean="0">
              <a:cs typeface="B Mitra" pitchFamily="2" charset="-78"/>
            </a:endParaRPr>
          </a:p>
          <a:p>
            <a:pPr algn="r" rtl="1"/>
            <a:r>
              <a:rPr lang="fa-IR" sz="2400" b="1" dirty="0" smtClean="0">
                <a:cs typeface="B Mitra" pitchFamily="2" charset="-78"/>
              </a:rPr>
              <a:t>هرچند نگرش ترکیبی است ولی سرمنشا اصلی آن فکر و اندیشه انسان است. از این رو بیشترین تلاش مربی باید این باشد نگرشهای که در مخاطبان به دلائل مختلف چه داخلی و چه بیرونی ایجاد شده دست کاری کند و به سوی آن بینش صحیح و نگرش درست هدایت کند.</a:t>
            </a:r>
            <a:endParaRPr lang="en-US" sz="24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308080"/>
            <a:ext cx="8153400" cy="44627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200" b="1" dirty="0" smtClean="0">
                <a:solidFill>
                  <a:srgbClr val="0070C0"/>
                </a:solidFill>
                <a:cs typeface="B Mitra" pitchFamily="2" charset="-78"/>
              </a:rPr>
              <a:t>عوامل بوجود آمدن نگرش:</a:t>
            </a:r>
            <a:endParaRPr lang="en-US" sz="24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خود فرد با تجربه یا لمس آن را بدست می آورد. کسی که شخصا نماز می خواند</a:t>
            </a:r>
            <a:endParaRPr lang="en-US" sz="28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رفتار کسی این نگرش را ایجاد می کند(معلم تربیت معلم)</a:t>
            </a:r>
            <a:endParaRPr lang="en-US" sz="28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شایعات و دروغ پراکنی رسانه ها موجب آن می شود</a:t>
            </a:r>
            <a:endParaRPr lang="en-US" sz="28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عملکرد نهاد و سازمانهای ذیربط(اخراج جوانی از طلبگی در ورزشگاه آزادی)</a:t>
            </a:r>
            <a:endParaRPr lang="en-US" sz="28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مشکلات و موانع اقتصادی(فقر مالی)</a:t>
            </a:r>
            <a:endParaRPr lang="en-US" sz="28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فرهنگ و آداب و رسوم منطقه است</a:t>
            </a:r>
            <a:endParaRPr lang="en-US" sz="2800" b="1" dirty="0" smtClean="0">
              <a:cs typeface="B Mitra" pitchFamily="2" charset="-78"/>
            </a:endParaRPr>
          </a:p>
          <a:p>
            <a:pPr marL="457200" lvl="0" indent="-457200" algn="r" rtl="1">
              <a:buFont typeface="+mj-lt"/>
              <a:buAutoNum type="arabicParenR"/>
            </a:pPr>
            <a:r>
              <a:rPr lang="fa-IR" sz="2800" b="1" dirty="0" smtClean="0">
                <a:cs typeface="B Mitra" pitchFamily="2" charset="-78"/>
              </a:rPr>
              <a:t>گاهی محیط، دوستان ، خانواده، مدرسه، جامعه و ...</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990600"/>
            <a:ext cx="8153400" cy="5262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200" b="1" dirty="0" smtClean="0">
                <a:solidFill>
                  <a:srgbClr val="0070C0"/>
                </a:solidFill>
                <a:cs typeface="B Titr" pitchFamily="2" charset="-78"/>
              </a:rPr>
              <a:t>5. تقویت قدرت نقد و تجزیه و تحلیل:</a:t>
            </a:r>
          </a:p>
          <a:p>
            <a:pPr lvl="0" algn="r" rtl="1"/>
            <a:endParaRPr lang="en-US" sz="2400" b="1" dirty="0" smtClean="0">
              <a:cs typeface="B Titr" pitchFamily="2" charset="-78"/>
            </a:endParaRPr>
          </a:p>
          <a:p>
            <a:pPr algn="r" rtl="1"/>
            <a:r>
              <a:rPr lang="fa-IR" sz="2800" b="1" dirty="0" smtClean="0">
                <a:cs typeface="B Mitra" pitchFamily="2" charset="-78"/>
              </a:rPr>
              <a:t>نقد در لغت یعنی بهترین چیز را انتخاب کردن. گاهی مخاطب آگاهی پیدا می کند و شناخت پیدا می کند اما این آگاهی تا زمانی موثر است که شبهه ای از خارج وارد نشود و یا هجومی به دانسته های او نشود همینکه کمترین سوال ایجاد می شود همه داشته هایش را به فراموشی می سپرد (دانشجوی عمران که در دانش آموزی نماز می خواند اما به دانشگاه رفت ترک کرد)</a:t>
            </a:r>
            <a:endParaRPr lang="en-US" sz="2800" b="1" dirty="0" smtClean="0">
              <a:cs typeface="B Mitra" pitchFamily="2" charset="-78"/>
            </a:endParaRPr>
          </a:p>
          <a:p>
            <a:pPr algn="r" rtl="1"/>
            <a:r>
              <a:rPr lang="fa-IR" sz="2800" b="1" dirty="0" smtClean="0">
                <a:cs typeface="B Mitra" pitchFamily="2" charset="-78"/>
              </a:rPr>
              <a:t>تجزیه و تحلیل: شناخت اجزای یک شئ و کشف رابطه ای بین آنها تا بتواند به یک تعمیم درست نائل آید.</a:t>
            </a:r>
            <a:endParaRPr lang="en-US" sz="2800" b="1" dirty="0" smtClean="0">
              <a:cs typeface="B Mitra" pitchFamily="2" charset="-78"/>
            </a:endParaRPr>
          </a:p>
          <a:p>
            <a:pPr algn="r"/>
            <a:r>
              <a:rPr lang="fa-IR" sz="2800" b="1" dirty="0" smtClean="0">
                <a:cs typeface="B Mitra" pitchFamily="2" charset="-78"/>
              </a:rPr>
              <a:t>راه برون رفت از فتنه ها و رسیدن به بصیرت داشتن تجزیه و تحلیل مناسب است </a:t>
            </a:r>
            <a:r>
              <a:rPr lang="fa-IR" sz="2400" b="1" dirty="0" smtClean="0">
                <a:cs typeface="B Mitra" pitchFamily="2" charset="-78"/>
              </a:rPr>
              <a:t>.</a:t>
            </a:r>
            <a:endParaRPr lang="en-US" sz="20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990600"/>
            <a:ext cx="8153400" cy="42165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800" b="1" dirty="0" smtClean="0">
                <a:solidFill>
                  <a:srgbClr val="0070C0"/>
                </a:solidFill>
                <a:cs typeface="B Mitra" pitchFamily="2" charset="-78"/>
              </a:rPr>
              <a:t>و زمانی فرد می تواند به تجزیه تحلیل مناسب دست پیدا کند که:</a:t>
            </a:r>
            <a:endParaRPr lang="en-US" sz="2800" b="1" dirty="0" smtClean="0">
              <a:cs typeface="B Mitra" pitchFamily="2" charset="-78"/>
            </a:endParaRPr>
          </a:p>
          <a:p>
            <a:pPr marL="457200" lvl="0" indent="-457200" algn="r" rtl="1">
              <a:buFont typeface="+mj-lt"/>
              <a:buAutoNum type="arabicParenR"/>
            </a:pPr>
            <a:r>
              <a:rPr lang="fa-IR" sz="2400" b="1" dirty="0" smtClean="0">
                <a:cs typeface="B Mitra" pitchFamily="2" charset="-78"/>
              </a:rPr>
              <a:t>ذهن پرسشگر داشته باشد</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اطلاعات کافی نسبت به اعتقادات و آموزه های خود داشته باشد</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قدرت برقراری ارتباط اجزا را داشته باشد(بین نماز- آرامش      فقیر)</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توانایی شناخت علت و معلول را داشته باشد</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صبر و تحمل داشته باشد</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به واقعیات توجه کافی داشته باشد بر اساس آرمان تصمیم نگیرد</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موانع و مشکلات را بشناسد</a:t>
            </a:r>
            <a:endParaRPr lang="en-US" sz="2400" b="1" dirty="0" smtClean="0">
              <a:cs typeface="B Mitra" pitchFamily="2" charset="-78"/>
            </a:endParaRPr>
          </a:p>
          <a:p>
            <a:pPr marL="457200" lvl="0" indent="-457200" algn="r" rtl="1">
              <a:buFont typeface="+mj-lt"/>
              <a:buAutoNum type="arabicParenR"/>
            </a:pPr>
            <a:r>
              <a:rPr lang="fa-IR" sz="2400" b="1" dirty="0" smtClean="0">
                <a:cs typeface="B Mitra" pitchFamily="2" charset="-78"/>
              </a:rPr>
              <a:t>قدرت ارزیابی و ارزش گذاری داشته باشد</a:t>
            </a:r>
            <a:endParaRPr lang="en-US" sz="2400" b="1" dirty="0" smtClean="0">
              <a:cs typeface="B Mitra" pitchFamily="2" charset="-78"/>
            </a:endParaRPr>
          </a:p>
          <a:p>
            <a:pPr marL="457200" indent="-457200" algn="r"/>
            <a:r>
              <a:rPr lang="fa-IR" sz="2400" b="1" dirty="0" smtClean="0">
                <a:cs typeface="B Mitra" pitchFamily="2" charset="-78"/>
              </a:rPr>
              <a:t>9) توان شناخت شاخصه ها را چه در مشکلات و چه در آموزه های خود داشته باشد</a:t>
            </a:r>
            <a:endParaRPr lang="en-US" sz="20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990600"/>
            <a:ext cx="8153400"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200" b="1" dirty="0" smtClean="0">
                <a:solidFill>
                  <a:srgbClr val="0070C0"/>
                </a:solidFill>
                <a:cs typeface="B Titr" pitchFamily="2" charset="-78"/>
              </a:rPr>
              <a:t>6. بصیرت بخشی:</a:t>
            </a:r>
          </a:p>
          <a:p>
            <a:pPr lvl="0" algn="r" rtl="1"/>
            <a:endParaRPr lang="en-US" sz="2800" b="1" dirty="0" smtClean="0">
              <a:cs typeface="B Titr" pitchFamily="2" charset="-78"/>
            </a:endParaRPr>
          </a:p>
          <a:p>
            <a:pPr algn="r" rtl="1"/>
            <a:r>
              <a:rPr lang="fa-IR" sz="2800" b="1" dirty="0" smtClean="0">
                <a:cs typeface="B Mitra" pitchFamily="2" charset="-78"/>
              </a:rPr>
              <a:t>بصیرت یعنی شناخت راه ، دانایی، بینایی دل، هوشیاری، زیرکی، تعیین بصیرت قوه تشخیص حق و باطل، قوه تشخیص سره از ناسره</a:t>
            </a:r>
            <a:endParaRPr lang="en-US" sz="2800" b="1" dirty="0" smtClean="0">
              <a:cs typeface="B Mitra" pitchFamily="2" charset="-78"/>
            </a:endParaRPr>
          </a:p>
          <a:p>
            <a:pPr algn="r" rtl="1"/>
            <a:r>
              <a:rPr lang="fa-IR" sz="2800" b="1" dirty="0" smtClean="0">
                <a:cs typeface="B Mitra" pitchFamily="2" charset="-78"/>
              </a:rPr>
              <a:t>بصیرت یعنی بدانیم شمری که سر از حسین(ع) برید همان جانباز صفین است که تا مرز کشته شدن پیش رفت و زبیری که در جمل برابر علی(ع) ایستاد همان سیف الاسلام پیامبر(ص) است که بارها دل نازنین او را شاد کرد. بدانیم که اهل کفر و باطل روزی قران را بر سر نیزه کردند تا علی(ع) مهجود سازند که ساختند.</a:t>
            </a:r>
            <a:endParaRPr lang="en-US" sz="2800" b="1" dirty="0" smtClean="0">
              <a:cs typeface="B Mitra" pitchFamily="2" charset="-78"/>
            </a:endParaRPr>
          </a:p>
          <a:p>
            <a:pPr algn="r" rtl="1"/>
            <a:r>
              <a:rPr lang="fa-IR" sz="2800" b="1" dirty="0" smtClean="0">
                <a:cs typeface="B Mitra" pitchFamily="2" charset="-78"/>
              </a:rPr>
              <a:t>تا کسی که خود بصیرت نداشته باشد نمی تواند بصیرت را انتقال دهد ذات نایافته از هستی بخش کی تواند که شود هستی بخش.</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752600"/>
            <a:ext cx="8153400" cy="45243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200" b="1" dirty="0" smtClean="0">
                <a:solidFill>
                  <a:srgbClr val="0070C0"/>
                </a:solidFill>
                <a:cs typeface="B Titr" pitchFamily="2" charset="-78"/>
              </a:rPr>
              <a:t>7. تذکر و یادآوری:</a:t>
            </a:r>
            <a:endParaRPr lang="en-US" sz="3200" b="1" dirty="0" smtClean="0">
              <a:cs typeface="B Titr" pitchFamily="2" charset="-78"/>
            </a:endParaRPr>
          </a:p>
          <a:p>
            <a:pPr algn="r" rtl="1"/>
            <a:r>
              <a:rPr lang="fa-IR" sz="3200" b="1" dirty="0" smtClean="0">
                <a:cs typeface="B Mitra" pitchFamily="2" charset="-78"/>
              </a:rPr>
              <a:t>تذکر در جایی است که فطرت انسان خود به خود صحت آنها را درک می کند ولی باید به آنها هشدار داد یادآوری کرد.</a:t>
            </a:r>
            <a:endParaRPr lang="en-US" sz="3200" b="1" dirty="0" smtClean="0">
              <a:cs typeface="B Mitra" pitchFamily="2" charset="-78"/>
            </a:endParaRPr>
          </a:p>
          <a:p>
            <a:pPr algn="r" rtl="1"/>
            <a:r>
              <a:rPr lang="fa-IR" sz="3200" b="1" dirty="0" smtClean="0">
                <a:cs typeface="B Mitra" pitchFamily="2" charset="-78"/>
              </a:rPr>
              <a:t>در واقع تذکر یادآوری داشته های مخاطب است که در قرآن هم به پیامبر(ص) تاکید شده است؛</a:t>
            </a:r>
            <a:endParaRPr lang="en-US" sz="3200" b="1" dirty="0" smtClean="0">
              <a:cs typeface="B Mitra" pitchFamily="2" charset="-78"/>
            </a:endParaRPr>
          </a:p>
          <a:p>
            <a:pPr algn="r" rtl="1"/>
            <a:r>
              <a:rPr lang="fa-IR" sz="3200" b="1" dirty="0" smtClean="0">
                <a:cs typeface="B Mitra" pitchFamily="2" charset="-78"/>
              </a:rPr>
              <a:t>"فذکر انما انت مذکّر"</a:t>
            </a:r>
            <a:endParaRPr lang="en-US" sz="3200" b="1" dirty="0" smtClean="0">
              <a:cs typeface="B Mitra" pitchFamily="2" charset="-78"/>
            </a:endParaRPr>
          </a:p>
          <a:p>
            <a:pPr algn="r" rtl="1"/>
            <a:r>
              <a:rPr lang="fa-IR" sz="3200" b="1" dirty="0" smtClean="0">
                <a:cs typeface="B Mitra" pitchFamily="2" charset="-78"/>
              </a:rPr>
              <a:t>گاهی اوقات باید مخاطب را فقط در حد یک تذکر، موعظه کرد و گاهی این خود مخاطب را به فکر فرو می برد</a:t>
            </a:r>
            <a:endParaRPr lang="en-US" sz="32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76201"/>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1752600" y="533400"/>
            <a:ext cx="6096000" cy="160043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5400" dirty="0" smtClean="0">
                <a:solidFill>
                  <a:srgbClr val="FF0000"/>
                </a:solidFill>
                <a:effectLst>
                  <a:glow rad="139700">
                    <a:schemeClr val="accent3">
                      <a:satMod val="175000"/>
                      <a:alpha val="40000"/>
                    </a:schemeClr>
                  </a:glow>
                  <a:reflection blurRad="6350" stA="55000" endA="300" endPos="45500" dir="5400000" sy="-100000" algn="bl" rotWithShape="0"/>
                </a:effectLst>
                <a:cs typeface="B Titr" pitchFamily="2" charset="-78"/>
              </a:rPr>
              <a:t>اهداف در احساس:</a:t>
            </a:r>
            <a:endParaRPr lang="en-US" sz="5400" dirty="0" smtClean="0">
              <a:solidFill>
                <a:srgbClr val="FF0000"/>
              </a:solidFill>
              <a:effectLst>
                <a:glow rad="139700">
                  <a:schemeClr val="accent3">
                    <a:satMod val="175000"/>
                    <a:alpha val="40000"/>
                  </a:schemeClr>
                </a:glow>
                <a:reflection blurRad="6350" stA="55000" endA="300" endPos="45500" dir="5400000" sy="-100000" algn="bl" rotWithShape="0"/>
              </a:effectLst>
              <a:cs typeface="B Titr" pitchFamily="2" charset="-78"/>
            </a:endParaRPr>
          </a:p>
          <a:p>
            <a:pPr algn="ctr" rtl="1"/>
            <a:endParaRPr lang="en-US" sz="4400" dirty="0">
              <a:solidFill>
                <a:srgbClr val="A74EF0"/>
              </a:solidFill>
              <a:effectLst>
                <a:glow rad="139700">
                  <a:schemeClr val="accent3">
                    <a:satMod val="175000"/>
                    <a:alpha val="40000"/>
                  </a:schemeClr>
                </a:glow>
                <a:reflection blurRad="6350" stA="55000" endA="300" endPos="45500" dir="5400000" sy="-100000" algn="bl" rotWithShape="0"/>
              </a:effectLst>
              <a:cs typeface="B Titr" pitchFamily="2" charset="-78"/>
            </a:endParaRPr>
          </a:p>
        </p:txBody>
      </p:sp>
      <p:sp>
        <p:nvSpPr>
          <p:cNvPr id="17" name="Rectangle 16"/>
          <p:cNvSpPr/>
          <p:nvPr/>
        </p:nvSpPr>
        <p:spPr>
          <a:xfrm>
            <a:off x="304800" y="1295400"/>
            <a:ext cx="8153400" cy="4893647"/>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400" b="1" dirty="0" smtClean="0">
                <a:solidFill>
                  <a:schemeClr val="tx1">
                    <a:lumMod val="95000"/>
                    <a:lumOff val="5000"/>
                  </a:schemeClr>
                </a:solidFill>
                <a:cs typeface="B Mitra" pitchFamily="2" charset="-78"/>
              </a:rPr>
              <a:t>عواطف و احساسات و تمایلات در انسان، کشش هستند به سوی یک شکلی خارجی. نیرویی در درون انسان هست که او را می‏کشد به سوی آن چه که در خارج وجود دارد.</a:t>
            </a:r>
            <a:endParaRPr lang="en-US" sz="2400" dirty="0" smtClean="0">
              <a:solidFill>
                <a:schemeClr val="tx1">
                  <a:lumMod val="95000"/>
                  <a:lumOff val="5000"/>
                </a:schemeClr>
              </a:solidFill>
              <a:cs typeface="B Mitra" pitchFamily="2" charset="-78"/>
            </a:endParaRPr>
          </a:p>
          <a:p>
            <a:pPr algn="r" rtl="1"/>
            <a:r>
              <a:rPr lang="fa-IR" sz="2400" b="1" dirty="0" smtClean="0">
                <a:solidFill>
                  <a:schemeClr val="tx1">
                    <a:lumMod val="95000"/>
                    <a:lumOff val="5000"/>
                  </a:schemeClr>
                </a:solidFill>
                <a:cs typeface="B Mitra" pitchFamily="2" charset="-78"/>
              </a:rPr>
              <a:t>در واقع تمایلات، جاذبه‏ای است میان انسان در یک عامل خارجی. عواطف حاصل دگرخواهی است. غریزه میلی خودخواهی است.</a:t>
            </a:r>
            <a:endParaRPr lang="en-US" sz="2400" dirty="0" smtClean="0">
              <a:solidFill>
                <a:schemeClr val="tx1">
                  <a:lumMod val="95000"/>
                  <a:lumOff val="5000"/>
                </a:schemeClr>
              </a:solidFill>
              <a:cs typeface="B Mitra" pitchFamily="2" charset="-78"/>
            </a:endParaRPr>
          </a:p>
          <a:p>
            <a:pPr algn="r" rtl="1"/>
            <a:r>
              <a:rPr lang="fa-IR" sz="2400" b="1" dirty="0" smtClean="0">
                <a:solidFill>
                  <a:schemeClr val="tx1">
                    <a:lumMod val="95000"/>
                    <a:lumOff val="5000"/>
                  </a:schemeClr>
                </a:solidFill>
                <a:cs typeface="B Mitra" pitchFamily="2" charset="-78"/>
              </a:rPr>
              <a:t>آن چه که از نظر اسلام ملاک و معیار اخلاقی بودن است، عاطفه صرف نیست بلکه عقل وارده است یعنی ریشه در عقل انسان داشته باشد و دوم این که اراده انجام شده باشد. یعنی عواطف باید زیر فرمان عقل و اراده کار خود را انجام دهد.</a:t>
            </a:r>
            <a:endParaRPr lang="en-US" sz="2400" dirty="0" smtClean="0">
              <a:solidFill>
                <a:schemeClr val="tx1">
                  <a:lumMod val="95000"/>
                  <a:lumOff val="5000"/>
                </a:schemeClr>
              </a:solidFill>
              <a:cs typeface="B Mitra" pitchFamily="2" charset="-78"/>
            </a:endParaRPr>
          </a:p>
          <a:p>
            <a:pPr algn="r" rtl="1"/>
            <a:r>
              <a:rPr lang="fa-IR" sz="2400" b="1" dirty="0" smtClean="0">
                <a:solidFill>
                  <a:schemeClr val="tx1">
                    <a:lumMod val="95000"/>
                    <a:lumOff val="5000"/>
                  </a:schemeClr>
                </a:solidFill>
                <a:cs typeface="B Mitra" pitchFamily="2" charset="-78"/>
              </a:rPr>
              <a:t>شهید مطهری: اراده همدوش عقل است، هر جا که عقل هست اراده هم هست. آن جا که عقل نیست، اراده هم وجود ندارد. انسان می‏تواند متحرک بالاراده باشد ولی گاهی متحرک بالاراده نیست بلکه متحرک بالشوق و میل است.</a:t>
            </a:r>
            <a:endParaRPr lang="en-US" sz="2400" dirty="0" smtClean="0">
              <a:solidFill>
                <a:schemeClr val="tx1">
                  <a:lumMod val="95000"/>
                  <a:lumOff val="5000"/>
                </a:schemeClr>
              </a:solidFill>
              <a:cs typeface="B Mitra" pitchFamily="2" charset="-78"/>
            </a:endParaRPr>
          </a:p>
          <a:p>
            <a:pPr algn="r" rtl="1"/>
            <a:r>
              <a:rPr lang="fa-IR" sz="2400" b="1" dirty="0" smtClean="0">
                <a:solidFill>
                  <a:schemeClr val="tx1">
                    <a:lumMod val="95000"/>
                    <a:lumOff val="5000"/>
                  </a:schemeClr>
                </a:solidFill>
                <a:cs typeface="B Mitra" pitchFamily="2" charset="-78"/>
              </a:rPr>
              <a:t>عواطف هستند که به زندگی معنا می‏دهند.</a:t>
            </a:r>
            <a:endParaRPr lang="en-US" sz="2400" dirty="0">
              <a:solidFill>
                <a:schemeClr val="tx1">
                  <a:lumMod val="95000"/>
                  <a:lumOff val="5000"/>
                </a:schemeClr>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304800" y="1295400"/>
            <a:ext cx="8153400" cy="4585871"/>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000" b="1" dirty="0" smtClean="0">
                <a:solidFill>
                  <a:srgbClr val="FF0000"/>
                </a:solidFill>
                <a:cs typeface="B Titr" pitchFamily="2" charset="-78"/>
              </a:rPr>
              <a:t>فواید شناخت عواطف</a:t>
            </a:r>
            <a:r>
              <a:rPr lang="fa-IR" sz="2400" b="1" dirty="0" smtClean="0">
                <a:cs typeface="B Titr" pitchFamily="2" charset="-78"/>
              </a:rPr>
              <a:t>:</a:t>
            </a:r>
          </a:p>
          <a:p>
            <a:pPr algn="r" rtl="1"/>
            <a:endParaRPr lang="en-US" sz="3600" b="1" dirty="0" smtClean="0">
              <a:cs typeface="B Titr" pitchFamily="2" charset="-78"/>
            </a:endParaRPr>
          </a:p>
          <a:p>
            <a:pPr lvl="0" algn="r" rtl="1"/>
            <a:r>
              <a:rPr lang="fa-IR" sz="3600" b="1" dirty="0" smtClean="0">
                <a:cs typeface="B Mitra" pitchFamily="2" charset="-78"/>
              </a:rPr>
              <a:t>1- عواطف نقش مهمی در خودشناسی انسان دارد. بوسیله عواطف می‏توانیم واکنش‏های خود را نسبت به وقایع و حوادث و اشخاص شناسایی کنیم.</a:t>
            </a:r>
            <a:endParaRPr lang="en-US" sz="3600" b="1" dirty="0" smtClean="0">
              <a:cs typeface="B Mitra" pitchFamily="2" charset="-78"/>
            </a:endParaRPr>
          </a:p>
          <a:p>
            <a:pPr lvl="0" algn="r" rtl="1"/>
            <a:r>
              <a:rPr lang="fa-IR" sz="3600" b="1" dirty="0" smtClean="0">
                <a:cs typeface="B Mitra" pitchFamily="2" charset="-78"/>
              </a:rPr>
              <a:t>2- عواطف نقش مهمی در برجسته سازی رفتارهای مثبت یا منفی دارد. عواطف هستند که نمی‏گذارند خوبی‏های یک شخص یا بدی‏های او فراموش شوند.</a:t>
            </a:r>
            <a:endParaRPr lang="en-US" sz="36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304800" y="1295400"/>
            <a:ext cx="8153400" cy="47705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800" b="1" dirty="0" smtClean="0">
                <a:solidFill>
                  <a:srgbClr val="FF0000"/>
                </a:solidFill>
                <a:cs typeface="B Titr" pitchFamily="2" charset="-78"/>
              </a:rPr>
              <a:t>تذکر: </a:t>
            </a:r>
            <a:r>
              <a:rPr lang="fa-IR" sz="2800" b="1" dirty="0" smtClean="0">
                <a:cs typeface="B Mitra" pitchFamily="2" charset="-78"/>
              </a:rPr>
              <a:t>گاهی عواطف عامل خود فریبی هم می‏شوند. مثلاً در عصبانیت به رفتاری دست می‏زند که نمی‏بایست انجام دهد.</a:t>
            </a:r>
            <a:endParaRPr lang="en-US" sz="2800" dirty="0" smtClean="0">
              <a:cs typeface="B Mitra" pitchFamily="2" charset="-78"/>
            </a:endParaRPr>
          </a:p>
          <a:p>
            <a:pPr algn="r" rtl="1"/>
            <a:r>
              <a:rPr lang="fa-IR" sz="2800" b="1" dirty="0" smtClean="0">
                <a:cs typeface="B Mitra" pitchFamily="2" charset="-78"/>
              </a:rPr>
              <a:t>در عرصه تربیت و تبلیغ، ما در عواطف و احساسات اهدافی را دنبال می‏کنیم که عبارتند از:</a:t>
            </a:r>
            <a:endParaRPr lang="en-US" sz="2800" dirty="0" smtClean="0">
              <a:cs typeface="B Mitra" pitchFamily="2" charset="-78"/>
            </a:endParaRPr>
          </a:p>
          <a:p>
            <a:pPr lvl="0" algn="r" rtl="1"/>
            <a:r>
              <a:rPr lang="fa-IR" sz="3200" b="1" dirty="0" smtClean="0">
                <a:solidFill>
                  <a:srgbClr val="0070C0"/>
                </a:solidFill>
                <a:cs typeface="B Titr" pitchFamily="2" charset="-78"/>
              </a:rPr>
              <a:t>1. ایجاد تمایلات و عواطف مثبت:</a:t>
            </a:r>
            <a:endParaRPr lang="en-US" sz="3200" dirty="0" smtClean="0">
              <a:solidFill>
                <a:srgbClr val="0070C0"/>
              </a:solidFill>
              <a:cs typeface="B Titr" pitchFamily="2" charset="-78"/>
            </a:endParaRPr>
          </a:p>
          <a:p>
            <a:pPr algn="r" rtl="1"/>
            <a:r>
              <a:rPr lang="fa-IR" sz="2800" b="1" dirty="0" smtClean="0">
                <a:cs typeface="B Mitra" pitchFamily="2" charset="-78"/>
              </a:rPr>
              <a:t>یکی از تلاش‏های مربی و اهداف تربیتی او در حیطه احساسات و تمایلات، ایجاد احساسات مثبت در متربی است.</a:t>
            </a:r>
            <a:endParaRPr lang="en-US" sz="2800" dirty="0" smtClean="0">
              <a:cs typeface="B Mitra" pitchFamily="2" charset="-78"/>
            </a:endParaRPr>
          </a:p>
          <a:p>
            <a:pPr algn="r" rtl="1"/>
            <a:r>
              <a:rPr lang="fa-IR" sz="2800" b="1" dirty="0" smtClean="0">
                <a:cs typeface="B Mitra" pitchFamily="2" charset="-78"/>
              </a:rPr>
              <a:t>عواطف او را نسبت به خوبی‏ها جهت دهد و به نوعی علاقه به خوبی‏ها در او ایجاد کند. خصوصاً در بعضی از ارزش‏ها و مقدساتی که برای او ارزش نیست و یا علاقه‏ای به آن ندارد.</a:t>
            </a:r>
            <a:endParaRPr lang="en-US" sz="28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3" name="Rectangle 2"/>
          <p:cNvSpPr/>
          <p:nvPr/>
        </p:nvSpPr>
        <p:spPr>
          <a:xfrm>
            <a:off x="228600" y="2590800"/>
            <a:ext cx="5791200" cy="25853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r" rtl="1"/>
            <a:r>
              <a:rPr lang="fa-I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هم جواری</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2" algn="r" rtl="1">
              <a:buFont typeface="Wingdings" pitchFamily="2" charset="2"/>
              <a:buChar char="Ø"/>
            </a:pPr>
            <a:r>
              <a:rPr lang="fa-I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itra" pitchFamily="2" charset="-78"/>
              </a:rPr>
              <a:t>صله رحم</a:t>
            </a:r>
            <a:endPar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itra" pitchFamily="2" charset="-78"/>
            </a:endParaRPr>
          </a:p>
          <a:p>
            <a:pPr lvl="2" algn="r" rtl="1">
              <a:buFont typeface="Wingdings" pitchFamily="2" charset="2"/>
              <a:buChar char="Ø"/>
            </a:pPr>
            <a:r>
              <a:rPr lang="fa-I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itra" pitchFamily="2" charset="-78"/>
              </a:rPr>
              <a:t>زیارت</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Mitra" pitchFamily="2" charset="-78"/>
            </a:endParaRPr>
          </a:p>
        </p:txBody>
      </p:sp>
      <p:grpSp>
        <p:nvGrpSpPr>
          <p:cNvPr id="4" name="Group 3"/>
          <p:cNvGrpSpPr/>
          <p:nvPr/>
        </p:nvGrpSpPr>
        <p:grpSpPr>
          <a:xfrm>
            <a:off x="0" y="76201"/>
            <a:ext cx="9220200" cy="6705599"/>
            <a:chOff x="0" y="0"/>
            <a:chExt cx="9220200" cy="6705599"/>
          </a:xfrm>
        </p:grpSpPr>
        <p:grpSp>
          <p:nvGrpSpPr>
            <p:cNvPr id="5" name="Group 19"/>
            <p:cNvGrpSpPr/>
            <p:nvPr/>
          </p:nvGrpSpPr>
          <p:grpSpPr>
            <a:xfrm>
              <a:off x="152400" y="0"/>
              <a:ext cx="9067800" cy="6705599"/>
              <a:chOff x="152400" y="0"/>
              <a:chExt cx="9067800" cy="6705599"/>
            </a:xfrm>
          </p:grpSpPr>
          <p:grpSp>
            <p:nvGrpSpPr>
              <p:cNvPr id="8" name="Group 2"/>
              <p:cNvGrpSpPr/>
              <p:nvPr/>
            </p:nvGrpSpPr>
            <p:grpSpPr>
              <a:xfrm>
                <a:off x="228600" y="76200"/>
                <a:ext cx="8763000" cy="6629399"/>
                <a:chOff x="228600" y="76200"/>
                <a:chExt cx="8763000" cy="6629399"/>
              </a:xfrm>
            </p:grpSpPr>
            <p:sp>
              <p:nvSpPr>
                <p:cNvPr id="16"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7"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8" name="Pentagon 17"/>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9" name="Group 10"/>
              <p:cNvGrpSpPr/>
              <p:nvPr/>
            </p:nvGrpSpPr>
            <p:grpSpPr>
              <a:xfrm>
                <a:off x="152400" y="762000"/>
                <a:ext cx="304800" cy="5334000"/>
                <a:chOff x="457200" y="914401"/>
                <a:chExt cx="508000" cy="5334000"/>
              </a:xfrm>
            </p:grpSpPr>
            <p:sp>
              <p:nvSpPr>
                <p:cNvPr id="13" name="Chevron 12">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Chevron 14">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0" name="Oval 9"/>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Up Ribbon 10">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2" name="TextBox 11">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6"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7"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9" name="Rectangle 18"/>
          <p:cNvSpPr/>
          <p:nvPr/>
        </p:nvSpPr>
        <p:spPr>
          <a:xfrm>
            <a:off x="838200" y="990600"/>
            <a:ext cx="7620000"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4800" dirty="0" smtClean="0">
                <a:solidFill>
                  <a:srgbClr val="C00000"/>
                </a:solidFill>
                <a:effectLst>
                  <a:glow rad="63500">
                    <a:schemeClr val="accent3">
                      <a:satMod val="175000"/>
                      <a:alpha val="40000"/>
                    </a:schemeClr>
                  </a:glow>
                  <a:reflection blurRad="6350" stA="55000" endA="300" endPos="45500" dir="5400000" sy="-100000" algn="bl" rotWithShape="0"/>
                </a:effectLst>
                <a:cs typeface="B Titr" pitchFamily="2" charset="-78"/>
              </a:rPr>
              <a:t>راههای پیوستگی و برقراری ارتباط</a:t>
            </a:r>
            <a:endParaRPr lang="en-US" sz="4800" dirty="0" smtClean="0">
              <a:solidFill>
                <a:srgbClr val="C00000"/>
              </a:solidFill>
              <a:effectLst>
                <a:glow rad="63500">
                  <a:schemeClr val="accent3">
                    <a:satMod val="175000"/>
                    <a:alpha val="40000"/>
                  </a:schemeClr>
                </a:glow>
                <a:reflection blurRad="6350" stA="55000" endA="300" endPos="45500" dir="5400000" sy="-100000" algn="bl" rotWithShape="0"/>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762000"/>
            <a:ext cx="8153400" cy="57554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200" b="1" dirty="0" smtClean="0">
                <a:solidFill>
                  <a:srgbClr val="0070C0"/>
                </a:solidFill>
                <a:cs typeface="B Titr" pitchFamily="2" charset="-78"/>
              </a:rPr>
              <a:t>2. تغییر احساسات ناخوشایند و ناپسند</a:t>
            </a:r>
            <a:r>
              <a:rPr lang="fa-IR" sz="2000" b="1" dirty="0" smtClean="0">
                <a:cs typeface="B Titr" pitchFamily="2" charset="-78"/>
              </a:rPr>
              <a:t>:</a:t>
            </a:r>
            <a:endParaRPr lang="en-US" sz="2000" dirty="0" smtClean="0">
              <a:cs typeface="B Titr" pitchFamily="2" charset="-78"/>
            </a:endParaRPr>
          </a:p>
          <a:p>
            <a:pPr algn="r" rtl="1"/>
            <a:r>
              <a:rPr lang="fa-IR" sz="2400" b="1" dirty="0" smtClean="0">
                <a:cs typeface="B Mitra" pitchFamily="2" charset="-78"/>
              </a:rPr>
              <a:t>مانند: خشم، اضطراب، سرخوردگی، ناامیدی و... که انسان را در زندگی با شکست مواجه می‏کند.</a:t>
            </a:r>
            <a:endParaRPr lang="en-US" sz="2400" dirty="0" smtClean="0">
              <a:cs typeface="B Mitra" pitchFamily="2" charset="-78"/>
            </a:endParaRPr>
          </a:p>
          <a:p>
            <a:pPr lvl="0" algn="r" rtl="1"/>
            <a:r>
              <a:rPr lang="fa-IR" sz="2400" b="1" dirty="0" smtClean="0">
                <a:cs typeface="B Mitra" pitchFamily="2" charset="-78"/>
              </a:rPr>
              <a:t>- باید احساسات مخاطب را به او شناساند.</a:t>
            </a:r>
            <a:endParaRPr lang="en-US" sz="2400" dirty="0" smtClean="0">
              <a:cs typeface="B Mitra" pitchFamily="2" charset="-78"/>
            </a:endParaRPr>
          </a:p>
          <a:p>
            <a:pPr lvl="0" algn="r" rtl="1"/>
            <a:r>
              <a:rPr lang="fa-IR" sz="2400" b="1" dirty="0" smtClean="0">
                <a:cs typeface="B Mitra" pitchFamily="2" charset="-78"/>
              </a:rPr>
              <a:t>- اینکه با وجود این احساسات چه عکس العملی انسان دارد. انسان در .............. چه رفتاری دارد؟ مثلاً کناره گیری و یا خوار و یا طفره رفتن و...</a:t>
            </a:r>
            <a:endParaRPr lang="en-US" sz="2400" dirty="0" smtClean="0">
              <a:cs typeface="B Mitra" pitchFamily="2" charset="-78"/>
            </a:endParaRPr>
          </a:p>
          <a:p>
            <a:pPr algn="r" rtl="1"/>
            <a:r>
              <a:rPr lang="fa-IR" sz="2400" b="1" dirty="0" smtClean="0">
                <a:cs typeface="B Mitra" pitchFamily="2" charset="-78"/>
              </a:rPr>
              <a:t>در احساس شرم چه رفتاری دارد، پنهان شدن</a:t>
            </a:r>
            <a:endParaRPr lang="en-US" sz="2400" dirty="0" smtClean="0">
              <a:cs typeface="B Mitra" pitchFamily="2" charset="-78"/>
            </a:endParaRPr>
          </a:p>
          <a:p>
            <a:pPr lvl="0" algn="r" rtl="1"/>
            <a:r>
              <a:rPr lang="fa-IR" sz="2400" b="1" dirty="0" smtClean="0">
                <a:cs typeface="B Mitra" pitchFamily="2" charset="-78"/>
              </a:rPr>
              <a:t>- عکس العمل مخالف آن شناسایی شود. آن جایی که کناره گیری است، باید نزدیکی انجام گیرد.</a:t>
            </a:r>
            <a:endParaRPr lang="en-US" sz="2400" dirty="0" smtClean="0">
              <a:cs typeface="B Mitra" pitchFamily="2" charset="-78"/>
            </a:endParaRPr>
          </a:p>
          <a:p>
            <a:pPr algn="r" rtl="1"/>
            <a:r>
              <a:rPr lang="fa-IR" sz="2400" b="1" dirty="0" smtClean="0">
                <a:cs typeface="B Mitra" pitchFamily="2" charset="-78"/>
              </a:rPr>
              <a:t>آن جا که کم لطفی است، باید مهربانی به خرج داد.</a:t>
            </a:r>
            <a:endParaRPr lang="en-US" sz="2400" dirty="0" smtClean="0">
              <a:cs typeface="B Mitra" pitchFamily="2" charset="-78"/>
            </a:endParaRPr>
          </a:p>
          <a:p>
            <a:pPr algn="r" rtl="1"/>
            <a:r>
              <a:rPr lang="fa-IR" sz="2400" b="1" dirty="0" smtClean="0">
                <a:cs typeface="B Mitra" pitchFamily="2" charset="-78"/>
              </a:rPr>
              <a:t>ان لم یکن حلیماً فتحلم</a:t>
            </a:r>
            <a:endParaRPr lang="en-US" sz="2400" dirty="0" smtClean="0">
              <a:cs typeface="B Mitra" pitchFamily="2" charset="-78"/>
            </a:endParaRPr>
          </a:p>
          <a:p>
            <a:pPr algn="r" rtl="1"/>
            <a:r>
              <a:rPr lang="fa-IR" sz="2400" b="1" dirty="0" smtClean="0">
                <a:cs typeface="B Mitra" pitchFamily="2" charset="-78"/>
              </a:rPr>
              <a:t>اگر ترس است، باید وارد شد و خود را در موضوع ترس وارد کرد.</a:t>
            </a:r>
            <a:endParaRPr lang="en-US" sz="2400" dirty="0" smtClean="0">
              <a:cs typeface="B Mitra" pitchFamily="2" charset="-78"/>
            </a:endParaRPr>
          </a:p>
          <a:p>
            <a:pPr lvl="0" algn="r" rtl="1"/>
            <a:r>
              <a:rPr lang="fa-IR" sz="2400" b="1" dirty="0" smtClean="0">
                <a:cs typeface="B Mitra" pitchFamily="2" charset="-78"/>
              </a:rPr>
              <a:t>- رفتار متفاوت داشته باشد. گاهی احساس شرم است و عکس العمل آن پنهانی شدن نه برای این منظور یا با منطق از رفتار خود دفاع کنید و یا این که با یک عذرخواهی حل کنند.</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36625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600" b="1" dirty="0" smtClean="0">
                <a:solidFill>
                  <a:srgbClr val="0070C0"/>
                </a:solidFill>
                <a:cs typeface="B Titr" pitchFamily="2" charset="-78"/>
              </a:rPr>
              <a:t>3. کشف احساسات مثبت:</a:t>
            </a:r>
            <a:endParaRPr lang="en-US" sz="3600" dirty="0" smtClean="0">
              <a:solidFill>
                <a:srgbClr val="0070C0"/>
              </a:solidFill>
              <a:cs typeface="B Titr" pitchFamily="2" charset="-78"/>
            </a:endParaRPr>
          </a:p>
          <a:p>
            <a:pPr algn="r" rtl="1"/>
            <a:r>
              <a:rPr lang="fa-IR" sz="2800" b="1" dirty="0" smtClean="0">
                <a:cs typeface="B Mitra" pitchFamily="2" charset="-78"/>
              </a:rPr>
              <a:t>یکی از تلاش های مربی، کشف تمایلات مثبت متربی است. یعنی با نزدیک شدن به او و شناخت او، تمایلات و عواطف مثبت او را شناسایی کند  که گاهی این عامل و شناخت آن ما را در ایجاد یک گرایش مثبت یاری می‏کند.</a:t>
            </a:r>
          </a:p>
          <a:p>
            <a:pPr algn="r" rtl="1"/>
            <a:endParaRPr lang="en-US" sz="2800" dirty="0" smtClean="0">
              <a:cs typeface="B Mitra" pitchFamily="2" charset="-78"/>
            </a:endParaRPr>
          </a:p>
          <a:p>
            <a:pPr lvl="0" algn="r" rtl="1"/>
            <a:r>
              <a:rPr lang="fa-IR" sz="2800" b="1" dirty="0" smtClean="0">
                <a:solidFill>
                  <a:srgbClr val="0070C0"/>
                </a:solidFill>
                <a:cs typeface="B Titr" pitchFamily="2" charset="-78"/>
              </a:rPr>
              <a:t>4. اصلاح گرایشات و احساسات مثبت:</a:t>
            </a:r>
            <a:endParaRPr lang="en-US" sz="2800" dirty="0" smtClean="0">
              <a:solidFill>
                <a:srgbClr val="0070C0"/>
              </a:solidFill>
              <a:cs typeface="B Titr" pitchFamily="2" charset="-78"/>
            </a:endParaRPr>
          </a:p>
          <a:p>
            <a:pPr algn="r" rtl="1"/>
            <a:r>
              <a:rPr lang="fa-IR" sz="2800" b="1" dirty="0" smtClean="0">
                <a:cs typeface="B Mitra" pitchFamily="2" charset="-78"/>
              </a:rPr>
              <a:t>گاهی اوقات در مخاطب گرایشات مثبت وجود دارد اما چون هدایت نشده در مصادیق اشتباه حرکت کرده است.</a:t>
            </a:r>
            <a:endParaRPr lang="en-US" sz="28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39087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3200" b="1" dirty="0" smtClean="0">
                <a:solidFill>
                  <a:srgbClr val="0070C0"/>
                </a:solidFill>
                <a:cs typeface="B Titr" pitchFamily="2" charset="-78"/>
              </a:rPr>
              <a:t>5. تقویت گرایشات مثت:</a:t>
            </a:r>
            <a:endParaRPr lang="en-US" sz="3200" dirty="0" smtClean="0">
              <a:solidFill>
                <a:srgbClr val="0070C0"/>
              </a:solidFill>
              <a:cs typeface="B Titr" pitchFamily="2" charset="-78"/>
            </a:endParaRPr>
          </a:p>
          <a:p>
            <a:pPr algn="r" rtl="1"/>
            <a:r>
              <a:rPr lang="fa-IR" sz="2800" b="1" dirty="0" smtClean="0">
                <a:cs typeface="B Mitra" pitchFamily="2" charset="-78"/>
              </a:rPr>
              <a:t>گاهی تمایلات و عواطف در انسان مثبت است اما در حد کمال نرسیده است.</a:t>
            </a:r>
          </a:p>
          <a:p>
            <a:pPr algn="r" rtl="1"/>
            <a:endParaRPr lang="en-US" sz="3200" dirty="0" smtClean="0">
              <a:solidFill>
                <a:srgbClr val="0070C0"/>
              </a:solidFill>
              <a:cs typeface="B Mitra" pitchFamily="2" charset="-78"/>
            </a:endParaRPr>
          </a:p>
          <a:p>
            <a:pPr lvl="0" algn="r" rtl="1"/>
            <a:r>
              <a:rPr lang="fa-IR" sz="3200" b="1" dirty="0" smtClean="0">
                <a:solidFill>
                  <a:srgbClr val="0070C0"/>
                </a:solidFill>
                <a:cs typeface="B Titr" pitchFamily="2" charset="-78"/>
              </a:rPr>
              <a:t>6. ایجاد انس:</a:t>
            </a:r>
            <a:endParaRPr lang="en-US" sz="3600" dirty="0" smtClean="0">
              <a:solidFill>
                <a:srgbClr val="0070C0"/>
              </a:solidFill>
              <a:cs typeface="B Titr" pitchFamily="2" charset="-78"/>
            </a:endParaRPr>
          </a:p>
          <a:p>
            <a:pPr algn="r" rtl="1"/>
            <a:r>
              <a:rPr lang="fa-IR" sz="3200" b="1" dirty="0" smtClean="0">
                <a:cs typeface="B Mitra" pitchFamily="2" charset="-78"/>
              </a:rPr>
              <a:t>انس یعنی ملکه شدن یک رفتار یا یک تمایل.</a:t>
            </a:r>
          </a:p>
          <a:p>
            <a:pPr algn="r" rtl="1"/>
            <a:endParaRPr lang="en-US" sz="3200" dirty="0" smtClean="0">
              <a:solidFill>
                <a:srgbClr val="0070C0"/>
              </a:solidFill>
              <a:cs typeface="B Mitra" pitchFamily="2" charset="-78"/>
            </a:endParaRPr>
          </a:p>
          <a:p>
            <a:pPr lvl="0" algn="r" rtl="1"/>
            <a:r>
              <a:rPr lang="fa-IR" sz="3200" b="1" dirty="0" smtClean="0">
                <a:solidFill>
                  <a:srgbClr val="0070C0"/>
                </a:solidFill>
                <a:cs typeface="B Titr" pitchFamily="2" charset="-78"/>
              </a:rPr>
              <a:t>7. تجلی و ظهور گرایشات:</a:t>
            </a:r>
            <a:endParaRPr lang="en-US" sz="3200" dirty="0">
              <a:solidFill>
                <a:srgbClr val="0070C0"/>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46474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400" b="1" dirty="0" smtClean="0">
                <a:solidFill>
                  <a:srgbClr val="FF0000"/>
                </a:solidFill>
                <a:cs typeface="B Titr" pitchFamily="2" charset="-78"/>
              </a:rPr>
              <a:t>اهداف در رفتار:</a:t>
            </a:r>
          </a:p>
          <a:p>
            <a:pPr algn="r" rtl="1"/>
            <a:endParaRPr lang="en-US" sz="2800" dirty="0" smtClean="0">
              <a:solidFill>
                <a:srgbClr val="7030A0"/>
              </a:solidFill>
              <a:cs typeface="B Titr" pitchFamily="2" charset="-78"/>
            </a:endParaRPr>
          </a:p>
          <a:p>
            <a:pPr algn="r" rtl="1"/>
            <a:r>
              <a:rPr lang="fa-IR" sz="2800" b="1" dirty="0" smtClean="0">
                <a:cs typeface="B Mitra" pitchFamily="2" charset="-78"/>
              </a:rPr>
              <a:t>در رفتار با ارائه راهکارها و برنامه عملی مناسب، چهار هدف عمده را دنبال می‏کنیم:</a:t>
            </a:r>
          </a:p>
          <a:p>
            <a:pPr algn="r" rtl="1"/>
            <a:endParaRPr lang="en-US" sz="2800" dirty="0" smtClean="0">
              <a:cs typeface="B Mitra" pitchFamily="2" charset="-78"/>
            </a:endParaRPr>
          </a:p>
          <a:p>
            <a:pPr marL="514350" lvl="0" indent="-514350" algn="r" rtl="1">
              <a:buFont typeface="+mj-lt"/>
              <a:buAutoNum type="arabicParenR"/>
            </a:pPr>
            <a:r>
              <a:rPr lang="fa-IR" sz="2800" b="1" dirty="0" smtClean="0">
                <a:solidFill>
                  <a:srgbClr val="0070C0"/>
                </a:solidFill>
                <a:cs typeface="B Mitra" pitchFamily="2" charset="-78"/>
              </a:rPr>
              <a:t>ایجاد رفتارهای مثبت</a:t>
            </a:r>
            <a:endParaRPr lang="en-US" sz="2800" dirty="0" smtClean="0">
              <a:solidFill>
                <a:srgbClr val="0070C0"/>
              </a:solidFill>
              <a:cs typeface="B Mitra" pitchFamily="2" charset="-78"/>
            </a:endParaRPr>
          </a:p>
          <a:p>
            <a:pPr marL="514350" lvl="0" indent="-514350" algn="r" rtl="1">
              <a:buFont typeface="+mj-lt"/>
              <a:buAutoNum type="arabicParenR"/>
            </a:pPr>
            <a:r>
              <a:rPr lang="fa-IR" sz="2800" b="1" dirty="0" smtClean="0">
                <a:solidFill>
                  <a:srgbClr val="0070C0"/>
                </a:solidFill>
                <a:cs typeface="B Mitra" pitchFamily="2" charset="-78"/>
              </a:rPr>
              <a:t>تقویت رفتار مثبت</a:t>
            </a:r>
            <a:endParaRPr lang="en-US" sz="2800" dirty="0" smtClean="0">
              <a:solidFill>
                <a:srgbClr val="0070C0"/>
              </a:solidFill>
              <a:cs typeface="B Mitra" pitchFamily="2" charset="-78"/>
            </a:endParaRPr>
          </a:p>
          <a:p>
            <a:pPr marL="514350" lvl="0" indent="-514350" algn="r" rtl="1">
              <a:buFont typeface="+mj-lt"/>
              <a:buAutoNum type="arabicParenR"/>
            </a:pPr>
            <a:r>
              <a:rPr lang="fa-IR" sz="2800" b="1" dirty="0" smtClean="0">
                <a:solidFill>
                  <a:srgbClr val="0070C0"/>
                </a:solidFill>
                <a:cs typeface="B Mitra" pitchFamily="2" charset="-78"/>
              </a:rPr>
              <a:t>کنترل رفتار منفی</a:t>
            </a:r>
            <a:endParaRPr lang="en-US" sz="2800" dirty="0" smtClean="0">
              <a:solidFill>
                <a:srgbClr val="0070C0"/>
              </a:solidFill>
              <a:cs typeface="B Mitra" pitchFamily="2" charset="-78"/>
            </a:endParaRPr>
          </a:p>
          <a:p>
            <a:pPr marL="514350" lvl="0" indent="-514350" algn="r" rtl="1">
              <a:buFont typeface="+mj-lt"/>
              <a:buAutoNum type="arabicParenR"/>
            </a:pPr>
            <a:r>
              <a:rPr lang="fa-IR" sz="2800" b="1" dirty="0" smtClean="0">
                <a:solidFill>
                  <a:srgbClr val="0070C0"/>
                </a:solidFill>
                <a:cs typeface="B Mitra" pitchFamily="2" charset="-78"/>
              </a:rPr>
              <a:t>تغییر رفتار منفی</a:t>
            </a:r>
            <a:endParaRPr lang="en-US" sz="2800" dirty="0" smtClean="0">
              <a:solidFill>
                <a:srgbClr val="0070C0"/>
              </a:solidFill>
              <a:cs typeface="B Mitra" pitchFamily="2" charset="-78"/>
            </a:endParaRPr>
          </a:p>
          <a:p>
            <a:pPr algn="r"/>
            <a:r>
              <a:rPr lang="fa-IR" sz="2800" b="1" dirty="0" smtClean="0">
                <a:cs typeface="B Mitra" pitchFamily="2" charset="-78"/>
              </a:rPr>
              <a:t/>
            </a:r>
            <a:br>
              <a:rPr lang="fa-IR" sz="2800" b="1" dirty="0" smtClean="0">
                <a:cs typeface="B Mitra" pitchFamily="2" charset="-78"/>
              </a:rPr>
            </a:br>
            <a:endParaRPr lang="en-US" sz="28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39703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4400" dirty="0" smtClean="0">
                <a:solidFill>
                  <a:srgbClr val="A74EF0"/>
                </a:solidFill>
                <a:effectLst>
                  <a:glow rad="139700">
                    <a:schemeClr val="accent3">
                      <a:satMod val="175000"/>
                      <a:alpha val="40000"/>
                    </a:schemeClr>
                  </a:glow>
                  <a:reflection blurRad="6350" stA="55000" endA="300" endPos="45500" dir="5400000" sy="-100000" algn="bl" rotWithShape="0"/>
                </a:effectLst>
                <a:cs typeface="B Titr" pitchFamily="2" charset="-78"/>
              </a:rPr>
              <a:t>تصمیم گیری:</a:t>
            </a:r>
          </a:p>
          <a:p>
            <a:pPr algn="r" rtl="1"/>
            <a:endParaRPr lang="fa-IR" sz="2800" b="1" dirty="0" smtClean="0">
              <a:cs typeface="B Mitra" pitchFamily="2" charset="-78"/>
            </a:endParaRPr>
          </a:p>
          <a:p>
            <a:pPr algn="r" rtl="1"/>
            <a:endParaRPr lang="en-US" sz="3600" dirty="0" smtClean="0">
              <a:cs typeface="B Mitra" pitchFamily="2" charset="-78"/>
            </a:endParaRPr>
          </a:p>
          <a:p>
            <a:pPr algn="r" rtl="1"/>
            <a:r>
              <a:rPr lang="fa-IR" sz="3600" b="1" dirty="0" smtClean="0">
                <a:cs typeface="B Mitra" pitchFamily="2" charset="-78"/>
              </a:rPr>
              <a:t>یکی از عمده ترین گام‏ها در عرصه تربیت و تبلیغ، هدایت متربی به سوی یک تصمیم ویژه است. تصمیمی که درست و بهتر باشد که بر اساس آن رفتارهای خود را تنظیم کند.</a:t>
            </a:r>
            <a:endParaRPr lang="en-US" sz="36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4708981"/>
          </a:xfrm>
          <a:prstGeom prst="rect">
            <a:avLst/>
          </a:prstGeom>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400" b="1" dirty="0" smtClean="0">
                <a:cs typeface="B Mitra" pitchFamily="2" charset="-78"/>
              </a:rPr>
              <a:t>اما در بسیاری از مواقع، موانعی وجود دارد که مانع تصمیم گیری مناسب از سوی مخاطب می‏شود که آن موانع به سه قسمت تقسیم می‏شوند:</a:t>
            </a:r>
          </a:p>
          <a:p>
            <a:pPr algn="r" rtl="1"/>
            <a:endParaRPr lang="en-US" sz="2400" dirty="0" smtClean="0">
              <a:cs typeface="B Mitra" pitchFamily="2" charset="-78"/>
            </a:endParaRPr>
          </a:p>
          <a:p>
            <a:pPr algn="r" rtl="1"/>
            <a:r>
              <a:rPr lang="fa-IR" sz="3200" b="1" dirty="0" smtClean="0">
                <a:solidFill>
                  <a:srgbClr val="0070C0"/>
                </a:solidFill>
                <a:cs typeface="B Titr" pitchFamily="2" charset="-78"/>
              </a:rPr>
              <a:t>الف) موانع بینشی:</a:t>
            </a:r>
            <a:endParaRPr lang="en-US" sz="3200" dirty="0" smtClean="0">
              <a:solidFill>
                <a:srgbClr val="0070C0"/>
              </a:solidFill>
              <a:cs typeface="B Titr" pitchFamily="2" charset="-78"/>
            </a:endParaRPr>
          </a:p>
          <a:p>
            <a:pPr lvl="0" algn="r" rtl="1"/>
            <a:r>
              <a:rPr lang="fa-IR" sz="2800" b="1" dirty="0" smtClean="0">
                <a:solidFill>
                  <a:srgbClr val="FF0000"/>
                </a:solidFill>
                <a:cs typeface="B Mitra" pitchFamily="2" charset="-78"/>
              </a:rPr>
              <a:t>1. جهل و نادانی</a:t>
            </a:r>
            <a:r>
              <a:rPr lang="fa-IR" sz="2400" b="1" dirty="0" smtClean="0">
                <a:cs typeface="B Mitra" pitchFamily="2" charset="-78"/>
              </a:rPr>
              <a:t>، کمبود شناخت:</a:t>
            </a:r>
            <a:endParaRPr lang="en-US" sz="2400" dirty="0" smtClean="0">
              <a:cs typeface="B Mitra" pitchFamily="2" charset="-78"/>
            </a:endParaRPr>
          </a:p>
          <a:p>
            <a:pPr algn="r" rtl="1"/>
            <a:r>
              <a:rPr lang="fa-IR" sz="2400" b="1" dirty="0" smtClean="0">
                <a:cs typeface="B Mitra" pitchFamily="2" charset="-78"/>
              </a:rPr>
              <a:t>قال علی علیه السلام: الحمل واصل کل شر</a:t>
            </a:r>
            <a:endParaRPr lang="en-US" sz="2400" dirty="0" smtClean="0">
              <a:cs typeface="B Mitra" pitchFamily="2" charset="-78"/>
            </a:endParaRPr>
          </a:p>
          <a:p>
            <a:pPr algn="r" rtl="1"/>
            <a:r>
              <a:rPr lang="fa-IR" sz="2400" b="1" dirty="0" smtClean="0">
                <a:cs typeface="B Mitra" pitchFamily="2" charset="-78"/>
              </a:rPr>
              <a:t> </a:t>
            </a:r>
            <a:endParaRPr lang="en-US" sz="2400" dirty="0" smtClean="0">
              <a:cs typeface="B Mitra" pitchFamily="2" charset="-78"/>
            </a:endParaRPr>
          </a:p>
          <a:p>
            <a:pPr lvl="0" algn="r" rtl="1"/>
            <a:r>
              <a:rPr lang="fa-IR" sz="2400" b="1" dirty="0" smtClean="0">
                <a:solidFill>
                  <a:srgbClr val="FF0000"/>
                </a:solidFill>
                <a:cs typeface="B Mitra" pitchFamily="2" charset="-78"/>
              </a:rPr>
              <a:t>2. شک و تردید و گمان: </a:t>
            </a:r>
            <a:endParaRPr lang="en-US" sz="2400" dirty="0" smtClean="0">
              <a:solidFill>
                <a:srgbClr val="FF0000"/>
              </a:solidFill>
              <a:cs typeface="B Mitra" pitchFamily="2" charset="-78"/>
            </a:endParaRPr>
          </a:p>
          <a:p>
            <a:pPr algn="r" rtl="1"/>
            <a:r>
              <a:rPr lang="fa-IR" sz="2400" b="1" dirty="0" smtClean="0">
                <a:cs typeface="B Mitra" pitchFamily="2" charset="-78"/>
              </a:rPr>
              <a:t>و حسبوا الا تکون فتنه فعموا و صموا................</a:t>
            </a:r>
            <a:endParaRPr lang="en-US" sz="2400" dirty="0" smtClean="0">
              <a:cs typeface="B Mitra" pitchFamily="2" charset="-78"/>
            </a:endParaRPr>
          </a:p>
          <a:p>
            <a:pPr algn="r" rtl="1"/>
            <a:r>
              <a:rPr lang="fa-IR" sz="2400" b="1" dirty="0" smtClean="0">
                <a:cs typeface="B Mitra" pitchFamily="2" charset="-78"/>
              </a:rPr>
              <a:t>الشک یطفئی نورالقلب</a:t>
            </a:r>
          </a:p>
          <a:p>
            <a:pPr algn="r" rtl="1"/>
            <a:endParaRPr lang="en-US" sz="2400" dirty="0" smtClean="0">
              <a:cs typeface="B Mitra" pitchFamily="2" charset="-78"/>
            </a:endParaRPr>
          </a:p>
          <a:p>
            <a:pPr lvl="0" algn="r" rtl="1"/>
            <a:r>
              <a:rPr lang="fa-IR" sz="2400" b="1" dirty="0" smtClean="0">
                <a:solidFill>
                  <a:srgbClr val="FF0000"/>
                </a:solidFill>
                <a:cs typeface="B Mitra" pitchFamily="2" charset="-78"/>
              </a:rPr>
              <a:t>3. باورهای غلط و اوهامی (باورهای تخیلی):</a:t>
            </a:r>
            <a:endParaRPr lang="en-US" sz="2400" dirty="0">
              <a:solidFill>
                <a:srgbClr val="FF0000"/>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5262979"/>
          </a:xfrm>
          <a:prstGeom prst="rect">
            <a:avLst/>
          </a:pr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3200" b="1" dirty="0" smtClean="0">
                <a:solidFill>
                  <a:srgbClr val="0070C0"/>
                </a:solidFill>
                <a:cs typeface="B Titr" pitchFamily="2" charset="-78"/>
              </a:rPr>
              <a:t>ب) موانع گرایشی:</a:t>
            </a:r>
            <a:endParaRPr lang="en-US" sz="2000" dirty="0" smtClean="0">
              <a:cs typeface="B Titr" pitchFamily="2" charset="-78"/>
            </a:endParaRPr>
          </a:p>
          <a:p>
            <a:pPr algn="r" rtl="1"/>
            <a:r>
              <a:rPr lang="fa-IR" sz="3200" b="1" dirty="0" smtClean="0">
                <a:solidFill>
                  <a:srgbClr val="FF0000"/>
                </a:solidFill>
                <a:cs typeface="B Mitra" pitchFamily="2" charset="-78"/>
              </a:rPr>
              <a:t>1</a:t>
            </a:r>
            <a:r>
              <a:rPr lang="fa-IR" sz="2800" b="1" dirty="0" smtClean="0">
                <a:solidFill>
                  <a:srgbClr val="FF0000"/>
                </a:solidFill>
                <a:cs typeface="B Mitra" pitchFamily="2" charset="-78"/>
              </a:rPr>
              <a:t>. خودپسندی: </a:t>
            </a:r>
            <a:r>
              <a:rPr lang="fa-IR" sz="2400" b="1" dirty="0" smtClean="0">
                <a:cs typeface="B Mitra" pitchFamily="2" charset="-78"/>
              </a:rPr>
              <a:t>قال علی علیه السلام: بینکم و بین الموعظه حجاب من الغره </a:t>
            </a:r>
            <a:r>
              <a:rPr lang="fa-IR" sz="2000" b="1" dirty="0" smtClean="0">
                <a:cs typeface="B Mitra" pitchFamily="2" charset="-78"/>
              </a:rPr>
              <a:t>(حکمت 274)</a:t>
            </a:r>
            <a:endParaRPr lang="en-US" sz="2400" dirty="0" smtClean="0">
              <a:cs typeface="B Mitra" pitchFamily="2" charset="-78"/>
            </a:endParaRPr>
          </a:p>
          <a:p>
            <a:pPr algn="r" rtl="1"/>
            <a:r>
              <a:rPr lang="fa-IR" sz="2400" b="1" dirty="0" smtClean="0">
                <a:cs typeface="B Mitra" pitchFamily="2" charset="-78"/>
              </a:rPr>
              <a:t>میان شما و پندپذیری پرده ای از غرور و خودخواهیست.</a:t>
            </a:r>
            <a:endParaRPr lang="en-US" sz="2400" dirty="0" smtClean="0">
              <a:cs typeface="B Mitra" pitchFamily="2" charset="-78"/>
            </a:endParaRPr>
          </a:p>
          <a:p>
            <a:pPr algn="r" rtl="1"/>
            <a:r>
              <a:rPr lang="fa-IR" sz="2800" b="1" dirty="0" smtClean="0">
                <a:solidFill>
                  <a:srgbClr val="FF0000"/>
                </a:solidFill>
                <a:cs typeface="B Mitra" pitchFamily="2" charset="-78"/>
              </a:rPr>
              <a:t>2.خودرأیی: </a:t>
            </a:r>
            <a:r>
              <a:rPr lang="fa-IR" sz="2400" b="1" dirty="0" smtClean="0">
                <a:cs typeface="B Mitra" pitchFamily="2" charset="-78"/>
              </a:rPr>
              <a:t>قال علی (علیه السلام): المستبد متهوره فی الخطا و الغلط </a:t>
            </a:r>
            <a:r>
              <a:rPr lang="fa-IR" sz="2000" b="1" dirty="0" smtClean="0">
                <a:cs typeface="B Mitra" pitchFamily="2" charset="-78"/>
              </a:rPr>
              <a:t>(غررالحکم جلد 208)</a:t>
            </a:r>
            <a:endParaRPr lang="en-US" sz="2400" dirty="0" smtClean="0">
              <a:cs typeface="B Mitra" pitchFamily="2" charset="-78"/>
            </a:endParaRPr>
          </a:p>
          <a:p>
            <a:pPr algn="r" rtl="1"/>
            <a:r>
              <a:rPr lang="fa-IR" sz="2400" b="1" dirty="0" smtClean="0">
                <a:cs typeface="B Mitra" pitchFamily="2" charset="-78"/>
              </a:rPr>
              <a:t>شخص خودرأی، در خطا و اشتباه فرو می‏افتد.</a:t>
            </a:r>
            <a:endParaRPr lang="en-US" sz="2400" dirty="0" smtClean="0">
              <a:cs typeface="B Mitra" pitchFamily="2" charset="-78"/>
            </a:endParaRPr>
          </a:p>
          <a:p>
            <a:pPr algn="r" rtl="1"/>
            <a:r>
              <a:rPr lang="fa-IR" sz="2800" b="1" dirty="0" smtClean="0">
                <a:solidFill>
                  <a:srgbClr val="FF0000"/>
                </a:solidFill>
                <a:cs typeface="B Mitra" pitchFamily="2" charset="-78"/>
              </a:rPr>
              <a:t>3.ناامیدی: </a:t>
            </a:r>
            <a:r>
              <a:rPr lang="fa-IR" sz="2400" b="1" dirty="0" smtClean="0">
                <a:cs typeface="B Mitra" pitchFamily="2" charset="-78"/>
              </a:rPr>
              <a:t>قال علی (علیه السلام): اعظم البلاء انقطع الرجا </a:t>
            </a:r>
            <a:r>
              <a:rPr lang="fa-IR" sz="2000" b="1" dirty="0" smtClean="0">
                <a:cs typeface="B Mitra" pitchFamily="2" charset="-78"/>
              </a:rPr>
              <a:t>(غررالحکم، حدیث 2860)</a:t>
            </a:r>
            <a:endParaRPr lang="en-US" sz="2400" dirty="0" smtClean="0">
              <a:cs typeface="B Mitra" pitchFamily="2" charset="-78"/>
            </a:endParaRPr>
          </a:p>
          <a:p>
            <a:pPr algn="r" rtl="1"/>
            <a:r>
              <a:rPr lang="fa-IR" sz="2400" b="1" dirty="0" smtClean="0">
                <a:cs typeface="B Mitra" pitchFamily="2" charset="-78"/>
              </a:rPr>
              <a:t>ناامید، بزرگترین بلا.......................</a:t>
            </a:r>
            <a:endParaRPr lang="en-US" sz="2400" dirty="0" smtClean="0">
              <a:cs typeface="B Mitra" pitchFamily="2" charset="-78"/>
            </a:endParaRPr>
          </a:p>
          <a:p>
            <a:pPr algn="r" rtl="1"/>
            <a:r>
              <a:rPr lang="fa-IR" sz="2800" b="1" dirty="0" smtClean="0">
                <a:solidFill>
                  <a:srgbClr val="FF0000"/>
                </a:solidFill>
                <a:cs typeface="B Mitra" pitchFamily="2" charset="-78"/>
              </a:rPr>
              <a:t>4.طمع: </a:t>
            </a:r>
            <a:r>
              <a:rPr lang="fa-IR" sz="2400" b="1" dirty="0" smtClean="0">
                <a:cs typeface="B Mitra" pitchFamily="2" charset="-78"/>
              </a:rPr>
              <a:t>قال علی (علیه السلام): اکثر مصارع العقول تحت بروق المطامع </a:t>
            </a:r>
            <a:r>
              <a:rPr lang="fa-IR" sz="2000" b="1" dirty="0" smtClean="0">
                <a:cs typeface="B Mitra" pitchFamily="2" charset="-78"/>
              </a:rPr>
              <a:t>(حکمت 2190)</a:t>
            </a:r>
            <a:endParaRPr lang="en-US" sz="2400" dirty="0" smtClean="0">
              <a:cs typeface="B Mitra" pitchFamily="2" charset="-78"/>
            </a:endParaRPr>
          </a:p>
          <a:p>
            <a:pPr algn="r" rtl="1"/>
            <a:r>
              <a:rPr lang="fa-IR" sz="2400" b="1" dirty="0" smtClean="0">
                <a:cs typeface="B Mitra" pitchFamily="2" charset="-78"/>
              </a:rPr>
              <a:t>بیشتر زمین خوردن های عقل زیر برق طمع هاست</a:t>
            </a:r>
            <a:endParaRPr lang="en-US" sz="24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1211282"/>
            <a:ext cx="8153400" cy="4031873"/>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800" b="1" dirty="0" smtClean="0">
                <a:solidFill>
                  <a:srgbClr val="FF0000"/>
                </a:solidFill>
                <a:cs typeface="B Mitra" pitchFamily="2" charset="-78"/>
              </a:rPr>
              <a:t>5.هواپرستی: </a:t>
            </a:r>
            <a:r>
              <a:rPr lang="fa-IR" sz="2000" b="1" dirty="0" smtClean="0">
                <a:cs typeface="B Mitra" pitchFamily="2" charset="-78"/>
              </a:rPr>
              <a:t>.................. و لا تتبع الهوی فیضلک عن سبیل الله (حکم 2600)</a:t>
            </a:r>
            <a:endParaRPr lang="en-US" sz="2000" dirty="0" smtClean="0">
              <a:cs typeface="B Mitra" pitchFamily="2" charset="-78"/>
            </a:endParaRPr>
          </a:p>
          <a:p>
            <a:pPr algn="r" rtl="1"/>
            <a:r>
              <a:rPr lang="fa-IR" sz="2000" b="1" dirty="0" smtClean="0">
                <a:cs typeface="B Mitra" pitchFamily="2" charset="-78"/>
              </a:rPr>
              <a:t>و از هوای نفس پیروی نکن که تو را از راه خود گمراه می کند.</a:t>
            </a:r>
            <a:endParaRPr lang="en-US" sz="2000" dirty="0" smtClean="0">
              <a:cs typeface="B Mitra" pitchFamily="2" charset="-78"/>
            </a:endParaRPr>
          </a:p>
          <a:p>
            <a:pPr algn="r" rtl="1"/>
            <a:r>
              <a:rPr lang="fa-IR" sz="2000" b="1" dirty="0" smtClean="0">
                <a:cs typeface="B Mitra" pitchFamily="2" charset="-78"/>
              </a:rPr>
              <a:t/>
            </a:r>
            <a:br>
              <a:rPr lang="fa-IR" sz="2000" b="1" dirty="0" smtClean="0">
                <a:cs typeface="B Mitra" pitchFamily="2" charset="-78"/>
              </a:rPr>
            </a:br>
            <a:r>
              <a:rPr lang="fa-IR" sz="2800" b="1" dirty="0" smtClean="0">
                <a:solidFill>
                  <a:srgbClr val="FF0000"/>
                </a:solidFill>
                <a:cs typeface="B Mitra" pitchFamily="2" charset="-78"/>
              </a:rPr>
              <a:t>6.حقارت نفس: </a:t>
            </a:r>
            <a:endParaRPr lang="en-US" sz="2800" dirty="0" smtClean="0">
              <a:solidFill>
                <a:srgbClr val="FF0000"/>
              </a:solidFill>
              <a:cs typeface="B Mitra" pitchFamily="2" charset="-78"/>
            </a:endParaRPr>
          </a:p>
          <a:p>
            <a:pPr algn="r" rtl="1"/>
            <a:r>
              <a:rPr lang="fa-IR" sz="2000" b="1" dirty="0" smtClean="0">
                <a:cs typeface="B Mitra" pitchFamily="2" charset="-78"/>
              </a:rPr>
              <a:t>...........................</a:t>
            </a:r>
            <a:endParaRPr lang="en-US" sz="2000" dirty="0" smtClean="0">
              <a:cs typeface="B Mitra" pitchFamily="2" charset="-78"/>
            </a:endParaRPr>
          </a:p>
          <a:p>
            <a:pPr algn="r" rtl="1"/>
            <a:r>
              <a:rPr lang="fa-IR" sz="2800" b="1" dirty="0" smtClean="0">
                <a:solidFill>
                  <a:srgbClr val="FF0000"/>
                </a:solidFill>
                <a:cs typeface="B Mitra" pitchFamily="2" charset="-78"/>
              </a:rPr>
              <a:t>7.لجاجت و تعصب بی جا: </a:t>
            </a:r>
            <a:r>
              <a:rPr lang="fa-IR" sz="2000" b="1" dirty="0" smtClean="0">
                <a:cs typeface="B Mitra" pitchFamily="2" charset="-78"/>
              </a:rPr>
              <a:t>قال علی (علیه السلام): للجاج یفسد الرأی (غررالحکم حدیث 1078)</a:t>
            </a:r>
            <a:endParaRPr lang="en-US" sz="2000" dirty="0" smtClean="0">
              <a:cs typeface="B Mitra" pitchFamily="2" charset="-78"/>
            </a:endParaRPr>
          </a:p>
          <a:p>
            <a:pPr algn="r" rtl="1"/>
            <a:r>
              <a:rPr lang="fa-IR" sz="2000" b="1" dirty="0" smtClean="0">
                <a:cs typeface="B Mitra" pitchFamily="2" charset="-78"/>
              </a:rPr>
              <a:t>لجاجت موجب تباهی رأی است.</a:t>
            </a:r>
          </a:p>
          <a:p>
            <a:pPr algn="r" rtl="1"/>
            <a:endParaRPr lang="en-US" sz="2000" dirty="0" smtClean="0">
              <a:cs typeface="B Mitra" pitchFamily="2" charset="-78"/>
            </a:endParaRPr>
          </a:p>
          <a:p>
            <a:pPr algn="r" rtl="1"/>
            <a:r>
              <a:rPr lang="fa-IR" sz="2400" b="1" dirty="0" smtClean="0">
                <a:solidFill>
                  <a:srgbClr val="FF0000"/>
                </a:solidFill>
                <a:cs typeface="B Mitra" pitchFamily="2" charset="-78"/>
              </a:rPr>
              <a:t>8.عشق بی منطق و کاذب: </a:t>
            </a:r>
            <a:endParaRPr lang="en-US" sz="2400" dirty="0" smtClean="0">
              <a:solidFill>
                <a:srgbClr val="FF0000"/>
              </a:solidFill>
              <a:cs typeface="B Mitra" pitchFamily="2" charset="-78"/>
            </a:endParaRPr>
          </a:p>
          <a:p>
            <a:pPr algn="r" rtl="1"/>
            <a:r>
              <a:rPr lang="fa-IR" sz="2000" b="1" dirty="0" smtClean="0">
                <a:cs typeface="B Mitra" pitchFamily="2" charset="-78"/>
              </a:rPr>
              <a:t>..................</a:t>
            </a:r>
            <a:endParaRPr lang="en-US" sz="20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838200"/>
            <a:ext cx="8153400" cy="5262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000" b="1" dirty="0" smtClean="0">
                <a:solidFill>
                  <a:srgbClr val="FF0000"/>
                </a:solidFill>
                <a:cs typeface="B Titr" pitchFamily="2" charset="-78"/>
              </a:rPr>
              <a:t>ج: موانع رفتاری:</a:t>
            </a:r>
            <a:endParaRPr lang="en-US" sz="3600" dirty="0" smtClean="0">
              <a:cs typeface="B Titr" pitchFamily="2" charset="-78"/>
            </a:endParaRPr>
          </a:p>
          <a:p>
            <a:pPr marL="457200" lvl="0" indent="-457200" algn="r" rtl="1">
              <a:buAutoNum type="arabicPeriod"/>
            </a:pPr>
            <a:r>
              <a:rPr lang="fa-IR" sz="3600" b="1" dirty="0" smtClean="0">
                <a:solidFill>
                  <a:srgbClr val="7030A0"/>
                </a:solidFill>
                <a:cs typeface="B Mitra" pitchFamily="2" charset="-78"/>
              </a:rPr>
              <a:t>شرک و کفر: </a:t>
            </a:r>
            <a:r>
              <a:rPr lang="fa-IR" sz="3200" b="1" dirty="0" smtClean="0">
                <a:cs typeface="B Mitra" pitchFamily="2" charset="-78"/>
              </a:rPr>
              <a:t>ان الذین کفروا سواء علیهم ءأنذرتهم ام لم تنذرهم لا یؤمنون </a:t>
            </a:r>
            <a:r>
              <a:rPr lang="fa-IR" sz="2800" b="1" dirty="0" smtClean="0">
                <a:cs typeface="B Mitra" pitchFamily="2" charset="-78"/>
              </a:rPr>
              <a:t>(سوره بقره آیه 60)</a:t>
            </a:r>
          </a:p>
          <a:p>
            <a:pPr lvl="0" algn="r" rtl="1"/>
            <a:r>
              <a:rPr lang="fa-IR" sz="3600" b="1" dirty="0" smtClean="0">
                <a:solidFill>
                  <a:srgbClr val="7030A0"/>
                </a:solidFill>
                <a:cs typeface="B Mitra" pitchFamily="2" charset="-78"/>
              </a:rPr>
              <a:t>2. نفاق: </a:t>
            </a:r>
            <a:r>
              <a:rPr lang="fa-IR" sz="3200" b="1" dirty="0" smtClean="0">
                <a:cs typeface="B Mitra" pitchFamily="2" charset="-78"/>
              </a:rPr>
              <a:t>و لکن المنافقین لایفقهمون </a:t>
            </a:r>
            <a:r>
              <a:rPr lang="fa-IR" sz="2800" b="1" dirty="0" smtClean="0">
                <a:cs typeface="B Mitra" pitchFamily="2" charset="-78"/>
              </a:rPr>
              <a:t>(سوره منافقون آیه 7)</a:t>
            </a:r>
            <a:endParaRPr lang="en-US" sz="2800" b="1" dirty="0" smtClean="0">
              <a:cs typeface="B Mitra" pitchFamily="2" charset="-78"/>
            </a:endParaRPr>
          </a:p>
          <a:p>
            <a:pPr algn="r" rtl="1"/>
            <a:r>
              <a:rPr lang="fa-IR" sz="3200" b="1" dirty="0" smtClean="0">
                <a:cs typeface="B Mitra" pitchFamily="2" charset="-78"/>
              </a:rPr>
              <a:t>ولی منافقان نمی فهمند.</a:t>
            </a:r>
            <a:endParaRPr lang="en-US" sz="3200" dirty="0" smtClean="0">
              <a:cs typeface="B Mitra" pitchFamily="2" charset="-78"/>
            </a:endParaRPr>
          </a:p>
          <a:p>
            <a:pPr lvl="0" algn="r" rtl="1"/>
            <a:r>
              <a:rPr lang="fa-IR" sz="3600" b="1" dirty="0" smtClean="0">
                <a:solidFill>
                  <a:srgbClr val="7030A0"/>
                </a:solidFill>
                <a:cs typeface="B Mitra" pitchFamily="2" charset="-78"/>
              </a:rPr>
              <a:t>3. افکار و وساوس شیطانی</a:t>
            </a:r>
            <a:r>
              <a:rPr lang="fa-IR" sz="3200" b="1" dirty="0" smtClean="0">
                <a:solidFill>
                  <a:srgbClr val="7030A0"/>
                </a:solidFill>
                <a:cs typeface="B Mitra" pitchFamily="2" charset="-78"/>
              </a:rPr>
              <a:t>: </a:t>
            </a:r>
            <a:r>
              <a:rPr lang="fa-IR" sz="3200" b="1" dirty="0" smtClean="0">
                <a:cs typeface="B Mitra" pitchFamily="2" charset="-78"/>
              </a:rPr>
              <a:t>و قل رب اعوذ بک من همزات الشیاطین </a:t>
            </a:r>
            <a:r>
              <a:rPr lang="fa-IR" sz="2800" b="1" dirty="0" smtClean="0">
                <a:cs typeface="B Mitra" pitchFamily="2" charset="-78"/>
              </a:rPr>
              <a:t>(مومنون آیه 97)</a:t>
            </a:r>
            <a:endParaRPr lang="en-US" sz="2800" b="1" dirty="0" smtClean="0">
              <a:cs typeface="B Mitra" pitchFamily="2" charset="-78"/>
            </a:endParaRPr>
          </a:p>
          <a:p>
            <a:pPr algn="r" rtl="1"/>
            <a:r>
              <a:rPr lang="fa-IR" sz="3200" b="1" dirty="0" smtClean="0">
                <a:cs typeface="B Mitra" pitchFamily="2" charset="-78"/>
              </a:rPr>
              <a:t>و بگو پروردگار از وسوسه های شیطان به تو پناه می برم.</a:t>
            </a:r>
            <a:endParaRPr lang="en-US" sz="3200" dirty="0" smtClean="0">
              <a:cs typeface="B Mitra" pitchFamily="2" charset="-78"/>
            </a:endParaRPr>
          </a:p>
          <a:p>
            <a:pPr lvl="0" algn="r" rtl="1"/>
            <a:r>
              <a:rPr lang="fa-IR" sz="3600" b="1" dirty="0" smtClean="0">
                <a:solidFill>
                  <a:srgbClr val="7030A0"/>
                </a:solidFill>
                <a:cs typeface="B Mitra" pitchFamily="2" charset="-78"/>
              </a:rPr>
              <a:t>4. غفلت و فراموشی: </a:t>
            </a:r>
            <a:r>
              <a:rPr lang="fa-IR" sz="3200" b="1" dirty="0" smtClean="0">
                <a:cs typeface="B Mitra" pitchFamily="2" charset="-78"/>
              </a:rPr>
              <a:t>من اعرض عن ذکری فان له معیشه ضنکاً و نحشره یوم القیامه .........(</a:t>
            </a:r>
            <a:r>
              <a:rPr lang="fa-IR" sz="2800" b="1" dirty="0" smtClean="0">
                <a:cs typeface="B Mitra" pitchFamily="2" charset="-78"/>
              </a:rPr>
              <a:t>سوره طه آیه 124</a:t>
            </a:r>
            <a:r>
              <a:rPr lang="fa-IR" sz="2000" b="1" dirty="0" smtClean="0">
                <a:cs typeface="B Mitra" pitchFamily="2" charset="-78"/>
              </a:rPr>
              <a:t>)</a:t>
            </a:r>
            <a:endParaRPr lang="en-US" sz="2000" b="1"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228600" y="914400"/>
            <a:ext cx="8153400" cy="40626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5400" dirty="0" smtClean="0">
                <a:solidFill>
                  <a:srgbClr val="FF0000"/>
                </a:solidFill>
                <a:effectLst>
                  <a:glow rad="139700">
                    <a:schemeClr val="accent3">
                      <a:satMod val="175000"/>
                      <a:alpha val="40000"/>
                    </a:schemeClr>
                  </a:glow>
                  <a:reflection blurRad="6350" stA="55000" endA="300" endPos="45500" dir="5400000" sy="-100000" algn="bl" rotWithShape="0"/>
                </a:effectLst>
                <a:cs typeface="B Titr" pitchFamily="2" charset="-78"/>
              </a:rPr>
              <a:t>تصدیق:</a:t>
            </a:r>
            <a:endParaRPr lang="fa-IR" sz="2400" b="1" dirty="0" smtClean="0">
              <a:cs typeface="B Mitra" pitchFamily="2" charset="-78"/>
            </a:endParaRPr>
          </a:p>
          <a:p>
            <a:pPr algn="r" rtl="1"/>
            <a:endParaRPr lang="en-US" sz="2400" dirty="0" smtClean="0">
              <a:cs typeface="B Mitra" pitchFamily="2" charset="-78"/>
            </a:endParaRPr>
          </a:p>
          <a:p>
            <a:pPr algn="r" rtl="1"/>
            <a:r>
              <a:rPr lang="fa-IR" sz="3600" b="1" dirty="0" smtClean="0">
                <a:cs typeface="B Mitra" pitchFamily="2" charset="-78"/>
              </a:rPr>
              <a:t>گام آخر در امر تربیت و تبلیغ و به عبارتی نتیجه نهایی آن، پذیرش مداوم یک تفکر یا باور و رفتار توسط خود مخاطب است. باید مخاطب به جایی برسد که فکر و عقیده شما را بپذیرد و بر اساس آن عمل کند.</a:t>
            </a:r>
            <a:endParaRPr lang="en-US" sz="3600"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0"/>
            <a:ext cx="9220200" cy="6705599"/>
            <a:chOff x="0" y="0"/>
            <a:chExt cx="9220200" cy="6705599"/>
          </a:xfrm>
        </p:grpSpPr>
        <p:grpSp>
          <p:nvGrpSpPr>
            <p:cNvPr id="4" name="Group 19"/>
            <p:cNvGrpSpPr/>
            <p:nvPr/>
          </p:nvGrpSpPr>
          <p:grpSpPr>
            <a:xfrm>
              <a:off x="152400" y="0"/>
              <a:ext cx="9067800" cy="6705599"/>
              <a:chOff x="152400" y="0"/>
              <a:chExt cx="9067800" cy="6705599"/>
            </a:xfrm>
          </p:grpSpPr>
          <p:grpSp>
            <p:nvGrpSpPr>
              <p:cNvPr id="7" name="Group 2"/>
              <p:cNvGrpSpPr/>
              <p:nvPr/>
            </p:nvGrpSpPr>
            <p:grpSpPr>
              <a:xfrm>
                <a:off x="228600" y="76200"/>
                <a:ext cx="8763000" cy="6629399"/>
                <a:chOff x="228600" y="76200"/>
                <a:chExt cx="8763000" cy="6629399"/>
              </a:xfrm>
            </p:grpSpPr>
            <p:sp>
              <p:nvSpPr>
                <p:cNvPr id="15"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6"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7" name="Pentagon 16"/>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8" name="Group 10"/>
              <p:cNvGrpSpPr/>
              <p:nvPr/>
            </p:nvGrpSpPr>
            <p:grpSpPr>
              <a:xfrm>
                <a:off x="152400" y="762000"/>
                <a:ext cx="304800" cy="5334000"/>
                <a:chOff x="457200" y="914401"/>
                <a:chExt cx="508000" cy="5334000"/>
              </a:xfrm>
            </p:grpSpPr>
            <p:sp>
              <p:nvSpPr>
                <p:cNvPr id="12" name="Chevron 11">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Chevron 13">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9" name="Oval 8"/>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0" name="Up Ribbon 9">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1" name="TextBox 10">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5"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6"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8" name="Rectangle 17"/>
          <p:cNvSpPr/>
          <p:nvPr/>
        </p:nvSpPr>
        <p:spPr>
          <a:xfrm>
            <a:off x="609600" y="1676400"/>
            <a:ext cx="5867400" cy="4524315"/>
          </a:xfrm>
          <a:prstGeom prst="rect">
            <a:avLst/>
          </a:prstGeom>
        </p:spPr>
        <p:txBody>
          <a:bodyPr wrap="square">
            <a:spAutoFit/>
          </a:bodyPr>
          <a:lstStyle/>
          <a:p>
            <a:pPr marL="1257300" lvl="2" indent="-342900" algn="r" rtl="1">
              <a:lnSpc>
                <a:spcPct val="150000"/>
              </a:lnSpc>
              <a:buFont typeface="Wingdings" pitchFamily="2" charset="2"/>
              <a:buChar char="Ø"/>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rPr>
              <a:t>سلام کردن</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endParaRPr>
          </a:p>
          <a:p>
            <a:pPr marL="1257300" lvl="2" indent="-342900" algn="r" rtl="1">
              <a:lnSpc>
                <a:spcPct val="150000"/>
              </a:lnSpc>
              <a:buFont typeface="Wingdings" pitchFamily="2" charset="2"/>
              <a:buChar char="Ø"/>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rPr>
              <a:t>دست دادن</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endParaRPr>
          </a:p>
          <a:p>
            <a:pPr marL="1257300" lvl="2" indent="-342900" algn="r" rtl="1">
              <a:lnSpc>
                <a:spcPct val="150000"/>
              </a:lnSpc>
              <a:buFont typeface="Wingdings" pitchFamily="2" charset="2"/>
              <a:buChar char="Ø"/>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rPr>
              <a:t>گشاده رویی</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endParaRPr>
          </a:p>
          <a:p>
            <a:pPr marL="1257300" lvl="2" indent="-342900" algn="r" rtl="1">
              <a:lnSpc>
                <a:spcPct val="150000"/>
              </a:lnSpc>
              <a:buFont typeface="Wingdings" pitchFamily="2" charset="2"/>
              <a:buChar char="Ø"/>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rPr>
              <a:t>هدیه دادن</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endParaRPr>
          </a:p>
          <a:p>
            <a:pPr marL="1257300" lvl="2" indent="-342900" algn="r" rtl="1">
              <a:lnSpc>
                <a:spcPct val="150000"/>
              </a:lnSpc>
              <a:buFont typeface="Wingdings" pitchFamily="2" charset="2"/>
              <a:buChar char="Ø"/>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rPr>
              <a:t>بیان مهربانانه</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endParaRPr>
          </a:p>
          <a:p>
            <a:pPr marL="1257300" lvl="2" indent="-342900" algn="r" rtl="1">
              <a:lnSpc>
                <a:spcPct val="150000"/>
              </a:lnSpc>
              <a:buFont typeface="Wingdings" pitchFamily="2" charset="2"/>
              <a:buChar char="Ø"/>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rPr>
              <a:t>اظهار خشنودی</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cs typeface="B Mitra" pitchFamily="2" charset="-78"/>
            </a:endParaRPr>
          </a:p>
        </p:txBody>
      </p:sp>
      <p:sp>
        <p:nvSpPr>
          <p:cNvPr id="19" name="Rectangle 18"/>
          <p:cNvSpPr/>
          <p:nvPr/>
        </p:nvSpPr>
        <p:spPr>
          <a:xfrm>
            <a:off x="990600" y="762000"/>
            <a:ext cx="6096000"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lvl="0" indent="-342900" algn="r" rtl="1"/>
            <a:r>
              <a:rPr lang="fa-IR" sz="4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B Titr" pitchFamily="2" charset="-78"/>
              </a:rPr>
              <a:t>2. ابراز عواطف مثبت</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3"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3"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4"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5" name="Pentagon 14"/>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7" name="Group 10"/>
              <p:cNvGrpSpPr/>
              <p:nvPr/>
            </p:nvGrpSpPr>
            <p:grpSpPr>
              <a:xfrm>
                <a:off x="152400" y="762000"/>
                <a:ext cx="304800" cy="5334000"/>
                <a:chOff x="457200" y="914401"/>
                <a:chExt cx="508000" cy="5334000"/>
              </a:xfrm>
            </p:grpSpPr>
            <p:sp>
              <p:nvSpPr>
                <p:cNvPr id="11" name="Chevron 10">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8" name="Oval 7"/>
              <p:cNvSpPr/>
              <p:nvPr/>
            </p:nvSpPr>
            <p:spPr>
              <a:xfrm>
                <a:off x="8534400" y="914400"/>
                <a:ext cx="685800" cy="327660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Up Ribbon 8">
                <a:hlinkClick r:id="rId3"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0" name="TextBox 9">
                <a:hlinkClick r:id="rId3"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4"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5"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16" name="Rectangle 15"/>
          <p:cNvSpPr/>
          <p:nvPr/>
        </p:nvSpPr>
        <p:spPr>
          <a:xfrm>
            <a:off x="914400" y="3021567"/>
            <a:ext cx="6019800" cy="584775"/>
          </a:xfrm>
          <a:prstGeom prst="rect">
            <a:avLst/>
          </a:prstGeom>
        </p:spPr>
        <p:txBody>
          <a:bodyPr wrap="square">
            <a:spAutoFit/>
          </a:bodyPr>
          <a:lstStyle/>
          <a:p>
            <a:pPr algn="ctr"/>
            <a:r>
              <a:rPr lang="fa-IR" sz="3200" dirty="0" err="1" smtClean="0">
                <a:cs typeface="0 Aseman Italic" panose="00000400000000000000" pitchFamily="2" charset="-78"/>
              </a:rPr>
              <a:t>السلام</a:t>
            </a:r>
            <a:r>
              <a:rPr lang="fa-IR" sz="3200" dirty="0" smtClean="0">
                <a:cs typeface="0 Aseman Italic" panose="00000400000000000000" pitchFamily="2" charset="-78"/>
              </a:rPr>
              <a:t> علیکم و </a:t>
            </a:r>
            <a:r>
              <a:rPr lang="fa-IR" sz="3200" dirty="0" err="1" smtClean="0">
                <a:cs typeface="0 Aseman Italic" panose="00000400000000000000" pitchFamily="2" charset="-78"/>
              </a:rPr>
              <a:t>رحمه</a:t>
            </a:r>
            <a:r>
              <a:rPr lang="fa-IR" sz="3200" dirty="0" smtClean="0">
                <a:cs typeface="0 Aseman Italic" panose="00000400000000000000" pitchFamily="2" charset="-78"/>
              </a:rPr>
              <a:t> الله و </a:t>
            </a:r>
            <a:r>
              <a:rPr lang="fa-IR" sz="3200" dirty="0" err="1" smtClean="0">
                <a:cs typeface="0 Aseman Italic" panose="00000400000000000000" pitchFamily="2" charset="-78"/>
              </a:rPr>
              <a:t>برکاته</a:t>
            </a:r>
            <a:endParaRPr lang="fa-IR" sz="3200" dirty="0">
              <a:cs typeface="0 Aseman Italic"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3" name="Rectangle 2"/>
          <p:cNvSpPr/>
          <p:nvPr/>
        </p:nvSpPr>
        <p:spPr>
          <a:xfrm>
            <a:off x="685800" y="960358"/>
            <a:ext cx="7315200" cy="535531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2" algn="r" rtl="1">
              <a:lnSpc>
                <a:spcPct val="150000"/>
              </a:lnSpc>
              <a:buFont typeface="Wingdings" pitchFamily="2" charset="2"/>
              <a:buChar char="Ø"/>
            </a:pPr>
            <a:r>
              <a:rPr lang="fa-IR" sz="3600" b="1" dirty="0" smtClean="0">
                <a:solidFill>
                  <a:srgbClr val="7030A0"/>
                </a:solidFill>
                <a:effectLst>
                  <a:glow rad="101600">
                    <a:schemeClr val="accent6">
                      <a:satMod val="175000"/>
                      <a:alpha val="40000"/>
                    </a:schemeClr>
                  </a:glow>
                </a:effectLst>
                <a:cs typeface="B Mitra" pitchFamily="2" charset="-78"/>
              </a:rPr>
              <a:t>در رفتار</a:t>
            </a:r>
            <a:endParaRPr lang="en-US" sz="3600" b="1" dirty="0" smtClean="0">
              <a:solidFill>
                <a:srgbClr val="7030A0"/>
              </a:solidFill>
              <a:effectLst>
                <a:glow rad="101600">
                  <a:schemeClr val="accent6">
                    <a:satMod val="175000"/>
                    <a:alpha val="40000"/>
                  </a:schemeClr>
                </a:glow>
              </a:effectLst>
              <a:cs typeface="B Mitra" pitchFamily="2" charset="-78"/>
            </a:endParaRPr>
          </a:p>
          <a:p>
            <a:pPr lvl="2" algn="r" rtl="1">
              <a:lnSpc>
                <a:spcPct val="150000"/>
              </a:lnSpc>
              <a:buFont typeface="Wingdings" pitchFamily="2" charset="2"/>
              <a:buChar char="Ø"/>
            </a:pPr>
            <a:r>
              <a:rPr lang="fa-IR" sz="3600" b="1" dirty="0" smtClean="0">
                <a:solidFill>
                  <a:srgbClr val="7030A0"/>
                </a:solidFill>
                <a:effectLst>
                  <a:glow rad="101600">
                    <a:schemeClr val="accent6">
                      <a:satMod val="175000"/>
                      <a:alpha val="40000"/>
                    </a:schemeClr>
                  </a:glow>
                </a:effectLst>
                <a:cs typeface="B Mitra" pitchFamily="2" charset="-78"/>
              </a:rPr>
              <a:t>در کلام</a:t>
            </a:r>
            <a:endParaRPr lang="en-US" sz="3600" b="1" dirty="0" smtClean="0">
              <a:solidFill>
                <a:srgbClr val="7030A0"/>
              </a:solidFill>
              <a:effectLst>
                <a:glow rad="101600">
                  <a:schemeClr val="accent6">
                    <a:satMod val="175000"/>
                    <a:alpha val="40000"/>
                  </a:schemeClr>
                </a:glow>
              </a:effectLst>
              <a:cs typeface="B Mitra" pitchFamily="2" charset="-78"/>
            </a:endParaRPr>
          </a:p>
          <a:p>
            <a:pPr lvl="2" algn="r" rtl="1">
              <a:lnSpc>
                <a:spcPct val="150000"/>
              </a:lnSpc>
              <a:buFont typeface="Wingdings" pitchFamily="2" charset="2"/>
              <a:buChar char="Ø"/>
            </a:pPr>
            <a:r>
              <a:rPr lang="fa-IR" sz="3600" b="1" dirty="0" smtClean="0">
                <a:solidFill>
                  <a:srgbClr val="7030A0"/>
                </a:solidFill>
                <a:effectLst>
                  <a:glow rad="101600">
                    <a:schemeClr val="accent6">
                      <a:satMod val="175000"/>
                      <a:alpha val="40000"/>
                    </a:schemeClr>
                  </a:glow>
                </a:effectLst>
                <a:cs typeface="B Mitra" pitchFamily="2" charset="-78"/>
              </a:rPr>
              <a:t>در اعتقاد</a:t>
            </a:r>
            <a:endParaRPr lang="en-US" sz="3600" b="1" dirty="0" smtClean="0">
              <a:solidFill>
                <a:srgbClr val="7030A0"/>
              </a:solidFill>
              <a:effectLst>
                <a:glow rad="101600">
                  <a:schemeClr val="accent6">
                    <a:satMod val="175000"/>
                    <a:alpha val="40000"/>
                  </a:schemeClr>
                </a:glow>
              </a:effectLst>
              <a:cs typeface="B Mitra" pitchFamily="2" charset="-78"/>
            </a:endParaRPr>
          </a:p>
          <a:p>
            <a:pPr lvl="2" algn="r" rtl="1">
              <a:lnSpc>
                <a:spcPct val="150000"/>
              </a:lnSpc>
              <a:buFont typeface="Wingdings" pitchFamily="2" charset="2"/>
              <a:buChar char="Ø"/>
            </a:pPr>
            <a:r>
              <a:rPr lang="fa-IR" sz="3600" b="1" dirty="0" smtClean="0">
                <a:solidFill>
                  <a:srgbClr val="7030A0"/>
                </a:solidFill>
                <a:effectLst>
                  <a:glow rad="101600">
                    <a:schemeClr val="accent6">
                      <a:satMod val="175000"/>
                      <a:alpha val="40000"/>
                    </a:schemeClr>
                  </a:glow>
                </a:effectLst>
                <a:cs typeface="B Mitra" pitchFamily="2" charset="-78"/>
              </a:rPr>
              <a:t>درگرایش و احساسات</a:t>
            </a:r>
          </a:p>
          <a:p>
            <a:pPr lvl="2" algn="r" rtl="1">
              <a:lnSpc>
                <a:spcPct val="150000"/>
              </a:lnSpc>
            </a:pPr>
            <a:r>
              <a:rPr lang="fa-IR" sz="4400" dirty="0" smtClean="0">
                <a:solidFill>
                  <a:srgbClr val="C00000"/>
                </a:solidFill>
                <a:effectLst>
                  <a:glow rad="101600">
                    <a:schemeClr val="accent3">
                      <a:satMod val="175000"/>
                      <a:alpha val="40000"/>
                    </a:schemeClr>
                  </a:glow>
                  <a:reflection blurRad="6350" stA="55000" endA="300" endPos="45500" dir="5400000" sy="-100000" algn="bl" rotWithShape="0"/>
                </a:effectLst>
                <a:cs typeface="B Titr" pitchFamily="2" charset="-78"/>
              </a:rPr>
              <a:t>4. همدلی و همدردی</a:t>
            </a:r>
          </a:p>
          <a:p>
            <a:pPr lvl="2" algn="r" rtl="1">
              <a:lnSpc>
                <a:spcPct val="150000"/>
              </a:lnSpc>
            </a:pPr>
            <a:r>
              <a:rPr lang="fa-IR" sz="4000" dirty="0" smtClean="0">
                <a:solidFill>
                  <a:srgbClr val="C00000"/>
                </a:solidFill>
                <a:effectLst>
                  <a:glow rad="101600">
                    <a:schemeClr val="accent3">
                      <a:satMod val="175000"/>
                      <a:alpha val="40000"/>
                    </a:schemeClr>
                  </a:glow>
                  <a:reflection blurRad="6350" stA="55000" endA="300" endPos="45500" dir="5400000" sy="-100000" algn="bl" rotWithShape="0"/>
                </a:effectLst>
                <a:cs typeface="B Titr" pitchFamily="2" charset="-78"/>
              </a:rPr>
              <a:t>5. کرامت بخشی و تکریم شخصیت</a:t>
            </a:r>
            <a:endParaRPr lang="en-US" sz="4000" dirty="0" smtClean="0">
              <a:solidFill>
                <a:srgbClr val="C00000"/>
              </a:solidFill>
              <a:effectLst>
                <a:glow rad="101600">
                  <a:schemeClr val="accent3">
                    <a:satMod val="175000"/>
                    <a:alpha val="40000"/>
                  </a:schemeClr>
                </a:glow>
                <a:reflection blurRad="6350" stA="55000" endA="300" endPos="45500" dir="5400000" sy="-100000" algn="bl" rotWithShape="0"/>
              </a:effectLst>
              <a:cs typeface="B Titr" pitchFamily="2" charset="-78"/>
            </a:endParaRPr>
          </a:p>
        </p:txBody>
      </p:sp>
      <p:sp>
        <p:nvSpPr>
          <p:cNvPr id="4" name="Rectangle 3"/>
          <p:cNvSpPr/>
          <p:nvPr/>
        </p:nvSpPr>
        <p:spPr>
          <a:xfrm>
            <a:off x="990600" y="457200"/>
            <a:ext cx="6096000"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rtl="1"/>
            <a:r>
              <a:rPr lang="fa-IR" sz="4400" dirty="0" smtClean="0">
                <a:solidFill>
                  <a:srgbClr val="C00000"/>
                </a:solidFill>
                <a:effectLst>
                  <a:glow rad="101600">
                    <a:schemeClr val="accent3">
                      <a:satMod val="175000"/>
                      <a:alpha val="40000"/>
                    </a:schemeClr>
                  </a:glow>
                  <a:reflection blurRad="6350" stA="55000" endA="300" endPos="45500" dir="5400000" sy="-100000" algn="bl" rotWithShape="0"/>
                </a:effectLst>
                <a:cs typeface="B Titr" pitchFamily="2" charset="-78"/>
              </a:rPr>
              <a:t>3. مشابهت سازی</a:t>
            </a:r>
            <a:endParaRPr lang="en-US" sz="4400" dirty="0" smtClean="0">
              <a:solidFill>
                <a:srgbClr val="C00000"/>
              </a:solidFill>
              <a:effectLst>
                <a:glow rad="101600">
                  <a:schemeClr val="accent3">
                    <a:satMod val="175000"/>
                    <a:alpha val="40000"/>
                  </a:schemeClr>
                </a:glow>
                <a:reflection blurRad="6350" stA="55000" endA="300" endPos="45500" dir="5400000" sy="-100000" algn="bl" rotWithShape="0"/>
              </a:effectLst>
              <a:cs typeface="B Titr" pitchFamily="2" charset="-78"/>
            </a:endParaRPr>
          </a:p>
        </p:txBody>
      </p:sp>
      <p:grpSp>
        <p:nvGrpSpPr>
          <p:cNvPr id="5" name="Group 4"/>
          <p:cNvGrpSpPr/>
          <p:nvPr/>
        </p:nvGrpSpPr>
        <p:grpSpPr>
          <a:xfrm>
            <a:off x="0" y="0"/>
            <a:ext cx="9220200" cy="6705599"/>
            <a:chOff x="0" y="0"/>
            <a:chExt cx="9220200" cy="6705599"/>
          </a:xfrm>
        </p:grpSpPr>
        <p:grpSp>
          <p:nvGrpSpPr>
            <p:cNvPr id="6" name="Group 19"/>
            <p:cNvGrpSpPr/>
            <p:nvPr/>
          </p:nvGrpSpPr>
          <p:grpSpPr>
            <a:xfrm>
              <a:off x="152400" y="0"/>
              <a:ext cx="9067800" cy="6705599"/>
              <a:chOff x="152400" y="0"/>
              <a:chExt cx="9067800" cy="6705599"/>
            </a:xfrm>
          </p:grpSpPr>
          <p:grpSp>
            <p:nvGrpSpPr>
              <p:cNvPr id="9"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10"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Rounded Rectangle 14"/>
                <p:cNvSpPr/>
                <p:nvPr/>
              </p:nvSpPr>
              <p:spPr>
                <a:xfrm rot="16200000">
                  <a:off x="-1117601" y="3327400"/>
                  <a:ext cx="3657601" cy="508000"/>
                </a:xfrm>
                <a:prstGeom prst="roundRect">
                  <a:avLst/>
                </a:prstGeom>
                <a:blipFill>
                  <a:blip r:embed="rId3" cstate="print"/>
                  <a:tile tx="0" ty="0" sx="100000" sy="100000" flip="none" algn="tl"/>
                </a:blipFill>
                <a:ln w="57150">
                  <a:solidFill>
                    <a:srgbClr val="FFC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solidFill>
                      <a:srgbClr val="A74EF0"/>
                    </a:solidFill>
                    <a:cs typeface="B Titr" pitchFamily="2" charset="-78"/>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5"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5"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762000" y="457200"/>
            <a:ext cx="6096000"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4400" dirty="0" smtClean="0">
                <a:solidFill>
                  <a:srgbClr val="A74EF0"/>
                </a:solidFill>
                <a:effectLst>
                  <a:glow rad="139700">
                    <a:schemeClr val="accent3">
                      <a:satMod val="175000"/>
                      <a:alpha val="40000"/>
                    </a:schemeClr>
                  </a:glow>
                  <a:reflection blurRad="6350" stA="55000" endA="300" endPos="45500" dir="5400000" sy="-100000" algn="bl" rotWithShape="0"/>
                </a:effectLst>
                <a:cs typeface="B Titr" pitchFamily="2" charset="-78"/>
              </a:rPr>
              <a:t>راههای تفهیم  وتفاهم</a:t>
            </a:r>
            <a:endParaRPr lang="en-US" sz="4400" dirty="0">
              <a:solidFill>
                <a:srgbClr val="A74EF0"/>
              </a:solidFill>
              <a:effectLst>
                <a:glow rad="139700">
                  <a:schemeClr val="accent3">
                    <a:satMod val="175000"/>
                    <a:alpha val="40000"/>
                  </a:schemeClr>
                </a:glow>
                <a:reflection blurRad="6350" stA="55000" endA="300" endPos="45500" dir="5400000" sy="-100000" algn="bl" rotWithShape="0"/>
              </a:effectLst>
              <a:cs typeface="B Titr" pitchFamily="2" charset="-78"/>
            </a:endParaRPr>
          </a:p>
        </p:txBody>
      </p:sp>
      <p:grpSp>
        <p:nvGrpSpPr>
          <p:cNvPr id="2" name="Group 4"/>
          <p:cNvGrpSpPr/>
          <p:nvPr/>
        </p:nvGrpSpPr>
        <p:grpSpPr>
          <a:xfrm>
            <a:off x="0" y="0"/>
            <a:ext cx="9220200" cy="6705599"/>
            <a:chOff x="0" y="0"/>
            <a:chExt cx="9220200" cy="6705599"/>
          </a:xfrm>
        </p:grpSpPr>
        <p:grpSp>
          <p:nvGrpSpPr>
            <p:cNvPr id="5"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9"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1143000" y="1447800"/>
            <a:ext cx="7162800"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endParaRPr lang="en-US" sz="2400" dirty="0">
              <a:solidFill>
                <a:srgbClr val="A74EF0"/>
              </a:solidFill>
              <a:effectLst>
                <a:glow rad="139700">
                  <a:schemeClr val="accent3">
                    <a:satMod val="175000"/>
                    <a:alpha val="40000"/>
                  </a:schemeClr>
                </a:glow>
                <a:reflection blurRad="6350" stA="55000" endA="300" endPos="45500" dir="5400000" sy="-100000" algn="bl" rotWithShape="0"/>
              </a:effectLst>
            </a:endParaRPr>
          </a:p>
        </p:txBody>
      </p:sp>
      <p:sp>
        <p:nvSpPr>
          <p:cNvPr id="21" name="Rectangle 20"/>
          <p:cNvSpPr/>
          <p:nvPr/>
        </p:nvSpPr>
        <p:spPr>
          <a:xfrm>
            <a:off x="1219200" y="1828800"/>
            <a:ext cx="65532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fa-IR" sz="2400" b="1" i="1" dirty="0" smtClean="0"/>
              <a:t>مقدمه</a:t>
            </a:r>
            <a:endParaRPr lang="en-US" sz="2400" b="1" i="1" dirty="0" smtClean="0"/>
          </a:p>
          <a:p>
            <a:pPr algn="r" rtl="1"/>
            <a:r>
              <a:rPr lang="fa-IR" sz="2400" dirty="0" smtClean="0"/>
              <a:t>آنچه که در رسیدن به هدف در انتقال پیام وبرقراری ارتباط موثر ضرورت دارد تفهیم و تفاهم است تفهیم و تفاهم یعنی فهمیدن پیام مخاطب و درک آن و حتی بالاتر از آن پی بردن استراتژی مخاطب </a:t>
            </a:r>
            <a:r>
              <a:rPr lang="fa-IR" sz="2400" dirty="0"/>
              <a:t>.</a:t>
            </a:r>
          </a:p>
          <a:p>
            <a:pPr algn="r" rtl="1"/>
            <a:r>
              <a:rPr lang="fa-IR" sz="2400" dirty="0" smtClean="0"/>
              <a:t> استراتژی مخاطب یعنی:</a:t>
            </a:r>
            <a:endParaRPr lang="en-US" sz="2400" dirty="0" smtClean="0"/>
          </a:p>
          <a:p>
            <a:pPr algn="r" rtl="1"/>
            <a:r>
              <a:rPr lang="fa-IR" sz="2400" b="1" dirty="0" smtClean="0"/>
              <a:t>الف- انواع تصورات ذهنی و درونی او</a:t>
            </a:r>
            <a:endParaRPr lang="en-US" sz="2400" dirty="0" smtClean="0"/>
          </a:p>
          <a:p>
            <a:pPr algn="r" rtl="1"/>
            <a:r>
              <a:rPr lang="fa-IR" sz="2400" b="1" dirty="0" smtClean="0"/>
              <a:t>ب- کیفیت بروز و ظهور آن</a:t>
            </a:r>
            <a:endParaRPr lang="en-US" sz="2400" dirty="0" smtClean="0"/>
          </a:p>
          <a:p>
            <a:pPr algn="r" rtl="1"/>
            <a:r>
              <a:rPr lang="fa-IR" sz="2400" b="1" dirty="0" smtClean="0"/>
              <a:t>ج- ترتیب بیان آن و یا بروز و ظهور آنها</a:t>
            </a:r>
            <a:endParaRPr lang="en-US" sz="2400" dirty="0">
              <a:solidFill>
                <a:srgbClr val="A74EF0"/>
              </a:solidFill>
              <a:effectLst>
                <a:glow rad="139700">
                  <a:schemeClr val="accent3">
                    <a:satMod val="175000"/>
                    <a:alpha val="4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nodePh="1">
                                  <p:stCondLst>
                                    <p:cond delay="0"/>
                                  </p:stCondLst>
                                  <p:endCondLst>
                                    <p:cond evt="begin" delay="0">
                                      <p:tn val="19"/>
                                    </p:cond>
                                  </p:end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297407" y="1295400"/>
            <a:ext cx="7924800" cy="3785652"/>
          </a:xfrm>
          <a:prstGeom prst="rect">
            <a:avLst/>
          </a:prstGeom>
        </p:spPr>
        <p:txBody>
          <a:bodyPr wrap="square">
            <a:spAutoFit/>
            <a:scene3d>
              <a:camera prst="orthographicFront"/>
              <a:lightRig rig="soft" dir="tl">
                <a:rot lat="0" lon="0" rev="0"/>
              </a:lightRig>
            </a:scene3d>
            <a:sp3d extrusionH="57150" contourW="25400" prstMaterial="matte">
              <a:bevelT w="25400" h="55880" prst="slope"/>
              <a:contourClr>
                <a:schemeClr val="accent2">
                  <a:tint val="20000"/>
                </a:schemeClr>
              </a:contourClr>
            </a:sp3d>
          </a:bodyPr>
          <a:lstStyle/>
          <a:p>
            <a:pPr algn="r" rtl="1"/>
            <a:r>
              <a:rPr lang="fa-IR" sz="4000" b="1" dirty="0" smtClean="0">
                <a:solidFill>
                  <a:srgbClr val="FF0000"/>
                </a:solidFill>
              </a:rPr>
              <a:t>کلید طلایی کشف استراتژی مخاطبان:</a:t>
            </a:r>
            <a:endParaRPr lang="en-US" sz="4000" dirty="0" smtClean="0">
              <a:solidFill>
                <a:srgbClr val="FF0000"/>
              </a:solidFill>
            </a:endParaRPr>
          </a:p>
          <a:p>
            <a:pPr algn="r" rtl="1"/>
            <a:r>
              <a:rPr lang="fa-IR" sz="4000" dirty="0" smtClean="0">
                <a:solidFill>
                  <a:srgbClr val="0070C0"/>
                </a:solidFill>
              </a:rPr>
              <a:t>برای پی بردن به استراتژ ی مخاطب باید بدانیم که مخاطب همه ی اطلاعات خود را با کلمات بیان نمی کند بلکه در قالب حرکات بدنی، ایماء و اشاره و ... به دنبال انتقال پیام است.</a:t>
            </a:r>
            <a:endParaRPr lang="en-US" sz="4000" dirty="0" smtClean="0">
              <a:solidFill>
                <a:srgbClr val="0070C0"/>
              </a:solidFill>
            </a:endParaRPr>
          </a:p>
          <a:p>
            <a:pPr algn="r" rtl="1"/>
            <a:r>
              <a:rPr lang="fa-IR" sz="4000" i="1" dirty="0" smtClean="0">
                <a:solidFill>
                  <a:srgbClr val="FF0000"/>
                </a:solidFill>
              </a:rPr>
              <a:t>برای تفهیم و تفاهم چند کار باید صورت گیرد:</a:t>
            </a:r>
            <a:endParaRPr lang="en-US" sz="4000" i="1" dirty="0">
              <a:solidFill>
                <a:srgbClr val="FF0000"/>
              </a:solidFill>
            </a:endParaRPr>
          </a:p>
        </p:txBody>
      </p:sp>
      <p:grpSp>
        <p:nvGrpSpPr>
          <p:cNvPr id="2" name="Group 4"/>
          <p:cNvGrpSpPr/>
          <p:nvPr/>
        </p:nvGrpSpPr>
        <p:grpSpPr>
          <a:xfrm>
            <a:off x="0" y="0"/>
            <a:ext cx="9220200" cy="6705599"/>
            <a:chOff x="0" y="0"/>
            <a:chExt cx="9220200" cy="6705599"/>
          </a:xfrm>
        </p:grpSpPr>
        <p:grpSp>
          <p:nvGrpSpPr>
            <p:cNvPr id="5"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9"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0" y="0"/>
            <a:ext cx="9220200" cy="6705599"/>
            <a:chOff x="0" y="0"/>
            <a:chExt cx="9220200" cy="6705599"/>
          </a:xfrm>
        </p:grpSpPr>
        <p:grpSp>
          <p:nvGrpSpPr>
            <p:cNvPr id="5" name="Group 19"/>
            <p:cNvGrpSpPr/>
            <p:nvPr/>
          </p:nvGrpSpPr>
          <p:grpSpPr>
            <a:xfrm>
              <a:off x="152400" y="0"/>
              <a:ext cx="9067800" cy="6705599"/>
              <a:chOff x="152400" y="0"/>
              <a:chExt cx="9067800" cy="6705599"/>
            </a:xfrm>
          </p:grpSpPr>
          <p:grpSp>
            <p:nvGrpSpPr>
              <p:cNvPr id="6" name="Group 2"/>
              <p:cNvGrpSpPr/>
              <p:nvPr/>
            </p:nvGrpSpPr>
            <p:grpSpPr>
              <a:xfrm>
                <a:off x="228600" y="76200"/>
                <a:ext cx="8763000" cy="6629399"/>
                <a:chOff x="228600" y="76200"/>
                <a:chExt cx="8763000" cy="6629399"/>
              </a:xfrm>
            </p:grpSpPr>
            <p:sp>
              <p:nvSpPr>
                <p:cNvPr id="17" name="Pentagon 5"/>
                <p:cNvSpPr/>
                <p:nvPr/>
              </p:nvSpPr>
              <p:spPr>
                <a:xfrm rot="10800000">
                  <a:off x="6477000" y="6476999"/>
                  <a:ext cx="2514599" cy="228600"/>
                </a:xfrm>
                <a:prstGeom prst="homePlate">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18" name="Pentagon 6"/>
                <p:cNvSpPr/>
                <p:nvPr/>
              </p:nvSpPr>
              <p:spPr>
                <a:xfrm rot="16200000">
                  <a:off x="7772400" y="5334000"/>
                  <a:ext cx="22098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Pentagon 18"/>
                <p:cNvSpPr/>
                <p:nvPr/>
              </p:nvSpPr>
              <p:spPr>
                <a:xfrm>
                  <a:off x="228600" y="76200"/>
                  <a:ext cx="6858000" cy="228600"/>
                </a:xfrm>
                <a:prstGeom prst="homePlate">
                  <a:avLst/>
                </a:prstGeom>
                <a:effectLst>
                  <a:glow rad="1397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grpSp>
            <p:nvGrpSpPr>
              <p:cNvPr id="9" name="Group 10"/>
              <p:cNvGrpSpPr/>
              <p:nvPr/>
            </p:nvGrpSpPr>
            <p:grpSpPr>
              <a:xfrm>
                <a:off x="152400" y="762000"/>
                <a:ext cx="304800" cy="5334000"/>
                <a:chOff x="457200" y="914401"/>
                <a:chExt cx="508000" cy="5334000"/>
              </a:xfrm>
            </p:grpSpPr>
            <p:sp>
              <p:nvSpPr>
                <p:cNvPr id="14" name="Chevron 13">
                  <a:hlinkClick r:id="" action="ppaction://hlinkshowjump?jump=nextslide"/>
                </p:cNvPr>
                <p:cNvSpPr/>
                <p:nvPr/>
              </p:nvSpPr>
              <p:spPr>
                <a:xfrm rot="5400000">
                  <a:off x="444500" y="57277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a:hlinkClick r:id="" action="ppaction://hlinkshowjump?jump=previousslide"/>
                </p:cNvPr>
                <p:cNvSpPr/>
                <p:nvPr/>
              </p:nvSpPr>
              <p:spPr>
                <a:xfrm rot="16200000">
                  <a:off x="444500" y="927101"/>
                  <a:ext cx="533400" cy="508000"/>
                </a:xfrm>
                <a:prstGeom prst="chevron">
                  <a:avLst/>
                </a:prstGeom>
                <a:solidFill>
                  <a:srgbClr val="FFFF00"/>
                </a:solidFill>
                <a:ln w="5715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11" name="Oval 10"/>
              <p:cNvSpPr/>
              <p:nvPr/>
            </p:nvSpPr>
            <p:spPr>
              <a:xfrm>
                <a:off x="8534400" y="914400"/>
                <a:ext cx="685800" cy="3276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Up Ribbon 11">
                <a:hlinkClick r:id="rId4" action="ppaction://hlinksldjump"/>
              </p:cNvPr>
              <p:cNvSpPr/>
              <p:nvPr/>
            </p:nvSpPr>
            <p:spPr>
              <a:xfrm>
                <a:off x="7315200" y="76200"/>
                <a:ext cx="1676400" cy="381000"/>
              </a:xfrm>
              <a:prstGeom prst="ribbon2">
                <a:avLst>
                  <a:gd name="adj1" fmla="val 13493"/>
                  <a:gd name="adj2" fmla="val 50000"/>
                </a:avLst>
              </a:prstGeom>
              <a:ln w="38100">
                <a:solidFill>
                  <a:srgbClr val="FFC000"/>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000" dirty="0" smtClean="0">
                  <a:effectLst>
                    <a:glow rad="139700">
                      <a:schemeClr val="accent3">
                        <a:satMod val="175000"/>
                        <a:alpha val="40000"/>
                      </a:schemeClr>
                    </a:glow>
                  </a:effectLst>
                </a:endParaRPr>
              </a:p>
              <a:p>
                <a:pPr algn="ctr"/>
                <a:endParaRPr lang="fa-IR" sz="2000" dirty="0"/>
              </a:p>
            </p:txBody>
          </p:sp>
          <p:sp>
            <p:nvSpPr>
              <p:cNvPr id="13" name="TextBox 12">
                <a:hlinkClick r:id="rId4" action="ppaction://hlinksldjump"/>
              </p:cNvPr>
              <p:cNvSpPr txBox="1"/>
              <p:nvPr/>
            </p:nvSpPr>
            <p:spPr>
              <a:xfrm>
                <a:off x="7696200" y="0"/>
                <a:ext cx="990600" cy="430887"/>
              </a:xfrm>
              <a:prstGeom prst="rect">
                <a:avLst/>
              </a:prstGeom>
              <a:noFill/>
            </p:spPr>
            <p:txBody>
              <a:bodyPr wrap="square" rtlCol="1">
                <a:spAutoFit/>
              </a:bodyPr>
              <a:lstStyle/>
              <a:p>
                <a:r>
                  <a:rPr lang="fa-IR" sz="2200" b="1" dirty="0" smtClean="0">
                    <a:solidFill>
                      <a:srgbClr val="FFFF00"/>
                    </a:solidFill>
                    <a:cs typeface="B Titr" pitchFamily="2" charset="-78"/>
                  </a:rPr>
                  <a:t>فهرست</a:t>
                </a:r>
                <a:endParaRPr lang="fa-IR" sz="2200" b="1" dirty="0">
                  <a:solidFill>
                    <a:srgbClr val="FFFF00"/>
                  </a:solidFill>
                  <a:cs typeface="B Titr" pitchFamily="2" charset="-78"/>
                </a:endParaRPr>
              </a:p>
            </p:txBody>
          </p:sp>
        </p:grpSp>
        <p:sp>
          <p:nvSpPr>
            <p:cNvPr id="7" name="Title 1">
              <a:hlinkClick r:id="" action="ppaction://hlinkshowjump?jump=nextslide"/>
            </p:cNvPr>
            <p:cNvSpPr txBox="1">
              <a:spLocks/>
            </p:cNvSpPr>
            <p:nvPr/>
          </p:nvSpPr>
          <p:spPr>
            <a:xfrm>
              <a:off x="0" y="54864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بعد</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sp>
          <p:nvSpPr>
            <p:cNvPr id="8" name="Title 1">
              <a:hlinkClick r:id="" action="ppaction://hlinkshowjump?jump=previousslide"/>
            </p:cNvPr>
            <p:cNvSpPr txBox="1">
              <a:spLocks/>
            </p:cNvSpPr>
            <p:nvPr/>
          </p:nvSpPr>
          <p:spPr>
            <a:xfrm>
              <a:off x="0" y="685800"/>
              <a:ext cx="60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0" i="0" u="none" strike="noStrike" kern="1200" cap="none" spc="0" normalizeH="0" baseline="0" noProof="0" dirty="0" smtClean="0">
                  <a:ln>
                    <a:noFill/>
                  </a:ln>
                  <a:solidFill>
                    <a:srgbClr val="A74EF0"/>
                  </a:solidFill>
                  <a:effectLst/>
                  <a:uLnTx/>
                  <a:uFillTx/>
                  <a:latin typeface="+mj-lt"/>
                  <a:ea typeface="+mj-ea"/>
                  <a:cs typeface="B Titr" pitchFamily="2" charset="-78"/>
                </a:rPr>
                <a:t>قبل</a:t>
              </a:r>
              <a:endParaRPr kumimoji="0" lang="fa-IR" sz="2000" b="0" i="0" u="none" strike="noStrike" kern="1200" cap="none" spc="0" normalizeH="0" baseline="0" noProof="0" dirty="0">
                <a:ln>
                  <a:noFill/>
                </a:ln>
                <a:solidFill>
                  <a:srgbClr val="A74EF0"/>
                </a:solidFill>
                <a:effectLst/>
                <a:uLnTx/>
                <a:uFillTx/>
                <a:latin typeface="+mj-lt"/>
                <a:ea typeface="+mj-ea"/>
                <a:cs typeface="B Titr" pitchFamily="2" charset="-78"/>
              </a:endParaRPr>
            </a:p>
          </p:txBody>
        </p:sp>
      </p:grpSp>
      <p:sp>
        <p:nvSpPr>
          <p:cNvPr id="20" name="Rectangle 19"/>
          <p:cNvSpPr/>
          <p:nvPr/>
        </p:nvSpPr>
        <p:spPr>
          <a:xfrm>
            <a:off x="283029" y="685801"/>
            <a:ext cx="8098971" cy="5447645"/>
          </a:xfrm>
          <a:prstGeom prst="rect">
            <a:avLst/>
          </a:prstGeom>
        </p:spPr>
        <p:txBody>
          <a:bodyPr wrap="square">
            <a:spAutoFit/>
            <a:scene3d>
              <a:camera prst="orthographicFront"/>
              <a:lightRig rig="soft" dir="tl">
                <a:rot lat="0" lon="0" rev="0"/>
              </a:lightRig>
            </a:scene3d>
            <a:sp3d extrusionH="57150" contourW="25400" prstMaterial="matte">
              <a:bevelT w="25400" h="55880" prst="slope"/>
              <a:contourClr>
                <a:schemeClr val="accent2">
                  <a:tint val="20000"/>
                </a:schemeClr>
              </a:contourClr>
            </a:sp3d>
          </a:bodyPr>
          <a:lstStyle/>
          <a:p>
            <a:pPr lvl="0" algn="r" rtl="1"/>
            <a:r>
              <a:rPr lang="fa-IR" sz="3200" b="1" dirty="0" smtClean="0">
                <a:solidFill>
                  <a:srgbClr val="FF0000"/>
                </a:solidFill>
                <a:cs typeface="B Titr" pitchFamily="2" charset="-78"/>
              </a:rPr>
              <a:t>  1.نظر </a:t>
            </a:r>
            <a:r>
              <a:rPr lang="fa-IR" sz="4000" b="1" dirty="0" smtClean="0">
                <a:solidFill>
                  <a:srgbClr val="FF0000"/>
                </a:solidFill>
                <a:cs typeface="B Titr" pitchFamily="2" charset="-78"/>
              </a:rPr>
              <a:t>خود را نسبت به خود و مخاطب متعادل کنید </a:t>
            </a:r>
            <a:r>
              <a:rPr lang="fa-IR" sz="2800" b="1" dirty="0" smtClean="0">
                <a:cs typeface="B Mitra" pitchFamily="2" charset="-78"/>
              </a:rPr>
              <a:t>نگاه واقع بینانه داشته باشید نه افراط ونه تفریط.بر اساس شرایط موجود نه شرایط مطلوب.همه جوانب باید در نظر گرفته شود.</a:t>
            </a:r>
          </a:p>
          <a:p>
            <a:pPr marL="742950" lvl="0" indent="-742950" algn="r" rtl="1"/>
            <a:endParaRPr lang="en-US" sz="3200" b="1" dirty="0" smtClean="0">
              <a:cs typeface="B Mitra" pitchFamily="2" charset="-78"/>
            </a:endParaRPr>
          </a:p>
          <a:p>
            <a:pPr marL="742950" lvl="0" indent="-742950" algn="r" rtl="1"/>
            <a:r>
              <a:rPr lang="fa-IR" sz="4000" b="1" dirty="0" smtClean="0">
                <a:solidFill>
                  <a:srgbClr val="FF0000"/>
                </a:solidFill>
                <a:cs typeface="B Titr" pitchFamily="2" charset="-78"/>
              </a:rPr>
              <a:t>2. نگاه خود را به مخاطب عاقلانه کنید </a:t>
            </a:r>
            <a:r>
              <a:rPr lang="fa-IR" sz="2800" b="1" dirty="0" smtClean="0">
                <a:cs typeface="B Mitra" pitchFamily="2" charset="-78"/>
              </a:rPr>
              <a:t>به رفتار و کردار و نظریات او عاقلانه نگاه کنید . ازطرفی نباید مقهور شرایط فعلی ومنفعل بود.</a:t>
            </a:r>
            <a:endParaRPr lang="en-US" sz="2800" b="1" dirty="0" smtClean="0">
              <a:cs typeface="B Mitra" pitchFamily="2" charset="-78"/>
            </a:endParaRPr>
          </a:p>
          <a:p>
            <a:pPr marL="742950" indent="-742950" algn="r" rtl="1"/>
            <a:r>
              <a:rPr lang="fa-IR" sz="2800" b="1" dirty="0" smtClean="0">
                <a:cs typeface="B Mitra" pitchFamily="2" charset="-78"/>
              </a:rPr>
              <a:t>امام صادق(ع): می خواهید بدانید دیگران نسبت به شما چگونه قضاوت می کنند به خود بنگرید که نسبت به آنها چگونه نگاه می کنید.</a:t>
            </a:r>
            <a:endParaRPr lang="en-US" sz="2800" b="1" dirty="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80">
                                          <p:stCondLst>
                                            <p:cond delay="0"/>
                                          </p:stCondLst>
                                        </p:cTn>
                                        <p:tgtEl>
                                          <p:spTgt spid="20"/>
                                        </p:tgtEl>
                                      </p:cBhvr>
                                    </p:animEffect>
                                    <p:anim calcmode="lin" valueType="num">
                                      <p:cBhvr>
                                        <p:cTn id="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
                                        </p:tgtEl>
                                      </p:cBhvr>
                                      <p:to x="100000" y="60000"/>
                                    </p:animScale>
                                    <p:animScale>
                                      <p:cBhvr>
                                        <p:cTn id="22" dur="166" decel="50000">
                                          <p:stCondLst>
                                            <p:cond delay="676"/>
                                          </p:stCondLst>
                                        </p:cTn>
                                        <p:tgtEl>
                                          <p:spTgt spid="20"/>
                                        </p:tgtEl>
                                      </p:cBhvr>
                                      <p:to x="100000" y="100000"/>
                                    </p:animScale>
                                    <p:animScale>
                                      <p:cBhvr>
                                        <p:cTn id="23" dur="26">
                                          <p:stCondLst>
                                            <p:cond delay="1312"/>
                                          </p:stCondLst>
                                        </p:cTn>
                                        <p:tgtEl>
                                          <p:spTgt spid="20"/>
                                        </p:tgtEl>
                                      </p:cBhvr>
                                      <p:to x="100000" y="80000"/>
                                    </p:animScale>
                                    <p:animScale>
                                      <p:cBhvr>
                                        <p:cTn id="24" dur="166" decel="50000">
                                          <p:stCondLst>
                                            <p:cond delay="1338"/>
                                          </p:stCondLst>
                                        </p:cTn>
                                        <p:tgtEl>
                                          <p:spTgt spid="20"/>
                                        </p:tgtEl>
                                      </p:cBhvr>
                                      <p:to x="100000" y="100000"/>
                                    </p:animScale>
                                    <p:animScale>
                                      <p:cBhvr>
                                        <p:cTn id="25" dur="26">
                                          <p:stCondLst>
                                            <p:cond delay="1642"/>
                                          </p:stCondLst>
                                        </p:cTn>
                                        <p:tgtEl>
                                          <p:spTgt spid="20"/>
                                        </p:tgtEl>
                                      </p:cBhvr>
                                      <p:to x="100000" y="90000"/>
                                    </p:animScale>
                                    <p:animScale>
                                      <p:cBhvr>
                                        <p:cTn id="26" dur="166" decel="50000">
                                          <p:stCondLst>
                                            <p:cond delay="1668"/>
                                          </p:stCondLst>
                                        </p:cTn>
                                        <p:tgtEl>
                                          <p:spTgt spid="20"/>
                                        </p:tgtEl>
                                      </p:cBhvr>
                                      <p:to x="100000" y="100000"/>
                                    </p:animScale>
                                    <p:animScale>
                                      <p:cBhvr>
                                        <p:cTn id="27" dur="26">
                                          <p:stCondLst>
                                            <p:cond delay="1808"/>
                                          </p:stCondLst>
                                        </p:cTn>
                                        <p:tgtEl>
                                          <p:spTgt spid="20"/>
                                        </p:tgtEl>
                                      </p:cBhvr>
                                      <p:to x="100000" y="95000"/>
                                    </p:animScale>
                                    <p:animScale>
                                      <p:cBhvr>
                                        <p:cTn id="28"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1204</TotalTime>
  <Words>4328</Words>
  <Application>Microsoft Office PowerPoint</Application>
  <PresentationFormat>On-screen Show (4:3)</PresentationFormat>
  <Paragraphs>410</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0 Aseman Italic</vt:lpstr>
      <vt:lpstr>0 Tabassom</vt:lpstr>
      <vt:lpstr>Arial</vt:lpstr>
      <vt:lpstr>B Mitra</vt:lpstr>
      <vt:lpstr>B Titr</vt:lpstr>
      <vt:lpstr>Calibri</vt:lpstr>
      <vt:lpstr>Wingdings</vt:lpstr>
      <vt:lpstr>Office Theme</vt:lpstr>
      <vt:lpstr>PowerPoint Presentation</vt:lpstr>
      <vt:lpstr>حسین مردانپورپینوندی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هادی جلمبادانی</dc:creator>
  <cp:lastModifiedBy>h.mardanpur</cp:lastModifiedBy>
  <cp:revision>159</cp:revision>
  <dcterms:created xsi:type="dcterms:W3CDTF">2006-08-16T00:00:00Z</dcterms:created>
  <dcterms:modified xsi:type="dcterms:W3CDTF">2023-03-05T05:32:19Z</dcterms:modified>
</cp:coreProperties>
</file>