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7" r:id="rId1"/>
  </p:sldMasterIdLst>
  <p:sldIdLst>
    <p:sldId id="256" r:id="rId2"/>
    <p:sldId id="287" r:id="rId3"/>
    <p:sldId id="288" r:id="rId4"/>
    <p:sldId id="289" r:id="rId5"/>
    <p:sldId id="290" r:id="rId6"/>
    <p:sldId id="291" r:id="rId7"/>
    <p:sldId id="292" r:id="rId8"/>
    <p:sldId id="293" r:id="rId9"/>
    <p:sldId id="294" r:id="rId10"/>
    <p:sldId id="295" r:id="rId11"/>
    <p:sldId id="302" r:id="rId12"/>
    <p:sldId id="296" r:id="rId13"/>
    <p:sldId id="297" r:id="rId14"/>
    <p:sldId id="298" r:id="rId15"/>
    <p:sldId id="299" r:id="rId16"/>
    <p:sldId id="30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FF"/>
    <a:srgbClr val="D60093"/>
    <a:srgbClr val="5535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92" autoAdjust="0"/>
    <p:restoredTop sz="92153" autoAdjust="0"/>
  </p:normalViewPr>
  <p:slideViewPr>
    <p:cSldViewPr snapToGrid="0">
      <p:cViewPr varScale="1">
        <p:scale>
          <a:sx n="81" d="100"/>
          <a:sy n="81" d="100"/>
        </p:scale>
        <p:origin x="970" y="53"/>
      </p:cViewPr>
      <p:guideLst/>
    </p:cSldViewPr>
  </p:slideViewPr>
  <p:outlineViewPr>
    <p:cViewPr>
      <p:scale>
        <a:sx n="33" d="100"/>
        <a:sy n="33" d="100"/>
      </p:scale>
      <p:origin x="0" y="-4854"/>
    </p:cViewPr>
  </p:outlineViewPr>
  <p:notesTextViewPr>
    <p:cViewPr>
      <p:scale>
        <a:sx n="75" d="100"/>
        <a:sy n="7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3766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597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0461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201012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3655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076401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4824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28809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124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998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203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507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559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235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616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5663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7280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94774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48" r:id="rId1"/>
    <p:sldLayoutId id="2147483849" r:id="rId2"/>
    <p:sldLayoutId id="2147483850" r:id="rId3"/>
    <p:sldLayoutId id="2147483851" r:id="rId4"/>
    <p:sldLayoutId id="2147483852" r:id="rId5"/>
    <p:sldLayoutId id="2147483853" r:id="rId6"/>
    <p:sldLayoutId id="2147483854" r:id="rId7"/>
    <p:sldLayoutId id="2147483855" r:id="rId8"/>
    <p:sldLayoutId id="2147483856" r:id="rId9"/>
    <p:sldLayoutId id="2147483857" r:id="rId10"/>
    <p:sldLayoutId id="2147483858" r:id="rId11"/>
    <p:sldLayoutId id="2147483859" r:id="rId12"/>
    <p:sldLayoutId id="2147483860" r:id="rId13"/>
    <p:sldLayoutId id="2147483861" r:id="rId14"/>
    <p:sldLayoutId id="2147483862" r:id="rId15"/>
    <p:sldLayoutId id="2147483863" r:id="rId16"/>
    <p:sldLayoutId id="214748386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71040" y="905692"/>
            <a:ext cx="7721599" cy="1179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a-IR" sz="66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بسم الله الرحمن </a:t>
            </a:r>
            <a:r>
              <a:rPr lang="fa-IR" sz="6600" b="1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الرحيم</a:t>
            </a:r>
            <a:endParaRPr lang="en-US" sz="5400" dirty="0">
              <a:solidFill>
                <a:schemeClr val="accent5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13557" y="3171498"/>
            <a:ext cx="5958684" cy="1277914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7200" b="1" dirty="0" smtClean="0">
                <a:ln w="0"/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نکات فقهی روزه:</a:t>
            </a:r>
            <a:endParaRPr lang="en-US" sz="7200" b="1" dirty="0">
              <a:ln w="0"/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27990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11732" y="2168374"/>
            <a:ext cx="3209533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18. مقصود از ضرر</a:t>
            </a:r>
            <a:endParaRPr lang="en-US" sz="32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sp>
        <p:nvSpPr>
          <p:cNvPr id="5" name="Right Brace 4"/>
          <p:cNvSpPr/>
          <p:nvPr/>
        </p:nvSpPr>
        <p:spPr>
          <a:xfrm>
            <a:off x="7807299" y="702365"/>
            <a:ext cx="280049" cy="3760355"/>
          </a:xfrm>
          <a:prstGeom prst="rightBrace">
            <a:avLst>
              <a:gd name="adj1" fmla="val 112127"/>
              <a:gd name="adj2" fmla="val 5000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" name="Rectangle 5"/>
          <p:cNvSpPr/>
          <p:nvPr/>
        </p:nvSpPr>
        <p:spPr>
          <a:xfrm>
            <a:off x="5456700" y="550511"/>
            <a:ext cx="2472152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1. بیمار شود </a:t>
            </a:r>
            <a:endParaRPr lang="en-US" sz="3200" b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124130" y="1331897"/>
            <a:ext cx="4963218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2. بیماری وی شدت پیدا می‌کند</a:t>
            </a:r>
            <a:endParaRPr lang="en-US" sz="3200" b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951702" y="2221913"/>
            <a:ext cx="6147838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3. درد ناشی از بیماری شدت پیدا می‌کند</a:t>
            </a:r>
            <a:endParaRPr lang="en-US" sz="3200" b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637155" y="3014393"/>
            <a:ext cx="5474577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4. بهبودی بیماری به تأخیر می افتد</a:t>
            </a:r>
            <a:endParaRPr lang="en-US" sz="3200" b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82720" y="3843449"/>
            <a:ext cx="7629012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5. بیماری رو به بهبودی یا بهبود یافته عود می‌کند</a:t>
            </a:r>
            <a:endParaRPr lang="en-US" sz="3200" b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08552" y="5021302"/>
            <a:ext cx="11913839" cy="12488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19. بارداری و شیر دهی مجوز روزه خواری نیست، بلکه ضرر داشتن روزه برای مادر</a:t>
            </a:r>
          </a:p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یا برای جنین یا فرزند شیرخوار اوست.</a:t>
            </a:r>
            <a:endParaRPr lang="en-US" sz="32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27800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0256771"/>
              </p:ext>
            </p:extLst>
          </p:nvPr>
        </p:nvGraphicFramePr>
        <p:xfrm>
          <a:off x="1329179" y="1172150"/>
          <a:ext cx="9304255" cy="52475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47815">
                  <a:extLst>
                    <a:ext uri="{9D8B030D-6E8A-4147-A177-3AD203B41FA5}">
                      <a16:colId xmlns:a16="http://schemas.microsoft.com/office/drawing/2014/main" val="3286263927"/>
                    </a:ext>
                  </a:extLst>
                </a:gridCol>
                <a:gridCol w="3743045">
                  <a:extLst>
                    <a:ext uri="{9D8B030D-6E8A-4147-A177-3AD203B41FA5}">
                      <a16:colId xmlns:a16="http://schemas.microsoft.com/office/drawing/2014/main" val="1347137480"/>
                    </a:ext>
                  </a:extLst>
                </a:gridCol>
                <a:gridCol w="1013395">
                  <a:extLst>
                    <a:ext uri="{9D8B030D-6E8A-4147-A177-3AD203B41FA5}">
                      <a16:colId xmlns:a16="http://schemas.microsoft.com/office/drawing/2014/main" val="3309475501"/>
                    </a:ext>
                  </a:extLst>
                </a:gridCol>
              </a:tblGrid>
              <a:tr h="679198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فطریه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کفاره 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ردیف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79900451"/>
                  </a:ext>
                </a:extLst>
              </a:tr>
              <a:tr h="1172315">
                <a:tc>
                  <a:txBody>
                    <a:bodyPr/>
                    <a:lstStyle/>
                    <a:p>
                      <a:pPr algn="ctr"/>
                      <a:r>
                        <a:rPr lang="fa-IR" sz="2000" b="1" dirty="0" smtClean="0"/>
                        <a:t>بر همه واجب است-</a:t>
                      </a:r>
                      <a:r>
                        <a:rPr lang="fa-IR" sz="2000" b="1" baseline="0" dirty="0" smtClean="0"/>
                        <a:t> مگر غیر مکلف و فقیر و نان خور دیگری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b="1" dirty="0" smtClean="0"/>
                        <a:t>بر همه واجب نیست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b="1" dirty="0" smtClean="0"/>
                        <a:t>1</a:t>
                      </a:r>
                      <a:endParaRPr lang="en-US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46159213"/>
                  </a:ext>
                </a:extLst>
              </a:tr>
              <a:tr h="679198">
                <a:tc>
                  <a:txBody>
                    <a:bodyPr/>
                    <a:lstStyle/>
                    <a:p>
                      <a:pPr algn="ctr"/>
                      <a:r>
                        <a:rPr lang="fa-IR" sz="2000" b="1" dirty="0" smtClean="0"/>
                        <a:t>قیمت آن هم کافی است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b="1" dirty="0" smtClean="0"/>
                        <a:t>حتماً باید طعام داده شود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b="1" dirty="0" smtClean="0"/>
                        <a:t>2</a:t>
                      </a:r>
                      <a:endParaRPr lang="en-US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31885575"/>
                  </a:ext>
                </a:extLst>
              </a:tr>
              <a:tr h="679198">
                <a:tc>
                  <a:txBody>
                    <a:bodyPr/>
                    <a:lstStyle/>
                    <a:p>
                      <a:pPr algn="ctr"/>
                      <a:r>
                        <a:rPr lang="fa-IR" sz="2000" b="1" dirty="0" smtClean="0"/>
                        <a:t>وقت دارد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b="1" dirty="0" smtClean="0"/>
                        <a:t>وقت ندارد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b="1" dirty="0" smtClean="0"/>
                        <a:t>3</a:t>
                      </a:r>
                      <a:endParaRPr lang="en-US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74982719"/>
                  </a:ext>
                </a:extLst>
              </a:tr>
              <a:tr h="679198">
                <a:tc>
                  <a:txBody>
                    <a:bodyPr/>
                    <a:lstStyle/>
                    <a:p>
                      <a:pPr algn="ctr"/>
                      <a:r>
                        <a:rPr lang="fa-IR" sz="2000" b="1" dirty="0" smtClean="0"/>
                        <a:t>مصارف دیگر هم دارد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b="1" dirty="0" smtClean="0"/>
                        <a:t>مصرف آن فقط فقراء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b="1" dirty="0" smtClean="0"/>
                        <a:t>4</a:t>
                      </a:r>
                      <a:endParaRPr lang="en-US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71690826"/>
                  </a:ext>
                </a:extLst>
              </a:tr>
              <a:tr h="679198">
                <a:tc>
                  <a:txBody>
                    <a:bodyPr/>
                    <a:lstStyle/>
                    <a:p>
                      <a:pPr algn="ctr"/>
                      <a:r>
                        <a:rPr lang="fa-IR" sz="2000" b="1" dirty="0" smtClean="0"/>
                        <a:t>مقدار آن ثابت است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b="1" dirty="0" smtClean="0"/>
                        <a:t>مقدار آن متفاوت است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b="1" dirty="0" smtClean="0"/>
                        <a:t>5</a:t>
                      </a:r>
                      <a:endParaRPr lang="en-US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29915479"/>
                  </a:ext>
                </a:extLst>
              </a:tr>
              <a:tr h="679198">
                <a:tc>
                  <a:txBody>
                    <a:bodyPr/>
                    <a:lstStyle/>
                    <a:p>
                      <a:pPr algn="ctr"/>
                      <a:r>
                        <a:rPr lang="fa-IR" sz="2000" b="1" dirty="0" smtClean="0"/>
                        <a:t>به سادات</a:t>
                      </a:r>
                      <a:r>
                        <a:rPr lang="fa-IR" sz="2000" b="1" baseline="0" dirty="0" smtClean="0"/>
                        <a:t> نمی رسد مگر از سادات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b="1" dirty="0" smtClean="0"/>
                        <a:t>به سادات</a:t>
                      </a:r>
                      <a:r>
                        <a:rPr lang="fa-IR" sz="2000" b="1" baseline="0" dirty="0" smtClean="0"/>
                        <a:t> می رسد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b="1" dirty="0" smtClean="0"/>
                        <a:t>6</a:t>
                      </a:r>
                      <a:endParaRPr lang="en-US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2596915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7118309" y="127530"/>
            <a:ext cx="4176143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 </a:t>
            </a:r>
            <a:r>
              <a:rPr lang="fa-IR" sz="32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تفاوت‌های کفاره و فطریه</a:t>
            </a:r>
            <a:endParaRPr lang="en-US" sz="32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54683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88558" y="3327516"/>
            <a:ext cx="3315331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21. کار و روزه‌داری</a:t>
            </a:r>
            <a:endParaRPr lang="en-US" sz="32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sp>
        <p:nvSpPr>
          <p:cNvPr id="5" name="Right Brace 4"/>
          <p:cNvSpPr/>
          <p:nvPr/>
        </p:nvSpPr>
        <p:spPr>
          <a:xfrm>
            <a:off x="9040228" y="2644115"/>
            <a:ext cx="296660" cy="2138820"/>
          </a:xfrm>
          <a:prstGeom prst="rightBrace">
            <a:avLst>
              <a:gd name="adj1" fmla="val 112127"/>
              <a:gd name="adj2" fmla="val 5000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" name="Rectangle 5"/>
          <p:cNvSpPr/>
          <p:nvPr/>
        </p:nvSpPr>
        <p:spPr>
          <a:xfrm>
            <a:off x="4466174" y="2498801"/>
            <a:ext cx="4913526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1. برنامه ریزی برای روزه داری</a:t>
            </a:r>
            <a:endParaRPr lang="en-US" sz="3200" b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691886" y="3293172"/>
            <a:ext cx="1645002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2. سفر</a:t>
            </a:r>
            <a:endParaRPr lang="en-US" sz="3200" b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10953" y="4139893"/>
            <a:ext cx="8768747" cy="12254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3. نیت روزه و ادامۀ آن تا زمان حرج و مشقت و ضعف شدید</a:t>
            </a:r>
          </a:p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3200" b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08113" y="513367"/>
            <a:ext cx="11089894" cy="12488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20. ضعف و سستی مجوز روزه خواری نیست مگر آنکه موجب حرج و مشقت </a:t>
            </a:r>
          </a:p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و غیر قابل تحمل باشد.</a:t>
            </a:r>
            <a:endParaRPr lang="en-US" sz="32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62288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7" grpId="0"/>
      <p:bldP spid="8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462004" y="4205340"/>
            <a:ext cx="5054589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24. کثیر السفر ملاک کثرت سفر</a:t>
            </a:r>
            <a:endParaRPr lang="en-US" sz="32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sp>
        <p:nvSpPr>
          <p:cNvPr id="5" name="Right Brace 4"/>
          <p:cNvSpPr/>
          <p:nvPr/>
        </p:nvSpPr>
        <p:spPr>
          <a:xfrm>
            <a:off x="5121255" y="3534003"/>
            <a:ext cx="296660" cy="2138820"/>
          </a:xfrm>
          <a:prstGeom prst="rightBrace">
            <a:avLst>
              <a:gd name="adj1" fmla="val 112127"/>
              <a:gd name="adj2" fmla="val 5000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" name="Rectangle 5"/>
          <p:cNvSpPr/>
          <p:nvPr/>
        </p:nvSpPr>
        <p:spPr>
          <a:xfrm>
            <a:off x="3120769" y="3507099"/>
            <a:ext cx="2371163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مدت اشتغال</a:t>
            </a:r>
            <a:endParaRPr lang="en-US" sz="3200" b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59855" y="4280325"/>
            <a:ext cx="2432077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فاصلۀ سفرها</a:t>
            </a:r>
            <a:endParaRPr lang="en-US" sz="3200" b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588876" y="5080455"/>
            <a:ext cx="1797288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نوع سفر</a:t>
            </a:r>
            <a:endParaRPr lang="en-US" sz="3200" b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506857" y="513367"/>
            <a:ext cx="2791150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22. روزه و سفر</a:t>
            </a:r>
            <a:endParaRPr lang="en-US" sz="32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8867527" y="918309"/>
            <a:ext cx="512173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5650128" y="574327"/>
            <a:ext cx="3368231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شرایط سفر شرعی </a:t>
            </a:r>
            <a:endParaRPr lang="en-US" sz="3200" b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750353" y="1610805"/>
            <a:ext cx="10716395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23. توضیح حدّ ترخص و مسافت شرعی و تابلوهای نصب شده در جاده ها</a:t>
            </a:r>
            <a:endParaRPr lang="en-US" sz="32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24717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7" grpId="0"/>
      <p:bldP spid="8" grpId="0"/>
      <p:bldP spid="9" grpId="0"/>
      <p:bldP spid="11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431847" y="1242546"/>
            <a:ext cx="2584362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25. انواع سفر</a:t>
            </a:r>
            <a:endParaRPr lang="en-US" sz="32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sp>
        <p:nvSpPr>
          <p:cNvPr id="5" name="Right Brace 4"/>
          <p:cNvSpPr/>
          <p:nvPr/>
        </p:nvSpPr>
        <p:spPr>
          <a:xfrm>
            <a:off x="9046463" y="144626"/>
            <a:ext cx="285083" cy="2818029"/>
          </a:xfrm>
          <a:prstGeom prst="rightBrace">
            <a:avLst>
              <a:gd name="adj1" fmla="val 112127"/>
              <a:gd name="adj2" fmla="val 5000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" name="Rectangle 5"/>
          <p:cNvSpPr/>
          <p:nvPr/>
        </p:nvSpPr>
        <p:spPr>
          <a:xfrm>
            <a:off x="7340295" y="144626"/>
            <a:ext cx="1991251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شغل سفر</a:t>
            </a:r>
            <a:endParaRPr lang="en-US" sz="3200" b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946740" y="932910"/>
            <a:ext cx="2393604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شغل در سفر</a:t>
            </a:r>
            <a:endParaRPr lang="en-US" sz="3200" b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525281" y="1638146"/>
            <a:ext cx="2906566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مقدمۀ شغل سفر</a:t>
            </a:r>
            <a:endParaRPr lang="en-US" sz="3200" b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578801" y="2386365"/>
            <a:ext cx="5892960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سفرهای غیر شغلی (کیثر السفر مطلق)</a:t>
            </a:r>
            <a:endParaRPr lang="en-US" sz="3200" b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718284" y="4149456"/>
            <a:ext cx="6322565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26. مقصود از سفر اوّل در سفرهای شغلی</a:t>
            </a:r>
            <a:endParaRPr lang="en-US" sz="32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sp>
        <p:nvSpPr>
          <p:cNvPr id="11" name="Right Brace 10"/>
          <p:cNvSpPr/>
          <p:nvPr/>
        </p:nvSpPr>
        <p:spPr>
          <a:xfrm>
            <a:off x="4429808" y="3839820"/>
            <a:ext cx="297274" cy="1761144"/>
          </a:xfrm>
          <a:prstGeom prst="rightBrace">
            <a:avLst>
              <a:gd name="adj1" fmla="val 112127"/>
              <a:gd name="adj2" fmla="val 5000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2" name="Rectangle 11"/>
          <p:cNvSpPr/>
          <p:nvPr/>
        </p:nvSpPr>
        <p:spPr>
          <a:xfrm>
            <a:off x="2222870" y="3792458"/>
            <a:ext cx="2504212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سفر امتدادی </a:t>
            </a:r>
            <a:endParaRPr lang="en-US" sz="3200" b="1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459758" y="4983639"/>
            <a:ext cx="2228495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سفر تلفیقی</a:t>
            </a:r>
            <a:endParaRPr lang="en-US" sz="3200" b="1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697132" y="5317086"/>
            <a:ext cx="4466287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27. ابتداء و انتهای سفر اوّل</a:t>
            </a:r>
            <a:endParaRPr lang="en-US" sz="32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53683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7" grpId="0"/>
      <p:bldP spid="8" grpId="0"/>
      <p:bldP spid="9" grpId="0"/>
      <p:bldP spid="10" grpId="0"/>
      <p:bldP spid="11" grpId="0" animBg="1"/>
      <p:bldP spid="12" grpId="0"/>
      <p:bldP spid="13" grpId="0"/>
      <p:bldP spid="1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685625" y="1466136"/>
            <a:ext cx="2749471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28. انواع وطن </a:t>
            </a:r>
            <a:endParaRPr lang="en-US" sz="32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sp>
        <p:nvSpPr>
          <p:cNvPr id="5" name="Right Brace 4"/>
          <p:cNvSpPr/>
          <p:nvPr/>
        </p:nvSpPr>
        <p:spPr>
          <a:xfrm>
            <a:off x="5330155" y="4463910"/>
            <a:ext cx="279090" cy="2069684"/>
          </a:xfrm>
          <a:prstGeom prst="rightBrace">
            <a:avLst>
              <a:gd name="adj1" fmla="val 112127"/>
              <a:gd name="adj2" fmla="val 5000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" name="Rectangle 5"/>
          <p:cNvSpPr/>
          <p:nvPr/>
        </p:nvSpPr>
        <p:spPr>
          <a:xfrm>
            <a:off x="4093992" y="4421606"/>
            <a:ext cx="1664238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قصدی </a:t>
            </a:r>
            <a:endParaRPr lang="en-US" sz="3200" b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300780" y="5125602"/>
            <a:ext cx="1457450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قهری</a:t>
            </a:r>
            <a:endParaRPr lang="en-US" sz="3200" b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196094" y="1711298"/>
            <a:ext cx="1457450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قهری</a:t>
            </a:r>
            <a:endParaRPr lang="en-US" sz="3200" b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284098" y="2459517"/>
            <a:ext cx="1409360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تبعی </a:t>
            </a:r>
            <a:endParaRPr lang="en-US" sz="3200" b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415909" y="5914322"/>
            <a:ext cx="1316387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تبعی</a:t>
            </a:r>
            <a:endParaRPr lang="en-US" sz="3200" b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246845" y="1840245"/>
            <a:ext cx="3334567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29. اعراض از وطن</a:t>
            </a:r>
            <a:endParaRPr lang="en-US" sz="32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140681" y="1021988"/>
            <a:ext cx="2400016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رفتن از آنجا </a:t>
            </a:r>
            <a:endParaRPr lang="en-US" sz="3200" b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15444" y="2635780"/>
            <a:ext cx="4488729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عدم قصد و احتمال بازگشت</a:t>
            </a:r>
            <a:endParaRPr lang="en-US" sz="3200" b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sp>
        <p:nvSpPr>
          <p:cNvPr id="14" name="Right Brace 13"/>
          <p:cNvSpPr/>
          <p:nvPr/>
        </p:nvSpPr>
        <p:spPr>
          <a:xfrm>
            <a:off x="4054669" y="1164313"/>
            <a:ext cx="253036" cy="2104176"/>
          </a:xfrm>
          <a:prstGeom prst="rightBrace">
            <a:avLst>
              <a:gd name="adj1" fmla="val 112127"/>
              <a:gd name="adj2" fmla="val 5000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5" name="Rectangle 14"/>
          <p:cNvSpPr/>
          <p:nvPr/>
        </p:nvSpPr>
        <p:spPr>
          <a:xfrm>
            <a:off x="5609245" y="5008847"/>
            <a:ext cx="2263761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30. اعراض</a:t>
            </a:r>
            <a:endParaRPr lang="en-US" sz="32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sp>
        <p:nvSpPr>
          <p:cNvPr id="16" name="Right Brace 15"/>
          <p:cNvSpPr/>
          <p:nvPr/>
        </p:nvSpPr>
        <p:spPr>
          <a:xfrm>
            <a:off x="9389369" y="519311"/>
            <a:ext cx="198517" cy="2676504"/>
          </a:xfrm>
          <a:prstGeom prst="rightBrace">
            <a:avLst>
              <a:gd name="adj1" fmla="val 112127"/>
              <a:gd name="adj2" fmla="val 5000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7" name="Rectangle 16"/>
          <p:cNvSpPr/>
          <p:nvPr/>
        </p:nvSpPr>
        <p:spPr>
          <a:xfrm>
            <a:off x="8192502" y="406754"/>
            <a:ext cx="1375698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اصلی</a:t>
            </a:r>
            <a:endParaRPr lang="en-US" sz="3200" b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929448" y="1154973"/>
            <a:ext cx="1678666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اتخاذی</a:t>
            </a:r>
            <a:endParaRPr lang="en-US" sz="3200" b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60729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 animBg="1"/>
      <p:bldP spid="15" grpId="0"/>
      <p:bldP spid="16" grpId="0" animBg="1"/>
      <p:bldP spid="17" grpId="0"/>
      <p:bldP spid="1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626684" y="340700"/>
            <a:ext cx="6091732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32. نکات اساسی و قابل توجه در کفاره:</a:t>
            </a:r>
            <a:endParaRPr lang="en-US" sz="32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482851" y="986876"/>
            <a:ext cx="3150221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* عذری یا عمدی </a:t>
            </a:r>
            <a:endParaRPr lang="en-US" sz="32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632268" y="1620860"/>
            <a:ext cx="3025188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* طعام یا قیمت  </a:t>
            </a:r>
            <a:endParaRPr lang="en-US" sz="32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580248" y="2230460"/>
            <a:ext cx="2967480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* قیمت کدامیک </a:t>
            </a:r>
            <a:endParaRPr lang="en-US" sz="32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37718" y="2864444"/>
            <a:ext cx="2610010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* و در مصرف </a:t>
            </a:r>
            <a:endParaRPr lang="en-US" sz="32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14001" y="4089929"/>
            <a:ext cx="3799438" cy="18783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والحمد لله اولاً و آخراً</a:t>
            </a:r>
          </a:p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1402/12/15 </a:t>
            </a:r>
          </a:p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محمد حسین فلاح زاده</a:t>
            </a:r>
            <a:endParaRPr lang="en-US" sz="32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34630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Brace 9"/>
          <p:cNvSpPr/>
          <p:nvPr/>
        </p:nvSpPr>
        <p:spPr>
          <a:xfrm>
            <a:off x="9575542" y="2263798"/>
            <a:ext cx="428649" cy="4222346"/>
          </a:xfrm>
          <a:prstGeom prst="rightBrace">
            <a:avLst>
              <a:gd name="adj1" fmla="val 112127"/>
              <a:gd name="adj2" fmla="val 5000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1" name="Rectangle 10"/>
          <p:cNvSpPr/>
          <p:nvPr/>
        </p:nvSpPr>
        <p:spPr>
          <a:xfrm>
            <a:off x="8742571" y="2373075"/>
            <a:ext cx="1433406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واجب</a:t>
            </a:r>
          </a:p>
        </p:txBody>
      </p:sp>
      <p:sp>
        <p:nvSpPr>
          <p:cNvPr id="12" name="Rectangle 11"/>
          <p:cNvSpPr/>
          <p:nvPr/>
        </p:nvSpPr>
        <p:spPr>
          <a:xfrm>
            <a:off x="8114289" y="5755352"/>
            <a:ext cx="1794081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مستحب</a:t>
            </a:r>
          </a:p>
        </p:txBody>
      </p:sp>
      <p:sp>
        <p:nvSpPr>
          <p:cNvPr id="13" name="Rectangle 12"/>
          <p:cNvSpPr/>
          <p:nvPr/>
        </p:nvSpPr>
        <p:spPr>
          <a:xfrm>
            <a:off x="9789866" y="3782932"/>
            <a:ext cx="2912977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1.وقت </a:t>
            </a:r>
            <a:r>
              <a:rPr lang="fa-IR" sz="32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نیّت روزه</a:t>
            </a:r>
            <a:endParaRPr lang="en-US" sz="3200" b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505489" y="5755352"/>
            <a:ext cx="3541354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تا پیش از اذان مغرب</a:t>
            </a:r>
          </a:p>
        </p:txBody>
      </p:sp>
      <p:sp>
        <p:nvSpPr>
          <p:cNvPr id="15" name="Right Brace 14"/>
          <p:cNvSpPr/>
          <p:nvPr/>
        </p:nvSpPr>
        <p:spPr>
          <a:xfrm>
            <a:off x="8382952" y="493615"/>
            <a:ext cx="413893" cy="4439073"/>
          </a:xfrm>
          <a:prstGeom prst="rightBrace">
            <a:avLst>
              <a:gd name="adj1" fmla="val 112127"/>
              <a:gd name="adj2" fmla="val 5000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8" name="Rectangle 17"/>
          <p:cNvSpPr/>
          <p:nvPr/>
        </p:nvSpPr>
        <p:spPr>
          <a:xfrm>
            <a:off x="6521539" y="660672"/>
            <a:ext cx="2105063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ماه رمضان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241125" y="2721355"/>
            <a:ext cx="4775666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واجب معین،‌غیر از ماه رمضان 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856297" y="4175410"/>
            <a:ext cx="4886274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واجب غیر معین، مثل روزه قضا</a:t>
            </a:r>
          </a:p>
        </p:txBody>
      </p:sp>
      <p:sp>
        <p:nvSpPr>
          <p:cNvPr id="26" name="Right Brace 25"/>
          <p:cNvSpPr/>
          <p:nvPr/>
        </p:nvSpPr>
        <p:spPr>
          <a:xfrm>
            <a:off x="6276166" y="135950"/>
            <a:ext cx="224581" cy="1774618"/>
          </a:xfrm>
          <a:prstGeom prst="rightBrace">
            <a:avLst>
              <a:gd name="adj1" fmla="val 112127"/>
              <a:gd name="adj2" fmla="val 5000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9" name="Rectangle 28"/>
          <p:cNvSpPr/>
          <p:nvPr/>
        </p:nvSpPr>
        <p:spPr>
          <a:xfrm>
            <a:off x="4784520" y="77172"/>
            <a:ext cx="1983235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بدون عذر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 flipH="1">
            <a:off x="4314542" y="449496"/>
            <a:ext cx="512173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7534670" y="6064506"/>
            <a:ext cx="512173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5302935" y="1305011"/>
            <a:ext cx="1479893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با عذر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 flipH="1">
            <a:off x="4826715" y="1666574"/>
            <a:ext cx="512173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2372930" y="102291"/>
            <a:ext cx="2305439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تا اذان صبح</a:t>
            </a:r>
          </a:p>
        </p:txBody>
      </p:sp>
      <p:sp>
        <p:nvSpPr>
          <p:cNvPr id="25" name="Right Brace 24"/>
          <p:cNvSpPr/>
          <p:nvPr/>
        </p:nvSpPr>
        <p:spPr>
          <a:xfrm>
            <a:off x="2605319" y="714732"/>
            <a:ext cx="348258" cy="1853108"/>
          </a:xfrm>
          <a:prstGeom prst="rightBrace">
            <a:avLst>
              <a:gd name="adj1" fmla="val 112127"/>
              <a:gd name="adj2" fmla="val 5000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1" name="Rectangle 30"/>
          <p:cNvSpPr/>
          <p:nvPr/>
        </p:nvSpPr>
        <p:spPr>
          <a:xfrm>
            <a:off x="3000907" y="1331650"/>
            <a:ext cx="2246128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تا اذان ظهر</a:t>
            </a:r>
          </a:p>
        </p:txBody>
      </p:sp>
      <p:sp>
        <p:nvSpPr>
          <p:cNvPr id="32" name="Rectangle 31"/>
          <p:cNvSpPr/>
          <p:nvPr/>
        </p:nvSpPr>
        <p:spPr>
          <a:xfrm>
            <a:off x="365769" y="697666"/>
            <a:ext cx="2589170" cy="5533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2800" b="1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بیمار بهبود یافته</a:t>
            </a:r>
          </a:p>
        </p:txBody>
      </p:sp>
      <p:sp>
        <p:nvSpPr>
          <p:cNvPr id="33" name="Rectangle 32"/>
          <p:cNvSpPr/>
          <p:nvPr/>
        </p:nvSpPr>
        <p:spPr>
          <a:xfrm>
            <a:off x="-43593" y="1460591"/>
            <a:ext cx="3076682" cy="1277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2400" b="1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مسافری که قبل از ظهر به وطن یامحل قصد عشره برسد</a:t>
            </a:r>
          </a:p>
        </p:txBody>
      </p:sp>
      <p:sp>
        <p:nvSpPr>
          <p:cNvPr id="34" name="Rectangle 33"/>
          <p:cNvSpPr/>
          <p:nvPr/>
        </p:nvSpPr>
        <p:spPr>
          <a:xfrm>
            <a:off x="2293002" y="3782932"/>
            <a:ext cx="1983235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بدون عذر</a:t>
            </a:r>
          </a:p>
        </p:txBody>
      </p:sp>
      <p:sp>
        <p:nvSpPr>
          <p:cNvPr id="35" name="Rectangle 34"/>
          <p:cNvSpPr/>
          <p:nvPr/>
        </p:nvSpPr>
        <p:spPr>
          <a:xfrm>
            <a:off x="2747372" y="4872434"/>
            <a:ext cx="1479893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با عذر</a:t>
            </a:r>
          </a:p>
        </p:txBody>
      </p:sp>
      <p:sp>
        <p:nvSpPr>
          <p:cNvPr id="36" name="Right Brace 35"/>
          <p:cNvSpPr/>
          <p:nvPr/>
        </p:nvSpPr>
        <p:spPr>
          <a:xfrm>
            <a:off x="3801748" y="3899743"/>
            <a:ext cx="234362" cy="1508232"/>
          </a:xfrm>
          <a:prstGeom prst="rightBrace">
            <a:avLst>
              <a:gd name="adj1" fmla="val 112127"/>
              <a:gd name="adj2" fmla="val 5000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7" name="Right Brace 36"/>
          <p:cNvSpPr/>
          <p:nvPr/>
        </p:nvSpPr>
        <p:spPr>
          <a:xfrm flipH="1">
            <a:off x="2029043" y="3945932"/>
            <a:ext cx="419370" cy="1508232"/>
          </a:xfrm>
          <a:prstGeom prst="rightBrace">
            <a:avLst>
              <a:gd name="adj1" fmla="val 112127"/>
              <a:gd name="adj2" fmla="val 5000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8" name="Rectangle 37"/>
          <p:cNvSpPr/>
          <p:nvPr/>
        </p:nvSpPr>
        <p:spPr>
          <a:xfrm>
            <a:off x="103569" y="4372562"/>
            <a:ext cx="2246128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تا اذان ظهر</a:t>
            </a:r>
          </a:p>
        </p:txBody>
      </p:sp>
      <p:sp>
        <p:nvSpPr>
          <p:cNvPr id="39" name="Rectangle 38"/>
          <p:cNvSpPr/>
          <p:nvPr/>
        </p:nvSpPr>
        <p:spPr>
          <a:xfrm>
            <a:off x="3198476" y="5475531"/>
            <a:ext cx="1479893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با عذر</a:t>
            </a:r>
          </a:p>
        </p:txBody>
      </p:sp>
      <p:sp>
        <p:nvSpPr>
          <p:cNvPr id="40" name="Rectangle 39"/>
          <p:cNvSpPr/>
          <p:nvPr/>
        </p:nvSpPr>
        <p:spPr>
          <a:xfrm>
            <a:off x="2695134" y="6152594"/>
            <a:ext cx="1983235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بدون عذر</a:t>
            </a:r>
          </a:p>
        </p:txBody>
      </p:sp>
      <p:sp>
        <p:nvSpPr>
          <p:cNvPr id="41" name="Right Brace 40"/>
          <p:cNvSpPr/>
          <p:nvPr/>
        </p:nvSpPr>
        <p:spPr>
          <a:xfrm>
            <a:off x="4252851" y="5529537"/>
            <a:ext cx="252637" cy="1158598"/>
          </a:xfrm>
          <a:prstGeom prst="rightBrace">
            <a:avLst>
              <a:gd name="adj1" fmla="val 112127"/>
              <a:gd name="adj2" fmla="val 5000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2" name="Rectangle 41"/>
          <p:cNvSpPr/>
          <p:nvPr/>
        </p:nvSpPr>
        <p:spPr>
          <a:xfrm>
            <a:off x="412381" y="2832698"/>
            <a:ext cx="3714478" cy="4875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24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حکم آن مانند روزۀ ماه رمضان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 flipH="1">
            <a:off x="3803918" y="3114042"/>
            <a:ext cx="512173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4205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3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1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3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2" grpId="0"/>
      <p:bldP spid="13" grpId="0"/>
      <p:bldP spid="14" grpId="0"/>
      <p:bldP spid="15" grpId="0" animBg="1"/>
      <p:bldP spid="18" grpId="0"/>
      <p:bldP spid="19" grpId="0"/>
      <p:bldP spid="20" grpId="0"/>
      <p:bldP spid="26" grpId="0" animBg="1"/>
      <p:bldP spid="29" grpId="0"/>
      <p:bldP spid="22" grpId="0"/>
      <p:bldP spid="24" grpId="0"/>
      <p:bldP spid="25" grpId="0" animBg="1"/>
      <p:bldP spid="31" grpId="0"/>
      <p:bldP spid="32" grpId="0"/>
      <p:bldP spid="33" grpId="0"/>
      <p:bldP spid="34" grpId="0"/>
      <p:bldP spid="35" grpId="0"/>
      <p:bldP spid="36" grpId="0" animBg="1"/>
      <p:bldP spid="37" grpId="0" animBg="1"/>
      <p:bldP spid="38" grpId="0"/>
      <p:bldP spid="39" grpId="0"/>
      <p:bldP spid="40" grpId="0"/>
      <p:bldP spid="41" grpId="0" animBg="1"/>
      <p:bldP spid="4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7586989" y="2199550"/>
            <a:ext cx="4820550" cy="11169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28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2. بجا </a:t>
            </a:r>
            <a:r>
              <a:rPr lang="fa-IR" sz="28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آوردن روزه مستحب برای</a:t>
            </a:r>
          </a:p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28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 کسی که روزه واجب بر عهده دارد </a:t>
            </a:r>
            <a:endParaRPr lang="en-US" sz="28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sp>
        <p:nvSpPr>
          <p:cNvPr id="24" name="Right Brace 23"/>
          <p:cNvSpPr/>
          <p:nvPr/>
        </p:nvSpPr>
        <p:spPr>
          <a:xfrm>
            <a:off x="7161905" y="512750"/>
            <a:ext cx="428649" cy="5010225"/>
          </a:xfrm>
          <a:prstGeom prst="rightBrace">
            <a:avLst>
              <a:gd name="adj1" fmla="val 112127"/>
              <a:gd name="adj2" fmla="val 5000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5" name="Rectangle 24"/>
          <p:cNvSpPr/>
          <p:nvPr/>
        </p:nvSpPr>
        <p:spPr>
          <a:xfrm>
            <a:off x="4864625" y="736510"/>
            <a:ext cx="2666114" cy="5533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28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روزه قضای میّت </a:t>
            </a:r>
            <a:endParaRPr lang="en-US" sz="28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064413" y="2626270"/>
            <a:ext cx="2539478" cy="5533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28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روزۀ قضای خود</a:t>
            </a:r>
            <a:endParaRPr lang="en-US" sz="28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948951" y="4698910"/>
            <a:ext cx="2593980" cy="5533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28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روزۀ واجب دیگر</a:t>
            </a:r>
            <a:endParaRPr lang="en-US" sz="28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4436778" y="1041402"/>
            <a:ext cx="512173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4436778" y="2883646"/>
            <a:ext cx="512173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4301556" y="4992862"/>
            <a:ext cx="512173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2366206" y="687742"/>
            <a:ext cx="2214069" cy="5533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2800" b="1" dirty="0" smtClean="0">
                <a:ln w="0"/>
                <a:solidFill>
                  <a:srgbClr val="D60093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صحیح است </a:t>
            </a:r>
            <a:endParaRPr lang="en-US" sz="2800" b="1" dirty="0">
              <a:ln w="0"/>
              <a:solidFill>
                <a:srgbClr val="D60093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373682" y="2528734"/>
            <a:ext cx="2340705" cy="5533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2800" b="1" dirty="0" smtClean="0">
                <a:ln w="0"/>
                <a:solidFill>
                  <a:srgbClr val="D60093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صحیح نیست </a:t>
            </a:r>
            <a:endParaRPr lang="en-US" sz="2800" b="1" dirty="0">
              <a:ln w="0"/>
              <a:solidFill>
                <a:srgbClr val="D60093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357899" y="4698910"/>
            <a:ext cx="2258952" cy="5533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2800" b="1" dirty="0" smtClean="0">
                <a:ln w="0"/>
                <a:solidFill>
                  <a:srgbClr val="D60093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صحیح نیست</a:t>
            </a:r>
            <a:endParaRPr lang="en-US" sz="2800" b="1" dirty="0">
              <a:ln w="0"/>
              <a:solidFill>
                <a:srgbClr val="D60093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316840" y="1280479"/>
            <a:ext cx="1858202" cy="5533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28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استیجاری</a:t>
            </a:r>
            <a:endParaRPr lang="en-US" sz="2800" b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39629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4" grpId="0" animBg="1"/>
      <p:bldP spid="25" grpId="0"/>
      <p:bldP spid="26" grpId="0"/>
      <p:bldP spid="27" grpId="0"/>
      <p:bldP spid="31" grpId="0"/>
      <p:bldP spid="33" grpId="0"/>
      <p:bldP spid="34" grpId="0"/>
      <p:bldP spid="3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58790" y="1460161"/>
            <a:ext cx="4955203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3.عدول </a:t>
            </a:r>
            <a:r>
              <a:rPr lang="fa-IR" sz="32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از روزه‌ای به روزه دیگر</a:t>
            </a:r>
            <a:endParaRPr lang="en-US" sz="3200" b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35839" y="1468379"/>
            <a:ext cx="2914580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جایز </a:t>
            </a:r>
            <a:r>
              <a:rPr lang="fa-IR" sz="32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نیست،‌ مگر</a:t>
            </a:r>
            <a:endParaRPr lang="en-US" sz="3200" b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7027048" y="1793251"/>
            <a:ext cx="512173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" name="Right Brace 9"/>
          <p:cNvSpPr/>
          <p:nvPr/>
        </p:nvSpPr>
        <p:spPr>
          <a:xfrm>
            <a:off x="4322930" y="527417"/>
            <a:ext cx="321913" cy="2531668"/>
          </a:xfrm>
          <a:prstGeom prst="rightBrace">
            <a:avLst>
              <a:gd name="adj1" fmla="val 112127"/>
              <a:gd name="adj2" fmla="val 5000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1" name="Rectangle 10"/>
          <p:cNvSpPr/>
          <p:nvPr/>
        </p:nvSpPr>
        <p:spPr>
          <a:xfrm>
            <a:off x="58909" y="454203"/>
            <a:ext cx="4706738" cy="5533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28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در روزه یوم الشک اوّل ماه رمضان</a:t>
            </a:r>
            <a:endParaRPr lang="en-US" sz="28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216" y="1378497"/>
            <a:ext cx="4756431" cy="16805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28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کسی که روزه واجب داشته </a:t>
            </a:r>
            <a:r>
              <a:rPr lang="fa-IR" sz="28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و سهواً</a:t>
            </a:r>
            <a:endParaRPr lang="fa-IR" sz="2800" b="1" dirty="0" smtClean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28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 نیت روزه مستحب کرده </a:t>
            </a:r>
            <a:r>
              <a:rPr lang="fa-IR" sz="28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و قبل </a:t>
            </a:r>
          </a:p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28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از ظهر یادش آمده است.</a:t>
            </a:r>
            <a:endParaRPr lang="en-US" sz="28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598514" y="4333731"/>
            <a:ext cx="3945311" cy="5533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28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4. نیّت </a:t>
            </a:r>
            <a:r>
              <a:rPr lang="fa-IR" sz="28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قطع و قاطع در روزه</a:t>
            </a:r>
            <a:endParaRPr lang="en-US" sz="28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sp>
        <p:nvSpPr>
          <p:cNvPr id="15" name="Right Brace 14"/>
          <p:cNvSpPr/>
          <p:nvPr/>
        </p:nvSpPr>
        <p:spPr>
          <a:xfrm>
            <a:off x="8364640" y="3351786"/>
            <a:ext cx="321913" cy="2531668"/>
          </a:xfrm>
          <a:prstGeom prst="rightBrace">
            <a:avLst>
              <a:gd name="adj1" fmla="val 112127"/>
              <a:gd name="adj2" fmla="val 5000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6" name="Rectangle 15"/>
          <p:cNvSpPr/>
          <p:nvPr/>
        </p:nvSpPr>
        <p:spPr>
          <a:xfrm>
            <a:off x="7000451" y="3278572"/>
            <a:ext cx="1806906" cy="5533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28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نیّت قطع </a:t>
            </a:r>
            <a:endParaRPr lang="en-US" sz="28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149338" y="3315148"/>
            <a:ext cx="2512227" cy="5533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28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روزه باطل است</a:t>
            </a:r>
            <a:endParaRPr lang="en-US" sz="28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941480" y="4973260"/>
            <a:ext cx="1890261" cy="5533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28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نیّت قاطع </a:t>
            </a:r>
            <a:endParaRPr lang="en-US" sz="28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300148" y="4339744"/>
            <a:ext cx="2994731" cy="5533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28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در روزه واجب معین</a:t>
            </a:r>
            <a:endParaRPr lang="en-US" sz="28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sp>
        <p:nvSpPr>
          <p:cNvPr id="20" name="Right Brace 19"/>
          <p:cNvSpPr/>
          <p:nvPr/>
        </p:nvSpPr>
        <p:spPr>
          <a:xfrm>
            <a:off x="6809028" y="4411331"/>
            <a:ext cx="223261" cy="1750366"/>
          </a:xfrm>
          <a:prstGeom prst="rightBrace">
            <a:avLst>
              <a:gd name="adj1" fmla="val 112127"/>
              <a:gd name="adj2" fmla="val 5000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1" name="Rectangle 20"/>
          <p:cNvSpPr/>
          <p:nvPr/>
        </p:nvSpPr>
        <p:spPr>
          <a:xfrm>
            <a:off x="2392236" y="5534560"/>
            <a:ext cx="4878259" cy="5533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28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در روزه مستحب و واجب غیر معین </a:t>
            </a:r>
            <a:endParaRPr lang="en-US" sz="28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278873" y="3754060"/>
            <a:ext cx="2228495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باطل نیست</a:t>
            </a:r>
            <a:endParaRPr lang="en-US" sz="3200" b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392236" y="4799588"/>
            <a:ext cx="2082622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باطل است</a:t>
            </a:r>
            <a:endParaRPr lang="en-US" sz="3200" b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934" y="5501602"/>
            <a:ext cx="2228495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باطل نیست</a:t>
            </a:r>
            <a:endParaRPr lang="en-US" sz="3200" b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flipH="1">
            <a:off x="1972719" y="5883454"/>
            <a:ext cx="512173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6" name="Right Brace 25"/>
          <p:cNvSpPr/>
          <p:nvPr/>
        </p:nvSpPr>
        <p:spPr>
          <a:xfrm>
            <a:off x="4090212" y="3826115"/>
            <a:ext cx="223261" cy="1750366"/>
          </a:xfrm>
          <a:prstGeom prst="rightBrace">
            <a:avLst>
              <a:gd name="adj1" fmla="val 112127"/>
              <a:gd name="adj2" fmla="val 5000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27" name="Straight Arrow Connector 26"/>
          <p:cNvCxnSpPr/>
          <p:nvPr/>
        </p:nvCxnSpPr>
        <p:spPr>
          <a:xfrm flipH="1">
            <a:off x="6447183" y="3615742"/>
            <a:ext cx="512173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6423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10" grpId="0" animBg="1"/>
      <p:bldP spid="11" grpId="0"/>
      <p:bldP spid="12" grpId="0"/>
      <p:bldP spid="14" grpId="0"/>
      <p:bldP spid="15" grpId="0" animBg="1"/>
      <p:bldP spid="16" grpId="0"/>
      <p:bldP spid="17" grpId="0"/>
      <p:bldP spid="18" grpId="0"/>
      <p:bldP spid="19" grpId="0"/>
      <p:bldP spid="20" grpId="0" animBg="1"/>
      <p:bldP spid="21" grpId="0"/>
      <p:bldP spid="22" grpId="0"/>
      <p:bldP spid="23" grpId="0"/>
      <p:bldP spid="24" grpId="0"/>
      <p:bldP spid="2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0036954" y="467056"/>
            <a:ext cx="2465740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5. وقت روزه </a:t>
            </a:r>
            <a:endParaRPr lang="en-US" sz="32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937954" y="157420"/>
            <a:ext cx="2305439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از اذان صبح</a:t>
            </a:r>
            <a:endParaRPr lang="en-US" sz="3200" b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782463" y="890038"/>
            <a:ext cx="2460930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تا اذان مغرب</a:t>
            </a:r>
            <a:endParaRPr lang="en-US" sz="3200" b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sp>
        <p:nvSpPr>
          <p:cNvPr id="13" name="Right Brace 12"/>
          <p:cNvSpPr/>
          <p:nvPr/>
        </p:nvSpPr>
        <p:spPr>
          <a:xfrm>
            <a:off x="9925323" y="229475"/>
            <a:ext cx="124175" cy="1279835"/>
          </a:xfrm>
          <a:prstGeom prst="rightBrace">
            <a:avLst>
              <a:gd name="adj1" fmla="val 112127"/>
              <a:gd name="adj2" fmla="val 5000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7" name="Rectangle 16"/>
          <p:cNvSpPr/>
          <p:nvPr/>
        </p:nvSpPr>
        <p:spPr>
          <a:xfrm>
            <a:off x="3364912" y="229475"/>
            <a:ext cx="4107215" cy="5533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28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تذکر احتیاط تأخیر نماز صبح </a:t>
            </a:r>
            <a:endParaRPr lang="en-US" sz="28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7257745" y="530069"/>
            <a:ext cx="512173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9694700" y="3771088"/>
            <a:ext cx="2576346" cy="12488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6. انجام دادن</a:t>
            </a:r>
          </a:p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 مبطل روزه</a:t>
            </a:r>
            <a:endParaRPr lang="en-US" sz="32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993593" y="1661922"/>
            <a:ext cx="1699504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1. عمداً</a:t>
            </a:r>
            <a:endParaRPr lang="en-US" sz="3200" b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993593" y="2929050"/>
            <a:ext cx="1701107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2. جهلاً</a:t>
            </a:r>
            <a:endParaRPr lang="en-US" sz="3200" b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sp>
        <p:nvSpPr>
          <p:cNvPr id="23" name="Right Brace 22"/>
          <p:cNvSpPr/>
          <p:nvPr/>
        </p:nvSpPr>
        <p:spPr>
          <a:xfrm>
            <a:off x="9228113" y="1828680"/>
            <a:ext cx="466587" cy="4791455"/>
          </a:xfrm>
          <a:prstGeom prst="rightBrace">
            <a:avLst>
              <a:gd name="adj1" fmla="val 112127"/>
              <a:gd name="adj2" fmla="val 5000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4" name="Rectangle 23"/>
          <p:cNvSpPr/>
          <p:nvPr/>
        </p:nvSpPr>
        <p:spPr>
          <a:xfrm>
            <a:off x="8014431" y="4346582"/>
            <a:ext cx="1678666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3. کُرهاً</a:t>
            </a:r>
            <a:endParaRPr lang="en-US" sz="3200" b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899216" y="5310550"/>
            <a:ext cx="1636988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4. جبراً</a:t>
            </a:r>
            <a:endParaRPr lang="en-US" sz="3200" b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803915" y="6074868"/>
            <a:ext cx="1766830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5. سهواً</a:t>
            </a:r>
            <a:endParaRPr lang="en-US" sz="3200" b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741379" y="1691305"/>
            <a:ext cx="1960793" cy="5533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28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مبطل است</a:t>
            </a:r>
            <a:endParaRPr lang="en-US" sz="28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7487790" y="1991899"/>
            <a:ext cx="512173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2625843" y="1235929"/>
            <a:ext cx="3252814" cy="6811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هر روزه‌ای که باشد</a:t>
            </a:r>
            <a:endParaRPr lang="en-US" sz="3200" b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388872" y="1968547"/>
            <a:ext cx="2489785" cy="6811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و با هر مبطلی</a:t>
            </a:r>
            <a:endParaRPr lang="en-US" sz="3200" b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sp>
        <p:nvSpPr>
          <p:cNvPr id="31" name="Right Brace 30"/>
          <p:cNvSpPr/>
          <p:nvPr/>
        </p:nvSpPr>
        <p:spPr>
          <a:xfrm>
            <a:off x="5560587" y="1274955"/>
            <a:ext cx="124175" cy="1407819"/>
          </a:xfrm>
          <a:prstGeom prst="rightBrace">
            <a:avLst>
              <a:gd name="adj1" fmla="val 112127"/>
              <a:gd name="adj2" fmla="val 5000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2" name="Right Brace 31"/>
          <p:cNvSpPr/>
          <p:nvPr/>
        </p:nvSpPr>
        <p:spPr>
          <a:xfrm flipH="1">
            <a:off x="2518472" y="1295600"/>
            <a:ext cx="214741" cy="1407819"/>
          </a:xfrm>
          <a:prstGeom prst="rightBrace">
            <a:avLst>
              <a:gd name="adj1" fmla="val 112127"/>
              <a:gd name="adj2" fmla="val 5000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3" name="Rectangle 32"/>
          <p:cNvSpPr/>
          <p:nvPr/>
        </p:nvSpPr>
        <p:spPr>
          <a:xfrm>
            <a:off x="473002" y="1656413"/>
            <a:ext cx="2339103" cy="6811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قضا و کفاره </a:t>
            </a:r>
            <a:endParaRPr lang="en-US" sz="3200" b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709418" y="2547052"/>
            <a:ext cx="1412567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مقصر</a:t>
            </a:r>
            <a:endParaRPr lang="en-US" sz="3200" b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767126" y="3279670"/>
            <a:ext cx="1354859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قاصر</a:t>
            </a:r>
            <a:endParaRPr lang="en-US" sz="3200" b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sp>
        <p:nvSpPr>
          <p:cNvPr id="36" name="Right Brace 35"/>
          <p:cNvSpPr/>
          <p:nvPr/>
        </p:nvSpPr>
        <p:spPr>
          <a:xfrm>
            <a:off x="7803915" y="2619107"/>
            <a:ext cx="124175" cy="1279835"/>
          </a:xfrm>
          <a:prstGeom prst="rightBrace">
            <a:avLst>
              <a:gd name="adj1" fmla="val 112127"/>
              <a:gd name="adj2" fmla="val 5000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7" name="Rectangle 36"/>
          <p:cNvSpPr/>
          <p:nvPr/>
        </p:nvSpPr>
        <p:spPr>
          <a:xfrm>
            <a:off x="3581078" y="2654473"/>
            <a:ext cx="2719014" cy="5533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28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حکم عمد را دارد.</a:t>
            </a:r>
            <a:endParaRPr lang="en-US" sz="28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 flipH="1">
            <a:off x="6085710" y="2955067"/>
            <a:ext cx="512173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823615" y="3381051"/>
            <a:ext cx="5710218" cy="5533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28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روزه باطل است، قضا دارد ولی کفاره ندارد.</a:t>
            </a:r>
            <a:endParaRPr lang="en-US" sz="28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 flipH="1">
            <a:off x="6183246" y="3747547"/>
            <a:ext cx="512173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1892815" y="4397929"/>
            <a:ext cx="5711821" cy="5533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28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روزه باطل است،‌ قضا دارد ولی کفاره ندارد </a:t>
            </a:r>
            <a:endParaRPr lang="en-US" sz="28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cxnSp>
        <p:nvCxnSpPr>
          <p:cNvPr id="42" name="Straight Arrow Connector 41"/>
          <p:cNvCxnSpPr/>
          <p:nvPr/>
        </p:nvCxnSpPr>
        <p:spPr>
          <a:xfrm flipH="1">
            <a:off x="7390254" y="4698523"/>
            <a:ext cx="512173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3" name="Right Brace 42"/>
          <p:cNvSpPr/>
          <p:nvPr/>
        </p:nvSpPr>
        <p:spPr>
          <a:xfrm>
            <a:off x="7669803" y="5325731"/>
            <a:ext cx="124175" cy="1279835"/>
          </a:xfrm>
          <a:prstGeom prst="rightBrace">
            <a:avLst>
              <a:gd name="adj1" fmla="val 112127"/>
              <a:gd name="adj2" fmla="val 5000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4" name="Rectangle 43"/>
          <p:cNvSpPr/>
          <p:nvPr/>
        </p:nvSpPr>
        <p:spPr>
          <a:xfrm>
            <a:off x="5048377" y="5407162"/>
            <a:ext cx="3033203" cy="11169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28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هر روزه‌ای که باشد </a:t>
            </a:r>
          </a:p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28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با هر مبطلی</a:t>
            </a:r>
            <a:endParaRPr lang="en-US" sz="28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sp>
        <p:nvSpPr>
          <p:cNvPr id="45" name="Right Brace 44"/>
          <p:cNvSpPr/>
          <p:nvPr/>
        </p:nvSpPr>
        <p:spPr>
          <a:xfrm flipH="1">
            <a:off x="4946635" y="5450273"/>
            <a:ext cx="293643" cy="1279835"/>
          </a:xfrm>
          <a:prstGeom prst="rightBrace">
            <a:avLst>
              <a:gd name="adj1" fmla="val 112127"/>
              <a:gd name="adj2" fmla="val 5000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6" name="Rectangle 45"/>
          <p:cNvSpPr/>
          <p:nvPr/>
        </p:nvSpPr>
        <p:spPr>
          <a:xfrm>
            <a:off x="2497932" y="5763433"/>
            <a:ext cx="2741456" cy="5533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28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روزه صحیح است</a:t>
            </a:r>
            <a:endParaRPr lang="en-US" sz="28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36392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3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8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8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3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  <p:bldP spid="13" grpId="0" animBg="1"/>
      <p:bldP spid="17" grpId="0"/>
      <p:bldP spid="19" grpId="0"/>
      <p:bldP spid="21" grpId="0"/>
      <p:bldP spid="22" grpId="0"/>
      <p:bldP spid="23" grpId="0" animBg="1"/>
      <p:bldP spid="24" grpId="0"/>
      <p:bldP spid="25" grpId="0"/>
      <p:bldP spid="26" grpId="0"/>
      <p:bldP spid="27" grpId="0"/>
      <p:bldP spid="29" grpId="0"/>
      <p:bldP spid="30" grpId="0"/>
      <p:bldP spid="31" grpId="0" animBg="1"/>
      <p:bldP spid="32" grpId="0" animBg="1"/>
      <p:bldP spid="33" grpId="0"/>
      <p:bldP spid="34" grpId="0"/>
      <p:bldP spid="35" grpId="0"/>
      <p:bldP spid="36" grpId="0" animBg="1"/>
      <p:bldP spid="37" grpId="0"/>
      <p:bldP spid="39" grpId="0"/>
      <p:bldP spid="41" grpId="0"/>
      <p:bldP spid="43" grpId="0" animBg="1"/>
      <p:bldP spid="44" grpId="0"/>
      <p:bldP spid="45" grpId="0" animBg="1"/>
      <p:bldP spid="4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9121037" y="2836328"/>
            <a:ext cx="3445174" cy="11169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28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7. تزریق آمپول و سِرُم،</a:t>
            </a:r>
          </a:p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28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‌اختلاف فتواست</a:t>
            </a:r>
          </a:p>
        </p:txBody>
      </p:sp>
      <p:sp>
        <p:nvSpPr>
          <p:cNvPr id="37" name="Right Brace 36"/>
          <p:cNvSpPr/>
          <p:nvPr/>
        </p:nvSpPr>
        <p:spPr>
          <a:xfrm>
            <a:off x="8656320" y="231648"/>
            <a:ext cx="410616" cy="5766816"/>
          </a:xfrm>
          <a:prstGeom prst="rightBrace">
            <a:avLst>
              <a:gd name="adj1" fmla="val 112127"/>
              <a:gd name="adj2" fmla="val 5000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8" name="Rectangle 37"/>
          <p:cNvSpPr/>
          <p:nvPr/>
        </p:nvSpPr>
        <p:spPr>
          <a:xfrm>
            <a:off x="6681347" y="24384"/>
            <a:ext cx="2385589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مبطل نیست </a:t>
            </a:r>
          </a:p>
        </p:txBody>
      </p:sp>
      <p:sp>
        <p:nvSpPr>
          <p:cNvPr id="39" name="Rectangle 38"/>
          <p:cNvSpPr/>
          <p:nvPr/>
        </p:nvSpPr>
        <p:spPr>
          <a:xfrm>
            <a:off x="6486982" y="755397"/>
            <a:ext cx="2634055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مقوی و مغذی </a:t>
            </a:r>
          </a:p>
        </p:txBody>
      </p:sp>
      <p:sp>
        <p:nvSpPr>
          <p:cNvPr id="40" name="Rectangle 39"/>
          <p:cNvSpPr/>
          <p:nvPr/>
        </p:nvSpPr>
        <p:spPr>
          <a:xfrm>
            <a:off x="6081823" y="1667474"/>
            <a:ext cx="2985113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کاملاً مغذی است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754086" y="872501"/>
            <a:ext cx="3421129" cy="5533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28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مبطل است بنابر احتیاط</a:t>
            </a:r>
            <a:endParaRPr lang="en-US" sz="28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flipH="1">
            <a:off x="5960833" y="1173095"/>
            <a:ext cx="512173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3735097" y="1656271"/>
            <a:ext cx="2042546" cy="5533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28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مبطل است </a:t>
            </a:r>
            <a:endParaRPr lang="en-US" sz="28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flipH="1">
            <a:off x="5563261" y="1956865"/>
            <a:ext cx="512173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4738169" y="2557490"/>
            <a:ext cx="4304383" cy="12488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مقوی و مغذی و آمپول‌های </a:t>
            </a:r>
          </a:p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وریدی و انواع سرم‌ها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363678" y="3998058"/>
            <a:ext cx="3703258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آمپول وریدی و سرم‌‌ها</a:t>
            </a:r>
          </a:p>
        </p:txBody>
      </p:sp>
      <p:sp>
        <p:nvSpPr>
          <p:cNvPr id="32" name="Rectangle 31"/>
          <p:cNvSpPr/>
          <p:nvPr/>
        </p:nvSpPr>
        <p:spPr>
          <a:xfrm>
            <a:off x="1166558" y="4827589"/>
            <a:ext cx="7972054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مبطل نیست ولی احتیاط مستحب است خود داری کند.</a:t>
            </a:r>
          </a:p>
        </p:txBody>
      </p:sp>
      <p:sp>
        <p:nvSpPr>
          <p:cNvPr id="33" name="Rectangle 32"/>
          <p:cNvSpPr/>
          <p:nvPr/>
        </p:nvSpPr>
        <p:spPr>
          <a:xfrm>
            <a:off x="6564505" y="5517605"/>
            <a:ext cx="2456122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سایر آمپول‌ها</a:t>
            </a:r>
          </a:p>
        </p:txBody>
      </p:sp>
      <p:sp>
        <p:nvSpPr>
          <p:cNvPr id="34" name="Rectangle 33"/>
          <p:cNvSpPr/>
          <p:nvPr/>
        </p:nvSpPr>
        <p:spPr>
          <a:xfrm>
            <a:off x="1433665" y="4019283"/>
            <a:ext cx="3421129" cy="5533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28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بنابر احتیاط مبطل است</a:t>
            </a:r>
            <a:endParaRPr lang="en-US" sz="28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 flipH="1">
            <a:off x="4640412" y="4319877"/>
            <a:ext cx="512173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3961664" y="5543206"/>
            <a:ext cx="2191626" cy="5533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28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اشکال ندارد.</a:t>
            </a:r>
            <a:endParaRPr lang="en-US" sz="28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cxnSp>
        <p:nvCxnSpPr>
          <p:cNvPr id="44" name="Straight Arrow Connector 43"/>
          <p:cNvCxnSpPr/>
          <p:nvPr/>
        </p:nvCxnSpPr>
        <p:spPr>
          <a:xfrm flipH="1">
            <a:off x="5938908" y="5843800"/>
            <a:ext cx="512173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1409281" y="2922003"/>
            <a:ext cx="3421129" cy="5533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28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بنابر احتیاط مبطل است</a:t>
            </a:r>
            <a:endParaRPr lang="en-US" sz="28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cxnSp>
        <p:nvCxnSpPr>
          <p:cNvPr id="46" name="Straight Arrow Connector 45"/>
          <p:cNvCxnSpPr/>
          <p:nvPr/>
        </p:nvCxnSpPr>
        <p:spPr>
          <a:xfrm flipH="1">
            <a:off x="4445340" y="3246981"/>
            <a:ext cx="512173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1261694" y="6202421"/>
            <a:ext cx="11024172" cy="5533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2800" b="1" dirty="0" smtClean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8. هر چه در دهان برده شود و خورده نشود، چه خواکی یا غیر خوراکی،‌مبطل روزه نیست.</a:t>
            </a:r>
            <a:endParaRPr lang="en-US" sz="2800" b="1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35816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7" grpId="0" animBg="1"/>
      <p:bldP spid="38" grpId="0"/>
      <p:bldP spid="39" grpId="0"/>
      <p:bldP spid="40" grpId="0"/>
      <p:bldP spid="18" grpId="0"/>
      <p:bldP spid="21" grpId="0"/>
      <p:bldP spid="29" grpId="0"/>
      <p:bldP spid="31" grpId="0"/>
      <p:bldP spid="32" grpId="0"/>
      <p:bldP spid="33" grpId="0"/>
      <p:bldP spid="34" grpId="0"/>
      <p:bldP spid="43" grpId="0"/>
      <p:bldP spid="45" grpId="0"/>
      <p:bldP spid="4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9714705" y="1211888"/>
            <a:ext cx="2779928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9. رساندن غبار</a:t>
            </a:r>
            <a:endParaRPr lang="en-US" sz="32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790202" y="157420"/>
            <a:ext cx="2087431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غلیظ باشد</a:t>
            </a:r>
            <a:endParaRPr lang="en-US" sz="3200" b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440747" y="890038"/>
            <a:ext cx="2436886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به حلق برسد</a:t>
            </a:r>
            <a:endParaRPr lang="en-US" sz="3200" b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sp>
        <p:nvSpPr>
          <p:cNvPr id="15" name="Right Brace 14"/>
          <p:cNvSpPr/>
          <p:nvPr/>
        </p:nvSpPr>
        <p:spPr>
          <a:xfrm>
            <a:off x="9448801" y="229475"/>
            <a:ext cx="265904" cy="2708797"/>
          </a:xfrm>
          <a:prstGeom prst="rightBrace">
            <a:avLst>
              <a:gd name="adj1" fmla="val 112127"/>
              <a:gd name="adj2" fmla="val 5000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7" name="Rectangle 16"/>
          <p:cNvSpPr/>
          <p:nvPr/>
        </p:nvSpPr>
        <p:spPr>
          <a:xfrm>
            <a:off x="7840234" y="1621558"/>
            <a:ext cx="2061783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عمداً باشد</a:t>
            </a:r>
            <a:endParaRPr lang="en-US" sz="3200" b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sp>
        <p:nvSpPr>
          <p:cNvPr id="18" name="Right Brace 17"/>
          <p:cNvSpPr/>
          <p:nvPr/>
        </p:nvSpPr>
        <p:spPr>
          <a:xfrm flipH="1">
            <a:off x="7226630" y="229475"/>
            <a:ext cx="316993" cy="2011355"/>
          </a:xfrm>
          <a:prstGeom prst="rightBrace">
            <a:avLst>
              <a:gd name="adj1" fmla="val 112127"/>
              <a:gd name="adj2" fmla="val 5000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0" name="Rectangle 19"/>
          <p:cNvSpPr/>
          <p:nvPr/>
        </p:nvSpPr>
        <p:spPr>
          <a:xfrm>
            <a:off x="5182763" y="877846"/>
            <a:ext cx="2146742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n w="0"/>
                <a:solidFill>
                  <a:srgbClr val="6699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مبطل است</a:t>
            </a:r>
            <a:endParaRPr lang="en-US" sz="3200" b="1" dirty="0">
              <a:ln w="0"/>
              <a:solidFill>
                <a:srgbClr val="6699F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882948" y="2304310"/>
            <a:ext cx="3055645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غیر این صور فوق</a:t>
            </a:r>
            <a:endParaRPr lang="en-US" sz="3200" b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512634" y="2328694"/>
            <a:ext cx="2292615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n w="0"/>
                <a:solidFill>
                  <a:srgbClr val="6699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مبطل نیست</a:t>
            </a:r>
            <a:endParaRPr lang="en-US" sz="3200" b="1" dirty="0">
              <a:ln w="0"/>
              <a:solidFill>
                <a:srgbClr val="6699F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flipH="1">
            <a:off x="6370775" y="2673957"/>
            <a:ext cx="512173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9938593" y="4680149"/>
            <a:ext cx="2618024" cy="12488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10. فرو بردن </a:t>
            </a:r>
          </a:p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سر در آب </a:t>
            </a:r>
            <a:endParaRPr lang="en-US" sz="32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015395" y="3470877"/>
            <a:ext cx="3236784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آب نه مایعات دیگر</a:t>
            </a:r>
            <a:endParaRPr lang="en-US" sz="3200" b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226630" y="4209775"/>
            <a:ext cx="3047629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تمام سر - یکباره</a:t>
            </a:r>
            <a:endParaRPr lang="en-US" sz="3200" b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sp>
        <p:nvSpPr>
          <p:cNvPr id="27" name="Right Brace 26"/>
          <p:cNvSpPr/>
          <p:nvPr/>
        </p:nvSpPr>
        <p:spPr>
          <a:xfrm>
            <a:off x="9839208" y="3470877"/>
            <a:ext cx="265904" cy="3060245"/>
          </a:xfrm>
          <a:prstGeom prst="rightBrace">
            <a:avLst>
              <a:gd name="adj1" fmla="val 112127"/>
              <a:gd name="adj2" fmla="val 5000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8" name="Rectangle 27"/>
          <p:cNvSpPr/>
          <p:nvPr/>
        </p:nvSpPr>
        <p:spPr>
          <a:xfrm>
            <a:off x="6940765" y="5123182"/>
            <a:ext cx="3413115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عمداً یا کرهاً یا جهلاً</a:t>
            </a:r>
            <a:endParaRPr lang="en-US" sz="3200" b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sp>
        <p:nvSpPr>
          <p:cNvPr id="29" name="Right Brace 28"/>
          <p:cNvSpPr/>
          <p:nvPr/>
        </p:nvSpPr>
        <p:spPr>
          <a:xfrm flipH="1">
            <a:off x="6767055" y="3706991"/>
            <a:ext cx="316993" cy="2011355"/>
          </a:xfrm>
          <a:prstGeom prst="rightBrace">
            <a:avLst>
              <a:gd name="adj1" fmla="val 112127"/>
              <a:gd name="adj2" fmla="val 5000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0" name="Rectangle 29"/>
          <p:cNvSpPr/>
          <p:nvPr/>
        </p:nvSpPr>
        <p:spPr>
          <a:xfrm>
            <a:off x="5079888" y="4330220"/>
            <a:ext cx="2146742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n w="0"/>
                <a:solidFill>
                  <a:srgbClr val="6699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مبطل است</a:t>
            </a:r>
            <a:endParaRPr lang="en-US" sz="3200" b="1" dirty="0">
              <a:ln w="0"/>
              <a:solidFill>
                <a:srgbClr val="6699F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7353358" y="5813315"/>
            <a:ext cx="2969083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در غیر صور فوق </a:t>
            </a:r>
            <a:endParaRPr lang="en-US" sz="3200" b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060254" y="5873521"/>
            <a:ext cx="2292615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n w="0"/>
                <a:solidFill>
                  <a:srgbClr val="6699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مبطل نیست</a:t>
            </a:r>
            <a:endParaRPr lang="en-US" sz="3200" b="1" dirty="0">
              <a:ln w="0"/>
              <a:solidFill>
                <a:srgbClr val="6699F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 flipH="1">
            <a:off x="6940765" y="6243125"/>
            <a:ext cx="512173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64615" y="3799562"/>
            <a:ext cx="4943982" cy="16805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2800" b="1" dirty="0" smtClean="0">
                <a:ln w="0"/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فتوای مشهور</a:t>
            </a:r>
          </a:p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2800" b="1" dirty="0" smtClean="0">
                <a:ln w="0"/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آیت الله سیستانی کراهت دارد</a:t>
            </a:r>
          </a:p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2800" b="1" dirty="0" smtClean="0">
                <a:ln w="0"/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آیت الله شبیری حرمت تکلیفی است</a:t>
            </a:r>
            <a:endParaRPr lang="en-US" sz="2800" b="1" dirty="0">
              <a:ln w="0"/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cxnSp>
        <p:nvCxnSpPr>
          <p:cNvPr id="35" name="Straight Arrow Connector 34"/>
          <p:cNvCxnSpPr/>
          <p:nvPr/>
        </p:nvCxnSpPr>
        <p:spPr>
          <a:xfrm flipH="1">
            <a:off x="4567715" y="4687326"/>
            <a:ext cx="512173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4550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  <p:bldP spid="15" grpId="0" animBg="1"/>
      <p:bldP spid="17" grpId="0"/>
      <p:bldP spid="18" grpId="0" animBg="1"/>
      <p:bldP spid="20" grpId="0"/>
      <p:bldP spid="21" grpId="0"/>
      <p:bldP spid="22" grpId="0"/>
      <p:bldP spid="24" grpId="0"/>
      <p:bldP spid="25" grpId="0"/>
      <p:bldP spid="26" grpId="0"/>
      <p:bldP spid="27" grpId="0" animBg="1"/>
      <p:bldP spid="28" grpId="0"/>
      <p:bldP spid="29" grpId="0" animBg="1"/>
      <p:bldP spid="30" grpId="0"/>
      <p:bldP spid="31" grpId="0"/>
      <p:bldP spid="32" grpId="0"/>
      <p:bldP spid="3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52466" y="411615"/>
            <a:ext cx="11721478" cy="12488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11. طهارت شرط صحّت روزه نیست،‌ بلکه باقی ماندن بر جنابت و حیض و نفاس </a:t>
            </a:r>
          </a:p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مبطل روزه است.</a:t>
            </a:r>
            <a:endParaRPr lang="en-US" sz="32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01783" y="2021965"/>
            <a:ext cx="11872161" cy="12488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12. با جنابت وارد روزه شدن در برخی موارد روزه صحیح است امّا با حیض و نفاس</a:t>
            </a:r>
          </a:p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وارد شدن ( تا زمانی که پاک نشده) روزه صحیح نیست.</a:t>
            </a:r>
            <a:endParaRPr lang="en-US" sz="32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574220" y="4209137"/>
            <a:ext cx="4713149" cy="12488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13. اگر شخصی پس از مدتی</a:t>
            </a:r>
          </a:p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 بفهمد غسل او باطل بوده </a:t>
            </a:r>
            <a:endParaRPr lang="en-US" sz="32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sp>
        <p:nvSpPr>
          <p:cNvPr id="7" name="Right Brace 6"/>
          <p:cNvSpPr/>
          <p:nvPr/>
        </p:nvSpPr>
        <p:spPr>
          <a:xfrm>
            <a:off x="7391282" y="4209137"/>
            <a:ext cx="243105" cy="1623720"/>
          </a:xfrm>
          <a:prstGeom prst="rightBrace">
            <a:avLst>
              <a:gd name="adj1" fmla="val 112127"/>
              <a:gd name="adj2" fmla="val 5000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8" name="Rectangle 7"/>
          <p:cNvSpPr/>
          <p:nvPr/>
        </p:nvSpPr>
        <p:spPr>
          <a:xfrm>
            <a:off x="2776524" y="4057282"/>
            <a:ext cx="4992072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روزه‌ها صحیح است و قضا ندارد</a:t>
            </a:r>
            <a:endParaRPr lang="en-US" sz="3200" b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242998" y="5148304"/>
            <a:ext cx="4525598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نمازها باطل است و قضا دارد</a:t>
            </a:r>
            <a:endParaRPr lang="en-US" sz="3200" b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81794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 animBg="1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07515" y="411615"/>
            <a:ext cx="9666429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14. اگر غسل را فراموش کند روزه را باید قضا کند ولی کفاره ندارد.</a:t>
            </a:r>
            <a:endParaRPr lang="en-US" sz="32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52602" y="1738468"/>
            <a:ext cx="11221342" cy="12488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15. مقصود از خواب اوّل در بحث خواب جنب،‌خوابی است که با علم به جنابت </a:t>
            </a:r>
          </a:p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می‌خوابد نه خواب که در آن جنب شده است.</a:t>
            </a:r>
            <a:endParaRPr lang="en-US" sz="32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66786" y="5528890"/>
            <a:ext cx="8795998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17. بیماری مجوز روزه خواری نیست، بلکه ضرر مجوز است.</a:t>
            </a:r>
            <a:endParaRPr lang="en-US" sz="32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469622" y="3694852"/>
            <a:ext cx="11104322" cy="12488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16. استحاضه مبطل روزه نیست،‌ امّا روزه دار باید اغسال نهاریه را انجام دهد</a:t>
            </a:r>
          </a:p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و این غسل‌ها شرط صحت است و اگر عمداً ترک شود روزه باطل است </a:t>
            </a:r>
            <a:endParaRPr lang="en-US" sz="32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5437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10" grpId="0"/>
    </p:bld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1647</TotalTime>
  <Words>886</Words>
  <Application>Microsoft Office PowerPoint</Application>
  <PresentationFormat>Widescreen</PresentationFormat>
  <Paragraphs>188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B Mitra</vt:lpstr>
      <vt:lpstr>Calibri</vt:lpstr>
      <vt:lpstr>Century Gothic</vt:lpstr>
      <vt:lpstr>Tahoma</vt:lpstr>
      <vt:lpstr>Wingdings 3</vt:lpstr>
      <vt:lpstr>Slice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hossein</dc:creator>
  <cp:lastModifiedBy>Zarei</cp:lastModifiedBy>
  <cp:revision>192</cp:revision>
  <dcterms:created xsi:type="dcterms:W3CDTF">2019-09-28T15:36:12Z</dcterms:created>
  <dcterms:modified xsi:type="dcterms:W3CDTF">2024-03-05T21:10:26Z</dcterms:modified>
</cp:coreProperties>
</file>