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0" r:id="rId4"/>
    <p:sldId id="258" r:id="rId5"/>
    <p:sldId id="310" r:id="rId6"/>
    <p:sldId id="311" r:id="rId7"/>
    <p:sldId id="312" r:id="rId8"/>
    <p:sldId id="339" r:id="rId9"/>
    <p:sldId id="314" r:id="rId10"/>
    <p:sldId id="313" r:id="rId11"/>
    <p:sldId id="315" r:id="rId12"/>
    <p:sldId id="316" r:id="rId13"/>
    <p:sldId id="317" r:id="rId14"/>
    <p:sldId id="319" r:id="rId15"/>
    <p:sldId id="320" r:id="rId16"/>
    <p:sldId id="321" r:id="rId17"/>
    <p:sldId id="322" r:id="rId18"/>
    <p:sldId id="279" r:id="rId19"/>
    <p:sldId id="259" r:id="rId20"/>
    <p:sldId id="324" r:id="rId21"/>
    <p:sldId id="325" r:id="rId22"/>
    <p:sldId id="328" r:id="rId23"/>
    <p:sldId id="329" r:id="rId24"/>
    <p:sldId id="327" r:id="rId25"/>
    <p:sldId id="326" r:id="rId26"/>
    <p:sldId id="260" r:id="rId27"/>
    <p:sldId id="262" r:id="rId28"/>
    <p:sldId id="261" r:id="rId29"/>
    <p:sldId id="263" r:id="rId30"/>
    <p:sldId id="330" r:id="rId31"/>
    <p:sldId id="331" r:id="rId32"/>
    <p:sldId id="336" r:id="rId33"/>
    <p:sldId id="342" r:id="rId34"/>
    <p:sldId id="265" r:id="rId35"/>
    <p:sldId id="276" r:id="rId36"/>
    <p:sldId id="333" r:id="rId37"/>
    <p:sldId id="334" r:id="rId38"/>
    <p:sldId id="266" r:id="rId39"/>
    <p:sldId id="318" r:id="rId40"/>
    <p:sldId id="343" r:id="rId41"/>
    <p:sldId id="344" r:id="rId42"/>
    <p:sldId id="345" r:id="rId43"/>
    <p:sldId id="346" r:id="rId44"/>
    <p:sldId id="347" r:id="rId45"/>
    <p:sldId id="338" r:id="rId46"/>
    <p:sldId id="281" r:id="rId47"/>
    <p:sldId id="286" r:id="rId48"/>
    <p:sldId id="285" r:id="rId49"/>
    <p:sldId id="287" r:id="rId50"/>
    <p:sldId id="288" r:id="rId51"/>
    <p:sldId id="289" r:id="rId52"/>
    <p:sldId id="337" r:id="rId53"/>
    <p:sldId id="278"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0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AEBC91-5FE9-4842-908B-9A48F4B277AE}" type="datetimeFigureOut">
              <a:rPr lang="en-US" smtClean="0"/>
              <a:pPr/>
              <a:t>7/8/2011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10CF8-91EE-49AA-9A80-30CFDE49C0AE}" type="slidenum">
              <a:rPr lang="en-US" smtClean="0"/>
              <a:pPr/>
              <a:t>‹#›</a:t>
            </a:fld>
            <a:endParaRPr lang="en-US"/>
          </a:p>
        </p:txBody>
      </p:sp>
    </p:spTree>
    <p:extLst>
      <p:ext uri="{BB962C8B-B14F-4D97-AF65-F5344CB8AC3E}">
        <p14:creationId xmlns:p14="http://schemas.microsoft.com/office/powerpoint/2010/main" val="317395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AEBC91-5FE9-4842-908B-9A48F4B277AE}" type="datetimeFigureOut">
              <a:rPr lang="en-US" smtClean="0"/>
              <a:pPr/>
              <a:t>7/8/2011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10CF8-91EE-49AA-9A80-30CFDE49C0AE}" type="slidenum">
              <a:rPr lang="en-US" smtClean="0"/>
              <a:pPr/>
              <a:t>‹#›</a:t>
            </a:fld>
            <a:endParaRPr lang="en-US"/>
          </a:p>
        </p:txBody>
      </p:sp>
    </p:spTree>
    <p:extLst>
      <p:ext uri="{BB962C8B-B14F-4D97-AF65-F5344CB8AC3E}">
        <p14:creationId xmlns:p14="http://schemas.microsoft.com/office/powerpoint/2010/main" val="1323623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AEBC91-5FE9-4842-908B-9A48F4B277AE}" type="datetimeFigureOut">
              <a:rPr lang="en-US" smtClean="0"/>
              <a:pPr/>
              <a:t>7/8/2011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10CF8-91EE-49AA-9A80-30CFDE49C0AE}" type="slidenum">
              <a:rPr lang="en-US" smtClean="0"/>
              <a:pPr/>
              <a:t>‹#›</a:t>
            </a:fld>
            <a:endParaRPr lang="en-US"/>
          </a:p>
        </p:txBody>
      </p:sp>
    </p:spTree>
    <p:extLst>
      <p:ext uri="{BB962C8B-B14F-4D97-AF65-F5344CB8AC3E}">
        <p14:creationId xmlns:p14="http://schemas.microsoft.com/office/powerpoint/2010/main" val="3434192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AEBC91-5FE9-4842-908B-9A48F4B277AE}" type="datetimeFigureOut">
              <a:rPr lang="en-US" smtClean="0"/>
              <a:pPr/>
              <a:t>7/8/2011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10CF8-91EE-49AA-9A80-30CFDE49C0AE}" type="slidenum">
              <a:rPr lang="en-US" smtClean="0"/>
              <a:pPr/>
              <a:t>‹#›</a:t>
            </a:fld>
            <a:endParaRPr lang="en-US"/>
          </a:p>
        </p:txBody>
      </p:sp>
    </p:spTree>
    <p:extLst>
      <p:ext uri="{BB962C8B-B14F-4D97-AF65-F5344CB8AC3E}">
        <p14:creationId xmlns:p14="http://schemas.microsoft.com/office/powerpoint/2010/main" val="2063959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AEBC91-5FE9-4842-908B-9A48F4B277AE}" type="datetimeFigureOut">
              <a:rPr lang="en-US" smtClean="0"/>
              <a:pPr/>
              <a:t>7/8/2011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10CF8-91EE-49AA-9A80-30CFDE49C0AE}" type="slidenum">
              <a:rPr lang="en-US" smtClean="0"/>
              <a:pPr/>
              <a:t>‹#›</a:t>
            </a:fld>
            <a:endParaRPr lang="en-US"/>
          </a:p>
        </p:txBody>
      </p:sp>
    </p:spTree>
    <p:extLst>
      <p:ext uri="{BB962C8B-B14F-4D97-AF65-F5344CB8AC3E}">
        <p14:creationId xmlns:p14="http://schemas.microsoft.com/office/powerpoint/2010/main" val="1108821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AEBC91-5FE9-4842-908B-9A48F4B277AE}" type="datetimeFigureOut">
              <a:rPr lang="en-US" smtClean="0"/>
              <a:pPr/>
              <a:t>7/8/2011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10CF8-91EE-49AA-9A80-30CFDE49C0AE}" type="slidenum">
              <a:rPr lang="en-US" smtClean="0"/>
              <a:pPr/>
              <a:t>‹#›</a:t>
            </a:fld>
            <a:endParaRPr lang="en-US"/>
          </a:p>
        </p:txBody>
      </p:sp>
    </p:spTree>
    <p:extLst>
      <p:ext uri="{BB962C8B-B14F-4D97-AF65-F5344CB8AC3E}">
        <p14:creationId xmlns:p14="http://schemas.microsoft.com/office/powerpoint/2010/main" val="945352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AEBC91-5FE9-4842-908B-9A48F4B277AE}" type="datetimeFigureOut">
              <a:rPr lang="en-US" smtClean="0"/>
              <a:pPr/>
              <a:t>7/8/2011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F10CF8-91EE-49AA-9A80-30CFDE49C0AE}" type="slidenum">
              <a:rPr lang="en-US" smtClean="0"/>
              <a:pPr/>
              <a:t>‹#›</a:t>
            </a:fld>
            <a:endParaRPr lang="en-US"/>
          </a:p>
        </p:txBody>
      </p:sp>
    </p:spTree>
    <p:extLst>
      <p:ext uri="{BB962C8B-B14F-4D97-AF65-F5344CB8AC3E}">
        <p14:creationId xmlns:p14="http://schemas.microsoft.com/office/powerpoint/2010/main" val="4176557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AEBC91-5FE9-4842-908B-9A48F4B277AE}" type="datetimeFigureOut">
              <a:rPr lang="en-US" smtClean="0"/>
              <a:pPr/>
              <a:t>7/8/2011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F10CF8-91EE-49AA-9A80-30CFDE49C0AE}" type="slidenum">
              <a:rPr lang="en-US" smtClean="0"/>
              <a:pPr/>
              <a:t>‹#›</a:t>
            </a:fld>
            <a:endParaRPr lang="en-US"/>
          </a:p>
        </p:txBody>
      </p:sp>
    </p:spTree>
    <p:extLst>
      <p:ext uri="{BB962C8B-B14F-4D97-AF65-F5344CB8AC3E}">
        <p14:creationId xmlns:p14="http://schemas.microsoft.com/office/powerpoint/2010/main" val="2748678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AEBC91-5FE9-4842-908B-9A48F4B277AE}" type="datetimeFigureOut">
              <a:rPr lang="en-US" smtClean="0"/>
              <a:pPr/>
              <a:t>7/8/2011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F10CF8-91EE-49AA-9A80-30CFDE49C0AE}" type="slidenum">
              <a:rPr lang="en-US" smtClean="0"/>
              <a:pPr/>
              <a:t>‹#›</a:t>
            </a:fld>
            <a:endParaRPr lang="en-US"/>
          </a:p>
        </p:txBody>
      </p:sp>
    </p:spTree>
    <p:extLst>
      <p:ext uri="{BB962C8B-B14F-4D97-AF65-F5344CB8AC3E}">
        <p14:creationId xmlns:p14="http://schemas.microsoft.com/office/powerpoint/2010/main" val="2671023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AEBC91-5FE9-4842-908B-9A48F4B277AE}" type="datetimeFigureOut">
              <a:rPr lang="en-US" smtClean="0"/>
              <a:pPr/>
              <a:t>7/8/2011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10CF8-91EE-49AA-9A80-30CFDE49C0AE}" type="slidenum">
              <a:rPr lang="en-US" smtClean="0"/>
              <a:pPr/>
              <a:t>‹#›</a:t>
            </a:fld>
            <a:endParaRPr lang="en-US"/>
          </a:p>
        </p:txBody>
      </p:sp>
    </p:spTree>
    <p:extLst>
      <p:ext uri="{BB962C8B-B14F-4D97-AF65-F5344CB8AC3E}">
        <p14:creationId xmlns:p14="http://schemas.microsoft.com/office/powerpoint/2010/main" val="824073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AEBC91-5FE9-4842-908B-9A48F4B277AE}" type="datetimeFigureOut">
              <a:rPr lang="en-US" smtClean="0"/>
              <a:pPr/>
              <a:t>7/8/2011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10CF8-91EE-49AA-9A80-30CFDE49C0AE}" type="slidenum">
              <a:rPr lang="en-US" smtClean="0"/>
              <a:pPr/>
              <a:t>‹#›</a:t>
            </a:fld>
            <a:endParaRPr lang="en-US"/>
          </a:p>
        </p:txBody>
      </p:sp>
    </p:spTree>
    <p:extLst>
      <p:ext uri="{BB962C8B-B14F-4D97-AF65-F5344CB8AC3E}">
        <p14:creationId xmlns:p14="http://schemas.microsoft.com/office/powerpoint/2010/main" val="1606068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AEBC91-5FE9-4842-908B-9A48F4B277AE}" type="datetimeFigureOut">
              <a:rPr lang="en-US" smtClean="0"/>
              <a:pPr/>
              <a:t>7/8/2011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10CF8-91EE-49AA-9A80-30CFDE49C0AE}" type="slidenum">
              <a:rPr lang="en-US" smtClean="0"/>
              <a:pPr/>
              <a:t>‹#›</a:t>
            </a:fld>
            <a:endParaRPr lang="en-US"/>
          </a:p>
        </p:txBody>
      </p:sp>
    </p:spTree>
    <p:extLst>
      <p:ext uri="{BB962C8B-B14F-4D97-AF65-F5344CB8AC3E}">
        <p14:creationId xmlns:p14="http://schemas.microsoft.com/office/powerpoint/2010/main" val="3916503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3.jpe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microsoft.com/office/2007/relationships/hdphoto" Target="../media/hdphoto18.wdp"/></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0.jpeg"/><Relationship Id="rId2" Type="http://schemas.openxmlformats.org/officeDocument/2006/relationships/image" Target="../media/image66.jpeg"/><Relationship Id="rId1" Type="http://schemas.openxmlformats.org/officeDocument/2006/relationships/slideLayout" Target="../slideLayouts/slideLayout4.xml"/><Relationship Id="rId6" Type="http://schemas.openxmlformats.org/officeDocument/2006/relationships/image" Target="../media/image69.jpeg"/><Relationship Id="rId5" Type="http://schemas.microsoft.com/office/2007/relationships/hdphoto" Target="../media/hdphoto19.wdp"/><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6.jpeg"/><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microsoft.com/office/2007/relationships/hdphoto" Target="../media/hdphoto24.wdp"/></Relationships>
</file>

<file path=ppt/slides/_rels/slide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4.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jpe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artisticPlasticWrap/>
                    </a14:imgEffect>
                    <a14:imgEffect>
                      <a14:sharpenSoften amount="50000"/>
                    </a14:imgEffect>
                    <a14:imgEffect>
                      <a14:colorTemperature colorTemp="88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66060" cy="7533456"/>
          </a:xfrm>
          <a:prstGeom prst="rect">
            <a:avLst/>
          </a:prstGeom>
        </p:spPr>
      </p:pic>
    </p:spTree>
    <p:extLst>
      <p:ext uri="{BB962C8B-B14F-4D97-AF65-F5344CB8AC3E}">
        <p14:creationId xmlns:p14="http://schemas.microsoft.com/office/powerpoint/2010/main" val="3225739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116632"/>
            <a:ext cx="6707088" cy="850106"/>
          </a:xfrm>
        </p:spPr>
        <p:txBody>
          <a:bodyPr>
            <a:normAutofit/>
          </a:bodyPr>
          <a:lstStyle/>
          <a:p>
            <a:r>
              <a:rPr lang="fa-IR" sz="4000" dirty="0" smtClean="0">
                <a:cs typeface="2  Titr" pitchFamily="2" charset="-78"/>
              </a:rPr>
              <a:t>حریم به جای حبس</a:t>
            </a:r>
            <a:endParaRPr lang="en-US" sz="4000" dirty="0">
              <a:cs typeface="2  Titr"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9159"/>
            <a:ext cx="9144000" cy="2020741"/>
          </a:xfrm>
          <a:prstGeom prst="rect">
            <a:avLst/>
          </a:prstGeom>
        </p:spPr>
      </p:pic>
      <p:sp>
        <p:nvSpPr>
          <p:cNvPr id="3" name="Content Placeholder 2"/>
          <p:cNvSpPr>
            <a:spLocks noGrp="1"/>
          </p:cNvSpPr>
          <p:nvPr>
            <p:ph idx="1"/>
          </p:nvPr>
        </p:nvSpPr>
        <p:spPr>
          <a:xfrm>
            <a:off x="2051721" y="1124744"/>
            <a:ext cx="7092280" cy="5400600"/>
          </a:xfrm>
        </p:spPr>
        <p:txBody>
          <a:bodyPr>
            <a:normAutofit/>
          </a:bodyPr>
          <a:lstStyle/>
          <a:p>
            <a:pPr marL="0" indent="0" algn="r">
              <a:buNone/>
            </a:pPr>
            <a:r>
              <a:rPr lang="fa-IR" dirty="0" smtClean="0">
                <a:cs typeface="2  Koodak" pitchFamily="2" charset="-78"/>
              </a:rPr>
              <a:t>اسلام می گوید :</a:t>
            </a:r>
            <a:r>
              <a:rPr lang="fa-IR" sz="3600" dirty="0" smtClean="0">
                <a:cs typeface="2  Koodak" pitchFamily="2" charset="-78"/>
              </a:rPr>
              <a:t> </a:t>
            </a:r>
            <a:r>
              <a:rPr lang="fa-IR" sz="3600" u="sng" dirty="0" smtClean="0">
                <a:solidFill>
                  <a:srgbClr val="00B050"/>
                </a:solidFill>
                <a:cs typeface="2  Koodak" pitchFamily="2" charset="-78"/>
              </a:rPr>
              <a:t>نه حبس نه اختلاط ،بلکه حریم</a:t>
            </a:r>
            <a:r>
              <a:rPr lang="fa-IR" dirty="0" smtClean="0">
                <a:cs typeface="2  Koodak" pitchFamily="2" charset="-78"/>
              </a:rPr>
              <a:t>.</a:t>
            </a:r>
          </a:p>
          <a:p>
            <a:pPr marL="0" indent="0" algn="r">
              <a:buNone/>
            </a:pPr>
            <a:endParaRPr lang="fa-IR" dirty="0" smtClean="0">
              <a:cs typeface="2  Koodak" pitchFamily="2" charset="-78"/>
            </a:endParaRPr>
          </a:p>
          <a:p>
            <a:pPr marL="0" indent="0" algn="r">
              <a:buNone/>
            </a:pPr>
            <a:r>
              <a:rPr lang="fa-IR" dirty="0" smtClean="0">
                <a:cs typeface="2  Koodak" pitchFamily="2" charset="-78"/>
              </a:rPr>
              <a:t>سنت جاری مسلمانان از زمان رسول خدا صل الله علیه و آله همین بوده است که زنان از شرکت در مجالس و مجامع </a:t>
            </a:r>
            <a:r>
              <a:rPr lang="fa-IR" u="sng" dirty="0" smtClean="0">
                <a:solidFill>
                  <a:schemeClr val="accent2">
                    <a:lumMod val="75000"/>
                  </a:schemeClr>
                </a:solidFill>
                <a:cs typeface="2  Koodak" pitchFamily="2" charset="-78"/>
              </a:rPr>
              <a:t>منع نمی شدند </a:t>
            </a:r>
            <a:r>
              <a:rPr lang="fa-IR" dirty="0" smtClean="0">
                <a:cs typeface="2  Koodak" pitchFamily="2" charset="-78"/>
              </a:rPr>
              <a:t>، ولی همواره اصل «حریم» رعایت شده است.</a:t>
            </a:r>
          </a:p>
          <a:p>
            <a:pPr marL="0" indent="0" algn="r">
              <a:buNone/>
            </a:pPr>
            <a:r>
              <a:rPr lang="fa-IR" dirty="0" smtClean="0">
                <a:cs typeface="2  Koodak" pitchFamily="2" charset="-78"/>
              </a:rPr>
              <a:t>در مساجد و مجامع ، حتی در کوچه و معبر ، زن با مرد </a:t>
            </a:r>
            <a:r>
              <a:rPr lang="fa-IR" u="sng" dirty="0" smtClean="0">
                <a:solidFill>
                  <a:schemeClr val="accent2">
                    <a:lumMod val="75000"/>
                  </a:schemeClr>
                </a:solidFill>
                <a:cs typeface="2  Koodak" pitchFamily="2" charset="-78"/>
              </a:rPr>
              <a:t>مختلط نبوده </a:t>
            </a:r>
            <a:r>
              <a:rPr lang="fa-IR" dirty="0" smtClean="0">
                <a:cs typeface="2  Koodak" pitchFamily="2" charset="-78"/>
              </a:rPr>
              <a:t>است.</a:t>
            </a:r>
          </a:p>
          <a:p>
            <a:pPr marL="0" indent="0" algn="r">
              <a:buNone/>
            </a:pPr>
            <a:r>
              <a:rPr lang="fa-IR" sz="1200" dirty="0" smtClean="0">
                <a:cs typeface="2  Koodak" pitchFamily="2" charset="-78"/>
              </a:rPr>
              <a:t>شهید مطهری</a:t>
            </a:r>
            <a:endParaRPr lang="en-US" sz="1200" dirty="0">
              <a:cs typeface="2  Koodak"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404664"/>
            <a:ext cx="1925135" cy="410513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30853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3000"/>
                                        <p:tgtEl>
                                          <p:spTgt spid="3">
                                            <p:txEl>
                                              <p:pRg st="2" end="2"/>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p:cTn id="12" dur="5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3" dur="5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4" dur="5000"/>
                                        <p:tgtEl>
                                          <p:spTgt spid="3">
                                            <p:txEl>
                                              <p:pRg st="3" end="3"/>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p:cTn id="17" dur="5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8" dur="5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9" dur="5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06"/>
            <a:ext cx="9756576" cy="6842388"/>
          </a:xfrm>
          <a:prstGeom prst="rect">
            <a:avLst/>
          </a:prstGeom>
        </p:spPr>
      </p:pic>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983865">
            <a:off x="494830" y="415442"/>
            <a:ext cx="4018248" cy="59125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itle 1"/>
          <p:cNvSpPr>
            <a:spLocks noGrp="1"/>
          </p:cNvSpPr>
          <p:nvPr>
            <p:ph type="title"/>
          </p:nvPr>
        </p:nvSpPr>
        <p:spPr>
          <a:xfrm rot="1403045">
            <a:off x="1162935" y="463837"/>
            <a:ext cx="488903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fa-IR"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جهانی شدن حجاب</a:t>
            </a: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130458"/>
            <a:ext cx="3696250" cy="670340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49924" y="3105592"/>
            <a:ext cx="3456384" cy="370780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33870802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652">
                                          <p:stCondLst>
                                            <p:cond delay="0"/>
                                          </p:stCondLst>
                                        </p:cTn>
                                        <p:tgtEl>
                                          <p:spTgt spid="7"/>
                                        </p:tgtEl>
                                      </p:cBhvr>
                                    </p:animEffect>
                                    <p:anim calcmode="lin" valueType="num">
                                      <p:cBhvr>
                                        <p:cTn id="8" dur="2050"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747"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747" tmFilter="0, 0; 0.125,0.2665; 0.25,0.4; 0.375,0.465; 0.5,0.5;  0.625,0.535; 0.75,0.6; 0.875,0.7335; 1,1">
                                          <p:stCondLst>
                                            <p:cond delay="747"/>
                                          </p:stCondLst>
                                        </p:cTn>
                                        <p:tgtEl>
                                          <p:spTgt spid="7"/>
                                        </p:tgtEl>
                                        <p:attrNameLst>
                                          <p:attrName>ppt_y</p:attrName>
                                        </p:attrNameLst>
                                      </p:cBhvr>
                                      <p:tavLst>
                                        <p:tav tm="0" fmla="#ppt_y-sin(pi*$)/9">
                                          <p:val>
                                            <p:fltVal val="0"/>
                                          </p:val>
                                        </p:tav>
                                        <p:tav tm="100000">
                                          <p:val>
                                            <p:fltVal val="1"/>
                                          </p:val>
                                        </p:tav>
                                      </p:tavLst>
                                    </p:anim>
                                    <p:anim calcmode="lin" valueType="num">
                                      <p:cBhvr>
                                        <p:cTn id="11" dur="373" tmFilter="0, 0; 0.125,0.2665; 0.25,0.4; 0.375,0.465; 0.5,0.5;  0.625,0.535; 0.75,0.6; 0.875,0.7335; 1,1">
                                          <p:stCondLst>
                                            <p:cond delay="1490"/>
                                          </p:stCondLst>
                                        </p:cTn>
                                        <p:tgtEl>
                                          <p:spTgt spid="7"/>
                                        </p:tgtEl>
                                        <p:attrNameLst>
                                          <p:attrName>ppt_y</p:attrName>
                                        </p:attrNameLst>
                                      </p:cBhvr>
                                      <p:tavLst>
                                        <p:tav tm="0" fmla="#ppt_y-sin(pi*$)/27">
                                          <p:val>
                                            <p:fltVal val="0"/>
                                          </p:val>
                                        </p:tav>
                                        <p:tav tm="100000">
                                          <p:val>
                                            <p:fltVal val="1"/>
                                          </p:val>
                                        </p:tav>
                                      </p:tavLst>
                                    </p:anim>
                                    <p:anim calcmode="lin" valueType="num">
                                      <p:cBhvr>
                                        <p:cTn id="12" dur="185" tmFilter="0, 0; 0.125,0.2665; 0.25,0.4; 0.375,0.465; 0.5,0.5;  0.625,0.535; 0.75,0.6; 0.875,0.7335; 1,1">
                                          <p:stCondLst>
                                            <p:cond delay="1863"/>
                                          </p:stCondLst>
                                        </p:cTn>
                                        <p:tgtEl>
                                          <p:spTgt spid="7"/>
                                        </p:tgtEl>
                                        <p:attrNameLst>
                                          <p:attrName>ppt_y</p:attrName>
                                        </p:attrNameLst>
                                      </p:cBhvr>
                                      <p:tavLst>
                                        <p:tav tm="0" fmla="#ppt_y-sin(pi*$)/81">
                                          <p:val>
                                            <p:fltVal val="0"/>
                                          </p:val>
                                        </p:tav>
                                        <p:tav tm="100000">
                                          <p:val>
                                            <p:fltVal val="1"/>
                                          </p:val>
                                        </p:tav>
                                      </p:tavLst>
                                    </p:anim>
                                    <p:animScale>
                                      <p:cBhvr>
                                        <p:cTn id="13" dur="29">
                                          <p:stCondLst>
                                            <p:cond delay="731"/>
                                          </p:stCondLst>
                                        </p:cTn>
                                        <p:tgtEl>
                                          <p:spTgt spid="7"/>
                                        </p:tgtEl>
                                      </p:cBhvr>
                                      <p:to x="100000" y="60000"/>
                                    </p:animScale>
                                    <p:animScale>
                                      <p:cBhvr>
                                        <p:cTn id="14" dur="187" decel="50000">
                                          <p:stCondLst>
                                            <p:cond delay="761"/>
                                          </p:stCondLst>
                                        </p:cTn>
                                        <p:tgtEl>
                                          <p:spTgt spid="7"/>
                                        </p:tgtEl>
                                      </p:cBhvr>
                                      <p:to x="100000" y="100000"/>
                                    </p:animScale>
                                    <p:animScale>
                                      <p:cBhvr>
                                        <p:cTn id="15" dur="29">
                                          <p:stCondLst>
                                            <p:cond delay="1476"/>
                                          </p:stCondLst>
                                        </p:cTn>
                                        <p:tgtEl>
                                          <p:spTgt spid="7"/>
                                        </p:tgtEl>
                                      </p:cBhvr>
                                      <p:to x="100000" y="80000"/>
                                    </p:animScale>
                                    <p:animScale>
                                      <p:cBhvr>
                                        <p:cTn id="16" dur="187" decel="50000">
                                          <p:stCondLst>
                                            <p:cond delay="1505"/>
                                          </p:stCondLst>
                                        </p:cTn>
                                        <p:tgtEl>
                                          <p:spTgt spid="7"/>
                                        </p:tgtEl>
                                      </p:cBhvr>
                                      <p:to x="100000" y="100000"/>
                                    </p:animScale>
                                    <p:animScale>
                                      <p:cBhvr>
                                        <p:cTn id="17" dur="29">
                                          <p:stCondLst>
                                            <p:cond delay="1847"/>
                                          </p:stCondLst>
                                        </p:cTn>
                                        <p:tgtEl>
                                          <p:spTgt spid="7"/>
                                        </p:tgtEl>
                                      </p:cBhvr>
                                      <p:to x="100000" y="90000"/>
                                    </p:animScale>
                                    <p:animScale>
                                      <p:cBhvr>
                                        <p:cTn id="18" dur="187" decel="50000">
                                          <p:stCondLst>
                                            <p:cond delay="1876"/>
                                          </p:stCondLst>
                                        </p:cTn>
                                        <p:tgtEl>
                                          <p:spTgt spid="7"/>
                                        </p:tgtEl>
                                      </p:cBhvr>
                                      <p:to x="100000" y="100000"/>
                                    </p:animScale>
                                    <p:animScale>
                                      <p:cBhvr>
                                        <p:cTn id="19" dur="29">
                                          <p:stCondLst>
                                            <p:cond delay="2034"/>
                                          </p:stCondLst>
                                        </p:cTn>
                                        <p:tgtEl>
                                          <p:spTgt spid="7"/>
                                        </p:tgtEl>
                                      </p:cBhvr>
                                      <p:to x="100000" y="95000"/>
                                    </p:animScale>
                                    <p:animScale>
                                      <p:cBhvr>
                                        <p:cTn id="20" dur="187" decel="50000">
                                          <p:stCondLst>
                                            <p:cond delay="2063"/>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1160">
                                          <p:stCondLst>
                                            <p:cond delay="0"/>
                                          </p:stCondLst>
                                        </p:cTn>
                                        <p:tgtEl>
                                          <p:spTgt spid="2050"/>
                                        </p:tgtEl>
                                      </p:cBhvr>
                                    </p:animEffect>
                                    <p:anim calcmode="lin" valueType="num">
                                      <p:cBhvr>
                                        <p:cTn id="24" dur="3644"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5" dur="1328"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6" dur="1328" tmFilter="0, 0; 0.125,0.2665; 0.25,0.4; 0.375,0.465; 0.5,0.5;  0.625,0.535; 0.75,0.6; 0.875,0.7335; 1,1">
                                          <p:stCondLst>
                                            <p:cond delay="1328"/>
                                          </p:stCondLst>
                                        </p:cTn>
                                        <p:tgtEl>
                                          <p:spTgt spid="2050"/>
                                        </p:tgtEl>
                                        <p:attrNameLst>
                                          <p:attrName>ppt_y</p:attrName>
                                        </p:attrNameLst>
                                      </p:cBhvr>
                                      <p:tavLst>
                                        <p:tav tm="0" fmla="#ppt_y-sin(pi*$)/9">
                                          <p:val>
                                            <p:fltVal val="0"/>
                                          </p:val>
                                        </p:tav>
                                        <p:tav tm="100000">
                                          <p:val>
                                            <p:fltVal val="1"/>
                                          </p:val>
                                        </p:tav>
                                      </p:tavLst>
                                    </p:anim>
                                    <p:anim calcmode="lin" valueType="num">
                                      <p:cBhvr>
                                        <p:cTn id="27" dur="664" tmFilter="0, 0; 0.125,0.2665; 0.25,0.4; 0.375,0.465; 0.5,0.5;  0.625,0.535; 0.75,0.6; 0.875,0.7335; 1,1">
                                          <p:stCondLst>
                                            <p:cond delay="2648"/>
                                          </p:stCondLst>
                                        </p:cTn>
                                        <p:tgtEl>
                                          <p:spTgt spid="2050"/>
                                        </p:tgtEl>
                                        <p:attrNameLst>
                                          <p:attrName>ppt_y</p:attrName>
                                        </p:attrNameLst>
                                      </p:cBhvr>
                                      <p:tavLst>
                                        <p:tav tm="0" fmla="#ppt_y-sin(pi*$)/27">
                                          <p:val>
                                            <p:fltVal val="0"/>
                                          </p:val>
                                        </p:tav>
                                        <p:tav tm="100000">
                                          <p:val>
                                            <p:fltVal val="1"/>
                                          </p:val>
                                        </p:tav>
                                      </p:tavLst>
                                    </p:anim>
                                    <p:anim calcmode="lin" valueType="num">
                                      <p:cBhvr>
                                        <p:cTn id="28" dur="328" tmFilter="0, 0; 0.125,0.2665; 0.25,0.4; 0.375,0.465; 0.5,0.5;  0.625,0.535; 0.75,0.6; 0.875,0.7335; 1,1">
                                          <p:stCondLst>
                                            <p:cond delay="3312"/>
                                          </p:stCondLst>
                                        </p:cTn>
                                        <p:tgtEl>
                                          <p:spTgt spid="2050"/>
                                        </p:tgtEl>
                                        <p:attrNameLst>
                                          <p:attrName>ppt_y</p:attrName>
                                        </p:attrNameLst>
                                      </p:cBhvr>
                                      <p:tavLst>
                                        <p:tav tm="0" fmla="#ppt_y-sin(pi*$)/81">
                                          <p:val>
                                            <p:fltVal val="0"/>
                                          </p:val>
                                        </p:tav>
                                        <p:tav tm="100000">
                                          <p:val>
                                            <p:fltVal val="1"/>
                                          </p:val>
                                        </p:tav>
                                      </p:tavLst>
                                    </p:anim>
                                    <p:animScale>
                                      <p:cBhvr>
                                        <p:cTn id="29" dur="52">
                                          <p:stCondLst>
                                            <p:cond delay="1300"/>
                                          </p:stCondLst>
                                        </p:cTn>
                                        <p:tgtEl>
                                          <p:spTgt spid="2050"/>
                                        </p:tgtEl>
                                      </p:cBhvr>
                                      <p:to x="100000" y="60000"/>
                                    </p:animScale>
                                    <p:animScale>
                                      <p:cBhvr>
                                        <p:cTn id="30" dur="332" decel="50000">
                                          <p:stCondLst>
                                            <p:cond delay="1352"/>
                                          </p:stCondLst>
                                        </p:cTn>
                                        <p:tgtEl>
                                          <p:spTgt spid="2050"/>
                                        </p:tgtEl>
                                      </p:cBhvr>
                                      <p:to x="100000" y="100000"/>
                                    </p:animScale>
                                    <p:animScale>
                                      <p:cBhvr>
                                        <p:cTn id="31" dur="52">
                                          <p:stCondLst>
                                            <p:cond delay="2624"/>
                                          </p:stCondLst>
                                        </p:cTn>
                                        <p:tgtEl>
                                          <p:spTgt spid="2050"/>
                                        </p:tgtEl>
                                      </p:cBhvr>
                                      <p:to x="100000" y="80000"/>
                                    </p:animScale>
                                    <p:animScale>
                                      <p:cBhvr>
                                        <p:cTn id="32" dur="332" decel="50000">
                                          <p:stCondLst>
                                            <p:cond delay="2676"/>
                                          </p:stCondLst>
                                        </p:cTn>
                                        <p:tgtEl>
                                          <p:spTgt spid="2050"/>
                                        </p:tgtEl>
                                      </p:cBhvr>
                                      <p:to x="100000" y="100000"/>
                                    </p:animScale>
                                    <p:animScale>
                                      <p:cBhvr>
                                        <p:cTn id="33" dur="52">
                                          <p:stCondLst>
                                            <p:cond delay="3284"/>
                                          </p:stCondLst>
                                        </p:cTn>
                                        <p:tgtEl>
                                          <p:spTgt spid="2050"/>
                                        </p:tgtEl>
                                      </p:cBhvr>
                                      <p:to x="100000" y="90000"/>
                                    </p:animScale>
                                    <p:animScale>
                                      <p:cBhvr>
                                        <p:cTn id="34" dur="332" decel="50000">
                                          <p:stCondLst>
                                            <p:cond delay="3336"/>
                                          </p:stCondLst>
                                        </p:cTn>
                                        <p:tgtEl>
                                          <p:spTgt spid="2050"/>
                                        </p:tgtEl>
                                      </p:cBhvr>
                                      <p:to x="100000" y="100000"/>
                                    </p:animScale>
                                    <p:animScale>
                                      <p:cBhvr>
                                        <p:cTn id="35" dur="52">
                                          <p:stCondLst>
                                            <p:cond delay="3616"/>
                                          </p:stCondLst>
                                        </p:cTn>
                                        <p:tgtEl>
                                          <p:spTgt spid="2050"/>
                                        </p:tgtEl>
                                      </p:cBhvr>
                                      <p:to x="100000" y="95000"/>
                                    </p:animScale>
                                    <p:animScale>
                                      <p:cBhvr>
                                        <p:cTn id="36" dur="332" decel="50000">
                                          <p:stCondLst>
                                            <p:cond delay="3668"/>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945" y="0"/>
            <a:ext cx="9132109"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60" y="-539514"/>
            <a:ext cx="5112568" cy="7661105"/>
          </a:xfrm>
          <a:prstGeom prst="rect">
            <a:avLst/>
          </a:prstGeom>
          <a:ln>
            <a:noFill/>
          </a:ln>
          <a:effectLst>
            <a:softEdge rad="112500"/>
          </a:effectLst>
        </p:spPr>
      </p:pic>
      <p:sp>
        <p:nvSpPr>
          <p:cNvPr id="2" name="Title 1"/>
          <p:cNvSpPr>
            <a:spLocks noGrp="1"/>
          </p:cNvSpPr>
          <p:nvPr>
            <p:ph type="title"/>
          </p:nvPr>
        </p:nvSpPr>
        <p:spPr>
          <a:xfrm>
            <a:off x="755576" y="2526"/>
            <a:ext cx="5050904" cy="1143000"/>
          </a:xfrm>
        </p:spPr>
        <p:txBody>
          <a:bodyPr>
            <a:noAutofit/>
          </a:bodyPr>
          <a:lstStyle/>
          <a:p>
            <a:r>
              <a:rPr lang="fa-IR"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آمار حجاب در ترکیه</a:t>
            </a: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5" name="Content Placeholder 4"/>
          <p:cNvSpPr>
            <a:spLocks noGrp="1"/>
          </p:cNvSpPr>
          <p:nvPr>
            <p:ph idx="1"/>
          </p:nvPr>
        </p:nvSpPr>
        <p:spPr>
          <a:xfrm>
            <a:off x="0" y="1556791"/>
            <a:ext cx="4211960" cy="5564799"/>
          </a:xfrm>
        </p:spPr>
        <p:txBody>
          <a:bodyPr>
            <a:normAutofit/>
          </a:bodyPr>
          <a:lstStyle/>
          <a:p>
            <a:pPr marL="0" indent="0" algn="r">
              <a:lnSpc>
                <a:spcPct val="150000"/>
              </a:lnSpc>
              <a:buNone/>
            </a:pPr>
            <a:r>
              <a:rPr lang="fa-IR" sz="2800" dirty="0">
                <a:cs typeface="2  Titr" pitchFamily="2" charset="-78"/>
              </a:rPr>
              <a:t>نتایج یک بررسی در ترکیه نشان</a:t>
            </a:r>
          </a:p>
          <a:p>
            <a:pPr marL="0" indent="0" algn="r">
              <a:lnSpc>
                <a:spcPct val="150000"/>
              </a:lnSpc>
              <a:buNone/>
            </a:pPr>
            <a:r>
              <a:rPr lang="fa-IR" sz="2800" dirty="0">
                <a:cs typeface="2  Titr" pitchFamily="2" charset="-78"/>
              </a:rPr>
              <a:t> می دهد که در چند سال اخیر، تعداد </a:t>
            </a:r>
            <a:r>
              <a:rPr lang="fa-IR" sz="2800" dirty="0">
                <a:solidFill>
                  <a:srgbClr val="FF0000"/>
                </a:solidFill>
                <a:cs typeface="2  Titr" pitchFamily="2" charset="-78"/>
              </a:rPr>
              <a:t>بانوان با حجاب </a:t>
            </a:r>
            <a:r>
              <a:rPr lang="fa-IR" sz="2800" dirty="0">
                <a:cs typeface="2  Titr" pitchFamily="2" charset="-78"/>
              </a:rPr>
              <a:t>در این کشور</a:t>
            </a:r>
            <a:r>
              <a:rPr lang="fa-IR" sz="2800" dirty="0">
                <a:solidFill>
                  <a:srgbClr val="FF0000"/>
                </a:solidFill>
                <a:cs typeface="2  Titr" pitchFamily="2" charset="-78"/>
              </a:rPr>
              <a:t>چهار برابر </a:t>
            </a:r>
            <a:r>
              <a:rPr lang="fa-IR" sz="2800" dirty="0">
                <a:cs typeface="2  Titr" pitchFamily="2" charset="-78"/>
              </a:rPr>
              <a:t>شده  است.</a:t>
            </a:r>
          </a:p>
          <a:p>
            <a:pPr marL="0" indent="0" algn="r">
              <a:lnSpc>
                <a:spcPct val="150000"/>
              </a:lnSpc>
              <a:buNone/>
            </a:pPr>
            <a:r>
              <a:rPr lang="fa-IR" sz="2800" dirty="0">
                <a:cs typeface="2  Titr" pitchFamily="2" charset="-78"/>
              </a:rPr>
              <a:t>قشر </a:t>
            </a:r>
            <a:r>
              <a:rPr lang="fa-IR" sz="2800" dirty="0">
                <a:solidFill>
                  <a:srgbClr val="FF0000"/>
                </a:solidFill>
                <a:cs typeface="2  Titr" pitchFamily="2" charset="-78"/>
              </a:rPr>
              <a:t>تحصیل کرده</a:t>
            </a:r>
            <a:r>
              <a:rPr lang="fa-IR" sz="2800" dirty="0">
                <a:cs typeface="2  Titr" pitchFamily="2" charset="-78"/>
              </a:rPr>
              <a:t>، با حجاب ترین گروه زنان  ترکیه هستند.</a:t>
            </a:r>
          </a:p>
          <a:p>
            <a:pPr marL="0" indent="0" algn="r">
              <a:lnSpc>
                <a:spcPct val="150000"/>
              </a:lnSpc>
              <a:buNone/>
            </a:pPr>
            <a:endParaRPr lang="fa-IR" sz="2800" dirty="0">
              <a:cs typeface="2  Titr" pitchFamily="2" charset="-78"/>
            </a:endParaRPr>
          </a:p>
        </p:txBody>
      </p:sp>
    </p:spTree>
    <p:extLst>
      <p:ext uri="{BB962C8B-B14F-4D97-AF65-F5344CB8AC3E}">
        <p14:creationId xmlns:p14="http://schemas.microsoft.com/office/powerpoint/2010/main" val="28953529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35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5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37" y="0"/>
            <a:ext cx="5328351" cy="7478688"/>
          </a:xfrm>
          <a:prstGeom prst="rect">
            <a:avLst/>
          </a:prstGeom>
        </p:spPr>
      </p:pic>
      <p:sp>
        <p:nvSpPr>
          <p:cNvPr id="2" name="Title 1"/>
          <p:cNvSpPr>
            <a:spLocks noGrp="1"/>
          </p:cNvSpPr>
          <p:nvPr>
            <p:ph type="title"/>
          </p:nvPr>
        </p:nvSpPr>
        <p:spPr/>
        <p:txBody>
          <a:bodyPr/>
          <a:lstStyle/>
          <a:p>
            <a:r>
              <a:rPr lang="fa-IR" dirty="0" smtClean="0"/>
              <a:t>از زبان یک تازه مسلمان با حجاب</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5513">
            <a:off x="5626911" y="1821293"/>
            <a:ext cx="3224057" cy="4219965"/>
          </a:xfrm>
          <a:prstGeom prst="rect">
            <a:avLst/>
          </a:prstGeom>
          <a:ln>
            <a:noFill/>
          </a:ln>
          <a:effectLst>
            <a:glow rad="101600">
              <a:schemeClr val="accent6">
                <a:satMod val="175000"/>
                <a:alpha val="40000"/>
              </a:schemeClr>
            </a:glow>
          </a:effectLst>
          <a:scene3d>
            <a:camera prst="orthographicFront">
              <a:rot lat="0" lon="0" rev="0"/>
            </a:camera>
            <a:lightRig rig="glow" dir="t">
              <a:rot lat="0" lon="0" rev="14100000"/>
            </a:lightRig>
          </a:scene3d>
          <a:sp3d prstMaterial="softEdge">
            <a:bevelT w="127000" prst="artDeco"/>
          </a:sp3d>
        </p:spPr>
      </p:pic>
      <p:sp>
        <p:nvSpPr>
          <p:cNvPr id="3" name="Content Placeholder 2"/>
          <p:cNvSpPr>
            <a:spLocks noGrp="1"/>
          </p:cNvSpPr>
          <p:nvPr>
            <p:ph idx="1"/>
          </p:nvPr>
        </p:nvSpPr>
        <p:spPr>
          <a:xfrm rot="483500">
            <a:off x="5646727" y="1958422"/>
            <a:ext cx="3176088" cy="4165530"/>
          </a:xfrm>
        </p:spPr>
        <p:txBody>
          <a:bodyPr>
            <a:normAutofit/>
          </a:bodyPr>
          <a:lstStyle/>
          <a:p>
            <a:pPr marL="0" indent="0" algn="r">
              <a:buNone/>
            </a:pPr>
            <a:r>
              <a:rPr lang="fa-IR" dirty="0" smtClean="0">
                <a:solidFill>
                  <a:srgbClr val="FFFF00"/>
                </a:solidFill>
              </a:rPr>
              <a:t>زن</a:t>
            </a:r>
            <a:r>
              <a:rPr lang="fa-IR" dirty="0" smtClean="0"/>
              <a:t> آراسته به </a:t>
            </a:r>
            <a:r>
              <a:rPr lang="fa-IR" dirty="0" smtClean="0">
                <a:solidFill>
                  <a:srgbClr val="FFFF00"/>
                </a:solidFill>
              </a:rPr>
              <a:t>حجاب</a:t>
            </a:r>
            <a:r>
              <a:rPr lang="fa-IR" dirty="0" smtClean="0"/>
              <a:t>، به زیبایی </a:t>
            </a:r>
            <a:r>
              <a:rPr lang="fa-IR" dirty="0" smtClean="0">
                <a:solidFill>
                  <a:srgbClr val="FFFF00"/>
                </a:solidFill>
              </a:rPr>
              <a:t>فرشته</a:t>
            </a:r>
            <a:r>
              <a:rPr lang="fa-IR" dirty="0"/>
              <a:t> </a:t>
            </a:r>
            <a:r>
              <a:rPr lang="fa-IR" dirty="0" smtClean="0"/>
              <a:t>است، پر از وقار  و آرامش و اعتماد به نفس؛اما تعصب که چشم دیگران را کور کرده ،  مانع از دیدن این </a:t>
            </a:r>
            <a:r>
              <a:rPr lang="fa-IR" dirty="0" smtClean="0">
                <a:solidFill>
                  <a:srgbClr val="FFFF00"/>
                </a:solidFill>
              </a:rPr>
              <a:t>زیبایی</a:t>
            </a:r>
            <a:r>
              <a:rPr lang="fa-IR" dirty="0" smtClean="0"/>
              <a:t> می شود.</a:t>
            </a:r>
            <a:endParaRPr lang="en-US" dirty="0"/>
          </a:p>
        </p:txBody>
      </p:sp>
    </p:spTree>
    <p:extLst>
      <p:ext uri="{BB962C8B-B14F-4D97-AF65-F5344CB8AC3E}">
        <p14:creationId xmlns:p14="http://schemas.microsoft.com/office/powerpoint/2010/main" val="298865652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5983" cy="6858000"/>
          </a:xfrm>
          <a:prstGeom prst="rect">
            <a:avLst/>
          </a:prstGeom>
        </p:spPr>
      </p:pic>
      <p:sp>
        <p:nvSpPr>
          <p:cNvPr id="2" name="Title 1"/>
          <p:cNvSpPr>
            <a:spLocks noGrp="1"/>
          </p:cNvSpPr>
          <p:nvPr>
            <p:ph type="title"/>
          </p:nvPr>
        </p:nvSpPr>
        <p:spPr>
          <a:xfrm>
            <a:off x="3652308" y="274638"/>
            <a:ext cx="5400600" cy="1143000"/>
          </a:xfrm>
        </p:spPr>
        <p:txBody>
          <a:bodyPr>
            <a:normAutofit fontScale="90000"/>
          </a:bodyPr>
          <a:lstStyle/>
          <a:p>
            <a:r>
              <a:rPr lang="fa-IR" dirty="0" smtClean="0"/>
              <a:t> اکویا یکی از اساتید دانشگاههای امریکا به خاطر حجاب یک دانشجو مسلمان شد  </a:t>
            </a:r>
            <a:endParaRPr lang="en-US" dirty="0"/>
          </a:p>
        </p:txBody>
      </p:sp>
      <p:sp>
        <p:nvSpPr>
          <p:cNvPr id="3" name="Content Placeholder 2"/>
          <p:cNvSpPr>
            <a:spLocks noGrp="1"/>
          </p:cNvSpPr>
          <p:nvPr>
            <p:ph idx="1"/>
          </p:nvPr>
        </p:nvSpPr>
        <p:spPr>
          <a:xfrm>
            <a:off x="322575" y="5805264"/>
            <a:ext cx="8856984" cy="820687"/>
          </a:xfrm>
        </p:spPr>
        <p:txBody>
          <a:bodyPr/>
          <a:lstStyle/>
          <a:p>
            <a:pPr marL="0" indent="0" algn="r">
              <a:buNone/>
            </a:pPr>
            <a:r>
              <a:rPr lang="fa-IR" dirty="0" smtClean="0">
                <a:solidFill>
                  <a:schemeClr val="bg1">
                    <a:lumMod val="85000"/>
                  </a:schemeClr>
                </a:solidFill>
              </a:rPr>
              <a:t>استاد دانشکاه آمریکا بعد از مسلمان شدن نام محمد را انتخاب کرد.</a:t>
            </a:r>
            <a:endParaRPr lang="en-US" dirty="0">
              <a:solidFill>
                <a:schemeClr val="bg1">
                  <a:lumMod val="85000"/>
                </a:schemeClr>
              </a:solidFill>
            </a:endParaRPr>
          </a:p>
        </p:txBody>
      </p:sp>
    </p:spTree>
    <p:extLst>
      <p:ext uri="{BB962C8B-B14F-4D97-AF65-F5344CB8AC3E}">
        <p14:creationId xmlns:p14="http://schemas.microsoft.com/office/powerpoint/2010/main" val="15751696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2" name="Title 1"/>
          <p:cNvSpPr>
            <a:spLocks noGrp="1"/>
          </p:cNvSpPr>
          <p:nvPr>
            <p:ph type="title"/>
          </p:nvPr>
        </p:nvSpPr>
        <p:spPr>
          <a:xfrm>
            <a:off x="611560" y="19650"/>
            <a:ext cx="4248472" cy="1143000"/>
          </a:xfrm>
        </p:spPr>
        <p:txBody>
          <a:bodyPr/>
          <a:lstStyle/>
          <a:p>
            <a:r>
              <a:rPr lang="fa-IR" dirty="0" smtClean="0">
                <a:cs typeface="2  Titr" pitchFamily="2" charset="-78"/>
              </a:rPr>
              <a:t>حجاب در نیویورک</a:t>
            </a:r>
            <a:endParaRPr lang="en-US" dirty="0">
              <a:cs typeface="2  Titr" pitchFamily="2" charset="-78"/>
            </a:endParaRPr>
          </a:p>
        </p:txBody>
      </p:sp>
      <p:sp>
        <p:nvSpPr>
          <p:cNvPr id="3" name="Content Placeholder 2"/>
          <p:cNvSpPr>
            <a:spLocks noGrp="1"/>
          </p:cNvSpPr>
          <p:nvPr>
            <p:ph idx="1"/>
          </p:nvPr>
        </p:nvSpPr>
        <p:spPr>
          <a:xfrm>
            <a:off x="4572000" y="620688"/>
            <a:ext cx="4392488" cy="6120680"/>
          </a:xfrm>
        </p:spPr>
        <p:txBody>
          <a:bodyPr>
            <a:normAutofit fontScale="92500"/>
          </a:bodyPr>
          <a:lstStyle/>
          <a:p>
            <a:pPr marL="0" indent="0" algn="r">
              <a:buNone/>
            </a:pPr>
            <a:r>
              <a:rPr lang="fa-IR" sz="4000" dirty="0" smtClean="0">
                <a:cs typeface="2  Koodak" pitchFamily="2" charset="-78"/>
              </a:rPr>
              <a:t>گرو تحقیقاتی آی جی در نیویورک:</a:t>
            </a:r>
          </a:p>
          <a:p>
            <a:pPr marL="0" indent="0" algn="r">
              <a:buNone/>
            </a:pPr>
            <a:r>
              <a:rPr lang="fa-IR" sz="4000" dirty="0" smtClean="0">
                <a:cs typeface="2  Koodak" pitchFamily="2" charset="-78"/>
              </a:rPr>
              <a:t>نسل جدیدی از دختران جوان علاقه زیادی به خود نمایی و پوشیدن لباسهای بدن نما ندارند.</a:t>
            </a:r>
          </a:p>
          <a:p>
            <a:pPr marL="0" indent="0" algn="r">
              <a:buNone/>
            </a:pPr>
            <a:r>
              <a:rPr lang="fa-IR" sz="4000" dirty="0" smtClean="0">
                <a:cs typeface="2  Koodak" pitchFamily="2" charset="-78"/>
              </a:rPr>
              <a:t>تمایل دختران به داشتن </a:t>
            </a:r>
            <a:r>
              <a:rPr lang="fa-IR" sz="4000" dirty="0" smtClean="0">
                <a:solidFill>
                  <a:srgbClr val="FF0000"/>
                </a:solidFill>
                <a:cs typeface="2  Koodak" pitchFamily="2" charset="-78"/>
              </a:rPr>
              <a:t>کنترل خویش</a:t>
            </a:r>
            <a:r>
              <a:rPr lang="fa-IR" sz="4000" dirty="0" smtClean="0">
                <a:cs typeface="2  Koodak" pitchFamily="2" charset="-78"/>
              </a:rPr>
              <a:t> و </a:t>
            </a:r>
            <a:r>
              <a:rPr lang="fa-IR" sz="4000" dirty="0" smtClean="0">
                <a:solidFill>
                  <a:srgbClr val="FF0000"/>
                </a:solidFill>
                <a:cs typeface="2  Koodak" pitchFamily="2" charset="-78"/>
              </a:rPr>
              <a:t>راحت بودن از آزار دیگران</a:t>
            </a:r>
            <a:r>
              <a:rPr lang="fa-IR" sz="4000" dirty="0" smtClean="0">
                <a:cs typeface="2  Koodak" pitchFamily="2" charset="-78"/>
              </a:rPr>
              <a:t> یکی از علل این مساله است. </a:t>
            </a:r>
            <a:r>
              <a:rPr lang="en-US" sz="4000" dirty="0" smtClean="0">
                <a:cs typeface="2  Koodak" pitchFamily="2" charset="-78"/>
              </a:rPr>
              <a:t>  </a:t>
            </a:r>
            <a:endParaRPr lang="en-US" sz="4000" dirty="0">
              <a:cs typeface="2  Koodak" pitchFamily="2" charset="-78"/>
            </a:endParaRPr>
          </a:p>
        </p:txBody>
      </p:sp>
    </p:spTree>
    <p:extLst>
      <p:ext uri="{BB962C8B-B14F-4D97-AF65-F5344CB8AC3E}">
        <p14:creationId xmlns:p14="http://schemas.microsoft.com/office/powerpoint/2010/main" val="3312607956"/>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124744"/>
            <a:ext cx="2962672" cy="1143000"/>
          </a:xfrm>
        </p:spPr>
        <p:txBody>
          <a:bodyPr>
            <a:normAutofit fontScale="90000"/>
          </a:bodyPr>
          <a:lstStyle/>
          <a:p>
            <a:r>
              <a:rPr lang="fa-IR" dirty="0" smtClean="0">
                <a:cs typeface="2  Titr" pitchFamily="2" charset="-78"/>
              </a:rPr>
              <a:t>حجاب در سوئد</a:t>
            </a:r>
            <a:endParaRPr lang="en-US" dirty="0">
              <a:cs typeface="2  Titr" pitchFamily="2" charset="-78"/>
            </a:endParaRPr>
          </a:p>
        </p:txBody>
      </p:sp>
      <p:sp>
        <p:nvSpPr>
          <p:cNvPr id="3" name="Content Placeholder 2"/>
          <p:cNvSpPr>
            <a:spLocks noGrp="1"/>
          </p:cNvSpPr>
          <p:nvPr>
            <p:ph idx="1"/>
          </p:nvPr>
        </p:nvSpPr>
        <p:spPr>
          <a:xfrm>
            <a:off x="162496" y="2350255"/>
            <a:ext cx="4409504" cy="3971758"/>
          </a:xfrm>
        </p:spPr>
        <p:txBody>
          <a:bodyPr/>
          <a:lstStyle/>
          <a:p>
            <a:pPr marL="0" indent="0" algn="r">
              <a:buNone/>
            </a:pPr>
            <a:r>
              <a:rPr lang="fa-IR" dirty="0" smtClean="0">
                <a:cs typeface="2  Koodak" pitchFamily="2" charset="-78"/>
              </a:rPr>
              <a:t>کاترینا بیروال خبرنگار سوئدی:</a:t>
            </a:r>
          </a:p>
          <a:p>
            <a:pPr marL="0" indent="0" algn="r">
              <a:buNone/>
            </a:pPr>
            <a:r>
              <a:rPr lang="fa-IR" dirty="0" smtClean="0">
                <a:cs typeface="2  Koodak" pitchFamily="2" charset="-78"/>
              </a:rPr>
              <a:t>در کشور سوئد بسیاری از </a:t>
            </a:r>
            <a:r>
              <a:rPr lang="fa-IR" sz="3600" dirty="0" smtClean="0">
                <a:solidFill>
                  <a:srgbClr val="00B050"/>
                </a:solidFill>
                <a:cs typeface="2  Koodak" pitchFamily="2" charset="-78"/>
              </a:rPr>
              <a:t>دختران</a:t>
            </a:r>
            <a:r>
              <a:rPr lang="fa-IR" dirty="0" smtClean="0">
                <a:cs typeface="2  Koodak" pitchFamily="2" charset="-78"/>
              </a:rPr>
              <a:t> علی رغم مخالفت والدین خود </a:t>
            </a:r>
            <a:r>
              <a:rPr lang="fa-IR" sz="3600" dirty="0" smtClean="0">
                <a:solidFill>
                  <a:srgbClr val="00B050"/>
                </a:solidFill>
                <a:cs typeface="2  Koodak" pitchFamily="2" charset="-78"/>
              </a:rPr>
              <a:t>روسری</a:t>
            </a:r>
            <a:r>
              <a:rPr lang="fa-IR" dirty="0" smtClean="0">
                <a:cs typeface="2  Koodak" pitchFamily="2" charset="-78"/>
              </a:rPr>
              <a:t> به سر می کنند.</a:t>
            </a:r>
            <a:endParaRPr lang="en-US" dirty="0">
              <a:cs typeface="2  Koodak"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1124744"/>
            <a:ext cx="3275856" cy="54006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83276"/>
            <a:ext cx="9144000" cy="107472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08520" y="18932"/>
            <a:ext cx="9252520" cy="96179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266" y="1124744"/>
            <a:ext cx="2701032" cy="4356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072662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632" y="-1"/>
            <a:ext cx="7776864"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5153443" y="-222636"/>
            <a:ext cx="4583430" cy="70806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p:cNvSpPr>
            <a:spLocks noGrp="1"/>
          </p:cNvSpPr>
          <p:nvPr>
            <p:ph type="title"/>
          </p:nvPr>
        </p:nvSpPr>
        <p:spPr>
          <a:xfrm>
            <a:off x="5292080" y="2752934"/>
            <a:ext cx="3744416" cy="4996546"/>
          </a:xfrm>
          <a:blipFill dpi="0" rotWithShape="1">
            <a:blip r:embed="rId5">
              <a:extLst>
                <a:ext uri="{28A0092B-C50C-407E-A947-70E740481C1C}">
                  <a14:useLocalDpi xmlns:a14="http://schemas.microsoft.com/office/drawing/2010/main" val="0"/>
                </a:ext>
              </a:extLst>
            </a:blip>
            <a:srcRect/>
            <a:stretch>
              <a:fillRect/>
            </a:stretch>
          </a:blipFill>
          <a:ln w="76200">
            <a:solidFill>
              <a:srgbClr val="FF0000"/>
            </a:solidFill>
            <a:prstDash val="sysDot"/>
          </a:ln>
        </p:spPr>
        <p:txBody>
          <a:bodyPr>
            <a:noAutofit/>
          </a:bodyPr>
          <a:lstStyle/>
          <a:p>
            <a:r>
              <a:rPr lang="fa-IR" sz="3600" dirty="0" smtClean="0">
                <a:solidFill>
                  <a:srgbClr val="FF0000"/>
                </a:solidFill>
                <a:cs typeface="2  Titr" pitchFamily="2" charset="-78"/>
              </a:rPr>
              <a:t>وزیرکشور ایتالیا:</a:t>
            </a:r>
            <a:r>
              <a:rPr lang="fa-IR" sz="3600" dirty="0" smtClean="0">
                <a:cs typeface="2  Titr" pitchFamily="2" charset="-78"/>
              </a:rPr>
              <a:t> </a:t>
            </a:r>
            <a:r>
              <a:rPr lang="fa-IR" sz="3600" dirty="0" smtClean="0">
                <a:solidFill>
                  <a:srgbClr val="0070C0"/>
                </a:solidFill>
                <a:cs typeface="2  Titr" pitchFamily="2" charset="-78"/>
              </a:rPr>
              <a:t>حجاب محافظت کننده زنان</a:t>
            </a:r>
            <a:endParaRPr lang="en-US" sz="3600" dirty="0">
              <a:solidFill>
                <a:srgbClr val="0070C0"/>
              </a:solidFill>
              <a:cs typeface="2  Titr" pitchFamily="2" charset="-78"/>
            </a:endParaRPr>
          </a:p>
        </p:txBody>
      </p:sp>
      <p:sp>
        <p:nvSpPr>
          <p:cNvPr id="3" name="Content Placeholder 2"/>
          <p:cNvSpPr>
            <a:spLocks noGrp="1"/>
          </p:cNvSpPr>
          <p:nvPr>
            <p:ph idx="1"/>
          </p:nvPr>
        </p:nvSpPr>
        <p:spPr>
          <a:xfrm>
            <a:off x="323528" y="764704"/>
            <a:ext cx="4608512" cy="5976664"/>
          </a:xfrm>
        </p:spPr>
        <p:txBody>
          <a:bodyPr>
            <a:noAutofit/>
          </a:bodyPr>
          <a:lstStyle/>
          <a:p>
            <a:pPr marL="0" indent="0" algn="r">
              <a:buNone/>
            </a:pPr>
            <a:r>
              <a:rPr lang="fa-IR" dirty="0" smtClean="0">
                <a:cs typeface="2  Koodak" pitchFamily="2" charset="-78"/>
              </a:rPr>
              <a:t>                جولیانو آماتو: </a:t>
            </a:r>
          </a:p>
          <a:p>
            <a:pPr marL="0" indent="0" algn="r">
              <a:buNone/>
            </a:pPr>
            <a:r>
              <a:rPr lang="fa-IR" dirty="0" smtClean="0">
                <a:cs typeface="2  Koodak" pitchFamily="2" charset="-78"/>
              </a:rPr>
              <a:t>ایتالیا در حال تبدیل شدن به کشوری است که در آن یک </a:t>
            </a:r>
            <a:r>
              <a:rPr lang="fa-IR" sz="3600" dirty="0" smtClean="0">
                <a:solidFill>
                  <a:srgbClr val="00B050"/>
                </a:solidFill>
                <a:cs typeface="2  Koodak" pitchFamily="2" charset="-78"/>
              </a:rPr>
              <a:t>زن</a:t>
            </a:r>
            <a:r>
              <a:rPr lang="fa-IR" dirty="0" smtClean="0">
                <a:cs typeface="2  Koodak" pitchFamily="2" charset="-78"/>
              </a:rPr>
              <a:t> یا یک </a:t>
            </a:r>
            <a:r>
              <a:rPr lang="fa-IR" dirty="0" smtClean="0">
                <a:solidFill>
                  <a:schemeClr val="accent2">
                    <a:lumMod val="75000"/>
                  </a:schemeClr>
                </a:solidFill>
                <a:cs typeface="2  Koodak" pitchFamily="2" charset="-78"/>
              </a:rPr>
              <a:t>تصویر زیباست</a:t>
            </a:r>
            <a:r>
              <a:rPr lang="fa-IR" dirty="0" smtClean="0">
                <a:cs typeface="2  Koodak" pitchFamily="2" charset="-78"/>
              </a:rPr>
              <a:t> ویا </a:t>
            </a:r>
            <a:r>
              <a:rPr lang="fa-IR" dirty="0" smtClean="0">
                <a:solidFill>
                  <a:schemeClr val="accent2">
                    <a:lumMod val="75000"/>
                  </a:schemeClr>
                </a:solidFill>
                <a:cs typeface="2  Koodak" pitchFamily="2" charset="-78"/>
              </a:rPr>
              <a:t>هیچ</a:t>
            </a:r>
            <a:r>
              <a:rPr lang="fa-IR" dirty="0" smtClean="0">
                <a:cs typeface="2  Koodak" pitchFamily="2" charset="-78"/>
              </a:rPr>
              <a:t>،واین شرم آور است.</a:t>
            </a:r>
          </a:p>
          <a:p>
            <a:pPr marL="0" indent="0" algn="r">
              <a:buNone/>
            </a:pPr>
            <a:r>
              <a:rPr lang="fa-IR" dirty="0" smtClean="0">
                <a:cs typeface="2  Koodak" pitchFamily="2" charset="-78"/>
              </a:rPr>
              <a:t>ما نیازمند قانونی هستیم که به زن به عنوان یک </a:t>
            </a:r>
            <a:r>
              <a:rPr lang="fa-IR" sz="3600" dirty="0" smtClean="0">
                <a:solidFill>
                  <a:srgbClr val="00B050"/>
                </a:solidFill>
                <a:cs typeface="2  Koodak" pitchFamily="2" charset="-78"/>
              </a:rPr>
              <a:t>انسان</a:t>
            </a:r>
            <a:r>
              <a:rPr lang="fa-IR" dirty="0" smtClean="0">
                <a:cs typeface="2  Koodak" pitchFamily="2" charset="-78"/>
              </a:rPr>
              <a:t> احترام بگذارد نه اینکه فقط به بدن او نگاه شود ویا بدتر. </a:t>
            </a:r>
            <a:endParaRPr lang="en-US" dirty="0">
              <a:cs typeface="2  Koodak" pitchFamily="2" charset="-78"/>
            </a:endParaRPr>
          </a:p>
        </p:txBody>
      </p:sp>
    </p:spTree>
    <p:extLst>
      <p:ext uri="{BB962C8B-B14F-4D97-AF65-F5344CB8AC3E}">
        <p14:creationId xmlns:p14="http://schemas.microsoft.com/office/powerpoint/2010/main" val="24797593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2  Titr" pitchFamily="2" charset="-78"/>
              </a:rPr>
              <a:t>خدایا چون تومی پسندی من با حیائم</a:t>
            </a:r>
            <a:endParaRPr lang="en-US" sz="4000" dirty="0">
              <a:cs typeface="2  Titr" pitchFamily="2" charset="-78"/>
            </a:endParaRPr>
          </a:p>
        </p:txBody>
      </p:sp>
      <p:pic>
        <p:nvPicPr>
          <p:cNvPr id="6" name="Content Placeholder 5"/>
          <p:cNvPicPr>
            <a:picLocks noGrp="1" noChangeAspect="1"/>
          </p:cNvPicPr>
          <p:nvPr>
            <p:ph sz="half" idx="1"/>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flipH="1">
            <a:off x="251520" y="1556792"/>
            <a:ext cx="3960440" cy="57748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2000" y="1556792"/>
            <a:ext cx="4320479" cy="58326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6054957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4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55576" y="332656"/>
            <a:ext cx="8229600" cy="1143000"/>
          </a:xfrm>
        </p:spPr>
        <p:txBody>
          <a:bodyPr>
            <a:normAutofit/>
          </a:bodyPr>
          <a:lstStyle/>
          <a:p>
            <a:r>
              <a:rPr lang="fa-IR" sz="5400" dirty="0" smtClean="0">
                <a:cs typeface="2  Titr" pitchFamily="2" charset="-78"/>
              </a:rPr>
              <a:t>حجاب در نگاه اندیشمندان</a:t>
            </a:r>
            <a:endParaRPr lang="en-US" sz="5400" dirty="0">
              <a:cs typeface="2  Titr" pitchFamily="2" charset="-78"/>
            </a:endParaRPr>
          </a:p>
        </p:txBody>
      </p:sp>
    </p:spTree>
    <p:extLst>
      <p:ext uri="{BB962C8B-B14F-4D97-AF65-F5344CB8AC3E}">
        <p14:creationId xmlns:p14="http://schemas.microsoft.com/office/powerpoint/2010/main" val="447666687"/>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Texturizer/>
                    </a14:imgEffect>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62541023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7128792" cy="1301006"/>
          </a:xfrm>
        </p:spPr>
        <p:txBody>
          <a:bodyPr>
            <a:normAutofit/>
          </a:bodyPr>
          <a:lstStyle/>
          <a:p>
            <a:r>
              <a:rPr lang="fa-IR" sz="3200" dirty="0" smtClean="0">
                <a:cs typeface="2  Titr" pitchFamily="2" charset="-78"/>
              </a:rPr>
              <a:t>جان اف کندی</a:t>
            </a:r>
            <a:br>
              <a:rPr lang="fa-IR" sz="3200" dirty="0" smtClean="0">
                <a:cs typeface="2  Titr" pitchFamily="2" charset="-78"/>
              </a:rPr>
            </a:br>
            <a:r>
              <a:rPr lang="fa-IR" sz="3200" dirty="0" smtClean="0">
                <a:cs typeface="2  Titr" pitchFamily="2" charset="-78"/>
              </a:rPr>
              <a:t> (رئیس جمهور اسبق امریکا):</a:t>
            </a:r>
            <a:endParaRPr lang="en-US" sz="3200" dirty="0">
              <a:cs typeface="2  Titr" pitchFamily="2" charset="-78"/>
            </a:endParaRPr>
          </a:p>
        </p:txBody>
      </p:sp>
      <p:sp>
        <p:nvSpPr>
          <p:cNvPr id="3" name="Content Placeholder 2"/>
          <p:cNvSpPr>
            <a:spLocks noGrp="1"/>
          </p:cNvSpPr>
          <p:nvPr>
            <p:ph idx="1"/>
          </p:nvPr>
        </p:nvSpPr>
        <p:spPr>
          <a:xfrm>
            <a:off x="251520" y="2132856"/>
            <a:ext cx="8229600" cy="1096963"/>
          </a:xfrm>
        </p:spPr>
        <p:txBody>
          <a:bodyPr>
            <a:noAutofit/>
          </a:bodyPr>
          <a:lstStyle/>
          <a:p>
            <a:pPr marL="0" indent="0" algn="r">
              <a:buNone/>
            </a:pPr>
            <a:r>
              <a:rPr lang="fa-IR" sz="3600" dirty="0" smtClean="0">
                <a:cs typeface="2  Koodak" pitchFamily="2" charset="-78"/>
              </a:rPr>
              <a:t>نسل جوان اروپایی و آمریکایی هوسبازند و من برای نسل آینده آمریکا بیمناکم.</a:t>
            </a:r>
            <a:endParaRPr lang="en-US" sz="3600" dirty="0">
              <a:cs typeface="2  Koodak" pitchFamily="2" charset="-78"/>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116632"/>
            <a:ext cx="5667375" cy="1905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91440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3429000"/>
            <a:ext cx="5004048"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1165130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1)">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330" y="0"/>
            <a:ext cx="9144000" cy="6858000"/>
          </a:xfrm>
          <a:prstGeom prst="rect">
            <a:avLst/>
          </a:prstGeom>
        </p:spPr>
      </p:pic>
      <p:sp>
        <p:nvSpPr>
          <p:cNvPr id="2" name="Title 1"/>
          <p:cNvSpPr>
            <a:spLocks noGrp="1"/>
          </p:cNvSpPr>
          <p:nvPr>
            <p:ph type="title"/>
          </p:nvPr>
        </p:nvSpPr>
        <p:spPr>
          <a:xfrm>
            <a:off x="431870" y="0"/>
            <a:ext cx="8229600" cy="1143000"/>
          </a:xfrm>
        </p:spPr>
        <p:txBody>
          <a:bodyPr>
            <a:normAutofit fontScale="90000"/>
          </a:bodyPr>
          <a:lstStyle/>
          <a:p>
            <a:r>
              <a:rPr lang="fa-IR" dirty="0" smtClean="0">
                <a:solidFill>
                  <a:schemeClr val="bg1"/>
                </a:solidFill>
                <a:cs typeface="2  Titr" pitchFamily="2" charset="-78"/>
              </a:rPr>
              <a:t>جرجی زیدان(نویسنده معروف مسیحی ):</a:t>
            </a:r>
            <a:endParaRPr lang="en-US" dirty="0">
              <a:solidFill>
                <a:schemeClr val="bg1"/>
              </a:solidFill>
              <a:cs typeface="2  Titr" pitchFamily="2" charset="-78"/>
            </a:endParaRPr>
          </a:p>
        </p:txBody>
      </p:sp>
      <p:sp>
        <p:nvSpPr>
          <p:cNvPr id="3" name="Content Placeholder 2"/>
          <p:cNvSpPr>
            <a:spLocks noGrp="1"/>
          </p:cNvSpPr>
          <p:nvPr>
            <p:ph idx="1"/>
          </p:nvPr>
        </p:nvSpPr>
        <p:spPr>
          <a:xfrm>
            <a:off x="1115616" y="1166018"/>
            <a:ext cx="6264696" cy="4525963"/>
          </a:xfrm>
        </p:spPr>
        <p:txBody>
          <a:bodyPr>
            <a:noAutofit/>
          </a:bodyPr>
          <a:lstStyle/>
          <a:p>
            <a:pPr marL="0" indent="0" algn="r">
              <a:buNone/>
            </a:pPr>
            <a:r>
              <a:rPr lang="fa-IR" sz="4000" dirty="0" smtClean="0">
                <a:cs typeface="2  Koodak" pitchFamily="2" charset="-78"/>
              </a:rPr>
              <a:t>اگر مقصود از حجاب ، پوشاندن  بدن است ، این وضع پیش از اسلام و حتی پیش از ظهور دیانت مسیح معمول بوده و دیانت مسیح تغییری در آن نداده و تا اواخر قرون وسطی ، در اروپا معمول بوده و آثار آن هنوز در اروپا باقی است.</a:t>
            </a:r>
            <a:endParaRPr lang="en-US" sz="4000" dirty="0">
              <a:cs typeface="2  Koodak" pitchFamily="2" charset="-78"/>
            </a:endParaRPr>
          </a:p>
        </p:txBody>
      </p:sp>
    </p:spTree>
    <p:extLst>
      <p:ext uri="{BB962C8B-B14F-4D97-AF65-F5344CB8AC3E}">
        <p14:creationId xmlns:p14="http://schemas.microsoft.com/office/powerpoint/2010/main" val="35055393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92696" y="0"/>
            <a:ext cx="10836696" cy="6858000"/>
          </a:xfrm>
          <a:prstGeom prst="rect">
            <a:avLst/>
          </a:prstGeom>
        </p:spPr>
      </p:pic>
      <p:sp>
        <p:nvSpPr>
          <p:cNvPr id="2" name="Title 1"/>
          <p:cNvSpPr>
            <a:spLocks noGrp="1"/>
          </p:cNvSpPr>
          <p:nvPr>
            <p:ph type="title"/>
          </p:nvPr>
        </p:nvSpPr>
        <p:spPr>
          <a:xfrm>
            <a:off x="683568" y="11266"/>
            <a:ext cx="8229600" cy="634082"/>
          </a:xfrm>
        </p:spPr>
        <p:txBody>
          <a:bodyPr>
            <a:noAutofit/>
          </a:bodyPr>
          <a:lstStyle/>
          <a:p>
            <a:r>
              <a:rPr lang="fa-IR" sz="3200" dirty="0" smtClean="0">
                <a:cs typeface="2  Titr" pitchFamily="2" charset="-78"/>
              </a:rPr>
              <a:t>آلفرد هیچکاک کارگردان مشهور سینما:</a:t>
            </a:r>
            <a:endParaRPr lang="en-US" sz="3200" dirty="0">
              <a:cs typeface="2  Titr" pitchFamily="2" charset="-78"/>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620688"/>
            <a:ext cx="4699000" cy="6237312"/>
          </a:xfrm>
          <a:prstGeom prst="rect">
            <a:avLst/>
          </a:prstGeom>
          <a:ln>
            <a:noFill/>
          </a:ln>
          <a:effectLst>
            <a:softEdge rad="112500"/>
          </a:effectLst>
        </p:spPr>
      </p:pic>
      <p:sp>
        <p:nvSpPr>
          <p:cNvPr id="3" name="Content Placeholder 2"/>
          <p:cNvSpPr>
            <a:spLocks noGrp="1"/>
          </p:cNvSpPr>
          <p:nvPr>
            <p:ph idx="1"/>
          </p:nvPr>
        </p:nvSpPr>
        <p:spPr>
          <a:xfrm>
            <a:off x="107504" y="762000"/>
            <a:ext cx="6120680" cy="6096000"/>
          </a:xfrm>
        </p:spPr>
        <p:txBody>
          <a:bodyPr>
            <a:normAutofit/>
          </a:bodyPr>
          <a:lstStyle/>
          <a:p>
            <a:pPr marL="0" indent="0" algn="r">
              <a:buNone/>
            </a:pPr>
            <a:r>
              <a:rPr lang="fa-IR" dirty="0" smtClean="0">
                <a:cs typeface="2  Koodak" pitchFamily="2" charset="-78"/>
              </a:rPr>
              <a:t>من معتقدم زن باید مثل فیلمی پر هیجان باشد،یعنی </a:t>
            </a:r>
            <a:r>
              <a:rPr lang="fa-IR" dirty="0" smtClean="0">
                <a:solidFill>
                  <a:srgbClr val="00B0F0"/>
                </a:solidFill>
                <a:cs typeface="2  Koodak" pitchFamily="2" charset="-78"/>
              </a:rPr>
              <a:t>ماهیت خود را کمتر آشکار کند </a:t>
            </a:r>
            <a:r>
              <a:rPr lang="fa-IR" dirty="0" smtClean="0">
                <a:cs typeface="2  Koodak" pitchFamily="2" charset="-78"/>
              </a:rPr>
              <a:t>و برای کشف خود مرد را به نیروی تخیل زیادتری وادارد.</a:t>
            </a:r>
          </a:p>
          <a:p>
            <a:pPr marL="0" indent="0" algn="r">
              <a:buNone/>
            </a:pPr>
            <a:r>
              <a:rPr lang="fa-IR" dirty="0" smtClean="0">
                <a:solidFill>
                  <a:schemeClr val="tx2">
                    <a:lumMod val="60000"/>
                    <a:lumOff val="40000"/>
                  </a:schemeClr>
                </a:solidFill>
                <a:cs typeface="2  Koodak" pitchFamily="2" charset="-78"/>
              </a:rPr>
              <a:t>زنان شرقی </a:t>
            </a:r>
            <a:r>
              <a:rPr lang="fa-IR" dirty="0" smtClean="0">
                <a:cs typeface="2  Koodak" pitchFamily="2" charset="-78"/>
              </a:rPr>
              <a:t>تا چند سال پیش به خاطر </a:t>
            </a:r>
            <a:r>
              <a:rPr lang="fa-IR" dirty="0" smtClean="0">
                <a:solidFill>
                  <a:schemeClr val="tx2">
                    <a:lumMod val="60000"/>
                    <a:lumOff val="40000"/>
                  </a:schemeClr>
                </a:solidFill>
                <a:cs typeface="2  Koodak" pitchFamily="2" charset="-78"/>
              </a:rPr>
              <a:t>پوشش</a:t>
            </a:r>
            <a:r>
              <a:rPr lang="fa-IR" dirty="0" smtClean="0">
                <a:cs typeface="2  Koodak" pitchFamily="2" charset="-78"/>
              </a:rPr>
              <a:t> </a:t>
            </a:r>
            <a:r>
              <a:rPr lang="fa-IR" dirty="0" smtClean="0">
                <a:solidFill>
                  <a:srgbClr val="FF0000"/>
                </a:solidFill>
                <a:cs typeface="2  Koodak" pitchFamily="2" charset="-78"/>
              </a:rPr>
              <a:t>جذاب</a:t>
            </a:r>
            <a:r>
              <a:rPr lang="fa-IR" dirty="0" smtClean="0">
                <a:cs typeface="2  Koodak" pitchFamily="2" charset="-78"/>
              </a:rPr>
              <a:t> می نمودند و همین مساله جاذبه نیرومندی به آنها می داد اما به تدریج با تلاشی که زنان این کشور ها برای برابری با زنان غربی از خود نشان می دهند، از پوشش آنان کاسته می گردد و بنابراین از جاذبه شان نیز کاسته می شود.</a:t>
            </a:r>
            <a:endParaRPr lang="en-US" dirty="0">
              <a:cs typeface="2  Koodak" pitchFamily="2" charset="-78"/>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2060848"/>
            <a:ext cx="1263139" cy="1513906"/>
          </a:xfrm>
          <a:prstGeom prst="ellipse">
            <a:avLst/>
          </a:prstGeom>
          <a:ln>
            <a:noFill/>
          </a:ln>
          <a:effectLst>
            <a:softEdge rad="112500"/>
          </a:effectLst>
        </p:spPr>
      </p:pic>
    </p:spTree>
    <p:extLst>
      <p:ext uri="{BB962C8B-B14F-4D97-AF65-F5344CB8AC3E}">
        <p14:creationId xmlns:p14="http://schemas.microsoft.com/office/powerpoint/2010/main" val="84758545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347864" y="836712"/>
            <a:ext cx="3682752" cy="896821"/>
          </a:xfrm>
        </p:spPr>
        <p:txBody>
          <a:bodyPr/>
          <a:lstStyle/>
          <a:p>
            <a:r>
              <a:rPr lang="fa-IR" dirty="0" smtClean="0">
                <a:solidFill>
                  <a:schemeClr val="bg1"/>
                </a:solidFill>
                <a:cs typeface="2  Titr" pitchFamily="2" charset="-78"/>
              </a:rPr>
              <a:t>ویل دورانت:</a:t>
            </a:r>
            <a:endParaRPr lang="en-US" dirty="0">
              <a:solidFill>
                <a:schemeClr val="bg1"/>
              </a:solidFill>
              <a:cs typeface="2  Titr" pitchFamily="2" charset="-78"/>
            </a:endParaRPr>
          </a:p>
        </p:txBody>
      </p:sp>
      <p:sp>
        <p:nvSpPr>
          <p:cNvPr id="10" name="Content Placeholder 9"/>
          <p:cNvSpPr>
            <a:spLocks noGrp="1"/>
          </p:cNvSpPr>
          <p:nvPr>
            <p:ph sz="half" idx="2"/>
          </p:nvPr>
        </p:nvSpPr>
        <p:spPr>
          <a:xfrm>
            <a:off x="3719767" y="1844825"/>
            <a:ext cx="4668657" cy="3672408"/>
          </a:xfrm>
        </p:spPr>
        <p:txBody>
          <a:bodyPr>
            <a:normAutofit/>
          </a:bodyPr>
          <a:lstStyle/>
          <a:p>
            <a:pPr marL="0" indent="0" algn="r">
              <a:buNone/>
            </a:pPr>
            <a:r>
              <a:rPr lang="fa-IR" dirty="0">
                <a:cs typeface="2  Koodak" pitchFamily="2" charset="-78"/>
              </a:rPr>
              <a:t>زنان دریافته اند که دست و دل بازی مایه طعن و تحقیر آنهاست, خودداری از انبساط و امساک در بذل و بخشش بهترین سلاح برای شکار مردان است؛مرد جوان به دنبال چشمان پر از حیاء است و بی آنکه بداند حس می کند که این خودداری ظریفانه از یک لطف و رقت عالی خبر می دهد.</a:t>
            </a:r>
          </a:p>
          <a:p>
            <a:pPr marL="0" indent="0" algn="r">
              <a:buNone/>
            </a:pPr>
            <a:endParaRPr lang="fa-IR" dirty="0">
              <a:cs typeface="2  Koodak" pitchFamily="2" charset="-78"/>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4033" y="-891480"/>
            <a:ext cx="3733800" cy="8280920"/>
          </a:xfrm>
          <a:prstGeom prst="rect">
            <a:avLst/>
          </a:prstGeom>
          <a:ln>
            <a:noFill/>
          </a:ln>
          <a:effectLst>
            <a:softEdge rad="112500"/>
          </a:effectLst>
        </p:spPr>
      </p:pic>
    </p:spTree>
    <p:extLst>
      <p:ext uri="{BB962C8B-B14F-4D97-AF65-F5344CB8AC3E}">
        <p14:creationId xmlns:p14="http://schemas.microsoft.com/office/powerpoint/2010/main" val="14850377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516216" y="-29074"/>
            <a:ext cx="2880320" cy="1009802"/>
          </a:xfrm>
        </p:spPr>
        <p:txBody>
          <a:bodyPr>
            <a:normAutofit/>
          </a:bodyPr>
          <a:lstStyle/>
          <a:p>
            <a:r>
              <a:rPr lang="fa-IR" sz="2800" dirty="0" smtClean="0">
                <a:cs typeface="2  Titr" pitchFamily="2" charset="-78"/>
              </a:rPr>
              <a:t>دیوید هیوم</a:t>
            </a:r>
            <a:br>
              <a:rPr lang="fa-IR" sz="2800" dirty="0" smtClean="0">
                <a:cs typeface="2  Titr" pitchFamily="2" charset="-78"/>
              </a:rPr>
            </a:br>
            <a:r>
              <a:rPr lang="fa-IR" sz="2800" dirty="0" smtClean="0">
                <a:cs typeface="2  Titr" pitchFamily="2" charset="-78"/>
              </a:rPr>
              <a:t> (فیلسوف اروپایی):</a:t>
            </a:r>
            <a:endParaRPr lang="en-US" sz="2800" dirty="0">
              <a:cs typeface="2  Titr" pitchFamily="2" charset="-78"/>
            </a:endParaRPr>
          </a:p>
        </p:txBody>
      </p:sp>
      <p:sp>
        <p:nvSpPr>
          <p:cNvPr id="3" name="Content Placeholder 2"/>
          <p:cNvSpPr>
            <a:spLocks noGrp="1"/>
          </p:cNvSpPr>
          <p:nvPr>
            <p:ph idx="1"/>
          </p:nvPr>
        </p:nvSpPr>
        <p:spPr>
          <a:xfrm rot="20199962">
            <a:off x="4891054" y="2914299"/>
            <a:ext cx="3106688" cy="2979712"/>
          </a:xfrm>
        </p:spPr>
        <p:txBody>
          <a:bodyPr>
            <a:normAutofit/>
          </a:bodyPr>
          <a:lstStyle/>
          <a:p>
            <a:pPr marL="0" indent="0" algn="r">
              <a:buNone/>
            </a:pPr>
            <a:r>
              <a:rPr lang="fa-IR" sz="3600" dirty="0" smtClean="0">
                <a:solidFill>
                  <a:schemeClr val="bg1"/>
                </a:solidFill>
                <a:cs typeface="2  Koodak" pitchFamily="2" charset="-78"/>
              </a:rPr>
              <a:t>پاکدامنی ، ضامن مقام پدری مردان برای فرزندانشان می شود.</a:t>
            </a:r>
            <a:endParaRPr lang="en-US" sz="3600" dirty="0">
              <a:solidFill>
                <a:schemeClr val="bg1"/>
              </a:solidFill>
              <a:cs typeface="2  Koodak" pitchFamily="2" charset="-7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36616"/>
            <a:ext cx="4320480" cy="398476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994172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084168" y="23348"/>
            <a:ext cx="2520280" cy="1029387"/>
          </a:xfrm>
          <a:blipFill dpi="0" rotWithShape="1">
            <a:blip r:embed="rId3" cstate="print">
              <a:extLst>
                <a:ext uri="{28A0092B-C50C-407E-A947-70E740481C1C}">
                  <a14:useLocalDpi xmlns:a14="http://schemas.microsoft.com/office/drawing/2010/main" val="0"/>
                </a:ext>
              </a:extLst>
            </a:blip>
            <a:srcRect/>
            <a:stretch>
              <a:fillRect/>
            </a:stretch>
          </a:blipFill>
        </p:spPr>
        <p:style>
          <a:lnRef idx="1">
            <a:schemeClr val="accent3"/>
          </a:lnRef>
          <a:fillRef idx="2">
            <a:schemeClr val="accent3"/>
          </a:fillRef>
          <a:effectRef idx="1">
            <a:schemeClr val="accent3"/>
          </a:effectRef>
          <a:fontRef idx="minor">
            <a:schemeClr val="dk1"/>
          </a:fontRef>
        </p:style>
        <p:txBody>
          <a:bodyPr>
            <a:normAutofit/>
          </a:bodyPr>
          <a:lstStyle/>
          <a:p>
            <a:r>
              <a:rPr lang="fa-IR" sz="3600" dirty="0" smtClean="0">
                <a:cs typeface="2  Titr" pitchFamily="2" charset="-78"/>
              </a:rPr>
              <a:t>شهید مطهری:</a:t>
            </a:r>
            <a:endParaRPr lang="en-US" sz="3600" dirty="0">
              <a:cs typeface="2  Titr" pitchFamily="2" charset="-78"/>
            </a:endParaRPr>
          </a:p>
        </p:txBody>
      </p:sp>
      <p:sp>
        <p:nvSpPr>
          <p:cNvPr id="3" name="Content Placeholder 2"/>
          <p:cNvSpPr>
            <a:spLocks noGrp="1"/>
          </p:cNvSpPr>
          <p:nvPr>
            <p:ph idx="1"/>
          </p:nvPr>
        </p:nvSpPr>
        <p:spPr>
          <a:xfrm>
            <a:off x="467544" y="1484784"/>
            <a:ext cx="7992888" cy="4641379"/>
          </a:xfrm>
        </p:spPr>
        <p:txBody>
          <a:bodyPr>
            <a:normAutofit fontScale="92500" lnSpcReduction="10000"/>
          </a:bodyPr>
          <a:lstStyle/>
          <a:p>
            <a:pPr marL="0" indent="0" algn="r">
              <a:buNone/>
            </a:pPr>
            <a:r>
              <a:rPr lang="fa-IR" dirty="0" smtClean="0">
                <a:solidFill>
                  <a:srgbClr val="00B050"/>
                </a:solidFill>
                <a:cs typeface="2  Koodak" pitchFamily="2" charset="-78"/>
              </a:rPr>
              <a:t>حیا</a:t>
            </a:r>
            <a:r>
              <a:rPr lang="fa-IR" dirty="0" smtClean="0">
                <a:cs typeface="2  Koodak" pitchFamily="2" charset="-78"/>
              </a:rPr>
              <a:t> و </a:t>
            </a:r>
            <a:r>
              <a:rPr lang="fa-IR" dirty="0" smtClean="0">
                <a:solidFill>
                  <a:srgbClr val="00B050"/>
                </a:solidFill>
                <a:cs typeface="2  Koodak" pitchFamily="2" charset="-78"/>
              </a:rPr>
              <a:t>ستر</a:t>
            </a:r>
            <a:r>
              <a:rPr lang="fa-IR" dirty="0" smtClean="0">
                <a:cs typeface="2  Koodak" pitchFamily="2" charset="-78"/>
              </a:rPr>
              <a:t> و </a:t>
            </a:r>
            <a:r>
              <a:rPr lang="fa-IR" dirty="0" smtClean="0">
                <a:solidFill>
                  <a:srgbClr val="00B050"/>
                </a:solidFill>
                <a:cs typeface="2  Koodak" pitchFamily="2" charset="-78"/>
              </a:rPr>
              <a:t>پوشش</a:t>
            </a:r>
            <a:r>
              <a:rPr lang="fa-IR" dirty="0" smtClean="0">
                <a:cs typeface="2  Koodak" pitchFamily="2" charset="-78"/>
              </a:rPr>
              <a:t> ،</a:t>
            </a:r>
            <a:r>
              <a:rPr lang="fa-IR" dirty="0" smtClean="0">
                <a:solidFill>
                  <a:srgbClr val="0070C0"/>
                </a:solidFill>
                <a:cs typeface="2  Koodak" pitchFamily="2" charset="-78"/>
              </a:rPr>
              <a:t>تدبیری</a:t>
            </a:r>
            <a:r>
              <a:rPr lang="fa-IR" dirty="0" smtClean="0">
                <a:cs typeface="2  Koodak" pitchFamily="2" charset="-78"/>
              </a:rPr>
              <a:t> است که خود زن برای </a:t>
            </a:r>
            <a:r>
              <a:rPr lang="fa-IR" dirty="0" smtClean="0">
                <a:solidFill>
                  <a:srgbClr val="0070C0"/>
                </a:solidFill>
                <a:cs typeface="2  Koodak" pitchFamily="2" charset="-78"/>
              </a:rPr>
              <a:t>گرانبها</a:t>
            </a:r>
            <a:r>
              <a:rPr lang="fa-IR" dirty="0" smtClean="0">
                <a:cs typeface="2  Koodak" pitchFamily="2" charset="-78"/>
              </a:rPr>
              <a:t> کردن و </a:t>
            </a:r>
            <a:r>
              <a:rPr lang="fa-IR" dirty="0" smtClean="0">
                <a:solidFill>
                  <a:srgbClr val="0070C0"/>
                </a:solidFill>
                <a:cs typeface="2  Koodak" pitchFamily="2" charset="-78"/>
              </a:rPr>
              <a:t>حفظ</a:t>
            </a:r>
            <a:r>
              <a:rPr lang="fa-IR" dirty="0" smtClean="0">
                <a:cs typeface="2  Koodak" pitchFamily="2" charset="-78"/>
              </a:rPr>
              <a:t> </a:t>
            </a:r>
            <a:r>
              <a:rPr lang="fa-IR" dirty="0" smtClean="0">
                <a:solidFill>
                  <a:srgbClr val="0070C0"/>
                </a:solidFill>
                <a:cs typeface="2  Koodak" pitchFamily="2" charset="-78"/>
              </a:rPr>
              <a:t>موقعیت</a:t>
            </a:r>
            <a:r>
              <a:rPr lang="fa-IR" dirty="0" smtClean="0">
                <a:cs typeface="2  Koodak" pitchFamily="2" charset="-78"/>
              </a:rPr>
              <a:t> خود در برابر مرد به کار برده،زن با هوش فطری و با یک حس مخصوص به خود دریافته است که از لحاظ جسمی نمی تواند با مرد برابری کند واز طرف دیگر نقطه ضعف مرد را در همان نیازی یافته که خلقت در وجود مرد نهاده است،که او را مظهر عشق و طلب و </a:t>
            </a:r>
            <a:r>
              <a:rPr lang="fa-IR" dirty="0" smtClean="0">
                <a:solidFill>
                  <a:srgbClr val="0070C0"/>
                </a:solidFill>
                <a:cs typeface="2  Koodak" pitchFamily="2" charset="-78"/>
              </a:rPr>
              <a:t>زن را مظهر معشوقیت </a:t>
            </a:r>
            <a:r>
              <a:rPr lang="fa-IR" dirty="0" smtClean="0">
                <a:cs typeface="2  Koodak" pitchFamily="2" charset="-78"/>
              </a:rPr>
              <a:t>و </a:t>
            </a:r>
            <a:r>
              <a:rPr lang="fa-IR" dirty="0" smtClean="0">
                <a:solidFill>
                  <a:srgbClr val="0070C0"/>
                </a:solidFill>
                <a:cs typeface="2  Koodak" pitchFamily="2" charset="-78"/>
              </a:rPr>
              <a:t>مطلوبیت</a:t>
            </a:r>
            <a:r>
              <a:rPr lang="fa-IR" dirty="0" smtClean="0">
                <a:cs typeface="2  Koodak" pitchFamily="2" charset="-78"/>
              </a:rPr>
              <a:t> قرار داده است.</a:t>
            </a:r>
          </a:p>
          <a:p>
            <a:pPr marL="0" indent="0" algn="r">
              <a:buNone/>
            </a:pPr>
            <a:r>
              <a:rPr lang="fa-IR" dirty="0" smtClean="0">
                <a:cs typeface="2  Koodak" pitchFamily="2" charset="-78"/>
              </a:rPr>
              <a:t>و دریافت که نباید خود را رایگان کند ، بلکه باید آتش عشق و طلب او را </a:t>
            </a:r>
            <a:r>
              <a:rPr lang="fa-IR" dirty="0" smtClean="0">
                <a:solidFill>
                  <a:srgbClr val="FF0000"/>
                </a:solidFill>
                <a:cs typeface="2  Koodak" pitchFamily="2" charset="-78"/>
              </a:rPr>
              <a:t>با دور نگهداشتن خود از دسترس مرد </a:t>
            </a:r>
            <a:r>
              <a:rPr lang="fa-IR" dirty="0" smtClean="0">
                <a:cs typeface="2  Koodak" pitchFamily="2" charset="-78"/>
              </a:rPr>
              <a:t>، تیز کند و در نتیجه </a:t>
            </a:r>
            <a:r>
              <a:rPr lang="fa-IR" dirty="0" smtClean="0">
                <a:solidFill>
                  <a:srgbClr val="0070C0"/>
                </a:solidFill>
                <a:cs typeface="2  Koodak" pitchFamily="2" charset="-78"/>
              </a:rPr>
              <a:t>مقام و موقعیت خود را بالا ببرد</a:t>
            </a:r>
            <a:r>
              <a:rPr lang="fa-IR" dirty="0" smtClean="0">
                <a:cs typeface="2  Koodak" pitchFamily="2" charset="-78"/>
              </a:rPr>
              <a:t>.</a:t>
            </a:r>
            <a:endParaRPr lang="en-US" dirty="0">
              <a:cs typeface="2  Koodak" pitchFamily="2" charset="-78"/>
            </a:endParaRPr>
          </a:p>
        </p:txBody>
      </p:sp>
    </p:spTree>
    <p:extLst>
      <p:ext uri="{BB962C8B-B14F-4D97-AF65-F5344CB8AC3E}">
        <p14:creationId xmlns:p14="http://schemas.microsoft.com/office/powerpoint/2010/main" val="26541378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rot="19318071">
            <a:off x="-595576" y="1330191"/>
            <a:ext cx="5191105" cy="1143000"/>
          </a:xfrm>
        </p:spPr>
        <p:txBody>
          <a:bodyPr>
            <a:noAutofit/>
          </a:bodyPr>
          <a:lstStyle/>
          <a:p>
            <a:r>
              <a:rPr lang="fa-IR" sz="7200" dirty="0" smtClean="0">
                <a:solidFill>
                  <a:schemeClr val="bg1">
                    <a:lumMod val="65000"/>
                  </a:schemeClr>
                </a:solidFill>
                <a:cs typeface="2  Titr" pitchFamily="2" charset="-78"/>
              </a:rPr>
              <a:t>آثار بد حجابی</a:t>
            </a:r>
            <a:endParaRPr lang="en-US" sz="7200" dirty="0">
              <a:solidFill>
                <a:schemeClr val="bg1">
                  <a:lumMod val="65000"/>
                </a:schemeClr>
              </a:solidFill>
              <a:cs typeface="2  Titr" pitchFamily="2" charset="-78"/>
            </a:endParaRPr>
          </a:p>
        </p:txBody>
      </p:sp>
    </p:spTree>
    <p:extLst>
      <p:ext uri="{BB962C8B-B14F-4D97-AF65-F5344CB8AC3E}">
        <p14:creationId xmlns:p14="http://schemas.microsoft.com/office/powerpoint/2010/main" val="170300321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00191" y="908720"/>
            <a:ext cx="2876097" cy="6840760"/>
          </a:xfrm>
        </p:spPr>
      </p:pic>
      <p:sp>
        <p:nvSpPr>
          <p:cNvPr id="4" name="Title 3"/>
          <p:cNvSpPr>
            <a:spLocks noGrp="1"/>
          </p:cNvSpPr>
          <p:nvPr>
            <p:ph type="title"/>
          </p:nvPr>
        </p:nvSpPr>
        <p:spPr>
          <a:xfrm>
            <a:off x="4381128" y="0"/>
            <a:ext cx="4762872" cy="850106"/>
          </a:xfrm>
        </p:spPr>
        <p:txBody>
          <a:bodyPr>
            <a:normAutofit/>
          </a:bodyPr>
          <a:lstStyle/>
          <a:p>
            <a:r>
              <a:rPr lang="fa-IR" sz="3600" dirty="0" smtClean="0">
                <a:cs typeface="2  Titr" pitchFamily="2" charset="-78"/>
              </a:rPr>
              <a:t>هجوم چشمها</a:t>
            </a:r>
            <a:endParaRPr lang="en-US" sz="3600" dirty="0">
              <a:cs typeface="2  Titr" pitchFamily="2" charset="-78"/>
            </a:endParaRPr>
          </a:p>
        </p:txBody>
      </p:sp>
      <p:sp>
        <p:nvSpPr>
          <p:cNvPr id="6" name="Content Placeholder 5"/>
          <p:cNvSpPr>
            <a:spLocks noGrp="1"/>
          </p:cNvSpPr>
          <p:nvPr>
            <p:ph sz="half" idx="2"/>
          </p:nvPr>
        </p:nvSpPr>
        <p:spPr>
          <a:xfrm>
            <a:off x="2627784" y="908720"/>
            <a:ext cx="3888432" cy="5832648"/>
          </a:xfrm>
        </p:spPr>
        <p:txBody>
          <a:bodyPr>
            <a:normAutofit/>
          </a:bodyPr>
          <a:lstStyle/>
          <a:p>
            <a:pPr marL="0" indent="0" algn="r">
              <a:buNone/>
            </a:pPr>
            <a:r>
              <a:rPr lang="fa-IR" dirty="0" smtClean="0">
                <a:solidFill>
                  <a:srgbClr val="FF0000"/>
                </a:solidFill>
                <a:cs typeface="2  Koodak" pitchFamily="2" charset="-78"/>
              </a:rPr>
              <a:t> پوشش ناقص </a:t>
            </a:r>
            <a:r>
              <a:rPr lang="fa-IR" dirty="0" smtClean="0">
                <a:cs typeface="2  Koodak" pitchFamily="2" charset="-78"/>
              </a:rPr>
              <a:t>زن در جامعه </a:t>
            </a:r>
          </a:p>
          <a:p>
            <a:pPr marL="0" indent="0" algn="r">
              <a:buNone/>
            </a:pPr>
            <a:r>
              <a:rPr lang="fa-IR" dirty="0" smtClean="0">
                <a:solidFill>
                  <a:srgbClr val="FF0000"/>
                </a:solidFill>
                <a:cs typeface="2  Koodak" pitchFamily="2" charset="-78"/>
              </a:rPr>
              <a:t>فشارهای</a:t>
            </a:r>
            <a:r>
              <a:rPr lang="fa-IR" dirty="0" smtClean="0">
                <a:cs typeface="2  Koodak" pitchFamily="2" charset="-78"/>
              </a:rPr>
              <a:t> روحی جبران ناپذیری</a:t>
            </a:r>
          </a:p>
          <a:p>
            <a:pPr marL="0" indent="0" algn="r">
              <a:buNone/>
            </a:pPr>
            <a:r>
              <a:rPr lang="fa-IR" dirty="0" smtClean="0">
                <a:cs typeface="2  Koodak" pitchFamily="2" charset="-78"/>
              </a:rPr>
              <a:t> بر روان و اعصاب او وارد </a:t>
            </a:r>
          </a:p>
          <a:p>
            <a:pPr marL="0" indent="0" algn="r">
              <a:buNone/>
            </a:pPr>
            <a:r>
              <a:rPr lang="fa-IR" dirty="0" smtClean="0">
                <a:cs typeface="2  Koodak" pitchFamily="2" charset="-78"/>
              </a:rPr>
              <a:t>می سازد و از آن جا که در این </a:t>
            </a:r>
          </a:p>
          <a:p>
            <a:pPr marL="0" indent="0" algn="r">
              <a:buNone/>
            </a:pPr>
            <a:r>
              <a:rPr lang="fa-IR" dirty="0" smtClean="0">
                <a:cs typeface="2  Koodak" pitchFamily="2" charset="-78"/>
              </a:rPr>
              <a:t>حالت ، خود را با هجوم نظرهای</a:t>
            </a:r>
          </a:p>
          <a:p>
            <a:pPr marL="0" indent="0" algn="r">
              <a:buNone/>
            </a:pPr>
            <a:r>
              <a:rPr lang="fa-IR" dirty="0" smtClean="0">
                <a:cs typeface="2  Koodak" pitchFamily="2" charset="-78"/>
              </a:rPr>
              <a:t> مختلف مواجه می بیند و از </a:t>
            </a:r>
          </a:p>
          <a:p>
            <a:pPr marL="0" indent="0" algn="r">
              <a:buNone/>
            </a:pPr>
            <a:r>
              <a:rPr lang="fa-IR" dirty="0" smtClean="0">
                <a:cs typeface="2  Koodak" pitchFamily="2" charset="-78"/>
              </a:rPr>
              <a:t>پاسخ به همه آنها </a:t>
            </a:r>
            <a:r>
              <a:rPr lang="fa-IR" dirty="0" smtClean="0">
                <a:solidFill>
                  <a:srgbClr val="FF0000"/>
                </a:solidFill>
                <a:cs typeface="2  Koodak" pitchFamily="2" charset="-78"/>
              </a:rPr>
              <a:t>عاجز</a:t>
            </a:r>
            <a:r>
              <a:rPr lang="fa-IR" dirty="0" smtClean="0">
                <a:cs typeface="2  Koodak" pitchFamily="2" charset="-78"/>
              </a:rPr>
              <a:t> است در</a:t>
            </a:r>
          </a:p>
          <a:p>
            <a:pPr marL="0" indent="0" algn="r">
              <a:buNone/>
            </a:pPr>
            <a:r>
              <a:rPr lang="fa-IR" dirty="0" smtClean="0">
                <a:cs typeface="2  Koodak" pitchFamily="2" charset="-78"/>
              </a:rPr>
              <a:t> این صورت یا به سوی </a:t>
            </a:r>
          </a:p>
          <a:p>
            <a:pPr marL="0" indent="0" algn="r">
              <a:buNone/>
            </a:pPr>
            <a:r>
              <a:rPr lang="fa-IR" dirty="0" smtClean="0">
                <a:solidFill>
                  <a:srgbClr val="FF0000"/>
                </a:solidFill>
                <a:cs typeface="2  Koodak" pitchFamily="2" charset="-78"/>
              </a:rPr>
              <a:t>بی تفاوتی </a:t>
            </a:r>
            <a:r>
              <a:rPr lang="fa-IR" dirty="0" smtClean="0">
                <a:cs typeface="2  Koodak" pitchFamily="2" charset="-78"/>
              </a:rPr>
              <a:t>و </a:t>
            </a:r>
            <a:r>
              <a:rPr lang="fa-IR" dirty="0" smtClean="0">
                <a:solidFill>
                  <a:srgbClr val="FF0000"/>
                </a:solidFill>
                <a:cs typeface="2  Koodak" pitchFamily="2" charset="-78"/>
              </a:rPr>
              <a:t>بی قیدی </a:t>
            </a:r>
            <a:r>
              <a:rPr lang="fa-IR" dirty="0" smtClean="0">
                <a:cs typeface="2  Koodak" pitchFamily="2" charset="-78"/>
              </a:rPr>
              <a:t>کشیده </a:t>
            </a:r>
          </a:p>
          <a:p>
            <a:pPr marL="0" indent="0" algn="r">
              <a:buNone/>
            </a:pPr>
            <a:r>
              <a:rPr lang="fa-IR" dirty="0" smtClean="0">
                <a:cs typeface="2  Koodak" pitchFamily="2" charset="-78"/>
              </a:rPr>
              <a:t>می شود.</a:t>
            </a:r>
            <a:endParaRPr lang="en-US" dirty="0">
              <a:cs typeface="2  Koodak" pitchFamily="2" charset="-78"/>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627784" cy="7389440"/>
          </a:xfrm>
          <a:prstGeom prst="rect">
            <a:avLst/>
          </a:prstGeom>
          <a:ln>
            <a:noFill/>
          </a:ln>
          <a:effectLst>
            <a:softEdge rad="112500"/>
          </a:effectLst>
        </p:spPr>
      </p:pic>
    </p:spTree>
    <p:extLst>
      <p:ext uri="{BB962C8B-B14F-4D97-AF65-F5344CB8AC3E}">
        <p14:creationId xmlns:p14="http://schemas.microsoft.com/office/powerpoint/2010/main" val="23660657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4211960" y="0"/>
            <a:ext cx="4690864" cy="1143000"/>
          </a:xfrm>
        </p:spPr>
        <p:style>
          <a:lnRef idx="0">
            <a:schemeClr val="accent1"/>
          </a:lnRef>
          <a:fillRef idx="3">
            <a:schemeClr val="accent1"/>
          </a:fillRef>
          <a:effectRef idx="3">
            <a:schemeClr val="accent1"/>
          </a:effectRef>
          <a:fontRef idx="minor">
            <a:schemeClr val="lt1"/>
          </a:fontRef>
        </p:style>
        <p:txBody>
          <a:bodyPr>
            <a:normAutofit/>
          </a:bodyPr>
          <a:lstStyle/>
          <a:p>
            <a:r>
              <a:rPr lang="fa-IR" sz="3600" dirty="0" smtClean="0">
                <a:cs typeface="2  Titr" pitchFamily="2" charset="-78"/>
              </a:rPr>
              <a:t>زمینه اذیت ها ی اجتماعی</a:t>
            </a:r>
            <a:endParaRPr lang="en-US" sz="3600" dirty="0">
              <a:cs typeface="2  Titr" pitchFamily="2" charset="-78"/>
            </a:endParaRPr>
          </a:p>
        </p:txBody>
      </p:sp>
      <p:sp>
        <p:nvSpPr>
          <p:cNvPr id="5" name="Content Placeholder 4"/>
          <p:cNvSpPr>
            <a:spLocks noGrp="1"/>
          </p:cNvSpPr>
          <p:nvPr>
            <p:ph sz="half" idx="2"/>
          </p:nvPr>
        </p:nvSpPr>
        <p:spPr>
          <a:xfrm>
            <a:off x="3995936" y="1196752"/>
            <a:ext cx="3816424" cy="432048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lgn="r">
              <a:buNone/>
            </a:pPr>
            <a:r>
              <a:rPr lang="fa-IR" sz="3200" dirty="0" smtClean="0">
                <a:cs typeface="2  Koodak" pitchFamily="2" charset="-78"/>
              </a:rPr>
              <a:t> </a:t>
            </a:r>
          </a:p>
          <a:p>
            <a:pPr marL="0" indent="0" algn="r">
              <a:buNone/>
            </a:pPr>
            <a:r>
              <a:rPr lang="fa-IR" sz="3200" dirty="0" smtClean="0">
                <a:cs typeface="2  Koodak" pitchFamily="2" charset="-78"/>
              </a:rPr>
              <a:t>بد حجابی زمینه آزار و اذیت افراد مزاحم را فراهم میکند، زیرا هر چه حجاب وپوشش بانوان بهتر و بیشترباشد غالبا مردان و جوانان لابالی کمتر جرات اذیت و آزار آنان را به خود می دهند.</a:t>
            </a:r>
            <a:endParaRPr lang="en-US" sz="3200" dirty="0">
              <a:cs typeface="2  Koodak" pitchFamily="2" charset="-78"/>
            </a:endParaRPr>
          </a:p>
        </p:txBody>
      </p:sp>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87624" y="980728"/>
            <a:ext cx="2545842"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6183171"/>
      </p:ext>
    </p:extLst>
  </p:cSld>
  <p:clrMapOvr>
    <a:masterClrMapping/>
  </p:clrMapOvr>
  <p:transition spd="slow">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3928" y="188640"/>
            <a:ext cx="4762872" cy="1368152"/>
          </a:xfr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6"/>
          </a:lnRef>
          <a:fillRef idx="2">
            <a:schemeClr val="accent6"/>
          </a:fillRef>
          <a:effectRef idx="1">
            <a:schemeClr val="accent6"/>
          </a:effectRef>
          <a:fontRef idx="minor">
            <a:schemeClr val="dk1"/>
          </a:fontRef>
        </p:style>
        <p:txBody>
          <a:bodyPr>
            <a:normAutofit fontScale="90000"/>
          </a:bodyPr>
          <a:lstStyle/>
          <a:p>
            <a:r>
              <a:rPr lang="fa-IR" dirty="0" smtClean="0"/>
              <a:t>کاهش شوق برای تشکیل خانواده</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21157474">
            <a:off x="52568" y="258419"/>
            <a:ext cx="4495800" cy="72870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Content Placeholder 3"/>
          <p:cNvSpPr>
            <a:spLocks noGrp="1"/>
          </p:cNvSpPr>
          <p:nvPr>
            <p:ph sz="half" idx="2"/>
          </p:nvPr>
        </p:nvSpPr>
        <p:spPr>
          <a:xfrm>
            <a:off x="3995936" y="2348880"/>
            <a:ext cx="4686672" cy="3816424"/>
          </a:xfr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5"/>
          </a:lnRef>
          <a:fillRef idx="2">
            <a:schemeClr val="accent5"/>
          </a:fillRef>
          <a:effectRef idx="1">
            <a:schemeClr val="accent5"/>
          </a:effectRef>
          <a:fontRef idx="minor">
            <a:schemeClr val="dk1"/>
          </a:fontRef>
        </p:style>
        <p:txBody>
          <a:bodyPr>
            <a:normAutofit/>
          </a:bodyPr>
          <a:lstStyle/>
          <a:p>
            <a:pPr marL="0" indent="0" algn="r">
              <a:buNone/>
            </a:pPr>
            <a:r>
              <a:rPr lang="fa-IR" sz="3200" dirty="0" smtClean="0"/>
              <a:t>بی حجابی برخی از لذت های جسمی ،بصری و احیانا سمعی را که </a:t>
            </a:r>
            <a:r>
              <a:rPr lang="fa-IR" sz="3200" dirty="0" smtClean="0">
                <a:solidFill>
                  <a:srgbClr val="FF0000"/>
                </a:solidFill>
              </a:rPr>
              <a:t>باید در خانواده به دست آید </a:t>
            </a:r>
            <a:r>
              <a:rPr lang="fa-IR" sz="3200" dirty="0" smtClean="0"/>
              <a:t>، آسان و رایگان و همه جایی  </a:t>
            </a:r>
          </a:p>
          <a:p>
            <a:pPr marL="0" indent="0" algn="r">
              <a:buNone/>
            </a:pPr>
            <a:r>
              <a:rPr lang="fa-IR" sz="3200" dirty="0" smtClean="0"/>
              <a:t>می سازد  و در نتیجه اهمیت ازدواج و شوق زناشویی کاهش می یابد.</a:t>
            </a:r>
            <a:endParaRPr lang="en-US" sz="3200" dirty="0"/>
          </a:p>
        </p:txBody>
      </p:sp>
    </p:spTree>
    <p:extLst>
      <p:ext uri="{BB962C8B-B14F-4D97-AF65-F5344CB8AC3E}">
        <p14:creationId xmlns:p14="http://schemas.microsoft.com/office/powerpoint/2010/main" val="382173793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randombar(horizont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ppt_w</p:attrName>
                                        </p:attrNameLst>
                                      </p:cBhvr>
                                      <p:tavLst>
                                        <p:tav tm="0" fmla="#ppt_w*sin(2.5*pi*$)">
                                          <p:val>
                                            <p:fltVal val="0"/>
                                          </p:val>
                                        </p:tav>
                                        <p:tav tm="100000">
                                          <p:val>
                                            <p:fltVal val="1"/>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17" y="0"/>
            <a:ext cx="9784811" cy="717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60032" y="1713291"/>
            <a:ext cx="4003197" cy="5159447"/>
          </a:xfrm>
          <a:prstGeom prst="rect">
            <a:avLst/>
          </a:prstGeom>
          <a:ln w="88900" cap="sq" cmpd="thickThin">
            <a:solidFill>
              <a:srgbClr val="000000"/>
            </a:solidFill>
            <a:prstDash val="solid"/>
            <a:miter lim="800000"/>
          </a:ln>
          <a:effectLst>
            <a:innerShdw blurRad="76200">
              <a:srgbClr val="000000"/>
            </a:innerShdw>
          </a:effectLst>
        </p:spPr>
      </p:pic>
      <p:sp>
        <p:nvSpPr>
          <p:cNvPr id="4" name="Content Placeholder 3"/>
          <p:cNvSpPr>
            <a:spLocks noGrp="1"/>
          </p:cNvSpPr>
          <p:nvPr>
            <p:ph sz="half" idx="2"/>
          </p:nvPr>
        </p:nvSpPr>
        <p:spPr>
          <a:xfrm>
            <a:off x="-27220" y="2420888"/>
            <a:ext cx="4599220" cy="3672408"/>
          </a:xfrm>
        </p:spPr>
        <p:txBody>
          <a:bodyPr>
            <a:normAutofit/>
          </a:bodyPr>
          <a:lstStyle/>
          <a:p>
            <a:pPr marL="0" indent="0" algn="r">
              <a:buNone/>
            </a:pPr>
            <a:r>
              <a:rPr lang="fa-IR" sz="4000" dirty="0" smtClean="0">
                <a:cs typeface="2  Koodak" pitchFamily="2" charset="-78"/>
              </a:rPr>
              <a:t>سلام بر </a:t>
            </a:r>
            <a:r>
              <a:rPr lang="fa-IR" sz="4000" dirty="0" smtClean="0">
                <a:solidFill>
                  <a:srgbClr val="FF0000"/>
                </a:solidFill>
                <a:cs typeface="2  Koodak" pitchFamily="2" charset="-78"/>
              </a:rPr>
              <a:t>شهیده</a:t>
            </a:r>
            <a:r>
              <a:rPr lang="fa-IR" sz="4000" dirty="0" smtClean="0">
                <a:cs typeface="2  Koodak" pitchFamily="2" charset="-78"/>
              </a:rPr>
              <a:t> حجاب</a:t>
            </a:r>
          </a:p>
          <a:p>
            <a:pPr marL="0" indent="0" algn="r">
              <a:buNone/>
            </a:pPr>
            <a:r>
              <a:rPr lang="fa-IR" sz="4000" dirty="0" smtClean="0">
                <a:cs typeface="2  Koodak" pitchFamily="2" charset="-78"/>
              </a:rPr>
              <a:t>دانشجوی مقطع دکتری</a:t>
            </a:r>
          </a:p>
          <a:p>
            <a:pPr marL="0" indent="0" algn="r">
              <a:buNone/>
            </a:pPr>
            <a:r>
              <a:rPr lang="fa-IR" sz="4000" dirty="0" smtClean="0">
                <a:cs typeface="2  Koodak" pitchFamily="2" charset="-78"/>
              </a:rPr>
              <a:t>رشته مهندسی شیمی</a:t>
            </a:r>
          </a:p>
          <a:p>
            <a:pPr marL="0" indent="0" algn="r">
              <a:buNone/>
            </a:pPr>
            <a:r>
              <a:rPr lang="fa-IR" sz="4000" dirty="0" smtClean="0">
                <a:cs typeface="2  Koodak" pitchFamily="2" charset="-78"/>
              </a:rPr>
              <a:t>جرم : </a:t>
            </a:r>
            <a:r>
              <a:rPr lang="fa-IR" sz="4000" dirty="0" smtClean="0">
                <a:solidFill>
                  <a:srgbClr val="FF0000"/>
                </a:solidFill>
                <a:cs typeface="2  Koodak" pitchFamily="2" charset="-78"/>
              </a:rPr>
              <a:t>محجبه </a:t>
            </a:r>
            <a:r>
              <a:rPr lang="fa-IR" sz="4000" dirty="0" smtClean="0">
                <a:cs typeface="2  Koodak" pitchFamily="2" charset="-78"/>
              </a:rPr>
              <a:t>بودن</a:t>
            </a:r>
            <a:endParaRPr lang="en-US" sz="4000" dirty="0">
              <a:cs typeface="2  Koodak" pitchFamily="2" charset="-78"/>
            </a:endParaRPr>
          </a:p>
        </p:txBody>
      </p:sp>
    </p:spTree>
    <p:extLst>
      <p:ext uri="{BB962C8B-B14F-4D97-AF65-F5344CB8AC3E}">
        <p14:creationId xmlns:p14="http://schemas.microsoft.com/office/powerpoint/2010/main" val="25702932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3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3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3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6" dur="3000"/>
                                        <p:tgtEl>
                                          <p:spTgt spid="4">
                                            <p:txEl>
                                              <p:pRg st="1" end="1"/>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1" dur="5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2" dur="5000"/>
                                        <p:tgtEl>
                                          <p:spTgt spid="4">
                                            <p:txEl>
                                              <p:pRg st="2" end="2"/>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7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7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7" dur="7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28" dur="7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544" y="-243408"/>
            <a:ext cx="9721080" cy="7488832"/>
          </a:xfrm>
          <a:prstGeom prst="rect">
            <a:avLst/>
          </a:prstGeom>
        </p:spPr>
      </p:pic>
      <p:sp>
        <p:nvSpPr>
          <p:cNvPr id="5" name="Title 4"/>
          <p:cNvSpPr>
            <a:spLocks noGrp="1"/>
          </p:cNvSpPr>
          <p:nvPr>
            <p:ph type="title"/>
          </p:nvPr>
        </p:nvSpPr>
        <p:spPr>
          <a:xfrm>
            <a:off x="2915816" y="188640"/>
            <a:ext cx="6120680" cy="1143000"/>
          </a:xfrm>
        </p:spPr>
        <p:txBody>
          <a:bodyPr/>
          <a:lstStyle/>
          <a:p>
            <a:r>
              <a:rPr lang="fa-IR" dirty="0" smtClean="0">
                <a:solidFill>
                  <a:srgbClr val="FF0000"/>
                </a:solidFill>
                <a:cs typeface="2  Titr" pitchFamily="2" charset="-78"/>
              </a:rPr>
              <a:t>آرایش</a:t>
            </a:r>
            <a:r>
              <a:rPr lang="fa-IR" dirty="0" smtClean="0">
                <a:cs typeface="2  Titr" pitchFamily="2" charset="-78"/>
              </a:rPr>
              <a:t> به جای </a:t>
            </a:r>
            <a:r>
              <a:rPr lang="fa-IR" dirty="0" smtClean="0">
                <a:solidFill>
                  <a:srgbClr val="FF0000"/>
                </a:solidFill>
                <a:cs typeface="2  Titr" pitchFamily="2" charset="-78"/>
              </a:rPr>
              <a:t>افزایش</a:t>
            </a:r>
            <a:r>
              <a:rPr lang="fa-IR" dirty="0" smtClean="0">
                <a:cs typeface="2  Titr" pitchFamily="2" charset="-78"/>
              </a:rPr>
              <a:t> علم</a:t>
            </a:r>
            <a:endParaRPr lang="en-US" dirty="0">
              <a:cs typeface="2  Titr" pitchFamily="2" charset="-78"/>
            </a:endParaRPr>
          </a:p>
        </p:txBody>
      </p:sp>
      <p:sp>
        <p:nvSpPr>
          <p:cNvPr id="6" name="Content Placeholder 5"/>
          <p:cNvSpPr>
            <a:spLocks noGrp="1"/>
          </p:cNvSpPr>
          <p:nvPr>
            <p:ph idx="1"/>
          </p:nvPr>
        </p:nvSpPr>
        <p:spPr>
          <a:xfrm>
            <a:off x="2267744" y="1412776"/>
            <a:ext cx="6696744" cy="5445224"/>
          </a:xfrm>
        </p:spPr>
        <p:txBody>
          <a:bodyPr>
            <a:normAutofit/>
          </a:bodyPr>
          <a:lstStyle/>
          <a:p>
            <a:pPr marL="0" indent="0" algn="r">
              <a:buNone/>
            </a:pPr>
            <a:r>
              <a:rPr lang="fa-IR" dirty="0" smtClean="0">
                <a:cs typeface="2  Koodak" pitchFamily="2" charset="-78"/>
              </a:rPr>
              <a:t>بد حجابی مشغولیت فکری دختران محصل را بیشتر میکند.</a:t>
            </a:r>
          </a:p>
          <a:p>
            <a:pPr marL="0" indent="0" algn="r">
              <a:buNone/>
            </a:pPr>
            <a:r>
              <a:rPr lang="fa-IR" dirty="0" smtClean="0">
                <a:solidFill>
                  <a:schemeClr val="accent5">
                    <a:lumMod val="75000"/>
                  </a:schemeClr>
                </a:solidFill>
                <a:cs typeface="2  Koodak" pitchFamily="2" charset="-78"/>
              </a:rPr>
              <a:t>از زبان یک دانشجوی با حجاب</a:t>
            </a:r>
            <a:r>
              <a:rPr lang="fa-IR" dirty="0" smtClean="0">
                <a:cs typeface="2  Koodak" pitchFamily="2" charset="-78"/>
              </a:rPr>
              <a:t>:</a:t>
            </a:r>
          </a:p>
          <a:p>
            <a:pPr marL="0" indent="0" algn="r">
              <a:buNone/>
            </a:pPr>
            <a:r>
              <a:rPr lang="fa-IR" dirty="0" smtClean="0">
                <a:cs typeface="2  Koodak" pitchFamily="2" charset="-78"/>
              </a:rPr>
              <a:t>آن وقتها که حجاب نداشتم اگر دو روز پشت سر هم قرار بود که به خانه کسی بروم لباسی را که امروز پوشیده بودم </a:t>
            </a:r>
            <a:r>
              <a:rPr lang="fa-IR" dirty="0" smtClean="0">
                <a:solidFill>
                  <a:schemeClr val="accent2">
                    <a:lumMod val="75000"/>
                  </a:schemeClr>
                </a:solidFill>
                <a:cs typeface="2  Koodak" pitchFamily="2" charset="-78"/>
              </a:rPr>
              <a:t>حاضر نمی شدم که فردا هم بپوشم </a:t>
            </a:r>
            <a:r>
              <a:rPr lang="fa-IR" dirty="0" smtClean="0">
                <a:cs typeface="2  Koodak" pitchFamily="2" charset="-78"/>
              </a:rPr>
              <a:t> احساس می کردم مسخره است و سعی</a:t>
            </a:r>
          </a:p>
          <a:p>
            <a:pPr marL="0" indent="0" algn="r">
              <a:buNone/>
            </a:pPr>
            <a:r>
              <a:rPr lang="fa-IR" dirty="0" smtClean="0">
                <a:cs typeface="2  Koodak" pitchFamily="2" charset="-78"/>
              </a:rPr>
              <a:t> می کردم با </a:t>
            </a:r>
            <a:r>
              <a:rPr lang="fa-IR" dirty="0" smtClean="0">
                <a:solidFill>
                  <a:schemeClr val="accent2">
                    <a:lumMod val="75000"/>
                  </a:schemeClr>
                </a:solidFill>
                <a:cs typeface="2  Koodak" pitchFamily="2" charset="-78"/>
              </a:rPr>
              <a:t>قرض هم شده </a:t>
            </a:r>
            <a:r>
              <a:rPr lang="fa-IR" dirty="0" smtClean="0">
                <a:cs typeface="2  Koodak" pitchFamily="2" charset="-78"/>
              </a:rPr>
              <a:t>،از دیگران لباس  بگیرم.این کارها واقعا رفاه حال و راحتی خانم ها را سلب کرده است.</a:t>
            </a:r>
            <a:endParaRPr lang="en-US" dirty="0">
              <a:cs typeface="2  Koodak" pitchFamily="2" charset="-7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10305" cy="7605464"/>
          </a:xfrm>
          <a:prstGeom prst="rect">
            <a:avLst/>
          </a:prstGeom>
        </p:spPr>
      </p:pic>
    </p:spTree>
    <p:extLst>
      <p:ext uri="{BB962C8B-B14F-4D97-AF65-F5344CB8AC3E}">
        <p14:creationId xmlns:p14="http://schemas.microsoft.com/office/powerpoint/2010/main" val="16420041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092280" y="188640"/>
            <a:ext cx="2051720" cy="1816405"/>
          </a:xfr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2"/>
          </a:lnRef>
          <a:fillRef idx="2">
            <a:schemeClr val="accent2"/>
          </a:fillRef>
          <a:effectRef idx="1">
            <a:schemeClr val="accent2"/>
          </a:effectRef>
          <a:fontRef idx="minor">
            <a:schemeClr val="dk1"/>
          </a:fontRef>
        </p:style>
        <p:txBody>
          <a:bodyPr>
            <a:normAutofit/>
          </a:bodyPr>
          <a:lstStyle/>
          <a:p>
            <a:r>
              <a:rPr lang="fa-IR" sz="3600" dirty="0" smtClean="0"/>
              <a:t>زنان ویترینی</a:t>
            </a:r>
            <a:endParaRPr lang="en-US" sz="3600" dirty="0"/>
          </a:p>
        </p:txBody>
      </p:sp>
      <p:sp>
        <p:nvSpPr>
          <p:cNvPr id="3" name="Content Placeholder 2"/>
          <p:cNvSpPr>
            <a:spLocks noGrp="1"/>
          </p:cNvSpPr>
          <p:nvPr>
            <p:ph idx="1"/>
          </p:nvPr>
        </p:nvSpPr>
        <p:spPr>
          <a:xfrm>
            <a:off x="2073102" y="1052736"/>
            <a:ext cx="5091186" cy="5805264"/>
          </a:xfrm>
        </p:spPr>
        <p:txBody>
          <a:bodyPr>
            <a:normAutofit lnSpcReduction="10000"/>
          </a:bodyPr>
          <a:lstStyle/>
          <a:p>
            <a:pPr marL="0" indent="0" algn="r">
              <a:buNone/>
            </a:pPr>
            <a:r>
              <a:rPr lang="fa-IR" dirty="0" smtClean="0">
                <a:solidFill>
                  <a:schemeClr val="bg1"/>
                </a:solidFill>
                <a:cs typeface="2  Koodak" pitchFamily="2" charset="-78"/>
              </a:rPr>
              <a:t>زنی که خود را در معرض دید همگان قرار می دهد در حقیقت می خواهد با تکیه بر </a:t>
            </a:r>
            <a:r>
              <a:rPr lang="fa-IR" dirty="0" smtClean="0">
                <a:solidFill>
                  <a:srgbClr val="FF0000"/>
                </a:solidFill>
                <a:cs typeface="2  Koodak" pitchFamily="2" charset="-78"/>
              </a:rPr>
              <a:t>زنانگی</a:t>
            </a:r>
            <a:r>
              <a:rPr lang="fa-IR" dirty="0" smtClean="0">
                <a:cs typeface="2  Koodak" pitchFamily="2" charset="-78"/>
              </a:rPr>
              <a:t> </a:t>
            </a:r>
            <a:r>
              <a:rPr lang="fa-IR" dirty="0" smtClean="0">
                <a:solidFill>
                  <a:schemeClr val="bg1"/>
                </a:solidFill>
                <a:cs typeface="2  Koodak" pitchFamily="2" charset="-78"/>
              </a:rPr>
              <a:t>خویش جای خود را در جامعه باز کند نه با تکیه بر </a:t>
            </a:r>
            <a:r>
              <a:rPr lang="fa-IR" dirty="0" smtClean="0">
                <a:solidFill>
                  <a:srgbClr val="00B050"/>
                </a:solidFill>
                <a:cs typeface="2  Koodak" pitchFamily="2" charset="-78"/>
              </a:rPr>
              <a:t>انسانیت</a:t>
            </a:r>
            <a:r>
              <a:rPr lang="fa-IR" dirty="0" smtClean="0">
                <a:cs typeface="2  Koodak" pitchFamily="2" charset="-78"/>
              </a:rPr>
              <a:t> </a:t>
            </a:r>
            <a:r>
              <a:rPr lang="fa-IR" dirty="0" smtClean="0">
                <a:solidFill>
                  <a:schemeClr val="bg1"/>
                </a:solidFill>
                <a:cs typeface="2  Koodak" pitchFamily="2" charset="-78"/>
              </a:rPr>
              <a:t>خویش.</a:t>
            </a:r>
          </a:p>
          <a:p>
            <a:pPr marL="0" indent="0" algn="r">
              <a:buNone/>
            </a:pPr>
            <a:r>
              <a:rPr lang="fa-IR" dirty="0" smtClean="0">
                <a:solidFill>
                  <a:schemeClr val="bg1"/>
                </a:solidFill>
                <a:cs typeface="2  Koodak" pitchFamily="2" charset="-78"/>
              </a:rPr>
              <a:t>در واقع او اعلام می کند که آنچه برای او مهم است</a:t>
            </a:r>
            <a:r>
              <a:rPr lang="fa-IR" dirty="0" smtClean="0">
                <a:cs typeface="2  Koodak" pitchFamily="2" charset="-78"/>
              </a:rPr>
              <a:t> </a:t>
            </a:r>
            <a:r>
              <a:rPr lang="fa-IR" dirty="0" smtClean="0">
                <a:solidFill>
                  <a:srgbClr val="FF0000"/>
                </a:solidFill>
                <a:cs typeface="2  Koodak" pitchFamily="2" charset="-78"/>
              </a:rPr>
              <a:t>زن بودن </a:t>
            </a:r>
            <a:r>
              <a:rPr lang="fa-IR" dirty="0" smtClean="0">
                <a:solidFill>
                  <a:schemeClr val="bg1"/>
                </a:solidFill>
                <a:cs typeface="2  Koodak" pitchFamily="2" charset="-78"/>
              </a:rPr>
              <a:t>اوست نه </a:t>
            </a:r>
            <a:r>
              <a:rPr lang="fa-IR" dirty="0" smtClean="0">
                <a:solidFill>
                  <a:srgbClr val="00B050"/>
                </a:solidFill>
                <a:cs typeface="2  Koodak" pitchFamily="2" charset="-78"/>
              </a:rPr>
              <a:t>انسان بودن </a:t>
            </a:r>
            <a:r>
              <a:rPr lang="fa-IR" dirty="0" smtClean="0">
                <a:solidFill>
                  <a:schemeClr val="bg1"/>
                </a:solidFill>
                <a:cs typeface="2  Koodak" pitchFamily="2" charset="-78"/>
              </a:rPr>
              <a:t>او ونه اندیشه و لیاقت او.</a:t>
            </a:r>
          </a:p>
          <a:p>
            <a:pPr marL="0" indent="0" algn="r">
              <a:buNone/>
            </a:pPr>
            <a:r>
              <a:rPr lang="fa-IR" dirty="0" smtClean="0">
                <a:solidFill>
                  <a:schemeClr val="bg1"/>
                </a:solidFill>
                <a:cs typeface="2  Koodak" pitchFamily="2" charset="-78"/>
              </a:rPr>
              <a:t>چنین زنی قبل از هر چیز</a:t>
            </a:r>
            <a:r>
              <a:rPr lang="fa-IR" dirty="0" smtClean="0">
                <a:cs typeface="2  Koodak" pitchFamily="2" charset="-78"/>
              </a:rPr>
              <a:t> </a:t>
            </a:r>
            <a:r>
              <a:rPr lang="fa-IR" dirty="0" smtClean="0">
                <a:solidFill>
                  <a:srgbClr val="FF0000"/>
                </a:solidFill>
                <a:cs typeface="2  Koodak" pitchFamily="2" charset="-78"/>
              </a:rPr>
              <a:t>اسیر</a:t>
            </a:r>
            <a:r>
              <a:rPr lang="fa-IR" dirty="0" smtClean="0">
                <a:cs typeface="2  Koodak" pitchFamily="2" charset="-78"/>
              </a:rPr>
              <a:t> </a:t>
            </a:r>
            <a:r>
              <a:rPr lang="fa-IR" dirty="0" smtClean="0">
                <a:solidFill>
                  <a:schemeClr val="bg1"/>
                </a:solidFill>
                <a:cs typeface="2  Koodak" pitchFamily="2" charset="-78"/>
              </a:rPr>
              <a:t>خود است ، او شبیه مغازه داری است که مجبور است دائما برای جذب مشتری ، </a:t>
            </a:r>
            <a:r>
              <a:rPr lang="fa-IR" dirty="0" smtClean="0">
                <a:solidFill>
                  <a:srgbClr val="FF0000"/>
                </a:solidFill>
                <a:cs typeface="2  Koodak" pitchFamily="2" charset="-78"/>
              </a:rPr>
              <a:t>ویترین</a:t>
            </a:r>
            <a:r>
              <a:rPr lang="fa-IR" dirty="0" smtClean="0">
                <a:cs typeface="2  Koodak" pitchFamily="2" charset="-78"/>
              </a:rPr>
              <a:t> </a:t>
            </a:r>
            <a:r>
              <a:rPr lang="fa-IR" dirty="0" smtClean="0">
                <a:solidFill>
                  <a:schemeClr val="bg1"/>
                </a:solidFill>
                <a:cs typeface="2  Koodak" pitchFamily="2" charset="-78"/>
              </a:rPr>
              <a:t>خود را تغییر دهد.</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648" y="2132856"/>
            <a:ext cx="3168352" cy="5184576"/>
          </a:xfrm>
          <a:prstGeom prst="rect">
            <a:avLst/>
          </a:prstGeom>
          <a:solidFill>
            <a:srgbClr val="FFFFFF">
              <a:shade val="85000"/>
            </a:srgbClr>
          </a:solidFill>
          <a:ln w="190500" cap="sq">
            <a:solidFill>
              <a:schemeClr val="accent2">
                <a:lumMod val="5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2293">
            <a:off x="7318736" y="2326175"/>
            <a:ext cx="3333750" cy="5867594"/>
          </a:xfrm>
          <a:prstGeom prst="rect">
            <a:avLst/>
          </a:prstGeom>
          <a:solidFill>
            <a:srgbClr val="FFFFFF">
              <a:shade val="85000"/>
            </a:srgbClr>
          </a:solidFill>
          <a:ln w="190500" cap="sq">
            <a:solidFill>
              <a:schemeClr val="accent2">
                <a:lumMod val="5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694273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5" name="Title 4"/>
          <p:cNvSpPr>
            <a:spLocks noGrp="1"/>
          </p:cNvSpPr>
          <p:nvPr>
            <p:ph type="title"/>
          </p:nvPr>
        </p:nvSpPr>
        <p:spPr>
          <a:xfrm>
            <a:off x="827584" y="1556792"/>
            <a:ext cx="4762872"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fa-IR" sz="4000" b="1" dirty="0" smtClean="0">
                <a:ln w="11430">
                  <a:solidFill>
                    <a:srgbClr val="FFC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حجاب نور توست چگونه آنرا از خودت دورمی کنی؟</a:t>
            </a:r>
            <a:endParaRPr lang="en-US" sz="4000" b="1" dirty="0">
              <a:ln w="11430">
                <a:solidFill>
                  <a:srgbClr val="FFC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99392"/>
            <a:ext cx="3500636" cy="8496944"/>
          </a:xfrm>
          <a:prstGeom prst="rect">
            <a:avLst/>
          </a:prstGeom>
          <a:ln>
            <a:noFill/>
          </a:ln>
          <a:effectLst>
            <a:softEdge rad="112500"/>
          </a:effectLst>
        </p:spPr>
      </p:pic>
    </p:spTree>
    <p:extLst>
      <p:ext uri="{BB962C8B-B14F-4D97-AF65-F5344CB8AC3E}">
        <p14:creationId xmlns:p14="http://schemas.microsoft.com/office/powerpoint/2010/main" val="62709426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8419"/>
            <a:ext cx="8229600" cy="880301"/>
          </a:xfrm>
        </p:spPr>
        <p:txBody>
          <a:bodyPr>
            <a:normAutofit fontScale="90000"/>
          </a:bodyPr>
          <a:lstStyle/>
          <a:p>
            <a:r>
              <a:rPr lang="fa-IR"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عوامل بی توجهی به حجاب</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Content Placeholder 9"/>
          <p:cNvSpPr>
            <a:spLocks noGrp="1"/>
          </p:cNvSpPr>
          <p:nvPr>
            <p:ph sz="half" idx="1"/>
          </p:nvPr>
        </p:nvSpPr>
        <p:spPr>
          <a:xfrm>
            <a:off x="4283968" y="1628800"/>
            <a:ext cx="4614664" cy="5229200"/>
          </a:xfrm>
        </p:spPr>
        <p:txBody>
          <a:bodyPr>
            <a:normAutofit/>
          </a:bodyPr>
          <a:lstStyle/>
          <a:p>
            <a:pPr marL="0" indent="0" algn="r">
              <a:buNone/>
            </a:pPr>
            <a:r>
              <a:rPr lang="fa-IR" sz="3200" dirty="0">
                <a:cs typeface="2  Koodak" pitchFamily="2" charset="-78"/>
              </a:rPr>
              <a:t>- سستی و تزلزل ایمان</a:t>
            </a:r>
          </a:p>
          <a:p>
            <a:pPr marL="0" indent="0" algn="r">
              <a:buNone/>
            </a:pPr>
            <a:r>
              <a:rPr lang="fa-IR" sz="3200" dirty="0">
                <a:cs typeface="2  Koodak" pitchFamily="2" charset="-78"/>
              </a:rPr>
              <a:t>- الگوهای غلط</a:t>
            </a:r>
          </a:p>
          <a:p>
            <a:pPr marL="0" indent="0" algn="r">
              <a:buNone/>
            </a:pPr>
            <a:r>
              <a:rPr lang="fa-IR" sz="3200" dirty="0">
                <a:cs typeface="2  Koodak" pitchFamily="2" charset="-78"/>
              </a:rPr>
              <a:t>- تظاهر به زیست مترقی</a:t>
            </a:r>
          </a:p>
          <a:p>
            <a:pPr marL="0" indent="0" algn="r">
              <a:buNone/>
            </a:pPr>
            <a:r>
              <a:rPr lang="fa-IR" sz="3200" dirty="0">
                <a:cs typeface="2  Koodak" pitchFamily="2" charset="-78"/>
              </a:rPr>
              <a:t>- انحراف اخلاقی و اعتقادی</a:t>
            </a:r>
          </a:p>
          <a:p>
            <a:pPr marL="0" indent="0" algn="r">
              <a:buNone/>
            </a:pPr>
            <a:r>
              <a:rPr lang="fa-IR" sz="3200" dirty="0">
                <a:cs typeface="2  Koodak" pitchFamily="2" charset="-78"/>
              </a:rPr>
              <a:t>- راهی برای ستیز با جامعه</a:t>
            </a:r>
          </a:p>
          <a:p>
            <a:pPr marL="0" indent="0" algn="r">
              <a:buNone/>
            </a:pPr>
            <a:r>
              <a:rPr lang="fa-IR" sz="3200" dirty="0">
                <a:cs typeface="2  Koodak" pitchFamily="2" charset="-78"/>
              </a:rPr>
              <a:t>- محیط ناسالم(خانواده ودوستان)</a:t>
            </a:r>
          </a:p>
          <a:p>
            <a:pPr marL="0" indent="0" algn="r">
              <a:buNone/>
            </a:pPr>
            <a:r>
              <a:rPr lang="fa-IR" sz="3200" dirty="0">
                <a:cs typeface="2  Koodak" pitchFamily="2" charset="-78"/>
              </a:rPr>
              <a:t>- رسانه ها</a:t>
            </a:r>
          </a:p>
          <a:p>
            <a:pPr marL="0" indent="0" algn="r">
              <a:buNone/>
            </a:pPr>
            <a:r>
              <a:rPr lang="fa-IR" sz="3200" dirty="0">
                <a:cs typeface="2  Koodak" pitchFamily="2" charset="-78"/>
              </a:rPr>
              <a:t>- احساس محدودیت در فعالیتها</a:t>
            </a:r>
          </a:p>
          <a:p>
            <a:pPr marL="0" indent="0" algn="r">
              <a:buNone/>
            </a:pPr>
            <a:endParaRPr lang="fa-IR" sz="3200" dirty="0">
              <a:cs typeface="2  Koodak" pitchFamily="2" charset="-78"/>
            </a:endParaRPr>
          </a:p>
          <a:p>
            <a:pPr marL="0" indent="0" algn="r">
              <a:buNone/>
            </a:pPr>
            <a:endParaRPr lang="fa-IR" sz="3200" dirty="0">
              <a:cs typeface="2  Koodak" pitchFamily="2" charset="-78"/>
            </a:endParaRPr>
          </a:p>
        </p:txBody>
      </p:sp>
      <p:sp>
        <p:nvSpPr>
          <p:cNvPr id="11" name="Content Placeholder 10"/>
          <p:cNvSpPr>
            <a:spLocks noGrp="1"/>
          </p:cNvSpPr>
          <p:nvPr>
            <p:ph sz="half" idx="2"/>
          </p:nvPr>
        </p:nvSpPr>
        <p:spPr>
          <a:xfrm>
            <a:off x="0" y="1844824"/>
            <a:ext cx="4211960" cy="4752528"/>
          </a:xfrm>
        </p:spPr>
        <p:txBody>
          <a:bodyPr>
            <a:normAutofit/>
          </a:bodyPr>
          <a:lstStyle/>
          <a:p>
            <a:pPr marL="0" indent="0" algn="r">
              <a:buNone/>
            </a:pPr>
            <a:r>
              <a:rPr lang="fa-IR" sz="3200" dirty="0">
                <a:cs typeface="2  Koodak" pitchFamily="2" charset="-78"/>
              </a:rPr>
              <a:t>- جهل </a:t>
            </a:r>
          </a:p>
          <a:p>
            <a:pPr marL="0" indent="0" algn="r">
              <a:buNone/>
            </a:pPr>
            <a:r>
              <a:rPr lang="fa-IR" sz="3200" dirty="0">
                <a:cs typeface="2  Koodak" pitchFamily="2" charset="-78"/>
              </a:rPr>
              <a:t>- آموزه های اشتباه</a:t>
            </a:r>
          </a:p>
          <a:p>
            <a:pPr marL="0" indent="0" algn="r">
              <a:buNone/>
            </a:pPr>
            <a:r>
              <a:rPr lang="fa-IR" sz="3200" dirty="0">
                <a:cs typeface="2  Koodak" pitchFamily="2" charset="-78"/>
              </a:rPr>
              <a:t>- نداشتن استدلال برای حجاب</a:t>
            </a:r>
          </a:p>
          <a:p>
            <a:pPr marL="0" indent="0" algn="r">
              <a:buNone/>
            </a:pPr>
            <a:r>
              <a:rPr lang="fa-IR" sz="3200" dirty="0">
                <a:cs typeface="2  Koodak" pitchFamily="2" charset="-78"/>
              </a:rPr>
              <a:t>- حجاب نقش خاصی در زندگی ندارد</a:t>
            </a:r>
          </a:p>
          <a:p>
            <a:pPr marL="0" indent="0" algn="r">
              <a:buNone/>
            </a:pPr>
            <a:r>
              <a:rPr lang="fa-IR" sz="3200" dirty="0">
                <a:cs typeface="2  Koodak" pitchFamily="2" charset="-78"/>
              </a:rPr>
              <a:t>- تمام شدن تاریخ مصرف</a:t>
            </a:r>
          </a:p>
          <a:p>
            <a:pPr marL="0" indent="0" algn="r">
              <a:buNone/>
            </a:pPr>
            <a:r>
              <a:rPr lang="fa-IR" sz="3200" dirty="0">
                <a:cs typeface="2  Koodak" pitchFamily="2" charset="-78"/>
              </a:rPr>
              <a:t>- فقر عوامل تبلیغی و فرهنگی</a:t>
            </a:r>
          </a:p>
          <a:p>
            <a:pPr marL="0" indent="0" algn="r">
              <a:buNone/>
            </a:pPr>
            <a:endParaRPr lang="fa-IR" sz="3200" dirty="0">
              <a:cs typeface="2  Koodak" pitchFamily="2" charset="-78"/>
            </a:endParaRPr>
          </a:p>
          <a:p>
            <a:pPr marL="0" indent="0" algn="r">
              <a:buNone/>
            </a:pPr>
            <a:endParaRPr lang="fa-IR" sz="3200" dirty="0">
              <a:cs typeface="2  Koodak" pitchFamily="2" charset="-78"/>
            </a:endParaRPr>
          </a:p>
        </p:txBody>
      </p:sp>
    </p:spTree>
    <p:extLst>
      <p:ext uri="{BB962C8B-B14F-4D97-AF65-F5344CB8AC3E}">
        <p14:creationId xmlns:p14="http://schemas.microsoft.com/office/powerpoint/2010/main" val="21479153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1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2" dur="1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20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2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0" dur="2500" fill="hold"/>
                                        <p:tgtEl>
                                          <p:spTgt spid="10">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3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4" dur="3500" fill="hold"/>
                                        <p:tgtEl>
                                          <p:spTgt spid="10">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 calcmode="lin" valueType="num">
                                      <p:cBhvr additive="base">
                                        <p:cTn id="27" dur="4750" fill="hold"/>
                                        <p:tgtEl>
                                          <p:spTgt spid="10">
                                            <p:txEl>
                                              <p:pRg st="5" end="5"/>
                                            </p:txEl>
                                          </p:spTgt>
                                        </p:tgtEl>
                                        <p:attrNameLst>
                                          <p:attrName>ppt_x</p:attrName>
                                        </p:attrNameLst>
                                      </p:cBhvr>
                                      <p:tavLst>
                                        <p:tav tm="0">
                                          <p:val>
                                            <p:strVal val="1+#ppt_w/2"/>
                                          </p:val>
                                        </p:tav>
                                        <p:tav tm="100000">
                                          <p:val>
                                            <p:strVal val="#ppt_x"/>
                                          </p:val>
                                        </p:tav>
                                      </p:tavLst>
                                    </p:anim>
                                    <p:anim calcmode="lin" valueType="num">
                                      <p:cBhvr additive="base">
                                        <p:cTn id="28" dur="4750" fill="hold"/>
                                        <p:tgtEl>
                                          <p:spTgt spid="10">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 calcmode="lin" valueType="num">
                                      <p:cBhvr additive="base">
                                        <p:cTn id="31" dur="60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2" dur="6000" fill="hold"/>
                                        <p:tgtEl>
                                          <p:spTgt spid="10">
                                            <p:txEl>
                                              <p:pRg st="6" end="6"/>
                                            </p:txEl>
                                          </p:spTgt>
                                        </p:tgtEl>
                                        <p:attrNameLst>
                                          <p:attrName>ppt_y</p:attrName>
                                        </p:attrNameLst>
                                      </p:cBhvr>
                                      <p:tavLst>
                                        <p:tav tm="0">
                                          <p:val>
                                            <p:strVal val="0-#ppt_h/2"/>
                                          </p:val>
                                        </p:tav>
                                        <p:tav tm="100000">
                                          <p:val>
                                            <p:strVal val="#ppt_y"/>
                                          </p:val>
                                        </p:tav>
                                      </p:tavLst>
                                    </p:anim>
                                  </p:childTnLst>
                                </p:cTn>
                              </p:par>
                              <p:par>
                                <p:cTn id="33" presetID="2" presetClass="entr" presetSubtype="3" fill="hold" nodeType="with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anim calcmode="lin" valueType="num">
                                      <p:cBhvr additive="base">
                                        <p:cTn id="35" dur="7250" fill="hold"/>
                                        <p:tgtEl>
                                          <p:spTgt spid="10">
                                            <p:txEl>
                                              <p:pRg st="7" end="7"/>
                                            </p:txEl>
                                          </p:spTgt>
                                        </p:tgtEl>
                                        <p:attrNameLst>
                                          <p:attrName>ppt_x</p:attrName>
                                        </p:attrNameLst>
                                      </p:cBhvr>
                                      <p:tavLst>
                                        <p:tav tm="0">
                                          <p:val>
                                            <p:strVal val="1+#ppt_w/2"/>
                                          </p:val>
                                        </p:tav>
                                        <p:tav tm="100000">
                                          <p:val>
                                            <p:strVal val="#ppt_x"/>
                                          </p:val>
                                        </p:tav>
                                      </p:tavLst>
                                    </p:anim>
                                    <p:anim calcmode="lin" valueType="num">
                                      <p:cBhvr additive="base">
                                        <p:cTn id="36" dur="7250" fill="hold"/>
                                        <p:tgtEl>
                                          <p:spTgt spid="10">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p:cTn id="4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11">
                                            <p:txEl>
                                              <p:pRg st="0" end="0"/>
                                            </p:txEl>
                                          </p:spTgt>
                                        </p:tgtEl>
                                      </p:cBhvr>
                                    </p:animEffect>
                                  </p:childTnLst>
                                </p:cTn>
                              </p:par>
                              <p:par>
                                <p:cTn id="44" presetID="53" presetClass="entr" presetSubtype="16" fill="hold" nodeType="with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anim calcmode="lin" valueType="num">
                                      <p:cBhvr>
                                        <p:cTn id="46" dur="2250" fill="hold"/>
                                        <p:tgtEl>
                                          <p:spTgt spid="11">
                                            <p:txEl>
                                              <p:pRg st="1" end="1"/>
                                            </p:txEl>
                                          </p:spTgt>
                                        </p:tgtEl>
                                        <p:attrNameLst>
                                          <p:attrName>ppt_w</p:attrName>
                                        </p:attrNameLst>
                                      </p:cBhvr>
                                      <p:tavLst>
                                        <p:tav tm="0">
                                          <p:val>
                                            <p:fltVal val="0"/>
                                          </p:val>
                                        </p:tav>
                                        <p:tav tm="100000">
                                          <p:val>
                                            <p:strVal val="#ppt_w"/>
                                          </p:val>
                                        </p:tav>
                                      </p:tavLst>
                                    </p:anim>
                                    <p:anim calcmode="lin" valueType="num">
                                      <p:cBhvr>
                                        <p:cTn id="47" dur="225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48" dur="2250"/>
                                        <p:tgtEl>
                                          <p:spTgt spid="11">
                                            <p:txEl>
                                              <p:pRg st="1" end="1"/>
                                            </p:txEl>
                                          </p:spTgt>
                                        </p:tgtEl>
                                      </p:cBhvr>
                                    </p:animEffect>
                                  </p:childTnLst>
                                </p:cTn>
                              </p:par>
                              <p:par>
                                <p:cTn id="49" presetID="53" presetClass="entr" presetSubtype="16" fill="hold" nodeType="with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 calcmode="lin" valueType="num">
                                      <p:cBhvr>
                                        <p:cTn id="51" dur="35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52" dur="3500" fill="hold"/>
                                        <p:tgtEl>
                                          <p:spTgt spid="11">
                                            <p:txEl>
                                              <p:pRg st="2" end="2"/>
                                            </p:txEl>
                                          </p:spTgt>
                                        </p:tgtEl>
                                        <p:attrNameLst>
                                          <p:attrName>ppt_h</p:attrName>
                                        </p:attrNameLst>
                                      </p:cBhvr>
                                      <p:tavLst>
                                        <p:tav tm="0">
                                          <p:val>
                                            <p:fltVal val="0"/>
                                          </p:val>
                                        </p:tav>
                                        <p:tav tm="100000">
                                          <p:val>
                                            <p:strVal val="#ppt_h"/>
                                          </p:val>
                                        </p:tav>
                                      </p:tavLst>
                                    </p:anim>
                                    <p:animEffect transition="in" filter="fade">
                                      <p:cBhvr>
                                        <p:cTn id="53" dur="3500"/>
                                        <p:tgtEl>
                                          <p:spTgt spid="11">
                                            <p:txEl>
                                              <p:pRg st="2" end="2"/>
                                            </p:txEl>
                                          </p:spTgt>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xEl>
                                              <p:pRg st="3" end="3"/>
                                            </p:txEl>
                                          </p:spTgt>
                                        </p:tgtEl>
                                        <p:attrNameLst>
                                          <p:attrName>style.visibility</p:attrName>
                                        </p:attrNameLst>
                                      </p:cBhvr>
                                      <p:to>
                                        <p:strVal val="visible"/>
                                      </p:to>
                                    </p:set>
                                    <p:anim calcmode="lin" valueType="num">
                                      <p:cBhvr>
                                        <p:cTn id="56" dur="5250" fill="hold"/>
                                        <p:tgtEl>
                                          <p:spTgt spid="11">
                                            <p:txEl>
                                              <p:pRg st="3" end="3"/>
                                            </p:txEl>
                                          </p:spTgt>
                                        </p:tgtEl>
                                        <p:attrNameLst>
                                          <p:attrName>ppt_w</p:attrName>
                                        </p:attrNameLst>
                                      </p:cBhvr>
                                      <p:tavLst>
                                        <p:tav tm="0">
                                          <p:val>
                                            <p:fltVal val="0"/>
                                          </p:val>
                                        </p:tav>
                                        <p:tav tm="100000">
                                          <p:val>
                                            <p:strVal val="#ppt_w"/>
                                          </p:val>
                                        </p:tav>
                                      </p:tavLst>
                                    </p:anim>
                                    <p:anim calcmode="lin" valueType="num">
                                      <p:cBhvr>
                                        <p:cTn id="57" dur="5250" fill="hold"/>
                                        <p:tgtEl>
                                          <p:spTgt spid="11">
                                            <p:txEl>
                                              <p:pRg st="3" end="3"/>
                                            </p:txEl>
                                          </p:spTgt>
                                        </p:tgtEl>
                                        <p:attrNameLst>
                                          <p:attrName>ppt_h</p:attrName>
                                        </p:attrNameLst>
                                      </p:cBhvr>
                                      <p:tavLst>
                                        <p:tav tm="0">
                                          <p:val>
                                            <p:fltVal val="0"/>
                                          </p:val>
                                        </p:tav>
                                        <p:tav tm="100000">
                                          <p:val>
                                            <p:strVal val="#ppt_h"/>
                                          </p:val>
                                        </p:tav>
                                      </p:tavLst>
                                    </p:anim>
                                    <p:animEffect transition="in" filter="fade">
                                      <p:cBhvr>
                                        <p:cTn id="58" dur="5250"/>
                                        <p:tgtEl>
                                          <p:spTgt spid="11">
                                            <p:txEl>
                                              <p:pRg st="3" end="3"/>
                                            </p:txEl>
                                          </p:spTgt>
                                        </p:tgtEl>
                                      </p:cBhvr>
                                    </p:animEffect>
                                  </p:childTnLst>
                                </p:cTn>
                              </p:par>
                              <p:par>
                                <p:cTn id="59" presetID="53" presetClass="entr" presetSubtype="16" fill="hold" nodeType="withEffect">
                                  <p:stCondLst>
                                    <p:cond delay="0"/>
                                  </p:stCondLst>
                                  <p:childTnLst>
                                    <p:set>
                                      <p:cBhvr>
                                        <p:cTn id="60" dur="1" fill="hold">
                                          <p:stCondLst>
                                            <p:cond delay="0"/>
                                          </p:stCondLst>
                                        </p:cTn>
                                        <p:tgtEl>
                                          <p:spTgt spid="11">
                                            <p:txEl>
                                              <p:pRg st="4" end="4"/>
                                            </p:txEl>
                                          </p:spTgt>
                                        </p:tgtEl>
                                        <p:attrNameLst>
                                          <p:attrName>style.visibility</p:attrName>
                                        </p:attrNameLst>
                                      </p:cBhvr>
                                      <p:to>
                                        <p:strVal val="visible"/>
                                      </p:to>
                                    </p:set>
                                    <p:anim calcmode="lin" valueType="num">
                                      <p:cBhvr>
                                        <p:cTn id="61" dur="6750" fill="hold"/>
                                        <p:tgtEl>
                                          <p:spTgt spid="11">
                                            <p:txEl>
                                              <p:pRg st="4" end="4"/>
                                            </p:txEl>
                                          </p:spTgt>
                                        </p:tgtEl>
                                        <p:attrNameLst>
                                          <p:attrName>ppt_w</p:attrName>
                                        </p:attrNameLst>
                                      </p:cBhvr>
                                      <p:tavLst>
                                        <p:tav tm="0">
                                          <p:val>
                                            <p:fltVal val="0"/>
                                          </p:val>
                                        </p:tav>
                                        <p:tav tm="100000">
                                          <p:val>
                                            <p:strVal val="#ppt_w"/>
                                          </p:val>
                                        </p:tav>
                                      </p:tavLst>
                                    </p:anim>
                                    <p:anim calcmode="lin" valueType="num">
                                      <p:cBhvr>
                                        <p:cTn id="62" dur="6750" fill="hold"/>
                                        <p:tgtEl>
                                          <p:spTgt spid="11">
                                            <p:txEl>
                                              <p:pRg st="4" end="4"/>
                                            </p:txEl>
                                          </p:spTgt>
                                        </p:tgtEl>
                                        <p:attrNameLst>
                                          <p:attrName>ppt_h</p:attrName>
                                        </p:attrNameLst>
                                      </p:cBhvr>
                                      <p:tavLst>
                                        <p:tav tm="0">
                                          <p:val>
                                            <p:fltVal val="0"/>
                                          </p:val>
                                        </p:tav>
                                        <p:tav tm="100000">
                                          <p:val>
                                            <p:strVal val="#ppt_h"/>
                                          </p:val>
                                        </p:tav>
                                      </p:tavLst>
                                    </p:anim>
                                    <p:animEffect transition="in" filter="fade">
                                      <p:cBhvr>
                                        <p:cTn id="63" dur="6750"/>
                                        <p:tgtEl>
                                          <p:spTgt spid="11">
                                            <p:txEl>
                                              <p:pRg st="4" end="4"/>
                                            </p:txEl>
                                          </p:spTgt>
                                        </p:tgtEl>
                                      </p:cBhvr>
                                    </p:animEffect>
                                  </p:childTnLst>
                                </p:cTn>
                              </p:par>
                              <p:par>
                                <p:cTn id="64" presetID="53" presetClass="entr" presetSubtype="16" fill="hold" nodeType="withEffect">
                                  <p:stCondLst>
                                    <p:cond delay="0"/>
                                  </p:stCondLst>
                                  <p:childTnLst>
                                    <p:set>
                                      <p:cBhvr>
                                        <p:cTn id="65" dur="1" fill="hold">
                                          <p:stCondLst>
                                            <p:cond delay="0"/>
                                          </p:stCondLst>
                                        </p:cTn>
                                        <p:tgtEl>
                                          <p:spTgt spid="11">
                                            <p:txEl>
                                              <p:pRg st="5" end="5"/>
                                            </p:txEl>
                                          </p:spTgt>
                                        </p:tgtEl>
                                        <p:attrNameLst>
                                          <p:attrName>style.visibility</p:attrName>
                                        </p:attrNameLst>
                                      </p:cBhvr>
                                      <p:to>
                                        <p:strVal val="visible"/>
                                      </p:to>
                                    </p:set>
                                    <p:anim calcmode="lin" valueType="num">
                                      <p:cBhvr>
                                        <p:cTn id="66" dur="8250" fill="hold"/>
                                        <p:tgtEl>
                                          <p:spTgt spid="11">
                                            <p:txEl>
                                              <p:pRg st="5" end="5"/>
                                            </p:txEl>
                                          </p:spTgt>
                                        </p:tgtEl>
                                        <p:attrNameLst>
                                          <p:attrName>ppt_w</p:attrName>
                                        </p:attrNameLst>
                                      </p:cBhvr>
                                      <p:tavLst>
                                        <p:tav tm="0">
                                          <p:val>
                                            <p:fltVal val="0"/>
                                          </p:val>
                                        </p:tav>
                                        <p:tav tm="100000">
                                          <p:val>
                                            <p:strVal val="#ppt_w"/>
                                          </p:val>
                                        </p:tav>
                                      </p:tavLst>
                                    </p:anim>
                                    <p:anim calcmode="lin" valueType="num">
                                      <p:cBhvr>
                                        <p:cTn id="67" dur="8250" fill="hold"/>
                                        <p:tgtEl>
                                          <p:spTgt spid="11">
                                            <p:txEl>
                                              <p:pRg st="5" end="5"/>
                                            </p:txEl>
                                          </p:spTgt>
                                        </p:tgtEl>
                                        <p:attrNameLst>
                                          <p:attrName>ppt_h</p:attrName>
                                        </p:attrNameLst>
                                      </p:cBhvr>
                                      <p:tavLst>
                                        <p:tav tm="0">
                                          <p:val>
                                            <p:fltVal val="0"/>
                                          </p:val>
                                        </p:tav>
                                        <p:tav tm="100000">
                                          <p:val>
                                            <p:strVal val="#ppt_h"/>
                                          </p:val>
                                        </p:tav>
                                      </p:tavLst>
                                    </p:anim>
                                    <p:animEffect transition="in" filter="fade">
                                      <p:cBhvr>
                                        <p:cTn id="68" dur="825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31640" y="32792"/>
            <a:ext cx="6494532" cy="7578080"/>
          </a:xfrm>
        </p:spPr>
      </p:pic>
      <p:sp>
        <p:nvSpPr>
          <p:cNvPr id="2" name="Title 1"/>
          <p:cNvSpPr>
            <a:spLocks noGrp="1"/>
          </p:cNvSpPr>
          <p:nvPr>
            <p:ph type="title"/>
          </p:nvPr>
        </p:nvSpPr>
        <p:spPr>
          <a:xfrm>
            <a:off x="2699792" y="260648"/>
            <a:ext cx="4042792" cy="1143000"/>
          </a:xfrm>
        </p:spPr>
        <p:txBody>
          <a:bodyPr/>
          <a:lstStyle/>
          <a:p>
            <a:r>
              <a:rPr lang="fa-IR" dirty="0" smtClean="0"/>
              <a:t>شبهات حجاب</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107086" y="2973914"/>
            <a:ext cx="6733376" cy="103479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95949" y="2974428"/>
            <a:ext cx="6723535" cy="1043608"/>
          </a:xfrm>
          <a:prstGeom prst="rect">
            <a:avLst/>
          </a:prstGeom>
        </p:spPr>
      </p:pic>
    </p:spTree>
    <p:extLst>
      <p:ext uri="{BB962C8B-B14F-4D97-AF65-F5344CB8AC3E}">
        <p14:creationId xmlns:p14="http://schemas.microsoft.com/office/powerpoint/2010/main" val="2567572813"/>
      </p:ext>
    </p:extLst>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07704" y="0"/>
            <a:ext cx="4038600" cy="7749480"/>
          </a:xfrm>
        </p:spPr>
      </p:pic>
      <p:sp>
        <p:nvSpPr>
          <p:cNvPr id="2" name="Title 1"/>
          <p:cNvSpPr>
            <a:spLocks noGrp="1"/>
          </p:cNvSpPr>
          <p:nvPr>
            <p:ph type="title"/>
          </p:nvPr>
        </p:nvSpPr>
        <p:spPr>
          <a:xfrm>
            <a:off x="179512" y="2348880"/>
            <a:ext cx="2843808" cy="3456384"/>
          </a:xfrm>
        </p:spPr>
        <p:txBody>
          <a:bodyPr>
            <a:noAutofit/>
          </a:bodyPr>
          <a:lstStyle/>
          <a:p>
            <a:r>
              <a:rPr lang="fa-IR" sz="4800" dirty="0" smtClean="0">
                <a:cs typeface="2  Titr" pitchFamily="2" charset="-78"/>
              </a:rPr>
              <a:t>حجاب هیچ مانعی برای انجام فعالیتهای بانوان نیست</a:t>
            </a:r>
            <a:endParaRPr lang="en-US" sz="4800" dirty="0">
              <a:cs typeface="2  Titr" pitchFamily="2" charset="-78"/>
            </a:endParaRPr>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11139" y="0"/>
            <a:ext cx="3032861" cy="7893496"/>
          </a:xfr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rot="899310">
            <a:off x="3374274" y="2256637"/>
            <a:ext cx="5976334" cy="4767684"/>
          </a:xfrm>
          <a:prstGeom prst="rect">
            <a:avLst/>
          </a:prstGeom>
        </p:spPr>
      </p:pic>
      <p:pic>
        <p:nvPicPr>
          <p:cNvPr id="4" name="Picture 3"/>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9961302">
            <a:off x="3070966" y="-795671"/>
            <a:ext cx="6080346" cy="616708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8747">
            <a:off x="4651434" y="1266896"/>
            <a:ext cx="5789331" cy="4767684"/>
          </a:xfrm>
          <a:prstGeom prst="rect">
            <a:avLst/>
          </a:prstGeom>
        </p:spPr>
      </p:pic>
    </p:spTree>
    <p:extLst>
      <p:ext uri="{BB962C8B-B14F-4D97-AF65-F5344CB8AC3E}">
        <p14:creationId xmlns:p14="http://schemas.microsoft.com/office/powerpoint/2010/main" val="2391799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3"/>
                                        </p:tgtEl>
                                        <p:attrNameLst>
                                          <p:attrName>ppt_w</p:attrName>
                                        </p:attrNameLst>
                                      </p:cBhvr>
                                      <p:tavLst>
                                        <p:tav tm="0">
                                          <p:val>
                                            <p:strVal val="ppt_w"/>
                                          </p:val>
                                        </p:tav>
                                        <p:tav tm="100000">
                                          <p:val>
                                            <p:fltVal val="0"/>
                                          </p:val>
                                        </p:tav>
                                      </p:tavLst>
                                    </p:anim>
                                    <p:anim calcmode="lin" valueType="num">
                                      <p:cBhvr>
                                        <p:cTn id="17" dur="500"/>
                                        <p:tgtEl>
                                          <p:spTgt spid="3"/>
                                        </p:tgtEl>
                                        <p:attrNameLst>
                                          <p:attrName>ppt_h</p:attrName>
                                        </p:attrNameLst>
                                      </p:cBhvr>
                                      <p:tavLst>
                                        <p:tav tm="0">
                                          <p:val>
                                            <p:strVal val="ppt_h"/>
                                          </p:val>
                                        </p:tav>
                                        <p:tav tm="100000">
                                          <p:val>
                                            <p:fltVal val="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11560" y="0"/>
            <a:ext cx="8229600" cy="1143000"/>
          </a:xfrm>
        </p:spPr>
        <p:txBody>
          <a:bodyPr/>
          <a:lstStyle/>
          <a:p>
            <a:pPr algn="r"/>
            <a:r>
              <a:rPr lang="fa-IR" dirty="0" smtClean="0">
                <a:solidFill>
                  <a:schemeClr val="bg1">
                    <a:lumMod val="75000"/>
                  </a:schemeClr>
                </a:solidFill>
              </a:rPr>
              <a:t>آیا حجاب باعث عقب ماندگی است</a:t>
            </a:r>
            <a:r>
              <a:rPr lang="fa-IR" dirty="0">
                <a:solidFill>
                  <a:schemeClr val="bg1">
                    <a:lumMod val="75000"/>
                  </a:schemeClr>
                </a:solidFill>
              </a:rPr>
              <a:t>؟</a:t>
            </a:r>
            <a:endParaRPr lang="en-US" dirty="0">
              <a:solidFill>
                <a:schemeClr val="bg1">
                  <a:lumMod val="75000"/>
                </a:schemeClr>
              </a:solidFill>
            </a:endParaRPr>
          </a:p>
        </p:txBody>
      </p:sp>
      <p:sp>
        <p:nvSpPr>
          <p:cNvPr id="3" name="Content Placeholder 2"/>
          <p:cNvSpPr>
            <a:spLocks noGrp="1"/>
          </p:cNvSpPr>
          <p:nvPr>
            <p:ph idx="1"/>
          </p:nvPr>
        </p:nvSpPr>
        <p:spPr>
          <a:xfrm>
            <a:off x="0" y="1268760"/>
            <a:ext cx="9036496" cy="5400600"/>
          </a:xfrm>
        </p:spPr>
        <p:txBody>
          <a:bodyPr>
            <a:normAutofit lnSpcReduction="10000"/>
          </a:bodyPr>
          <a:lstStyle/>
          <a:p>
            <a:pPr marL="0" indent="0" algn="r">
              <a:buNone/>
            </a:pPr>
            <a:r>
              <a:rPr lang="fa-IR" dirty="0">
                <a:cs typeface="2  Koodak" pitchFamily="2" charset="-78"/>
              </a:rPr>
              <a:t>پیشرفت های کشورهای غربی معلول بی حجابی نبوده ، بلکه به خاطر تلاش ، برنامه ریزی و مدیریت خوب بوده وچه بسا اگر حجاب داشتند پیشرفته تر هم می شدند.</a:t>
            </a:r>
          </a:p>
          <a:p>
            <a:pPr marL="0" indent="0" algn="r">
              <a:buNone/>
            </a:pPr>
            <a:r>
              <a:rPr lang="fa-IR" dirty="0">
                <a:solidFill>
                  <a:schemeClr val="bg1">
                    <a:lumMod val="65000"/>
                  </a:schemeClr>
                </a:solidFill>
                <a:cs typeface="2  Koodak" pitchFamily="2" charset="-78"/>
              </a:rPr>
              <a:t>{</a:t>
            </a:r>
            <a:r>
              <a:rPr lang="fa-IR" dirty="0">
                <a:solidFill>
                  <a:srgbClr val="002060"/>
                </a:solidFill>
                <a:cs typeface="2  Koodak" pitchFamily="2" charset="-78"/>
              </a:rPr>
              <a:t>بعلاوه همه پیشرفتهایی که در </a:t>
            </a:r>
            <a:r>
              <a:rPr lang="fa-IR" dirty="0" smtClean="0">
                <a:solidFill>
                  <a:srgbClr val="002060"/>
                </a:solidFill>
                <a:cs typeface="2  Koodak" pitchFamily="2" charset="-78"/>
              </a:rPr>
              <a:t>آنجا مطرح </a:t>
            </a:r>
            <a:r>
              <a:rPr lang="fa-IR" dirty="0">
                <a:solidFill>
                  <a:srgbClr val="002060"/>
                </a:solidFill>
                <a:cs typeface="2  Koodak" pitchFamily="2" charset="-78"/>
              </a:rPr>
              <a:t>است حقیقتا پیشرفت نیست مثلا برای فروش بیشتر کالا ،از </a:t>
            </a:r>
            <a:r>
              <a:rPr lang="fa-IR" dirty="0">
                <a:solidFill>
                  <a:srgbClr val="FFFF00"/>
                </a:solidFill>
                <a:cs typeface="2  Koodak" pitchFamily="2" charset="-78"/>
              </a:rPr>
              <a:t>جذابیت های زنان </a:t>
            </a:r>
            <a:r>
              <a:rPr lang="fa-IR" dirty="0">
                <a:solidFill>
                  <a:srgbClr val="002060"/>
                </a:solidFill>
                <a:cs typeface="2  Koodak" pitchFamily="2" charset="-78"/>
              </a:rPr>
              <a:t>به شکل ابزار تبلیغاتی ، سوء استفاده میکنند.</a:t>
            </a:r>
            <a:r>
              <a:rPr lang="fa-IR" dirty="0">
                <a:solidFill>
                  <a:schemeClr val="bg1">
                    <a:lumMod val="65000"/>
                  </a:schemeClr>
                </a:solidFill>
                <a:cs typeface="2  Koodak" pitchFamily="2" charset="-78"/>
              </a:rPr>
              <a:t>}</a:t>
            </a:r>
          </a:p>
          <a:p>
            <a:pPr marL="0" indent="0" algn="r">
              <a:buNone/>
            </a:pPr>
            <a:r>
              <a:rPr lang="fa-IR" dirty="0">
                <a:solidFill>
                  <a:srgbClr val="FF0000"/>
                </a:solidFill>
                <a:cs typeface="2  Koodak" pitchFamily="2" charset="-78"/>
              </a:rPr>
              <a:t>همچنین به گفته محققین غربی بی حجابی در غرب آثار مخربی مانند </a:t>
            </a:r>
            <a:r>
              <a:rPr lang="fa-IR" dirty="0">
                <a:solidFill>
                  <a:srgbClr val="FFFF00"/>
                </a:solidFill>
                <a:cs typeface="2  Koodak" pitchFamily="2" charset="-78"/>
              </a:rPr>
              <a:t>خشونت</a:t>
            </a:r>
            <a:r>
              <a:rPr lang="fa-IR" dirty="0">
                <a:solidFill>
                  <a:srgbClr val="FF0000"/>
                </a:solidFill>
                <a:cs typeface="2  Koodak" pitchFamily="2" charset="-78"/>
              </a:rPr>
              <a:t> و </a:t>
            </a:r>
            <a:r>
              <a:rPr lang="fa-IR" dirty="0">
                <a:solidFill>
                  <a:srgbClr val="FFFF00"/>
                </a:solidFill>
                <a:cs typeface="2  Koodak" pitchFamily="2" charset="-78"/>
              </a:rPr>
              <a:t>آزار جنسی </a:t>
            </a:r>
            <a:r>
              <a:rPr lang="fa-IR" dirty="0">
                <a:solidFill>
                  <a:srgbClr val="FF0000"/>
                </a:solidFill>
                <a:cs typeface="2  Koodak" pitchFamily="2" charset="-78"/>
              </a:rPr>
              <a:t>،</a:t>
            </a:r>
            <a:r>
              <a:rPr lang="fa-IR" dirty="0">
                <a:solidFill>
                  <a:srgbClr val="FFFF00"/>
                </a:solidFill>
                <a:cs typeface="2  Koodak" pitchFamily="2" charset="-78"/>
              </a:rPr>
              <a:t>اختلالات روانی </a:t>
            </a:r>
            <a:r>
              <a:rPr lang="fa-IR" dirty="0">
                <a:solidFill>
                  <a:srgbClr val="FF0000"/>
                </a:solidFill>
                <a:cs typeface="2  Koodak" pitchFamily="2" charset="-78"/>
              </a:rPr>
              <a:t>، </a:t>
            </a:r>
            <a:r>
              <a:rPr lang="fa-IR" dirty="0">
                <a:solidFill>
                  <a:srgbClr val="FFFF00"/>
                </a:solidFill>
                <a:cs typeface="2  Koodak" pitchFamily="2" charset="-78"/>
              </a:rPr>
              <a:t>بی علاقگی به  ازدواج </a:t>
            </a:r>
            <a:r>
              <a:rPr lang="fa-IR" dirty="0">
                <a:solidFill>
                  <a:srgbClr val="FF0000"/>
                </a:solidFill>
                <a:cs typeface="2  Koodak" pitchFamily="2" charset="-78"/>
              </a:rPr>
              <a:t>و... به بار گذاشته است.</a:t>
            </a:r>
          </a:p>
          <a:p>
            <a:pPr marL="0" indent="0" algn="r">
              <a:buNone/>
            </a:pPr>
            <a:r>
              <a:rPr lang="fa-IR" dirty="0">
                <a:solidFill>
                  <a:schemeClr val="bg1"/>
                </a:solidFill>
                <a:cs typeface="2  Koodak" pitchFamily="2" charset="-78"/>
              </a:rPr>
              <a:t>از طرف دیگر عدم پیشرفت ما نتیجه تلاش ناکافی یا برنامه ریزی غیر صحیح ماست و ربطی به پوشش ندارد.</a:t>
            </a:r>
          </a:p>
          <a:p>
            <a:pPr marL="0" indent="0" algn="r">
              <a:buNone/>
            </a:pPr>
            <a:endParaRPr lang="en-US" dirty="0">
              <a:solidFill>
                <a:schemeClr val="bg1">
                  <a:lumMod val="65000"/>
                </a:schemeClr>
              </a:solidFill>
              <a:cs typeface="2  Koodak" pitchFamily="2" charset="-78"/>
            </a:endParaRPr>
          </a:p>
        </p:txBody>
      </p:sp>
    </p:spTree>
    <p:extLst>
      <p:ext uri="{BB962C8B-B14F-4D97-AF65-F5344CB8AC3E}">
        <p14:creationId xmlns:p14="http://schemas.microsoft.com/office/powerpoint/2010/main" val="6617842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GlowEdges/>
                    </a14:imgEffect>
                    <a14:imgEffect>
                      <a14:saturation sat="0"/>
                    </a14:imgEffect>
                  </a14:imgLayer>
                </a14:imgProps>
              </a:ext>
              <a:ext uri="{28A0092B-C50C-407E-A947-70E740481C1C}">
                <a14:useLocalDpi xmlns:a14="http://schemas.microsoft.com/office/drawing/2010/main" val="0"/>
              </a:ext>
            </a:extLst>
          </a:blip>
          <a:stretch>
            <a:fillRect/>
          </a:stretch>
        </p:blipFill>
        <p:spPr>
          <a:xfrm>
            <a:off x="6400800" y="0"/>
            <a:ext cx="3396258" cy="7533456"/>
          </a:xfrm>
          <a:prstGeom prst="rect">
            <a:avLst/>
          </a:prstGeom>
        </p:spPr>
      </p:pic>
      <p:sp>
        <p:nvSpPr>
          <p:cNvPr id="2" name="Title 1"/>
          <p:cNvSpPr>
            <a:spLocks noGrp="1"/>
          </p:cNvSpPr>
          <p:nvPr>
            <p:ph type="title"/>
          </p:nvPr>
        </p:nvSpPr>
        <p:spPr>
          <a:xfrm>
            <a:off x="-533400" y="152400"/>
            <a:ext cx="8229600" cy="1143000"/>
          </a:xfrm>
        </p:spPr>
        <p:txBody>
          <a:bodyPr/>
          <a:lstStyle/>
          <a:p>
            <a:r>
              <a:rPr lang="fa-IR" dirty="0" smtClean="0">
                <a:cs typeface="2  Titr" pitchFamily="2" charset="-78"/>
              </a:rPr>
              <a:t>بدی بعضی ازباحجابها </a:t>
            </a:r>
            <a:endParaRPr lang="en-US" dirty="0">
              <a:cs typeface="2  Titr" pitchFamily="2" charset="-78"/>
            </a:endParaRPr>
          </a:p>
        </p:txBody>
      </p:sp>
      <p:sp>
        <p:nvSpPr>
          <p:cNvPr id="3" name="Content Placeholder 2"/>
          <p:cNvSpPr>
            <a:spLocks noGrp="1"/>
          </p:cNvSpPr>
          <p:nvPr>
            <p:ph idx="1"/>
          </p:nvPr>
        </p:nvSpPr>
        <p:spPr>
          <a:xfrm>
            <a:off x="0" y="1600200"/>
            <a:ext cx="6300192" cy="4925144"/>
          </a:xfrm>
        </p:spPr>
        <p:txBody>
          <a:bodyPr>
            <a:normAutofit lnSpcReduction="10000"/>
          </a:bodyPr>
          <a:lstStyle/>
          <a:p>
            <a:pPr marL="0" indent="0" algn="r">
              <a:buNone/>
            </a:pPr>
            <a:r>
              <a:rPr lang="fa-IR" dirty="0" smtClean="0">
                <a:cs typeface="2  Koodak" pitchFamily="2" charset="-78"/>
              </a:rPr>
              <a:t>در تمام اقشار جامعه از جمله پزشکان و نظامیان ومعلمان وروحانیون </a:t>
            </a:r>
            <a:r>
              <a:rPr lang="fa-IR" dirty="0" smtClean="0">
                <a:solidFill>
                  <a:srgbClr val="0070C0"/>
                </a:solidFill>
                <a:cs typeface="2  Koodak" pitchFamily="2" charset="-78"/>
              </a:rPr>
              <a:t>تعدادی آدم بد دیده می شود</a:t>
            </a:r>
            <a:r>
              <a:rPr lang="fa-IR" dirty="0" smtClean="0">
                <a:cs typeface="2  Koodak" pitchFamily="2" charset="-78"/>
              </a:rPr>
              <a:t>، آیا می توان گفت همه پزشکان یا نظامیان یا... افراد بدی هستند؟</a:t>
            </a:r>
          </a:p>
          <a:p>
            <a:pPr marL="0" indent="0" algn="r">
              <a:buNone/>
            </a:pPr>
            <a:r>
              <a:rPr lang="fa-IR" dirty="0" smtClean="0">
                <a:cs typeface="2  Koodak" pitchFamily="2" charset="-78"/>
              </a:rPr>
              <a:t>در بین افراد با حجاب هم ممکن است افراد بد پیدا بشود ، اما آنچه مهم است این است که </a:t>
            </a:r>
            <a:r>
              <a:rPr lang="fa-IR" dirty="0" smtClean="0">
                <a:solidFill>
                  <a:srgbClr val="FF0000"/>
                </a:solidFill>
                <a:cs typeface="2  Koodak" pitchFamily="2" charset="-78"/>
              </a:rPr>
              <a:t>ملاک اسلام است نه مسلمانان</a:t>
            </a:r>
          </a:p>
          <a:p>
            <a:pPr marL="0" indent="0" algn="r">
              <a:buNone/>
            </a:pPr>
            <a:r>
              <a:rPr lang="fa-IR" dirty="0" smtClean="0">
                <a:cs typeface="2  Koodak" pitchFamily="2" charset="-78"/>
              </a:rPr>
              <a:t>همه در قبال کارهای خوب وبد خود مسئول اند وبازخواست خواهند شد چه با حجاب ، چه بی حجاب.  </a:t>
            </a:r>
            <a:endParaRPr lang="en-US" dirty="0">
              <a:cs typeface="2  Koodak" pitchFamily="2" charset="-78"/>
            </a:endParaRPr>
          </a:p>
        </p:txBody>
      </p:sp>
    </p:spTree>
    <p:extLst>
      <p:ext uri="{BB962C8B-B14F-4D97-AF65-F5344CB8AC3E}">
        <p14:creationId xmlns:p14="http://schemas.microsoft.com/office/powerpoint/2010/main" val="137887988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99392"/>
            <a:ext cx="6156176" cy="1143000"/>
          </a:xfrm>
        </p:spPr>
        <p:txBody>
          <a:bodyPr>
            <a:normAutofit/>
          </a:bodyPr>
          <a:lstStyle/>
          <a:p>
            <a:r>
              <a:rPr lang="fa-IR" sz="4000" dirty="0" smtClean="0">
                <a:cs typeface="2  Titr" pitchFamily="2" charset="-78"/>
              </a:rPr>
              <a:t>خدا مهربانتر از آن است </a:t>
            </a:r>
            <a:r>
              <a:rPr lang="fa-IR" sz="4000" dirty="0" smtClean="0">
                <a:cs typeface="2  Titr" pitchFamily="2" charset="-78"/>
              </a:rPr>
              <a:t>که...</a:t>
            </a:r>
            <a:endParaRPr lang="en-US" sz="4000" dirty="0">
              <a:cs typeface="2  Titr" pitchFamily="2" charset="-78"/>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712" y="1215071"/>
            <a:ext cx="4047232" cy="5657691"/>
          </a:xfrm>
        </p:spPr>
      </p:pic>
      <p:sp>
        <p:nvSpPr>
          <p:cNvPr id="4" name="Content Placeholder 3"/>
          <p:cNvSpPr>
            <a:spLocks noGrp="1"/>
          </p:cNvSpPr>
          <p:nvPr>
            <p:ph sz="half" idx="2"/>
          </p:nvPr>
        </p:nvSpPr>
        <p:spPr>
          <a:xfrm>
            <a:off x="4139952" y="980728"/>
            <a:ext cx="4896544" cy="5877272"/>
          </a:xfrm>
        </p:spPr>
        <p:txBody>
          <a:bodyPr>
            <a:normAutofit fontScale="92500"/>
          </a:bodyPr>
          <a:lstStyle/>
          <a:p>
            <a:pPr marL="0" indent="0" algn="r">
              <a:buNone/>
            </a:pPr>
            <a:r>
              <a:rPr lang="fa-IR" dirty="0" smtClean="0">
                <a:cs typeface="2  Koodak" pitchFamily="2" charset="-78"/>
              </a:rPr>
              <a:t>واقعا خدا به خاطر چند تار مو ما را عذاب می کند؟</a:t>
            </a:r>
          </a:p>
          <a:p>
            <a:pPr marL="0" indent="0" algn="r">
              <a:buNone/>
            </a:pPr>
            <a:r>
              <a:rPr lang="fa-IR" dirty="0" smtClean="0">
                <a:cs typeface="2  Koodak" pitchFamily="2" charset="-78"/>
              </a:rPr>
              <a:t>باید توجه داشت که این توجیه را می توان در مورد همه دستورات دین به کار برد، مثلا:</a:t>
            </a:r>
          </a:p>
          <a:p>
            <a:pPr marL="0" indent="0" algn="r">
              <a:buNone/>
            </a:pPr>
            <a:r>
              <a:rPr lang="fa-IR" dirty="0" smtClean="0">
                <a:cs typeface="2  Koodak" pitchFamily="2" charset="-78"/>
              </a:rPr>
              <a:t>واقعا خدای مهربان به خاطر </a:t>
            </a:r>
            <a:r>
              <a:rPr lang="fa-IR" dirty="0" smtClean="0">
                <a:solidFill>
                  <a:srgbClr val="0070C0"/>
                </a:solidFill>
                <a:cs typeface="2  Koodak" pitchFamily="2" charset="-78"/>
              </a:rPr>
              <a:t>یک لقمه غذا </a:t>
            </a:r>
            <a:r>
              <a:rPr lang="fa-IR" dirty="0" smtClean="0">
                <a:cs typeface="2  Koodak" pitchFamily="2" charset="-78"/>
              </a:rPr>
              <a:t>در رمضان یا </a:t>
            </a:r>
            <a:r>
              <a:rPr lang="fa-IR" dirty="0" smtClean="0">
                <a:solidFill>
                  <a:srgbClr val="0070C0"/>
                </a:solidFill>
                <a:cs typeface="2  Koodak" pitchFamily="2" charset="-78"/>
              </a:rPr>
              <a:t>گفتن یک دروغ </a:t>
            </a:r>
            <a:r>
              <a:rPr lang="fa-IR" dirty="0" smtClean="0">
                <a:cs typeface="2  Koodak" pitchFamily="2" charset="-78"/>
              </a:rPr>
              <a:t>یا </a:t>
            </a:r>
            <a:r>
              <a:rPr lang="fa-IR" dirty="0" smtClean="0">
                <a:solidFill>
                  <a:srgbClr val="0070C0"/>
                </a:solidFill>
                <a:cs typeface="2  Koodak" pitchFamily="2" charset="-78"/>
              </a:rPr>
              <a:t>دزدیدن مقداری پول </a:t>
            </a:r>
            <a:r>
              <a:rPr lang="fa-IR" dirty="0" smtClean="0">
                <a:cs typeface="2  Koodak" pitchFamily="2" charset="-78"/>
              </a:rPr>
              <a:t>یا... مارا مجازات خواهد کرد؟</a:t>
            </a:r>
          </a:p>
          <a:p>
            <a:pPr marL="0" indent="0" algn="r">
              <a:buNone/>
            </a:pPr>
            <a:r>
              <a:rPr lang="fa-IR" dirty="0" smtClean="0">
                <a:solidFill>
                  <a:srgbClr val="FF0000"/>
                </a:solidFill>
                <a:cs typeface="2  Koodak" pitchFamily="2" charset="-78"/>
              </a:rPr>
              <a:t>اگر این توجیه درست باشد که دیگرچیزی از دین باقی نمی ماند.</a:t>
            </a:r>
          </a:p>
          <a:p>
            <a:pPr marL="0" indent="0" algn="r">
              <a:buNone/>
            </a:pPr>
            <a:r>
              <a:rPr lang="fa-IR" dirty="0" smtClean="0">
                <a:cs typeface="2  Koodak" pitchFamily="2" charset="-78"/>
              </a:rPr>
              <a:t>( این مساله در قوانین بشری هم ، جریان دارد.)</a:t>
            </a:r>
          </a:p>
          <a:p>
            <a:pPr marL="0" indent="0" algn="r">
              <a:buNone/>
            </a:pPr>
            <a:r>
              <a:rPr lang="fa-IR" dirty="0" smtClean="0">
                <a:cs typeface="2  Koodak" pitchFamily="2" charset="-78"/>
              </a:rPr>
              <a:t>به علاوه بد حجابی به جامعه آسیب می زند.</a:t>
            </a:r>
            <a:endParaRPr lang="en-US" dirty="0">
              <a:cs typeface="2  Koodak" pitchFamily="2" charset="-78"/>
            </a:endParaRPr>
          </a:p>
        </p:txBody>
      </p:sp>
    </p:spTree>
    <p:extLst>
      <p:ext uri="{BB962C8B-B14F-4D97-AF65-F5344CB8AC3E}">
        <p14:creationId xmlns:p14="http://schemas.microsoft.com/office/powerpoint/2010/main" val="5598898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80">
                                          <p:stCondLst>
                                            <p:cond delay="0"/>
                                          </p:stCondLst>
                                        </p:cTn>
                                        <p:tgtEl>
                                          <p:spTgt spid="4">
                                            <p:txEl>
                                              <p:pRg st="1" end="1"/>
                                            </p:txEl>
                                          </p:spTgt>
                                        </p:tgtEl>
                                      </p:cBhvr>
                                    </p:animEffect>
                                    <p:anim calcmode="lin" valueType="num">
                                      <p:cBhvr>
                                        <p:cTn id="26"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1" end="1"/>
                                            </p:txEl>
                                          </p:spTgt>
                                        </p:tgtEl>
                                      </p:cBhvr>
                                      <p:to x="100000" y="60000"/>
                                    </p:animScale>
                                    <p:animScale>
                                      <p:cBhvr>
                                        <p:cTn id="32" dur="166" decel="50000">
                                          <p:stCondLst>
                                            <p:cond delay="676"/>
                                          </p:stCondLst>
                                        </p:cTn>
                                        <p:tgtEl>
                                          <p:spTgt spid="4">
                                            <p:txEl>
                                              <p:pRg st="1" end="1"/>
                                            </p:txEl>
                                          </p:spTgt>
                                        </p:tgtEl>
                                      </p:cBhvr>
                                      <p:to x="100000" y="100000"/>
                                    </p:animScale>
                                    <p:animScale>
                                      <p:cBhvr>
                                        <p:cTn id="33" dur="26">
                                          <p:stCondLst>
                                            <p:cond delay="1312"/>
                                          </p:stCondLst>
                                        </p:cTn>
                                        <p:tgtEl>
                                          <p:spTgt spid="4">
                                            <p:txEl>
                                              <p:pRg st="1" end="1"/>
                                            </p:txEl>
                                          </p:spTgt>
                                        </p:tgtEl>
                                      </p:cBhvr>
                                      <p:to x="100000" y="80000"/>
                                    </p:animScale>
                                    <p:animScale>
                                      <p:cBhvr>
                                        <p:cTn id="34" dur="166" decel="50000">
                                          <p:stCondLst>
                                            <p:cond delay="1338"/>
                                          </p:stCondLst>
                                        </p:cTn>
                                        <p:tgtEl>
                                          <p:spTgt spid="4">
                                            <p:txEl>
                                              <p:pRg st="1" end="1"/>
                                            </p:txEl>
                                          </p:spTgt>
                                        </p:tgtEl>
                                      </p:cBhvr>
                                      <p:to x="100000" y="100000"/>
                                    </p:animScale>
                                    <p:animScale>
                                      <p:cBhvr>
                                        <p:cTn id="35" dur="26">
                                          <p:stCondLst>
                                            <p:cond delay="1642"/>
                                          </p:stCondLst>
                                        </p:cTn>
                                        <p:tgtEl>
                                          <p:spTgt spid="4">
                                            <p:txEl>
                                              <p:pRg st="1" end="1"/>
                                            </p:txEl>
                                          </p:spTgt>
                                        </p:tgtEl>
                                      </p:cBhvr>
                                      <p:to x="100000" y="90000"/>
                                    </p:animScale>
                                    <p:animScale>
                                      <p:cBhvr>
                                        <p:cTn id="36" dur="166" decel="50000">
                                          <p:stCondLst>
                                            <p:cond delay="1668"/>
                                          </p:stCondLst>
                                        </p:cTn>
                                        <p:tgtEl>
                                          <p:spTgt spid="4">
                                            <p:txEl>
                                              <p:pRg st="1" end="1"/>
                                            </p:txEl>
                                          </p:spTgt>
                                        </p:tgtEl>
                                      </p:cBhvr>
                                      <p:to x="100000" y="100000"/>
                                    </p:animScale>
                                    <p:animScale>
                                      <p:cBhvr>
                                        <p:cTn id="37" dur="26">
                                          <p:stCondLst>
                                            <p:cond delay="1808"/>
                                          </p:stCondLst>
                                        </p:cTn>
                                        <p:tgtEl>
                                          <p:spTgt spid="4">
                                            <p:txEl>
                                              <p:pRg st="1" end="1"/>
                                            </p:txEl>
                                          </p:spTgt>
                                        </p:tgtEl>
                                      </p:cBhvr>
                                      <p:to x="100000" y="95000"/>
                                    </p:animScale>
                                    <p:animScale>
                                      <p:cBhvr>
                                        <p:cTn id="38" dur="166" decel="50000">
                                          <p:stCondLst>
                                            <p:cond delay="1834"/>
                                          </p:stCondLst>
                                        </p:cTn>
                                        <p:tgtEl>
                                          <p:spTgt spid="4">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down)">
                                      <p:cBhvr>
                                        <p:cTn id="43" dur="580">
                                          <p:stCondLst>
                                            <p:cond delay="0"/>
                                          </p:stCondLst>
                                        </p:cTn>
                                        <p:tgtEl>
                                          <p:spTgt spid="4">
                                            <p:txEl>
                                              <p:pRg st="2" end="2"/>
                                            </p:txEl>
                                          </p:spTgt>
                                        </p:tgtEl>
                                      </p:cBhvr>
                                    </p:animEffect>
                                    <p:anim calcmode="lin" valueType="num">
                                      <p:cBhvr>
                                        <p:cTn id="44"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xEl>
                                              <p:pRg st="2" end="2"/>
                                            </p:txEl>
                                          </p:spTgt>
                                        </p:tgtEl>
                                      </p:cBhvr>
                                      <p:to x="100000" y="60000"/>
                                    </p:animScale>
                                    <p:animScale>
                                      <p:cBhvr>
                                        <p:cTn id="50" dur="166" decel="50000">
                                          <p:stCondLst>
                                            <p:cond delay="676"/>
                                          </p:stCondLst>
                                        </p:cTn>
                                        <p:tgtEl>
                                          <p:spTgt spid="4">
                                            <p:txEl>
                                              <p:pRg st="2" end="2"/>
                                            </p:txEl>
                                          </p:spTgt>
                                        </p:tgtEl>
                                      </p:cBhvr>
                                      <p:to x="100000" y="100000"/>
                                    </p:animScale>
                                    <p:animScale>
                                      <p:cBhvr>
                                        <p:cTn id="51" dur="26">
                                          <p:stCondLst>
                                            <p:cond delay="1312"/>
                                          </p:stCondLst>
                                        </p:cTn>
                                        <p:tgtEl>
                                          <p:spTgt spid="4">
                                            <p:txEl>
                                              <p:pRg st="2" end="2"/>
                                            </p:txEl>
                                          </p:spTgt>
                                        </p:tgtEl>
                                      </p:cBhvr>
                                      <p:to x="100000" y="80000"/>
                                    </p:animScale>
                                    <p:animScale>
                                      <p:cBhvr>
                                        <p:cTn id="52" dur="166" decel="50000">
                                          <p:stCondLst>
                                            <p:cond delay="1338"/>
                                          </p:stCondLst>
                                        </p:cTn>
                                        <p:tgtEl>
                                          <p:spTgt spid="4">
                                            <p:txEl>
                                              <p:pRg st="2" end="2"/>
                                            </p:txEl>
                                          </p:spTgt>
                                        </p:tgtEl>
                                      </p:cBhvr>
                                      <p:to x="100000" y="100000"/>
                                    </p:animScale>
                                    <p:animScale>
                                      <p:cBhvr>
                                        <p:cTn id="53" dur="26">
                                          <p:stCondLst>
                                            <p:cond delay="1642"/>
                                          </p:stCondLst>
                                        </p:cTn>
                                        <p:tgtEl>
                                          <p:spTgt spid="4">
                                            <p:txEl>
                                              <p:pRg st="2" end="2"/>
                                            </p:txEl>
                                          </p:spTgt>
                                        </p:tgtEl>
                                      </p:cBhvr>
                                      <p:to x="100000" y="90000"/>
                                    </p:animScale>
                                    <p:animScale>
                                      <p:cBhvr>
                                        <p:cTn id="54" dur="166" decel="50000">
                                          <p:stCondLst>
                                            <p:cond delay="1668"/>
                                          </p:stCondLst>
                                        </p:cTn>
                                        <p:tgtEl>
                                          <p:spTgt spid="4">
                                            <p:txEl>
                                              <p:pRg st="2" end="2"/>
                                            </p:txEl>
                                          </p:spTgt>
                                        </p:tgtEl>
                                      </p:cBhvr>
                                      <p:to x="100000" y="100000"/>
                                    </p:animScale>
                                    <p:animScale>
                                      <p:cBhvr>
                                        <p:cTn id="55" dur="26">
                                          <p:stCondLst>
                                            <p:cond delay="1808"/>
                                          </p:stCondLst>
                                        </p:cTn>
                                        <p:tgtEl>
                                          <p:spTgt spid="4">
                                            <p:txEl>
                                              <p:pRg st="2" end="2"/>
                                            </p:txEl>
                                          </p:spTgt>
                                        </p:tgtEl>
                                      </p:cBhvr>
                                      <p:to x="100000" y="95000"/>
                                    </p:animScale>
                                    <p:animScale>
                                      <p:cBhvr>
                                        <p:cTn id="56" dur="166" decel="50000">
                                          <p:stCondLst>
                                            <p:cond delay="1834"/>
                                          </p:stCondLst>
                                        </p:cTn>
                                        <p:tgtEl>
                                          <p:spTgt spid="4">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Effect transition="in" filter="wipe(down)">
                                      <p:cBhvr>
                                        <p:cTn id="61" dur="580">
                                          <p:stCondLst>
                                            <p:cond delay="0"/>
                                          </p:stCondLst>
                                        </p:cTn>
                                        <p:tgtEl>
                                          <p:spTgt spid="4">
                                            <p:txEl>
                                              <p:pRg st="3" end="3"/>
                                            </p:txEl>
                                          </p:spTgt>
                                        </p:tgtEl>
                                      </p:cBhvr>
                                    </p:animEffect>
                                    <p:anim calcmode="lin" valueType="num">
                                      <p:cBhvr>
                                        <p:cTn id="62"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xEl>
                                              <p:pRg st="3" end="3"/>
                                            </p:txEl>
                                          </p:spTgt>
                                        </p:tgtEl>
                                      </p:cBhvr>
                                      <p:to x="100000" y="60000"/>
                                    </p:animScale>
                                    <p:animScale>
                                      <p:cBhvr>
                                        <p:cTn id="68" dur="166" decel="50000">
                                          <p:stCondLst>
                                            <p:cond delay="676"/>
                                          </p:stCondLst>
                                        </p:cTn>
                                        <p:tgtEl>
                                          <p:spTgt spid="4">
                                            <p:txEl>
                                              <p:pRg st="3" end="3"/>
                                            </p:txEl>
                                          </p:spTgt>
                                        </p:tgtEl>
                                      </p:cBhvr>
                                      <p:to x="100000" y="100000"/>
                                    </p:animScale>
                                    <p:animScale>
                                      <p:cBhvr>
                                        <p:cTn id="69" dur="26">
                                          <p:stCondLst>
                                            <p:cond delay="1312"/>
                                          </p:stCondLst>
                                        </p:cTn>
                                        <p:tgtEl>
                                          <p:spTgt spid="4">
                                            <p:txEl>
                                              <p:pRg st="3" end="3"/>
                                            </p:txEl>
                                          </p:spTgt>
                                        </p:tgtEl>
                                      </p:cBhvr>
                                      <p:to x="100000" y="80000"/>
                                    </p:animScale>
                                    <p:animScale>
                                      <p:cBhvr>
                                        <p:cTn id="70" dur="166" decel="50000">
                                          <p:stCondLst>
                                            <p:cond delay="1338"/>
                                          </p:stCondLst>
                                        </p:cTn>
                                        <p:tgtEl>
                                          <p:spTgt spid="4">
                                            <p:txEl>
                                              <p:pRg st="3" end="3"/>
                                            </p:txEl>
                                          </p:spTgt>
                                        </p:tgtEl>
                                      </p:cBhvr>
                                      <p:to x="100000" y="100000"/>
                                    </p:animScale>
                                    <p:animScale>
                                      <p:cBhvr>
                                        <p:cTn id="71" dur="26">
                                          <p:stCondLst>
                                            <p:cond delay="1642"/>
                                          </p:stCondLst>
                                        </p:cTn>
                                        <p:tgtEl>
                                          <p:spTgt spid="4">
                                            <p:txEl>
                                              <p:pRg st="3" end="3"/>
                                            </p:txEl>
                                          </p:spTgt>
                                        </p:tgtEl>
                                      </p:cBhvr>
                                      <p:to x="100000" y="90000"/>
                                    </p:animScale>
                                    <p:animScale>
                                      <p:cBhvr>
                                        <p:cTn id="72" dur="166" decel="50000">
                                          <p:stCondLst>
                                            <p:cond delay="1668"/>
                                          </p:stCondLst>
                                        </p:cTn>
                                        <p:tgtEl>
                                          <p:spTgt spid="4">
                                            <p:txEl>
                                              <p:pRg st="3" end="3"/>
                                            </p:txEl>
                                          </p:spTgt>
                                        </p:tgtEl>
                                      </p:cBhvr>
                                      <p:to x="100000" y="100000"/>
                                    </p:animScale>
                                    <p:animScale>
                                      <p:cBhvr>
                                        <p:cTn id="73" dur="26">
                                          <p:stCondLst>
                                            <p:cond delay="1808"/>
                                          </p:stCondLst>
                                        </p:cTn>
                                        <p:tgtEl>
                                          <p:spTgt spid="4">
                                            <p:txEl>
                                              <p:pRg st="3" end="3"/>
                                            </p:txEl>
                                          </p:spTgt>
                                        </p:tgtEl>
                                      </p:cBhvr>
                                      <p:to x="100000" y="95000"/>
                                    </p:animScale>
                                    <p:animScale>
                                      <p:cBhvr>
                                        <p:cTn id="74" dur="166" decel="50000">
                                          <p:stCondLst>
                                            <p:cond delay="1834"/>
                                          </p:stCondLst>
                                        </p:cTn>
                                        <p:tgtEl>
                                          <p:spTgt spid="4">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4">
                                            <p:txEl>
                                              <p:pRg st="4" end="4"/>
                                            </p:txEl>
                                          </p:spTgt>
                                        </p:tgtEl>
                                        <p:attrNameLst>
                                          <p:attrName>style.visibility</p:attrName>
                                        </p:attrNameLst>
                                      </p:cBhvr>
                                      <p:to>
                                        <p:strVal val="visible"/>
                                      </p:to>
                                    </p:set>
                                    <p:animEffect transition="in" filter="wipe(down)">
                                      <p:cBhvr>
                                        <p:cTn id="79" dur="580">
                                          <p:stCondLst>
                                            <p:cond delay="0"/>
                                          </p:stCondLst>
                                        </p:cTn>
                                        <p:tgtEl>
                                          <p:spTgt spid="4">
                                            <p:txEl>
                                              <p:pRg st="4" end="4"/>
                                            </p:txEl>
                                          </p:spTgt>
                                        </p:tgtEl>
                                      </p:cBhvr>
                                    </p:animEffect>
                                    <p:anim calcmode="lin" valueType="num">
                                      <p:cBhvr>
                                        <p:cTn id="80"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4">
                                            <p:txEl>
                                              <p:pRg st="4" end="4"/>
                                            </p:txEl>
                                          </p:spTgt>
                                        </p:tgtEl>
                                      </p:cBhvr>
                                      <p:to x="100000" y="60000"/>
                                    </p:animScale>
                                    <p:animScale>
                                      <p:cBhvr>
                                        <p:cTn id="86" dur="166" decel="50000">
                                          <p:stCondLst>
                                            <p:cond delay="676"/>
                                          </p:stCondLst>
                                        </p:cTn>
                                        <p:tgtEl>
                                          <p:spTgt spid="4">
                                            <p:txEl>
                                              <p:pRg st="4" end="4"/>
                                            </p:txEl>
                                          </p:spTgt>
                                        </p:tgtEl>
                                      </p:cBhvr>
                                      <p:to x="100000" y="100000"/>
                                    </p:animScale>
                                    <p:animScale>
                                      <p:cBhvr>
                                        <p:cTn id="87" dur="26">
                                          <p:stCondLst>
                                            <p:cond delay="1312"/>
                                          </p:stCondLst>
                                        </p:cTn>
                                        <p:tgtEl>
                                          <p:spTgt spid="4">
                                            <p:txEl>
                                              <p:pRg st="4" end="4"/>
                                            </p:txEl>
                                          </p:spTgt>
                                        </p:tgtEl>
                                      </p:cBhvr>
                                      <p:to x="100000" y="80000"/>
                                    </p:animScale>
                                    <p:animScale>
                                      <p:cBhvr>
                                        <p:cTn id="88" dur="166" decel="50000">
                                          <p:stCondLst>
                                            <p:cond delay="1338"/>
                                          </p:stCondLst>
                                        </p:cTn>
                                        <p:tgtEl>
                                          <p:spTgt spid="4">
                                            <p:txEl>
                                              <p:pRg st="4" end="4"/>
                                            </p:txEl>
                                          </p:spTgt>
                                        </p:tgtEl>
                                      </p:cBhvr>
                                      <p:to x="100000" y="100000"/>
                                    </p:animScale>
                                    <p:animScale>
                                      <p:cBhvr>
                                        <p:cTn id="89" dur="26">
                                          <p:stCondLst>
                                            <p:cond delay="1642"/>
                                          </p:stCondLst>
                                        </p:cTn>
                                        <p:tgtEl>
                                          <p:spTgt spid="4">
                                            <p:txEl>
                                              <p:pRg st="4" end="4"/>
                                            </p:txEl>
                                          </p:spTgt>
                                        </p:tgtEl>
                                      </p:cBhvr>
                                      <p:to x="100000" y="90000"/>
                                    </p:animScale>
                                    <p:animScale>
                                      <p:cBhvr>
                                        <p:cTn id="90" dur="166" decel="50000">
                                          <p:stCondLst>
                                            <p:cond delay="1668"/>
                                          </p:stCondLst>
                                        </p:cTn>
                                        <p:tgtEl>
                                          <p:spTgt spid="4">
                                            <p:txEl>
                                              <p:pRg st="4" end="4"/>
                                            </p:txEl>
                                          </p:spTgt>
                                        </p:tgtEl>
                                      </p:cBhvr>
                                      <p:to x="100000" y="100000"/>
                                    </p:animScale>
                                    <p:animScale>
                                      <p:cBhvr>
                                        <p:cTn id="91" dur="26">
                                          <p:stCondLst>
                                            <p:cond delay="1808"/>
                                          </p:stCondLst>
                                        </p:cTn>
                                        <p:tgtEl>
                                          <p:spTgt spid="4">
                                            <p:txEl>
                                              <p:pRg st="4" end="4"/>
                                            </p:txEl>
                                          </p:spTgt>
                                        </p:tgtEl>
                                      </p:cBhvr>
                                      <p:to x="100000" y="95000"/>
                                    </p:animScale>
                                    <p:animScale>
                                      <p:cBhvr>
                                        <p:cTn id="92" dur="166" decel="50000">
                                          <p:stCondLst>
                                            <p:cond delay="1834"/>
                                          </p:stCondLst>
                                        </p:cTn>
                                        <p:tgtEl>
                                          <p:spTgt spid="4">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4">
                                            <p:txEl>
                                              <p:pRg st="5" end="5"/>
                                            </p:txEl>
                                          </p:spTgt>
                                        </p:tgtEl>
                                        <p:attrNameLst>
                                          <p:attrName>style.visibility</p:attrName>
                                        </p:attrNameLst>
                                      </p:cBhvr>
                                      <p:to>
                                        <p:strVal val="visible"/>
                                      </p:to>
                                    </p:set>
                                    <p:animEffect transition="in" filter="wipe(down)">
                                      <p:cBhvr>
                                        <p:cTn id="97" dur="580">
                                          <p:stCondLst>
                                            <p:cond delay="0"/>
                                          </p:stCondLst>
                                        </p:cTn>
                                        <p:tgtEl>
                                          <p:spTgt spid="4">
                                            <p:txEl>
                                              <p:pRg st="5" end="5"/>
                                            </p:txEl>
                                          </p:spTgt>
                                        </p:tgtEl>
                                      </p:cBhvr>
                                    </p:animEffect>
                                    <p:anim calcmode="lin" valueType="num">
                                      <p:cBhvr>
                                        <p:cTn id="98"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4">
                                            <p:txEl>
                                              <p:pRg st="5" end="5"/>
                                            </p:txEl>
                                          </p:spTgt>
                                        </p:tgtEl>
                                      </p:cBhvr>
                                      <p:to x="100000" y="60000"/>
                                    </p:animScale>
                                    <p:animScale>
                                      <p:cBhvr>
                                        <p:cTn id="104" dur="166" decel="50000">
                                          <p:stCondLst>
                                            <p:cond delay="676"/>
                                          </p:stCondLst>
                                        </p:cTn>
                                        <p:tgtEl>
                                          <p:spTgt spid="4">
                                            <p:txEl>
                                              <p:pRg st="5" end="5"/>
                                            </p:txEl>
                                          </p:spTgt>
                                        </p:tgtEl>
                                      </p:cBhvr>
                                      <p:to x="100000" y="100000"/>
                                    </p:animScale>
                                    <p:animScale>
                                      <p:cBhvr>
                                        <p:cTn id="105" dur="26">
                                          <p:stCondLst>
                                            <p:cond delay="1312"/>
                                          </p:stCondLst>
                                        </p:cTn>
                                        <p:tgtEl>
                                          <p:spTgt spid="4">
                                            <p:txEl>
                                              <p:pRg st="5" end="5"/>
                                            </p:txEl>
                                          </p:spTgt>
                                        </p:tgtEl>
                                      </p:cBhvr>
                                      <p:to x="100000" y="80000"/>
                                    </p:animScale>
                                    <p:animScale>
                                      <p:cBhvr>
                                        <p:cTn id="106" dur="166" decel="50000">
                                          <p:stCondLst>
                                            <p:cond delay="1338"/>
                                          </p:stCondLst>
                                        </p:cTn>
                                        <p:tgtEl>
                                          <p:spTgt spid="4">
                                            <p:txEl>
                                              <p:pRg st="5" end="5"/>
                                            </p:txEl>
                                          </p:spTgt>
                                        </p:tgtEl>
                                      </p:cBhvr>
                                      <p:to x="100000" y="100000"/>
                                    </p:animScale>
                                    <p:animScale>
                                      <p:cBhvr>
                                        <p:cTn id="107" dur="26">
                                          <p:stCondLst>
                                            <p:cond delay="1642"/>
                                          </p:stCondLst>
                                        </p:cTn>
                                        <p:tgtEl>
                                          <p:spTgt spid="4">
                                            <p:txEl>
                                              <p:pRg st="5" end="5"/>
                                            </p:txEl>
                                          </p:spTgt>
                                        </p:tgtEl>
                                      </p:cBhvr>
                                      <p:to x="100000" y="90000"/>
                                    </p:animScale>
                                    <p:animScale>
                                      <p:cBhvr>
                                        <p:cTn id="108" dur="166" decel="50000">
                                          <p:stCondLst>
                                            <p:cond delay="1668"/>
                                          </p:stCondLst>
                                        </p:cTn>
                                        <p:tgtEl>
                                          <p:spTgt spid="4">
                                            <p:txEl>
                                              <p:pRg st="5" end="5"/>
                                            </p:txEl>
                                          </p:spTgt>
                                        </p:tgtEl>
                                      </p:cBhvr>
                                      <p:to x="100000" y="100000"/>
                                    </p:animScale>
                                    <p:animScale>
                                      <p:cBhvr>
                                        <p:cTn id="109" dur="26">
                                          <p:stCondLst>
                                            <p:cond delay="1808"/>
                                          </p:stCondLst>
                                        </p:cTn>
                                        <p:tgtEl>
                                          <p:spTgt spid="4">
                                            <p:txEl>
                                              <p:pRg st="5" end="5"/>
                                            </p:txEl>
                                          </p:spTgt>
                                        </p:tgtEl>
                                      </p:cBhvr>
                                      <p:to x="100000" y="95000"/>
                                    </p:animScale>
                                    <p:animScale>
                                      <p:cBhvr>
                                        <p:cTn id="110" dur="166" decel="50000">
                                          <p:stCondLst>
                                            <p:cond delay="1834"/>
                                          </p:stCondLst>
                                        </p:cTn>
                                        <p:tgtEl>
                                          <p:spTgt spid="4">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6310064" cy="1143000"/>
          </a:xfrm>
        </p:spPr>
        <p:txBody>
          <a:bodyPr>
            <a:normAutofit/>
          </a:bodyPr>
          <a:lstStyle/>
          <a:p>
            <a:r>
              <a:rPr lang="fa-IR" sz="4000" dirty="0" smtClean="0">
                <a:cs typeface="2  Titr" pitchFamily="2" charset="-78"/>
              </a:rPr>
              <a:t>یک تازه مسلمان</a:t>
            </a:r>
            <a:endParaRPr lang="en-US" sz="4000" dirty="0">
              <a:cs typeface="2  Titr" pitchFamily="2" charset="-78"/>
            </a:endParaRPr>
          </a:p>
        </p:txBody>
      </p:sp>
      <p:pic>
        <p:nvPicPr>
          <p:cNvPr id="6" name="Picture 5"/>
          <p:cNvPicPr>
            <a:picLocks noChangeAspect="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artisticPlasticWrap/>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95536" y="985515"/>
            <a:ext cx="6840760" cy="5467821"/>
          </a:xfrm>
          <a:prstGeom prst="rect">
            <a:avLst/>
          </a:prstGeom>
        </p:spPr>
      </p:pic>
      <p:sp>
        <p:nvSpPr>
          <p:cNvPr id="3" name="Content Placeholder 2"/>
          <p:cNvSpPr>
            <a:spLocks noGrp="1"/>
          </p:cNvSpPr>
          <p:nvPr>
            <p:ph idx="1"/>
          </p:nvPr>
        </p:nvSpPr>
        <p:spPr>
          <a:xfrm>
            <a:off x="1973052" y="1792757"/>
            <a:ext cx="3685728" cy="3853335"/>
          </a:xfrm>
        </p:spPr>
        <p:txBody>
          <a:bodyPr>
            <a:normAutofit fontScale="92500" lnSpcReduction="10000"/>
          </a:bodyPr>
          <a:lstStyle/>
          <a:p>
            <a:pPr marL="0" indent="0" algn="r">
              <a:buNone/>
            </a:pPr>
            <a:r>
              <a:rPr lang="fa-IR" sz="4000" dirty="0" smtClean="0">
                <a:cs typeface="2  Koodak" pitchFamily="2" charset="-78"/>
              </a:rPr>
              <a:t>راستی اگر </a:t>
            </a:r>
            <a:r>
              <a:rPr lang="fa-IR" sz="4000" dirty="0" smtClean="0">
                <a:solidFill>
                  <a:srgbClr val="00B050"/>
                </a:solidFill>
                <a:cs typeface="2  Koodak" pitchFamily="2" charset="-78"/>
              </a:rPr>
              <a:t>اسلام</a:t>
            </a:r>
            <a:r>
              <a:rPr lang="fa-IR" sz="4000" dirty="0" smtClean="0">
                <a:cs typeface="2  Koodak" pitchFamily="2" charset="-78"/>
              </a:rPr>
              <a:t> به زنان ظلم می کند چرا شمار زیادی از زنان جوان  و تحصیل کرده در </a:t>
            </a:r>
            <a:r>
              <a:rPr lang="fa-IR" sz="4000" dirty="0" smtClean="0">
                <a:solidFill>
                  <a:srgbClr val="0070C0"/>
                </a:solidFill>
                <a:cs typeface="2  Koodak" pitchFamily="2" charset="-78"/>
              </a:rPr>
              <a:t>اروپا</a:t>
            </a:r>
            <a:r>
              <a:rPr lang="fa-IR" sz="4000" dirty="0" smtClean="0">
                <a:cs typeface="2  Koodak" pitchFamily="2" charset="-78"/>
              </a:rPr>
              <a:t> </a:t>
            </a:r>
            <a:r>
              <a:rPr lang="fa-IR" sz="4000" dirty="0">
                <a:cs typeface="2  Koodak" pitchFamily="2" charset="-78"/>
              </a:rPr>
              <a:t>،</a:t>
            </a:r>
            <a:r>
              <a:rPr lang="fa-IR" sz="4000" dirty="0" smtClean="0">
                <a:solidFill>
                  <a:srgbClr val="0070C0"/>
                </a:solidFill>
                <a:cs typeface="2  Koodak" pitchFamily="2" charset="-78"/>
              </a:rPr>
              <a:t>آمریکا</a:t>
            </a:r>
            <a:r>
              <a:rPr lang="fa-IR" sz="4000" dirty="0" smtClean="0">
                <a:cs typeface="2  Koodak" pitchFamily="2" charset="-78"/>
              </a:rPr>
              <a:t>،</a:t>
            </a:r>
            <a:r>
              <a:rPr lang="fa-IR" sz="4000" dirty="0" smtClean="0">
                <a:solidFill>
                  <a:srgbClr val="0070C0"/>
                </a:solidFill>
                <a:cs typeface="2  Koodak" pitchFamily="2" charset="-78"/>
              </a:rPr>
              <a:t>استرالیا</a:t>
            </a:r>
            <a:r>
              <a:rPr lang="fa-IR" sz="4000" dirty="0" smtClean="0">
                <a:cs typeface="2  Koodak" pitchFamily="2" charset="-78"/>
              </a:rPr>
              <a:t> و ... به </a:t>
            </a:r>
            <a:r>
              <a:rPr lang="fa-IR" sz="4000" dirty="0" smtClean="0">
                <a:solidFill>
                  <a:srgbClr val="00B050"/>
                </a:solidFill>
                <a:cs typeface="2  Koodak" pitchFamily="2" charset="-78"/>
              </a:rPr>
              <a:t>اسلام</a:t>
            </a:r>
            <a:r>
              <a:rPr lang="fa-IR" sz="4000" dirty="0" smtClean="0">
                <a:cs typeface="2  Koodak" pitchFamily="2" charset="-78"/>
              </a:rPr>
              <a:t> روی می آورند؟</a:t>
            </a:r>
            <a:endParaRPr lang="en-US" sz="4000" dirty="0">
              <a:cs typeface="2  Koodak"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312" y="0"/>
            <a:ext cx="2428875" cy="7533455"/>
          </a:xfrm>
          <a:prstGeom prst="rect">
            <a:avLst/>
          </a:prstGeom>
        </p:spPr>
      </p:pic>
    </p:spTree>
    <p:extLst>
      <p:ext uri="{BB962C8B-B14F-4D97-AF65-F5344CB8AC3E}">
        <p14:creationId xmlns:p14="http://schemas.microsoft.com/office/powerpoint/2010/main" val="18816289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
                                            <p:txEl>
                                              <p:pRg st="0" end="0"/>
                                            </p:txEl>
                                          </p:spTgt>
                                        </p:tgtEl>
                                        <p:attrNameLst>
                                          <p:attrName>style.color</p:attrName>
                                        </p:attrNameLst>
                                      </p:cBhvr>
                                      <p:to>
                                        <a:schemeClr val="bg1"/>
                                      </p:to>
                                    </p:animClr>
                                    <p:animClr clrSpc="rgb" dir="cw">
                                      <p:cBhvr>
                                        <p:cTn id="7" dur="250" autoRev="1" fill="remove"/>
                                        <p:tgtEl>
                                          <p:spTgt spid="3">
                                            <p:txEl>
                                              <p:pRg st="0" end="0"/>
                                            </p:txEl>
                                          </p:spTgt>
                                        </p:tgtEl>
                                        <p:attrNameLst>
                                          <p:attrName>fillcolor</p:attrName>
                                        </p:attrNameLst>
                                      </p:cBhvr>
                                      <p:to>
                                        <a:schemeClr val="bg1"/>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097" y="26787"/>
            <a:ext cx="4211960" cy="6858000"/>
          </a:xfrm>
        </p:spPr>
      </p:pic>
      <p:sp>
        <p:nvSpPr>
          <p:cNvPr id="2" name="Title 1"/>
          <p:cNvSpPr>
            <a:spLocks noGrp="1"/>
          </p:cNvSpPr>
          <p:nvPr>
            <p:ph type="title"/>
          </p:nvPr>
        </p:nvSpPr>
        <p:spPr>
          <a:xfrm>
            <a:off x="323528" y="2636912"/>
            <a:ext cx="3610744" cy="1143000"/>
          </a:xfrm>
        </p:spPr>
        <p:txBody>
          <a:bodyPr>
            <a:noAutofit/>
          </a:bodyPr>
          <a:lstStyle/>
          <a:p>
            <a:r>
              <a:rPr lang="fa-IR" sz="7200" dirty="0" smtClean="0">
                <a:solidFill>
                  <a:schemeClr val="accent2">
                    <a:lumMod val="75000"/>
                  </a:schemeClr>
                </a:solidFill>
                <a:cs typeface="2  Titr" pitchFamily="2" charset="-78"/>
              </a:rPr>
              <a:t>حجاب</a:t>
            </a:r>
            <a:endParaRPr lang="en-US" sz="7200" dirty="0">
              <a:solidFill>
                <a:schemeClr val="accent2">
                  <a:lumMod val="75000"/>
                </a:schemeClr>
              </a:solidFill>
              <a:cs typeface="2  Titr" pitchFamily="2" charset="-78"/>
            </a:endParaRPr>
          </a:p>
        </p:txBody>
      </p:sp>
      <p:pic>
        <p:nvPicPr>
          <p:cNvPr id="4" name="Content Placeholder 3"/>
          <p:cNvPicPr>
            <a:picLocks noGrp="1" noChangeAspect="1"/>
          </p:cNvPicPr>
          <p:nvPr>
            <p:ph sz="half" idx="1"/>
          </p:nvPr>
        </p:nvPicPr>
        <p:blipFill>
          <a:blip r:embed="rId4">
            <a:extLst>
              <a:ext uri="{BEBA8EAE-BF5A-486C-A8C5-ECC9F3942E4B}">
                <a14:imgProps xmlns:a14="http://schemas.microsoft.com/office/drawing/2010/main">
                  <a14:imgLayer r:embed="rId5">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211960" y="0"/>
            <a:ext cx="4932040" cy="7554813"/>
          </a:xfrm>
        </p:spPr>
      </p:pic>
    </p:spTree>
    <p:extLst>
      <p:ext uri="{BB962C8B-B14F-4D97-AF65-F5344CB8AC3E}">
        <p14:creationId xmlns:p14="http://schemas.microsoft.com/office/powerpoint/2010/main" val="3893850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782960" y="2708920"/>
            <a:ext cx="6858000" cy="1440160"/>
          </a:xfrm>
        </p:spPr>
        <p:style>
          <a:lnRef idx="1">
            <a:schemeClr val="accent1"/>
          </a:lnRef>
          <a:fillRef idx="2">
            <a:schemeClr val="accent1"/>
          </a:fillRef>
          <a:effectRef idx="1">
            <a:schemeClr val="accent1"/>
          </a:effectRef>
          <a:fontRef idx="minor">
            <a:schemeClr val="dk1"/>
          </a:fontRef>
        </p:style>
        <p:txBody>
          <a:bodyPr>
            <a:normAutofit/>
          </a:bodyPr>
          <a:lstStyle/>
          <a:p>
            <a:r>
              <a:rPr lang="fa-IR" dirty="0" smtClean="0">
                <a:cs typeface="2  Titr" pitchFamily="2" charset="-78"/>
              </a:rPr>
              <a:t>فلسفه پوشش در اسلام</a:t>
            </a:r>
            <a:endParaRPr lang="en-US" dirty="0">
              <a:cs typeface="2  Titr" pitchFamily="2" charset="-78"/>
            </a:endParaRPr>
          </a:p>
        </p:txBody>
      </p:sp>
      <p:pic>
        <p:nvPicPr>
          <p:cNvPr id="10" name="Content Placeholder 9"/>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9513" y="0"/>
            <a:ext cx="3491381" cy="7834486"/>
          </a:xfr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4932040" y="0"/>
            <a:ext cx="4608512" cy="7882558"/>
          </a:xfrm>
          <a:prstGeom prst="rect">
            <a:avLst/>
          </a:prstGeom>
        </p:spPr>
      </p:pic>
    </p:spTree>
    <p:extLst>
      <p:ext uri="{BB962C8B-B14F-4D97-AF65-F5344CB8AC3E}">
        <p14:creationId xmlns:p14="http://schemas.microsoft.com/office/powerpoint/2010/main" val="3734064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a:xfrm>
            <a:off x="2915816" y="0"/>
            <a:ext cx="4114800" cy="1143000"/>
          </a:xfrm>
        </p:spPr>
        <p:txBody>
          <a:bodyPr/>
          <a:lstStyle/>
          <a:p>
            <a:r>
              <a:rPr lang="fa-IR" dirty="0" smtClean="0">
                <a:cs typeface="2  Titr" pitchFamily="2" charset="-78"/>
              </a:rPr>
              <a:t>1- آرامش روانی</a:t>
            </a:r>
            <a:endParaRPr lang="en-US" dirty="0">
              <a:cs typeface="2  Titr" pitchFamily="2" charset="-78"/>
            </a:endParaRPr>
          </a:p>
        </p:txBody>
      </p:sp>
      <p:sp>
        <p:nvSpPr>
          <p:cNvPr id="6" name="Content Placeholder 5"/>
          <p:cNvSpPr>
            <a:spLocks noGrp="1"/>
          </p:cNvSpPr>
          <p:nvPr>
            <p:ph idx="1"/>
          </p:nvPr>
        </p:nvSpPr>
        <p:spPr>
          <a:xfrm>
            <a:off x="179512" y="1412776"/>
            <a:ext cx="8640960" cy="5112568"/>
          </a:xfrm>
        </p:spPr>
        <p:txBody>
          <a:bodyPr>
            <a:noAutofit/>
          </a:bodyPr>
          <a:lstStyle/>
          <a:p>
            <a:pPr marL="0" indent="0" algn="r">
              <a:buNone/>
            </a:pPr>
            <a:r>
              <a:rPr lang="fa-IR" sz="3600" dirty="0" smtClean="0">
                <a:cs typeface="2  Koodak" pitchFamily="2" charset="-78"/>
              </a:rPr>
              <a:t>- غریزه جنسی ، غریزه نیرومندی است</a:t>
            </a:r>
          </a:p>
          <a:p>
            <a:pPr marL="0" indent="0" algn="r">
              <a:buNone/>
            </a:pPr>
            <a:r>
              <a:rPr lang="fa-IR" sz="3600" dirty="0" smtClean="0">
                <a:cs typeface="2  Koodak" pitchFamily="2" charset="-78"/>
              </a:rPr>
              <a:t> </a:t>
            </a:r>
            <a:r>
              <a:rPr lang="fa-IR" sz="3600" dirty="0" smtClean="0">
                <a:solidFill>
                  <a:srgbClr val="FFFF00"/>
                </a:solidFill>
                <a:cs typeface="2  Koodak" pitchFamily="2" charset="-78"/>
              </a:rPr>
              <a:t>اطاعت بیشتر</a:t>
            </a:r>
            <a:r>
              <a:rPr lang="fa-IR" sz="3600" dirty="0" smtClean="0">
                <a:cs typeface="2  Koodak" pitchFamily="2" charset="-78"/>
              </a:rPr>
              <a:t>= </a:t>
            </a:r>
            <a:r>
              <a:rPr lang="fa-IR" sz="3600" dirty="0" smtClean="0">
                <a:solidFill>
                  <a:srgbClr val="FFFF00"/>
                </a:solidFill>
                <a:cs typeface="2  Koodak" pitchFamily="2" charset="-78"/>
              </a:rPr>
              <a:t>سرکشی بیشتر</a:t>
            </a:r>
            <a:endParaRPr lang="fa-IR" sz="3600" dirty="0" smtClean="0">
              <a:cs typeface="2  Koodak" pitchFamily="2" charset="-78"/>
            </a:endParaRPr>
          </a:p>
          <a:p>
            <a:pPr marL="0" indent="0" algn="r">
              <a:buNone/>
            </a:pPr>
            <a:r>
              <a:rPr lang="fa-IR" sz="3600" dirty="0" smtClean="0">
                <a:cs typeface="2  Koodak" pitchFamily="2" charset="-78"/>
              </a:rPr>
              <a:t>- روح بشر فوق العاده تحریک پذیر است و حد خاصی ندارد</a:t>
            </a:r>
          </a:p>
          <a:p>
            <a:pPr marL="0" indent="0" algn="r">
              <a:buNone/>
            </a:pPr>
            <a:r>
              <a:rPr lang="fa-IR" sz="3600" dirty="0" smtClean="0">
                <a:solidFill>
                  <a:srgbClr val="FFFF00"/>
                </a:solidFill>
                <a:cs typeface="2  Koodak" pitchFamily="2" charset="-78"/>
              </a:rPr>
              <a:t>تحریکات فراوان</a:t>
            </a:r>
            <a:r>
              <a:rPr lang="fa-IR" sz="3600" dirty="0" smtClean="0">
                <a:cs typeface="2  Koodak" pitchFamily="2" charset="-78"/>
              </a:rPr>
              <a:t>=</a:t>
            </a:r>
            <a:r>
              <a:rPr lang="fa-IR" sz="3600" dirty="0" smtClean="0">
                <a:solidFill>
                  <a:srgbClr val="FFFF00"/>
                </a:solidFill>
                <a:cs typeface="2  Koodak" pitchFamily="2" charset="-78"/>
              </a:rPr>
              <a:t>آرزوها وتخیلات فراوان</a:t>
            </a:r>
            <a:r>
              <a:rPr lang="fa-IR" sz="3600" dirty="0" smtClean="0">
                <a:cs typeface="2  Koodak" pitchFamily="2" charset="-78"/>
              </a:rPr>
              <a:t>=</a:t>
            </a:r>
            <a:r>
              <a:rPr lang="fa-IR" sz="3600" dirty="0" smtClean="0">
                <a:solidFill>
                  <a:srgbClr val="FFFF00"/>
                </a:solidFill>
                <a:cs typeface="2  Koodak" pitchFamily="2" charset="-78"/>
              </a:rPr>
              <a:t>اختلالات روانی</a:t>
            </a:r>
          </a:p>
          <a:p>
            <a:pPr marL="0" indent="0" algn="r">
              <a:buNone/>
            </a:pPr>
            <a:r>
              <a:rPr lang="fa-IR" sz="3600" dirty="0" smtClean="0">
                <a:cs typeface="2  Koodak" pitchFamily="2" charset="-78"/>
              </a:rPr>
              <a:t> </a:t>
            </a:r>
            <a:endParaRPr lang="en-US" sz="3600" dirty="0">
              <a:cs typeface="2  Koodak" pitchFamily="2" charset="-78"/>
            </a:endParaRPr>
          </a:p>
        </p:txBody>
      </p:sp>
    </p:spTree>
    <p:extLst>
      <p:ext uri="{BB962C8B-B14F-4D97-AF65-F5344CB8AC3E}">
        <p14:creationId xmlns:p14="http://schemas.microsoft.com/office/powerpoint/2010/main" val="29004449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3407"/>
            <a:ext cx="9324528" cy="7101408"/>
          </a:xfrm>
          <a:prstGeom prst="rect">
            <a:avLst/>
          </a:prstGeom>
        </p:spPr>
      </p:pic>
      <p:sp>
        <p:nvSpPr>
          <p:cNvPr id="2" name="Title 1"/>
          <p:cNvSpPr>
            <a:spLocks noGrp="1"/>
          </p:cNvSpPr>
          <p:nvPr>
            <p:ph type="title"/>
          </p:nvPr>
        </p:nvSpPr>
        <p:spPr>
          <a:xfrm>
            <a:off x="3995936" y="-243407"/>
            <a:ext cx="4932040" cy="1661045"/>
          </a:xfrm>
        </p:spPr>
        <p:txBody>
          <a:bodyPr>
            <a:normAutofit/>
          </a:bodyPr>
          <a:lstStyle/>
          <a:p>
            <a:r>
              <a:rPr lang="fa-IR" sz="3600" dirty="0" smtClean="0">
                <a:cs typeface="2  Titr" pitchFamily="2" charset="-78"/>
              </a:rPr>
              <a:t>2- استحکام پیوند خانوادگی</a:t>
            </a:r>
            <a:endParaRPr lang="en-US" sz="3600" dirty="0">
              <a:cs typeface="2  Titr" pitchFamily="2" charset="-78"/>
            </a:endParaRPr>
          </a:p>
        </p:txBody>
      </p:sp>
      <p:sp>
        <p:nvSpPr>
          <p:cNvPr id="3" name="Content Placeholder 2"/>
          <p:cNvSpPr>
            <a:spLocks noGrp="1"/>
          </p:cNvSpPr>
          <p:nvPr>
            <p:ph idx="1"/>
          </p:nvPr>
        </p:nvSpPr>
        <p:spPr>
          <a:xfrm>
            <a:off x="107504" y="1163688"/>
            <a:ext cx="8928992" cy="5688632"/>
          </a:xfrm>
        </p:spPr>
        <p:txBody>
          <a:bodyPr>
            <a:normAutofit/>
          </a:bodyPr>
          <a:lstStyle/>
          <a:p>
            <a:pPr marL="0" indent="0" algn="r">
              <a:buNone/>
            </a:pPr>
            <a:r>
              <a:rPr lang="fa-IR" b="1" dirty="0" smtClean="0">
                <a:solidFill>
                  <a:srgbClr val="FFFF00"/>
                </a:solidFill>
              </a:rPr>
              <a:t>- هر چه موجب سستی خانواده است زیانمند است.</a:t>
            </a:r>
          </a:p>
          <a:p>
            <a:pPr marL="0" indent="0" algn="r">
              <a:buNone/>
            </a:pPr>
            <a:r>
              <a:rPr lang="fa-IR" b="1" dirty="0" smtClean="0">
                <a:solidFill>
                  <a:srgbClr val="FFFF00"/>
                </a:solidFill>
              </a:rPr>
              <a:t>- در سیستم آزاد کامجویی همسر قانونی نوعی رقیب و مزاحم برای لذات فرد محسوب می شود.</a:t>
            </a:r>
          </a:p>
          <a:p>
            <a:pPr marL="0" indent="0" algn="r">
              <a:buNone/>
            </a:pPr>
            <a:r>
              <a:rPr lang="fa-IR" b="1" dirty="0" smtClean="0">
                <a:solidFill>
                  <a:srgbClr val="FFFF00"/>
                </a:solidFill>
              </a:rPr>
              <a:t>- علت کاهش بسیار زیاد آمار ازدواج درغرب همین است(که از هر طریقی ارضا می شوند)</a:t>
            </a:r>
          </a:p>
          <a:p>
            <a:pPr marL="0" indent="0" algn="r">
              <a:buNone/>
            </a:pPr>
            <a:r>
              <a:rPr lang="fa-IR" b="1" dirty="0" smtClean="0">
                <a:solidFill>
                  <a:srgbClr val="FFFF00"/>
                </a:solidFill>
              </a:rPr>
              <a:t>- ازدواج در جوامع ارزشی پایان محرومیت و در جوامع مثلا پیشرفته شروع محدودیت است.</a:t>
            </a:r>
          </a:p>
          <a:p>
            <a:pPr marL="0" indent="0" algn="r">
              <a:buNone/>
            </a:pPr>
            <a:r>
              <a:rPr lang="fa-IR" b="1" dirty="0" smtClean="0">
                <a:solidFill>
                  <a:srgbClr val="FFFF00"/>
                </a:solidFill>
              </a:rPr>
              <a:t>- پاکی نسل و پاکی احساسات و عواطف ، ثمره عدم اختلاط</a:t>
            </a:r>
            <a:endParaRPr lang="en-US" b="1" dirty="0">
              <a:solidFill>
                <a:srgbClr val="FFFF00"/>
              </a:solidFill>
            </a:endParaRPr>
          </a:p>
        </p:txBody>
      </p:sp>
    </p:spTree>
    <p:extLst>
      <p:ext uri="{BB962C8B-B14F-4D97-AF65-F5344CB8AC3E}">
        <p14:creationId xmlns:p14="http://schemas.microsoft.com/office/powerpoint/2010/main" val="20546066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2" name="Title 1"/>
          <p:cNvSpPr>
            <a:spLocks noGrp="1"/>
          </p:cNvSpPr>
          <p:nvPr>
            <p:ph type="title"/>
          </p:nvPr>
        </p:nvSpPr>
        <p:spPr>
          <a:xfrm>
            <a:off x="179512" y="0"/>
            <a:ext cx="8229600" cy="1143000"/>
          </a:xfrm>
        </p:spPr>
        <p:txBody>
          <a:bodyPr/>
          <a:lstStyle/>
          <a:p>
            <a:r>
              <a:rPr lang="fa-IR" dirty="0" smtClean="0">
                <a:solidFill>
                  <a:srgbClr val="FFC000"/>
                </a:solidFill>
              </a:rPr>
              <a:t>3- استواری جامعه</a:t>
            </a:r>
            <a:endParaRPr lang="en-US" dirty="0">
              <a:solidFill>
                <a:srgbClr val="FFC000"/>
              </a:solidFill>
            </a:endParaRPr>
          </a:p>
        </p:txBody>
      </p:sp>
      <p:sp>
        <p:nvSpPr>
          <p:cNvPr id="3" name="Content Placeholder 2"/>
          <p:cNvSpPr>
            <a:spLocks noGrp="1"/>
          </p:cNvSpPr>
          <p:nvPr>
            <p:ph idx="1"/>
          </p:nvPr>
        </p:nvSpPr>
        <p:spPr>
          <a:xfrm>
            <a:off x="-108520" y="1196752"/>
            <a:ext cx="7488832" cy="5661248"/>
          </a:xfrm>
        </p:spPr>
        <p:txBody>
          <a:bodyPr/>
          <a:lstStyle/>
          <a:p>
            <a:pPr marL="0" indent="0" algn="r">
              <a:buNone/>
            </a:pPr>
            <a:r>
              <a:rPr lang="fa-IR" dirty="0" smtClean="0">
                <a:cs typeface="2  Koodak" pitchFamily="2" charset="-78"/>
              </a:rPr>
              <a:t>- برعکس کسانی که می گویند حجاب باعث فلج کردن نیروی نیمی از افراد جامعه است ، کشاندن تمتعات جنسی به اجتماع ، نیروی کار و فعالیت را تضعیف می کند.</a:t>
            </a:r>
          </a:p>
          <a:p>
            <a:pPr marL="0" indent="0" algn="r">
              <a:buNone/>
            </a:pPr>
            <a:r>
              <a:rPr lang="fa-IR" dirty="0" smtClean="0">
                <a:cs typeface="2  Koodak" pitchFamily="2" charset="-78"/>
              </a:rPr>
              <a:t>- بی حجابی امروز نتیجه سرمایه داری غرب (استفاده ارزان از نیروی کار مطیع وبه وجود آوردن بازارهای جدیدی برای فروش هر چه بیشتر لوازم آرایش و ...)</a:t>
            </a:r>
          </a:p>
          <a:p>
            <a:pPr marL="0" indent="0" algn="r">
              <a:buNone/>
            </a:pPr>
            <a:r>
              <a:rPr lang="fa-IR" dirty="0" smtClean="0">
                <a:cs typeface="2  Koodak" pitchFamily="2" charset="-78"/>
              </a:rPr>
              <a:t>- اگر مصرف لوازم آرایشی مخصوص خانه باشد، بازار سرمایه داران کساد می شود. </a:t>
            </a:r>
            <a:endParaRPr lang="en-US" dirty="0">
              <a:cs typeface="2  Koodak" pitchFamily="2" charset="-78"/>
            </a:endParaRPr>
          </a:p>
        </p:txBody>
      </p:sp>
    </p:spTree>
    <p:extLst>
      <p:ext uri="{BB962C8B-B14F-4D97-AF65-F5344CB8AC3E}">
        <p14:creationId xmlns:p14="http://schemas.microsoft.com/office/powerpoint/2010/main" val="1191438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30603" y="-1130604"/>
            <a:ext cx="6857998" cy="9119205"/>
          </a:xfrm>
          <a:prstGeom prst="rect">
            <a:avLst/>
          </a:prstGeom>
        </p:spPr>
      </p:pic>
      <p:sp>
        <p:nvSpPr>
          <p:cNvPr id="2" name="Title 1"/>
          <p:cNvSpPr>
            <a:spLocks noGrp="1"/>
          </p:cNvSpPr>
          <p:nvPr>
            <p:ph type="title"/>
          </p:nvPr>
        </p:nvSpPr>
        <p:spPr>
          <a:xfrm>
            <a:off x="460648" y="188640"/>
            <a:ext cx="4823429"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4-ارزش و احترام زن</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0" y="1556792"/>
            <a:ext cx="5280629" cy="5040560"/>
          </a:xfrm>
        </p:spPr>
        <p:txBody>
          <a:bodyPr>
            <a:normAutofit lnSpcReduction="10000"/>
          </a:bodyPr>
          <a:lstStyle/>
          <a:p>
            <a:pPr marL="0" indent="0" algn="r">
              <a:buNone/>
            </a:pPr>
            <a:r>
              <a:rPr lang="fa-IR" dirty="0" smtClean="0">
                <a:cs typeface="2  Koodak" pitchFamily="2" charset="-78"/>
              </a:rPr>
              <a:t>- حریم نگهداشتن زن ، برای حفظ مقام و حرمت اوست.</a:t>
            </a:r>
          </a:p>
          <a:p>
            <a:pPr marL="0" indent="0" algn="r">
              <a:buNone/>
            </a:pPr>
            <a:r>
              <a:rPr lang="fa-IR" dirty="0" smtClean="0">
                <a:cs typeface="2  Koodak" pitchFamily="2" charset="-78"/>
              </a:rPr>
              <a:t>- هر قدر زن باوقارتر و عفیف تر باشد قابل احترام تر است.</a:t>
            </a:r>
          </a:p>
          <a:p>
            <a:pPr marL="0" indent="0" algn="r">
              <a:buNone/>
            </a:pPr>
            <a:r>
              <a:rPr lang="fa-IR" dirty="0" smtClean="0">
                <a:cs typeface="2  Koodak" pitchFamily="2" charset="-78"/>
              </a:rPr>
              <a:t>- بعضی از مردها اگر چه در ظاهر ، سریع جذب زنان جلف می شوند ولی با همان سرعت از آنها سرد می شوند ، برخلاف زنان عفیف که همیشه در چشم و دل مردان داری ارزش و احترام ویژه ای هستند. </a:t>
            </a:r>
            <a:endParaRPr lang="en-US" dirty="0">
              <a:cs typeface="2  Koodak" pitchFamily="2" charset="-78"/>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280629" y="0"/>
            <a:ext cx="3838575" cy="6858000"/>
          </a:xfrm>
          <a:prstGeom prst="rect">
            <a:avLst/>
          </a:prstGeom>
        </p:spPr>
      </p:pic>
    </p:spTree>
    <p:extLst>
      <p:ext uri="{BB962C8B-B14F-4D97-AF65-F5344CB8AC3E}">
        <p14:creationId xmlns:p14="http://schemas.microsoft.com/office/powerpoint/2010/main" val="19248332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9392"/>
            <a:ext cx="9144000" cy="7632848"/>
          </a:xfrm>
        </p:spPr>
      </p:pic>
      <p:sp>
        <p:nvSpPr>
          <p:cNvPr id="5" name="Title 4"/>
          <p:cNvSpPr>
            <a:spLocks noGrp="1"/>
          </p:cNvSpPr>
          <p:nvPr>
            <p:ph type="title"/>
          </p:nvPr>
        </p:nvSpPr>
        <p:spPr>
          <a:xfrm>
            <a:off x="5340959" y="116632"/>
            <a:ext cx="3826768" cy="79695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fa-IR"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نمونه ها</a:t>
            </a:r>
            <a:endPar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58399505"/>
      </p:ext>
    </p:extLst>
  </p:cSld>
  <p:clrMapOvr>
    <a:masterClrMapping/>
  </p:clrMapOvr>
  <p:transition spd="slow">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823417">
            <a:off x="-1047068" y="2101345"/>
            <a:ext cx="6707088" cy="114300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fa-IR"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اولین نماینده زن محجبه بلژیک</a:t>
            </a:r>
            <a:endParaRPr lang="en-U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17903" y="0"/>
            <a:ext cx="4536504" cy="7343056"/>
          </a:xfrm>
        </p:spPr>
      </p:pic>
    </p:spTree>
    <p:extLst>
      <p:ext uri="{BB962C8B-B14F-4D97-AF65-F5344CB8AC3E}">
        <p14:creationId xmlns:p14="http://schemas.microsoft.com/office/powerpoint/2010/main" val="19995142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4449039" cy="7408772"/>
          </a:xfrm>
        </p:spPr>
      </p:pic>
      <p:sp>
        <p:nvSpPr>
          <p:cNvPr id="4" name="Content Placeholder 3"/>
          <p:cNvSpPr>
            <a:spLocks noGrp="1"/>
          </p:cNvSpPr>
          <p:nvPr>
            <p:ph sz="half" idx="2"/>
          </p:nvPr>
        </p:nvSpPr>
        <p:spPr>
          <a:xfrm rot="2968793">
            <a:off x="4193230" y="3542174"/>
            <a:ext cx="4996632" cy="1684784"/>
          </a:xfrm>
          <a:effectLst>
            <a:glow rad="101600">
              <a:schemeClr val="accent1">
                <a:satMod val="175000"/>
                <a:alpha val="40000"/>
              </a:schemeClr>
            </a:glow>
            <a:outerShdw blurRad="40000" dist="20000" dir="5400000" rotWithShape="0">
              <a:srgbClr val="000000">
                <a:alpha val="38000"/>
              </a:srgbClr>
            </a:outerShdw>
            <a:reflection blurRad="6350" stA="50000" endA="300" endPos="90000" dir="5400000" sy="-100000" algn="bl" rotWithShape="0"/>
          </a:effectLst>
          <a:scene3d>
            <a:camera prst="orthographicFront"/>
            <a:lightRig rig="threePt" dir="t"/>
          </a:scene3d>
          <a:sp3d>
            <a:bevelT w="114300" prst="hardEdge"/>
          </a:sp3d>
        </p:spPr>
        <p:style>
          <a:lnRef idx="1">
            <a:schemeClr val="accent2"/>
          </a:lnRef>
          <a:fillRef idx="2">
            <a:schemeClr val="accent2"/>
          </a:fillRef>
          <a:effectRef idx="1">
            <a:schemeClr val="accent2"/>
          </a:effectRef>
          <a:fontRef idx="minor">
            <a:schemeClr val="dk1"/>
          </a:fontRef>
        </p:style>
        <p:txBody>
          <a:bodyPr>
            <a:normAutofit/>
          </a:bodyPr>
          <a:lstStyle/>
          <a:p>
            <a:pPr marL="0" indent="0" algn="r">
              <a:buNone/>
            </a:pPr>
            <a:r>
              <a:rPr lang="fa-IR" sz="4000" dirty="0" smtClean="0"/>
              <a:t>دیامز : </a:t>
            </a:r>
          </a:p>
          <a:p>
            <a:pPr marL="0" indent="0" algn="r">
              <a:buNone/>
            </a:pPr>
            <a:r>
              <a:rPr lang="fa-IR" sz="4000" dirty="0" smtClean="0"/>
              <a:t>دین اسلام حلال مشکلات من</a:t>
            </a:r>
            <a:endParaRPr lang="en-US" sz="4000" dirty="0"/>
          </a:p>
        </p:txBody>
      </p:sp>
    </p:spTree>
    <p:extLst>
      <p:ext uri="{BB962C8B-B14F-4D97-AF65-F5344CB8AC3E}">
        <p14:creationId xmlns:p14="http://schemas.microsoft.com/office/powerpoint/2010/main" val="31905823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075380">
            <a:off x="6415808" y="648470"/>
            <a:ext cx="1656184" cy="4489904"/>
          </a:xfrm>
          <a:effectLst>
            <a:outerShdw blurRad="40000" dist="20000" dir="5400000" rotWithShape="0">
              <a:srgbClr val="000000">
                <a:alpha val="38000"/>
              </a:srgbClr>
            </a:outerShdw>
            <a:softEdge rad="31750"/>
          </a:effectLst>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a:lstStyle/>
          <a:p>
            <a:r>
              <a:rPr lang="fa-IR" dirty="0" smtClean="0"/>
              <a:t>حجاب به من آزادی می دهد</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21294872">
            <a:off x="445066" y="87388"/>
            <a:ext cx="4904495" cy="65670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493334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0"/>
            <a:ext cx="4427983" cy="6858000"/>
          </a:xfrm>
          <a:prstGeom prst="rect">
            <a:avLst/>
          </a:prstGeom>
        </p:spPr>
      </p:pic>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9322" y="0"/>
            <a:ext cx="5292080" cy="7533456"/>
          </a:xfrm>
        </p:spPr>
      </p:pic>
      <p:sp>
        <p:nvSpPr>
          <p:cNvPr id="3" name="Horizontal Scroll 2"/>
          <p:cNvSpPr/>
          <p:nvPr/>
        </p:nvSpPr>
        <p:spPr>
          <a:xfrm rot="1300504">
            <a:off x="5017552" y="716257"/>
            <a:ext cx="4195618" cy="1656184"/>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dirty="0" smtClean="0"/>
          </a:p>
          <a:p>
            <a:pPr algn="ctr"/>
            <a:r>
              <a:rPr lang="fa-IR" sz="2400" dirty="0" smtClean="0"/>
              <a:t>شادی </a:t>
            </a:r>
            <a:r>
              <a:rPr lang="fa-IR" sz="2400" dirty="0"/>
              <a:t>در آسمانها برای توبه گناهکار</a:t>
            </a:r>
            <a:endParaRPr lang="en-US" sz="2400" dirty="0"/>
          </a:p>
          <a:p>
            <a:pPr algn="ctr"/>
            <a:endParaRPr lang="en-US" sz="2400" dirty="0"/>
          </a:p>
        </p:txBody>
      </p:sp>
    </p:spTree>
    <p:extLst>
      <p:ext uri="{BB962C8B-B14F-4D97-AF65-F5344CB8AC3E}">
        <p14:creationId xmlns:p14="http://schemas.microsoft.com/office/powerpoint/2010/main" val="34458811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24128" cy="6858000"/>
          </a:xfrm>
          <a:prstGeom prst="rect">
            <a:avLst/>
          </a:prstGeom>
        </p:spPr>
      </p:pic>
      <p:sp>
        <p:nvSpPr>
          <p:cNvPr id="5" name="Title 4"/>
          <p:cNvSpPr>
            <a:spLocks noGrp="1"/>
          </p:cNvSpPr>
          <p:nvPr>
            <p:ph type="title"/>
          </p:nvPr>
        </p:nvSpPr>
        <p:spPr>
          <a:xfrm rot="19497276">
            <a:off x="17161" y="3871530"/>
            <a:ext cx="5915000" cy="1143000"/>
          </a:xfrm>
        </p:spPr>
        <p:txBody>
          <a:bodyPr>
            <a:noAutofit/>
          </a:bodyPr>
          <a:lstStyle/>
          <a:p>
            <a:r>
              <a:rPr lang="fa-IR" sz="7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تاریخچه حجاب</a:t>
            </a:r>
            <a:endParaRPr lang="en-US" sz="7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9" y="0"/>
            <a:ext cx="3419872" cy="6858000"/>
          </a:xfrm>
          <a:prstGeom prst="rect">
            <a:avLst/>
          </a:prstGeom>
        </p:spPr>
      </p:pic>
      <p:sp>
        <p:nvSpPr>
          <p:cNvPr id="8" name="Content Placeholder 7"/>
          <p:cNvSpPr>
            <a:spLocks noGrp="1"/>
          </p:cNvSpPr>
          <p:nvPr>
            <p:ph sz="half" idx="2"/>
          </p:nvPr>
        </p:nvSpPr>
        <p:spPr>
          <a:xfrm>
            <a:off x="5940152" y="188640"/>
            <a:ext cx="3096344" cy="6669360"/>
          </a:xfrm>
        </p:spPr>
        <p:txBody>
          <a:bodyPr>
            <a:normAutofit/>
          </a:bodyPr>
          <a:lstStyle/>
          <a:p>
            <a:pPr marL="0" indent="0" algn="r">
              <a:lnSpc>
                <a:spcPct val="150000"/>
              </a:lnSpc>
              <a:buNone/>
            </a:pPr>
            <a:r>
              <a:rPr lang="fa-IR" sz="2400" dirty="0" smtClean="0">
                <a:cs typeface="2  Titr" pitchFamily="2" charset="-78"/>
              </a:rPr>
              <a:t>ازنخستین مردمانی که به سرزمین ایران آمدند آریائی ها بودند</a:t>
            </a:r>
          </a:p>
          <a:p>
            <a:pPr marL="0" indent="0" algn="r">
              <a:lnSpc>
                <a:spcPct val="150000"/>
              </a:lnSpc>
              <a:buNone/>
            </a:pPr>
            <a:r>
              <a:rPr lang="fa-IR" sz="2400" dirty="0" smtClean="0">
                <a:cs typeface="2  Titr" pitchFamily="2" charset="-78"/>
              </a:rPr>
              <a:t>پژوهشها نشان می دهند که </a:t>
            </a:r>
            <a:r>
              <a:rPr lang="fa-IR" dirty="0">
                <a:solidFill>
                  <a:srgbClr val="FF0000"/>
                </a:solidFill>
                <a:effectLst>
                  <a:outerShdw blurRad="38100" dist="38100" dir="2700000" algn="tl">
                    <a:srgbClr val="000000">
                      <a:alpha val="43137"/>
                    </a:srgbClr>
                  </a:outerShdw>
                </a:effectLst>
                <a:cs typeface="2  Titr" pitchFamily="2" charset="-78"/>
              </a:rPr>
              <a:t>زنان ایران </a:t>
            </a:r>
            <a:r>
              <a:rPr lang="fa-IR" sz="2400" dirty="0" smtClean="0">
                <a:cs typeface="2  Titr" pitchFamily="2" charset="-78"/>
              </a:rPr>
              <a:t>زمین از زمان مادها(گروهی از آریائیها) دارای </a:t>
            </a:r>
            <a:r>
              <a:rPr lang="fa-IR" sz="3200" dirty="0" smtClean="0">
                <a:solidFill>
                  <a:srgbClr val="FF0000"/>
                </a:solidFill>
                <a:effectLst>
                  <a:outerShdw blurRad="38100" dist="38100" dir="2700000" algn="tl">
                    <a:srgbClr val="000000">
                      <a:alpha val="43137"/>
                    </a:srgbClr>
                  </a:outerShdw>
                </a:effectLst>
                <a:cs typeface="2  Titr" pitchFamily="2" charset="-78"/>
              </a:rPr>
              <a:t>پوشش </a:t>
            </a:r>
            <a:r>
              <a:rPr lang="fa-IR" sz="2400" dirty="0" smtClean="0">
                <a:cs typeface="2  Titr" pitchFamily="2" charset="-78"/>
              </a:rPr>
              <a:t> </a:t>
            </a:r>
            <a:r>
              <a:rPr lang="fa-IR" sz="3200" dirty="0" smtClean="0">
                <a:solidFill>
                  <a:srgbClr val="FF0000"/>
                </a:solidFill>
                <a:effectLst>
                  <a:outerShdw blurRad="38100" dist="38100" dir="2700000" algn="tl">
                    <a:srgbClr val="000000">
                      <a:alpha val="43137"/>
                    </a:srgbClr>
                  </a:outerShdw>
                </a:effectLst>
                <a:cs typeface="2  Titr" pitchFamily="2" charset="-78"/>
              </a:rPr>
              <a:t>کامل</a:t>
            </a:r>
            <a:r>
              <a:rPr lang="fa-IR" sz="2400" dirty="0">
                <a:cs typeface="2  Titr" pitchFamily="2" charset="-78"/>
              </a:rPr>
              <a:t> </a:t>
            </a:r>
            <a:r>
              <a:rPr lang="fa-IR" sz="2400" dirty="0" smtClean="0">
                <a:cs typeface="2  Titr" pitchFamily="2" charset="-78"/>
              </a:rPr>
              <a:t>بودند که  </a:t>
            </a:r>
            <a:r>
              <a:rPr lang="fa-IR" sz="2400" dirty="0">
                <a:cs typeface="2  Titr" pitchFamily="2" charset="-78"/>
              </a:rPr>
              <a:t>شامل</a:t>
            </a:r>
            <a:r>
              <a:rPr lang="fa-IR" sz="2400" dirty="0" smtClean="0">
                <a:cs typeface="2  Titr" pitchFamily="2" charset="-78"/>
              </a:rPr>
              <a:t> </a:t>
            </a:r>
            <a:r>
              <a:rPr lang="fa-IR" sz="2400" dirty="0" smtClean="0">
                <a:solidFill>
                  <a:srgbClr val="0070C0"/>
                </a:solidFill>
                <a:cs typeface="2  Titr" pitchFamily="2" charset="-78"/>
              </a:rPr>
              <a:t>پیراهن بلند چین دار</a:t>
            </a:r>
            <a:r>
              <a:rPr lang="fa-IR" sz="2400" dirty="0" smtClean="0">
                <a:cs typeface="2  Titr" pitchFamily="2" charset="-78"/>
              </a:rPr>
              <a:t>، </a:t>
            </a:r>
            <a:r>
              <a:rPr lang="fa-IR" sz="2400" dirty="0" smtClean="0">
                <a:solidFill>
                  <a:srgbClr val="0070C0"/>
                </a:solidFill>
                <a:cs typeface="2  Titr" pitchFamily="2" charset="-78"/>
              </a:rPr>
              <a:t>شلوار تا مچ پا </a:t>
            </a:r>
            <a:r>
              <a:rPr lang="fa-IR" sz="2400" dirty="0" smtClean="0">
                <a:cs typeface="2  Titr" pitchFamily="2" charset="-78"/>
              </a:rPr>
              <a:t>و </a:t>
            </a:r>
            <a:r>
              <a:rPr lang="fa-IR" sz="2400" dirty="0" smtClean="0">
                <a:solidFill>
                  <a:srgbClr val="0070C0"/>
                </a:solidFill>
                <a:cs typeface="2  Titr" pitchFamily="2" charset="-78"/>
              </a:rPr>
              <a:t>چادر</a:t>
            </a:r>
            <a:r>
              <a:rPr lang="fa-IR" sz="2400" dirty="0" smtClean="0">
                <a:cs typeface="2  Titr" pitchFamily="2" charset="-78"/>
              </a:rPr>
              <a:t> و </a:t>
            </a:r>
            <a:r>
              <a:rPr lang="fa-IR" sz="2400" dirty="0" smtClean="0">
                <a:solidFill>
                  <a:srgbClr val="0070C0"/>
                </a:solidFill>
                <a:cs typeface="2  Titr" pitchFamily="2" charset="-78"/>
              </a:rPr>
              <a:t>شنلی</a:t>
            </a:r>
            <a:r>
              <a:rPr lang="fa-IR" sz="2400" dirty="0" smtClean="0">
                <a:cs typeface="2  Titr" pitchFamily="2" charset="-78"/>
              </a:rPr>
              <a:t> که بر روی لباسها بود.</a:t>
            </a:r>
          </a:p>
        </p:txBody>
      </p:sp>
    </p:spTree>
    <p:extLst>
      <p:ext uri="{BB962C8B-B14F-4D97-AF65-F5344CB8AC3E}">
        <p14:creationId xmlns:p14="http://schemas.microsoft.com/office/powerpoint/2010/main" val="7999263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10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449141">
            <a:off x="5649197" y="1991304"/>
            <a:ext cx="3689476" cy="1584176"/>
          </a:xfrm>
          <a:effectLst>
            <a:glow rad="228600">
              <a:schemeClr val="accent5">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normAutofit/>
          </a:bodyPr>
          <a:lstStyle/>
          <a:p>
            <a:r>
              <a:rPr lang="fa-IR" sz="4000" dirty="0" smtClean="0"/>
              <a:t>یسراء :عشق واقعی ، عشق به خداست.</a:t>
            </a:r>
            <a:endParaRPr lang="en-US" sz="40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95536" y="-963488"/>
            <a:ext cx="4860032" cy="76328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Oval 2"/>
          <p:cNvSpPr/>
          <p:nvPr/>
        </p:nvSpPr>
        <p:spPr>
          <a:xfrm rot="20144855">
            <a:off x="7735834" y="284132"/>
            <a:ext cx="1368152"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err="1" smtClean="0">
                <a:solidFill>
                  <a:srgbClr val="FF0000"/>
                </a:solidFill>
              </a:rPr>
              <a:t>mtv</a:t>
            </a:r>
            <a:endParaRPr lang="en-US" sz="3600" dirty="0">
              <a:solidFill>
                <a:srgbClr val="FF0000"/>
              </a:solidFill>
            </a:endParaRPr>
          </a:p>
        </p:txBody>
      </p:sp>
    </p:spTree>
    <p:extLst>
      <p:ext uri="{BB962C8B-B14F-4D97-AF65-F5344CB8AC3E}">
        <p14:creationId xmlns:p14="http://schemas.microsoft.com/office/powerpoint/2010/main" val="2193126163"/>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9" y="980728"/>
            <a:ext cx="5184576" cy="11430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خبرنگار روزنامه دیلی میرور</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92080" y="-30654"/>
            <a:ext cx="3851920" cy="6888654"/>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763059"/>
            <a:ext cx="4392488" cy="4114800"/>
          </a:xfrm>
          <a:prstGeom prst="rect">
            <a:avLst/>
          </a:prstGeom>
        </p:spPr>
      </p:pic>
      <p:sp>
        <p:nvSpPr>
          <p:cNvPr id="4" name="Content Placeholder 3"/>
          <p:cNvSpPr>
            <a:spLocks noGrp="1"/>
          </p:cNvSpPr>
          <p:nvPr>
            <p:ph sz="half" idx="2"/>
          </p:nvPr>
        </p:nvSpPr>
        <p:spPr>
          <a:xfrm rot="2002982">
            <a:off x="1295638" y="4018935"/>
            <a:ext cx="4038600" cy="1080120"/>
          </a:xfrm>
        </p:spPr>
        <p:txBody>
          <a:bodyPr/>
          <a:lstStyle/>
          <a:p>
            <a:pPr marL="0" indent="0" algn="r">
              <a:buNone/>
            </a:pPr>
            <a:r>
              <a:rPr lang="fa-IR" dirty="0" smtClean="0"/>
              <a:t>سلام به باحجاب</a:t>
            </a:r>
            <a:endParaRPr lang="en-US" dirty="0"/>
          </a:p>
        </p:txBody>
      </p:sp>
    </p:spTree>
    <p:extLst>
      <p:ext uri="{BB962C8B-B14F-4D97-AF65-F5344CB8AC3E}">
        <p14:creationId xmlns:p14="http://schemas.microsoft.com/office/powerpoint/2010/main" val="141474837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533455"/>
          </a:xfrm>
          <a:prstGeom prst="rect">
            <a:avLst/>
          </a:prstGeom>
        </p:spPr>
      </p:pic>
      <p:sp>
        <p:nvSpPr>
          <p:cNvPr id="2" name="Title 1"/>
          <p:cNvSpPr>
            <a:spLocks noGrp="1"/>
          </p:cNvSpPr>
          <p:nvPr>
            <p:ph type="title"/>
          </p:nvPr>
        </p:nvSpPr>
        <p:spPr>
          <a:xfrm>
            <a:off x="5508104" y="27856"/>
            <a:ext cx="3635896" cy="1143000"/>
          </a:xfrm>
        </p:spPr>
        <p:txBody>
          <a:bodyPr>
            <a:noAutofit/>
          </a:bodyPr>
          <a:lstStyle/>
          <a:p>
            <a:r>
              <a:rPr lang="fa-IR" sz="6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معرفی کتاب</a:t>
            </a:r>
            <a:endParaRPr lang="en-US"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sz="half" idx="1"/>
          </p:nvPr>
        </p:nvSpPr>
        <p:spPr>
          <a:xfrm>
            <a:off x="-13498" y="5877272"/>
            <a:ext cx="4585498" cy="824955"/>
          </a:xfrm>
        </p:spPr>
        <p:txBody>
          <a:bodyPr>
            <a:normAutofit fontScale="92500" lnSpcReduction="20000"/>
          </a:bodyPr>
          <a:lstStyle/>
          <a:p>
            <a:pPr marL="0" indent="0" algn="r">
              <a:buNone/>
            </a:pPr>
            <a:r>
              <a:rPr lang="fa-IR" b="1" dirty="0" smtClean="0">
                <a:solidFill>
                  <a:schemeClr val="accent6">
                    <a:lumMod val="50000"/>
                  </a:schemeClr>
                </a:solidFill>
              </a:rPr>
              <a:t>آرایش ، مد وبهره کشی از زنان</a:t>
            </a:r>
          </a:p>
          <a:p>
            <a:pPr marL="0" indent="0" algn="r">
              <a:buNone/>
            </a:pPr>
            <a:r>
              <a:rPr lang="fa-IR" b="1" dirty="0" smtClean="0">
                <a:solidFill>
                  <a:schemeClr val="accent6">
                    <a:lumMod val="50000"/>
                  </a:schemeClr>
                </a:solidFill>
              </a:rPr>
              <a:t>زن در قرآن</a:t>
            </a:r>
          </a:p>
          <a:p>
            <a:pPr marL="0" indent="0" algn="r">
              <a:buNone/>
            </a:pPr>
            <a:endParaRPr lang="en-US" dirty="0">
              <a:solidFill>
                <a:schemeClr val="accent6">
                  <a:lumMod val="50000"/>
                </a:schemeClr>
              </a:solidFill>
            </a:endParaRPr>
          </a:p>
        </p:txBody>
      </p:sp>
      <p:sp>
        <p:nvSpPr>
          <p:cNvPr id="4" name="Content Placeholder 3"/>
          <p:cNvSpPr>
            <a:spLocks noGrp="1"/>
          </p:cNvSpPr>
          <p:nvPr>
            <p:ph sz="half" idx="2"/>
          </p:nvPr>
        </p:nvSpPr>
        <p:spPr>
          <a:xfrm>
            <a:off x="0" y="0"/>
            <a:ext cx="4572000" cy="4525963"/>
          </a:xfrm>
        </p:spPr>
        <p:txBody>
          <a:bodyPr>
            <a:normAutofit fontScale="92500" lnSpcReduction="20000"/>
          </a:bodyPr>
          <a:lstStyle/>
          <a:p>
            <a:pPr marL="0" indent="0" algn="r">
              <a:buNone/>
            </a:pPr>
            <a:r>
              <a:rPr lang="fa-IR" b="1" dirty="0" smtClean="0">
                <a:solidFill>
                  <a:schemeClr val="accent6">
                    <a:lumMod val="50000"/>
                  </a:schemeClr>
                </a:solidFill>
              </a:rPr>
              <a:t>مساله حجاب</a:t>
            </a:r>
          </a:p>
          <a:p>
            <a:pPr marL="0" indent="0" algn="r">
              <a:buNone/>
            </a:pPr>
            <a:r>
              <a:rPr lang="fa-IR" b="1" dirty="0" smtClean="0">
                <a:solidFill>
                  <a:schemeClr val="accent6">
                    <a:lumMod val="50000"/>
                  </a:schemeClr>
                </a:solidFill>
              </a:rPr>
              <a:t>نظام حقوق زن در اسلام</a:t>
            </a:r>
          </a:p>
          <a:p>
            <a:pPr marL="0" indent="0" algn="r">
              <a:buNone/>
            </a:pPr>
            <a:r>
              <a:rPr lang="fa-IR" b="1" dirty="0" smtClean="0">
                <a:solidFill>
                  <a:schemeClr val="accent6">
                    <a:lumMod val="50000"/>
                  </a:schemeClr>
                </a:solidFill>
              </a:rPr>
              <a:t>فمینیسم در امریکا تاسال2003</a:t>
            </a:r>
          </a:p>
          <a:p>
            <a:pPr marL="0" indent="0" algn="r">
              <a:buNone/>
            </a:pPr>
            <a:r>
              <a:rPr lang="fa-IR" b="1" dirty="0" smtClean="0">
                <a:solidFill>
                  <a:schemeClr val="accent6">
                    <a:lumMod val="50000"/>
                  </a:schemeClr>
                </a:solidFill>
              </a:rPr>
              <a:t>زن در آینه جمال وجلال</a:t>
            </a:r>
          </a:p>
          <a:p>
            <a:pPr marL="0" indent="0" algn="r">
              <a:buNone/>
            </a:pPr>
            <a:r>
              <a:rPr lang="fa-IR" b="1" dirty="0" smtClean="0">
                <a:solidFill>
                  <a:schemeClr val="accent6">
                    <a:lumMod val="50000"/>
                  </a:schemeClr>
                </a:solidFill>
              </a:rPr>
              <a:t>اخلاق جنسی در اسلام وغرب</a:t>
            </a:r>
          </a:p>
          <a:p>
            <a:pPr marL="0" indent="0" algn="r">
              <a:buNone/>
            </a:pPr>
            <a:r>
              <a:rPr lang="fa-IR" b="1" dirty="0" smtClean="0">
                <a:solidFill>
                  <a:schemeClr val="accent6">
                    <a:lumMod val="50000"/>
                  </a:schemeClr>
                </a:solidFill>
              </a:rPr>
              <a:t>بهشت خانواده</a:t>
            </a:r>
          </a:p>
          <a:p>
            <a:pPr marL="0" indent="0" algn="r">
              <a:buNone/>
            </a:pPr>
            <a:r>
              <a:rPr lang="fa-IR" b="1" dirty="0" smtClean="0">
                <a:solidFill>
                  <a:schemeClr val="accent6">
                    <a:lumMod val="50000"/>
                  </a:schemeClr>
                </a:solidFill>
              </a:rPr>
              <a:t>نظام خانواده در اسلام</a:t>
            </a:r>
          </a:p>
        </p:txBody>
      </p:sp>
    </p:spTree>
    <p:extLst>
      <p:ext uri="{BB962C8B-B14F-4D97-AF65-F5344CB8AC3E}">
        <p14:creationId xmlns:p14="http://schemas.microsoft.com/office/powerpoint/2010/main" val="42141665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500"/>
                                        <p:tgtEl>
                                          <p:spTgt spid="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fade">
                                      <p:cBhvr>
                                        <p:cTn id="4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08520" y="0"/>
            <a:ext cx="9252520" cy="6858000"/>
          </a:xfrm>
        </p:spPr>
      </p:pic>
      <p:sp>
        <p:nvSpPr>
          <p:cNvPr id="2" name="Title 1"/>
          <p:cNvSpPr>
            <a:spLocks noGrp="1"/>
          </p:cNvSpPr>
          <p:nvPr>
            <p:ph type="title"/>
          </p:nvPr>
        </p:nvSpPr>
        <p:spPr>
          <a:xfrm rot="1221447">
            <a:off x="4477346" y="4735691"/>
            <a:ext cx="4553169" cy="1143000"/>
          </a:xfrm>
        </p:spPr>
        <p:txBody>
          <a:bodyPr>
            <a:normAutofit/>
          </a:bodyPr>
          <a:lstStyle/>
          <a:p>
            <a:r>
              <a:rPr lang="fa-IR" sz="6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و سلام بر حجاب</a:t>
            </a:r>
            <a:endPar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536" y="5013176"/>
            <a:ext cx="1979712" cy="1899749"/>
          </a:xfrm>
          <a:prstGeom prst="ellipse">
            <a:avLst/>
          </a:prstGeom>
          <a:ln>
            <a:noFill/>
          </a:ln>
          <a:effectLst>
            <a:softEdge rad="11250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8640"/>
            <a:ext cx="1298448" cy="1082040"/>
          </a:xfrm>
          <a:prstGeom prst="ellipse">
            <a:avLst/>
          </a:prstGeom>
          <a:ln>
            <a:noFill/>
          </a:ln>
          <a:effectLst>
            <a:softEdge rad="112500"/>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536" y="1270680"/>
            <a:ext cx="1360030" cy="886976"/>
          </a:xfrm>
          <a:prstGeom prst="ellipse">
            <a:avLst/>
          </a:prstGeom>
          <a:ln>
            <a:noFill/>
          </a:ln>
          <a:effectLst>
            <a:softEdge rad="112500"/>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384" y="1228495"/>
            <a:ext cx="1115616" cy="836712"/>
          </a:xfrm>
          <a:prstGeom prst="ellipse">
            <a:avLst/>
          </a:prstGeom>
          <a:ln>
            <a:noFill/>
          </a:ln>
          <a:effectLst>
            <a:softEdge rad="112500"/>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7704" y="386281"/>
            <a:ext cx="1393167" cy="1044875"/>
          </a:xfrm>
          <a:prstGeom prst="ellipse">
            <a:avLst/>
          </a:prstGeom>
          <a:ln>
            <a:noFill/>
          </a:ln>
          <a:effectLst>
            <a:softEdge rad="112500"/>
          </a:effec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3928" y="1736450"/>
            <a:ext cx="1206219" cy="904664"/>
          </a:xfrm>
          <a:prstGeom prst="ellipse">
            <a:avLst/>
          </a:prstGeom>
          <a:ln>
            <a:noFill/>
          </a:ln>
          <a:effectLst>
            <a:softEdge rad="112500"/>
          </a:effectLst>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36096" y="1270680"/>
            <a:ext cx="1224136" cy="918102"/>
          </a:xfrm>
          <a:prstGeom prst="ellipse">
            <a:avLst/>
          </a:prstGeom>
          <a:ln>
            <a:noFill/>
          </a:ln>
          <a:effectLst>
            <a:softEdge rad="112500"/>
          </a:effectLst>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53655" y="1231316"/>
            <a:ext cx="1066217" cy="1168203"/>
          </a:xfrm>
          <a:prstGeom prst="ellipse">
            <a:avLst/>
          </a:prstGeom>
          <a:ln>
            <a:noFill/>
          </a:ln>
          <a:effectLst>
            <a:softEdge rad="112500"/>
          </a:effectLst>
        </p:spPr>
      </p:pic>
    </p:spTree>
    <p:extLst>
      <p:ext uri="{BB962C8B-B14F-4D97-AF65-F5344CB8AC3E}">
        <p14:creationId xmlns:p14="http://schemas.microsoft.com/office/powerpoint/2010/main" val="17798519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19923598">
            <a:off x="37809" y="4261922"/>
            <a:ext cx="2069559" cy="2676293"/>
          </a:xfrm>
          <a:prstGeom prst="rect">
            <a:avLst/>
          </a:prstGeom>
        </p:spPr>
      </p:pic>
      <p:sp>
        <p:nvSpPr>
          <p:cNvPr id="6" name="Content Placeholder 5"/>
          <p:cNvSpPr>
            <a:spLocks noGrp="1"/>
          </p:cNvSpPr>
          <p:nvPr>
            <p:ph idx="1"/>
          </p:nvPr>
        </p:nvSpPr>
        <p:spPr>
          <a:xfrm>
            <a:off x="611560" y="260648"/>
            <a:ext cx="3962330" cy="6336704"/>
          </a:xfrm>
        </p:spPr>
        <p:txBody>
          <a:bodyPr>
            <a:normAutofit/>
          </a:bodyPr>
          <a:lstStyle/>
          <a:p>
            <a:pPr marL="0" indent="0" algn="r">
              <a:lnSpc>
                <a:spcPct val="150000"/>
              </a:lnSpc>
              <a:buNone/>
            </a:pPr>
            <a:r>
              <a:rPr lang="fa-IR" sz="2800" dirty="0" smtClean="0">
                <a:cs typeface="2  Titr" pitchFamily="2" charset="-78"/>
              </a:rPr>
              <a:t>جایگاه فرهنگی پوشش  در میان </a:t>
            </a:r>
            <a:r>
              <a:rPr lang="fa-IR" sz="2800" u="sng" dirty="0" smtClean="0">
                <a:solidFill>
                  <a:srgbClr val="00B050"/>
                </a:solidFill>
                <a:cs typeface="2  Titr" pitchFamily="2" charset="-78"/>
              </a:rPr>
              <a:t>زنان نجیب ایران زمین</a:t>
            </a:r>
            <a:r>
              <a:rPr lang="fa-IR" sz="2800" u="sng" dirty="0" smtClean="0">
                <a:cs typeface="2  Titr" pitchFamily="2" charset="-78"/>
              </a:rPr>
              <a:t>  </a:t>
            </a:r>
            <a:r>
              <a:rPr lang="fa-IR" sz="2800" dirty="0" smtClean="0">
                <a:cs typeface="2  Titr" pitchFamily="2" charset="-78"/>
              </a:rPr>
              <a:t>به گونه ای بود که وقتی خشایارشا به ملکه «وشی» دستور داد تا </a:t>
            </a:r>
            <a:r>
              <a:rPr lang="fa-IR" sz="2800" dirty="0" smtClean="0">
                <a:solidFill>
                  <a:srgbClr val="FF0000"/>
                </a:solidFill>
                <a:cs typeface="2  Titr" pitchFamily="2" charset="-78"/>
              </a:rPr>
              <a:t>بدون پوشش </a:t>
            </a:r>
            <a:r>
              <a:rPr lang="fa-IR" sz="2800" dirty="0" smtClean="0">
                <a:cs typeface="2  Titr" pitchFamily="2" charset="-78"/>
              </a:rPr>
              <a:t>به بزم بیاید او امتناع کرد وبه حکم دادوران عنوان ملکه ایران را از دست داد.</a:t>
            </a:r>
            <a:endParaRPr lang="en-US" sz="2800" dirty="0">
              <a:cs typeface="2  Titr" pitchFamily="2" charset="-78"/>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44008" y="15550"/>
            <a:ext cx="4423462" cy="67413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9104938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750" y="0"/>
            <a:ext cx="8858250" cy="6858000"/>
          </a:xfrm>
          <a:prstGeom prst="rect">
            <a:avLst/>
          </a:prstGeom>
        </p:spPr>
      </p:pic>
      <p:sp>
        <p:nvSpPr>
          <p:cNvPr id="3" name="Content Placeholder 2"/>
          <p:cNvSpPr>
            <a:spLocks noGrp="1"/>
          </p:cNvSpPr>
          <p:nvPr>
            <p:ph idx="1"/>
          </p:nvPr>
        </p:nvSpPr>
        <p:spPr>
          <a:xfrm>
            <a:off x="4283968" y="116632"/>
            <a:ext cx="4608512" cy="6725493"/>
          </a:xfrm>
        </p:spPr>
        <p:txBody>
          <a:bodyPr>
            <a:normAutofit/>
          </a:bodyPr>
          <a:lstStyle/>
          <a:p>
            <a:pPr marL="0" indent="0" algn="r">
              <a:buNone/>
            </a:pPr>
            <a:r>
              <a:rPr lang="fa-IR" dirty="0" smtClean="0">
                <a:cs typeface="2  Koodak" pitchFamily="2" charset="-78"/>
              </a:rPr>
              <a:t>در زمان ساسانیان افزون بر چادر پوشش صورت نیز در میان زنان اشراف معمول شد.</a:t>
            </a:r>
          </a:p>
          <a:p>
            <a:pPr marL="0" indent="0" algn="r">
              <a:buNone/>
            </a:pPr>
            <a:r>
              <a:rPr lang="fa-IR" sz="2800" dirty="0" smtClean="0">
                <a:solidFill>
                  <a:schemeClr val="tx2">
                    <a:lumMod val="75000"/>
                  </a:schemeClr>
                </a:solidFill>
                <a:cs typeface="2  Titr" pitchFamily="2" charset="-78"/>
              </a:rPr>
              <a:t>ویل دورانت </a:t>
            </a:r>
            <a:r>
              <a:rPr lang="fa-IR" sz="2800" dirty="0" smtClean="0">
                <a:cs typeface="2  Titr" pitchFamily="2" charset="-78"/>
              </a:rPr>
              <a:t>می گوید:در نقشهایی که  از ایران باستان بر جای ما نده </a:t>
            </a:r>
            <a:r>
              <a:rPr lang="fa-IR" sz="2800" dirty="0" smtClean="0">
                <a:solidFill>
                  <a:srgbClr val="FF0000"/>
                </a:solidFill>
                <a:cs typeface="2  Titr" pitchFamily="2" charset="-78"/>
              </a:rPr>
              <a:t>هیچ صورت زنی دیده نمی شود </a:t>
            </a:r>
            <a:r>
              <a:rPr lang="fa-IR" sz="2800" dirty="0" smtClean="0">
                <a:cs typeface="2  Titr" pitchFamily="2" charset="-78"/>
              </a:rPr>
              <a:t>و نامی از ایشان نیامده</a:t>
            </a:r>
          </a:p>
          <a:p>
            <a:pPr marL="0" indent="0" algn="r">
              <a:buNone/>
            </a:pPr>
            <a:r>
              <a:rPr lang="fa-IR" dirty="0" smtClean="0">
                <a:cs typeface="2  Koodak" pitchFamily="2" charset="-78"/>
              </a:rPr>
              <a:t>تجلیات پوشش در میان زنان ایرانیان چنان چشمگیر است که برخی از اندیشمندان و تمدن نگاران ، </a:t>
            </a:r>
            <a:r>
              <a:rPr lang="fa-IR" dirty="0" smtClean="0">
                <a:solidFill>
                  <a:srgbClr val="00B0F0"/>
                </a:solidFill>
                <a:cs typeface="2  Koodak" pitchFamily="2" charset="-78"/>
              </a:rPr>
              <a:t>ایران باستان</a:t>
            </a:r>
            <a:r>
              <a:rPr lang="fa-IR" dirty="0" smtClean="0">
                <a:cs typeface="2  Koodak" pitchFamily="2" charset="-78"/>
              </a:rPr>
              <a:t> را منبع اصلی </a:t>
            </a:r>
            <a:r>
              <a:rPr lang="fa-IR" dirty="0" smtClean="0">
                <a:solidFill>
                  <a:srgbClr val="00B0F0"/>
                </a:solidFill>
                <a:cs typeface="2  Koodak" pitchFamily="2" charset="-78"/>
              </a:rPr>
              <a:t>ترویج حجاب </a:t>
            </a:r>
            <a:r>
              <a:rPr lang="fa-IR" dirty="0" smtClean="0">
                <a:cs typeface="2  Koodak" pitchFamily="2" charset="-78"/>
              </a:rPr>
              <a:t>در جهان معرفی کرده اند. </a:t>
            </a:r>
            <a:endParaRPr lang="en-US" dirty="0">
              <a:cs typeface="2  Koodak" pitchFamily="2" charset="-78"/>
            </a:endParaRPr>
          </a:p>
        </p:txBody>
      </p:sp>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4445000"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050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00575" y="1"/>
            <a:ext cx="4499991" cy="807945"/>
          </a:xfrm>
        </p:spPr>
        <p:txBody>
          <a:bodyPr>
            <a:normAutofit/>
          </a:bodyPr>
          <a:lstStyle/>
          <a:p>
            <a:r>
              <a:rPr lang="fa-IR" sz="3600" dirty="0" smtClean="0">
                <a:solidFill>
                  <a:srgbClr val="FFFF00"/>
                </a:solidFill>
                <a:cs typeface="2  Titr" pitchFamily="2" charset="-78"/>
              </a:rPr>
              <a:t>حجاب در یهود</a:t>
            </a:r>
            <a:endParaRPr lang="en-US" sz="3600" dirty="0">
              <a:solidFill>
                <a:srgbClr val="FFFF00"/>
              </a:solidFill>
              <a:cs typeface="2  Titr" pitchFamily="2" charset="-78"/>
            </a:endParaRPr>
          </a:p>
        </p:txBody>
      </p:sp>
      <p:sp>
        <p:nvSpPr>
          <p:cNvPr id="3" name="Content Placeholder 2"/>
          <p:cNvSpPr>
            <a:spLocks noGrp="1"/>
          </p:cNvSpPr>
          <p:nvPr>
            <p:ph idx="1"/>
          </p:nvPr>
        </p:nvSpPr>
        <p:spPr>
          <a:xfrm>
            <a:off x="0" y="433280"/>
            <a:ext cx="3779912" cy="5976664"/>
          </a:xfrm>
        </p:spPr>
        <p:txBody>
          <a:bodyPr>
            <a:noAutofit/>
          </a:bodyPr>
          <a:lstStyle/>
          <a:p>
            <a:pPr marL="0" indent="0" algn="r">
              <a:buNone/>
            </a:pPr>
            <a:r>
              <a:rPr lang="fa-IR" sz="3600" dirty="0" smtClean="0">
                <a:solidFill>
                  <a:schemeClr val="bg1">
                    <a:lumMod val="95000"/>
                  </a:schemeClr>
                </a:solidFill>
                <a:cs typeface="2  Koodak" pitchFamily="2" charset="-78"/>
              </a:rPr>
              <a:t>اگر کسی به نقض قانون یهود می پرداخت چنانکه مثلا بی آنکه چیزی بر سر داشت به میان مردم می رفت و یا در شارع عام نخ می رشت یا با صدای بلند حرف می زد ، در آن صورت مرد حق داشت بدون پرداخت مهریه او را طلاق دهد.</a:t>
            </a:r>
            <a:endParaRPr lang="en-US" sz="3600" dirty="0">
              <a:solidFill>
                <a:schemeClr val="bg1">
                  <a:lumMod val="95000"/>
                </a:schemeClr>
              </a:solidFill>
              <a:cs typeface="2  Koodak" pitchFamily="2" charset="-7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7142" y="836712"/>
            <a:ext cx="5186858" cy="59063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32830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71400"/>
            <a:ext cx="9252520" cy="7200800"/>
          </a:xfrm>
          <a:prstGeom prst="rect">
            <a:avLst/>
          </a:prstGeom>
        </p:spPr>
      </p:pic>
      <p:sp>
        <p:nvSpPr>
          <p:cNvPr id="2" name="Title 1"/>
          <p:cNvSpPr>
            <a:spLocks noGrp="1"/>
          </p:cNvSpPr>
          <p:nvPr>
            <p:ph type="title"/>
          </p:nvPr>
        </p:nvSpPr>
        <p:spPr>
          <a:xfrm rot="1747774">
            <a:off x="5769430" y="1012714"/>
            <a:ext cx="3682752" cy="1143000"/>
          </a:xfrm>
        </p:spPr>
        <p:txBody>
          <a:bodyPr>
            <a:noAutofit/>
          </a:bodyPr>
          <a:lstStyle/>
          <a:p>
            <a:r>
              <a:rPr lang="fa-IR" sz="4000" dirty="0" smtClean="0">
                <a:solidFill>
                  <a:srgbClr val="FFFF00"/>
                </a:solidFill>
                <a:cs typeface="2  Titr" pitchFamily="2" charset="-78"/>
              </a:rPr>
              <a:t>حجاب در مسیحیت</a:t>
            </a:r>
            <a:endParaRPr lang="en-US" sz="4000" dirty="0">
              <a:solidFill>
                <a:srgbClr val="FFFF00"/>
              </a:solidFill>
              <a:cs typeface="2  Titr" pitchFamily="2" charset="-78"/>
            </a:endParaRPr>
          </a:p>
        </p:txBody>
      </p:sp>
      <p:sp>
        <p:nvSpPr>
          <p:cNvPr id="3" name="Content Placeholder 2"/>
          <p:cNvSpPr>
            <a:spLocks noGrp="1"/>
          </p:cNvSpPr>
          <p:nvPr>
            <p:ph idx="1"/>
          </p:nvPr>
        </p:nvSpPr>
        <p:spPr>
          <a:xfrm>
            <a:off x="0" y="0"/>
            <a:ext cx="5832648" cy="6858000"/>
          </a:xfrm>
        </p:spPr>
        <p:txBody>
          <a:bodyPr>
            <a:normAutofit fontScale="92500" lnSpcReduction="10000"/>
          </a:bodyPr>
          <a:lstStyle/>
          <a:p>
            <a:pPr marL="0" indent="0" algn="r">
              <a:buNone/>
            </a:pPr>
            <a:r>
              <a:rPr lang="fa-IR" dirty="0">
                <a:solidFill>
                  <a:schemeClr val="bg1">
                    <a:lumMod val="95000"/>
                  </a:schemeClr>
                </a:solidFill>
                <a:cs typeface="2  Koodak" pitchFamily="2" charset="-78"/>
              </a:rPr>
              <a:t>از دیدگاه مسیحیت تجرد مقدس شمرده می شد. بنابراین برای از بین بردن زمینه هر گونه تحریک و تهییج ،   زنان را به صورت شدیدتری به رعایت کامل پوشش و دوری از هرگونه آرایش و تزیین فرا خواند.</a:t>
            </a:r>
          </a:p>
          <a:p>
            <a:pPr marL="0" indent="0" algn="r">
              <a:buNone/>
            </a:pPr>
            <a:r>
              <a:rPr lang="fa-IR" dirty="0">
                <a:solidFill>
                  <a:schemeClr val="accent6">
                    <a:lumMod val="40000"/>
                    <a:lumOff val="60000"/>
                  </a:schemeClr>
                </a:solidFill>
                <a:cs typeface="2  Koodak" pitchFamily="2" charset="-78"/>
              </a:rPr>
              <a:t>برابر متون تاریخی ، چادر و روبند ، برای همگان – حتی برای خاتونهای اشراف – ضروری بود و در اعیاد نیز کسی آن را کنار نمی گذاشت.</a:t>
            </a:r>
          </a:p>
          <a:p>
            <a:pPr marL="0" indent="0" algn="r">
              <a:buNone/>
            </a:pPr>
            <a:r>
              <a:rPr lang="fa-IR" dirty="0">
                <a:solidFill>
                  <a:srgbClr val="FFFF00"/>
                </a:solidFill>
                <a:cs typeface="2  Koodak" pitchFamily="2" charset="-78"/>
              </a:rPr>
              <a:t>حتی </a:t>
            </a:r>
            <a:r>
              <a:rPr lang="fa-IR" dirty="0">
                <a:solidFill>
                  <a:srgbClr val="FF0000"/>
                </a:solidFill>
                <a:cs typeface="2  Koodak" pitchFamily="2" charset="-78"/>
              </a:rPr>
              <a:t>احکام افراطی </a:t>
            </a:r>
            <a:r>
              <a:rPr lang="fa-IR" dirty="0">
                <a:solidFill>
                  <a:srgbClr val="FFFF00"/>
                </a:solidFill>
                <a:cs typeface="2  Koodak" pitchFamily="2" charset="-78"/>
              </a:rPr>
              <a:t>در عهد جدید وجود داردکه می گوید:</a:t>
            </a:r>
          </a:p>
          <a:p>
            <a:pPr marL="0" indent="0" algn="r">
              <a:buNone/>
            </a:pPr>
            <a:r>
              <a:rPr lang="fa-IR" dirty="0">
                <a:solidFill>
                  <a:schemeClr val="accent6">
                    <a:lumMod val="75000"/>
                  </a:schemeClr>
                </a:solidFill>
                <a:cs typeface="2  Koodak" pitchFamily="2" charset="-78"/>
              </a:rPr>
              <a:t>اگرکسی به زنی نظر شهوت اندازد...چشم خود را قلع کند زیرا تباه کردن یک عضو بهتر از آن است که تمام بدنت در جهنم افکنده شود.</a:t>
            </a:r>
            <a:r>
              <a:rPr lang="fa-IR" dirty="0">
                <a:solidFill>
                  <a:srgbClr val="FFFF00"/>
                </a:solidFill>
                <a:cs typeface="2  Koodak" pitchFamily="2" charset="-78"/>
              </a:rPr>
              <a:t> </a:t>
            </a:r>
          </a:p>
          <a:p>
            <a:pPr marL="0" indent="0" algn="r">
              <a:buNone/>
            </a:pPr>
            <a:endParaRPr lang="en-US" dirty="0">
              <a:solidFill>
                <a:srgbClr val="FFFF00"/>
              </a:solidFill>
              <a:cs typeface="2  Koodak" pitchFamily="2" charset="-78"/>
            </a:endParaRPr>
          </a:p>
        </p:txBody>
      </p:sp>
    </p:spTree>
    <p:extLst>
      <p:ext uri="{BB962C8B-B14F-4D97-AF65-F5344CB8AC3E}">
        <p14:creationId xmlns:p14="http://schemas.microsoft.com/office/powerpoint/2010/main" val="42308198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4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1303</TotalTime>
  <Words>2139</Words>
  <Application>Microsoft Office PowerPoint</Application>
  <PresentationFormat>On-screen Show (4:3)</PresentationFormat>
  <Paragraphs>167</Paragraphs>
  <Slides>53</Slides>
  <Notes>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حجاب</vt:lpstr>
      <vt:lpstr>تاریخچه حجاب</vt:lpstr>
      <vt:lpstr>PowerPoint Presentation</vt:lpstr>
      <vt:lpstr>PowerPoint Presentation</vt:lpstr>
      <vt:lpstr>حجاب در یهود</vt:lpstr>
      <vt:lpstr>حجاب در مسیحیت</vt:lpstr>
      <vt:lpstr>حریم به جای حبس</vt:lpstr>
      <vt:lpstr>جهانی شدن حجاب</vt:lpstr>
      <vt:lpstr>آمار حجاب در ترکیه</vt:lpstr>
      <vt:lpstr>از زبان یک تازه مسلمان با حجاب</vt:lpstr>
      <vt:lpstr> اکویا یکی از اساتید دانشگاههای امریکا به خاطر حجاب یک دانشجو مسلمان شد  </vt:lpstr>
      <vt:lpstr>حجاب در نیویورک</vt:lpstr>
      <vt:lpstr>حجاب در سوئد</vt:lpstr>
      <vt:lpstr>وزیرکشور ایتالیا: حجاب محافظت کننده زنان</vt:lpstr>
      <vt:lpstr>خدایا چون تومی پسندی من با حیائم</vt:lpstr>
      <vt:lpstr>حجاب در نگاه اندیشمندان</vt:lpstr>
      <vt:lpstr>جان اف کندی  (رئیس جمهور اسبق امریکا):</vt:lpstr>
      <vt:lpstr>جرجی زیدان(نویسنده معروف مسیحی ):</vt:lpstr>
      <vt:lpstr>آلفرد هیچکاک کارگردان مشهور سینما:</vt:lpstr>
      <vt:lpstr>ویل دورانت:</vt:lpstr>
      <vt:lpstr>دیوید هیوم  (فیلسوف اروپایی):</vt:lpstr>
      <vt:lpstr>شهید مطهری:</vt:lpstr>
      <vt:lpstr>آثار بد حجابی</vt:lpstr>
      <vt:lpstr>هجوم چشمها</vt:lpstr>
      <vt:lpstr>زمینه اذیت ها ی اجتماعی</vt:lpstr>
      <vt:lpstr>کاهش شوق برای تشکیل خانواده</vt:lpstr>
      <vt:lpstr>آرایش به جای افزایش علم</vt:lpstr>
      <vt:lpstr>زنان ویترینی</vt:lpstr>
      <vt:lpstr>حجاب نور توست چگونه آنرا از خودت دورمی کنی؟</vt:lpstr>
      <vt:lpstr>عوامل بی توجهی به حجاب</vt:lpstr>
      <vt:lpstr>شبهات حجاب</vt:lpstr>
      <vt:lpstr>حجاب هیچ مانعی برای انجام فعالیتهای بانوان نیست</vt:lpstr>
      <vt:lpstr>آیا حجاب باعث عقب ماندگی است؟</vt:lpstr>
      <vt:lpstr>بدی بعضی ازباحجابها </vt:lpstr>
      <vt:lpstr>خدا مهربانتر از آن است که...</vt:lpstr>
      <vt:lpstr>یک تازه مسلمان</vt:lpstr>
      <vt:lpstr>فلسفه پوشش در اسلام</vt:lpstr>
      <vt:lpstr>1- آرامش روانی</vt:lpstr>
      <vt:lpstr>2- استحکام پیوند خانوادگی</vt:lpstr>
      <vt:lpstr>3- استواری جامعه</vt:lpstr>
      <vt:lpstr>4-ارزش و احترام زن</vt:lpstr>
      <vt:lpstr>نمونه ها</vt:lpstr>
      <vt:lpstr>اولین نماینده زن محجبه بلژیک</vt:lpstr>
      <vt:lpstr>PowerPoint Presentation</vt:lpstr>
      <vt:lpstr>حجاب به من آزادی می دهد</vt:lpstr>
      <vt:lpstr>PowerPoint Presentation</vt:lpstr>
      <vt:lpstr>یسراء :عشق واقعی ، عشق به خداست.</vt:lpstr>
      <vt:lpstr>خبرنگار روزنامه دیلی میرور</vt:lpstr>
      <vt:lpstr>معرفی کتاب</vt:lpstr>
      <vt:lpstr>و سلام بر حجاب</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156</dc:creator>
  <cp:lastModifiedBy>mansor</cp:lastModifiedBy>
  <cp:revision>454</cp:revision>
  <dcterms:created xsi:type="dcterms:W3CDTF">2007-12-31T07:31:03Z</dcterms:created>
  <dcterms:modified xsi:type="dcterms:W3CDTF">2011-07-08T07:39:10Z</dcterms:modified>
</cp:coreProperties>
</file>