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2"/>
  </p:sldMasterIdLst>
  <p:notesMasterIdLst>
    <p:notesMasterId r:id="rId26"/>
  </p:notesMasterIdLst>
  <p:sldIdLst>
    <p:sldId id="256" r:id="rId3"/>
    <p:sldId id="275" r:id="rId4"/>
    <p:sldId id="279" r:id="rId5"/>
    <p:sldId id="274" r:id="rId6"/>
    <p:sldId id="272" r:id="rId7"/>
    <p:sldId id="269" r:id="rId8"/>
    <p:sldId id="264" r:id="rId9"/>
    <p:sldId id="262" r:id="rId10"/>
    <p:sldId id="266" r:id="rId11"/>
    <p:sldId id="280" r:id="rId12"/>
    <p:sldId id="270" r:id="rId13"/>
    <p:sldId id="281" r:id="rId14"/>
    <p:sldId id="282" r:id="rId15"/>
    <p:sldId id="290" r:id="rId16"/>
    <p:sldId id="291" r:id="rId17"/>
    <p:sldId id="292" r:id="rId18"/>
    <p:sldId id="294" r:id="rId19"/>
    <p:sldId id="301" r:id="rId20"/>
    <p:sldId id="295" r:id="rId21"/>
    <p:sldId id="293" r:id="rId22"/>
    <p:sldId id="296" r:id="rId23"/>
    <p:sldId id="297" r:id="rId24"/>
    <p:sldId id="299" r:id="rId2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119" autoAdjust="0"/>
    <p:restoredTop sz="94660"/>
  </p:normalViewPr>
  <p:slideViewPr>
    <p:cSldViewPr>
      <p:cViewPr varScale="1">
        <p:scale>
          <a:sx n="75" d="100"/>
          <a:sy n="75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AA1A65-839A-4195-BDC2-56FE1119A766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E8F3C65-51CA-4529-AB43-B701422483B7}">
      <dgm:prSet phldrT="[Text]" custT="1"/>
      <dgm:spPr/>
      <dgm:t>
        <a:bodyPr/>
        <a:lstStyle/>
        <a:p>
          <a:pPr rtl="1"/>
          <a:r>
            <a:rPr lang="fa-IR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3- فضای حاکم بر تشویق: </a:t>
          </a:r>
          <a:endParaRPr lang="en-US" sz="2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Titr" pitchFamily="2" charset="-78"/>
          </a:endParaRPr>
        </a:p>
      </dgm:t>
    </dgm:pt>
    <dgm:pt modelId="{DE50B66A-527A-4077-B7A2-0BCFEE998B1E}" type="parTrans" cxnId="{A3CC573A-3820-47DB-B60D-D105CC7CD6C2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4330DA02-A135-4F73-9799-B402BDA96146}" type="sibTrans" cxnId="{A3CC573A-3820-47DB-B60D-D105CC7CD6C2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6A8B01D3-E06B-4216-9A8E-0A16B82D3C06}">
      <dgm:prSet phldrT="[Text]" custT="1"/>
      <dgm:spPr/>
      <dgm:t>
        <a:bodyPr/>
        <a:lstStyle/>
        <a:p>
          <a:pPr rtl="1"/>
          <a:r>
            <a:rPr lang="fa-IR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4-چگونگی ایجاد انگیزه و رغبت در افراد: </a:t>
          </a:r>
          <a:endParaRPr lang="en-US" sz="2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Titr" pitchFamily="2" charset="-78"/>
          </a:endParaRPr>
        </a:p>
      </dgm:t>
    </dgm:pt>
    <dgm:pt modelId="{7110548E-0070-4B11-9E1B-CF5E2B0AE1ED}" type="parTrans" cxnId="{327BBC64-BC8C-4C44-AD4B-C61D6AE30C3C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3F6F31EC-5CC3-4152-9366-59797B503A45}" type="sibTrans" cxnId="{327BBC64-BC8C-4C44-AD4B-C61D6AE30C3C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C0E7FCD3-62E7-46A1-B438-1A69F87DD844}">
      <dgm:prSet phldrT="[Text]" custT="1"/>
      <dgm:spPr/>
      <dgm:t>
        <a:bodyPr/>
        <a:lstStyle/>
        <a:p>
          <a:pPr rtl="1"/>
          <a:r>
            <a:rPr lang="fa-IR" sz="2000" b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5- </a:t>
          </a:r>
          <a:r>
            <a:rPr lang="fa-IR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برخی روش های شناخت علائق و تمایلات: </a:t>
          </a:r>
          <a:endParaRPr lang="en-US" sz="2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Titr" pitchFamily="2" charset="-78"/>
          </a:endParaRPr>
        </a:p>
      </dgm:t>
    </dgm:pt>
    <dgm:pt modelId="{BC62684E-0B69-44F6-AD01-D664423A31C3}" type="parTrans" cxnId="{2E28C8DD-75D1-45CD-A139-87768B92134D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DA18CBB2-6610-4763-B953-E70A39D4CCD4}" type="sibTrans" cxnId="{2E28C8DD-75D1-45CD-A139-87768B92134D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5F472097-6680-447F-9AA8-74E2BCE4E57B}">
      <dgm:prSet custT="1"/>
      <dgm:spPr/>
      <dgm:t>
        <a:bodyPr/>
        <a:lstStyle/>
        <a:p>
          <a:pPr rtl="1"/>
          <a:r>
            <a:rPr lang="fa-IR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2- تشویق در مرحله جذب: </a:t>
          </a:r>
          <a:endParaRPr lang="en-US" sz="2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Titr" pitchFamily="2" charset="-78"/>
          </a:endParaRPr>
        </a:p>
      </dgm:t>
    </dgm:pt>
    <dgm:pt modelId="{C17BA384-D8E7-44D8-9766-5073A59BAE40}" type="parTrans" cxnId="{11AC4A7A-8DAF-4918-8174-3C7075D3EF2D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393E5149-0A51-4603-A24F-E9808FB5CA87}" type="sibTrans" cxnId="{11AC4A7A-8DAF-4918-8174-3C7075D3EF2D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E66E48CC-0504-4FEC-9FC0-17546EF0CAC3}">
      <dgm:prSet custT="1"/>
      <dgm:spPr/>
      <dgm:t>
        <a:bodyPr/>
        <a:lstStyle/>
        <a:p>
          <a:pPr rtl="1"/>
          <a:r>
            <a:rPr lang="fa-IR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1- فضا سازی: </a:t>
          </a:r>
          <a:endParaRPr lang="en-US" sz="2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Titr" pitchFamily="2" charset="-78"/>
          </a:endParaRPr>
        </a:p>
      </dgm:t>
    </dgm:pt>
    <dgm:pt modelId="{DB37F46C-59D2-4225-B03B-7F19DD5A5213}" type="parTrans" cxnId="{4D27AB22-D42A-4333-BB1B-80432EBC7A46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EFAD92E2-CD4A-4250-84E5-7AE72C2E49DC}" type="sibTrans" cxnId="{4D27AB22-D42A-4333-BB1B-80432EBC7A46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26DDBFBE-8415-4897-ABE6-82D659A2FA19}">
      <dgm:prSet custT="1"/>
      <dgm:spPr/>
      <dgm:t>
        <a:bodyPr/>
        <a:lstStyle/>
        <a:p>
          <a:pPr rtl="1"/>
          <a:r>
            <a:rPr lang="fa-IR" sz="1400" b="1" dirty="0" smtClean="0">
              <a:cs typeface="B Traffic" pitchFamily="2" charset="-78"/>
            </a:rPr>
            <a:t>فضا وروح حاکم بر برنامه ها دارای معنویت،محبت،اخلاص، رفاقت، صمیمیت، همدلی و ..... برای ایجاد انگیزه در افراد باشد </a:t>
          </a:r>
          <a:endParaRPr lang="en-US" sz="1400" b="1" dirty="0">
            <a:cs typeface="B Traffic" pitchFamily="2" charset="-78"/>
          </a:endParaRPr>
        </a:p>
      </dgm:t>
    </dgm:pt>
    <dgm:pt modelId="{446AB0C4-46C9-4040-B41A-6EB379BFA371}" type="parTrans" cxnId="{F32210EE-63A7-4FBE-9FF7-3387769A24F7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C0A9B22E-A4E7-45AF-B070-F4F7CA1F6E96}" type="sibTrans" cxnId="{F32210EE-63A7-4FBE-9FF7-3387769A24F7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7F32191D-C355-47AA-BEC1-1416D2A84BDA}">
      <dgm:prSet custT="1"/>
      <dgm:spPr/>
      <dgm:t>
        <a:bodyPr/>
        <a:lstStyle/>
        <a:p>
          <a:pPr rtl="1"/>
          <a:r>
            <a:rPr lang="fa-IR" sz="1400" b="1" dirty="0" smtClean="0">
              <a:cs typeface="B Traffic" pitchFamily="2" charset="-78"/>
            </a:rPr>
            <a:t>تشویق حداکثری و در صورت لزوم با عدم تشویق، فرد را متنبه نمود؛ مباحث تبشیری بپردازد تا انذاری </a:t>
          </a:r>
          <a:endParaRPr lang="en-US" sz="1400" b="1" dirty="0">
            <a:cs typeface="B Traffic" pitchFamily="2" charset="-78"/>
          </a:endParaRPr>
        </a:p>
      </dgm:t>
    </dgm:pt>
    <dgm:pt modelId="{93E81B23-2DF5-4D55-B499-EA3C8875A3EC}" type="parTrans" cxnId="{BCD0DA0C-7072-4C13-9613-902FEDFCDF61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76635FBE-0FD8-4154-858F-E5AECD6502F7}" type="sibTrans" cxnId="{BCD0DA0C-7072-4C13-9613-902FEDFCDF61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C5D305AF-F6AE-4E85-ABCD-22293351F58C}">
      <dgm:prSet custT="1"/>
      <dgm:spPr/>
      <dgm:t>
        <a:bodyPr/>
        <a:lstStyle/>
        <a:p>
          <a:pPr rtl="1"/>
          <a:r>
            <a:rPr lang="fa-IR" sz="1400" b="1" dirty="0" smtClean="0">
              <a:cs typeface="B Traffic" pitchFamily="2" charset="-78"/>
            </a:rPr>
            <a:t>دلجویی است ، گاه یك عبارت محبت آمیز ، برخی اوقات یك نگاه توأم با لبخند و نشاط ، زمانی وعده  یك جلسه و گاهی دادن یك كتاب ، لباس ، دفترچه ، توپ ، قلم ، مدال ، معرفی كردن در گروه و امثال آن </a:t>
          </a:r>
          <a:endParaRPr lang="en-US" sz="1400" b="1" dirty="0">
            <a:cs typeface="B Traffic" pitchFamily="2" charset="-78"/>
          </a:endParaRPr>
        </a:p>
      </dgm:t>
    </dgm:pt>
    <dgm:pt modelId="{540C7B10-C0E8-4D61-B213-07FA7A1F59E3}" type="parTrans" cxnId="{CA5F5B9A-F3EE-4952-AD20-A5A0B3EB5770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86C1286D-8BE2-4F7D-8D1E-9CBE37EE6AE5}" type="sibTrans" cxnId="{CA5F5B9A-F3EE-4952-AD20-A5A0B3EB5770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28F9DE25-A51C-4620-B0F0-776356E84E97}">
      <dgm:prSet custT="1"/>
      <dgm:spPr/>
      <dgm:t>
        <a:bodyPr/>
        <a:lstStyle/>
        <a:p>
          <a:pPr rtl="1"/>
          <a:r>
            <a:rPr lang="fa-IR" sz="1400" b="1" dirty="0" smtClean="0">
              <a:cs typeface="B Traffic" pitchFamily="2" charset="-78"/>
            </a:rPr>
            <a:t>مسئولین گروه ها  به این تفاوت ها در استعدادها و تمایل افراد توجه داشته و آن را نادیده نگیرند </a:t>
          </a:r>
          <a:endParaRPr lang="en-US" sz="1400" b="1" dirty="0">
            <a:cs typeface="B Traffic" pitchFamily="2" charset="-78"/>
          </a:endParaRPr>
        </a:p>
      </dgm:t>
    </dgm:pt>
    <dgm:pt modelId="{B83AADFD-CFEA-42F6-B537-E72AA827A13A}" type="parTrans" cxnId="{2BD28441-57DB-491B-B88B-3DA57F82F762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D2536F36-7FA4-4FB6-AD84-0FE3B9EFDD53}" type="sibTrans" cxnId="{2BD28441-57DB-491B-B88B-3DA57F82F762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AA64E59B-92A8-4BD7-B072-3682393D7CD1}">
      <dgm:prSet custT="1"/>
      <dgm:spPr/>
      <dgm:t>
        <a:bodyPr/>
        <a:lstStyle/>
        <a:p>
          <a:pPr rtl="1"/>
          <a:r>
            <a:rPr lang="fa-IR" sz="1400" b="1" dirty="0" smtClean="0">
              <a:cs typeface="B Traffic" pitchFamily="2" charset="-78"/>
            </a:rPr>
            <a:t>توجه خاص مسئولین گروه ها به تمایلات و رغبت های مختلف افراد و تشویق و تحسین به موقع افراد است </a:t>
          </a:r>
          <a:endParaRPr lang="en-US" sz="1400" b="1" dirty="0">
            <a:cs typeface="B Traffic" pitchFamily="2" charset="-78"/>
          </a:endParaRPr>
        </a:p>
      </dgm:t>
    </dgm:pt>
    <dgm:pt modelId="{D0D18D30-7F1F-436E-A671-140F65720D2A}" type="parTrans" cxnId="{90A105B0-7895-49F6-9E4A-E5F7C6A2FFFD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6F37D4FC-2A19-4874-A8BA-B54B1BCB8BFF}" type="sibTrans" cxnId="{90A105B0-7895-49F6-9E4A-E5F7C6A2FFFD}">
      <dgm:prSet/>
      <dgm:spPr/>
      <dgm:t>
        <a:bodyPr/>
        <a:lstStyle/>
        <a:p>
          <a:pPr rtl="1"/>
          <a:endParaRPr lang="en-US">
            <a:cs typeface="B Traffic" pitchFamily="2" charset="-78"/>
          </a:endParaRPr>
        </a:p>
      </dgm:t>
    </dgm:pt>
    <dgm:pt modelId="{98B6C6E8-F109-486A-A963-57080768A77F}" type="pres">
      <dgm:prSet presAssocID="{58AA1A65-839A-4195-BDC2-56FE1119A766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0FAED2-E1F6-4C7B-A983-A426338BC512}" type="pres">
      <dgm:prSet presAssocID="{E66E48CC-0504-4FEC-9FC0-17546EF0CAC3}" presName="parentLin" presStyleCnt="0"/>
      <dgm:spPr/>
    </dgm:pt>
    <dgm:pt modelId="{2E7AF6F2-A445-413F-A728-D8919C293AB2}" type="pres">
      <dgm:prSet presAssocID="{E66E48CC-0504-4FEC-9FC0-17546EF0CAC3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3B67AF04-8492-448E-A424-6E1FF609B2E4}" type="pres">
      <dgm:prSet presAssocID="{E66E48CC-0504-4FEC-9FC0-17546EF0CAC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25AE7-E171-4EFF-A45B-DF4FD0F89738}" type="pres">
      <dgm:prSet presAssocID="{E66E48CC-0504-4FEC-9FC0-17546EF0CAC3}" presName="negativeSpace" presStyleCnt="0"/>
      <dgm:spPr/>
    </dgm:pt>
    <dgm:pt modelId="{8819CC4E-DD69-46CA-B191-53126D9BA763}" type="pres">
      <dgm:prSet presAssocID="{E66E48CC-0504-4FEC-9FC0-17546EF0CAC3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605610-A539-4E6E-BFF7-41185826FF47}" type="pres">
      <dgm:prSet presAssocID="{EFAD92E2-CD4A-4250-84E5-7AE72C2E49DC}" presName="spaceBetweenRectangles" presStyleCnt="0"/>
      <dgm:spPr/>
    </dgm:pt>
    <dgm:pt modelId="{C262FC57-2ED7-4C67-8EDF-FBF69C7EA235}" type="pres">
      <dgm:prSet presAssocID="{5F472097-6680-447F-9AA8-74E2BCE4E57B}" presName="parentLin" presStyleCnt="0"/>
      <dgm:spPr/>
    </dgm:pt>
    <dgm:pt modelId="{EBD798FF-B358-4643-8324-BBE9FF413BB8}" type="pres">
      <dgm:prSet presAssocID="{5F472097-6680-447F-9AA8-74E2BCE4E57B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EAA81CCE-0E23-44BD-A526-AA2CC3596F49}" type="pres">
      <dgm:prSet presAssocID="{5F472097-6680-447F-9AA8-74E2BCE4E57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0976A-AAFB-4B2B-9636-A6BB0867152B}" type="pres">
      <dgm:prSet presAssocID="{5F472097-6680-447F-9AA8-74E2BCE4E57B}" presName="negativeSpace" presStyleCnt="0"/>
      <dgm:spPr/>
    </dgm:pt>
    <dgm:pt modelId="{DD79631D-DF6D-470C-87F6-CA397DE0646A}" type="pres">
      <dgm:prSet presAssocID="{5F472097-6680-447F-9AA8-74E2BCE4E57B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C6FA31-66A1-4991-AE6C-F4DB57F9C4F2}" type="pres">
      <dgm:prSet presAssocID="{393E5149-0A51-4603-A24F-E9808FB5CA87}" presName="spaceBetweenRectangles" presStyleCnt="0"/>
      <dgm:spPr/>
    </dgm:pt>
    <dgm:pt modelId="{FA7684E3-1E41-485A-A7D6-AAFFF3C45057}" type="pres">
      <dgm:prSet presAssocID="{AE8F3C65-51CA-4529-AB43-B701422483B7}" presName="parentLin" presStyleCnt="0"/>
      <dgm:spPr/>
    </dgm:pt>
    <dgm:pt modelId="{F9091002-127A-4286-881A-A96157F8A500}" type="pres">
      <dgm:prSet presAssocID="{AE8F3C65-51CA-4529-AB43-B701422483B7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D893476F-3800-4AF1-8BBB-C4737376D03A}" type="pres">
      <dgm:prSet presAssocID="{AE8F3C65-51CA-4529-AB43-B701422483B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F0051-132B-4460-B547-EF72C53EFE19}" type="pres">
      <dgm:prSet presAssocID="{AE8F3C65-51CA-4529-AB43-B701422483B7}" presName="negativeSpace" presStyleCnt="0"/>
      <dgm:spPr/>
    </dgm:pt>
    <dgm:pt modelId="{04DC3EF1-DEC8-4145-AE24-CFFE21192BF0}" type="pres">
      <dgm:prSet presAssocID="{AE8F3C65-51CA-4529-AB43-B701422483B7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A30609-7B45-4831-A96B-AEF49431027A}" type="pres">
      <dgm:prSet presAssocID="{4330DA02-A135-4F73-9799-B402BDA96146}" presName="spaceBetweenRectangles" presStyleCnt="0"/>
      <dgm:spPr/>
    </dgm:pt>
    <dgm:pt modelId="{4646A72B-A469-4858-953E-173A2116818D}" type="pres">
      <dgm:prSet presAssocID="{6A8B01D3-E06B-4216-9A8E-0A16B82D3C06}" presName="parentLin" presStyleCnt="0"/>
      <dgm:spPr/>
    </dgm:pt>
    <dgm:pt modelId="{46CACF30-4AB4-48A3-B3F7-578F5D821A66}" type="pres">
      <dgm:prSet presAssocID="{6A8B01D3-E06B-4216-9A8E-0A16B82D3C06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8DF45743-E11D-4593-8749-C3F128B4A3AB}" type="pres">
      <dgm:prSet presAssocID="{6A8B01D3-E06B-4216-9A8E-0A16B82D3C0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2809BB-CFC3-4104-820A-11C4EA6AC5B3}" type="pres">
      <dgm:prSet presAssocID="{6A8B01D3-E06B-4216-9A8E-0A16B82D3C06}" presName="negativeSpace" presStyleCnt="0"/>
      <dgm:spPr/>
    </dgm:pt>
    <dgm:pt modelId="{B88A6BCF-E0FD-46CA-9D4E-15506AD13A74}" type="pres">
      <dgm:prSet presAssocID="{6A8B01D3-E06B-4216-9A8E-0A16B82D3C06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98361-50CA-429B-8FE7-73C2A7D3FC3A}" type="pres">
      <dgm:prSet presAssocID="{3F6F31EC-5CC3-4152-9366-59797B503A45}" presName="spaceBetweenRectangles" presStyleCnt="0"/>
      <dgm:spPr/>
    </dgm:pt>
    <dgm:pt modelId="{113B3CC2-C46C-4074-8E20-24D2BF7AB01F}" type="pres">
      <dgm:prSet presAssocID="{C0E7FCD3-62E7-46A1-B438-1A69F87DD844}" presName="parentLin" presStyleCnt="0"/>
      <dgm:spPr/>
    </dgm:pt>
    <dgm:pt modelId="{532B19D8-229F-4AE5-8ABF-F8436A697780}" type="pres">
      <dgm:prSet presAssocID="{C0E7FCD3-62E7-46A1-B438-1A69F87DD844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E7C4104A-3472-4863-B9B8-1C38CED66309}" type="pres">
      <dgm:prSet presAssocID="{C0E7FCD3-62E7-46A1-B438-1A69F87DD84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AA068-6253-4B5D-888D-F83E2078D123}" type="pres">
      <dgm:prSet presAssocID="{C0E7FCD3-62E7-46A1-B438-1A69F87DD844}" presName="negativeSpace" presStyleCnt="0"/>
      <dgm:spPr/>
    </dgm:pt>
    <dgm:pt modelId="{B7677DD8-22FF-4F21-8A8C-8664220E1BDC}" type="pres">
      <dgm:prSet presAssocID="{C0E7FCD3-62E7-46A1-B438-1A69F87DD844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B8A18E-0106-4299-8729-FD01078C8FE4}" type="presOf" srcId="{E66E48CC-0504-4FEC-9FC0-17546EF0CAC3}" destId="{3B67AF04-8492-448E-A424-6E1FF609B2E4}" srcOrd="1" destOrd="0" presId="urn:microsoft.com/office/officeart/2005/8/layout/list1"/>
    <dgm:cxn modelId="{9599D303-FF2B-4943-9DEF-3271475F9CA9}" type="presOf" srcId="{7F32191D-C355-47AA-BEC1-1416D2A84BDA}" destId="{DD79631D-DF6D-470C-87F6-CA397DE0646A}" srcOrd="0" destOrd="0" presId="urn:microsoft.com/office/officeart/2005/8/layout/list1"/>
    <dgm:cxn modelId="{1F2320D6-2445-4878-BBF5-4CB95DDE9BD1}" type="presOf" srcId="{AA64E59B-92A8-4BD7-B072-3682393D7CD1}" destId="{B7677DD8-22FF-4F21-8A8C-8664220E1BDC}" srcOrd="0" destOrd="0" presId="urn:microsoft.com/office/officeart/2005/8/layout/list1"/>
    <dgm:cxn modelId="{4B6D860D-7CF5-485D-AB8E-60C4098D67A6}" type="presOf" srcId="{5F472097-6680-447F-9AA8-74E2BCE4E57B}" destId="{EBD798FF-B358-4643-8324-BBE9FF413BB8}" srcOrd="0" destOrd="0" presId="urn:microsoft.com/office/officeart/2005/8/layout/list1"/>
    <dgm:cxn modelId="{363A800B-5F4C-497B-BA41-06AAD30CB784}" type="presOf" srcId="{AE8F3C65-51CA-4529-AB43-B701422483B7}" destId="{D893476F-3800-4AF1-8BBB-C4737376D03A}" srcOrd="1" destOrd="0" presId="urn:microsoft.com/office/officeart/2005/8/layout/list1"/>
    <dgm:cxn modelId="{69098F24-FA4A-4FCE-9851-CED0C9B9A32E}" type="presOf" srcId="{AE8F3C65-51CA-4529-AB43-B701422483B7}" destId="{F9091002-127A-4286-881A-A96157F8A500}" srcOrd="0" destOrd="0" presId="urn:microsoft.com/office/officeart/2005/8/layout/list1"/>
    <dgm:cxn modelId="{A3CC573A-3820-47DB-B60D-D105CC7CD6C2}" srcId="{58AA1A65-839A-4195-BDC2-56FE1119A766}" destId="{AE8F3C65-51CA-4529-AB43-B701422483B7}" srcOrd="2" destOrd="0" parTransId="{DE50B66A-527A-4077-B7A2-0BCFEE998B1E}" sibTransId="{4330DA02-A135-4F73-9799-B402BDA96146}"/>
    <dgm:cxn modelId="{327BBC64-BC8C-4C44-AD4B-C61D6AE30C3C}" srcId="{58AA1A65-839A-4195-BDC2-56FE1119A766}" destId="{6A8B01D3-E06B-4216-9A8E-0A16B82D3C06}" srcOrd="3" destOrd="0" parTransId="{7110548E-0070-4B11-9E1B-CF5E2B0AE1ED}" sibTransId="{3F6F31EC-5CC3-4152-9366-59797B503A45}"/>
    <dgm:cxn modelId="{CA5F5B9A-F3EE-4952-AD20-A5A0B3EB5770}" srcId="{AE8F3C65-51CA-4529-AB43-B701422483B7}" destId="{C5D305AF-F6AE-4E85-ABCD-22293351F58C}" srcOrd="0" destOrd="0" parTransId="{540C7B10-C0E8-4D61-B213-07FA7A1F59E3}" sibTransId="{86C1286D-8BE2-4F7D-8D1E-9CBE37EE6AE5}"/>
    <dgm:cxn modelId="{4082F362-A0EC-4933-A479-536FB39686FE}" type="presOf" srcId="{6A8B01D3-E06B-4216-9A8E-0A16B82D3C06}" destId="{8DF45743-E11D-4593-8749-C3F128B4A3AB}" srcOrd="1" destOrd="0" presId="urn:microsoft.com/office/officeart/2005/8/layout/list1"/>
    <dgm:cxn modelId="{97FB9EC4-CEBC-41DC-A688-162F431828F9}" type="presOf" srcId="{58AA1A65-839A-4195-BDC2-56FE1119A766}" destId="{98B6C6E8-F109-486A-A963-57080768A77F}" srcOrd="0" destOrd="0" presId="urn:microsoft.com/office/officeart/2005/8/layout/list1"/>
    <dgm:cxn modelId="{A5920FEF-5796-4E22-A347-748F0FD5DC69}" type="presOf" srcId="{26DDBFBE-8415-4897-ABE6-82D659A2FA19}" destId="{8819CC4E-DD69-46CA-B191-53126D9BA763}" srcOrd="0" destOrd="0" presId="urn:microsoft.com/office/officeart/2005/8/layout/list1"/>
    <dgm:cxn modelId="{CB9936AD-673E-4719-A18A-98ACD8A65326}" type="presOf" srcId="{C5D305AF-F6AE-4E85-ABCD-22293351F58C}" destId="{04DC3EF1-DEC8-4145-AE24-CFFE21192BF0}" srcOrd="0" destOrd="0" presId="urn:microsoft.com/office/officeart/2005/8/layout/list1"/>
    <dgm:cxn modelId="{2E28C8DD-75D1-45CD-A139-87768B92134D}" srcId="{58AA1A65-839A-4195-BDC2-56FE1119A766}" destId="{C0E7FCD3-62E7-46A1-B438-1A69F87DD844}" srcOrd="4" destOrd="0" parTransId="{BC62684E-0B69-44F6-AD01-D664423A31C3}" sibTransId="{DA18CBB2-6610-4763-B953-E70A39D4CCD4}"/>
    <dgm:cxn modelId="{BCD0DA0C-7072-4C13-9613-902FEDFCDF61}" srcId="{5F472097-6680-447F-9AA8-74E2BCE4E57B}" destId="{7F32191D-C355-47AA-BEC1-1416D2A84BDA}" srcOrd="0" destOrd="0" parTransId="{93E81B23-2DF5-4D55-B499-EA3C8875A3EC}" sibTransId="{76635FBE-0FD8-4154-858F-E5AECD6502F7}"/>
    <dgm:cxn modelId="{4D27AB22-D42A-4333-BB1B-80432EBC7A46}" srcId="{58AA1A65-839A-4195-BDC2-56FE1119A766}" destId="{E66E48CC-0504-4FEC-9FC0-17546EF0CAC3}" srcOrd="0" destOrd="0" parTransId="{DB37F46C-59D2-4225-B03B-7F19DD5A5213}" sibTransId="{EFAD92E2-CD4A-4250-84E5-7AE72C2E49DC}"/>
    <dgm:cxn modelId="{11AC4A7A-8DAF-4918-8174-3C7075D3EF2D}" srcId="{58AA1A65-839A-4195-BDC2-56FE1119A766}" destId="{5F472097-6680-447F-9AA8-74E2BCE4E57B}" srcOrd="1" destOrd="0" parTransId="{C17BA384-D8E7-44D8-9766-5073A59BAE40}" sibTransId="{393E5149-0A51-4603-A24F-E9808FB5CA87}"/>
    <dgm:cxn modelId="{2E8C29AA-49D1-4F0E-9691-AA606EC06961}" type="presOf" srcId="{6A8B01D3-E06B-4216-9A8E-0A16B82D3C06}" destId="{46CACF30-4AB4-48A3-B3F7-578F5D821A66}" srcOrd="0" destOrd="0" presId="urn:microsoft.com/office/officeart/2005/8/layout/list1"/>
    <dgm:cxn modelId="{7B2537F2-82A3-4C8A-912C-349C278AC66A}" type="presOf" srcId="{28F9DE25-A51C-4620-B0F0-776356E84E97}" destId="{B88A6BCF-E0FD-46CA-9D4E-15506AD13A74}" srcOrd="0" destOrd="0" presId="urn:microsoft.com/office/officeart/2005/8/layout/list1"/>
    <dgm:cxn modelId="{A77E2AB8-400A-45B4-A230-75276ECCC732}" type="presOf" srcId="{C0E7FCD3-62E7-46A1-B438-1A69F87DD844}" destId="{532B19D8-229F-4AE5-8ABF-F8436A697780}" srcOrd="0" destOrd="0" presId="urn:microsoft.com/office/officeart/2005/8/layout/list1"/>
    <dgm:cxn modelId="{FDF07ADF-363A-4DC3-A507-75FFBBCFFD66}" type="presOf" srcId="{5F472097-6680-447F-9AA8-74E2BCE4E57B}" destId="{EAA81CCE-0E23-44BD-A526-AA2CC3596F49}" srcOrd="1" destOrd="0" presId="urn:microsoft.com/office/officeart/2005/8/layout/list1"/>
    <dgm:cxn modelId="{9EBC777E-1A34-4BD5-936A-F0014EE68500}" type="presOf" srcId="{C0E7FCD3-62E7-46A1-B438-1A69F87DD844}" destId="{E7C4104A-3472-4863-B9B8-1C38CED66309}" srcOrd="1" destOrd="0" presId="urn:microsoft.com/office/officeart/2005/8/layout/list1"/>
    <dgm:cxn modelId="{2BD28441-57DB-491B-B88B-3DA57F82F762}" srcId="{6A8B01D3-E06B-4216-9A8E-0A16B82D3C06}" destId="{28F9DE25-A51C-4620-B0F0-776356E84E97}" srcOrd="0" destOrd="0" parTransId="{B83AADFD-CFEA-42F6-B537-E72AA827A13A}" sibTransId="{D2536F36-7FA4-4FB6-AD84-0FE3B9EFDD53}"/>
    <dgm:cxn modelId="{90A105B0-7895-49F6-9E4A-E5F7C6A2FFFD}" srcId="{C0E7FCD3-62E7-46A1-B438-1A69F87DD844}" destId="{AA64E59B-92A8-4BD7-B072-3682393D7CD1}" srcOrd="0" destOrd="0" parTransId="{D0D18D30-7F1F-436E-A671-140F65720D2A}" sibTransId="{6F37D4FC-2A19-4874-A8BA-B54B1BCB8BFF}"/>
    <dgm:cxn modelId="{153142C3-BE18-4628-8653-C4AA3112322C}" type="presOf" srcId="{E66E48CC-0504-4FEC-9FC0-17546EF0CAC3}" destId="{2E7AF6F2-A445-413F-A728-D8919C293AB2}" srcOrd="0" destOrd="0" presId="urn:microsoft.com/office/officeart/2005/8/layout/list1"/>
    <dgm:cxn modelId="{F32210EE-63A7-4FBE-9FF7-3387769A24F7}" srcId="{E66E48CC-0504-4FEC-9FC0-17546EF0CAC3}" destId="{26DDBFBE-8415-4897-ABE6-82D659A2FA19}" srcOrd="0" destOrd="0" parTransId="{446AB0C4-46C9-4040-B41A-6EB379BFA371}" sibTransId="{C0A9B22E-A4E7-45AF-B070-F4F7CA1F6E96}"/>
    <dgm:cxn modelId="{46CA5FCE-694B-4346-B055-EF8A3FA360E5}" type="presParOf" srcId="{98B6C6E8-F109-486A-A963-57080768A77F}" destId="{F50FAED2-E1F6-4C7B-A983-A426338BC512}" srcOrd="0" destOrd="0" presId="urn:microsoft.com/office/officeart/2005/8/layout/list1"/>
    <dgm:cxn modelId="{A3D1429C-929A-4EDF-A48F-7DD713552B10}" type="presParOf" srcId="{F50FAED2-E1F6-4C7B-A983-A426338BC512}" destId="{2E7AF6F2-A445-413F-A728-D8919C293AB2}" srcOrd="0" destOrd="0" presId="urn:microsoft.com/office/officeart/2005/8/layout/list1"/>
    <dgm:cxn modelId="{56180075-BD5B-4306-8165-31E805023776}" type="presParOf" srcId="{F50FAED2-E1F6-4C7B-A983-A426338BC512}" destId="{3B67AF04-8492-448E-A424-6E1FF609B2E4}" srcOrd="1" destOrd="0" presId="urn:microsoft.com/office/officeart/2005/8/layout/list1"/>
    <dgm:cxn modelId="{2AE6283A-947A-45EC-BB6B-91E5B1EFC81B}" type="presParOf" srcId="{98B6C6E8-F109-486A-A963-57080768A77F}" destId="{48125AE7-E171-4EFF-A45B-DF4FD0F89738}" srcOrd="1" destOrd="0" presId="urn:microsoft.com/office/officeart/2005/8/layout/list1"/>
    <dgm:cxn modelId="{4F526B98-48B2-40DD-9706-DAC002F5C5AF}" type="presParOf" srcId="{98B6C6E8-F109-486A-A963-57080768A77F}" destId="{8819CC4E-DD69-46CA-B191-53126D9BA763}" srcOrd="2" destOrd="0" presId="urn:microsoft.com/office/officeart/2005/8/layout/list1"/>
    <dgm:cxn modelId="{2AD6400E-A6B9-4281-98AF-36D6F2819D2A}" type="presParOf" srcId="{98B6C6E8-F109-486A-A963-57080768A77F}" destId="{82605610-A539-4E6E-BFF7-41185826FF47}" srcOrd="3" destOrd="0" presId="urn:microsoft.com/office/officeart/2005/8/layout/list1"/>
    <dgm:cxn modelId="{E9E36585-48E8-4705-B4A6-220727BE57A8}" type="presParOf" srcId="{98B6C6E8-F109-486A-A963-57080768A77F}" destId="{C262FC57-2ED7-4C67-8EDF-FBF69C7EA235}" srcOrd="4" destOrd="0" presId="urn:microsoft.com/office/officeart/2005/8/layout/list1"/>
    <dgm:cxn modelId="{B1AE6154-681E-4898-8A84-63B6278477C7}" type="presParOf" srcId="{C262FC57-2ED7-4C67-8EDF-FBF69C7EA235}" destId="{EBD798FF-B358-4643-8324-BBE9FF413BB8}" srcOrd="0" destOrd="0" presId="urn:microsoft.com/office/officeart/2005/8/layout/list1"/>
    <dgm:cxn modelId="{4C1AD10F-0100-4F9C-BF7C-D5B3A02A2A52}" type="presParOf" srcId="{C262FC57-2ED7-4C67-8EDF-FBF69C7EA235}" destId="{EAA81CCE-0E23-44BD-A526-AA2CC3596F49}" srcOrd="1" destOrd="0" presId="urn:microsoft.com/office/officeart/2005/8/layout/list1"/>
    <dgm:cxn modelId="{EC730D2E-15DB-4232-B242-832E1FFED5D2}" type="presParOf" srcId="{98B6C6E8-F109-486A-A963-57080768A77F}" destId="{BA00976A-AAFB-4B2B-9636-A6BB0867152B}" srcOrd="5" destOrd="0" presId="urn:microsoft.com/office/officeart/2005/8/layout/list1"/>
    <dgm:cxn modelId="{EDF6AC28-446A-4314-B3F8-047900BE85E6}" type="presParOf" srcId="{98B6C6E8-F109-486A-A963-57080768A77F}" destId="{DD79631D-DF6D-470C-87F6-CA397DE0646A}" srcOrd="6" destOrd="0" presId="urn:microsoft.com/office/officeart/2005/8/layout/list1"/>
    <dgm:cxn modelId="{4C764491-0923-43E9-928D-480E8F98397D}" type="presParOf" srcId="{98B6C6E8-F109-486A-A963-57080768A77F}" destId="{00C6FA31-66A1-4991-AE6C-F4DB57F9C4F2}" srcOrd="7" destOrd="0" presId="urn:microsoft.com/office/officeart/2005/8/layout/list1"/>
    <dgm:cxn modelId="{91D17703-DF1D-4B9C-B38E-3E0248C936CD}" type="presParOf" srcId="{98B6C6E8-F109-486A-A963-57080768A77F}" destId="{FA7684E3-1E41-485A-A7D6-AAFFF3C45057}" srcOrd="8" destOrd="0" presId="urn:microsoft.com/office/officeart/2005/8/layout/list1"/>
    <dgm:cxn modelId="{9BAD4E68-C7F0-48A2-A076-03A3A708255F}" type="presParOf" srcId="{FA7684E3-1E41-485A-A7D6-AAFFF3C45057}" destId="{F9091002-127A-4286-881A-A96157F8A500}" srcOrd="0" destOrd="0" presId="urn:microsoft.com/office/officeart/2005/8/layout/list1"/>
    <dgm:cxn modelId="{495967E3-B15E-4A99-BA0E-D024B2CF4C1E}" type="presParOf" srcId="{FA7684E3-1E41-485A-A7D6-AAFFF3C45057}" destId="{D893476F-3800-4AF1-8BBB-C4737376D03A}" srcOrd="1" destOrd="0" presId="urn:microsoft.com/office/officeart/2005/8/layout/list1"/>
    <dgm:cxn modelId="{0345C671-1921-4422-9903-017C6034D172}" type="presParOf" srcId="{98B6C6E8-F109-486A-A963-57080768A77F}" destId="{6F8F0051-132B-4460-B547-EF72C53EFE19}" srcOrd="9" destOrd="0" presId="urn:microsoft.com/office/officeart/2005/8/layout/list1"/>
    <dgm:cxn modelId="{427EE7EB-20EC-4EC0-88D3-13A7242E15F4}" type="presParOf" srcId="{98B6C6E8-F109-486A-A963-57080768A77F}" destId="{04DC3EF1-DEC8-4145-AE24-CFFE21192BF0}" srcOrd="10" destOrd="0" presId="urn:microsoft.com/office/officeart/2005/8/layout/list1"/>
    <dgm:cxn modelId="{FE8BC9D6-8C4C-40D6-A2FF-AC87AE0473D9}" type="presParOf" srcId="{98B6C6E8-F109-486A-A963-57080768A77F}" destId="{82A30609-7B45-4831-A96B-AEF49431027A}" srcOrd="11" destOrd="0" presId="urn:microsoft.com/office/officeart/2005/8/layout/list1"/>
    <dgm:cxn modelId="{87E8F6CA-8394-44E6-9E80-BFCC71EF376E}" type="presParOf" srcId="{98B6C6E8-F109-486A-A963-57080768A77F}" destId="{4646A72B-A469-4858-953E-173A2116818D}" srcOrd="12" destOrd="0" presId="urn:microsoft.com/office/officeart/2005/8/layout/list1"/>
    <dgm:cxn modelId="{304BD119-FA6E-4AD2-92DD-480C906F69B1}" type="presParOf" srcId="{4646A72B-A469-4858-953E-173A2116818D}" destId="{46CACF30-4AB4-48A3-B3F7-578F5D821A66}" srcOrd="0" destOrd="0" presId="urn:microsoft.com/office/officeart/2005/8/layout/list1"/>
    <dgm:cxn modelId="{C9CCF890-F6C0-4532-8951-016FB02D8588}" type="presParOf" srcId="{4646A72B-A469-4858-953E-173A2116818D}" destId="{8DF45743-E11D-4593-8749-C3F128B4A3AB}" srcOrd="1" destOrd="0" presId="urn:microsoft.com/office/officeart/2005/8/layout/list1"/>
    <dgm:cxn modelId="{9E6293BC-4987-4E8A-8B88-04B5883A3863}" type="presParOf" srcId="{98B6C6E8-F109-486A-A963-57080768A77F}" destId="{A02809BB-CFC3-4104-820A-11C4EA6AC5B3}" srcOrd="13" destOrd="0" presId="urn:microsoft.com/office/officeart/2005/8/layout/list1"/>
    <dgm:cxn modelId="{AACAD842-E4FF-4F6F-9FE5-56EE4B46F69B}" type="presParOf" srcId="{98B6C6E8-F109-486A-A963-57080768A77F}" destId="{B88A6BCF-E0FD-46CA-9D4E-15506AD13A74}" srcOrd="14" destOrd="0" presId="urn:microsoft.com/office/officeart/2005/8/layout/list1"/>
    <dgm:cxn modelId="{E03A10D0-455F-4E70-BBEE-2F2AB013DD2E}" type="presParOf" srcId="{98B6C6E8-F109-486A-A963-57080768A77F}" destId="{6A498361-50CA-429B-8FE7-73C2A7D3FC3A}" srcOrd="15" destOrd="0" presId="urn:microsoft.com/office/officeart/2005/8/layout/list1"/>
    <dgm:cxn modelId="{B222E68C-1484-47C2-AD0F-673C35195899}" type="presParOf" srcId="{98B6C6E8-F109-486A-A963-57080768A77F}" destId="{113B3CC2-C46C-4074-8E20-24D2BF7AB01F}" srcOrd="16" destOrd="0" presId="urn:microsoft.com/office/officeart/2005/8/layout/list1"/>
    <dgm:cxn modelId="{D49EE45C-765A-42F0-81FA-D9DD13B99A13}" type="presParOf" srcId="{113B3CC2-C46C-4074-8E20-24D2BF7AB01F}" destId="{532B19D8-229F-4AE5-8ABF-F8436A697780}" srcOrd="0" destOrd="0" presId="urn:microsoft.com/office/officeart/2005/8/layout/list1"/>
    <dgm:cxn modelId="{58F25C52-B9F3-4017-BF09-BDBA3489D827}" type="presParOf" srcId="{113B3CC2-C46C-4074-8E20-24D2BF7AB01F}" destId="{E7C4104A-3472-4863-B9B8-1C38CED66309}" srcOrd="1" destOrd="0" presId="urn:microsoft.com/office/officeart/2005/8/layout/list1"/>
    <dgm:cxn modelId="{0FEDA605-5AD6-4DEC-81E7-B9BE99897F9C}" type="presParOf" srcId="{98B6C6E8-F109-486A-A963-57080768A77F}" destId="{BE6AA068-6253-4B5D-888D-F83E2078D123}" srcOrd="17" destOrd="0" presId="urn:microsoft.com/office/officeart/2005/8/layout/list1"/>
    <dgm:cxn modelId="{E495DDA3-6549-42E5-A2F9-231CBB8DE54B}" type="presParOf" srcId="{98B6C6E8-F109-486A-A963-57080768A77F}" destId="{B7677DD8-22FF-4F21-8A8C-8664220E1BD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8293BF-5E98-4739-AB59-0080418AA68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497C173-83DE-4ABB-A2CE-882FEBCCA85F}">
      <dgm:prSet phldrT="[Text]" custT="1"/>
      <dgm:spPr/>
      <dgm:t>
        <a:bodyPr/>
        <a:lstStyle/>
        <a:p>
          <a:pPr rtl="1"/>
          <a:r>
            <a:rPr lang="fa-IR" sz="2000" b="1" dirty="0" smtClean="0">
              <a:solidFill>
                <a:sysClr val="windowText" lastClr="000000"/>
              </a:solidFill>
              <a:cs typeface="B Titr" pitchFamily="2" charset="-78"/>
            </a:rPr>
            <a:t>مدت زمان اجرایی جذب تا دعوت</a:t>
          </a:r>
          <a:endParaRPr lang="en-US" sz="2000" b="1" dirty="0">
            <a:solidFill>
              <a:sysClr val="windowText" lastClr="000000"/>
            </a:solidFill>
            <a:cs typeface="B Titr" pitchFamily="2" charset="-78"/>
          </a:endParaRPr>
        </a:p>
      </dgm:t>
    </dgm:pt>
    <dgm:pt modelId="{7E27DE1F-EFAF-4BCA-B798-0511A3DD0138}" type="parTrans" cxnId="{195B1A2C-28A1-49F6-82F9-1BDF0424A9CF}">
      <dgm:prSet/>
      <dgm:spPr/>
      <dgm:t>
        <a:bodyPr/>
        <a:lstStyle/>
        <a:p>
          <a:endParaRPr lang="en-US" sz="2000" b="1"/>
        </a:p>
      </dgm:t>
    </dgm:pt>
    <dgm:pt modelId="{350508A7-F50F-4378-83B7-478DD54A0712}" type="sibTrans" cxnId="{195B1A2C-28A1-49F6-82F9-1BDF0424A9CF}">
      <dgm:prSet/>
      <dgm:spPr/>
      <dgm:t>
        <a:bodyPr/>
        <a:lstStyle/>
        <a:p>
          <a:endParaRPr lang="en-US" sz="2000" b="1"/>
        </a:p>
      </dgm:t>
    </dgm:pt>
    <dgm:pt modelId="{D2713C09-F37B-43C5-9FA4-BF97A7DEF007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Mitra" pitchFamily="2" charset="-78"/>
            </a:rPr>
            <a:t>زمان جذب متناسب با شرایط تحصیلی، شغلی و ... گروه هدف تعیین می گردد</a:t>
          </a:r>
          <a:endParaRPr lang="en-US" sz="2000" b="1" dirty="0"/>
        </a:p>
      </dgm:t>
    </dgm:pt>
    <dgm:pt modelId="{556559BB-8A4A-493A-B065-04CB7CF0B8F2}" type="parTrans" cxnId="{3C2610B4-B39A-4EB9-967E-61910AEBE623}">
      <dgm:prSet custT="1"/>
      <dgm:spPr/>
      <dgm:t>
        <a:bodyPr/>
        <a:lstStyle/>
        <a:p>
          <a:endParaRPr lang="en-US" sz="2000" b="1"/>
        </a:p>
      </dgm:t>
    </dgm:pt>
    <dgm:pt modelId="{6E2DC00A-B913-4357-9BF1-84F146C3CAD8}" type="sibTrans" cxnId="{3C2610B4-B39A-4EB9-967E-61910AEBE623}">
      <dgm:prSet/>
      <dgm:spPr/>
      <dgm:t>
        <a:bodyPr/>
        <a:lstStyle/>
        <a:p>
          <a:endParaRPr lang="en-US" sz="2000" b="1"/>
        </a:p>
      </dgm:t>
    </dgm:pt>
    <dgm:pt modelId="{46912148-1A2C-4498-8E77-4D2EB93CEF09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Mitra" pitchFamily="2" charset="-78"/>
            </a:rPr>
            <a:t>جذب به صورت آرام و پیوسته صورت گرفته و زمانی حدوداً سه الی حداکثر شش ماه </a:t>
          </a:r>
          <a:endParaRPr lang="en-US" sz="2000" b="1" dirty="0"/>
        </a:p>
      </dgm:t>
    </dgm:pt>
    <dgm:pt modelId="{94CC2680-0FEA-4774-A71E-88654AF7FDC4}" type="parTrans" cxnId="{40A02324-C50A-49B4-8F32-F5E604C3C948}">
      <dgm:prSet custT="1"/>
      <dgm:spPr/>
      <dgm:t>
        <a:bodyPr/>
        <a:lstStyle/>
        <a:p>
          <a:endParaRPr lang="en-US" sz="2000" b="1"/>
        </a:p>
      </dgm:t>
    </dgm:pt>
    <dgm:pt modelId="{66E509DC-7AB4-4F1A-BA88-8DD1F4238A8F}" type="sibTrans" cxnId="{40A02324-C50A-49B4-8F32-F5E604C3C948}">
      <dgm:prSet/>
      <dgm:spPr/>
      <dgm:t>
        <a:bodyPr/>
        <a:lstStyle/>
        <a:p>
          <a:endParaRPr lang="en-US" sz="2000" b="1"/>
        </a:p>
      </dgm:t>
    </dgm:pt>
    <dgm:pt modelId="{DD52A939-4C97-4B17-8F9F-158AFD043619}" type="pres">
      <dgm:prSet presAssocID="{4C8293BF-5E98-4739-AB59-0080418AA681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85D284-D995-4D66-9A29-42F875DADCF7}" type="pres">
      <dgm:prSet presAssocID="{5497C173-83DE-4ABB-A2CE-882FEBCCA85F}" presName="root1" presStyleCnt="0"/>
      <dgm:spPr/>
    </dgm:pt>
    <dgm:pt modelId="{505412B1-DDE2-4E95-BE55-983E1D6DAD51}" type="pres">
      <dgm:prSet presAssocID="{5497C173-83DE-4ABB-A2CE-882FEBCCA85F}" presName="LevelOneTextNode" presStyleLbl="node0" presStyleIdx="0" presStyleCnt="1" custScaleY="1755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1608F2-285D-43CC-9716-708BB8322B25}" type="pres">
      <dgm:prSet presAssocID="{5497C173-83DE-4ABB-A2CE-882FEBCCA85F}" presName="level2hierChild" presStyleCnt="0"/>
      <dgm:spPr/>
    </dgm:pt>
    <dgm:pt modelId="{C2A03DCF-AD87-4C27-A5D3-0B03684E3520}" type="pres">
      <dgm:prSet presAssocID="{556559BB-8A4A-493A-B065-04CB7CF0B8F2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2CB98E72-C216-47DD-819E-CE87DAA5038E}" type="pres">
      <dgm:prSet presAssocID="{556559BB-8A4A-493A-B065-04CB7CF0B8F2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47A19C6-2BF4-4909-9194-E12C88692326}" type="pres">
      <dgm:prSet presAssocID="{D2713C09-F37B-43C5-9FA4-BF97A7DEF007}" presName="root2" presStyleCnt="0"/>
      <dgm:spPr/>
    </dgm:pt>
    <dgm:pt modelId="{1CD91987-2913-4A9F-8913-EBDA3F4031C5}" type="pres">
      <dgm:prSet presAssocID="{D2713C09-F37B-43C5-9FA4-BF97A7DEF007}" presName="LevelTwoTextNode" presStyleLbl="node2" presStyleIdx="0" presStyleCnt="2" custScaleX="166617" custScaleY="233972" custLinFactNeighborX="21250" custLinFactNeighborY="-764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10E087-6FBE-4DF3-BE70-ECFE17C4E46F}" type="pres">
      <dgm:prSet presAssocID="{D2713C09-F37B-43C5-9FA4-BF97A7DEF007}" presName="level3hierChild" presStyleCnt="0"/>
      <dgm:spPr/>
    </dgm:pt>
    <dgm:pt modelId="{4B027318-74E7-4AE8-81A2-81472B2DCEAD}" type="pres">
      <dgm:prSet presAssocID="{94CC2680-0FEA-4774-A71E-88654AF7FDC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8DFF360-9A32-4D28-A549-296E860A27FE}" type="pres">
      <dgm:prSet presAssocID="{94CC2680-0FEA-4774-A71E-88654AF7FDC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A3E273C7-5670-4313-9C5C-D7A5605A2C4E}" type="pres">
      <dgm:prSet presAssocID="{46912148-1A2C-4498-8E77-4D2EB93CEF09}" presName="root2" presStyleCnt="0"/>
      <dgm:spPr/>
    </dgm:pt>
    <dgm:pt modelId="{9B8B80B0-B774-4909-A997-946DA4211AD9}" type="pres">
      <dgm:prSet presAssocID="{46912148-1A2C-4498-8E77-4D2EB93CEF09}" presName="LevelTwoTextNode" presStyleLbl="node2" presStyleIdx="1" presStyleCnt="2" custScaleX="166617" custScaleY="245111" custLinFactNeighborX="21250" custLinFactNeighborY="731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7FF6C7-BB0B-4007-8687-BDF631CD351E}" type="pres">
      <dgm:prSet presAssocID="{46912148-1A2C-4498-8E77-4D2EB93CEF09}" presName="level3hierChild" presStyleCnt="0"/>
      <dgm:spPr/>
    </dgm:pt>
  </dgm:ptLst>
  <dgm:cxnLst>
    <dgm:cxn modelId="{1F2DE230-2510-456E-AF20-0E3BD2E1AD58}" type="presOf" srcId="{46912148-1A2C-4498-8E77-4D2EB93CEF09}" destId="{9B8B80B0-B774-4909-A997-946DA4211AD9}" srcOrd="0" destOrd="0" presId="urn:microsoft.com/office/officeart/2005/8/layout/hierarchy2"/>
    <dgm:cxn modelId="{D03BF720-4800-4176-9494-D0F9C91A6D51}" type="presOf" srcId="{556559BB-8A4A-493A-B065-04CB7CF0B8F2}" destId="{C2A03DCF-AD87-4C27-A5D3-0B03684E3520}" srcOrd="0" destOrd="0" presId="urn:microsoft.com/office/officeart/2005/8/layout/hierarchy2"/>
    <dgm:cxn modelId="{40A02324-C50A-49B4-8F32-F5E604C3C948}" srcId="{5497C173-83DE-4ABB-A2CE-882FEBCCA85F}" destId="{46912148-1A2C-4498-8E77-4D2EB93CEF09}" srcOrd="1" destOrd="0" parTransId="{94CC2680-0FEA-4774-A71E-88654AF7FDC4}" sibTransId="{66E509DC-7AB4-4F1A-BA88-8DD1F4238A8F}"/>
    <dgm:cxn modelId="{93469B8B-BE01-40E1-99F4-A2CE923C380D}" type="presOf" srcId="{94CC2680-0FEA-4774-A71E-88654AF7FDC4}" destId="{E8DFF360-9A32-4D28-A549-296E860A27FE}" srcOrd="1" destOrd="0" presId="urn:microsoft.com/office/officeart/2005/8/layout/hierarchy2"/>
    <dgm:cxn modelId="{8EEA9832-D330-4A15-9A6D-1F2F2C6C6B89}" type="presOf" srcId="{5497C173-83DE-4ABB-A2CE-882FEBCCA85F}" destId="{505412B1-DDE2-4E95-BE55-983E1D6DAD51}" srcOrd="0" destOrd="0" presId="urn:microsoft.com/office/officeart/2005/8/layout/hierarchy2"/>
    <dgm:cxn modelId="{9BB4C7FA-5551-48EF-8B54-A639CF47A598}" type="presOf" srcId="{556559BB-8A4A-493A-B065-04CB7CF0B8F2}" destId="{2CB98E72-C216-47DD-819E-CE87DAA5038E}" srcOrd="1" destOrd="0" presId="urn:microsoft.com/office/officeart/2005/8/layout/hierarchy2"/>
    <dgm:cxn modelId="{195B1A2C-28A1-49F6-82F9-1BDF0424A9CF}" srcId="{4C8293BF-5E98-4739-AB59-0080418AA681}" destId="{5497C173-83DE-4ABB-A2CE-882FEBCCA85F}" srcOrd="0" destOrd="0" parTransId="{7E27DE1F-EFAF-4BCA-B798-0511A3DD0138}" sibTransId="{350508A7-F50F-4378-83B7-478DD54A0712}"/>
    <dgm:cxn modelId="{4DC0BAA3-C819-4557-8522-0452BA1C2B51}" type="presOf" srcId="{94CC2680-0FEA-4774-A71E-88654AF7FDC4}" destId="{4B027318-74E7-4AE8-81A2-81472B2DCEAD}" srcOrd="0" destOrd="0" presId="urn:microsoft.com/office/officeart/2005/8/layout/hierarchy2"/>
    <dgm:cxn modelId="{3C2610B4-B39A-4EB9-967E-61910AEBE623}" srcId="{5497C173-83DE-4ABB-A2CE-882FEBCCA85F}" destId="{D2713C09-F37B-43C5-9FA4-BF97A7DEF007}" srcOrd="0" destOrd="0" parTransId="{556559BB-8A4A-493A-B065-04CB7CF0B8F2}" sibTransId="{6E2DC00A-B913-4357-9BF1-84F146C3CAD8}"/>
    <dgm:cxn modelId="{7A99A179-18FE-486E-8BAE-CDD34BADE005}" type="presOf" srcId="{4C8293BF-5E98-4739-AB59-0080418AA681}" destId="{DD52A939-4C97-4B17-8F9F-158AFD043619}" srcOrd="0" destOrd="0" presId="urn:microsoft.com/office/officeart/2005/8/layout/hierarchy2"/>
    <dgm:cxn modelId="{B32F0C3F-7291-4EAE-966D-8566B57E206E}" type="presOf" srcId="{D2713C09-F37B-43C5-9FA4-BF97A7DEF007}" destId="{1CD91987-2913-4A9F-8913-EBDA3F4031C5}" srcOrd="0" destOrd="0" presId="urn:microsoft.com/office/officeart/2005/8/layout/hierarchy2"/>
    <dgm:cxn modelId="{AA2F1C35-61CF-487D-94EF-50B1335DCBF7}" type="presParOf" srcId="{DD52A939-4C97-4B17-8F9F-158AFD043619}" destId="{5C85D284-D995-4D66-9A29-42F875DADCF7}" srcOrd="0" destOrd="0" presId="urn:microsoft.com/office/officeart/2005/8/layout/hierarchy2"/>
    <dgm:cxn modelId="{28FF7176-C275-4AA9-9EFF-77C37A3BDEB0}" type="presParOf" srcId="{5C85D284-D995-4D66-9A29-42F875DADCF7}" destId="{505412B1-DDE2-4E95-BE55-983E1D6DAD51}" srcOrd="0" destOrd="0" presId="urn:microsoft.com/office/officeart/2005/8/layout/hierarchy2"/>
    <dgm:cxn modelId="{4456B57E-443A-4772-8E1F-6D6B1152858E}" type="presParOf" srcId="{5C85D284-D995-4D66-9A29-42F875DADCF7}" destId="{3C1608F2-285D-43CC-9716-708BB8322B25}" srcOrd="1" destOrd="0" presId="urn:microsoft.com/office/officeart/2005/8/layout/hierarchy2"/>
    <dgm:cxn modelId="{92DCE747-2E50-4071-AC8B-6953C31FBFED}" type="presParOf" srcId="{3C1608F2-285D-43CC-9716-708BB8322B25}" destId="{C2A03DCF-AD87-4C27-A5D3-0B03684E3520}" srcOrd="0" destOrd="0" presId="urn:microsoft.com/office/officeart/2005/8/layout/hierarchy2"/>
    <dgm:cxn modelId="{179908DE-E93C-434E-87DB-496A2BC0B6A3}" type="presParOf" srcId="{C2A03DCF-AD87-4C27-A5D3-0B03684E3520}" destId="{2CB98E72-C216-47DD-819E-CE87DAA5038E}" srcOrd="0" destOrd="0" presId="urn:microsoft.com/office/officeart/2005/8/layout/hierarchy2"/>
    <dgm:cxn modelId="{2AC6074E-6BD3-46AD-AA79-52143228C673}" type="presParOf" srcId="{3C1608F2-285D-43CC-9716-708BB8322B25}" destId="{C47A19C6-2BF4-4909-9194-E12C88692326}" srcOrd="1" destOrd="0" presId="urn:microsoft.com/office/officeart/2005/8/layout/hierarchy2"/>
    <dgm:cxn modelId="{A86584D0-0D02-4F06-B9B8-F372ADEC4C5D}" type="presParOf" srcId="{C47A19C6-2BF4-4909-9194-E12C88692326}" destId="{1CD91987-2913-4A9F-8913-EBDA3F4031C5}" srcOrd="0" destOrd="0" presId="urn:microsoft.com/office/officeart/2005/8/layout/hierarchy2"/>
    <dgm:cxn modelId="{E13ACAC7-7E7F-494E-B004-16A10D2CB8A4}" type="presParOf" srcId="{C47A19C6-2BF4-4909-9194-E12C88692326}" destId="{5010E087-6FBE-4DF3-BE70-ECFE17C4E46F}" srcOrd="1" destOrd="0" presId="urn:microsoft.com/office/officeart/2005/8/layout/hierarchy2"/>
    <dgm:cxn modelId="{CD0CDF26-D113-411B-A6FF-7D64F4449AFD}" type="presParOf" srcId="{3C1608F2-285D-43CC-9716-708BB8322B25}" destId="{4B027318-74E7-4AE8-81A2-81472B2DCEAD}" srcOrd="2" destOrd="0" presId="urn:microsoft.com/office/officeart/2005/8/layout/hierarchy2"/>
    <dgm:cxn modelId="{2BF52196-4643-4E53-A29E-464A1DCF6E24}" type="presParOf" srcId="{4B027318-74E7-4AE8-81A2-81472B2DCEAD}" destId="{E8DFF360-9A32-4D28-A549-296E860A27FE}" srcOrd="0" destOrd="0" presId="urn:microsoft.com/office/officeart/2005/8/layout/hierarchy2"/>
    <dgm:cxn modelId="{69D8D4EB-8228-4A23-9858-A79B1C999A97}" type="presParOf" srcId="{3C1608F2-285D-43CC-9716-708BB8322B25}" destId="{A3E273C7-5670-4313-9C5C-D7A5605A2C4E}" srcOrd="3" destOrd="0" presId="urn:microsoft.com/office/officeart/2005/8/layout/hierarchy2"/>
    <dgm:cxn modelId="{315BA26D-1DFB-4E9D-8393-21F0BE588DBC}" type="presParOf" srcId="{A3E273C7-5670-4313-9C5C-D7A5605A2C4E}" destId="{9B8B80B0-B774-4909-A997-946DA4211AD9}" srcOrd="0" destOrd="0" presId="urn:microsoft.com/office/officeart/2005/8/layout/hierarchy2"/>
    <dgm:cxn modelId="{A8AF48EC-CA8E-4922-A296-73FB6FE04793}" type="presParOf" srcId="{A3E273C7-5670-4313-9C5C-D7A5605A2C4E}" destId="{9D7FF6C7-BB0B-4007-8687-BDF631CD351E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F9D999-1D99-4D4A-9EA2-005C3147A6DD}" type="doc">
      <dgm:prSet loTypeId="urn:microsoft.com/office/officeart/2005/8/layout/h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3F1DBEC-3517-4868-91A3-2A39500D2DA7}">
      <dgm:prSet phldrT="[Text]" custT="1"/>
      <dgm:spPr/>
      <dgm:t>
        <a:bodyPr/>
        <a:lstStyle/>
        <a:p>
          <a:pPr algn="ctr" rtl="1"/>
          <a:r>
            <a:rPr lang="fa-IR" sz="1200" b="1" dirty="0" smtClean="0">
              <a:cs typeface="B Titr" pitchFamily="2" charset="-78"/>
            </a:rPr>
            <a:t>اصل دوم : جذابیت وتنوع برنامه ها </a:t>
          </a:r>
          <a:endParaRPr lang="en-US" sz="1200" b="1" dirty="0">
            <a:cs typeface="B Titr" pitchFamily="2" charset="-78"/>
          </a:endParaRPr>
        </a:p>
      </dgm:t>
    </dgm:pt>
    <dgm:pt modelId="{78756886-4FF7-402D-B071-C2B39267AC62}" type="parTrans" cxnId="{82F22B3F-71CD-4567-8432-0BC91D11EA46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0D3ACD01-D7ED-48AA-BCDE-6D6B2E6CE1DC}" type="sibTrans" cxnId="{82F22B3F-71CD-4567-8432-0BC91D11EA46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99F31753-F68A-49BF-A1F8-57B15DE17C9C}">
      <dgm:prSet phldrT="[Text]" custT="1"/>
      <dgm:spPr>
        <a:solidFill>
          <a:schemeClr val="bg1"/>
        </a:solidFill>
      </dgm:spPr>
      <dgm:t>
        <a:bodyPr/>
        <a:lstStyle/>
        <a:p>
          <a:pPr algn="r" rtl="1"/>
          <a:r>
            <a:rPr lang="fa-IR" sz="1200" b="1" dirty="0" smtClean="0">
              <a:cs typeface="B Mitra" pitchFamily="2" charset="-78"/>
            </a:rPr>
            <a:t>جذاب ومتنوع باشند به گونه ای که اسباب جذب مخاطب را فراهم نماید واز ایجاد حس «تکراری بودن» و «دلزدگی» برنامه ها جلوگیری نماید </a:t>
          </a:r>
          <a:endParaRPr lang="en-US" sz="1200" b="1" dirty="0">
            <a:cs typeface="B Mitra" pitchFamily="2" charset="-78"/>
          </a:endParaRPr>
        </a:p>
      </dgm:t>
    </dgm:pt>
    <dgm:pt modelId="{50095394-65BA-4F0B-8AD9-F7D7AAC99D16}" type="parTrans" cxnId="{77AACE99-0A05-4F43-AD1A-45257B26BDD8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6009E9EA-6A62-4FBC-AD08-EEC02D9E98A7}" type="sibTrans" cxnId="{77AACE99-0A05-4F43-AD1A-45257B26BDD8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99161300-6354-4AC7-BFF2-AC6E5B9DBDAD}">
      <dgm:prSet phldrT="[Text]" custT="1"/>
      <dgm:spPr/>
      <dgm:t>
        <a:bodyPr/>
        <a:lstStyle/>
        <a:p>
          <a:pPr algn="ctr" rtl="1"/>
          <a:r>
            <a:rPr lang="fa-IR" sz="1200" b="1" dirty="0" smtClean="0">
              <a:cs typeface="B Titr" pitchFamily="2" charset="-78"/>
            </a:rPr>
            <a:t>اصل چهارم : محبت حداکثری : </a:t>
          </a:r>
          <a:endParaRPr lang="en-US" sz="1200" b="1" dirty="0">
            <a:cs typeface="B Titr" pitchFamily="2" charset="-78"/>
          </a:endParaRPr>
        </a:p>
      </dgm:t>
    </dgm:pt>
    <dgm:pt modelId="{1AFC2CC0-C01A-4FF1-AA0F-87EDDC6009A3}" type="parTrans" cxnId="{05F264E1-633D-4438-849F-1C265D3B448E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8B27D032-FF03-44DA-B581-2EFD18216AC6}" type="sibTrans" cxnId="{05F264E1-633D-4438-849F-1C265D3B448E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C61AACDB-8F3D-4EFC-9E00-66B3A3D41933}">
      <dgm:prSet phldrT="[Text]" custT="1"/>
      <dgm:spPr>
        <a:solidFill>
          <a:schemeClr val="bg1"/>
        </a:solidFill>
      </dgm:spPr>
      <dgm:t>
        <a:bodyPr/>
        <a:lstStyle/>
        <a:p>
          <a:pPr algn="r" rtl="1"/>
          <a:r>
            <a:rPr lang="fa-IR" sz="1200" b="1" dirty="0" smtClean="0">
              <a:cs typeface="B Mitra" pitchFamily="2" charset="-78"/>
            </a:rPr>
            <a:t>پرهیز افراط وتفریط </a:t>
          </a:r>
          <a:endParaRPr lang="en-US" sz="1200" b="1" dirty="0">
            <a:cs typeface="B Mitra" pitchFamily="2" charset="-78"/>
          </a:endParaRPr>
        </a:p>
      </dgm:t>
    </dgm:pt>
    <dgm:pt modelId="{9181169E-A15E-45D8-ABF8-C5891A192854}" type="parTrans" cxnId="{36E24558-6363-4CAF-A481-23C1392EAD78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7E1F22D7-B5E9-413E-A9D0-93E003499A5F}" type="sibTrans" cxnId="{36E24558-6363-4CAF-A481-23C1392EAD78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F0558140-39AC-4B66-BF55-3A28314FC996}">
      <dgm:prSet custT="1"/>
      <dgm:spPr/>
      <dgm:t>
        <a:bodyPr/>
        <a:lstStyle/>
        <a:p>
          <a:pPr algn="ctr" rtl="1"/>
          <a:r>
            <a:rPr lang="fa-IR" sz="1200" b="1" dirty="0" smtClean="0">
              <a:cs typeface="B Titr" pitchFamily="2" charset="-78"/>
            </a:rPr>
            <a:t>اصل سوم : تشویق حداکثری</a:t>
          </a:r>
          <a:endParaRPr lang="en-US" sz="1200" b="1" dirty="0">
            <a:cs typeface="B Titr" pitchFamily="2" charset="-78"/>
          </a:endParaRPr>
        </a:p>
      </dgm:t>
    </dgm:pt>
    <dgm:pt modelId="{7744A535-FCF1-4D8C-846A-7D618E00A7E7}" type="parTrans" cxnId="{FB38043F-30A8-4784-A81E-CC61BBD667D7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2A3B169E-F13A-4FEC-A042-6E3BD70DE698}" type="sibTrans" cxnId="{FB38043F-30A8-4784-A81E-CC61BBD667D7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BD2D964F-B354-4985-94B9-404260CA1548}">
      <dgm:prSet phldrT="[Text]" custT="1"/>
      <dgm:spPr/>
      <dgm:t>
        <a:bodyPr/>
        <a:lstStyle/>
        <a:p>
          <a:pPr algn="ctr" rtl="1"/>
          <a:r>
            <a:rPr lang="fa-IR" sz="1200" b="1" dirty="0" smtClean="0">
              <a:cs typeface="B Titr" pitchFamily="2" charset="-78"/>
            </a:rPr>
            <a:t>اصل اول : ارتباط گیری </a:t>
          </a:r>
          <a:endParaRPr lang="en-US" sz="1200" b="1" dirty="0">
            <a:cs typeface="B Titr" pitchFamily="2" charset="-78"/>
          </a:endParaRPr>
        </a:p>
      </dgm:t>
    </dgm:pt>
    <dgm:pt modelId="{7B3B8C14-498C-44D0-BE16-74774940E913}" type="sibTrans" cxnId="{B9AFA80D-9795-477D-9737-BF3E5EE42AC3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91860B4C-4B22-49EA-B969-7A2E1A26DC4A}" type="parTrans" cxnId="{B9AFA80D-9795-477D-9737-BF3E5EE42AC3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8844A64D-A86B-4F9A-8EB6-3001BD3E1A09}">
      <dgm:prSet phldrT="[Text]" custT="1"/>
      <dgm:spPr>
        <a:solidFill>
          <a:schemeClr val="bg1"/>
        </a:solidFill>
      </dgm:spPr>
      <dgm:t>
        <a:bodyPr/>
        <a:lstStyle/>
        <a:p>
          <a:pPr algn="r" rtl="1"/>
          <a:r>
            <a:rPr lang="fa-IR" sz="1200" b="1" dirty="0" smtClean="0">
              <a:cs typeface="B Mitra" pitchFamily="2" charset="-78"/>
            </a:rPr>
            <a:t>ارتباط کلامی </a:t>
          </a:r>
          <a:endParaRPr lang="en-US" sz="1200" b="1" dirty="0">
            <a:cs typeface="B Mitra" pitchFamily="2" charset="-78"/>
          </a:endParaRPr>
        </a:p>
      </dgm:t>
    </dgm:pt>
    <dgm:pt modelId="{52DAD6C6-8F95-465A-9EAD-E2D502D323EA}" type="sibTrans" cxnId="{E9770675-B613-419F-93F0-81F387446D9F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8D0E63B7-C8DD-4D9F-AF59-2AB21A4F70E2}" type="parTrans" cxnId="{E9770675-B613-419F-93F0-81F387446D9F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9FAFC964-8324-48BF-A205-55C79A770CDF}">
      <dgm:prSet custT="1"/>
      <dgm:spPr>
        <a:solidFill>
          <a:schemeClr val="bg1"/>
        </a:solidFill>
      </dgm:spPr>
      <dgm:t>
        <a:bodyPr/>
        <a:lstStyle/>
        <a:p>
          <a:pPr algn="r" rtl="1"/>
          <a:r>
            <a:rPr lang="fa-IR" sz="1200" b="1" dirty="0" smtClean="0">
              <a:cs typeface="B Mitra" pitchFamily="2" charset="-78"/>
            </a:rPr>
            <a:t>فضای ارتباط</a:t>
          </a:r>
          <a:endParaRPr lang="en-US" sz="1200" b="1" dirty="0">
            <a:cs typeface="B Mitra" pitchFamily="2" charset="-78"/>
          </a:endParaRPr>
        </a:p>
      </dgm:t>
    </dgm:pt>
    <dgm:pt modelId="{2E23D8DF-F1CA-4B69-B783-6F0ED3C92C0B}" type="parTrans" cxnId="{9665B206-4FB7-4441-8FA2-023904C3B5CB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7771BAAE-6A74-4A78-A57C-B44127CF99A6}" type="sibTrans" cxnId="{9665B206-4FB7-4441-8FA2-023904C3B5CB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9334A2C7-2552-4202-90BB-667FE54994C4}">
      <dgm:prSet custT="1"/>
      <dgm:spPr>
        <a:solidFill>
          <a:schemeClr val="bg1"/>
        </a:solidFill>
      </dgm:spPr>
      <dgm:t>
        <a:bodyPr/>
        <a:lstStyle/>
        <a:p>
          <a:pPr algn="r" rtl="1"/>
          <a:r>
            <a:rPr lang="fa-IR" sz="1200" b="1" dirty="0" smtClean="0">
              <a:cs typeface="B Mitra" pitchFamily="2" charset="-78"/>
            </a:rPr>
            <a:t>خوب گوش دادن ، خوب سخن گفتن ، سخن خوب گفتن و... </a:t>
          </a:r>
        </a:p>
      </dgm:t>
    </dgm:pt>
    <dgm:pt modelId="{F325EC5E-72F2-431A-B74E-02EBC2127F8E}" type="parTrans" cxnId="{734EB768-4430-4ACC-86DE-6CAACE450F4D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786ED068-C217-44D9-A249-EF551F42C6B0}" type="sibTrans" cxnId="{734EB768-4430-4ACC-86DE-6CAACE450F4D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B3963FF5-78DC-4990-BE36-2BBD5C627433}">
      <dgm:prSet custT="1"/>
      <dgm:spPr>
        <a:solidFill>
          <a:schemeClr val="bg1"/>
        </a:solidFill>
      </dgm:spPr>
      <dgm:t>
        <a:bodyPr/>
        <a:lstStyle/>
        <a:p>
          <a:pPr algn="r" rtl="1"/>
          <a:r>
            <a:rPr lang="fa-IR" sz="1200" b="1" dirty="0" smtClean="0">
              <a:cs typeface="B Mitra" pitchFamily="2" charset="-78"/>
            </a:rPr>
            <a:t>تشویق کلی نباشد</a:t>
          </a:r>
          <a:endParaRPr lang="en-US" sz="1200" b="1" dirty="0">
            <a:cs typeface="B Mitra" pitchFamily="2" charset="-78"/>
          </a:endParaRPr>
        </a:p>
      </dgm:t>
    </dgm:pt>
    <dgm:pt modelId="{C8C20465-F02C-4457-84E1-E912E43B3C17}" type="parTrans" cxnId="{F187C6F4-C75A-4EF2-9D14-6733B07F4F27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C3DB8CE5-1E16-4EFD-98DA-94EAD7BCE571}" type="sibTrans" cxnId="{F187C6F4-C75A-4EF2-9D14-6733B07F4F27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A75A355A-B86F-49A6-9DAE-3FEAC4B21843}">
      <dgm:prSet custT="1"/>
      <dgm:spPr>
        <a:solidFill>
          <a:schemeClr val="bg1"/>
        </a:solidFill>
      </dgm:spPr>
      <dgm:t>
        <a:bodyPr/>
        <a:lstStyle/>
        <a:p>
          <a:pPr algn="r" rtl="1"/>
          <a:r>
            <a:rPr lang="fa-IR" sz="1200" b="1" dirty="0" smtClean="0">
              <a:cs typeface="B Mitra" pitchFamily="2" charset="-78"/>
            </a:rPr>
            <a:t>مخاطب در به وجود آمدن عامل تشویق نقش داشته باشد </a:t>
          </a:r>
          <a:endParaRPr lang="en-US" sz="1200" b="1" dirty="0">
            <a:cs typeface="B Mitra" pitchFamily="2" charset="-78"/>
          </a:endParaRPr>
        </a:p>
      </dgm:t>
    </dgm:pt>
    <dgm:pt modelId="{0FE1AD00-7F4B-4E61-9519-D4F4BD83B8B8}" type="parTrans" cxnId="{7A9866F4-E29C-478A-B50B-4486168B5F9D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FA6225F8-C630-4915-998E-EA4EAB9DC780}" type="sibTrans" cxnId="{7A9866F4-E29C-478A-B50B-4486168B5F9D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BCCB40F4-3DDB-472E-89D3-E3DB352F99EC}">
      <dgm:prSet custT="1"/>
      <dgm:spPr>
        <a:solidFill>
          <a:schemeClr val="bg1"/>
        </a:solidFill>
      </dgm:spPr>
      <dgm:t>
        <a:bodyPr/>
        <a:lstStyle/>
        <a:p>
          <a:pPr algn="r" rtl="1"/>
          <a:r>
            <a:rPr lang="fa-IR" sz="1200" b="1" dirty="0" smtClean="0">
              <a:cs typeface="B Mitra" pitchFamily="2" charset="-78"/>
            </a:rPr>
            <a:t>نباید به شکل رشوه وتطمیع باشد </a:t>
          </a:r>
          <a:endParaRPr lang="en-US" sz="1200" b="1" dirty="0">
            <a:cs typeface="B Mitra" pitchFamily="2" charset="-78"/>
          </a:endParaRPr>
        </a:p>
      </dgm:t>
    </dgm:pt>
    <dgm:pt modelId="{D47F96D6-DF8F-441E-A840-B00145BA0B03}" type="parTrans" cxnId="{5E33E057-632B-4DE5-AD6E-C8D70AF9C86A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BB4E5AD9-A8AB-4097-939E-8E1723001333}" type="sibTrans" cxnId="{5E33E057-632B-4DE5-AD6E-C8D70AF9C86A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E6339E54-7DDC-4C57-B04E-72CC32A31F51}">
      <dgm:prSet custT="1"/>
      <dgm:spPr>
        <a:solidFill>
          <a:schemeClr val="bg1"/>
        </a:solidFill>
      </dgm:spPr>
      <dgm:t>
        <a:bodyPr/>
        <a:lstStyle/>
        <a:p>
          <a:pPr algn="r" rtl="1"/>
          <a:r>
            <a:rPr lang="fa-IR" sz="1200" b="1" dirty="0" smtClean="0">
              <a:cs typeface="B Mitra" pitchFamily="2" charset="-78"/>
            </a:rPr>
            <a:t>شیوه ابراز محبت </a:t>
          </a:r>
          <a:endParaRPr lang="en-US" sz="1200" b="1" dirty="0">
            <a:cs typeface="B Mitra" pitchFamily="2" charset="-78"/>
          </a:endParaRPr>
        </a:p>
      </dgm:t>
    </dgm:pt>
    <dgm:pt modelId="{753A8123-FB77-4AD1-AFD9-523597999F4C}" type="parTrans" cxnId="{AE1E0894-E7CE-430F-B033-013C21A1D670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1B063459-D239-46BD-B12D-C4758A9A5674}" type="sibTrans" cxnId="{AE1E0894-E7CE-430F-B033-013C21A1D670}">
      <dgm:prSet/>
      <dgm:spPr/>
      <dgm:t>
        <a:bodyPr/>
        <a:lstStyle/>
        <a:p>
          <a:pPr algn="r" rtl="1"/>
          <a:endParaRPr lang="en-US" sz="1200" b="1">
            <a:cs typeface="B Mitra" pitchFamily="2" charset="-78"/>
          </a:endParaRPr>
        </a:p>
      </dgm:t>
    </dgm:pt>
    <dgm:pt modelId="{EA962DB7-94CA-495A-9272-26EBE16F8CEB}" type="pres">
      <dgm:prSet presAssocID="{24F9D999-1D99-4D4A-9EA2-005C3147A6DD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687045-655F-462A-9303-22494D45DE7B}" type="pres">
      <dgm:prSet presAssocID="{24F9D999-1D99-4D4A-9EA2-005C3147A6DD}" presName="tSp" presStyleCnt="0"/>
      <dgm:spPr/>
    </dgm:pt>
    <dgm:pt modelId="{91553CF8-3A04-48AD-85C1-A91128446616}" type="pres">
      <dgm:prSet presAssocID="{24F9D999-1D99-4D4A-9EA2-005C3147A6DD}" presName="bSp" presStyleCnt="0"/>
      <dgm:spPr/>
    </dgm:pt>
    <dgm:pt modelId="{9C7437D2-ABA2-4F85-BADF-087535934CC6}" type="pres">
      <dgm:prSet presAssocID="{24F9D999-1D99-4D4A-9EA2-005C3147A6DD}" presName="process" presStyleCnt="0"/>
      <dgm:spPr/>
    </dgm:pt>
    <dgm:pt modelId="{42BC4E58-B554-4168-BEFD-F477D2F5741D}" type="pres">
      <dgm:prSet presAssocID="{BD2D964F-B354-4985-94B9-404260CA1548}" presName="composite1" presStyleCnt="0"/>
      <dgm:spPr/>
    </dgm:pt>
    <dgm:pt modelId="{01B0351A-CBD5-4D99-B315-CEAC6AF61BEE}" type="pres">
      <dgm:prSet presAssocID="{BD2D964F-B354-4985-94B9-404260CA1548}" presName="dummyNode1" presStyleLbl="node1" presStyleIdx="0" presStyleCnt="4"/>
      <dgm:spPr/>
    </dgm:pt>
    <dgm:pt modelId="{A474D22B-0A2B-4A7A-A8BA-5FC4111C0068}" type="pres">
      <dgm:prSet presAssocID="{BD2D964F-B354-4985-94B9-404260CA1548}" presName="childNode1" presStyleLbl="bgAcc1" presStyleIdx="0" presStyleCnt="4" custScaleY="169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1CF52-87A4-4BD3-8A4C-8D4D6AC025A7}" type="pres">
      <dgm:prSet presAssocID="{BD2D964F-B354-4985-94B9-404260CA1548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0DDBD-2B0F-44C8-B145-2EA80CB42AF4}" type="pres">
      <dgm:prSet presAssocID="{BD2D964F-B354-4985-94B9-404260CA1548}" presName="parentNode1" presStyleLbl="node1" presStyleIdx="0" presStyleCnt="4" custLinFactNeighborX="5900" custLinFactNeighborY="2749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43A44-5DBE-40FD-B55F-F15070856E3C}" type="pres">
      <dgm:prSet presAssocID="{BD2D964F-B354-4985-94B9-404260CA1548}" presName="connSite1" presStyleCnt="0"/>
      <dgm:spPr/>
    </dgm:pt>
    <dgm:pt modelId="{6CC46ABF-9499-4321-84D9-5E2D4381FDB2}" type="pres">
      <dgm:prSet presAssocID="{7B3B8C14-498C-44D0-BE16-74774940E913}" presName="Name9" presStyleLbl="sibTrans2D1" presStyleIdx="0" presStyleCnt="3"/>
      <dgm:spPr/>
      <dgm:t>
        <a:bodyPr/>
        <a:lstStyle/>
        <a:p>
          <a:endParaRPr lang="en-US"/>
        </a:p>
      </dgm:t>
    </dgm:pt>
    <dgm:pt modelId="{F474413E-8312-49CD-9D51-86485E76506F}" type="pres">
      <dgm:prSet presAssocID="{D3F1DBEC-3517-4868-91A3-2A39500D2DA7}" presName="composite2" presStyleCnt="0"/>
      <dgm:spPr/>
    </dgm:pt>
    <dgm:pt modelId="{0E84AEC4-3EDC-402A-915F-0E071E757DF5}" type="pres">
      <dgm:prSet presAssocID="{D3F1DBEC-3517-4868-91A3-2A39500D2DA7}" presName="dummyNode2" presStyleLbl="node1" presStyleIdx="0" presStyleCnt="4"/>
      <dgm:spPr/>
    </dgm:pt>
    <dgm:pt modelId="{265CBD6B-DD64-4B32-929D-999FC07196AB}" type="pres">
      <dgm:prSet presAssocID="{D3F1DBEC-3517-4868-91A3-2A39500D2DA7}" presName="childNode2" presStyleLbl="bgAcc1" presStyleIdx="1" presStyleCnt="4" custScaleY="168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0D4EF0-4F55-4013-BCA5-AD57FC5BE00D}" type="pres">
      <dgm:prSet presAssocID="{D3F1DBEC-3517-4868-91A3-2A39500D2DA7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D48332-4719-4816-8253-95CFED8873EA}" type="pres">
      <dgm:prSet presAssocID="{D3F1DBEC-3517-4868-91A3-2A39500D2DA7}" presName="parentNode2" presStyleLbl="node1" presStyleIdx="1" presStyleCnt="4" custLinFactNeighborX="-6594" custLinFactNeighborY="-416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A4B3E7-FFA4-40A8-8F0C-3E8620382E0F}" type="pres">
      <dgm:prSet presAssocID="{D3F1DBEC-3517-4868-91A3-2A39500D2DA7}" presName="connSite2" presStyleCnt="0"/>
      <dgm:spPr/>
    </dgm:pt>
    <dgm:pt modelId="{617D9C4B-F177-4EE2-9ECD-425F082B9428}" type="pres">
      <dgm:prSet presAssocID="{0D3ACD01-D7ED-48AA-BCDE-6D6B2E6CE1DC}" presName="Name18" presStyleLbl="sibTrans2D1" presStyleIdx="1" presStyleCnt="3"/>
      <dgm:spPr/>
      <dgm:t>
        <a:bodyPr/>
        <a:lstStyle/>
        <a:p>
          <a:endParaRPr lang="en-US"/>
        </a:p>
      </dgm:t>
    </dgm:pt>
    <dgm:pt modelId="{42D64F7E-D5FD-4819-A30D-42D7F611C606}" type="pres">
      <dgm:prSet presAssocID="{F0558140-39AC-4B66-BF55-3A28314FC996}" presName="composite1" presStyleCnt="0"/>
      <dgm:spPr/>
    </dgm:pt>
    <dgm:pt modelId="{9BD4449C-B385-448B-95A5-A38CAF491231}" type="pres">
      <dgm:prSet presAssocID="{F0558140-39AC-4B66-BF55-3A28314FC996}" presName="dummyNode1" presStyleLbl="node1" presStyleIdx="1" presStyleCnt="4"/>
      <dgm:spPr/>
    </dgm:pt>
    <dgm:pt modelId="{FFA53167-47B7-46BD-931D-23CA2DAE1449}" type="pres">
      <dgm:prSet presAssocID="{F0558140-39AC-4B66-BF55-3A28314FC996}" presName="childNode1" presStyleLbl="bgAcc1" presStyleIdx="2" presStyleCnt="4" custScaleY="157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6AE780-B4ED-4AED-A8C9-E883D6776E7F}" type="pres">
      <dgm:prSet presAssocID="{F0558140-39AC-4B66-BF55-3A28314FC996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857A6-80EA-4440-9916-C71AAADF8FD8}" type="pres">
      <dgm:prSet presAssocID="{F0558140-39AC-4B66-BF55-3A28314FC996}" presName="parentNode1" presStyleLbl="node1" presStyleIdx="2" presStyleCnt="4" custLinFactNeighborY="202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BD930-A9E0-4B63-A19F-8FE560D5FEA5}" type="pres">
      <dgm:prSet presAssocID="{F0558140-39AC-4B66-BF55-3A28314FC996}" presName="connSite1" presStyleCnt="0"/>
      <dgm:spPr/>
    </dgm:pt>
    <dgm:pt modelId="{9384C7FD-AB6D-4129-B4F9-882BB164BE09}" type="pres">
      <dgm:prSet presAssocID="{2A3B169E-F13A-4FEC-A042-6E3BD70DE698}" presName="Name9" presStyleLbl="sibTrans2D1" presStyleIdx="2" presStyleCnt="3"/>
      <dgm:spPr/>
      <dgm:t>
        <a:bodyPr/>
        <a:lstStyle/>
        <a:p>
          <a:endParaRPr lang="en-US"/>
        </a:p>
      </dgm:t>
    </dgm:pt>
    <dgm:pt modelId="{BB8BC2ED-35C1-40CE-9C92-D29D35FA47FB}" type="pres">
      <dgm:prSet presAssocID="{99161300-6354-4AC7-BFF2-AC6E5B9DBDAD}" presName="composite2" presStyleCnt="0"/>
      <dgm:spPr/>
    </dgm:pt>
    <dgm:pt modelId="{F67C44DC-7060-45E6-BC3B-D5A213B22214}" type="pres">
      <dgm:prSet presAssocID="{99161300-6354-4AC7-BFF2-AC6E5B9DBDAD}" presName="dummyNode2" presStyleLbl="node1" presStyleIdx="2" presStyleCnt="4"/>
      <dgm:spPr/>
    </dgm:pt>
    <dgm:pt modelId="{A9F2C814-C41D-4253-8E2C-DA2C8DA4C7EC}" type="pres">
      <dgm:prSet presAssocID="{99161300-6354-4AC7-BFF2-AC6E5B9DBDAD}" presName="childNode2" presStyleLbl="bgAcc1" presStyleIdx="3" presStyleCnt="4" custScaleY="157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CDAB8-F5A8-4E69-918D-6F08AD514D6E}" type="pres">
      <dgm:prSet presAssocID="{99161300-6354-4AC7-BFF2-AC6E5B9DBDAD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99D2F9-196B-4736-B600-3A201D8BEFB0}" type="pres">
      <dgm:prSet presAssocID="{99161300-6354-4AC7-BFF2-AC6E5B9DBDAD}" presName="parentNode2" presStyleLbl="node1" presStyleIdx="3" presStyleCnt="4" custLinFactNeighborY="-643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1988D-0AB0-438A-B1E8-19AECB88926F}" type="pres">
      <dgm:prSet presAssocID="{99161300-6354-4AC7-BFF2-AC6E5B9DBDAD}" presName="connSite2" presStyleCnt="0"/>
      <dgm:spPr/>
    </dgm:pt>
  </dgm:ptLst>
  <dgm:cxnLst>
    <dgm:cxn modelId="{734EB768-4430-4ACC-86DE-6CAACE450F4D}" srcId="{BD2D964F-B354-4985-94B9-404260CA1548}" destId="{9334A2C7-2552-4202-90BB-667FE54994C4}" srcOrd="2" destOrd="0" parTransId="{F325EC5E-72F2-431A-B74E-02EBC2127F8E}" sibTransId="{786ED068-C217-44D9-A249-EF551F42C6B0}"/>
    <dgm:cxn modelId="{C405AC9C-2300-4AF2-ACBF-0EA6016F6B4D}" type="presOf" srcId="{BCCB40F4-3DDB-472E-89D3-E3DB352F99EC}" destId="{A9F2C814-C41D-4253-8E2C-DA2C8DA4C7EC}" srcOrd="0" destOrd="1" presId="urn:microsoft.com/office/officeart/2005/8/layout/hProcess4"/>
    <dgm:cxn modelId="{05F264E1-633D-4438-849F-1C265D3B448E}" srcId="{24F9D999-1D99-4D4A-9EA2-005C3147A6DD}" destId="{99161300-6354-4AC7-BFF2-AC6E5B9DBDAD}" srcOrd="3" destOrd="0" parTransId="{1AFC2CC0-C01A-4FF1-AA0F-87EDDC6009A3}" sibTransId="{8B27D032-FF03-44DA-B581-2EFD18216AC6}"/>
    <dgm:cxn modelId="{596C7FE1-4D7F-484E-9329-33AF8571692E}" type="presOf" srcId="{C61AACDB-8F3D-4EFC-9E00-66B3A3D41933}" destId="{D01CDAB8-F5A8-4E69-918D-6F08AD514D6E}" srcOrd="1" destOrd="0" presId="urn:microsoft.com/office/officeart/2005/8/layout/hProcess4"/>
    <dgm:cxn modelId="{3184C102-5379-412F-884F-65B687C8E867}" type="presOf" srcId="{C61AACDB-8F3D-4EFC-9E00-66B3A3D41933}" destId="{A9F2C814-C41D-4253-8E2C-DA2C8DA4C7EC}" srcOrd="0" destOrd="0" presId="urn:microsoft.com/office/officeart/2005/8/layout/hProcess4"/>
    <dgm:cxn modelId="{E9770675-B613-419F-93F0-81F387446D9F}" srcId="{BD2D964F-B354-4985-94B9-404260CA1548}" destId="{8844A64D-A86B-4F9A-8EB6-3001BD3E1A09}" srcOrd="0" destOrd="0" parTransId="{8D0E63B7-C8DD-4D9F-AF59-2AB21A4F70E2}" sibTransId="{52DAD6C6-8F95-465A-9EAD-E2D502D323EA}"/>
    <dgm:cxn modelId="{7A4BA911-6572-4DE1-AAC4-69B180CEB692}" type="presOf" srcId="{8844A64D-A86B-4F9A-8EB6-3001BD3E1A09}" destId="{A474D22B-0A2B-4A7A-A8BA-5FC4111C0068}" srcOrd="0" destOrd="0" presId="urn:microsoft.com/office/officeart/2005/8/layout/hProcess4"/>
    <dgm:cxn modelId="{99EB39AD-1721-45D5-9B81-CBE330F01403}" type="presOf" srcId="{8844A64D-A86B-4F9A-8EB6-3001BD3E1A09}" destId="{1AF1CF52-87A4-4BD3-8A4C-8D4D6AC025A7}" srcOrd="1" destOrd="0" presId="urn:microsoft.com/office/officeart/2005/8/layout/hProcess4"/>
    <dgm:cxn modelId="{F078E809-854E-4235-98EF-20B405F1F334}" type="presOf" srcId="{9334A2C7-2552-4202-90BB-667FE54994C4}" destId="{1AF1CF52-87A4-4BD3-8A4C-8D4D6AC025A7}" srcOrd="1" destOrd="2" presId="urn:microsoft.com/office/officeart/2005/8/layout/hProcess4"/>
    <dgm:cxn modelId="{5E33E057-632B-4DE5-AD6E-C8D70AF9C86A}" srcId="{99161300-6354-4AC7-BFF2-AC6E5B9DBDAD}" destId="{BCCB40F4-3DDB-472E-89D3-E3DB352F99EC}" srcOrd="1" destOrd="0" parTransId="{D47F96D6-DF8F-441E-A840-B00145BA0B03}" sibTransId="{BB4E5AD9-A8AB-4097-939E-8E1723001333}"/>
    <dgm:cxn modelId="{274A863F-9E36-4D29-95B4-DCDF7D80C566}" type="presOf" srcId="{B3963FF5-78DC-4990-BE36-2BBD5C627433}" destId="{256AE780-B4ED-4AED-A8C9-E883D6776E7F}" srcOrd="1" destOrd="0" presId="urn:microsoft.com/office/officeart/2005/8/layout/hProcess4"/>
    <dgm:cxn modelId="{B9AFA80D-9795-477D-9737-BF3E5EE42AC3}" srcId="{24F9D999-1D99-4D4A-9EA2-005C3147A6DD}" destId="{BD2D964F-B354-4985-94B9-404260CA1548}" srcOrd="0" destOrd="0" parTransId="{91860B4C-4B22-49EA-B969-7A2E1A26DC4A}" sibTransId="{7B3B8C14-498C-44D0-BE16-74774940E913}"/>
    <dgm:cxn modelId="{EEAF941D-EA59-4B93-AAE8-5D4B1F9C2C6D}" type="presOf" srcId="{99F31753-F68A-49BF-A1F8-57B15DE17C9C}" destId="{760D4EF0-4F55-4013-BCA5-AD57FC5BE00D}" srcOrd="1" destOrd="0" presId="urn:microsoft.com/office/officeart/2005/8/layout/hProcess4"/>
    <dgm:cxn modelId="{7A9866F4-E29C-478A-B50B-4486168B5F9D}" srcId="{F0558140-39AC-4B66-BF55-3A28314FC996}" destId="{A75A355A-B86F-49A6-9DAE-3FEAC4B21843}" srcOrd="1" destOrd="0" parTransId="{0FE1AD00-7F4B-4E61-9519-D4F4BD83B8B8}" sibTransId="{FA6225F8-C630-4915-998E-EA4EAB9DC780}"/>
    <dgm:cxn modelId="{B66D06EB-F202-4C62-875A-541CF76EDBD3}" type="presOf" srcId="{99F31753-F68A-49BF-A1F8-57B15DE17C9C}" destId="{265CBD6B-DD64-4B32-929D-999FC07196AB}" srcOrd="0" destOrd="0" presId="urn:microsoft.com/office/officeart/2005/8/layout/hProcess4"/>
    <dgm:cxn modelId="{20EB1DB2-7A78-4EDF-9AD3-80D320CFAAFE}" type="presOf" srcId="{A75A355A-B86F-49A6-9DAE-3FEAC4B21843}" destId="{256AE780-B4ED-4AED-A8C9-E883D6776E7F}" srcOrd="1" destOrd="1" presId="urn:microsoft.com/office/officeart/2005/8/layout/hProcess4"/>
    <dgm:cxn modelId="{9E9B67B7-A174-4C2E-AC7E-EB22E8419564}" type="presOf" srcId="{E6339E54-7DDC-4C57-B04E-72CC32A31F51}" destId="{D01CDAB8-F5A8-4E69-918D-6F08AD514D6E}" srcOrd="1" destOrd="2" presId="urn:microsoft.com/office/officeart/2005/8/layout/hProcess4"/>
    <dgm:cxn modelId="{A6FB15D6-BD35-4276-838E-5F5DCDBA0FFA}" type="presOf" srcId="{E6339E54-7DDC-4C57-B04E-72CC32A31F51}" destId="{A9F2C814-C41D-4253-8E2C-DA2C8DA4C7EC}" srcOrd="0" destOrd="2" presId="urn:microsoft.com/office/officeart/2005/8/layout/hProcess4"/>
    <dgm:cxn modelId="{82F22B3F-71CD-4567-8432-0BC91D11EA46}" srcId="{24F9D999-1D99-4D4A-9EA2-005C3147A6DD}" destId="{D3F1DBEC-3517-4868-91A3-2A39500D2DA7}" srcOrd="1" destOrd="0" parTransId="{78756886-4FF7-402D-B071-C2B39267AC62}" sibTransId="{0D3ACD01-D7ED-48AA-BCDE-6D6B2E6CE1DC}"/>
    <dgm:cxn modelId="{FB38043F-30A8-4784-A81E-CC61BBD667D7}" srcId="{24F9D999-1D99-4D4A-9EA2-005C3147A6DD}" destId="{F0558140-39AC-4B66-BF55-3A28314FC996}" srcOrd="2" destOrd="0" parTransId="{7744A535-FCF1-4D8C-846A-7D618E00A7E7}" sibTransId="{2A3B169E-F13A-4FEC-A042-6E3BD70DE698}"/>
    <dgm:cxn modelId="{6538CD99-8BF2-422D-950E-350100CBACF4}" type="presOf" srcId="{2A3B169E-F13A-4FEC-A042-6E3BD70DE698}" destId="{9384C7FD-AB6D-4129-B4F9-882BB164BE09}" srcOrd="0" destOrd="0" presId="urn:microsoft.com/office/officeart/2005/8/layout/hProcess4"/>
    <dgm:cxn modelId="{AE1E0894-E7CE-430F-B033-013C21A1D670}" srcId="{99161300-6354-4AC7-BFF2-AC6E5B9DBDAD}" destId="{E6339E54-7DDC-4C57-B04E-72CC32A31F51}" srcOrd="2" destOrd="0" parTransId="{753A8123-FB77-4AD1-AFD9-523597999F4C}" sibTransId="{1B063459-D239-46BD-B12D-C4758A9A5674}"/>
    <dgm:cxn modelId="{9665B206-4FB7-4441-8FA2-023904C3B5CB}" srcId="{BD2D964F-B354-4985-94B9-404260CA1548}" destId="{9FAFC964-8324-48BF-A205-55C79A770CDF}" srcOrd="1" destOrd="0" parTransId="{2E23D8DF-F1CA-4B69-B783-6F0ED3C92C0B}" sibTransId="{7771BAAE-6A74-4A78-A57C-B44127CF99A6}"/>
    <dgm:cxn modelId="{F187C6F4-C75A-4EF2-9D14-6733B07F4F27}" srcId="{F0558140-39AC-4B66-BF55-3A28314FC996}" destId="{B3963FF5-78DC-4990-BE36-2BBD5C627433}" srcOrd="0" destOrd="0" parTransId="{C8C20465-F02C-4457-84E1-E912E43B3C17}" sibTransId="{C3DB8CE5-1E16-4EFD-98DA-94EAD7BCE571}"/>
    <dgm:cxn modelId="{66F76148-E814-404D-A511-BFBAABCF6EA5}" type="presOf" srcId="{24F9D999-1D99-4D4A-9EA2-005C3147A6DD}" destId="{EA962DB7-94CA-495A-9272-26EBE16F8CEB}" srcOrd="0" destOrd="0" presId="urn:microsoft.com/office/officeart/2005/8/layout/hProcess4"/>
    <dgm:cxn modelId="{29594D2A-0347-4760-A5C2-6B38FFA89ABD}" type="presOf" srcId="{99161300-6354-4AC7-BFF2-AC6E5B9DBDAD}" destId="{1F99D2F9-196B-4736-B600-3A201D8BEFB0}" srcOrd="0" destOrd="0" presId="urn:microsoft.com/office/officeart/2005/8/layout/hProcess4"/>
    <dgm:cxn modelId="{11F2B8CE-0CD9-4016-834E-7C4D94DA6CC1}" type="presOf" srcId="{9FAFC964-8324-48BF-A205-55C79A770CDF}" destId="{A474D22B-0A2B-4A7A-A8BA-5FC4111C0068}" srcOrd="0" destOrd="1" presId="urn:microsoft.com/office/officeart/2005/8/layout/hProcess4"/>
    <dgm:cxn modelId="{7DF51B49-DB81-4762-8091-187862DCA760}" type="presOf" srcId="{D3F1DBEC-3517-4868-91A3-2A39500D2DA7}" destId="{91D48332-4719-4816-8253-95CFED8873EA}" srcOrd="0" destOrd="0" presId="urn:microsoft.com/office/officeart/2005/8/layout/hProcess4"/>
    <dgm:cxn modelId="{77A52AE5-7DEC-4685-B1B1-6ADBC45D4A1B}" type="presOf" srcId="{A75A355A-B86F-49A6-9DAE-3FEAC4B21843}" destId="{FFA53167-47B7-46BD-931D-23CA2DAE1449}" srcOrd="0" destOrd="1" presId="urn:microsoft.com/office/officeart/2005/8/layout/hProcess4"/>
    <dgm:cxn modelId="{E933569A-DBA0-4158-BBE6-644B8B535D4D}" type="presOf" srcId="{9334A2C7-2552-4202-90BB-667FE54994C4}" destId="{A474D22B-0A2B-4A7A-A8BA-5FC4111C0068}" srcOrd="0" destOrd="2" presId="urn:microsoft.com/office/officeart/2005/8/layout/hProcess4"/>
    <dgm:cxn modelId="{9AC85422-D26A-4136-AE66-350734756487}" type="presOf" srcId="{0D3ACD01-D7ED-48AA-BCDE-6D6B2E6CE1DC}" destId="{617D9C4B-F177-4EE2-9ECD-425F082B9428}" srcOrd="0" destOrd="0" presId="urn:microsoft.com/office/officeart/2005/8/layout/hProcess4"/>
    <dgm:cxn modelId="{573A25FA-2E0D-42BF-ABC1-193D6BC52687}" type="presOf" srcId="{9FAFC964-8324-48BF-A205-55C79A770CDF}" destId="{1AF1CF52-87A4-4BD3-8A4C-8D4D6AC025A7}" srcOrd="1" destOrd="1" presId="urn:microsoft.com/office/officeart/2005/8/layout/hProcess4"/>
    <dgm:cxn modelId="{77AACE99-0A05-4F43-AD1A-45257B26BDD8}" srcId="{D3F1DBEC-3517-4868-91A3-2A39500D2DA7}" destId="{99F31753-F68A-49BF-A1F8-57B15DE17C9C}" srcOrd="0" destOrd="0" parTransId="{50095394-65BA-4F0B-8AD9-F7D7AAC99D16}" sibTransId="{6009E9EA-6A62-4FBC-AD08-EEC02D9E98A7}"/>
    <dgm:cxn modelId="{6D559659-899E-427B-A2D0-D087558124BA}" type="presOf" srcId="{BD2D964F-B354-4985-94B9-404260CA1548}" destId="{7CF0DDBD-2B0F-44C8-B145-2EA80CB42AF4}" srcOrd="0" destOrd="0" presId="urn:microsoft.com/office/officeart/2005/8/layout/hProcess4"/>
    <dgm:cxn modelId="{DBF664D9-7D21-4F53-AE54-9F0741671C01}" type="presOf" srcId="{F0558140-39AC-4B66-BF55-3A28314FC996}" destId="{500857A6-80EA-4440-9916-C71AAADF8FD8}" srcOrd="0" destOrd="0" presId="urn:microsoft.com/office/officeart/2005/8/layout/hProcess4"/>
    <dgm:cxn modelId="{AF987FED-207C-42C4-AF63-693A52EDB18C}" type="presOf" srcId="{BCCB40F4-3DDB-472E-89D3-E3DB352F99EC}" destId="{D01CDAB8-F5A8-4E69-918D-6F08AD514D6E}" srcOrd="1" destOrd="1" presId="urn:microsoft.com/office/officeart/2005/8/layout/hProcess4"/>
    <dgm:cxn modelId="{25E1AA44-A35E-42EE-AC9A-3D3B02946E4F}" type="presOf" srcId="{B3963FF5-78DC-4990-BE36-2BBD5C627433}" destId="{FFA53167-47B7-46BD-931D-23CA2DAE1449}" srcOrd="0" destOrd="0" presId="urn:microsoft.com/office/officeart/2005/8/layout/hProcess4"/>
    <dgm:cxn modelId="{36E24558-6363-4CAF-A481-23C1392EAD78}" srcId="{99161300-6354-4AC7-BFF2-AC6E5B9DBDAD}" destId="{C61AACDB-8F3D-4EFC-9E00-66B3A3D41933}" srcOrd="0" destOrd="0" parTransId="{9181169E-A15E-45D8-ABF8-C5891A192854}" sibTransId="{7E1F22D7-B5E9-413E-A9D0-93E003499A5F}"/>
    <dgm:cxn modelId="{97F8CFDF-5EF7-4DAC-94C2-17A3A922DC7E}" type="presOf" srcId="{7B3B8C14-498C-44D0-BE16-74774940E913}" destId="{6CC46ABF-9499-4321-84D9-5E2D4381FDB2}" srcOrd="0" destOrd="0" presId="urn:microsoft.com/office/officeart/2005/8/layout/hProcess4"/>
    <dgm:cxn modelId="{F3995856-AFC8-4E6B-BFC6-8947383739C4}" type="presParOf" srcId="{EA962DB7-94CA-495A-9272-26EBE16F8CEB}" destId="{3E687045-655F-462A-9303-22494D45DE7B}" srcOrd="0" destOrd="0" presId="urn:microsoft.com/office/officeart/2005/8/layout/hProcess4"/>
    <dgm:cxn modelId="{B21D7D9B-5979-4A29-AA1F-50688E148846}" type="presParOf" srcId="{EA962DB7-94CA-495A-9272-26EBE16F8CEB}" destId="{91553CF8-3A04-48AD-85C1-A91128446616}" srcOrd="1" destOrd="0" presId="urn:microsoft.com/office/officeart/2005/8/layout/hProcess4"/>
    <dgm:cxn modelId="{529C4BD4-C6B3-4928-956E-85A637581272}" type="presParOf" srcId="{EA962DB7-94CA-495A-9272-26EBE16F8CEB}" destId="{9C7437D2-ABA2-4F85-BADF-087535934CC6}" srcOrd="2" destOrd="0" presId="urn:microsoft.com/office/officeart/2005/8/layout/hProcess4"/>
    <dgm:cxn modelId="{177C584B-BEE3-49DB-9B19-E1FC0F8985AA}" type="presParOf" srcId="{9C7437D2-ABA2-4F85-BADF-087535934CC6}" destId="{42BC4E58-B554-4168-BEFD-F477D2F5741D}" srcOrd="0" destOrd="0" presId="urn:microsoft.com/office/officeart/2005/8/layout/hProcess4"/>
    <dgm:cxn modelId="{A62C4B37-1A05-4296-B761-CFE161161C0C}" type="presParOf" srcId="{42BC4E58-B554-4168-BEFD-F477D2F5741D}" destId="{01B0351A-CBD5-4D99-B315-CEAC6AF61BEE}" srcOrd="0" destOrd="0" presId="urn:microsoft.com/office/officeart/2005/8/layout/hProcess4"/>
    <dgm:cxn modelId="{1111C0EA-450B-4EBF-9575-DCCE5391394C}" type="presParOf" srcId="{42BC4E58-B554-4168-BEFD-F477D2F5741D}" destId="{A474D22B-0A2B-4A7A-A8BA-5FC4111C0068}" srcOrd="1" destOrd="0" presId="urn:microsoft.com/office/officeart/2005/8/layout/hProcess4"/>
    <dgm:cxn modelId="{8677BFA0-106E-451E-8B1B-A77A4D3C0C9A}" type="presParOf" srcId="{42BC4E58-B554-4168-BEFD-F477D2F5741D}" destId="{1AF1CF52-87A4-4BD3-8A4C-8D4D6AC025A7}" srcOrd="2" destOrd="0" presId="urn:microsoft.com/office/officeart/2005/8/layout/hProcess4"/>
    <dgm:cxn modelId="{DB6D6E98-2C80-4650-8E67-696B5A6AB6D7}" type="presParOf" srcId="{42BC4E58-B554-4168-BEFD-F477D2F5741D}" destId="{7CF0DDBD-2B0F-44C8-B145-2EA80CB42AF4}" srcOrd="3" destOrd="0" presId="urn:microsoft.com/office/officeart/2005/8/layout/hProcess4"/>
    <dgm:cxn modelId="{268D5338-D259-48FE-AA67-7E43F211DADF}" type="presParOf" srcId="{42BC4E58-B554-4168-BEFD-F477D2F5741D}" destId="{B9743A44-5DBE-40FD-B55F-F15070856E3C}" srcOrd="4" destOrd="0" presId="urn:microsoft.com/office/officeart/2005/8/layout/hProcess4"/>
    <dgm:cxn modelId="{B0C002D8-B248-4D55-B10F-E7750165F5EC}" type="presParOf" srcId="{9C7437D2-ABA2-4F85-BADF-087535934CC6}" destId="{6CC46ABF-9499-4321-84D9-5E2D4381FDB2}" srcOrd="1" destOrd="0" presId="urn:microsoft.com/office/officeart/2005/8/layout/hProcess4"/>
    <dgm:cxn modelId="{D0AD8CDB-BDD3-4016-82ED-004AC07FD070}" type="presParOf" srcId="{9C7437D2-ABA2-4F85-BADF-087535934CC6}" destId="{F474413E-8312-49CD-9D51-86485E76506F}" srcOrd="2" destOrd="0" presId="urn:microsoft.com/office/officeart/2005/8/layout/hProcess4"/>
    <dgm:cxn modelId="{8BB9EDBE-F737-45BB-862F-D7B4F61F38C6}" type="presParOf" srcId="{F474413E-8312-49CD-9D51-86485E76506F}" destId="{0E84AEC4-3EDC-402A-915F-0E071E757DF5}" srcOrd="0" destOrd="0" presId="urn:microsoft.com/office/officeart/2005/8/layout/hProcess4"/>
    <dgm:cxn modelId="{5B50E35D-1F19-455C-B75D-C15939B632F5}" type="presParOf" srcId="{F474413E-8312-49CD-9D51-86485E76506F}" destId="{265CBD6B-DD64-4B32-929D-999FC07196AB}" srcOrd="1" destOrd="0" presId="urn:microsoft.com/office/officeart/2005/8/layout/hProcess4"/>
    <dgm:cxn modelId="{C692C1AB-701B-480E-B1EC-9BC804188463}" type="presParOf" srcId="{F474413E-8312-49CD-9D51-86485E76506F}" destId="{760D4EF0-4F55-4013-BCA5-AD57FC5BE00D}" srcOrd="2" destOrd="0" presId="urn:microsoft.com/office/officeart/2005/8/layout/hProcess4"/>
    <dgm:cxn modelId="{EE867ED0-8C08-4332-A315-F9C1C7A0E535}" type="presParOf" srcId="{F474413E-8312-49CD-9D51-86485E76506F}" destId="{91D48332-4719-4816-8253-95CFED8873EA}" srcOrd="3" destOrd="0" presId="urn:microsoft.com/office/officeart/2005/8/layout/hProcess4"/>
    <dgm:cxn modelId="{4A0B0FE0-962C-466E-89BB-5B9EC89840FD}" type="presParOf" srcId="{F474413E-8312-49CD-9D51-86485E76506F}" destId="{23A4B3E7-FFA4-40A8-8F0C-3E8620382E0F}" srcOrd="4" destOrd="0" presId="urn:microsoft.com/office/officeart/2005/8/layout/hProcess4"/>
    <dgm:cxn modelId="{7F5C398A-6E8C-4ECD-B140-830D6D4B22F1}" type="presParOf" srcId="{9C7437D2-ABA2-4F85-BADF-087535934CC6}" destId="{617D9C4B-F177-4EE2-9ECD-425F082B9428}" srcOrd="3" destOrd="0" presId="urn:microsoft.com/office/officeart/2005/8/layout/hProcess4"/>
    <dgm:cxn modelId="{1535151F-07AC-4668-9A6D-B7DEE0543776}" type="presParOf" srcId="{9C7437D2-ABA2-4F85-BADF-087535934CC6}" destId="{42D64F7E-D5FD-4819-A30D-42D7F611C606}" srcOrd="4" destOrd="0" presId="urn:microsoft.com/office/officeart/2005/8/layout/hProcess4"/>
    <dgm:cxn modelId="{F3659E5E-42AF-408D-A0B2-CBB636654D8B}" type="presParOf" srcId="{42D64F7E-D5FD-4819-A30D-42D7F611C606}" destId="{9BD4449C-B385-448B-95A5-A38CAF491231}" srcOrd="0" destOrd="0" presId="urn:microsoft.com/office/officeart/2005/8/layout/hProcess4"/>
    <dgm:cxn modelId="{B3035962-A4B7-44B6-AE6C-50A70FBD6EEC}" type="presParOf" srcId="{42D64F7E-D5FD-4819-A30D-42D7F611C606}" destId="{FFA53167-47B7-46BD-931D-23CA2DAE1449}" srcOrd="1" destOrd="0" presId="urn:microsoft.com/office/officeart/2005/8/layout/hProcess4"/>
    <dgm:cxn modelId="{E8007ACB-180E-4529-8F8B-CE0FA23F10A2}" type="presParOf" srcId="{42D64F7E-D5FD-4819-A30D-42D7F611C606}" destId="{256AE780-B4ED-4AED-A8C9-E883D6776E7F}" srcOrd="2" destOrd="0" presId="urn:microsoft.com/office/officeart/2005/8/layout/hProcess4"/>
    <dgm:cxn modelId="{1825AD3B-06CA-4F93-B6FD-F841FFD603E6}" type="presParOf" srcId="{42D64F7E-D5FD-4819-A30D-42D7F611C606}" destId="{500857A6-80EA-4440-9916-C71AAADF8FD8}" srcOrd="3" destOrd="0" presId="urn:microsoft.com/office/officeart/2005/8/layout/hProcess4"/>
    <dgm:cxn modelId="{5B2FEF3F-F0C7-4529-BCB1-C4CEE50A35D8}" type="presParOf" srcId="{42D64F7E-D5FD-4819-A30D-42D7F611C606}" destId="{86DBD930-A9E0-4B63-A19F-8FE560D5FEA5}" srcOrd="4" destOrd="0" presId="urn:microsoft.com/office/officeart/2005/8/layout/hProcess4"/>
    <dgm:cxn modelId="{705BAF20-41BE-46AB-9BB2-B248925F3C2B}" type="presParOf" srcId="{9C7437D2-ABA2-4F85-BADF-087535934CC6}" destId="{9384C7FD-AB6D-4129-B4F9-882BB164BE09}" srcOrd="5" destOrd="0" presId="urn:microsoft.com/office/officeart/2005/8/layout/hProcess4"/>
    <dgm:cxn modelId="{DD4DADCB-DE0B-4A01-A3B9-9D2EDFD8D667}" type="presParOf" srcId="{9C7437D2-ABA2-4F85-BADF-087535934CC6}" destId="{BB8BC2ED-35C1-40CE-9C92-D29D35FA47FB}" srcOrd="6" destOrd="0" presId="urn:microsoft.com/office/officeart/2005/8/layout/hProcess4"/>
    <dgm:cxn modelId="{A486F754-BD72-47B5-95A8-1E95B4BD6DEE}" type="presParOf" srcId="{BB8BC2ED-35C1-40CE-9C92-D29D35FA47FB}" destId="{F67C44DC-7060-45E6-BC3B-D5A213B22214}" srcOrd="0" destOrd="0" presId="urn:microsoft.com/office/officeart/2005/8/layout/hProcess4"/>
    <dgm:cxn modelId="{40B5E011-D006-4553-9032-F463B0624E4B}" type="presParOf" srcId="{BB8BC2ED-35C1-40CE-9C92-D29D35FA47FB}" destId="{A9F2C814-C41D-4253-8E2C-DA2C8DA4C7EC}" srcOrd="1" destOrd="0" presId="urn:microsoft.com/office/officeart/2005/8/layout/hProcess4"/>
    <dgm:cxn modelId="{967FA054-B8DA-4F2C-88A2-4E149EA847A4}" type="presParOf" srcId="{BB8BC2ED-35C1-40CE-9C92-D29D35FA47FB}" destId="{D01CDAB8-F5A8-4E69-918D-6F08AD514D6E}" srcOrd="2" destOrd="0" presId="urn:microsoft.com/office/officeart/2005/8/layout/hProcess4"/>
    <dgm:cxn modelId="{6982DB7E-51FE-4C8C-96F8-84EA61261E77}" type="presParOf" srcId="{BB8BC2ED-35C1-40CE-9C92-D29D35FA47FB}" destId="{1F99D2F9-196B-4736-B600-3A201D8BEFB0}" srcOrd="3" destOrd="0" presId="urn:microsoft.com/office/officeart/2005/8/layout/hProcess4"/>
    <dgm:cxn modelId="{DB7A0AEA-841A-4A2D-BC9A-DAA9E4B6D4BE}" type="presParOf" srcId="{BB8BC2ED-35C1-40CE-9C92-D29D35FA47FB}" destId="{9281988D-0AB0-438A-B1E8-19AECB88926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F9D999-1D99-4D4A-9EA2-005C3147A6DD}" type="doc">
      <dgm:prSet loTypeId="urn:microsoft.com/office/officeart/2005/8/layout/h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3F1DBEC-3517-4868-91A3-2A39500D2DA7}">
      <dgm:prSet phldrT="[Text]" custT="1"/>
      <dgm:spPr/>
      <dgm:t>
        <a:bodyPr/>
        <a:lstStyle/>
        <a:p>
          <a:pPr algn="ctr" rtl="1"/>
          <a:r>
            <a:rPr lang="fa-IR" sz="1200" b="1" dirty="0" smtClean="0">
              <a:cs typeface="B Titr" pitchFamily="2" charset="-78"/>
            </a:rPr>
            <a:t>اصل ششم : دقت و رصد خصوصی رفتارهای اعضاء </a:t>
          </a:r>
          <a:endParaRPr lang="en-US" sz="1200" b="1" dirty="0">
            <a:cs typeface="B Titr" pitchFamily="2" charset="-78"/>
          </a:endParaRPr>
        </a:p>
      </dgm:t>
    </dgm:pt>
    <dgm:pt modelId="{78756886-4FF7-402D-B071-C2B39267AC62}" type="parTrans" cxnId="{82F22B3F-71CD-4567-8432-0BC91D11EA46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0D3ACD01-D7ED-48AA-BCDE-6D6B2E6CE1DC}" type="sibTrans" cxnId="{82F22B3F-71CD-4567-8432-0BC91D11EA46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99F31753-F68A-49BF-A1F8-57B15DE17C9C}">
      <dgm:prSet phldrT="[Text]" custT="1"/>
      <dgm:spPr>
        <a:solidFill>
          <a:schemeClr val="bg1"/>
        </a:solidFill>
      </dgm:spPr>
      <dgm:t>
        <a:bodyPr/>
        <a:lstStyle/>
        <a:p>
          <a:pPr rtl="1"/>
          <a:r>
            <a:rPr lang="fa-IR" sz="1200" b="1" dirty="0" smtClean="0">
              <a:cs typeface="B Mitra" pitchFamily="2" charset="-78"/>
            </a:rPr>
            <a:t>برخی مواردی که دقت به آنها لازم است ، عکس العمل اعضا در برنامه های ورزشی مانند فوتبال پس از شکست ، نحوه تعامل اعضا با یکدیگر ، نوع پوشش افراد در خارج از مدرسه ، عکس العمل افراد پس ایجاد یک کمبود در امکانات رفاهی (کمبود پذیرایی ) و...  .</a:t>
          </a:r>
          <a:endParaRPr lang="en-US" sz="1200" b="1" dirty="0">
            <a:cs typeface="B Mitra" pitchFamily="2" charset="-78"/>
          </a:endParaRPr>
        </a:p>
      </dgm:t>
    </dgm:pt>
    <dgm:pt modelId="{50095394-65BA-4F0B-8AD9-F7D7AAC99D16}" type="parTrans" cxnId="{77AACE99-0A05-4F43-AD1A-45257B26BDD8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6009E9EA-6A62-4FBC-AD08-EEC02D9E98A7}" type="sibTrans" cxnId="{77AACE99-0A05-4F43-AD1A-45257B26BDD8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F0558140-39AC-4B66-BF55-3A28314FC996}">
      <dgm:prSet custT="1"/>
      <dgm:spPr/>
      <dgm:t>
        <a:bodyPr/>
        <a:lstStyle/>
        <a:p>
          <a:pPr algn="ctr" rtl="1"/>
          <a:r>
            <a:rPr lang="fa-IR" sz="1200" b="1" dirty="0" smtClean="0">
              <a:cs typeface="B Titr" pitchFamily="2" charset="-78"/>
            </a:rPr>
            <a:t>اصل هفتم :چشم پوشی وتغافل </a:t>
          </a:r>
          <a:endParaRPr lang="en-US" sz="1200" b="1" dirty="0">
            <a:cs typeface="B Titr" pitchFamily="2" charset="-78"/>
          </a:endParaRPr>
        </a:p>
      </dgm:t>
    </dgm:pt>
    <dgm:pt modelId="{7744A535-FCF1-4D8C-846A-7D618E00A7E7}" type="parTrans" cxnId="{FB38043F-30A8-4784-A81E-CC61BBD667D7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2A3B169E-F13A-4FEC-A042-6E3BD70DE698}" type="sibTrans" cxnId="{FB38043F-30A8-4784-A81E-CC61BBD667D7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BD2D964F-B354-4985-94B9-404260CA1548}">
      <dgm:prSet phldrT="[Text]" custT="1"/>
      <dgm:spPr/>
      <dgm:t>
        <a:bodyPr/>
        <a:lstStyle/>
        <a:p>
          <a:pPr algn="ctr" rtl="1"/>
          <a:r>
            <a:rPr lang="fa-IR" sz="1200" b="1" dirty="0" smtClean="0">
              <a:cs typeface="B Titr" pitchFamily="2" charset="-78"/>
            </a:rPr>
            <a:t>اصل پنجم : برنامه ریزی اقتضائی </a:t>
          </a:r>
          <a:endParaRPr lang="en-US" sz="1200" b="1" dirty="0">
            <a:cs typeface="B Titr" pitchFamily="2" charset="-78"/>
          </a:endParaRPr>
        </a:p>
      </dgm:t>
    </dgm:pt>
    <dgm:pt modelId="{7B3B8C14-498C-44D0-BE16-74774940E913}" type="sibTrans" cxnId="{B9AFA80D-9795-477D-9737-BF3E5EE42AC3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91860B4C-4B22-49EA-B969-7A2E1A26DC4A}" type="parTrans" cxnId="{B9AFA80D-9795-477D-9737-BF3E5EE42AC3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8844A64D-A86B-4F9A-8EB6-3001BD3E1A09}">
      <dgm:prSet phldrT="[Text]" custT="1"/>
      <dgm:spPr>
        <a:solidFill>
          <a:schemeClr val="bg1"/>
        </a:solidFill>
      </dgm:spPr>
      <dgm:t>
        <a:bodyPr/>
        <a:lstStyle/>
        <a:p>
          <a:pPr rtl="1"/>
          <a:r>
            <a:rPr lang="fa-IR" sz="1200" b="1" dirty="0" smtClean="0">
              <a:cs typeface="B Mitra" pitchFamily="2" charset="-78"/>
            </a:rPr>
            <a:t>مجریان چه سرگروه ویا سایر عوامل جذب لازم است هم از نظر شکل وهم از نظر محتوا با هماهنگی مربیان به بومی سازی برنامه ها بپردازند </a:t>
          </a:r>
          <a:endParaRPr lang="en-US" sz="1200" b="1" dirty="0">
            <a:cs typeface="B Mitra" pitchFamily="2" charset="-78"/>
          </a:endParaRPr>
        </a:p>
      </dgm:t>
    </dgm:pt>
    <dgm:pt modelId="{52DAD6C6-8F95-465A-9EAD-E2D502D323EA}" type="sibTrans" cxnId="{E9770675-B613-419F-93F0-81F387446D9F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8D0E63B7-C8DD-4D9F-AF59-2AB21A4F70E2}" type="parTrans" cxnId="{E9770675-B613-419F-93F0-81F387446D9F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FE41DB51-581A-47E7-BBD6-3E0A7F152AE9}">
      <dgm:prSet custT="1"/>
      <dgm:spPr>
        <a:solidFill>
          <a:schemeClr val="bg1"/>
        </a:solidFill>
      </dgm:spPr>
      <dgm:t>
        <a:bodyPr/>
        <a:lstStyle/>
        <a:p>
          <a:pPr rtl="1"/>
          <a:r>
            <a:rPr lang="fa-IR" sz="1200" b="1" dirty="0" smtClean="0">
              <a:cs typeface="B Mitra" pitchFamily="2" charset="-78"/>
            </a:rPr>
            <a:t>نکته اول : خطاها ورفتارهای نادرستی که مخالف با شرع مقدس باشد مدنظر نبوده ، بلکه مثلاً پوشش نامناسب افراد ، رعایت نکردن آداب سخن گفتن و ... </a:t>
          </a:r>
          <a:endParaRPr lang="en-US" sz="1200" b="1" dirty="0">
            <a:cs typeface="B Mitra" pitchFamily="2" charset="-78"/>
          </a:endParaRPr>
        </a:p>
      </dgm:t>
    </dgm:pt>
    <dgm:pt modelId="{630BBDCC-F6F1-4506-871B-47D08BC32CA4}" type="parTrans" cxnId="{E85672B6-2FA7-4995-A293-7CE72D21E121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E0EA1B85-56B0-4399-AB8E-B479CF3B9A43}" type="sibTrans" cxnId="{E85672B6-2FA7-4995-A293-7CE72D21E121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B25BFA8D-E8C3-45FC-9DD3-66A6FA0B253B}">
      <dgm:prSet custT="1"/>
      <dgm:spPr>
        <a:solidFill>
          <a:schemeClr val="bg1"/>
        </a:solidFill>
      </dgm:spPr>
      <dgm:t>
        <a:bodyPr/>
        <a:lstStyle/>
        <a:p>
          <a:pPr rtl="1"/>
          <a:r>
            <a:rPr lang="fa-IR" sz="1200" b="1" dirty="0" smtClean="0">
              <a:cs typeface="B Mitra" pitchFamily="2" charset="-78"/>
            </a:rPr>
            <a:t>نکته دوم : نباید آن رفتارها برای سایرین الگوشده و مابقی افراد با الگوو گیری ، آنها را تکرار کنند </a:t>
          </a:r>
          <a:endParaRPr lang="en-US" sz="1200" b="1" dirty="0">
            <a:cs typeface="B Mitra" pitchFamily="2" charset="-78"/>
          </a:endParaRPr>
        </a:p>
      </dgm:t>
    </dgm:pt>
    <dgm:pt modelId="{1E312EA2-535E-4FC4-A76C-95DEF80D07EB}" type="parTrans" cxnId="{A0F39AF0-BBCB-450B-957C-449A9B344851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38AE5B89-3EAD-4E2B-8B27-C31F588669F1}" type="sibTrans" cxnId="{A0F39AF0-BBCB-450B-957C-449A9B344851}">
      <dgm:prSet/>
      <dgm:spPr/>
      <dgm:t>
        <a:bodyPr/>
        <a:lstStyle/>
        <a:p>
          <a:pPr rtl="1"/>
          <a:endParaRPr lang="en-US" sz="1200" b="1">
            <a:cs typeface="B Mitra" pitchFamily="2" charset="-78"/>
          </a:endParaRPr>
        </a:p>
      </dgm:t>
    </dgm:pt>
    <dgm:pt modelId="{EA962DB7-94CA-495A-9272-26EBE16F8CEB}" type="pres">
      <dgm:prSet presAssocID="{24F9D999-1D99-4D4A-9EA2-005C3147A6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687045-655F-462A-9303-22494D45DE7B}" type="pres">
      <dgm:prSet presAssocID="{24F9D999-1D99-4D4A-9EA2-005C3147A6DD}" presName="tSp" presStyleCnt="0"/>
      <dgm:spPr/>
    </dgm:pt>
    <dgm:pt modelId="{91553CF8-3A04-48AD-85C1-A91128446616}" type="pres">
      <dgm:prSet presAssocID="{24F9D999-1D99-4D4A-9EA2-005C3147A6DD}" presName="bSp" presStyleCnt="0"/>
      <dgm:spPr/>
    </dgm:pt>
    <dgm:pt modelId="{9C7437D2-ABA2-4F85-BADF-087535934CC6}" type="pres">
      <dgm:prSet presAssocID="{24F9D999-1D99-4D4A-9EA2-005C3147A6DD}" presName="process" presStyleCnt="0"/>
      <dgm:spPr/>
    </dgm:pt>
    <dgm:pt modelId="{42BC4E58-B554-4168-BEFD-F477D2F5741D}" type="pres">
      <dgm:prSet presAssocID="{BD2D964F-B354-4985-94B9-404260CA1548}" presName="composite1" presStyleCnt="0"/>
      <dgm:spPr/>
    </dgm:pt>
    <dgm:pt modelId="{01B0351A-CBD5-4D99-B315-CEAC6AF61BEE}" type="pres">
      <dgm:prSet presAssocID="{BD2D964F-B354-4985-94B9-404260CA1548}" presName="dummyNode1" presStyleLbl="node1" presStyleIdx="0" presStyleCnt="3"/>
      <dgm:spPr/>
    </dgm:pt>
    <dgm:pt modelId="{A474D22B-0A2B-4A7A-A8BA-5FC4111C0068}" type="pres">
      <dgm:prSet presAssocID="{BD2D964F-B354-4985-94B9-404260CA1548}" presName="childNode1" presStyleLbl="bgAcc1" presStyleIdx="0" presStyleCnt="3" custScaleY="128070" custLinFactNeighborY="-16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1CF52-87A4-4BD3-8A4C-8D4D6AC025A7}" type="pres">
      <dgm:prSet presAssocID="{BD2D964F-B354-4985-94B9-404260CA154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0DDBD-2B0F-44C8-B145-2EA80CB42AF4}" type="pres">
      <dgm:prSet presAssocID="{BD2D964F-B354-4985-94B9-404260CA1548}" presName="parentNode1" presStyleLbl="node1" presStyleIdx="0" presStyleCnt="3" custLinFactNeighborY="4209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43A44-5DBE-40FD-B55F-F15070856E3C}" type="pres">
      <dgm:prSet presAssocID="{BD2D964F-B354-4985-94B9-404260CA1548}" presName="connSite1" presStyleCnt="0"/>
      <dgm:spPr/>
    </dgm:pt>
    <dgm:pt modelId="{6CC46ABF-9499-4321-84D9-5E2D4381FDB2}" type="pres">
      <dgm:prSet presAssocID="{7B3B8C14-498C-44D0-BE16-74774940E913}" presName="Name9" presStyleLbl="sibTrans2D1" presStyleIdx="0" presStyleCnt="2"/>
      <dgm:spPr/>
      <dgm:t>
        <a:bodyPr/>
        <a:lstStyle/>
        <a:p>
          <a:endParaRPr lang="en-US"/>
        </a:p>
      </dgm:t>
    </dgm:pt>
    <dgm:pt modelId="{F474413E-8312-49CD-9D51-86485E76506F}" type="pres">
      <dgm:prSet presAssocID="{D3F1DBEC-3517-4868-91A3-2A39500D2DA7}" presName="composite2" presStyleCnt="0"/>
      <dgm:spPr/>
    </dgm:pt>
    <dgm:pt modelId="{0E84AEC4-3EDC-402A-915F-0E071E757DF5}" type="pres">
      <dgm:prSet presAssocID="{D3F1DBEC-3517-4868-91A3-2A39500D2DA7}" presName="dummyNode2" presStyleLbl="node1" presStyleIdx="0" presStyleCnt="3"/>
      <dgm:spPr/>
    </dgm:pt>
    <dgm:pt modelId="{265CBD6B-DD64-4B32-929D-999FC07196AB}" type="pres">
      <dgm:prSet presAssocID="{D3F1DBEC-3517-4868-91A3-2A39500D2DA7}" presName="childNode2" presStyleLbl="bgAcc1" presStyleIdx="1" presStyleCnt="3" custScaleX="206146" custScaleY="151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0D4EF0-4F55-4013-BCA5-AD57FC5BE00D}" type="pres">
      <dgm:prSet presAssocID="{D3F1DBEC-3517-4868-91A3-2A39500D2DA7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D48332-4719-4816-8253-95CFED8873EA}" type="pres">
      <dgm:prSet presAssocID="{D3F1DBEC-3517-4868-91A3-2A39500D2DA7}" presName="parentNode2" presStyleLbl="node1" presStyleIdx="1" presStyleCnt="3" custScaleX="114725" custLinFactNeighborX="-12531" custLinFactNeighborY="-75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A4B3E7-FFA4-40A8-8F0C-3E8620382E0F}" type="pres">
      <dgm:prSet presAssocID="{D3F1DBEC-3517-4868-91A3-2A39500D2DA7}" presName="connSite2" presStyleCnt="0"/>
      <dgm:spPr/>
    </dgm:pt>
    <dgm:pt modelId="{617D9C4B-F177-4EE2-9ECD-425F082B9428}" type="pres">
      <dgm:prSet presAssocID="{0D3ACD01-D7ED-48AA-BCDE-6D6B2E6CE1DC}" presName="Name18" presStyleLbl="sibTrans2D1" presStyleIdx="1" presStyleCnt="2" custLinFactNeighborY="14666"/>
      <dgm:spPr/>
      <dgm:t>
        <a:bodyPr/>
        <a:lstStyle/>
        <a:p>
          <a:endParaRPr lang="en-US"/>
        </a:p>
      </dgm:t>
    </dgm:pt>
    <dgm:pt modelId="{42D64F7E-D5FD-4819-A30D-42D7F611C606}" type="pres">
      <dgm:prSet presAssocID="{F0558140-39AC-4B66-BF55-3A28314FC996}" presName="composite1" presStyleCnt="0"/>
      <dgm:spPr/>
    </dgm:pt>
    <dgm:pt modelId="{9BD4449C-B385-448B-95A5-A38CAF491231}" type="pres">
      <dgm:prSet presAssocID="{F0558140-39AC-4B66-BF55-3A28314FC996}" presName="dummyNode1" presStyleLbl="node1" presStyleIdx="1" presStyleCnt="3"/>
      <dgm:spPr/>
    </dgm:pt>
    <dgm:pt modelId="{FFA53167-47B7-46BD-931D-23CA2DAE1449}" type="pres">
      <dgm:prSet presAssocID="{F0558140-39AC-4B66-BF55-3A28314FC996}" presName="childNode1" presStyleLbl="bgAcc1" presStyleIdx="2" presStyleCnt="3" custScaleX="148077" custScaleY="166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6AE780-B4ED-4AED-A8C9-E883D6776E7F}" type="pres">
      <dgm:prSet presAssocID="{F0558140-39AC-4B66-BF55-3A28314FC996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857A6-80EA-4440-9916-C71AAADF8FD8}" type="pres">
      <dgm:prSet presAssocID="{F0558140-39AC-4B66-BF55-3A28314FC996}" presName="parentNode1" presStyleLbl="node1" presStyleIdx="2" presStyleCnt="3" custLinFactNeighborX="14743" custLinFactNeighborY="943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BD930-A9E0-4B63-A19F-8FE560D5FEA5}" type="pres">
      <dgm:prSet presAssocID="{F0558140-39AC-4B66-BF55-3A28314FC996}" presName="connSite1" presStyleCnt="0"/>
      <dgm:spPr/>
    </dgm:pt>
  </dgm:ptLst>
  <dgm:cxnLst>
    <dgm:cxn modelId="{56AA9C95-C619-48CC-8D59-18DC49BA08CC}" type="presOf" srcId="{B25BFA8D-E8C3-45FC-9DD3-66A6FA0B253B}" destId="{FFA53167-47B7-46BD-931D-23CA2DAE1449}" srcOrd="0" destOrd="1" presId="urn:microsoft.com/office/officeart/2005/8/layout/hProcess4"/>
    <dgm:cxn modelId="{FE458BBC-DFE9-4A8B-A22C-C7ABB141B527}" type="presOf" srcId="{99F31753-F68A-49BF-A1F8-57B15DE17C9C}" destId="{760D4EF0-4F55-4013-BCA5-AD57FC5BE00D}" srcOrd="1" destOrd="0" presId="urn:microsoft.com/office/officeart/2005/8/layout/hProcess4"/>
    <dgm:cxn modelId="{3AB72EA1-05CC-4CBE-B156-0E4C5D93C7F7}" type="presOf" srcId="{24F9D999-1D99-4D4A-9EA2-005C3147A6DD}" destId="{EA962DB7-94CA-495A-9272-26EBE16F8CEB}" srcOrd="0" destOrd="0" presId="urn:microsoft.com/office/officeart/2005/8/layout/hProcess4"/>
    <dgm:cxn modelId="{F3AAA5BC-10A2-4EC6-8B01-FDF1E1B7ED1C}" type="presOf" srcId="{F0558140-39AC-4B66-BF55-3A28314FC996}" destId="{500857A6-80EA-4440-9916-C71AAADF8FD8}" srcOrd="0" destOrd="0" presId="urn:microsoft.com/office/officeart/2005/8/layout/hProcess4"/>
    <dgm:cxn modelId="{77AACE99-0A05-4F43-AD1A-45257B26BDD8}" srcId="{D3F1DBEC-3517-4868-91A3-2A39500D2DA7}" destId="{99F31753-F68A-49BF-A1F8-57B15DE17C9C}" srcOrd="0" destOrd="0" parTransId="{50095394-65BA-4F0B-8AD9-F7D7AAC99D16}" sibTransId="{6009E9EA-6A62-4FBC-AD08-EEC02D9E98A7}"/>
    <dgm:cxn modelId="{82F22B3F-71CD-4567-8432-0BC91D11EA46}" srcId="{24F9D999-1D99-4D4A-9EA2-005C3147A6DD}" destId="{D3F1DBEC-3517-4868-91A3-2A39500D2DA7}" srcOrd="1" destOrd="0" parTransId="{78756886-4FF7-402D-B071-C2B39267AC62}" sibTransId="{0D3ACD01-D7ED-48AA-BCDE-6D6B2E6CE1DC}"/>
    <dgm:cxn modelId="{B9AFA80D-9795-477D-9737-BF3E5EE42AC3}" srcId="{24F9D999-1D99-4D4A-9EA2-005C3147A6DD}" destId="{BD2D964F-B354-4985-94B9-404260CA1548}" srcOrd="0" destOrd="0" parTransId="{91860B4C-4B22-49EA-B969-7A2E1A26DC4A}" sibTransId="{7B3B8C14-498C-44D0-BE16-74774940E913}"/>
    <dgm:cxn modelId="{733F4A08-388E-44D6-A60C-7082BE025962}" type="presOf" srcId="{BD2D964F-B354-4985-94B9-404260CA1548}" destId="{7CF0DDBD-2B0F-44C8-B145-2EA80CB42AF4}" srcOrd="0" destOrd="0" presId="urn:microsoft.com/office/officeart/2005/8/layout/hProcess4"/>
    <dgm:cxn modelId="{AC10AFEF-A6D9-4E82-B12A-71906453BAAD}" type="presOf" srcId="{B25BFA8D-E8C3-45FC-9DD3-66A6FA0B253B}" destId="{256AE780-B4ED-4AED-A8C9-E883D6776E7F}" srcOrd="1" destOrd="1" presId="urn:microsoft.com/office/officeart/2005/8/layout/hProcess4"/>
    <dgm:cxn modelId="{F0CE5AA3-4BDA-45DF-B0C0-32D00708A857}" type="presOf" srcId="{FE41DB51-581A-47E7-BBD6-3E0A7F152AE9}" destId="{256AE780-B4ED-4AED-A8C9-E883D6776E7F}" srcOrd="1" destOrd="0" presId="urn:microsoft.com/office/officeart/2005/8/layout/hProcess4"/>
    <dgm:cxn modelId="{A0F39AF0-BBCB-450B-957C-449A9B344851}" srcId="{F0558140-39AC-4B66-BF55-3A28314FC996}" destId="{B25BFA8D-E8C3-45FC-9DD3-66A6FA0B253B}" srcOrd="1" destOrd="0" parTransId="{1E312EA2-535E-4FC4-A76C-95DEF80D07EB}" sibTransId="{38AE5B89-3EAD-4E2B-8B27-C31F588669F1}"/>
    <dgm:cxn modelId="{E9770675-B613-419F-93F0-81F387446D9F}" srcId="{BD2D964F-B354-4985-94B9-404260CA1548}" destId="{8844A64D-A86B-4F9A-8EB6-3001BD3E1A09}" srcOrd="0" destOrd="0" parTransId="{8D0E63B7-C8DD-4D9F-AF59-2AB21A4F70E2}" sibTransId="{52DAD6C6-8F95-465A-9EAD-E2D502D323EA}"/>
    <dgm:cxn modelId="{CB673E43-C59D-46BC-8BDD-E882FCB93086}" type="presOf" srcId="{FE41DB51-581A-47E7-BBD6-3E0A7F152AE9}" destId="{FFA53167-47B7-46BD-931D-23CA2DAE1449}" srcOrd="0" destOrd="0" presId="urn:microsoft.com/office/officeart/2005/8/layout/hProcess4"/>
    <dgm:cxn modelId="{FB38043F-30A8-4784-A81E-CC61BBD667D7}" srcId="{24F9D999-1D99-4D4A-9EA2-005C3147A6DD}" destId="{F0558140-39AC-4B66-BF55-3A28314FC996}" srcOrd="2" destOrd="0" parTransId="{7744A535-FCF1-4D8C-846A-7D618E00A7E7}" sibTransId="{2A3B169E-F13A-4FEC-A042-6E3BD70DE698}"/>
    <dgm:cxn modelId="{E85672B6-2FA7-4995-A293-7CE72D21E121}" srcId="{F0558140-39AC-4B66-BF55-3A28314FC996}" destId="{FE41DB51-581A-47E7-BBD6-3E0A7F152AE9}" srcOrd="0" destOrd="0" parTransId="{630BBDCC-F6F1-4506-871B-47D08BC32CA4}" sibTransId="{E0EA1B85-56B0-4399-AB8E-B479CF3B9A43}"/>
    <dgm:cxn modelId="{66CC1319-0023-4F6E-9B90-9C8E1C52770D}" type="presOf" srcId="{99F31753-F68A-49BF-A1F8-57B15DE17C9C}" destId="{265CBD6B-DD64-4B32-929D-999FC07196AB}" srcOrd="0" destOrd="0" presId="urn:microsoft.com/office/officeart/2005/8/layout/hProcess4"/>
    <dgm:cxn modelId="{74C2069E-5622-4CE8-8116-622CAEA3AD2D}" type="presOf" srcId="{D3F1DBEC-3517-4868-91A3-2A39500D2DA7}" destId="{91D48332-4719-4816-8253-95CFED8873EA}" srcOrd="0" destOrd="0" presId="urn:microsoft.com/office/officeart/2005/8/layout/hProcess4"/>
    <dgm:cxn modelId="{2F7BC2C3-3616-42C9-98BC-6E2A4D327BF1}" type="presOf" srcId="{0D3ACD01-D7ED-48AA-BCDE-6D6B2E6CE1DC}" destId="{617D9C4B-F177-4EE2-9ECD-425F082B9428}" srcOrd="0" destOrd="0" presId="urn:microsoft.com/office/officeart/2005/8/layout/hProcess4"/>
    <dgm:cxn modelId="{F78063BF-4E9C-45EB-9BFE-2294524DED8B}" type="presOf" srcId="{7B3B8C14-498C-44D0-BE16-74774940E913}" destId="{6CC46ABF-9499-4321-84D9-5E2D4381FDB2}" srcOrd="0" destOrd="0" presId="urn:microsoft.com/office/officeart/2005/8/layout/hProcess4"/>
    <dgm:cxn modelId="{ABA0EABF-C65D-4F27-BEF4-8E2BAC686EE0}" type="presOf" srcId="{8844A64D-A86B-4F9A-8EB6-3001BD3E1A09}" destId="{1AF1CF52-87A4-4BD3-8A4C-8D4D6AC025A7}" srcOrd="1" destOrd="0" presId="urn:microsoft.com/office/officeart/2005/8/layout/hProcess4"/>
    <dgm:cxn modelId="{0A30A38D-7F74-4672-9739-3560178B68AE}" type="presOf" srcId="{8844A64D-A86B-4F9A-8EB6-3001BD3E1A09}" destId="{A474D22B-0A2B-4A7A-A8BA-5FC4111C0068}" srcOrd="0" destOrd="0" presId="urn:microsoft.com/office/officeart/2005/8/layout/hProcess4"/>
    <dgm:cxn modelId="{EFB839A0-089F-4752-BC0A-757E7810FD21}" type="presParOf" srcId="{EA962DB7-94CA-495A-9272-26EBE16F8CEB}" destId="{3E687045-655F-462A-9303-22494D45DE7B}" srcOrd="0" destOrd="0" presId="urn:microsoft.com/office/officeart/2005/8/layout/hProcess4"/>
    <dgm:cxn modelId="{947C88AE-994E-4DDC-A9F2-BE08F248E1AF}" type="presParOf" srcId="{EA962DB7-94CA-495A-9272-26EBE16F8CEB}" destId="{91553CF8-3A04-48AD-85C1-A91128446616}" srcOrd="1" destOrd="0" presId="urn:microsoft.com/office/officeart/2005/8/layout/hProcess4"/>
    <dgm:cxn modelId="{FC44BC7C-8DF6-4D9C-A738-AD82C293E2C2}" type="presParOf" srcId="{EA962DB7-94CA-495A-9272-26EBE16F8CEB}" destId="{9C7437D2-ABA2-4F85-BADF-087535934CC6}" srcOrd="2" destOrd="0" presId="urn:microsoft.com/office/officeart/2005/8/layout/hProcess4"/>
    <dgm:cxn modelId="{FB3653E4-0075-4890-8D22-DD5BCCC76197}" type="presParOf" srcId="{9C7437D2-ABA2-4F85-BADF-087535934CC6}" destId="{42BC4E58-B554-4168-BEFD-F477D2F5741D}" srcOrd="0" destOrd="0" presId="urn:microsoft.com/office/officeart/2005/8/layout/hProcess4"/>
    <dgm:cxn modelId="{57FCA204-E282-4D95-AA9C-B0E523A9D5DC}" type="presParOf" srcId="{42BC4E58-B554-4168-BEFD-F477D2F5741D}" destId="{01B0351A-CBD5-4D99-B315-CEAC6AF61BEE}" srcOrd="0" destOrd="0" presId="urn:microsoft.com/office/officeart/2005/8/layout/hProcess4"/>
    <dgm:cxn modelId="{9053A883-5C39-4A57-87CA-A1308407075F}" type="presParOf" srcId="{42BC4E58-B554-4168-BEFD-F477D2F5741D}" destId="{A474D22B-0A2B-4A7A-A8BA-5FC4111C0068}" srcOrd="1" destOrd="0" presId="urn:microsoft.com/office/officeart/2005/8/layout/hProcess4"/>
    <dgm:cxn modelId="{D08CDA29-B026-407C-999D-051424F4F6A6}" type="presParOf" srcId="{42BC4E58-B554-4168-BEFD-F477D2F5741D}" destId="{1AF1CF52-87A4-4BD3-8A4C-8D4D6AC025A7}" srcOrd="2" destOrd="0" presId="urn:microsoft.com/office/officeart/2005/8/layout/hProcess4"/>
    <dgm:cxn modelId="{35CF396E-1324-46AA-ACC7-35128FFDEC46}" type="presParOf" srcId="{42BC4E58-B554-4168-BEFD-F477D2F5741D}" destId="{7CF0DDBD-2B0F-44C8-B145-2EA80CB42AF4}" srcOrd="3" destOrd="0" presId="urn:microsoft.com/office/officeart/2005/8/layout/hProcess4"/>
    <dgm:cxn modelId="{45F3FCC5-81E6-482E-8C43-735E368157D3}" type="presParOf" srcId="{42BC4E58-B554-4168-BEFD-F477D2F5741D}" destId="{B9743A44-5DBE-40FD-B55F-F15070856E3C}" srcOrd="4" destOrd="0" presId="urn:microsoft.com/office/officeart/2005/8/layout/hProcess4"/>
    <dgm:cxn modelId="{98799FAD-D95D-4ECB-9202-535CF97D7BCB}" type="presParOf" srcId="{9C7437D2-ABA2-4F85-BADF-087535934CC6}" destId="{6CC46ABF-9499-4321-84D9-5E2D4381FDB2}" srcOrd="1" destOrd="0" presId="urn:microsoft.com/office/officeart/2005/8/layout/hProcess4"/>
    <dgm:cxn modelId="{D5F0F5DA-832F-4DCB-A629-FBC244FC9C18}" type="presParOf" srcId="{9C7437D2-ABA2-4F85-BADF-087535934CC6}" destId="{F474413E-8312-49CD-9D51-86485E76506F}" srcOrd="2" destOrd="0" presId="urn:microsoft.com/office/officeart/2005/8/layout/hProcess4"/>
    <dgm:cxn modelId="{42683DB4-7F2F-472E-8F92-84E2553F444E}" type="presParOf" srcId="{F474413E-8312-49CD-9D51-86485E76506F}" destId="{0E84AEC4-3EDC-402A-915F-0E071E757DF5}" srcOrd="0" destOrd="0" presId="urn:microsoft.com/office/officeart/2005/8/layout/hProcess4"/>
    <dgm:cxn modelId="{6B6216B8-B4DE-49ED-A71C-A09913E8929F}" type="presParOf" srcId="{F474413E-8312-49CD-9D51-86485E76506F}" destId="{265CBD6B-DD64-4B32-929D-999FC07196AB}" srcOrd="1" destOrd="0" presId="urn:microsoft.com/office/officeart/2005/8/layout/hProcess4"/>
    <dgm:cxn modelId="{102FFDDD-3673-4A52-A7C2-CF5AD5D2257E}" type="presParOf" srcId="{F474413E-8312-49CD-9D51-86485E76506F}" destId="{760D4EF0-4F55-4013-BCA5-AD57FC5BE00D}" srcOrd="2" destOrd="0" presId="urn:microsoft.com/office/officeart/2005/8/layout/hProcess4"/>
    <dgm:cxn modelId="{2EC98646-5B11-4E19-AEBC-BFFC10313077}" type="presParOf" srcId="{F474413E-8312-49CD-9D51-86485E76506F}" destId="{91D48332-4719-4816-8253-95CFED8873EA}" srcOrd="3" destOrd="0" presId="urn:microsoft.com/office/officeart/2005/8/layout/hProcess4"/>
    <dgm:cxn modelId="{8C1C01C1-D433-432E-B0B0-6C4F551E7E85}" type="presParOf" srcId="{F474413E-8312-49CD-9D51-86485E76506F}" destId="{23A4B3E7-FFA4-40A8-8F0C-3E8620382E0F}" srcOrd="4" destOrd="0" presId="urn:microsoft.com/office/officeart/2005/8/layout/hProcess4"/>
    <dgm:cxn modelId="{EF8E66A3-7D0F-4B4B-8166-191ADBC9D839}" type="presParOf" srcId="{9C7437D2-ABA2-4F85-BADF-087535934CC6}" destId="{617D9C4B-F177-4EE2-9ECD-425F082B9428}" srcOrd="3" destOrd="0" presId="urn:microsoft.com/office/officeart/2005/8/layout/hProcess4"/>
    <dgm:cxn modelId="{212D21BA-800A-412E-83DE-F59F9D0D8FF0}" type="presParOf" srcId="{9C7437D2-ABA2-4F85-BADF-087535934CC6}" destId="{42D64F7E-D5FD-4819-A30D-42D7F611C606}" srcOrd="4" destOrd="0" presId="urn:microsoft.com/office/officeart/2005/8/layout/hProcess4"/>
    <dgm:cxn modelId="{C4DC6874-0DF0-47D6-8188-4C2246820176}" type="presParOf" srcId="{42D64F7E-D5FD-4819-A30D-42D7F611C606}" destId="{9BD4449C-B385-448B-95A5-A38CAF491231}" srcOrd="0" destOrd="0" presId="urn:microsoft.com/office/officeart/2005/8/layout/hProcess4"/>
    <dgm:cxn modelId="{E3DE1278-D09E-4176-88F8-3DA3F5D1F094}" type="presParOf" srcId="{42D64F7E-D5FD-4819-A30D-42D7F611C606}" destId="{FFA53167-47B7-46BD-931D-23CA2DAE1449}" srcOrd="1" destOrd="0" presId="urn:microsoft.com/office/officeart/2005/8/layout/hProcess4"/>
    <dgm:cxn modelId="{164491E2-52D4-49D0-AC40-CC33B4C4EA9A}" type="presParOf" srcId="{42D64F7E-D5FD-4819-A30D-42D7F611C606}" destId="{256AE780-B4ED-4AED-A8C9-E883D6776E7F}" srcOrd="2" destOrd="0" presId="urn:microsoft.com/office/officeart/2005/8/layout/hProcess4"/>
    <dgm:cxn modelId="{ECD0E2EA-5C83-4A7F-839C-19492CF69F56}" type="presParOf" srcId="{42D64F7E-D5FD-4819-A30D-42D7F611C606}" destId="{500857A6-80EA-4440-9916-C71AAADF8FD8}" srcOrd="3" destOrd="0" presId="urn:microsoft.com/office/officeart/2005/8/layout/hProcess4"/>
    <dgm:cxn modelId="{D5EF60DC-7534-43F7-B011-6052168F3291}" type="presParOf" srcId="{42D64F7E-D5FD-4819-A30D-42D7F611C606}" destId="{86DBD930-A9E0-4B63-A19F-8FE560D5FEA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CDB8E-CD33-464A-9070-1CB6AA5A8D16}" type="datetimeFigureOut">
              <a:rPr lang="en-US" smtClean="0"/>
              <a:t>10/31/2011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D34FD-230E-4C64-9ABF-870236988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58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E76C-7F46-42D0-8BFC-7775E8BC9206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6459-C80B-4727-830A-298554A16297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F825-509F-4EC8-B447-3ACE9378CD1A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A93A-097D-4125-8E76-2A2A75F2BD1D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862B-4085-46BA-808A-29549ED70313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540D-6051-480D-B48D-E3B9557D4D06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3C248-D88A-4422-A00C-19C216D4455F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A7C9-403C-4F07-836F-85B0C66FBD09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D39C-8119-4EFA-B331-6E4716FF4CAC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1DB7-6311-4975-BFD5-2D3B3B6CEA28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F6542-04B3-4F74-9DBC-B984DA112757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9F368-47F3-4BC6-B58B-C9C280B03F1B}" type="datetime8">
              <a:rPr lang="fa-IR" smtClean="0"/>
              <a:t>اکتبر 31، 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A265-25C6-4DBF-8304-99040892C59C}" type="slidenum">
              <a:rPr lang="fa-IR" smtClean="0"/>
              <a:t>‹#›</a:t>
            </a:fld>
            <a:endParaRPr lang="fa-IR"/>
          </a:p>
        </p:txBody>
      </p:sp>
    </p:spTree>
    <p:extLst/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36512" y="1857364"/>
            <a:ext cx="9134232" cy="2400657"/>
          </a:xfrm>
          <a:prstGeom prst="rect">
            <a:avLst/>
          </a:prstGeom>
          <a:noFill/>
          <a:effectLst>
            <a:reflection blurRad="6350" stA="50000" endA="300" endPos="70000" dir="5400000" sy="-100000" algn="bl" rotWithShape="0"/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15000" b="1" dirty="0" smtClean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مرحله جذب </a:t>
            </a:r>
            <a:endParaRPr lang="en-US" sz="15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9589" y="649412"/>
            <a:ext cx="830485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4. </a:t>
            </a:r>
            <a:r>
              <a:rPr lang="fa-IR" sz="4000" b="1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فضا </a:t>
            </a:r>
            <a:r>
              <a:rPr lang="fa-IR" sz="4000" b="1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سازی، </a:t>
            </a:r>
            <a:r>
              <a:rPr lang="fa-IR" sz="4000" b="1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تشویق و ترغیب افراد</a:t>
            </a:r>
            <a:endParaRPr lang="en-US" sz="4000" b="1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182499953"/>
              </p:ext>
            </p:extLst>
          </p:nvPr>
        </p:nvGraphicFramePr>
        <p:xfrm>
          <a:off x="179512" y="1396988"/>
          <a:ext cx="8424936" cy="534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763040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B67AF04-8492-448E-A424-6E1FF609B2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9">
                                            <p:graphicEl>
                                              <a:dgm id="{3B67AF04-8492-448E-A424-6E1FF609B2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819CC4E-DD69-46CA-B191-53126D9BA7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8819CC4E-DD69-46CA-B191-53126D9BA7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AA81CCE-0E23-44BD-A526-AA2CC3596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EAA81CCE-0E23-44BD-A526-AA2CC3596F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D79631D-DF6D-470C-87F6-CA397DE064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9">
                                            <p:graphicEl>
                                              <a:dgm id="{DD79631D-DF6D-470C-87F6-CA397DE064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893476F-3800-4AF1-8BBB-C4737376D0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dgm id="{D893476F-3800-4AF1-8BBB-C4737376D0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DC3EF1-DEC8-4145-AE24-CFFE21192B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9">
                                            <p:graphicEl>
                                              <a:dgm id="{04DC3EF1-DEC8-4145-AE24-CFFE21192B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F45743-E11D-4593-8749-C3F128B4A3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9">
                                            <p:graphicEl>
                                              <a:dgm id="{8DF45743-E11D-4593-8749-C3F128B4A3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88A6BCF-E0FD-46CA-9D4E-15506AD13A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9">
                                            <p:graphicEl>
                                              <a:dgm id="{B88A6BCF-E0FD-46CA-9D4E-15506AD13A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C4104A-3472-4863-B9B8-1C38CED663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9">
                                            <p:graphicEl>
                                              <a:dgm id="{E7C4104A-3472-4863-B9B8-1C38CED663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7677DD8-22FF-4F21-8A8C-8664220E1B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9">
                                            <p:graphicEl>
                                              <a:dgm id="{B7677DD8-22FF-4F21-8A8C-8664220E1B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9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2889383" y="714356"/>
            <a:ext cx="547944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5. ارتباط گیری</a:t>
            </a:r>
            <a:endParaRPr lang="en-US" sz="4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gray">
          <a:xfrm>
            <a:off x="5392830" y="4801712"/>
            <a:ext cx="3410085" cy="571504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a-I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5.  نظم و 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انضباط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raffic" pitchFamily="2" charset="-78"/>
            </a:endParaRPr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gray">
          <a:xfrm>
            <a:off x="5392830" y="3721592"/>
            <a:ext cx="3410085" cy="571504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a-I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3. 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تغافل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raffic" pitchFamily="2" charset="-78"/>
            </a:endParaRPr>
          </a:p>
        </p:txBody>
      </p:sp>
      <p:sp>
        <p:nvSpPr>
          <p:cNvPr id="42" name="AutoShape 17"/>
          <p:cNvSpPr>
            <a:spLocks noChangeArrowheads="1"/>
          </p:cNvSpPr>
          <p:nvPr/>
        </p:nvSpPr>
        <p:spPr bwMode="gray">
          <a:xfrm>
            <a:off x="5400009" y="2569464"/>
            <a:ext cx="3410085" cy="571504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a-I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1. تکریم شخصیت انسانی 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raffic" pitchFamily="2" charset="-78"/>
            </a:endParaRPr>
          </a:p>
        </p:txBody>
      </p:sp>
      <p:sp>
        <p:nvSpPr>
          <p:cNvPr id="45" name="AutoShape 18"/>
          <p:cNvSpPr>
            <a:spLocks noChangeArrowheads="1"/>
          </p:cNvSpPr>
          <p:nvPr/>
        </p:nvSpPr>
        <p:spPr bwMode="gray">
          <a:xfrm>
            <a:off x="343874" y="4801712"/>
            <a:ext cx="3410085" cy="571504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a-I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6. برنامه ریزی اقتضائی 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raffic" pitchFamily="2" charset="-78"/>
            </a:endParaRPr>
          </a:p>
        </p:txBody>
      </p:sp>
      <p:sp>
        <p:nvSpPr>
          <p:cNvPr id="46" name="AutoShape 19"/>
          <p:cNvSpPr>
            <a:spLocks noChangeArrowheads="1"/>
          </p:cNvSpPr>
          <p:nvPr/>
        </p:nvSpPr>
        <p:spPr bwMode="gray">
          <a:xfrm>
            <a:off x="343874" y="3721592"/>
            <a:ext cx="3410085" cy="571504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a-I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4.  انتظار تکالیف 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حداقلی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raffic" pitchFamily="2" charset="-78"/>
            </a:endParaRPr>
          </a:p>
        </p:txBody>
      </p:sp>
      <p:sp>
        <p:nvSpPr>
          <p:cNvPr id="47" name="AutoShape 17"/>
          <p:cNvSpPr>
            <a:spLocks noChangeArrowheads="1"/>
          </p:cNvSpPr>
          <p:nvPr/>
        </p:nvSpPr>
        <p:spPr bwMode="gray">
          <a:xfrm>
            <a:off x="351053" y="2569464"/>
            <a:ext cx="3410085" cy="571504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a-I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2. 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محبت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raffic" pitchFamily="2" charset="-78"/>
            </a:endParaRPr>
          </a:p>
        </p:txBody>
      </p:sp>
      <p:sp>
        <p:nvSpPr>
          <p:cNvPr id="32" name="AutoShape 17"/>
          <p:cNvSpPr>
            <a:spLocks noChangeArrowheads="1"/>
          </p:cNvSpPr>
          <p:nvPr/>
        </p:nvSpPr>
        <p:spPr bwMode="gray">
          <a:xfrm>
            <a:off x="2865070" y="5733256"/>
            <a:ext cx="3410085" cy="571504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a-I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7. خطاب 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نیکو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raffic" pitchFamily="2" charset="-78"/>
            </a:endParaRPr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gray">
          <a:xfrm>
            <a:off x="2865070" y="1422242"/>
            <a:ext cx="3410085" cy="847908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روش های برقراری ارتباط اولیه</a:t>
            </a:r>
            <a:endParaRPr lang="fa-I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11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0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5496447" y="1253015"/>
            <a:ext cx="2358688" cy="126811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1" name="Rectangle 40"/>
          <p:cNvSpPr/>
          <p:nvPr/>
        </p:nvSpPr>
        <p:spPr>
          <a:xfrm>
            <a:off x="5496447" y="4840927"/>
            <a:ext cx="2358688" cy="126811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AutoShape 5"/>
          <p:cNvSpPr>
            <a:spLocks noChangeArrowheads="1"/>
          </p:cNvSpPr>
          <p:nvPr/>
        </p:nvSpPr>
        <p:spPr bwMode="gray">
          <a:xfrm rot="16200000" flipH="1">
            <a:off x="2998260" y="2421753"/>
            <a:ext cx="459227" cy="296682"/>
          </a:xfrm>
          <a:prstGeom prst="upArrow">
            <a:avLst>
              <a:gd name="adj1" fmla="val 51676"/>
              <a:gd name="adj2" fmla="val 10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9216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gray">
          <a:xfrm rot="5400000" flipH="1">
            <a:off x="5706213" y="2402973"/>
            <a:ext cx="459227" cy="296682"/>
          </a:xfrm>
          <a:prstGeom prst="upArrow">
            <a:avLst>
              <a:gd name="adj1" fmla="val 51676"/>
              <a:gd name="adj2" fmla="val 10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39216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gray">
          <a:xfrm>
            <a:off x="6214028" y="5162567"/>
            <a:ext cx="2718847" cy="570689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/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gray">
          <a:xfrm>
            <a:off x="6214028" y="4629167"/>
            <a:ext cx="2718847" cy="570689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/>
          </a:p>
        </p:txBody>
      </p:sp>
      <p:sp>
        <p:nvSpPr>
          <p:cNvPr id="21" name="AutoShape 19"/>
          <p:cNvSpPr>
            <a:spLocks noChangeArrowheads="1"/>
          </p:cNvSpPr>
          <p:nvPr/>
        </p:nvSpPr>
        <p:spPr bwMode="gray">
          <a:xfrm>
            <a:off x="6214028" y="4095767"/>
            <a:ext cx="2718847" cy="570689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/>
          </a:p>
        </p:txBody>
      </p:sp>
      <p:grpSp>
        <p:nvGrpSpPr>
          <p:cNvPr id="22" name="Group 21"/>
          <p:cNvGrpSpPr/>
          <p:nvPr/>
        </p:nvGrpSpPr>
        <p:grpSpPr>
          <a:xfrm>
            <a:off x="3376934" y="1370755"/>
            <a:ext cx="2325933" cy="2400165"/>
            <a:chOff x="3376934" y="1370755"/>
            <a:chExt cx="2325933" cy="2400165"/>
          </a:xfrm>
        </p:grpSpPr>
        <p:grpSp>
          <p:nvGrpSpPr>
            <p:cNvPr id="23" name="Group 22"/>
            <p:cNvGrpSpPr>
              <a:grpSpLocks/>
            </p:cNvGrpSpPr>
            <p:nvPr/>
          </p:nvGrpSpPr>
          <p:grpSpPr bwMode="auto">
            <a:xfrm>
              <a:off x="3509433" y="1505997"/>
              <a:ext cx="2059495" cy="2125224"/>
              <a:chOff x="2170" y="1915"/>
              <a:chExt cx="1430" cy="1430"/>
            </a:xfrm>
          </p:grpSpPr>
          <p:sp>
            <p:nvSpPr>
              <p:cNvPr id="28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29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fa-IR"/>
              </a:p>
            </p:txBody>
          </p:sp>
          <p:sp>
            <p:nvSpPr>
              <p:cNvPr id="30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fa-IR"/>
              </a:p>
            </p:txBody>
          </p:sp>
        </p:grpSp>
        <p:sp>
          <p:nvSpPr>
            <p:cNvPr id="24" name="Oval 8"/>
            <p:cNvSpPr>
              <a:spLocks noChangeArrowheads="1"/>
            </p:cNvSpPr>
            <p:nvPr/>
          </p:nvSpPr>
          <p:spPr bwMode="gray">
            <a:xfrm>
              <a:off x="3376934" y="1370755"/>
              <a:ext cx="2325933" cy="240016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5" name="Oval 11"/>
            <p:cNvSpPr>
              <a:spLocks noChangeArrowheads="1"/>
            </p:cNvSpPr>
            <p:nvPr/>
          </p:nvSpPr>
          <p:spPr bwMode="gray">
            <a:xfrm>
              <a:off x="3630411" y="1632321"/>
              <a:ext cx="1817540" cy="1878519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a-IR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gray">
            <a:xfrm>
              <a:off x="3749948" y="1755673"/>
              <a:ext cx="1578466" cy="1631815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a-IR"/>
            </a:p>
          </p:txBody>
        </p:sp>
        <p:sp>
          <p:nvSpPr>
            <p:cNvPr id="27" name="Text Box 20"/>
            <p:cNvSpPr txBox="1">
              <a:spLocks noChangeArrowheads="1"/>
            </p:cNvSpPr>
            <p:nvPr/>
          </p:nvSpPr>
          <p:spPr bwMode="gray">
            <a:xfrm>
              <a:off x="3779912" y="1916832"/>
              <a:ext cx="1433405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fa-IR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cs typeface="B Titr" pitchFamily="2" charset="-78"/>
                </a:rPr>
                <a:t>مهارت </a:t>
              </a:r>
            </a:p>
            <a:p>
              <a:pPr algn="ctr" eaLnBrk="0" hangingPunct="0"/>
              <a:r>
                <a:rPr lang="fa-IR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cs typeface="B Titr" pitchFamily="2" charset="-78"/>
                </a:rPr>
                <a:t>ارتباط</a:t>
              </a:r>
              <a:endPara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B Titr" pitchFamily="2" charset="-78"/>
              </a:endParaRPr>
            </a:p>
          </p:txBody>
        </p:sp>
      </p:grpSp>
      <p:sp>
        <p:nvSpPr>
          <p:cNvPr id="31" name="AutoShape 21"/>
          <p:cNvSpPr>
            <a:spLocks noChangeArrowheads="1"/>
          </p:cNvSpPr>
          <p:nvPr/>
        </p:nvSpPr>
        <p:spPr bwMode="auto">
          <a:xfrm>
            <a:off x="6228184" y="2281575"/>
            <a:ext cx="2741548" cy="49935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a-IR" dirty="0" smtClean="0">
                <a:latin typeface="Verdana" pitchFamily="34" charset="0"/>
                <a:cs typeface="B Morvarid" pitchFamily="2" charset="-78"/>
              </a:rPr>
              <a:t>ارتباط کلامی </a:t>
            </a:r>
            <a:endParaRPr lang="en-US" dirty="0">
              <a:latin typeface="Verdana" pitchFamily="34" charset="0"/>
              <a:cs typeface="B Morvarid" pitchFamily="2" charset="-78"/>
            </a:endParaRPr>
          </a:p>
        </p:txBody>
      </p:sp>
      <p:sp>
        <p:nvSpPr>
          <p:cNvPr id="32" name="AutoShape 17"/>
          <p:cNvSpPr>
            <a:spLocks noChangeArrowheads="1"/>
          </p:cNvSpPr>
          <p:nvPr/>
        </p:nvSpPr>
        <p:spPr bwMode="gray">
          <a:xfrm>
            <a:off x="6221207" y="3562367"/>
            <a:ext cx="2718847" cy="570689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/>
          </a:p>
        </p:txBody>
      </p:sp>
      <p:sp>
        <p:nvSpPr>
          <p:cNvPr id="33" name="AutoShape 17"/>
          <p:cNvSpPr>
            <a:spLocks noChangeArrowheads="1"/>
          </p:cNvSpPr>
          <p:nvPr/>
        </p:nvSpPr>
        <p:spPr bwMode="gray">
          <a:xfrm>
            <a:off x="6221207" y="3028967"/>
            <a:ext cx="2718847" cy="570689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/>
          </a:p>
        </p:txBody>
      </p:sp>
      <p:sp>
        <p:nvSpPr>
          <p:cNvPr id="46" name="AutoShape 18"/>
          <p:cNvSpPr>
            <a:spLocks noChangeArrowheads="1"/>
          </p:cNvSpPr>
          <p:nvPr/>
        </p:nvSpPr>
        <p:spPr bwMode="gray">
          <a:xfrm>
            <a:off x="322314" y="4701175"/>
            <a:ext cx="2718847" cy="570689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/>
          </a:p>
        </p:txBody>
      </p:sp>
      <p:sp>
        <p:nvSpPr>
          <p:cNvPr id="47" name="AutoShape 19"/>
          <p:cNvSpPr>
            <a:spLocks noChangeArrowheads="1"/>
          </p:cNvSpPr>
          <p:nvPr/>
        </p:nvSpPr>
        <p:spPr bwMode="gray">
          <a:xfrm>
            <a:off x="322314" y="4167775"/>
            <a:ext cx="2718847" cy="570689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/>
          </a:p>
        </p:txBody>
      </p:sp>
      <p:sp>
        <p:nvSpPr>
          <p:cNvPr id="48" name="AutoShape 17"/>
          <p:cNvSpPr>
            <a:spLocks noChangeArrowheads="1"/>
          </p:cNvSpPr>
          <p:nvPr/>
        </p:nvSpPr>
        <p:spPr bwMode="gray">
          <a:xfrm>
            <a:off x="329493" y="3634375"/>
            <a:ext cx="2718847" cy="570689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/>
          </a:p>
        </p:txBody>
      </p:sp>
      <p:sp>
        <p:nvSpPr>
          <p:cNvPr id="49" name="AutoShape 17"/>
          <p:cNvSpPr>
            <a:spLocks noChangeArrowheads="1"/>
          </p:cNvSpPr>
          <p:nvPr/>
        </p:nvSpPr>
        <p:spPr bwMode="gray">
          <a:xfrm>
            <a:off x="329493" y="3100975"/>
            <a:ext cx="2718847" cy="570689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/>
          </a:p>
        </p:txBody>
      </p:sp>
      <p:sp>
        <p:nvSpPr>
          <p:cNvPr id="50" name="Text Box 25"/>
          <p:cNvSpPr txBox="1">
            <a:spLocks noChangeArrowheads="1"/>
          </p:cNvSpPr>
          <p:nvPr/>
        </p:nvSpPr>
        <p:spPr bwMode="gray">
          <a:xfrm>
            <a:off x="6625909" y="3142456"/>
            <a:ext cx="1951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0" hangingPunct="0"/>
            <a:r>
              <a:rPr lang="fa-IR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شفاف و قابل فهم بودن</a:t>
            </a:r>
            <a:endParaRPr lang="en-US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gray">
          <a:xfrm>
            <a:off x="1062903" y="3253375"/>
            <a:ext cx="11416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0" hangingPunct="0"/>
            <a:r>
              <a:rPr lang="fa-IR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خوش رویی</a:t>
            </a:r>
            <a:endParaRPr lang="en-US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gray">
          <a:xfrm>
            <a:off x="558705" y="4331843"/>
            <a:ext cx="22605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0" hangingPunct="0"/>
            <a:r>
              <a:rPr lang="fa-IR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حفظ ظاهر مناسب اسلامی</a:t>
            </a:r>
            <a:endParaRPr lang="en-US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gray">
          <a:xfrm>
            <a:off x="585865" y="4865243"/>
            <a:ext cx="20233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0" hangingPunct="0"/>
            <a:r>
              <a:rPr lang="fa-IR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برقراری ارتباط چشمی</a:t>
            </a:r>
            <a:endParaRPr lang="en-US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gray">
          <a:xfrm>
            <a:off x="730224" y="3798443"/>
            <a:ext cx="1803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0" hangingPunct="0"/>
            <a:r>
              <a:rPr lang="fa-IR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پرهیز از رویگردانی </a:t>
            </a:r>
            <a:endParaRPr lang="en-US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56" name="Text Box 25"/>
          <p:cNvSpPr txBox="1">
            <a:spLocks noChangeArrowheads="1"/>
          </p:cNvSpPr>
          <p:nvPr/>
        </p:nvSpPr>
        <p:spPr bwMode="gray">
          <a:xfrm>
            <a:off x="7004171" y="3752056"/>
            <a:ext cx="1170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0" hangingPunct="0"/>
            <a:r>
              <a:rPr lang="fa-IR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گزیده گویی</a:t>
            </a:r>
            <a:endParaRPr lang="en-US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57" name="Text Box 25"/>
          <p:cNvSpPr txBox="1">
            <a:spLocks noChangeArrowheads="1"/>
          </p:cNvSpPr>
          <p:nvPr/>
        </p:nvSpPr>
        <p:spPr bwMode="gray">
          <a:xfrm>
            <a:off x="6301938" y="4818856"/>
            <a:ext cx="253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0" hangingPunct="0"/>
            <a:r>
              <a:rPr lang="fa-IR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قطع نکردن سخن طرف مقابل</a:t>
            </a:r>
            <a:endParaRPr lang="en-US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58" name="Text Box 25"/>
          <p:cNvSpPr txBox="1">
            <a:spLocks noChangeArrowheads="1"/>
          </p:cNvSpPr>
          <p:nvPr/>
        </p:nvSpPr>
        <p:spPr bwMode="gray">
          <a:xfrm>
            <a:off x="6237454" y="5352256"/>
            <a:ext cx="26003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0" hangingPunct="0"/>
            <a:r>
              <a:rPr lang="fa-IR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پرهیز از دستور و ریاست طلبی</a:t>
            </a:r>
            <a:endParaRPr lang="en-US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59" name="Text Box 25"/>
          <p:cNvSpPr txBox="1">
            <a:spLocks noChangeArrowheads="1"/>
          </p:cNvSpPr>
          <p:nvPr/>
        </p:nvSpPr>
        <p:spPr bwMode="gray">
          <a:xfrm>
            <a:off x="6417811" y="4265225"/>
            <a:ext cx="22701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eaLnBrk="0" hangingPunct="0"/>
            <a:r>
              <a:rPr lang="fa-IR" b="1" dirty="0" smtClean="0">
                <a:ln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سخن نرم و عاری از تحکم </a:t>
            </a:r>
            <a:endParaRPr lang="en-US" b="1" dirty="0">
              <a:ln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cs typeface="B Titr" pitchFamily="2" charset="-78"/>
            </a:endParaRPr>
          </a:p>
        </p:txBody>
      </p:sp>
      <p:sp>
        <p:nvSpPr>
          <p:cNvPr id="60" name="AutoShape 21"/>
          <p:cNvSpPr>
            <a:spLocks noChangeArrowheads="1"/>
          </p:cNvSpPr>
          <p:nvPr/>
        </p:nvSpPr>
        <p:spPr bwMode="auto">
          <a:xfrm>
            <a:off x="246276" y="2276872"/>
            <a:ext cx="2741548" cy="49935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fa-IR" dirty="0" smtClean="0">
                <a:latin typeface="Verdana" pitchFamily="34" charset="0"/>
                <a:cs typeface="B Morvarid" pitchFamily="2" charset="-78"/>
              </a:rPr>
              <a:t>ارتباط غیر کلامی </a:t>
            </a:r>
            <a:endParaRPr lang="en-US" dirty="0">
              <a:latin typeface="Verdana" pitchFamily="34" charset="0"/>
              <a:cs typeface="B Morvarid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27872" y="3717032"/>
            <a:ext cx="2856295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>رعایت حدود اسلامی و تربیتی در ارتباط با افراد ضروری می باشد.</a:t>
            </a:r>
            <a:endParaRPr lang="fa-IR" sz="4000" dirty="0">
              <a:solidFill>
                <a:srgbClr val="FF0000"/>
              </a:solidFill>
              <a:cs typeface="B Davat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05391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31" grpId="0" animBg="1"/>
      <p:bldP spid="32" grpId="0" animBg="1"/>
      <p:bldP spid="33" grpId="0" animBg="1"/>
      <p:bldP spid="46" grpId="0" animBg="1"/>
      <p:bldP spid="47" grpId="0" animBg="1"/>
      <p:bldP spid="48" grpId="0" animBg="1"/>
      <p:bldP spid="49" grpId="0" animBg="1"/>
      <p:bldP spid="50" grpId="0"/>
      <p:bldP spid="51" grpId="0"/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 animBg="1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sp>
        <p:nvSpPr>
          <p:cNvPr id="110" name="Rounded Rectangle 109"/>
          <p:cNvSpPr/>
          <p:nvPr/>
        </p:nvSpPr>
        <p:spPr>
          <a:xfrm>
            <a:off x="237006" y="3114780"/>
            <a:ext cx="8583466" cy="3626589"/>
          </a:xfrm>
          <a:prstGeom prst="roundRect">
            <a:avLst>
              <a:gd name="adj" fmla="val 513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51520" y="2276874"/>
            <a:ext cx="8583466" cy="70984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2056095" y="714356"/>
            <a:ext cx="631272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6. </a:t>
            </a:r>
            <a:r>
              <a:rPr lang="fa-IR" sz="4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تقویت علائق و ایجاد انگیزه</a:t>
            </a:r>
            <a:endParaRPr lang="en-US" sz="4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60476" y="1628800"/>
            <a:ext cx="451598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sz="2800" b="1" dirty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cs typeface="B Titr" pitchFamily="2" charset="-78"/>
              </a:rPr>
              <a:t>شیوه های تقویت علائق و انگیزه </a:t>
            </a:r>
            <a:r>
              <a:rPr lang="fa-IR" sz="28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cs typeface="B Titr" pitchFamily="2" charset="-78"/>
              </a:rPr>
              <a:t>ها:</a:t>
            </a:r>
            <a:endParaRPr lang="en-US" sz="2800" b="1" dirty="0">
              <a:ln w="17780" cmpd="sng">
                <a:noFill/>
                <a:prstDash val="solid"/>
                <a:miter lim="800000"/>
              </a:ln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4327337" y="2276873"/>
            <a:ext cx="4421127" cy="709840"/>
          </a:xfrm>
          <a:custGeom>
            <a:avLst/>
            <a:gdLst>
              <a:gd name="connsiteX0" fmla="*/ 0 w 4185353"/>
              <a:gd name="connsiteY0" fmla="*/ 0 h 884547"/>
              <a:gd name="connsiteX1" fmla="*/ 4185353 w 4185353"/>
              <a:gd name="connsiteY1" fmla="*/ 0 h 884547"/>
              <a:gd name="connsiteX2" fmla="*/ 4185353 w 4185353"/>
              <a:gd name="connsiteY2" fmla="*/ 884547 h 884547"/>
              <a:gd name="connsiteX3" fmla="*/ 0 w 4185353"/>
              <a:gd name="connsiteY3" fmla="*/ 884547 h 884547"/>
              <a:gd name="connsiteX4" fmla="*/ 0 w 4185353"/>
              <a:gd name="connsiteY4" fmla="*/ 0 h 884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5353" h="884547">
                <a:moveTo>
                  <a:pt x="0" y="0"/>
                </a:moveTo>
                <a:lnTo>
                  <a:pt x="4185353" y="0"/>
                </a:lnTo>
                <a:lnTo>
                  <a:pt x="4185353" y="884547"/>
                </a:lnTo>
                <a:lnTo>
                  <a:pt x="0" y="884547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675" tIns="44450" rIns="66675" bIns="44450" numCol="1" spcCol="1270" anchor="ctr" anchorCtr="0">
            <a:noAutofit/>
          </a:bodyPr>
          <a:lstStyle/>
          <a:p>
            <a:pPr lvl="0" defTabSz="1555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kern="1200" dirty="0" smtClean="0">
                <a:cs typeface="B Titr" pitchFamily="2" charset="-78"/>
              </a:rPr>
              <a:t>الف- برگزاری برنامه های جذاب</a:t>
            </a:r>
            <a:endParaRPr lang="en-US" sz="2200" kern="1200" dirty="0">
              <a:cs typeface="B Titr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11560" y="2318835"/>
            <a:ext cx="3584915" cy="625916"/>
          </a:xfrm>
          <a:custGeom>
            <a:avLst/>
            <a:gdLst>
              <a:gd name="connsiteX0" fmla="*/ 0 w 3892378"/>
              <a:gd name="connsiteY0" fmla="*/ 0 h 716698"/>
              <a:gd name="connsiteX1" fmla="*/ 3892378 w 3892378"/>
              <a:gd name="connsiteY1" fmla="*/ 0 h 716698"/>
              <a:gd name="connsiteX2" fmla="*/ 3892378 w 3892378"/>
              <a:gd name="connsiteY2" fmla="*/ 716698 h 716698"/>
              <a:gd name="connsiteX3" fmla="*/ 0 w 3892378"/>
              <a:gd name="connsiteY3" fmla="*/ 716698 h 716698"/>
              <a:gd name="connsiteX4" fmla="*/ 0 w 3892378"/>
              <a:gd name="connsiteY4" fmla="*/ 0 h 71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2378" h="716698">
                <a:moveTo>
                  <a:pt x="0" y="0"/>
                </a:moveTo>
                <a:lnTo>
                  <a:pt x="3892378" y="0"/>
                </a:lnTo>
                <a:lnTo>
                  <a:pt x="3892378" y="716698"/>
                </a:lnTo>
                <a:lnTo>
                  <a:pt x="0" y="716698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904" tIns="120904" rIns="120904" bIns="120904" numCol="1" spcCol="1270" anchor="ctr" anchorCtr="0">
            <a:noAutofit/>
          </a:bodyPr>
          <a:lstStyle/>
          <a:p>
            <a:pPr lvl="0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Traffic" pitchFamily="2" charset="-78"/>
              </a:rPr>
              <a:t>برنامه های تربیتی، آموزشی، ورزشی دفاعی، نظامی وتفریحی 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4327337" y="3140968"/>
            <a:ext cx="4421127" cy="730291"/>
          </a:xfrm>
          <a:custGeom>
            <a:avLst/>
            <a:gdLst>
              <a:gd name="connsiteX0" fmla="*/ 0 w 4185353"/>
              <a:gd name="connsiteY0" fmla="*/ 0 h 884547"/>
              <a:gd name="connsiteX1" fmla="*/ 4185353 w 4185353"/>
              <a:gd name="connsiteY1" fmla="*/ 0 h 884547"/>
              <a:gd name="connsiteX2" fmla="*/ 4185353 w 4185353"/>
              <a:gd name="connsiteY2" fmla="*/ 884547 h 884547"/>
              <a:gd name="connsiteX3" fmla="*/ 0 w 4185353"/>
              <a:gd name="connsiteY3" fmla="*/ 884547 h 884547"/>
              <a:gd name="connsiteX4" fmla="*/ 0 w 4185353"/>
              <a:gd name="connsiteY4" fmla="*/ 0 h 884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5353" h="884547">
                <a:moveTo>
                  <a:pt x="0" y="0"/>
                </a:moveTo>
                <a:lnTo>
                  <a:pt x="4185353" y="0"/>
                </a:lnTo>
                <a:lnTo>
                  <a:pt x="4185353" y="884547"/>
                </a:lnTo>
                <a:lnTo>
                  <a:pt x="0" y="884547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675" tIns="44450" rIns="66675" bIns="44450" numCol="1" spcCol="1270" anchor="ctr" anchorCtr="0">
            <a:noAutofit/>
          </a:bodyPr>
          <a:lstStyle/>
          <a:p>
            <a:pPr lvl="0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200" dirty="0">
                <a:cs typeface="B Titr" pitchFamily="2" charset="-78"/>
              </a:rPr>
              <a:t>ب- </a:t>
            </a:r>
            <a:r>
              <a:rPr lang="fa-IR" sz="2200" dirty="0" smtClean="0">
                <a:cs typeface="B Titr" pitchFamily="2" charset="-78"/>
              </a:rPr>
              <a:t>دعوت به اردوی جذب</a:t>
            </a:r>
            <a:endParaRPr lang="en-US" sz="2200" kern="1200" dirty="0">
              <a:cs typeface="B Titr" pitchFamily="2" charset="-7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1979712" y="3182930"/>
            <a:ext cx="3584915" cy="646366"/>
          </a:xfrm>
          <a:custGeom>
            <a:avLst/>
            <a:gdLst>
              <a:gd name="connsiteX0" fmla="*/ 0 w 3892378"/>
              <a:gd name="connsiteY0" fmla="*/ 0 h 716698"/>
              <a:gd name="connsiteX1" fmla="*/ 3892378 w 3892378"/>
              <a:gd name="connsiteY1" fmla="*/ 0 h 716698"/>
              <a:gd name="connsiteX2" fmla="*/ 3892378 w 3892378"/>
              <a:gd name="connsiteY2" fmla="*/ 716698 h 716698"/>
              <a:gd name="connsiteX3" fmla="*/ 0 w 3892378"/>
              <a:gd name="connsiteY3" fmla="*/ 716698 h 716698"/>
              <a:gd name="connsiteX4" fmla="*/ 0 w 3892378"/>
              <a:gd name="connsiteY4" fmla="*/ 0 h 71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2378" h="716698">
                <a:moveTo>
                  <a:pt x="0" y="0"/>
                </a:moveTo>
                <a:lnTo>
                  <a:pt x="3892378" y="0"/>
                </a:lnTo>
                <a:lnTo>
                  <a:pt x="3892378" y="716698"/>
                </a:lnTo>
                <a:lnTo>
                  <a:pt x="0" y="716698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904" tIns="120904" rIns="120904" bIns="120904" numCol="1" spcCol="1270" anchor="ctr" anchorCtr="0">
            <a:noAutofit/>
          </a:bodyPr>
          <a:lstStyle/>
          <a:p>
            <a:pPr lvl="0" defTabSz="7556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Traffic" pitchFamily="2" charset="-78"/>
              </a:rPr>
              <a:t>1. برگزاری برنامه های حین اردو:</a:t>
            </a:r>
            <a:endParaRPr lang="en-US" sz="2000" b="1" kern="1200" dirty="0">
              <a:cs typeface="B Traffic" pitchFamily="2" charset="-78"/>
            </a:endParaRPr>
          </a:p>
        </p:txBody>
      </p:sp>
      <p:sp>
        <p:nvSpPr>
          <p:cNvPr id="30" name="Right Arrow 29"/>
          <p:cNvSpPr/>
          <p:nvPr/>
        </p:nvSpPr>
        <p:spPr>
          <a:xfrm flipH="1">
            <a:off x="4196475" y="2531766"/>
            <a:ext cx="344555" cy="20005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ight Arrow 100"/>
          <p:cNvSpPr/>
          <p:nvPr/>
        </p:nvSpPr>
        <p:spPr>
          <a:xfrm flipH="1">
            <a:off x="5588340" y="3406086"/>
            <a:ext cx="344555" cy="20005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284090" y="3717033"/>
            <a:ext cx="8518326" cy="3024336"/>
          </a:xfrm>
          <a:custGeom>
            <a:avLst/>
            <a:gdLst>
              <a:gd name="connsiteX0" fmla="*/ 0 w 3892378"/>
              <a:gd name="connsiteY0" fmla="*/ 0 h 716698"/>
              <a:gd name="connsiteX1" fmla="*/ 3892378 w 3892378"/>
              <a:gd name="connsiteY1" fmla="*/ 0 h 716698"/>
              <a:gd name="connsiteX2" fmla="*/ 3892378 w 3892378"/>
              <a:gd name="connsiteY2" fmla="*/ 716698 h 716698"/>
              <a:gd name="connsiteX3" fmla="*/ 0 w 3892378"/>
              <a:gd name="connsiteY3" fmla="*/ 716698 h 716698"/>
              <a:gd name="connsiteX4" fmla="*/ 0 w 3892378"/>
              <a:gd name="connsiteY4" fmla="*/ 0 h 71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2378" h="716698">
                <a:moveTo>
                  <a:pt x="0" y="0"/>
                </a:moveTo>
                <a:lnTo>
                  <a:pt x="3892378" y="0"/>
                </a:lnTo>
                <a:lnTo>
                  <a:pt x="3892378" y="716698"/>
                </a:lnTo>
                <a:lnTo>
                  <a:pt x="0" y="716698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0904" tIns="120904" rIns="120904" bIns="120904" numCol="1" spcCol="1270" anchor="ctr" anchorCtr="0">
            <a:noAutofit/>
          </a:bodyPr>
          <a:lstStyle/>
          <a:p>
            <a:pPr marL="0" lvl="1"/>
            <a:r>
              <a:rPr lang="fa-IR" b="1" dirty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1. اجرای برنامه های تبلیغاتی در مسیر حرکت </a:t>
            </a:r>
            <a:endParaRPr lang="en-US" b="1" dirty="0">
              <a:solidFill>
                <a:schemeClr val="accent3">
                  <a:lumMod val="50000"/>
                </a:schemeClr>
              </a:solidFill>
              <a:cs typeface="B Mitra" pitchFamily="2" charset="-78"/>
            </a:endParaRPr>
          </a:p>
          <a:p>
            <a:pPr marL="0" lvl="1"/>
            <a:r>
              <a:rPr lang="fa-IR" b="1" dirty="0">
                <a:cs typeface="B Mitra" pitchFamily="2" charset="-78"/>
              </a:rPr>
              <a:t>2. توجه به نماز جماعت اول وقت</a:t>
            </a:r>
            <a:endParaRPr lang="en-US" b="1" dirty="0">
              <a:cs typeface="B Mitra" pitchFamily="2" charset="-78"/>
            </a:endParaRPr>
          </a:p>
          <a:p>
            <a:pPr marL="0" lvl="1"/>
            <a:r>
              <a:rPr lang="fa-IR" b="1" dirty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3. اجرای مسابقات جذاب و با محتوا در حین برگزاری اردو</a:t>
            </a:r>
            <a:endParaRPr lang="en-US" b="1" dirty="0">
              <a:solidFill>
                <a:schemeClr val="accent3">
                  <a:lumMod val="50000"/>
                </a:schemeClr>
              </a:solidFill>
              <a:cs typeface="B Mitra" pitchFamily="2" charset="-78"/>
            </a:endParaRPr>
          </a:p>
          <a:p>
            <a:pPr marL="0" lvl="1"/>
            <a:r>
              <a:rPr lang="fa-IR" b="1" dirty="0">
                <a:cs typeface="B Mitra" pitchFamily="2" charset="-78"/>
              </a:rPr>
              <a:t>4. توجه به برنامه های معنوی در حد ظرفیت افراد</a:t>
            </a:r>
            <a:endParaRPr lang="en-US" b="1" dirty="0">
              <a:cs typeface="B Mitra" pitchFamily="2" charset="-78"/>
            </a:endParaRPr>
          </a:p>
          <a:p>
            <a:pPr marL="0" lvl="1"/>
            <a:r>
              <a:rPr lang="fa-IR" b="1" dirty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5. ایجاد جو عمومی تربیتی  و اثر بخش</a:t>
            </a:r>
            <a:endParaRPr lang="en-US" b="1" dirty="0">
              <a:solidFill>
                <a:schemeClr val="accent3">
                  <a:lumMod val="50000"/>
                </a:schemeClr>
              </a:solidFill>
              <a:cs typeface="B Mitra" pitchFamily="2" charset="-78"/>
            </a:endParaRPr>
          </a:p>
          <a:p>
            <a:pPr marL="0" lvl="1"/>
            <a:r>
              <a:rPr lang="fa-IR" b="1" dirty="0">
                <a:cs typeface="B Mitra" pitchFamily="2" charset="-78"/>
              </a:rPr>
              <a:t>6. توجه به رعایت مسائل اخلاق و آداب اسلامی</a:t>
            </a:r>
            <a:endParaRPr lang="en-US" b="1" dirty="0">
              <a:cs typeface="B Mitra" pitchFamily="2" charset="-78"/>
            </a:endParaRPr>
          </a:p>
          <a:p>
            <a:pPr marL="0" lvl="1"/>
            <a:r>
              <a:rPr lang="fa-IR" b="1" dirty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7. برقراری ارتباط دوستانه بین مسئول گروه و متربیان</a:t>
            </a:r>
            <a:endParaRPr lang="en-US" b="1" dirty="0">
              <a:solidFill>
                <a:schemeClr val="accent3">
                  <a:lumMod val="50000"/>
                </a:schemeClr>
              </a:solidFill>
              <a:cs typeface="B Mitra" pitchFamily="2" charset="-78"/>
            </a:endParaRPr>
          </a:p>
          <a:p>
            <a:pPr marL="0" lvl="1"/>
            <a:r>
              <a:rPr lang="fa-IR" b="1" dirty="0">
                <a:cs typeface="B Mitra" pitchFamily="2" charset="-78"/>
              </a:rPr>
              <a:t>8. تشکیل جلسات عمومی و خصوصی مسئول گروه با متربیان به منظور زمینه سازی پذیرش و انتخاب یک حرکت و زندگی جذاب و معنوی</a:t>
            </a:r>
            <a:endParaRPr lang="en-US" b="1" dirty="0">
              <a:cs typeface="B Mitra" pitchFamily="2" charset="-78"/>
            </a:endParaRPr>
          </a:p>
          <a:p>
            <a:pPr marL="0" lvl="1"/>
            <a:r>
              <a:rPr lang="fa-IR" b="1" dirty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9. دقت نظردر رفتار، گفتار و کردار افراد با دیدگاه تربیتی و به منظور ارزیابی صحیح از </a:t>
            </a:r>
            <a:r>
              <a:rPr lang="fa-IR" b="1" dirty="0" smtClean="0">
                <a:solidFill>
                  <a:schemeClr val="accent3">
                    <a:lumMod val="50000"/>
                  </a:schemeClr>
                </a:solidFill>
                <a:cs typeface="B Mitra" pitchFamily="2" charset="-78"/>
              </a:rPr>
              <a:t>آنان</a:t>
            </a:r>
            <a:endParaRPr lang="en-US" b="1" dirty="0">
              <a:solidFill>
                <a:schemeClr val="accent3">
                  <a:lumMod val="50000"/>
                </a:schemeClr>
              </a:solidFill>
              <a:cs typeface="B Mitra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548327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31" grpId="0" animBg="1"/>
      <p:bldP spid="34" grpId="0"/>
      <p:bldP spid="4" grpId="0" animBg="1"/>
      <p:bldP spid="14" grpId="0"/>
      <p:bldP spid="16" grpId="0"/>
      <p:bldP spid="23" grpId="0"/>
      <p:bldP spid="39" grpId="0"/>
      <p:bldP spid="30" grpId="0" animBg="1"/>
      <p:bldP spid="101" grpId="0" animBg="1"/>
      <p:bldP spid="1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299589" y="1117977"/>
            <a:ext cx="8712227" cy="453600"/>
          </a:xfrm>
          <a:custGeom>
            <a:avLst/>
            <a:gdLst>
              <a:gd name="connsiteX0" fmla="*/ 0 w 8712227"/>
              <a:gd name="connsiteY0" fmla="*/ 0 h 453600"/>
              <a:gd name="connsiteX1" fmla="*/ 8712227 w 8712227"/>
              <a:gd name="connsiteY1" fmla="*/ 0 h 453600"/>
              <a:gd name="connsiteX2" fmla="*/ 8712227 w 8712227"/>
              <a:gd name="connsiteY2" fmla="*/ 453600 h 453600"/>
              <a:gd name="connsiteX3" fmla="*/ 0 w 8712227"/>
              <a:gd name="connsiteY3" fmla="*/ 453600 h 453600"/>
              <a:gd name="connsiteX4" fmla="*/ 0 w 8712227"/>
              <a:gd name="connsiteY4" fmla="*/ 0 h 45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12227" h="453600">
                <a:moveTo>
                  <a:pt x="0" y="0"/>
                </a:moveTo>
                <a:lnTo>
                  <a:pt x="8712227" y="0"/>
                </a:lnTo>
                <a:lnTo>
                  <a:pt x="8712227" y="453600"/>
                </a:lnTo>
                <a:lnTo>
                  <a:pt x="0" y="453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676166" tIns="124968" rIns="676166" bIns="92456" numCol="1" spcCol="1270" anchor="t" anchorCtr="0">
            <a:noAutofit/>
          </a:bodyPr>
          <a:lstStyle/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smtClean="0">
                <a:cs typeface="B Yagut" pitchFamily="2" charset="-78"/>
              </a:rPr>
              <a:t>فضایی سالم،فرح بخش وجذاب و متناسب با اهداف اردو </a:t>
            </a:r>
            <a:endParaRPr lang="en-US" sz="1300" kern="1200" dirty="0"/>
          </a:p>
        </p:txBody>
      </p:sp>
      <p:sp>
        <p:nvSpPr>
          <p:cNvPr id="8" name="Freeform 7"/>
          <p:cNvSpPr/>
          <p:nvPr/>
        </p:nvSpPr>
        <p:spPr>
          <a:xfrm>
            <a:off x="5069899" y="884379"/>
            <a:ext cx="3506305" cy="322158"/>
          </a:xfrm>
          <a:custGeom>
            <a:avLst/>
            <a:gdLst>
              <a:gd name="connsiteX0" fmla="*/ 0 w 3506305"/>
              <a:gd name="connsiteY0" fmla="*/ 53694 h 322158"/>
              <a:gd name="connsiteX1" fmla="*/ 53694 w 3506305"/>
              <a:gd name="connsiteY1" fmla="*/ 0 h 322158"/>
              <a:gd name="connsiteX2" fmla="*/ 3452611 w 3506305"/>
              <a:gd name="connsiteY2" fmla="*/ 0 h 322158"/>
              <a:gd name="connsiteX3" fmla="*/ 3506305 w 3506305"/>
              <a:gd name="connsiteY3" fmla="*/ 53694 h 322158"/>
              <a:gd name="connsiteX4" fmla="*/ 3506305 w 3506305"/>
              <a:gd name="connsiteY4" fmla="*/ 268464 h 322158"/>
              <a:gd name="connsiteX5" fmla="*/ 3452611 w 3506305"/>
              <a:gd name="connsiteY5" fmla="*/ 322158 h 322158"/>
              <a:gd name="connsiteX6" fmla="*/ 53694 w 3506305"/>
              <a:gd name="connsiteY6" fmla="*/ 322158 h 322158"/>
              <a:gd name="connsiteX7" fmla="*/ 0 w 3506305"/>
              <a:gd name="connsiteY7" fmla="*/ 268464 h 322158"/>
              <a:gd name="connsiteX8" fmla="*/ 0 w 3506305"/>
              <a:gd name="connsiteY8" fmla="*/ 53694 h 322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6305" h="322158">
                <a:moveTo>
                  <a:pt x="0" y="53694"/>
                </a:moveTo>
                <a:cubicBezTo>
                  <a:pt x="0" y="24040"/>
                  <a:pt x="24040" y="0"/>
                  <a:pt x="53694" y="0"/>
                </a:cubicBezTo>
                <a:lnTo>
                  <a:pt x="3452611" y="0"/>
                </a:lnTo>
                <a:cubicBezTo>
                  <a:pt x="3482265" y="0"/>
                  <a:pt x="3506305" y="24040"/>
                  <a:pt x="3506305" y="53694"/>
                </a:cubicBezTo>
                <a:lnTo>
                  <a:pt x="3506305" y="268464"/>
                </a:lnTo>
                <a:cubicBezTo>
                  <a:pt x="3506305" y="298118"/>
                  <a:pt x="3482265" y="322158"/>
                  <a:pt x="3452611" y="322158"/>
                </a:cubicBezTo>
                <a:lnTo>
                  <a:pt x="53694" y="322158"/>
                </a:lnTo>
                <a:cubicBezTo>
                  <a:pt x="24040" y="322158"/>
                  <a:pt x="0" y="298118"/>
                  <a:pt x="0" y="268464"/>
                </a:cubicBezTo>
                <a:lnTo>
                  <a:pt x="0" y="53694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46237" tIns="15726" rIns="246237" bIns="15726" numCol="1" spcCol="1270" anchor="ctr" anchorCtr="0">
            <a:noAutofit/>
          </a:bodyPr>
          <a:lstStyle/>
          <a:p>
            <a:pPr marL="0" lvl="0" algn="r" defTabSz="889000" rtl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fa-IR" sz="2000" b="1" kern="1200" dirty="0" smtClean="0">
                <a:ln w="12700" cap="flat"/>
                <a:cs typeface="B Titr" pitchFamily="2" charset="-78"/>
              </a:rPr>
              <a:t>2-مکان یابی مناسب اردو: </a:t>
            </a:r>
            <a:endParaRPr lang="en-US" sz="2000" kern="1200" dirty="0">
              <a:ln w="12700" cap="flat"/>
              <a:cs typeface="B Titr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99589" y="1837575"/>
            <a:ext cx="8712227" cy="453600"/>
          </a:xfrm>
          <a:custGeom>
            <a:avLst/>
            <a:gdLst>
              <a:gd name="connsiteX0" fmla="*/ 0 w 8712227"/>
              <a:gd name="connsiteY0" fmla="*/ 0 h 453600"/>
              <a:gd name="connsiteX1" fmla="*/ 8712227 w 8712227"/>
              <a:gd name="connsiteY1" fmla="*/ 0 h 453600"/>
              <a:gd name="connsiteX2" fmla="*/ 8712227 w 8712227"/>
              <a:gd name="connsiteY2" fmla="*/ 453600 h 453600"/>
              <a:gd name="connsiteX3" fmla="*/ 0 w 8712227"/>
              <a:gd name="connsiteY3" fmla="*/ 453600 h 453600"/>
              <a:gd name="connsiteX4" fmla="*/ 0 w 8712227"/>
              <a:gd name="connsiteY4" fmla="*/ 0 h 45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12227" h="453600">
                <a:moveTo>
                  <a:pt x="0" y="0"/>
                </a:moveTo>
                <a:lnTo>
                  <a:pt x="8712227" y="0"/>
                </a:lnTo>
                <a:lnTo>
                  <a:pt x="8712227" y="453600"/>
                </a:lnTo>
                <a:lnTo>
                  <a:pt x="0" y="453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676166" tIns="124968" rIns="676166" bIns="92456" numCol="1" spcCol="1270" anchor="t" anchorCtr="0">
            <a:noAutofit/>
          </a:bodyPr>
          <a:lstStyle/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smtClean="0">
                <a:cs typeface="B Yagut" pitchFamily="2" charset="-78"/>
              </a:rPr>
              <a:t>برگزاری اردو در ایام امتحانات و یا نزدیک به آن و ... توصیه نمی شود</a:t>
            </a:r>
            <a:endParaRPr lang="en-US" sz="1300" kern="1200" dirty="0"/>
          </a:p>
        </p:txBody>
      </p:sp>
      <p:sp>
        <p:nvSpPr>
          <p:cNvPr id="10" name="Freeform 9"/>
          <p:cNvSpPr/>
          <p:nvPr/>
        </p:nvSpPr>
        <p:spPr>
          <a:xfrm>
            <a:off x="5069899" y="1603977"/>
            <a:ext cx="3506305" cy="322158"/>
          </a:xfrm>
          <a:custGeom>
            <a:avLst/>
            <a:gdLst>
              <a:gd name="connsiteX0" fmla="*/ 0 w 3506305"/>
              <a:gd name="connsiteY0" fmla="*/ 53694 h 322158"/>
              <a:gd name="connsiteX1" fmla="*/ 53694 w 3506305"/>
              <a:gd name="connsiteY1" fmla="*/ 0 h 322158"/>
              <a:gd name="connsiteX2" fmla="*/ 3452611 w 3506305"/>
              <a:gd name="connsiteY2" fmla="*/ 0 h 322158"/>
              <a:gd name="connsiteX3" fmla="*/ 3506305 w 3506305"/>
              <a:gd name="connsiteY3" fmla="*/ 53694 h 322158"/>
              <a:gd name="connsiteX4" fmla="*/ 3506305 w 3506305"/>
              <a:gd name="connsiteY4" fmla="*/ 268464 h 322158"/>
              <a:gd name="connsiteX5" fmla="*/ 3452611 w 3506305"/>
              <a:gd name="connsiteY5" fmla="*/ 322158 h 322158"/>
              <a:gd name="connsiteX6" fmla="*/ 53694 w 3506305"/>
              <a:gd name="connsiteY6" fmla="*/ 322158 h 322158"/>
              <a:gd name="connsiteX7" fmla="*/ 0 w 3506305"/>
              <a:gd name="connsiteY7" fmla="*/ 268464 h 322158"/>
              <a:gd name="connsiteX8" fmla="*/ 0 w 3506305"/>
              <a:gd name="connsiteY8" fmla="*/ 53694 h 322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6305" h="322158">
                <a:moveTo>
                  <a:pt x="0" y="53694"/>
                </a:moveTo>
                <a:cubicBezTo>
                  <a:pt x="0" y="24040"/>
                  <a:pt x="24040" y="0"/>
                  <a:pt x="53694" y="0"/>
                </a:cubicBezTo>
                <a:lnTo>
                  <a:pt x="3452611" y="0"/>
                </a:lnTo>
                <a:cubicBezTo>
                  <a:pt x="3482265" y="0"/>
                  <a:pt x="3506305" y="24040"/>
                  <a:pt x="3506305" y="53694"/>
                </a:cubicBezTo>
                <a:lnTo>
                  <a:pt x="3506305" y="268464"/>
                </a:lnTo>
                <a:cubicBezTo>
                  <a:pt x="3506305" y="298118"/>
                  <a:pt x="3482265" y="322158"/>
                  <a:pt x="3452611" y="322158"/>
                </a:cubicBezTo>
                <a:lnTo>
                  <a:pt x="53694" y="322158"/>
                </a:lnTo>
                <a:cubicBezTo>
                  <a:pt x="24040" y="322158"/>
                  <a:pt x="0" y="298118"/>
                  <a:pt x="0" y="268464"/>
                </a:cubicBezTo>
                <a:lnTo>
                  <a:pt x="0" y="53694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46237" tIns="15726" rIns="246237" bIns="15726" numCol="1" spcCol="1270" anchor="ctr" anchorCtr="0">
            <a:noAutofit/>
          </a:bodyPr>
          <a:lstStyle/>
          <a:p>
            <a:pPr marL="0" lvl="0" algn="r" defTabSz="889000" rtl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fa-IR" sz="2000" b="1" kern="1200" dirty="0" smtClean="0">
                <a:ln w="12700" cap="flat"/>
                <a:cs typeface="B Titr" pitchFamily="2" charset="-78"/>
              </a:rPr>
              <a:t>3-زمان یابی مناسب اردو: </a:t>
            </a:r>
            <a:endParaRPr lang="en-US" sz="2000" kern="1200" dirty="0">
              <a:ln w="12700" cap="flat"/>
              <a:cs typeface="B Titr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99589" y="2557174"/>
            <a:ext cx="8712227" cy="680400"/>
          </a:xfrm>
          <a:custGeom>
            <a:avLst/>
            <a:gdLst>
              <a:gd name="connsiteX0" fmla="*/ 0 w 8712227"/>
              <a:gd name="connsiteY0" fmla="*/ 0 h 680400"/>
              <a:gd name="connsiteX1" fmla="*/ 8712227 w 8712227"/>
              <a:gd name="connsiteY1" fmla="*/ 0 h 680400"/>
              <a:gd name="connsiteX2" fmla="*/ 8712227 w 8712227"/>
              <a:gd name="connsiteY2" fmla="*/ 680400 h 680400"/>
              <a:gd name="connsiteX3" fmla="*/ 0 w 8712227"/>
              <a:gd name="connsiteY3" fmla="*/ 680400 h 680400"/>
              <a:gd name="connsiteX4" fmla="*/ 0 w 8712227"/>
              <a:gd name="connsiteY4" fmla="*/ 0 h 68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12227" h="680400">
                <a:moveTo>
                  <a:pt x="0" y="0"/>
                </a:moveTo>
                <a:lnTo>
                  <a:pt x="8712227" y="0"/>
                </a:lnTo>
                <a:lnTo>
                  <a:pt x="8712227" y="680400"/>
                </a:lnTo>
                <a:lnTo>
                  <a:pt x="0" y="680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676166" tIns="124968" rIns="676166" bIns="92456" numCol="1" spcCol="1270" anchor="t" anchorCtr="0">
            <a:noAutofit/>
          </a:bodyPr>
          <a:lstStyle/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smtClean="0">
                <a:cs typeface="B Yagut" pitchFamily="2" charset="-78"/>
              </a:rPr>
              <a:t>تعداد افراد اردو به گونه ای انتخاب شوند که مسئولین گرو ها به راحتی بتوانند با آنها ارتباط برقرار کرده و ارزیابی تربیتی صحیح و دقیقی از آنها بدست آورند </a:t>
            </a:r>
            <a:endParaRPr lang="en-US" sz="13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5069899" y="2323575"/>
            <a:ext cx="3506305" cy="322158"/>
          </a:xfrm>
          <a:custGeom>
            <a:avLst/>
            <a:gdLst>
              <a:gd name="connsiteX0" fmla="*/ 0 w 3506305"/>
              <a:gd name="connsiteY0" fmla="*/ 53694 h 322158"/>
              <a:gd name="connsiteX1" fmla="*/ 53694 w 3506305"/>
              <a:gd name="connsiteY1" fmla="*/ 0 h 322158"/>
              <a:gd name="connsiteX2" fmla="*/ 3452611 w 3506305"/>
              <a:gd name="connsiteY2" fmla="*/ 0 h 322158"/>
              <a:gd name="connsiteX3" fmla="*/ 3506305 w 3506305"/>
              <a:gd name="connsiteY3" fmla="*/ 53694 h 322158"/>
              <a:gd name="connsiteX4" fmla="*/ 3506305 w 3506305"/>
              <a:gd name="connsiteY4" fmla="*/ 268464 h 322158"/>
              <a:gd name="connsiteX5" fmla="*/ 3452611 w 3506305"/>
              <a:gd name="connsiteY5" fmla="*/ 322158 h 322158"/>
              <a:gd name="connsiteX6" fmla="*/ 53694 w 3506305"/>
              <a:gd name="connsiteY6" fmla="*/ 322158 h 322158"/>
              <a:gd name="connsiteX7" fmla="*/ 0 w 3506305"/>
              <a:gd name="connsiteY7" fmla="*/ 268464 h 322158"/>
              <a:gd name="connsiteX8" fmla="*/ 0 w 3506305"/>
              <a:gd name="connsiteY8" fmla="*/ 53694 h 322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6305" h="322158">
                <a:moveTo>
                  <a:pt x="0" y="53694"/>
                </a:moveTo>
                <a:cubicBezTo>
                  <a:pt x="0" y="24040"/>
                  <a:pt x="24040" y="0"/>
                  <a:pt x="53694" y="0"/>
                </a:cubicBezTo>
                <a:lnTo>
                  <a:pt x="3452611" y="0"/>
                </a:lnTo>
                <a:cubicBezTo>
                  <a:pt x="3482265" y="0"/>
                  <a:pt x="3506305" y="24040"/>
                  <a:pt x="3506305" y="53694"/>
                </a:cubicBezTo>
                <a:lnTo>
                  <a:pt x="3506305" y="268464"/>
                </a:lnTo>
                <a:cubicBezTo>
                  <a:pt x="3506305" y="298118"/>
                  <a:pt x="3482265" y="322158"/>
                  <a:pt x="3452611" y="322158"/>
                </a:cubicBezTo>
                <a:lnTo>
                  <a:pt x="53694" y="322158"/>
                </a:lnTo>
                <a:cubicBezTo>
                  <a:pt x="24040" y="322158"/>
                  <a:pt x="0" y="298118"/>
                  <a:pt x="0" y="268464"/>
                </a:cubicBezTo>
                <a:lnTo>
                  <a:pt x="0" y="53694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46237" tIns="15726" rIns="246237" bIns="15726" numCol="1" spcCol="1270" anchor="ctr" anchorCtr="0">
            <a:noAutofit/>
          </a:bodyPr>
          <a:lstStyle/>
          <a:p>
            <a:pPr marL="0" lvl="0" algn="r" defTabSz="889000" rtl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fa-IR" sz="2000" b="1" kern="1200" dirty="0" smtClean="0">
                <a:ln w="12700" cap="flat"/>
                <a:cs typeface="B Titr" pitchFamily="2" charset="-78"/>
              </a:rPr>
              <a:t>4- تعداد افراد: </a:t>
            </a:r>
            <a:endParaRPr lang="en-US" sz="2000" kern="1200" dirty="0">
              <a:ln w="12700" cap="flat"/>
              <a:cs typeface="B Titr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99589" y="3503572"/>
            <a:ext cx="8712227" cy="680400"/>
          </a:xfrm>
          <a:custGeom>
            <a:avLst/>
            <a:gdLst>
              <a:gd name="connsiteX0" fmla="*/ 0 w 8712227"/>
              <a:gd name="connsiteY0" fmla="*/ 0 h 680400"/>
              <a:gd name="connsiteX1" fmla="*/ 8712227 w 8712227"/>
              <a:gd name="connsiteY1" fmla="*/ 0 h 680400"/>
              <a:gd name="connsiteX2" fmla="*/ 8712227 w 8712227"/>
              <a:gd name="connsiteY2" fmla="*/ 680400 h 680400"/>
              <a:gd name="connsiteX3" fmla="*/ 0 w 8712227"/>
              <a:gd name="connsiteY3" fmla="*/ 680400 h 680400"/>
              <a:gd name="connsiteX4" fmla="*/ 0 w 8712227"/>
              <a:gd name="connsiteY4" fmla="*/ 0 h 68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12227" h="680400">
                <a:moveTo>
                  <a:pt x="0" y="0"/>
                </a:moveTo>
                <a:lnTo>
                  <a:pt x="8712227" y="0"/>
                </a:lnTo>
                <a:lnTo>
                  <a:pt x="8712227" y="680400"/>
                </a:lnTo>
                <a:lnTo>
                  <a:pt x="0" y="680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676166" tIns="124968" rIns="676166" bIns="92456" numCol="1" spcCol="1270" anchor="t" anchorCtr="0">
            <a:noAutofit/>
          </a:bodyPr>
          <a:lstStyle/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smtClean="0">
                <a:cs typeface="B Yagut" pitchFamily="2" charset="-78"/>
              </a:rPr>
              <a:t>لازم است افرادی که برای اردو انتخاب می شوند در مراحل قبل حضور قابل قبولی داشته و شرایط کلی را به طور اجمالی داشته باشند </a:t>
            </a:r>
            <a:endParaRPr lang="en-US" sz="13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5069899" y="3269974"/>
            <a:ext cx="3506305" cy="322158"/>
          </a:xfrm>
          <a:custGeom>
            <a:avLst/>
            <a:gdLst>
              <a:gd name="connsiteX0" fmla="*/ 0 w 3506305"/>
              <a:gd name="connsiteY0" fmla="*/ 53694 h 322158"/>
              <a:gd name="connsiteX1" fmla="*/ 53694 w 3506305"/>
              <a:gd name="connsiteY1" fmla="*/ 0 h 322158"/>
              <a:gd name="connsiteX2" fmla="*/ 3452611 w 3506305"/>
              <a:gd name="connsiteY2" fmla="*/ 0 h 322158"/>
              <a:gd name="connsiteX3" fmla="*/ 3506305 w 3506305"/>
              <a:gd name="connsiteY3" fmla="*/ 53694 h 322158"/>
              <a:gd name="connsiteX4" fmla="*/ 3506305 w 3506305"/>
              <a:gd name="connsiteY4" fmla="*/ 268464 h 322158"/>
              <a:gd name="connsiteX5" fmla="*/ 3452611 w 3506305"/>
              <a:gd name="connsiteY5" fmla="*/ 322158 h 322158"/>
              <a:gd name="connsiteX6" fmla="*/ 53694 w 3506305"/>
              <a:gd name="connsiteY6" fmla="*/ 322158 h 322158"/>
              <a:gd name="connsiteX7" fmla="*/ 0 w 3506305"/>
              <a:gd name="connsiteY7" fmla="*/ 268464 h 322158"/>
              <a:gd name="connsiteX8" fmla="*/ 0 w 3506305"/>
              <a:gd name="connsiteY8" fmla="*/ 53694 h 322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6305" h="322158">
                <a:moveTo>
                  <a:pt x="0" y="53694"/>
                </a:moveTo>
                <a:cubicBezTo>
                  <a:pt x="0" y="24040"/>
                  <a:pt x="24040" y="0"/>
                  <a:pt x="53694" y="0"/>
                </a:cubicBezTo>
                <a:lnTo>
                  <a:pt x="3452611" y="0"/>
                </a:lnTo>
                <a:cubicBezTo>
                  <a:pt x="3482265" y="0"/>
                  <a:pt x="3506305" y="24040"/>
                  <a:pt x="3506305" y="53694"/>
                </a:cubicBezTo>
                <a:lnTo>
                  <a:pt x="3506305" y="268464"/>
                </a:lnTo>
                <a:cubicBezTo>
                  <a:pt x="3506305" y="298118"/>
                  <a:pt x="3482265" y="322158"/>
                  <a:pt x="3452611" y="322158"/>
                </a:cubicBezTo>
                <a:lnTo>
                  <a:pt x="53694" y="322158"/>
                </a:lnTo>
                <a:cubicBezTo>
                  <a:pt x="24040" y="322158"/>
                  <a:pt x="0" y="298118"/>
                  <a:pt x="0" y="268464"/>
                </a:cubicBezTo>
                <a:lnTo>
                  <a:pt x="0" y="53694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46237" tIns="15726" rIns="246237" bIns="15726" numCol="1" spcCol="1270" anchor="ctr" anchorCtr="0">
            <a:noAutofit/>
          </a:bodyPr>
          <a:lstStyle/>
          <a:p>
            <a:pPr marL="0" lvl="0" algn="r" defTabSz="889000" rtl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fa-IR" sz="2000" b="1" kern="1200" dirty="0" smtClean="0">
                <a:ln w="12700" cap="flat"/>
                <a:cs typeface="B Titr" pitchFamily="2" charset="-78"/>
              </a:rPr>
              <a:t>5- ملاک های انتخاب: </a:t>
            </a:r>
            <a:endParaRPr lang="en-US" sz="2000" kern="1200" dirty="0">
              <a:ln w="12700" cap="flat"/>
              <a:cs typeface="B Titr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99589" y="4449970"/>
            <a:ext cx="8712227" cy="2116800"/>
          </a:xfrm>
          <a:custGeom>
            <a:avLst/>
            <a:gdLst>
              <a:gd name="connsiteX0" fmla="*/ 0 w 8712227"/>
              <a:gd name="connsiteY0" fmla="*/ 0 h 2116800"/>
              <a:gd name="connsiteX1" fmla="*/ 8712227 w 8712227"/>
              <a:gd name="connsiteY1" fmla="*/ 0 h 2116800"/>
              <a:gd name="connsiteX2" fmla="*/ 8712227 w 8712227"/>
              <a:gd name="connsiteY2" fmla="*/ 2116800 h 2116800"/>
              <a:gd name="connsiteX3" fmla="*/ 0 w 8712227"/>
              <a:gd name="connsiteY3" fmla="*/ 2116800 h 2116800"/>
              <a:gd name="connsiteX4" fmla="*/ 0 w 8712227"/>
              <a:gd name="connsiteY4" fmla="*/ 0 h 211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12227" h="2116800">
                <a:moveTo>
                  <a:pt x="0" y="0"/>
                </a:moveTo>
                <a:lnTo>
                  <a:pt x="8712227" y="0"/>
                </a:lnTo>
                <a:lnTo>
                  <a:pt x="8712227" y="2116800"/>
                </a:lnTo>
                <a:lnTo>
                  <a:pt x="0" y="2116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676166" tIns="124968" rIns="676166" bIns="92456" numCol="1" spcCol="1270" anchor="t" anchorCtr="0">
            <a:noAutofit/>
          </a:bodyPr>
          <a:lstStyle/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dirty="0" smtClean="0">
                <a:cs typeface="B Yagut" pitchFamily="2" charset="-78"/>
              </a:rPr>
              <a:t>شناخت دقيق از افراد انتخاب شده به منظور شرکت در حلقه متناسب با شرایط و روحیات فرد جذب شده </a:t>
            </a:r>
            <a:endParaRPr lang="en-US" sz="1300" kern="1200" dirty="0"/>
          </a:p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dirty="0" smtClean="0">
                <a:cs typeface="B Yagut" pitchFamily="2" charset="-78"/>
              </a:rPr>
              <a:t>ايجاد ارتباط با افراد انتخاب شده براي اردو با پايگاه</a:t>
            </a:r>
            <a:endParaRPr lang="en-US" sz="1300" b="1" kern="1200" dirty="0">
              <a:cs typeface="B Yagut" pitchFamily="2" charset="-78"/>
            </a:endParaRPr>
          </a:p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dirty="0" smtClean="0">
                <a:cs typeface="B Yagut" pitchFamily="2" charset="-78"/>
              </a:rPr>
              <a:t>آشنا نمودن اعضاء نسبت به برخی مسایل دینی از قبیل: اهمیت نماز جماعت و نماز اول وقت،دوستان خوب و ...</a:t>
            </a:r>
            <a:endParaRPr lang="en-US" sz="1300" b="1" kern="1200" dirty="0">
              <a:cs typeface="B Yagut" pitchFamily="2" charset="-78"/>
            </a:endParaRPr>
          </a:p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dirty="0" smtClean="0">
                <a:cs typeface="B Yagut" pitchFamily="2" charset="-78"/>
              </a:rPr>
              <a:t>آموزش عملی پاره ای از آداب دوستي و رفاقت سالم و سازنده اجتماعی از نزدیک</a:t>
            </a:r>
            <a:endParaRPr lang="en-US" sz="1300" b="1" kern="1200" dirty="0">
              <a:cs typeface="B Yagut" pitchFamily="2" charset="-78"/>
            </a:endParaRPr>
          </a:p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dirty="0" smtClean="0">
                <a:cs typeface="B Yagut" pitchFamily="2" charset="-78"/>
              </a:rPr>
              <a:t>آماده سازي افراد جهت تشکیل یک حرکت گروهی سالم</a:t>
            </a:r>
            <a:endParaRPr lang="en-US" sz="1300" b="1" kern="1200" dirty="0">
              <a:cs typeface="B Yagut" pitchFamily="2" charset="-78"/>
            </a:endParaRPr>
          </a:p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dirty="0" smtClean="0">
                <a:cs typeface="B Yagut" pitchFamily="2" charset="-78"/>
              </a:rPr>
              <a:t>ترسیم آینده ای روشن در مسیر فعالیت در برنامه های تربیتی سازنده</a:t>
            </a:r>
            <a:endParaRPr lang="en-US" sz="1300" b="1" kern="1200" dirty="0">
              <a:cs typeface="B Yagut" pitchFamily="2" charset="-78"/>
            </a:endParaRPr>
          </a:p>
          <a:p>
            <a:pPr marL="114300" lvl="1" indent="-114300" algn="r" defTabSz="5778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300" b="1" kern="1200" dirty="0" smtClean="0">
                <a:cs typeface="B Yagut" pitchFamily="2" charset="-78"/>
              </a:rPr>
              <a:t>ارزیابی عملی افراد و آشنایی با توانمندیها، ظرفیت ها، قابلیت ها و نیازهای افراد   </a:t>
            </a:r>
            <a:endParaRPr lang="en-US" sz="1300" b="1" kern="1200" dirty="0">
              <a:cs typeface="B Yagut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5069899" y="4216372"/>
            <a:ext cx="3506305" cy="322158"/>
          </a:xfrm>
          <a:custGeom>
            <a:avLst/>
            <a:gdLst>
              <a:gd name="connsiteX0" fmla="*/ 0 w 3506305"/>
              <a:gd name="connsiteY0" fmla="*/ 53694 h 322158"/>
              <a:gd name="connsiteX1" fmla="*/ 53694 w 3506305"/>
              <a:gd name="connsiteY1" fmla="*/ 0 h 322158"/>
              <a:gd name="connsiteX2" fmla="*/ 3452611 w 3506305"/>
              <a:gd name="connsiteY2" fmla="*/ 0 h 322158"/>
              <a:gd name="connsiteX3" fmla="*/ 3506305 w 3506305"/>
              <a:gd name="connsiteY3" fmla="*/ 53694 h 322158"/>
              <a:gd name="connsiteX4" fmla="*/ 3506305 w 3506305"/>
              <a:gd name="connsiteY4" fmla="*/ 268464 h 322158"/>
              <a:gd name="connsiteX5" fmla="*/ 3452611 w 3506305"/>
              <a:gd name="connsiteY5" fmla="*/ 322158 h 322158"/>
              <a:gd name="connsiteX6" fmla="*/ 53694 w 3506305"/>
              <a:gd name="connsiteY6" fmla="*/ 322158 h 322158"/>
              <a:gd name="connsiteX7" fmla="*/ 0 w 3506305"/>
              <a:gd name="connsiteY7" fmla="*/ 268464 h 322158"/>
              <a:gd name="connsiteX8" fmla="*/ 0 w 3506305"/>
              <a:gd name="connsiteY8" fmla="*/ 53694 h 322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6305" h="322158">
                <a:moveTo>
                  <a:pt x="0" y="53694"/>
                </a:moveTo>
                <a:cubicBezTo>
                  <a:pt x="0" y="24040"/>
                  <a:pt x="24040" y="0"/>
                  <a:pt x="53694" y="0"/>
                </a:cubicBezTo>
                <a:lnTo>
                  <a:pt x="3452611" y="0"/>
                </a:lnTo>
                <a:cubicBezTo>
                  <a:pt x="3482265" y="0"/>
                  <a:pt x="3506305" y="24040"/>
                  <a:pt x="3506305" y="53694"/>
                </a:cubicBezTo>
                <a:lnTo>
                  <a:pt x="3506305" y="268464"/>
                </a:lnTo>
                <a:cubicBezTo>
                  <a:pt x="3506305" y="298118"/>
                  <a:pt x="3482265" y="322158"/>
                  <a:pt x="3452611" y="322158"/>
                </a:cubicBezTo>
                <a:lnTo>
                  <a:pt x="53694" y="322158"/>
                </a:lnTo>
                <a:cubicBezTo>
                  <a:pt x="24040" y="322158"/>
                  <a:pt x="0" y="298118"/>
                  <a:pt x="0" y="268464"/>
                </a:cubicBezTo>
                <a:lnTo>
                  <a:pt x="0" y="53694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46237" tIns="15726" rIns="246237" bIns="15726" numCol="1" spcCol="1270" anchor="ctr" anchorCtr="0">
            <a:noAutofit/>
          </a:bodyPr>
          <a:lstStyle/>
          <a:p>
            <a:pPr marL="0" lvl="0" algn="r" defTabSz="889000" rtl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fa-IR" sz="2000" b="1" kern="1200" dirty="0" smtClean="0">
                <a:ln w="12700" cap="flat"/>
                <a:cs typeface="B Titr" pitchFamily="2" charset="-78"/>
              </a:rPr>
              <a:t>6-  اهداف اردوی جذب</a:t>
            </a:r>
            <a:endParaRPr lang="en-US" sz="2000" kern="1200" dirty="0">
              <a:ln w="12700" cap="flat"/>
              <a:cs typeface="B Titr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51731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2056095" y="714356"/>
            <a:ext cx="631272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7. دعوت </a:t>
            </a:r>
            <a:r>
              <a:rPr lang="fa-IR" sz="4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به حضور در مجموعه</a:t>
            </a:r>
            <a:endParaRPr lang="en-US" sz="4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8" name="Straight Connector 7"/>
          <p:cNvSpPr/>
          <p:nvPr/>
        </p:nvSpPr>
        <p:spPr>
          <a:xfrm rot="5400000">
            <a:off x="2700730" y="3966452"/>
            <a:ext cx="3987280" cy="1115979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Straight Connector 8"/>
          <p:cNvSpPr/>
          <p:nvPr/>
        </p:nvSpPr>
        <p:spPr>
          <a:xfrm rot="5400000">
            <a:off x="3574985" y="3966453"/>
            <a:ext cx="3987282" cy="111598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Straight Connector 9"/>
          <p:cNvSpPr/>
          <p:nvPr/>
        </p:nvSpPr>
        <p:spPr>
          <a:xfrm rot="5400000">
            <a:off x="4449246" y="3966452"/>
            <a:ext cx="3987280" cy="1115979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traight Connector 10"/>
          <p:cNvSpPr/>
          <p:nvPr/>
        </p:nvSpPr>
        <p:spPr>
          <a:xfrm rot="5400000">
            <a:off x="5323505" y="3966452"/>
            <a:ext cx="3987280" cy="1115979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lowchart: Stored Data 11"/>
          <p:cNvSpPr/>
          <p:nvPr/>
        </p:nvSpPr>
        <p:spPr>
          <a:xfrm rot="10800000">
            <a:off x="7194777" y="1772817"/>
            <a:ext cx="809948" cy="75798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 rot="17100000">
            <a:off x="4722925" y="3824372"/>
            <a:ext cx="4995472" cy="838520"/>
          </a:xfrm>
          <a:custGeom>
            <a:avLst/>
            <a:gdLst>
              <a:gd name="connsiteX0" fmla="*/ 0 w 3129401"/>
              <a:gd name="connsiteY0" fmla="*/ 0 h 838520"/>
              <a:gd name="connsiteX1" fmla="*/ 3129401 w 3129401"/>
              <a:gd name="connsiteY1" fmla="*/ 0 h 838520"/>
              <a:gd name="connsiteX2" fmla="*/ 3129401 w 3129401"/>
              <a:gd name="connsiteY2" fmla="*/ 838520 h 838520"/>
              <a:gd name="connsiteX3" fmla="*/ 0 w 3129401"/>
              <a:gd name="connsiteY3" fmla="*/ 838520 h 838520"/>
              <a:gd name="connsiteX4" fmla="*/ 0 w 3129401"/>
              <a:gd name="connsiteY4" fmla="*/ 0 h 83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9401" h="838520">
                <a:moveTo>
                  <a:pt x="0" y="0"/>
                </a:moveTo>
                <a:lnTo>
                  <a:pt x="3129401" y="0"/>
                </a:lnTo>
                <a:lnTo>
                  <a:pt x="3129401" y="838520"/>
                </a:lnTo>
                <a:lnTo>
                  <a:pt x="0" y="8385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فراهم سازی زمینه مناسب جهت تثبیت افراد </a:t>
            </a:r>
            <a:endParaRPr lang="fa-IR" sz="2000" b="1" kern="1200" dirty="0">
              <a:ln>
                <a:noFill/>
              </a:ln>
              <a:solidFill>
                <a:srgbClr val="C00000"/>
              </a:solidFill>
              <a:effectLst/>
              <a:cs typeface="B Titr" pitchFamily="2" charset="-78"/>
            </a:endParaRPr>
          </a:p>
        </p:txBody>
      </p:sp>
      <p:sp>
        <p:nvSpPr>
          <p:cNvPr id="15" name="Flowchart: Stored Data 14"/>
          <p:cNvSpPr/>
          <p:nvPr/>
        </p:nvSpPr>
        <p:spPr>
          <a:xfrm rot="10800000">
            <a:off x="6320518" y="1772817"/>
            <a:ext cx="809948" cy="75798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Freeform 27"/>
          <p:cNvSpPr/>
          <p:nvPr/>
        </p:nvSpPr>
        <p:spPr>
          <a:xfrm rot="17100000">
            <a:off x="3848666" y="3824372"/>
            <a:ext cx="4995472" cy="838520"/>
          </a:xfrm>
          <a:custGeom>
            <a:avLst/>
            <a:gdLst>
              <a:gd name="connsiteX0" fmla="*/ 0 w 3129401"/>
              <a:gd name="connsiteY0" fmla="*/ 0 h 838520"/>
              <a:gd name="connsiteX1" fmla="*/ 3129401 w 3129401"/>
              <a:gd name="connsiteY1" fmla="*/ 0 h 838520"/>
              <a:gd name="connsiteX2" fmla="*/ 3129401 w 3129401"/>
              <a:gd name="connsiteY2" fmla="*/ 838520 h 838520"/>
              <a:gd name="connsiteX3" fmla="*/ 0 w 3129401"/>
              <a:gd name="connsiteY3" fmla="*/ 838520 h 838520"/>
              <a:gd name="connsiteX4" fmla="*/ 0 w 3129401"/>
              <a:gd name="connsiteY4" fmla="*/ 0 h 83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9401" h="838520">
                <a:moveTo>
                  <a:pt x="0" y="0"/>
                </a:moveTo>
                <a:lnTo>
                  <a:pt x="3129401" y="0"/>
                </a:lnTo>
                <a:lnTo>
                  <a:pt x="3129401" y="838520"/>
                </a:lnTo>
                <a:lnTo>
                  <a:pt x="0" y="8385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سطح بندی حقیقی افراد در گروه های تربیتی</a:t>
            </a:r>
            <a:endParaRPr lang="fa-IR" sz="2000" b="1" kern="120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cs typeface="B Titr" pitchFamily="2" charset="-78"/>
            </a:endParaRPr>
          </a:p>
        </p:txBody>
      </p:sp>
      <p:sp>
        <p:nvSpPr>
          <p:cNvPr id="29" name="Flowchart: Stored Data 28"/>
          <p:cNvSpPr/>
          <p:nvPr/>
        </p:nvSpPr>
        <p:spPr>
          <a:xfrm rot="10800000">
            <a:off x="5446259" y="1772817"/>
            <a:ext cx="809948" cy="75798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Freeform 31"/>
          <p:cNvSpPr/>
          <p:nvPr/>
        </p:nvSpPr>
        <p:spPr>
          <a:xfrm rot="17100000">
            <a:off x="2974407" y="3824372"/>
            <a:ext cx="4995472" cy="838520"/>
          </a:xfrm>
          <a:custGeom>
            <a:avLst/>
            <a:gdLst>
              <a:gd name="connsiteX0" fmla="*/ 0 w 3129401"/>
              <a:gd name="connsiteY0" fmla="*/ 0 h 838520"/>
              <a:gd name="connsiteX1" fmla="*/ 3129401 w 3129401"/>
              <a:gd name="connsiteY1" fmla="*/ 0 h 838520"/>
              <a:gd name="connsiteX2" fmla="*/ 3129401 w 3129401"/>
              <a:gd name="connsiteY2" fmla="*/ 838520 h 838520"/>
              <a:gd name="connsiteX3" fmla="*/ 0 w 3129401"/>
              <a:gd name="connsiteY3" fmla="*/ 838520 h 838520"/>
              <a:gd name="connsiteX4" fmla="*/ 0 w 3129401"/>
              <a:gd name="connsiteY4" fmla="*/ 0 h 83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9401" h="838520">
                <a:moveTo>
                  <a:pt x="0" y="0"/>
                </a:moveTo>
                <a:lnTo>
                  <a:pt x="3129401" y="0"/>
                </a:lnTo>
                <a:lnTo>
                  <a:pt x="3129401" y="838520"/>
                </a:lnTo>
                <a:lnTo>
                  <a:pt x="0" y="8385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رسمیت بخشیدن به حضور در جلسات </a:t>
            </a:r>
            <a:endParaRPr lang="fa-IR" sz="2000" b="1" kern="120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cs typeface="B Titr" pitchFamily="2" charset="-78"/>
            </a:endParaRPr>
          </a:p>
        </p:txBody>
      </p:sp>
      <p:sp>
        <p:nvSpPr>
          <p:cNvPr id="33" name="Flowchart: Stored Data 32"/>
          <p:cNvSpPr/>
          <p:nvPr/>
        </p:nvSpPr>
        <p:spPr>
          <a:xfrm rot="10800000">
            <a:off x="4572000" y="1772817"/>
            <a:ext cx="809948" cy="75798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Freeform 34"/>
          <p:cNvSpPr/>
          <p:nvPr/>
        </p:nvSpPr>
        <p:spPr>
          <a:xfrm rot="17100000">
            <a:off x="2100150" y="3824372"/>
            <a:ext cx="4995472" cy="838520"/>
          </a:xfrm>
          <a:custGeom>
            <a:avLst/>
            <a:gdLst>
              <a:gd name="connsiteX0" fmla="*/ 0 w 3129401"/>
              <a:gd name="connsiteY0" fmla="*/ 0 h 838520"/>
              <a:gd name="connsiteX1" fmla="*/ 3129401 w 3129401"/>
              <a:gd name="connsiteY1" fmla="*/ 0 h 838520"/>
              <a:gd name="connsiteX2" fmla="*/ 3129401 w 3129401"/>
              <a:gd name="connsiteY2" fmla="*/ 838520 h 838520"/>
              <a:gd name="connsiteX3" fmla="*/ 0 w 3129401"/>
              <a:gd name="connsiteY3" fmla="*/ 838520 h 838520"/>
              <a:gd name="connsiteX4" fmla="*/ 0 w 3129401"/>
              <a:gd name="connsiteY4" fmla="*/ 0 h 838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9401" h="838520">
                <a:moveTo>
                  <a:pt x="0" y="0"/>
                </a:moveTo>
                <a:lnTo>
                  <a:pt x="3129401" y="0"/>
                </a:lnTo>
                <a:lnTo>
                  <a:pt x="3129401" y="838520"/>
                </a:lnTo>
                <a:lnTo>
                  <a:pt x="0" y="8385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cs typeface="B Mitra" pitchFamily="2" charset="-78"/>
              </a:rPr>
              <a:t>معرفی پایگاه و مسجد  </a:t>
            </a:r>
            <a:endParaRPr lang="fa-IR" sz="2000" b="1" kern="120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B Titr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 rot="17237">
            <a:off x="4837873" y="1927222"/>
            <a:ext cx="2827285" cy="757568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Trapezoid 36"/>
          <p:cNvSpPr/>
          <p:nvPr/>
        </p:nvSpPr>
        <p:spPr>
          <a:xfrm rot="17102617">
            <a:off x="5997901" y="4038246"/>
            <a:ext cx="4235376" cy="690279"/>
          </a:xfrm>
          <a:prstGeom prst="trapezoid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a-IR" sz="2800" dirty="0">
                <a:cs typeface="B Titr" pitchFamily="2" charset="-78"/>
              </a:rPr>
              <a:t>هدف از </a:t>
            </a:r>
            <a:r>
              <a:rPr lang="fa-IR" sz="2800" dirty="0" smtClean="0">
                <a:cs typeface="B Titr" pitchFamily="2" charset="-78"/>
              </a:rPr>
              <a:t>دعوت</a:t>
            </a:r>
            <a:endParaRPr lang="en-US" sz="2800" dirty="0">
              <a:cs typeface="B Titr" pitchFamily="2" charset="-78"/>
            </a:endParaRPr>
          </a:p>
        </p:txBody>
      </p:sp>
      <p:graphicFrame>
        <p:nvGraphicFramePr>
          <p:cNvPr id="38" name="Diagram 37"/>
          <p:cNvGraphicFramePr/>
          <p:nvPr>
            <p:extLst>
              <p:ext uri="{D42A27DB-BD31-4B8C-83A1-F6EECF244321}">
                <p14:modId xmlns:p14="http://schemas.microsoft.com/office/powerpoint/2010/main" val="2788690716"/>
              </p:ext>
            </p:extLst>
          </p:nvPr>
        </p:nvGraphicFramePr>
        <p:xfrm>
          <a:off x="179513" y="1397000"/>
          <a:ext cx="40324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724915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505412B1-DDE2-4E95-BE55-983E1D6DAD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8">
                                            <p:graphicEl>
                                              <a:dgm id="{505412B1-DDE2-4E95-BE55-983E1D6DAD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8">
                                            <p:graphicEl>
                                              <a:dgm id="{505412B1-DDE2-4E95-BE55-983E1D6DAD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>
                                            <p:graphicEl>
                                              <a:dgm id="{505412B1-DDE2-4E95-BE55-983E1D6DAD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C2A03DCF-AD87-4C27-A5D3-0B03684E3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8">
                                            <p:graphicEl>
                                              <a:dgm id="{C2A03DCF-AD87-4C27-A5D3-0B03684E3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>
                                            <p:graphicEl>
                                              <a:dgm id="{C2A03DCF-AD87-4C27-A5D3-0B03684E3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>
                                            <p:graphicEl>
                                              <a:dgm id="{C2A03DCF-AD87-4C27-A5D3-0B03684E35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1CD91987-2913-4A9F-8913-EBDA3F4031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8">
                                            <p:graphicEl>
                                              <a:dgm id="{1CD91987-2913-4A9F-8913-EBDA3F4031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8">
                                            <p:graphicEl>
                                              <a:dgm id="{1CD91987-2913-4A9F-8913-EBDA3F4031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8">
                                            <p:graphicEl>
                                              <a:dgm id="{1CD91987-2913-4A9F-8913-EBDA3F4031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4B027318-74E7-4AE8-81A2-81472B2DC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8">
                                            <p:graphicEl>
                                              <a:dgm id="{4B027318-74E7-4AE8-81A2-81472B2DC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8">
                                            <p:graphicEl>
                                              <a:dgm id="{4B027318-74E7-4AE8-81A2-81472B2DC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8">
                                            <p:graphicEl>
                                              <a:dgm id="{4B027318-74E7-4AE8-81A2-81472B2DCE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9B8B80B0-B774-4909-A997-946DA4211A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>
                                            <p:graphicEl>
                                              <a:dgm id="{9B8B80B0-B774-4909-A997-946DA4211A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>
                                            <p:graphicEl>
                                              <a:dgm id="{9B8B80B0-B774-4909-A997-946DA4211A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>
                                            <p:graphicEl>
                                              <a:dgm id="{9B8B80B0-B774-4909-A997-946DA4211A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3" grpId="0"/>
      <p:bldP spid="28" grpId="0"/>
      <p:bldP spid="32" grpId="0"/>
      <p:bldP spid="35" grpId="0"/>
      <p:bldP spid="37" grpId="0" animBg="1"/>
      <p:bldGraphic spid="38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sp>
        <p:nvSpPr>
          <p:cNvPr id="10" name="Shape 9"/>
          <p:cNvSpPr/>
          <p:nvPr/>
        </p:nvSpPr>
        <p:spPr>
          <a:xfrm rot="16200000">
            <a:off x="-70648" y="2098721"/>
            <a:ext cx="3172794" cy="2944148"/>
          </a:xfrm>
          <a:prstGeom prst="leftCircularArrow">
            <a:avLst>
              <a:gd name="adj1" fmla="val 3274"/>
              <a:gd name="adj2" fmla="val 404004"/>
              <a:gd name="adj3" fmla="val 12979515"/>
              <a:gd name="adj4" fmla="val 19824489"/>
              <a:gd name="adj5" fmla="val 3819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03649" y="714356"/>
            <a:ext cx="69651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اصول تربیتی حاکم بر فرآیند جذب</a:t>
            </a:r>
            <a:endParaRPr lang="en-US" sz="4000" b="1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45300128"/>
              </p:ext>
            </p:extLst>
          </p:nvPr>
        </p:nvGraphicFramePr>
        <p:xfrm>
          <a:off x="626333" y="1196752"/>
          <a:ext cx="7752736" cy="3296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05425032"/>
              </p:ext>
            </p:extLst>
          </p:nvPr>
        </p:nvGraphicFramePr>
        <p:xfrm>
          <a:off x="899592" y="4140228"/>
          <a:ext cx="8064896" cy="2745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97043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CF0DDBD-2B0F-44C8-B145-2EA80CB42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graphicEl>
                                              <a:dgm id="{7CF0DDBD-2B0F-44C8-B145-2EA80CB42A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dgm id="{7CF0DDBD-2B0F-44C8-B145-2EA80CB42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dgm id="{7CF0DDBD-2B0F-44C8-B145-2EA80CB42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474D22B-0A2B-4A7A-A8BA-5FC4111C0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A474D22B-0A2B-4A7A-A8BA-5FC4111C00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graphicEl>
                                              <a:dgm id="{A474D22B-0A2B-4A7A-A8BA-5FC4111C0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dgm id="{A474D22B-0A2B-4A7A-A8BA-5FC4111C0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CC46ABF-9499-4321-84D9-5E2D4381F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graphicEl>
                                              <a:dgm id="{6CC46ABF-9499-4321-84D9-5E2D4381F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dgm id="{6CC46ABF-9499-4321-84D9-5E2D4381F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graphicEl>
                                              <a:dgm id="{6CC46ABF-9499-4321-84D9-5E2D4381F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1D48332-4719-4816-8253-95CFED887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91D48332-4719-4816-8253-95CFED8873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91D48332-4719-4816-8253-95CFED887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graphicEl>
                                              <a:dgm id="{91D48332-4719-4816-8253-95CFED887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5CBD6B-DD64-4B32-929D-999FC0719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265CBD6B-DD64-4B32-929D-999FC0719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graphicEl>
                                              <a:dgm id="{265CBD6B-DD64-4B32-929D-999FC0719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graphicEl>
                                              <a:dgm id="{265CBD6B-DD64-4B32-929D-999FC0719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7D9C4B-F177-4EE2-9ECD-425F082B9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graphicEl>
                                              <a:dgm id="{617D9C4B-F177-4EE2-9ECD-425F082B94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graphicEl>
                                              <a:dgm id="{617D9C4B-F177-4EE2-9ECD-425F082B9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graphicEl>
                                              <a:dgm id="{617D9C4B-F177-4EE2-9ECD-425F082B9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00857A6-80EA-4440-9916-C71AAADF8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graphicEl>
                                              <a:dgm id="{500857A6-80EA-4440-9916-C71AAADF8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graphicEl>
                                              <a:dgm id="{500857A6-80EA-4440-9916-C71AAADF8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graphicEl>
                                              <a:dgm id="{500857A6-80EA-4440-9916-C71AAADF8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FA53167-47B7-46BD-931D-23CA2DAE1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graphicEl>
                                              <a:dgm id="{FFA53167-47B7-46BD-931D-23CA2DAE14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graphicEl>
                                              <a:dgm id="{FFA53167-47B7-46BD-931D-23CA2DAE1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graphicEl>
                                              <a:dgm id="{FFA53167-47B7-46BD-931D-23CA2DAE1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384C7FD-AB6D-4129-B4F9-882BB164B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graphicEl>
                                              <a:dgm id="{9384C7FD-AB6D-4129-B4F9-882BB164BE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graphicEl>
                                              <a:dgm id="{9384C7FD-AB6D-4129-B4F9-882BB164B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graphicEl>
                                              <a:dgm id="{9384C7FD-AB6D-4129-B4F9-882BB164B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F99D2F9-196B-4736-B600-3A201D8BE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graphicEl>
                                              <a:dgm id="{1F99D2F9-196B-4736-B600-3A201D8BEF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graphicEl>
                                              <a:dgm id="{1F99D2F9-196B-4736-B600-3A201D8BE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graphicEl>
                                              <a:dgm id="{1F99D2F9-196B-4736-B600-3A201D8BE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9F2C814-C41D-4253-8E2C-DA2C8DA4C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graphicEl>
                                              <a:dgm id="{A9F2C814-C41D-4253-8E2C-DA2C8DA4C7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graphicEl>
                                              <a:dgm id="{A9F2C814-C41D-4253-8E2C-DA2C8DA4C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graphicEl>
                                              <a:dgm id="{A9F2C814-C41D-4253-8E2C-DA2C8DA4C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CF0DDBD-2B0F-44C8-B145-2EA80CB42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>
                                            <p:graphicEl>
                                              <a:dgm id="{7CF0DDBD-2B0F-44C8-B145-2EA80CB42A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">
                                            <p:graphicEl>
                                              <a:dgm id="{7CF0DDBD-2B0F-44C8-B145-2EA80CB42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>
                                            <p:graphicEl>
                                              <a:dgm id="{7CF0DDBD-2B0F-44C8-B145-2EA80CB42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474D22B-0A2B-4A7A-A8BA-5FC4111C0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graphicEl>
                                              <a:dgm id="{A474D22B-0A2B-4A7A-A8BA-5FC4111C00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">
                                            <p:graphicEl>
                                              <a:dgm id="{A474D22B-0A2B-4A7A-A8BA-5FC4111C0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">
                                            <p:graphicEl>
                                              <a:dgm id="{A474D22B-0A2B-4A7A-A8BA-5FC4111C0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CC46ABF-9499-4321-84D9-5E2D4381F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graphicEl>
                                              <a:dgm id="{6CC46ABF-9499-4321-84D9-5E2D4381F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">
                                            <p:graphicEl>
                                              <a:dgm id="{6CC46ABF-9499-4321-84D9-5E2D4381F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">
                                            <p:graphicEl>
                                              <a:dgm id="{6CC46ABF-9499-4321-84D9-5E2D4381F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1D48332-4719-4816-8253-95CFED887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">
                                            <p:graphicEl>
                                              <a:dgm id="{91D48332-4719-4816-8253-95CFED8873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">
                                            <p:graphicEl>
                                              <a:dgm id="{91D48332-4719-4816-8253-95CFED887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">
                                            <p:graphicEl>
                                              <a:dgm id="{91D48332-4719-4816-8253-95CFED887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65CBD6B-DD64-4B32-929D-999FC0719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">
                                            <p:graphicEl>
                                              <a:dgm id="{265CBD6B-DD64-4B32-929D-999FC07196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">
                                            <p:graphicEl>
                                              <a:dgm id="{265CBD6B-DD64-4B32-929D-999FC0719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">
                                            <p:graphicEl>
                                              <a:dgm id="{265CBD6B-DD64-4B32-929D-999FC07196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D9C4B-F177-4EE2-9ECD-425F082B9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">
                                            <p:graphicEl>
                                              <a:dgm id="{617D9C4B-F177-4EE2-9ECD-425F082B94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">
                                            <p:graphicEl>
                                              <a:dgm id="{617D9C4B-F177-4EE2-9ECD-425F082B9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">
                                            <p:graphicEl>
                                              <a:dgm id="{617D9C4B-F177-4EE2-9ECD-425F082B94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00857A6-80EA-4440-9916-C71AAADF8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">
                                            <p:graphicEl>
                                              <a:dgm id="{500857A6-80EA-4440-9916-C71AAADF8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">
                                            <p:graphicEl>
                                              <a:dgm id="{500857A6-80EA-4440-9916-C71AAADF8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9">
                                            <p:graphicEl>
                                              <a:dgm id="{500857A6-80EA-4440-9916-C71AAADF8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FA53167-47B7-46BD-931D-23CA2DAE1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">
                                            <p:graphicEl>
                                              <a:dgm id="{FFA53167-47B7-46BD-931D-23CA2DAE14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">
                                            <p:graphicEl>
                                              <a:dgm id="{FFA53167-47B7-46BD-931D-23CA2DAE1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>
                                            <p:graphicEl>
                                              <a:dgm id="{FFA53167-47B7-46BD-931D-23CA2DAE14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3" grpId="0" uiExpand="1">
        <p:bldSub>
          <a:bldDgm bld="one"/>
        </p:bldSub>
      </p:bldGraphic>
      <p:bldGraphic spid="9" grpId="0" uiExpand="1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03649" y="548680"/>
            <a:ext cx="69651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وظایف سـرگروه </a:t>
            </a:r>
            <a:r>
              <a:rPr lang="fa-IR" sz="4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در مرحله ی جذب </a:t>
            </a:r>
            <a:endParaRPr lang="en-US" sz="4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10" name="Puzzle3"/>
          <p:cNvSpPr>
            <a:spLocks noEditPoints="1" noChangeArrowheads="1"/>
          </p:cNvSpPr>
          <p:nvPr/>
        </p:nvSpPr>
        <p:spPr bwMode="gray">
          <a:xfrm>
            <a:off x="4514299" y="1524000"/>
            <a:ext cx="1737274" cy="2325862"/>
          </a:xfrm>
          <a:custGeom>
            <a:avLst/>
            <a:gdLst>
              <a:gd name="T0" fmla="*/ 10391 w 21600"/>
              <a:gd name="T1" fmla="*/ 15806 h 21600"/>
              <a:gd name="T2" fmla="*/ 20551 w 21600"/>
              <a:gd name="T3" fmla="*/ 21088 h 21600"/>
              <a:gd name="T4" fmla="*/ 13180 w 21600"/>
              <a:gd name="T5" fmla="*/ 13801 h 21600"/>
              <a:gd name="T6" fmla="*/ 20551 w 21600"/>
              <a:gd name="T7" fmla="*/ 7025 h 21600"/>
              <a:gd name="T8" fmla="*/ 10500 w 21600"/>
              <a:gd name="T9" fmla="*/ 52 h 21600"/>
              <a:gd name="T10" fmla="*/ 692 w 21600"/>
              <a:gd name="T11" fmla="*/ 6802 h 21600"/>
              <a:gd name="T12" fmla="*/ 8064 w 21600"/>
              <a:gd name="T13" fmla="*/ 13526 h 21600"/>
              <a:gd name="T14" fmla="*/ 692 w 21600"/>
              <a:gd name="T15" fmla="*/ 21088 h 21600"/>
              <a:gd name="T16" fmla="*/ 2273 w 21600"/>
              <a:gd name="T17" fmla="*/ 7719 h 21600"/>
              <a:gd name="T18" fmla="*/ 19149 w 21600"/>
              <a:gd name="T19" fmla="*/ 202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57150">
            <a:solidFill>
              <a:srgbClr val="FFFFFF"/>
            </a:solidFill>
            <a:miter lim="800000"/>
            <a:headEnd/>
            <a:tailEnd/>
          </a:ln>
          <a:effectLst>
            <a:outerShdw dist="135003" dir="247115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11" name="Puzzle2"/>
          <p:cNvSpPr>
            <a:spLocks noEditPoints="1" noChangeArrowheads="1"/>
          </p:cNvSpPr>
          <p:nvPr/>
        </p:nvSpPr>
        <p:spPr bwMode="gray">
          <a:xfrm>
            <a:off x="4009023" y="3218469"/>
            <a:ext cx="2772777" cy="2118470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45490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57150">
            <a:solidFill>
              <a:srgbClr val="FFFFFF"/>
            </a:solidFill>
            <a:miter lim="800000"/>
            <a:headEnd/>
            <a:tailEnd/>
          </a:ln>
          <a:effectLst>
            <a:outerShdw dist="135003" dir="247115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15" name="Puzzle4"/>
          <p:cNvSpPr>
            <a:spLocks noEditPoints="1" noChangeArrowheads="1"/>
          </p:cNvSpPr>
          <p:nvPr/>
        </p:nvSpPr>
        <p:spPr bwMode="gray">
          <a:xfrm>
            <a:off x="2936093" y="3192353"/>
            <a:ext cx="1671775" cy="2708385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51373"/>
                  <a:invGamma/>
                </a:schemeClr>
              </a:gs>
            </a:gsLst>
            <a:lin ang="18900000" scaled="1"/>
          </a:gradFill>
          <a:ln w="57150">
            <a:solidFill>
              <a:srgbClr val="FFFFFF"/>
            </a:solidFill>
            <a:miter lim="800000"/>
            <a:headEnd/>
            <a:tailEnd/>
          </a:ln>
          <a:effectLst>
            <a:outerShdw dist="135003" dir="247115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16" name="Puzzle1"/>
          <p:cNvSpPr>
            <a:spLocks noEditPoints="1" noChangeArrowheads="1"/>
          </p:cNvSpPr>
          <p:nvPr/>
        </p:nvSpPr>
        <p:spPr bwMode="gray">
          <a:xfrm>
            <a:off x="2362200" y="2227596"/>
            <a:ext cx="2807085" cy="1614585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 w="57150">
            <a:solidFill>
              <a:srgbClr val="FFFFFF"/>
            </a:solidFill>
            <a:miter lim="800000"/>
            <a:headEnd/>
            <a:tailEnd/>
          </a:ln>
          <a:effectLst>
            <a:outerShdw dist="135003" dir="247115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fa-IR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668144" y="6074132"/>
            <a:ext cx="4416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fa-IR" sz="2800" dirty="0" smtClean="0">
                <a:cs typeface="B Homa" pitchFamily="2" charset="-78"/>
              </a:rPr>
              <a:t>نسبت به عوامل مؤثر در جذب </a:t>
            </a:r>
            <a:endParaRPr lang="en-US" sz="2800" dirty="0">
              <a:cs typeface="B Homa" pitchFamily="2" charset="-78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-292893" y="3276600"/>
            <a:ext cx="30360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fa-IR" sz="2800" dirty="0" smtClean="0">
                <a:cs typeface="B Homa" pitchFamily="2" charset="-78"/>
              </a:rPr>
              <a:t>نسبت به مسجد </a:t>
            </a:r>
            <a:endParaRPr lang="en-US" sz="2800" dirty="0">
              <a:cs typeface="B Homa" pitchFamily="2" charset="-78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219200" y="1524000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fa-IR" sz="2800" dirty="0" smtClean="0">
                <a:cs typeface="B Homa" pitchFamily="2" charset="-78"/>
              </a:rPr>
              <a:t>نسبت به متربیان</a:t>
            </a:r>
            <a:endParaRPr lang="en-US" sz="2800" b="1" dirty="0">
              <a:solidFill>
                <a:srgbClr val="5F5F5F"/>
              </a:solidFill>
              <a:cs typeface="B Homa" pitchFamily="2" charset="-78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4633684" y="4010625"/>
            <a:ext cx="44807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fa-IR" sz="2800" dirty="0" smtClean="0">
                <a:cs typeface="B Homa" pitchFamily="2" charset="-78"/>
              </a:rPr>
              <a:t>نسبت به پایگاه</a:t>
            </a:r>
            <a:endParaRPr lang="en-US" sz="2800" dirty="0">
              <a:cs typeface="B Homa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86697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15" grpId="0" animBg="1"/>
      <p:bldP spid="16" grpId="0" animBg="1"/>
      <p:bldP spid="17" grpId="0"/>
      <p:bldP spid="18" grpId="0"/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03649" y="548680"/>
            <a:ext cx="69651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وظایف سـرگروه </a:t>
            </a:r>
            <a:r>
              <a:rPr lang="fa-IR" sz="4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در مرحله ی جذب </a:t>
            </a:r>
            <a:endParaRPr lang="en-US" sz="4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827585" y="3282495"/>
            <a:ext cx="7560839" cy="421200"/>
          </a:xfrm>
          <a:custGeom>
            <a:avLst/>
            <a:gdLst>
              <a:gd name="connsiteX0" fmla="*/ 0 w 7560839"/>
              <a:gd name="connsiteY0" fmla="*/ 70201 h 421200"/>
              <a:gd name="connsiteX1" fmla="*/ 70201 w 7560839"/>
              <a:gd name="connsiteY1" fmla="*/ 0 h 421200"/>
              <a:gd name="connsiteX2" fmla="*/ 7490638 w 7560839"/>
              <a:gd name="connsiteY2" fmla="*/ 0 h 421200"/>
              <a:gd name="connsiteX3" fmla="*/ 7560839 w 7560839"/>
              <a:gd name="connsiteY3" fmla="*/ 70201 h 421200"/>
              <a:gd name="connsiteX4" fmla="*/ 7560839 w 7560839"/>
              <a:gd name="connsiteY4" fmla="*/ 350999 h 421200"/>
              <a:gd name="connsiteX5" fmla="*/ 7490638 w 7560839"/>
              <a:gd name="connsiteY5" fmla="*/ 421200 h 421200"/>
              <a:gd name="connsiteX6" fmla="*/ 70201 w 7560839"/>
              <a:gd name="connsiteY6" fmla="*/ 421200 h 421200"/>
              <a:gd name="connsiteX7" fmla="*/ 0 w 7560839"/>
              <a:gd name="connsiteY7" fmla="*/ 350999 h 421200"/>
              <a:gd name="connsiteX8" fmla="*/ 0 w 7560839"/>
              <a:gd name="connsiteY8" fmla="*/ 70201 h 4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60839" h="421200">
                <a:moveTo>
                  <a:pt x="0" y="70201"/>
                </a:moveTo>
                <a:cubicBezTo>
                  <a:pt x="0" y="31430"/>
                  <a:pt x="31430" y="0"/>
                  <a:pt x="70201" y="0"/>
                </a:cubicBezTo>
                <a:lnTo>
                  <a:pt x="7490638" y="0"/>
                </a:lnTo>
                <a:cubicBezTo>
                  <a:pt x="7529409" y="0"/>
                  <a:pt x="7560839" y="31430"/>
                  <a:pt x="7560839" y="70201"/>
                </a:cubicBezTo>
                <a:lnTo>
                  <a:pt x="7560839" y="350999"/>
                </a:lnTo>
                <a:cubicBezTo>
                  <a:pt x="7560839" y="389770"/>
                  <a:pt x="7529409" y="421200"/>
                  <a:pt x="7490638" y="421200"/>
                </a:cubicBezTo>
                <a:lnTo>
                  <a:pt x="70201" y="421200"/>
                </a:lnTo>
                <a:cubicBezTo>
                  <a:pt x="31430" y="421200"/>
                  <a:pt x="0" y="389770"/>
                  <a:pt x="0" y="350999"/>
                </a:cubicBezTo>
                <a:lnTo>
                  <a:pt x="0" y="70201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7711" tIns="77711" rIns="77711" bIns="77711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شناسایی ، ارتباط ، جذب وتقویت انگیزه متربیان </a:t>
            </a:r>
            <a:endParaRPr lang="en-US" sz="15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827585" y="3726735"/>
            <a:ext cx="7560839" cy="421200"/>
          </a:xfrm>
          <a:custGeom>
            <a:avLst/>
            <a:gdLst>
              <a:gd name="connsiteX0" fmla="*/ 0 w 7560839"/>
              <a:gd name="connsiteY0" fmla="*/ 70201 h 421200"/>
              <a:gd name="connsiteX1" fmla="*/ 70201 w 7560839"/>
              <a:gd name="connsiteY1" fmla="*/ 0 h 421200"/>
              <a:gd name="connsiteX2" fmla="*/ 7490638 w 7560839"/>
              <a:gd name="connsiteY2" fmla="*/ 0 h 421200"/>
              <a:gd name="connsiteX3" fmla="*/ 7560839 w 7560839"/>
              <a:gd name="connsiteY3" fmla="*/ 70201 h 421200"/>
              <a:gd name="connsiteX4" fmla="*/ 7560839 w 7560839"/>
              <a:gd name="connsiteY4" fmla="*/ 350999 h 421200"/>
              <a:gd name="connsiteX5" fmla="*/ 7490638 w 7560839"/>
              <a:gd name="connsiteY5" fmla="*/ 421200 h 421200"/>
              <a:gd name="connsiteX6" fmla="*/ 70201 w 7560839"/>
              <a:gd name="connsiteY6" fmla="*/ 421200 h 421200"/>
              <a:gd name="connsiteX7" fmla="*/ 0 w 7560839"/>
              <a:gd name="connsiteY7" fmla="*/ 350999 h 421200"/>
              <a:gd name="connsiteX8" fmla="*/ 0 w 7560839"/>
              <a:gd name="connsiteY8" fmla="*/ 70201 h 4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60839" h="421200">
                <a:moveTo>
                  <a:pt x="0" y="70201"/>
                </a:moveTo>
                <a:cubicBezTo>
                  <a:pt x="0" y="31430"/>
                  <a:pt x="31430" y="0"/>
                  <a:pt x="70201" y="0"/>
                </a:cubicBezTo>
                <a:lnTo>
                  <a:pt x="7490638" y="0"/>
                </a:lnTo>
                <a:cubicBezTo>
                  <a:pt x="7529409" y="0"/>
                  <a:pt x="7560839" y="31430"/>
                  <a:pt x="7560839" y="70201"/>
                </a:cubicBezTo>
                <a:lnTo>
                  <a:pt x="7560839" y="350999"/>
                </a:lnTo>
                <a:cubicBezTo>
                  <a:pt x="7560839" y="389770"/>
                  <a:pt x="7529409" y="421200"/>
                  <a:pt x="7490638" y="421200"/>
                </a:cubicBezTo>
                <a:lnTo>
                  <a:pt x="70201" y="421200"/>
                </a:lnTo>
                <a:cubicBezTo>
                  <a:pt x="31430" y="421200"/>
                  <a:pt x="0" y="389770"/>
                  <a:pt x="0" y="350999"/>
                </a:cubicBezTo>
                <a:lnTo>
                  <a:pt x="0" y="70201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7711" tIns="77711" rIns="77711" bIns="77711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عمل به شاخص ها ومعیارهای اندیشه حضرت امام خمینی (ره ) ومقام معظم رهبری (مدظله ) در فعالیت های تربیتی </a:t>
            </a: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827585" y="4170975"/>
            <a:ext cx="7560839" cy="421200"/>
          </a:xfrm>
          <a:custGeom>
            <a:avLst/>
            <a:gdLst>
              <a:gd name="connsiteX0" fmla="*/ 0 w 7560839"/>
              <a:gd name="connsiteY0" fmla="*/ 70201 h 421200"/>
              <a:gd name="connsiteX1" fmla="*/ 70201 w 7560839"/>
              <a:gd name="connsiteY1" fmla="*/ 0 h 421200"/>
              <a:gd name="connsiteX2" fmla="*/ 7490638 w 7560839"/>
              <a:gd name="connsiteY2" fmla="*/ 0 h 421200"/>
              <a:gd name="connsiteX3" fmla="*/ 7560839 w 7560839"/>
              <a:gd name="connsiteY3" fmla="*/ 70201 h 421200"/>
              <a:gd name="connsiteX4" fmla="*/ 7560839 w 7560839"/>
              <a:gd name="connsiteY4" fmla="*/ 350999 h 421200"/>
              <a:gd name="connsiteX5" fmla="*/ 7490638 w 7560839"/>
              <a:gd name="connsiteY5" fmla="*/ 421200 h 421200"/>
              <a:gd name="connsiteX6" fmla="*/ 70201 w 7560839"/>
              <a:gd name="connsiteY6" fmla="*/ 421200 h 421200"/>
              <a:gd name="connsiteX7" fmla="*/ 0 w 7560839"/>
              <a:gd name="connsiteY7" fmla="*/ 350999 h 421200"/>
              <a:gd name="connsiteX8" fmla="*/ 0 w 7560839"/>
              <a:gd name="connsiteY8" fmla="*/ 70201 h 4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60839" h="421200">
                <a:moveTo>
                  <a:pt x="0" y="70201"/>
                </a:moveTo>
                <a:cubicBezTo>
                  <a:pt x="0" y="31430"/>
                  <a:pt x="31430" y="0"/>
                  <a:pt x="70201" y="0"/>
                </a:cubicBezTo>
                <a:lnTo>
                  <a:pt x="7490638" y="0"/>
                </a:lnTo>
                <a:cubicBezTo>
                  <a:pt x="7529409" y="0"/>
                  <a:pt x="7560839" y="31430"/>
                  <a:pt x="7560839" y="70201"/>
                </a:cubicBezTo>
                <a:lnTo>
                  <a:pt x="7560839" y="350999"/>
                </a:lnTo>
                <a:cubicBezTo>
                  <a:pt x="7560839" y="389770"/>
                  <a:pt x="7529409" y="421200"/>
                  <a:pt x="7490638" y="421200"/>
                </a:cubicBezTo>
                <a:lnTo>
                  <a:pt x="70201" y="421200"/>
                </a:lnTo>
                <a:cubicBezTo>
                  <a:pt x="31430" y="421200"/>
                  <a:pt x="0" y="389770"/>
                  <a:pt x="0" y="350999"/>
                </a:cubicBezTo>
                <a:lnTo>
                  <a:pt x="0" y="70201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7711" tIns="77711" rIns="77711" bIns="77711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پاسخگویی به سؤالات وشبهات متربیان </a:t>
            </a:r>
            <a:endParaRPr lang="en-US" sz="15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827585" y="4615215"/>
            <a:ext cx="7560839" cy="421200"/>
          </a:xfrm>
          <a:custGeom>
            <a:avLst/>
            <a:gdLst>
              <a:gd name="connsiteX0" fmla="*/ 0 w 7560839"/>
              <a:gd name="connsiteY0" fmla="*/ 70201 h 421200"/>
              <a:gd name="connsiteX1" fmla="*/ 70201 w 7560839"/>
              <a:gd name="connsiteY1" fmla="*/ 0 h 421200"/>
              <a:gd name="connsiteX2" fmla="*/ 7490638 w 7560839"/>
              <a:gd name="connsiteY2" fmla="*/ 0 h 421200"/>
              <a:gd name="connsiteX3" fmla="*/ 7560839 w 7560839"/>
              <a:gd name="connsiteY3" fmla="*/ 70201 h 421200"/>
              <a:gd name="connsiteX4" fmla="*/ 7560839 w 7560839"/>
              <a:gd name="connsiteY4" fmla="*/ 350999 h 421200"/>
              <a:gd name="connsiteX5" fmla="*/ 7490638 w 7560839"/>
              <a:gd name="connsiteY5" fmla="*/ 421200 h 421200"/>
              <a:gd name="connsiteX6" fmla="*/ 70201 w 7560839"/>
              <a:gd name="connsiteY6" fmla="*/ 421200 h 421200"/>
              <a:gd name="connsiteX7" fmla="*/ 0 w 7560839"/>
              <a:gd name="connsiteY7" fmla="*/ 350999 h 421200"/>
              <a:gd name="connsiteX8" fmla="*/ 0 w 7560839"/>
              <a:gd name="connsiteY8" fmla="*/ 70201 h 4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60839" h="421200">
                <a:moveTo>
                  <a:pt x="0" y="70201"/>
                </a:moveTo>
                <a:cubicBezTo>
                  <a:pt x="0" y="31430"/>
                  <a:pt x="31430" y="0"/>
                  <a:pt x="70201" y="0"/>
                </a:cubicBezTo>
                <a:lnTo>
                  <a:pt x="7490638" y="0"/>
                </a:lnTo>
                <a:cubicBezTo>
                  <a:pt x="7529409" y="0"/>
                  <a:pt x="7560839" y="31430"/>
                  <a:pt x="7560839" y="70201"/>
                </a:cubicBezTo>
                <a:lnTo>
                  <a:pt x="7560839" y="350999"/>
                </a:lnTo>
                <a:cubicBezTo>
                  <a:pt x="7560839" y="389770"/>
                  <a:pt x="7529409" y="421200"/>
                  <a:pt x="7490638" y="421200"/>
                </a:cubicBezTo>
                <a:lnTo>
                  <a:pt x="70201" y="421200"/>
                </a:lnTo>
                <a:cubicBezTo>
                  <a:pt x="31430" y="421200"/>
                  <a:pt x="0" y="389770"/>
                  <a:pt x="0" y="350999"/>
                </a:cubicBezTo>
                <a:lnTo>
                  <a:pt x="0" y="70201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7711" tIns="77711" rIns="77711" bIns="77711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آسیب شناسی تربیتی ، معرفتی وبصیرتی متربیان واعمال راه کارهای متناسب با اعضای حلقه جهت برون رفت از آنها </a:t>
            </a:r>
            <a:endParaRPr lang="en-US" sz="1500" kern="1200" dirty="0"/>
          </a:p>
        </p:txBody>
      </p:sp>
      <p:sp>
        <p:nvSpPr>
          <p:cNvPr id="18" name="Freeform 17"/>
          <p:cNvSpPr/>
          <p:nvPr/>
        </p:nvSpPr>
        <p:spPr>
          <a:xfrm>
            <a:off x="827585" y="5059456"/>
            <a:ext cx="7560839" cy="421200"/>
          </a:xfrm>
          <a:custGeom>
            <a:avLst/>
            <a:gdLst>
              <a:gd name="connsiteX0" fmla="*/ 0 w 7560839"/>
              <a:gd name="connsiteY0" fmla="*/ 70201 h 421200"/>
              <a:gd name="connsiteX1" fmla="*/ 70201 w 7560839"/>
              <a:gd name="connsiteY1" fmla="*/ 0 h 421200"/>
              <a:gd name="connsiteX2" fmla="*/ 7490638 w 7560839"/>
              <a:gd name="connsiteY2" fmla="*/ 0 h 421200"/>
              <a:gd name="connsiteX3" fmla="*/ 7560839 w 7560839"/>
              <a:gd name="connsiteY3" fmla="*/ 70201 h 421200"/>
              <a:gd name="connsiteX4" fmla="*/ 7560839 w 7560839"/>
              <a:gd name="connsiteY4" fmla="*/ 350999 h 421200"/>
              <a:gd name="connsiteX5" fmla="*/ 7490638 w 7560839"/>
              <a:gd name="connsiteY5" fmla="*/ 421200 h 421200"/>
              <a:gd name="connsiteX6" fmla="*/ 70201 w 7560839"/>
              <a:gd name="connsiteY6" fmla="*/ 421200 h 421200"/>
              <a:gd name="connsiteX7" fmla="*/ 0 w 7560839"/>
              <a:gd name="connsiteY7" fmla="*/ 350999 h 421200"/>
              <a:gd name="connsiteX8" fmla="*/ 0 w 7560839"/>
              <a:gd name="connsiteY8" fmla="*/ 70201 h 4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60839" h="421200">
                <a:moveTo>
                  <a:pt x="0" y="70201"/>
                </a:moveTo>
                <a:cubicBezTo>
                  <a:pt x="0" y="31430"/>
                  <a:pt x="31430" y="0"/>
                  <a:pt x="70201" y="0"/>
                </a:cubicBezTo>
                <a:lnTo>
                  <a:pt x="7490638" y="0"/>
                </a:lnTo>
                <a:cubicBezTo>
                  <a:pt x="7529409" y="0"/>
                  <a:pt x="7560839" y="31430"/>
                  <a:pt x="7560839" y="70201"/>
                </a:cubicBezTo>
                <a:lnTo>
                  <a:pt x="7560839" y="350999"/>
                </a:lnTo>
                <a:cubicBezTo>
                  <a:pt x="7560839" y="389770"/>
                  <a:pt x="7529409" y="421200"/>
                  <a:pt x="7490638" y="421200"/>
                </a:cubicBezTo>
                <a:lnTo>
                  <a:pt x="70201" y="421200"/>
                </a:lnTo>
                <a:cubicBezTo>
                  <a:pt x="31430" y="421200"/>
                  <a:pt x="0" y="389770"/>
                  <a:pt x="0" y="350999"/>
                </a:cubicBezTo>
                <a:lnTo>
                  <a:pt x="0" y="70201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7711" tIns="77711" rIns="77711" bIns="77711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ارزشیابی مستمر متربیان به لحاظ میزان تربیت یافتگی </a:t>
            </a:r>
            <a:endParaRPr lang="en-US" sz="1500" kern="1200" dirty="0"/>
          </a:p>
        </p:txBody>
      </p:sp>
      <p:sp>
        <p:nvSpPr>
          <p:cNvPr id="19" name="Freeform 18"/>
          <p:cNvSpPr/>
          <p:nvPr/>
        </p:nvSpPr>
        <p:spPr>
          <a:xfrm>
            <a:off x="827585" y="5503696"/>
            <a:ext cx="7560839" cy="421200"/>
          </a:xfrm>
          <a:custGeom>
            <a:avLst/>
            <a:gdLst>
              <a:gd name="connsiteX0" fmla="*/ 0 w 7560839"/>
              <a:gd name="connsiteY0" fmla="*/ 70201 h 421200"/>
              <a:gd name="connsiteX1" fmla="*/ 70201 w 7560839"/>
              <a:gd name="connsiteY1" fmla="*/ 0 h 421200"/>
              <a:gd name="connsiteX2" fmla="*/ 7490638 w 7560839"/>
              <a:gd name="connsiteY2" fmla="*/ 0 h 421200"/>
              <a:gd name="connsiteX3" fmla="*/ 7560839 w 7560839"/>
              <a:gd name="connsiteY3" fmla="*/ 70201 h 421200"/>
              <a:gd name="connsiteX4" fmla="*/ 7560839 w 7560839"/>
              <a:gd name="connsiteY4" fmla="*/ 350999 h 421200"/>
              <a:gd name="connsiteX5" fmla="*/ 7490638 w 7560839"/>
              <a:gd name="connsiteY5" fmla="*/ 421200 h 421200"/>
              <a:gd name="connsiteX6" fmla="*/ 70201 w 7560839"/>
              <a:gd name="connsiteY6" fmla="*/ 421200 h 421200"/>
              <a:gd name="connsiteX7" fmla="*/ 0 w 7560839"/>
              <a:gd name="connsiteY7" fmla="*/ 350999 h 421200"/>
              <a:gd name="connsiteX8" fmla="*/ 0 w 7560839"/>
              <a:gd name="connsiteY8" fmla="*/ 70201 h 4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60839" h="421200">
                <a:moveTo>
                  <a:pt x="0" y="70201"/>
                </a:moveTo>
                <a:cubicBezTo>
                  <a:pt x="0" y="31430"/>
                  <a:pt x="31430" y="0"/>
                  <a:pt x="70201" y="0"/>
                </a:cubicBezTo>
                <a:lnTo>
                  <a:pt x="7490638" y="0"/>
                </a:lnTo>
                <a:cubicBezTo>
                  <a:pt x="7529409" y="0"/>
                  <a:pt x="7560839" y="31430"/>
                  <a:pt x="7560839" y="70201"/>
                </a:cubicBezTo>
                <a:lnTo>
                  <a:pt x="7560839" y="350999"/>
                </a:lnTo>
                <a:cubicBezTo>
                  <a:pt x="7560839" y="389770"/>
                  <a:pt x="7529409" y="421200"/>
                  <a:pt x="7490638" y="421200"/>
                </a:cubicBezTo>
                <a:lnTo>
                  <a:pt x="70201" y="421200"/>
                </a:lnTo>
                <a:cubicBezTo>
                  <a:pt x="31430" y="421200"/>
                  <a:pt x="0" y="389770"/>
                  <a:pt x="0" y="350999"/>
                </a:cubicBezTo>
                <a:lnTo>
                  <a:pt x="0" y="70201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7711" tIns="77711" rIns="77711" bIns="77711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ارائه مشاوره تربیتی ، معرفتی و بصیرتی به متربیان </a:t>
            </a:r>
            <a:endParaRPr lang="en-US" sz="1500" kern="1200" dirty="0"/>
          </a:p>
        </p:txBody>
      </p:sp>
      <p:sp>
        <p:nvSpPr>
          <p:cNvPr id="20" name="Freeform 19"/>
          <p:cNvSpPr/>
          <p:nvPr/>
        </p:nvSpPr>
        <p:spPr>
          <a:xfrm>
            <a:off x="827585" y="5947936"/>
            <a:ext cx="7560839" cy="421200"/>
          </a:xfrm>
          <a:custGeom>
            <a:avLst/>
            <a:gdLst>
              <a:gd name="connsiteX0" fmla="*/ 0 w 7560839"/>
              <a:gd name="connsiteY0" fmla="*/ 70201 h 421200"/>
              <a:gd name="connsiteX1" fmla="*/ 70201 w 7560839"/>
              <a:gd name="connsiteY1" fmla="*/ 0 h 421200"/>
              <a:gd name="connsiteX2" fmla="*/ 7490638 w 7560839"/>
              <a:gd name="connsiteY2" fmla="*/ 0 h 421200"/>
              <a:gd name="connsiteX3" fmla="*/ 7560839 w 7560839"/>
              <a:gd name="connsiteY3" fmla="*/ 70201 h 421200"/>
              <a:gd name="connsiteX4" fmla="*/ 7560839 w 7560839"/>
              <a:gd name="connsiteY4" fmla="*/ 350999 h 421200"/>
              <a:gd name="connsiteX5" fmla="*/ 7490638 w 7560839"/>
              <a:gd name="connsiteY5" fmla="*/ 421200 h 421200"/>
              <a:gd name="connsiteX6" fmla="*/ 70201 w 7560839"/>
              <a:gd name="connsiteY6" fmla="*/ 421200 h 421200"/>
              <a:gd name="connsiteX7" fmla="*/ 0 w 7560839"/>
              <a:gd name="connsiteY7" fmla="*/ 350999 h 421200"/>
              <a:gd name="connsiteX8" fmla="*/ 0 w 7560839"/>
              <a:gd name="connsiteY8" fmla="*/ 70201 h 4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60839" h="421200">
                <a:moveTo>
                  <a:pt x="0" y="70201"/>
                </a:moveTo>
                <a:cubicBezTo>
                  <a:pt x="0" y="31430"/>
                  <a:pt x="31430" y="0"/>
                  <a:pt x="70201" y="0"/>
                </a:cubicBezTo>
                <a:lnTo>
                  <a:pt x="7490638" y="0"/>
                </a:lnTo>
                <a:cubicBezTo>
                  <a:pt x="7529409" y="0"/>
                  <a:pt x="7560839" y="31430"/>
                  <a:pt x="7560839" y="70201"/>
                </a:cubicBezTo>
                <a:lnTo>
                  <a:pt x="7560839" y="350999"/>
                </a:lnTo>
                <a:cubicBezTo>
                  <a:pt x="7560839" y="389770"/>
                  <a:pt x="7529409" y="421200"/>
                  <a:pt x="7490638" y="421200"/>
                </a:cubicBezTo>
                <a:lnTo>
                  <a:pt x="70201" y="421200"/>
                </a:lnTo>
                <a:cubicBezTo>
                  <a:pt x="31430" y="421200"/>
                  <a:pt x="0" y="389770"/>
                  <a:pt x="0" y="350999"/>
                </a:cubicBezTo>
                <a:lnTo>
                  <a:pt x="0" y="70201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7711" tIns="77711" rIns="77711" bIns="77711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ارتباط چهره به چهره ، دوطرفه ومستمر با متربیان </a:t>
            </a:r>
            <a:endParaRPr lang="en-US" sz="1500" kern="1200" dirty="0"/>
          </a:p>
        </p:txBody>
      </p:sp>
      <p:sp>
        <p:nvSpPr>
          <p:cNvPr id="21" name="Freeform 20"/>
          <p:cNvSpPr/>
          <p:nvPr/>
        </p:nvSpPr>
        <p:spPr>
          <a:xfrm>
            <a:off x="827585" y="6392176"/>
            <a:ext cx="7560839" cy="421200"/>
          </a:xfrm>
          <a:custGeom>
            <a:avLst/>
            <a:gdLst>
              <a:gd name="connsiteX0" fmla="*/ 0 w 7560839"/>
              <a:gd name="connsiteY0" fmla="*/ 70201 h 421200"/>
              <a:gd name="connsiteX1" fmla="*/ 70201 w 7560839"/>
              <a:gd name="connsiteY1" fmla="*/ 0 h 421200"/>
              <a:gd name="connsiteX2" fmla="*/ 7490638 w 7560839"/>
              <a:gd name="connsiteY2" fmla="*/ 0 h 421200"/>
              <a:gd name="connsiteX3" fmla="*/ 7560839 w 7560839"/>
              <a:gd name="connsiteY3" fmla="*/ 70201 h 421200"/>
              <a:gd name="connsiteX4" fmla="*/ 7560839 w 7560839"/>
              <a:gd name="connsiteY4" fmla="*/ 350999 h 421200"/>
              <a:gd name="connsiteX5" fmla="*/ 7490638 w 7560839"/>
              <a:gd name="connsiteY5" fmla="*/ 421200 h 421200"/>
              <a:gd name="connsiteX6" fmla="*/ 70201 w 7560839"/>
              <a:gd name="connsiteY6" fmla="*/ 421200 h 421200"/>
              <a:gd name="connsiteX7" fmla="*/ 0 w 7560839"/>
              <a:gd name="connsiteY7" fmla="*/ 350999 h 421200"/>
              <a:gd name="connsiteX8" fmla="*/ 0 w 7560839"/>
              <a:gd name="connsiteY8" fmla="*/ 70201 h 4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60839" h="421200">
                <a:moveTo>
                  <a:pt x="0" y="70201"/>
                </a:moveTo>
                <a:cubicBezTo>
                  <a:pt x="0" y="31430"/>
                  <a:pt x="31430" y="0"/>
                  <a:pt x="70201" y="0"/>
                </a:cubicBezTo>
                <a:lnTo>
                  <a:pt x="7490638" y="0"/>
                </a:lnTo>
                <a:cubicBezTo>
                  <a:pt x="7529409" y="0"/>
                  <a:pt x="7560839" y="31430"/>
                  <a:pt x="7560839" y="70201"/>
                </a:cubicBezTo>
                <a:lnTo>
                  <a:pt x="7560839" y="350999"/>
                </a:lnTo>
                <a:cubicBezTo>
                  <a:pt x="7560839" y="389770"/>
                  <a:pt x="7529409" y="421200"/>
                  <a:pt x="7490638" y="421200"/>
                </a:cubicBezTo>
                <a:lnTo>
                  <a:pt x="70201" y="421200"/>
                </a:lnTo>
                <a:cubicBezTo>
                  <a:pt x="31430" y="421200"/>
                  <a:pt x="0" y="389770"/>
                  <a:pt x="0" y="350999"/>
                </a:cubicBezTo>
                <a:lnTo>
                  <a:pt x="0" y="70201"/>
                </a:lnTo>
                <a:close/>
              </a:path>
            </a:pathLst>
          </a:cu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77711" tIns="77711" rIns="77711" bIns="77711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مراقبت از رشد تحصیلی متربیان (در صورتی که محصل باشند ) </a:t>
            </a:r>
            <a:endParaRPr lang="en-US" sz="1500" kern="1200" dirty="0"/>
          </a:p>
        </p:txBody>
      </p:sp>
      <p:sp>
        <p:nvSpPr>
          <p:cNvPr id="3" name="Freeform 2"/>
          <p:cNvSpPr/>
          <p:nvPr/>
        </p:nvSpPr>
        <p:spPr>
          <a:xfrm>
            <a:off x="1547664" y="1710413"/>
            <a:ext cx="6456040" cy="372251"/>
          </a:xfrm>
          <a:custGeom>
            <a:avLst/>
            <a:gdLst>
              <a:gd name="connsiteX0" fmla="*/ 0 w 6456040"/>
              <a:gd name="connsiteY0" fmla="*/ 62043 h 372251"/>
              <a:gd name="connsiteX1" fmla="*/ 62043 w 6456040"/>
              <a:gd name="connsiteY1" fmla="*/ 0 h 372251"/>
              <a:gd name="connsiteX2" fmla="*/ 6393997 w 6456040"/>
              <a:gd name="connsiteY2" fmla="*/ 0 h 372251"/>
              <a:gd name="connsiteX3" fmla="*/ 6456040 w 6456040"/>
              <a:gd name="connsiteY3" fmla="*/ 62043 h 372251"/>
              <a:gd name="connsiteX4" fmla="*/ 6456040 w 6456040"/>
              <a:gd name="connsiteY4" fmla="*/ 310208 h 372251"/>
              <a:gd name="connsiteX5" fmla="*/ 6393997 w 6456040"/>
              <a:gd name="connsiteY5" fmla="*/ 372251 h 372251"/>
              <a:gd name="connsiteX6" fmla="*/ 62043 w 6456040"/>
              <a:gd name="connsiteY6" fmla="*/ 372251 h 372251"/>
              <a:gd name="connsiteX7" fmla="*/ 0 w 6456040"/>
              <a:gd name="connsiteY7" fmla="*/ 310208 h 372251"/>
              <a:gd name="connsiteX8" fmla="*/ 0 w 6456040"/>
              <a:gd name="connsiteY8" fmla="*/ 62043 h 372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6040" h="372251">
                <a:moveTo>
                  <a:pt x="0" y="62043"/>
                </a:moveTo>
                <a:cubicBezTo>
                  <a:pt x="0" y="27778"/>
                  <a:pt x="27778" y="0"/>
                  <a:pt x="62043" y="0"/>
                </a:cubicBezTo>
                <a:lnTo>
                  <a:pt x="6393997" y="0"/>
                </a:lnTo>
                <a:cubicBezTo>
                  <a:pt x="6428262" y="0"/>
                  <a:pt x="6456040" y="27778"/>
                  <a:pt x="6456040" y="62043"/>
                </a:cubicBezTo>
                <a:lnTo>
                  <a:pt x="6456040" y="310208"/>
                </a:lnTo>
                <a:cubicBezTo>
                  <a:pt x="6456040" y="344473"/>
                  <a:pt x="6428262" y="372251"/>
                  <a:pt x="6393997" y="372251"/>
                </a:cubicBezTo>
                <a:lnTo>
                  <a:pt x="62043" y="372251"/>
                </a:lnTo>
                <a:cubicBezTo>
                  <a:pt x="27778" y="372251"/>
                  <a:pt x="0" y="344473"/>
                  <a:pt x="0" y="310208"/>
                </a:cubicBezTo>
                <a:lnTo>
                  <a:pt x="0" y="6204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5322" tIns="75322" rIns="75322" bIns="75322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ایجاد انگیزه وتداوم آن جهت حضور فعال در برنامه های بسیج </a:t>
            </a:r>
            <a:endParaRPr lang="en-US" sz="1500" kern="1200" dirty="0"/>
          </a:p>
        </p:txBody>
      </p:sp>
      <p:sp>
        <p:nvSpPr>
          <p:cNvPr id="6" name="Freeform 5"/>
          <p:cNvSpPr/>
          <p:nvPr/>
        </p:nvSpPr>
        <p:spPr>
          <a:xfrm>
            <a:off x="1547664" y="2095392"/>
            <a:ext cx="6456040" cy="372251"/>
          </a:xfrm>
          <a:custGeom>
            <a:avLst/>
            <a:gdLst>
              <a:gd name="connsiteX0" fmla="*/ 0 w 6456040"/>
              <a:gd name="connsiteY0" fmla="*/ 62043 h 372251"/>
              <a:gd name="connsiteX1" fmla="*/ 62043 w 6456040"/>
              <a:gd name="connsiteY1" fmla="*/ 0 h 372251"/>
              <a:gd name="connsiteX2" fmla="*/ 6393997 w 6456040"/>
              <a:gd name="connsiteY2" fmla="*/ 0 h 372251"/>
              <a:gd name="connsiteX3" fmla="*/ 6456040 w 6456040"/>
              <a:gd name="connsiteY3" fmla="*/ 62043 h 372251"/>
              <a:gd name="connsiteX4" fmla="*/ 6456040 w 6456040"/>
              <a:gd name="connsiteY4" fmla="*/ 310208 h 372251"/>
              <a:gd name="connsiteX5" fmla="*/ 6393997 w 6456040"/>
              <a:gd name="connsiteY5" fmla="*/ 372251 h 372251"/>
              <a:gd name="connsiteX6" fmla="*/ 62043 w 6456040"/>
              <a:gd name="connsiteY6" fmla="*/ 372251 h 372251"/>
              <a:gd name="connsiteX7" fmla="*/ 0 w 6456040"/>
              <a:gd name="connsiteY7" fmla="*/ 310208 h 372251"/>
              <a:gd name="connsiteX8" fmla="*/ 0 w 6456040"/>
              <a:gd name="connsiteY8" fmla="*/ 62043 h 372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6040" h="372251">
                <a:moveTo>
                  <a:pt x="0" y="62043"/>
                </a:moveTo>
                <a:cubicBezTo>
                  <a:pt x="0" y="27778"/>
                  <a:pt x="27778" y="0"/>
                  <a:pt x="62043" y="0"/>
                </a:cubicBezTo>
                <a:lnTo>
                  <a:pt x="6393997" y="0"/>
                </a:lnTo>
                <a:cubicBezTo>
                  <a:pt x="6428262" y="0"/>
                  <a:pt x="6456040" y="27778"/>
                  <a:pt x="6456040" y="62043"/>
                </a:cubicBezTo>
                <a:lnTo>
                  <a:pt x="6456040" y="310208"/>
                </a:lnTo>
                <a:cubicBezTo>
                  <a:pt x="6456040" y="344473"/>
                  <a:pt x="6428262" y="372251"/>
                  <a:pt x="6393997" y="372251"/>
                </a:cubicBezTo>
                <a:lnTo>
                  <a:pt x="62043" y="372251"/>
                </a:lnTo>
                <a:cubicBezTo>
                  <a:pt x="27778" y="372251"/>
                  <a:pt x="0" y="344473"/>
                  <a:pt x="0" y="310208"/>
                </a:cubicBezTo>
                <a:lnTo>
                  <a:pt x="0" y="6204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5322" tIns="75322" rIns="75322" bIns="75322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تلاش برای جلب اعتماد متربیان نسبت به فعالیت های تربیتی بسیج </a:t>
            </a:r>
            <a:endParaRPr lang="en-US" sz="1500" kern="1200" dirty="0"/>
          </a:p>
        </p:txBody>
      </p:sp>
      <p:sp>
        <p:nvSpPr>
          <p:cNvPr id="9" name="Freeform 8"/>
          <p:cNvSpPr/>
          <p:nvPr/>
        </p:nvSpPr>
        <p:spPr>
          <a:xfrm>
            <a:off x="1547664" y="2480370"/>
            <a:ext cx="6456040" cy="372251"/>
          </a:xfrm>
          <a:custGeom>
            <a:avLst/>
            <a:gdLst>
              <a:gd name="connsiteX0" fmla="*/ 0 w 6456040"/>
              <a:gd name="connsiteY0" fmla="*/ 62043 h 372251"/>
              <a:gd name="connsiteX1" fmla="*/ 62043 w 6456040"/>
              <a:gd name="connsiteY1" fmla="*/ 0 h 372251"/>
              <a:gd name="connsiteX2" fmla="*/ 6393997 w 6456040"/>
              <a:gd name="connsiteY2" fmla="*/ 0 h 372251"/>
              <a:gd name="connsiteX3" fmla="*/ 6456040 w 6456040"/>
              <a:gd name="connsiteY3" fmla="*/ 62043 h 372251"/>
              <a:gd name="connsiteX4" fmla="*/ 6456040 w 6456040"/>
              <a:gd name="connsiteY4" fmla="*/ 310208 h 372251"/>
              <a:gd name="connsiteX5" fmla="*/ 6393997 w 6456040"/>
              <a:gd name="connsiteY5" fmla="*/ 372251 h 372251"/>
              <a:gd name="connsiteX6" fmla="*/ 62043 w 6456040"/>
              <a:gd name="connsiteY6" fmla="*/ 372251 h 372251"/>
              <a:gd name="connsiteX7" fmla="*/ 0 w 6456040"/>
              <a:gd name="connsiteY7" fmla="*/ 310208 h 372251"/>
              <a:gd name="connsiteX8" fmla="*/ 0 w 6456040"/>
              <a:gd name="connsiteY8" fmla="*/ 62043 h 372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6040" h="372251">
                <a:moveTo>
                  <a:pt x="0" y="62043"/>
                </a:moveTo>
                <a:cubicBezTo>
                  <a:pt x="0" y="27778"/>
                  <a:pt x="27778" y="0"/>
                  <a:pt x="62043" y="0"/>
                </a:cubicBezTo>
                <a:lnTo>
                  <a:pt x="6393997" y="0"/>
                </a:lnTo>
                <a:cubicBezTo>
                  <a:pt x="6428262" y="0"/>
                  <a:pt x="6456040" y="27778"/>
                  <a:pt x="6456040" y="62043"/>
                </a:cubicBezTo>
                <a:lnTo>
                  <a:pt x="6456040" y="310208"/>
                </a:lnTo>
                <a:cubicBezTo>
                  <a:pt x="6456040" y="344473"/>
                  <a:pt x="6428262" y="372251"/>
                  <a:pt x="6393997" y="372251"/>
                </a:cubicBezTo>
                <a:lnTo>
                  <a:pt x="62043" y="372251"/>
                </a:lnTo>
                <a:cubicBezTo>
                  <a:pt x="27778" y="372251"/>
                  <a:pt x="0" y="344473"/>
                  <a:pt x="0" y="310208"/>
                </a:cubicBezTo>
                <a:lnTo>
                  <a:pt x="0" y="6204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5322" tIns="75322" rIns="75322" bIns="75322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هماهنگی وهم افزایی بین برنامه های حلقه های تربیتی وسایر فعالیت های پایگاه </a:t>
            </a:r>
            <a:endParaRPr lang="en-US" sz="1500" kern="1200" dirty="0"/>
          </a:p>
        </p:txBody>
      </p:sp>
      <p:sp>
        <p:nvSpPr>
          <p:cNvPr id="13" name="Rectangle 12"/>
          <p:cNvSpPr/>
          <p:nvPr/>
        </p:nvSpPr>
        <p:spPr>
          <a:xfrm>
            <a:off x="3347864" y="1340768"/>
            <a:ext cx="316945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الف – وظایف سرگروه نسبت به پایگاه 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47864" y="2915652"/>
            <a:ext cx="3127779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ب- وظایف سرگروه نسبت به متربیان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29190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15" name="Freeform 14"/>
          <p:cNvSpPr/>
          <p:nvPr/>
        </p:nvSpPr>
        <p:spPr>
          <a:xfrm>
            <a:off x="1403648" y="2468860"/>
            <a:ext cx="6480719" cy="424710"/>
          </a:xfrm>
          <a:custGeom>
            <a:avLst/>
            <a:gdLst>
              <a:gd name="connsiteX0" fmla="*/ 0 w 6480719"/>
              <a:gd name="connsiteY0" fmla="*/ 70786 h 424710"/>
              <a:gd name="connsiteX1" fmla="*/ 70786 w 6480719"/>
              <a:gd name="connsiteY1" fmla="*/ 0 h 424710"/>
              <a:gd name="connsiteX2" fmla="*/ 6409933 w 6480719"/>
              <a:gd name="connsiteY2" fmla="*/ 0 h 424710"/>
              <a:gd name="connsiteX3" fmla="*/ 6480719 w 6480719"/>
              <a:gd name="connsiteY3" fmla="*/ 70786 h 424710"/>
              <a:gd name="connsiteX4" fmla="*/ 6480719 w 6480719"/>
              <a:gd name="connsiteY4" fmla="*/ 353924 h 424710"/>
              <a:gd name="connsiteX5" fmla="*/ 6409933 w 6480719"/>
              <a:gd name="connsiteY5" fmla="*/ 424710 h 424710"/>
              <a:gd name="connsiteX6" fmla="*/ 70786 w 6480719"/>
              <a:gd name="connsiteY6" fmla="*/ 424710 h 424710"/>
              <a:gd name="connsiteX7" fmla="*/ 0 w 6480719"/>
              <a:gd name="connsiteY7" fmla="*/ 353924 h 424710"/>
              <a:gd name="connsiteX8" fmla="*/ 0 w 6480719"/>
              <a:gd name="connsiteY8" fmla="*/ 70786 h 42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80719" h="424710">
                <a:moveTo>
                  <a:pt x="0" y="70786"/>
                </a:moveTo>
                <a:cubicBezTo>
                  <a:pt x="0" y="31692"/>
                  <a:pt x="31692" y="0"/>
                  <a:pt x="70786" y="0"/>
                </a:cubicBezTo>
                <a:lnTo>
                  <a:pt x="6409933" y="0"/>
                </a:lnTo>
                <a:cubicBezTo>
                  <a:pt x="6449027" y="0"/>
                  <a:pt x="6480719" y="31692"/>
                  <a:pt x="6480719" y="70786"/>
                </a:cubicBezTo>
                <a:lnTo>
                  <a:pt x="6480719" y="353924"/>
                </a:lnTo>
                <a:cubicBezTo>
                  <a:pt x="6480719" y="393018"/>
                  <a:pt x="6449027" y="424710"/>
                  <a:pt x="6409933" y="424710"/>
                </a:cubicBezTo>
                <a:lnTo>
                  <a:pt x="70786" y="424710"/>
                </a:lnTo>
                <a:cubicBezTo>
                  <a:pt x="31692" y="424710"/>
                  <a:pt x="0" y="393018"/>
                  <a:pt x="0" y="353924"/>
                </a:cubicBezTo>
                <a:lnTo>
                  <a:pt x="0" y="70786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77883" tIns="77883" rIns="77883" bIns="77883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حفظ نظم وانظباط در مسجد </a:t>
            </a:r>
            <a:endParaRPr lang="en-US" sz="1500" b="1" kern="1200" dirty="0"/>
          </a:p>
        </p:txBody>
      </p:sp>
      <p:sp>
        <p:nvSpPr>
          <p:cNvPr id="16" name="Freeform 15"/>
          <p:cNvSpPr/>
          <p:nvPr/>
        </p:nvSpPr>
        <p:spPr>
          <a:xfrm>
            <a:off x="1403648" y="2956930"/>
            <a:ext cx="6480719" cy="424710"/>
          </a:xfrm>
          <a:custGeom>
            <a:avLst/>
            <a:gdLst>
              <a:gd name="connsiteX0" fmla="*/ 0 w 6480719"/>
              <a:gd name="connsiteY0" fmla="*/ 70786 h 424710"/>
              <a:gd name="connsiteX1" fmla="*/ 70786 w 6480719"/>
              <a:gd name="connsiteY1" fmla="*/ 0 h 424710"/>
              <a:gd name="connsiteX2" fmla="*/ 6409933 w 6480719"/>
              <a:gd name="connsiteY2" fmla="*/ 0 h 424710"/>
              <a:gd name="connsiteX3" fmla="*/ 6480719 w 6480719"/>
              <a:gd name="connsiteY3" fmla="*/ 70786 h 424710"/>
              <a:gd name="connsiteX4" fmla="*/ 6480719 w 6480719"/>
              <a:gd name="connsiteY4" fmla="*/ 353924 h 424710"/>
              <a:gd name="connsiteX5" fmla="*/ 6409933 w 6480719"/>
              <a:gd name="connsiteY5" fmla="*/ 424710 h 424710"/>
              <a:gd name="connsiteX6" fmla="*/ 70786 w 6480719"/>
              <a:gd name="connsiteY6" fmla="*/ 424710 h 424710"/>
              <a:gd name="connsiteX7" fmla="*/ 0 w 6480719"/>
              <a:gd name="connsiteY7" fmla="*/ 353924 h 424710"/>
              <a:gd name="connsiteX8" fmla="*/ 0 w 6480719"/>
              <a:gd name="connsiteY8" fmla="*/ 70786 h 42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80719" h="424710">
                <a:moveTo>
                  <a:pt x="0" y="70786"/>
                </a:moveTo>
                <a:cubicBezTo>
                  <a:pt x="0" y="31692"/>
                  <a:pt x="31692" y="0"/>
                  <a:pt x="70786" y="0"/>
                </a:cubicBezTo>
                <a:lnTo>
                  <a:pt x="6409933" y="0"/>
                </a:lnTo>
                <a:cubicBezTo>
                  <a:pt x="6449027" y="0"/>
                  <a:pt x="6480719" y="31692"/>
                  <a:pt x="6480719" y="70786"/>
                </a:cubicBezTo>
                <a:lnTo>
                  <a:pt x="6480719" y="353924"/>
                </a:lnTo>
                <a:cubicBezTo>
                  <a:pt x="6480719" y="393018"/>
                  <a:pt x="6449027" y="424710"/>
                  <a:pt x="6409933" y="424710"/>
                </a:cubicBezTo>
                <a:lnTo>
                  <a:pt x="70786" y="424710"/>
                </a:lnTo>
                <a:cubicBezTo>
                  <a:pt x="31692" y="424710"/>
                  <a:pt x="0" y="393018"/>
                  <a:pt x="0" y="353924"/>
                </a:cubicBezTo>
                <a:lnTo>
                  <a:pt x="0" y="70786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77883" tIns="77883" rIns="77883" bIns="77883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برگزاری جلسات گروهی در مسجد </a:t>
            </a:r>
            <a:endParaRPr lang="en-US" sz="1500" b="1" kern="1200" dirty="0"/>
          </a:p>
        </p:txBody>
      </p:sp>
      <p:sp>
        <p:nvSpPr>
          <p:cNvPr id="17" name="Freeform 16"/>
          <p:cNvSpPr/>
          <p:nvPr/>
        </p:nvSpPr>
        <p:spPr>
          <a:xfrm>
            <a:off x="1403648" y="3445001"/>
            <a:ext cx="6480719" cy="424710"/>
          </a:xfrm>
          <a:custGeom>
            <a:avLst/>
            <a:gdLst>
              <a:gd name="connsiteX0" fmla="*/ 0 w 6480719"/>
              <a:gd name="connsiteY0" fmla="*/ 70786 h 424710"/>
              <a:gd name="connsiteX1" fmla="*/ 70786 w 6480719"/>
              <a:gd name="connsiteY1" fmla="*/ 0 h 424710"/>
              <a:gd name="connsiteX2" fmla="*/ 6409933 w 6480719"/>
              <a:gd name="connsiteY2" fmla="*/ 0 h 424710"/>
              <a:gd name="connsiteX3" fmla="*/ 6480719 w 6480719"/>
              <a:gd name="connsiteY3" fmla="*/ 70786 h 424710"/>
              <a:gd name="connsiteX4" fmla="*/ 6480719 w 6480719"/>
              <a:gd name="connsiteY4" fmla="*/ 353924 h 424710"/>
              <a:gd name="connsiteX5" fmla="*/ 6409933 w 6480719"/>
              <a:gd name="connsiteY5" fmla="*/ 424710 h 424710"/>
              <a:gd name="connsiteX6" fmla="*/ 70786 w 6480719"/>
              <a:gd name="connsiteY6" fmla="*/ 424710 h 424710"/>
              <a:gd name="connsiteX7" fmla="*/ 0 w 6480719"/>
              <a:gd name="connsiteY7" fmla="*/ 353924 h 424710"/>
              <a:gd name="connsiteX8" fmla="*/ 0 w 6480719"/>
              <a:gd name="connsiteY8" fmla="*/ 70786 h 42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80719" h="424710">
                <a:moveTo>
                  <a:pt x="0" y="70786"/>
                </a:moveTo>
                <a:cubicBezTo>
                  <a:pt x="0" y="31692"/>
                  <a:pt x="31692" y="0"/>
                  <a:pt x="70786" y="0"/>
                </a:cubicBezTo>
                <a:lnTo>
                  <a:pt x="6409933" y="0"/>
                </a:lnTo>
                <a:cubicBezTo>
                  <a:pt x="6449027" y="0"/>
                  <a:pt x="6480719" y="31692"/>
                  <a:pt x="6480719" y="70786"/>
                </a:cubicBezTo>
                <a:lnTo>
                  <a:pt x="6480719" y="353924"/>
                </a:lnTo>
                <a:cubicBezTo>
                  <a:pt x="6480719" y="393018"/>
                  <a:pt x="6449027" y="424710"/>
                  <a:pt x="6409933" y="424710"/>
                </a:cubicBezTo>
                <a:lnTo>
                  <a:pt x="70786" y="424710"/>
                </a:lnTo>
                <a:cubicBezTo>
                  <a:pt x="31692" y="424710"/>
                  <a:pt x="0" y="393018"/>
                  <a:pt x="0" y="353924"/>
                </a:cubicBezTo>
                <a:lnTo>
                  <a:pt x="0" y="70786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77883" tIns="77883" rIns="77883" bIns="77883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بیان احکام وآداب حضور در مسجد در جلسات گروهی </a:t>
            </a:r>
            <a:endParaRPr lang="en-US" sz="1500" b="1" kern="1200" dirty="0"/>
          </a:p>
        </p:txBody>
      </p:sp>
      <p:sp>
        <p:nvSpPr>
          <p:cNvPr id="18" name="Freeform 17"/>
          <p:cNvSpPr/>
          <p:nvPr/>
        </p:nvSpPr>
        <p:spPr>
          <a:xfrm>
            <a:off x="1403648" y="3933071"/>
            <a:ext cx="6480719" cy="424710"/>
          </a:xfrm>
          <a:custGeom>
            <a:avLst/>
            <a:gdLst>
              <a:gd name="connsiteX0" fmla="*/ 0 w 6480719"/>
              <a:gd name="connsiteY0" fmla="*/ 70786 h 424710"/>
              <a:gd name="connsiteX1" fmla="*/ 70786 w 6480719"/>
              <a:gd name="connsiteY1" fmla="*/ 0 h 424710"/>
              <a:gd name="connsiteX2" fmla="*/ 6409933 w 6480719"/>
              <a:gd name="connsiteY2" fmla="*/ 0 h 424710"/>
              <a:gd name="connsiteX3" fmla="*/ 6480719 w 6480719"/>
              <a:gd name="connsiteY3" fmla="*/ 70786 h 424710"/>
              <a:gd name="connsiteX4" fmla="*/ 6480719 w 6480719"/>
              <a:gd name="connsiteY4" fmla="*/ 353924 h 424710"/>
              <a:gd name="connsiteX5" fmla="*/ 6409933 w 6480719"/>
              <a:gd name="connsiteY5" fmla="*/ 424710 h 424710"/>
              <a:gd name="connsiteX6" fmla="*/ 70786 w 6480719"/>
              <a:gd name="connsiteY6" fmla="*/ 424710 h 424710"/>
              <a:gd name="connsiteX7" fmla="*/ 0 w 6480719"/>
              <a:gd name="connsiteY7" fmla="*/ 353924 h 424710"/>
              <a:gd name="connsiteX8" fmla="*/ 0 w 6480719"/>
              <a:gd name="connsiteY8" fmla="*/ 70786 h 42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80719" h="424710">
                <a:moveTo>
                  <a:pt x="0" y="70786"/>
                </a:moveTo>
                <a:cubicBezTo>
                  <a:pt x="0" y="31692"/>
                  <a:pt x="31692" y="0"/>
                  <a:pt x="70786" y="0"/>
                </a:cubicBezTo>
                <a:lnTo>
                  <a:pt x="6409933" y="0"/>
                </a:lnTo>
                <a:cubicBezTo>
                  <a:pt x="6449027" y="0"/>
                  <a:pt x="6480719" y="31692"/>
                  <a:pt x="6480719" y="70786"/>
                </a:cubicBezTo>
                <a:lnTo>
                  <a:pt x="6480719" y="353924"/>
                </a:lnTo>
                <a:cubicBezTo>
                  <a:pt x="6480719" y="393018"/>
                  <a:pt x="6449027" y="424710"/>
                  <a:pt x="6409933" y="424710"/>
                </a:cubicBezTo>
                <a:lnTo>
                  <a:pt x="70786" y="424710"/>
                </a:lnTo>
                <a:cubicBezTo>
                  <a:pt x="31692" y="424710"/>
                  <a:pt x="0" y="393018"/>
                  <a:pt x="0" y="353924"/>
                </a:cubicBezTo>
                <a:lnTo>
                  <a:pt x="0" y="70786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77883" tIns="77883" rIns="77883" bIns="77883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تعامل وارتباط سازنده با امام جماعت ، هیئت امناء وخادمین مسجد </a:t>
            </a:r>
            <a:endParaRPr lang="en-US" sz="1500" b="1" kern="1200" dirty="0"/>
          </a:p>
        </p:txBody>
      </p:sp>
      <p:sp>
        <p:nvSpPr>
          <p:cNvPr id="3" name="Freeform 2"/>
          <p:cNvSpPr/>
          <p:nvPr/>
        </p:nvSpPr>
        <p:spPr>
          <a:xfrm>
            <a:off x="1403648" y="997035"/>
            <a:ext cx="6456040" cy="424710"/>
          </a:xfrm>
          <a:custGeom>
            <a:avLst/>
            <a:gdLst>
              <a:gd name="connsiteX0" fmla="*/ 0 w 6456040"/>
              <a:gd name="connsiteY0" fmla="*/ 70786 h 424710"/>
              <a:gd name="connsiteX1" fmla="*/ 70786 w 6456040"/>
              <a:gd name="connsiteY1" fmla="*/ 0 h 424710"/>
              <a:gd name="connsiteX2" fmla="*/ 6385254 w 6456040"/>
              <a:gd name="connsiteY2" fmla="*/ 0 h 424710"/>
              <a:gd name="connsiteX3" fmla="*/ 6456040 w 6456040"/>
              <a:gd name="connsiteY3" fmla="*/ 70786 h 424710"/>
              <a:gd name="connsiteX4" fmla="*/ 6456040 w 6456040"/>
              <a:gd name="connsiteY4" fmla="*/ 353924 h 424710"/>
              <a:gd name="connsiteX5" fmla="*/ 6385254 w 6456040"/>
              <a:gd name="connsiteY5" fmla="*/ 424710 h 424710"/>
              <a:gd name="connsiteX6" fmla="*/ 70786 w 6456040"/>
              <a:gd name="connsiteY6" fmla="*/ 424710 h 424710"/>
              <a:gd name="connsiteX7" fmla="*/ 0 w 6456040"/>
              <a:gd name="connsiteY7" fmla="*/ 353924 h 424710"/>
              <a:gd name="connsiteX8" fmla="*/ 0 w 6456040"/>
              <a:gd name="connsiteY8" fmla="*/ 70786 h 42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6040" h="424710">
                <a:moveTo>
                  <a:pt x="0" y="70786"/>
                </a:moveTo>
                <a:cubicBezTo>
                  <a:pt x="0" y="31692"/>
                  <a:pt x="31692" y="0"/>
                  <a:pt x="70786" y="0"/>
                </a:cubicBezTo>
                <a:lnTo>
                  <a:pt x="6385254" y="0"/>
                </a:lnTo>
                <a:cubicBezTo>
                  <a:pt x="6424348" y="0"/>
                  <a:pt x="6456040" y="31692"/>
                  <a:pt x="6456040" y="70786"/>
                </a:cubicBezTo>
                <a:lnTo>
                  <a:pt x="6456040" y="353924"/>
                </a:lnTo>
                <a:cubicBezTo>
                  <a:pt x="6456040" y="393018"/>
                  <a:pt x="6424348" y="424710"/>
                  <a:pt x="6385254" y="424710"/>
                </a:cubicBezTo>
                <a:lnTo>
                  <a:pt x="70786" y="424710"/>
                </a:lnTo>
                <a:cubicBezTo>
                  <a:pt x="31692" y="424710"/>
                  <a:pt x="0" y="393018"/>
                  <a:pt x="0" y="353924"/>
                </a:cubicBezTo>
                <a:lnTo>
                  <a:pt x="0" y="70786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7883" tIns="77883" rIns="77883" bIns="77883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تشکیل واداره حلقه متربیان ورشد تربیتی ، معرفتی وبصیرتی آنها .</a:t>
            </a:r>
            <a:endParaRPr lang="en-US" sz="1500" b="1" kern="1200" dirty="0"/>
          </a:p>
        </p:txBody>
      </p:sp>
      <p:sp>
        <p:nvSpPr>
          <p:cNvPr id="8" name="Freeform 7"/>
          <p:cNvSpPr/>
          <p:nvPr/>
        </p:nvSpPr>
        <p:spPr>
          <a:xfrm>
            <a:off x="1403648" y="1485106"/>
            <a:ext cx="6456040" cy="424710"/>
          </a:xfrm>
          <a:custGeom>
            <a:avLst/>
            <a:gdLst>
              <a:gd name="connsiteX0" fmla="*/ 0 w 6456040"/>
              <a:gd name="connsiteY0" fmla="*/ 70786 h 424710"/>
              <a:gd name="connsiteX1" fmla="*/ 70786 w 6456040"/>
              <a:gd name="connsiteY1" fmla="*/ 0 h 424710"/>
              <a:gd name="connsiteX2" fmla="*/ 6385254 w 6456040"/>
              <a:gd name="connsiteY2" fmla="*/ 0 h 424710"/>
              <a:gd name="connsiteX3" fmla="*/ 6456040 w 6456040"/>
              <a:gd name="connsiteY3" fmla="*/ 70786 h 424710"/>
              <a:gd name="connsiteX4" fmla="*/ 6456040 w 6456040"/>
              <a:gd name="connsiteY4" fmla="*/ 353924 h 424710"/>
              <a:gd name="connsiteX5" fmla="*/ 6385254 w 6456040"/>
              <a:gd name="connsiteY5" fmla="*/ 424710 h 424710"/>
              <a:gd name="connsiteX6" fmla="*/ 70786 w 6456040"/>
              <a:gd name="connsiteY6" fmla="*/ 424710 h 424710"/>
              <a:gd name="connsiteX7" fmla="*/ 0 w 6456040"/>
              <a:gd name="connsiteY7" fmla="*/ 353924 h 424710"/>
              <a:gd name="connsiteX8" fmla="*/ 0 w 6456040"/>
              <a:gd name="connsiteY8" fmla="*/ 70786 h 42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6040" h="424710">
                <a:moveTo>
                  <a:pt x="0" y="70786"/>
                </a:moveTo>
                <a:cubicBezTo>
                  <a:pt x="0" y="31692"/>
                  <a:pt x="31692" y="0"/>
                  <a:pt x="70786" y="0"/>
                </a:cubicBezTo>
                <a:lnTo>
                  <a:pt x="6385254" y="0"/>
                </a:lnTo>
                <a:cubicBezTo>
                  <a:pt x="6424348" y="0"/>
                  <a:pt x="6456040" y="31692"/>
                  <a:pt x="6456040" y="70786"/>
                </a:cubicBezTo>
                <a:lnTo>
                  <a:pt x="6456040" y="353924"/>
                </a:lnTo>
                <a:cubicBezTo>
                  <a:pt x="6456040" y="393018"/>
                  <a:pt x="6424348" y="424710"/>
                  <a:pt x="6385254" y="424710"/>
                </a:cubicBezTo>
                <a:lnTo>
                  <a:pt x="70786" y="424710"/>
                </a:lnTo>
                <a:cubicBezTo>
                  <a:pt x="31692" y="424710"/>
                  <a:pt x="0" y="393018"/>
                  <a:pt x="0" y="353924"/>
                </a:cubicBezTo>
                <a:lnTo>
                  <a:pt x="0" y="70786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77883" tIns="77883" rIns="77883" bIns="77883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ایجاد فضای صمیمانه وانس والفت در بین اعضای حلقه .</a:t>
            </a:r>
            <a:endParaRPr lang="en-US" sz="1500" b="1" kern="1200" dirty="0"/>
          </a:p>
        </p:txBody>
      </p:sp>
      <p:sp>
        <p:nvSpPr>
          <p:cNvPr id="13" name="Rectangle 12"/>
          <p:cNvSpPr/>
          <p:nvPr/>
        </p:nvSpPr>
        <p:spPr>
          <a:xfrm>
            <a:off x="3419872" y="620688"/>
            <a:ext cx="293061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ج – وظایف سرگروه نسبت به حلقه 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41463" y="2132856"/>
            <a:ext cx="300274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د- وظایف سرگروه نسبت به مسجد 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475656" y="4951158"/>
            <a:ext cx="6456040" cy="398576"/>
          </a:xfrm>
          <a:custGeom>
            <a:avLst/>
            <a:gdLst>
              <a:gd name="connsiteX0" fmla="*/ 0 w 6456040"/>
              <a:gd name="connsiteY0" fmla="*/ 66431 h 398576"/>
              <a:gd name="connsiteX1" fmla="*/ 66431 w 6456040"/>
              <a:gd name="connsiteY1" fmla="*/ 0 h 398576"/>
              <a:gd name="connsiteX2" fmla="*/ 6389609 w 6456040"/>
              <a:gd name="connsiteY2" fmla="*/ 0 h 398576"/>
              <a:gd name="connsiteX3" fmla="*/ 6456040 w 6456040"/>
              <a:gd name="connsiteY3" fmla="*/ 66431 h 398576"/>
              <a:gd name="connsiteX4" fmla="*/ 6456040 w 6456040"/>
              <a:gd name="connsiteY4" fmla="*/ 332145 h 398576"/>
              <a:gd name="connsiteX5" fmla="*/ 6389609 w 6456040"/>
              <a:gd name="connsiteY5" fmla="*/ 398576 h 398576"/>
              <a:gd name="connsiteX6" fmla="*/ 66431 w 6456040"/>
              <a:gd name="connsiteY6" fmla="*/ 398576 h 398576"/>
              <a:gd name="connsiteX7" fmla="*/ 0 w 6456040"/>
              <a:gd name="connsiteY7" fmla="*/ 332145 h 398576"/>
              <a:gd name="connsiteX8" fmla="*/ 0 w 6456040"/>
              <a:gd name="connsiteY8" fmla="*/ 66431 h 398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6040" h="398576">
                <a:moveTo>
                  <a:pt x="0" y="66431"/>
                </a:moveTo>
                <a:cubicBezTo>
                  <a:pt x="0" y="29742"/>
                  <a:pt x="29742" y="0"/>
                  <a:pt x="66431" y="0"/>
                </a:cubicBezTo>
                <a:lnTo>
                  <a:pt x="6389609" y="0"/>
                </a:lnTo>
                <a:cubicBezTo>
                  <a:pt x="6426298" y="0"/>
                  <a:pt x="6456040" y="29742"/>
                  <a:pt x="6456040" y="66431"/>
                </a:cubicBezTo>
                <a:lnTo>
                  <a:pt x="6456040" y="332145"/>
                </a:lnTo>
                <a:cubicBezTo>
                  <a:pt x="6456040" y="368834"/>
                  <a:pt x="6426298" y="398576"/>
                  <a:pt x="6389609" y="398576"/>
                </a:cubicBezTo>
                <a:lnTo>
                  <a:pt x="66431" y="398576"/>
                </a:lnTo>
                <a:cubicBezTo>
                  <a:pt x="29742" y="398576"/>
                  <a:pt x="0" y="368834"/>
                  <a:pt x="0" y="332145"/>
                </a:cubicBezTo>
                <a:lnTo>
                  <a:pt x="0" y="66431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6607" tIns="76607" rIns="76607" bIns="76607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شرکت فعال ومؤثر در حلقه ی سرگروه ها ودر یافت واعمال سیاست ها وتدابیر مربی مربوطه .</a:t>
            </a:r>
            <a:endParaRPr lang="en-US" sz="1500" b="1" kern="1200" dirty="0"/>
          </a:p>
        </p:txBody>
      </p:sp>
      <p:sp>
        <p:nvSpPr>
          <p:cNvPr id="21" name="Freeform 20"/>
          <p:cNvSpPr/>
          <p:nvPr/>
        </p:nvSpPr>
        <p:spPr>
          <a:xfrm>
            <a:off x="1475656" y="5363362"/>
            <a:ext cx="6456040" cy="398576"/>
          </a:xfrm>
          <a:custGeom>
            <a:avLst/>
            <a:gdLst>
              <a:gd name="connsiteX0" fmla="*/ 0 w 6456040"/>
              <a:gd name="connsiteY0" fmla="*/ 66431 h 398576"/>
              <a:gd name="connsiteX1" fmla="*/ 66431 w 6456040"/>
              <a:gd name="connsiteY1" fmla="*/ 0 h 398576"/>
              <a:gd name="connsiteX2" fmla="*/ 6389609 w 6456040"/>
              <a:gd name="connsiteY2" fmla="*/ 0 h 398576"/>
              <a:gd name="connsiteX3" fmla="*/ 6456040 w 6456040"/>
              <a:gd name="connsiteY3" fmla="*/ 66431 h 398576"/>
              <a:gd name="connsiteX4" fmla="*/ 6456040 w 6456040"/>
              <a:gd name="connsiteY4" fmla="*/ 332145 h 398576"/>
              <a:gd name="connsiteX5" fmla="*/ 6389609 w 6456040"/>
              <a:gd name="connsiteY5" fmla="*/ 398576 h 398576"/>
              <a:gd name="connsiteX6" fmla="*/ 66431 w 6456040"/>
              <a:gd name="connsiteY6" fmla="*/ 398576 h 398576"/>
              <a:gd name="connsiteX7" fmla="*/ 0 w 6456040"/>
              <a:gd name="connsiteY7" fmla="*/ 332145 h 398576"/>
              <a:gd name="connsiteX8" fmla="*/ 0 w 6456040"/>
              <a:gd name="connsiteY8" fmla="*/ 66431 h 398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6040" h="398576">
                <a:moveTo>
                  <a:pt x="0" y="66431"/>
                </a:moveTo>
                <a:cubicBezTo>
                  <a:pt x="0" y="29742"/>
                  <a:pt x="29742" y="0"/>
                  <a:pt x="66431" y="0"/>
                </a:cubicBezTo>
                <a:lnTo>
                  <a:pt x="6389609" y="0"/>
                </a:lnTo>
                <a:cubicBezTo>
                  <a:pt x="6426298" y="0"/>
                  <a:pt x="6456040" y="29742"/>
                  <a:pt x="6456040" y="66431"/>
                </a:cubicBezTo>
                <a:lnTo>
                  <a:pt x="6456040" y="332145"/>
                </a:lnTo>
                <a:cubicBezTo>
                  <a:pt x="6456040" y="368834"/>
                  <a:pt x="6426298" y="398576"/>
                  <a:pt x="6389609" y="398576"/>
                </a:cubicBezTo>
                <a:lnTo>
                  <a:pt x="66431" y="398576"/>
                </a:lnTo>
                <a:cubicBezTo>
                  <a:pt x="29742" y="398576"/>
                  <a:pt x="0" y="368834"/>
                  <a:pt x="0" y="332145"/>
                </a:cubicBezTo>
                <a:lnTo>
                  <a:pt x="0" y="66431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6607" tIns="76607" rIns="76607" bIns="76607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 تعامل سازنده با اولیاء متربیان واستفاده از ظرفیت های خانواده در امر تربیت آنها </a:t>
            </a:r>
            <a:endParaRPr lang="en-US" sz="1500" b="1" kern="1200" dirty="0"/>
          </a:p>
        </p:txBody>
      </p:sp>
      <p:sp>
        <p:nvSpPr>
          <p:cNvPr id="22" name="Freeform 21"/>
          <p:cNvSpPr/>
          <p:nvPr/>
        </p:nvSpPr>
        <p:spPr>
          <a:xfrm>
            <a:off x="1475656" y="5775565"/>
            <a:ext cx="6456040" cy="398576"/>
          </a:xfrm>
          <a:custGeom>
            <a:avLst/>
            <a:gdLst>
              <a:gd name="connsiteX0" fmla="*/ 0 w 6456040"/>
              <a:gd name="connsiteY0" fmla="*/ 66431 h 398576"/>
              <a:gd name="connsiteX1" fmla="*/ 66431 w 6456040"/>
              <a:gd name="connsiteY1" fmla="*/ 0 h 398576"/>
              <a:gd name="connsiteX2" fmla="*/ 6389609 w 6456040"/>
              <a:gd name="connsiteY2" fmla="*/ 0 h 398576"/>
              <a:gd name="connsiteX3" fmla="*/ 6456040 w 6456040"/>
              <a:gd name="connsiteY3" fmla="*/ 66431 h 398576"/>
              <a:gd name="connsiteX4" fmla="*/ 6456040 w 6456040"/>
              <a:gd name="connsiteY4" fmla="*/ 332145 h 398576"/>
              <a:gd name="connsiteX5" fmla="*/ 6389609 w 6456040"/>
              <a:gd name="connsiteY5" fmla="*/ 398576 h 398576"/>
              <a:gd name="connsiteX6" fmla="*/ 66431 w 6456040"/>
              <a:gd name="connsiteY6" fmla="*/ 398576 h 398576"/>
              <a:gd name="connsiteX7" fmla="*/ 0 w 6456040"/>
              <a:gd name="connsiteY7" fmla="*/ 332145 h 398576"/>
              <a:gd name="connsiteX8" fmla="*/ 0 w 6456040"/>
              <a:gd name="connsiteY8" fmla="*/ 66431 h 398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6040" h="398576">
                <a:moveTo>
                  <a:pt x="0" y="66431"/>
                </a:moveTo>
                <a:cubicBezTo>
                  <a:pt x="0" y="29742"/>
                  <a:pt x="29742" y="0"/>
                  <a:pt x="66431" y="0"/>
                </a:cubicBezTo>
                <a:lnTo>
                  <a:pt x="6389609" y="0"/>
                </a:lnTo>
                <a:cubicBezTo>
                  <a:pt x="6426298" y="0"/>
                  <a:pt x="6456040" y="29742"/>
                  <a:pt x="6456040" y="66431"/>
                </a:cubicBezTo>
                <a:lnTo>
                  <a:pt x="6456040" y="332145"/>
                </a:lnTo>
                <a:cubicBezTo>
                  <a:pt x="6456040" y="368834"/>
                  <a:pt x="6426298" y="398576"/>
                  <a:pt x="6389609" y="398576"/>
                </a:cubicBezTo>
                <a:lnTo>
                  <a:pt x="66431" y="398576"/>
                </a:lnTo>
                <a:cubicBezTo>
                  <a:pt x="29742" y="398576"/>
                  <a:pt x="0" y="368834"/>
                  <a:pt x="0" y="332145"/>
                </a:cubicBezTo>
                <a:lnTo>
                  <a:pt x="0" y="66431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6607" tIns="76607" rIns="76607" bIns="76607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 تعامل سازنده با عناصر تأثیر گذار بر فرآیند تربیتی متربیان .</a:t>
            </a:r>
            <a:endParaRPr lang="en-US" sz="1500" b="1" kern="1200" dirty="0"/>
          </a:p>
        </p:txBody>
      </p:sp>
      <p:sp>
        <p:nvSpPr>
          <p:cNvPr id="23" name="Freeform 22"/>
          <p:cNvSpPr/>
          <p:nvPr/>
        </p:nvSpPr>
        <p:spPr>
          <a:xfrm>
            <a:off x="1475656" y="6187769"/>
            <a:ext cx="6456040" cy="398576"/>
          </a:xfrm>
          <a:custGeom>
            <a:avLst/>
            <a:gdLst>
              <a:gd name="connsiteX0" fmla="*/ 0 w 6456040"/>
              <a:gd name="connsiteY0" fmla="*/ 66431 h 398576"/>
              <a:gd name="connsiteX1" fmla="*/ 66431 w 6456040"/>
              <a:gd name="connsiteY1" fmla="*/ 0 h 398576"/>
              <a:gd name="connsiteX2" fmla="*/ 6389609 w 6456040"/>
              <a:gd name="connsiteY2" fmla="*/ 0 h 398576"/>
              <a:gd name="connsiteX3" fmla="*/ 6456040 w 6456040"/>
              <a:gd name="connsiteY3" fmla="*/ 66431 h 398576"/>
              <a:gd name="connsiteX4" fmla="*/ 6456040 w 6456040"/>
              <a:gd name="connsiteY4" fmla="*/ 332145 h 398576"/>
              <a:gd name="connsiteX5" fmla="*/ 6389609 w 6456040"/>
              <a:gd name="connsiteY5" fmla="*/ 398576 h 398576"/>
              <a:gd name="connsiteX6" fmla="*/ 66431 w 6456040"/>
              <a:gd name="connsiteY6" fmla="*/ 398576 h 398576"/>
              <a:gd name="connsiteX7" fmla="*/ 0 w 6456040"/>
              <a:gd name="connsiteY7" fmla="*/ 332145 h 398576"/>
              <a:gd name="connsiteX8" fmla="*/ 0 w 6456040"/>
              <a:gd name="connsiteY8" fmla="*/ 66431 h 398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6040" h="398576">
                <a:moveTo>
                  <a:pt x="0" y="66431"/>
                </a:moveTo>
                <a:cubicBezTo>
                  <a:pt x="0" y="29742"/>
                  <a:pt x="29742" y="0"/>
                  <a:pt x="66431" y="0"/>
                </a:cubicBezTo>
                <a:lnTo>
                  <a:pt x="6389609" y="0"/>
                </a:lnTo>
                <a:cubicBezTo>
                  <a:pt x="6426298" y="0"/>
                  <a:pt x="6456040" y="29742"/>
                  <a:pt x="6456040" y="66431"/>
                </a:cubicBezTo>
                <a:lnTo>
                  <a:pt x="6456040" y="332145"/>
                </a:lnTo>
                <a:cubicBezTo>
                  <a:pt x="6456040" y="368834"/>
                  <a:pt x="6426298" y="398576"/>
                  <a:pt x="6389609" y="398576"/>
                </a:cubicBezTo>
                <a:lnTo>
                  <a:pt x="66431" y="398576"/>
                </a:lnTo>
                <a:cubicBezTo>
                  <a:pt x="29742" y="398576"/>
                  <a:pt x="0" y="368834"/>
                  <a:pt x="0" y="332145"/>
                </a:cubicBezTo>
                <a:lnTo>
                  <a:pt x="0" y="66431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76607" tIns="76607" rIns="76607" bIns="76607" numCol="1" spcCol="1270" anchor="ctr" anchorCtr="0">
            <a:noAutofit/>
          </a:bodyPr>
          <a:lstStyle/>
          <a:p>
            <a:pPr lvl="0" algn="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Mitra" pitchFamily="2" charset="-78"/>
              </a:rPr>
              <a:t> تعامل با اولیاء</a:t>
            </a:r>
            <a:r>
              <a:rPr lang="en-US" sz="1500" b="1" kern="1200" dirty="0" smtClean="0">
                <a:cs typeface="B Mitra" pitchFamily="2" charset="-78"/>
              </a:rPr>
              <a:t> </a:t>
            </a:r>
            <a:r>
              <a:rPr lang="fa-IR" sz="1500" b="1" kern="1200" dirty="0" smtClean="0">
                <a:cs typeface="B Mitra" pitchFamily="2" charset="-78"/>
              </a:rPr>
              <a:t>مدرسه و مدیران مجموعه ی هدف .</a:t>
            </a:r>
            <a:endParaRPr lang="en-US" sz="1500" b="1" kern="1200" dirty="0"/>
          </a:p>
        </p:txBody>
      </p:sp>
      <p:sp>
        <p:nvSpPr>
          <p:cNvPr id="11" name="Rectangle 10"/>
          <p:cNvSpPr/>
          <p:nvPr/>
        </p:nvSpPr>
        <p:spPr>
          <a:xfrm>
            <a:off x="2411760" y="4581128"/>
            <a:ext cx="49119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dirty="0">
                <a:solidFill>
                  <a:schemeClr val="tx1"/>
                </a:solidFill>
                <a:cs typeface="B Titr" pitchFamily="2" charset="-78"/>
              </a:rPr>
              <a:t>ه- وظایف سرگروه نسبت به عوامل مؤثر در مرحله ی جذب 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95400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547664" y="764704"/>
            <a:ext cx="6981525" cy="9387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تعریف مرحله جذب :</a:t>
            </a:r>
            <a:endParaRPr lang="en-US" sz="2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Yagut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2348880"/>
            <a:ext cx="770160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/>
            <a:r>
              <a:rPr lang="fa-IR" sz="6000" dirty="0">
                <a:solidFill>
                  <a:srgbClr val="FF0000"/>
                </a:solidFill>
                <a:cs typeface="B Mitra" pitchFamily="2" charset="-78"/>
              </a:rPr>
              <a:t>«فرایند ایجاد انگیزه برای افراد به منظور حضورحداقلی در برنامه‌ها جهت تحقق ارزشهای انسانی»</a:t>
            </a:r>
            <a:endParaRPr lang="en-US" sz="6000" dirty="0">
              <a:solidFill>
                <a:srgbClr val="FF0000"/>
              </a:solidFill>
              <a:cs typeface="B Mitra" pitchFamily="2" charset="-78"/>
            </a:endParaRPr>
          </a:p>
          <a:p>
            <a:pPr algn="justLow"/>
            <a:endParaRPr lang="fa-IR" sz="60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027802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4" name="Straight Connector 3"/>
          <p:cNvSpPr/>
          <p:nvPr/>
        </p:nvSpPr>
        <p:spPr>
          <a:xfrm rot="5400000">
            <a:off x="222468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Straight Connector 25"/>
          <p:cNvSpPr/>
          <p:nvPr/>
        </p:nvSpPr>
        <p:spPr>
          <a:xfrm rot="5400000">
            <a:off x="945249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Straight Connector 26"/>
          <p:cNvSpPr/>
          <p:nvPr/>
        </p:nvSpPr>
        <p:spPr>
          <a:xfrm rot="5400000">
            <a:off x="1668031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Straight Connector 27"/>
          <p:cNvSpPr/>
          <p:nvPr/>
        </p:nvSpPr>
        <p:spPr>
          <a:xfrm rot="5400000">
            <a:off x="2390813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Straight Connector 28"/>
          <p:cNvSpPr/>
          <p:nvPr/>
        </p:nvSpPr>
        <p:spPr>
          <a:xfrm rot="5400000">
            <a:off x="3113594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Straight Connector 29"/>
          <p:cNvSpPr/>
          <p:nvPr/>
        </p:nvSpPr>
        <p:spPr>
          <a:xfrm rot="5400000">
            <a:off x="3836376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Straight Connector 30"/>
          <p:cNvSpPr/>
          <p:nvPr/>
        </p:nvSpPr>
        <p:spPr>
          <a:xfrm rot="5400000">
            <a:off x="4559158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Straight Connector 31"/>
          <p:cNvSpPr/>
          <p:nvPr/>
        </p:nvSpPr>
        <p:spPr>
          <a:xfrm rot="5400000">
            <a:off x="5281940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Straight Connector 32"/>
          <p:cNvSpPr/>
          <p:nvPr/>
        </p:nvSpPr>
        <p:spPr>
          <a:xfrm rot="5400000">
            <a:off x="6004722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Straight Connector 33"/>
          <p:cNvSpPr/>
          <p:nvPr/>
        </p:nvSpPr>
        <p:spPr>
          <a:xfrm rot="5400000">
            <a:off x="6727504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Straight Connector 34"/>
          <p:cNvSpPr/>
          <p:nvPr/>
        </p:nvSpPr>
        <p:spPr>
          <a:xfrm rot="5400000">
            <a:off x="7450286" y="3162906"/>
            <a:ext cx="2147442" cy="562476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Flowchart: Stored Data 35"/>
          <p:cNvSpPr/>
          <p:nvPr/>
        </p:nvSpPr>
        <p:spPr>
          <a:xfrm rot="10800000">
            <a:off x="8222866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Freeform 36"/>
          <p:cNvSpPr/>
          <p:nvPr/>
        </p:nvSpPr>
        <p:spPr>
          <a:xfrm rot="17100000">
            <a:off x="5845462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rgbClr val="C00000"/>
                </a:solidFill>
                <a:cs typeface="B Traffic" pitchFamily="2" charset="-78"/>
              </a:rPr>
              <a:t>1- وابستگی مفرط به سرگروه </a:t>
            </a:r>
            <a:endParaRPr lang="fa-IR" sz="1800" b="1" kern="1200" dirty="0">
              <a:ln>
                <a:noFill/>
              </a:ln>
              <a:solidFill>
                <a:srgbClr val="C00000"/>
              </a:solidFill>
              <a:effectLst/>
              <a:cs typeface="B Traffic" pitchFamily="2" charset="-78"/>
            </a:endParaRPr>
          </a:p>
        </p:txBody>
      </p:sp>
      <p:sp>
        <p:nvSpPr>
          <p:cNvPr id="38" name="Flowchart: Stored Data 37"/>
          <p:cNvSpPr/>
          <p:nvPr/>
        </p:nvSpPr>
        <p:spPr>
          <a:xfrm rot="10800000">
            <a:off x="7519987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Freeform 38"/>
          <p:cNvSpPr/>
          <p:nvPr/>
        </p:nvSpPr>
        <p:spPr>
          <a:xfrm rot="17100000">
            <a:off x="5122680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3">
                    <a:lumMod val="50000"/>
                  </a:schemeClr>
                </a:solidFill>
                <a:cs typeface="B Traffic" pitchFamily="2" charset="-78"/>
              </a:rPr>
              <a:t>2- عدم مشورت سرگروه با مربی </a:t>
            </a:r>
            <a:endParaRPr lang="fa-IR" sz="1800" b="1" kern="120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40" name="Flowchart: Stored Data 39"/>
          <p:cNvSpPr/>
          <p:nvPr/>
        </p:nvSpPr>
        <p:spPr>
          <a:xfrm rot="10800000">
            <a:off x="6797205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Freeform 40"/>
          <p:cNvSpPr/>
          <p:nvPr/>
        </p:nvSpPr>
        <p:spPr>
          <a:xfrm rot="17100000">
            <a:off x="4399898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4">
                    <a:lumMod val="50000"/>
                  </a:schemeClr>
                </a:solidFill>
                <a:cs typeface="B Traffic" pitchFamily="2" charset="-78"/>
              </a:rPr>
              <a:t>3- رفتارهای مصنوعی سرگروه ها </a:t>
            </a:r>
            <a:endParaRPr lang="fa-IR" sz="1800" b="1" kern="120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42" name="Flowchart: Stored Data 41"/>
          <p:cNvSpPr/>
          <p:nvPr/>
        </p:nvSpPr>
        <p:spPr>
          <a:xfrm rot="10800000">
            <a:off x="6074423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Freeform 42"/>
          <p:cNvSpPr/>
          <p:nvPr/>
        </p:nvSpPr>
        <p:spPr>
          <a:xfrm rot="17100000">
            <a:off x="3677116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1">
                    <a:lumMod val="50000"/>
                  </a:schemeClr>
                </a:solidFill>
                <a:cs typeface="B Traffic" pitchFamily="2" charset="-78"/>
              </a:rPr>
              <a:t>4-  نداشتن الگوی عملی</a:t>
            </a:r>
            <a:endParaRPr lang="fa-IR" sz="1800" b="1" kern="120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44" name="Flowchart: Stored Data 43"/>
          <p:cNvSpPr/>
          <p:nvPr/>
        </p:nvSpPr>
        <p:spPr>
          <a:xfrm rot="10800000">
            <a:off x="5351641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Freeform 44"/>
          <p:cNvSpPr/>
          <p:nvPr/>
        </p:nvSpPr>
        <p:spPr>
          <a:xfrm rot="17100000">
            <a:off x="2954335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6">
                    <a:lumMod val="50000"/>
                  </a:schemeClr>
                </a:solidFill>
                <a:cs typeface="B Traffic" pitchFamily="2" charset="-78"/>
              </a:rPr>
              <a:t>5- سخت گیری بی جهت </a:t>
            </a:r>
            <a:endParaRPr lang="fa-IR" sz="1800" b="1" kern="120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46" name="Flowchart: Stored Data 45"/>
          <p:cNvSpPr/>
          <p:nvPr/>
        </p:nvSpPr>
        <p:spPr>
          <a:xfrm rot="10800000">
            <a:off x="4628860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Freeform 46"/>
          <p:cNvSpPr/>
          <p:nvPr/>
        </p:nvSpPr>
        <p:spPr>
          <a:xfrm rot="17100000">
            <a:off x="2231553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2">
                    <a:lumMod val="50000"/>
                  </a:schemeClr>
                </a:solidFill>
                <a:cs typeface="B Traffic" pitchFamily="2" charset="-78"/>
              </a:rPr>
              <a:t>6- برخوردهای تبعیض آمیز</a:t>
            </a:r>
            <a:endParaRPr lang="fa-IR" sz="1800" b="1" kern="120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48" name="Flowchart: Stored Data 47"/>
          <p:cNvSpPr/>
          <p:nvPr/>
        </p:nvSpPr>
        <p:spPr>
          <a:xfrm rot="10800000">
            <a:off x="3906078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Freeform 48"/>
          <p:cNvSpPr/>
          <p:nvPr/>
        </p:nvSpPr>
        <p:spPr>
          <a:xfrm rot="17100000">
            <a:off x="1508771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3">
                    <a:lumMod val="50000"/>
                  </a:schemeClr>
                </a:solidFill>
                <a:cs typeface="B Traffic" pitchFamily="2" charset="-78"/>
              </a:rPr>
              <a:t>7- ضعف در مخاطب شناسی</a:t>
            </a:r>
            <a:endParaRPr lang="fa-IR" sz="1800" b="1" kern="120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50" name="Flowchart: Stored Data 49"/>
          <p:cNvSpPr/>
          <p:nvPr/>
        </p:nvSpPr>
        <p:spPr>
          <a:xfrm rot="10800000">
            <a:off x="3183296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Freeform 50"/>
          <p:cNvSpPr/>
          <p:nvPr/>
        </p:nvSpPr>
        <p:spPr>
          <a:xfrm rot="17100000">
            <a:off x="785989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4">
                    <a:lumMod val="50000"/>
                  </a:schemeClr>
                </a:solidFill>
                <a:cs typeface="B Traffic" pitchFamily="2" charset="-78"/>
              </a:rPr>
              <a:t>8- انتشار مسائل خصوصی </a:t>
            </a:r>
            <a:endParaRPr lang="fa-IR" sz="1800" b="1" kern="120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52" name="Flowchart: Stored Data 51"/>
          <p:cNvSpPr/>
          <p:nvPr/>
        </p:nvSpPr>
        <p:spPr>
          <a:xfrm rot="10800000">
            <a:off x="2460514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Freeform 52"/>
          <p:cNvSpPr/>
          <p:nvPr/>
        </p:nvSpPr>
        <p:spPr>
          <a:xfrm rot="17100000">
            <a:off x="63207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1">
                    <a:lumMod val="50000"/>
                  </a:schemeClr>
                </a:solidFill>
                <a:cs typeface="B Traffic" pitchFamily="2" charset="-78"/>
              </a:rPr>
              <a:t>9- خودبینی وخود محوری سرگروه </a:t>
            </a:r>
            <a:endParaRPr lang="fa-IR" sz="1800" b="1" kern="120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54" name="Flowchart: Stored Data 53"/>
          <p:cNvSpPr/>
          <p:nvPr/>
        </p:nvSpPr>
        <p:spPr>
          <a:xfrm rot="10800000">
            <a:off x="1737732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Freeform 54"/>
          <p:cNvSpPr/>
          <p:nvPr/>
        </p:nvSpPr>
        <p:spPr>
          <a:xfrm rot="17100000">
            <a:off x="-659575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6">
                    <a:lumMod val="50000"/>
                  </a:schemeClr>
                </a:solidFill>
                <a:cs typeface="B Traffic" pitchFamily="2" charset="-78"/>
              </a:rPr>
              <a:t>10 - عدم جذابیت وتنوع برنامه ها  </a:t>
            </a:r>
            <a:endParaRPr lang="fa-IR" sz="1800" b="1" kern="120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56" name="Flowchart: Stored Data 55"/>
          <p:cNvSpPr/>
          <p:nvPr/>
        </p:nvSpPr>
        <p:spPr>
          <a:xfrm rot="10800000">
            <a:off x="1014950" y="1700808"/>
            <a:ext cx="669614" cy="669614"/>
          </a:xfrm>
          <a:prstGeom prst="flowChartOnlineStorag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Freeform 56"/>
          <p:cNvSpPr/>
          <p:nvPr/>
        </p:nvSpPr>
        <p:spPr>
          <a:xfrm rot="17100000">
            <a:off x="-1382356" y="3609624"/>
            <a:ext cx="4340757" cy="693235"/>
          </a:xfrm>
          <a:custGeom>
            <a:avLst/>
            <a:gdLst>
              <a:gd name="connsiteX0" fmla="*/ 0 w 2587191"/>
              <a:gd name="connsiteY0" fmla="*/ 0 h 693235"/>
              <a:gd name="connsiteX1" fmla="*/ 2587191 w 2587191"/>
              <a:gd name="connsiteY1" fmla="*/ 0 h 693235"/>
              <a:gd name="connsiteX2" fmla="*/ 2587191 w 2587191"/>
              <a:gd name="connsiteY2" fmla="*/ 693235 h 693235"/>
              <a:gd name="connsiteX3" fmla="*/ 0 w 2587191"/>
              <a:gd name="connsiteY3" fmla="*/ 693235 h 693235"/>
              <a:gd name="connsiteX4" fmla="*/ 0 w 2587191"/>
              <a:gd name="connsiteY4" fmla="*/ 0 h 693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7191" h="693235">
                <a:moveTo>
                  <a:pt x="0" y="0"/>
                </a:moveTo>
                <a:lnTo>
                  <a:pt x="2587191" y="0"/>
                </a:lnTo>
                <a:lnTo>
                  <a:pt x="2587191" y="693235"/>
                </a:lnTo>
                <a:lnTo>
                  <a:pt x="0" y="6932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19" tIns="0" rIns="889000" bIns="-1" numCol="1" spcCol="1270" anchor="ctr" anchorCtr="0">
            <a:noAutofit/>
          </a:bodyPr>
          <a:lstStyle/>
          <a:p>
            <a:pPr lvl="0" algn="r" defTabSz="8001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>
                <a:solidFill>
                  <a:schemeClr val="accent2">
                    <a:lumMod val="50000"/>
                  </a:schemeClr>
                </a:solidFill>
                <a:cs typeface="B Traffic" pitchFamily="2" charset="-78"/>
              </a:rPr>
              <a:t>11- عدم ارتباط گیری صحیح </a:t>
            </a:r>
            <a:endParaRPr lang="fa-IR" sz="1800" b="1" kern="120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cs typeface="B Traffic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03649" y="632882"/>
            <a:ext cx="69651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آسـیب ها</a:t>
            </a:r>
            <a:endParaRPr lang="en-US" sz="4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4761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1" grpId="0"/>
      <p:bldP spid="43" grpId="0"/>
      <p:bldP spid="45" grpId="0"/>
      <p:bldP spid="47" grpId="0"/>
      <p:bldP spid="49" grpId="0"/>
      <p:bldP spid="51" grpId="0"/>
      <p:bldP spid="53" grpId="0"/>
      <p:bldP spid="55" grpId="0"/>
      <p:bldP spid="57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2587581" y="2125018"/>
            <a:ext cx="4185617" cy="4544342"/>
            <a:chOff x="2014718" y="1688919"/>
            <a:chExt cx="4185617" cy="4544342"/>
          </a:xfrm>
        </p:grpSpPr>
        <p:sp>
          <p:nvSpPr>
            <p:cNvPr id="9" name="Freeform 19"/>
            <p:cNvSpPr>
              <a:spLocks/>
            </p:cNvSpPr>
            <p:nvPr/>
          </p:nvSpPr>
          <p:spPr bwMode="gray">
            <a:xfrm rot="20805504">
              <a:off x="4669365" y="1688919"/>
              <a:ext cx="1530970" cy="44113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/>
              <a:endParaRPr lang="fa-IR" sz="2200" b="1">
                <a:solidFill>
                  <a:prstClr val="black"/>
                </a:solidFill>
              </a:endParaRPr>
            </a:p>
          </p:txBody>
        </p:sp>
        <p:sp>
          <p:nvSpPr>
            <p:cNvPr id="10" name="Freeform 23"/>
            <p:cNvSpPr>
              <a:spLocks/>
            </p:cNvSpPr>
            <p:nvPr/>
          </p:nvSpPr>
          <p:spPr bwMode="gray">
            <a:xfrm>
              <a:off x="4407720" y="1822087"/>
              <a:ext cx="1531275" cy="44111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99CCFF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/>
              <a:endParaRPr lang="fa-IR" sz="2200" b="1">
                <a:solidFill>
                  <a:prstClr val="black"/>
                </a:solidFill>
              </a:endParaRPr>
            </a:p>
          </p:txBody>
        </p: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2014718" y="4362214"/>
              <a:ext cx="407265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a-IR" sz="2200" b="1" dirty="0" smtClean="0">
                  <a:cs typeface="B Mitra" pitchFamily="2" charset="-78"/>
                </a:rPr>
                <a:t>2- </a:t>
              </a:r>
              <a:r>
                <a:rPr lang="fa-IR" sz="2200" b="1" dirty="0">
                  <a:cs typeface="B Mitra" pitchFamily="2" charset="-78"/>
                </a:rPr>
                <a:t>امکانات و فضای نامناسب </a:t>
              </a:r>
              <a:endParaRPr lang="en-US" sz="2200" dirty="0">
                <a:cs typeface="B Mitra" pitchFamily="2" charset="-7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99592" y="2132856"/>
            <a:ext cx="5118477" cy="2474888"/>
            <a:chOff x="326729" y="1696757"/>
            <a:chExt cx="5118477" cy="2474888"/>
          </a:xfrm>
        </p:grpSpPr>
        <p:sp>
          <p:nvSpPr>
            <p:cNvPr id="13" name="Freeform 20"/>
            <p:cNvSpPr>
              <a:spLocks/>
            </p:cNvSpPr>
            <p:nvPr/>
          </p:nvSpPr>
          <p:spPr bwMode="gray">
            <a:xfrm rot="5461794">
              <a:off x="2113843" y="840283"/>
              <a:ext cx="1842483" cy="48202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996600">
                    <a:gamma/>
                    <a:tint val="0"/>
                    <a:invGamma/>
                  </a:srgbClr>
                </a:gs>
                <a:gs pos="100000">
                  <a:srgbClr val="996600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/>
              <a:endParaRPr lang="fa-IR" sz="2200" b="1">
                <a:solidFill>
                  <a:prstClr val="black"/>
                </a:solidFill>
              </a:endParaRPr>
            </a:p>
          </p:txBody>
        </p:sp>
        <p:sp>
          <p:nvSpPr>
            <p:cNvPr id="14" name="Freeform 24"/>
            <p:cNvSpPr>
              <a:spLocks/>
            </p:cNvSpPr>
            <p:nvPr/>
          </p:nvSpPr>
          <p:spPr bwMode="gray">
            <a:xfrm rot="6256290">
              <a:off x="2242969" y="889575"/>
              <a:ext cx="1530479" cy="44134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99CCFF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/>
              <a:endParaRPr lang="fa-IR" sz="2200" b="1">
                <a:solidFill>
                  <a:prstClr val="black"/>
                </a:solidFill>
              </a:endParaRPr>
            </a:p>
          </p:txBody>
        </p:sp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326729" y="1696757"/>
              <a:ext cx="3593143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a-IR" sz="2200" b="1" dirty="0">
                  <a:cs typeface="B Mitra" pitchFamily="2" charset="-78"/>
                </a:rPr>
                <a:t>3- رفتارهای عوامل مؤثر در جذب</a:t>
              </a:r>
              <a:endParaRPr lang="en-US" sz="2200" b="1" dirty="0">
                <a:cs typeface="B Mitra" pitchFamily="2" charset="-78"/>
              </a:endParaRPr>
            </a:p>
            <a:p>
              <a:pPr algn="ctr"/>
              <a:r>
                <a:rPr lang="fa-IR" dirty="0">
                  <a:cs typeface="B Mitra" pitchFamily="2" charset="-78"/>
                </a:rPr>
                <a:t>الف- محیط هدف (اولیاء مدرسه، دانشگاه، باشگاه و ...)    </a:t>
              </a:r>
              <a:endParaRPr lang="en-US" dirty="0">
                <a:cs typeface="B Mitra" pitchFamily="2" charset="-78"/>
              </a:endParaRPr>
            </a:p>
            <a:p>
              <a:pPr algn="ctr"/>
              <a:r>
                <a:rPr lang="fa-IR" dirty="0">
                  <a:cs typeface="B Mitra" pitchFamily="2" charset="-78"/>
                </a:rPr>
                <a:t>ب- محیط جذب (مسجد، حسینیه، پایگاه و ...)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74914" y="937197"/>
            <a:ext cx="4585518" cy="1833505"/>
            <a:chOff x="3302051" y="501098"/>
            <a:chExt cx="4585518" cy="1833505"/>
          </a:xfrm>
        </p:grpSpPr>
        <p:sp>
          <p:nvSpPr>
            <p:cNvPr id="17" name="Freeform 21"/>
            <p:cNvSpPr>
              <a:spLocks/>
            </p:cNvSpPr>
            <p:nvPr/>
          </p:nvSpPr>
          <p:spPr bwMode="gray">
            <a:xfrm rot="14128376">
              <a:off x="4743274" y="-940125"/>
              <a:ext cx="1530970" cy="4413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5326AC">
                    <a:gamma/>
                    <a:tint val="0"/>
                    <a:invGamma/>
                  </a:srgbClr>
                </a:gs>
                <a:gs pos="100000">
                  <a:srgbClr val="5326AC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/>
              <a:endParaRPr lang="fa-IR" sz="2200" b="1">
                <a:solidFill>
                  <a:prstClr val="black"/>
                </a:solidFill>
              </a:endParaRPr>
            </a:p>
          </p:txBody>
        </p:sp>
        <p:sp>
          <p:nvSpPr>
            <p:cNvPr id="18" name="Freeform 25"/>
            <p:cNvSpPr>
              <a:spLocks/>
            </p:cNvSpPr>
            <p:nvPr/>
          </p:nvSpPr>
          <p:spPr bwMode="gray">
            <a:xfrm rot="14922872">
              <a:off x="4915596" y="-637370"/>
              <a:ext cx="1530479" cy="44134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99CCFF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/>
              <a:endParaRPr lang="fa-IR" sz="2200" b="1">
                <a:solidFill>
                  <a:prstClr val="black"/>
                </a:solidFill>
              </a:endParaRPr>
            </a:p>
          </p:txBody>
        </p:sp>
        <p:sp>
          <p:nvSpPr>
            <p:cNvPr id="19" name="Text Box 31"/>
            <p:cNvSpPr txBox="1">
              <a:spLocks noChangeArrowheads="1"/>
            </p:cNvSpPr>
            <p:nvPr/>
          </p:nvSpPr>
          <p:spPr bwMode="auto">
            <a:xfrm>
              <a:off x="5455459" y="924490"/>
              <a:ext cx="184730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endParaRPr lang="en-US" sz="2200" b="1" dirty="0">
                <a:solidFill>
                  <a:prstClr val="black"/>
                </a:solidFill>
              </a:endParaRPr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5251747" y="1000511"/>
              <a:ext cx="209865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fa-IR" sz="2200" b="1" dirty="0">
                  <a:cs typeface="B Mitra" pitchFamily="2" charset="-78"/>
                </a:rPr>
                <a:t>1- خانواده ی اعضاء</a:t>
              </a:r>
              <a:endParaRPr lang="en-US" sz="2200" b="1" dirty="0">
                <a:cs typeface="B Mitra" pitchFamily="2" charset="-78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355976" y="2209486"/>
            <a:ext cx="1782260" cy="1780149"/>
            <a:chOff x="3727555" y="1773387"/>
            <a:chExt cx="1782260" cy="1780149"/>
          </a:xfrm>
        </p:grpSpPr>
        <p:grpSp>
          <p:nvGrpSpPr>
            <p:cNvPr id="22" name="Group 26"/>
            <p:cNvGrpSpPr>
              <a:grpSpLocks/>
            </p:cNvGrpSpPr>
            <p:nvPr/>
          </p:nvGrpSpPr>
          <p:grpSpPr bwMode="auto">
            <a:xfrm>
              <a:off x="3727555" y="1773387"/>
              <a:ext cx="1782260" cy="1780149"/>
              <a:chOff x="2016" y="1920"/>
              <a:chExt cx="1680" cy="1680"/>
            </a:xfrm>
          </p:grpSpPr>
          <p:sp>
            <p:nvSpPr>
              <p:cNvPr id="24" name="Oval 27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14343"/>
                  </a:gs>
                  <a:gs pos="100000">
                    <a:srgbClr val="F14343">
                      <a:gamma/>
                      <a:shade val="60784"/>
                      <a:invGamma/>
                    </a:srgbClr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fa-IR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28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33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fa-IR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3" name="Text Box 29"/>
            <p:cNvSpPr txBox="1">
              <a:spLocks noChangeArrowheads="1"/>
            </p:cNvSpPr>
            <p:nvPr/>
          </p:nvSpPr>
          <p:spPr bwMode="gray">
            <a:xfrm>
              <a:off x="3741248" y="2366895"/>
              <a:ext cx="1714512" cy="5539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fa-IR" sz="3000" dirty="0" smtClean="0">
                  <a:ln>
                    <a:solidFill>
                      <a:prstClr val="black"/>
                    </a:solidFill>
                  </a:ln>
                  <a:solidFill>
                    <a:prstClr val="white"/>
                  </a:solidFill>
                  <a:cs typeface="B Titr" pitchFamily="2" charset="-78"/>
                </a:rPr>
                <a:t>موانع</a:t>
              </a:r>
              <a:endParaRPr lang="en-US" sz="300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cs typeface="B Titr" pitchFamily="2" charset="-78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577387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03649" y="632882"/>
            <a:ext cx="69651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ویژگی </a:t>
            </a:r>
            <a:r>
              <a:rPr lang="fa-IR" sz="4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های سرگروه مرحله ی جذب </a:t>
            </a:r>
            <a:endParaRPr lang="en-US" sz="4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gray">
          <a:xfrm rot="17973186">
            <a:off x="4777581" y="2883380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bg2">
                  <a:gamma/>
                  <a:shade val="89020"/>
                  <a:invGamma/>
                  <a:alpha val="0"/>
                </a:schemeClr>
              </a:gs>
              <a:gs pos="100000">
                <a:schemeClr val="bg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l" rtl="0">
              <a:defRPr/>
            </a:pPr>
            <a:endParaRPr lang="fa-IR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gray">
          <a:xfrm rot="3465783">
            <a:off x="4777582" y="5047142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bg2">
                  <a:gamma/>
                  <a:shade val="89020"/>
                  <a:invGamma/>
                  <a:alpha val="0"/>
                </a:schemeClr>
              </a:gs>
              <a:gs pos="100000">
                <a:schemeClr val="bg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l" rtl="0">
              <a:defRPr/>
            </a:pPr>
            <a:endParaRPr lang="fa-IR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gray">
          <a:xfrm rot="14369022">
            <a:off x="3558381" y="2959580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bg2">
                  <a:gamma/>
                  <a:shade val="89020"/>
                  <a:invGamma/>
                  <a:alpha val="0"/>
                </a:schemeClr>
              </a:gs>
              <a:gs pos="100000">
                <a:schemeClr val="bg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l" rtl="0">
              <a:defRPr/>
            </a:pPr>
            <a:endParaRPr lang="fa-IR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gray">
          <a:xfrm rot="7535209">
            <a:off x="3520281" y="5013805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bg2">
                  <a:gamma/>
                  <a:shade val="89020"/>
                  <a:invGamma/>
                  <a:alpha val="0"/>
                </a:schemeClr>
              </a:gs>
              <a:gs pos="100000">
                <a:schemeClr val="bg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l" rtl="0">
              <a:defRPr/>
            </a:pPr>
            <a:endParaRPr lang="fa-IR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gray">
          <a:xfrm>
            <a:off x="5356225" y="4011299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bg2">
                  <a:gamma/>
                  <a:shade val="89020"/>
                  <a:invGamma/>
                  <a:alpha val="0"/>
                </a:schemeClr>
              </a:gs>
              <a:gs pos="100000">
                <a:schemeClr val="bg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l" rtl="0">
              <a:defRPr/>
            </a:pPr>
            <a:endParaRPr lang="fa-IR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gray">
          <a:xfrm rot="10800000">
            <a:off x="2946400" y="4004949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bg2">
                  <a:gamma/>
                  <a:shade val="89020"/>
                  <a:invGamma/>
                  <a:alpha val="0"/>
                </a:schemeClr>
              </a:gs>
              <a:gs pos="100000">
                <a:schemeClr val="bg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l" rtl="0">
              <a:defRPr/>
            </a:pPr>
            <a:endParaRPr lang="fa-IR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gray">
          <a:xfrm>
            <a:off x="2692400" y="2242824"/>
            <a:ext cx="3743325" cy="3744912"/>
          </a:xfrm>
          <a:prstGeom prst="ellips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l" rtl="0"/>
            <a:endParaRPr lang="fa-IR">
              <a:solidFill>
                <a:prstClr val="black"/>
              </a:solidFill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354514" y="5775028"/>
            <a:ext cx="360362" cy="360362"/>
            <a:chOff x="2109" y="3612"/>
            <a:chExt cx="227" cy="227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sp>
        <p:nvSpPr>
          <p:cNvPr id="20" name="Oval 28"/>
          <p:cNvSpPr>
            <a:spLocks noChangeArrowheads="1"/>
          </p:cNvSpPr>
          <p:nvPr/>
        </p:nvSpPr>
        <p:spPr bwMode="gray">
          <a:xfrm>
            <a:off x="3624263" y="3195324"/>
            <a:ext cx="1944687" cy="19446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21" name="Oval 29"/>
          <p:cNvSpPr>
            <a:spLocks noChangeArrowheads="1"/>
          </p:cNvSpPr>
          <p:nvPr/>
        </p:nvSpPr>
        <p:spPr bwMode="gray">
          <a:xfrm>
            <a:off x="3617913" y="3179449"/>
            <a:ext cx="1944687" cy="1944687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22" name="Oval 30"/>
          <p:cNvSpPr>
            <a:spLocks noChangeArrowheads="1"/>
          </p:cNvSpPr>
          <p:nvPr/>
        </p:nvSpPr>
        <p:spPr bwMode="gray">
          <a:xfrm>
            <a:off x="3751263" y="3322324"/>
            <a:ext cx="1690687" cy="16906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23" name="Oval 31"/>
          <p:cNvSpPr>
            <a:spLocks noChangeArrowheads="1"/>
          </p:cNvSpPr>
          <p:nvPr/>
        </p:nvSpPr>
        <p:spPr bwMode="gray">
          <a:xfrm>
            <a:off x="3733800" y="3295336"/>
            <a:ext cx="1690688" cy="1690688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>
              <a:defRPr/>
            </a:pPr>
            <a:endParaRPr lang="fa-IR">
              <a:solidFill>
                <a:prstClr val="black"/>
              </a:solidFill>
            </a:endParaRPr>
          </a:p>
        </p:txBody>
      </p:sp>
      <p:grpSp>
        <p:nvGrpSpPr>
          <p:cNvPr id="24" name="Group 59"/>
          <p:cNvGrpSpPr>
            <a:grpSpLocks/>
          </p:cNvGrpSpPr>
          <p:nvPr/>
        </p:nvGrpSpPr>
        <p:grpSpPr bwMode="auto">
          <a:xfrm>
            <a:off x="3835400" y="3406461"/>
            <a:ext cx="1522413" cy="1522413"/>
            <a:chOff x="2416" y="1926"/>
            <a:chExt cx="959" cy="959"/>
          </a:xfrm>
        </p:grpSpPr>
        <p:sp>
          <p:nvSpPr>
            <p:cNvPr id="25" name="Oval 32"/>
            <p:cNvSpPr>
              <a:spLocks noChangeArrowheads="1"/>
            </p:cNvSpPr>
            <p:nvPr/>
          </p:nvSpPr>
          <p:spPr bwMode="gray">
            <a:xfrm>
              <a:off x="2416" y="1926"/>
              <a:ext cx="959" cy="959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 rtl="0"/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26" name="Oval 33"/>
            <p:cNvSpPr>
              <a:spLocks noChangeArrowheads="1"/>
            </p:cNvSpPr>
            <p:nvPr/>
          </p:nvSpPr>
          <p:spPr bwMode="gray">
            <a:xfrm>
              <a:off x="2430" y="1938"/>
              <a:ext cx="927" cy="928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l" rtl="0"/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27" name="Oval 34"/>
            <p:cNvSpPr>
              <a:spLocks noChangeArrowheads="1"/>
            </p:cNvSpPr>
            <p:nvPr/>
          </p:nvSpPr>
          <p:spPr bwMode="gray">
            <a:xfrm>
              <a:off x="2441" y="1944"/>
              <a:ext cx="906" cy="90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l" rtl="0"/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28" name="Oval 35"/>
            <p:cNvSpPr>
              <a:spLocks noChangeArrowheads="1"/>
            </p:cNvSpPr>
            <p:nvPr/>
          </p:nvSpPr>
          <p:spPr bwMode="gray">
            <a:xfrm>
              <a:off x="2451" y="1953"/>
              <a:ext cx="861" cy="845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l" rtl="0"/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29" name="Oval 36"/>
            <p:cNvSpPr>
              <a:spLocks noChangeArrowheads="1"/>
            </p:cNvSpPr>
            <p:nvPr/>
          </p:nvSpPr>
          <p:spPr bwMode="gray">
            <a:xfrm>
              <a:off x="2502" y="1976"/>
              <a:ext cx="765" cy="68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l" rtl="0"/>
              <a:endParaRPr lang="fa-IR">
                <a:solidFill>
                  <a:prstClr val="black"/>
                </a:solidFill>
              </a:endParaRPr>
            </a:p>
          </p:txBody>
        </p:sp>
      </p:grpSp>
      <p:sp>
        <p:nvSpPr>
          <p:cNvPr id="30" name="Text Box 37"/>
          <p:cNvSpPr txBox="1">
            <a:spLocks noChangeArrowheads="1"/>
          </p:cNvSpPr>
          <p:nvPr/>
        </p:nvSpPr>
        <p:spPr bwMode="auto">
          <a:xfrm>
            <a:off x="4019549" y="3732757"/>
            <a:ext cx="1166813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 eaLnBrk="0" hangingPunct="0"/>
            <a:r>
              <a:rPr lang="fa-IR" sz="2400" b="1" dirty="0" smtClean="0">
                <a:solidFill>
                  <a:prstClr val="black"/>
                </a:solidFill>
                <a:cs typeface="B Jadid" pitchFamily="2" charset="-78"/>
              </a:rPr>
              <a:t>سرگروه جذب</a:t>
            </a:r>
            <a:endParaRPr lang="en-US" sz="2400" b="1" dirty="0">
              <a:solidFill>
                <a:prstClr val="black"/>
              </a:solidFill>
              <a:cs typeface="B Jadid" pitchFamily="2" charset="-78"/>
            </a:endParaRP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5868144" y="5484499"/>
            <a:ext cx="328808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fa-IR" b="1" dirty="0">
                <a:cs typeface="B Traffic" pitchFamily="2" charset="-78"/>
              </a:rPr>
              <a:t>توانایی تشخیص مسائل اولیه تربیتی</a:t>
            </a:r>
            <a:endParaRPr lang="en-US" b="1" dirty="0">
              <a:solidFill>
                <a:prstClr val="black"/>
              </a:solidFill>
              <a:cs typeface="B Traffic" pitchFamily="2" charset="-78"/>
            </a:endParaRP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2714838" y="6130314"/>
            <a:ext cx="369844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 eaLnBrk="0" hangingPunct="0"/>
            <a:r>
              <a:rPr lang="ar-SA" sz="2200" b="1" dirty="0">
                <a:cs typeface="B Traffic" pitchFamily="2" charset="-78"/>
              </a:rPr>
              <a:t>شرح صدر داشتن و بردبار بودن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2922056" y="1811936"/>
            <a:ext cx="896399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fa-IR" sz="2200" b="1" dirty="0">
                <a:cs typeface="B Traffic" pitchFamily="2" charset="-78"/>
              </a:rPr>
              <a:t>اعتدال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6461930" y="4492316"/>
            <a:ext cx="1566454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fa-IR" sz="2200" b="1" dirty="0">
                <a:cs typeface="B Traffic" pitchFamily="2" charset="-78"/>
              </a:rPr>
              <a:t>اهل مشورت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sp>
        <p:nvSpPr>
          <p:cNvPr id="35" name="Text Box 42"/>
          <p:cNvSpPr txBox="1">
            <a:spLocks noChangeArrowheads="1"/>
          </p:cNvSpPr>
          <p:nvPr/>
        </p:nvSpPr>
        <p:spPr bwMode="auto">
          <a:xfrm>
            <a:off x="923598" y="4510281"/>
            <a:ext cx="163217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 eaLnBrk="0" hangingPunct="0"/>
            <a:r>
              <a:rPr lang="fa-IR" sz="2200" b="1" dirty="0">
                <a:cs typeface="B Traffic" pitchFamily="2" charset="-78"/>
              </a:rPr>
              <a:t>قدرت ارتباط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sp>
        <p:nvSpPr>
          <p:cNvPr id="36" name="Text Box 43"/>
          <p:cNvSpPr txBox="1">
            <a:spLocks noChangeArrowheads="1"/>
          </p:cNvSpPr>
          <p:nvPr/>
        </p:nvSpPr>
        <p:spPr bwMode="auto">
          <a:xfrm>
            <a:off x="683568" y="3350222"/>
            <a:ext cx="1930337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 eaLnBrk="0" hangingPunct="0"/>
            <a:r>
              <a:rPr lang="fa-IR" sz="2200" b="1" dirty="0">
                <a:cs typeface="B Traffic" pitchFamily="2" charset="-78"/>
              </a:rPr>
              <a:t>قدرت مدیریت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grpSp>
        <p:nvGrpSpPr>
          <p:cNvPr id="37" name="Group 44"/>
          <p:cNvGrpSpPr>
            <a:grpSpLocks/>
          </p:cNvGrpSpPr>
          <p:nvPr/>
        </p:nvGrpSpPr>
        <p:grpSpPr bwMode="auto">
          <a:xfrm>
            <a:off x="2568563" y="4563754"/>
            <a:ext cx="360363" cy="360363"/>
            <a:chOff x="2109" y="3612"/>
            <a:chExt cx="227" cy="227"/>
          </a:xfrm>
        </p:grpSpPr>
        <p:sp>
          <p:nvSpPr>
            <p:cNvPr id="38" name="Oval 45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39" name="Oval 46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oup 47"/>
          <p:cNvGrpSpPr>
            <a:grpSpLocks/>
          </p:cNvGrpSpPr>
          <p:nvPr/>
        </p:nvGrpSpPr>
        <p:grpSpPr bwMode="auto">
          <a:xfrm>
            <a:off x="3214678" y="2488879"/>
            <a:ext cx="360363" cy="360363"/>
            <a:chOff x="2109" y="3612"/>
            <a:chExt cx="227" cy="227"/>
          </a:xfrm>
        </p:grpSpPr>
        <p:sp>
          <p:nvSpPr>
            <p:cNvPr id="41" name="Oval 48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42" name="Oval 49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oup 50"/>
          <p:cNvGrpSpPr>
            <a:grpSpLocks/>
          </p:cNvGrpSpPr>
          <p:nvPr/>
        </p:nvGrpSpPr>
        <p:grpSpPr bwMode="auto">
          <a:xfrm>
            <a:off x="3857625" y="2089304"/>
            <a:ext cx="360363" cy="360363"/>
            <a:chOff x="2109" y="3612"/>
            <a:chExt cx="227" cy="227"/>
          </a:xfrm>
        </p:grpSpPr>
        <p:sp>
          <p:nvSpPr>
            <p:cNvPr id="44" name="Oval 51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45" name="Oval 52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oup 53"/>
          <p:cNvGrpSpPr>
            <a:grpSpLocks/>
          </p:cNvGrpSpPr>
          <p:nvPr/>
        </p:nvGrpSpPr>
        <p:grpSpPr bwMode="auto">
          <a:xfrm>
            <a:off x="6215074" y="3420746"/>
            <a:ext cx="360363" cy="360363"/>
            <a:chOff x="2109" y="3612"/>
            <a:chExt cx="227" cy="227"/>
          </a:xfrm>
        </p:grpSpPr>
        <p:sp>
          <p:nvSpPr>
            <p:cNvPr id="47" name="Oval 54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48" name="Oval 55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oup 56"/>
          <p:cNvGrpSpPr>
            <a:grpSpLocks/>
          </p:cNvGrpSpPr>
          <p:nvPr/>
        </p:nvGrpSpPr>
        <p:grpSpPr bwMode="auto">
          <a:xfrm>
            <a:off x="5426083" y="5454336"/>
            <a:ext cx="360363" cy="360363"/>
            <a:chOff x="2109" y="3612"/>
            <a:chExt cx="227" cy="227"/>
          </a:xfrm>
        </p:grpSpPr>
        <p:sp>
          <p:nvSpPr>
            <p:cNvPr id="50" name="Oval 57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51" name="Oval 58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oup 47"/>
          <p:cNvGrpSpPr>
            <a:grpSpLocks/>
          </p:cNvGrpSpPr>
          <p:nvPr/>
        </p:nvGrpSpPr>
        <p:grpSpPr bwMode="auto">
          <a:xfrm>
            <a:off x="2643174" y="3417573"/>
            <a:ext cx="360363" cy="360363"/>
            <a:chOff x="2109" y="3612"/>
            <a:chExt cx="227" cy="227"/>
          </a:xfrm>
        </p:grpSpPr>
        <p:sp>
          <p:nvSpPr>
            <p:cNvPr id="53" name="Oval 48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54" name="Oval 49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oup 47"/>
          <p:cNvGrpSpPr>
            <a:grpSpLocks/>
          </p:cNvGrpSpPr>
          <p:nvPr/>
        </p:nvGrpSpPr>
        <p:grpSpPr bwMode="auto">
          <a:xfrm>
            <a:off x="5715008" y="2560317"/>
            <a:ext cx="360363" cy="360363"/>
            <a:chOff x="2109" y="3612"/>
            <a:chExt cx="227" cy="227"/>
          </a:xfrm>
        </p:grpSpPr>
        <p:sp>
          <p:nvSpPr>
            <p:cNvPr id="56" name="Oval 48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57" name="Oval 49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oup 47"/>
          <p:cNvGrpSpPr>
            <a:grpSpLocks/>
          </p:cNvGrpSpPr>
          <p:nvPr/>
        </p:nvGrpSpPr>
        <p:grpSpPr bwMode="auto">
          <a:xfrm>
            <a:off x="3354381" y="5489275"/>
            <a:ext cx="360363" cy="360363"/>
            <a:chOff x="2109" y="3612"/>
            <a:chExt cx="227" cy="227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60" name="Oval 49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Group 47"/>
          <p:cNvGrpSpPr>
            <a:grpSpLocks/>
          </p:cNvGrpSpPr>
          <p:nvPr/>
        </p:nvGrpSpPr>
        <p:grpSpPr bwMode="auto">
          <a:xfrm>
            <a:off x="6140463" y="4563754"/>
            <a:ext cx="360363" cy="360363"/>
            <a:chOff x="2109" y="3612"/>
            <a:chExt cx="227" cy="227"/>
          </a:xfrm>
        </p:grpSpPr>
        <p:sp>
          <p:nvSpPr>
            <p:cNvPr id="62" name="Oval 48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63" name="Oval 49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sp>
        <p:nvSpPr>
          <p:cNvPr id="64" name="Text Box 40"/>
          <p:cNvSpPr txBox="1">
            <a:spLocks noChangeArrowheads="1"/>
          </p:cNvSpPr>
          <p:nvPr/>
        </p:nvSpPr>
        <p:spPr bwMode="auto">
          <a:xfrm>
            <a:off x="6588224" y="3332322"/>
            <a:ext cx="251863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fa-IR" sz="2200" b="1" dirty="0">
                <a:cs typeface="B Traffic" pitchFamily="2" charset="-78"/>
              </a:rPr>
              <a:t>تقید به مسائل شرعی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6072198" y="2459015"/>
            <a:ext cx="160653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fa-IR" sz="2200" b="1" dirty="0">
                <a:cs typeface="B Traffic" pitchFamily="2" charset="-78"/>
              </a:rPr>
              <a:t>رفتار مناسب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sp>
        <p:nvSpPr>
          <p:cNvPr id="66" name="Text Box 40"/>
          <p:cNvSpPr txBox="1">
            <a:spLocks noChangeArrowheads="1"/>
          </p:cNvSpPr>
          <p:nvPr/>
        </p:nvSpPr>
        <p:spPr bwMode="auto">
          <a:xfrm>
            <a:off x="827584" y="5421010"/>
            <a:ext cx="256031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fa-IR" sz="2200" b="1" dirty="0">
                <a:cs typeface="B Traffic" pitchFamily="2" charset="-78"/>
              </a:rPr>
              <a:t>ظاهر مناسب و جذاب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1331640" y="2459015"/>
            <a:ext cx="1882247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fa-IR" sz="2200" b="1" dirty="0">
                <a:cs typeface="B Traffic" pitchFamily="2" charset="-78"/>
              </a:rPr>
              <a:t>جدیت و پشتکار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grpSp>
        <p:nvGrpSpPr>
          <p:cNvPr id="68" name="Group 47"/>
          <p:cNvGrpSpPr>
            <a:grpSpLocks/>
          </p:cNvGrpSpPr>
          <p:nvPr/>
        </p:nvGrpSpPr>
        <p:grpSpPr bwMode="auto">
          <a:xfrm>
            <a:off x="4953000" y="2062642"/>
            <a:ext cx="360363" cy="360363"/>
            <a:chOff x="2109" y="3612"/>
            <a:chExt cx="227" cy="227"/>
          </a:xfrm>
        </p:grpSpPr>
        <p:sp>
          <p:nvSpPr>
            <p:cNvPr id="69" name="Oval 48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  <p:sp>
          <p:nvSpPr>
            <p:cNvPr id="70" name="Oval 49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fa-IR">
                <a:solidFill>
                  <a:prstClr val="black"/>
                </a:solidFill>
              </a:endParaRPr>
            </a:p>
          </p:txBody>
        </p:sp>
      </p:grp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5292080" y="1772816"/>
            <a:ext cx="150874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fa-IR" sz="2200" b="1" dirty="0">
                <a:cs typeface="B Traffic" pitchFamily="2" charset="-78"/>
              </a:rPr>
              <a:t>شور و نشاط</a:t>
            </a:r>
            <a:endParaRPr lang="en-US" sz="2200" b="1" dirty="0">
              <a:solidFill>
                <a:prstClr val="black"/>
              </a:solidFill>
              <a:cs typeface="B Traffic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22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13416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64" grpId="0"/>
      <p:bldP spid="65" grpId="0"/>
      <p:bldP spid="66" grpId="0"/>
      <p:bldP spid="67" grpId="0"/>
      <p:bldP spid="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8" name="AutoShape 46"/>
          <p:cNvSpPr>
            <a:spLocks noChangeArrowheads="1"/>
          </p:cNvSpPr>
          <p:nvPr/>
        </p:nvSpPr>
        <p:spPr bwMode="ltGray">
          <a:xfrm rot="16200000" flipH="1">
            <a:off x="6938974" y="1791973"/>
            <a:ext cx="4389605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fa-IR" b="1">
              <a:solidFill>
                <a:prstClr val="white"/>
              </a:solidFill>
            </a:endParaRPr>
          </a:p>
        </p:txBody>
      </p:sp>
      <p:sp>
        <p:nvSpPr>
          <p:cNvPr id="9" name="AutoShape 47"/>
          <p:cNvSpPr>
            <a:spLocks noChangeArrowheads="1"/>
          </p:cNvSpPr>
          <p:nvPr/>
        </p:nvSpPr>
        <p:spPr bwMode="ltGray">
          <a:xfrm rot="16200000">
            <a:off x="7282382" y="2263436"/>
            <a:ext cx="3668835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fa-IR" b="1" dirty="0">
              <a:solidFill>
                <a:prstClr val="white"/>
              </a:solidFill>
            </a:endParaRPr>
          </a:p>
        </p:txBody>
      </p:sp>
      <p:sp>
        <p:nvSpPr>
          <p:cNvPr id="10" name="AutoShape 52"/>
          <p:cNvSpPr>
            <a:spLocks noChangeArrowheads="1"/>
          </p:cNvSpPr>
          <p:nvPr/>
        </p:nvSpPr>
        <p:spPr bwMode="gray">
          <a:xfrm flipH="1">
            <a:off x="3203848" y="1412776"/>
            <a:ext cx="5608512" cy="575626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fa-IR" sz="2400" b="1" dirty="0">
                <a:cs typeface="B Traffic" pitchFamily="2" charset="-78"/>
              </a:rPr>
              <a:t>آشنایی با مراحل و فرآیند شجره طیبه صالحین </a:t>
            </a:r>
            <a:endParaRPr lang="en-US" sz="2400" dirty="0">
              <a:cs typeface="B Traffic" pitchFamily="2" charset="-78"/>
            </a:endParaRPr>
          </a:p>
        </p:txBody>
      </p:sp>
      <p:sp>
        <p:nvSpPr>
          <p:cNvPr id="18" name="AutoShape 50"/>
          <p:cNvSpPr>
            <a:spLocks noChangeArrowheads="1"/>
          </p:cNvSpPr>
          <p:nvPr/>
        </p:nvSpPr>
        <p:spPr bwMode="gray">
          <a:xfrm flipH="1">
            <a:off x="2124993" y="2207604"/>
            <a:ext cx="5280724" cy="58824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fa-IR" sz="2400" b="1" dirty="0">
                <a:cs typeface="B Traffic" pitchFamily="2" charset="-78"/>
              </a:rPr>
              <a:t>شنایی با مبانی علمی و نظری تعلیم و تربیت </a:t>
            </a:r>
            <a:endParaRPr lang="en-US" sz="2400" dirty="0">
              <a:cs typeface="B Traffic" pitchFamily="2" charset="-78"/>
            </a:endParaRPr>
          </a:p>
        </p:txBody>
      </p:sp>
      <p:sp>
        <p:nvSpPr>
          <p:cNvPr id="26" name="AutoShape 48"/>
          <p:cNvSpPr>
            <a:spLocks noChangeArrowheads="1"/>
          </p:cNvSpPr>
          <p:nvPr/>
        </p:nvSpPr>
        <p:spPr bwMode="gray">
          <a:xfrm flipH="1">
            <a:off x="1622036" y="3010863"/>
            <a:ext cx="5280724" cy="58691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fa-IR" sz="2400" b="1" dirty="0">
                <a:cs typeface="B Traffic" pitchFamily="2" charset="-78"/>
              </a:rPr>
              <a:t>ارتباط گیری</a:t>
            </a:r>
            <a:endParaRPr lang="en-US" sz="2400" dirty="0">
              <a:cs typeface="B Traffic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36296" y="2972559"/>
            <a:ext cx="1714511" cy="2400657"/>
          </a:xfrm>
          <a:prstGeom prst="rect">
            <a:avLst/>
          </a:prstGeom>
          <a:noFill/>
        </p:spPr>
        <p:txBody>
          <a:bodyPr wrap="square" rtlCol="1" anchor="b">
            <a:spAutoFit/>
          </a:bodyPr>
          <a:lstStyle/>
          <a:p>
            <a:pPr marL="0" lvl="1"/>
            <a:r>
              <a:rPr lang="fa-IR" sz="30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prstClr val="white"/>
                </a:solidFill>
                <a:effectLst>
                  <a:reflection blurRad="12700" stA="28000" endPos="45000" dist="1000" dir="5400000" sy="-100000" algn="bl" rotWithShape="0"/>
                </a:effectLst>
                <a:cs typeface="B Jadid" pitchFamily="2" charset="-78"/>
              </a:rPr>
              <a:t>آموزش </a:t>
            </a:r>
            <a:r>
              <a:rPr lang="fa-IR" sz="30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prstClr val="white"/>
                </a:solidFill>
                <a:effectLst>
                  <a:reflection blurRad="12700" stA="28000" endPos="45000" dist="1000" dir="5400000" sy="-100000" algn="bl" rotWithShape="0"/>
                </a:effectLst>
                <a:cs typeface="B Jadid" pitchFamily="2" charset="-78"/>
              </a:rPr>
              <a:t>های لازم برای سرگروه جذب</a:t>
            </a:r>
            <a:endParaRPr lang="en-US" sz="3000" b="1" cap="all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prstClr val="white"/>
              </a:solidFill>
              <a:effectLst>
                <a:reflection blurRad="12700" stA="28000" endPos="45000" dist="1000" dir="5400000" sy="-100000" algn="bl" rotWithShape="0"/>
              </a:effectLst>
              <a:cs typeface="B Jadid" pitchFamily="2" charset="-78"/>
            </a:endParaRPr>
          </a:p>
        </p:txBody>
      </p:sp>
      <p:sp>
        <p:nvSpPr>
          <p:cNvPr id="35" name="AutoShape 51"/>
          <p:cNvSpPr>
            <a:spLocks noChangeArrowheads="1"/>
          </p:cNvSpPr>
          <p:nvPr/>
        </p:nvSpPr>
        <p:spPr bwMode="gray">
          <a:xfrm flipH="1">
            <a:off x="1451516" y="3810041"/>
            <a:ext cx="5280724" cy="579062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fa-IR" sz="2400" b="1" dirty="0">
                <a:cs typeface="B Traffic" pitchFamily="2" charset="-78"/>
              </a:rPr>
              <a:t>مخاطب شناسی تربیتی</a:t>
            </a:r>
            <a:endParaRPr lang="en-US" sz="2400" dirty="0">
              <a:cs typeface="B Traffic" pitchFamily="2" charset="-78"/>
            </a:endParaRPr>
          </a:p>
        </p:txBody>
      </p:sp>
      <p:sp>
        <p:nvSpPr>
          <p:cNvPr id="43" name="AutoShape 51"/>
          <p:cNvSpPr>
            <a:spLocks noChangeArrowheads="1"/>
          </p:cNvSpPr>
          <p:nvPr/>
        </p:nvSpPr>
        <p:spPr bwMode="gray">
          <a:xfrm flipH="1">
            <a:off x="1566664" y="4614126"/>
            <a:ext cx="5280724" cy="579062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fa-IR" sz="2400" b="1" dirty="0">
                <a:cs typeface="B Traffic" pitchFamily="2" charset="-78"/>
              </a:rPr>
              <a:t>آشنایی با شیوه های اداره گروه</a:t>
            </a:r>
            <a:endParaRPr lang="en-US" sz="2400" dirty="0">
              <a:cs typeface="B Traffic" pitchFamily="2" charset="-78"/>
            </a:endParaRPr>
          </a:p>
        </p:txBody>
      </p:sp>
      <p:sp>
        <p:nvSpPr>
          <p:cNvPr id="51" name="AutoShape 51"/>
          <p:cNvSpPr>
            <a:spLocks noChangeArrowheads="1"/>
          </p:cNvSpPr>
          <p:nvPr/>
        </p:nvSpPr>
        <p:spPr bwMode="gray">
          <a:xfrm flipH="1">
            <a:off x="1979712" y="5402470"/>
            <a:ext cx="5280724" cy="579062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fa-IR" sz="2400" b="1" dirty="0">
                <a:cs typeface="B Traffic" pitchFamily="2" charset="-78"/>
              </a:rPr>
              <a:t>آشنایی با شیوه های اداره اردو</a:t>
            </a:r>
            <a:endParaRPr lang="en-US" sz="2400" dirty="0">
              <a:cs typeface="B Traffic" pitchFamily="2" charset="-78"/>
            </a:endParaRPr>
          </a:p>
        </p:txBody>
      </p:sp>
      <p:sp>
        <p:nvSpPr>
          <p:cNvPr id="59" name="AutoShape 51"/>
          <p:cNvSpPr>
            <a:spLocks noChangeArrowheads="1"/>
          </p:cNvSpPr>
          <p:nvPr/>
        </p:nvSpPr>
        <p:spPr bwMode="gray">
          <a:xfrm flipH="1">
            <a:off x="2987824" y="6196937"/>
            <a:ext cx="5280724" cy="579062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fa-IR" sz="2400" b="1" dirty="0">
                <a:cs typeface="B Traffic" pitchFamily="2" charset="-78"/>
              </a:rPr>
              <a:t>آشنایی با سیر تربیتی و آموزشی اعضا </a:t>
            </a:r>
            <a:endParaRPr lang="en-US" sz="2400" dirty="0">
              <a:cs typeface="B Traffic" pitchFamily="2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9589" y="560874"/>
            <a:ext cx="80692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تربیت سرگروه جذب و آموزشهای تـخصصی</a:t>
            </a:r>
            <a:endParaRPr lang="en-US" sz="4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23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839143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8" grpId="0" animBg="1"/>
      <p:bldP spid="26" grpId="0" animBg="1"/>
      <p:bldP spid="34" grpId="0"/>
      <p:bldP spid="35" grpId="0" animBg="1"/>
      <p:bldP spid="43" grpId="0" animBg="1"/>
      <p:bldP spid="51" grpId="0" animBg="1"/>
      <p:bldP spid="59" grpId="0" animBg="1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88032" y="1484784"/>
            <a:ext cx="8229600" cy="792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2200" b="1" dirty="0" smtClean="0">
                <a:solidFill>
                  <a:schemeClr val="tx1"/>
                </a:solidFill>
                <a:cs typeface="B Traffic" pitchFamily="2" charset="-78"/>
              </a:rPr>
              <a:t>1. افزایش کمی اعضاء «باتوجه به دستور حضرت امام</a:t>
            </a:r>
            <a:r>
              <a:rPr lang="fa-IR" sz="1400" b="1" dirty="0" smtClean="0">
                <a:solidFill>
                  <a:schemeClr val="tx1"/>
                </a:solidFill>
                <a:cs typeface="B Traffic" pitchFamily="2" charset="-78"/>
              </a:rPr>
              <a:t>(ره) </a:t>
            </a:r>
            <a:r>
              <a:rPr lang="fa-IR" sz="2200" b="1" dirty="0" smtClean="0">
                <a:solidFill>
                  <a:schemeClr val="tx1"/>
                </a:solidFill>
                <a:cs typeface="B Traffic" pitchFamily="2" charset="-78"/>
              </a:rPr>
              <a:t>و مقام معظم رهبری</a:t>
            </a:r>
            <a:r>
              <a:rPr lang="fa-IR" sz="1400" b="1" dirty="0" smtClean="0">
                <a:solidFill>
                  <a:schemeClr val="tx1"/>
                </a:solidFill>
                <a:cs typeface="B Traffic" pitchFamily="2" charset="-78"/>
              </a:rPr>
              <a:t>(مدظله العالی)</a:t>
            </a:r>
            <a:r>
              <a:rPr lang="fa-IR" sz="2200" b="1" dirty="0" smtClean="0">
                <a:solidFill>
                  <a:schemeClr val="tx1"/>
                </a:solidFill>
                <a:cs typeface="B Traffic" pitchFamily="2" charset="-78"/>
              </a:rPr>
              <a:t> مبنی بر تشکیل ارتش دهها میلیونی»</a:t>
            </a:r>
            <a:endParaRPr lang="en-US" sz="2200" b="1" dirty="0" smtClean="0">
              <a:solidFill>
                <a:schemeClr val="tx1"/>
              </a:solidFill>
              <a:cs typeface="B Traffic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7584" y="476672"/>
            <a:ext cx="7656787" cy="9387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فوائد:</a:t>
            </a:r>
            <a:endParaRPr lang="en-US" sz="2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Yagut" pitchFamily="2" charset="-7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88032" y="2492896"/>
            <a:ext cx="8229600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2200" b="1" dirty="0" smtClean="0">
                <a:solidFill>
                  <a:schemeClr val="tx1"/>
                </a:solidFill>
                <a:cs typeface="B Traffic" pitchFamily="2" charset="-78"/>
              </a:rPr>
              <a:t>2. تنویر اذهان نوجوانان و جوانان نسبت به نظام مقدس جمهوری اسلامی وتمام مؤلفه های ارزشی و دینی </a:t>
            </a:r>
            <a:endParaRPr lang="en-US" sz="2200" b="1" dirty="0" smtClean="0">
              <a:solidFill>
                <a:schemeClr val="tx1"/>
              </a:solidFill>
              <a:cs typeface="B Traffic" pitchFamily="2" charset="-7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88032" y="3535040"/>
            <a:ext cx="8229600" cy="5903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2200" b="1" dirty="0" smtClean="0">
                <a:solidFill>
                  <a:schemeClr val="tx1"/>
                </a:solidFill>
                <a:cs typeface="B Traffic" pitchFamily="2" charset="-78"/>
              </a:rPr>
              <a:t>3. ارتقاء بستر عملکرد بسیج در عرصه های فرهنگی و اجتماعی</a:t>
            </a:r>
            <a:endParaRPr lang="en-US" sz="2200" b="1" dirty="0" smtClean="0">
              <a:solidFill>
                <a:schemeClr val="tx1"/>
              </a:solidFill>
              <a:cs typeface="B Traffic" pitchFamily="2" charset="-78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88032" y="4365104"/>
            <a:ext cx="8229600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2200" b="1" dirty="0" smtClean="0">
                <a:solidFill>
                  <a:schemeClr val="tx1"/>
                </a:solidFill>
                <a:cs typeface="B Traffic" pitchFamily="2" charset="-78"/>
              </a:rPr>
              <a:t>4. شناسایی افراد مستعد و نخبه و پرورش ، تقویت و هدایت استعداد آنان در راستای اهداف متعالی نظام جمهوری اسلامی ایران </a:t>
            </a:r>
            <a:endParaRPr lang="en-US" sz="2200" b="1" dirty="0" smtClean="0">
              <a:solidFill>
                <a:schemeClr val="tx1"/>
              </a:solidFill>
              <a:cs typeface="B Traffic" pitchFamily="2" charset="-78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88032" y="5445224"/>
            <a:ext cx="8229600" cy="84807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2200" b="1" dirty="0" smtClean="0">
                <a:solidFill>
                  <a:schemeClr val="tx1"/>
                </a:solidFill>
                <a:cs typeface="B Traffic" pitchFamily="2" charset="-78"/>
              </a:rPr>
              <a:t>5. رفع موانع و شبهات ذهنی برای حضور نوجوانان و جوانان در محیط های دینی و انقلابی</a:t>
            </a:r>
            <a:endParaRPr lang="en-US" sz="2200" b="1" dirty="0" smtClean="0">
              <a:solidFill>
                <a:schemeClr val="tx1"/>
              </a:solidFill>
              <a:cs typeface="B Traffic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399352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2120645" y="1865816"/>
            <a:ext cx="2487073" cy="4842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87073" y="0"/>
                </a:moveTo>
                <a:lnTo>
                  <a:pt x="2487073" y="242659"/>
                </a:lnTo>
                <a:lnTo>
                  <a:pt x="0" y="242659"/>
                </a:lnTo>
                <a:lnTo>
                  <a:pt x="0" y="484239"/>
                </a:lnTo>
              </a:path>
            </a:pathLst>
          </a:custGeom>
          <a:noFill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4607718" y="1865816"/>
            <a:ext cx="2487637" cy="4842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42659"/>
                </a:lnTo>
                <a:lnTo>
                  <a:pt x="2487637" y="242659"/>
                </a:lnTo>
                <a:lnTo>
                  <a:pt x="2487637" y="484239"/>
                </a:lnTo>
              </a:path>
            </a:pathLst>
          </a:custGeom>
          <a:noFill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2071669" y="715435"/>
            <a:ext cx="5072099" cy="1150381"/>
          </a:xfrm>
          <a:custGeom>
            <a:avLst/>
            <a:gdLst>
              <a:gd name="connsiteX0" fmla="*/ 0 w 5072099"/>
              <a:gd name="connsiteY0" fmla="*/ 0 h 1150381"/>
              <a:gd name="connsiteX1" fmla="*/ 5072099 w 5072099"/>
              <a:gd name="connsiteY1" fmla="*/ 0 h 1150381"/>
              <a:gd name="connsiteX2" fmla="*/ 5072099 w 5072099"/>
              <a:gd name="connsiteY2" fmla="*/ 1150381 h 1150381"/>
              <a:gd name="connsiteX3" fmla="*/ 0 w 5072099"/>
              <a:gd name="connsiteY3" fmla="*/ 1150381 h 1150381"/>
              <a:gd name="connsiteX4" fmla="*/ 0 w 5072099"/>
              <a:gd name="connsiteY4" fmla="*/ 0 h 115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2099" h="1150381">
                <a:moveTo>
                  <a:pt x="0" y="0"/>
                </a:moveTo>
                <a:lnTo>
                  <a:pt x="5072099" y="0"/>
                </a:lnTo>
                <a:lnTo>
                  <a:pt x="5072099" y="1150381"/>
                </a:lnTo>
                <a:lnTo>
                  <a:pt x="0" y="1150381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25400" tIns="25400" rIns="25400" bIns="25400" numCol="1" spcCol="1270" anchor="ctr" anchorCtr="0">
            <a:noAutofit/>
          </a:bodyPr>
          <a:lstStyle/>
          <a:p>
            <a:pPr lvl="0" algn="ctr" defTabSz="1778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4000" u="none" kern="1200" dirty="0" smtClean="0">
                <a:cs typeface="B Titr" pitchFamily="2" charset="-78"/>
              </a:rPr>
              <a:t>مخاطبین</a:t>
            </a:r>
            <a:endParaRPr lang="fa-IR" sz="4000" u="none" kern="1200" dirty="0">
              <a:cs typeface="B Titr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403870" y="2350056"/>
            <a:ext cx="3382971" cy="1150381"/>
          </a:xfrm>
          <a:custGeom>
            <a:avLst/>
            <a:gdLst>
              <a:gd name="connsiteX0" fmla="*/ 0 w 3382971"/>
              <a:gd name="connsiteY0" fmla="*/ 0 h 1150381"/>
              <a:gd name="connsiteX1" fmla="*/ 3382971 w 3382971"/>
              <a:gd name="connsiteY1" fmla="*/ 0 h 1150381"/>
              <a:gd name="connsiteX2" fmla="*/ 3382971 w 3382971"/>
              <a:gd name="connsiteY2" fmla="*/ 1150381 h 1150381"/>
              <a:gd name="connsiteX3" fmla="*/ 0 w 3382971"/>
              <a:gd name="connsiteY3" fmla="*/ 1150381 h 1150381"/>
              <a:gd name="connsiteX4" fmla="*/ 0 w 3382971"/>
              <a:gd name="connsiteY4" fmla="*/ 0 h 115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82971" h="1150381">
                <a:moveTo>
                  <a:pt x="0" y="0"/>
                </a:moveTo>
                <a:lnTo>
                  <a:pt x="3382971" y="0"/>
                </a:lnTo>
                <a:lnTo>
                  <a:pt x="3382971" y="1150381"/>
                </a:lnTo>
                <a:lnTo>
                  <a:pt x="0" y="11503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15240" tIns="15240" rIns="15240" bIns="15240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u="none" kern="1200" dirty="0" smtClean="0">
                <a:solidFill>
                  <a:schemeClr val="tx1"/>
                </a:solidFill>
                <a:cs typeface="B Titr" pitchFamily="2" charset="-78"/>
              </a:rPr>
              <a:t>مخاطبين اولیه (داوطلب)</a:t>
            </a:r>
            <a:endParaRPr lang="fa-IR" sz="2400" u="none" kern="1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28596" y="2350056"/>
            <a:ext cx="3384099" cy="1150381"/>
          </a:xfrm>
          <a:custGeom>
            <a:avLst/>
            <a:gdLst>
              <a:gd name="connsiteX0" fmla="*/ 0 w 3384099"/>
              <a:gd name="connsiteY0" fmla="*/ 0 h 1150381"/>
              <a:gd name="connsiteX1" fmla="*/ 3384099 w 3384099"/>
              <a:gd name="connsiteY1" fmla="*/ 0 h 1150381"/>
              <a:gd name="connsiteX2" fmla="*/ 3384099 w 3384099"/>
              <a:gd name="connsiteY2" fmla="*/ 1150381 h 1150381"/>
              <a:gd name="connsiteX3" fmla="*/ 0 w 3384099"/>
              <a:gd name="connsiteY3" fmla="*/ 1150381 h 1150381"/>
              <a:gd name="connsiteX4" fmla="*/ 0 w 3384099"/>
              <a:gd name="connsiteY4" fmla="*/ 0 h 115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84099" h="1150381">
                <a:moveTo>
                  <a:pt x="0" y="0"/>
                </a:moveTo>
                <a:lnTo>
                  <a:pt x="3384099" y="0"/>
                </a:lnTo>
                <a:lnTo>
                  <a:pt x="3384099" y="1150381"/>
                </a:lnTo>
                <a:lnTo>
                  <a:pt x="0" y="11503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15240" tIns="15240" rIns="15240" bIns="15240" numCol="1" spcCol="1270" anchor="ctr" anchorCtr="0">
            <a:noAutofit/>
          </a:bodyPr>
          <a:lstStyle/>
          <a:p>
            <a:pPr lvl="0" algn="ctr" defTabSz="1066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kern="1200" dirty="0" smtClean="0">
                <a:cs typeface="B Titr" pitchFamily="2" charset="-78"/>
              </a:rPr>
              <a:t>مخاطبين  ثانویه (غیرداوطلب)</a:t>
            </a:r>
            <a:endParaRPr lang="fa-IR" sz="2400" u="none" kern="1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239368" y="3286124"/>
            <a:ext cx="3642198" cy="3214710"/>
          </a:xfrm>
          <a:prstGeom prst="roundRect">
            <a:avLst>
              <a:gd name="adj" fmla="val 5380"/>
            </a:avLst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/>
          <a:lstStyle/>
          <a:p>
            <a:pPr algn="justLow"/>
            <a:r>
              <a:rPr lang="fa-IR" sz="2200" dirty="0">
                <a:cs typeface="B Traffic" pitchFamily="2" charset="-78"/>
              </a:rPr>
              <a:t>به آن دسته از مخاطبين اطلاق مي گردد كه داوطلبانه به پایگاه مقاومت بسیج مراجعه و خواستار عضويت و فعاليت در آن گرديده اند. </a:t>
            </a:r>
            <a:endParaRPr lang="en-US" sz="2200" dirty="0">
              <a:cs typeface="B Traffic" pitchFamily="2" charset="-78"/>
            </a:endParaRPr>
          </a:p>
          <a:p>
            <a:pPr algn="justLow"/>
            <a:r>
              <a:rPr lang="fa-IR" sz="2200" dirty="0" smtClean="0">
                <a:cs typeface="B Traffic" pitchFamily="2" charset="-78"/>
              </a:rPr>
              <a:t>(لازم </a:t>
            </a:r>
            <a:r>
              <a:rPr lang="fa-IR" sz="2200" dirty="0">
                <a:cs typeface="B Traffic" pitchFamily="2" charset="-78"/>
              </a:rPr>
              <a:t>به ذكر است پايگاه هاي مقاومت بسيج معمولا تاكنون با اين دسته از مخاطبان مواجه بوده </a:t>
            </a:r>
            <a:r>
              <a:rPr lang="fa-IR" sz="2200" dirty="0" smtClean="0">
                <a:cs typeface="B Traffic" pitchFamily="2" charset="-78"/>
              </a:rPr>
              <a:t>است)</a:t>
            </a:r>
            <a:endParaRPr lang="en-US" sz="2200" dirty="0">
              <a:cs typeface="B Traffic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23528" y="3286124"/>
            <a:ext cx="3642198" cy="3214710"/>
          </a:xfrm>
          <a:prstGeom prst="roundRect">
            <a:avLst>
              <a:gd name="adj" fmla="val 4251"/>
            </a:avLst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t"/>
          <a:lstStyle/>
          <a:p>
            <a:pPr algn="justLow"/>
            <a:r>
              <a:rPr lang="fa-IR" sz="2200" dirty="0">
                <a:cs typeface="B Traffic" pitchFamily="2" charset="-78"/>
              </a:rPr>
              <a:t>به آن دسته از مخاطبين اطلاق </a:t>
            </a:r>
            <a:r>
              <a:rPr lang="fa-IR" sz="2200" dirty="0" smtClean="0">
                <a:cs typeface="B Traffic" pitchFamily="2" charset="-78"/>
              </a:rPr>
              <a:t>ميگردد </a:t>
            </a:r>
            <a:r>
              <a:rPr lang="fa-IR" sz="2200" dirty="0">
                <a:cs typeface="B Traffic" pitchFamily="2" charset="-78"/>
              </a:rPr>
              <a:t>كه </a:t>
            </a:r>
            <a:r>
              <a:rPr lang="fa-IR" sz="2200" dirty="0" smtClean="0">
                <a:cs typeface="B Traffic" pitchFamily="2" charset="-78"/>
              </a:rPr>
              <a:t>پايگاه هاي </a:t>
            </a:r>
            <a:r>
              <a:rPr lang="fa-IR" sz="2200" dirty="0">
                <a:cs typeface="B Traffic" pitchFamily="2" charset="-78"/>
              </a:rPr>
              <a:t>مقاومت بسيج بصورتي هدفمند با روش هاي مناسب از جمله آگاهی دادن و رفع شبهات در راستاي اهداف مقدس نظام جمهوری اسلامی اقدام به جذب و دعوت آنان براي عضويت در پايگاه هاي مقاومت مي نمايد.</a:t>
            </a:r>
            <a:endParaRPr lang="en-US" sz="2200" dirty="0">
              <a:cs typeface="B Traffic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4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9589" y="785794"/>
            <a:ext cx="8232851" cy="9387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مراحل جذب اعضاء: </a:t>
            </a:r>
          </a:p>
        </p:txBody>
      </p:sp>
      <p:sp>
        <p:nvSpPr>
          <p:cNvPr id="3" name="Freeform 2"/>
          <p:cNvSpPr/>
          <p:nvPr/>
        </p:nvSpPr>
        <p:spPr>
          <a:xfrm>
            <a:off x="6658397" y="3195631"/>
            <a:ext cx="385726" cy="91440"/>
          </a:xfrm>
          <a:custGeom>
            <a:avLst/>
            <a:gdLst>
              <a:gd name="connsiteX0" fmla="*/ 385726 w 385726"/>
              <a:gd name="connsiteY0" fmla="*/ 45720 h 91440"/>
              <a:gd name="connsiteX1" fmla="*/ 0 w 385726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5726" h="91440">
                <a:moveTo>
                  <a:pt x="385726" y="45720"/>
                </a:moveTo>
                <a:lnTo>
                  <a:pt x="0" y="45720"/>
                </a:lnTo>
              </a:path>
            </a:pathLst>
          </a:custGeom>
          <a:noFill/>
          <a:ln w="38100"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5155" tIns="43637" rIns="195155" bIns="43636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1500" b="1" kern="1200">
              <a:ln>
                <a:solidFill>
                  <a:sysClr val="windowText" lastClr="000000"/>
                </a:solidFill>
              </a:ln>
              <a:cs typeface="B Traffic" pitchFamily="2" charset="-7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7042323" y="2564904"/>
            <a:ext cx="1810115" cy="1352894"/>
          </a:xfrm>
          <a:custGeom>
            <a:avLst/>
            <a:gdLst>
              <a:gd name="connsiteX0" fmla="*/ 0 w 1810115"/>
              <a:gd name="connsiteY0" fmla="*/ 0 h 1352894"/>
              <a:gd name="connsiteX1" fmla="*/ 1810115 w 1810115"/>
              <a:gd name="connsiteY1" fmla="*/ 0 h 1352894"/>
              <a:gd name="connsiteX2" fmla="*/ 1810115 w 1810115"/>
              <a:gd name="connsiteY2" fmla="*/ 1352894 h 1352894"/>
              <a:gd name="connsiteX3" fmla="*/ 0 w 1810115"/>
              <a:gd name="connsiteY3" fmla="*/ 1352894 h 1352894"/>
              <a:gd name="connsiteX4" fmla="*/ 0 w 1810115"/>
              <a:gd name="connsiteY4" fmla="*/ 0 h 135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115" h="1352894">
                <a:moveTo>
                  <a:pt x="0" y="0"/>
                </a:moveTo>
                <a:lnTo>
                  <a:pt x="1810115" y="0"/>
                </a:lnTo>
                <a:lnTo>
                  <a:pt x="1810115" y="1352894"/>
                </a:lnTo>
                <a:lnTo>
                  <a:pt x="0" y="135289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ln/>
                <a:cs typeface="B Traffic" pitchFamily="2" charset="-78"/>
              </a:rPr>
              <a:t>1. </a:t>
            </a:r>
            <a:r>
              <a:rPr lang="fa-IR" sz="1500" b="1" kern="1200" dirty="0" smtClean="0">
                <a:cs typeface="B Traffic" pitchFamily="2" charset="-78"/>
              </a:rPr>
              <a:t>احصاء محیط های گروه های هدف (شناسایی و بررسی اماکن جمعیت هدف)</a:t>
            </a:r>
            <a:endParaRPr lang="fa-IR" sz="1500" b="1" kern="1200" dirty="0">
              <a:ln/>
              <a:cs typeface="B Traffic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431955" y="3195631"/>
            <a:ext cx="385726" cy="91440"/>
          </a:xfrm>
          <a:custGeom>
            <a:avLst/>
            <a:gdLst>
              <a:gd name="connsiteX0" fmla="*/ 385726 w 385726"/>
              <a:gd name="connsiteY0" fmla="*/ 45720 h 91440"/>
              <a:gd name="connsiteX1" fmla="*/ 0 w 385726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5726" h="91440">
                <a:moveTo>
                  <a:pt x="385726" y="45720"/>
                </a:moveTo>
                <a:lnTo>
                  <a:pt x="0" y="45720"/>
                </a:lnTo>
              </a:path>
            </a:pathLst>
          </a:custGeom>
          <a:noFill/>
          <a:ln w="38100"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5155" tIns="43637" rIns="195155" bIns="43636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1500" b="1" kern="1200">
              <a:ln>
                <a:solidFill>
                  <a:sysClr val="windowText" lastClr="000000"/>
                </a:solidFill>
              </a:ln>
              <a:cs typeface="B Traffic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815882" y="2564904"/>
            <a:ext cx="1810115" cy="1352894"/>
          </a:xfrm>
          <a:custGeom>
            <a:avLst/>
            <a:gdLst>
              <a:gd name="connsiteX0" fmla="*/ 0 w 1810115"/>
              <a:gd name="connsiteY0" fmla="*/ 0 h 1352894"/>
              <a:gd name="connsiteX1" fmla="*/ 1810115 w 1810115"/>
              <a:gd name="connsiteY1" fmla="*/ 0 h 1352894"/>
              <a:gd name="connsiteX2" fmla="*/ 1810115 w 1810115"/>
              <a:gd name="connsiteY2" fmla="*/ 1352894 h 1352894"/>
              <a:gd name="connsiteX3" fmla="*/ 0 w 1810115"/>
              <a:gd name="connsiteY3" fmla="*/ 1352894 h 1352894"/>
              <a:gd name="connsiteX4" fmla="*/ 0 w 1810115"/>
              <a:gd name="connsiteY4" fmla="*/ 0 h 135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115" h="1352894">
                <a:moveTo>
                  <a:pt x="0" y="0"/>
                </a:moveTo>
                <a:lnTo>
                  <a:pt x="1810115" y="0"/>
                </a:lnTo>
                <a:lnTo>
                  <a:pt x="1810115" y="1352894"/>
                </a:lnTo>
                <a:lnTo>
                  <a:pt x="0" y="135289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1607181"/>
              <a:satOff val="-2411"/>
              <a:lumOff val="-392"/>
              <a:alphaOff val="0"/>
            </a:schemeClr>
          </a:fillRef>
          <a:effectRef idx="1">
            <a:schemeClr val="accent3">
              <a:hueOff val="1607181"/>
              <a:satOff val="-2411"/>
              <a:lumOff val="-392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ln/>
                <a:cs typeface="B Traffic" pitchFamily="2" charset="-78"/>
              </a:rPr>
              <a:t>2. </a:t>
            </a:r>
            <a:r>
              <a:rPr lang="fa-IR" sz="1500" b="1" kern="1200" dirty="0" smtClean="0">
                <a:cs typeface="B Traffic" pitchFamily="2" charset="-78"/>
              </a:rPr>
              <a:t>شناسایی افراد مستعد </a:t>
            </a:r>
            <a:endParaRPr lang="fa-IR" sz="1500" b="1" kern="1200" dirty="0">
              <a:ln/>
              <a:cs typeface="B Traffic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205514" y="3195631"/>
            <a:ext cx="385726" cy="91440"/>
          </a:xfrm>
          <a:custGeom>
            <a:avLst/>
            <a:gdLst>
              <a:gd name="connsiteX0" fmla="*/ 385726 w 385726"/>
              <a:gd name="connsiteY0" fmla="*/ 45720 h 91440"/>
              <a:gd name="connsiteX1" fmla="*/ 0 w 385726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5726" h="91440">
                <a:moveTo>
                  <a:pt x="385726" y="45720"/>
                </a:moveTo>
                <a:lnTo>
                  <a:pt x="0" y="45720"/>
                </a:lnTo>
              </a:path>
            </a:pathLst>
          </a:custGeom>
          <a:noFill/>
          <a:ln w="38100"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5155" tIns="43637" rIns="195155" bIns="43636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1500" b="1" kern="1200">
              <a:ln>
                <a:solidFill>
                  <a:sysClr val="windowText" lastClr="000000"/>
                </a:solidFill>
              </a:ln>
              <a:cs typeface="B Traffic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589440" y="2564904"/>
            <a:ext cx="1810115" cy="1352894"/>
          </a:xfrm>
          <a:custGeom>
            <a:avLst/>
            <a:gdLst>
              <a:gd name="connsiteX0" fmla="*/ 0 w 1810115"/>
              <a:gd name="connsiteY0" fmla="*/ 0 h 1352894"/>
              <a:gd name="connsiteX1" fmla="*/ 1810115 w 1810115"/>
              <a:gd name="connsiteY1" fmla="*/ 0 h 1352894"/>
              <a:gd name="connsiteX2" fmla="*/ 1810115 w 1810115"/>
              <a:gd name="connsiteY2" fmla="*/ 1352894 h 1352894"/>
              <a:gd name="connsiteX3" fmla="*/ 0 w 1810115"/>
              <a:gd name="connsiteY3" fmla="*/ 1352894 h 1352894"/>
              <a:gd name="connsiteX4" fmla="*/ 0 w 1810115"/>
              <a:gd name="connsiteY4" fmla="*/ 0 h 135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115" h="1352894">
                <a:moveTo>
                  <a:pt x="0" y="0"/>
                </a:moveTo>
                <a:lnTo>
                  <a:pt x="1810115" y="0"/>
                </a:lnTo>
                <a:lnTo>
                  <a:pt x="1810115" y="1352894"/>
                </a:lnTo>
                <a:lnTo>
                  <a:pt x="0" y="135289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3214361"/>
              <a:satOff val="-4823"/>
              <a:lumOff val="-784"/>
              <a:alphaOff val="0"/>
            </a:schemeClr>
          </a:fillRef>
          <a:effectRef idx="1">
            <a:schemeClr val="accent3">
              <a:hueOff val="3214361"/>
              <a:satOff val="-4823"/>
              <a:lumOff val="-784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ln/>
                <a:cs typeface="B Traffic" pitchFamily="2" charset="-78"/>
              </a:rPr>
              <a:t>3. </a:t>
            </a:r>
            <a:r>
              <a:rPr lang="fa-IR" sz="1500" b="1" kern="1200" dirty="0" smtClean="0">
                <a:cs typeface="B Traffic" pitchFamily="2" charset="-78"/>
              </a:rPr>
              <a:t>برگزاری برنامه های عمومی و جذاب متناسب با جمعیت هدف</a:t>
            </a:r>
            <a:endParaRPr lang="fa-IR" sz="1500" b="1" kern="1200" dirty="0">
              <a:ln/>
              <a:cs typeface="B Traffic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268056" y="3915999"/>
            <a:ext cx="6679325" cy="385726"/>
          </a:xfrm>
          <a:custGeom>
            <a:avLst/>
            <a:gdLst>
              <a:gd name="connsiteX0" fmla="*/ 0 w 6679325"/>
              <a:gd name="connsiteY0" fmla="*/ 0 h 385726"/>
              <a:gd name="connsiteX1" fmla="*/ 0 w 6679325"/>
              <a:gd name="connsiteY1" fmla="*/ 209963 h 385726"/>
              <a:gd name="connsiteX2" fmla="*/ 6679325 w 6679325"/>
              <a:gd name="connsiteY2" fmla="*/ 209963 h 385726"/>
              <a:gd name="connsiteX3" fmla="*/ 6679325 w 6679325"/>
              <a:gd name="connsiteY3" fmla="*/ 385726 h 385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79325" h="385726">
                <a:moveTo>
                  <a:pt x="0" y="0"/>
                </a:moveTo>
                <a:lnTo>
                  <a:pt x="0" y="209963"/>
                </a:lnTo>
                <a:lnTo>
                  <a:pt x="6679325" y="209963"/>
                </a:lnTo>
                <a:lnTo>
                  <a:pt x="6679325" y="385726"/>
                </a:lnTo>
              </a:path>
            </a:pathLst>
          </a:custGeom>
          <a:noFill/>
          <a:ln w="38100"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85055" tIns="190779" rIns="3185056" bIns="190780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1500" b="1" kern="1200">
              <a:ln>
                <a:solidFill>
                  <a:sysClr val="windowText" lastClr="000000"/>
                </a:solidFill>
              </a:ln>
              <a:cs typeface="B Traffic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62998" y="2564904"/>
            <a:ext cx="1810115" cy="1352894"/>
          </a:xfrm>
          <a:custGeom>
            <a:avLst/>
            <a:gdLst>
              <a:gd name="connsiteX0" fmla="*/ 0 w 1810115"/>
              <a:gd name="connsiteY0" fmla="*/ 0 h 1352894"/>
              <a:gd name="connsiteX1" fmla="*/ 1810115 w 1810115"/>
              <a:gd name="connsiteY1" fmla="*/ 0 h 1352894"/>
              <a:gd name="connsiteX2" fmla="*/ 1810115 w 1810115"/>
              <a:gd name="connsiteY2" fmla="*/ 1352894 h 1352894"/>
              <a:gd name="connsiteX3" fmla="*/ 0 w 1810115"/>
              <a:gd name="connsiteY3" fmla="*/ 1352894 h 1352894"/>
              <a:gd name="connsiteX4" fmla="*/ 0 w 1810115"/>
              <a:gd name="connsiteY4" fmla="*/ 0 h 135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115" h="1352894">
                <a:moveTo>
                  <a:pt x="0" y="0"/>
                </a:moveTo>
                <a:lnTo>
                  <a:pt x="1810115" y="0"/>
                </a:lnTo>
                <a:lnTo>
                  <a:pt x="1810115" y="1352894"/>
                </a:lnTo>
                <a:lnTo>
                  <a:pt x="0" y="135289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4821541"/>
              <a:satOff val="-7234"/>
              <a:lumOff val="-1176"/>
              <a:alphaOff val="0"/>
            </a:schemeClr>
          </a:fillRef>
          <a:effectRef idx="1">
            <a:schemeClr val="accent3">
              <a:hueOff val="4821541"/>
              <a:satOff val="-7234"/>
              <a:lumOff val="-1176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ln/>
                <a:cs typeface="B Traffic" pitchFamily="2" charset="-78"/>
              </a:rPr>
              <a:t>4. </a:t>
            </a:r>
            <a:r>
              <a:rPr lang="fa-IR" sz="1500" b="1" kern="1200" dirty="0" smtClean="0">
                <a:cs typeface="B Traffic" pitchFamily="2" charset="-78"/>
              </a:rPr>
              <a:t>فضا سازی ، تشویق و ترغیب افراد </a:t>
            </a:r>
            <a:endParaRPr lang="fa-IR" sz="1500" b="1" kern="1200" dirty="0">
              <a:ln/>
              <a:cs typeface="B Traffic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658397" y="4964853"/>
            <a:ext cx="385726" cy="91440"/>
          </a:xfrm>
          <a:custGeom>
            <a:avLst/>
            <a:gdLst>
              <a:gd name="connsiteX0" fmla="*/ 385726 w 385726"/>
              <a:gd name="connsiteY0" fmla="*/ 45720 h 91440"/>
              <a:gd name="connsiteX1" fmla="*/ 0 w 385726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5726" h="91440">
                <a:moveTo>
                  <a:pt x="385726" y="45720"/>
                </a:moveTo>
                <a:lnTo>
                  <a:pt x="0" y="45720"/>
                </a:lnTo>
              </a:path>
            </a:pathLst>
          </a:custGeom>
          <a:noFill/>
          <a:ln w="38100"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5155" tIns="43636" rIns="195155" bIns="43637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1500" b="1" kern="1200">
              <a:ln>
                <a:solidFill>
                  <a:sysClr val="windowText" lastClr="000000"/>
                </a:solidFill>
              </a:ln>
              <a:cs typeface="B Traffic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7042323" y="4334125"/>
            <a:ext cx="1810115" cy="1352894"/>
          </a:xfrm>
          <a:custGeom>
            <a:avLst/>
            <a:gdLst>
              <a:gd name="connsiteX0" fmla="*/ 0 w 1810115"/>
              <a:gd name="connsiteY0" fmla="*/ 0 h 1352894"/>
              <a:gd name="connsiteX1" fmla="*/ 1810115 w 1810115"/>
              <a:gd name="connsiteY1" fmla="*/ 0 h 1352894"/>
              <a:gd name="connsiteX2" fmla="*/ 1810115 w 1810115"/>
              <a:gd name="connsiteY2" fmla="*/ 1352894 h 1352894"/>
              <a:gd name="connsiteX3" fmla="*/ 0 w 1810115"/>
              <a:gd name="connsiteY3" fmla="*/ 1352894 h 1352894"/>
              <a:gd name="connsiteX4" fmla="*/ 0 w 1810115"/>
              <a:gd name="connsiteY4" fmla="*/ 0 h 135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115" h="1352894">
                <a:moveTo>
                  <a:pt x="0" y="0"/>
                </a:moveTo>
                <a:lnTo>
                  <a:pt x="1810115" y="0"/>
                </a:lnTo>
                <a:lnTo>
                  <a:pt x="1810115" y="1352894"/>
                </a:lnTo>
                <a:lnTo>
                  <a:pt x="0" y="135289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6428722"/>
              <a:satOff val="-9646"/>
              <a:lumOff val="-1569"/>
              <a:alphaOff val="0"/>
            </a:schemeClr>
          </a:fillRef>
          <a:effectRef idx="1">
            <a:schemeClr val="accent3">
              <a:hueOff val="6428722"/>
              <a:satOff val="-9646"/>
              <a:lumOff val="-1569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ln/>
                <a:cs typeface="B Traffic" pitchFamily="2" charset="-78"/>
              </a:rPr>
              <a:t>5. </a:t>
            </a:r>
            <a:r>
              <a:rPr lang="fa-IR" sz="1500" b="1" kern="1200" dirty="0" smtClean="0">
                <a:cs typeface="B Traffic" pitchFamily="2" charset="-78"/>
              </a:rPr>
              <a:t>ارتباط گیری </a:t>
            </a:r>
            <a:endParaRPr lang="fa-IR" sz="1500" b="1" kern="1200" dirty="0">
              <a:ln/>
              <a:cs typeface="B Traffic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431955" y="4964853"/>
            <a:ext cx="385726" cy="91440"/>
          </a:xfrm>
          <a:custGeom>
            <a:avLst/>
            <a:gdLst>
              <a:gd name="connsiteX0" fmla="*/ 385726 w 385726"/>
              <a:gd name="connsiteY0" fmla="*/ 45720 h 91440"/>
              <a:gd name="connsiteX1" fmla="*/ 0 w 385726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5726" h="91440">
                <a:moveTo>
                  <a:pt x="385726" y="45720"/>
                </a:moveTo>
                <a:lnTo>
                  <a:pt x="0" y="45720"/>
                </a:lnTo>
              </a:path>
            </a:pathLst>
          </a:custGeom>
          <a:noFill/>
          <a:ln w="38100"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5155" tIns="43636" rIns="195155" bIns="43637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1500" b="1" kern="1200">
              <a:ln>
                <a:solidFill>
                  <a:sysClr val="windowText" lastClr="000000"/>
                </a:solidFill>
              </a:ln>
              <a:cs typeface="B Traffic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4815882" y="4334125"/>
            <a:ext cx="1810115" cy="1352894"/>
          </a:xfrm>
          <a:custGeom>
            <a:avLst/>
            <a:gdLst>
              <a:gd name="connsiteX0" fmla="*/ 0 w 1810115"/>
              <a:gd name="connsiteY0" fmla="*/ 0 h 1352894"/>
              <a:gd name="connsiteX1" fmla="*/ 1810115 w 1810115"/>
              <a:gd name="connsiteY1" fmla="*/ 0 h 1352894"/>
              <a:gd name="connsiteX2" fmla="*/ 1810115 w 1810115"/>
              <a:gd name="connsiteY2" fmla="*/ 1352894 h 1352894"/>
              <a:gd name="connsiteX3" fmla="*/ 0 w 1810115"/>
              <a:gd name="connsiteY3" fmla="*/ 1352894 h 1352894"/>
              <a:gd name="connsiteX4" fmla="*/ 0 w 1810115"/>
              <a:gd name="connsiteY4" fmla="*/ 0 h 135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115" h="1352894">
                <a:moveTo>
                  <a:pt x="0" y="0"/>
                </a:moveTo>
                <a:lnTo>
                  <a:pt x="1810115" y="0"/>
                </a:lnTo>
                <a:lnTo>
                  <a:pt x="1810115" y="1352894"/>
                </a:lnTo>
                <a:lnTo>
                  <a:pt x="0" y="135289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8035903"/>
              <a:satOff val="-12057"/>
              <a:lumOff val="-1961"/>
              <a:alphaOff val="0"/>
            </a:schemeClr>
          </a:fillRef>
          <a:effectRef idx="1">
            <a:schemeClr val="accent3">
              <a:hueOff val="8035903"/>
              <a:satOff val="-12057"/>
              <a:lumOff val="-1961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ln/>
                <a:cs typeface="B Traffic" pitchFamily="2" charset="-78"/>
              </a:rPr>
              <a:t>6. </a:t>
            </a:r>
            <a:r>
              <a:rPr lang="fa-IR" sz="1500" b="1" kern="1200" dirty="0" smtClean="0">
                <a:cs typeface="B Traffic" pitchFamily="2" charset="-78"/>
              </a:rPr>
              <a:t>تقویت علائق و ایجاد انگیزه</a:t>
            </a:r>
            <a:endParaRPr lang="fa-IR" sz="1500" b="1" kern="1200" dirty="0">
              <a:ln/>
              <a:cs typeface="B Traffic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2205514" y="4964853"/>
            <a:ext cx="385726" cy="91440"/>
          </a:xfrm>
          <a:custGeom>
            <a:avLst/>
            <a:gdLst>
              <a:gd name="connsiteX0" fmla="*/ 385726 w 385726"/>
              <a:gd name="connsiteY0" fmla="*/ 45720 h 91440"/>
              <a:gd name="connsiteX1" fmla="*/ 0 w 385726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5726" h="91440">
                <a:moveTo>
                  <a:pt x="385726" y="45720"/>
                </a:moveTo>
                <a:lnTo>
                  <a:pt x="0" y="45720"/>
                </a:lnTo>
              </a:path>
            </a:pathLst>
          </a:custGeom>
          <a:noFill/>
          <a:ln w="38100"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5155" tIns="43636" rIns="195155" bIns="43637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a-IR" sz="1500" b="1" kern="1200">
              <a:ln>
                <a:solidFill>
                  <a:sysClr val="windowText" lastClr="000000"/>
                </a:solidFill>
              </a:ln>
              <a:cs typeface="B Traffic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2589440" y="4334125"/>
            <a:ext cx="1810115" cy="1352894"/>
          </a:xfrm>
          <a:custGeom>
            <a:avLst/>
            <a:gdLst>
              <a:gd name="connsiteX0" fmla="*/ 0 w 1810115"/>
              <a:gd name="connsiteY0" fmla="*/ 0 h 1352894"/>
              <a:gd name="connsiteX1" fmla="*/ 1810115 w 1810115"/>
              <a:gd name="connsiteY1" fmla="*/ 0 h 1352894"/>
              <a:gd name="connsiteX2" fmla="*/ 1810115 w 1810115"/>
              <a:gd name="connsiteY2" fmla="*/ 1352894 h 1352894"/>
              <a:gd name="connsiteX3" fmla="*/ 0 w 1810115"/>
              <a:gd name="connsiteY3" fmla="*/ 1352894 h 1352894"/>
              <a:gd name="connsiteX4" fmla="*/ 0 w 1810115"/>
              <a:gd name="connsiteY4" fmla="*/ 0 h 135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115" h="1352894">
                <a:moveTo>
                  <a:pt x="0" y="0"/>
                </a:moveTo>
                <a:lnTo>
                  <a:pt x="1810115" y="0"/>
                </a:lnTo>
                <a:lnTo>
                  <a:pt x="1810115" y="1352894"/>
                </a:lnTo>
                <a:lnTo>
                  <a:pt x="0" y="135289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9643083"/>
              <a:satOff val="-14469"/>
              <a:lumOff val="-2353"/>
              <a:alphaOff val="0"/>
            </a:schemeClr>
          </a:fillRef>
          <a:effectRef idx="1">
            <a:schemeClr val="accent3">
              <a:hueOff val="9643083"/>
              <a:satOff val="-14469"/>
              <a:lumOff val="-2353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ln/>
                <a:cs typeface="B Traffic" pitchFamily="2" charset="-78"/>
              </a:rPr>
              <a:t>7. </a:t>
            </a:r>
            <a:r>
              <a:rPr lang="fa-IR" sz="1500" b="1" kern="1200" dirty="0" smtClean="0">
                <a:cs typeface="B Traffic" pitchFamily="2" charset="-78"/>
              </a:rPr>
              <a:t>دعوت به حضور در مجموعه</a:t>
            </a:r>
            <a:endParaRPr lang="fa-IR" sz="1500" b="1" kern="1200" dirty="0">
              <a:ln/>
              <a:cs typeface="B Traffic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62998" y="4334125"/>
            <a:ext cx="1810115" cy="1352894"/>
          </a:xfrm>
          <a:custGeom>
            <a:avLst/>
            <a:gdLst>
              <a:gd name="connsiteX0" fmla="*/ 0 w 1810115"/>
              <a:gd name="connsiteY0" fmla="*/ 0 h 1352894"/>
              <a:gd name="connsiteX1" fmla="*/ 1810115 w 1810115"/>
              <a:gd name="connsiteY1" fmla="*/ 0 h 1352894"/>
              <a:gd name="connsiteX2" fmla="*/ 1810115 w 1810115"/>
              <a:gd name="connsiteY2" fmla="*/ 1352894 h 1352894"/>
              <a:gd name="connsiteX3" fmla="*/ 0 w 1810115"/>
              <a:gd name="connsiteY3" fmla="*/ 1352894 h 1352894"/>
              <a:gd name="connsiteX4" fmla="*/ 0 w 1810115"/>
              <a:gd name="connsiteY4" fmla="*/ 0 h 135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115" h="1352894">
                <a:moveTo>
                  <a:pt x="0" y="0"/>
                </a:moveTo>
                <a:lnTo>
                  <a:pt x="1810115" y="0"/>
                </a:lnTo>
                <a:lnTo>
                  <a:pt x="1810115" y="1352894"/>
                </a:lnTo>
                <a:lnTo>
                  <a:pt x="0" y="1352894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11250264"/>
              <a:satOff val="-16880"/>
              <a:lumOff val="-2745"/>
              <a:alphaOff val="0"/>
            </a:schemeClr>
          </a:fillRef>
          <a:effectRef idx="1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6667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500" b="1" kern="1200" dirty="0" smtClean="0">
                <a:cs typeface="B Traffic" pitchFamily="2" charset="-78"/>
              </a:rPr>
              <a:t>ورود به مرحله تثبیت </a:t>
            </a:r>
            <a:endParaRPr lang="fa-IR" sz="1500" b="1" kern="1200" dirty="0">
              <a:ln/>
              <a:cs typeface="B Traffic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5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379528" y="714356"/>
            <a:ext cx="89119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fa-IR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1. احصاء </a:t>
            </a:r>
            <a:r>
              <a:rPr lang="fa-IR" sz="40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محیط های گروه های هدف </a:t>
            </a:r>
            <a:endParaRPr lang="fa-IR" sz="4000" b="1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  <a:p>
            <a:pPr lvl="0"/>
            <a:r>
              <a:rPr lang="fa-IR" sz="2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(</a:t>
            </a:r>
            <a:r>
              <a:rPr lang="fa-IR" sz="28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شناسایی و بررسی اماکن جمعیت هدف)</a:t>
            </a:r>
          </a:p>
          <a:p>
            <a:endParaRPr lang="en-US" sz="4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11" name="AutoShape 39"/>
          <p:cNvSpPr>
            <a:spLocks noChangeArrowheads="1"/>
          </p:cNvSpPr>
          <p:nvPr/>
        </p:nvSpPr>
        <p:spPr bwMode="gray">
          <a:xfrm>
            <a:off x="467544" y="5225256"/>
            <a:ext cx="7999362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سطح فرهنگی آن متناسب با سطح فرهنگی عموم افراد پایگاه باشد.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12" name="AutoShape 40"/>
          <p:cNvSpPr>
            <a:spLocks noChangeArrowheads="1"/>
          </p:cNvSpPr>
          <p:nvPr/>
        </p:nvSpPr>
        <p:spPr bwMode="gray">
          <a:xfrm>
            <a:off x="467544" y="4222279"/>
            <a:ext cx="7967612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در 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حوزه استحفاظی پایگاه باشند </a:t>
            </a:r>
            <a:endParaRPr lang="fa-IR" sz="2400" b="1" dirty="0">
              <a:ln/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13" name="AutoShape 41"/>
          <p:cNvSpPr>
            <a:spLocks noChangeArrowheads="1"/>
          </p:cNvSpPr>
          <p:nvPr/>
        </p:nvSpPr>
        <p:spPr bwMode="gray">
          <a:xfrm>
            <a:off x="467544" y="3212976"/>
            <a:ext cx="7967612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دارای 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قابلیت و شرایط حضور برای دعوت به پایگاه و مسجد</a:t>
            </a:r>
            <a:endParaRPr lang="fa-IR" sz="2400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14" name="AutoShape 42"/>
          <p:cNvSpPr>
            <a:spLocks noChangeArrowheads="1"/>
          </p:cNvSpPr>
          <p:nvPr/>
        </p:nvSpPr>
        <p:spPr bwMode="gray">
          <a:xfrm>
            <a:off x="467544" y="2276872"/>
            <a:ext cx="7980312" cy="50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دارای 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جمعیت قابل توجه</a:t>
            </a:r>
            <a:endParaRPr lang="fa-IR" sz="2400" b="1" dirty="0">
              <a:ln/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8295456" y="2365772"/>
            <a:ext cx="381000" cy="381000"/>
            <a:chOff x="2078" y="1680"/>
            <a:chExt cx="1615" cy="1615"/>
          </a:xfrm>
        </p:grpSpPr>
        <p:sp>
          <p:nvSpPr>
            <p:cNvPr id="16" name="Oval 4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/>
              <a:endParaRPr lang="fa-IR"/>
            </a:p>
          </p:txBody>
        </p:sp>
        <p:sp>
          <p:nvSpPr>
            <p:cNvPr id="17" name="Oval 4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/>
              <a:endParaRPr lang="fa-IR"/>
            </a:p>
          </p:txBody>
        </p:sp>
        <p:sp>
          <p:nvSpPr>
            <p:cNvPr id="18" name="Oval 4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rtl="0">
                <a:defRPr/>
              </a:pPr>
              <a:endParaRPr lang="fa-IR">
                <a:cs typeface="+mn-cs"/>
              </a:endParaRPr>
            </a:p>
          </p:txBody>
        </p:sp>
        <p:sp>
          <p:nvSpPr>
            <p:cNvPr id="19" name="Oval 4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fa-IR"/>
            </a:p>
          </p:txBody>
        </p:sp>
        <p:sp>
          <p:nvSpPr>
            <p:cNvPr id="20" name="Oval 4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rtl="0">
                <a:defRPr/>
              </a:pPr>
              <a:endParaRPr lang="fa-IR">
                <a:cs typeface="+mn-cs"/>
              </a:endParaRPr>
            </a:p>
          </p:txBody>
        </p:sp>
        <p:sp>
          <p:nvSpPr>
            <p:cNvPr id="21" name="Oval 4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fa-IR"/>
            </a:p>
          </p:txBody>
        </p:sp>
      </p:grpSp>
      <p:grpSp>
        <p:nvGrpSpPr>
          <p:cNvPr id="22" name="Group 50"/>
          <p:cNvGrpSpPr>
            <a:grpSpLocks/>
          </p:cNvGrpSpPr>
          <p:nvPr/>
        </p:nvGrpSpPr>
        <p:grpSpPr bwMode="auto">
          <a:xfrm>
            <a:off x="8295456" y="3319339"/>
            <a:ext cx="381000" cy="381000"/>
            <a:chOff x="2078" y="1680"/>
            <a:chExt cx="1615" cy="1615"/>
          </a:xfrm>
        </p:grpSpPr>
        <p:sp>
          <p:nvSpPr>
            <p:cNvPr id="23" name="Oval 5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/>
              <a:endParaRPr lang="fa-IR"/>
            </a:p>
          </p:txBody>
        </p:sp>
        <p:sp>
          <p:nvSpPr>
            <p:cNvPr id="24" name="Oval 5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/>
              <a:endParaRPr lang="fa-IR"/>
            </a:p>
          </p:txBody>
        </p:sp>
        <p:sp>
          <p:nvSpPr>
            <p:cNvPr id="25" name="Oval 5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rtl="0">
                <a:defRPr/>
              </a:pPr>
              <a:endParaRPr lang="fa-IR">
                <a:cs typeface="+mn-cs"/>
              </a:endParaRPr>
            </a:p>
          </p:txBody>
        </p:sp>
        <p:sp>
          <p:nvSpPr>
            <p:cNvPr id="26" name="Oval 5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fa-IR"/>
            </a:p>
          </p:txBody>
        </p:sp>
        <p:sp>
          <p:nvSpPr>
            <p:cNvPr id="27" name="Oval 5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rtl="0">
                <a:defRPr/>
              </a:pPr>
              <a:endParaRPr lang="fa-IR">
                <a:cs typeface="+mn-cs"/>
              </a:endParaRPr>
            </a:p>
          </p:txBody>
        </p:sp>
        <p:sp>
          <p:nvSpPr>
            <p:cNvPr id="28" name="Oval 5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fa-IR"/>
            </a:p>
          </p:txBody>
        </p:sp>
      </p:grpSp>
      <p:grpSp>
        <p:nvGrpSpPr>
          <p:cNvPr id="29" name="Group 57"/>
          <p:cNvGrpSpPr>
            <a:grpSpLocks/>
          </p:cNvGrpSpPr>
          <p:nvPr/>
        </p:nvGrpSpPr>
        <p:grpSpPr bwMode="auto">
          <a:xfrm>
            <a:off x="8295456" y="4298479"/>
            <a:ext cx="381000" cy="381000"/>
            <a:chOff x="2078" y="1680"/>
            <a:chExt cx="1615" cy="1615"/>
          </a:xfrm>
        </p:grpSpPr>
        <p:sp>
          <p:nvSpPr>
            <p:cNvPr id="30" name="Oval 5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/>
              <a:endParaRPr lang="fa-IR"/>
            </a:p>
          </p:txBody>
        </p:sp>
        <p:sp>
          <p:nvSpPr>
            <p:cNvPr id="31" name="Oval 5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/>
              <a:endParaRPr lang="fa-IR"/>
            </a:p>
          </p:txBody>
        </p:sp>
        <p:sp>
          <p:nvSpPr>
            <p:cNvPr id="32" name="Oval 6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rtl="0">
                <a:defRPr/>
              </a:pPr>
              <a:endParaRPr lang="fa-IR">
                <a:cs typeface="+mn-cs"/>
              </a:endParaRPr>
            </a:p>
          </p:txBody>
        </p:sp>
        <p:sp>
          <p:nvSpPr>
            <p:cNvPr id="33" name="Oval 6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fa-IR"/>
            </a:p>
          </p:txBody>
        </p:sp>
        <p:sp>
          <p:nvSpPr>
            <p:cNvPr id="34" name="Oval 62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rtl="0">
                <a:defRPr/>
              </a:pPr>
              <a:endParaRPr lang="fa-IR">
                <a:cs typeface="+mn-cs"/>
              </a:endParaRPr>
            </a:p>
          </p:txBody>
        </p:sp>
        <p:sp>
          <p:nvSpPr>
            <p:cNvPr id="35" name="Oval 6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fa-IR"/>
            </a:p>
          </p:txBody>
        </p:sp>
      </p:grpSp>
      <p:grpSp>
        <p:nvGrpSpPr>
          <p:cNvPr id="36" name="Group 64"/>
          <p:cNvGrpSpPr>
            <a:grpSpLocks/>
          </p:cNvGrpSpPr>
          <p:nvPr/>
        </p:nvGrpSpPr>
        <p:grpSpPr bwMode="auto">
          <a:xfrm>
            <a:off x="8295456" y="5326856"/>
            <a:ext cx="381000" cy="381000"/>
            <a:chOff x="2078" y="1680"/>
            <a:chExt cx="1615" cy="1615"/>
          </a:xfrm>
        </p:grpSpPr>
        <p:sp>
          <p:nvSpPr>
            <p:cNvPr id="37" name="Oval 6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/>
              <a:endParaRPr lang="fa-IR"/>
            </a:p>
          </p:txBody>
        </p:sp>
        <p:sp>
          <p:nvSpPr>
            <p:cNvPr id="38" name="Oval 6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/>
              <a:endParaRPr lang="fa-IR"/>
            </a:p>
          </p:txBody>
        </p:sp>
        <p:sp>
          <p:nvSpPr>
            <p:cNvPr id="39" name="Oval 6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rtl="0">
                <a:defRPr/>
              </a:pPr>
              <a:endParaRPr lang="fa-IR">
                <a:cs typeface="+mn-cs"/>
              </a:endParaRPr>
            </a:p>
          </p:txBody>
        </p:sp>
        <p:sp>
          <p:nvSpPr>
            <p:cNvPr id="40" name="Oval 6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l" rtl="0"/>
              <a:endParaRPr lang="fa-IR"/>
            </a:p>
          </p:txBody>
        </p:sp>
        <p:sp>
          <p:nvSpPr>
            <p:cNvPr id="41" name="Oval 6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rtl="0">
                <a:defRPr/>
              </a:pPr>
              <a:endParaRPr lang="fa-IR">
                <a:cs typeface="+mn-cs"/>
              </a:endParaRPr>
            </a:p>
          </p:txBody>
        </p:sp>
        <p:sp>
          <p:nvSpPr>
            <p:cNvPr id="42" name="Oval 7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45326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l" rtl="0"/>
              <a:endParaRPr lang="fa-IR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6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995936" y="638256"/>
            <a:ext cx="448071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4000" b="1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2. شناسایی افراد مستعد</a:t>
            </a:r>
            <a:endParaRPr lang="en-US" sz="4000" b="1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7440026" y="1346579"/>
            <a:ext cx="516350" cy="737643"/>
          </a:xfrm>
          <a:custGeom>
            <a:avLst/>
            <a:gdLst>
              <a:gd name="connsiteX0" fmla="*/ 0 w 737642"/>
              <a:gd name="connsiteY0" fmla="*/ 0 h 516349"/>
              <a:gd name="connsiteX1" fmla="*/ 479468 w 737642"/>
              <a:gd name="connsiteY1" fmla="*/ 0 h 516349"/>
              <a:gd name="connsiteX2" fmla="*/ 737642 w 737642"/>
              <a:gd name="connsiteY2" fmla="*/ 258175 h 516349"/>
              <a:gd name="connsiteX3" fmla="*/ 479468 w 737642"/>
              <a:gd name="connsiteY3" fmla="*/ 516349 h 516349"/>
              <a:gd name="connsiteX4" fmla="*/ 0 w 737642"/>
              <a:gd name="connsiteY4" fmla="*/ 516349 h 516349"/>
              <a:gd name="connsiteX5" fmla="*/ 258175 w 737642"/>
              <a:gd name="connsiteY5" fmla="*/ 258175 h 516349"/>
              <a:gd name="connsiteX6" fmla="*/ 0 w 737642"/>
              <a:gd name="connsiteY6" fmla="*/ 0 h 5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7642" h="516349">
                <a:moveTo>
                  <a:pt x="737641" y="0"/>
                </a:moveTo>
                <a:lnTo>
                  <a:pt x="737641" y="335627"/>
                </a:lnTo>
                <a:lnTo>
                  <a:pt x="368820" y="516349"/>
                </a:lnTo>
                <a:lnTo>
                  <a:pt x="1" y="335627"/>
                </a:lnTo>
                <a:lnTo>
                  <a:pt x="1" y="0"/>
                </a:lnTo>
                <a:lnTo>
                  <a:pt x="368820" y="180722"/>
                </a:lnTo>
                <a:lnTo>
                  <a:pt x="737641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1" tIns="268336" rIns="10160" bIns="268334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Traffic" pitchFamily="2" charset="-78"/>
              </a:rPr>
              <a:t>1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99588" y="1346581"/>
            <a:ext cx="7140437" cy="479720"/>
          </a:xfrm>
          <a:custGeom>
            <a:avLst/>
            <a:gdLst>
              <a:gd name="connsiteX0" fmla="*/ 79955 w 479719"/>
              <a:gd name="connsiteY0" fmla="*/ 0 h 7140437"/>
              <a:gd name="connsiteX1" fmla="*/ 399764 w 479719"/>
              <a:gd name="connsiteY1" fmla="*/ 0 h 7140437"/>
              <a:gd name="connsiteX2" fmla="*/ 479719 w 479719"/>
              <a:gd name="connsiteY2" fmla="*/ 79955 h 7140437"/>
              <a:gd name="connsiteX3" fmla="*/ 479719 w 479719"/>
              <a:gd name="connsiteY3" fmla="*/ 7140437 h 7140437"/>
              <a:gd name="connsiteX4" fmla="*/ 479719 w 479719"/>
              <a:gd name="connsiteY4" fmla="*/ 7140437 h 7140437"/>
              <a:gd name="connsiteX5" fmla="*/ 0 w 479719"/>
              <a:gd name="connsiteY5" fmla="*/ 7140437 h 7140437"/>
              <a:gd name="connsiteX6" fmla="*/ 0 w 479719"/>
              <a:gd name="connsiteY6" fmla="*/ 7140437 h 7140437"/>
              <a:gd name="connsiteX7" fmla="*/ 0 w 479719"/>
              <a:gd name="connsiteY7" fmla="*/ 79955 h 7140437"/>
              <a:gd name="connsiteX8" fmla="*/ 79955 w 479719"/>
              <a:gd name="connsiteY8" fmla="*/ 0 h 714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9719" h="7140437">
                <a:moveTo>
                  <a:pt x="0" y="5950332"/>
                </a:moveTo>
                <a:lnTo>
                  <a:pt x="0" y="1190105"/>
                </a:lnTo>
                <a:cubicBezTo>
                  <a:pt x="0" y="532831"/>
                  <a:pt x="2405" y="7"/>
                  <a:pt x="5372" y="7"/>
                </a:cubicBezTo>
                <a:lnTo>
                  <a:pt x="479719" y="7"/>
                </a:lnTo>
                <a:lnTo>
                  <a:pt x="479719" y="7"/>
                </a:lnTo>
                <a:lnTo>
                  <a:pt x="479719" y="7140430"/>
                </a:lnTo>
                <a:lnTo>
                  <a:pt x="479719" y="7140430"/>
                </a:lnTo>
                <a:lnTo>
                  <a:pt x="5372" y="7140430"/>
                </a:lnTo>
                <a:cubicBezTo>
                  <a:pt x="2405" y="7140430"/>
                  <a:pt x="0" y="6607606"/>
                  <a:pt x="0" y="5950332"/>
                </a:cubicBez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78" tIns="33578" rIns="113792" bIns="33579" numCol="1" spcCol="1270" anchor="ctr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b="1" kern="1200" dirty="0" smtClean="0">
                <a:cs typeface="B Traffic" pitchFamily="2" charset="-78"/>
              </a:rPr>
              <a:t>حضور تیم جذب در مراکز و محیط های جمعیت هدف 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440026" y="2011055"/>
            <a:ext cx="516350" cy="737643"/>
          </a:xfrm>
          <a:custGeom>
            <a:avLst/>
            <a:gdLst>
              <a:gd name="connsiteX0" fmla="*/ 0 w 737642"/>
              <a:gd name="connsiteY0" fmla="*/ 0 h 516349"/>
              <a:gd name="connsiteX1" fmla="*/ 479468 w 737642"/>
              <a:gd name="connsiteY1" fmla="*/ 0 h 516349"/>
              <a:gd name="connsiteX2" fmla="*/ 737642 w 737642"/>
              <a:gd name="connsiteY2" fmla="*/ 258175 h 516349"/>
              <a:gd name="connsiteX3" fmla="*/ 479468 w 737642"/>
              <a:gd name="connsiteY3" fmla="*/ 516349 h 516349"/>
              <a:gd name="connsiteX4" fmla="*/ 0 w 737642"/>
              <a:gd name="connsiteY4" fmla="*/ 516349 h 516349"/>
              <a:gd name="connsiteX5" fmla="*/ 258175 w 737642"/>
              <a:gd name="connsiteY5" fmla="*/ 258175 h 516349"/>
              <a:gd name="connsiteX6" fmla="*/ 0 w 737642"/>
              <a:gd name="connsiteY6" fmla="*/ 0 h 5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7642" h="516349">
                <a:moveTo>
                  <a:pt x="737641" y="0"/>
                </a:moveTo>
                <a:lnTo>
                  <a:pt x="737641" y="335627"/>
                </a:lnTo>
                <a:lnTo>
                  <a:pt x="368820" y="516349"/>
                </a:lnTo>
                <a:lnTo>
                  <a:pt x="1" y="335627"/>
                </a:lnTo>
                <a:lnTo>
                  <a:pt x="1" y="0"/>
                </a:lnTo>
                <a:lnTo>
                  <a:pt x="368820" y="180722"/>
                </a:lnTo>
                <a:lnTo>
                  <a:pt x="737641" y="0"/>
                </a:lnTo>
                <a:close/>
              </a:path>
            </a:pathLst>
          </a:custGeom>
        </p:spPr>
        <p:style>
          <a:lnRef idx="2">
            <a:schemeClr val="accent4">
              <a:hueOff val="-637824"/>
              <a:satOff val="3843"/>
              <a:lumOff val="308"/>
              <a:alphaOff val="0"/>
            </a:schemeClr>
          </a:lnRef>
          <a:fillRef idx="1">
            <a:schemeClr val="accent4">
              <a:hueOff val="-637824"/>
              <a:satOff val="3843"/>
              <a:lumOff val="308"/>
              <a:alphaOff val="0"/>
            </a:schemeClr>
          </a:fillRef>
          <a:effectRef idx="0">
            <a:schemeClr val="accent4">
              <a:hueOff val="-637824"/>
              <a:satOff val="3843"/>
              <a:lumOff val="30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1" tIns="268336" rIns="10160" bIns="268334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Traffic" pitchFamily="2" charset="-78"/>
              </a:rPr>
              <a:t>2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99588" y="2011057"/>
            <a:ext cx="7140437" cy="479468"/>
          </a:xfrm>
          <a:custGeom>
            <a:avLst/>
            <a:gdLst>
              <a:gd name="connsiteX0" fmla="*/ 79913 w 479467"/>
              <a:gd name="connsiteY0" fmla="*/ 0 h 7140437"/>
              <a:gd name="connsiteX1" fmla="*/ 399554 w 479467"/>
              <a:gd name="connsiteY1" fmla="*/ 0 h 7140437"/>
              <a:gd name="connsiteX2" fmla="*/ 479467 w 479467"/>
              <a:gd name="connsiteY2" fmla="*/ 79913 h 7140437"/>
              <a:gd name="connsiteX3" fmla="*/ 479467 w 479467"/>
              <a:gd name="connsiteY3" fmla="*/ 7140437 h 7140437"/>
              <a:gd name="connsiteX4" fmla="*/ 479467 w 479467"/>
              <a:gd name="connsiteY4" fmla="*/ 7140437 h 7140437"/>
              <a:gd name="connsiteX5" fmla="*/ 0 w 479467"/>
              <a:gd name="connsiteY5" fmla="*/ 7140437 h 7140437"/>
              <a:gd name="connsiteX6" fmla="*/ 0 w 479467"/>
              <a:gd name="connsiteY6" fmla="*/ 7140437 h 7140437"/>
              <a:gd name="connsiteX7" fmla="*/ 0 w 479467"/>
              <a:gd name="connsiteY7" fmla="*/ 79913 h 7140437"/>
              <a:gd name="connsiteX8" fmla="*/ 79913 w 479467"/>
              <a:gd name="connsiteY8" fmla="*/ 0 h 714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9467" h="7140437">
                <a:moveTo>
                  <a:pt x="0" y="5950332"/>
                </a:moveTo>
                <a:lnTo>
                  <a:pt x="0" y="1190105"/>
                </a:lnTo>
                <a:cubicBezTo>
                  <a:pt x="0" y="532828"/>
                  <a:pt x="2402" y="7"/>
                  <a:pt x="5366" y="7"/>
                </a:cubicBezTo>
                <a:lnTo>
                  <a:pt x="479467" y="7"/>
                </a:lnTo>
                <a:lnTo>
                  <a:pt x="479467" y="7"/>
                </a:lnTo>
                <a:lnTo>
                  <a:pt x="479467" y="7140430"/>
                </a:lnTo>
                <a:lnTo>
                  <a:pt x="479467" y="7140430"/>
                </a:lnTo>
                <a:lnTo>
                  <a:pt x="5366" y="7140430"/>
                </a:lnTo>
                <a:cubicBezTo>
                  <a:pt x="2402" y="7140430"/>
                  <a:pt x="0" y="6607609"/>
                  <a:pt x="0" y="5950332"/>
                </a:cubicBezTo>
                <a:close/>
              </a:path>
            </a:pathLst>
          </a:custGeom>
        </p:spPr>
        <p:style>
          <a:lnRef idx="2">
            <a:schemeClr val="accent4">
              <a:hueOff val="-637824"/>
              <a:satOff val="3843"/>
              <a:lumOff val="308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66" tIns="33566" rIns="113792" bIns="33567" numCol="1" spcCol="1270" anchor="ctr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b="1" kern="1200" smtClean="0">
                <a:cs typeface="B Traffic" pitchFamily="2" charset="-78"/>
              </a:rPr>
              <a:t>استفاده از ظرفیت مسئولین محیط های جمعیت هدف 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40026" y="2675531"/>
            <a:ext cx="516350" cy="737643"/>
          </a:xfrm>
          <a:custGeom>
            <a:avLst/>
            <a:gdLst>
              <a:gd name="connsiteX0" fmla="*/ 0 w 737642"/>
              <a:gd name="connsiteY0" fmla="*/ 0 h 516349"/>
              <a:gd name="connsiteX1" fmla="*/ 479468 w 737642"/>
              <a:gd name="connsiteY1" fmla="*/ 0 h 516349"/>
              <a:gd name="connsiteX2" fmla="*/ 737642 w 737642"/>
              <a:gd name="connsiteY2" fmla="*/ 258175 h 516349"/>
              <a:gd name="connsiteX3" fmla="*/ 479468 w 737642"/>
              <a:gd name="connsiteY3" fmla="*/ 516349 h 516349"/>
              <a:gd name="connsiteX4" fmla="*/ 0 w 737642"/>
              <a:gd name="connsiteY4" fmla="*/ 516349 h 516349"/>
              <a:gd name="connsiteX5" fmla="*/ 258175 w 737642"/>
              <a:gd name="connsiteY5" fmla="*/ 258175 h 516349"/>
              <a:gd name="connsiteX6" fmla="*/ 0 w 737642"/>
              <a:gd name="connsiteY6" fmla="*/ 0 h 5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7642" h="516349">
                <a:moveTo>
                  <a:pt x="737641" y="0"/>
                </a:moveTo>
                <a:lnTo>
                  <a:pt x="737641" y="335627"/>
                </a:lnTo>
                <a:lnTo>
                  <a:pt x="368820" y="516349"/>
                </a:lnTo>
                <a:lnTo>
                  <a:pt x="1" y="335627"/>
                </a:lnTo>
                <a:lnTo>
                  <a:pt x="1" y="0"/>
                </a:lnTo>
                <a:lnTo>
                  <a:pt x="368820" y="180722"/>
                </a:lnTo>
                <a:lnTo>
                  <a:pt x="737641" y="0"/>
                </a:lnTo>
                <a:close/>
              </a:path>
            </a:pathLst>
          </a:custGeom>
        </p:spPr>
        <p:style>
          <a:lnRef idx="2">
            <a:schemeClr val="accent4">
              <a:hueOff val="-1275649"/>
              <a:satOff val="7685"/>
              <a:lumOff val="616"/>
              <a:alphaOff val="0"/>
            </a:schemeClr>
          </a:lnRef>
          <a:fillRef idx="1">
            <a:schemeClr val="accent4">
              <a:hueOff val="-1275649"/>
              <a:satOff val="7685"/>
              <a:lumOff val="616"/>
              <a:alphaOff val="0"/>
            </a:schemeClr>
          </a:fillRef>
          <a:effectRef idx="0">
            <a:schemeClr val="accent4">
              <a:hueOff val="-1275649"/>
              <a:satOff val="7685"/>
              <a:lumOff val="61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1" tIns="268336" rIns="10160" bIns="268334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Traffic" pitchFamily="2" charset="-78"/>
              </a:rPr>
              <a:t>3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99588" y="2675533"/>
            <a:ext cx="7140437" cy="479468"/>
          </a:xfrm>
          <a:custGeom>
            <a:avLst/>
            <a:gdLst>
              <a:gd name="connsiteX0" fmla="*/ 79913 w 479467"/>
              <a:gd name="connsiteY0" fmla="*/ 0 h 7140437"/>
              <a:gd name="connsiteX1" fmla="*/ 399554 w 479467"/>
              <a:gd name="connsiteY1" fmla="*/ 0 h 7140437"/>
              <a:gd name="connsiteX2" fmla="*/ 479467 w 479467"/>
              <a:gd name="connsiteY2" fmla="*/ 79913 h 7140437"/>
              <a:gd name="connsiteX3" fmla="*/ 479467 w 479467"/>
              <a:gd name="connsiteY3" fmla="*/ 7140437 h 7140437"/>
              <a:gd name="connsiteX4" fmla="*/ 479467 w 479467"/>
              <a:gd name="connsiteY4" fmla="*/ 7140437 h 7140437"/>
              <a:gd name="connsiteX5" fmla="*/ 0 w 479467"/>
              <a:gd name="connsiteY5" fmla="*/ 7140437 h 7140437"/>
              <a:gd name="connsiteX6" fmla="*/ 0 w 479467"/>
              <a:gd name="connsiteY6" fmla="*/ 7140437 h 7140437"/>
              <a:gd name="connsiteX7" fmla="*/ 0 w 479467"/>
              <a:gd name="connsiteY7" fmla="*/ 79913 h 7140437"/>
              <a:gd name="connsiteX8" fmla="*/ 79913 w 479467"/>
              <a:gd name="connsiteY8" fmla="*/ 0 h 714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9467" h="7140437">
                <a:moveTo>
                  <a:pt x="0" y="5950332"/>
                </a:moveTo>
                <a:lnTo>
                  <a:pt x="0" y="1190105"/>
                </a:lnTo>
                <a:cubicBezTo>
                  <a:pt x="0" y="532828"/>
                  <a:pt x="2402" y="7"/>
                  <a:pt x="5366" y="7"/>
                </a:cubicBezTo>
                <a:lnTo>
                  <a:pt x="479467" y="7"/>
                </a:lnTo>
                <a:lnTo>
                  <a:pt x="479467" y="7"/>
                </a:lnTo>
                <a:lnTo>
                  <a:pt x="479467" y="7140430"/>
                </a:lnTo>
                <a:lnTo>
                  <a:pt x="479467" y="7140430"/>
                </a:lnTo>
                <a:lnTo>
                  <a:pt x="5366" y="7140430"/>
                </a:lnTo>
                <a:cubicBezTo>
                  <a:pt x="2402" y="7140430"/>
                  <a:pt x="0" y="6607609"/>
                  <a:pt x="0" y="5950332"/>
                </a:cubicBezTo>
                <a:close/>
              </a:path>
            </a:pathLst>
          </a:custGeom>
        </p:spPr>
        <p:style>
          <a:lnRef idx="2">
            <a:schemeClr val="accent4">
              <a:hueOff val="-1275649"/>
              <a:satOff val="7685"/>
              <a:lumOff val="61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66" tIns="33566" rIns="113792" bIns="33567" numCol="1" spcCol="1270" anchor="ctr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b="1" kern="1200" smtClean="0">
                <a:cs typeface="B Traffic" pitchFamily="2" charset="-78"/>
              </a:rPr>
              <a:t>استفاده از ظرفیت های بسیج 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7440026" y="3340008"/>
            <a:ext cx="516350" cy="737643"/>
          </a:xfrm>
          <a:custGeom>
            <a:avLst/>
            <a:gdLst>
              <a:gd name="connsiteX0" fmla="*/ 0 w 737642"/>
              <a:gd name="connsiteY0" fmla="*/ 0 h 516349"/>
              <a:gd name="connsiteX1" fmla="*/ 479468 w 737642"/>
              <a:gd name="connsiteY1" fmla="*/ 0 h 516349"/>
              <a:gd name="connsiteX2" fmla="*/ 737642 w 737642"/>
              <a:gd name="connsiteY2" fmla="*/ 258175 h 516349"/>
              <a:gd name="connsiteX3" fmla="*/ 479468 w 737642"/>
              <a:gd name="connsiteY3" fmla="*/ 516349 h 516349"/>
              <a:gd name="connsiteX4" fmla="*/ 0 w 737642"/>
              <a:gd name="connsiteY4" fmla="*/ 516349 h 516349"/>
              <a:gd name="connsiteX5" fmla="*/ 258175 w 737642"/>
              <a:gd name="connsiteY5" fmla="*/ 258175 h 516349"/>
              <a:gd name="connsiteX6" fmla="*/ 0 w 737642"/>
              <a:gd name="connsiteY6" fmla="*/ 0 h 5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7642" h="516349">
                <a:moveTo>
                  <a:pt x="737641" y="0"/>
                </a:moveTo>
                <a:lnTo>
                  <a:pt x="737641" y="335627"/>
                </a:lnTo>
                <a:lnTo>
                  <a:pt x="368820" y="516349"/>
                </a:lnTo>
                <a:lnTo>
                  <a:pt x="1" y="335627"/>
                </a:lnTo>
                <a:lnTo>
                  <a:pt x="1" y="0"/>
                </a:lnTo>
                <a:lnTo>
                  <a:pt x="368820" y="180722"/>
                </a:lnTo>
                <a:lnTo>
                  <a:pt x="737641" y="0"/>
                </a:lnTo>
                <a:close/>
              </a:path>
            </a:pathLst>
          </a:custGeom>
        </p:spPr>
        <p:style>
          <a:lnRef idx="2">
            <a:schemeClr val="accent4">
              <a:hueOff val="-1913473"/>
              <a:satOff val="11528"/>
              <a:lumOff val="924"/>
              <a:alphaOff val="0"/>
            </a:schemeClr>
          </a:lnRef>
          <a:fillRef idx="1">
            <a:schemeClr val="accent4">
              <a:hueOff val="-1913473"/>
              <a:satOff val="11528"/>
              <a:lumOff val="924"/>
              <a:alphaOff val="0"/>
            </a:schemeClr>
          </a:fillRef>
          <a:effectRef idx="0">
            <a:schemeClr val="accent4">
              <a:hueOff val="-1913473"/>
              <a:satOff val="11528"/>
              <a:lumOff val="92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1" tIns="268336" rIns="10160" bIns="268334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Traffic" pitchFamily="2" charset="-78"/>
              </a:rPr>
              <a:t>4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99588" y="3340009"/>
            <a:ext cx="7140437" cy="479468"/>
          </a:xfrm>
          <a:custGeom>
            <a:avLst/>
            <a:gdLst>
              <a:gd name="connsiteX0" fmla="*/ 79913 w 479467"/>
              <a:gd name="connsiteY0" fmla="*/ 0 h 7140437"/>
              <a:gd name="connsiteX1" fmla="*/ 399554 w 479467"/>
              <a:gd name="connsiteY1" fmla="*/ 0 h 7140437"/>
              <a:gd name="connsiteX2" fmla="*/ 479467 w 479467"/>
              <a:gd name="connsiteY2" fmla="*/ 79913 h 7140437"/>
              <a:gd name="connsiteX3" fmla="*/ 479467 w 479467"/>
              <a:gd name="connsiteY3" fmla="*/ 7140437 h 7140437"/>
              <a:gd name="connsiteX4" fmla="*/ 479467 w 479467"/>
              <a:gd name="connsiteY4" fmla="*/ 7140437 h 7140437"/>
              <a:gd name="connsiteX5" fmla="*/ 0 w 479467"/>
              <a:gd name="connsiteY5" fmla="*/ 7140437 h 7140437"/>
              <a:gd name="connsiteX6" fmla="*/ 0 w 479467"/>
              <a:gd name="connsiteY6" fmla="*/ 7140437 h 7140437"/>
              <a:gd name="connsiteX7" fmla="*/ 0 w 479467"/>
              <a:gd name="connsiteY7" fmla="*/ 79913 h 7140437"/>
              <a:gd name="connsiteX8" fmla="*/ 79913 w 479467"/>
              <a:gd name="connsiteY8" fmla="*/ 0 h 714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9467" h="7140437">
                <a:moveTo>
                  <a:pt x="0" y="5950332"/>
                </a:moveTo>
                <a:lnTo>
                  <a:pt x="0" y="1190105"/>
                </a:lnTo>
                <a:cubicBezTo>
                  <a:pt x="0" y="532828"/>
                  <a:pt x="2402" y="7"/>
                  <a:pt x="5366" y="7"/>
                </a:cubicBezTo>
                <a:lnTo>
                  <a:pt x="479467" y="7"/>
                </a:lnTo>
                <a:lnTo>
                  <a:pt x="479467" y="7"/>
                </a:lnTo>
                <a:lnTo>
                  <a:pt x="479467" y="7140430"/>
                </a:lnTo>
                <a:lnTo>
                  <a:pt x="479467" y="7140430"/>
                </a:lnTo>
                <a:lnTo>
                  <a:pt x="5366" y="7140430"/>
                </a:lnTo>
                <a:cubicBezTo>
                  <a:pt x="2402" y="7140430"/>
                  <a:pt x="0" y="6607609"/>
                  <a:pt x="0" y="5950332"/>
                </a:cubicBezTo>
                <a:close/>
              </a:path>
            </a:pathLst>
          </a:custGeom>
        </p:spPr>
        <p:style>
          <a:lnRef idx="2">
            <a:schemeClr val="accent4">
              <a:hueOff val="-1913473"/>
              <a:satOff val="11528"/>
              <a:lumOff val="924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66" tIns="33566" rIns="113792" bIns="33567" numCol="1" spcCol="1270" anchor="ctr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b="1" kern="1200" smtClean="0">
                <a:cs typeface="B Traffic" pitchFamily="2" charset="-78"/>
              </a:rPr>
              <a:t>فعال سازی افراد تأثیر گذار در راستای شناسایی افراد مستعد جذب 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440026" y="4004484"/>
            <a:ext cx="516350" cy="737643"/>
          </a:xfrm>
          <a:custGeom>
            <a:avLst/>
            <a:gdLst>
              <a:gd name="connsiteX0" fmla="*/ 0 w 737642"/>
              <a:gd name="connsiteY0" fmla="*/ 0 h 516349"/>
              <a:gd name="connsiteX1" fmla="*/ 479468 w 737642"/>
              <a:gd name="connsiteY1" fmla="*/ 0 h 516349"/>
              <a:gd name="connsiteX2" fmla="*/ 737642 w 737642"/>
              <a:gd name="connsiteY2" fmla="*/ 258175 h 516349"/>
              <a:gd name="connsiteX3" fmla="*/ 479468 w 737642"/>
              <a:gd name="connsiteY3" fmla="*/ 516349 h 516349"/>
              <a:gd name="connsiteX4" fmla="*/ 0 w 737642"/>
              <a:gd name="connsiteY4" fmla="*/ 516349 h 516349"/>
              <a:gd name="connsiteX5" fmla="*/ 258175 w 737642"/>
              <a:gd name="connsiteY5" fmla="*/ 258175 h 516349"/>
              <a:gd name="connsiteX6" fmla="*/ 0 w 737642"/>
              <a:gd name="connsiteY6" fmla="*/ 0 h 5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7642" h="516349">
                <a:moveTo>
                  <a:pt x="737641" y="0"/>
                </a:moveTo>
                <a:lnTo>
                  <a:pt x="737641" y="335627"/>
                </a:lnTo>
                <a:lnTo>
                  <a:pt x="368820" y="516349"/>
                </a:lnTo>
                <a:lnTo>
                  <a:pt x="1" y="335627"/>
                </a:lnTo>
                <a:lnTo>
                  <a:pt x="1" y="0"/>
                </a:lnTo>
                <a:lnTo>
                  <a:pt x="368820" y="180722"/>
                </a:lnTo>
                <a:lnTo>
                  <a:pt x="737641" y="0"/>
                </a:lnTo>
                <a:close/>
              </a:path>
            </a:pathLst>
          </a:custGeom>
        </p:spPr>
        <p:style>
          <a:lnRef idx="2">
            <a:schemeClr val="accent4">
              <a:hueOff val="-2551297"/>
              <a:satOff val="15371"/>
              <a:lumOff val="1232"/>
              <a:alphaOff val="0"/>
            </a:schemeClr>
          </a:lnRef>
          <a:fillRef idx="1">
            <a:schemeClr val="accent4">
              <a:hueOff val="-2551297"/>
              <a:satOff val="15371"/>
              <a:lumOff val="1232"/>
              <a:alphaOff val="0"/>
            </a:schemeClr>
          </a:fillRef>
          <a:effectRef idx="0">
            <a:schemeClr val="accent4">
              <a:hueOff val="-2551297"/>
              <a:satOff val="15371"/>
              <a:lumOff val="123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1" tIns="268336" rIns="10160" bIns="268334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Traffic" pitchFamily="2" charset="-78"/>
              </a:rPr>
              <a:t>5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299588" y="4004486"/>
            <a:ext cx="7140437" cy="479468"/>
          </a:xfrm>
          <a:custGeom>
            <a:avLst/>
            <a:gdLst>
              <a:gd name="connsiteX0" fmla="*/ 79913 w 479467"/>
              <a:gd name="connsiteY0" fmla="*/ 0 h 7140437"/>
              <a:gd name="connsiteX1" fmla="*/ 399554 w 479467"/>
              <a:gd name="connsiteY1" fmla="*/ 0 h 7140437"/>
              <a:gd name="connsiteX2" fmla="*/ 479467 w 479467"/>
              <a:gd name="connsiteY2" fmla="*/ 79913 h 7140437"/>
              <a:gd name="connsiteX3" fmla="*/ 479467 w 479467"/>
              <a:gd name="connsiteY3" fmla="*/ 7140437 h 7140437"/>
              <a:gd name="connsiteX4" fmla="*/ 479467 w 479467"/>
              <a:gd name="connsiteY4" fmla="*/ 7140437 h 7140437"/>
              <a:gd name="connsiteX5" fmla="*/ 0 w 479467"/>
              <a:gd name="connsiteY5" fmla="*/ 7140437 h 7140437"/>
              <a:gd name="connsiteX6" fmla="*/ 0 w 479467"/>
              <a:gd name="connsiteY6" fmla="*/ 7140437 h 7140437"/>
              <a:gd name="connsiteX7" fmla="*/ 0 w 479467"/>
              <a:gd name="connsiteY7" fmla="*/ 79913 h 7140437"/>
              <a:gd name="connsiteX8" fmla="*/ 79913 w 479467"/>
              <a:gd name="connsiteY8" fmla="*/ 0 h 714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9467" h="7140437">
                <a:moveTo>
                  <a:pt x="0" y="5950332"/>
                </a:moveTo>
                <a:lnTo>
                  <a:pt x="0" y="1190105"/>
                </a:lnTo>
                <a:cubicBezTo>
                  <a:pt x="0" y="532828"/>
                  <a:pt x="2402" y="7"/>
                  <a:pt x="5366" y="7"/>
                </a:cubicBezTo>
                <a:lnTo>
                  <a:pt x="479467" y="7"/>
                </a:lnTo>
                <a:lnTo>
                  <a:pt x="479467" y="7"/>
                </a:lnTo>
                <a:lnTo>
                  <a:pt x="479467" y="7140430"/>
                </a:lnTo>
                <a:lnTo>
                  <a:pt x="479467" y="7140430"/>
                </a:lnTo>
                <a:lnTo>
                  <a:pt x="5366" y="7140430"/>
                </a:lnTo>
                <a:cubicBezTo>
                  <a:pt x="2402" y="7140430"/>
                  <a:pt x="0" y="6607609"/>
                  <a:pt x="0" y="5950332"/>
                </a:cubicBezTo>
                <a:close/>
              </a:path>
            </a:pathLst>
          </a:custGeom>
        </p:spPr>
        <p:style>
          <a:lnRef idx="2">
            <a:schemeClr val="accent4">
              <a:hueOff val="-2551297"/>
              <a:satOff val="15371"/>
              <a:lumOff val="123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66" tIns="33566" rIns="113792" bIns="33567" numCol="1" spcCol="1270" anchor="ctr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b="1" kern="1200" smtClean="0">
                <a:cs typeface="B Traffic" pitchFamily="2" charset="-78"/>
              </a:rPr>
              <a:t>برپایی مراسمات و... و دعوت از گروه هدف به منظور شناسایی و جذب و توجیه آنان 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7440026" y="4668960"/>
            <a:ext cx="516350" cy="737643"/>
          </a:xfrm>
          <a:custGeom>
            <a:avLst/>
            <a:gdLst>
              <a:gd name="connsiteX0" fmla="*/ 0 w 737642"/>
              <a:gd name="connsiteY0" fmla="*/ 0 h 516349"/>
              <a:gd name="connsiteX1" fmla="*/ 479468 w 737642"/>
              <a:gd name="connsiteY1" fmla="*/ 0 h 516349"/>
              <a:gd name="connsiteX2" fmla="*/ 737642 w 737642"/>
              <a:gd name="connsiteY2" fmla="*/ 258175 h 516349"/>
              <a:gd name="connsiteX3" fmla="*/ 479468 w 737642"/>
              <a:gd name="connsiteY3" fmla="*/ 516349 h 516349"/>
              <a:gd name="connsiteX4" fmla="*/ 0 w 737642"/>
              <a:gd name="connsiteY4" fmla="*/ 516349 h 516349"/>
              <a:gd name="connsiteX5" fmla="*/ 258175 w 737642"/>
              <a:gd name="connsiteY5" fmla="*/ 258175 h 516349"/>
              <a:gd name="connsiteX6" fmla="*/ 0 w 737642"/>
              <a:gd name="connsiteY6" fmla="*/ 0 h 5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7642" h="516349">
                <a:moveTo>
                  <a:pt x="737641" y="0"/>
                </a:moveTo>
                <a:lnTo>
                  <a:pt x="737641" y="335627"/>
                </a:lnTo>
                <a:lnTo>
                  <a:pt x="368820" y="516349"/>
                </a:lnTo>
                <a:lnTo>
                  <a:pt x="1" y="335627"/>
                </a:lnTo>
                <a:lnTo>
                  <a:pt x="1" y="0"/>
                </a:lnTo>
                <a:lnTo>
                  <a:pt x="368820" y="180722"/>
                </a:lnTo>
                <a:lnTo>
                  <a:pt x="737641" y="0"/>
                </a:lnTo>
                <a:close/>
              </a:path>
            </a:pathLst>
          </a:custGeom>
        </p:spPr>
        <p:style>
          <a:lnRef idx="2">
            <a:schemeClr val="accent4">
              <a:hueOff val="-3189121"/>
              <a:satOff val="19214"/>
              <a:lumOff val="1540"/>
              <a:alphaOff val="0"/>
            </a:schemeClr>
          </a:lnRef>
          <a:fillRef idx="1">
            <a:schemeClr val="accent4">
              <a:hueOff val="-3189121"/>
              <a:satOff val="19214"/>
              <a:lumOff val="1540"/>
              <a:alphaOff val="0"/>
            </a:schemeClr>
          </a:fillRef>
          <a:effectRef idx="0">
            <a:schemeClr val="accent4">
              <a:hueOff val="-3189121"/>
              <a:satOff val="19214"/>
              <a:lumOff val="154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1" tIns="268336" rIns="10160" bIns="268334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Traffic" pitchFamily="2" charset="-78"/>
              </a:rPr>
              <a:t>6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99588" y="4668962"/>
            <a:ext cx="7140437" cy="479468"/>
          </a:xfrm>
          <a:custGeom>
            <a:avLst/>
            <a:gdLst>
              <a:gd name="connsiteX0" fmla="*/ 79913 w 479467"/>
              <a:gd name="connsiteY0" fmla="*/ 0 h 7140437"/>
              <a:gd name="connsiteX1" fmla="*/ 399554 w 479467"/>
              <a:gd name="connsiteY1" fmla="*/ 0 h 7140437"/>
              <a:gd name="connsiteX2" fmla="*/ 479467 w 479467"/>
              <a:gd name="connsiteY2" fmla="*/ 79913 h 7140437"/>
              <a:gd name="connsiteX3" fmla="*/ 479467 w 479467"/>
              <a:gd name="connsiteY3" fmla="*/ 7140437 h 7140437"/>
              <a:gd name="connsiteX4" fmla="*/ 479467 w 479467"/>
              <a:gd name="connsiteY4" fmla="*/ 7140437 h 7140437"/>
              <a:gd name="connsiteX5" fmla="*/ 0 w 479467"/>
              <a:gd name="connsiteY5" fmla="*/ 7140437 h 7140437"/>
              <a:gd name="connsiteX6" fmla="*/ 0 w 479467"/>
              <a:gd name="connsiteY6" fmla="*/ 7140437 h 7140437"/>
              <a:gd name="connsiteX7" fmla="*/ 0 w 479467"/>
              <a:gd name="connsiteY7" fmla="*/ 79913 h 7140437"/>
              <a:gd name="connsiteX8" fmla="*/ 79913 w 479467"/>
              <a:gd name="connsiteY8" fmla="*/ 0 h 714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9467" h="7140437">
                <a:moveTo>
                  <a:pt x="0" y="5950332"/>
                </a:moveTo>
                <a:lnTo>
                  <a:pt x="0" y="1190105"/>
                </a:lnTo>
                <a:cubicBezTo>
                  <a:pt x="0" y="532828"/>
                  <a:pt x="2402" y="7"/>
                  <a:pt x="5366" y="7"/>
                </a:cubicBezTo>
                <a:lnTo>
                  <a:pt x="479467" y="7"/>
                </a:lnTo>
                <a:lnTo>
                  <a:pt x="479467" y="7"/>
                </a:lnTo>
                <a:lnTo>
                  <a:pt x="479467" y="7140430"/>
                </a:lnTo>
                <a:lnTo>
                  <a:pt x="479467" y="7140430"/>
                </a:lnTo>
                <a:lnTo>
                  <a:pt x="5366" y="7140430"/>
                </a:lnTo>
                <a:cubicBezTo>
                  <a:pt x="2402" y="7140430"/>
                  <a:pt x="0" y="6607609"/>
                  <a:pt x="0" y="5950332"/>
                </a:cubicBezTo>
                <a:close/>
              </a:path>
            </a:pathLst>
          </a:custGeom>
        </p:spPr>
        <p:style>
          <a:lnRef idx="2">
            <a:schemeClr val="accent4">
              <a:hueOff val="-3189121"/>
              <a:satOff val="19214"/>
              <a:lumOff val="154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66" tIns="33566" rIns="113792" bIns="33567" numCol="1" spcCol="1270" anchor="ctr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b="1" kern="1200" smtClean="0">
                <a:cs typeface="B Traffic" pitchFamily="2" charset="-78"/>
              </a:rPr>
              <a:t>ارتباط با خانواده ها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7440026" y="5333436"/>
            <a:ext cx="516350" cy="737643"/>
          </a:xfrm>
          <a:custGeom>
            <a:avLst/>
            <a:gdLst>
              <a:gd name="connsiteX0" fmla="*/ 0 w 737642"/>
              <a:gd name="connsiteY0" fmla="*/ 0 h 516349"/>
              <a:gd name="connsiteX1" fmla="*/ 479468 w 737642"/>
              <a:gd name="connsiteY1" fmla="*/ 0 h 516349"/>
              <a:gd name="connsiteX2" fmla="*/ 737642 w 737642"/>
              <a:gd name="connsiteY2" fmla="*/ 258175 h 516349"/>
              <a:gd name="connsiteX3" fmla="*/ 479468 w 737642"/>
              <a:gd name="connsiteY3" fmla="*/ 516349 h 516349"/>
              <a:gd name="connsiteX4" fmla="*/ 0 w 737642"/>
              <a:gd name="connsiteY4" fmla="*/ 516349 h 516349"/>
              <a:gd name="connsiteX5" fmla="*/ 258175 w 737642"/>
              <a:gd name="connsiteY5" fmla="*/ 258175 h 516349"/>
              <a:gd name="connsiteX6" fmla="*/ 0 w 737642"/>
              <a:gd name="connsiteY6" fmla="*/ 0 h 5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7642" h="516349">
                <a:moveTo>
                  <a:pt x="737641" y="0"/>
                </a:moveTo>
                <a:lnTo>
                  <a:pt x="737641" y="335627"/>
                </a:lnTo>
                <a:lnTo>
                  <a:pt x="368820" y="516349"/>
                </a:lnTo>
                <a:lnTo>
                  <a:pt x="1" y="335627"/>
                </a:lnTo>
                <a:lnTo>
                  <a:pt x="1" y="0"/>
                </a:lnTo>
                <a:lnTo>
                  <a:pt x="368820" y="180722"/>
                </a:lnTo>
                <a:lnTo>
                  <a:pt x="737641" y="0"/>
                </a:lnTo>
                <a:close/>
              </a:path>
            </a:pathLst>
          </a:custGeom>
        </p:spPr>
        <p:style>
          <a:lnRef idx="2">
            <a:schemeClr val="accent4">
              <a:hueOff val="-3826945"/>
              <a:satOff val="23056"/>
              <a:lumOff val="1848"/>
              <a:alphaOff val="0"/>
            </a:schemeClr>
          </a:lnRef>
          <a:fillRef idx="1">
            <a:schemeClr val="accent4">
              <a:hueOff val="-3826945"/>
              <a:satOff val="23056"/>
              <a:lumOff val="1848"/>
              <a:alphaOff val="0"/>
            </a:schemeClr>
          </a:fillRef>
          <a:effectRef idx="0">
            <a:schemeClr val="accent4">
              <a:hueOff val="-3826945"/>
              <a:satOff val="23056"/>
              <a:lumOff val="184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1" tIns="268336" rIns="10160" bIns="268334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Traffic" pitchFamily="2" charset="-78"/>
              </a:rPr>
              <a:t>7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299588" y="5333437"/>
            <a:ext cx="7140437" cy="479467"/>
          </a:xfrm>
          <a:custGeom>
            <a:avLst/>
            <a:gdLst>
              <a:gd name="connsiteX0" fmla="*/ 79913 w 479467"/>
              <a:gd name="connsiteY0" fmla="*/ 0 h 7140437"/>
              <a:gd name="connsiteX1" fmla="*/ 399554 w 479467"/>
              <a:gd name="connsiteY1" fmla="*/ 0 h 7140437"/>
              <a:gd name="connsiteX2" fmla="*/ 479467 w 479467"/>
              <a:gd name="connsiteY2" fmla="*/ 79913 h 7140437"/>
              <a:gd name="connsiteX3" fmla="*/ 479467 w 479467"/>
              <a:gd name="connsiteY3" fmla="*/ 7140437 h 7140437"/>
              <a:gd name="connsiteX4" fmla="*/ 479467 w 479467"/>
              <a:gd name="connsiteY4" fmla="*/ 7140437 h 7140437"/>
              <a:gd name="connsiteX5" fmla="*/ 0 w 479467"/>
              <a:gd name="connsiteY5" fmla="*/ 7140437 h 7140437"/>
              <a:gd name="connsiteX6" fmla="*/ 0 w 479467"/>
              <a:gd name="connsiteY6" fmla="*/ 7140437 h 7140437"/>
              <a:gd name="connsiteX7" fmla="*/ 0 w 479467"/>
              <a:gd name="connsiteY7" fmla="*/ 79913 h 7140437"/>
              <a:gd name="connsiteX8" fmla="*/ 79913 w 479467"/>
              <a:gd name="connsiteY8" fmla="*/ 0 h 714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9467" h="7140437">
                <a:moveTo>
                  <a:pt x="0" y="5950332"/>
                </a:moveTo>
                <a:lnTo>
                  <a:pt x="0" y="1190105"/>
                </a:lnTo>
                <a:cubicBezTo>
                  <a:pt x="0" y="532828"/>
                  <a:pt x="2402" y="7"/>
                  <a:pt x="5366" y="7"/>
                </a:cubicBezTo>
                <a:lnTo>
                  <a:pt x="479467" y="7"/>
                </a:lnTo>
                <a:lnTo>
                  <a:pt x="479467" y="7"/>
                </a:lnTo>
                <a:lnTo>
                  <a:pt x="479467" y="7140430"/>
                </a:lnTo>
                <a:lnTo>
                  <a:pt x="479467" y="7140430"/>
                </a:lnTo>
                <a:lnTo>
                  <a:pt x="5366" y="7140430"/>
                </a:lnTo>
                <a:cubicBezTo>
                  <a:pt x="2402" y="7140430"/>
                  <a:pt x="0" y="6607609"/>
                  <a:pt x="0" y="5950332"/>
                </a:cubicBezTo>
                <a:close/>
              </a:path>
            </a:pathLst>
          </a:custGeom>
        </p:spPr>
        <p:style>
          <a:lnRef idx="2">
            <a:schemeClr val="accent4">
              <a:hueOff val="-3826945"/>
              <a:satOff val="23056"/>
              <a:lumOff val="1848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391" tIns="30391" rIns="78232" bIns="30391" numCol="1" spcCol="1270" anchor="ctr" anchorCtr="0">
            <a:noAutofit/>
          </a:bodyPr>
          <a:lstStyle/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100" b="1" kern="1200" smtClean="0">
                <a:cs typeface="B Traffic" pitchFamily="2" charset="-78"/>
              </a:rPr>
              <a:t>از طریق حضور مسئولین گروه های جذب پایگاه در زنگهای تفریح و حتی المقدور کلاسهای ورزشی و پرورشی </a:t>
            </a:r>
            <a:r>
              <a:rPr lang="fa-IR" sz="1000" b="1" kern="1200" smtClean="0">
                <a:cs typeface="B Traffic" pitchFamily="2" charset="-78"/>
              </a:rPr>
              <a:t>(ویژه مراکز آموزشی)</a:t>
            </a:r>
            <a:endParaRPr lang="en-US" sz="1100" b="1" kern="1200" dirty="0">
              <a:cs typeface="B Traffic" pitchFamily="2" charset="-7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7440026" y="5997913"/>
            <a:ext cx="516350" cy="737643"/>
          </a:xfrm>
          <a:custGeom>
            <a:avLst/>
            <a:gdLst>
              <a:gd name="connsiteX0" fmla="*/ 0 w 737642"/>
              <a:gd name="connsiteY0" fmla="*/ 0 h 516349"/>
              <a:gd name="connsiteX1" fmla="*/ 479468 w 737642"/>
              <a:gd name="connsiteY1" fmla="*/ 0 h 516349"/>
              <a:gd name="connsiteX2" fmla="*/ 737642 w 737642"/>
              <a:gd name="connsiteY2" fmla="*/ 258175 h 516349"/>
              <a:gd name="connsiteX3" fmla="*/ 479468 w 737642"/>
              <a:gd name="connsiteY3" fmla="*/ 516349 h 516349"/>
              <a:gd name="connsiteX4" fmla="*/ 0 w 737642"/>
              <a:gd name="connsiteY4" fmla="*/ 516349 h 516349"/>
              <a:gd name="connsiteX5" fmla="*/ 258175 w 737642"/>
              <a:gd name="connsiteY5" fmla="*/ 258175 h 516349"/>
              <a:gd name="connsiteX6" fmla="*/ 0 w 737642"/>
              <a:gd name="connsiteY6" fmla="*/ 0 h 5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7642" h="516349">
                <a:moveTo>
                  <a:pt x="737641" y="0"/>
                </a:moveTo>
                <a:lnTo>
                  <a:pt x="737641" y="335627"/>
                </a:lnTo>
                <a:lnTo>
                  <a:pt x="368820" y="516349"/>
                </a:lnTo>
                <a:lnTo>
                  <a:pt x="1" y="335627"/>
                </a:lnTo>
                <a:lnTo>
                  <a:pt x="1" y="0"/>
                </a:lnTo>
                <a:lnTo>
                  <a:pt x="368820" y="180722"/>
                </a:lnTo>
                <a:lnTo>
                  <a:pt x="737641" y="0"/>
                </a:lnTo>
                <a:close/>
              </a:path>
            </a:pathLst>
          </a:custGeom>
        </p:spPr>
        <p:style>
          <a:lnRef idx="2">
            <a:schemeClr val="accent4">
              <a:hueOff val="-4464770"/>
              <a:satOff val="26899"/>
              <a:lumOff val="2156"/>
              <a:alphaOff val="0"/>
            </a:schemeClr>
          </a:lnRef>
          <a:fillRef idx="1">
            <a:schemeClr val="accent4">
              <a:hueOff val="-4464770"/>
              <a:satOff val="26899"/>
              <a:lumOff val="2156"/>
              <a:alphaOff val="0"/>
            </a:schemeClr>
          </a:fillRef>
          <a:effectRef idx="0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1" tIns="268336" rIns="10160" bIns="268334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600" b="1" kern="1200" dirty="0" smtClean="0">
                <a:cs typeface="B Traffic" pitchFamily="2" charset="-78"/>
              </a:rPr>
              <a:t>8</a:t>
            </a:r>
            <a:endParaRPr lang="en-US" sz="1600" b="1" kern="1200" dirty="0">
              <a:cs typeface="B Traffic" pitchFamily="2" charset="-7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99588" y="5997913"/>
            <a:ext cx="7140437" cy="479467"/>
          </a:xfrm>
          <a:custGeom>
            <a:avLst/>
            <a:gdLst>
              <a:gd name="connsiteX0" fmla="*/ 79913 w 479467"/>
              <a:gd name="connsiteY0" fmla="*/ 0 h 7140437"/>
              <a:gd name="connsiteX1" fmla="*/ 399554 w 479467"/>
              <a:gd name="connsiteY1" fmla="*/ 0 h 7140437"/>
              <a:gd name="connsiteX2" fmla="*/ 479467 w 479467"/>
              <a:gd name="connsiteY2" fmla="*/ 79913 h 7140437"/>
              <a:gd name="connsiteX3" fmla="*/ 479467 w 479467"/>
              <a:gd name="connsiteY3" fmla="*/ 7140437 h 7140437"/>
              <a:gd name="connsiteX4" fmla="*/ 479467 w 479467"/>
              <a:gd name="connsiteY4" fmla="*/ 7140437 h 7140437"/>
              <a:gd name="connsiteX5" fmla="*/ 0 w 479467"/>
              <a:gd name="connsiteY5" fmla="*/ 7140437 h 7140437"/>
              <a:gd name="connsiteX6" fmla="*/ 0 w 479467"/>
              <a:gd name="connsiteY6" fmla="*/ 7140437 h 7140437"/>
              <a:gd name="connsiteX7" fmla="*/ 0 w 479467"/>
              <a:gd name="connsiteY7" fmla="*/ 79913 h 7140437"/>
              <a:gd name="connsiteX8" fmla="*/ 79913 w 479467"/>
              <a:gd name="connsiteY8" fmla="*/ 0 h 714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9467" h="7140437">
                <a:moveTo>
                  <a:pt x="0" y="5950332"/>
                </a:moveTo>
                <a:lnTo>
                  <a:pt x="0" y="1190105"/>
                </a:lnTo>
                <a:cubicBezTo>
                  <a:pt x="0" y="532828"/>
                  <a:pt x="2402" y="7"/>
                  <a:pt x="5366" y="7"/>
                </a:cubicBezTo>
                <a:lnTo>
                  <a:pt x="479467" y="7"/>
                </a:lnTo>
                <a:lnTo>
                  <a:pt x="479467" y="7"/>
                </a:lnTo>
                <a:lnTo>
                  <a:pt x="479467" y="7140430"/>
                </a:lnTo>
                <a:lnTo>
                  <a:pt x="479467" y="7140430"/>
                </a:lnTo>
                <a:lnTo>
                  <a:pt x="5366" y="7140430"/>
                </a:lnTo>
                <a:cubicBezTo>
                  <a:pt x="2402" y="7140430"/>
                  <a:pt x="0" y="6607609"/>
                  <a:pt x="0" y="5950332"/>
                </a:cubicBezTo>
                <a:close/>
              </a:path>
            </a:pathLst>
          </a:custGeom>
        </p:spPr>
        <p:style>
          <a:lnRef idx="2">
            <a:schemeClr val="accent4">
              <a:hueOff val="-4464770"/>
              <a:satOff val="26899"/>
              <a:lumOff val="215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566" tIns="33566" rIns="113792" bIns="33566" numCol="1" spcCol="1270" anchor="ctr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a-IR" sz="1600" b="1" kern="1200" smtClean="0">
                <a:cs typeface="B Traffic" pitchFamily="2" charset="-78"/>
              </a:rPr>
              <a:t>استفاده از ظرفیت های موجود در مسجد و محله شامل جوانان و نوجوانان مستعد</a:t>
            </a:r>
            <a:endParaRPr lang="en-US" sz="1600" b="1" kern="1200" dirty="0">
              <a:cs typeface="B Traffic" pitchFamily="2" charset="-78"/>
            </a:endParaRPr>
          </a:p>
        </p:txBody>
      </p:sp>
      <p:grpSp>
        <p:nvGrpSpPr>
          <p:cNvPr id="51" name="Group 50"/>
          <p:cNvGrpSpPr/>
          <p:nvPr/>
        </p:nvGrpSpPr>
        <p:grpSpPr>
          <a:xfrm rot="5400000">
            <a:off x="6820467" y="3604410"/>
            <a:ext cx="3312368" cy="657292"/>
            <a:chOff x="7196682" y="3270"/>
            <a:chExt cx="460104" cy="657292"/>
          </a:xfrm>
        </p:grpSpPr>
        <p:sp>
          <p:nvSpPr>
            <p:cNvPr id="52" name="Chevron 51"/>
            <p:cNvSpPr/>
            <p:nvPr/>
          </p:nvSpPr>
          <p:spPr>
            <a:xfrm rot="5400000">
              <a:off x="7098088" y="101864"/>
              <a:ext cx="657291" cy="460104"/>
            </a:xfrm>
            <a:prstGeom prst="chevr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53" name="Chevron 4"/>
            <p:cNvSpPr/>
            <p:nvPr/>
          </p:nvSpPr>
          <p:spPr>
            <a:xfrm>
              <a:off x="7196682" y="3272"/>
              <a:ext cx="460104" cy="657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800" b="1" kern="1200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cs typeface="B Titr" pitchFamily="2" charset="-78"/>
                </a:rPr>
                <a:t>الف. شیوه های شناسایی</a:t>
              </a:r>
              <a:endParaRPr lang="en-US" sz="2800" b="1" kern="1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Titr" pitchFamily="2" charset="-78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7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86803" y="314370"/>
            <a:ext cx="3312368" cy="657292"/>
            <a:chOff x="7196682" y="3270"/>
            <a:chExt cx="460104" cy="657292"/>
          </a:xfrm>
        </p:grpSpPr>
        <p:sp>
          <p:nvSpPr>
            <p:cNvPr id="11" name="Chevron 10"/>
            <p:cNvSpPr/>
            <p:nvPr/>
          </p:nvSpPr>
          <p:spPr>
            <a:xfrm rot="5400000">
              <a:off x="7098088" y="101864"/>
              <a:ext cx="657291" cy="460104"/>
            </a:xfrm>
            <a:prstGeom prst="chevr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12" name="Chevron 4"/>
            <p:cNvSpPr/>
            <p:nvPr/>
          </p:nvSpPr>
          <p:spPr>
            <a:xfrm>
              <a:off x="7196682" y="3272"/>
              <a:ext cx="460104" cy="657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2800" b="1" kern="1200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cs typeface="B Titr" pitchFamily="2" charset="-78"/>
                </a:rPr>
                <a:t>ب. ملاک های شناسایی</a:t>
              </a:r>
              <a:endParaRPr lang="en-US" sz="2800" b="1" kern="1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Titr" pitchFamily="2" charset="-78"/>
              </a:endParaRPr>
            </a:p>
          </p:txBody>
        </p:sp>
      </p:grpSp>
      <p:sp>
        <p:nvSpPr>
          <p:cNvPr id="14" name="Freeform 19"/>
          <p:cNvSpPr>
            <a:spLocks/>
          </p:cNvSpPr>
          <p:nvPr/>
        </p:nvSpPr>
        <p:spPr bwMode="gray">
          <a:xfrm rot="20805504">
            <a:off x="4818533" y="2018507"/>
            <a:ext cx="1150938" cy="3316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14"/>
              </a:cxn>
              <a:cxn ang="0">
                <a:pos x="98" y="32"/>
              </a:cxn>
              <a:cxn ang="0">
                <a:pos x="147" y="54"/>
              </a:cxn>
              <a:cxn ang="0">
                <a:pos x="195" y="81"/>
              </a:cxn>
              <a:cxn ang="0">
                <a:pos x="242" y="111"/>
              </a:cxn>
              <a:cxn ang="0">
                <a:pos x="288" y="147"/>
              </a:cxn>
              <a:cxn ang="0">
                <a:pos x="333" y="185"/>
              </a:cxn>
              <a:cxn ang="0">
                <a:pos x="377" y="228"/>
              </a:cxn>
              <a:cxn ang="0">
                <a:pos x="418" y="275"/>
              </a:cxn>
              <a:cxn ang="0">
                <a:pos x="457" y="325"/>
              </a:cxn>
              <a:cxn ang="0">
                <a:pos x="493" y="379"/>
              </a:cxn>
              <a:cxn ang="0">
                <a:pos x="526" y="437"/>
              </a:cxn>
              <a:cxn ang="0">
                <a:pos x="555" y="497"/>
              </a:cxn>
              <a:cxn ang="0">
                <a:pos x="582" y="562"/>
              </a:cxn>
              <a:cxn ang="0">
                <a:pos x="604" y="630"/>
              </a:cxn>
              <a:cxn ang="0">
                <a:pos x="621" y="700"/>
              </a:cxn>
              <a:cxn ang="0">
                <a:pos x="634" y="774"/>
              </a:cxn>
              <a:cxn ang="0">
                <a:pos x="642" y="851"/>
              </a:cxn>
              <a:cxn ang="0">
                <a:pos x="646" y="930"/>
              </a:cxn>
              <a:cxn ang="0">
                <a:pos x="643" y="1011"/>
              </a:cxn>
              <a:cxn ang="0">
                <a:pos x="636" y="1086"/>
              </a:cxn>
              <a:cxn ang="0">
                <a:pos x="623" y="1160"/>
              </a:cxn>
              <a:cxn ang="0">
                <a:pos x="607" y="1230"/>
              </a:cxn>
              <a:cxn ang="0">
                <a:pos x="585" y="1297"/>
              </a:cxn>
              <a:cxn ang="0">
                <a:pos x="561" y="1361"/>
              </a:cxn>
              <a:cxn ang="0">
                <a:pos x="533" y="1421"/>
              </a:cxn>
              <a:cxn ang="0">
                <a:pos x="500" y="1478"/>
              </a:cxn>
              <a:cxn ang="0">
                <a:pos x="466" y="1532"/>
              </a:cxn>
              <a:cxn ang="0">
                <a:pos x="428" y="1582"/>
              </a:cxn>
              <a:cxn ang="0">
                <a:pos x="388" y="1627"/>
              </a:cxn>
              <a:cxn ang="0">
                <a:pos x="345" y="1670"/>
              </a:cxn>
              <a:cxn ang="0">
                <a:pos x="301" y="1709"/>
              </a:cxn>
              <a:cxn ang="0">
                <a:pos x="254" y="1744"/>
              </a:cxn>
              <a:cxn ang="0">
                <a:pos x="205" y="1776"/>
              </a:cxn>
              <a:cxn ang="0">
                <a:pos x="156" y="1803"/>
              </a:cxn>
              <a:cxn ang="0">
                <a:pos x="104" y="1826"/>
              </a:cxn>
              <a:cxn ang="0">
                <a:pos x="53" y="1846"/>
              </a:cxn>
              <a:cxn ang="0">
                <a:pos x="0" y="1861"/>
              </a:cxn>
              <a:cxn ang="0">
                <a:pos x="0" y="0"/>
              </a:cxn>
            </a:cxnLst>
            <a:rect l="0" t="0" r="r" b="b"/>
            <a:pathLst>
              <a:path w="646" h="1861">
                <a:moveTo>
                  <a:pt x="0" y="0"/>
                </a:moveTo>
                <a:lnTo>
                  <a:pt x="48" y="14"/>
                </a:lnTo>
                <a:lnTo>
                  <a:pt x="98" y="32"/>
                </a:lnTo>
                <a:lnTo>
                  <a:pt x="147" y="54"/>
                </a:lnTo>
                <a:lnTo>
                  <a:pt x="195" y="81"/>
                </a:lnTo>
                <a:lnTo>
                  <a:pt x="242" y="111"/>
                </a:lnTo>
                <a:lnTo>
                  <a:pt x="288" y="147"/>
                </a:lnTo>
                <a:lnTo>
                  <a:pt x="333" y="185"/>
                </a:lnTo>
                <a:lnTo>
                  <a:pt x="377" y="228"/>
                </a:lnTo>
                <a:lnTo>
                  <a:pt x="418" y="275"/>
                </a:lnTo>
                <a:lnTo>
                  <a:pt x="457" y="325"/>
                </a:lnTo>
                <a:lnTo>
                  <a:pt x="493" y="379"/>
                </a:lnTo>
                <a:lnTo>
                  <a:pt x="526" y="437"/>
                </a:lnTo>
                <a:lnTo>
                  <a:pt x="555" y="497"/>
                </a:lnTo>
                <a:lnTo>
                  <a:pt x="582" y="562"/>
                </a:lnTo>
                <a:lnTo>
                  <a:pt x="604" y="630"/>
                </a:lnTo>
                <a:lnTo>
                  <a:pt x="621" y="700"/>
                </a:lnTo>
                <a:lnTo>
                  <a:pt x="634" y="774"/>
                </a:lnTo>
                <a:lnTo>
                  <a:pt x="642" y="851"/>
                </a:lnTo>
                <a:lnTo>
                  <a:pt x="646" y="930"/>
                </a:lnTo>
                <a:lnTo>
                  <a:pt x="643" y="1011"/>
                </a:lnTo>
                <a:lnTo>
                  <a:pt x="636" y="1086"/>
                </a:lnTo>
                <a:lnTo>
                  <a:pt x="623" y="1160"/>
                </a:lnTo>
                <a:lnTo>
                  <a:pt x="607" y="1230"/>
                </a:lnTo>
                <a:lnTo>
                  <a:pt x="585" y="1297"/>
                </a:lnTo>
                <a:lnTo>
                  <a:pt x="561" y="1361"/>
                </a:lnTo>
                <a:lnTo>
                  <a:pt x="533" y="1421"/>
                </a:lnTo>
                <a:lnTo>
                  <a:pt x="500" y="1478"/>
                </a:lnTo>
                <a:lnTo>
                  <a:pt x="466" y="1532"/>
                </a:lnTo>
                <a:lnTo>
                  <a:pt x="428" y="1582"/>
                </a:lnTo>
                <a:lnTo>
                  <a:pt x="388" y="1627"/>
                </a:lnTo>
                <a:lnTo>
                  <a:pt x="345" y="1670"/>
                </a:lnTo>
                <a:lnTo>
                  <a:pt x="301" y="1709"/>
                </a:lnTo>
                <a:lnTo>
                  <a:pt x="254" y="1744"/>
                </a:lnTo>
                <a:lnTo>
                  <a:pt x="205" y="1776"/>
                </a:lnTo>
                <a:lnTo>
                  <a:pt x="156" y="1803"/>
                </a:lnTo>
                <a:lnTo>
                  <a:pt x="104" y="1826"/>
                </a:lnTo>
                <a:lnTo>
                  <a:pt x="53" y="1846"/>
                </a:lnTo>
                <a:lnTo>
                  <a:pt x="0" y="1861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635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5" name="Freeform 20"/>
          <p:cNvSpPr>
            <a:spLocks/>
          </p:cNvSpPr>
          <p:nvPr/>
        </p:nvSpPr>
        <p:spPr bwMode="gray">
          <a:xfrm rot="5461794">
            <a:off x="3024658" y="1570832"/>
            <a:ext cx="1150938" cy="3316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14"/>
              </a:cxn>
              <a:cxn ang="0">
                <a:pos x="98" y="32"/>
              </a:cxn>
              <a:cxn ang="0">
                <a:pos x="147" y="54"/>
              </a:cxn>
              <a:cxn ang="0">
                <a:pos x="195" y="81"/>
              </a:cxn>
              <a:cxn ang="0">
                <a:pos x="242" y="111"/>
              </a:cxn>
              <a:cxn ang="0">
                <a:pos x="288" y="147"/>
              </a:cxn>
              <a:cxn ang="0">
                <a:pos x="333" y="185"/>
              </a:cxn>
              <a:cxn ang="0">
                <a:pos x="377" y="228"/>
              </a:cxn>
              <a:cxn ang="0">
                <a:pos x="418" y="275"/>
              </a:cxn>
              <a:cxn ang="0">
                <a:pos x="457" y="325"/>
              </a:cxn>
              <a:cxn ang="0">
                <a:pos x="493" y="379"/>
              </a:cxn>
              <a:cxn ang="0">
                <a:pos x="526" y="437"/>
              </a:cxn>
              <a:cxn ang="0">
                <a:pos x="555" y="497"/>
              </a:cxn>
              <a:cxn ang="0">
                <a:pos x="582" y="562"/>
              </a:cxn>
              <a:cxn ang="0">
                <a:pos x="604" y="630"/>
              </a:cxn>
              <a:cxn ang="0">
                <a:pos x="621" y="700"/>
              </a:cxn>
              <a:cxn ang="0">
                <a:pos x="634" y="774"/>
              </a:cxn>
              <a:cxn ang="0">
                <a:pos x="642" y="851"/>
              </a:cxn>
              <a:cxn ang="0">
                <a:pos x="646" y="930"/>
              </a:cxn>
              <a:cxn ang="0">
                <a:pos x="643" y="1011"/>
              </a:cxn>
              <a:cxn ang="0">
                <a:pos x="636" y="1086"/>
              </a:cxn>
              <a:cxn ang="0">
                <a:pos x="623" y="1160"/>
              </a:cxn>
              <a:cxn ang="0">
                <a:pos x="607" y="1230"/>
              </a:cxn>
              <a:cxn ang="0">
                <a:pos x="585" y="1297"/>
              </a:cxn>
              <a:cxn ang="0">
                <a:pos x="561" y="1361"/>
              </a:cxn>
              <a:cxn ang="0">
                <a:pos x="533" y="1421"/>
              </a:cxn>
              <a:cxn ang="0">
                <a:pos x="500" y="1478"/>
              </a:cxn>
              <a:cxn ang="0">
                <a:pos x="466" y="1532"/>
              </a:cxn>
              <a:cxn ang="0">
                <a:pos x="428" y="1582"/>
              </a:cxn>
              <a:cxn ang="0">
                <a:pos x="388" y="1627"/>
              </a:cxn>
              <a:cxn ang="0">
                <a:pos x="345" y="1670"/>
              </a:cxn>
              <a:cxn ang="0">
                <a:pos x="301" y="1709"/>
              </a:cxn>
              <a:cxn ang="0">
                <a:pos x="254" y="1744"/>
              </a:cxn>
              <a:cxn ang="0">
                <a:pos x="205" y="1776"/>
              </a:cxn>
              <a:cxn ang="0">
                <a:pos x="156" y="1803"/>
              </a:cxn>
              <a:cxn ang="0">
                <a:pos x="104" y="1826"/>
              </a:cxn>
              <a:cxn ang="0">
                <a:pos x="53" y="1846"/>
              </a:cxn>
              <a:cxn ang="0">
                <a:pos x="0" y="1861"/>
              </a:cxn>
              <a:cxn ang="0">
                <a:pos x="0" y="0"/>
              </a:cxn>
            </a:cxnLst>
            <a:rect l="0" t="0" r="r" b="b"/>
            <a:pathLst>
              <a:path w="646" h="1861">
                <a:moveTo>
                  <a:pt x="0" y="0"/>
                </a:moveTo>
                <a:lnTo>
                  <a:pt x="48" y="14"/>
                </a:lnTo>
                <a:lnTo>
                  <a:pt x="98" y="32"/>
                </a:lnTo>
                <a:lnTo>
                  <a:pt x="147" y="54"/>
                </a:lnTo>
                <a:lnTo>
                  <a:pt x="195" y="81"/>
                </a:lnTo>
                <a:lnTo>
                  <a:pt x="242" y="111"/>
                </a:lnTo>
                <a:lnTo>
                  <a:pt x="288" y="147"/>
                </a:lnTo>
                <a:lnTo>
                  <a:pt x="333" y="185"/>
                </a:lnTo>
                <a:lnTo>
                  <a:pt x="377" y="228"/>
                </a:lnTo>
                <a:lnTo>
                  <a:pt x="418" y="275"/>
                </a:lnTo>
                <a:lnTo>
                  <a:pt x="457" y="325"/>
                </a:lnTo>
                <a:lnTo>
                  <a:pt x="493" y="379"/>
                </a:lnTo>
                <a:lnTo>
                  <a:pt x="526" y="437"/>
                </a:lnTo>
                <a:lnTo>
                  <a:pt x="555" y="497"/>
                </a:lnTo>
                <a:lnTo>
                  <a:pt x="582" y="562"/>
                </a:lnTo>
                <a:lnTo>
                  <a:pt x="604" y="630"/>
                </a:lnTo>
                <a:lnTo>
                  <a:pt x="621" y="700"/>
                </a:lnTo>
                <a:lnTo>
                  <a:pt x="634" y="774"/>
                </a:lnTo>
                <a:lnTo>
                  <a:pt x="642" y="851"/>
                </a:lnTo>
                <a:lnTo>
                  <a:pt x="646" y="930"/>
                </a:lnTo>
                <a:lnTo>
                  <a:pt x="643" y="1011"/>
                </a:lnTo>
                <a:lnTo>
                  <a:pt x="636" y="1086"/>
                </a:lnTo>
                <a:lnTo>
                  <a:pt x="623" y="1160"/>
                </a:lnTo>
                <a:lnTo>
                  <a:pt x="607" y="1230"/>
                </a:lnTo>
                <a:lnTo>
                  <a:pt x="585" y="1297"/>
                </a:lnTo>
                <a:lnTo>
                  <a:pt x="561" y="1361"/>
                </a:lnTo>
                <a:lnTo>
                  <a:pt x="533" y="1421"/>
                </a:lnTo>
                <a:lnTo>
                  <a:pt x="500" y="1478"/>
                </a:lnTo>
                <a:lnTo>
                  <a:pt x="466" y="1532"/>
                </a:lnTo>
                <a:lnTo>
                  <a:pt x="428" y="1582"/>
                </a:lnTo>
                <a:lnTo>
                  <a:pt x="388" y="1627"/>
                </a:lnTo>
                <a:lnTo>
                  <a:pt x="345" y="1670"/>
                </a:lnTo>
                <a:lnTo>
                  <a:pt x="301" y="1709"/>
                </a:lnTo>
                <a:lnTo>
                  <a:pt x="254" y="1744"/>
                </a:lnTo>
                <a:lnTo>
                  <a:pt x="205" y="1776"/>
                </a:lnTo>
                <a:lnTo>
                  <a:pt x="156" y="1803"/>
                </a:lnTo>
                <a:lnTo>
                  <a:pt x="104" y="1826"/>
                </a:lnTo>
                <a:lnTo>
                  <a:pt x="53" y="1846"/>
                </a:lnTo>
                <a:lnTo>
                  <a:pt x="0" y="1861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996600">
                  <a:gamma/>
                  <a:tint val="0"/>
                  <a:invGamma/>
                </a:srgbClr>
              </a:gs>
              <a:gs pos="100000">
                <a:srgbClr val="996600"/>
              </a:gs>
            </a:gsLst>
            <a:lin ang="0" scaled="1"/>
          </a:gradFill>
          <a:ln w="635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6" name="Freeform 21"/>
          <p:cNvSpPr>
            <a:spLocks/>
          </p:cNvSpPr>
          <p:nvPr/>
        </p:nvSpPr>
        <p:spPr bwMode="gray">
          <a:xfrm rot="14128376">
            <a:off x="4874096" y="42069"/>
            <a:ext cx="1150938" cy="3317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14"/>
              </a:cxn>
              <a:cxn ang="0">
                <a:pos x="98" y="32"/>
              </a:cxn>
              <a:cxn ang="0">
                <a:pos x="147" y="54"/>
              </a:cxn>
              <a:cxn ang="0">
                <a:pos x="195" y="81"/>
              </a:cxn>
              <a:cxn ang="0">
                <a:pos x="242" y="111"/>
              </a:cxn>
              <a:cxn ang="0">
                <a:pos x="288" y="147"/>
              </a:cxn>
              <a:cxn ang="0">
                <a:pos x="333" y="185"/>
              </a:cxn>
              <a:cxn ang="0">
                <a:pos x="377" y="228"/>
              </a:cxn>
              <a:cxn ang="0">
                <a:pos x="418" y="275"/>
              </a:cxn>
              <a:cxn ang="0">
                <a:pos x="457" y="325"/>
              </a:cxn>
              <a:cxn ang="0">
                <a:pos x="493" y="379"/>
              </a:cxn>
              <a:cxn ang="0">
                <a:pos x="526" y="437"/>
              </a:cxn>
              <a:cxn ang="0">
                <a:pos x="555" y="497"/>
              </a:cxn>
              <a:cxn ang="0">
                <a:pos x="582" y="562"/>
              </a:cxn>
              <a:cxn ang="0">
                <a:pos x="604" y="630"/>
              </a:cxn>
              <a:cxn ang="0">
                <a:pos x="621" y="700"/>
              </a:cxn>
              <a:cxn ang="0">
                <a:pos x="634" y="774"/>
              </a:cxn>
              <a:cxn ang="0">
                <a:pos x="642" y="851"/>
              </a:cxn>
              <a:cxn ang="0">
                <a:pos x="646" y="930"/>
              </a:cxn>
              <a:cxn ang="0">
                <a:pos x="643" y="1011"/>
              </a:cxn>
              <a:cxn ang="0">
                <a:pos x="636" y="1086"/>
              </a:cxn>
              <a:cxn ang="0">
                <a:pos x="623" y="1160"/>
              </a:cxn>
              <a:cxn ang="0">
                <a:pos x="607" y="1230"/>
              </a:cxn>
              <a:cxn ang="0">
                <a:pos x="585" y="1297"/>
              </a:cxn>
              <a:cxn ang="0">
                <a:pos x="561" y="1361"/>
              </a:cxn>
              <a:cxn ang="0">
                <a:pos x="533" y="1421"/>
              </a:cxn>
              <a:cxn ang="0">
                <a:pos x="500" y="1478"/>
              </a:cxn>
              <a:cxn ang="0">
                <a:pos x="466" y="1532"/>
              </a:cxn>
              <a:cxn ang="0">
                <a:pos x="428" y="1582"/>
              </a:cxn>
              <a:cxn ang="0">
                <a:pos x="388" y="1627"/>
              </a:cxn>
              <a:cxn ang="0">
                <a:pos x="345" y="1670"/>
              </a:cxn>
              <a:cxn ang="0">
                <a:pos x="301" y="1709"/>
              </a:cxn>
              <a:cxn ang="0">
                <a:pos x="254" y="1744"/>
              </a:cxn>
              <a:cxn ang="0">
                <a:pos x="205" y="1776"/>
              </a:cxn>
              <a:cxn ang="0">
                <a:pos x="156" y="1803"/>
              </a:cxn>
              <a:cxn ang="0">
                <a:pos x="104" y="1826"/>
              </a:cxn>
              <a:cxn ang="0">
                <a:pos x="53" y="1846"/>
              </a:cxn>
              <a:cxn ang="0">
                <a:pos x="0" y="1861"/>
              </a:cxn>
              <a:cxn ang="0">
                <a:pos x="0" y="0"/>
              </a:cxn>
            </a:cxnLst>
            <a:rect l="0" t="0" r="r" b="b"/>
            <a:pathLst>
              <a:path w="646" h="1861">
                <a:moveTo>
                  <a:pt x="0" y="0"/>
                </a:moveTo>
                <a:lnTo>
                  <a:pt x="48" y="14"/>
                </a:lnTo>
                <a:lnTo>
                  <a:pt x="98" y="32"/>
                </a:lnTo>
                <a:lnTo>
                  <a:pt x="147" y="54"/>
                </a:lnTo>
                <a:lnTo>
                  <a:pt x="195" y="81"/>
                </a:lnTo>
                <a:lnTo>
                  <a:pt x="242" y="111"/>
                </a:lnTo>
                <a:lnTo>
                  <a:pt x="288" y="147"/>
                </a:lnTo>
                <a:lnTo>
                  <a:pt x="333" y="185"/>
                </a:lnTo>
                <a:lnTo>
                  <a:pt x="377" y="228"/>
                </a:lnTo>
                <a:lnTo>
                  <a:pt x="418" y="275"/>
                </a:lnTo>
                <a:lnTo>
                  <a:pt x="457" y="325"/>
                </a:lnTo>
                <a:lnTo>
                  <a:pt x="493" y="379"/>
                </a:lnTo>
                <a:lnTo>
                  <a:pt x="526" y="437"/>
                </a:lnTo>
                <a:lnTo>
                  <a:pt x="555" y="497"/>
                </a:lnTo>
                <a:lnTo>
                  <a:pt x="582" y="562"/>
                </a:lnTo>
                <a:lnTo>
                  <a:pt x="604" y="630"/>
                </a:lnTo>
                <a:lnTo>
                  <a:pt x="621" y="700"/>
                </a:lnTo>
                <a:lnTo>
                  <a:pt x="634" y="774"/>
                </a:lnTo>
                <a:lnTo>
                  <a:pt x="642" y="851"/>
                </a:lnTo>
                <a:lnTo>
                  <a:pt x="646" y="930"/>
                </a:lnTo>
                <a:lnTo>
                  <a:pt x="643" y="1011"/>
                </a:lnTo>
                <a:lnTo>
                  <a:pt x="636" y="1086"/>
                </a:lnTo>
                <a:lnTo>
                  <a:pt x="623" y="1160"/>
                </a:lnTo>
                <a:lnTo>
                  <a:pt x="607" y="1230"/>
                </a:lnTo>
                <a:lnTo>
                  <a:pt x="585" y="1297"/>
                </a:lnTo>
                <a:lnTo>
                  <a:pt x="561" y="1361"/>
                </a:lnTo>
                <a:lnTo>
                  <a:pt x="533" y="1421"/>
                </a:lnTo>
                <a:lnTo>
                  <a:pt x="500" y="1478"/>
                </a:lnTo>
                <a:lnTo>
                  <a:pt x="466" y="1532"/>
                </a:lnTo>
                <a:lnTo>
                  <a:pt x="428" y="1582"/>
                </a:lnTo>
                <a:lnTo>
                  <a:pt x="388" y="1627"/>
                </a:lnTo>
                <a:lnTo>
                  <a:pt x="345" y="1670"/>
                </a:lnTo>
                <a:lnTo>
                  <a:pt x="301" y="1709"/>
                </a:lnTo>
                <a:lnTo>
                  <a:pt x="254" y="1744"/>
                </a:lnTo>
                <a:lnTo>
                  <a:pt x="205" y="1776"/>
                </a:lnTo>
                <a:lnTo>
                  <a:pt x="156" y="1803"/>
                </a:lnTo>
                <a:lnTo>
                  <a:pt x="104" y="1826"/>
                </a:lnTo>
                <a:lnTo>
                  <a:pt x="53" y="1846"/>
                </a:lnTo>
                <a:lnTo>
                  <a:pt x="0" y="1861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5326AC">
                  <a:gamma/>
                  <a:tint val="0"/>
                  <a:invGamma/>
                </a:srgbClr>
              </a:gs>
              <a:gs pos="100000">
                <a:srgbClr val="5326AC"/>
              </a:gs>
            </a:gsLst>
            <a:lin ang="0" scaled="1"/>
          </a:gradFill>
          <a:ln w="635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5" name="Freeform 23"/>
          <p:cNvSpPr>
            <a:spLocks/>
          </p:cNvSpPr>
          <p:nvPr/>
        </p:nvSpPr>
        <p:spPr bwMode="gray">
          <a:xfrm>
            <a:off x="4621033" y="2118618"/>
            <a:ext cx="1150822" cy="331618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14"/>
              </a:cxn>
              <a:cxn ang="0">
                <a:pos x="98" y="32"/>
              </a:cxn>
              <a:cxn ang="0">
                <a:pos x="147" y="54"/>
              </a:cxn>
              <a:cxn ang="0">
                <a:pos x="195" y="81"/>
              </a:cxn>
              <a:cxn ang="0">
                <a:pos x="242" y="111"/>
              </a:cxn>
              <a:cxn ang="0">
                <a:pos x="288" y="147"/>
              </a:cxn>
              <a:cxn ang="0">
                <a:pos x="333" y="185"/>
              </a:cxn>
              <a:cxn ang="0">
                <a:pos x="377" y="228"/>
              </a:cxn>
              <a:cxn ang="0">
                <a:pos x="418" y="275"/>
              </a:cxn>
              <a:cxn ang="0">
                <a:pos x="457" y="325"/>
              </a:cxn>
              <a:cxn ang="0">
                <a:pos x="493" y="379"/>
              </a:cxn>
              <a:cxn ang="0">
                <a:pos x="526" y="437"/>
              </a:cxn>
              <a:cxn ang="0">
                <a:pos x="555" y="497"/>
              </a:cxn>
              <a:cxn ang="0">
                <a:pos x="582" y="562"/>
              </a:cxn>
              <a:cxn ang="0">
                <a:pos x="604" y="630"/>
              </a:cxn>
              <a:cxn ang="0">
                <a:pos x="621" y="700"/>
              </a:cxn>
              <a:cxn ang="0">
                <a:pos x="634" y="774"/>
              </a:cxn>
              <a:cxn ang="0">
                <a:pos x="642" y="851"/>
              </a:cxn>
              <a:cxn ang="0">
                <a:pos x="646" y="930"/>
              </a:cxn>
              <a:cxn ang="0">
                <a:pos x="643" y="1011"/>
              </a:cxn>
              <a:cxn ang="0">
                <a:pos x="636" y="1086"/>
              </a:cxn>
              <a:cxn ang="0">
                <a:pos x="623" y="1160"/>
              </a:cxn>
              <a:cxn ang="0">
                <a:pos x="607" y="1230"/>
              </a:cxn>
              <a:cxn ang="0">
                <a:pos x="585" y="1297"/>
              </a:cxn>
              <a:cxn ang="0">
                <a:pos x="561" y="1361"/>
              </a:cxn>
              <a:cxn ang="0">
                <a:pos x="533" y="1421"/>
              </a:cxn>
              <a:cxn ang="0">
                <a:pos x="500" y="1478"/>
              </a:cxn>
              <a:cxn ang="0">
                <a:pos x="466" y="1532"/>
              </a:cxn>
              <a:cxn ang="0">
                <a:pos x="428" y="1582"/>
              </a:cxn>
              <a:cxn ang="0">
                <a:pos x="388" y="1627"/>
              </a:cxn>
              <a:cxn ang="0">
                <a:pos x="345" y="1670"/>
              </a:cxn>
              <a:cxn ang="0">
                <a:pos x="301" y="1709"/>
              </a:cxn>
              <a:cxn ang="0">
                <a:pos x="254" y="1744"/>
              </a:cxn>
              <a:cxn ang="0">
                <a:pos x="205" y="1776"/>
              </a:cxn>
              <a:cxn ang="0">
                <a:pos x="156" y="1803"/>
              </a:cxn>
              <a:cxn ang="0">
                <a:pos x="104" y="1826"/>
              </a:cxn>
              <a:cxn ang="0">
                <a:pos x="53" y="1846"/>
              </a:cxn>
              <a:cxn ang="0">
                <a:pos x="0" y="1861"/>
              </a:cxn>
              <a:cxn ang="0">
                <a:pos x="0" y="0"/>
              </a:cxn>
            </a:cxnLst>
            <a:rect l="0" t="0" r="r" b="b"/>
            <a:pathLst>
              <a:path w="646" h="1861">
                <a:moveTo>
                  <a:pt x="0" y="0"/>
                </a:moveTo>
                <a:lnTo>
                  <a:pt x="48" y="14"/>
                </a:lnTo>
                <a:lnTo>
                  <a:pt x="98" y="32"/>
                </a:lnTo>
                <a:lnTo>
                  <a:pt x="147" y="54"/>
                </a:lnTo>
                <a:lnTo>
                  <a:pt x="195" y="81"/>
                </a:lnTo>
                <a:lnTo>
                  <a:pt x="242" y="111"/>
                </a:lnTo>
                <a:lnTo>
                  <a:pt x="288" y="147"/>
                </a:lnTo>
                <a:lnTo>
                  <a:pt x="333" y="185"/>
                </a:lnTo>
                <a:lnTo>
                  <a:pt x="377" y="228"/>
                </a:lnTo>
                <a:lnTo>
                  <a:pt x="418" y="275"/>
                </a:lnTo>
                <a:lnTo>
                  <a:pt x="457" y="325"/>
                </a:lnTo>
                <a:lnTo>
                  <a:pt x="493" y="379"/>
                </a:lnTo>
                <a:lnTo>
                  <a:pt x="526" y="437"/>
                </a:lnTo>
                <a:lnTo>
                  <a:pt x="555" y="497"/>
                </a:lnTo>
                <a:lnTo>
                  <a:pt x="582" y="562"/>
                </a:lnTo>
                <a:lnTo>
                  <a:pt x="604" y="630"/>
                </a:lnTo>
                <a:lnTo>
                  <a:pt x="621" y="700"/>
                </a:lnTo>
                <a:lnTo>
                  <a:pt x="634" y="774"/>
                </a:lnTo>
                <a:lnTo>
                  <a:pt x="642" y="851"/>
                </a:lnTo>
                <a:lnTo>
                  <a:pt x="646" y="930"/>
                </a:lnTo>
                <a:lnTo>
                  <a:pt x="643" y="1011"/>
                </a:lnTo>
                <a:lnTo>
                  <a:pt x="636" y="1086"/>
                </a:lnTo>
                <a:lnTo>
                  <a:pt x="623" y="1160"/>
                </a:lnTo>
                <a:lnTo>
                  <a:pt x="607" y="1230"/>
                </a:lnTo>
                <a:lnTo>
                  <a:pt x="585" y="1297"/>
                </a:lnTo>
                <a:lnTo>
                  <a:pt x="561" y="1361"/>
                </a:lnTo>
                <a:lnTo>
                  <a:pt x="533" y="1421"/>
                </a:lnTo>
                <a:lnTo>
                  <a:pt x="500" y="1478"/>
                </a:lnTo>
                <a:lnTo>
                  <a:pt x="466" y="1532"/>
                </a:lnTo>
                <a:lnTo>
                  <a:pt x="428" y="1582"/>
                </a:lnTo>
                <a:lnTo>
                  <a:pt x="388" y="1627"/>
                </a:lnTo>
                <a:lnTo>
                  <a:pt x="345" y="1670"/>
                </a:lnTo>
                <a:lnTo>
                  <a:pt x="301" y="1709"/>
                </a:lnTo>
                <a:lnTo>
                  <a:pt x="254" y="1744"/>
                </a:lnTo>
                <a:lnTo>
                  <a:pt x="205" y="1776"/>
                </a:lnTo>
                <a:lnTo>
                  <a:pt x="156" y="1803"/>
                </a:lnTo>
                <a:lnTo>
                  <a:pt x="104" y="1826"/>
                </a:lnTo>
                <a:lnTo>
                  <a:pt x="53" y="1846"/>
                </a:lnTo>
                <a:lnTo>
                  <a:pt x="0" y="1861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0" scaled="1"/>
          </a:gradFill>
          <a:ln w="635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6" name="Freeform 24"/>
          <p:cNvSpPr>
            <a:spLocks/>
          </p:cNvSpPr>
          <p:nvPr/>
        </p:nvSpPr>
        <p:spPr bwMode="gray">
          <a:xfrm rot="6256290">
            <a:off x="3025158" y="1418080"/>
            <a:ext cx="1150569" cy="33169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14"/>
              </a:cxn>
              <a:cxn ang="0">
                <a:pos x="98" y="32"/>
              </a:cxn>
              <a:cxn ang="0">
                <a:pos x="147" y="54"/>
              </a:cxn>
              <a:cxn ang="0">
                <a:pos x="195" y="81"/>
              </a:cxn>
              <a:cxn ang="0">
                <a:pos x="242" y="111"/>
              </a:cxn>
              <a:cxn ang="0">
                <a:pos x="288" y="147"/>
              </a:cxn>
              <a:cxn ang="0">
                <a:pos x="333" y="185"/>
              </a:cxn>
              <a:cxn ang="0">
                <a:pos x="377" y="228"/>
              </a:cxn>
              <a:cxn ang="0">
                <a:pos x="418" y="275"/>
              </a:cxn>
              <a:cxn ang="0">
                <a:pos x="457" y="325"/>
              </a:cxn>
              <a:cxn ang="0">
                <a:pos x="493" y="379"/>
              </a:cxn>
              <a:cxn ang="0">
                <a:pos x="526" y="437"/>
              </a:cxn>
              <a:cxn ang="0">
                <a:pos x="555" y="497"/>
              </a:cxn>
              <a:cxn ang="0">
                <a:pos x="582" y="562"/>
              </a:cxn>
              <a:cxn ang="0">
                <a:pos x="604" y="630"/>
              </a:cxn>
              <a:cxn ang="0">
                <a:pos x="621" y="700"/>
              </a:cxn>
              <a:cxn ang="0">
                <a:pos x="634" y="774"/>
              </a:cxn>
              <a:cxn ang="0">
                <a:pos x="642" y="851"/>
              </a:cxn>
              <a:cxn ang="0">
                <a:pos x="646" y="930"/>
              </a:cxn>
              <a:cxn ang="0">
                <a:pos x="643" y="1011"/>
              </a:cxn>
              <a:cxn ang="0">
                <a:pos x="636" y="1086"/>
              </a:cxn>
              <a:cxn ang="0">
                <a:pos x="623" y="1160"/>
              </a:cxn>
              <a:cxn ang="0">
                <a:pos x="607" y="1230"/>
              </a:cxn>
              <a:cxn ang="0">
                <a:pos x="585" y="1297"/>
              </a:cxn>
              <a:cxn ang="0">
                <a:pos x="561" y="1361"/>
              </a:cxn>
              <a:cxn ang="0">
                <a:pos x="533" y="1421"/>
              </a:cxn>
              <a:cxn ang="0">
                <a:pos x="500" y="1478"/>
              </a:cxn>
              <a:cxn ang="0">
                <a:pos x="466" y="1532"/>
              </a:cxn>
              <a:cxn ang="0">
                <a:pos x="428" y="1582"/>
              </a:cxn>
              <a:cxn ang="0">
                <a:pos x="388" y="1627"/>
              </a:cxn>
              <a:cxn ang="0">
                <a:pos x="345" y="1670"/>
              </a:cxn>
              <a:cxn ang="0">
                <a:pos x="301" y="1709"/>
              </a:cxn>
              <a:cxn ang="0">
                <a:pos x="254" y="1744"/>
              </a:cxn>
              <a:cxn ang="0">
                <a:pos x="205" y="1776"/>
              </a:cxn>
              <a:cxn ang="0">
                <a:pos x="156" y="1803"/>
              </a:cxn>
              <a:cxn ang="0">
                <a:pos x="104" y="1826"/>
              </a:cxn>
              <a:cxn ang="0">
                <a:pos x="53" y="1846"/>
              </a:cxn>
              <a:cxn ang="0">
                <a:pos x="0" y="1861"/>
              </a:cxn>
              <a:cxn ang="0">
                <a:pos x="0" y="0"/>
              </a:cxn>
            </a:cxnLst>
            <a:rect l="0" t="0" r="r" b="b"/>
            <a:pathLst>
              <a:path w="646" h="1861">
                <a:moveTo>
                  <a:pt x="0" y="0"/>
                </a:moveTo>
                <a:lnTo>
                  <a:pt x="48" y="14"/>
                </a:lnTo>
                <a:lnTo>
                  <a:pt x="98" y="32"/>
                </a:lnTo>
                <a:lnTo>
                  <a:pt x="147" y="54"/>
                </a:lnTo>
                <a:lnTo>
                  <a:pt x="195" y="81"/>
                </a:lnTo>
                <a:lnTo>
                  <a:pt x="242" y="111"/>
                </a:lnTo>
                <a:lnTo>
                  <a:pt x="288" y="147"/>
                </a:lnTo>
                <a:lnTo>
                  <a:pt x="333" y="185"/>
                </a:lnTo>
                <a:lnTo>
                  <a:pt x="377" y="228"/>
                </a:lnTo>
                <a:lnTo>
                  <a:pt x="418" y="275"/>
                </a:lnTo>
                <a:lnTo>
                  <a:pt x="457" y="325"/>
                </a:lnTo>
                <a:lnTo>
                  <a:pt x="493" y="379"/>
                </a:lnTo>
                <a:lnTo>
                  <a:pt x="526" y="437"/>
                </a:lnTo>
                <a:lnTo>
                  <a:pt x="555" y="497"/>
                </a:lnTo>
                <a:lnTo>
                  <a:pt x="582" y="562"/>
                </a:lnTo>
                <a:lnTo>
                  <a:pt x="604" y="630"/>
                </a:lnTo>
                <a:lnTo>
                  <a:pt x="621" y="700"/>
                </a:lnTo>
                <a:lnTo>
                  <a:pt x="634" y="774"/>
                </a:lnTo>
                <a:lnTo>
                  <a:pt x="642" y="851"/>
                </a:lnTo>
                <a:lnTo>
                  <a:pt x="646" y="930"/>
                </a:lnTo>
                <a:lnTo>
                  <a:pt x="643" y="1011"/>
                </a:lnTo>
                <a:lnTo>
                  <a:pt x="636" y="1086"/>
                </a:lnTo>
                <a:lnTo>
                  <a:pt x="623" y="1160"/>
                </a:lnTo>
                <a:lnTo>
                  <a:pt x="607" y="1230"/>
                </a:lnTo>
                <a:lnTo>
                  <a:pt x="585" y="1297"/>
                </a:lnTo>
                <a:lnTo>
                  <a:pt x="561" y="1361"/>
                </a:lnTo>
                <a:lnTo>
                  <a:pt x="533" y="1421"/>
                </a:lnTo>
                <a:lnTo>
                  <a:pt x="500" y="1478"/>
                </a:lnTo>
                <a:lnTo>
                  <a:pt x="466" y="1532"/>
                </a:lnTo>
                <a:lnTo>
                  <a:pt x="428" y="1582"/>
                </a:lnTo>
                <a:lnTo>
                  <a:pt x="388" y="1627"/>
                </a:lnTo>
                <a:lnTo>
                  <a:pt x="345" y="1670"/>
                </a:lnTo>
                <a:lnTo>
                  <a:pt x="301" y="1709"/>
                </a:lnTo>
                <a:lnTo>
                  <a:pt x="254" y="1744"/>
                </a:lnTo>
                <a:lnTo>
                  <a:pt x="205" y="1776"/>
                </a:lnTo>
                <a:lnTo>
                  <a:pt x="156" y="1803"/>
                </a:lnTo>
                <a:lnTo>
                  <a:pt x="104" y="1826"/>
                </a:lnTo>
                <a:lnTo>
                  <a:pt x="53" y="1846"/>
                </a:lnTo>
                <a:lnTo>
                  <a:pt x="0" y="1861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0" scaled="1"/>
          </a:gradFill>
          <a:ln w="635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7" name="Freeform 25"/>
          <p:cNvSpPr>
            <a:spLocks/>
          </p:cNvSpPr>
          <p:nvPr/>
        </p:nvSpPr>
        <p:spPr bwMode="gray">
          <a:xfrm rot="14922872">
            <a:off x="5002552" y="270169"/>
            <a:ext cx="1150569" cy="33169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14"/>
              </a:cxn>
              <a:cxn ang="0">
                <a:pos x="98" y="32"/>
              </a:cxn>
              <a:cxn ang="0">
                <a:pos x="147" y="54"/>
              </a:cxn>
              <a:cxn ang="0">
                <a:pos x="195" y="81"/>
              </a:cxn>
              <a:cxn ang="0">
                <a:pos x="242" y="111"/>
              </a:cxn>
              <a:cxn ang="0">
                <a:pos x="288" y="147"/>
              </a:cxn>
              <a:cxn ang="0">
                <a:pos x="333" y="185"/>
              </a:cxn>
              <a:cxn ang="0">
                <a:pos x="377" y="228"/>
              </a:cxn>
              <a:cxn ang="0">
                <a:pos x="418" y="275"/>
              </a:cxn>
              <a:cxn ang="0">
                <a:pos x="457" y="325"/>
              </a:cxn>
              <a:cxn ang="0">
                <a:pos x="493" y="379"/>
              </a:cxn>
              <a:cxn ang="0">
                <a:pos x="526" y="437"/>
              </a:cxn>
              <a:cxn ang="0">
                <a:pos x="555" y="497"/>
              </a:cxn>
              <a:cxn ang="0">
                <a:pos x="582" y="562"/>
              </a:cxn>
              <a:cxn ang="0">
                <a:pos x="604" y="630"/>
              </a:cxn>
              <a:cxn ang="0">
                <a:pos x="621" y="700"/>
              </a:cxn>
              <a:cxn ang="0">
                <a:pos x="634" y="774"/>
              </a:cxn>
              <a:cxn ang="0">
                <a:pos x="642" y="851"/>
              </a:cxn>
              <a:cxn ang="0">
                <a:pos x="646" y="930"/>
              </a:cxn>
              <a:cxn ang="0">
                <a:pos x="643" y="1011"/>
              </a:cxn>
              <a:cxn ang="0">
                <a:pos x="636" y="1086"/>
              </a:cxn>
              <a:cxn ang="0">
                <a:pos x="623" y="1160"/>
              </a:cxn>
              <a:cxn ang="0">
                <a:pos x="607" y="1230"/>
              </a:cxn>
              <a:cxn ang="0">
                <a:pos x="585" y="1297"/>
              </a:cxn>
              <a:cxn ang="0">
                <a:pos x="561" y="1361"/>
              </a:cxn>
              <a:cxn ang="0">
                <a:pos x="533" y="1421"/>
              </a:cxn>
              <a:cxn ang="0">
                <a:pos x="500" y="1478"/>
              </a:cxn>
              <a:cxn ang="0">
                <a:pos x="466" y="1532"/>
              </a:cxn>
              <a:cxn ang="0">
                <a:pos x="428" y="1582"/>
              </a:cxn>
              <a:cxn ang="0">
                <a:pos x="388" y="1627"/>
              </a:cxn>
              <a:cxn ang="0">
                <a:pos x="345" y="1670"/>
              </a:cxn>
              <a:cxn ang="0">
                <a:pos x="301" y="1709"/>
              </a:cxn>
              <a:cxn ang="0">
                <a:pos x="254" y="1744"/>
              </a:cxn>
              <a:cxn ang="0">
                <a:pos x="205" y="1776"/>
              </a:cxn>
              <a:cxn ang="0">
                <a:pos x="156" y="1803"/>
              </a:cxn>
              <a:cxn ang="0">
                <a:pos x="104" y="1826"/>
              </a:cxn>
              <a:cxn ang="0">
                <a:pos x="53" y="1846"/>
              </a:cxn>
              <a:cxn ang="0">
                <a:pos x="0" y="1861"/>
              </a:cxn>
              <a:cxn ang="0">
                <a:pos x="0" y="0"/>
              </a:cxn>
            </a:cxnLst>
            <a:rect l="0" t="0" r="r" b="b"/>
            <a:pathLst>
              <a:path w="646" h="1861">
                <a:moveTo>
                  <a:pt x="0" y="0"/>
                </a:moveTo>
                <a:lnTo>
                  <a:pt x="48" y="14"/>
                </a:lnTo>
                <a:lnTo>
                  <a:pt x="98" y="32"/>
                </a:lnTo>
                <a:lnTo>
                  <a:pt x="147" y="54"/>
                </a:lnTo>
                <a:lnTo>
                  <a:pt x="195" y="81"/>
                </a:lnTo>
                <a:lnTo>
                  <a:pt x="242" y="111"/>
                </a:lnTo>
                <a:lnTo>
                  <a:pt x="288" y="147"/>
                </a:lnTo>
                <a:lnTo>
                  <a:pt x="333" y="185"/>
                </a:lnTo>
                <a:lnTo>
                  <a:pt x="377" y="228"/>
                </a:lnTo>
                <a:lnTo>
                  <a:pt x="418" y="275"/>
                </a:lnTo>
                <a:lnTo>
                  <a:pt x="457" y="325"/>
                </a:lnTo>
                <a:lnTo>
                  <a:pt x="493" y="379"/>
                </a:lnTo>
                <a:lnTo>
                  <a:pt x="526" y="437"/>
                </a:lnTo>
                <a:lnTo>
                  <a:pt x="555" y="497"/>
                </a:lnTo>
                <a:lnTo>
                  <a:pt x="582" y="562"/>
                </a:lnTo>
                <a:lnTo>
                  <a:pt x="604" y="630"/>
                </a:lnTo>
                <a:lnTo>
                  <a:pt x="621" y="700"/>
                </a:lnTo>
                <a:lnTo>
                  <a:pt x="634" y="774"/>
                </a:lnTo>
                <a:lnTo>
                  <a:pt x="642" y="851"/>
                </a:lnTo>
                <a:lnTo>
                  <a:pt x="646" y="930"/>
                </a:lnTo>
                <a:lnTo>
                  <a:pt x="643" y="1011"/>
                </a:lnTo>
                <a:lnTo>
                  <a:pt x="636" y="1086"/>
                </a:lnTo>
                <a:lnTo>
                  <a:pt x="623" y="1160"/>
                </a:lnTo>
                <a:lnTo>
                  <a:pt x="607" y="1230"/>
                </a:lnTo>
                <a:lnTo>
                  <a:pt x="585" y="1297"/>
                </a:lnTo>
                <a:lnTo>
                  <a:pt x="561" y="1361"/>
                </a:lnTo>
                <a:lnTo>
                  <a:pt x="533" y="1421"/>
                </a:lnTo>
                <a:lnTo>
                  <a:pt x="500" y="1478"/>
                </a:lnTo>
                <a:lnTo>
                  <a:pt x="466" y="1532"/>
                </a:lnTo>
                <a:lnTo>
                  <a:pt x="428" y="1582"/>
                </a:lnTo>
                <a:lnTo>
                  <a:pt x="388" y="1627"/>
                </a:lnTo>
                <a:lnTo>
                  <a:pt x="345" y="1670"/>
                </a:lnTo>
                <a:lnTo>
                  <a:pt x="301" y="1709"/>
                </a:lnTo>
                <a:lnTo>
                  <a:pt x="254" y="1744"/>
                </a:lnTo>
                <a:lnTo>
                  <a:pt x="205" y="1776"/>
                </a:lnTo>
                <a:lnTo>
                  <a:pt x="156" y="1803"/>
                </a:lnTo>
                <a:lnTo>
                  <a:pt x="104" y="1826"/>
                </a:lnTo>
                <a:lnTo>
                  <a:pt x="53" y="1846"/>
                </a:lnTo>
                <a:lnTo>
                  <a:pt x="0" y="1861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0" scaled="1"/>
          </a:gradFill>
          <a:ln w="635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grpSp>
        <p:nvGrpSpPr>
          <p:cNvPr id="18" name="Group 26"/>
          <p:cNvGrpSpPr>
            <a:grpSpLocks/>
          </p:cNvGrpSpPr>
          <p:nvPr/>
        </p:nvGrpSpPr>
        <p:grpSpPr bwMode="auto">
          <a:xfrm>
            <a:off x="4110508" y="2082007"/>
            <a:ext cx="1339850" cy="1338263"/>
            <a:chOff x="2016" y="1920"/>
            <a:chExt cx="1680" cy="1680"/>
          </a:xfrm>
        </p:grpSpPr>
        <p:sp>
          <p:nvSpPr>
            <p:cNvPr id="23" name="Oval 27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14343"/>
                </a:gs>
                <a:gs pos="100000">
                  <a:srgbClr val="F14343">
                    <a:gamma/>
                    <a:shade val="60784"/>
                    <a:invGamma/>
                  </a:srgbClr>
                </a:gs>
              </a:gsLst>
              <a:lin ang="5400000" scaled="1"/>
            </a:gradFill>
            <a:ln w="254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3300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19" name="Text Box 29"/>
          <p:cNvSpPr txBox="1">
            <a:spLocks noChangeArrowheads="1"/>
          </p:cNvSpPr>
          <p:nvPr/>
        </p:nvSpPr>
        <p:spPr bwMode="gray">
          <a:xfrm>
            <a:off x="4112096" y="2234407"/>
            <a:ext cx="1330325" cy="1077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fa-I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rm" pitchFamily="2" charset="-78"/>
              </a:rPr>
              <a:t>ملاکهای اولیه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rm" pitchFamily="2" charset="-78"/>
            </a:endParaRPr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2130896" y="2272507"/>
            <a:ext cx="1609725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fa-IR" sz="3200" b="1" dirty="0" smtClean="0">
                <a:cs typeface="B Nazanin" pitchFamily="2" charset="-78"/>
              </a:rPr>
              <a:t>تحصیلات </a:t>
            </a:r>
            <a:endParaRPr lang="en-US" sz="3200" b="1" dirty="0">
              <a:cs typeface="B Nazanin" pitchFamily="2" charset="-78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5386858" y="1443832"/>
            <a:ext cx="1841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000" dirty="0"/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112096" y="4241007"/>
            <a:ext cx="1284288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fa-IR" sz="3200" b="1" dirty="0" smtClean="0">
                <a:cs typeface="B Nazanin" pitchFamily="2" charset="-78"/>
              </a:rPr>
              <a:t>خانواده </a:t>
            </a:r>
            <a:endParaRPr lang="en-US" sz="3200" b="1" dirty="0">
              <a:cs typeface="B Nazanin" pitchFamily="2" charset="-78"/>
            </a:endParaRP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5608981" y="1905000"/>
            <a:ext cx="108555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fa-IR" sz="3200" b="1" dirty="0" smtClean="0">
                <a:cs typeface="B Nazanin" pitchFamily="2" charset="-78"/>
              </a:rPr>
              <a:t>اخلاق </a:t>
            </a:r>
            <a:endParaRPr lang="en-US" sz="3200" b="1" dirty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868" y="5419090"/>
            <a:ext cx="8897699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fa-IR" sz="2700" b="1" dirty="0">
                <a:solidFill>
                  <a:srgbClr val="00B050"/>
                </a:solidFill>
                <a:cs typeface="B Davat" pitchFamily="2" charset="-78"/>
              </a:rPr>
              <a:t>البته این معیارها و ملاک ها به معنای عدم دعوت و پذیرش افرادی که تمایل به عضویت در پایگاه و احیاناً کاستی هایی در این معیارها و ملاک ها دارند نمی باشد بلکه به نوعی تشویق و ارزش گذاری به ارتقاء سطح علمی ، فرهنگی ،تربیتی و .... دعوت شوندگان است </a:t>
            </a:r>
            <a:endParaRPr lang="en-US" sz="2700" b="1" dirty="0">
              <a:solidFill>
                <a:srgbClr val="00B050"/>
              </a:solidFill>
              <a:cs typeface="B Davat" pitchFamily="2" charset="-78"/>
            </a:endParaRPr>
          </a:p>
          <a:p>
            <a:pPr algn="ctr"/>
            <a:endParaRPr lang="fa-IR" sz="2700" dirty="0">
              <a:solidFill>
                <a:srgbClr val="00B050"/>
              </a:solidFill>
              <a:cs typeface="B Davat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8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/>
          </a:blip>
          <a:srcRect r="5889"/>
          <a:stretch/>
        </p:blipFill>
        <p:spPr>
          <a:xfrm>
            <a:off x="0" y="-24"/>
            <a:ext cx="9129486" cy="68580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/>
          </a:blip>
          <a:srcRect t="11059" r="4623"/>
          <a:stretch/>
        </p:blipFill>
        <p:spPr>
          <a:xfrm>
            <a:off x="4353115" y="0"/>
            <a:ext cx="4790885" cy="198439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7503" y="649412"/>
            <a:ext cx="849694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a-IR" sz="4000" b="1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3. برگزاری </a:t>
            </a:r>
            <a:r>
              <a:rPr lang="fa-IR" sz="4000" b="1" dirty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برنامه های عمومی و </a:t>
            </a:r>
            <a:r>
              <a:rPr lang="fa-IR" sz="4000" b="1" dirty="0" smtClean="0">
                <a:ln w="19050">
                  <a:solidFill>
                    <a:sysClr val="windowText" lastClr="000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B Titr TG F" pitchFamily="2" charset="-78"/>
              </a:rPr>
              <a:t>جذاب</a:t>
            </a:r>
            <a:endParaRPr lang="en-US" sz="4000" b="1" dirty="0">
              <a:ln w="19050">
                <a:solidFill>
                  <a:sysClr val="windowText" lastClr="000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B Titr TG F" pitchFamily="2" charset="-78"/>
            </a:endParaRPr>
          </a:p>
        </p:txBody>
      </p: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675456" y="1704106"/>
            <a:ext cx="8001000" cy="4821238"/>
            <a:chOff x="384" y="720"/>
            <a:chExt cx="5040" cy="3037"/>
          </a:xfrm>
        </p:grpSpPr>
        <p:sp>
          <p:nvSpPr>
            <p:cNvPr id="10" name="Oval 4"/>
            <p:cNvSpPr>
              <a:spLocks noChangeArrowheads="1"/>
            </p:cNvSpPr>
            <p:nvPr/>
          </p:nvSpPr>
          <p:spPr bwMode="auto">
            <a:xfrm>
              <a:off x="1702" y="1249"/>
              <a:ext cx="2313" cy="229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 sz="2400" b="1">
                <a:cs typeface="B Nazanin" pitchFamily="2" charset="-78"/>
              </a:endParaRPr>
            </a:p>
          </p:txBody>
        </p:sp>
        <p:grpSp>
          <p:nvGrpSpPr>
            <p:cNvPr id="11" name="Group 5"/>
            <p:cNvGrpSpPr>
              <a:grpSpLocks/>
            </p:cNvGrpSpPr>
            <p:nvPr/>
          </p:nvGrpSpPr>
          <p:grpSpPr bwMode="auto">
            <a:xfrm>
              <a:off x="2269" y="1823"/>
              <a:ext cx="1178" cy="1235"/>
              <a:chOff x="2016" y="1920"/>
              <a:chExt cx="1680" cy="1680"/>
            </a:xfrm>
          </p:grpSpPr>
          <p:sp>
            <p:nvSpPr>
              <p:cNvPr id="56" name="Oval 6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5490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sz="2400" b="1">
                  <a:cs typeface="B Nazanin" pitchFamily="2" charset="-78"/>
                </a:endParaRPr>
              </a:p>
            </p:txBody>
          </p:sp>
          <p:sp>
            <p:nvSpPr>
              <p:cNvPr id="57" name="Freeform 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a-IR" sz="2400" b="1">
                  <a:cs typeface="B Nazanin" pitchFamily="2" charset="-78"/>
                </a:endParaRPr>
              </a:p>
            </p:txBody>
          </p:sp>
        </p:grpSp>
        <p:sp>
          <p:nvSpPr>
            <p:cNvPr id="12" name="Text Box 8"/>
            <p:cNvSpPr txBox="1">
              <a:spLocks noChangeArrowheads="1"/>
            </p:cNvSpPr>
            <p:nvPr/>
          </p:nvSpPr>
          <p:spPr bwMode="gray">
            <a:xfrm>
              <a:off x="2304" y="2016"/>
              <a:ext cx="1078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fa-IR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B Nazanin" pitchFamily="2" charset="-78"/>
                </a:rPr>
                <a:t>عناوین </a:t>
              </a:r>
            </a:p>
            <a:p>
              <a:pPr algn="ctr" eaLnBrk="0" hangingPunct="0"/>
              <a:r>
                <a:rPr lang="fa-IR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B Nazanin" pitchFamily="2" charset="-78"/>
                </a:rPr>
                <a:t>برنامه های مقدماتی</a:t>
              </a:r>
              <a:endPara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itchFamily="2" charset="-78"/>
              </a:endParaRPr>
            </a:p>
          </p:txBody>
        </p: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2618" y="1028"/>
              <a:ext cx="393" cy="382"/>
              <a:chOff x="2640" y="1088"/>
              <a:chExt cx="432" cy="415"/>
            </a:xfrm>
          </p:grpSpPr>
          <p:grpSp>
            <p:nvGrpSpPr>
              <p:cNvPr id="52" name="Group 10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54" name="Oval 11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  <p:sp>
              <p:nvSpPr>
                <p:cNvPr id="55" name="Freeform 12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</p:grpSp>
          <p:sp>
            <p:nvSpPr>
              <p:cNvPr id="53" name="Text Box 13"/>
              <p:cNvSpPr txBox="1">
                <a:spLocks noChangeArrowheads="1"/>
              </p:cNvSpPr>
              <p:nvPr/>
            </p:nvSpPr>
            <p:spPr bwMode="gray">
              <a:xfrm>
                <a:off x="2722" y="1152"/>
                <a:ext cx="289" cy="31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fa-IR" sz="24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B Nazanin" pitchFamily="2" charset="-78"/>
                  </a:rPr>
                  <a:t>ب</a:t>
                </a: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B Nazanin" pitchFamily="2" charset="-78"/>
                </a:endParaRPr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2251" y="2947"/>
              <a:ext cx="183" cy="162"/>
              <a:chOff x="2236" y="3191"/>
              <a:chExt cx="201" cy="176"/>
            </a:xfrm>
          </p:grpSpPr>
          <p:sp>
            <p:nvSpPr>
              <p:cNvPr id="50" name="Oval 15"/>
              <p:cNvSpPr>
                <a:spLocks noChangeArrowheads="1"/>
              </p:cNvSpPr>
              <p:nvPr/>
            </p:nvSpPr>
            <p:spPr bwMode="gray">
              <a:xfrm rot="18227093">
                <a:off x="2239" y="328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sz="2400" b="1">
                  <a:cs typeface="B Nazanin" pitchFamily="2" charset="-78"/>
                </a:endParaRPr>
              </a:p>
            </p:txBody>
          </p:sp>
          <p:sp>
            <p:nvSpPr>
              <p:cNvPr id="51" name="Oval 16"/>
              <p:cNvSpPr>
                <a:spLocks noChangeArrowheads="1"/>
              </p:cNvSpPr>
              <p:nvPr/>
            </p:nvSpPr>
            <p:spPr bwMode="gray">
              <a:xfrm rot="18227093">
                <a:off x="2353" y="31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sz="2400" b="1">
                  <a:cs typeface="B Nazanin" pitchFamily="2" charset="-78"/>
                </a:endParaRPr>
              </a:p>
            </p:txBody>
          </p:sp>
        </p:grpSp>
        <p:grpSp>
          <p:nvGrpSpPr>
            <p:cNvPr id="15" name="Group 17"/>
            <p:cNvGrpSpPr>
              <a:grpSpLocks/>
            </p:cNvGrpSpPr>
            <p:nvPr/>
          </p:nvGrpSpPr>
          <p:grpSpPr bwMode="auto">
            <a:xfrm>
              <a:off x="1872" y="3072"/>
              <a:ext cx="393" cy="397"/>
              <a:chOff x="1824" y="3357"/>
              <a:chExt cx="432" cy="432"/>
            </a:xfrm>
          </p:grpSpPr>
          <p:grpSp>
            <p:nvGrpSpPr>
              <p:cNvPr id="46" name="Group 18"/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48" name="Oval 1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  <p:sp>
              <p:nvSpPr>
                <p:cNvPr id="49" name="Freeform 2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</p:grpSp>
          <p:sp>
            <p:nvSpPr>
              <p:cNvPr id="47" name="Text Box 21"/>
              <p:cNvSpPr txBox="1">
                <a:spLocks noChangeArrowheads="1"/>
              </p:cNvSpPr>
              <p:nvPr/>
            </p:nvSpPr>
            <p:spPr bwMode="gray">
              <a:xfrm>
                <a:off x="1932" y="3416"/>
                <a:ext cx="207" cy="31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fa-IR" sz="24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B Nazanin" pitchFamily="2" charset="-78"/>
                  </a:rPr>
                  <a:t>ه</a:t>
                </a: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B Nazanin" pitchFamily="2" charset="-78"/>
                </a:endParaRPr>
              </a:p>
            </p:txBody>
          </p:sp>
        </p:grpSp>
        <p:grpSp>
          <p:nvGrpSpPr>
            <p:cNvPr id="16" name="Group 22"/>
            <p:cNvGrpSpPr>
              <a:grpSpLocks/>
            </p:cNvGrpSpPr>
            <p:nvPr/>
          </p:nvGrpSpPr>
          <p:grpSpPr bwMode="auto">
            <a:xfrm>
              <a:off x="3798" y="1823"/>
              <a:ext cx="391" cy="401"/>
              <a:chOff x="3938" y="1968"/>
              <a:chExt cx="430" cy="437"/>
            </a:xfrm>
          </p:grpSpPr>
          <p:grpSp>
            <p:nvGrpSpPr>
              <p:cNvPr id="42" name="Group 23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44" name="Oval 24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tint val="57647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  <p:sp>
              <p:nvSpPr>
                <p:cNvPr id="45" name="Freeform 25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</p:grpSp>
          <p:sp>
            <p:nvSpPr>
              <p:cNvPr id="43" name="Text Box 26"/>
              <p:cNvSpPr txBox="1">
                <a:spLocks noChangeArrowheads="1"/>
              </p:cNvSpPr>
              <p:nvPr/>
            </p:nvSpPr>
            <p:spPr bwMode="gray">
              <a:xfrm>
                <a:off x="4040" y="2006"/>
                <a:ext cx="259" cy="3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fa-IR" sz="24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B Nazanin" pitchFamily="2" charset="-78"/>
                  </a:rPr>
                  <a:t>ج</a:t>
                </a: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B Nazanin" pitchFamily="2" charset="-78"/>
                </a:endParaRPr>
              </a:p>
            </p:txBody>
          </p:sp>
        </p:grpSp>
        <p:grpSp>
          <p:nvGrpSpPr>
            <p:cNvPr id="17" name="Group 27"/>
            <p:cNvGrpSpPr>
              <a:grpSpLocks/>
            </p:cNvGrpSpPr>
            <p:nvPr/>
          </p:nvGrpSpPr>
          <p:grpSpPr bwMode="auto">
            <a:xfrm>
              <a:off x="3447" y="3102"/>
              <a:ext cx="375" cy="360"/>
              <a:chOff x="3552" y="3339"/>
              <a:chExt cx="412" cy="392"/>
            </a:xfrm>
          </p:grpSpPr>
          <p:grpSp>
            <p:nvGrpSpPr>
              <p:cNvPr id="38" name="Group 28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40" name="Oval 2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  <p:sp>
              <p:nvSpPr>
                <p:cNvPr id="41" name="Freeform 3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</p:grpSp>
          <p:sp>
            <p:nvSpPr>
              <p:cNvPr id="39" name="Text Box 31"/>
              <p:cNvSpPr txBox="1">
                <a:spLocks noChangeArrowheads="1"/>
              </p:cNvSpPr>
              <p:nvPr/>
            </p:nvSpPr>
            <p:spPr bwMode="gray">
              <a:xfrm>
                <a:off x="3662" y="3382"/>
                <a:ext cx="221" cy="3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fa-IR" sz="24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B Nazanin" pitchFamily="2" charset="-78"/>
                  </a:rPr>
                  <a:t>د</a:t>
                </a: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B Nazanin" pitchFamily="2" charset="-78"/>
                </a:endParaRPr>
              </a:p>
            </p:txBody>
          </p:sp>
        </p:grpSp>
        <p:grpSp>
          <p:nvGrpSpPr>
            <p:cNvPr id="18" name="Group 32"/>
            <p:cNvGrpSpPr>
              <a:grpSpLocks/>
            </p:cNvGrpSpPr>
            <p:nvPr/>
          </p:nvGrpSpPr>
          <p:grpSpPr bwMode="auto">
            <a:xfrm>
              <a:off x="1571" y="1823"/>
              <a:ext cx="393" cy="397"/>
              <a:chOff x="1488" y="1968"/>
              <a:chExt cx="432" cy="432"/>
            </a:xfrm>
          </p:grpSpPr>
          <p:grpSp>
            <p:nvGrpSpPr>
              <p:cNvPr id="34" name="Group 33"/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36" name="Oval 34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  <p:sp>
              <p:nvSpPr>
                <p:cNvPr id="37" name="Freeform 35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 sz="2400" b="1">
                    <a:cs typeface="B Nazanin" pitchFamily="2" charset="-78"/>
                  </a:endParaRPr>
                </a:p>
              </p:txBody>
            </p:sp>
          </p:grpSp>
          <p:sp>
            <p:nvSpPr>
              <p:cNvPr id="35" name="Text Box 36"/>
              <p:cNvSpPr txBox="1">
                <a:spLocks noChangeArrowheads="1"/>
              </p:cNvSpPr>
              <p:nvPr/>
            </p:nvSpPr>
            <p:spPr bwMode="gray">
              <a:xfrm>
                <a:off x="1502" y="2043"/>
                <a:ext cx="382" cy="31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fa-IR" sz="24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B Nazanin" pitchFamily="2" charset="-78"/>
                  </a:rPr>
                  <a:t>الف</a:t>
                </a: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B Nazanin" pitchFamily="2" charset="-78"/>
                </a:endParaRPr>
              </a:p>
            </p:txBody>
          </p:sp>
        </p:grpSp>
        <p:sp>
          <p:nvSpPr>
            <p:cNvPr id="19" name="Oval 37"/>
            <p:cNvSpPr>
              <a:spLocks noChangeArrowheads="1"/>
            </p:cNvSpPr>
            <p:nvPr/>
          </p:nvSpPr>
          <p:spPr bwMode="gray">
            <a:xfrm rot="18227093">
              <a:off x="3406" y="3012"/>
              <a:ext cx="75" cy="79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 sz="2400" b="1">
                <a:cs typeface="B Nazanin" pitchFamily="2" charset="-78"/>
              </a:endParaRPr>
            </a:p>
          </p:txBody>
        </p:sp>
        <p:sp>
          <p:nvSpPr>
            <p:cNvPr id="20" name="Oval 38"/>
            <p:cNvSpPr>
              <a:spLocks noChangeArrowheads="1"/>
            </p:cNvSpPr>
            <p:nvPr/>
          </p:nvSpPr>
          <p:spPr bwMode="gray">
            <a:xfrm rot="18227093">
              <a:off x="3318" y="2924"/>
              <a:ext cx="75" cy="79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 sz="2400" b="1">
                <a:cs typeface="B Nazanin" pitchFamily="2" charset="-78"/>
              </a:endParaRPr>
            </a:p>
          </p:txBody>
        </p:sp>
        <p:grpSp>
          <p:nvGrpSpPr>
            <p:cNvPr id="21" name="Group 39"/>
            <p:cNvGrpSpPr>
              <a:grpSpLocks/>
            </p:cNvGrpSpPr>
            <p:nvPr/>
          </p:nvGrpSpPr>
          <p:grpSpPr bwMode="auto">
            <a:xfrm>
              <a:off x="2007" y="2087"/>
              <a:ext cx="210" cy="120"/>
              <a:chOff x="2016" y="2304"/>
              <a:chExt cx="231" cy="130"/>
            </a:xfrm>
          </p:grpSpPr>
          <p:sp>
            <p:nvSpPr>
              <p:cNvPr id="32" name="Oval 40"/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sz="2400" b="1">
                  <a:cs typeface="B Nazanin" pitchFamily="2" charset="-78"/>
                </a:endParaRPr>
              </a:p>
            </p:txBody>
          </p:sp>
          <p:sp>
            <p:nvSpPr>
              <p:cNvPr id="33" name="Oval 41"/>
              <p:cNvSpPr>
                <a:spLocks noChangeArrowheads="1"/>
              </p:cNvSpPr>
              <p:nvPr/>
            </p:nvSpPr>
            <p:spPr bwMode="gray">
              <a:xfrm rot="18227093">
                <a:off x="2163" y="234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sz="2400" b="1">
                  <a:cs typeface="B Nazanin" pitchFamily="2" charset="-78"/>
                </a:endParaRPr>
              </a:p>
            </p:txBody>
          </p:sp>
        </p:grpSp>
        <p:grpSp>
          <p:nvGrpSpPr>
            <p:cNvPr id="22" name="Group 42"/>
            <p:cNvGrpSpPr>
              <a:grpSpLocks/>
            </p:cNvGrpSpPr>
            <p:nvPr/>
          </p:nvGrpSpPr>
          <p:grpSpPr bwMode="auto">
            <a:xfrm>
              <a:off x="2793" y="1495"/>
              <a:ext cx="79" cy="239"/>
              <a:chOff x="2832" y="1612"/>
              <a:chExt cx="87" cy="260"/>
            </a:xfrm>
          </p:grpSpPr>
          <p:sp>
            <p:nvSpPr>
              <p:cNvPr id="30" name="Oval 43"/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sz="2400" b="1">
                  <a:cs typeface="B Nazanin" pitchFamily="2" charset="-78"/>
                </a:endParaRPr>
              </a:p>
            </p:txBody>
          </p:sp>
          <p:sp>
            <p:nvSpPr>
              <p:cNvPr id="31" name="Oval 44"/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sz="2400" b="1">
                  <a:cs typeface="B Nazanin" pitchFamily="2" charset="-78"/>
                </a:endParaRPr>
              </a:p>
            </p:txBody>
          </p:sp>
        </p:grpSp>
        <p:sp>
          <p:nvSpPr>
            <p:cNvPr id="23" name="Oval 45"/>
            <p:cNvSpPr>
              <a:spLocks noChangeArrowheads="1"/>
            </p:cNvSpPr>
            <p:nvPr/>
          </p:nvSpPr>
          <p:spPr bwMode="gray">
            <a:xfrm rot="18227093">
              <a:off x="3635" y="2102"/>
              <a:ext cx="75" cy="7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 sz="2400" b="1">
                <a:cs typeface="B Nazanin" pitchFamily="2" charset="-78"/>
              </a:endParaRPr>
            </a:p>
          </p:txBody>
        </p:sp>
        <p:sp>
          <p:nvSpPr>
            <p:cNvPr id="24" name="Oval 46"/>
            <p:cNvSpPr>
              <a:spLocks noChangeArrowheads="1"/>
            </p:cNvSpPr>
            <p:nvPr/>
          </p:nvSpPr>
          <p:spPr bwMode="gray">
            <a:xfrm rot="18227093">
              <a:off x="3493" y="2174"/>
              <a:ext cx="75" cy="7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 sz="2400" b="1">
                <a:cs typeface="B Nazanin" pitchFamily="2" charset="-78"/>
              </a:endParaRPr>
            </a:p>
          </p:txBody>
        </p:sp>
        <p:sp>
          <p:nvSpPr>
            <p:cNvPr id="25" name="Text Box 47"/>
            <p:cNvSpPr txBox="1">
              <a:spLocks noChangeArrowheads="1"/>
            </p:cNvSpPr>
            <p:nvPr/>
          </p:nvSpPr>
          <p:spPr bwMode="auto">
            <a:xfrm>
              <a:off x="384" y="1911"/>
              <a:ext cx="1187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fa-IR" sz="2400" b="1" dirty="0" smtClean="0">
                  <a:cs typeface="B Nazanin" pitchFamily="2" charset="-78"/>
                </a:rPr>
                <a:t>جلسات قرآن و جوان</a:t>
              </a:r>
              <a:endParaRPr lang="en-US" sz="2400" b="1" dirty="0">
                <a:cs typeface="B Nazanin" pitchFamily="2" charset="-78"/>
              </a:endParaRPr>
            </a:p>
          </p:txBody>
        </p:sp>
        <p:sp>
          <p:nvSpPr>
            <p:cNvPr id="26" name="Text Box 48"/>
            <p:cNvSpPr txBox="1">
              <a:spLocks noChangeArrowheads="1"/>
            </p:cNvSpPr>
            <p:nvPr/>
          </p:nvSpPr>
          <p:spPr bwMode="auto">
            <a:xfrm>
              <a:off x="1776" y="720"/>
              <a:ext cx="20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rtl="1" eaLnBrk="0" hangingPunct="0"/>
              <a:r>
                <a:rPr lang="fa-IR" sz="2400" b="1" dirty="0" smtClean="0">
                  <a:cs typeface="B Nazanin" pitchFamily="2" charset="-78"/>
                </a:rPr>
                <a:t>برنامه های ورزشی و تفریحی </a:t>
              </a:r>
              <a:endParaRPr lang="en-US" sz="2400" b="1" dirty="0">
                <a:cs typeface="B Nazanin" pitchFamily="2" charset="-78"/>
              </a:endParaRPr>
            </a:p>
          </p:txBody>
        </p:sp>
        <p:sp>
          <p:nvSpPr>
            <p:cNvPr id="27" name="Text Box 49"/>
            <p:cNvSpPr txBox="1">
              <a:spLocks noChangeArrowheads="1"/>
            </p:cNvSpPr>
            <p:nvPr/>
          </p:nvSpPr>
          <p:spPr bwMode="auto">
            <a:xfrm>
              <a:off x="4189" y="1919"/>
              <a:ext cx="123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fa-IR" sz="2400" b="1" dirty="0" smtClean="0">
                  <a:cs typeface="B Nazanin" pitchFamily="2" charset="-78"/>
                </a:rPr>
                <a:t>برنامه های کمک درسی</a:t>
              </a:r>
              <a:endParaRPr lang="en-US" sz="2400" b="1" dirty="0">
                <a:cs typeface="B Nazanin" pitchFamily="2" charset="-78"/>
              </a:endParaRPr>
            </a:p>
          </p:txBody>
        </p:sp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698" y="3234"/>
              <a:ext cx="109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fa-IR" sz="2400" b="1" dirty="0" smtClean="0">
                  <a:cs typeface="B Nazanin" pitchFamily="2" charset="-78"/>
                </a:rPr>
                <a:t>کلاسهای فنی حرفه ای</a:t>
              </a:r>
            </a:p>
          </p:txBody>
        </p:sp>
        <p:sp>
          <p:nvSpPr>
            <p:cNvPr id="29" name="Text Box 51"/>
            <p:cNvSpPr txBox="1">
              <a:spLocks noChangeArrowheads="1"/>
            </p:cNvSpPr>
            <p:nvPr/>
          </p:nvSpPr>
          <p:spPr bwMode="auto">
            <a:xfrm>
              <a:off x="3840" y="3234"/>
              <a:ext cx="10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fa-IR" sz="2400" b="1" dirty="0" smtClean="0">
                  <a:cs typeface="B Nazanin" pitchFamily="2" charset="-78"/>
                </a:rPr>
                <a:t>کلاسهای رایانه </a:t>
              </a:r>
              <a:endParaRPr lang="en-US" sz="2400" b="1" dirty="0">
                <a:cs typeface="B Nazanin" pitchFamily="2" charset="-78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A265-25C6-4DBF-8304-99040892C59C}" type="slidenum">
              <a:rPr lang="fa-IR" smtClean="0"/>
              <a:t>9</a:t>
            </a:fld>
            <a:endParaRPr lang="fa-IR"/>
          </a:p>
        </p:txBody>
      </p:sp>
    </p:spTree>
    <p:extLst/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2010-07-25T05:58:08Z</outs:dateTime>
      <outs:isPinned>true</outs:isPinned>
    </outs:relatedDate>
    <outs:relatedDate>
      <outs:type>2</outs:type>
      <outs:displayName>Created</outs:displayName>
      <outs:dateTime>2010-07-24T06:55:06Z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sed bagher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sed bagher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BDAC5A96-B717-4D1D-8D2B-F795DE0E2CB8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2004</Words>
  <Application>Microsoft Office PowerPoint</Application>
  <PresentationFormat>On-screen Show (4:3)</PresentationFormat>
  <Paragraphs>257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Office07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sed bagher</dc:creator>
  <cp:lastModifiedBy>MRT Pack 20 DVDs</cp:lastModifiedBy>
  <cp:revision>95</cp:revision>
  <dcterms:created xsi:type="dcterms:W3CDTF">2010-07-24T06:55:06Z</dcterms:created>
  <dcterms:modified xsi:type="dcterms:W3CDTF">2011-10-31T10:08:49Z</dcterms:modified>
</cp:coreProperties>
</file>