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4" r:id="rId1"/>
  </p:sldMasterIdLst>
  <p:sldIdLst>
    <p:sldId id="279" r:id="rId2"/>
    <p:sldId id="301" r:id="rId3"/>
    <p:sldId id="280" r:id="rId4"/>
    <p:sldId id="284" r:id="rId5"/>
    <p:sldId id="281" r:id="rId6"/>
    <p:sldId id="303" r:id="rId7"/>
    <p:sldId id="304" r:id="rId8"/>
    <p:sldId id="305" r:id="rId9"/>
    <p:sldId id="306" r:id="rId10"/>
    <p:sldId id="273" r:id="rId11"/>
    <p:sldId id="278" r:id="rId12"/>
    <p:sldId id="259" r:id="rId13"/>
    <p:sldId id="268" r:id="rId14"/>
    <p:sldId id="269" r:id="rId15"/>
    <p:sldId id="287" r:id="rId16"/>
    <p:sldId id="288" r:id="rId17"/>
    <p:sldId id="289" r:id="rId18"/>
    <p:sldId id="290" r:id="rId19"/>
    <p:sldId id="292" r:id="rId20"/>
    <p:sldId id="293" r:id="rId21"/>
    <p:sldId id="294" r:id="rId22"/>
    <p:sldId id="295" r:id="rId23"/>
    <p:sldId id="297" r:id="rId24"/>
    <p:sldId id="296" r:id="rId25"/>
    <p:sldId id="298" r:id="rId26"/>
    <p:sldId id="263" r:id="rId27"/>
    <p:sldId id="264" r:id="rId28"/>
    <p:sldId id="265" r:id="rId29"/>
    <p:sldId id="274" r:id="rId30"/>
    <p:sldId id="267" r:id="rId31"/>
    <p:sldId id="275" r:id="rId32"/>
    <p:sldId id="276" r:id="rId33"/>
    <p:sldId id="277" r:id="rId34"/>
    <p:sldId id="299" r:id="rId35"/>
    <p:sldId id="300" r:id="rId36"/>
    <p:sldId id="285" r:id="rId37"/>
    <p:sldId id="302" r:id="rId38"/>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88" d="100"/>
          <a:sy n="88" d="100"/>
        </p:scale>
        <p:origin x="57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346B83-AA6A-48CF-90C9-9EB005D9706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176DB61-863C-4F9B-9865-4B6DF7BBEF48}" type="pres">
      <dgm:prSet presAssocID="{CE346B83-AA6A-48CF-90C9-9EB005D9706B}" presName="Name0" presStyleCnt="0">
        <dgm:presLayoutVars>
          <dgm:dir/>
          <dgm:animLvl val="lvl"/>
          <dgm:resizeHandles val="exact"/>
        </dgm:presLayoutVars>
      </dgm:prSet>
      <dgm:spPr/>
      <dgm:t>
        <a:bodyPr/>
        <a:lstStyle/>
        <a:p>
          <a:endParaRPr lang="en-US"/>
        </a:p>
      </dgm:t>
    </dgm:pt>
  </dgm:ptLst>
  <dgm:cxnLst>
    <dgm:cxn modelId="{5227ED43-6E82-42AB-874A-DCFC7F9E4982}" type="presOf" srcId="{CE346B83-AA6A-48CF-90C9-9EB005D9706B}" destId="{5176DB61-863C-4F9B-9865-4B6DF7BBEF48}"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BB7FCE-AAE4-4360-A73D-E41C69BF4B2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A7C0F0C-932C-4E72-ACAF-B1FA5B15AFB5}">
      <dgm:prSet phldrT="[Text]" custT="1"/>
      <dgm:spPr/>
      <dgm:t>
        <a:bodyPr/>
        <a:lstStyle/>
        <a:p>
          <a:r>
            <a:rPr lang="fa-IR" sz="3200" b="1" dirty="0" smtClean="0">
              <a:cs typeface="B Mitra" pitchFamily="2" charset="-78"/>
            </a:rPr>
            <a:t>درس اول</a:t>
          </a:r>
          <a:endParaRPr lang="en-US" sz="3200" b="1" dirty="0">
            <a:cs typeface="B Mitra" pitchFamily="2" charset="-78"/>
          </a:endParaRPr>
        </a:p>
      </dgm:t>
    </dgm:pt>
    <dgm:pt modelId="{99068B54-0865-44FF-ACD1-39624F9ED721}" type="parTrans" cxnId="{2E622123-A6CB-4C44-876C-85EA3C4D5163}">
      <dgm:prSet/>
      <dgm:spPr/>
      <dgm:t>
        <a:bodyPr/>
        <a:lstStyle/>
        <a:p>
          <a:endParaRPr lang="en-US"/>
        </a:p>
      </dgm:t>
    </dgm:pt>
    <dgm:pt modelId="{C800BFB3-5602-4989-91DE-A65115316D08}" type="sibTrans" cxnId="{2E622123-A6CB-4C44-876C-85EA3C4D5163}">
      <dgm:prSet/>
      <dgm:spPr/>
      <dgm:t>
        <a:bodyPr/>
        <a:lstStyle/>
        <a:p>
          <a:endParaRPr lang="en-US"/>
        </a:p>
      </dgm:t>
    </dgm:pt>
    <dgm:pt modelId="{2B72B822-DC8A-4CDB-957F-5B3B9D194815}">
      <dgm:prSet phldrT="[Text]" custT="1"/>
      <dgm:spPr/>
      <dgm:t>
        <a:bodyPr/>
        <a:lstStyle/>
        <a:p>
          <a:pPr algn="r" rtl="1"/>
          <a:r>
            <a:rPr lang="fa-IR" sz="2800" b="1" dirty="0" smtClean="0">
              <a:cs typeface="B Mitra" pitchFamily="2" charset="-78"/>
            </a:rPr>
            <a:t>یادآوری</a:t>
          </a:r>
          <a:endParaRPr lang="en-US" sz="2800" b="1" dirty="0">
            <a:cs typeface="B Mitra" pitchFamily="2" charset="-78"/>
          </a:endParaRPr>
        </a:p>
      </dgm:t>
    </dgm:pt>
    <dgm:pt modelId="{90B301B0-A7D7-4E03-8A52-835FADFA6ED7}" type="parTrans" cxnId="{48D3919A-A5E7-444E-AEC1-0998AEF8A689}">
      <dgm:prSet/>
      <dgm:spPr/>
      <dgm:t>
        <a:bodyPr/>
        <a:lstStyle/>
        <a:p>
          <a:endParaRPr lang="en-US"/>
        </a:p>
      </dgm:t>
    </dgm:pt>
    <dgm:pt modelId="{F9F6B416-1D8D-4792-888F-0E658ED299AE}" type="sibTrans" cxnId="{48D3919A-A5E7-444E-AEC1-0998AEF8A689}">
      <dgm:prSet/>
      <dgm:spPr/>
      <dgm:t>
        <a:bodyPr/>
        <a:lstStyle/>
        <a:p>
          <a:endParaRPr lang="en-US"/>
        </a:p>
      </dgm:t>
    </dgm:pt>
    <dgm:pt modelId="{E60418EB-BFD7-4B86-913D-80D5FFAD3E5D}">
      <dgm:prSet phldrT="[Text]" custT="1"/>
      <dgm:spPr/>
      <dgm:t>
        <a:bodyPr/>
        <a:lstStyle/>
        <a:p>
          <a:r>
            <a:rPr lang="fa-IR" sz="3200" b="1" dirty="0" smtClean="0">
              <a:cs typeface="B Mitra" pitchFamily="2" charset="-78"/>
            </a:rPr>
            <a:t>درس سوم</a:t>
          </a:r>
          <a:endParaRPr lang="en-US" sz="3200" b="1" dirty="0">
            <a:cs typeface="B Mitra" pitchFamily="2" charset="-78"/>
          </a:endParaRPr>
        </a:p>
      </dgm:t>
    </dgm:pt>
    <dgm:pt modelId="{6B072C53-A42F-4CF2-A25C-A002F51817D2}" type="parTrans" cxnId="{7206A810-1AF7-4343-95D7-491CC087A26D}">
      <dgm:prSet/>
      <dgm:spPr/>
      <dgm:t>
        <a:bodyPr/>
        <a:lstStyle/>
        <a:p>
          <a:endParaRPr lang="en-US"/>
        </a:p>
      </dgm:t>
    </dgm:pt>
    <dgm:pt modelId="{E8A1BF70-9A18-4031-90E2-BC382EF4D6D1}" type="sibTrans" cxnId="{7206A810-1AF7-4343-95D7-491CC087A26D}">
      <dgm:prSet/>
      <dgm:spPr/>
      <dgm:t>
        <a:bodyPr/>
        <a:lstStyle/>
        <a:p>
          <a:endParaRPr lang="en-US"/>
        </a:p>
      </dgm:t>
    </dgm:pt>
    <dgm:pt modelId="{61512307-453A-42FB-B43B-3304DDEAD300}">
      <dgm:prSet phldrT="[Text]" custT="1"/>
      <dgm:spPr/>
      <dgm:t>
        <a:bodyPr/>
        <a:lstStyle/>
        <a:p>
          <a:pPr rtl="1"/>
          <a:r>
            <a:rPr lang="fa-IR" sz="2800" b="1" dirty="0" smtClean="0">
              <a:cs typeface="B Mitra" pitchFamily="2" charset="-78"/>
            </a:rPr>
            <a:t>تقسیم عدد اعشاری بر عدد طبیعی</a:t>
          </a:r>
          <a:endParaRPr lang="en-US" sz="2800" b="1" dirty="0">
            <a:cs typeface="B Mitra" pitchFamily="2" charset="-78"/>
          </a:endParaRPr>
        </a:p>
      </dgm:t>
    </dgm:pt>
    <dgm:pt modelId="{E8D5D3B8-C343-4D62-BC54-EBE8E29C88C3}" type="parTrans" cxnId="{E3CD690B-0162-4A7A-825F-9DB3A77BB779}">
      <dgm:prSet/>
      <dgm:spPr/>
      <dgm:t>
        <a:bodyPr/>
        <a:lstStyle/>
        <a:p>
          <a:endParaRPr lang="en-US"/>
        </a:p>
      </dgm:t>
    </dgm:pt>
    <dgm:pt modelId="{FD52AABE-C317-4CEF-B52C-0E3B35F05DA5}" type="sibTrans" cxnId="{E3CD690B-0162-4A7A-825F-9DB3A77BB779}">
      <dgm:prSet/>
      <dgm:spPr/>
      <dgm:t>
        <a:bodyPr/>
        <a:lstStyle/>
        <a:p>
          <a:endParaRPr lang="en-US"/>
        </a:p>
      </dgm:t>
    </dgm:pt>
    <dgm:pt modelId="{7DB943B7-84B9-4D45-97CC-F34378BC8675}">
      <dgm:prSet phldrT="[Text]" custT="1"/>
      <dgm:spPr/>
      <dgm:t>
        <a:bodyPr/>
        <a:lstStyle/>
        <a:p>
          <a:r>
            <a:rPr lang="fa-IR" sz="3200" b="1" dirty="0" smtClean="0">
              <a:cs typeface="B Mitra" pitchFamily="2" charset="-78"/>
            </a:rPr>
            <a:t>درس چهارم</a:t>
          </a:r>
          <a:endParaRPr lang="en-US" sz="3200" b="1" dirty="0">
            <a:cs typeface="B Mitra" pitchFamily="2" charset="-78"/>
          </a:endParaRPr>
        </a:p>
      </dgm:t>
    </dgm:pt>
    <dgm:pt modelId="{B3CF0AE0-5883-4FF8-8DB7-70C95022590C}" type="parTrans" cxnId="{09024F5D-D16E-49A8-B9DD-2647B74DE0FB}">
      <dgm:prSet/>
      <dgm:spPr/>
      <dgm:t>
        <a:bodyPr/>
        <a:lstStyle/>
        <a:p>
          <a:endParaRPr lang="en-US"/>
        </a:p>
      </dgm:t>
    </dgm:pt>
    <dgm:pt modelId="{A9F41030-FCE1-4AFC-8EF8-72424910A244}" type="sibTrans" cxnId="{09024F5D-D16E-49A8-B9DD-2647B74DE0FB}">
      <dgm:prSet/>
      <dgm:spPr/>
      <dgm:t>
        <a:bodyPr/>
        <a:lstStyle/>
        <a:p>
          <a:endParaRPr lang="en-US"/>
        </a:p>
      </dgm:t>
    </dgm:pt>
    <dgm:pt modelId="{7688CE48-9C13-4985-A133-423E0E428B87}">
      <dgm:prSet custT="1"/>
      <dgm:spPr/>
      <dgm:t>
        <a:bodyPr/>
        <a:lstStyle/>
        <a:p>
          <a:pPr rtl="1"/>
          <a:r>
            <a:rPr lang="fa-IR" sz="2800" b="1" dirty="0" smtClean="0">
              <a:cs typeface="B Mitra" pitchFamily="2" charset="-78"/>
            </a:rPr>
            <a:t>یادآوری ضرب و تقسیم</a:t>
          </a:r>
          <a:endParaRPr lang="en-US" sz="2800" b="1" dirty="0">
            <a:cs typeface="B Mitra" pitchFamily="2" charset="-78"/>
          </a:endParaRPr>
        </a:p>
      </dgm:t>
    </dgm:pt>
    <dgm:pt modelId="{D86F8872-839A-4DF6-B361-29E046B97399}" type="parTrans" cxnId="{875B0CD5-818B-4D28-A36C-FF717DF8CD38}">
      <dgm:prSet/>
      <dgm:spPr/>
      <dgm:t>
        <a:bodyPr/>
        <a:lstStyle/>
        <a:p>
          <a:endParaRPr lang="en-US"/>
        </a:p>
      </dgm:t>
    </dgm:pt>
    <dgm:pt modelId="{E894A7D2-2275-4901-AAE0-CD5A80FE3EA0}" type="sibTrans" cxnId="{875B0CD5-818B-4D28-A36C-FF717DF8CD38}">
      <dgm:prSet/>
      <dgm:spPr/>
      <dgm:t>
        <a:bodyPr/>
        <a:lstStyle/>
        <a:p>
          <a:endParaRPr lang="en-US"/>
        </a:p>
      </dgm:t>
    </dgm:pt>
    <dgm:pt modelId="{FE0F4AEE-B19F-468A-9D39-ACB4149E1491}">
      <dgm:prSet custT="1"/>
      <dgm:spPr/>
      <dgm:t>
        <a:bodyPr/>
        <a:lstStyle/>
        <a:p>
          <a:r>
            <a:rPr lang="fa-IR" sz="3200" b="1" dirty="0" smtClean="0">
              <a:cs typeface="B Mitra" pitchFamily="2" charset="-78"/>
            </a:rPr>
            <a:t>درس دوم</a:t>
          </a:r>
          <a:endParaRPr lang="en-US" sz="3200" b="1" dirty="0">
            <a:cs typeface="B Mitra" pitchFamily="2" charset="-78"/>
          </a:endParaRPr>
        </a:p>
      </dgm:t>
    </dgm:pt>
    <dgm:pt modelId="{454585AF-C093-44F5-990A-A5BA19540F61}" type="parTrans" cxnId="{F8C25A5A-B1AF-4F5D-A740-7ACB37A38631}">
      <dgm:prSet/>
      <dgm:spPr/>
      <dgm:t>
        <a:bodyPr/>
        <a:lstStyle/>
        <a:p>
          <a:endParaRPr lang="en-US"/>
        </a:p>
      </dgm:t>
    </dgm:pt>
    <dgm:pt modelId="{6AC8EFCE-9F45-4A3B-BC06-D2D714C5DF80}" type="sibTrans" cxnId="{F8C25A5A-B1AF-4F5D-A740-7ACB37A38631}">
      <dgm:prSet/>
      <dgm:spPr/>
      <dgm:t>
        <a:bodyPr/>
        <a:lstStyle/>
        <a:p>
          <a:endParaRPr lang="en-US"/>
        </a:p>
      </dgm:t>
    </dgm:pt>
    <dgm:pt modelId="{CA90474A-F4C1-4397-AEB8-92BCE737A39B}">
      <dgm:prSet phldrT="[Text]" custT="1"/>
      <dgm:spPr/>
      <dgm:t>
        <a:bodyPr/>
        <a:lstStyle/>
        <a:p>
          <a:pPr rtl="1"/>
          <a:r>
            <a:rPr lang="fa-IR" sz="2800" b="1" smtClean="0">
              <a:cs typeface="B Mitra" pitchFamily="2" charset="-78"/>
            </a:rPr>
            <a:t>تقسیم یک عدد بر عدد اعشاری</a:t>
          </a:r>
          <a:endParaRPr lang="en-US" sz="2800" b="1" dirty="0">
            <a:cs typeface="B Mitra" pitchFamily="2" charset="-78"/>
          </a:endParaRPr>
        </a:p>
      </dgm:t>
    </dgm:pt>
    <dgm:pt modelId="{D14DA327-FF53-4439-87DA-C0C50FA8D71C}" type="sibTrans" cxnId="{4C1B31FF-3649-47FF-8F44-795949AEDC83}">
      <dgm:prSet/>
      <dgm:spPr/>
      <dgm:t>
        <a:bodyPr/>
        <a:lstStyle/>
        <a:p>
          <a:endParaRPr lang="en-US"/>
        </a:p>
      </dgm:t>
    </dgm:pt>
    <dgm:pt modelId="{5E1F314A-4695-47BD-83CA-00D6C10F185C}" type="parTrans" cxnId="{4C1B31FF-3649-47FF-8F44-795949AEDC83}">
      <dgm:prSet/>
      <dgm:spPr/>
      <dgm:t>
        <a:bodyPr/>
        <a:lstStyle/>
        <a:p>
          <a:endParaRPr lang="en-US"/>
        </a:p>
      </dgm:t>
    </dgm:pt>
    <dgm:pt modelId="{D586141C-7E99-4F41-8166-61F7C759ACF0}" type="pres">
      <dgm:prSet presAssocID="{7ABB7FCE-AAE4-4360-A73D-E41C69BF4B2C}" presName="Name0" presStyleCnt="0">
        <dgm:presLayoutVars>
          <dgm:dir val="rev"/>
          <dgm:animLvl val="lvl"/>
          <dgm:resizeHandles val="exact"/>
        </dgm:presLayoutVars>
      </dgm:prSet>
      <dgm:spPr/>
      <dgm:t>
        <a:bodyPr/>
        <a:lstStyle/>
        <a:p>
          <a:endParaRPr lang="en-US"/>
        </a:p>
      </dgm:t>
    </dgm:pt>
    <dgm:pt modelId="{B015E19F-6E6D-4CC0-B306-07396289F538}" type="pres">
      <dgm:prSet presAssocID="{9A7C0F0C-932C-4E72-ACAF-B1FA5B15AFB5}" presName="linNode" presStyleCnt="0"/>
      <dgm:spPr/>
    </dgm:pt>
    <dgm:pt modelId="{AC270FFF-CE65-48B3-91C9-A3CB5FE151FC}" type="pres">
      <dgm:prSet presAssocID="{9A7C0F0C-932C-4E72-ACAF-B1FA5B15AFB5}" presName="parentText" presStyleLbl="node1" presStyleIdx="0" presStyleCnt="4">
        <dgm:presLayoutVars>
          <dgm:chMax val="1"/>
          <dgm:bulletEnabled val="1"/>
        </dgm:presLayoutVars>
      </dgm:prSet>
      <dgm:spPr/>
      <dgm:t>
        <a:bodyPr/>
        <a:lstStyle/>
        <a:p>
          <a:endParaRPr lang="en-US"/>
        </a:p>
      </dgm:t>
    </dgm:pt>
    <dgm:pt modelId="{D76BC69E-E78D-4E66-A0F8-09B623165BB1}" type="pres">
      <dgm:prSet presAssocID="{9A7C0F0C-932C-4E72-ACAF-B1FA5B15AFB5}" presName="descendantText" presStyleLbl="alignAccFollowNode1" presStyleIdx="0" presStyleCnt="4">
        <dgm:presLayoutVars>
          <dgm:bulletEnabled val="1"/>
        </dgm:presLayoutVars>
      </dgm:prSet>
      <dgm:spPr/>
      <dgm:t>
        <a:bodyPr/>
        <a:lstStyle/>
        <a:p>
          <a:endParaRPr lang="en-US"/>
        </a:p>
      </dgm:t>
    </dgm:pt>
    <dgm:pt modelId="{2D915864-A0DF-4CD2-A989-5EB5F56595DC}" type="pres">
      <dgm:prSet presAssocID="{C800BFB3-5602-4989-91DE-A65115316D08}" presName="sp" presStyleCnt="0"/>
      <dgm:spPr/>
    </dgm:pt>
    <dgm:pt modelId="{67B68DF2-D180-4DDF-BA47-04E3E3A9B5A0}" type="pres">
      <dgm:prSet presAssocID="{FE0F4AEE-B19F-468A-9D39-ACB4149E1491}" presName="linNode" presStyleCnt="0"/>
      <dgm:spPr/>
    </dgm:pt>
    <dgm:pt modelId="{32A7788E-868C-42CA-BF79-AED45AC7D556}" type="pres">
      <dgm:prSet presAssocID="{FE0F4AEE-B19F-468A-9D39-ACB4149E1491}" presName="parentText" presStyleLbl="node1" presStyleIdx="1" presStyleCnt="4">
        <dgm:presLayoutVars>
          <dgm:chMax val="1"/>
          <dgm:bulletEnabled val="1"/>
        </dgm:presLayoutVars>
      </dgm:prSet>
      <dgm:spPr/>
      <dgm:t>
        <a:bodyPr/>
        <a:lstStyle/>
        <a:p>
          <a:endParaRPr lang="en-US"/>
        </a:p>
      </dgm:t>
    </dgm:pt>
    <dgm:pt modelId="{BDF19E10-27D0-4863-98F7-334FECF49AF7}" type="pres">
      <dgm:prSet presAssocID="{FE0F4AEE-B19F-468A-9D39-ACB4149E1491}" presName="descendantText" presStyleLbl="alignAccFollowNode1" presStyleIdx="1" presStyleCnt="4">
        <dgm:presLayoutVars>
          <dgm:bulletEnabled val="1"/>
        </dgm:presLayoutVars>
      </dgm:prSet>
      <dgm:spPr/>
      <dgm:t>
        <a:bodyPr/>
        <a:lstStyle/>
        <a:p>
          <a:endParaRPr lang="en-US"/>
        </a:p>
      </dgm:t>
    </dgm:pt>
    <dgm:pt modelId="{3769358F-7928-4B41-8CED-290843415EAB}" type="pres">
      <dgm:prSet presAssocID="{6AC8EFCE-9F45-4A3B-BC06-D2D714C5DF80}" presName="sp" presStyleCnt="0"/>
      <dgm:spPr/>
    </dgm:pt>
    <dgm:pt modelId="{5D598BD2-563E-49B9-84B9-48110DF24D6D}" type="pres">
      <dgm:prSet presAssocID="{E60418EB-BFD7-4B86-913D-80D5FFAD3E5D}" presName="linNode" presStyleCnt="0"/>
      <dgm:spPr/>
    </dgm:pt>
    <dgm:pt modelId="{A0A05257-2F70-49ED-90EB-27F7C7F466E0}" type="pres">
      <dgm:prSet presAssocID="{E60418EB-BFD7-4B86-913D-80D5FFAD3E5D}" presName="parentText" presStyleLbl="node1" presStyleIdx="2" presStyleCnt="4">
        <dgm:presLayoutVars>
          <dgm:chMax val="1"/>
          <dgm:bulletEnabled val="1"/>
        </dgm:presLayoutVars>
      </dgm:prSet>
      <dgm:spPr/>
      <dgm:t>
        <a:bodyPr/>
        <a:lstStyle/>
        <a:p>
          <a:endParaRPr lang="en-US"/>
        </a:p>
      </dgm:t>
    </dgm:pt>
    <dgm:pt modelId="{8EF24CE6-DCA8-47B9-9280-B2A4FADE48E9}" type="pres">
      <dgm:prSet presAssocID="{E60418EB-BFD7-4B86-913D-80D5FFAD3E5D}" presName="descendantText" presStyleLbl="alignAccFollowNode1" presStyleIdx="2" presStyleCnt="4">
        <dgm:presLayoutVars>
          <dgm:bulletEnabled val="1"/>
        </dgm:presLayoutVars>
      </dgm:prSet>
      <dgm:spPr/>
      <dgm:t>
        <a:bodyPr/>
        <a:lstStyle/>
        <a:p>
          <a:endParaRPr lang="en-US"/>
        </a:p>
      </dgm:t>
    </dgm:pt>
    <dgm:pt modelId="{DC807F0D-4810-49AF-A867-25E3E81A803C}" type="pres">
      <dgm:prSet presAssocID="{E8A1BF70-9A18-4031-90E2-BC382EF4D6D1}" presName="sp" presStyleCnt="0"/>
      <dgm:spPr/>
    </dgm:pt>
    <dgm:pt modelId="{1552439C-9E2E-4DE8-B60A-FD6431529C34}" type="pres">
      <dgm:prSet presAssocID="{7DB943B7-84B9-4D45-97CC-F34378BC8675}" presName="linNode" presStyleCnt="0"/>
      <dgm:spPr/>
    </dgm:pt>
    <dgm:pt modelId="{F547B3EF-4E41-4CFB-BF52-0CE8C08732FF}" type="pres">
      <dgm:prSet presAssocID="{7DB943B7-84B9-4D45-97CC-F34378BC8675}" presName="parentText" presStyleLbl="node1" presStyleIdx="3" presStyleCnt="4">
        <dgm:presLayoutVars>
          <dgm:chMax val="1"/>
          <dgm:bulletEnabled val="1"/>
        </dgm:presLayoutVars>
      </dgm:prSet>
      <dgm:spPr/>
      <dgm:t>
        <a:bodyPr/>
        <a:lstStyle/>
        <a:p>
          <a:endParaRPr lang="en-US"/>
        </a:p>
      </dgm:t>
    </dgm:pt>
    <dgm:pt modelId="{A5D4D928-12DF-47FD-9042-866C09383140}" type="pres">
      <dgm:prSet presAssocID="{7DB943B7-84B9-4D45-97CC-F34378BC8675}" presName="descendantText" presStyleLbl="alignAccFollowNode1" presStyleIdx="3" presStyleCnt="4">
        <dgm:presLayoutVars>
          <dgm:bulletEnabled val="1"/>
        </dgm:presLayoutVars>
      </dgm:prSet>
      <dgm:spPr/>
      <dgm:t>
        <a:bodyPr/>
        <a:lstStyle/>
        <a:p>
          <a:endParaRPr lang="en-US"/>
        </a:p>
      </dgm:t>
    </dgm:pt>
  </dgm:ptLst>
  <dgm:cxnLst>
    <dgm:cxn modelId="{09024F5D-D16E-49A8-B9DD-2647B74DE0FB}" srcId="{7ABB7FCE-AAE4-4360-A73D-E41C69BF4B2C}" destId="{7DB943B7-84B9-4D45-97CC-F34378BC8675}" srcOrd="3" destOrd="0" parTransId="{B3CF0AE0-5883-4FF8-8DB7-70C95022590C}" sibTransId="{A9F41030-FCE1-4AFC-8EF8-72424910A244}"/>
    <dgm:cxn modelId="{4C1B31FF-3649-47FF-8F44-795949AEDC83}" srcId="{7DB943B7-84B9-4D45-97CC-F34378BC8675}" destId="{CA90474A-F4C1-4397-AEB8-92BCE737A39B}" srcOrd="0" destOrd="0" parTransId="{5E1F314A-4695-47BD-83CA-00D6C10F185C}" sibTransId="{D14DA327-FF53-4439-87DA-C0C50FA8D71C}"/>
    <dgm:cxn modelId="{3263B23E-F975-4382-9F97-4F0FDE0DCE15}" type="presOf" srcId="{CA90474A-F4C1-4397-AEB8-92BCE737A39B}" destId="{A5D4D928-12DF-47FD-9042-866C09383140}" srcOrd="0" destOrd="0" presId="urn:microsoft.com/office/officeart/2005/8/layout/vList5"/>
    <dgm:cxn modelId="{48D3919A-A5E7-444E-AEC1-0998AEF8A689}" srcId="{9A7C0F0C-932C-4E72-ACAF-B1FA5B15AFB5}" destId="{2B72B822-DC8A-4CDB-957F-5B3B9D194815}" srcOrd="0" destOrd="0" parTransId="{90B301B0-A7D7-4E03-8A52-835FADFA6ED7}" sibTransId="{F9F6B416-1D8D-4792-888F-0E658ED299AE}"/>
    <dgm:cxn modelId="{A3F746CB-68CD-4FD7-B743-A11A1EA4B8FF}" type="presOf" srcId="{7DB943B7-84B9-4D45-97CC-F34378BC8675}" destId="{F547B3EF-4E41-4CFB-BF52-0CE8C08732FF}" srcOrd="0" destOrd="0" presId="urn:microsoft.com/office/officeart/2005/8/layout/vList5"/>
    <dgm:cxn modelId="{E3CD690B-0162-4A7A-825F-9DB3A77BB779}" srcId="{E60418EB-BFD7-4B86-913D-80D5FFAD3E5D}" destId="{61512307-453A-42FB-B43B-3304DDEAD300}" srcOrd="0" destOrd="0" parTransId="{E8D5D3B8-C343-4D62-BC54-EBE8E29C88C3}" sibTransId="{FD52AABE-C317-4CEF-B52C-0E3B35F05DA5}"/>
    <dgm:cxn modelId="{B919DB6F-C033-4561-AC1B-108000EBFFBF}" type="presOf" srcId="{9A7C0F0C-932C-4E72-ACAF-B1FA5B15AFB5}" destId="{AC270FFF-CE65-48B3-91C9-A3CB5FE151FC}" srcOrd="0" destOrd="0" presId="urn:microsoft.com/office/officeart/2005/8/layout/vList5"/>
    <dgm:cxn modelId="{23AE56F3-5E1B-4825-BE64-F90334F533D1}" type="presOf" srcId="{FE0F4AEE-B19F-468A-9D39-ACB4149E1491}" destId="{32A7788E-868C-42CA-BF79-AED45AC7D556}" srcOrd="0" destOrd="0" presId="urn:microsoft.com/office/officeart/2005/8/layout/vList5"/>
    <dgm:cxn modelId="{43A2D4A0-7702-4780-AE9E-C3625AA71B42}" type="presOf" srcId="{2B72B822-DC8A-4CDB-957F-5B3B9D194815}" destId="{D76BC69E-E78D-4E66-A0F8-09B623165BB1}" srcOrd="0" destOrd="0" presId="urn:microsoft.com/office/officeart/2005/8/layout/vList5"/>
    <dgm:cxn modelId="{377C8E22-F2C1-4790-922E-3C1B0DFDFFD8}" type="presOf" srcId="{61512307-453A-42FB-B43B-3304DDEAD300}" destId="{8EF24CE6-DCA8-47B9-9280-B2A4FADE48E9}" srcOrd="0" destOrd="0" presId="urn:microsoft.com/office/officeart/2005/8/layout/vList5"/>
    <dgm:cxn modelId="{875B0CD5-818B-4D28-A36C-FF717DF8CD38}" srcId="{FE0F4AEE-B19F-468A-9D39-ACB4149E1491}" destId="{7688CE48-9C13-4985-A133-423E0E428B87}" srcOrd="0" destOrd="0" parTransId="{D86F8872-839A-4DF6-B361-29E046B97399}" sibTransId="{E894A7D2-2275-4901-AAE0-CD5A80FE3EA0}"/>
    <dgm:cxn modelId="{58C741C8-6B31-459F-8343-10BA246A0360}" type="presOf" srcId="{E60418EB-BFD7-4B86-913D-80D5FFAD3E5D}" destId="{A0A05257-2F70-49ED-90EB-27F7C7F466E0}" srcOrd="0" destOrd="0" presId="urn:microsoft.com/office/officeart/2005/8/layout/vList5"/>
    <dgm:cxn modelId="{A33C1139-BA85-43DB-A0D1-FCC1B1FA9EDE}" type="presOf" srcId="{7ABB7FCE-AAE4-4360-A73D-E41C69BF4B2C}" destId="{D586141C-7E99-4F41-8166-61F7C759ACF0}" srcOrd="0" destOrd="0" presId="urn:microsoft.com/office/officeart/2005/8/layout/vList5"/>
    <dgm:cxn modelId="{F8C25A5A-B1AF-4F5D-A740-7ACB37A38631}" srcId="{7ABB7FCE-AAE4-4360-A73D-E41C69BF4B2C}" destId="{FE0F4AEE-B19F-468A-9D39-ACB4149E1491}" srcOrd="1" destOrd="0" parTransId="{454585AF-C093-44F5-990A-A5BA19540F61}" sibTransId="{6AC8EFCE-9F45-4A3B-BC06-D2D714C5DF80}"/>
    <dgm:cxn modelId="{DEF5D7E6-15D9-4546-97CD-F24BF3F38978}" type="presOf" srcId="{7688CE48-9C13-4985-A133-423E0E428B87}" destId="{BDF19E10-27D0-4863-98F7-334FECF49AF7}" srcOrd="0" destOrd="0" presId="urn:microsoft.com/office/officeart/2005/8/layout/vList5"/>
    <dgm:cxn modelId="{2E622123-A6CB-4C44-876C-85EA3C4D5163}" srcId="{7ABB7FCE-AAE4-4360-A73D-E41C69BF4B2C}" destId="{9A7C0F0C-932C-4E72-ACAF-B1FA5B15AFB5}" srcOrd="0" destOrd="0" parTransId="{99068B54-0865-44FF-ACD1-39624F9ED721}" sibTransId="{C800BFB3-5602-4989-91DE-A65115316D08}"/>
    <dgm:cxn modelId="{7206A810-1AF7-4343-95D7-491CC087A26D}" srcId="{7ABB7FCE-AAE4-4360-A73D-E41C69BF4B2C}" destId="{E60418EB-BFD7-4B86-913D-80D5FFAD3E5D}" srcOrd="2" destOrd="0" parTransId="{6B072C53-A42F-4CF2-A25C-A002F51817D2}" sibTransId="{E8A1BF70-9A18-4031-90E2-BC382EF4D6D1}"/>
    <dgm:cxn modelId="{56A78CC1-E858-4A51-87C6-A4DD14269736}" type="presParOf" srcId="{D586141C-7E99-4F41-8166-61F7C759ACF0}" destId="{B015E19F-6E6D-4CC0-B306-07396289F538}" srcOrd="0" destOrd="0" presId="urn:microsoft.com/office/officeart/2005/8/layout/vList5"/>
    <dgm:cxn modelId="{C5E012D2-1E91-4678-BC6E-4D1B3A272B0D}" type="presParOf" srcId="{B015E19F-6E6D-4CC0-B306-07396289F538}" destId="{AC270FFF-CE65-48B3-91C9-A3CB5FE151FC}" srcOrd="0" destOrd="0" presId="urn:microsoft.com/office/officeart/2005/8/layout/vList5"/>
    <dgm:cxn modelId="{591222AA-C153-4BBC-9E1A-F569D6363CF1}" type="presParOf" srcId="{B015E19F-6E6D-4CC0-B306-07396289F538}" destId="{D76BC69E-E78D-4E66-A0F8-09B623165BB1}" srcOrd="1" destOrd="0" presId="urn:microsoft.com/office/officeart/2005/8/layout/vList5"/>
    <dgm:cxn modelId="{037AA8A2-6860-445C-BE12-D649EF30D61D}" type="presParOf" srcId="{D586141C-7E99-4F41-8166-61F7C759ACF0}" destId="{2D915864-A0DF-4CD2-A989-5EB5F56595DC}" srcOrd="1" destOrd="0" presId="urn:microsoft.com/office/officeart/2005/8/layout/vList5"/>
    <dgm:cxn modelId="{71F70A01-6494-46E8-A731-96E490D55223}" type="presParOf" srcId="{D586141C-7E99-4F41-8166-61F7C759ACF0}" destId="{67B68DF2-D180-4DDF-BA47-04E3E3A9B5A0}" srcOrd="2" destOrd="0" presId="urn:microsoft.com/office/officeart/2005/8/layout/vList5"/>
    <dgm:cxn modelId="{CAE5654E-5A0A-4466-8EF1-A712C001A3E5}" type="presParOf" srcId="{67B68DF2-D180-4DDF-BA47-04E3E3A9B5A0}" destId="{32A7788E-868C-42CA-BF79-AED45AC7D556}" srcOrd="0" destOrd="0" presId="urn:microsoft.com/office/officeart/2005/8/layout/vList5"/>
    <dgm:cxn modelId="{89D4F655-9F01-4185-9033-203780D77951}" type="presParOf" srcId="{67B68DF2-D180-4DDF-BA47-04E3E3A9B5A0}" destId="{BDF19E10-27D0-4863-98F7-334FECF49AF7}" srcOrd="1" destOrd="0" presId="urn:microsoft.com/office/officeart/2005/8/layout/vList5"/>
    <dgm:cxn modelId="{B59D1B58-F693-4A6A-8BA7-446DCAA7495B}" type="presParOf" srcId="{D586141C-7E99-4F41-8166-61F7C759ACF0}" destId="{3769358F-7928-4B41-8CED-290843415EAB}" srcOrd="3" destOrd="0" presId="urn:microsoft.com/office/officeart/2005/8/layout/vList5"/>
    <dgm:cxn modelId="{A7106964-28C7-40A7-9E81-99F86D15D686}" type="presParOf" srcId="{D586141C-7E99-4F41-8166-61F7C759ACF0}" destId="{5D598BD2-563E-49B9-84B9-48110DF24D6D}" srcOrd="4" destOrd="0" presId="urn:microsoft.com/office/officeart/2005/8/layout/vList5"/>
    <dgm:cxn modelId="{72E9C5E6-8F99-4946-83A5-B6AE9F99928A}" type="presParOf" srcId="{5D598BD2-563E-49B9-84B9-48110DF24D6D}" destId="{A0A05257-2F70-49ED-90EB-27F7C7F466E0}" srcOrd="0" destOrd="0" presId="urn:microsoft.com/office/officeart/2005/8/layout/vList5"/>
    <dgm:cxn modelId="{30C008C0-3D75-4E99-9436-D0B815C15B50}" type="presParOf" srcId="{5D598BD2-563E-49B9-84B9-48110DF24D6D}" destId="{8EF24CE6-DCA8-47B9-9280-B2A4FADE48E9}" srcOrd="1" destOrd="0" presId="urn:microsoft.com/office/officeart/2005/8/layout/vList5"/>
    <dgm:cxn modelId="{8B985B99-8084-4BF1-A623-0A5AFB33FF17}" type="presParOf" srcId="{D586141C-7E99-4F41-8166-61F7C759ACF0}" destId="{DC807F0D-4810-49AF-A867-25E3E81A803C}" srcOrd="5" destOrd="0" presId="urn:microsoft.com/office/officeart/2005/8/layout/vList5"/>
    <dgm:cxn modelId="{54E3A00B-61A5-4BC5-B003-6E657B938A9A}" type="presParOf" srcId="{D586141C-7E99-4F41-8166-61F7C759ACF0}" destId="{1552439C-9E2E-4DE8-B60A-FD6431529C34}" srcOrd="6" destOrd="0" presId="urn:microsoft.com/office/officeart/2005/8/layout/vList5"/>
    <dgm:cxn modelId="{B1556C3E-9CDE-48D0-99D5-BF440FD9C18A}" type="presParOf" srcId="{1552439C-9E2E-4DE8-B60A-FD6431529C34}" destId="{F547B3EF-4E41-4CFB-BF52-0CE8C08732FF}" srcOrd="0" destOrd="0" presId="urn:microsoft.com/office/officeart/2005/8/layout/vList5"/>
    <dgm:cxn modelId="{F3FF8C52-79D9-484B-B9ED-85860DBDB18F}" type="presParOf" srcId="{1552439C-9E2E-4DE8-B60A-FD6431529C34}" destId="{A5D4D928-12DF-47FD-9042-866C09383140}"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BC69E-E78D-4E66-A0F8-09B623165BB1}">
      <dsp:nvSpPr>
        <dsp:cNvPr id="0" name=""/>
        <dsp:cNvSpPr/>
      </dsp:nvSpPr>
      <dsp:spPr>
        <a:xfrm rot="16200000">
          <a:off x="1878895" y="-1776528"/>
          <a:ext cx="802250" cy="4560040"/>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r" defTabSz="1244600" rtl="1">
            <a:lnSpc>
              <a:spcPct val="90000"/>
            </a:lnSpc>
            <a:spcBef>
              <a:spcPct val="0"/>
            </a:spcBef>
            <a:spcAft>
              <a:spcPct val="15000"/>
            </a:spcAft>
            <a:buChar char="••"/>
          </a:pPr>
          <a:r>
            <a:rPr lang="fa-IR" sz="2800" b="1" kern="1200" dirty="0" smtClean="0">
              <a:cs typeface="B Mitra" pitchFamily="2" charset="-78"/>
            </a:rPr>
            <a:t>یادآوری</a:t>
          </a:r>
          <a:endParaRPr lang="en-US" sz="2800" b="1" kern="1200" dirty="0">
            <a:cs typeface="B Mitra" pitchFamily="2" charset="-78"/>
          </a:endParaRPr>
        </a:p>
      </dsp:txBody>
      <dsp:txXfrm rot="5400000">
        <a:off x="39164" y="141529"/>
        <a:ext cx="4520877" cy="723924"/>
      </dsp:txXfrm>
    </dsp:sp>
    <dsp:sp modelId="{AC270FFF-CE65-48B3-91C9-A3CB5FE151FC}">
      <dsp:nvSpPr>
        <dsp:cNvPr id="0" name=""/>
        <dsp:cNvSpPr/>
      </dsp:nvSpPr>
      <dsp:spPr>
        <a:xfrm>
          <a:off x="4560040" y="2084"/>
          <a:ext cx="2565022" cy="100281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fa-IR" sz="3200" b="1" kern="1200" dirty="0" smtClean="0">
              <a:cs typeface="B Mitra" pitchFamily="2" charset="-78"/>
            </a:rPr>
            <a:t>درس اول</a:t>
          </a:r>
          <a:endParaRPr lang="en-US" sz="3200" b="1" kern="1200" dirty="0">
            <a:cs typeface="B Mitra" pitchFamily="2" charset="-78"/>
          </a:endParaRPr>
        </a:p>
      </dsp:txBody>
      <dsp:txXfrm>
        <a:off x="4608993" y="51037"/>
        <a:ext cx="2467116" cy="904906"/>
      </dsp:txXfrm>
    </dsp:sp>
    <dsp:sp modelId="{BDF19E10-27D0-4863-98F7-334FECF49AF7}">
      <dsp:nvSpPr>
        <dsp:cNvPr id="0" name=""/>
        <dsp:cNvSpPr/>
      </dsp:nvSpPr>
      <dsp:spPr>
        <a:xfrm rot="16200000">
          <a:off x="1878895" y="-723575"/>
          <a:ext cx="802250" cy="4560040"/>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r" defTabSz="1244600" rtl="1">
            <a:lnSpc>
              <a:spcPct val="90000"/>
            </a:lnSpc>
            <a:spcBef>
              <a:spcPct val="0"/>
            </a:spcBef>
            <a:spcAft>
              <a:spcPct val="15000"/>
            </a:spcAft>
            <a:buChar char="••"/>
          </a:pPr>
          <a:r>
            <a:rPr lang="fa-IR" sz="2800" b="1" kern="1200" dirty="0" smtClean="0">
              <a:cs typeface="B Mitra" pitchFamily="2" charset="-78"/>
            </a:rPr>
            <a:t>یادآوری ضرب و تقسیم</a:t>
          </a:r>
          <a:endParaRPr lang="en-US" sz="2800" b="1" kern="1200" dirty="0">
            <a:cs typeface="B Mitra" pitchFamily="2" charset="-78"/>
          </a:endParaRPr>
        </a:p>
      </dsp:txBody>
      <dsp:txXfrm rot="5400000">
        <a:off x="39164" y="1194482"/>
        <a:ext cx="4520877" cy="723924"/>
      </dsp:txXfrm>
    </dsp:sp>
    <dsp:sp modelId="{32A7788E-868C-42CA-BF79-AED45AC7D556}">
      <dsp:nvSpPr>
        <dsp:cNvPr id="0" name=""/>
        <dsp:cNvSpPr/>
      </dsp:nvSpPr>
      <dsp:spPr>
        <a:xfrm>
          <a:off x="4560040" y="1055038"/>
          <a:ext cx="2565022" cy="100281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fa-IR" sz="3200" b="1" kern="1200" dirty="0" smtClean="0">
              <a:cs typeface="B Mitra" pitchFamily="2" charset="-78"/>
            </a:rPr>
            <a:t>درس دوم</a:t>
          </a:r>
          <a:endParaRPr lang="en-US" sz="3200" b="1" kern="1200" dirty="0">
            <a:cs typeface="B Mitra" pitchFamily="2" charset="-78"/>
          </a:endParaRPr>
        </a:p>
      </dsp:txBody>
      <dsp:txXfrm>
        <a:off x="4608993" y="1103991"/>
        <a:ext cx="2467116" cy="904906"/>
      </dsp:txXfrm>
    </dsp:sp>
    <dsp:sp modelId="{8EF24CE6-DCA8-47B9-9280-B2A4FADE48E9}">
      <dsp:nvSpPr>
        <dsp:cNvPr id="0" name=""/>
        <dsp:cNvSpPr/>
      </dsp:nvSpPr>
      <dsp:spPr>
        <a:xfrm rot="16200000">
          <a:off x="1878895" y="329377"/>
          <a:ext cx="802250" cy="4560040"/>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r" defTabSz="1244600" rtl="1">
            <a:lnSpc>
              <a:spcPct val="90000"/>
            </a:lnSpc>
            <a:spcBef>
              <a:spcPct val="0"/>
            </a:spcBef>
            <a:spcAft>
              <a:spcPct val="15000"/>
            </a:spcAft>
            <a:buChar char="••"/>
          </a:pPr>
          <a:r>
            <a:rPr lang="fa-IR" sz="2800" b="1" kern="1200" dirty="0" smtClean="0">
              <a:cs typeface="B Mitra" pitchFamily="2" charset="-78"/>
            </a:rPr>
            <a:t>تقسیم عدد اعشاری بر عدد طبیعی</a:t>
          </a:r>
          <a:endParaRPr lang="en-US" sz="2800" b="1" kern="1200" dirty="0">
            <a:cs typeface="B Mitra" pitchFamily="2" charset="-78"/>
          </a:endParaRPr>
        </a:p>
      </dsp:txBody>
      <dsp:txXfrm rot="5400000">
        <a:off x="39164" y="2247435"/>
        <a:ext cx="4520877" cy="723924"/>
      </dsp:txXfrm>
    </dsp:sp>
    <dsp:sp modelId="{A0A05257-2F70-49ED-90EB-27F7C7F466E0}">
      <dsp:nvSpPr>
        <dsp:cNvPr id="0" name=""/>
        <dsp:cNvSpPr/>
      </dsp:nvSpPr>
      <dsp:spPr>
        <a:xfrm>
          <a:off x="4560040" y="2107991"/>
          <a:ext cx="2565022" cy="100281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fa-IR" sz="3200" b="1" kern="1200" dirty="0" smtClean="0">
              <a:cs typeface="B Mitra" pitchFamily="2" charset="-78"/>
            </a:rPr>
            <a:t>درس سوم</a:t>
          </a:r>
          <a:endParaRPr lang="en-US" sz="3200" b="1" kern="1200" dirty="0">
            <a:cs typeface="B Mitra" pitchFamily="2" charset="-78"/>
          </a:endParaRPr>
        </a:p>
      </dsp:txBody>
      <dsp:txXfrm>
        <a:off x="4608993" y="2156944"/>
        <a:ext cx="2467116" cy="904906"/>
      </dsp:txXfrm>
    </dsp:sp>
    <dsp:sp modelId="{A5D4D928-12DF-47FD-9042-866C09383140}">
      <dsp:nvSpPr>
        <dsp:cNvPr id="0" name=""/>
        <dsp:cNvSpPr/>
      </dsp:nvSpPr>
      <dsp:spPr>
        <a:xfrm rot="16200000">
          <a:off x="1878895" y="1382330"/>
          <a:ext cx="802250" cy="4560040"/>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r" defTabSz="1244600" rtl="1">
            <a:lnSpc>
              <a:spcPct val="90000"/>
            </a:lnSpc>
            <a:spcBef>
              <a:spcPct val="0"/>
            </a:spcBef>
            <a:spcAft>
              <a:spcPct val="15000"/>
            </a:spcAft>
            <a:buChar char="••"/>
          </a:pPr>
          <a:r>
            <a:rPr lang="fa-IR" sz="2800" b="1" kern="1200" smtClean="0">
              <a:cs typeface="B Mitra" pitchFamily="2" charset="-78"/>
            </a:rPr>
            <a:t>تقسیم یک عدد بر عدد اعشاری</a:t>
          </a:r>
          <a:endParaRPr lang="en-US" sz="2800" b="1" kern="1200" dirty="0">
            <a:cs typeface="B Mitra" pitchFamily="2" charset="-78"/>
          </a:endParaRPr>
        </a:p>
      </dsp:txBody>
      <dsp:txXfrm rot="5400000">
        <a:off x="39164" y="3300388"/>
        <a:ext cx="4520877" cy="723924"/>
      </dsp:txXfrm>
    </dsp:sp>
    <dsp:sp modelId="{F547B3EF-4E41-4CFB-BF52-0CE8C08732FF}">
      <dsp:nvSpPr>
        <dsp:cNvPr id="0" name=""/>
        <dsp:cNvSpPr/>
      </dsp:nvSpPr>
      <dsp:spPr>
        <a:xfrm>
          <a:off x="4560040" y="3160944"/>
          <a:ext cx="2565022" cy="100281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fa-IR" sz="3200" b="1" kern="1200" dirty="0" smtClean="0">
              <a:cs typeface="B Mitra" pitchFamily="2" charset="-78"/>
            </a:rPr>
            <a:t>درس چهارم</a:t>
          </a:r>
          <a:endParaRPr lang="en-US" sz="3200" b="1" kern="1200" dirty="0">
            <a:cs typeface="B Mitra" pitchFamily="2" charset="-78"/>
          </a:endParaRPr>
        </a:p>
      </dsp:txBody>
      <dsp:txXfrm>
        <a:off x="4608993" y="3209897"/>
        <a:ext cx="2467116" cy="90490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8759A11-86F8-493E-BC12-CA83607A63C0}" type="datetimeFigureOut">
              <a:rPr lang="fa-IR" smtClean="0"/>
              <a:pPr/>
              <a:t>03/04/1443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FD4D7AC-5D48-4AD0-8C51-CF64B5358C55}" type="slidenum">
              <a:rPr lang="fa-IR" smtClean="0"/>
              <a:pPr/>
              <a:t>‹#›</a:t>
            </a:fld>
            <a:endParaRPr lang="fa-IR"/>
          </a:p>
        </p:txBody>
      </p:sp>
    </p:spTree>
    <p:extLst>
      <p:ext uri="{BB962C8B-B14F-4D97-AF65-F5344CB8AC3E}">
        <p14:creationId xmlns:p14="http://schemas.microsoft.com/office/powerpoint/2010/main" val="2130297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759A11-86F8-493E-BC12-CA83607A63C0}" type="datetimeFigureOut">
              <a:rPr lang="fa-IR" smtClean="0"/>
              <a:pPr/>
              <a:t>03/04/1443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FD4D7AC-5D48-4AD0-8C51-CF64B5358C55}" type="slidenum">
              <a:rPr lang="fa-IR" smtClean="0"/>
              <a:pPr/>
              <a:t>‹#›</a:t>
            </a:fld>
            <a:endParaRPr lang="fa-IR"/>
          </a:p>
        </p:txBody>
      </p:sp>
    </p:spTree>
    <p:extLst>
      <p:ext uri="{BB962C8B-B14F-4D97-AF65-F5344CB8AC3E}">
        <p14:creationId xmlns:p14="http://schemas.microsoft.com/office/powerpoint/2010/main" val="3964550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759A11-86F8-493E-BC12-CA83607A63C0}" type="datetimeFigureOut">
              <a:rPr lang="fa-IR" smtClean="0"/>
              <a:pPr/>
              <a:t>03/04/1443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FD4D7AC-5D48-4AD0-8C51-CF64B5358C55}" type="slidenum">
              <a:rPr lang="fa-IR" smtClean="0"/>
              <a:pPr/>
              <a:t>‹#›</a:t>
            </a:fld>
            <a:endParaRPr lang="fa-I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74918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759A11-86F8-493E-BC12-CA83607A63C0}" type="datetimeFigureOut">
              <a:rPr lang="fa-IR" smtClean="0"/>
              <a:pPr/>
              <a:t>03/04/1443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FD4D7AC-5D48-4AD0-8C51-CF64B5358C55}" type="slidenum">
              <a:rPr lang="fa-IR" smtClean="0"/>
              <a:pPr/>
              <a:t>‹#›</a:t>
            </a:fld>
            <a:endParaRPr lang="fa-IR"/>
          </a:p>
        </p:txBody>
      </p:sp>
    </p:spTree>
    <p:extLst>
      <p:ext uri="{BB962C8B-B14F-4D97-AF65-F5344CB8AC3E}">
        <p14:creationId xmlns:p14="http://schemas.microsoft.com/office/powerpoint/2010/main" val="147832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759A11-86F8-493E-BC12-CA83607A63C0}" type="datetimeFigureOut">
              <a:rPr lang="fa-IR" smtClean="0"/>
              <a:pPr/>
              <a:t>03/04/1443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FD4D7AC-5D48-4AD0-8C51-CF64B5358C55}" type="slidenum">
              <a:rPr lang="fa-IR" smtClean="0"/>
              <a:pPr/>
              <a:t>‹#›</a:t>
            </a:fld>
            <a:endParaRPr lang="fa-I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35437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759A11-86F8-493E-BC12-CA83607A63C0}" type="datetimeFigureOut">
              <a:rPr lang="fa-IR" smtClean="0"/>
              <a:pPr/>
              <a:t>03/04/1443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FD4D7AC-5D48-4AD0-8C51-CF64B5358C55}" type="slidenum">
              <a:rPr lang="fa-IR" smtClean="0"/>
              <a:pPr/>
              <a:t>‹#›</a:t>
            </a:fld>
            <a:endParaRPr lang="fa-IR"/>
          </a:p>
        </p:txBody>
      </p:sp>
    </p:spTree>
    <p:extLst>
      <p:ext uri="{BB962C8B-B14F-4D97-AF65-F5344CB8AC3E}">
        <p14:creationId xmlns:p14="http://schemas.microsoft.com/office/powerpoint/2010/main" val="2315857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759A11-86F8-493E-BC12-CA83607A63C0}" type="datetimeFigureOut">
              <a:rPr lang="fa-IR" smtClean="0"/>
              <a:pPr/>
              <a:t>03/04/1443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FD4D7AC-5D48-4AD0-8C51-CF64B5358C55}" type="slidenum">
              <a:rPr lang="fa-IR" smtClean="0"/>
              <a:pPr/>
              <a:t>‹#›</a:t>
            </a:fld>
            <a:endParaRPr lang="fa-IR"/>
          </a:p>
        </p:txBody>
      </p:sp>
    </p:spTree>
    <p:extLst>
      <p:ext uri="{BB962C8B-B14F-4D97-AF65-F5344CB8AC3E}">
        <p14:creationId xmlns:p14="http://schemas.microsoft.com/office/powerpoint/2010/main" val="566106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759A11-86F8-493E-BC12-CA83607A63C0}" type="datetimeFigureOut">
              <a:rPr lang="fa-IR" smtClean="0"/>
              <a:pPr/>
              <a:t>03/04/1443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FD4D7AC-5D48-4AD0-8C51-CF64B5358C55}" type="slidenum">
              <a:rPr lang="fa-IR" smtClean="0"/>
              <a:pPr/>
              <a:t>‹#›</a:t>
            </a:fld>
            <a:endParaRPr lang="fa-IR"/>
          </a:p>
        </p:txBody>
      </p:sp>
    </p:spTree>
    <p:extLst>
      <p:ext uri="{BB962C8B-B14F-4D97-AF65-F5344CB8AC3E}">
        <p14:creationId xmlns:p14="http://schemas.microsoft.com/office/powerpoint/2010/main" val="2843223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759A11-86F8-493E-BC12-CA83607A63C0}" type="datetimeFigureOut">
              <a:rPr lang="fa-IR" smtClean="0"/>
              <a:pPr/>
              <a:t>03/04/1443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FD4D7AC-5D48-4AD0-8C51-CF64B5358C55}" type="slidenum">
              <a:rPr lang="fa-IR" smtClean="0"/>
              <a:pPr/>
              <a:t>‹#›</a:t>
            </a:fld>
            <a:endParaRPr lang="fa-I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2875" y="47020"/>
            <a:ext cx="2660781" cy="447485"/>
          </a:xfrm>
          <a:prstGeom prst="rect">
            <a:avLst/>
          </a:prstGeom>
        </p:spPr>
      </p:pic>
    </p:spTree>
    <p:extLst>
      <p:ext uri="{BB962C8B-B14F-4D97-AF65-F5344CB8AC3E}">
        <p14:creationId xmlns:p14="http://schemas.microsoft.com/office/powerpoint/2010/main" val="2804185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759A11-86F8-493E-BC12-CA83607A63C0}" type="datetimeFigureOut">
              <a:rPr lang="fa-IR" smtClean="0"/>
              <a:pPr/>
              <a:t>03/04/1443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FD4D7AC-5D48-4AD0-8C51-CF64B5358C55}" type="slidenum">
              <a:rPr lang="fa-IR" smtClean="0"/>
              <a:pPr/>
              <a:t>‹#›</a:t>
            </a:fld>
            <a:endParaRPr lang="fa-IR"/>
          </a:p>
        </p:txBody>
      </p:sp>
    </p:spTree>
    <p:extLst>
      <p:ext uri="{BB962C8B-B14F-4D97-AF65-F5344CB8AC3E}">
        <p14:creationId xmlns:p14="http://schemas.microsoft.com/office/powerpoint/2010/main" val="175529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759A11-86F8-493E-BC12-CA83607A63C0}" type="datetimeFigureOut">
              <a:rPr lang="fa-IR" smtClean="0"/>
              <a:pPr/>
              <a:t>03/04/1443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FD4D7AC-5D48-4AD0-8C51-CF64B5358C55}" type="slidenum">
              <a:rPr lang="fa-IR" smtClean="0"/>
              <a:pPr/>
              <a:t>‹#›</a:t>
            </a:fld>
            <a:endParaRPr lang="fa-IR"/>
          </a:p>
        </p:txBody>
      </p:sp>
    </p:spTree>
    <p:extLst>
      <p:ext uri="{BB962C8B-B14F-4D97-AF65-F5344CB8AC3E}">
        <p14:creationId xmlns:p14="http://schemas.microsoft.com/office/powerpoint/2010/main" val="640602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759A11-86F8-493E-BC12-CA83607A63C0}" type="datetimeFigureOut">
              <a:rPr lang="fa-IR" smtClean="0"/>
              <a:pPr/>
              <a:t>03/04/1443</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6FD4D7AC-5D48-4AD0-8C51-CF64B5358C55}" type="slidenum">
              <a:rPr lang="fa-IR" smtClean="0"/>
              <a:pPr/>
              <a:t>‹#›</a:t>
            </a:fld>
            <a:endParaRPr lang="fa-IR"/>
          </a:p>
        </p:txBody>
      </p:sp>
    </p:spTree>
    <p:extLst>
      <p:ext uri="{BB962C8B-B14F-4D97-AF65-F5344CB8AC3E}">
        <p14:creationId xmlns:p14="http://schemas.microsoft.com/office/powerpoint/2010/main" val="3669696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8759A11-86F8-493E-BC12-CA83607A63C0}" type="datetimeFigureOut">
              <a:rPr lang="fa-IR" smtClean="0"/>
              <a:pPr/>
              <a:t>03/04/1443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6FD4D7AC-5D48-4AD0-8C51-CF64B5358C55}" type="slidenum">
              <a:rPr lang="fa-IR" smtClean="0"/>
              <a:pPr/>
              <a:t>‹#›</a:t>
            </a:fld>
            <a:endParaRPr lang="fa-IR"/>
          </a:p>
        </p:txBody>
      </p:sp>
    </p:spTree>
    <p:extLst>
      <p:ext uri="{BB962C8B-B14F-4D97-AF65-F5344CB8AC3E}">
        <p14:creationId xmlns:p14="http://schemas.microsoft.com/office/powerpoint/2010/main" val="1230174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759A11-86F8-493E-BC12-CA83607A63C0}" type="datetimeFigureOut">
              <a:rPr lang="fa-IR" smtClean="0"/>
              <a:pPr/>
              <a:t>03/04/1443</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6FD4D7AC-5D48-4AD0-8C51-CF64B5358C55}" type="slidenum">
              <a:rPr lang="fa-IR" smtClean="0"/>
              <a:pPr/>
              <a:t>‹#›</a:t>
            </a:fld>
            <a:endParaRPr lang="fa-IR"/>
          </a:p>
        </p:txBody>
      </p:sp>
    </p:spTree>
    <p:extLst>
      <p:ext uri="{BB962C8B-B14F-4D97-AF65-F5344CB8AC3E}">
        <p14:creationId xmlns:p14="http://schemas.microsoft.com/office/powerpoint/2010/main" val="3804110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759A11-86F8-493E-BC12-CA83607A63C0}" type="datetimeFigureOut">
              <a:rPr lang="fa-IR" smtClean="0"/>
              <a:pPr/>
              <a:t>03/04/1443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FD4D7AC-5D48-4AD0-8C51-CF64B5358C55}" type="slidenum">
              <a:rPr lang="fa-IR" smtClean="0"/>
              <a:pPr/>
              <a:t>‹#›</a:t>
            </a:fld>
            <a:endParaRPr lang="fa-IR"/>
          </a:p>
        </p:txBody>
      </p:sp>
    </p:spTree>
    <p:extLst>
      <p:ext uri="{BB962C8B-B14F-4D97-AF65-F5344CB8AC3E}">
        <p14:creationId xmlns:p14="http://schemas.microsoft.com/office/powerpoint/2010/main" val="800882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759A11-86F8-493E-BC12-CA83607A63C0}" type="datetimeFigureOut">
              <a:rPr lang="fa-IR" smtClean="0"/>
              <a:pPr/>
              <a:t>03/04/1443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FD4D7AC-5D48-4AD0-8C51-CF64B5358C55}" type="slidenum">
              <a:rPr lang="fa-IR" smtClean="0"/>
              <a:pPr/>
              <a:t>‹#›</a:t>
            </a:fld>
            <a:endParaRPr lang="fa-IR"/>
          </a:p>
        </p:txBody>
      </p:sp>
    </p:spTree>
    <p:extLst>
      <p:ext uri="{BB962C8B-B14F-4D97-AF65-F5344CB8AC3E}">
        <p14:creationId xmlns:p14="http://schemas.microsoft.com/office/powerpoint/2010/main" val="2018454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8759A11-86F8-493E-BC12-CA83607A63C0}" type="datetimeFigureOut">
              <a:rPr lang="fa-IR" smtClean="0"/>
              <a:pPr/>
              <a:t>03/04/1443</a:t>
            </a:fld>
            <a:endParaRPr lang="fa-I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6FD4D7AC-5D48-4AD0-8C51-CF64B5358C55}" type="slidenum">
              <a:rPr lang="fa-IR" smtClean="0"/>
              <a:pPr/>
              <a:t>‹#›</a:t>
            </a:fld>
            <a:endParaRPr lang="fa-IR"/>
          </a:p>
        </p:txBody>
      </p:sp>
    </p:spTree>
    <p:extLst>
      <p:ext uri="{BB962C8B-B14F-4D97-AF65-F5344CB8AC3E}">
        <p14:creationId xmlns:p14="http://schemas.microsoft.com/office/powerpoint/2010/main" val="58705330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slide" Target="slide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slide" Target="slide5.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10.png"/><Relationship Id="rId4" Type="http://schemas.openxmlformats.org/officeDocument/2006/relationships/image" Target="../media/image15.png"/><Relationship Id="rId9" Type="http://schemas.openxmlformats.org/officeDocument/2006/relationships/slide" Target="slide5.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4.emf"/><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5.emf"/><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slide" Target="slide5.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0.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 Id="rId4" Type="http://schemas.openxmlformats.org/officeDocument/2006/relationships/slide" Target="slide5.xml"/></Relationships>
</file>

<file path=ppt/slides/_rels/slide3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slide" Target="slide5.xml"/><Relationship Id="rId4" Type="http://schemas.openxmlformats.org/officeDocument/2006/relationships/image" Target="../media/image41.emf"/></Relationships>
</file>

<file path=ppt/slides/_rels/slide3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44.jpe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slide" Target="slide1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15.xml"/><Relationship Id="rId7" Type="http://schemas.openxmlformats.org/officeDocument/2006/relationships/slide" Target="slide11.xml"/><Relationship Id="rId2"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36.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7812" y="1434271"/>
            <a:ext cx="7434529" cy="4202125"/>
          </a:xfrm>
          <a:prstGeom prst="rect">
            <a:avLst/>
          </a:prstGeom>
        </p:spPr>
      </p:pic>
    </p:spTree>
    <p:extLst>
      <p:ext uri="{BB962C8B-B14F-4D97-AF65-F5344CB8AC3E}">
        <p14:creationId xmlns:p14="http://schemas.microsoft.com/office/powerpoint/2010/main" val="1498962374"/>
      </p:ext>
    </p:extLst>
  </p:cSld>
  <p:clrMapOvr>
    <a:masterClrMapping/>
  </p:clrMapOvr>
  <p:transition spd="slow" advClick="0" advTm="5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fa-IR" b="1" dirty="0" smtClean="0">
                <a:solidFill>
                  <a:schemeClr val="accent2">
                    <a:lumMod val="50000"/>
                  </a:schemeClr>
                </a:solidFill>
                <a:effectLst>
                  <a:outerShdw blurRad="38100" dist="38100" dir="2700000" algn="tl">
                    <a:srgbClr val="000000">
                      <a:alpha val="43137"/>
                    </a:srgbClr>
                  </a:outerShdw>
                </a:effectLst>
                <a:cs typeface="B Mitra" pitchFamily="2" charset="-78"/>
              </a:rPr>
              <a:t>پیشینه  اعشار:</a:t>
            </a:r>
            <a:endParaRPr lang="fa-IR" b="1" dirty="0">
              <a:solidFill>
                <a:schemeClr val="accent2">
                  <a:lumMod val="50000"/>
                </a:schemeClr>
              </a:solidFill>
              <a:effectLst>
                <a:outerShdw blurRad="38100" dist="38100" dir="2700000" algn="tl">
                  <a:srgbClr val="000000">
                    <a:alpha val="43137"/>
                  </a:srgbClr>
                </a:outerShdw>
              </a:effectLst>
              <a:cs typeface="B Mitra" pitchFamily="2" charset="-78"/>
            </a:endParaRPr>
          </a:p>
        </p:txBody>
      </p:sp>
      <p:sp>
        <p:nvSpPr>
          <p:cNvPr id="5" name="Content Placeholder 4"/>
          <p:cNvSpPr>
            <a:spLocks noGrp="1"/>
          </p:cNvSpPr>
          <p:nvPr>
            <p:ph idx="1"/>
          </p:nvPr>
        </p:nvSpPr>
        <p:spPr/>
        <p:txBody>
          <a:bodyPr>
            <a:normAutofit/>
          </a:bodyPr>
          <a:lstStyle/>
          <a:p>
            <a:r>
              <a:rPr lang="fa-IR" sz="2400" b="1" dirty="0">
                <a:cs typeface="B Mitra" pitchFamily="2" charset="-78"/>
              </a:rPr>
              <a:t>تا پیش از  اختراع عددهای اعشاری ،  هر واحد را به شصت  قسمت برابر تقسیم میکردند و در صورت لزوم </a:t>
            </a:r>
            <a:r>
              <a:rPr lang="fa-IR" sz="2400" b="1" dirty="0" smtClean="0">
                <a:cs typeface="B Mitra" pitchFamily="2" charset="-78"/>
              </a:rPr>
              <a:t>هریک </a:t>
            </a:r>
            <a:r>
              <a:rPr lang="fa-IR" sz="2400" b="1" dirty="0">
                <a:cs typeface="B Mitra" pitchFamily="2" charset="-78"/>
              </a:rPr>
              <a:t>ا ز انها را نیز به 60 قسمت کوچکتر تقسیم می </a:t>
            </a:r>
            <a:r>
              <a:rPr lang="fa-IR" sz="2400" b="1" dirty="0" smtClean="0">
                <a:cs typeface="B Mitra" pitchFamily="2" charset="-78"/>
              </a:rPr>
              <a:t>کردند. </a:t>
            </a:r>
            <a:r>
              <a:rPr lang="fa-IR" sz="2400" b="1" dirty="0">
                <a:cs typeface="B Mitra" pitchFamily="2" charset="-78"/>
              </a:rPr>
              <a:t>مانند تقسیم هر ساعت به 60 دقیقه و هر دقیقه به 60 ثانیه . انجام محاسبات با این عددها بسیار مشکل بود </a:t>
            </a:r>
            <a:r>
              <a:rPr lang="fa-IR" sz="2400" b="1" dirty="0" smtClean="0">
                <a:cs typeface="B Mitra" pitchFamily="2" charset="-78"/>
              </a:rPr>
              <a:t>. دانشمندان </a:t>
            </a:r>
            <a:r>
              <a:rPr lang="fa-IR" sz="2400" b="1" dirty="0">
                <a:cs typeface="B Mitra" pitchFamily="2" charset="-78"/>
              </a:rPr>
              <a:t>این مشکل را </a:t>
            </a:r>
            <a:r>
              <a:rPr lang="fa-IR" sz="2400" b="1" dirty="0" smtClean="0">
                <a:cs typeface="B Mitra" pitchFamily="2" charset="-78"/>
              </a:rPr>
              <a:t>حل </a:t>
            </a:r>
            <a:r>
              <a:rPr lang="fa-IR" sz="2400" b="1" dirty="0">
                <a:cs typeface="B Mitra" pitchFamily="2" charset="-78"/>
              </a:rPr>
              <a:t>کردند و به جای 60 قسمت به 10قسمت  تقسیم </a:t>
            </a:r>
            <a:r>
              <a:rPr lang="fa-IR" sz="2400" b="1" dirty="0" smtClean="0">
                <a:cs typeface="B Mitra" pitchFamily="2" charset="-78"/>
              </a:rPr>
              <a:t>کردند.</a:t>
            </a:r>
            <a:endParaRPr lang="fa-IR" sz="2400" b="1" dirty="0">
              <a:cs typeface="B Mitra" pitchFamily="2" charset="-78"/>
            </a:endParaRPr>
          </a:p>
        </p:txBody>
      </p:sp>
      <p:sp>
        <p:nvSpPr>
          <p:cNvPr id="6" name="Action Button: Return 5">
            <a:hlinkClick r:id="rId2" action="ppaction://hlinksldjump" highlightClick="1"/>
          </p:cNvPr>
          <p:cNvSpPr/>
          <p:nvPr/>
        </p:nvSpPr>
        <p:spPr>
          <a:xfrm>
            <a:off x="155448" y="164592"/>
            <a:ext cx="320040" cy="292608"/>
          </a:xfrm>
          <a:prstGeom prst="actionButtonRetur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8" name="Action Button: Back or Previous 7">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9" name="Action Button: Forward or Next 8">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val="3408072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356" y="688303"/>
            <a:ext cx="8596668" cy="1320800"/>
          </a:xfrm>
        </p:spPr>
        <p:txBody>
          <a:bodyPr/>
          <a:lstStyle/>
          <a:p>
            <a:pPr algn="ctr"/>
            <a:r>
              <a:rPr lang="fa-IR" b="1" dirty="0" smtClean="0">
                <a:solidFill>
                  <a:schemeClr val="accent1">
                    <a:lumMod val="50000"/>
                  </a:schemeClr>
                </a:solidFill>
                <a:effectLst>
                  <a:outerShdw blurRad="38100" dist="38100" dir="2700000" algn="tl">
                    <a:srgbClr val="000000">
                      <a:alpha val="43137"/>
                    </a:srgbClr>
                  </a:outerShdw>
                </a:effectLst>
                <a:cs typeface="B Mitra" pitchFamily="2" charset="-78"/>
              </a:rPr>
              <a:t>اعداد اعشاری:</a:t>
            </a:r>
            <a:endParaRPr lang="fa-IR" b="1" dirty="0">
              <a:solidFill>
                <a:schemeClr val="accent1">
                  <a:lumMod val="50000"/>
                </a:schemeClr>
              </a:solidFill>
              <a:effectLst>
                <a:outerShdw blurRad="38100" dist="38100" dir="2700000" algn="tl">
                  <a:srgbClr val="000000">
                    <a:alpha val="43137"/>
                  </a:srgbClr>
                </a:outerShdw>
              </a:effectLst>
              <a:cs typeface="B Mitra" pitchFamily="2" charset="-78"/>
            </a:endParaRPr>
          </a:p>
        </p:txBody>
      </p:sp>
      <p:sp>
        <p:nvSpPr>
          <p:cNvPr id="6" name="Content Placeholder 5"/>
          <p:cNvSpPr>
            <a:spLocks noGrp="1"/>
          </p:cNvSpPr>
          <p:nvPr>
            <p:ph idx="1"/>
          </p:nvPr>
        </p:nvSpPr>
        <p:spPr>
          <a:xfrm>
            <a:off x="677334" y="2343955"/>
            <a:ext cx="8596668" cy="3697407"/>
          </a:xfrm>
        </p:spPr>
        <p:txBody>
          <a:bodyPr/>
          <a:lstStyle/>
          <a:p>
            <a:endParaRPr lang="fa-IR" dirty="0" smtClean="0"/>
          </a:p>
          <a:p>
            <a:endParaRPr lang="fa-IR" dirty="0"/>
          </a:p>
          <a:p>
            <a:endParaRPr lang="fa-IR" dirty="0" smtClean="0"/>
          </a:p>
          <a:p>
            <a:endParaRPr lang="fa-IR" dirty="0"/>
          </a:p>
          <a:p>
            <a:endParaRPr lang="fa-IR" dirty="0" smtClean="0"/>
          </a:p>
          <a:p>
            <a:endParaRPr lang="fa-IR" dirty="0" smtClean="0"/>
          </a:p>
          <a:p>
            <a:endParaRPr lang="fa-IR" dirty="0"/>
          </a:p>
          <a:p>
            <a:pPr marL="0" indent="0">
              <a:buNone/>
            </a:pPr>
            <a:r>
              <a:rPr lang="fa-IR" dirty="0" smtClean="0"/>
              <a:t> به کاربرد.</a:t>
            </a:r>
            <a:endParaRPr lang="fa-IR" dirty="0"/>
          </a:p>
        </p:txBody>
      </p:sp>
      <p:pic>
        <p:nvPicPr>
          <p:cNvPr id="7" name="Picture 6"/>
          <p:cNvPicPr>
            <a:picLocks noChangeAspect="1"/>
          </p:cNvPicPr>
          <p:nvPr/>
        </p:nvPicPr>
        <p:blipFill>
          <a:blip r:embed="rId2" cstate="print"/>
          <a:stretch>
            <a:fillRect/>
          </a:stretch>
        </p:blipFill>
        <p:spPr>
          <a:xfrm>
            <a:off x="932106" y="2771161"/>
            <a:ext cx="8272623" cy="2480433"/>
          </a:xfrm>
          <a:prstGeom prst="rect">
            <a:avLst/>
          </a:prstGeom>
        </p:spPr>
      </p:pic>
      <p:sp>
        <p:nvSpPr>
          <p:cNvPr id="5" name="Action Button: Return 4">
            <a:hlinkClick r:id="rId3" action="ppaction://hlinksldjump" highlightClick="1"/>
          </p:cNvPr>
          <p:cNvSpPr/>
          <p:nvPr/>
        </p:nvSpPr>
        <p:spPr>
          <a:xfrm>
            <a:off x="155448" y="164592"/>
            <a:ext cx="320040" cy="292608"/>
          </a:xfrm>
          <a:prstGeom prst="actionButtonRetur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8" name="Action Button: Back or Previous 7">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9" name="Action Button: Forward or Next 8">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val="1272368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77334" y="609600"/>
            <a:ext cx="8596668" cy="755561"/>
          </a:xfrm>
        </p:spPr>
        <p:txBody>
          <a:bodyPr/>
          <a:lstStyle/>
          <a:p>
            <a:pPr algn="ctr"/>
            <a:r>
              <a:rPr lang="fa-IR" b="1" dirty="0" smtClean="0">
                <a:solidFill>
                  <a:schemeClr val="accent2">
                    <a:lumMod val="50000"/>
                  </a:schemeClr>
                </a:solidFill>
                <a:effectLst>
                  <a:outerShdw blurRad="38100" dist="38100" dir="2700000" algn="tl">
                    <a:srgbClr val="000000">
                      <a:alpha val="43137"/>
                    </a:srgbClr>
                  </a:outerShdw>
                </a:effectLst>
                <a:cs typeface="B Mitra" pitchFamily="2" charset="-78"/>
              </a:rPr>
              <a:t>کاربرد اعداد اعشاری:</a:t>
            </a:r>
            <a:endParaRPr lang="fa-IR" b="1" dirty="0">
              <a:solidFill>
                <a:schemeClr val="accent2">
                  <a:lumMod val="50000"/>
                </a:schemeClr>
              </a:solidFill>
              <a:effectLst>
                <a:outerShdw blurRad="38100" dist="38100" dir="2700000" algn="tl">
                  <a:srgbClr val="000000">
                    <a:alpha val="43137"/>
                  </a:srgbClr>
                </a:outerShdw>
              </a:effectLst>
              <a:cs typeface="B Mitra" pitchFamily="2" charset="-78"/>
            </a:endParaRPr>
          </a:p>
        </p:txBody>
      </p:sp>
      <p:sp>
        <p:nvSpPr>
          <p:cNvPr id="25603" name="Rectangle 3"/>
          <p:cNvSpPr>
            <a:spLocks noGrp="1" noChangeArrowheads="1"/>
          </p:cNvSpPr>
          <p:nvPr>
            <p:ph idx="1"/>
          </p:nvPr>
        </p:nvSpPr>
        <p:spPr>
          <a:xfrm>
            <a:off x="1092687" y="2071353"/>
            <a:ext cx="7765961" cy="4114800"/>
          </a:xfrm>
        </p:spPr>
        <p:txBody>
          <a:bodyPr>
            <a:normAutofit/>
          </a:bodyPr>
          <a:lstStyle/>
          <a:p>
            <a:r>
              <a:rPr lang="fa-IR" sz="2400" b="1" dirty="0" smtClean="0">
                <a:solidFill>
                  <a:schemeClr val="tx1"/>
                </a:solidFill>
                <a:cs typeface="B Mitra" pitchFamily="2" charset="-78"/>
              </a:rPr>
              <a:t>به </a:t>
            </a:r>
            <a:r>
              <a:rPr lang="fa-IR" sz="2400" b="1" dirty="0">
                <a:solidFill>
                  <a:schemeClr val="tx1"/>
                </a:solidFill>
                <a:cs typeface="B Mitra" pitchFamily="2" charset="-78"/>
              </a:rPr>
              <a:t>عنوان نمونه یکی از کاربردهای عمده این اعداد  در پزشکی  و تزریق </a:t>
            </a:r>
            <a:r>
              <a:rPr lang="fa-IR" sz="2400" b="1" dirty="0" smtClean="0">
                <a:solidFill>
                  <a:schemeClr val="tx1"/>
                </a:solidFill>
                <a:cs typeface="B Mitra" pitchFamily="2" charset="-78"/>
              </a:rPr>
              <a:t>داروست </a:t>
            </a:r>
            <a:r>
              <a:rPr lang="fa-IR" sz="2400" b="1" dirty="0">
                <a:solidFill>
                  <a:schemeClr val="tx1"/>
                </a:solidFill>
                <a:cs typeface="B Mitra" pitchFamily="2" charset="-78"/>
              </a:rPr>
              <a:t>. دراین </a:t>
            </a:r>
            <a:r>
              <a:rPr lang="fa-IR" sz="2400" b="1" dirty="0" smtClean="0">
                <a:solidFill>
                  <a:schemeClr val="tx1"/>
                </a:solidFill>
                <a:cs typeface="B Mitra" pitchFamily="2" charset="-78"/>
              </a:rPr>
              <a:t>راستا می </a:t>
            </a:r>
            <a:r>
              <a:rPr lang="fa-IR" sz="2400" b="1" dirty="0">
                <a:solidFill>
                  <a:schemeClr val="tx1"/>
                </a:solidFill>
                <a:cs typeface="B Mitra" pitchFamily="2" charset="-78"/>
              </a:rPr>
              <a:t>توان به </a:t>
            </a:r>
            <a:r>
              <a:rPr lang="fa-IR" sz="2400" b="1" dirty="0" smtClean="0">
                <a:solidFill>
                  <a:schemeClr val="tx1"/>
                </a:solidFill>
                <a:cs typeface="B Mitra" pitchFamily="2" charset="-78"/>
              </a:rPr>
              <a:t>گزارشی </a:t>
            </a:r>
            <a:r>
              <a:rPr lang="fa-IR" sz="2400" b="1" dirty="0">
                <a:solidFill>
                  <a:schemeClr val="tx1"/>
                </a:solidFill>
                <a:cs typeface="B Mitra" pitchFamily="2" charset="-78"/>
              </a:rPr>
              <a:t>اشاره کرد </a:t>
            </a:r>
            <a:r>
              <a:rPr lang="fa-IR" sz="2400" b="1" dirty="0" smtClean="0">
                <a:solidFill>
                  <a:schemeClr val="tx1"/>
                </a:solidFill>
                <a:cs typeface="B Mitra" pitchFamily="2" charset="-78"/>
              </a:rPr>
              <a:t>که </a:t>
            </a:r>
            <a:r>
              <a:rPr lang="fa-IR" sz="2400" b="1" dirty="0">
                <a:solidFill>
                  <a:schemeClr val="tx1"/>
                </a:solidFill>
                <a:cs typeface="B Mitra" pitchFamily="2" charset="-78"/>
              </a:rPr>
              <a:t>در رابطه با خطاهای  پرستاران در یکی از شبکه های رادیویی استرالیا منتشر شده است. </a:t>
            </a:r>
            <a:endParaRPr lang="fa-IR" sz="2400" b="1" dirty="0" smtClean="0">
              <a:solidFill>
                <a:schemeClr val="tx1"/>
              </a:solidFill>
              <a:cs typeface="B Mitra" pitchFamily="2" charset="-78"/>
            </a:endParaRPr>
          </a:p>
          <a:p>
            <a:r>
              <a:rPr lang="fa-IR" sz="2400" b="1" dirty="0">
                <a:solidFill>
                  <a:schemeClr val="tx1"/>
                </a:solidFill>
                <a:cs typeface="B Mitra" pitchFamily="2" charset="-78"/>
              </a:rPr>
              <a:t>در یک دوره 5 ساله در اثر خطای پرستاران حدود 2000نفر به طور  تصادفی کشته شده و 10000نفر آسیب دیده اندکه دلیل کشته شدن 400 نفر از آن ها  اشتباه در برنامه تزریق دارو بوده است. این خطای محاسباتی مرسوم است که پرستاران آن را ((مرگ  با اعشار )) نامیده </a:t>
            </a:r>
            <a:r>
              <a:rPr lang="fa-IR" sz="2400" b="1" dirty="0" smtClean="0">
                <a:solidFill>
                  <a:schemeClr val="tx1"/>
                </a:solidFill>
                <a:cs typeface="B Mitra" pitchFamily="2" charset="-78"/>
              </a:rPr>
              <a:t>اند.</a:t>
            </a:r>
            <a:endParaRPr lang="en-US" sz="2400" b="1" dirty="0">
              <a:solidFill>
                <a:schemeClr val="tx1"/>
              </a:solidFill>
              <a:cs typeface="B Mitra" pitchFamily="2" charset="-78"/>
            </a:endParaRPr>
          </a:p>
          <a:p>
            <a:endParaRPr lang="fa-IR" sz="2400" dirty="0">
              <a:solidFill>
                <a:schemeClr val="tx1"/>
              </a:solidFill>
              <a:cs typeface="B Mitra" panose="00000400000000000000" pitchFamily="2" charset="-78"/>
            </a:endParaRPr>
          </a:p>
        </p:txBody>
      </p:sp>
      <p:sp>
        <p:nvSpPr>
          <p:cNvPr id="4" name="Action Button: Return 3">
            <a:hlinkClick r:id="rId2" action="ppaction://hlinksldjump" highlightClick="1"/>
          </p:cNvPr>
          <p:cNvSpPr/>
          <p:nvPr/>
        </p:nvSpPr>
        <p:spPr>
          <a:xfrm>
            <a:off x="155448" y="164592"/>
            <a:ext cx="320040" cy="292608"/>
          </a:xfrm>
          <a:prstGeom prst="actionButtonRetur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5" name="Action Button: Back or Previous 4">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6" name="Action Button: Forward or Next 5">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val="2325689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b="1" dirty="0" smtClean="0">
                <a:solidFill>
                  <a:schemeClr val="accent2">
                    <a:lumMod val="50000"/>
                  </a:schemeClr>
                </a:solidFill>
                <a:effectLst>
                  <a:outerShdw blurRad="38100" dist="38100" dir="2700000" algn="tl">
                    <a:srgbClr val="000000">
                      <a:alpha val="43137"/>
                    </a:srgbClr>
                  </a:outerShdw>
                </a:effectLst>
                <a:cs typeface="B Mitra" pitchFamily="2" charset="-78"/>
              </a:rPr>
              <a:t>عدد اعشاری عددی بین دو عدد صحیح است.</a:t>
            </a:r>
            <a:endParaRPr lang="fa-IR" sz="3200" b="1" dirty="0">
              <a:solidFill>
                <a:schemeClr val="accent2">
                  <a:lumMod val="50000"/>
                </a:schemeClr>
              </a:solidFill>
              <a:effectLst>
                <a:outerShdw blurRad="38100" dist="38100" dir="2700000" algn="tl">
                  <a:srgbClr val="000000">
                    <a:alpha val="43137"/>
                  </a:srgbClr>
                </a:outerShdw>
              </a:effectLst>
              <a:cs typeface="B Mitra" pitchFamily="2" charset="-78"/>
            </a:endParaRPr>
          </a:p>
        </p:txBody>
      </p:sp>
      <p:pic>
        <p:nvPicPr>
          <p:cNvPr id="4" name="Content Placeholder 3"/>
          <p:cNvPicPr>
            <a:picLocks noGrp="1" noChangeAspect="1"/>
          </p:cNvPicPr>
          <p:nvPr>
            <p:ph idx="1"/>
          </p:nvPr>
        </p:nvPicPr>
        <p:blipFill>
          <a:blip r:embed="rId2" cstate="print"/>
          <a:stretch>
            <a:fillRect/>
          </a:stretch>
        </p:blipFill>
        <p:spPr>
          <a:xfrm>
            <a:off x="345363" y="1640876"/>
            <a:ext cx="8928639" cy="4298118"/>
          </a:xfrm>
          <a:prstGeom prst="rect">
            <a:avLst/>
          </a:prstGeom>
        </p:spPr>
      </p:pic>
      <p:sp>
        <p:nvSpPr>
          <p:cNvPr id="5" name="Action Button: Return 4">
            <a:hlinkClick r:id="rId3" action="ppaction://hlinksldjump" highlightClick="1"/>
          </p:cNvPr>
          <p:cNvSpPr/>
          <p:nvPr/>
        </p:nvSpPr>
        <p:spPr>
          <a:xfrm>
            <a:off x="155448" y="164592"/>
            <a:ext cx="320040" cy="292608"/>
          </a:xfrm>
          <a:prstGeom prst="actionButtonRetur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6" name="Action Button: Back or Previous 5">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7" name="Action Button: Forward or Next 6">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val="1424614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883" y="609600"/>
            <a:ext cx="9079604" cy="730860"/>
          </a:xfrm>
        </p:spPr>
        <p:txBody>
          <a:bodyPr>
            <a:noAutofit/>
          </a:bodyPr>
          <a:lstStyle/>
          <a:p>
            <a:pPr algn="ctr"/>
            <a:r>
              <a:rPr lang="fa-IR" sz="2800" b="1" dirty="0" smtClean="0">
                <a:solidFill>
                  <a:schemeClr val="accent2">
                    <a:lumMod val="50000"/>
                  </a:schemeClr>
                </a:solidFill>
                <a:effectLst>
                  <a:outerShdw blurRad="38100" dist="38100" dir="2700000" algn="tl">
                    <a:srgbClr val="000000">
                      <a:alpha val="43137"/>
                    </a:srgbClr>
                  </a:outerShdw>
                </a:effectLst>
                <a:cs typeface="B Mitra" pitchFamily="2" charset="-78"/>
              </a:rPr>
              <a:t>برای خواندن جمله ی اعشار از چند روش خوانده می شود:</a:t>
            </a:r>
            <a:r>
              <a:rPr lang="fa-IR" sz="2800" dirty="0" smtClean="0">
                <a:solidFill>
                  <a:schemeClr val="accent2">
                    <a:lumMod val="50000"/>
                  </a:schemeClr>
                </a:solidFill>
              </a:rPr>
              <a:t/>
            </a:r>
            <a:br>
              <a:rPr lang="fa-IR" sz="2800" dirty="0" smtClean="0">
                <a:solidFill>
                  <a:schemeClr val="accent2">
                    <a:lumMod val="50000"/>
                  </a:schemeClr>
                </a:solidFill>
              </a:rPr>
            </a:br>
            <a:endParaRPr lang="fa-IR" sz="2800" dirty="0">
              <a:solidFill>
                <a:schemeClr val="accent2">
                  <a:lumMod val="50000"/>
                </a:schemeClr>
              </a:solidFill>
            </a:endParaRPr>
          </a:p>
        </p:txBody>
      </p:sp>
      <p:sp>
        <p:nvSpPr>
          <p:cNvPr id="5" name="Content Placeholder 4"/>
          <p:cNvSpPr>
            <a:spLocks noGrp="1"/>
          </p:cNvSpPr>
          <p:nvPr>
            <p:ph idx="1"/>
          </p:nvPr>
        </p:nvSpPr>
        <p:spPr>
          <a:xfrm>
            <a:off x="610180" y="1803043"/>
            <a:ext cx="8596668" cy="2962140"/>
          </a:xfrm>
        </p:spPr>
        <p:txBody>
          <a:bodyPr>
            <a:normAutofit fontScale="32500" lnSpcReduction="20000"/>
          </a:bodyPr>
          <a:lstStyle/>
          <a:p>
            <a:r>
              <a:rPr lang="fa-IR" sz="5100" b="1" dirty="0" smtClean="0">
                <a:cs typeface="B Mitra" pitchFamily="2" charset="-78"/>
              </a:rPr>
              <a:t>4/75 خوانده می شود:</a:t>
            </a:r>
          </a:p>
          <a:p>
            <a:r>
              <a:rPr lang="fa-IR" sz="5100" b="1" dirty="0" smtClean="0">
                <a:cs typeface="B Mitra" pitchFamily="2" charset="-78"/>
              </a:rPr>
              <a:t>چهار </a:t>
            </a:r>
            <a:r>
              <a:rPr lang="fa-IR" sz="5100" b="1" dirty="0">
                <a:cs typeface="B Mitra" pitchFamily="2" charset="-78"/>
              </a:rPr>
              <a:t>ممیز پنجاه و </a:t>
            </a:r>
            <a:r>
              <a:rPr lang="fa-IR" sz="5100" b="1" dirty="0" smtClean="0">
                <a:cs typeface="B Mitra" pitchFamily="2" charset="-78"/>
              </a:rPr>
              <a:t>هفت</a:t>
            </a:r>
          </a:p>
          <a:p>
            <a:r>
              <a:rPr lang="fa-IR" sz="5100" b="1" dirty="0">
                <a:cs typeface="B Mitra" pitchFamily="2" charset="-78"/>
              </a:rPr>
              <a:t>چهار و پنجاه و </a:t>
            </a:r>
            <a:r>
              <a:rPr lang="fa-IR" sz="5100" b="1" dirty="0" smtClean="0">
                <a:cs typeface="B Mitra" pitchFamily="2" charset="-78"/>
              </a:rPr>
              <a:t>هفت</a:t>
            </a:r>
            <a:endParaRPr lang="fa-IR" sz="5100" b="1" dirty="0">
              <a:cs typeface="B Mitra" pitchFamily="2" charset="-78"/>
            </a:endParaRPr>
          </a:p>
          <a:p>
            <a:r>
              <a:rPr lang="fa-IR" sz="5100" b="1" dirty="0">
                <a:cs typeface="B Mitra" pitchFamily="2" charset="-78"/>
              </a:rPr>
              <a:t>چهار و پنجاه و هفت </a:t>
            </a:r>
            <a:r>
              <a:rPr lang="fa-IR" sz="5100" b="1" dirty="0" smtClean="0">
                <a:cs typeface="B Mitra" pitchFamily="2" charset="-78"/>
              </a:rPr>
              <a:t>صدم</a:t>
            </a:r>
          </a:p>
          <a:p>
            <a:r>
              <a:rPr lang="fa-IR" sz="5100" b="1" dirty="0">
                <a:cs typeface="B Mitra" pitchFamily="2" charset="-78"/>
              </a:rPr>
              <a:t>چهار و پنج دهم و هفت صدم </a:t>
            </a:r>
            <a:endParaRPr lang="fa-IR" sz="5100" b="1" dirty="0" smtClean="0">
              <a:cs typeface="B Mitra" pitchFamily="2" charset="-78"/>
            </a:endParaRPr>
          </a:p>
          <a:p>
            <a:r>
              <a:rPr lang="fa-IR" sz="5100" b="1" dirty="0" smtClean="0">
                <a:cs typeface="B Mitra" pitchFamily="2" charset="-78"/>
              </a:rPr>
              <a:t>چهار عدد صحیح و پنجاه و هفت صدم</a:t>
            </a:r>
            <a:endParaRPr lang="fa-IR" sz="5100" b="1" dirty="0">
              <a:cs typeface="B Mitra" pitchFamily="2" charset="-78"/>
            </a:endParaRPr>
          </a:p>
          <a:p>
            <a:pPr marL="0" indent="0">
              <a:buNone/>
            </a:pPr>
            <a:r>
              <a:rPr lang="fa-IR" sz="5100" b="1" dirty="0">
                <a:cs typeface="B Mitra" pitchFamily="2" charset="-78"/>
              </a:rPr>
              <a:t/>
            </a:r>
            <a:br>
              <a:rPr lang="fa-IR" sz="5100" b="1" dirty="0">
                <a:cs typeface="B Mitra" pitchFamily="2" charset="-78"/>
              </a:rPr>
            </a:br>
            <a:r>
              <a:rPr lang="fa-IR" sz="5100" b="1" dirty="0" smtClean="0">
                <a:cs typeface="B Mitra" pitchFamily="2" charset="-78"/>
              </a:rPr>
              <a:t>توصیه می شود برای جلوگیری از خطا به شیوه آخر خوانده شود.</a:t>
            </a:r>
            <a:r>
              <a:rPr lang="fa-IR" sz="5100" b="1" dirty="0">
                <a:cs typeface="B Mitra" pitchFamily="2" charset="-78"/>
              </a:rPr>
              <a:t/>
            </a:r>
            <a:br>
              <a:rPr lang="fa-IR" sz="5100" b="1" dirty="0">
                <a:cs typeface="B Mitra" pitchFamily="2" charset="-78"/>
              </a:rPr>
            </a:br>
            <a:endParaRPr lang="fa-IR" sz="5100" b="1" dirty="0">
              <a:cs typeface="B Mitra" pitchFamily="2" charset="-78"/>
            </a:endParaRPr>
          </a:p>
          <a:p>
            <a:pPr marL="0" indent="0">
              <a:buNone/>
            </a:pPr>
            <a:r>
              <a:rPr lang="fa-IR" dirty="0" smtClean="0">
                <a:solidFill>
                  <a:srgbClr val="FF0000"/>
                </a:solidFill>
              </a:rPr>
              <a:t>مثال صفحه 47 :</a:t>
            </a:r>
            <a:endParaRPr lang="fa-IR" dirty="0">
              <a:solidFill>
                <a:srgbClr val="FF0000"/>
              </a:solidFill>
            </a:endParaRPr>
          </a:p>
        </p:txBody>
      </p:sp>
      <p:pic>
        <p:nvPicPr>
          <p:cNvPr id="3" name="Picture 2"/>
          <p:cNvPicPr>
            <a:picLocks noChangeAspect="1"/>
          </p:cNvPicPr>
          <p:nvPr/>
        </p:nvPicPr>
        <p:blipFill>
          <a:blip r:embed="rId2" cstate="print"/>
          <a:stretch>
            <a:fillRect/>
          </a:stretch>
        </p:blipFill>
        <p:spPr>
          <a:xfrm>
            <a:off x="677334" y="4896000"/>
            <a:ext cx="8462360" cy="1179880"/>
          </a:xfrm>
          <a:prstGeom prst="rect">
            <a:avLst/>
          </a:prstGeom>
        </p:spPr>
      </p:pic>
      <p:sp>
        <p:nvSpPr>
          <p:cNvPr id="6" name="Action Button: Return 5">
            <a:hlinkClick r:id="rId3" action="ppaction://hlinksldjump" highlightClick="1"/>
          </p:cNvPr>
          <p:cNvSpPr/>
          <p:nvPr/>
        </p:nvSpPr>
        <p:spPr>
          <a:xfrm>
            <a:off x="155448" y="164592"/>
            <a:ext cx="320040" cy="292608"/>
          </a:xfrm>
          <a:prstGeom prst="actionButtonRetur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7" name="Action Button: Back or Previous 6">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8" name="Action Button: Forward or Next 7">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val="3621461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152831" y="1853736"/>
            <a:ext cx="4820355" cy="1803865"/>
            <a:chOff x="312688" y="533399"/>
            <a:chExt cx="9202496" cy="3047271"/>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688" y="533399"/>
              <a:ext cx="6400800" cy="30472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1" name="Rounded Rectangle 10"/>
            <p:cNvSpPr/>
            <p:nvPr/>
          </p:nvSpPr>
          <p:spPr>
            <a:xfrm>
              <a:off x="7042146" y="1279067"/>
              <a:ext cx="2473038" cy="53267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dirty="0">
                  <a:solidFill>
                    <a:schemeClr val="tx1"/>
                  </a:solidFill>
                </a:rPr>
                <a:t>ص 79 پ 2 </a:t>
              </a:r>
              <a:endParaRPr lang="en-US" dirty="0"/>
            </a:p>
          </p:txBody>
        </p:sp>
      </p:grpSp>
      <p:sp>
        <p:nvSpPr>
          <p:cNvPr id="3" name="Rounded Rectangle 2"/>
          <p:cNvSpPr/>
          <p:nvPr/>
        </p:nvSpPr>
        <p:spPr>
          <a:xfrm>
            <a:off x="1565564" y="329200"/>
            <a:ext cx="7696200" cy="762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a:solidFill>
                  <a:schemeClr val="tx1"/>
                </a:solidFill>
              </a:rPr>
              <a:t>مفهوم سازی عدد اعشاری به کمک کسر و عدذ مخلو ط در پایه ی دوم </a:t>
            </a:r>
          </a:p>
        </p:txBody>
      </p:sp>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1663" y="4760105"/>
            <a:ext cx="3796229" cy="14007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Rounded Rectangle 12"/>
          <p:cNvSpPr/>
          <p:nvPr/>
        </p:nvSpPr>
        <p:spPr>
          <a:xfrm>
            <a:off x="6763040" y="6130636"/>
            <a:ext cx="1334125" cy="5334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rPr>
              <a:t>ص85 پ2 </a:t>
            </a:r>
            <a:endParaRPr lang="en-US" dirty="0"/>
          </a:p>
        </p:txBody>
      </p:sp>
      <p:sp>
        <p:nvSpPr>
          <p:cNvPr id="4" name="Rounded Rectangle 3"/>
          <p:cNvSpPr/>
          <p:nvPr/>
        </p:nvSpPr>
        <p:spPr>
          <a:xfrm>
            <a:off x="1676400" y="3886200"/>
            <a:ext cx="4267200" cy="69632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a:solidFill>
                  <a:schemeClr val="tx1"/>
                </a:solidFill>
              </a:rPr>
              <a:t>اندازه ی پاره خط سبز رنگ 3/7 سانتی متر می باشد.</a:t>
            </a:r>
            <a:endParaRPr lang="en-US" sz="1400" dirty="0">
              <a:solidFill>
                <a:schemeClr val="tx1"/>
              </a:solidFill>
            </a:endParaRPr>
          </a:p>
        </p:txBody>
      </p:sp>
      <p:sp>
        <p:nvSpPr>
          <p:cNvPr id="14" name="Action Button: Return 13">
            <a:hlinkClick r:id="rId4" action="ppaction://hlinksldjump" highlightClick="1"/>
          </p:cNvPr>
          <p:cNvSpPr/>
          <p:nvPr/>
        </p:nvSpPr>
        <p:spPr>
          <a:xfrm>
            <a:off x="155448" y="164592"/>
            <a:ext cx="320040" cy="292608"/>
          </a:xfrm>
          <a:prstGeom prst="actionButtonRetur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15" name="Action Button: Back or Previous 14">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16" name="Action Button: Forward or Next 15">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468" y="5906681"/>
            <a:ext cx="2663303" cy="447909"/>
          </a:xfrm>
          <a:prstGeom prst="rect">
            <a:avLst/>
          </a:prstGeom>
        </p:spPr>
      </p:pic>
    </p:spTree>
    <p:extLst>
      <p:ext uri="{BB962C8B-B14F-4D97-AF65-F5344CB8AC3E}">
        <p14:creationId xmlns:p14="http://schemas.microsoft.com/office/powerpoint/2010/main" val="1965873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73360" y="2286000"/>
            <a:ext cx="937040" cy="304800"/>
          </a:xfr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b="100000"/>
            </a:path>
            <a:tileRect t="-100000" r="-100000"/>
          </a:gradFill>
          <a:ln w="38100">
            <a:solidFill>
              <a:srgbClr val="C00000"/>
            </a:solidFill>
          </a:ln>
        </p:spPr>
        <p:txBody>
          <a:bodyPr>
            <a:normAutofit/>
          </a:bodyPr>
          <a:lstStyle/>
          <a:p>
            <a:r>
              <a:rPr lang="fa-IR" sz="1400" dirty="0"/>
              <a:t>ص56 پ3</a:t>
            </a:r>
            <a:endParaRPr lang="en-US" sz="14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0982" y="1371599"/>
            <a:ext cx="4227914" cy="19534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Subtitle 2"/>
          <p:cNvSpPr txBox="1">
            <a:spLocks/>
          </p:cNvSpPr>
          <p:nvPr/>
        </p:nvSpPr>
        <p:spPr>
          <a:xfrm>
            <a:off x="4143192" y="5599383"/>
            <a:ext cx="1020651" cy="4449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ln w="38100">
            <a:solidFill>
              <a:srgbClr val="C00000"/>
            </a:solidFill>
          </a:ln>
        </p:spPr>
        <p:txBody>
          <a:bodyPr vert="horz" anchor="b">
            <a:normAutofit/>
          </a:bodyPr>
          <a:lstStyle>
            <a:lvl1pPr marL="0" indent="0" algn="l" rtl="0" eaLnBrk="1" latinLnBrk="0" hangingPunct="1">
              <a:spcBef>
                <a:spcPct val="20000"/>
              </a:spcBef>
              <a:buClr>
                <a:schemeClr val="accent1"/>
              </a:buClr>
              <a:buSzPct val="70000"/>
              <a:buFont typeface="Wingdings 2"/>
              <a:buNone/>
              <a:defRPr kumimoji="0" sz="2400" kern="1200">
                <a:solidFill>
                  <a:schemeClr val="tx2">
                    <a:shade val="75000"/>
                  </a:schemeClr>
                </a:solidFill>
                <a:latin typeface="+mn-lt"/>
                <a:ea typeface="+mn-ea"/>
                <a:cs typeface="+mn-cs"/>
              </a:defRPr>
            </a:lvl1pPr>
            <a:lvl2pPr marL="457200" indent="0" algn="ctr" rtl="0" eaLnBrk="1" latinLnBrk="0" hangingPunct="1">
              <a:spcBef>
                <a:spcPct val="20000"/>
              </a:spcBef>
              <a:buClr>
                <a:schemeClr val="accent1"/>
              </a:buClr>
              <a:buSzPct val="70000"/>
              <a:buFont typeface="Wingdings 2"/>
              <a:buNone/>
              <a:defRPr kumimoji="0" sz="2800" kern="1200">
                <a:solidFill>
                  <a:schemeClr val="tx2"/>
                </a:solidFill>
                <a:latin typeface="+mn-lt"/>
                <a:ea typeface="+mn-ea"/>
                <a:cs typeface="+mn-cs"/>
              </a:defRPr>
            </a:lvl2pPr>
            <a:lvl3pPr marL="914400" indent="0" algn="ctr" rtl="0" eaLnBrk="1" latinLnBrk="0" hangingPunct="1">
              <a:spcBef>
                <a:spcPct val="20000"/>
              </a:spcBef>
              <a:buClr>
                <a:schemeClr val="accent1"/>
              </a:buClr>
              <a:buSzPct val="70000"/>
              <a:buFont typeface="Wingdings 2"/>
              <a:buNone/>
              <a:defRPr kumimoji="0" sz="2400" kern="1200">
                <a:solidFill>
                  <a:schemeClr val="tx2"/>
                </a:solidFill>
                <a:latin typeface="+mn-lt"/>
                <a:ea typeface="+mn-ea"/>
                <a:cs typeface="+mn-cs"/>
              </a:defRPr>
            </a:lvl3pPr>
            <a:lvl4pPr marL="1371600" indent="0" algn="ctr" rtl="0" eaLnBrk="1" latinLnBrk="0" hangingPunct="1">
              <a:spcBef>
                <a:spcPct val="20000"/>
              </a:spcBef>
              <a:buClr>
                <a:schemeClr val="accent1"/>
              </a:buClr>
              <a:buSzPct val="70000"/>
              <a:buFont typeface="Wingdings 2"/>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r>
              <a:rPr lang="fa-IR" sz="1400" dirty="0"/>
              <a:t>ص57 پ3</a:t>
            </a:r>
            <a:endParaRPr lang="en-US" sz="1400" dirty="0"/>
          </a:p>
        </p:txBody>
      </p:sp>
      <p:sp>
        <p:nvSpPr>
          <p:cNvPr id="7" name="Rounded Rectangle 6"/>
          <p:cNvSpPr/>
          <p:nvPr/>
        </p:nvSpPr>
        <p:spPr>
          <a:xfrm>
            <a:off x="1366278" y="235527"/>
            <a:ext cx="7696200" cy="762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a:solidFill>
                  <a:schemeClr val="tx1"/>
                </a:solidFill>
              </a:rPr>
              <a:t>مفهوم سازی عدد اعشاری به کمک کسر و عدد مخلوط در پایه ی سوم </a:t>
            </a:r>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7580" y="3789219"/>
            <a:ext cx="4441184" cy="152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Action Button: Return 8">
            <a:hlinkClick r:id="rId4" action="ppaction://hlinksldjump" highlightClick="1"/>
          </p:cNvPr>
          <p:cNvSpPr/>
          <p:nvPr/>
        </p:nvSpPr>
        <p:spPr>
          <a:xfrm>
            <a:off x="155448" y="164592"/>
            <a:ext cx="320040" cy="292608"/>
          </a:xfrm>
          <a:prstGeom prst="actionButtonRetur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10" name="Action Button: Back or Previous 9">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11" name="Action Button: Forward or Next 10">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448" y="5820352"/>
            <a:ext cx="2663303" cy="447909"/>
          </a:xfrm>
          <a:prstGeom prst="rect">
            <a:avLst/>
          </a:prstGeom>
        </p:spPr>
      </p:pic>
    </p:spTree>
    <p:extLst>
      <p:ext uri="{BB962C8B-B14F-4D97-AF65-F5344CB8AC3E}">
        <p14:creationId xmlns:p14="http://schemas.microsoft.com/office/powerpoint/2010/main" val="3247441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1221" y="1295400"/>
            <a:ext cx="4315071"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ubtitle 2"/>
          <p:cNvSpPr>
            <a:spLocks noGrp="1"/>
          </p:cNvSpPr>
          <p:nvPr>
            <p:ph type="subTitle" idx="1"/>
          </p:nvPr>
        </p:nvSpPr>
        <p:spPr>
          <a:xfrm>
            <a:off x="6827206" y="2438401"/>
            <a:ext cx="1304925" cy="344377"/>
          </a:xfr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b="100000"/>
            </a:path>
            <a:tileRect t="-100000" r="-100000"/>
          </a:gradFill>
          <a:ln w="38100">
            <a:solidFill>
              <a:srgbClr val="C00000"/>
            </a:solidFill>
          </a:ln>
        </p:spPr>
        <p:txBody>
          <a:bodyPr>
            <a:normAutofit/>
          </a:bodyPr>
          <a:lstStyle/>
          <a:p>
            <a:r>
              <a:rPr lang="fa-IR" sz="1400" dirty="0"/>
              <a:t>ص24 – پ 4 </a:t>
            </a:r>
            <a:endParaRPr lang="en-US" sz="1400" dirty="0"/>
          </a:p>
        </p:txBody>
      </p:sp>
      <p:sp>
        <p:nvSpPr>
          <p:cNvPr id="21" name="Rounded Rectangle 20"/>
          <p:cNvSpPr/>
          <p:nvPr/>
        </p:nvSpPr>
        <p:spPr>
          <a:xfrm>
            <a:off x="1574096" y="180109"/>
            <a:ext cx="7696200" cy="762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a:solidFill>
                  <a:schemeClr val="tx1"/>
                </a:solidFill>
              </a:rPr>
              <a:t>مفهوم سازی عدد اعشاری در پایه ی چهارم </a:t>
            </a:r>
          </a:p>
        </p:txBody>
      </p:sp>
      <p:pic>
        <p:nvPicPr>
          <p:cNvPr id="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7741" y="3200400"/>
            <a:ext cx="2867025" cy="569028"/>
          </a:xfrm>
          <a:prstGeom prst="rect">
            <a:avLst/>
          </a:prstGeom>
          <a:noFill/>
          <a:ln w="38100">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9211" y="3179809"/>
            <a:ext cx="933450" cy="647700"/>
          </a:xfrm>
          <a:prstGeom prst="rect">
            <a:avLst/>
          </a:prstGeom>
          <a:solidFill>
            <a:srgbClr val="FFFFFF">
              <a:shade val="85000"/>
            </a:srgbClr>
          </a:solidFill>
          <a:ln w="38100">
            <a:solidFill>
              <a:srgbClr val="00B050"/>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4"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3124" y="5595063"/>
            <a:ext cx="1904999" cy="476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5"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24283" y="5751496"/>
            <a:ext cx="1085850" cy="8229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6"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31453" y="4154379"/>
            <a:ext cx="1981200" cy="552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7"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52799" y="4895787"/>
            <a:ext cx="3552825" cy="428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2" name="Action Button: Return 11">
            <a:hlinkClick r:id="rId9" action="ppaction://hlinksldjump" highlightClick="1"/>
          </p:cNvPr>
          <p:cNvSpPr/>
          <p:nvPr/>
        </p:nvSpPr>
        <p:spPr>
          <a:xfrm>
            <a:off x="155448" y="164592"/>
            <a:ext cx="320040" cy="292608"/>
          </a:xfrm>
          <a:prstGeom prst="actionButtonRetur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13" name="Action Button: Back or Previous 12">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14" name="Action Button: Forward or Next 13">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5938996"/>
            <a:ext cx="2663303" cy="447909"/>
          </a:xfrm>
          <a:prstGeom prst="rect">
            <a:avLst/>
          </a:prstGeom>
        </p:spPr>
      </p:pic>
    </p:spTree>
    <p:extLst>
      <p:ext uri="{BB962C8B-B14F-4D97-AF65-F5344CB8AC3E}">
        <p14:creationId xmlns:p14="http://schemas.microsoft.com/office/powerpoint/2010/main" val="14551404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idx="1"/>
          </p:nvPr>
        </p:nvSpPr>
        <p:spPr>
          <a:xfrm>
            <a:off x="706582" y="381001"/>
            <a:ext cx="8714509" cy="1228157"/>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fa-IR" sz="2800" b="1" dirty="0">
                <a:effectLst>
                  <a:outerShdw blurRad="38100" dist="38100" dir="2700000" algn="tl">
                    <a:srgbClr val="000000">
                      <a:alpha val="43137"/>
                    </a:srgbClr>
                  </a:outerShdw>
                  <a:reflection blurRad="12700" stA="48000" endA="300" endPos="55000" dir="5400000" sy="-90000" algn="bl" rotWithShape="0"/>
                </a:effectLst>
                <a:cs typeface="B Mitra" pitchFamily="2" charset="-78"/>
              </a:rPr>
              <a:t>مفهوم سازی عدد اعشاری به کمک عدد  مخلوط در پایه ی چهارم  </a:t>
            </a:r>
            <a:r>
              <a:rPr lang="fa-IR" sz="2800" dirty="0"/>
              <a:t>    </a:t>
            </a:r>
            <a:endParaRPr lang="en-US" sz="2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3498" y="1627501"/>
            <a:ext cx="5457825"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8221323" y="2921618"/>
            <a:ext cx="1279637"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a:t>ص101  پ 4 </a:t>
            </a:r>
            <a:endParaRPr lang="en-US" sz="14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8267" y="3634710"/>
            <a:ext cx="4583056" cy="1223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9801" y="4876801"/>
            <a:ext cx="3623629" cy="1510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le 9"/>
          <p:cNvSpPr/>
          <p:nvPr/>
        </p:nvSpPr>
        <p:spPr>
          <a:xfrm>
            <a:off x="5911598" y="5853753"/>
            <a:ext cx="1279637"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a:t>ص102  پ 4 </a:t>
            </a:r>
            <a:endParaRPr lang="en-US" sz="1400" dirty="0"/>
          </a:p>
        </p:txBody>
      </p:sp>
      <p:sp>
        <p:nvSpPr>
          <p:cNvPr id="9" name="Action Button: Return 8">
            <a:hlinkClick r:id="rId5" action="ppaction://hlinksldjump" highlightClick="1"/>
          </p:cNvPr>
          <p:cNvSpPr/>
          <p:nvPr/>
        </p:nvSpPr>
        <p:spPr>
          <a:xfrm>
            <a:off x="155448" y="164592"/>
            <a:ext cx="320040" cy="292608"/>
          </a:xfrm>
          <a:prstGeom prst="actionButtonRetur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11" name="Action Button: Back or Previous 10">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12" name="Action Button: Forward or Next 11">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val="37179093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9568" y="1206914"/>
            <a:ext cx="3871174" cy="5301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txBox="1">
            <a:spLocks/>
          </p:cNvSpPr>
          <p:nvPr/>
        </p:nvSpPr>
        <p:spPr>
          <a:xfrm>
            <a:off x="5347853" y="2404695"/>
            <a:ext cx="3075709" cy="2014906"/>
          </a:xfrm>
          <a:prstGeom prst="rect">
            <a:avLst/>
          </a:prstGeom>
        </p:spPr>
        <p:txBody>
          <a:bodyPr>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rtl="1">
              <a:buNone/>
            </a:pPr>
            <a:r>
              <a:rPr lang="fa-IR" sz="2400" b="1" dirty="0">
                <a:effectLst>
                  <a:outerShdw blurRad="38100" dist="38100" dir="2700000" algn="tl">
                    <a:srgbClr val="000000">
                      <a:alpha val="43137"/>
                    </a:srgbClr>
                  </a:outerShdw>
                </a:effectLst>
                <a:cs typeface="B Mitra" pitchFamily="2" charset="-78"/>
              </a:rPr>
              <a:t>در پایه ی چهارم </a:t>
            </a:r>
          </a:p>
          <a:p>
            <a:pPr marL="0" indent="0" algn="ctr" rtl="1">
              <a:buNone/>
            </a:pPr>
            <a:r>
              <a:rPr lang="fa-IR" sz="2400" b="1" dirty="0">
                <a:effectLst>
                  <a:outerShdw blurRad="38100" dist="38100" dir="2700000" algn="tl">
                    <a:srgbClr val="000000">
                      <a:alpha val="43137"/>
                    </a:srgbClr>
                  </a:outerShdw>
                </a:effectLst>
                <a:cs typeface="B Mitra" pitchFamily="2" charset="-78"/>
              </a:rPr>
              <a:t>عدد اعشاری </a:t>
            </a:r>
          </a:p>
          <a:p>
            <a:pPr marL="0" indent="0" algn="ctr" rtl="1">
              <a:buNone/>
            </a:pPr>
            <a:r>
              <a:rPr lang="fa-IR" sz="2400" b="1" dirty="0">
                <a:effectLst>
                  <a:outerShdw blurRad="38100" dist="38100" dir="2700000" algn="tl">
                    <a:srgbClr val="000000">
                      <a:alpha val="43137"/>
                    </a:srgbClr>
                  </a:outerShdw>
                </a:effectLst>
                <a:cs typeface="B Mitra" pitchFamily="2" charset="-78"/>
              </a:rPr>
              <a:t>را تا </a:t>
            </a:r>
            <a:r>
              <a:rPr lang="fa-IR" sz="2400" b="1" dirty="0">
                <a:solidFill>
                  <a:srgbClr val="FF0000"/>
                </a:solidFill>
                <a:effectLst>
                  <a:outerShdw blurRad="38100" dist="38100" dir="2700000" algn="tl">
                    <a:srgbClr val="000000">
                      <a:alpha val="43137"/>
                    </a:srgbClr>
                  </a:outerShdw>
                </a:effectLst>
                <a:cs typeface="B Mitra" pitchFamily="2" charset="-78"/>
              </a:rPr>
              <a:t>مرتبه ی دهم</a:t>
            </a:r>
          </a:p>
          <a:p>
            <a:pPr marL="0" indent="0" algn="ctr" rtl="1">
              <a:buNone/>
            </a:pPr>
            <a:r>
              <a:rPr lang="fa-IR" sz="2400" b="1" dirty="0">
                <a:effectLst>
                  <a:outerShdw blurRad="38100" dist="38100" dir="2700000" algn="tl">
                    <a:srgbClr val="000000">
                      <a:alpha val="43137"/>
                    </a:srgbClr>
                  </a:outerShdw>
                </a:effectLst>
                <a:cs typeface="B Mitra" pitchFamily="2" charset="-78"/>
              </a:rPr>
              <a:t> خوانده است . </a:t>
            </a:r>
            <a:endParaRPr lang="en-US" sz="2400" b="1" dirty="0">
              <a:effectLst>
                <a:outerShdw blurRad="38100" dist="38100" dir="2700000" algn="tl">
                  <a:srgbClr val="000000">
                    <a:alpha val="43137"/>
                  </a:srgbClr>
                </a:outerShdw>
              </a:effectLst>
              <a:cs typeface="B Mitra" pitchFamily="2" charset="-78"/>
            </a:endParaRPr>
          </a:p>
        </p:txBody>
      </p:sp>
      <p:sp>
        <p:nvSpPr>
          <p:cNvPr id="4" name="Action Button: Return 3">
            <a:hlinkClick r:id="rId3" action="ppaction://hlinksldjump" highlightClick="1"/>
          </p:cNvPr>
          <p:cNvSpPr/>
          <p:nvPr/>
        </p:nvSpPr>
        <p:spPr>
          <a:xfrm>
            <a:off x="155448" y="164592"/>
            <a:ext cx="320040" cy="292608"/>
          </a:xfrm>
          <a:prstGeom prst="actionButtonRetur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5" name="Action Button: Back or Previous 4">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6" name="Action Button: Forward or Next 5">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676" y="86941"/>
            <a:ext cx="2663303" cy="447909"/>
          </a:xfrm>
          <a:prstGeom prst="rect">
            <a:avLst/>
          </a:prstGeom>
        </p:spPr>
      </p:pic>
    </p:spTree>
    <p:extLst>
      <p:ext uri="{BB962C8B-B14F-4D97-AF65-F5344CB8AC3E}">
        <p14:creationId xmlns:p14="http://schemas.microsoft.com/office/powerpoint/2010/main" val="92394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32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B mitra"/>
                <a:cs typeface="B Mitra" pitchFamily="2" charset="-78"/>
              </a:rPr>
              <a:t>آموزش کتاب جدید التالیف ریاضی پایه ششم دوره ابتدایی</a:t>
            </a:r>
            <a:br>
              <a:rPr lang="fa-IR" sz="32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B mitra"/>
                <a:cs typeface="B Mitra" pitchFamily="2" charset="-78"/>
              </a:rPr>
            </a:br>
            <a:r>
              <a:rPr lang="fa-IR" sz="32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B mitra"/>
                <a:cs typeface="B Mitra" pitchFamily="2" charset="-78"/>
              </a:rPr>
              <a:t> </a:t>
            </a:r>
            <a:br>
              <a:rPr lang="fa-IR" sz="32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B mitra"/>
                <a:cs typeface="B Mitra" pitchFamily="2" charset="-78"/>
              </a:rPr>
            </a:br>
            <a:endParaRPr lang="en-US" sz="3200" dirty="0">
              <a:latin typeface="B mitra"/>
              <a:cs typeface="B Mitra" pitchFamily="2" charset="-78"/>
            </a:endParaRPr>
          </a:p>
        </p:txBody>
      </p:sp>
      <p:sp>
        <p:nvSpPr>
          <p:cNvPr id="8" name="Content Placeholder 7"/>
          <p:cNvSpPr>
            <a:spLocks noGrp="1"/>
          </p:cNvSpPr>
          <p:nvPr>
            <p:ph idx="1"/>
          </p:nvPr>
        </p:nvSpPr>
        <p:spPr>
          <a:xfrm>
            <a:off x="1953490" y="2160589"/>
            <a:ext cx="7320511" cy="3880773"/>
          </a:xfrm>
        </p:spPr>
        <p:txBody>
          <a:bodyPr/>
          <a:lstStyle/>
          <a:p>
            <a:r>
              <a:rPr lang="fa-IR" sz="3200" b="1" dirty="0" smtClean="0">
                <a:cs typeface="B Nazanin" pitchFamily="2" charset="-78"/>
              </a:rPr>
              <a:t>تهیه کنندگان:</a:t>
            </a:r>
          </a:p>
          <a:p>
            <a:pPr>
              <a:buNone/>
            </a:pPr>
            <a:r>
              <a:rPr lang="fa-IR" sz="3200" b="1" dirty="0" smtClean="0">
                <a:cs typeface="B Nazanin" pitchFamily="2" charset="-78"/>
              </a:rPr>
              <a:t>خانم ها: بیات و حسنی  </a:t>
            </a:r>
          </a:p>
          <a:p>
            <a:pPr>
              <a:buNone/>
            </a:pPr>
            <a:r>
              <a:rPr lang="fa-IR" sz="3200" b="1" dirty="0" smtClean="0">
                <a:cs typeface="B Nazanin" pitchFamily="2" charset="-78"/>
              </a:rPr>
              <a:t>آقایان : دراج و حاجیلو </a:t>
            </a:r>
          </a:p>
          <a:p>
            <a:r>
              <a:rPr lang="fa-IR" sz="3200" b="1" dirty="0" smtClean="0">
                <a:cs typeface="B Nazanin" pitchFamily="2" charset="-78"/>
              </a:rPr>
              <a:t>ایمیل:</a:t>
            </a:r>
          </a:p>
          <a:p>
            <a:pPr>
              <a:buNone/>
            </a:pPr>
            <a:r>
              <a:rPr lang="en-US" sz="3200" b="1" dirty="0" smtClean="0">
                <a:cs typeface="B Nazanin" pitchFamily="2" charset="-78"/>
              </a:rPr>
              <a:t>Hasanibayat2016@ gmail.com</a:t>
            </a:r>
            <a:endParaRPr lang="fa-IR" sz="3200" b="1" dirty="0" smtClean="0">
              <a:cs typeface="B Nazanin" pitchFamily="2" charset="-78"/>
            </a:endParaRPr>
          </a:p>
          <a:p>
            <a:pPr>
              <a:buNone/>
            </a:pPr>
            <a:endParaRPr lang="fa-IR" sz="3200" b="1" dirty="0" smtClean="0">
              <a:cs typeface="B Nazanin" pitchFamily="2" charset="-78"/>
            </a:endParaRPr>
          </a:p>
          <a:p>
            <a:endParaRPr lang="fa-IR" dirty="0" smtClean="0"/>
          </a:p>
          <a:p>
            <a:endParaRPr lang="en-US" dirty="0"/>
          </a:p>
        </p:txBody>
      </p:sp>
      <p:sp>
        <p:nvSpPr>
          <p:cNvPr id="5" name="TextBox 4"/>
          <p:cNvSpPr txBox="1"/>
          <p:nvPr/>
        </p:nvSpPr>
        <p:spPr>
          <a:xfrm>
            <a:off x="3520440" y="5861304"/>
            <a:ext cx="3136392" cy="369332"/>
          </a:xfrm>
          <a:prstGeom prst="rect">
            <a:avLst/>
          </a:prstGeom>
          <a:noFill/>
        </p:spPr>
        <p:txBody>
          <a:bodyPr wrap="square" rtlCol="0">
            <a:spAutoFit/>
          </a:bodyPr>
          <a:lstStyle/>
          <a:p>
            <a:pPr algn="ctr"/>
            <a:r>
              <a:rPr lang="fa-IR"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B Titr" pitchFamily="2" charset="-78"/>
              </a:rPr>
              <a:t>سال تحصیلی96-1395</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793" y="2079355"/>
            <a:ext cx="2147207" cy="234568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875762"/>
            <a:ext cx="8596668" cy="1054637"/>
          </a:xfrm>
        </p:spPr>
        <p:txBody>
          <a:bodyPr>
            <a:normAutofit/>
          </a:bodyPr>
          <a:lstStyle/>
          <a:p>
            <a:pPr algn="ctr"/>
            <a:r>
              <a:rPr lang="fa-IR" sz="3200" b="1" dirty="0" smtClean="0">
                <a:solidFill>
                  <a:schemeClr val="accent2">
                    <a:lumMod val="50000"/>
                  </a:schemeClr>
                </a:solidFill>
                <a:effectLst>
                  <a:outerShdw blurRad="38100" dist="38100" dir="2700000" algn="tl">
                    <a:srgbClr val="000000">
                      <a:alpha val="43137"/>
                    </a:srgbClr>
                  </a:outerShdw>
                </a:effectLst>
                <a:cs typeface="B Mitra" pitchFamily="2" charset="-78"/>
              </a:rPr>
              <a:t>آموزش مرتبه صدم در </a:t>
            </a:r>
            <a:r>
              <a:rPr lang="fa-IR" sz="3200" b="1" dirty="0" smtClean="0">
                <a:solidFill>
                  <a:srgbClr val="FF0000"/>
                </a:solidFill>
                <a:effectLst>
                  <a:outerShdw blurRad="38100" dist="38100" dir="2700000" algn="tl">
                    <a:srgbClr val="000000">
                      <a:alpha val="43137"/>
                    </a:srgbClr>
                  </a:outerShdw>
                </a:effectLst>
                <a:cs typeface="B Mitra" pitchFamily="2" charset="-78"/>
              </a:rPr>
              <a:t>پایه پنجم</a:t>
            </a:r>
            <a:r>
              <a:rPr lang="fa-IR" sz="3200" b="1" dirty="0" smtClean="0">
                <a:solidFill>
                  <a:schemeClr val="accent2">
                    <a:lumMod val="50000"/>
                  </a:schemeClr>
                </a:solidFill>
                <a:effectLst>
                  <a:outerShdw blurRad="38100" dist="38100" dir="2700000" algn="tl">
                    <a:srgbClr val="000000">
                      <a:alpha val="43137"/>
                    </a:srgbClr>
                  </a:outerShdw>
                </a:effectLst>
                <a:cs typeface="B Mitra" pitchFamily="2" charset="-78"/>
              </a:rPr>
              <a:t>:</a:t>
            </a:r>
            <a:endParaRPr lang="fa-IR" sz="3200" b="1" dirty="0">
              <a:solidFill>
                <a:schemeClr val="accent2">
                  <a:lumMod val="50000"/>
                </a:schemeClr>
              </a:solidFill>
              <a:effectLst>
                <a:outerShdw blurRad="38100" dist="38100" dir="2700000" algn="tl">
                  <a:srgbClr val="000000">
                    <a:alpha val="43137"/>
                  </a:srgbClr>
                </a:outerShdw>
              </a:effectLst>
              <a:cs typeface="B Mitra" pitchFamily="2" charset="-78"/>
            </a:endParaRPr>
          </a:p>
        </p:txBody>
      </p:sp>
      <p:sp>
        <p:nvSpPr>
          <p:cNvPr id="5" name="Text Placeholder 4"/>
          <p:cNvSpPr>
            <a:spLocks noGrp="1"/>
          </p:cNvSpPr>
          <p:nvPr>
            <p:ph type="body" idx="1"/>
          </p:nvPr>
        </p:nvSpPr>
        <p:spPr>
          <a:xfrm>
            <a:off x="7245986" y="1642269"/>
            <a:ext cx="2028016" cy="576262"/>
          </a:xfrm>
        </p:spPr>
        <p:txBody>
          <a:bodyPr/>
          <a:lstStyle/>
          <a:p>
            <a:r>
              <a:rPr lang="fa-IR" sz="1800" dirty="0" smtClean="0">
                <a:solidFill>
                  <a:srgbClr val="FF0000"/>
                </a:solidFill>
              </a:rPr>
              <a:t>فعالیت ص 89</a:t>
            </a:r>
            <a:endParaRPr lang="fa-IR" sz="1800" dirty="0">
              <a:solidFill>
                <a:srgbClr val="FF0000"/>
              </a:solidFill>
            </a:endParaRPr>
          </a:p>
        </p:txBody>
      </p:sp>
      <p:pic>
        <p:nvPicPr>
          <p:cNvPr id="4" name="Content Placeholder 3"/>
          <p:cNvPicPr>
            <a:picLocks noGrp="1" noChangeAspect="1"/>
          </p:cNvPicPr>
          <p:nvPr>
            <p:ph sz="half" idx="2"/>
          </p:nvPr>
        </p:nvPicPr>
        <p:blipFill>
          <a:blip r:embed="rId2" cstate="print"/>
          <a:stretch>
            <a:fillRect/>
          </a:stretch>
        </p:blipFill>
        <p:spPr>
          <a:xfrm>
            <a:off x="1385055" y="2614363"/>
            <a:ext cx="6741513" cy="2966103"/>
          </a:xfrm>
          <a:prstGeom prst="rect">
            <a:avLst/>
          </a:prstGeom>
        </p:spPr>
      </p:pic>
      <p:sp>
        <p:nvSpPr>
          <p:cNvPr id="6" name="Action Button: Return 5">
            <a:hlinkClick r:id="rId3" action="ppaction://hlinksldjump" highlightClick="1"/>
          </p:cNvPr>
          <p:cNvSpPr/>
          <p:nvPr/>
        </p:nvSpPr>
        <p:spPr>
          <a:xfrm>
            <a:off x="155448" y="164592"/>
            <a:ext cx="320040" cy="292608"/>
          </a:xfrm>
          <a:prstGeom prst="actionButtonRetur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7" name="Action Button: Back or Previous 6">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8" name="Action Button: Forward or Next 7">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676" y="86941"/>
            <a:ext cx="2663303" cy="447909"/>
          </a:xfrm>
          <a:prstGeom prst="rect">
            <a:avLst/>
          </a:prstGeom>
        </p:spPr>
      </p:pic>
    </p:spTree>
    <p:extLst>
      <p:ext uri="{BB962C8B-B14F-4D97-AF65-F5344CB8AC3E}">
        <p14:creationId xmlns:p14="http://schemas.microsoft.com/office/powerpoint/2010/main" val="25264757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356762" y="185282"/>
            <a:ext cx="1859673" cy="576262"/>
          </a:xfrm>
        </p:spPr>
        <p:txBody>
          <a:bodyPr/>
          <a:lstStyle/>
          <a:p>
            <a:r>
              <a:rPr lang="fa-IR" sz="3200" b="1" dirty="0" smtClean="0">
                <a:solidFill>
                  <a:srgbClr val="FF0000"/>
                </a:solidFill>
                <a:effectLst>
                  <a:outerShdw blurRad="38100" dist="38100" dir="2700000" algn="tl">
                    <a:srgbClr val="000000">
                      <a:alpha val="43137"/>
                    </a:srgbClr>
                  </a:outerShdw>
                </a:effectLst>
                <a:cs typeface="B Mitra" pitchFamily="2" charset="-78"/>
              </a:rPr>
              <a:t>پایه پنجم</a:t>
            </a:r>
            <a:r>
              <a:rPr lang="fa-IR" sz="3200" b="1" dirty="0" smtClean="0">
                <a:solidFill>
                  <a:schemeClr val="accent2">
                    <a:lumMod val="50000"/>
                  </a:schemeClr>
                </a:solidFill>
                <a:effectLst>
                  <a:outerShdw blurRad="38100" dist="38100" dir="2700000" algn="tl">
                    <a:srgbClr val="000000">
                      <a:alpha val="43137"/>
                    </a:srgbClr>
                  </a:outerShdw>
                </a:effectLst>
                <a:cs typeface="B Mitra" pitchFamily="2" charset="-78"/>
              </a:rPr>
              <a:t>:</a:t>
            </a:r>
            <a:endParaRPr lang="fa-IR" sz="3200" b="1" dirty="0">
              <a:solidFill>
                <a:schemeClr val="accent2">
                  <a:lumMod val="50000"/>
                </a:schemeClr>
              </a:solidFill>
              <a:effectLst>
                <a:outerShdw blurRad="38100" dist="38100" dir="2700000" algn="tl">
                  <a:srgbClr val="000000">
                    <a:alpha val="43137"/>
                  </a:srgbClr>
                </a:outerShdw>
              </a:effectLst>
              <a:cs typeface="B Mitra" pitchFamily="2" charset="-78"/>
            </a:endParaRPr>
          </a:p>
        </p:txBody>
      </p:sp>
      <p:pic>
        <p:nvPicPr>
          <p:cNvPr id="8" name="Content Placeholder 7"/>
          <p:cNvPicPr>
            <a:picLocks noGrp="1" noChangeAspect="1"/>
          </p:cNvPicPr>
          <p:nvPr>
            <p:ph sz="half" idx="2"/>
          </p:nvPr>
        </p:nvPicPr>
        <p:blipFill>
          <a:blip r:embed="rId2" cstate="print"/>
          <a:stretch>
            <a:fillRect/>
          </a:stretch>
        </p:blipFill>
        <p:spPr>
          <a:xfrm>
            <a:off x="676275" y="3231895"/>
            <a:ext cx="4184650" cy="2315085"/>
          </a:xfrm>
          <a:prstGeom prst="rect">
            <a:avLst/>
          </a:prstGeom>
        </p:spPr>
      </p:pic>
      <p:sp>
        <p:nvSpPr>
          <p:cNvPr id="6" name="Content Placeholder 5"/>
          <p:cNvSpPr>
            <a:spLocks noGrp="1"/>
          </p:cNvSpPr>
          <p:nvPr>
            <p:ph sz="quarter" idx="4"/>
          </p:nvPr>
        </p:nvSpPr>
        <p:spPr>
          <a:xfrm>
            <a:off x="1607129" y="839935"/>
            <a:ext cx="7863178" cy="1930975"/>
          </a:xfrm>
        </p:spPr>
        <p:txBody>
          <a:bodyPr>
            <a:normAutofit lnSpcReduction="10000"/>
          </a:bodyPr>
          <a:lstStyle/>
          <a:p>
            <a:r>
              <a:rPr lang="fa-IR" sz="2400" dirty="0">
                <a:solidFill>
                  <a:srgbClr val="FF0000"/>
                </a:solidFill>
                <a:cs typeface="B Mitra" pitchFamily="2" charset="-78"/>
              </a:rPr>
              <a:t>گسترده نویسی </a:t>
            </a:r>
            <a:r>
              <a:rPr lang="fa-IR" sz="2400" dirty="0">
                <a:cs typeface="B Mitra" pitchFamily="2" charset="-78"/>
              </a:rPr>
              <a:t>تا مرتبه ی صدم </a:t>
            </a:r>
          </a:p>
          <a:p>
            <a:pPr>
              <a:buFont typeface="Wingdings" pitchFamily="2" charset="2"/>
              <a:buChar char="v"/>
            </a:pPr>
            <a:r>
              <a:rPr lang="fa-IR" sz="2400" dirty="0">
                <a:cs typeface="B Mitra" pitchFamily="2" charset="-78"/>
              </a:rPr>
              <a:t>نشان دادن عدد اعشاری تا مرتبه ی صدم روی محور اعداد </a:t>
            </a:r>
          </a:p>
          <a:p>
            <a:pPr>
              <a:buFont typeface="Wingdings" pitchFamily="2" charset="2"/>
              <a:buChar char="v"/>
            </a:pPr>
            <a:r>
              <a:rPr lang="fa-IR" sz="2400" dirty="0">
                <a:cs typeface="B Mitra" pitchFamily="2" charset="-78"/>
              </a:rPr>
              <a:t>الگویابی عدد اعشاری</a:t>
            </a:r>
          </a:p>
          <a:p>
            <a:pPr>
              <a:buFont typeface="Wingdings" pitchFamily="2" charset="2"/>
              <a:buChar char="v"/>
            </a:pPr>
            <a:r>
              <a:rPr lang="fa-IR" sz="2400" dirty="0">
                <a:cs typeface="B Mitra" pitchFamily="2" charset="-78"/>
              </a:rPr>
              <a:t>تاکید بر 15/8 = 15/80 </a:t>
            </a:r>
            <a:endParaRPr lang="en-US" sz="2400" dirty="0">
              <a:cs typeface="B Mitra" pitchFamily="2" charset="-78"/>
            </a:endParaRPr>
          </a:p>
        </p:txBody>
      </p:sp>
      <p:sp>
        <p:nvSpPr>
          <p:cNvPr id="7" name="Action Button: Return 6">
            <a:hlinkClick r:id="rId3" action="ppaction://hlinksldjump" highlightClick="1"/>
          </p:cNvPr>
          <p:cNvSpPr/>
          <p:nvPr/>
        </p:nvSpPr>
        <p:spPr>
          <a:xfrm>
            <a:off x="155448" y="164592"/>
            <a:ext cx="320040" cy="292608"/>
          </a:xfrm>
          <a:prstGeom prst="actionButtonRetur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9" name="Action Button: Back or Previous 8">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10" name="Action Button: Forward or Next 9">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676" y="86941"/>
            <a:ext cx="2663303" cy="447909"/>
          </a:xfrm>
          <a:prstGeom prst="rect">
            <a:avLst/>
          </a:prstGeom>
        </p:spPr>
      </p:pic>
    </p:spTree>
    <p:extLst>
      <p:ext uri="{BB962C8B-B14F-4D97-AF65-F5344CB8AC3E}">
        <p14:creationId xmlns:p14="http://schemas.microsoft.com/office/powerpoint/2010/main" val="554633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508" y="609600"/>
            <a:ext cx="8179493" cy="1205345"/>
          </a:xfrm>
        </p:spPr>
        <p:txBody>
          <a:bodyPr>
            <a:noAutofit/>
          </a:bodyPr>
          <a:lstStyle/>
          <a:p>
            <a:pPr algn="ctr"/>
            <a:r>
              <a:rPr lang="fa-IR" sz="2400" b="1" dirty="0">
                <a:solidFill>
                  <a:schemeClr val="accent2">
                    <a:lumMod val="50000"/>
                  </a:schemeClr>
                </a:solidFill>
                <a:cs typeface="B Mitra" pitchFamily="2" charset="-78"/>
              </a:rPr>
              <a:t>آموزش مرتبه ی هزارم در عدد اعشاری روی محور و جدول ارزش </a:t>
            </a:r>
            <a:r>
              <a:rPr lang="fa-IR" sz="2400" b="1" dirty="0" smtClean="0">
                <a:solidFill>
                  <a:schemeClr val="accent2">
                    <a:lumMod val="50000"/>
                  </a:schemeClr>
                </a:solidFill>
                <a:cs typeface="B Mitra" pitchFamily="2" charset="-78"/>
              </a:rPr>
              <a:t>مکانی </a:t>
            </a:r>
            <a:br>
              <a:rPr lang="fa-IR" sz="2400" b="1" dirty="0" smtClean="0">
                <a:solidFill>
                  <a:schemeClr val="accent2">
                    <a:lumMod val="50000"/>
                  </a:schemeClr>
                </a:solidFill>
                <a:cs typeface="B Mitra" pitchFamily="2" charset="-78"/>
              </a:rPr>
            </a:br>
            <a:r>
              <a:rPr lang="fa-IR" sz="2400" b="1" dirty="0" smtClean="0">
                <a:solidFill>
                  <a:schemeClr val="accent2">
                    <a:lumMod val="50000"/>
                  </a:schemeClr>
                </a:solidFill>
                <a:cs typeface="B Mitra" pitchFamily="2" charset="-78"/>
              </a:rPr>
              <a:t/>
            </a:r>
            <a:br>
              <a:rPr lang="fa-IR" sz="2400" b="1" dirty="0" smtClean="0">
                <a:solidFill>
                  <a:schemeClr val="accent2">
                    <a:lumMod val="50000"/>
                  </a:schemeClr>
                </a:solidFill>
                <a:cs typeface="B Mitra" pitchFamily="2" charset="-78"/>
              </a:rPr>
            </a:br>
            <a:r>
              <a:rPr lang="fa-IR" sz="2400" b="1" dirty="0" smtClean="0">
                <a:solidFill>
                  <a:schemeClr val="accent2">
                    <a:lumMod val="50000"/>
                  </a:schemeClr>
                </a:solidFill>
                <a:cs typeface="B Mitra" pitchFamily="2" charset="-78"/>
              </a:rPr>
              <a:t>در </a:t>
            </a:r>
            <a:r>
              <a:rPr lang="fa-IR" sz="2400" b="1" dirty="0" smtClean="0">
                <a:solidFill>
                  <a:srgbClr val="FF0000"/>
                </a:solidFill>
                <a:cs typeface="B Mitra" pitchFamily="2" charset="-78"/>
              </a:rPr>
              <a:t>پایه پنجم</a:t>
            </a:r>
            <a:r>
              <a:rPr lang="fa-IR" sz="2400" b="1" dirty="0" smtClean="0">
                <a:solidFill>
                  <a:schemeClr val="accent2">
                    <a:lumMod val="50000"/>
                  </a:schemeClr>
                </a:solidFill>
                <a:cs typeface="B Mitra" pitchFamily="2" charset="-78"/>
              </a:rPr>
              <a:t>: </a:t>
            </a:r>
            <a:r>
              <a:rPr lang="en-US" sz="2800" dirty="0">
                <a:solidFill>
                  <a:schemeClr val="accent2">
                    <a:lumMod val="50000"/>
                  </a:schemeClr>
                </a:solidFill>
              </a:rPr>
              <a:t/>
            </a:r>
            <a:br>
              <a:rPr lang="en-US" sz="2800" dirty="0">
                <a:solidFill>
                  <a:schemeClr val="accent2">
                    <a:lumMod val="50000"/>
                  </a:schemeClr>
                </a:solidFill>
              </a:rPr>
            </a:br>
            <a:endParaRPr lang="fa-IR" sz="2800" dirty="0">
              <a:solidFill>
                <a:schemeClr val="accent2">
                  <a:lumMod val="50000"/>
                </a:schemeClr>
              </a:solidFill>
            </a:endParaRPr>
          </a:p>
        </p:txBody>
      </p:sp>
      <p:pic>
        <p:nvPicPr>
          <p:cNvPr id="7"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2589261" y="2045073"/>
            <a:ext cx="5840435" cy="38995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Action Button: Return 3">
            <a:hlinkClick r:id="rId3" action="ppaction://hlinksldjump" highlightClick="1"/>
          </p:cNvPr>
          <p:cNvSpPr/>
          <p:nvPr/>
        </p:nvSpPr>
        <p:spPr>
          <a:xfrm>
            <a:off x="155448" y="164592"/>
            <a:ext cx="320040" cy="292608"/>
          </a:xfrm>
          <a:prstGeom prst="actionButtonRetur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5" name="Action Button: Back or Previous 4">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6" name="Action Button: Forward or Next 5">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676" y="86941"/>
            <a:ext cx="2663303" cy="447909"/>
          </a:xfrm>
          <a:prstGeom prst="rect">
            <a:avLst/>
          </a:prstGeom>
        </p:spPr>
      </p:pic>
    </p:spTree>
    <p:extLst>
      <p:ext uri="{BB962C8B-B14F-4D97-AF65-F5344CB8AC3E}">
        <p14:creationId xmlns:p14="http://schemas.microsoft.com/office/powerpoint/2010/main" val="18889460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257" y="4554123"/>
            <a:ext cx="5170535" cy="1913922"/>
          </a:xfrm>
          <a:prstGeom prst="rect">
            <a:avLst/>
          </a:prstGeom>
          <a:ln w="57150">
            <a:solidFill>
              <a:srgbClr val="FF0000"/>
            </a:solidFill>
            <a:miter lim="800000"/>
            <a:headEnd/>
            <a:tailEnd/>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292" y="1410270"/>
            <a:ext cx="5143500" cy="1104900"/>
          </a:xfrm>
          <a:prstGeom prst="rect">
            <a:avLst/>
          </a:prstGeom>
          <a:ln w="57150">
            <a:solidFill>
              <a:srgbClr val="FF0000"/>
            </a:solidFill>
            <a:miter lim="800000"/>
            <a:headEnd/>
            <a:tailEnd/>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
        <p:nvSpPr>
          <p:cNvPr id="2" name="Rounded Rectangle 1"/>
          <p:cNvSpPr/>
          <p:nvPr/>
        </p:nvSpPr>
        <p:spPr>
          <a:xfrm>
            <a:off x="6597705" y="1713546"/>
            <a:ext cx="1726340" cy="1143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b="1" dirty="0">
                <a:solidFill>
                  <a:srgbClr val="002060"/>
                </a:solidFill>
                <a:cs typeface="B Mitra" pitchFamily="2" charset="-78"/>
              </a:rPr>
              <a:t>گسترده نویسی عدد اعشاری تا هزارم </a:t>
            </a:r>
            <a:endParaRPr lang="en-US" sz="1600" b="1" dirty="0">
              <a:solidFill>
                <a:srgbClr val="002060"/>
              </a:solidFill>
              <a:cs typeface="B Mitra" pitchFamily="2" charset="-78"/>
            </a:endParaRPr>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6467" y="2701209"/>
            <a:ext cx="4886325" cy="1666875"/>
          </a:xfrm>
          <a:prstGeom prst="rect">
            <a:avLst/>
          </a:prstGeom>
          <a:ln w="57150">
            <a:solidFill>
              <a:srgbClr val="FF0000"/>
            </a:solidFill>
            <a:miter lim="800000"/>
            <a:headEnd/>
            <a:tailEnd/>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
        <p:nvSpPr>
          <p:cNvPr id="6" name="Rounded Rectangle 5"/>
          <p:cNvSpPr/>
          <p:nvPr/>
        </p:nvSpPr>
        <p:spPr>
          <a:xfrm>
            <a:off x="6597705" y="3215995"/>
            <a:ext cx="1726340" cy="1143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b="1" dirty="0">
                <a:solidFill>
                  <a:srgbClr val="002060"/>
                </a:solidFill>
                <a:cs typeface="B Mitra" pitchFamily="2" charset="-78"/>
              </a:rPr>
              <a:t>الگویابی</a:t>
            </a:r>
            <a:endParaRPr lang="en-US" sz="1600" b="1" dirty="0">
              <a:solidFill>
                <a:srgbClr val="002060"/>
              </a:solidFill>
              <a:cs typeface="B Mitra" pitchFamily="2" charset="-78"/>
            </a:endParaRPr>
          </a:p>
        </p:txBody>
      </p:sp>
      <p:sp>
        <p:nvSpPr>
          <p:cNvPr id="7" name="Rounded Rectangle 6"/>
          <p:cNvSpPr/>
          <p:nvPr/>
        </p:nvSpPr>
        <p:spPr>
          <a:xfrm>
            <a:off x="6597705" y="4818844"/>
            <a:ext cx="1726340" cy="1143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b="1" dirty="0">
                <a:solidFill>
                  <a:srgbClr val="002060"/>
                </a:solidFill>
                <a:cs typeface="B Mitra" pitchFamily="2" charset="-78"/>
              </a:rPr>
              <a:t>مقایسه ی عدد اعشاری</a:t>
            </a:r>
            <a:endParaRPr lang="en-US" sz="1600" b="1" dirty="0">
              <a:solidFill>
                <a:srgbClr val="002060"/>
              </a:solidFill>
              <a:cs typeface="B Mitra" pitchFamily="2" charset="-78"/>
            </a:endParaRPr>
          </a:p>
        </p:txBody>
      </p:sp>
      <p:sp>
        <p:nvSpPr>
          <p:cNvPr id="8" name="Text Placeholder 7"/>
          <p:cNvSpPr>
            <a:spLocks noGrp="1"/>
          </p:cNvSpPr>
          <p:nvPr>
            <p:ph type="body" idx="1"/>
          </p:nvPr>
        </p:nvSpPr>
        <p:spPr>
          <a:xfrm>
            <a:off x="4771215" y="366153"/>
            <a:ext cx="4185618" cy="576262"/>
          </a:xfrm>
        </p:spPr>
        <p:txBody>
          <a:bodyPr/>
          <a:lstStyle/>
          <a:p>
            <a:r>
              <a:rPr lang="fa-IR" sz="3200" b="1" dirty="0" smtClean="0">
                <a:solidFill>
                  <a:srgbClr val="FF0000"/>
                </a:solidFill>
                <a:cs typeface="B Mitra" pitchFamily="2" charset="-78"/>
              </a:rPr>
              <a:t>پایه پنجم:</a:t>
            </a:r>
            <a:endParaRPr lang="fa-IR" sz="3200" b="1" dirty="0">
              <a:solidFill>
                <a:srgbClr val="FF0000"/>
              </a:solidFill>
              <a:cs typeface="B Mitra" pitchFamily="2" charset="-78"/>
            </a:endParaRPr>
          </a:p>
        </p:txBody>
      </p:sp>
      <p:sp>
        <p:nvSpPr>
          <p:cNvPr id="9" name="Action Button: Return 8">
            <a:hlinkClick r:id="rId5" action="ppaction://hlinksldjump" highlightClick="1"/>
          </p:cNvPr>
          <p:cNvSpPr/>
          <p:nvPr/>
        </p:nvSpPr>
        <p:spPr>
          <a:xfrm>
            <a:off x="155448" y="164592"/>
            <a:ext cx="320040" cy="292608"/>
          </a:xfrm>
          <a:prstGeom prst="actionButtonRetur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10" name="Action Button: Back or Previous 9">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11" name="Action Button: Forward or Next 10">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5676" y="86941"/>
            <a:ext cx="2663303" cy="447909"/>
          </a:xfrm>
          <a:prstGeom prst="rect">
            <a:avLst/>
          </a:prstGeom>
        </p:spPr>
      </p:pic>
    </p:spTree>
    <p:extLst>
      <p:ext uri="{BB962C8B-B14F-4D97-AF65-F5344CB8AC3E}">
        <p14:creationId xmlns:p14="http://schemas.microsoft.com/office/powerpoint/2010/main" val="3475073984"/>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728" y="322776"/>
            <a:ext cx="8596668" cy="1320800"/>
          </a:xfrm>
        </p:spPr>
        <p:txBody>
          <a:bodyPr>
            <a:normAutofit/>
          </a:bodyPr>
          <a:lstStyle/>
          <a:p>
            <a:pPr algn="ctr"/>
            <a:r>
              <a:rPr lang="fa-IR" sz="3200" b="1" dirty="0" smtClean="0">
                <a:solidFill>
                  <a:srgbClr val="FF0000"/>
                </a:solidFill>
                <a:effectLst>
                  <a:outerShdw blurRad="38100" dist="38100" dir="2700000" algn="tl">
                    <a:srgbClr val="000000">
                      <a:alpha val="43137"/>
                    </a:srgbClr>
                  </a:outerShdw>
                </a:effectLst>
                <a:cs typeface="B Mitra" pitchFamily="2" charset="-78"/>
              </a:rPr>
              <a:t>پایه پنجم:</a:t>
            </a:r>
            <a:endParaRPr lang="fa-IR" sz="3200" b="1" dirty="0">
              <a:solidFill>
                <a:srgbClr val="FF0000"/>
              </a:solidFill>
              <a:effectLst>
                <a:outerShdw blurRad="38100" dist="38100" dir="2700000" algn="tl">
                  <a:srgbClr val="000000">
                    <a:alpha val="43137"/>
                  </a:srgbClr>
                </a:outerShdw>
              </a:effectLst>
              <a:cs typeface="B Mitra" pitchFamily="2" charset="-78"/>
            </a:endParaRPr>
          </a:p>
        </p:txBody>
      </p:sp>
      <p:sp>
        <p:nvSpPr>
          <p:cNvPr id="5" name="Text Placeholder 4"/>
          <p:cNvSpPr>
            <a:spLocks noGrp="1"/>
          </p:cNvSpPr>
          <p:nvPr>
            <p:ph type="body" idx="1"/>
          </p:nvPr>
        </p:nvSpPr>
        <p:spPr>
          <a:xfrm>
            <a:off x="4504688" y="1496292"/>
            <a:ext cx="5210113" cy="3204498"/>
          </a:xfrm>
        </p:spPr>
        <p:txBody>
          <a:bodyPr/>
          <a:lstStyle/>
          <a:p>
            <a:pPr marL="342900" indent="-342900">
              <a:buFont typeface="Arial" panose="020B0604020202020204" pitchFamily="34" charset="0"/>
              <a:buChar char="•"/>
            </a:pPr>
            <a:r>
              <a:rPr lang="fa-IR" b="1" dirty="0" smtClean="0">
                <a:cs typeface="B Mitra" pitchFamily="2" charset="-78"/>
              </a:rPr>
              <a:t>جمع و تفریق اعداد اعشاری </a:t>
            </a:r>
          </a:p>
          <a:p>
            <a:r>
              <a:rPr lang="fa-IR" b="1" dirty="0" smtClean="0">
                <a:cs typeface="B Mitra" pitchFamily="2" charset="-78"/>
              </a:rPr>
              <a:t>تا مرتبه هزارم</a:t>
            </a:r>
          </a:p>
          <a:p>
            <a:pPr marL="342900" indent="-342900">
              <a:buFont typeface="Arial" panose="020B0604020202020204" pitchFamily="34" charset="0"/>
              <a:buChar char="•"/>
            </a:pPr>
            <a:r>
              <a:rPr lang="fa-IR" b="1" dirty="0" smtClean="0">
                <a:cs typeface="B Mitra" pitchFamily="2" charset="-78"/>
              </a:rPr>
              <a:t>حاصل جمع و تفریق تقریبی </a:t>
            </a:r>
          </a:p>
          <a:p>
            <a:r>
              <a:rPr lang="fa-IR" b="1" dirty="0" smtClean="0">
                <a:cs typeface="B Mitra" pitchFamily="2" charset="-78"/>
              </a:rPr>
              <a:t>تا مرتبه هزارم</a:t>
            </a:r>
          </a:p>
          <a:p>
            <a:pPr marL="342900" indent="-342900">
              <a:buFont typeface="Arial" panose="020B0604020202020204" pitchFamily="34" charset="0"/>
              <a:buChar char="•"/>
            </a:pPr>
            <a:endParaRPr lang="fa-IR" dirty="0" smtClean="0"/>
          </a:p>
          <a:p>
            <a:pPr marL="342900" indent="-342900">
              <a:buFont typeface="Arial" panose="020B0604020202020204" pitchFamily="34" charset="0"/>
              <a:buChar char="•"/>
            </a:pPr>
            <a:endParaRPr lang="fa-IR" dirty="0"/>
          </a:p>
        </p:txBody>
      </p:sp>
      <p:pic>
        <p:nvPicPr>
          <p:cNvPr id="9" name="Picture 3"/>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1386909" y="1165456"/>
            <a:ext cx="4491712" cy="5373892"/>
          </a:xfrm>
          <a:prstGeom prst="rect">
            <a:avLst/>
          </a:prstGeom>
          <a:ln>
            <a:noFill/>
          </a:ln>
          <a:effectLst>
            <a:softEdge rad="112500"/>
          </a:effectLst>
          <a:extLst/>
        </p:spPr>
      </p:pic>
      <p:sp>
        <p:nvSpPr>
          <p:cNvPr id="6" name="Action Button: Return 5">
            <a:hlinkClick r:id="rId3" action="ppaction://hlinksldjump" highlightClick="1"/>
          </p:cNvPr>
          <p:cNvSpPr/>
          <p:nvPr/>
        </p:nvSpPr>
        <p:spPr>
          <a:xfrm>
            <a:off x="155448" y="164592"/>
            <a:ext cx="320040" cy="292608"/>
          </a:xfrm>
          <a:prstGeom prst="actionButtonRetur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7" name="Action Button: Back or Previous 6">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8" name="Action Button: Forward or Next 7">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676" y="86941"/>
            <a:ext cx="2663303" cy="447909"/>
          </a:xfrm>
          <a:prstGeom prst="rect">
            <a:avLst/>
          </a:prstGeom>
        </p:spPr>
      </p:pic>
    </p:spTree>
    <p:extLst>
      <p:ext uri="{BB962C8B-B14F-4D97-AF65-F5344CB8AC3E}">
        <p14:creationId xmlns:p14="http://schemas.microsoft.com/office/powerpoint/2010/main" val="1905825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b="1" dirty="0" smtClean="0">
                <a:solidFill>
                  <a:schemeClr val="accent2">
                    <a:lumMod val="50000"/>
                  </a:schemeClr>
                </a:solidFill>
                <a:effectLst>
                  <a:outerShdw blurRad="38100" dist="38100" dir="2700000" algn="tl">
                    <a:srgbClr val="000000">
                      <a:alpha val="43137"/>
                    </a:srgbClr>
                  </a:outerShdw>
                </a:effectLst>
                <a:cs typeface="B Mitra" pitchFamily="2" charset="-78"/>
              </a:rPr>
              <a:t>ضرب اعداد اعشاری در پایه پنجم:</a:t>
            </a:r>
            <a:endParaRPr lang="fa-IR" sz="3200" b="1" dirty="0">
              <a:solidFill>
                <a:schemeClr val="accent2">
                  <a:lumMod val="50000"/>
                </a:schemeClr>
              </a:solidFill>
              <a:effectLst>
                <a:outerShdw blurRad="38100" dist="38100" dir="2700000" algn="tl">
                  <a:srgbClr val="000000">
                    <a:alpha val="43137"/>
                  </a:srgbClr>
                </a:outerShdw>
              </a:effectLst>
              <a:cs typeface="B Mitra" pitchFamily="2" charset="-78"/>
            </a:endParaRPr>
          </a:p>
        </p:txBody>
      </p:sp>
      <p:sp>
        <p:nvSpPr>
          <p:cNvPr id="3" name="Text Placeholder 2"/>
          <p:cNvSpPr>
            <a:spLocks noGrp="1"/>
          </p:cNvSpPr>
          <p:nvPr>
            <p:ph type="body" idx="1"/>
          </p:nvPr>
        </p:nvSpPr>
        <p:spPr>
          <a:xfrm>
            <a:off x="5088383" y="3276517"/>
            <a:ext cx="4185623" cy="576262"/>
          </a:xfrm>
        </p:spPr>
        <p:txBody>
          <a:bodyPr/>
          <a:lstStyle/>
          <a:p>
            <a:r>
              <a:rPr lang="fa-IR" b="1" dirty="0" smtClean="0">
                <a:effectLst>
                  <a:outerShdw blurRad="38100" dist="38100" dir="2700000" algn="tl">
                    <a:srgbClr val="000000">
                      <a:alpha val="43137"/>
                    </a:srgbClr>
                  </a:outerShdw>
                </a:effectLst>
                <a:cs typeface="B Mitra" pitchFamily="2" charset="-78"/>
              </a:rPr>
              <a:t>جایگاه ممیز در حاصل ضرب:</a:t>
            </a:r>
            <a:endParaRPr lang="fa-IR" b="1" dirty="0">
              <a:effectLst>
                <a:outerShdw blurRad="38100" dist="38100" dir="2700000" algn="tl">
                  <a:srgbClr val="000000">
                    <a:alpha val="43137"/>
                  </a:srgbClr>
                </a:outerShdw>
              </a:effectLst>
              <a:cs typeface="B Mitra" pitchFamily="2" charset="-78"/>
            </a:endParaRPr>
          </a:p>
        </p:txBody>
      </p:sp>
      <p:pic>
        <p:nvPicPr>
          <p:cNvPr id="7" name="Content Placeholder 6"/>
          <p:cNvPicPr>
            <a:picLocks noGrp="1" noChangeAspect="1"/>
          </p:cNvPicPr>
          <p:nvPr>
            <p:ph sz="half" idx="2"/>
          </p:nvPr>
        </p:nvPicPr>
        <p:blipFill>
          <a:blip r:embed="rId2" cstate="print"/>
          <a:stretch>
            <a:fillRect/>
          </a:stretch>
        </p:blipFill>
        <p:spPr>
          <a:xfrm>
            <a:off x="507132" y="1615652"/>
            <a:ext cx="9162502" cy="1479088"/>
          </a:xfrm>
          <a:prstGeom prst="rect">
            <a:avLst/>
          </a:prstGeom>
        </p:spPr>
      </p:pic>
      <p:sp>
        <p:nvSpPr>
          <p:cNvPr id="5" name="Text Placeholder 4"/>
          <p:cNvSpPr>
            <a:spLocks noGrp="1"/>
          </p:cNvSpPr>
          <p:nvPr>
            <p:ph type="body" sz="quarter" idx="3"/>
          </p:nvPr>
        </p:nvSpPr>
        <p:spPr/>
        <p:txBody>
          <a:bodyPr/>
          <a:lstStyle/>
          <a:p>
            <a:endParaRPr lang="fa-IR"/>
          </a:p>
        </p:txBody>
      </p:sp>
      <p:pic>
        <p:nvPicPr>
          <p:cNvPr id="8" name="Picture 7"/>
          <p:cNvPicPr>
            <a:picLocks noChangeAspect="1"/>
          </p:cNvPicPr>
          <p:nvPr/>
        </p:nvPicPr>
        <p:blipFill>
          <a:blip r:embed="rId3" cstate="print"/>
          <a:stretch>
            <a:fillRect/>
          </a:stretch>
        </p:blipFill>
        <p:spPr>
          <a:xfrm>
            <a:off x="650943" y="4216333"/>
            <a:ext cx="8874880" cy="1211084"/>
          </a:xfrm>
          <a:prstGeom prst="rect">
            <a:avLst/>
          </a:prstGeom>
        </p:spPr>
      </p:pic>
      <p:sp>
        <p:nvSpPr>
          <p:cNvPr id="9" name="Action Button: Back or Previous 8">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10" name="Action Button: Forward or Next 9">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676" y="86941"/>
            <a:ext cx="2663303" cy="447909"/>
          </a:xfrm>
          <a:prstGeom prst="rect">
            <a:avLst/>
          </a:prstGeom>
        </p:spPr>
      </p:pic>
    </p:spTree>
    <p:extLst>
      <p:ext uri="{BB962C8B-B14F-4D97-AF65-F5344CB8AC3E}">
        <p14:creationId xmlns:p14="http://schemas.microsoft.com/office/powerpoint/2010/main" val="5953740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129048"/>
          </a:xfrm>
        </p:spPr>
        <p:txBody>
          <a:bodyPr>
            <a:normAutofit/>
          </a:bodyPr>
          <a:lstStyle/>
          <a:p>
            <a:pPr algn="ctr"/>
            <a:r>
              <a:rPr lang="fa-IR" sz="2400" b="1" dirty="0">
                <a:solidFill>
                  <a:schemeClr val="accent2">
                    <a:lumMod val="50000"/>
                  </a:schemeClr>
                </a:solidFill>
              </a:rPr>
              <a:t>بدفهمی­های رایج </a:t>
            </a:r>
            <a:r>
              <a:rPr lang="fa-IR" sz="2400" b="1" dirty="0" smtClean="0">
                <a:solidFill>
                  <a:schemeClr val="accent2">
                    <a:lumMod val="50000"/>
                  </a:schemeClr>
                </a:solidFill>
              </a:rPr>
              <a:t>در </a:t>
            </a:r>
            <a:r>
              <a:rPr lang="fa-IR" sz="2400" b="1" dirty="0">
                <a:solidFill>
                  <a:schemeClr val="accent2">
                    <a:lumMod val="50000"/>
                  </a:schemeClr>
                </a:solidFill>
              </a:rPr>
              <a:t>مبحث اعداد </a:t>
            </a:r>
            <a:r>
              <a:rPr lang="fa-IR" sz="2400" b="1" dirty="0" smtClean="0">
                <a:solidFill>
                  <a:schemeClr val="accent2">
                    <a:lumMod val="50000"/>
                  </a:schemeClr>
                </a:solidFill>
              </a:rPr>
              <a:t>اعشاری</a:t>
            </a:r>
            <a:br>
              <a:rPr lang="fa-IR" sz="2400" b="1" dirty="0" smtClean="0">
                <a:solidFill>
                  <a:schemeClr val="accent2">
                    <a:lumMod val="50000"/>
                  </a:schemeClr>
                </a:solidFill>
              </a:rPr>
            </a:br>
            <a:r>
              <a:rPr lang="fa-IR" sz="2400" b="1" dirty="0" smtClean="0">
                <a:solidFill>
                  <a:schemeClr val="accent2">
                    <a:lumMod val="50000"/>
                  </a:schemeClr>
                </a:solidFill>
              </a:rPr>
              <a:t/>
            </a:r>
            <a:br>
              <a:rPr lang="fa-IR" sz="2400" b="1" dirty="0" smtClean="0">
                <a:solidFill>
                  <a:schemeClr val="accent2">
                    <a:lumMod val="50000"/>
                  </a:schemeClr>
                </a:solidFill>
              </a:rPr>
            </a:br>
            <a:r>
              <a:rPr lang="fa-IR" sz="2000" dirty="0" smtClean="0">
                <a:solidFill>
                  <a:schemeClr val="accent2">
                    <a:lumMod val="50000"/>
                  </a:schemeClr>
                </a:solidFill>
              </a:rPr>
              <a:t>دانش­آموزان گاهی </a:t>
            </a:r>
            <a:r>
              <a:rPr lang="fa-IR" sz="2000" dirty="0">
                <a:solidFill>
                  <a:schemeClr val="accent2">
                    <a:lumMod val="50000"/>
                  </a:schemeClr>
                </a:solidFill>
              </a:rPr>
              <a:t>فکر </a:t>
            </a:r>
            <a:r>
              <a:rPr lang="fa-IR" sz="2000" dirty="0" smtClean="0">
                <a:solidFill>
                  <a:schemeClr val="accent2">
                    <a:lumMod val="50000"/>
                  </a:schemeClr>
                </a:solidFill>
              </a:rPr>
              <a:t>می­کنند:</a:t>
            </a:r>
            <a:endParaRPr lang="fa-IR" sz="2000" dirty="0">
              <a:solidFill>
                <a:schemeClr val="accent2">
                  <a:lumMod val="50000"/>
                </a:schemeClr>
              </a:solidFill>
            </a:endParaRPr>
          </a:p>
        </p:txBody>
      </p:sp>
      <p:sp>
        <p:nvSpPr>
          <p:cNvPr id="3" name="Content Placeholder 2"/>
          <p:cNvSpPr>
            <a:spLocks noGrp="1"/>
          </p:cNvSpPr>
          <p:nvPr>
            <p:ph idx="1"/>
          </p:nvPr>
        </p:nvSpPr>
        <p:spPr>
          <a:xfrm>
            <a:off x="360609" y="2366651"/>
            <a:ext cx="9491730" cy="3880773"/>
          </a:xfrm>
        </p:spPr>
        <p:txBody>
          <a:bodyPr>
            <a:normAutofit/>
          </a:bodyPr>
          <a:lstStyle/>
          <a:p>
            <a:pPr lvl="0"/>
            <a:r>
              <a:rPr lang="fa-IR" sz="2400" b="1" dirty="0" smtClean="0">
                <a:solidFill>
                  <a:schemeClr val="tx1"/>
                </a:solidFill>
                <a:cs typeface="B Mitra" pitchFamily="2" charset="-78"/>
              </a:rPr>
              <a:t>عدد </a:t>
            </a:r>
            <a:r>
              <a:rPr lang="fa-IR" sz="2400" b="1" dirty="0">
                <a:solidFill>
                  <a:schemeClr val="tx1"/>
                </a:solidFill>
                <a:cs typeface="B Mitra" pitchFamily="2" charset="-78"/>
              </a:rPr>
              <a:t>اعشاری </a:t>
            </a:r>
            <a:r>
              <a:rPr lang="fa-IR" sz="2400" b="1" dirty="0">
                <a:solidFill>
                  <a:srgbClr val="FF0000"/>
                </a:solidFill>
                <a:cs typeface="B Mitra" pitchFamily="2" charset="-78"/>
              </a:rPr>
              <a:t>عدد </a:t>
            </a:r>
            <a:r>
              <a:rPr lang="fa-IR" sz="2400" b="1" dirty="0" smtClean="0">
                <a:solidFill>
                  <a:srgbClr val="FF0000"/>
                </a:solidFill>
                <a:cs typeface="B Mitra" pitchFamily="2" charset="-78"/>
              </a:rPr>
              <a:t>نیست </a:t>
            </a:r>
            <a:r>
              <a:rPr lang="fa-IR" sz="2400" b="1" dirty="0">
                <a:solidFill>
                  <a:schemeClr val="tx1"/>
                </a:solidFill>
                <a:cs typeface="B Mitra" pitchFamily="2" charset="-78"/>
              </a:rPr>
              <a:t>و آنها را جزو اعداد دیگر به­حساب </a:t>
            </a:r>
            <a:r>
              <a:rPr lang="fa-IR" sz="2400" b="1" dirty="0" smtClean="0">
                <a:solidFill>
                  <a:schemeClr val="tx1"/>
                </a:solidFill>
                <a:cs typeface="B Mitra" pitchFamily="2" charset="-78"/>
              </a:rPr>
              <a:t>نمی­آورند.</a:t>
            </a:r>
          </a:p>
          <a:p>
            <a:pPr lvl="0"/>
            <a:endParaRPr lang="fa-IR" sz="2400" b="1" dirty="0">
              <a:solidFill>
                <a:schemeClr val="tx1"/>
              </a:solidFill>
              <a:cs typeface="B Mitra" pitchFamily="2" charset="-78"/>
            </a:endParaRPr>
          </a:p>
          <a:p>
            <a:pPr lvl="0"/>
            <a:r>
              <a:rPr lang="fa-IR" sz="2400" b="1" dirty="0" smtClean="0">
                <a:solidFill>
                  <a:srgbClr val="FF0000"/>
                </a:solidFill>
                <a:cs typeface="B Mitra" pitchFamily="2" charset="-78"/>
              </a:rPr>
              <a:t>راهکار :</a:t>
            </a:r>
          </a:p>
          <a:p>
            <a:pPr marL="0" lvl="0" indent="0">
              <a:buNone/>
            </a:pPr>
            <a:r>
              <a:rPr lang="fa-IR" sz="2400" b="1" dirty="0" smtClean="0">
                <a:solidFill>
                  <a:schemeClr val="tx1"/>
                </a:solidFill>
                <a:cs typeface="B Mitra" pitchFamily="2" charset="-78"/>
              </a:rPr>
              <a:t> ارتباط </a:t>
            </a:r>
            <a:r>
              <a:rPr lang="fa-IR" sz="2400" b="1" dirty="0">
                <a:solidFill>
                  <a:schemeClr val="tx1"/>
                </a:solidFill>
                <a:cs typeface="B Mitra" pitchFamily="2" charset="-78"/>
              </a:rPr>
              <a:t>اعداد اعشاری و کسری و عدد مخلوط و عدد معمولی (به رقم و به حروف) و نمایش همه با هم روی محور و مقایسه­ی همه نوع از این اعداد با هم در پیوستگی این فهم کمک می­کند.</a:t>
            </a:r>
            <a:endParaRPr lang="en-US" sz="2400" b="1" dirty="0">
              <a:solidFill>
                <a:schemeClr val="tx1"/>
              </a:solidFill>
              <a:cs typeface="B Mitra" pitchFamily="2" charset="-78"/>
            </a:endParaRPr>
          </a:p>
          <a:p>
            <a:pPr marL="0" lvl="0" indent="0">
              <a:buNone/>
            </a:pPr>
            <a:endParaRPr lang="en-US" sz="2400" dirty="0">
              <a:solidFill>
                <a:schemeClr val="tx1"/>
              </a:solidFill>
            </a:endParaRPr>
          </a:p>
        </p:txBody>
      </p:sp>
      <p:sp>
        <p:nvSpPr>
          <p:cNvPr id="4" name="Action Button: Return 3">
            <a:hlinkClick r:id="rId2" action="ppaction://hlinksldjump" highlightClick="1"/>
          </p:cNvPr>
          <p:cNvSpPr/>
          <p:nvPr/>
        </p:nvSpPr>
        <p:spPr>
          <a:xfrm>
            <a:off x="155448" y="164592"/>
            <a:ext cx="320040" cy="292608"/>
          </a:xfrm>
          <a:prstGeom prst="actionButtonRetur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5" name="Action Button: Back or Previous 4">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6" name="Action Button: Forward or Next 5">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val="33593460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2800" b="1" dirty="0">
                <a:solidFill>
                  <a:schemeClr val="accent2">
                    <a:lumMod val="50000"/>
                  </a:schemeClr>
                </a:solidFill>
              </a:rPr>
              <a:t>بدفهمی­های رایج در مبحث اعداد اعشاری</a:t>
            </a:r>
            <a:br>
              <a:rPr lang="fa-IR" sz="2800" b="1" dirty="0">
                <a:solidFill>
                  <a:schemeClr val="accent2">
                    <a:lumMod val="50000"/>
                  </a:schemeClr>
                </a:solidFill>
              </a:rPr>
            </a:br>
            <a:r>
              <a:rPr lang="fa-IR" sz="2800" b="1" dirty="0">
                <a:solidFill>
                  <a:schemeClr val="accent2">
                    <a:lumMod val="50000"/>
                  </a:schemeClr>
                </a:solidFill>
              </a:rPr>
              <a:t/>
            </a:r>
            <a:br>
              <a:rPr lang="fa-IR" sz="2800" b="1" dirty="0">
                <a:solidFill>
                  <a:schemeClr val="accent2">
                    <a:lumMod val="50000"/>
                  </a:schemeClr>
                </a:solidFill>
              </a:rPr>
            </a:br>
            <a:r>
              <a:rPr lang="fa-IR" sz="2000" b="1" dirty="0">
                <a:solidFill>
                  <a:schemeClr val="accent2">
                    <a:lumMod val="50000"/>
                  </a:schemeClr>
                </a:solidFill>
                <a:cs typeface="B Mitra" pitchFamily="2" charset="-78"/>
              </a:rPr>
              <a:t>دانش­آموزان گاهی فکر می­کنند:</a:t>
            </a:r>
            <a:endParaRPr lang="fa-IR" sz="2000" b="1" dirty="0">
              <a:cs typeface="B Mitra" pitchFamily="2" charset="-78"/>
            </a:endParaRPr>
          </a:p>
        </p:txBody>
      </p:sp>
      <p:sp>
        <p:nvSpPr>
          <p:cNvPr id="3" name="Content Placeholder 2"/>
          <p:cNvSpPr>
            <a:spLocks noGrp="1"/>
          </p:cNvSpPr>
          <p:nvPr>
            <p:ph idx="1"/>
          </p:nvPr>
        </p:nvSpPr>
        <p:spPr>
          <a:xfrm>
            <a:off x="677334" y="2276499"/>
            <a:ext cx="8596668" cy="3880773"/>
          </a:xfrm>
        </p:spPr>
        <p:txBody>
          <a:bodyPr>
            <a:normAutofit/>
          </a:bodyPr>
          <a:lstStyle/>
          <a:p>
            <a:pPr lvl="0"/>
            <a:r>
              <a:rPr lang="fa-IR" sz="2400" dirty="0"/>
              <a:t>ق</a:t>
            </a:r>
            <a:r>
              <a:rPr lang="fa-IR" sz="2400" b="1" dirty="0">
                <a:cs typeface="B Mitra" pitchFamily="2" charset="-78"/>
              </a:rPr>
              <a:t>سمت اعشار عدد و قسمت صحیح از هم </a:t>
            </a:r>
            <a:r>
              <a:rPr lang="fa-IR" sz="2400" b="1" dirty="0">
                <a:solidFill>
                  <a:srgbClr val="FF0000"/>
                </a:solidFill>
                <a:cs typeface="B Mitra" pitchFamily="2" charset="-78"/>
              </a:rPr>
              <a:t>جداست</a:t>
            </a:r>
            <a:r>
              <a:rPr lang="fa-IR" sz="2400" b="1" dirty="0">
                <a:cs typeface="B Mitra" pitchFamily="2" charset="-78"/>
              </a:rPr>
              <a:t>.</a:t>
            </a:r>
            <a:endParaRPr lang="en-US" sz="2400" b="1" dirty="0">
              <a:cs typeface="B Mitra" pitchFamily="2" charset="-78"/>
            </a:endParaRPr>
          </a:p>
          <a:p>
            <a:endParaRPr lang="fa-IR" sz="2400" b="1" dirty="0" smtClean="0">
              <a:cs typeface="B Mitra" pitchFamily="2" charset="-78"/>
            </a:endParaRPr>
          </a:p>
          <a:p>
            <a:r>
              <a:rPr lang="fa-IR" sz="2400" b="1" dirty="0" smtClean="0">
                <a:solidFill>
                  <a:srgbClr val="FF0000"/>
                </a:solidFill>
                <a:cs typeface="B Mitra" pitchFamily="2" charset="-78"/>
              </a:rPr>
              <a:t>راهکار :</a:t>
            </a:r>
          </a:p>
          <a:p>
            <a:pPr marL="0" indent="0">
              <a:buNone/>
            </a:pPr>
            <a:r>
              <a:rPr lang="fa-IR" sz="2400" b="1" dirty="0">
                <a:cs typeface="B Mitra" pitchFamily="2" charset="-78"/>
              </a:rPr>
              <a:t>اگر ارتباط مرتبه­های اعداد در جدول ارزش مکانی </a:t>
            </a:r>
            <a:r>
              <a:rPr lang="fa-IR" sz="2400" b="1" dirty="0" smtClean="0">
                <a:cs typeface="B Mitra" pitchFamily="2" charset="-78"/>
              </a:rPr>
              <a:t>بخصوص </a:t>
            </a:r>
            <a:r>
              <a:rPr lang="fa-IR" sz="2400" b="1" dirty="0">
                <a:cs typeface="B Mitra" pitchFamily="2" charset="-78"/>
              </a:rPr>
              <a:t>ارتباط مرتبه­ی دهم </a:t>
            </a:r>
            <a:r>
              <a:rPr lang="fa-IR" sz="2400" b="1" dirty="0" smtClean="0">
                <a:cs typeface="B Mitra" pitchFamily="2" charset="-78"/>
              </a:rPr>
              <a:t>و یکی </a:t>
            </a:r>
            <a:r>
              <a:rPr lang="fa-IR" sz="2400" b="1" dirty="0">
                <a:cs typeface="B Mitra" pitchFamily="2" charset="-78"/>
              </a:rPr>
              <a:t>خوب برقرار شده باشد کمتر دچار این مشکل خواهند شد</a:t>
            </a:r>
            <a:r>
              <a:rPr lang="fa-IR" sz="2400" b="1" dirty="0" smtClean="0">
                <a:cs typeface="B Mitra" pitchFamily="2" charset="-78"/>
              </a:rPr>
              <a:t>.</a:t>
            </a:r>
          </a:p>
          <a:p>
            <a:pPr marL="0" indent="0">
              <a:buNone/>
            </a:pPr>
            <a:r>
              <a:rPr lang="fa-IR" sz="2400" b="1" dirty="0" smtClean="0">
                <a:cs typeface="B Mitra" pitchFamily="2" charset="-78"/>
              </a:rPr>
              <a:t> </a:t>
            </a:r>
            <a:r>
              <a:rPr lang="fa-IR" sz="2400" b="1" dirty="0">
                <a:cs typeface="B Mitra" pitchFamily="2" charset="-78"/>
              </a:rPr>
              <a:t>با استفاده شکل و </a:t>
            </a:r>
            <a:r>
              <a:rPr lang="fa-IR" sz="2400" b="1" dirty="0" smtClean="0">
                <a:cs typeface="B Mitra" pitchFamily="2" charset="-78"/>
              </a:rPr>
              <a:t>کوئیزنر </a:t>
            </a:r>
            <a:r>
              <a:rPr lang="fa-IR" sz="2400" b="1" dirty="0">
                <a:cs typeface="B Mitra" pitchFamily="2" charset="-78"/>
              </a:rPr>
              <a:t>و ادامه دادن اعداد روی این موضوع تمرین کنید.</a:t>
            </a:r>
            <a:endParaRPr lang="en-US" sz="2400" b="1" dirty="0">
              <a:cs typeface="B Mitra" pitchFamily="2" charset="-78"/>
            </a:endParaRPr>
          </a:p>
          <a:p>
            <a:pPr marL="0" indent="0">
              <a:buNone/>
            </a:pPr>
            <a:endParaRPr lang="fa-IR" sz="2400" dirty="0"/>
          </a:p>
        </p:txBody>
      </p:sp>
      <p:sp>
        <p:nvSpPr>
          <p:cNvPr id="4" name="Action Button: Return 3">
            <a:hlinkClick r:id="rId2" action="ppaction://hlinksldjump" highlightClick="1"/>
          </p:cNvPr>
          <p:cNvSpPr/>
          <p:nvPr/>
        </p:nvSpPr>
        <p:spPr>
          <a:xfrm>
            <a:off x="155448" y="164592"/>
            <a:ext cx="320040" cy="292608"/>
          </a:xfrm>
          <a:prstGeom prst="actionButtonRetur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5" name="Action Button: Back or Previous 4">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6" name="Action Button: Forward or Next 5">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val="22578520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278" y="480812"/>
            <a:ext cx="8596668" cy="1320800"/>
          </a:xfrm>
        </p:spPr>
        <p:txBody>
          <a:bodyPr>
            <a:normAutofit/>
          </a:bodyPr>
          <a:lstStyle/>
          <a:p>
            <a:pPr algn="ctr"/>
            <a:r>
              <a:rPr lang="fa-IR" sz="2400" b="1" dirty="0">
                <a:solidFill>
                  <a:schemeClr val="accent2">
                    <a:lumMod val="50000"/>
                  </a:schemeClr>
                </a:solidFill>
              </a:rPr>
              <a:t>بدفهمی­های رایج در مبحث اعداد اعشاری</a:t>
            </a:r>
            <a:br>
              <a:rPr lang="fa-IR" sz="2400" b="1" dirty="0">
                <a:solidFill>
                  <a:schemeClr val="accent2">
                    <a:lumMod val="50000"/>
                  </a:schemeClr>
                </a:solidFill>
              </a:rPr>
            </a:br>
            <a:r>
              <a:rPr lang="fa-IR" sz="2400" dirty="0">
                <a:solidFill>
                  <a:schemeClr val="accent2">
                    <a:lumMod val="50000"/>
                  </a:schemeClr>
                </a:solidFill>
                <a:cs typeface="B Mitra" pitchFamily="2" charset="-78"/>
              </a:rPr>
              <a:t/>
            </a:r>
            <a:br>
              <a:rPr lang="fa-IR" sz="2400" dirty="0">
                <a:solidFill>
                  <a:schemeClr val="accent2">
                    <a:lumMod val="50000"/>
                  </a:schemeClr>
                </a:solidFill>
                <a:cs typeface="B Mitra" pitchFamily="2" charset="-78"/>
              </a:rPr>
            </a:br>
            <a:r>
              <a:rPr lang="fa-IR" sz="2400" dirty="0" smtClean="0">
                <a:solidFill>
                  <a:schemeClr val="accent2">
                    <a:lumMod val="50000"/>
                  </a:schemeClr>
                </a:solidFill>
                <a:cs typeface="B Mitra" pitchFamily="2" charset="-78"/>
              </a:rPr>
              <a:t>دانش آموزان </a:t>
            </a:r>
            <a:r>
              <a:rPr lang="fa-IR" sz="2400" dirty="0">
                <a:solidFill>
                  <a:schemeClr val="accent2">
                    <a:lumMod val="50000"/>
                  </a:schemeClr>
                </a:solidFill>
                <a:cs typeface="B Mitra" pitchFamily="2" charset="-78"/>
              </a:rPr>
              <a:t>گاهی فکر </a:t>
            </a:r>
            <a:r>
              <a:rPr lang="fa-IR" sz="2400" dirty="0" smtClean="0">
                <a:solidFill>
                  <a:schemeClr val="accent2">
                    <a:lumMod val="50000"/>
                  </a:schemeClr>
                </a:solidFill>
                <a:cs typeface="B Mitra" pitchFamily="2" charset="-78"/>
              </a:rPr>
              <a:t>می کنند</a:t>
            </a:r>
            <a:r>
              <a:rPr lang="fa-IR" sz="2400" dirty="0">
                <a:solidFill>
                  <a:schemeClr val="accent2">
                    <a:lumMod val="50000"/>
                  </a:schemeClr>
                </a:solidFill>
                <a:cs typeface="B Mitra" pitchFamily="2" charset="-78"/>
              </a:rPr>
              <a:t>:</a:t>
            </a:r>
            <a:endParaRPr lang="fa-IR" sz="2400" dirty="0">
              <a:cs typeface="B Mitra" pitchFamily="2" charset="-78"/>
            </a:endParaRPr>
          </a:p>
        </p:txBody>
      </p:sp>
      <p:sp>
        <p:nvSpPr>
          <p:cNvPr id="3" name="Content Placeholder 2"/>
          <p:cNvSpPr>
            <a:spLocks noGrp="1"/>
          </p:cNvSpPr>
          <p:nvPr>
            <p:ph idx="1"/>
          </p:nvPr>
        </p:nvSpPr>
        <p:spPr/>
        <p:txBody>
          <a:bodyPr>
            <a:normAutofit/>
          </a:bodyPr>
          <a:lstStyle/>
          <a:p>
            <a:pPr lvl="0"/>
            <a:r>
              <a:rPr lang="fa-IR" sz="2400" b="1" dirty="0">
                <a:solidFill>
                  <a:schemeClr val="tx1"/>
                </a:solidFill>
                <a:cs typeface="B Mitra" pitchFamily="2" charset="-78"/>
              </a:rPr>
              <a:t>هرچه ارقام عدد بیشتر باشد، عدد بزرگتر است و به </a:t>
            </a:r>
            <a:r>
              <a:rPr lang="fa-IR" sz="2400" b="1" dirty="0">
                <a:solidFill>
                  <a:srgbClr val="FF0000"/>
                </a:solidFill>
                <a:cs typeface="B Mitra" pitchFamily="2" charset="-78"/>
              </a:rPr>
              <a:t>مرتبه­ی</a:t>
            </a:r>
            <a:r>
              <a:rPr lang="fa-IR" sz="2400" b="1" dirty="0">
                <a:solidFill>
                  <a:schemeClr val="tx1"/>
                </a:solidFill>
                <a:cs typeface="B Mitra" pitchFamily="2" charset="-78"/>
              </a:rPr>
              <a:t> عدد توجه ندارند.</a:t>
            </a:r>
            <a:endParaRPr lang="en-US" sz="2400" b="1" dirty="0">
              <a:solidFill>
                <a:schemeClr val="tx1"/>
              </a:solidFill>
              <a:cs typeface="B Mitra" pitchFamily="2" charset="-78"/>
            </a:endParaRPr>
          </a:p>
          <a:p>
            <a:r>
              <a:rPr lang="fa-IR" sz="2400" b="1" dirty="0" smtClean="0">
                <a:solidFill>
                  <a:schemeClr val="tx1"/>
                </a:solidFill>
                <a:cs typeface="B Mitra" pitchFamily="2" charset="-78"/>
              </a:rPr>
              <a:t>مثل: 3/698 &gt; 3/7</a:t>
            </a:r>
          </a:p>
          <a:p>
            <a:r>
              <a:rPr lang="fa-IR" sz="2400" b="1" dirty="0" smtClean="0">
                <a:solidFill>
                  <a:srgbClr val="FF0000"/>
                </a:solidFill>
                <a:cs typeface="B Mitra" pitchFamily="2" charset="-78"/>
              </a:rPr>
              <a:t>راهکار :</a:t>
            </a:r>
          </a:p>
          <a:p>
            <a:pPr marL="0" indent="0">
              <a:buNone/>
            </a:pPr>
            <a:r>
              <a:rPr lang="fa-IR" sz="2400" b="1" dirty="0" smtClean="0">
                <a:solidFill>
                  <a:schemeClr val="tx1"/>
                </a:solidFill>
                <a:cs typeface="B Mitra" pitchFamily="2" charset="-78"/>
              </a:rPr>
              <a:t>از </a:t>
            </a:r>
            <a:r>
              <a:rPr lang="fa-IR" sz="2400" b="1" dirty="0">
                <a:solidFill>
                  <a:schemeClr val="tx1"/>
                </a:solidFill>
                <a:cs typeface="B Mitra" pitchFamily="2" charset="-78"/>
              </a:rPr>
              <a:t>دانش­آموز بخواهید اعداد را در جدول ارزش مکانی بگذارند و بعد مقایسه کنند</a:t>
            </a:r>
            <a:r>
              <a:rPr lang="fa-IR" sz="2400" b="1" dirty="0" smtClean="0">
                <a:solidFill>
                  <a:schemeClr val="tx1"/>
                </a:solidFill>
                <a:cs typeface="B Mitra" pitchFamily="2" charset="-78"/>
              </a:rPr>
              <a:t>..</a:t>
            </a:r>
            <a:endParaRPr lang="en-US" sz="2400" b="1" dirty="0">
              <a:solidFill>
                <a:schemeClr val="tx1"/>
              </a:solidFill>
              <a:cs typeface="B Mitra" pitchFamily="2" charset="-78"/>
            </a:endParaRPr>
          </a:p>
          <a:p>
            <a:pPr marL="0" indent="0">
              <a:buNone/>
            </a:pPr>
            <a:r>
              <a:rPr lang="fa-IR" sz="2400" b="1" dirty="0" smtClean="0">
                <a:solidFill>
                  <a:schemeClr val="tx1"/>
                </a:solidFill>
                <a:cs typeface="B Mitra" pitchFamily="2" charset="-78"/>
              </a:rPr>
              <a:t>مثال تمرین2 ص 47:</a:t>
            </a:r>
            <a:endParaRPr lang="fa-IR" sz="2400" b="1" dirty="0">
              <a:solidFill>
                <a:schemeClr val="tx1"/>
              </a:solidFill>
              <a:cs typeface="B Mitra" pitchFamily="2" charset="-78"/>
            </a:endParaRPr>
          </a:p>
        </p:txBody>
      </p:sp>
      <p:pic>
        <p:nvPicPr>
          <p:cNvPr id="4" name="Picture 3"/>
          <p:cNvPicPr>
            <a:picLocks noChangeAspect="1"/>
          </p:cNvPicPr>
          <p:nvPr/>
        </p:nvPicPr>
        <p:blipFill>
          <a:blip r:embed="rId2" cstate="print"/>
          <a:stretch>
            <a:fillRect/>
          </a:stretch>
        </p:blipFill>
        <p:spPr>
          <a:xfrm>
            <a:off x="587222" y="4915897"/>
            <a:ext cx="8641724" cy="1342774"/>
          </a:xfrm>
          <a:prstGeom prst="rect">
            <a:avLst/>
          </a:prstGeom>
        </p:spPr>
      </p:pic>
      <p:sp>
        <p:nvSpPr>
          <p:cNvPr id="5" name="Action Button: Return 4">
            <a:hlinkClick r:id="rId3" action="ppaction://hlinksldjump" highlightClick="1"/>
          </p:cNvPr>
          <p:cNvSpPr/>
          <p:nvPr/>
        </p:nvSpPr>
        <p:spPr>
          <a:xfrm>
            <a:off x="155448" y="164592"/>
            <a:ext cx="320040" cy="292608"/>
          </a:xfrm>
          <a:prstGeom prst="actionButtonRetur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6" name="Action Button: Back or Previous 5">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7" name="Action Button: Forward or Next 6">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val="14339837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b="1" dirty="0" smtClean="0">
                <a:solidFill>
                  <a:schemeClr val="accent2">
                    <a:lumMod val="50000"/>
                  </a:schemeClr>
                </a:solidFill>
                <a:effectLst>
                  <a:outerShdw blurRad="38100" dist="38100" dir="2700000" algn="tl">
                    <a:srgbClr val="000000">
                      <a:alpha val="43137"/>
                    </a:srgbClr>
                  </a:outerShdw>
                </a:effectLst>
                <a:cs typeface="B Mitra" pitchFamily="2" charset="-78"/>
              </a:rPr>
              <a:t>بدفهمی در </a:t>
            </a:r>
            <a:r>
              <a:rPr lang="fa-IR" sz="3200" b="1" dirty="0" smtClean="0">
                <a:solidFill>
                  <a:srgbClr val="FF0000"/>
                </a:solidFill>
                <a:effectLst>
                  <a:outerShdw blurRad="38100" dist="38100" dir="2700000" algn="tl">
                    <a:srgbClr val="000000">
                      <a:alpha val="43137"/>
                    </a:srgbClr>
                  </a:outerShdw>
                </a:effectLst>
                <a:cs typeface="B Mitra" pitchFamily="2" charset="-78"/>
              </a:rPr>
              <a:t>جمع و تفریق </a:t>
            </a:r>
            <a:r>
              <a:rPr lang="fa-IR" sz="3200" b="1" dirty="0" smtClean="0">
                <a:solidFill>
                  <a:schemeClr val="accent2">
                    <a:lumMod val="50000"/>
                  </a:schemeClr>
                </a:solidFill>
                <a:effectLst>
                  <a:outerShdw blurRad="38100" dist="38100" dir="2700000" algn="tl">
                    <a:srgbClr val="000000">
                      <a:alpha val="43137"/>
                    </a:srgbClr>
                  </a:outerShdw>
                </a:effectLst>
                <a:cs typeface="B Mitra" pitchFamily="2" charset="-78"/>
              </a:rPr>
              <a:t>اعداد اعشاری:</a:t>
            </a:r>
            <a:endParaRPr lang="fa-IR" sz="3200" b="1" dirty="0">
              <a:solidFill>
                <a:schemeClr val="accent2">
                  <a:lumMod val="50000"/>
                </a:schemeClr>
              </a:solidFill>
              <a:effectLst>
                <a:outerShdw blurRad="38100" dist="38100" dir="2700000" algn="tl">
                  <a:srgbClr val="000000">
                    <a:alpha val="43137"/>
                  </a:srgbClr>
                </a:outerShdw>
              </a:effectLst>
              <a:cs typeface="B Mitra" pitchFamily="2" charset="-78"/>
            </a:endParaRPr>
          </a:p>
        </p:txBody>
      </p:sp>
      <p:sp>
        <p:nvSpPr>
          <p:cNvPr id="6" name="Content Placeholder 5"/>
          <p:cNvSpPr>
            <a:spLocks noGrp="1"/>
          </p:cNvSpPr>
          <p:nvPr>
            <p:ph idx="1"/>
          </p:nvPr>
        </p:nvSpPr>
        <p:spPr/>
        <p:txBody>
          <a:bodyPr/>
          <a:lstStyle/>
          <a:p>
            <a:pPr lvl="0"/>
            <a:r>
              <a:rPr lang="fa-IR" sz="2400" b="1" dirty="0">
                <a:cs typeface="B Mitra" pitchFamily="2" charset="-78"/>
              </a:rPr>
              <a:t>در مواقعی که رقم­های اعشاری عدد دوم از عدد اوّلی بیشتر است، </a:t>
            </a:r>
            <a:endParaRPr lang="fa-IR" sz="2400" b="1" dirty="0" smtClean="0">
              <a:cs typeface="B Mitra" pitchFamily="2" charset="-78"/>
            </a:endParaRPr>
          </a:p>
          <a:p>
            <a:pPr marL="0" lvl="0" indent="0">
              <a:buNone/>
            </a:pPr>
            <a:r>
              <a:rPr lang="fa-IR" sz="2400" b="1" dirty="0" smtClean="0">
                <a:cs typeface="B Mitra" pitchFamily="2" charset="-78"/>
              </a:rPr>
              <a:t>دانش­آموزان </a:t>
            </a:r>
            <a:r>
              <a:rPr lang="fa-IR" sz="2400" b="1" dirty="0">
                <a:cs typeface="B Mitra" pitchFamily="2" charset="-78"/>
              </a:rPr>
              <a:t>می­توانند به­جای رقم­های صدم و یا هزارم صفر بگذارند و سپس عملیات را انجام دهند</a:t>
            </a:r>
            <a:r>
              <a:rPr lang="fa-IR" sz="2400" b="1" dirty="0" smtClean="0">
                <a:cs typeface="B Mitra" pitchFamily="2" charset="-78"/>
              </a:rPr>
              <a:t>:</a:t>
            </a:r>
          </a:p>
          <a:p>
            <a:pPr lvl="0"/>
            <a:endParaRPr lang="en-US" sz="2400" b="1" dirty="0">
              <a:cs typeface="B Mitra" pitchFamily="2" charset="-78"/>
            </a:endParaRPr>
          </a:p>
          <a:p>
            <a:r>
              <a:rPr lang="fa-IR" sz="2400" b="1" dirty="0" smtClean="0">
                <a:cs typeface="B Mitra" pitchFamily="2" charset="-78"/>
              </a:rPr>
              <a:t>مثال کادر کلاس 2 ص 46:</a:t>
            </a:r>
          </a:p>
          <a:p>
            <a:pPr marL="0" indent="0">
              <a:buNone/>
            </a:pPr>
            <a:endParaRPr lang="fa-IR" dirty="0"/>
          </a:p>
        </p:txBody>
      </p:sp>
      <p:pic>
        <p:nvPicPr>
          <p:cNvPr id="3" name="Picture 2"/>
          <p:cNvPicPr>
            <a:picLocks noChangeAspect="1"/>
          </p:cNvPicPr>
          <p:nvPr/>
        </p:nvPicPr>
        <p:blipFill>
          <a:blip r:embed="rId2" cstate="print"/>
          <a:stretch>
            <a:fillRect/>
          </a:stretch>
        </p:blipFill>
        <p:spPr>
          <a:xfrm>
            <a:off x="3807012" y="4100975"/>
            <a:ext cx="2337312" cy="1435453"/>
          </a:xfrm>
          <a:prstGeom prst="rect">
            <a:avLst/>
          </a:prstGeom>
        </p:spPr>
      </p:pic>
      <p:sp>
        <p:nvSpPr>
          <p:cNvPr id="5" name="Action Button: Return 4">
            <a:hlinkClick r:id="rId3" action="ppaction://hlinksldjump" highlightClick="1"/>
          </p:cNvPr>
          <p:cNvSpPr/>
          <p:nvPr/>
        </p:nvSpPr>
        <p:spPr>
          <a:xfrm>
            <a:off x="155448" y="164592"/>
            <a:ext cx="320040" cy="292608"/>
          </a:xfrm>
          <a:prstGeom prst="actionButtonRetur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7" name="Action Button: Back or Previous 6">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8" name="Action Button: Forward or Next 7">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val="3008636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3381433" y="474750"/>
            <a:ext cx="4534402" cy="6069485"/>
          </a:xfrm>
          <a:prstGeom prst="rect">
            <a:avLst/>
          </a:prstGeom>
        </p:spPr>
      </p:pic>
    </p:spTree>
    <p:extLst>
      <p:ext uri="{BB962C8B-B14F-4D97-AF65-F5344CB8AC3E}">
        <p14:creationId xmlns:p14="http://schemas.microsoft.com/office/powerpoint/2010/main" val="31653286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457" y="609600"/>
            <a:ext cx="8912251" cy="510862"/>
          </a:xfrm>
        </p:spPr>
        <p:txBody>
          <a:bodyPr>
            <a:normAutofit fontScale="90000"/>
          </a:bodyPr>
          <a:lstStyle/>
          <a:p>
            <a:pPr algn="ctr"/>
            <a:r>
              <a:rPr lang="fa-IR" sz="3200" b="1" dirty="0" smtClean="0">
                <a:solidFill>
                  <a:schemeClr val="tx1">
                    <a:lumMod val="95000"/>
                    <a:lumOff val="5000"/>
                  </a:schemeClr>
                </a:solidFill>
                <a:effectLst>
                  <a:outerShdw blurRad="38100" dist="38100" dir="2700000" algn="tl">
                    <a:srgbClr val="000000">
                      <a:alpha val="43137"/>
                    </a:srgbClr>
                  </a:outerShdw>
                </a:effectLst>
                <a:cs typeface="B Mitra" pitchFamily="2" charset="-78"/>
              </a:rPr>
              <a:t>بدفهمی در </a:t>
            </a:r>
            <a:r>
              <a:rPr lang="fa-IR" sz="3200" b="1" dirty="0" smtClean="0">
                <a:solidFill>
                  <a:srgbClr val="FF0000"/>
                </a:solidFill>
                <a:effectLst>
                  <a:outerShdw blurRad="38100" dist="38100" dir="2700000" algn="tl">
                    <a:srgbClr val="000000">
                      <a:alpha val="43137"/>
                    </a:srgbClr>
                  </a:outerShdw>
                </a:effectLst>
                <a:cs typeface="B Mitra" pitchFamily="2" charset="-78"/>
              </a:rPr>
              <a:t>ضرب</a:t>
            </a:r>
            <a:r>
              <a:rPr lang="fa-IR" sz="3200" b="1" dirty="0" smtClean="0">
                <a:solidFill>
                  <a:schemeClr val="tx1">
                    <a:lumMod val="95000"/>
                    <a:lumOff val="5000"/>
                  </a:schemeClr>
                </a:solidFill>
                <a:effectLst>
                  <a:outerShdw blurRad="38100" dist="38100" dir="2700000" algn="tl">
                    <a:srgbClr val="000000">
                      <a:alpha val="43137"/>
                    </a:srgbClr>
                  </a:outerShdw>
                </a:effectLst>
                <a:cs typeface="B Mitra" pitchFamily="2" charset="-78"/>
              </a:rPr>
              <a:t> اعداد اعشاری</a:t>
            </a:r>
            <a:r>
              <a:rPr lang="fa-IR" sz="2400" b="1" dirty="0" smtClean="0">
                <a:solidFill>
                  <a:schemeClr val="tx1">
                    <a:lumMod val="95000"/>
                    <a:lumOff val="5000"/>
                  </a:schemeClr>
                </a:solidFill>
                <a:effectLst>
                  <a:outerShdw blurRad="38100" dist="38100" dir="2700000" algn="tl">
                    <a:srgbClr val="000000">
                      <a:alpha val="43137"/>
                    </a:srgbClr>
                  </a:outerShdw>
                </a:effectLst>
                <a:cs typeface="B Mitra" pitchFamily="2" charset="-78"/>
              </a:rPr>
              <a:t>:</a:t>
            </a:r>
            <a:endParaRPr lang="fa-IR" sz="2400" b="1" dirty="0">
              <a:solidFill>
                <a:schemeClr val="tx1">
                  <a:lumMod val="95000"/>
                  <a:lumOff val="5000"/>
                </a:schemeClr>
              </a:solidFill>
              <a:effectLst>
                <a:outerShdw blurRad="38100" dist="38100" dir="2700000" algn="tl">
                  <a:srgbClr val="000000">
                    <a:alpha val="43137"/>
                  </a:srgbClr>
                </a:outerShdw>
              </a:effectLst>
              <a:cs typeface="B Mitra" pitchFamily="2" charset="-78"/>
            </a:endParaRPr>
          </a:p>
        </p:txBody>
      </p:sp>
      <p:sp>
        <p:nvSpPr>
          <p:cNvPr id="3" name="Content Placeholder 2"/>
          <p:cNvSpPr>
            <a:spLocks noGrp="1"/>
          </p:cNvSpPr>
          <p:nvPr>
            <p:ph idx="1"/>
          </p:nvPr>
        </p:nvSpPr>
        <p:spPr>
          <a:xfrm>
            <a:off x="677334" y="1385455"/>
            <a:ext cx="8596668" cy="4655908"/>
          </a:xfrm>
        </p:spPr>
        <p:txBody>
          <a:bodyPr>
            <a:normAutofit/>
          </a:bodyPr>
          <a:lstStyle/>
          <a:p>
            <a:pPr lvl="0"/>
            <a:r>
              <a:rPr lang="fa-IR" sz="2400" b="1" dirty="0" smtClean="0">
                <a:cs typeface="B Mitra" pitchFamily="2" charset="-78"/>
              </a:rPr>
              <a:t>تعداد </a:t>
            </a:r>
            <a:r>
              <a:rPr lang="fa-IR" sz="2400" b="1" dirty="0">
                <a:cs typeface="B Mitra" pitchFamily="2" charset="-78"/>
              </a:rPr>
              <a:t>رقم­های اعشاری دو عامل ضرب را باید در هم ضرب کنند و در حاصل ضرب تأثیر </a:t>
            </a:r>
            <a:r>
              <a:rPr lang="fa-IR" sz="2400" b="1" dirty="0" smtClean="0">
                <a:cs typeface="B Mitra" pitchFamily="2" charset="-78"/>
              </a:rPr>
              <a:t>دهند.</a:t>
            </a:r>
          </a:p>
          <a:p>
            <a:r>
              <a:rPr lang="fa-IR" sz="2400" b="1" dirty="0" smtClean="0">
                <a:cs typeface="B Mitra" pitchFamily="2" charset="-78"/>
              </a:rPr>
              <a:t>راهکار :</a:t>
            </a:r>
            <a:r>
              <a:rPr lang="fa-IR" sz="2400" b="1" dirty="0">
                <a:cs typeface="B Mitra" pitchFamily="2" charset="-78"/>
              </a:rPr>
              <a:t>جمع تعداد رقم­های اعشاری عامل­های ضرب </a:t>
            </a:r>
            <a:endParaRPr lang="fa-IR" sz="2400" b="1" dirty="0" smtClean="0">
              <a:cs typeface="B Mitra" pitchFamily="2" charset="-78"/>
            </a:endParaRPr>
          </a:p>
          <a:p>
            <a:pPr marL="0" indent="0">
              <a:buNone/>
            </a:pPr>
            <a:endParaRPr lang="fa-IR" sz="2400" b="1" dirty="0" smtClean="0">
              <a:cs typeface="B Mitra" pitchFamily="2" charset="-78"/>
            </a:endParaRPr>
          </a:p>
          <a:p>
            <a:r>
              <a:rPr lang="fa-IR" sz="2400" b="1" dirty="0" smtClean="0">
                <a:cs typeface="B Mitra" pitchFamily="2" charset="-78"/>
              </a:rPr>
              <a:t>با </a:t>
            </a:r>
            <a:r>
              <a:rPr lang="fa-IR" sz="2400" b="1" dirty="0">
                <a:cs typeface="B Mitra" pitchFamily="2" charset="-78"/>
              </a:rPr>
              <a:t>عمل ضرب همیشه حاصل­ضرب بزرگ­تر </a:t>
            </a:r>
            <a:r>
              <a:rPr lang="fa-IR" sz="2400" b="1" dirty="0" smtClean="0">
                <a:cs typeface="B Mitra" pitchFamily="2" charset="-78"/>
              </a:rPr>
              <a:t>می­شود.</a:t>
            </a:r>
            <a:endParaRPr lang="en-US" sz="2400" b="1" dirty="0">
              <a:cs typeface="B Mitra" pitchFamily="2" charset="-78"/>
            </a:endParaRPr>
          </a:p>
          <a:p>
            <a:r>
              <a:rPr lang="fa-IR" sz="2400" b="1" dirty="0" smtClean="0">
                <a:cs typeface="B Mitra" pitchFamily="2" charset="-78"/>
              </a:rPr>
              <a:t>راهکار:</a:t>
            </a:r>
            <a:r>
              <a:rPr lang="fa-IR" sz="2400" b="1" dirty="0">
                <a:cs typeface="B Mitra" pitchFamily="2" charset="-78"/>
              </a:rPr>
              <a:t>آموزش و حل تمرین</a:t>
            </a:r>
            <a:endParaRPr lang="en-US" sz="2400" b="1" dirty="0">
              <a:cs typeface="B Mitra" pitchFamily="2" charset="-78"/>
            </a:endParaRPr>
          </a:p>
          <a:p>
            <a:pPr marL="0" lvl="0" indent="0">
              <a:buNone/>
            </a:pPr>
            <a:endParaRPr lang="fa-IR" dirty="0" smtClean="0"/>
          </a:p>
          <a:p>
            <a:pPr marL="0" lvl="0" indent="0">
              <a:buNone/>
            </a:pPr>
            <a:r>
              <a:rPr lang="fa-IR" dirty="0" smtClean="0"/>
              <a:t>مثال فعالیت ص 48:</a:t>
            </a:r>
            <a:endParaRPr lang="en-US" dirty="0"/>
          </a:p>
          <a:p>
            <a:endParaRPr lang="fa-IR" sz="2400" dirty="0"/>
          </a:p>
        </p:txBody>
      </p:sp>
      <p:pic>
        <p:nvPicPr>
          <p:cNvPr id="4" name="Picture 3"/>
          <p:cNvPicPr>
            <a:picLocks noChangeAspect="1"/>
          </p:cNvPicPr>
          <p:nvPr/>
        </p:nvPicPr>
        <p:blipFill>
          <a:blip r:embed="rId2" cstate="print"/>
          <a:stretch>
            <a:fillRect/>
          </a:stretch>
        </p:blipFill>
        <p:spPr>
          <a:xfrm>
            <a:off x="677334" y="4503550"/>
            <a:ext cx="8505374" cy="1730996"/>
          </a:xfrm>
          <a:prstGeom prst="rect">
            <a:avLst/>
          </a:prstGeom>
        </p:spPr>
      </p:pic>
      <p:sp>
        <p:nvSpPr>
          <p:cNvPr id="5" name="Action Button: Return 4">
            <a:hlinkClick r:id="rId3" action="ppaction://hlinksldjump" highlightClick="1"/>
          </p:cNvPr>
          <p:cNvSpPr/>
          <p:nvPr/>
        </p:nvSpPr>
        <p:spPr>
          <a:xfrm>
            <a:off x="155448" y="164592"/>
            <a:ext cx="320040" cy="292608"/>
          </a:xfrm>
          <a:prstGeom prst="actionButtonRetur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6" name="Action Button: Back or Previous 5">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7" name="Action Button: Forward or Next 6">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val="16218725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78" y="579550"/>
            <a:ext cx="9144000" cy="721216"/>
          </a:xfrm>
        </p:spPr>
        <p:txBody>
          <a:bodyPr>
            <a:normAutofit/>
          </a:bodyPr>
          <a:lstStyle/>
          <a:p>
            <a:pPr algn="ctr"/>
            <a:r>
              <a:rPr lang="fa-IR" sz="3200" b="1" dirty="0" smtClean="0">
                <a:solidFill>
                  <a:schemeClr val="accent2">
                    <a:lumMod val="50000"/>
                  </a:schemeClr>
                </a:solidFill>
                <a:effectLst>
                  <a:outerShdw blurRad="38100" dist="38100" dir="2700000" algn="tl">
                    <a:srgbClr val="000000">
                      <a:alpha val="43137"/>
                    </a:srgbClr>
                  </a:outerShdw>
                </a:effectLst>
                <a:cs typeface="B Mitra" pitchFamily="2" charset="-78"/>
              </a:rPr>
              <a:t>بدفهمی های دانش آموزان در </a:t>
            </a:r>
            <a:r>
              <a:rPr lang="fa-IR" sz="3200" b="1" dirty="0" smtClean="0">
                <a:solidFill>
                  <a:srgbClr val="FF0000"/>
                </a:solidFill>
                <a:effectLst>
                  <a:outerShdw blurRad="38100" dist="38100" dir="2700000" algn="tl">
                    <a:srgbClr val="000000">
                      <a:alpha val="43137"/>
                    </a:srgbClr>
                  </a:outerShdw>
                </a:effectLst>
                <a:cs typeface="B Mitra" pitchFamily="2" charset="-78"/>
              </a:rPr>
              <a:t>مفهوم</a:t>
            </a:r>
            <a:r>
              <a:rPr lang="fa-IR" sz="3200" b="1" dirty="0" smtClean="0">
                <a:solidFill>
                  <a:schemeClr val="accent2">
                    <a:lumMod val="50000"/>
                  </a:schemeClr>
                </a:solidFill>
                <a:effectLst>
                  <a:outerShdw blurRad="38100" dist="38100" dir="2700000" algn="tl">
                    <a:srgbClr val="000000">
                      <a:alpha val="43137"/>
                    </a:srgbClr>
                  </a:outerShdw>
                </a:effectLst>
                <a:cs typeface="B Mitra" pitchFamily="2" charset="-78"/>
              </a:rPr>
              <a:t> عدد اعشاری:</a:t>
            </a:r>
            <a:endParaRPr lang="fa-IR" sz="3200" b="1" dirty="0">
              <a:solidFill>
                <a:schemeClr val="accent2">
                  <a:lumMod val="50000"/>
                </a:schemeClr>
              </a:solidFill>
              <a:effectLst>
                <a:outerShdw blurRad="38100" dist="38100" dir="2700000" algn="tl">
                  <a:srgbClr val="000000">
                    <a:alpha val="43137"/>
                  </a:srgbClr>
                </a:outerShdw>
              </a:effectLst>
              <a:cs typeface="B Mitra" pitchFamily="2" charset="-78"/>
            </a:endParaRPr>
          </a:p>
        </p:txBody>
      </p:sp>
      <p:pic>
        <p:nvPicPr>
          <p:cNvPr id="5" name="Content Placeholder 4"/>
          <p:cNvPicPr>
            <a:picLocks noGrp="1" noChangeAspect="1"/>
          </p:cNvPicPr>
          <p:nvPr>
            <p:ph idx="1"/>
          </p:nvPr>
        </p:nvPicPr>
        <p:blipFill>
          <a:blip r:embed="rId2" cstate="print"/>
          <a:stretch>
            <a:fillRect/>
          </a:stretch>
        </p:blipFill>
        <p:spPr>
          <a:xfrm>
            <a:off x="1862412" y="1738648"/>
            <a:ext cx="5934331" cy="3437408"/>
          </a:xfrm>
          <a:prstGeom prst="rect">
            <a:avLst/>
          </a:prstGeom>
        </p:spPr>
      </p:pic>
      <p:sp>
        <p:nvSpPr>
          <p:cNvPr id="4" name="Action Button: Return 3">
            <a:hlinkClick r:id="rId3" action="ppaction://hlinksldjump" highlightClick="1"/>
          </p:cNvPr>
          <p:cNvSpPr/>
          <p:nvPr/>
        </p:nvSpPr>
        <p:spPr>
          <a:xfrm>
            <a:off x="155448" y="164592"/>
            <a:ext cx="320040" cy="292608"/>
          </a:xfrm>
          <a:prstGeom prst="actionButtonRetur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6" name="Action Button: Back or Previous 5">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7" name="Action Button: Forward or Next 6">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val="33659801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88" y="314818"/>
            <a:ext cx="9375819" cy="702613"/>
          </a:xfrm>
        </p:spPr>
        <p:txBody>
          <a:bodyPr>
            <a:normAutofit/>
          </a:bodyPr>
          <a:lstStyle/>
          <a:p>
            <a:pPr algn="ctr"/>
            <a:r>
              <a:rPr lang="fa-IR" sz="2800" b="1" dirty="0" smtClean="0">
                <a:solidFill>
                  <a:schemeClr val="accent2">
                    <a:lumMod val="50000"/>
                  </a:schemeClr>
                </a:solidFill>
                <a:effectLst>
                  <a:outerShdw blurRad="38100" dist="38100" dir="2700000" algn="tl">
                    <a:srgbClr val="000000">
                      <a:alpha val="43137"/>
                    </a:srgbClr>
                  </a:outerShdw>
                </a:effectLst>
                <a:cs typeface="B Mitra" pitchFamily="2" charset="-78"/>
              </a:rPr>
              <a:t>بد فهمی دانش آموزان در</a:t>
            </a:r>
            <a:r>
              <a:rPr lang="fa-IR" sz="2800" b="1" dirty="0" smtClean="0">
                <a:solidFill>
                  <a:srgbClr val="FF0000"/>
                </a:solidFill>
                <a:effectLst>
                  <a:outerShdw blurRad="38100" dist="38100" dir="2700000" algn="tl">
                    <a:srgbClr val="000000">
                      <a:alpha val="43137"/>
                    </a:srgbClr>
                  </a:outerShdw>
                </a:effectLst>
                <a:cs typeface="B Mitra" pitchFamily="2" charset="-78"/>
              </a:rPr>
              <a:t> عملیات </a:t>
            </a:r>
            <a:r>
              <a:rPr lang="fa-IR" sz="2800" b="1" dirty="0" smtClean="0">
                <a:solidFill>
                  <a:schemeClr val="accent2">
                    <a:lumMod val="50000"/>
                  </a:schemeClr>
                </a:solidFill>
                <a:effectLst>
                  <a:outerShdw blurRad="38100" dist="38100" dir="2700000" algn="tl">
                    <a:srgbClr val="000000">
                      <a:alpha val="43137"/>
                    </a:srgbClr>
                  </a:outerShdw>
                </a:effectLst>
                <a:cs typeface="B Mitra" pitchFamily="2" charset="-78"/>
              </a:rPr>
              <a:t>روی اعداد اعشاری</a:t>
            </a:r>
            <a:endParaRPr lang="fa-IR" sz="2800" b="1" dirty="0">
              <a:solidFill>
                <a:schemeClr val="accent2">
                  <a:lumMod val="50000"/>
                </a:schemeClr>
              </a:solidFill>
              <a:effectLst>
                <a:outerShdw blurRad="38100" dist="38100" dir="2700000" algn="tl">
                  <a:srgbClr val="000000">
                    <a:alpha val="43137"/>
                  </a:srgbClr>
                </a:outerShdw>
              </a:effectLst>
              <a:cs typeface="B Mitra" pitchFamily="2" charset="-78"/>
            </a:endParaRPr>
          </a:p>
        </p:txBody>
      </p:sp>
      <p:pic>
        <p:nvPicPr>
          <p:cNvPr id="4" name="Content Placeholder 3"/>
          <p:cNvPicPr>
            <a:picLocks noGrp="1" noChangeAspect="1"/>
          </p:cNvPicPr>
          <p:nvPr>
            <p:ph idx="1"/>
          </p:nvPr>
        </p:nvPicPr>
        <p:blipFill>
          <a:blip r:embed="rId2" cstate="print"/>
          <a:stretch>
            <a:fillRect/>
          </a:stretch>
        </p:blipFill>
        <p:spPr>
          <a:xfrm>
            <a:off x="2344931" y="919667"/>
            <a:ext cx="5339300" cy="3580326"/>
          </a:xfrm>
          <a:prstGeom prst="rect">
            <a:avLst/>
          </a:prstGeom>
        </p:spPr>
      </p:pic>
      <p:pic>
        <p:nvPicPr>
          <p:cNvPr id="3" name="Picture 2"/>
          <p:cNvPicPr>
            <a:picLocks noChangeAspect="1"/>
          </p:cNvPicPr>
          <p:nvPr/>
        </p:nvPicPr>
        <p:blipFill>
          <a:blip r:embed="rId3" cstate="print"/>
          <a:stretch>
            <a:fillRect/>
          </a:stretch>
        </p:blipFill>
        <p:spPr>
          <a:xfrm>
            <a:off x="1960496" y="4326799"/>
            <a:ext cx="5413525" cy="2531201"/>
          </a:xfrm>
          <a:prstGeom prst="rect">
            <a:avLst/>
          </a:prstGeom>
        </p:spPr>
      </p:pic>
      <p:sp>
        <p:nvSpPr>
          <p:cNvPr id="5" name="Action Button: Return 4">
            <a:hlinkClick r:id="rId4" action="ppaction://hlinksldjump" highlightClick="1"/>
          </p:cNvPr>
          <p:cNvSpPr/>
          <p:nvPr/>
        </p:nvSpPr>
        <p:spPr>
          <a:xfrm>
            <a:off x="155448" y="164592"/>
            <a:ext cx="320040" cy="292608"/>
          </a:xfrm>
          <a:prstGeom prst="actionButtonRetur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6" name="Action Button: Back or Previous 5">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7" name="Action Button: Forward or Next 6">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val="4074268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45127"/>
          </a:xfrm>
        </p:spPr>
        <p:txBody>
          <a:bodyPr>
            <a:normAutofit/>
          </a:bodyPr>
          <a:lstStyle/>
          <a:p>
            <a:pPr algn="ctr"/>
            <a:r>
              <a:rPr lang="fa-IR" sz="3200" b="1" dirty="0" smtClean="0">
                <a:solidFill>
                  <a:schemeClr val="accent2">
                    <a:lumMod val="50000"/>
                  </a:schemeClr>
                </a:solidFill>
                <a:effectLst>
                  <a:outerShdw blurRad="38100" dist="38100" dir="2700000" algn="tl">
                    <a:srgbClr val="000000">
                      <a:alpha val="43137"/>
                    </a:srgbClr>
                  </a:outerShdw>
                </a:effectLst>
                <a:cs typeface="B Mitra" pitchFamily="2" charset="-78"/>
              </a:rPr>
              <a:t>بدفهمی در </a:t>
            </a:r>
            <a:r>
              <a:rPr lang="fa-IR" sz="3200" b="1" dirty="0" smtClean="0">
                <a:solidFill>
                  <a:srgbClr val="FF0000"/>
                </a:solidFill>
                <a:effectLst>
                  <a:outerShdw blurRad="38100" dist="38100" dir="2700000" algn="tl">
                    <a:srgbClr val="000000">
                      <a:alpha val="43137"/>
                    </a:srgbClr>
                  </a:outerShdw>
                </a:effectLst>
                <a:cs typeface="B Mitra" pitchFamily="2" charset="-78"/>
              </a:rPr>
              <a:t>مقایسه </a:t>
            </a:r>
            <a:r>
              <a:rPr lang="fa-IR" sz="3200" b="1" dirty="0" smtClean="0">
                <a:solidFill>
                  <a:schemeClr val="accent2">
                    <a:lumMod val="50000"/>
                  </a:schemeClr>
                </a:solidFill>
                <a:effectLst>
                  <a:outerShdw blurRad="38100" dist="38100" dir="2700000" algn="tl">
                    <a:srgbClr val="000000">
                      <a:alpha val="43137"/>
                    </a:srgbClr>
                  </a:outerShdw>
                </a:effectLst>
                <a:cs typeface="B Mitra" pitchFamily="2" charset="-78"/>
              </a:rPr>
              <a:t>اعداد اعشاری:</a:t>
            </a:r>
            <a:endParaRPr lang="fa-IR" sz="3200" b="1" dirty="0">
              <a:solidFill>
                <a:schemeClr val="accent2">
                  <a:lumMod val="50000"/>
                </a:schemeClr>
              </a:solidFill>
              <a:effectLst>
                <a:outerShdw blurRad="38100" dist="38100" dir="2700000" algn="tl">
                  <a:srgbClr val="000000">
                    <a:alpha val="43137"/>
                  </a:srgbClr>
                </a:outerShdw>
              </a:effectLst>
              <a:cs typeface="B Mitra" pitchFamily="2" charset="-78"/>
            </a:endParaRPr>
          </a:p>
        </p:txBody>
      </p:sp>
      <p:sp>
        <p:nvSpPr>
          <p:cNvPr id="5" name="Text Placeholder 4"/>
          <p:cNvSpPr>
            <a:spLocks noGrp="1"/>
          </p:cNvSpPr>
          <p:nvPr>
            <p:ph type="body" idx="1"/>
          </p:nvPr>
        </p:nvSpPr>
        <p:spPr>
          <a:xfrm>
            <a:off x="902315" y="1895942"/>
            <a:ext cx="4185623" cy="576262"/>
          </a:xfrm>
        </p:spPr>
        <p:txBody>
          <a:bodyPr/>
          <a:lstStyle/>
          <a:p>
            <a:pPr algn="ctr"/>
            <a:endParaRPr lang="fa-IR" sz="2000" dirty="0"/>
          </a:p>
          <a:p>
            <a:pPr algn="ctr"/>
            <a:r>
              <a:rPr lang="fa-IR" sz="2000" dirty="0" smtClean="0"/>
              <a:t>بدفهمی اعشاری حسابی</a:t>
            </a:r>
            <a:endParaRPr lang="fa-IR" sz="2000" dirty="0"/>
          </a:p>
        </p:txBody>
      </p:sp>
      <p:pic>
        <p:nvPicPr>
          <p:cNvPr id="4" name="Content Placeholder 3"/>
          <p:cNvPicPr>
            <a:picLocks noGrp="1" noChangeAspect="1"/>
          </p:cNvPicPr>
          <p:nvPr>
            <p:ph sz="half" idx="2"/>
          </p:nvPr>
        </p:nvPicPr>
        <p:blipFill>
          <a:blip r:embed="rId2" cstate="print"/>
          <a:stretch>
            <a:fillRect/>
          </a:stretch>
        </p:blipFill>
        <p:spPr>
          <a:xfrm>
            <a:off x="1184405" y="2510276"/>
            <a:ext cx="4184650" cy="2069388"/>
          </a:xfrm>
          <a:prstGeom prst="rect">
            <a:avLst/>
          </a:prstGeom>
        </p:spPr>
      </p:pic>
      <p:sp>
        <p:nvSpPr>
          <p:cNvPr id="6" name="Text Placeholder 5"/>
          <p:cNvSpPr>
            <a:spLocks noGrp="1"/>
          </p:cNvSpPr>
          <p:nvPr>
            <p:ph type="body" sz="quarter" idx="3"/>
          </p:nvPr>
        </p:nvSpPr>
        <p:spPr>
          <a:xfrm>
            <a:off x="5564901" y="1895942"/>
            <a:ext cx="4185618" cy="576262"/>
          </a:xfrm>
        </p:spPr>
        <p:txBody>
          <a:bodyPr/>
          <a:lstStyle/>
          <a:p>
            <a:pPr algn="ctr"/>
            <a:r>
              <a:rPr lang="fa-IR" sz="2000" dirty="0" smtClean="0"/>
              <a:t>بدفهمی بلندتر –بزرگ تر</a:t>
            </a:r>
            <a:endParaRPr lang="fa-IR" sz="2000" dirty="0"/>
          </a:p>
        </p:txBody>
      </p:sp>
      <p:pic>
        <p:nvPicPr>
          <p:cNvPr id="11" name="Content Placeholder 10"/>
          <p:cNvPicPr>
            <a:picLocks noGrp="1" noChangeAspect="1"/>
          </p:cNvPicPr>
          <p:nvPr>
            <p:ph sz="quarter" idx="4"/>
          </p:nvPr>
        </p:nvPicPr>
        <p:blipFill>
          <a:blip r:embed="rId3" cstate="print"/>
          <a:stretch>
            <a:fillRect/>
          </a:stretch>
        </p:blipFill>
        <p:spPr>
          <a:xfrm>
            <a:off x="5131662" y="2579548"/>
            <a:ext cx="4786458" cy="2069389"/>
          </a:xfrm>
          <a:prstGeom prst="rect">
            <a:avLst/>
          </a:prstGeom>
        </p:spPr>
      </p:pic>
      <p:pic>
        <p:nvPicPr>
          <p:cNvPr id="3" name="Picture 2"/>
          <p:cNvPicPr>
            <a:picLocks noChangeAspect="1"/>
          </p:cNvPicPr>
          <p:nvPr/>
        </p:nvPicPr>
        <p:blipFill>
          <a:blip r:embed="rId4" cstate="print"/>
          <a:stretch>
            <a:fillRect/>
          </a:stretch>
        </p:blipFill>
        <p:spPr>
          <a:xfrm>
            <a:off x="1413162" y="4409918"/>
            <a:ext cx="8146473" cy="1516620"/>
          </a:xfrm>
          <a:prstGeom prst="rect">
            <a:avLst/>
          </a:prstGeom>
        </p:spPr>
      </p:pic>
      <p:sp>
        <p:nvSpPr>
          <p:cNvPr id="8" name="Action Button: Return 7">
            <a:hlinkClick r:id="rId5" action="ppaction://hlinksldjump" highlightClick="1"/>
          </p:cNvPr>
          <p:cNvSpPr/>
          <p:nvPr/>
        </p:nvSpPr>
        <p:spPr>
          <a:xfrm>
            <a:off x="155448" y="164592"/>
            <a:ext cx="320040" cy="292608"/>
          </a:xfrm>
          <a:prstGeom prst="actionButtonRetur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9" name="Action Button: Back or Previous 8">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10" name="Action Button: Forward or Next 9">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5676" y="86941"/>
            <a:ext cx="2663303" cy="447909"/>
          </a:xfrm>
          <a:prstGeom prst="rect">
            <a:avLst/>
          </a:prstGeom>
        </p:spPr>
      </p:pic>
    </p:spTree>
    <p:extLst>
      <p:ext uri="{BB962C8B-B14F-4D97-AF65-F5344CB8AC3E}">
        <p14:creationId xmlns:p14="http://schemas.microsoft.com/office/powerpoint/2010/main" val="2531029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b="1" dirty="0" smtClean="0">
                <a:solidFill>
                  <a:schemeClr val="accent2">
                    <a:lumMod val="50000"/>
                  </a:schemeClr>
                </a:solidFill>
                <a:effectLst>
                  <a:outerShdw blurRad="38100" dist="38100" dir="2700000" algn="tl">
                    <a:srgbClr val="000000">
                      <a:alpha val="43137"/>
                    </a:srgbClr>
                  </a:outerShdw>
                </a:effectLst>
                <a:cs typeface="B Mitra" pitchFamily="2" charset="-78"/>
              </a:rPr>
              <a:t>فعالیت چالشی ساخت عدد اعشاری: </a:t>
            </a:r>
            <a:endParaRPr lang="fa-IR" sz="3200" b="1" dirty="0">
              <a:solidFill>
                <a:schemeClr val="accent2">
                  <a:lumMod val="50000"/>
                </a:schemeClr>
              </a:solidFill>
              <a:effectLst>
                <a:outerShdw blurRad="38100" dist="38100" dir="2700000" algn="tl">
                  <a:srgbClr val="000000">
                    <a:alpha val="43137"/>
                  </a:srgbClr>
                </a:outerShdw>
              </a:effectLst>
              <a:cs typeface="B Mitra" pitchFamily="2" charset="-78"/>
            </a:endParaRPr>
          </a:p>
        </p:txBody>
      </p:sp>
      <p:pic>
        <p:nvPicPr>
          <p:cNvPr id="7" name="Content Placeholder 6"/>
          <p:cNvPicPr>
            <a:picLocks noGrp="1" noChangeAspect="1"/>
          </p:cNvPicPr>
          <p:nvPr>
            <p:ph idx="1"/>
          </p:nvPr>
        </p:nvPicPr>
        <p:blipFill>
          <a:blip r:embed="rId2" cstate="print"/>
          <a:stretch>
            <a:fillRect/>
          </a:stretch>
        </p:blipFill>
        <p:spPr>
          <a:xfrm>
            <a:off x="1726918" y="2424545"/>
            <a:ext cx="6257983" cy="4003964"/>
          </a:xfrm>
          <a:prstGeom prst="rect">
            <a:avLst/>
          </a:prstGeom>
        </p:spPr>
      </p:pic>
      <p:sp>
        <p:nvSpPr>
          <p:cNvPr id="8" name="Title 1"/>
          <p:cNvSpPr txBox="1">
            <a:spLocks/>
          </p:cNvSpPr>
          <p:nvPr/>
        </p:nvSpPr>
        <p:spPr>
          <a:xfrm>
            <a:off x="677334" y="1622079"/>
            <a:ext cx="8853032" cy="913303"/>
          </a:xfrm>
          <a:prstGeom prst="rect">
            <a:avLst/>
          </a:prstGeom>
        </p:spPr>
        <p:txBody>
          <a:bodyPr vert="horz" lIns="91440" tIns="45720" rIns="91440" bIns="45720" rtlCol="0" anchor="t">
            <a:noAutofit/>
          </a:bodyPr>
          <a:lst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fa-IR" sz="2400" b="1" dirty="0" smtClean="0">
                <a:solidFill>
                  <a:schemeClr val="accent2">
                    <a:lumMod val="50000"/>
                  </a:schemeClr>
                </a:solidFill>
                <a:cs typeface="B Mitra" pitchFamily="2" charset="-78"/>
              </a:rPr>
              <a:t>برای رفع هرگونه اشتباه در این فعالیت لازم است دانش آموزان به طور کامل مفهوم مرتبه و ارزش مکانی اعداد را بدانند.</a:t>
            </a:r>
            <a:endParaRPr lang="fa-IR" sz="2400" b="1" dirty="0">
              <a:solidFill>
                <a:schemeClr val="accent2">
                  <a:lumMod val="50000"/>
                </a:schemeClr>
              </a:solidFill>
              <a:cs typeface="B Mitra" pitchFamily="2" charset="-78"/>
            </a:endParaRPr>
          </a:p>
        </p:txBody>
      </p:sp>
      <p:sp>
        <p:nvSpPr>
          <p:cNvPr id="5" name="Action Button: Return 4">
            <a:hlinkClick r:id="rId3" action="ppaction://hlinksldjump" highlightClick="1"/>
          </p:cNvPr>
          <p:cNvSpPr/>
          <p:nvPr/>
        </p:nvSpPr>
        <p:spPr>
          <a:xfrm>
            <a:off x="155448" y="164592"/>
            <a:ext cx="320040" cy="292608"/>
          </a:xfrm>
          <a:prstGeom prst="actionButtonRetur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6" name="Action Button: Back or Previous 5">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9" name="Action Button: Forward or Next 8">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val="117411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908" y="609600"/>
            <a:ext cx="7758547" cy="845127"/>
          </a:xfrm>
        </p:spPr>
        <p:txBody>
          <a:bodyPr>
            <a:normAutofit/>
          </a:bodyPr>
          <a:lstStyle/>
          <a:p>
            <a:pPr algn="ctr"/>
            <a:r>
              <a:rPr lang="fa-IR" sz="3200" b="1" dirty="0" smtClean="0">
                <a:solidFill>
                  <a:schemeClr val="accent2">
                    <a:lumMod val="50000"/>
                  </a:schemeClr>
                </a:solidFill>
                <a:effectLst>
                  <a:outerShdw blurRad="38100" dist="38100" dir="2700000" algn="tl">
                    <a:srgbClr val="000000">
                      <a:alpha val="43137"/>
                    </a:srgbClr>
                  </a:outerShdw>
                </a:effectLst>
                <a:cs typeface="B Mitra" pitchFamily="2" charset="-78"/>
              </a:rPr>
              <a:t>چالش فعالیت تقسیم عدد اعشاری بر عدد طبیعی:</a:t>
            </a:r>
            <a:endParaRPr lang="fa-IR" sz="3200" b="1" dirty="0">
              <a:solidFill>
                <a:schemeClr val="accent2">
                  <a:lumMod val="50000"/>
                </a:schemeClr>
              </a:solidFill>
              <a:effectLst>
                <a:outerShdw blurRad="38100" dist="38100" dir="2700000" algn="tl">
                  <a:srgbClr val="000000">
                    <a:alpha val="43137"/>
                  </a:srgbClr>
                </a:outerShdw>
              </a:effectLst>
              <a:cs typeface="B Mitra" pitchFamily="2" charset="-78"/>
            </a:endParaRPr>
          </a:p>
        </p:txBody>
      </p:sp>
      <p:pic>
        <p:nvPicPr>
          <p:cNvPr id="5" name="Content Placeholder 4"/>
          <p:cNvPicPr>
            <a:picLocks noGrp="1" noChangeAspect="1"/>
          </p:cNvPicPr>
          <p:nvPr>
            <p:ph idx="1"/>
          </p:nvPr>
        </p:nvPicPr>
        <p:blipFill>
          <a:blip r:embed="rId2" cstate="print"/>
          <a:stretch>
            <a:fillRect/>
          </a:stretch>
        </p:blipFill>
        <p:spPr>
          <a:xfrm>
            <a:off x="677863" y="2234320"/>
            <a:ext cx="8596312" cy="3733973"/>
          </a:xfrm>
          <a:prstGeom prst="rect">
            <a:avLst/>
          </a:prstGeom>
        </p:spPr>
      </p:pic>
      <p:sp>
        <p:nvSpPr>
          <p:cNvPr id="4" name="Action Button: Return 3">
            <a:hlinkClick r:id="rId3" action="ppaction://hlinksldjump" highlightClick="1"/>
          </p:cNvPr>
          <p:cNvSpPr/>
          <p:nvPr/>
        </p:nvSpPr>
        <p:spPr>
          <a:xfrm>
            <a:off x="155448" y="164592"/>
            <a:ext cx="320040" cy="292608"/>
          </a:xfrm>
          <a:prstGeom prst="actionButtonRetur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6" name="Action Button: Back or Previous 5">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7" name="Action Button: Forward or Next 6">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val="35941620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3709" y="609600"/>
            <a:ext cx="4170218" cy="1320800"/>
          </a:xfrm>
        </p:spPr>
        <p:txBody>
          <a:bodyPr/>
          <a:lstStyle/>
          <a:p>
            <a:pPr algn="ctr"/>
            <a:r>
              <a:rPr lang="fa-IR" b="1" dirty="0" smtClean="0">
                <a:solidFill>
                  <a:schemeClr val="accent2">
                    <a:lumMod val="50000"/>
                  </a:schemeClr>
                </a:solidFill>
                <a:effectLst>
                  <a:outerShdw blurRad="38100" dist="38100" dir="2700000" algn="tl">
                    <a:srgbClr val="000000">
                      <a:alpha val="43137"/>
                    </a:srgbClr>
                  </a:outerShdw>
                </a:effectLst>
                <a:cs typeface="B Mitra" pitchFamily="2" charset="-78"/>
              </a:rPr>
              <a:t>دست ورزی:</a:t>
            </a:r>
            <a:endParaRPr lang="fa-IR" b="1" dirty="0">
              <a:solidFill>
                <a:schemeClr val="accent2">
                  <a:lumMod val="50000"/>
                </a:schemeClr>
              </a:solidFill>
              <a:effectLst>
                <a:outerShdw blurRad="38100" dist="38100" dir="2700000" algn="tl">
                  <a:srgbClr val="000000">
                    <a:alpha val="43137"/>
                  </a:srgbClr>
                </a:outerShdw>
              </a:effectLst>
              <a:cs typeface="B Mitra" pitchFamily="2" charset="-78"/>
            </a:endParaRPr>
          </a:p>
        </p:txBody>
      </p:sp>
      <p:sp>
        <p:nvSpPr>
          <p:cNvPr id="3" name="Text Placeholder 2"/>
          <p:cNvSpPr>
            <a:spLocks noGrp="1"/>
          </p:cNvSpPr>
          <p:nvPr>
            <p:ph type="body" idx="1"/>
          </p:nvPr>
        </p:nvSpPr>
        <p:spPr/>
        <p:txBody>
          <a:bodyPr/>
          <a:lstStyle/>
          <a:p>
            <a:endParaRPr lang="fa-I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54075" y="2160983"/>
            <a:ext cx="4307293" cy="3230469"/>
          </a:xfrm>
        </p:spPr>
      </p:pic>
      <p:sp>
        <p:nvSpPr>
          <p:cNvPr id="6" name="Content Placeholder 5"/>
          <p:cNvSpPr>
            <a:spLocks noGrp="1"/>
          </p:cNvSpPr>
          <p:nvPr>
            <p:ph sz="quarter" idx="4"/>
          </p:nvPr>
        </p:nvSpPr>
        <p:spPr>
          <a:xfrm>
            <a:off x="5088384" y="2114255"/>
            <a:ext cx="4416224" cy="3927108"/>
          </a:xfrm>
        </p:spPr>
        <p:txBody>
          <a:bodyPr>
            <a:normAutofit/>
          </a:bodyPr>
          <a:lstStyle/>
          <a:p>
            <a:r>
              <a:rPr lang="fa-IR" sz="2400" b="1" dirty="0" smtClean="0">
                <a:cs typeface="B Mitra" pitchFamily="2" charset="-78"/>
              </a:rPr>
              <a:t>در ابتدای آموزش معلم می تواند جعبه کوییزنر را در اختیار دانش آموزان قرار دهد تا کاملا با ارتباط و مقادیر مرتبه ها آشناشود.</a:t>
            </a:r>
            <a:endParaRPr lang="fa-IR" sz="2400" b="1" dirty="0">
              <a:cs typeface="B Mitra" pitchFamily="2" charset="-78"/>
            </a:endParaRPr>
          </a:p>
        </p:txBody>
      </p:sp>
      <p:sp>
        <p:nvSpPr>
          <p:cNvPr id="8" name="Action Button: Return 7">
            <a:hlinkClick r:id="rId3" action="ppaction://hlinksldjump" highlightClick="1"/>
          </p:cNvPr>
          <p:cNvSpPr/>
          <p:nvPr/>
        </p:nvSpPr>
        <p:spPr>
          <a:xfrm>
            <a:off x="155448" y="164592"/>
            <a:ext cx="320040" cy="292608"/>
          </a:xfrm>
          <a:prstGeom prst="actionButtonRetur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9" name="Action Button: Back or Previous 8">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10" name="Action Button: Forward or Next 9">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676" y="86941"/>
            <a:ext cx="2663303" cy="447909"/>
          </a:xfrm>
          <a:prstGeom prst="rect">
            <a:avLst/>
          </a:prstGeom>
        </p:spPr>
      </p:pic>
    </p:spTree>
    <p:extLst>
      <p:ext uri="{BB962C8B-B14F-4D97-AF65-F5344CB8AC3E}">
        <p14:creationId xmlns:p14="http://schemas.microsoft.com/office/powerpoint/2010/main" val="23556752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7007" y="2147454"/>
            <a:ext cx="2910993" cy="1320800"/>
          </a:xfrm>
        </p:spPr>
        <p:txBody>
          <a:bodyPr>
            <a:normAutofit/>
          </a:bodyPr>
          <a:lstStyle/>
          <a:p>
            <a:r>
              <a:rPr lang="fa-IR" sz="4400" b="1" dirty="0" smtClean="0">
                <a:solidFill>
                  <a:schemeClr val="tx1"/>
                </a:solidFill>
                <a:effectLst>
                  <a:outerShdw blurRad="38100" dist="38100" dir="2700000" algn="tl">
                    <a:srgbClr val="000000">
                      <a:alpha val="43137"/>
                    </a:srgbClr>
                  </a:outerShdw>
                </a:effectLst>
                <a:cs typeface="B Mitra" pitchFamily="2" charset="-78"/>
              </a:rPr>
              <a:t>والسلام</a:t>
            </a:r>
            <a:endParaRPr lang="fa-IR" sz="4400" b="1" dirty="0">
              <a:solidFill>
                <a:schemeClr val="tx1"/>
              </a:solidFill>
              <a:effectLst>
                <a:outerShdw blurRad="38100" dist="38100" dir="2700000" algn="tl">
                  <a:srgbClr val="000000">
                    <a:alpha val="43137"/>
                  </a:srgbClr>
                </a:outerShdw>
              </a:effectLst>
              <a:cs typeface="B Mitra" pitchFamily="2" charset="-78"/>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9876" y="3124055"/>
            <a:ext cx="2663303" cy="44790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b="1" dirty="0" smtClean="0">
                <a:solidFill>
                  <a:schemeClr val="accent1">
                    <a:lumMod val="50000"/>
                  </a:schemeClr>
                </a:solidFill>
                <a:cs typeface="B Mitra" pitchFamily="2" charset="-78"/>
              </a:rPr>
              <a:t>فصل سوم</a:t>
            </a:r>
            <a:endParaRPr lang="en-US" b="1" dirty="0">
              <a:solidFill>
                <a:schemeClr val="accent1">
                  <a:lumMod val="50000"/>
                </a:schemeClr>
              </a:solidFill>
              <a:cs typeface="B Mitra" pitchFamily="2" charset="-78"/>
            </a:endParaRPr>
          </a:p>
        </p:txBody>
      </p:sp>
      <p:graphicFrame>
        <p:nvGraphicFramePr>
          <p:cNvPr id="4" name="Content Placeholder 3"/>
          <p:cNvGraphicFramePr>
            <a:graphicFrameLocks noGrp="1"/>
          </p:cNvGraphicFramePr>
          <p:nvPr>
            <p:ph idx="1"/>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 11"/>
          <p:cNvGraphicFramePr/>
          <p:nvPr>
            <p:extLst/>
          </p:nvPr>
        </p:nvGraphicFramePr>
        <p:xfrm>
          <a:off x="1990436" y="1903218"/>
          <a:ext cx="7125063" cy="41658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Action Button: Return 4">
            <a:hlinkClick r:id="rId12" action="ppaction://hlinksldjump" highlightClick="1"/>
          </p:cNvPr>
          <p:cNvSpPr/>
          <p:nvPr/>
        </p:nvSpPr>
        <p:spPr>
          <a:xfrm>
            <a:off x="155448" y="164592"/>
            <a:ext cx="320040" cy="292608"/>
          </a:xfrm>
          <a:prstGeom prst="actionButtonRetur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6" name="Action Button: Back or Previous 5">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7" name="Action Button: Forward or Next 6">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8" name="Action Button: Home 7">
            <a:hlinkClick r:id="" action="ppaction://hlinkshowjump?jump=firstslide" highlightClick="1"/>
          </p:cNvPr>
          <p:cNvSpPr/>
          <p:nvPr/>
        </p:nvSpPr>
        <p:spPr>
          <a:xfrm>
            <a:off x="11777472" y="6382512"/>
            <a:ext cx="292608" cy="36576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3736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192" y="1178561"/>
            <a:ext cx="7450328" cy="4862802"/>
          </a:xfrm>
        </p:spPr>
        <p:txBody>
          <a:bodyPr>
            <a:noAutofit/>
          </a:bodyPr>
          <a:lstStyle/>
          <a:p>
            <a:pPr marL="285750" indent="-285750" algn="r" rtl="1">
              <a:buFont typeface="Wingdings" pitchFamily="2" charset="2"/>
              <a:buChar char="q"/>
            </a:pPr>
            <a:r>
              <a:rPr lang="fa-IR" sz="2000" dirty="0" smtClean="0">
                <a:ln w="9525">
                  <a:solidFill>
                    <a:srgbClr val="0070C0"/>
                  </a:solidFill>
                  <a:prstDash val="solid"/>
                </a:ln>
                <a:solidFill>
                  <a:schemeClr val="tx1"/>
                </a:solidFill>
                <a:latin typeface="Arabic Typesetting" pitchFamily="66" charset="-78"/>
                <a:cs typeface="B mitra" pitchFamily="2" charset="-78"/>
                <a:hlinkClick r:id="rId2" action="ppaction://hlinksldjump"/>
              </a:rPr>
              <a:t>مبانی نظری</a:t>
            </a:r>
            <a:endParaRPr lang="fa-IR" sz="2000" dirty="0" smtClean="0">
              <a:ln w="9525">
                <a:solidFill>
                  <a:srgbClr val="0070C0"/>
                </a:solidFill>
                <a:prstDash val="solid"/>
              </a:ln>
              <a:solidFill>
                <a:schemeClr val="tx1"/>
              </a:solidFill>
              <a:latin typeface="Arabic Typesetting" pitchFamily="66" charset="-78"/>
              <a:cs typeface="B mitra" pitchFamily="2" charset="-78"/>
            </a:endParaRPr>
          </a:p>
          <a:p>
            <a:pPr algn="r" rtl="1">
              <a:buFont typeface="Wingdings" pitchFamily="2" charset="2"/>
              <a:buChar char="q"/>
            </a:pPr>
            <a:endParaRPr lang="fa-IR" sz="2000" dirty="0" smtClean="0">
              <a:ln w="9525">
                <a:solidFill>
                  <a:srgbClr val="0070C0"/>
                </a:solidFill>
                <a:prstDash val="solid"/>
              </a:ln>
              <a:solidFill>
                <a:schemeClr val="tx1"/>
              </a:solidFill>
              <a:effectLst>
                <a:outerShdw blurRad="12700" dist="38100" dir="2700000" algn="tl" rotWithShape="0">
                  <a:schemeClr val="accent5">
                    <a:lumMod val="60000"/>
                    <a:lumOff val="40000"/>
                  </a:schemeClr>
                </a:outerShdw>
              </a:effectLst>
              <a:latin typeface="Arabic Typesetting" pitchFamily="66" charset="-78"/>
              <a:cs typeface="B mitra" pitchFamily="2" charset="-78"/>
            </a:endParaRPr>
          </a:p>
          <a:p>
            <a:pPr algn="r" rtl="1">
              <a:buFont typeface="Wingdings" pitchFamily="2" charset="2"/>
              <a:buChar char="q"/>
            </a:pPr>
            <a:r>
              <a:rPr lang="fa-IR" sz="2000" dirty="0" smtClean="0">
                <a:ln w="9525">
                  <a:solidFill>
                    <a:srgbClr val="0070C0"/>
                  </a:solidFill>
                  <a:prstDash val="solid"/>
                </a:ln>
                <a:solidFill>
                  <a:schemeClr val="tx1"/>
                </a:solidFill>
                <a:effectLst>
                  <a:outerShdw blurRad="12700" dist="38100" dir="2700000" algn="tl" rotWithShape="0">
                    <a:schemeClr val="accent5">
                      <a:lumMod val="60000"/>
                      <a:lumOff val="40000"/>
                    </a:schemeClr>
                  </a:outerShdw>
                </a:effectLst>
                <a:latin typeface="Arabic Typesetting" pitchFamily="66" charset="-78"/>
                <a:cs typeface="B mitra" pitchFamily="2" charset="-78"/>
                <a:hlinkClick r:id="rId3" action="ppaction://hlinksldjump"/>
              </a:rPr>
              <a:t>رابطه طولی درس اعشار  تا پایه پنجم</a:t>
            </a:r>
            <a:endParaRPr lang="fa-IR" sz="2000" dirty="0" smtClean="0">
              <a:ln w="9525">
                <a:solidFill>
                  <a:srgbClr val="0070C0"/>
                </a:solidFill>
                <a:prstDash val="solid"/>
              </a:ln>
              <a:solidFill>
                <a:schemeClr val="tx1"/>
              </a:solidFill>
              <a:effectLst>
                <a:outerShdw blurRad="12700" dist="38100" dir="2700000" algn="tl" rotWithShape="0">
                  <a:schemeClr val="accent5">
                    <a:lumMod val="60000"/>
                    <a:lumOff val="40000"/>
                  </a:schemeClr>
                </a:outerShdw>
              </a:effectLst>
              <a:latin typeface="Arabic Typesetting" pitchFamily="66" charset="-78"/>
              <a:cs typeface="B mitra" pitchFamily="2" charset="-78"/>
            </a:endParaRPr>
          </a:p>
          <a:p>
            <a:pPr algn="r" rtl="1">
              <a:buNone/>
            </a:pPr>
            <a:endParaRPr lang="fa-IR" sz="2000" dirty="0" smtClean="0">
              <a:ln w="9525">
                <a:solidFill>
                  <a:srgbClr val="0070C0"/>
                </a:solidFill>
                <a:prstDash val="solid"/>
              </a:ln>
              <a:solidFill>
                <a:schemeClr val="tx1"/>
              </a:solidFill>
              <a:effectLst>
                <a:outerShdw blurRad="12700" dist="38100" dir="2700000" algn="tl" rotWithShape="0">
                  <a:schemeClr val="accent5">
                    <a:lumMod val="60000"/>
                    <a:lumOff val="40000"/>
                  </a:schemeClr>
                </a:outerShdw>
              </a:effectLst>
              <a:latin typeface="Arabic Typesetting" pitchFamily="66" charset="-78"/>
              <a:cs typeface="B mitra" pitchFamily="2" charset="-78"/>
            </a:endParaRPr>
          </a:p>
          <a:p>
            <a:pPr marL="285750" indent="-285750" algn="r" rtl="1">
              <a:buFont typeface="Wingdings" pitchFamily="2" charset="2"/>
              <a:buChar char="q"/>
            </a:pPr>
            <a:r>
              <a:rPr lang="fa-IR" sz="2000" dirty="0" smtClean="0">
                <a:ln w="9525">
                  <a:solidFill>
                    <a:srgbClr val="0070C0"/>
                  </a:solidFill>
                  <a:prstDash val="solid"/>
                </a:ln>
                <a:solidFill>
                  <a:schemeClr val="tx1"/>
                </a:solidFill>
                <a:effectLst>
                  <a:outerShdw blurRad="12700" dist="38100" dir="2700000" algn="tl" rotWithShape="0">
                    <a:schemeClr val="accent5">
                      <a:lumMod val="60000"/>
                      <a:lumOff val="40000"/>
                    </a:schemeClr>
                  </a:outerShdw>
                </a:effectLst>
                <a:latin typeface="Arabic Typesetting" pitchFamily="66" charset="-78"/>
                <a:cs typeface="B mitra" pitchFamily="2" charset="-78"/>
                <a:hlinkClick r:id="rId4" action="ppaction://hlinksldjump"/>
              </a:rPr>
              <a:t>اهدف درس </a:t>
            </a:r>
            <a:endParaRPr lang="fa-IR" sz="2000" dirty="0" smtClean="0">
              <a:ln w="9525">
                <a:solidFill>
                  <a:srgbClr val="0070C0"/>
                </a:solidFill>
                <a:prstDash val="solid"/>
              </a:ln>
              <a:solidFill>
                <a:schemeClr val="tx1"/>
              </a:solidFill>
              <a:effectLst>
                <a:outerShdw blurRad="12700" dist="38100" dir="2700000" algn="tl" rotWithShape="0">
                  <a:schemeClr val="accent5">
                    <a:lumMod val="60000"/>
                    <a:lumOff val="40000"/>
                  </a:schemeClr>
                </a:outerShdw>
              </a:effectLst>
              <a:latin typeface="Arabic Typesetting" pitchFamily="66" charset="-78"/>
              <a:cs typeface="B mitra" pitchFamily="2" charset="-78"/>
            </a:endParaRPr>
          </a:p>
          <a:p>
            <a:pPr marL="285750" indent="-285750" algn="r" rtl="1">
              <a:buFont typeface="Wingdings" pitchFamily="2" charset="2"/>
              <a:buChar char="q"/>
            </a:pPr>
            <a:endParaRPr lang="fa-IR" sz="2000" dirty="0" smtClean="0">
              <a:ln w="9525">
                <a:solidFill>
                  <a:srgbClr val="0070C0"/>
                </a:solidFill>
                <a:prstDash val="solid"/>
              </a:ln>
              <a:solidFill>
                <a:schemeClr val="tx1"/>
              </a:solidFill>
              <a:effectLst>
                <a:outerShdw blurRad="12700" dist="38100" dir="2700000" algn="tl" rotWithShape="0">
                  <a:schemeClr val="accent5">
                    <a:lumMod val="60000"/>
                    <a:lumOff val="40000"/>
                  </a:schemeClr>
                </a:outerShdw>
              </a:effectLst>
              <a:latin typeface="Arabic Typesetting" pitchFamily="66" charset="-78"/>
              <a:cs typeface="B mitra" pitchFamily="2" charset="-78"/>
            </a:endParaRPr>
          </a:p>
          <a:p>
            <a:pPr marL="285750" indent="-285750" algn="r" rtl="1">
              <a:buFont typeface="Wingdings" pitchFamily="2" charset="2"/>
              <a:buChar char="q"/>
            </a:pPr>
            <a:r>
              <a:rPr lang="fa-IR" sz="2000" dirty="0" smtClean="0">
                <a:ln w="9525">
                  <a:solidFill>
                    <a:srgbClr val="0070C0"/>
                  </a:solidFill>
                  <a:prstDash val="solid"/>
                </a:ln>
                <a:solidFill>
                  <a:schemeClr val="tx1"/>
                </a:solidFill>
                <a:effectLst>
                  <a:outerShdw blurRad="12700" dist="38100" dir="2700000" algn="tl" rotWithShape="0">
                    <a:schemeClr val="accent5">
                      <a:lumMod val="60000"/>
                      <a:lumOff val="40000"/>
                    </a:schemeClr>
                  </a:outerShdw>
                </a:effectLst>
                <a:latin typeface="Arabic Typesetting" pitchFamily="66" charset="-78"/>
                <a:cs typeface="B mitra" pitchFamily="2" charset="-78"/>
                <a:hlinkClick r:id="rId5" action="ppaction://hlinksldjump"/>
              </a:rPr>
              <a:t>دست ورزی</a:t>
            </a:r>
            <a:endParaRPr lang="fa-IR" sz="2000" dirty="0" smtClean="0">
              <a:ln w="9525">
                <a:solidFill>
                  <a:srgbClr val="0070C0"/>
                </a:solidFill>
                <a:prstDash val="solid"/>
              </a:ln>
              <a:solidFill>
                <a:schemeClr val="tx1"/>
              </a:solidFill>
              <a:effectLst>
                <a:outerShdw blurRad="12700" dist="38100" dir="2700000" algn="tl" rotWithShape="0">
                  <a:schemeClr val="accent5">
                    <a:lumMod val="60000"/>
                    <a:lumOff val="40000"/>
                  </a:schemeClr>
                </a:outerShdw>
              </a:effectLst>
              <a:latin typeface="Arabic Typesetting" pitchFamily="66" charset="-78"/>
              <a:cs typeface="B mitra" pitchFamily="2" charset="-78"/>
            </a:endParaRPr>
          </a:p>
          <a:p>
            <a:pPr marL="285750" indent="-285750" algn="r" rtl="1">
              <a:buFont typeface="Wingdings" pitchFamily="2" charset="2"/>
              <a:buChar char="q"/>
            </a:pPr>
            <a:endParaRPr lang="fa-IR" sz="2000" dirty="0" smtClean="0">
              <a:ln w="9525">
                <a:solidFill>
                  <a:srgbClr val="0070C0"/>
                </a:solidFill>
                <a:prstDash val="solid"/>
              </a:ln>
              <a:solidFill>
                <a:schemeClr val="tx1"/>
              </a:solidFill>
              <a:effectLst>
                <a:outerShdw blurRad="12700" dist="38100" dir="2700000" algn="tl" rotWithShape="0">
                  <a:schemeClr val="accent5">
                    <a:lumMod val="60000"/>
                    <a:lumOff val="40000"/>
                  </a:schemeClr>
                </a:outerShdw>
              </a:effectLst>
              <a:latin typeface="Arabic Typesetting" pitchFamily="66" charset="-78"/>
              <a:cs typeface="B mitra" pitchFamily="2" charset="-78"/>
            </a:endParaRPr>
          </a:p>
          <a:p>
            <a:pPr marL="285750" indent="-285750" algn="r" rtl="1">
              <a:buFont typeface="Wingdings" pitchFamily="2" charset="2"/>
              <a:buChar char="q"/>
            </a:pPr>
            <a:r>
              <a:rPr lang="fa-IR" sz="2000" dirty="0" smtClean="0">
                <a:ln w="9525">
                  <a:solidFill>
                    <a:srgbClr val="0070C0"/>
                  </a:solidFill>
                  <a:prstDash val="solid"/>
                </a:ln>
                <a:solidFill>
                  <a:schemeClr val="tx1"/>
                </a:solidFill>
                <a:effectLst>
                  <a:outerShdw blurRad="12700" dist="38100" dir="2700000" algn="tl" rotWithShape="0">
                    <a:schemeClr val="accent5">
                      <a:lumMod val="60000"/>
                      <a:lumOff val="40000"/>
                    </a:schemeClr>
                  </a:outerShdw>
                </a:effectLst>
                <a:latin typeface="Arabic Typesetting" pitchFamily="66" charset="-78"/>
                <a:cs typeface="B mitra" pitchFamily="2" charset="-78"/>
                <a:hlinkClick r:id="rId6" action="ppaction://hlinksldjump"/>
              </a:rPr>
              <a:t>بدفهمی ها و حل تمرینات چالشی</a:t>
            </a:r>
            <a:endParaRPr lang="fa-IR" sz="2000" dirty="0" smtClean="0">
              <a:ln w="9525">
                <a:solidFill>
                  <a:srgbClr val="0070C0"/>
                </a:solidFill>
                <a:prstDash val="solid"/>
              </a:ln>
              <a:solidFill>
                <a:schemeClr val="tx1"/>
              </a:solidFill>
              <a:effectLst>
                <a:outerShdw blurRad="12700" dist="38100" dir="2700000" algn="tl" rotWithShape="0">
                  <a:schemeClr val="accent5">
                    <a:lumMod val="60000"/>
                    <a:lumOff val="40000"/>
                  </a:schemeClr>
                </a:outerShdw>
              </a:effectLst>
              <a:latin typeface="Arabic Typesetting" pitchFamily="66" charset="-78"/>
              <a:cs typeface="B mitra" pitchFamily="2" charset="-78"/>
            </a:endParaRPr>
          </a:p>
          <a:p>
            <a:pPr algn="r" rtl="1">
              <a:buFont typeface="Wingdings" pitchFamily="2" charset="2"/>
              <a:buChar char="q"/>
            </a:pPr>
            <a:endParaRPr lang="fa-IR" sz="2000" dirty="0" smtClean="0">
              <a:ln w="9525">
                <a:solidFill>
                  <a:srgbClr val="0070C0"/>
                </a:solidFill>
                <a:prstDash val="solid"/>
              </a:ln>
              <a:solidFill>
                <a:schemeClr val="tx1"/>
              </a:solidFill>
              <a:effectLst>
                <a:outerShdw blurRad="12700" dist="38100" dir="2700000" algn="tl" rotWithShape="0">
                  <a:schemeClr val="accent5">
                    <a:lumMod val="60000"/>
                    <a:lumOff val="40000"/>
                  </a:schemeClr>
                </a:outerShdw>
              </a:effectLst>
              <a:latin typeface="Arabic Typesetting" pitchFamily="66" charset="-78"/>
              <a:cs typeface="B mitra" pitchFamily="2" charset="-78"/>
            </a:endParaRPr>
          </a:p>
          <a:p>
            <a:pPr marL="285750" indent="-285750" algn="r" rtl="1">
              <a:buFont typeface="Wingdings" pitchFamily="2" charset="2"/>
              <a:buChar char="q"/>
            </a:pPr>
            <a:r>
              <a:rPr lang="fa-IR" sz="2000" dirty="0" smtClean="0">
                <a:ln w="9525">
                  <a:solidFill>
                    <a:srgbClr val="0070C0"/>
                  </a:solidFill>
                  <a:prstDash val="solid"/>
                </a:ln>
                <a:solidFill>
                  <a:schemeClr val="tx1"/>
                </a:solidFill>
                <a:effectLst>
                  <a:outerShdw blurRad="12700" dist="38100" dir="2700000" algn="tl" rotWithShape="0">
                    <a:schemeClr val="accent5">
                      <a:lumMod val="60000"/>
                      <a:lumOff val="40000"/>
                    </a:schemeClr>
                  </a:outerShdw>
                </a:effectLst>
                <a:latin typeface="Arabic Typesetting" pitchFamily="66" charset="-78"/>
                <a:cs typeface="B mitra" pitchFamily="2" charset="-78"/>
                <a:hlinkClick r:id="rId7" action="ppaction://hlinksldjump"/>
              </a:rPr>
              <a:t>محتوای فصل</a:t>
            </a:r>
            <a:endParaRPr lang="fa-IR" sz="2000" dirty="0" smtClean="0">
              <a:ln w="9525">
                <a:solidFill>
                  <a:srgbClr val="0070C0"/>
                </a:solidFill>
                <a:prstDash val="solid"/>
              </a:ln>
              <a:solidFill>
                <a:schemeClr val="tx1"/>
              </a:solidFill>
              <a:effectLst>
                <a:outerShdw blurRad="12700" dist="38100" dir="2700000" algn="tl" rotWithShape="0">
                  <a:schemeClr val="accent5">
                    <a:lumMod val="60000"/>
                    <a:lumOff val="40000"/>
                  </a:schemeClr>
                </a:outerShdw>
              </a:effectLst>
              <a:latin typeface="Arabic Typesetting" pitchFamily="66" charset="-78"/>
              <a:cs typeface="B mitra" pitchFamily="2" charset="-78"/>
            </a:endParaRPr>
          </a:p>
          <a:p>
            <a:pPr algn="r" rtl="1"/>
            <a:endParaRPr lang="fa-IR" sz="2000" dirty="0" smtClean="0">
              <a:ln w="9525">
                <a:solidFill>
                  <a:srgbClr val="0070C0"/>
                </a:solidFill>
                <a:prstDash val="solid"/>
              </a:ln>
              <a:solidFill>
                <a:schemeClr val="accent6">
                  <a:lumMod val="50000"/>
                </a:schemeClr>
              </a:solidFill>
              <a:effectLst>
                <a:outerShdw blurRad="12700" dist="38100" dir="2700000" algn="tl" rotWithShape="0">
                  <a:schemeClr val="accent5">
                    <a:lumMod val="60000"/>
                    <a:lumOff val="40000"/>
                  </a:schemeClr>
                </a:outerShdw>
              </a:effectLst>
              <a:latin typeface="Arabic Typesetting" pitchFamily="66" charset="-78"/>
              <a:cs typeface="B mitra" pitchFamily="2" charset="-78"/>
            </a:endParaRPr>
          </a:p>
          <a:p>
            <a:endParaRPr lang="en-US" sz="2000" dirty="0">
              <a:latin typeface="Arabic Typesetting" pitchFamily="66" charset="-78"/>
              <a:cs typeface="B mitra" pitchFamily="2" charset="-78"/>
            </a:endParaRPr>
          </a:p>
        </p:txBody>
      </p:sp>
      <p:sp>
        <p:nvSpPr>
          <p:cNvPr id="4" name="Rectangle 3"/>
          <p:cNvSpPr/>
          <p:nvPr/>
        </p:nvSpPr>
        <p:spPr>
          <a:xfrm>
            <a:off x="7843520" y="606198"/>
            <a:ext cx="1776548" cy="1754326"/>
          </a:xfrm>
          <a:prstGeom prst="rect">
            <a:avLst/>
          </a:prstGeom>
        </p:spPr>
        <p:txBody>
          <a:bodyPr wrap="square">
            <a:spAutoFit/>
          </a:bodyPr>
          <a:lstStyle/>
          <a:p>
            <a:r>
              <a:rPr lang="fa-IR" sz="3600" dirty="0" smtClean="0">
                <a:ln w="12700">
                  <a:solidFill>
                    <a:schemeClr val="tx2">
                      <a:lumMod val="75000"/>
                    </a:schemeClr>
                  </a:solidFill>
                  <a:prstDash val="solid"/>
                </a:ln>
                <a:solidFill>
                  <a:schemeClr val="accent2">
                    <a:lumMod val="50000"/>
                  </a:schemeClr>
                </a:solidFill>
                <a:effectLst>
                  <a:outerShdw dist="38100" dir="2640000" algn="bl" rotWithShape="0">
                    <a:schemeClr val="tx2">
                      <a:lumMod val="75000"/>
                    </a:schemeClr>
                  </a:outerShdw>
                </a:effectLst>
                <a:cs typeface="B Titr" pitchFamily="2" charset="-78"/>
              </a:rPr>
              <a:t>فهرست:</a:t>
            </a:r>
            <a:br>
              <a:rPr lang="fa-IR" sz="3600" dirty="0" smtClean="0">
                <a:ln w="12700">
                  <a:solidFill>
                    <a:schemeClr val="tx2">
                      <a:lumMod val="75000"/>
                    </a:schemeClr>
                  </a:solidFill>
                  <a:prstDash val="solid"/>
                </a:ln>
                <a:solidFill>
                  <a:schemeClr val="accent2">
                    <a:lumMod val="50000"/>
                  </a:schemeClr>
                </a:solidFill>
                <a:effectLst>
                  <a:outerShdw dist="38100" dir="2640000" algn="bl" rotWithShape="0">
                    <a:schemeClr val="tx2">
                      <a:lumMod val="75000"/>
                    </a:schemeClr>
                  </a:outerShdw>
                </a:effectLst>
                <a:cs typeface="B Titr" pitchFamily="2" charset="-78"/>
              </a:rPr>
            </a:br>
            <a:r>
              <a:rPr lang="fa-IR" sz="3600" dirty="0" smtClean="0">
                <a:ln w="12700">
                  <a:solidFill>
                    <a:schemeClr val="tx2">
                      <a:lumMod val="75000"/>
                    </a:schemeClr>
                  </a:solidFill>
                  <a:prstDash val="solid"/>
                </a:ln>
                <a:solidFill>
                  <a:schemeClr val="accent2">
                    <a:lumMod val="50000"/>
                  </a:schemeClr>
                </a:solidFill>
                <a:effectLst>
                  <a:outerShdw dist="38100" dir="2640000" algn="bl" rotWithShape="0">
                    <a:schemeClr val="tx2">
                      <a:lumMod val="75000"/>
                    </a:schemeClr>
                  </a:outerShdw>
                </a:effectLst>
                <a:cs typeface="B Titr" pitchFamily="2" charset="-78"/>
              </a:rPr>
              <a:t> </a:t>
            </a:r>
            <a:br>
              <a:rPr lang="fa-IR" sz="3600" dirty="0" smtClean="0">
                <a:ln w="12700">
                  <a:solidFill>
                    <a:schemeClr val="tx2">
                      <a:lumMod val="75000"/>
                    </a:schemeClr>
                  </a:solidFill>
                  <a:prstDash val="solid"/>
                </a:ln>
                <a:solidFill>
                  <a:schemeClr val="accent2">
                    <a:lumMod val="50000"/>
                  </a:schemeClr>
                </a:solidFill>
                <a:effectLst>
                  <a:outerShdw dist="38100" dir="2640000" algn="bl" rotWithShape="0">
                    <a:schemeClr val="tx2">
                      <a:lumMod val="75000"/>
                    </a:schemeClr>
                  </a:outerShdw>
                </a:effectLst>
                <a:cs typeface="B Titr" pitchFamily="2" charset="-78"/>
              </a:rPr>
            </a:br>
            <a:endParaRPr lang="en-US" sz="3600" dirty="0">
              <a:solidFill>
                <a:schemeClr val="accent2">
                  <a:lumMod val="50000"/>
                </a:schemeClr>
              </a:solidFill>
              <a:cs typeface="B Titr" pitchFamily="2" charset="-78"/>
            </a:endParaRPr>
          </a:p>
        </p:txBody>
      </p:sp>
      <p:sp>
        <p:nvSpPr>
          <p:cNvPr id="5" name="Action Button: Back or Previous 4">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6" name="Action Button: Forward or Next 5">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7" name="Action Button: Return 6">
            <a:hlinkClick r:id="rId8" action="ppaction://hlinksldjump" highlightClick="1"/>
          </p:cNvPr>
          <p:cNvSpPr/>
          <p:nvPr/>
        </p:nvSpPr>
        <p:spPr>
          <a:xfrm>
            <a:off x="155448" y="164592"/>
            <a:ext cx="320040" cy="292608"/>
          </a:xfrm>
          <a:prstGeom prst="actionButtonRetur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val="717186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b="1" dirty="0" smtClean="0">
                <a:solidFill>
                  <a:schemeClr val="accent2">
                    <a:lumMod val="50000"/>
                  </a:schemeClr>
                </a:solidFill>
              </a:rPr>
              <a:t>اهداف درس اول:</a:t>
            </a:r>
            <a:endParaRPr lang="fa-IR" sz="3200" b="1" dirty="0">
              <a:solidFill>
                <a:schemeClr val="accent2">
                  <a:lumMod val="50000"/>
                </a:schemeClr>
              </a:solidFill>
            </a:endParaRPr>
          </a:p>
        </p:txBody>
      </p:sp>
      <p:sp>
        <p:nvSpPr>
          <p:cNvPr id="3" name="Content Placeholder 2"/>
          <p:cNvSpPr>
            <a:spLocks noGrp="1"/>
          </p:cNvSpPr>
          <p:nvPr>
            <p:ph idx="1"/>
          </p:nvPr>
        </p:nvSpPr>
        <p:spPr>
          <a:xfrm>
            <a:off x="677334" y="2099256"/>
            <a:ext cx="7526508" cy="3980743"/>
          </a:xfrm>
        </p:spPr>
        <p:txBody>
          <a:bodyPr>
            <a:normAutofit/>
          </a:bodyPr>
          <a:lstStyle/>
          <a:p>
            <a:pPr lvl="0"/>
            <a:r>
              <a:rPr lang="fa-IR" sz="2000" dirty="0" smtClean="0"/>
              <a:t>یاداوری عدد نویسی و گسترده نویسی و جدول ارزش مکانی</a:t>
            </a:r>
          </a:p>
          <a:p>
            <a:pPr lvl="0"/>
            <a:r>
              <a:rPr lang="fa-IR" sz="2000" dirty="0" smtClean="0"/>
              <a:t>یاداوری جمع و تفریق اعداد اعشاری</a:t>
            </a:r>
          </a:p>
          <a:p>
            <a:pPr lvl="0"/>
            <a:r>
              <a:rPr lang="fa-IR" sz="2000" dirty="0" smtClean="0"/>
              <a:t>یاداوری تبدیل کسر به اعشار</a:t>
            </a:r>
            <a:endParaRPr lang="en-US" sz="2000" dirty="0"/>
          </a:p>
        </p:txBody>
      </p:sp>
    </p:spTree>
    <p:extLst>
      <p:ext uri="{BB962C8B-B14F-4D97-AF65-F5344CB8AC3E}">
        <p14:creationId xmlns:p14="http://schemas.microsoft.com/office/powerpoint/2010/main" val="3594438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solidFill>
                  <a:schemeClr val="accent1">
                    <a:lumMod val="50000"/>
                  </a:schemeClr>
                </a:solidFill>
              </a:rPr>
              <a:t>اهداف </a:t>
            </a:r>
            <a:r>
              <a:rPr lang="fa-IR" b="1" dirty="0" smtClean="0">
                <a:solidFill>
                  <a:schemeClr val="accent1">
                    <a:lumMod val="50000"/>
                  </a:schemeClr>
                </a:solidFill>
              </a:rPr>
              <a:t>درس </a:t>
            </a:r>
            <a:r>
              <a:rPr lang="fa-IR" b="1" dirty="0">
                <a:solidFill>
                  <a:schemeClr val="accent1">
                    <a:lumMod val="50000"/>
                  </a:schemeClr>
                </a:solidFill>
              </a:rPr>
              <a:t>دوم</a:t>
            </a:r>
            <a:r>
              <a:rPr lang="en-US" dirty="0">
                <a:solidFill>
                  <a:schemeClr val="accent1">
                    <a:lumMod val="50000"/>
                  </a:schemeClr>
                </a:solidFill>
              </a:rPr>
              <a:t/>
            </a:r>
            <a:br>
              <a:rPr lang="en-US" dirty="0">
                <a:solidFill>
                  <a:schemeClr val="accent1">
                    <a:lumMod val="50000"/>
                  </a:schemeClr>
                </a:solidFill>
              </a:rPr>
            </a:br>
            <a:endParaRPr lang="fa-IR" dirty="0">
              <a:solidFill>
                <a:schemeClr val="accent1">
                  <a:lumMod val="50000"/>
                </a:schemeClr>
              </a:solidFill>
            </a:endParaRPr>
          </a:p>
        </p:txBody>
      </p:sp>
      <p:sp>
        <p:nvSpPr>
          <p:cNvPr id="3" name="Content Placeholder 2"/>
          <p:cNvSpPr>
            <a:spLocks noGrp="1"/>
          </p:cNvSpPr>
          <p:nvPr>
            <p:ph idx="1"/>
          </p:nvPr>
        </p:nvSpPr>
        <p:spPr>
          <a:xfrm>
            <a:off x="1797796" y="1930400"/>
            <a:ext cx="5916649" cy="3529982"/>
          </a:xfrm>
        </p:spPr>
        <p:txBody>
          <a:bodyPr/>
          <a:lstStyle/>
          <a:p>
            <a:pPr lvl="0"/>
            <a:r>
              <a:rPr lang="fa-IR" dirty="0" smtClean="0"/>
              <a:t>یاداوری ضرب اعداد اعشاری </a:t>
            </a:r>
          </a:p>
          <a:p>
            <a:pPr lvl="0"/>
            <a:r>
              <a:rPr lang="fa-IR" dirty="0" smtClean="0"/>
              <a:t>یاداوری الگوی تغییر محل ممیز با ضرب و تقسیم در توان های 10</a:t>
            </a:r>
          </a:p>
          <a:p>
            <a:pPr lvl="0"/>
            <a:r>
              <a:rPr lang="fa-IR" smtClean="0"/>
              <a:t>آموزش محاسبه تقسیم عددهای اعشاری بر طبیعی به صورت ذهنی</a:t>
            </a:r>
            <a:endParaRPr lang="fa-IR" dirty="0"/>
          </a:p>
        </p:txBody>
      </p:sp>
    </p:spTree>
    <p:extLst>
      <p:ext uri="{BB962C8B-B14F-4D97-AF65-F5344CB8AC3E}">
        <p14:creationId xmlns:p14="http://schemas.microsoft.com/office/powerpoint/2010/main" val="3157898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b="1" dirty="0">
                <a:solidFill>
                  <a:schemeClr val="accent1">
                    <a:lumMod val="50000"/>
                  </a:schemeClr>
                </a:solidFill>
              </a:rPr>
              <a:t>اهداف </a:t>
            </a:r>
            <a:r>
              <a:rPr lang="fa-IR" sz="3200" b="1" dirty="0" smtClean="0">
                <a:solidFill>
                  <a:schemeClr val="accent1">
                    <a:lumMod val="50000"/>
                  </a:schemeClr>
                </a:solidFill>
              </a:rPr>
              <a:t>درس </a:t>
            </a:r>
            <a:r>
              <a:rPr lang="fa-IR" sz="3200" b="1" dirty="0">
                <a:solidFill>
                  <a:schemeClr val="accent1">
                    <a:lumMod val="50000"/>
                  </a:schemeClr>
                </a:solidFill>
              </a:rPr>
              <a:t>سوم</a:t>
            </a:r>
            <a:r>
              <a:rPr lang="fa-IR" sz="3200" dirty="0">
                <a:solidFill>
                  <a:schemeClr val="accent1">
                    <a:lumMod val="50000"/>
                  </a:schemeClr>
                </a:solidFill>
              </a:rPr>
              <a:t> </a:t>
            </a:r>
            <a:r>
              <a:rPr lang="en-US" sz="3200" dirty="0">
                <a:solidFill>
                  <a:schemeClr val="accent1">
                    <a:lumMod val="50000"/>
                  </a:schemeClr>
                </a:solidFill>
              </a:rPr>
              <a:t/>
            </a:r>
            <a:br>
              <a:rPr lang="en-US" sz="3200" dirty="0">
                <a:solidFill>
                  <a:schemeClr val="accent1">
                    <a:lumMod val="50000"/>
                  </a:schemeClr>
                </a:solidFill>
              </a:rPr>
            </a:br>
            <a:endParaRPr lang="fa-IR" sz="3200" dirty="0">
              <a:solidFill>
                <a:schemeClr val="accent1">
                  <a:lumMod val="50000"/>
                </a:schemeClr>
              </a:solidFill>
            </a:endParaRPr>
          </a:p>
        </p:txBody>
      </p:sp>
      <p:sp>
        <p:nvSpPr>
          <p:cNvPr id="3" name="Content Placeholder 2"/>
          <p:cNvSpPr>
            <a:spLocks noGrp="1"/>
          </p:cNvSpPr>
          <p:nvPr>
            <p:ph idx="1"/>
          </p:nvPr>
        </p:nvSpPr>
        <p:spPr>
          <a:xfrm>
            <a:off x="973548" y="1930400"/>
            <a:ext cx="7165900" cy="3684528"/>
          </a:xfrm>
        </p:spPr>
        <p:txBody>
          <a:bodyPr/>
          <a:lstStyle/>
          <a:p>
            <a:pPr lvl="0"/>
            <a:r>
              <a:rPr lang="fa-IR" dirty="0" smtClean="0"/>
              <a:t>تقسیم </a:t>
            </a:r>
            <a:r>
              <a:rPr lang="fa-IR" dirty="0"/>
              <a:t>اعداد اعشاری بر طبیعی </a:t>
            </a:r>
            <a:endParaRPr lang="en-US" dirty="0"/>
          </a:p>
          <a:p>
            <a:pPr lvl="0"/>
            <a:r>
              <a:rPr lang="fa-IR" dirty="0"/>
              <a:t>کاربرد تقسیم اعداد اعشاری بر طبیعی در حل مسائل</a:t>
            </a:r>
            <a:endParaRPr lang="en-US" dirty="0"/>
          </a:p>
          <a:p>
            <a:pPr marL="0" indent="0">
              <a:buNone/>
            </a:pPr>
            <a:endParaRPr lang="en-US" dirty="0"/>
          </a:p>
          <a:p>
            <a:endParaRPr lang="fa-IR" dirty="0"/>
          </a:p>
        </p:txBody>
      </p:sp>
    </p:spTree>
    <p:extLst>
      <p:ext uri="{BB962C8B-B14F-4D97-AF65-F5344CB8AC3E}">
        <p14:creationId xmlns:p14="http://schemas.microsoft.com/office/powerpoint/2010/main" val="570886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095" y="842851"/>
            <a:ext cx="8596668" cy="1320800"/>
          </a:xfrm>
        </p:spPr>
        <p:txBody>
          <a:bodyPr/>
          <a:lstStyle/>
          <a:p>
            <a:pPr algn="ctr"/>
            <a:r>
              <a:rPr lang="fa-IR" sz="3200" b="1" dirty="0" smtClean="0">
                <a:solidFill>
                  <a:schemeClr val="accent1">
                    <a:lumMod val="50000"/>
                  </a:schemeClr>
                </a:solidFill>
              </a:rPr>
              <a:t>اهداف درس </a:t>
            </a:r>
            <a:r>
              <a:rPr lang="fa-IR" sz="3200" b="1" dirty="0">
                <a:solidFill>
                  <a:schemeClr val="accent1">
                    <a:lumMod val="50000"/>
                  </a:schemeClr>
                </a:solidFill>
              </a:rPr>
              <a:t>چهارم</a:t>
            </a:r>
            <a:r>
              <a:rPr lang="en-US" dirty="0"/>
              <a:t/>
            </a:r>
            <a:br>
              <a:rPr lang="en-US" dirty="0"/>
            </a:br>
            <a:endParaRPr lang="fa-IR" dirty="0"/>
          </a:p>
        </p:txBody>
      </p:sp>
      <p:sp>
        <p:nvSpPr>
          <p:cNvPr id="3" name="Content Placeholder 2"/>
          <p:cNvSpPr>
            <a:spLocks noGrp="1"/>
          </p:cNvSpPr>
          <p:nvPr>
            <p:ph idx="1"/>
          </p:nvPr>
        </p:nvSpPr>
        <p:spPr>
          <a:xfrm>
            <a:off x="677334" y="2163651"/>
            <a:ext cx="7449235" cy="3877711"/>
          </a:xfrm>
        </p:spPr>
        <p:txBody>
          <a:bodyPr/>
          <a:lstStyle/>
          <a:p>
            <a:pPr lvl="0"/>
            <a:r>
              <a:rPr lang="fa-IR" dirty="0" smtClean="0"/>
              <a:t>تقسیم </a:t>
            </a:r>
            <a:r>
              <a:rPr lang="fa-IR" dirty="0"/>
              <a:t>اعداد بر عدد اعشاری </a:t>
            </a:r>
            <a:endParaRPr lang="en-US" dirty="0"/>
          </a:p>
          <a:p>
            <a:pPr lvl="0"/>
            <a:r>
              <a:rPr lang="fa-IR" dirty="0"/>
              <a:t>تقسیم اعداد اعشاری با استفاده از کسرهای مساوی </a:t>
            </a:r>
            <a:endParaRPr lang="en-US" dirty="0"/>
          </a:p>
          <a:p>
            <a:pPr lvl="0"/>
            <a:r>
              <a:rPr lang="fa-IR" dirty="0"/>
              <a:t>تقسیم اعداد اعشاری با تبدیل به کسر</a:t>
            </a:r>
            <a:endParaRPr lang="en-US" dirty="0"/>
          </a:p>
          <a:p>
            <a:r>
              <a:rPr lang="fa-IR" dirty="0"/>
              <a:t>کاربرد تقسیم­های اعشاری در حل مسائل</a:t>
            </a:r>
          </a:p>
        </p:txBody>
      </p:sp>
    </p:spTree>
    <p:extLst>
      <p:ext uri="{BB962C8B-B14F-4D97-AF65-F5344CB8AC3E}">
        <p14:creationId xmlns:p14="http://schemas.microsoft.com/office/powerpoint/2010/main" val="293427039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41</TotalTime>
  <Words>977</Words>
  <Application>Microsoft Office PowerPoint</Application>
  <PresentationFormat>Widescreen</PresentationFormat>
  <Paragraphs>146</Paragraphs>
  <Slides>37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Arabic Typesetting</vt:lpstr>
      <vt:lpstr>Arial</vt:lpstr>
      <vt:lpstr>B mitra</vt:lpstr>
      <vt:lpstr>B mitra</vt:lpstr>
      <vt:lpstr>B Nazanin</vt:lpstr>
      <vt:lpstr>B Titr</vt:lpstr>
      <vt:lpstr>Tahoma</vt:lpstr>
      <vt:lpstr>Trebuchet MS</vt:lpstr>
      <vt:lpstr>Wingdings</vt:lpstr>
      <vt:lpstr>Wingdings 2</vt:lpstr>
      <vt:lpstr>Wingdings 3</vt:lpstr>
      <vt:lpstr>Facet</vt:lpstr>
      <vt:lpstr>PowerPoint Presentation</vt:lpstr>
      <vt:lpstr>آموزش کتاب جدید التالیف ریاضی پایه ششم دوره ابتدایی   </vt:lpstr>
      <vt:lpstr>PowerPoint Presentation</vt:lpstr>
      <vt:lpstr>فصل سوم</vt:lpstr>
      <vt:lpstr>PowerPoint Presentation</vt:lpstr>
      <vt:lpstr>اهداف درس اول:</vt:lpstr>
      <vt:lpstr>اهداف درس دوم </vt:lpstr>
      <vt:lpstr>اهداف درس سوم  </vt:lpstr>
      <vt:lpstr>اهداف درس چهارم </vt:lpstr>
      <vt:lpstr>پیشینه  اعشار:</vt:lpstr>
      <vt:lpstr>اعداد اعشاری:</vt:lpstr>
      <vt:lpstr>کاربرد اعداد اعشاری:</vt:lpstr>
      <vt:lpstr>عدد اعشاری عددی بین دو عدد صحیح است.</vt:lpstr>
      <vt:lpstr>برای خواندن جمله ی اعشار از چند روش خوانده می شود: </vt:lpstr>
      <vt:lpstr>PowerPoint Presentation</vt:lpstr>
      <vt:lpstr>PowerPoint Presentation</vt:lpstr>
      <vt:lpstr>PowerPoint Presentation</vt:lpstr>
      <vt:lpstr>PowerPoint Presentation</vt:lpstr>
      <vt:lpstr>PowerPoint Presentation</vt:lpstr>
      <vt:lpstr>آموزش مرتبه صدم در پایه پنجم:</vt:lpstr>
      <vt:lpstr>PowerPoint Presentation</vt:lpstr>
      <vt:lpstr>آموزش مرتبه ی هزارم در عدد اعشاری روی محور و جدول ارزش مکانی   در پایه پنجم:  </vt:lpstr>
      <vt:lpstr>PowerPoint Presentation</vt:lpstr>
      <vt:lpstr>پایه پنجم:</vt:lpstr>
      <vt:lpstr>ضرب اعداد اعشاری در پایه پنجم:</vt:lpstr>
      <vt:lpstr>بدفهمی­های رایج در مبحث اعداد اعشاری  دانش­آموزان گاهی فکر می­کنند:</vt:lpstr>
      <vt:lpstr>بدفهمی­های رایج در مبحث اعداد اعشاری  دانش­آموزان گاهی فکر می­کنند:</vt:lpstr>
      <vt:lpstr>بدفهمی­های رایج در مبحث اعداد اعشاری  دانش آموزان گاهی فکر می کنند:</vt:lpstr>
      <vt:lpstr>بدفهمی در جمع و تفریق اعداد اعشاری:</vt:lpstr>
      <vt:lpstr>بدفهمی در ضرب اعداد اعشاری:</vt:lpstr>
      <vt:lpstr>بدفهمی های دانش آموزان در مفهوم عدد اعشاری:</vt:lpstr>
      <vt:lpstr>بد فهمی دانش آموزان در عملیات روی اعداد اعشاری</vt:lpstr>
      <vt:lpstr>بدفهمی در مقایسه اعداد اعشاری:</vt:lpstr>
      <vt:lpstr>فعالیت چالشی ساخت عدد اعشاری: </vt:lpstr>
      <vt:lpstr>چالش فعالیت تقسیم عدد اعشاری بر عدد طبیعی:</vt:lpstr>
      <vt:lpstr>دست ورزی:</vt:lpstr>
      <vt:lpstr>والسلام</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bayat</dc:creator>
  <cp:lastModifiedBy>asef</cp:lastModifiedBy>
  <cp:revision>18</cp:revision>
  <dcterms:created xsi:type="dcterms:W3CDTF">2016-07-26T20:42:16Z</dcterms:created>
  <dcterms:modified xsi:type="dcterms:W3CDTF">2021-11-08T20:04:59Z</dcterms:modified>
</cp:coreProperties>
</file>