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1" r:id="rId2"/>
    <p:sldId id="435" r:id="rId3"/>
    <p:sldId id="498" r:id="rId4"/>
    <p:sldId id="497" r:id="rId5"/>
    <p:sldId id="461" r:id="rId6"/>
    <p:sldId id="462" r:id="rId7"/>
    <p:sldId id="463" r:id="rId8"/>
    <p:sldId id="464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99" r:id="rId27"/>
    <p:sldId id="378" r:id="rId28"/>
    <p:sldId id="484" r:id="rId29"/>
    <p:sldId id="500" r:id="rId30"/>
    <p:sldId id="440" r:id="rId31"/>
    <p:sldId id="441" r:id="rId32"/>
    <p:sldId id="501" r:id="rId33"/>
    <p:sldId id="503" r:id="rId34"/>
    <p:sldId id="505" r:id="rId35"/>
    <p:sldId id="504" r:id="rId36"/>
    <p:sldId id="507" r:id="rId37"/>
    <p:sldId id="506" r:id="rId38"/>
    <p:sldId id="438" r:id="rId39"/>
    <p:sldId id="489" r:id="rId40"/>
    <p:sldId id="508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4E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4660"/>
  </p:normalViewPr>
  <p:slideViewPr>
    <p:cSldViewPr>
      <p:cViewPr varScale="1">
        <p:scale>
          <a:sx n="66" d="100"/>
          <a:sy n="66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B17C-AAED-447F-98F1-83DF9B78E453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ECEC3-E71A-4140-9682-CEC8DDFDF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WORK BAHMAN\Eghtedare\power\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670808"/>
            <a:ext cx="82581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348880"/>
            <a:ext cx="6912768" cy="2016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773-9596-4874-ABF6-86F0446AE1C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7D04-9FFF-4938-941C-FD8367FB21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D:\WORK\WORK BAHMAN\Eghtedare\power\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13881"/>
            <a:ext cx="3077341" cy="34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cer\Desktop\Noorang 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85827"/>
            <a:ext cx="751926" cy="195501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01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WORK BAHMAN\Eghtedare\power\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566863"/>
            <a:ext cx="85439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348880"/>
            <a:ext cx="6336704" cy="21602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AF44-4918-4D2B-B7EA-5B6F0473212F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5404-566D-496B-80EF-BA13F77C53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Acer\Desktop\Noorang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85827"/>
            <a:ext cx="751926" cy="195501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5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../../media/&#1705;&#1604;&#1740;&#1662;%20&#1607;&#1575;&#1740;%20&#1605;&#1606;&#1578;&#1582;&#1576;%20&#1575;&#1585;&#1583;&#1608;&#1740;%20&#1591;&#1604;&#1740;&#1593;&#1607;%20&#1581;&#1705;&#1605;&#1578;/&#1705;&#1604;&#1740;&#1662;%20&#1607;&#1575;&#1740;%20&#1606;&#1607;&#1575;&#1740;&#1740;/02.mp4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../media/&#1705;&#1604;&#1740;&#1662;%20&#1607;&#1575;&#1740;%20&#1605;&#1606;&#1578;&#1582;&#1576;%20&#1575;&#1585;&#1583;&#1608;&#1740;%20&#1591;&#1604;&#1740;&#1593;&#1607;%20&#1581;&#1705;&#1605;&#1578;/&#1705;&#1604;&#1740;&#1662;%20&#1607;&#1575;&#1740;%20&#1606;&#1607;&#1575;&#1740;&#1740;/03.MP4" TargetMode="External"/><Relationship Id="rId2" Type="http://schemas.openxmlformats.org/officeDocument/2006/relationships/hyperlink" Target="../../media/&#1705;&#1604;&#1740;&#1662;%20&#1607;&#1575;&#1740;%20&#1605;&#1606;&#1578;&#1582;&#1576;%20&#1575;&#1585;&#1583;&#1608;&#1740;%20&#1591;&#1604;&#1740;&#1593;&#1607;%20&#1581;&#1705;&#1605;&#1578;/&#1705;&#1604;&#1740;&#1662;%20&#1607;&#1575;&#1740;%20&#1606;&#1607;&#1575;&#1740;&#1740;/04.flv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../media/&#1705;&#1604;&#1740;&#1662;%20&#1607;&#1575;&#1740;%20&#1605;&#1606;&#1578;&#1582;&#1576;%20&#1575;&#1585;&#1583;&#1608;&#1740;%20&#1591;&#1604;&#1740;&#1593;&#1607;%20&#1581;&#1705;&#1605;&#1578;/&#1705;&#1604;&#1740;&#1662;%20&#1607;&#1575;&#1740;%20&#1606;&#1607;&#1575;&#1740;&#1740;/06.mpg" TargetMode="External"/><Relationship Id="rId2" Type="http://schemas.openxmlformats.org/officeDocument/2006/relationships/hyperlink" Target="../../media/&#1705;&#1604;&#1740;&#1662;%20&#1607;&#1575;&#1740;%20&#1605;&#1606;&#1578;&#1582;&#1576;%20&#1575;&#1585;&#1583;&#1608;&#1740;%20&#1591;&#1604;&#1740;&#1593;&#1607;%20&#1581;&#1705;&#1605;&#1578;/&#1705;&#1604;&#1740;&#1662;%20&#1607;&#1575;&#1740;%20&#1606;&#1607;&#1575;&#1740;&#1740;/05.mp4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sli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E4CA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555875" y="1695450"/>
          <a:ext cx="4040188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4" imgW="5628571" imgH="4780952" progId="">
                  <p:embed/>
                </p:oleObj>
              </mc:Choice>
              <mc:Fallback>
                <p:oleObj name="Clip" r:id="rId4" imgW="5628571" imgH="478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695450"/>
                        <a:ext cx="4040188" cy="366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971800"/>
            <a:ext cx="6324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8. امید آمریکا به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الگوی نامطلوب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مصرف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در ایران!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971800"/>
            <a:ext cx="6324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9. امید آمریکا به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الگوی نامطلوب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تولید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در ایران!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971800"/>
            <a:ext cx="6781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10. امید آمریکا به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الگوی نامطلوب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مدیریت اقتصادی 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در ایران!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971800"/>
            <a:ext cx="6781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13. دو رکن اقتصاد مقاومتی: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الف. تقویت تولید ملی، ب. فرهنگ جهادی،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971800"/>
            <a:ext cx="6781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14. اقتصاد مقاومتی یعنی اصلاح از درون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15. در حد امکان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کالای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خارجی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مصرف نکنیم!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18. جهاد تولید کننده: </a:t>
            </a:r>
          </a:p>
          <a:p>
            <a:pPr rtl="1"/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تولید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بیشتر با </a:t>
            </a:r>
            <a:r>
              <a:rPr lang="fa-IR" sz="3300" b="1" dirty="0" smtClean="0">
                <a:solidFill>
                  <a:srgbClr val="00B050"/>
                </a:solidFill>
                <a:cs typeface="B Titr" pitchFamily="2" charset="-78"/>
              </a:rPr>
              <a:t>کیفیت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بالاتر و </a:t>
            </a:r>
            <a:r>
              <a:rPr lang="fa-IR" sz="3300" b="1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قیمت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کمتر!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21. کالاهای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خارجی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مورد نیاز را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در </a:t>
            </a:r>
            <a:r>
              <a:rPr lang="fa-IR" sz="3300" b="1" dirty="0" smtClean="0">
                <a:solidFill>
                  <a:srgbClr val="92D050"/>
                </a:solidFill>
                <a:cs typeface="B Titr" pitchFamily="2" charset="-78"/>
              </a:rPr>
              <a:t>داخل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تولید کنیم!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22. </a:t>
            </a:r>
            <a:r>
              <a:rPr lang="fa-IR" sz="3300" b="1" dirty="0" smtClean="0">
                <a:solidFill>
                  <a:srgbClr val="00B050"/>
                </a:solidFill>
                <a:cs typeface="B Titr" pitchFamily="2" charset="-78"/>
              </a:rPr>
              <a:t>نفت و گاز</a:t>
            </a:r>
            <a:r>
              <a:rPr lang="fa-IR" sz="3300" b="1" dirty="0" smtClean="0">
                <a:solidFill>
                  <a:srgbClr val="92D050"/>
                </a:solidFill>
                <a:cs typeface="B Titr" pitchFamily="2" charset="-78"/>
              </a:rPr>
              <a:t>، 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یکی از ابزارهای قدرت اقتصادی ج.ا. ایران!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آن را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خام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نفروشیم!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25. </a:t>
            </a:r>
            <a:r>
              <a:rPr lang="fa-IR" sz="3300" b="1" dirty="0" smtClean="0">
                <a:solidFill>
                  <a:srgbClr val="C00000"/>
                </a:solidFill>
                <a:cs typeface="B Titr" pitchFamily="2" charset="-78"/>
              </a:rPr>
              <a:t>توان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توسعه </a:t>
            </a:r>
            <a:r>
              <a:rPr lang="fa-IR" sz="3300" b="1" dirty="0" smtClean="0">
                <a:solidFill>
                  <a:srgbClr val="00B050"/>
                </a:solidFill>
                <a:cs typeface="B Titr" pitchFamily="2" charset="-78"/>
              </a:rPr>
              <a:t>همه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صنایع را داریم!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362200"/>
            <a:ext cx="6858000" cy="1981200"/>
          </a:xfrm>
        </p:spPr>
        <p:txBody>
          <a:bodyPr>
            <a:normAutofit/>
          </a:bodyPr>
          <a:lstStyle/>
          <a:p>
            <a:pPr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sz="5000" dirty="0" smtClean="0">
                <a:cs typeface="B Titr" pitchFamily="2" charset="-78"/>
              </a:rPr>
              <a:t>تقویت تولید ملی: </a:t>
            </a:r>
            <a:br>
              <a:rPr lang="fa-IR" sz="5000" dirty="0" smtClean="0">
                <a:cs typeface="B Titr" pitchFamily="2" charset="-78"/>
              </a:rPr>
            </a:br>
            <a:r>
              <a:rPr lang="fa-IR" sz="5000" dirty="0" smtClean="0">
                <a:cs typeface="B Titr" pitchFamily="2" charset="-78"/>
              </a:rPr>
              <a:t>ضرورت و الزامات</a:t>
            </a:r>
            <a:endParaRPr lang="fa-IR" sz="5000" b="1" dirty="0" smtClean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5181600"/>
            <a:ext cx="5410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91200" y="533400"/>
            <a:ext cx="3276600" cy="1066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ranNastaliq" pitchFamily="18" charset="0"/>
              <a:ea typeface="+mn-ea"/>
              <a:cs typeface="IranNastaliq" pitchFamily="18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ranNastaliq" pitchFamily="18" charset="0"/>
                <a:ea typeface="+mn-ea"/>
                <a:cs typeface="IranNastaliq" pitchFamily="18" charset="0"/>
              </a:rPr>
              <a:t>اقتصاد مقاومتی؛</a:t>
            </a:r>
          </a:p>
        </p:txBody>
      </p:sp>
    </p:spTree>
    <p:extLst>
      <p:ext uri="{BB962C8B-B14F-4D97-AF65-F5344CB8AC3E}">
        <p14:creationId xmlns:p14="http://schemas.microsoft.com/office/powerpoint/2010/main" val="19191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26. در کشاورزی </a:t>
            </a:r>
            <a:r>
              <a:rPr lang="fa-IR" sz="3300" b="1" dirty="0" smtClean="0">
                <a:solidFill>
                  <a:srgbClr val="C00000"/>
                </a:solidFill>
                <a:cs typeface="B Titr" pitchFamily="2" charset="-78"/>
              </a:rPr>
              <a:t>خودکفا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و </a:t>
            </a:r>
            <a:r>
              <a:rPr lang="fa-IR" sz="3300" b="1" dirty="0" smtClean="0">
                <a:solidFill>
                  <a:srgbClr val="C00000"/>
                </a:solidFill>
                <a:cs typeface="B Titr" pitchFamily="2" charset="-78"/>
              </a:rPr>
              <a:t>صادر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کننده باشیم، نه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وارد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کننده!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32. هر </a:t>
            </a:r>
            <a:r>
              <a:rPr lang="fa-IR" sz="3300" b="1" dirty="0" smtClean="0">
                <a:solidFill>
                  <a:srgbClr val="FF0000"/>
                </a:solidFill>
                <a:cs typeface="B Titr" pitchFamily="2" charset="-78"/>
              </a:rPr>
              <a:t>جوان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ایرانی یک </a:t>
            </a:r>
            <a:r>
              <a:rPr lang="fa-IR" sz="3300" b="1" dirty="0" smtClean="0">
                <a:solidFill>
                  <a:srgbClr val="00B050"/>
                </a:solidFill>
                <a:cs typeface="B Titr" pitchFamily="2" charset="-78"/>
              </a:rPr>
              <a:t>کارآفرین!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32. </a:t>
            </a:r>
            <a:r>
              <a:rPr lang="fa-IR" sz="3300" b="1" dirty="0" smtClean="0">
                <a:solidFill>
                  <a:srgbClr val="00B050"/>
                </a:solidFill>
                <a:cs typeface="B Titr" pitchFamily="2" charset="-78"/>
              </a:rPr>
              <a:t>دولت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و </a:t>
            </a:r>
            <a:r>
              <a:rPr lang="fa-IR" sz="3300" b="1" dirty="0" smtClean="0">
                <a:solidFill>
                  <a:srgbClr val="002060"/>
                </a:solidFill>
                <a:cs typeface="B Titr" pitchFamily="2" charset="-78"/>
              </a:rPr>
              <a:t>مجلس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از توان فکری </a:t>
            </a:r>
            <a:r>
              <a:rPr lang="fa-IR" sz="3300" b="1" dirty="0" smtClean="0">
                <a:solidFill>
                  <a:srgbClr val="C00000"/>
                </a:solidFill>
                <a:cs typeface="B Titr" pitchFamily="2" charset="-78"/>
              </a:rPr>
              <a:t>10 میلیون دانشگاهی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 استفاده کنند! 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41. از ظرفیت </a:t>
            </a:r>
            <a:r>
              <a:rPr lang="fa-IR" sz="3300" b="1" dirty="0" smtClean="0">
                <a:solidFill>
                  <a:srgbClr val="C00000"/>
                </a:solidFill>
                <a:cs typeface="B Titr" pitchFamily="2" charset="-78"/>
              </a:rPr>
              <a:t>کشورهای همسایه 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استفاده کنیم!           </a:t>
            </a:r>
          </a:p>
          <a:p>
            <a:pPr rtl="1"/>
            <a:r>
              <a:rPr lang="fa-IR" sz="2500" b="1" dirty="0" smtClean="0">
                <a:solidFill>
                  <a:schemeClr val="tx1"/>
                </a:solidFill>
                <a:cs typeface="B Titr" pitchFamily="2" charset="-78"/>
              </a:rPr>
              <a:t>(15 کشور با فرهنگ نزدیک)</a:t>
            </a:r>
            <a:endParaRPr lang="en-US" sz="25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42. </a:t>
            </a:r>
            <a:r>
              <a:rPr lang="fa-IR" sz="3300" b="1" dirty="0" smtClean="0">
                <a:solidFill>
                  <a:srgbClr val="C00000"/>
                </a:solidFill>
                <a:cs typeface="B Titr" pitchFamily="2" charset="-78"/>
              </a:rPr>
              <a:t>دیپلماسی اقتصادی </a:t>
            </a:r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خود را تقویت کنیم!           </a:t>
            </a: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819400"/>
            <a:ext cx="6781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....</a:t>
            </a: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7" name="Oval 6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 می توانیم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905000"/>
            <a:ext cx="8839200" cy="4800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81200" y="2133600"/>
            <a:ext cx="5334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انواع عملیات در طراحی نظام اقتصاد مقاومتی</a:t>
            </a:r>
            <a:endParaRPr lang="en-US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4" name="Straight Arrow Connector 53"/>
          <p:cNvCxnSpPr>
            <a:stCxn id="53" idx="2"/>
            <a:endCxn id="55" idx="0"/>
          </p:cNvCxnSpPr>
          <p:nvPr/>
        </p:nvCxnSpPr>
        <p:spPr>
          <a:xfrm>
            <a:off x="4648200" y="2819400"/>
            <a:ext cx="2133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876800" y="3733800"/>
            <a:ext cx="38100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برنامه ریزی اقتصادی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57200" y="3733800"/>
            <a:ext cx="36576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2. برنامه ریزی فرهنگی</a:t>
            </a:r>
          </a:p>
        </p:txBody>
      </p:sp>
      <p:cxnSp>
        <p:nvCxnSpPr>
          <p:cNvPr id="57" name="Straight Arrow Connector 56"/>
          <p:cNvCxnSpPr>
            <a:stCxn id="53" idx="2"/>
            <a:endCxn id="56" idx="0"/>
          </p:cNvCxnSpPr>
          <p:nvPr/>
        </p:nvCxnSpPr>
        <p:spPr>
          <a:xfrm flipH="1">
            <a:off x="2286000" y="2819400"/>
            <a:ext cx="23622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Bent-Up Arrow 69"/>
          <p:cNvSpPr/>
          <p:nvPr/>
        </p:nvSpPr>
        <p:spPr>
          <a:xfrm rot="5400000" flipV="1">
            <a:off x="7581900" y="4991100"/>
            <a:ext cx="12954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4953000" y="5486400"/>
            <a:ext cx="3048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رکن1: تقویت تولید ملی</a:t>
            </a:r>
          </a:p>
        </p:txBody>
      </p:sp>
      <p:sp>
        <p:nvSpPr>
          <p:cNvPr id="72" name="Bent-Up Arrow 71"/>
          <p:cNvSpPr/>
          <p:nvPr/>
        </p:nvSpPr>
        <p:spPr>
          <a:xfrm rot="5400000">
            <a:off x="114300" y="4991100"/>
            <a:ext cx="1295400" cy="4572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990600" y="5486400"/>
            <a:ext cx="3657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رکن2: تقویت فرهنگ جهادی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28600" y="3048000"/>
            <a:ext cx="8686800" cy="3200400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458200" cy="685800"/>
          </a:xfr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/>
            <a:r>
              <a:rPr lang="fa-IR" sz="2600" b="1" dirty="0" smtClean="0">
                <a:solidFill>
                  <a:schemeClr val="tx1"/>
                </a:solidFill>
                <a:cs typeface="B Titr" pitchFamily="2" charset="-78"/>
              </a:rPr>
              <a:t>رهیافت اقتصادی ج.ا. ایران  جهت تحقق اهداف اقتصادی انقلاب اسلامی</a:t>
            </a:r>
            <a:endParaRPr lang="en-US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400" y="228600"/>
            <a:ext cx="3581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 چیست؟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1295400"/>
            <a:ext cx="3124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خارجی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51" name="Straight Arrow Connector 50"/>
          <p:cNvCxnSpPr>
            <a:stCxn id="69" idx="0"/>
            <a:endCxn id="26" idx="2"/>
          </p:cNvCxnSpPr>
          <p:nvPr/>
        </p:nvCxnSpPr>
        <p:spPr>
          <a:xfrm flipH="1" flipV="1">
            <a:off x="7124700" y="2057400"/>
            <a:ext cx="381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1"/>
            <a:endCxn id="45" idx="3"/>
          </p:cNvCxnSpPr>
          <p:nvPr/>
        </p:nvCxnSpPr>
        <p:spPr>
          <a:xfrm flipH="1" flipV="1">
            <a:off x="4876800" y="1562100"/>
            <a:ext cx="685800" cy="1143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715000" y="3124200"/>
            <a:ext cx="2895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انواع خصومت های اقتصادی معاصر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(1388 به بعد)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62600" y="5562600"/>
            <a:ext cx="3200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خصومت های اقتصادی داخلی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9" name="Straight Arrow Connector 38"/>
          <p:cNvCxnSpPr>
            <a:stCxn id="69" idx="2"/>
            <a:endCxn id="35" idx="0"/>
          </p:cNvCxnSpPr>
          <p:nvPr/>
        </p:nvCxnSpPr>
        <p:spPr>
          <a:xfrm>
            <a:off x="7162800" y="44196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7200" y="1295400"/>
            <a:ext cx="441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طراحی و اجرا در خارج از کشور (تحریم و ...)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2133600"/>
            <a:ext cx="42672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بنزین؛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بانکی؛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نفتی؛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کالایی (دارویی- تجهیزات و ...)؛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تکنولوژی؛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تحریم حمل و نقل (بیمه و کشتیرانی و ...)؛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7" name="Straight Arrow Connector 16"/>
          <p:cNvCxnSpPr>
            <a:stCxn id="45" idx="2"/>
            <a:endCxn id="16" idx="0"/>
          </p:cNvCxnSpPr>
          <p:nvPr/>
        </p:nvCxnSpPr>
        <p:spPr>
          <a:xfrm>
            <a:off x="2667000" y="18288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3400" y="4114800"/>
            <a:ext cx="1600200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اهداف عملیاتی تحریم ها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95400" y="38100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3"/>
            <a:endCxn id="34" idx="1"/>
          </p:cNvCxnSpPr>
          <p:nvPr/>
        </p:nvCxnSpPr>
        <p:spPr>
          <a:xfrm>
            <a:off x="2133600" y="44958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514600" y="3886200"/>
            <a:ext cx="3048000" cy="1219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- تورم شدید</a:t>
            </a:r>
          </a:p>
          <a:p>
            <a:pPr algn="r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- بیکاری شدید</a:t>
            </a:r>
          </a:p>
          <a:p>
            <a:pPr algn="r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- کمبود کالا (قحطی)</a:t>
            </a:r>
            <a:endParaRPr lang="en-US" sz="22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2590800" y="4038600"/>
            <a:ext cx="137160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2590800" y="4419600"/>
            <a:ext cx="114300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2590800" y="4724400"/>
            <a:ext cx="60960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" y="5486400"/>
            <a:ext cx="16002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اهداف نهایی تحریم ها</a:t>
            </a:r>
            <a:endParaRPr lang="en-US" sz="22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3" name="Straight Arrow Connector 22"/>
          <p:cNvCxnSpPr>
            <a:stCxn id="29" idx="2"/>
            <a:endCxn id="22" idx="0"/>
          </p:cNvCxnSpPr>
          <p:nvPr/>
        </p:nvCxnSpPr>
        <p:spPr>
          <a:xfrm>
            <a:off x="1333500" y="4876800"/>
            <a:ext cx="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2133600" y="59436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38400" y="5410200"/>
            <a:ext cx="3048000" cy="99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تغییر رفتار نظام (کوتاه مدت)</a:t>
            </a:r>
          </a:p>
          <a:p>
            <a:pPr algn="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- تغییر ساختار نظام (میان مدت)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7" name="Rectangle 26">
            <a:hlinkClick r:id="rId2" action="ppaction://hlinkfile"/>
          </p:cNvPr>
          <p:cNvSpPr/>
          <p:nvPr/>
        </p:nvSpPr>
        <p:spPr>
          <a:xfrm>
            <a:off x="1981200" y="6553200"/>
            <a:ext cx="685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ش 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" y="228600"/>
            <a:ext cx="8305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مقاومتی و دشمن شناسی: نقشه خصومت های اقتصادی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3800" name="AutoShape 8" descr="data:image/jpeg;base64,/9j/4AAQSkZJRgABAQAAAQABAAD/2wCEAAkGBxQSEhQUExQVFRUUFBcWFBQUGBQXFxQVFRQWFxUWFxQYHSggGBolHBQVITEhJSkrLi4uFx8zODMsNygtLisBCgoKDg0OFxAQGSsaHBwrLCwsLCw3LCwsLCwsLCwsLCwsLCwtKywrLDcrLCssKywsLCwsLCwrKyssLCwrOCwrLP/AABEIAKAAoAMBIgACEQEDEQH/xAAcAAABBQEBAQAAAAAAAAAAAAAFAQIDBAYABwj/xAA/EAABAwEEBwQHBgUFAQAAAAABAAIDEQQSITEFBhNBUWGRInGBoRQjMlKxwdEHQkNT4fAVFjNygiRikqLxY//EABgBAAMBAQAAAAAAAAAAAAAAAAABAgME/8QAKBEAAgIBAwIGAgMAAAAAAAAAAAECEQMSIVETMRRBYZHh8ASBInGh/9oADAMBAAIRAxEAPwDzAhIE4ppXOdAhXLlwQI4JClXFACJCnJpQDOCddTQrMFne/wBkV5nAKqJsrlqaiJ0RMdwHiqrrG8GhaT3Y/BILIU0qRzUwhBRwXJUgQI4pCuK5ACOKbVSXaovZNWZZYWyxFr7znM2YqHXmBpcMcCaPblxWqxtqyHKgcmlPokosDUYuTrq4tTENC5ycGri1AxpRjQWj2yAlwqMh80HurX6BYBG0VHFS2NLcr2vV6PAgkY4jkickAjY0NoKigIG4eOCrWm04g0rXdy3JlrJmAG4d3lxTVkS7jrSQAKElBrY6u8+f0V22wloGQG4YefDxVJoND2sOQqSf7imSwbM43hT6pbRZy3HdxV+xWIudV1ac6KxbaULN+7kmJNoAJFI9qZRBoNK5KQkQIc2Simjt8jRRr3NGODXOAxpXAHfQdBwVdIrU5LzJcUEm2R53FPZo555Ig3SDDvTXW9vNSoi1kMei/ePRNdozE9rBLJpIf+qCa3vuFzRgDSuYqjSLUytNFdNFGoxMXGpUilmqdiIk6yua4U3Fp7xghy18coMYc7CgGKllJWW9HaMdNCXMu3yaUdw71JYtWJK0kfT+3hwRPU3tMcB900w6rQuhpn8lDk7NoQTVmfl0BEBkTQb6qg6wsGAAwWltENRx6D4BBrdHcYajEqbZTjFGZ0gLgLhvKBSOJdeOdD5Ilpm0fD5oTES9zWClXccgKUqTuC3j2OOa3K8zqknimKa1RhriA4OG4jeoUFDSkolXIAauSkJECDerNhbJFaWEdtsd5h4FpNVmdo47ytpoQbDSLmHJz3M8HV+oWet9m2csjD915HmVonSM9Img9HibaA1q1hc3vGaMautv2O1Rbxdkb4Vqo9UpA21Mrk6rT4hXtW2bO2SwnJ19nXJK7BqjMRqUJHxXXOb7pI6JwUs1XYatDBbaQ5VN3LuWfCt2OYA0d7KllJmo0Va5Yoi2L2r5LuZNQMe4K3o7WGdzgJWirj2TXCorgrGgNm4OeK+tAqBiLzLwLgd1a+Su2PR0e1bhUg3t2FOXio2NIJ1sAtJaemFQzAjhv8UMZpCVwq+9iN6MljNtI32auJFcc/gFJJs4wakVIpTH5hG1DaldmYtZvtoBU8RkD3/IKho6zkva0Nq5zqeAzrwH0Ry32q+QQKAYfoquj7WyAve7O4Q0canH4Kk9jNreyjp4t2tG5NAA8zXzQ5PnlL3Fzs3Gp7ymFNEsRIuSpiESFKU4ODRePgE0rJbo0WtZuWqOYZPa147xSqh1zipab4yla148RipdO+ssVll3srGfKiXWMX7JZJRuDoz4EUTJQDsktx7HD7rgehWg047Y29koyfcf1pVZgrRaym/Z7LNvoWHvFKJIcirrVZ7lrkpk43h/kKoajmtvbZZpvfjunvas6XlOmwUkiQFRyycEwpWRF2QTUORObZ6Hq+NnFjk67I3uc0EjqPNWNG6SfEJHgAkmh4howz4ZoIzWEMhjj2ZJa1oLiaUpnQDPyVgQBzTI15beIoWnKm4rJxpnRjnaorOtrpJMWAdut7fTgPJTWlxcMTWiqytdU+tAHIYnx3KW/RmJqa5/ok0XbKttcKgDIKkyEPcQcrpqrUralHdXNAmV1DgN5+AVxRjNnn4BBLTmCR0TyjOutjENqcwGtGtOVM6oTHQhW42ZKfJGuUpg4KJzSM1FF2jmtqQOvdvSxRbV9Bl8kwmgwzOAVqxsIIa3EnMcVpVIybthnRPrbBaI98ZDx51UmjfXaOnZvie147jWqraiTDaPjOUsbm+NKj4qxqT/AFZoD+JG9viK0+CkZmmnBaSzDa6OlbvhkDh3FZ2l0kcCQtFqe6+Z4j+JEeoxS8y32Bts0hessEW9r3mvIgYIY0VwTa7uB+as2JvtHgPitF2MmTRWMZux5KxllguGQ7kgTAZIjuo7HPnMTcQ9jnFpyqzEdxxQZwWo+ylldIt5RSH4KXuhxdOy3b4WRO9ZHdJyvUxpnTig0toa91ARya3Feia7vBeIGNa7sh8l6hDL3sNANcTQkncAOKEWDYPla2RjYiAAwtNQTweaCinp+Zq8oM0XoQuNXDDf9Bx716Bq9onCtKA4AcArFj0A+ovig4BFtKyCCzTSUwZG4+SKIbs+edfLQJbdaHNxaH3W9zAGnzBQONWXuJJLsS4knvJqT1TWxY18loiBzVIeCQJCUMCxo+zRX6yB1N1DgDzG8LZWOGNo9WGgHeN/isMJFJBpZ8LhdxH3mnIj5HmsM2Jy3TNcc1F7g7Qdq2crHcHD9UdEno+kQ7cXh3g5GIdUI7Ta6MeGRjE3czwA+qg1/wBFbOVpYalraHwyVuS3FoaAWtFl2VrlaMr1R3HFLqxaNnaozxddPccFf11bf9HmH4kQqebcCgDCQQ4bjVJjXYm0/ZtnaJWcHmncUtiHYJ4lS602jaWlzhvDepaKpKXQBuHxWiMhb2A7gnMTHJ7UwHFbn7HrL/qZp3ezFFd73PoQB5dViCF7B9kNk2NgknNDtpLzQdxZVoPz8EVYDNOaO2dovDtySP8AWHdU038GgeKEar6Bdapnl2TTTHEVNcTyAGS0ukLxqWk1z7zmfl1RHUGAs2g4tYehdRatUiU7YXs7DZIwHOL2CgaD7QHfvHJA/tO0u1mjnlhB21Gg8iRX981p7cy85jeZcfBeZfbdagBBC3AdpxA5U3dFgWeSBcD5Lkj8cOPw3qhDshz+v7HRV2vVqXJUA7FCAstO/cPiqkhrirD8AB4qs5AHoNgtTIH9gVLg2hEt4mpYCa3cB2vLfuSXScctwvaw7RrnFwmqDdbE6603BV3rSCOLVV0rNPHEZGWuRxFwOjJbeZf2pN7IkARjGgxJVxkcpjY426QAta4isdQKVmzyIrGGnfXHJYeGyenv8G/WiNZY22qOKIREBjnNDXSEOa8wtlIqGGrcQPNVoNDWXZzuIpsCBjLhQucBedcwPZy+CvXJAC11vLXN9p5LXNDTtLry0Ct2kYOZre3bxtkmtDhMXWqVjopbjYi5hc8UJJvZYAAmlajKuCT/AB8z4+/oXVxodZNDWaR+MTxR0QPrg67tHEEEBtK1bhQ4g1wViPRlldZxM4Oa5zrjWbSoc807IfdoT3V4K46yvqR/EZG3facSwjG/dwHs+xxNa5iiyM2sFra4tM0rS0kEEgkUNKEgUwpuwR4bNLs17/AdXGvILmx2Y3KNNCWtcdr7LiBeZQMxeCaUUrtGxNIa5t2pcL5mNxtyTZ1ebmAJ8yBzQEax2r8+TqE7+Y7VT+vJ1VeGzcr3+BLJj4NDBo6zu9IwxgjL6CWpdRgfldqBjn9Ud0ZrcYbK2BjWhsTaxtvhxkoZbxDrvapcBP8AcsHDp+1Or/qJOo4qRmnbWXEC0Pwpiab0dDN6e/wPXDg3H82uLmtIZRxaLzX3myXnhvqiG9qhcK8MEQ1Z1vmcIjG2ICet6j75ZcYHUwbn2+WS84/j1roCZ3ccaYeHHFK7Ttr/ADnYDjwQ8Odrv/vwJSx8Hos/2jTtkN5kTe2GBznXQW3pxXFv/wAP+x4Y53WPS0dskc+0AVY0+zJduVEt1jwW9l5MI4+1yxyx1ntI/FfhzSzax2kU9dIDyP75JdDL9fwPVAvvs1nAcbtLklxwM2IAv4kBta9jAc1oLDqhC+/eDm3XFguvLu8kFopuWN/mK1fnydQuGsNp/Pk6hTP8fPWzr7/Q1PHwXtZtXJbMC4duP3wMv7hu78llLPiQOKOu1gtP58nUfRUrKwOOLg3fW6M+i1xrJFVPcWhTlUCC1S8FVC0o0LXZesxlbtD6qrYoLxaZpHA5YZUwG9Eo9SpHUuud2pLgvQgDBzQTeDyK0deAGYaTVaU+DNxrZspsbYTQG+0VZW6Ob7+JB/2KI2OxEYulvXASaffuvw9n3rmGXAocLPJ+W/wBPwXFjhmx/wDxcuz+PJjT4K8dkA4J3ow5KQvpnUd4ouE7eI6p3HkNL4I/ReQSmz8lO2ZvFPvNU2uQS9CmYSlMfLzVsgJNmErQ0mUzCOB6j6JuyHB3krwgXGzngVDkuSqZRuc3Dw/VKGn3ndD9VfFldwK70R3B3Qpa1yVpfBQEfPyKildUop6OeaaLHXcpc1yNQb8gcBUJ4CIt0cfdTho53ulS8i5LWJg66lZUZYIn/DzwPRKLAefRZvKjaGNrcrQ6QlGzY6R2zjkEjW0a646vac0OBpmcMq7ldfpTaVdLPOXgSNbQR/05GtaWijABW60bsPd313Q80hgU9Uropit05KK9nyA+AXDTzuCouYeJ6lc2vErHShamXBp0/wC7qn/x79lUGtPH4LqHlzqAlpQ9Ui+NMMObWHva1KNIxHONnQBDCTwHRJTkOn6o0IOowr6XAfw2/vuT2vs5+5TxKCkD3B1p8krWD3SP8v0Q4D6noGxFZzleHc4pRZYvfeP8gfiEGEY59QlMY95w8/mlofIalwGPQ27pJOjSPJJ6Gd03Vh+qEtZwef8Ailoff61RofI9S4DHor90rfEEfVJ6PL7zD4n5hCWyPGUg6kfNPE0nEFLSx6kE9hNndae4hKRKM4z4EIcLXKNykbpOQfdKTi+B6kXvSJBnHIO698kx+kDTHaDvvD4qBumnDMEeBUrdYT+6/NKnwGpcjRbmn7x6g/Jd6QPeA/x/VSjTTXZgHvDSnOt0JzjZ0p8EX6D/A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76200" y="0"/>
            <a:ext cx="6248400" cy="3810000"/>
            <a:chOff x="76200" y="0"/>
            <a:chExt cx="6248400" cy="3810000"/>
          </a:xfrm>
        </p:grpSpPr>
        <p:sp>
          <p:nvSpPr>
            <p:cNvPr id="28" name="Rectangle 27"/>
            <p:cNvSpPr/>
            <p:nvPr/>
          </p:nvSpPr>
          <p:spPr>
            <a:xfrm>
              <a:off x="76200" y="0"/>
              <a:ext cx="6248400" cy="381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fa-IR" sz="3000" dirty="0" smtClean="0">
                <a:solidFill>
                  <a:schemeClr val="tx1"/>
                </a:solidFill>
                <a:cs typeface="B Baran" pitchFamily="2" charset="-78"/>
              </a:endParaRPr>
            </a:p>
            <a:p>
              <a:pPr algn="ctr" rtl="1"/>
              <a:endParaRPr lang="fa-IR" sz="3000" dirty="0" smtClean="0">
                <a:solidFill>
                  <a:schemeClr val="tx1"/>
                </a:solidFill>
                <a:cs typeface="B Baran" pitchFamily="2" charset="-78"/>
              </a:endParaRPr>
            </a:p>
            <a:p>
              <a:pPr algn="ctr" rtl="1"/>
              <a:endParaRPr lang="fa-IR" sz="3000" dirty="0" smtClean="0">
                <a:solidFill>
                  <a:schemeClr val="tx1"/>
                </a:solidFill>
                <a:cs typeface="B Baran" pitchFamily="2" charset="-78"/>
              </a:endParaRPr>
            </a:p>
            <a:p>
              <a:pPr algn="r" rtl="1"/>
              <a:r>
                <a:rPr lang="fa-IR" sz="3000" dirty="0" smtClean="0">
                  <a:solidFill>
                    <a:schemeClr val="tx1"/>
                  </a:solidFill>
                  <a:cs typeface="B Baran" pitchFamily="2" charset="-78"/>
                </a:rPr>
                <a:t>                         </a:t>
              </a:r>
            </a:p>
            <a:p>
              <a:pPr algn="r" rtl="1"/>
              <a:r>
                <a:rPr lang="fa-IR" sz="3000" dirty="0" smtClean="0">
                  <a:solidFill>
                    <a:schemeClr val="tx1"/>
                  </a:solidFill>
                  <a:cs typeface="B Baran" pitchFamily="2" charset="-78"/>
                </a:rPr>
                <a:t>سناتور ملعون آمریکایی، </a:t>
              </a:r>
              <a:r>
                <a:rPr lang="fa-IR" sz="3000" b="1" dirty="0" smtClean="0">
                  <a:solidFill>
                    <a:schemeClr val="tx1"/>
                  </a:solidFill>
                  <a:cs typeface="B Baran" pitchFamily="2" charset="-78"/>
                </a:rPr>
                <a:t>مارک استیون کرک</a:t>
              </a:r>
              <a:r>
                <a:rPr lang="fa-IR" sz="3000" dirty="0" smtClean="0">
                  <a:solidFill>
                    <a:schemeClr val="tx1"/>
                  </a:solidFill>
                  <a:cs typeface="B Baran" pitchFamily="2" charset="-78"/>
                </a:rPr>
                <a:t>، از طراحان اصلی تحریم ها:</a:t>
              </a:r>
            </a:p>
            <a:p>
              <a:pPr algn="r" rtl="1"/>
              <a:endParaRPr lang="fa-IR" sz="1500" dirty="0" smtClean="0">
                <a:solidFill>
                  <a:schemeClr val="tx1"/>
                </a:solidFill>
                <a:cs typeface="B Baran" pitchFamily="2" charset="-78"/>
              </a:endParaRPr>
            </a:p>
            <a:p>
              <a:pPr rtl="1"/>
              <a:r>
                <a:rPr lang="fa-IR" sz="3000" b="1" dirty="0" smtClean="0">
                  <a:solidFill>
                    <a:schemeClr val="tx1"/>
                  </a:solidFill>
                  <a:cs typeface="B Baran" pitchFamily="2" charset="-78"/>
                </a:rPr>
                <a:t>باید غذا را از دهان مردم ایران بگیریم (اکتبر 2011)</a:t>
              </a:r>
            </a:p>
          </p:txBody>
        </p:sp>
        <p:pic>
          <p:nvPicPr>
            <p:cNvPr id="33804" name="Picture 12" descr="http://images.c-spanvideo.org/Files/d9b/20140403205339002_hd.jpg/Thumbs/height.200.no_border.width.2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76200"/>
              <a:ext cx="1905000" cy="1905000"/>
            </a:xfrm>
            <a:prstGeom prst="rect">
              <a:avLst/>
            </a:prstGeom>
            <a:noFill/>
          </p:spPr>
        </p:pic>
      </p:grpSp>
      <p:sp>
        <p:nvSpPr>
          <p:cNvPr id="41" name="Oval 40"/>
          <p:cNvSpPr/>
          <p:nvPr/>
        </p:nvSpPr>
        <p:spPr>
          <a:xfrm>
            <a:off x="838200" y="2209800"/>
            <a:ext cx="35052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b="1" dirty="0" smtClean="0">
                <a:solidFill>
                  <a:schemeClr val="tx1"/>
                </a:solidFill>
                <a:cs typeface="B Zar" pitchFamily="2" charset="-78"/>
                <a:hlinkClick r:id="" action="ppaction://noaction"/>
              </a:rPr>
              <a:t>نقشه کلی تحریم ها</a:t>
            </a:r>
            <a:endParaRPr lang="en-US" sz="2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9" grpId="0" animBg="1"/>
      <p:bldP spid="35" grpId="0" animBg="1"/>
      <p:bldP spid="45" grpId="0" animBg="1"/>
      <p:bldP spid="16" grpId="0" animBg="1"/>
      <p:bldP spid="29" grpId="0" animBg="1"/>
      <p:bldP spid="34" grpId="0" animBg="1"/>
      <p:bldP spid="37" grpId="0" animBg="1"/>
      <p:bldP spid="38" grpId="0" animBg="1"/>
      <p:bldP spid="40" grpId="0" animBg="1"/>
      <p:bldP spid="22" grpId="0" animBg="1"/>
      <p:bldP spid="25" grpId="0" animBg="1"/>
      <p:bldP spid="32" grpId="0" animBg="1"/>
      <p:bldP spid="41" grpId="0" animBg="1"/>
      <p:bldP spid="4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657600" y="1981200"/>
            <a:ext cx="5029200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فرضیه دو: خطرات اقتصادی نظام برای غرب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48400" y="2819400"/>
            <a:ext cx="26670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تمدن غرب</a:t>
            </a:r>
            <a:endParaRPr lang="en-US" sz="3000" dirty="0"/>
          </a:p>
        </p:txBody>
      </p:sp>
      <p:sp>
        <p:nvSpPr>
          <p:cNvPr id="49" name="Oval 48"/>
          <p:cNvSpPr/>
          <p:nvPr/>
        </p:nvSpPr>
        <p:spPr>
          <a:xfrm>
            <a:off x="76200" y="4343400"/>
            <a:ext cx="2057400" cy="1981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جهان اسلام</a:t>
            </a:r>
            <a:endParaRPr lang="en-US" sz="3200" dirty="0"/>
          </a:p>
        </p:txBody>
      </p:sp>
      <p:sp>
        <p:nvSpPr>
          <p:cNvPr id="50" name="Rounded Rectangle 49"/>
          <p:cNvSpPr/>
          <p:nvPr/>
        </p:nvSpPr>
        <p:spPr>
          <a:xfrm>
            <a:off x="457200" y="152400"/>
            <a:ext cx="84582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علل تشدید خصومت های اقتصادی دشمنان خارجی پس از 1388 ؟!</a:t>
            </a:r>
            <a:endParaRPr lang="en-US" sz="2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cxnSp>
        <p:nvCxnSpPr>
          <p:cNvPr id="51" name="Curved Connector 50"/>
          <p:cNvCxnSpPr>
            <a:stCxn id="33" idx="2"/>
            <a:endCxn id="49" idx="6"/>
          </p:cNvCxnSpPr>
          <p:nvPr/>
        </p:nvCxnSpPr>
        <p:spPr>
          <a:xfrm rot="10800000" flipV="1">
            <a:off x="2133600" y="3390900"/>
            <a:ext cx="4114800" cy="1943100"/>
          </a:xfrm>
          <a:prstGeom prst="curvedConnector3">
            <a:avLst>
              <a:gd name="adj1" fmla="val 53756"/>
            </a:avLst>
          </a:prstGeom>
          <a:ln w="4445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rot="10800000" flipV="1">
            <a:off x="2057400" y="3657599"/>
            <a:ext cx="4343400" cy="1981199"/>
          </a:xfrm>
          <a:prstGeom prst="curvedConnector3">
            <a:avLst>
              <a:gd name="adj1" fmla="val 50000"/>
            </a:avLst>
          </a:prstGeom>
          <a:ln w="4445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648200" y="4800600"/>
            <a:ext cx="3886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b="1" dirty="0" smtClean="0">
                <a:solidFill>
                  <a:schemeClr val="tx1"/>
                </a:solidFill>
                <a:cs typeface="B Zar" pitchFamily="2" charset="-78"/>
              </a:rPr>
              <a:t>الهام بخشی انقلاب اسلامی ایران در جریان بیداری اسلامی</a:t>
            </a:r>
            <a:endParaRPr lang="en-US" sz="26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95800" y="4648200"/>
            <a:ext cx="4191000" cy="16002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66800" y="3048000"/>
            <a:ext cx="3124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بیداری اسلامی و نفی سلطه اقتصادی غرب!!!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3733800" y="4038600"/>
            <a:ext cx="11430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886200" y="3962400"/>
            <a:ext cx="6858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38800" y="1143000"/>
            <a:ext cx="30480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فرضیه یک: برنامه هسته ای</a:t>
            </a:r>
            <a:endParaRPr lang="en-US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5029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بهانه است، زیرا:  </a:t>
            </a:r>
          </a:p>
          <a:p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اولا. بیشتر تحریم ها غیر هسته ای است؛</a:t>
            </a:r>
          </a:p>
          <a:p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ثانیا. اوج بحران هسته ای در 82 و 85 ؟!!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15" name="Straight Arrow Connector 14"/>
          <p:cNvCxnSpPr>
            <a:stCxn id="13" idx="1"/>
            <a:endCxn id="14" idx="3"/>
          </p:cNvCxnSpPr>
          <p:nvPr/>
        </p:nvCxnSpPr>
        <p:spPr>
          <a:xfrm flipH="1">
            <a:off x="5181600" y="14478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58000" y="1143000"/>
            <a:ext cx="7620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34200" y="1066800"/>
            <a:ext cx="6096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4600" y="6400800"/>
            <a:ext cx="685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ش  4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6600" y="6400800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hlinkClick r:id="rId3" action="ppaction://hlinkfile"/>
              </a:rPr>
              <a:t>ش 3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4572000" y="4419600"/>
            <a:ext cx="4114800" cy="1143000"/>
          </a:xfrm>
          <a:prstGeom prst="cloudCallou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وابستگی تمدن غرب به جهان اسلام از دو جهت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3" name="Cloud Callout 22"/>
          <p:cNvSpPr/>
          <p:nvPr/>
        </p:nvSpPr>
        <p:spPr>
          <a:xfrm flipH="1">
            <a:off x="381000" y="2590800"/>
            <a:ext cx="4419600" cy="1219200"/>
          </a:xfrm>
          <a:prstGeom prst="cloudCallou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1. 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نیاز به منابع نفت و گاز</a:t>
            </a:r>
          </a:p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2. 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نیاز به بازار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2400" y="1219200"/>
            <a:ext cx="3657600" cy="381000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6 L 3.33333E-6 0.055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49" grpId="0" animBg="1"/>
      <p:bldP spid="50" grpId="0" animBg="1"/>
      <p:bldP spid="66" grpId="0" animBg="1"/>
      <p:bldP spid="67" grpId="0" animBg="1"/>
      <p:bldP spid="68" grpId="0" animBg="1"/>
      <p:bldP spid="13" grpId="0" animBg="1"/>
      <p:bldP spid="14" grpId="0" animBg="1"/>
      <p:bldP spid="22" grpId="0" animBg="1"/>
      <p:bldP spid="22" grpId="1" animBg="1"/>
      <p:bldP spid="23" grpId="0" animBg="1"/>
      <p:bldP spid="23" grpId="1" animBg="1"/>
      <p:bldP spid="31" grpId="0" animBg="1"/>
      <p:bldP spid="3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1828800"/>
            <a:ext cx="40386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500" b="1" dirty="0" smtClean="0">
                <a:solidFill>
                  <a:schemeClr val="tx1"/>
                </a:solidFill>
                <a:cs typeface="B Zar" pitchFamily="2" charset="-78"/>
              </a:rPr>
              <a:t>اثرات تقویت تولید ملی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81000" y="2057400"/>
            <a:ext cx="3657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افزایش موجودی کالا در اقتصاد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81000" y="2819400"/>
            <a:ext cx="3657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کاهش تورم</a:t>
            </a:r>
          </a:p>
        </p:txBody>
      </p:sp>
      <p:sp>
        <p:nvSpPr>
          <p:cNvPr id="33" name="Left Arrow 32"/>
          <p:cNvSpPr/>
          <p:nvPr/>
        </p:nvSpPr>
        <p:spPr>
          <a:xfrm rot="18627319">
            <a:off x="4981200" y="3130480"/>
            <a:ext cx="1524000" cy="22860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3" idx="1"/>
            <a:endCxn id="56" idx="3"/>
          </p:cNvCxnSpPr>
          <p:nvPr/>
        </p:nvCxnSpPr>
        <p:spPr>
          <a:xfrm flipH="1" flipV="1">
            <a:off x="4038600" y="2286000"/>
            <a:ext cx="1210173" cy="153859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1"/>
            <a:endCxn id="32" idx="3"/>
          </p:cNvCxnSpPr>
          <p:nvPr/>
        </p:nvCxnSpPr>
        <p:spPr>
          <a:xfrm flipH="1" flipV="1">
            <a:off x="4038600" y="3048000"/>
            <a:ext cx="1210173" cy="77659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81000" y="3581400"/>
            <a:ext cx="3657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کاهش وابستگی به کالای خارجی</a:t>
            </a:r>
          </a:p>
        </p:txBody>
      </p:sp>
      <p:cxnSp>
        <p:nvCxnSpPr>
          <p:cNvPr id="31" name="Straight Arrow Connector 30"/>
          <p:cNvCxnSpPr>
            <a:stCxn id="33" idx="1"/>
            <a:endCxn id="30" idx="3"/>
          </p:cNvCxnSpPr>
          <p:nvPr/>
        </p:nvCxnSpPr>
        <p:spPr>
          <a:xfrm flipH="1" flipV="1">
            <a:off x="4038600" y="3810000"/>
            <a:ext cx="1210173" cy="1459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81000" y="4419600"/>
            <a:ext cx="3657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کاهش نیاز به ارز</a:t>
            </a:r>
          </a:p>
        </p:txBody>
      </p:sp>
      <p:cxnSp>
        <p:nvCxnSpPr>
          <p:cNvPr id="36" name="Straight Arrow Connector 35"/>
          <p:cNvCxnSpPr>
            <a:stCxn id="33" idx="1"/>
            <a:endCxn id="34" idx="3"/>
          </p:cNvCxnSpPr>
          <p:nvPr/>
        </p:nvCxnSpPr>
        <p:spPr>
          <a:xfrm flipH="1">
            <a:off x="4038600" y="3824595"/>
            <a:ext cx="1210173" cy="82360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81000" y="5181600"/>
            <a:ext cx="3657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افزایش اشتغال، درآمد و رفاه</a:t>
            </a:r>
          </a:p>
        </p:txBody>
      </p:sp>
      <p:cxnSp>
        <p:nvCxnSpPr>
          <p:cNvPr id="40" name="Straight Arrow Connector 39"/>
          <p:cNvCxnSpPr>
            <a:stCxn id="33" idx="1"/>
            <a:endCxn id="37" idx="3"/>
          </p:cNvCxnSpPr>
          <p:nvPr/>
        </p:nvCxnSpPr>
        <p:spPr>
          <a:xfrm flipH="1">
            <a:off x="4038600" y="3824595"/>
            <a:ext cx="1210173" cy="158560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5105400" y="4724400"/>
            <a:ext cx="3429000" cy="1752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Font typeface="Wingdings" pitchFamily="2" charset="2"/>
              <a:buChar char="v"/>
            </a:pP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 بی اثر شدن تحریم ها:</a:t>
            </a:r>
          </a:p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- تحریم نفتی،</a:t>
            </a:r>
          </a:p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- تحریم های بانکی،</a:t>
            </a:r>
          </a:p>
          <a:p>
            <a:pPr algn="r"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- تحریم های کالایی،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81000" y="5943600"/>
            <a:ext cx="3657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افزایش درآمدهای دولت (مالیات)</a:t>
            </a:r>
          </a:p>
        </p:txBody>
      </p:sp>
      <p:cxnSp>
        <p:nvCxnSpPr>
          <p:cNvPr id="61" name="Straight Arrow Connector 60"/>
          <p:cNvCxnSpPr>
            <a:stCxn id="33" idx="1"/>
            <a:endCxn id="54" idx="3"/>
          </p:cNvCxnSpPr>
          <p:nvPr/>
        </p:nvCxnSpPr>
        <p:spPr>
          <a:xfrm flipH="1">
            <a:off x="4038600" y="3824595"/>
            <a:ext cx="1210173" cy="234760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1"/>
          </p:cNvCxnSpPr>
          <p:nvPr/>
        </p:nvCxnSpPr>
        <p:spPr>
          <a:xfrm>
            <a:off x="5248773" y="3824595"/>
            <a:ext cx="1609227" cy="8998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04800" y="228600"/>
            <a:ext cx="86106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ضرورت تقویت تولید ملی در رفع خصومت ها؟!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32" grpId="0" animBg="1"/>
      <p:bldP spid="33" grpId="0" animBg="1"/>
      <p:bldP spid="30" grpId="0" animBg="1"/>
      <p:bldP spid="34" grpId="0" animBg="1"/>
      <p:bldP spid="37" grpId="0" animBg="1"/>
      <p:bldP spid="45" grpId="0" animBg="1"/>
      <p:bldP spid="54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152400"/>
            <a:ext cx="609600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جنگ اقتصادی کنونی:</a:t>
            </a:r>
            <a:endParaRPr lang="en-US" sz="5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5257800"/>
            <a:ext cx="6781800" cy="12954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b="1" dirty="0" smtClean="0">
                <a:solidFill>
                  <a:schemeClr val="tx1"/>
                </a:solidFill>
                <a:cs typeface="B Titr" pitchFamily="2" charset="-78"/>
              </a:rPr>
              <a:t>اقتصاد مقاومتی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2628900" y="2933700"/>
            <a:ext cx="3962400" cy="533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16200000">
            <a:off x="3048000" y="2209801"/>
            <a:ext cx="1676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راه حل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0800" y="3505200"/>
            <a:ext cx="2362200" cy="1219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ماهیت و برنامه های اقتصاد مقاومتی</a:t>
            </a:r>
            <a:endParaRPr lang="en-US" sz="3500" dirty="0" smtClean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8128856" flipH="1">
            <a:off x="6250102" y="4804344"/>
            <a:ext cx="532125" cy="2226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2400" y="2057400"/>
            <a:ext cx="2362200" cy="1219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ماهیت و شدت جنگ اقتصادی!!!</a:t>
            </a:r>
            <a:endParaRPr lang="en-US" sz="3500" dirty="0" smtClean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8719443" flipH="1">
            <a:off x="1682994" y="1456304"/>
            <a:ext cx="532125" cy="22265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86400" y="1600200"/>
            <a:ext cx="3505200" cy="1219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تحلیل جایگاه تولید ملی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3" name="Right Arrow 12"/>
          <p:cNvSpPr/>
          <p:nvPr/>
        </p:nvSpPr>
        <p:spPr>
          <a:xfrm rot="5400000" flipH="1">
            <a:off x="7118114" y="2897935"/>
            <a:ext cx="532125" cy="22265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/>
      <p:bldP spid="7" grpId="0"/>
      <p:bldP spid="8" grpId="0" animBg="1"/>
      <p:bldP spid="9" grpId="0"/>
      <p:bldP spid="11" grpId="0" animBg="1"/>
      <p:bldP spid="12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610600" cy="6019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90800" y="1295400"/>
            <a:ext cx="38100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ارکان اقتصاد مقاومتی</a:t>
            </a:r>
            <a:endParaRPr lang="en-US" sz="3000" b="1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cxnSp>
        <p:nvCxnSpPr>
          <p:cNvPr id="38" name="Straight Arrow Connector 37"/>
          <p:cNvCxnSpPr>
            <a:stCxn id="28" idx="2"/>
            <a:endCxn id="55" idx="0"/>
          </p:cNvCxnSpPr>
          <p:nvPr/>
        </p:nvCxnSpPr>
        <p:spPr>
          <a:xfrm>
            <a:off x="4495800" y="2133600"/>
            <a:ext cx="27432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791200" y="3657600"/>
            <a:ext cx="2895600" cy="1066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تقویت تولید ملی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85800" y="3657600"/>
            <a:ext cx="2590800" cy="1066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جهاد اقتصادی</a:t>
            </a:r>
          </a:p>
        </p:txBody>
      </p:sp>
      <p:cxnSp>
        <p:nvCxnSpPr>
          <p:cNvPr id="44" name="Straight Arrow Connector 43"/>
          <p:cNvCxnSpPr>
            <a:stCxn id="28" idx="2"/>
            <a:endCxn id="57" idx="0"/>
          </p:cNvCxnSpPr>
          <p:nvPr/>
        </p:nvCxnSpPr>
        <p:spPr>
          <a:xfrm flipH="1">
            <a:off x="1981200" y="2133600"/>
            <a:ext cx="25146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5" grpId="0" animBg="1"/>
      <p:bldP spid="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162800" y="1524000"/>
            <a:ext cx="152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1. کارآفرینی</a:t>
            </a:r>
            <a:r>
              <a:rPr lang="en-US" b="1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cs typeface="B Zar" pitchFamily="2" charset="-78"/>
              </a:rPr>
              <a:t>و مشارکت عمومی</a:t>
            </a:r>
            <a:endParaRPr lang="en-US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0" y="2209800"/>
            <a:ext cx="1371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2. اقتصاد دانش بنیان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1400" y="3733800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4. یارانه ها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5200" y="30480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3. مزیت های استان ها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15240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6. کالاهای اساسی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2362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7. امنیت غذایی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1400" y="4419600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5. سهم بری عوامل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35052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9. نظام مالی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2895600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8. الگوی مصرف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" y="56388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16. هزینه های عمومی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9600" y="1676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15. زنجیره ارزش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2600" y="5638800"/>
            <a:ext cx="1219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14. میادین مشترک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86600" y="5715000"/>
            <a:ext cx="152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13. نفت و گاز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6400" y="4953000"/>
            <a:ext cx="144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12. دیپلماسی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2800" y="5105400"/>
            <a:ext cx="1600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11. مناطق آزاد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91200" y="42672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10. صادرات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91000" y="2438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17. مالیات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1200" y="56388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19. مفاسد اقتصادی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14800" y="3200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18. وابستگی به نفت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09800" y="3200400"/>
            <a:ext cx="1295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20. فرهنگ جهادی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400" y="41148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21. گفتمان سازی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91000" y="41148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24. استاندارد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76600" y="56388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23. نظارت بر بازار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9600" y="33528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22. دولت: بسیج امکانات</a:t>
            </a:r>
            <a:endParaRPr lang="en-US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52400" y="2590800"/>
            <a:ext cx="3733800" cy="266700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810000" y="1066800"/>
            <a:ext cx="5334000" cy="55626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239000" y="838200"/>
            <a:ext cx="1371600" cy="533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تقویت تولید</a:t>
            </a:r>
            <a:endParaRPr lang="en-US" sz="22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" y="2209800"/>
            <a:ext cx="2209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جهاد اقتصادی به معنای اخص</a:t>
            </a:r>
            <a:endParaRPr lang="en-US" sz="20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52400" y="914400"/>
            <a:ext cx="8763000" cy="579120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9600" y="1066800"/>
            <a:ext cx="28956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جهاد اقتصادی به معنای اعم</a:t>
            </a:r>
            <a:endParaRPr lang="en-US" sz="22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1000" y="152400"/>
            <a:ext cx="83820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سیاست های کلی اقتصاد مقاومتی: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39000" y="2209800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ش 5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9800" y="37338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accent2">
                    <a:lumMod val="75000"/>
                  </a:schemeClr>
                </a:solidFill>
                <a:hlinkClick r:id="rId3" action="ppaction://hlinkfile"/>
              </a:rPr>
              <a:t>ش 6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5715000" cy="685799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3000" b="1" dirty="0" smtClean="0">
                <a:solidFill>
                  <a:schemeClr val="bg2">
                    <a:lumMod val="10000"/>
                  </a:schemeClr>
                </a:solidFill>
                <a:cs typeface="B Zar" pitchFamily="2" charset="-78"/>
              </a:rPr>
              <a:t>مروری بر ظرفیت های تولیدی کشور: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24600" y="2971800"/>
            <a:ext cx="24384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1. منابع طبیعی: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57200" y="1752600"/>
            <a:ext cx="5257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الف. 165 میلیون هکتار وسعت کشور</a:t>
            </a:r>
          </a:p>
        </p:txBody>
      </p:sp>
      <p:cxnSp>
        <p:nvCxnSpPr>
          <p:cNvPr id="32" name="Straight Arrow Connector 31"/>
          <p:cNvCxnSpPr>
            <a:stCxn id="29" idx="1"/>
            <a:endCxn id="31" idx="3"/>
          </p:cNvCxnSpPr>
          <p:nvPr/>
        </p:nvCxnSpPr>
        <p:spPr>
          <a:xfrm flipH="1" flipV="1">
            <a:off x="5715000" y="2057400"/>
            <a:ext cx="609600" cy="1219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57200" y="2667000"/>
            <a:ext cx="5334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ب. سالانه 130 میلیارد متر مکعب باران</a:t>
            </a:r>
          </a:p>
        </p:txBody>
      </p:sp>
      <p:cxnSp>
        <p:nvCxnSpPr>
          <p:cNvPr id="39" name="Straight Arrow Connector 38"/>
          <p:cNvCxnSpPr>
            <a:stCxn id="29" idx="1"/>
            <a:endCxn id="37" idx="3"/>
          </p:cNvCxnSpPr>
          <p:nvPr/>
        </p:nvCxnSpPr>
        <p:spPr>
          <a:xfrm flipH="1" flipV="1">
            <a:off x="5791200" y="2971800"/>
            <a:ext cx="533400" cy="304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57200" y="3581400"/>
            <a:ext cx="5334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ج. 600 میلیارد متر مکعب ذخایر نفت و گاز</a:t>
            </a:r>
          </a:p>
        </p:txBody>
      </p:sp>
      <p:cxnSp>
        <p:nvCxnSpPr>
          <p:cNvPr id="41" name="Straight Arrow Connector 40"/>
          <p:cNvCxnSpPr>
            <a:stCxn id="29" idx="1"/>
            <a:endCxn id="40" idx="3"/>
          </p:cNvCxnSpPr>
          <p:nvPr/>
        </p:nvCxnSpPr>
        <p:spPr>
          <a:xfrm flipH="1">
            <a:off x="5791200" y="3276600"/>
            <a:ext cx="533400" cy="609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457200" y="4572000"/>
            <a:ext cx="5334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د. منابع معدنی گسترده در سطح کشور</a:t>
            </a:r>
          </a:p>
        </p:txBody>
      </p:sp>
      <p:cxnSp>
        <p:nvCxnSpPr>
          <p:cNvPr id="43" name="Straight Arrow Connector 42"/>
          <p:cNvCxnSpPr>
            <a:stCxn id="29" idx="1"/>
            <a:endCxn id="42" idx="3"/>
          </p:cNvCxnSpPr>
          <p:nvPr/>
        </p:nvCxnSpPr>
        <p:spPr>
          <a:xfrm flipH="1">
            <a:off x="5791200" y="3276600"/>
            <a:ext cx="533400" cy="1600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57200" y="5486400"/>
            <a:ext cx="5334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ه. اقلیم چهار فصل و وقوع روی کمربند 30 درجه</a:t>
            </a:r>
          </a:p>
        </p:txBody>
      </p:sp>
      <p:cxnSp>
        <p:nvCxnSpPr>
          <p:cNvPr id="45" name="Straight Arrow Connector 44"/>
          <p:cNvCxnSpPr>
            <a:stCxn id="29" idx="1"/>
            <a:endCxn id="44" idx="3"/>
          </p:cNvCxnSpPr>
          <p:nvPr/>
        </p:nvCxnSpPr>
        <p:spPr>
          <a:xfrm flipH="1">
            <a:off x="5791200" y="3276600"/>
            <a:ext cx="533400" cy="2514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1" grpId="0" animBg="1"/>
      <p:bldP spid="37" grpId="0" animBg="1"/>
      <p:bldP spid="40" grpId="0" animBg="1"/>
      <p:bldP spid="42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5715000" cy="685799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3000" b="1" dirty="0" smtClean="0">
                <a:solidFill>
                  <a:schemeClr val="bg2">
                    <a:lumMod val="10000"/>
                  </a:schemeClr>
                </a:solidFill>
                <a:cs typeface="B Zar" pitchFamily="2" charset="-78"/>
              </a:rPr>
              <a:t>مروری بر ظرفیت های تولیدی کشور: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24600" y="2971800"/>
            <a:ext cx="24384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2. منابع انسانی: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14400" y="1752600"/>
            <a:ext cx="4800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الف. 78 میلیون نفر جمعیت</a:t>
            </a:r>
          </a:p>
        </p:txBody>
      </p:sp>
      <p:cxnSp>
        <p:nvCxnSpPr>
          <p:cNvPr id="32" name="Straight Arrow Connector 31"/>
          <p:cNvCxnSpPr>
            <a:stCxn id="29" idx="1"/>
            <a:endCxn id="31" idx="3"/>
          </p:cNvCxnSpPr>
          <p:nvPr/>
        </p:nvCxnSpPr>
        <p:spPr>
          <a:xfrm flipH="1" flipV="1">
            <a:off x="5715000" y="2057400"/>
            <a:ext cx="609600" cy="1219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14400" y="2667000"/>
            <a:ext cx="4876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ب. 29 میلیون نفر نیروی کار (شاغل یا آماده)</a:t>
            </a:r>
          </a:p>
        </p:txBody>
      </p:sp>
      <p:cxnSp>
        <p:nvCxnSpPr>
          <p:cNvPr id="39" name="Straight Arrow Connector 38"/>
          <p:cNvCxnSpPr>
            <a:stCxn id="29" idx="1"/>
            <a:endCxn id="37" idx="3"/>
          </p:cNvCxnSpPr>
          <p:nvPr/>
        </p:nvCxnSpPr>
        <p:spPr>
          <a:xfrm flipH="1" flipV="1">
            <a:off x="5791200" y="2971800"/>
            <a:ext cx="533400" cy="304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838200" y="3581400"/>
            <a:ext cx="4953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ج. 10 میلیون نفر متخصص دانشگاهی</a:t>
            </a:r>
          </a:p>
        </p:txBody>
      </p:sp>
      <p:cxnSp>
        <p:nvCxnSpPr>
          <p:cNvPr id="41" name="Straight Arrow Connector 40"/>
          <p:cNvCxnSpPr>
            <a:stCxn id="29" idx="1"/>
            <a:endCxn id="40" idx="3"/>
          </p:cNvCxnSpPr>
          <p:nvPr/>
        </p:nvCxnSpPr>
        <p:spPr>
          <a:xfrm flipH="1">
            <a:off x="5791200" y="3276600"/>
            <a:ext cx="533400" cy="609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838200" y="4572000"/>
            <a:ext cx="4953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د. یک میلیون نفر نخبه علمی</a:t>
            </a:r>
          </a:p>
        </p:txBody>
      </p:sp>
      <p:cxnSp>
        <p:nvCxnSpPr>
          <p:cNvPr id="43" name="Straight Arrow Connector 42"/>
          <p:cNvCxnSpPr>
            <a:stCxn id="29" idx="1"/>
            <a:endCxn id="42" idx="3"/>
          </p:cNvCxnSpPr>
          <p:nvPr/>
        </p:nvCxnSpPr>
        <p:spPr>
          <a:xfrm flipH="1">
            <a:off x="5791200" y="3276600"/>
            <a:ext cx="533400" cy="1600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1" grpId="0" animBg="1"/>
      <p:bldP spid="37" grpId="0" animBg="1"/>
      <p:bldP spid="40" grpId="0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5715000" cy="685799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3000" b="1" dirty="0" smtClean="0">
                <a:solidFill>
                  <a:schemeClr val="bg2">
                    <a:lumMod val="10000"/>
                  </a:schemeClr>
                </a:solidFill>
                <a:cs typeface="B Zar" pitchFamily="2" charset="-78"/>
              </a:rPr>
              <a:t>مروری بر ظرفیت های تولیدی کشور: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24600" y="2971800"/>
            <a:ext cx="24384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3. علم و فنآوری: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14400" y="1752600"/>
            <a:ext cx="4800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الف. 70 هزار نفر استاد دانشگاه</a:t>
            </a:r>
          </a:p>
        </p:txBody>
      </p:sp>
      <p:cxnSp>
        <p:nvCxnSpPr>
          <p:cNvPr id="32" name="Straight Arrow Connector 31"/>
          <p:cNvCxnSpPr>
            <a:stCxn id="29" idx="1"/>
            <a:endCxn id="31" idx="3"/>
          </p:cNvCxnSpPr>
          <p:nvPr/>
        </p:nvCxnSpPr>
        <p:spPr>
          <a:xfrm flipH="1" flipV="1">
            <a:off x="5715000" y="2057400"/>
            <a:ext cx="609600" cy="1219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14400" y="2667000"/>
            <a:ext cx="4876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ب. 4 میلیون نفر ظرفیت دانشگاهی</a:t>
            </a:r>
          </a:p>
        </p:txBody>
      </p:sp>
      <p:cxnSp>
        <p:nvCxnSpPr>
          <p:cNvPr id="39" name="Straight Arrow Connector 38"/>
          <p:cNvCxnSpPr>
            <a:stCxn id="29" idx="1"/>
            <a:endCxn id="37" idx="3"/>
          </p:cNvCxnSpPr>
          <p:nvPr/>
        </p:nvCxnSpPr>
        <p:spPr>
          <a:xfrm flipH="1" flipV="1">
            <a:off x="5791200" y="2971800"/>
            <a:ext cx="533400" cy="304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838200" y="3581400"/>
            <a:ext cx="4953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ج. رده چهارم علمی جهان تا 2018</a:t>
            </a:r>
          </a:p>
        </p:txBody>
      </p:sp>
      <p:cxnSp>
        <p:nvCxnSpPr>
          <p:cNvPr id="41" name="Straight Arrow Connector 40"/>
          <p:cNvCxnSpPr>
            <a:stCxn id="29" idx="1"/>
            <a:endCxn id="40" idx="3"/>
          </p:cNvCxnSpPr>
          <p:nvPr/>
        </p:nvCxnSpPr>
        <p:spPr>
          <a:xfrm flipH="1">
            <a:off x="5791200" y="3276600"/>
            <a:ext cx="533400" cy="609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81000" y="4572000"/>
            <a:ext cx="57912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د. سرعت بالای رشد در دانش های نوین و قدرت افزا</a:t>
            </a:r>
          </a:p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(هسته ای، فضایی، بیوفنآوری، نانوفنآوری و ...)</a:t>
            </a:r>
          </a:p>
        </p:txBody>
      </p:sp>
      <p:cxnSp>
        <p:nvCxnSpPr>
          <p:cNvPr id="43" name="Straight Arrow Connector 42"/>
          <p:cNvCxnSpPr>
            <a:stCxn id="29" idx="1"/>
            <a:endCxn id="42" idx="3"/>
          </p:cNvCxnSpPr>
          <p:nvPr/>
        </p:nvCxnSpPr>
        <p:spPr>
          <a:xfrm flipH="1">
            <a:off x="6172200" y="3276600"/>
            <a:ext cx="152400" cy="18669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1" grpId="0" animBg="1"/>
      <p:bldP spid="37" grpId="0" animBg="1"/>
      <p:bldP spid="40" grpId="0" animBg="1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5715000" cy="685799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3000" b="1" dirty="0" smtClean="0">
                <a:solidFill>
                  <a:schemeClr val="bg2">
                    <a:lumMod val="10000"/>
                  </a:schemeClr>
                </a:solidFill>
                <a:cs typeface="B Zar" pitchFamily="2" charset="-78"/>
              </a:rPr>
              <a:t>مروری بر ظرفیت های تولیدی کشور: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24600" y="2971800"/>
            <a:ext cx="24384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4. زیرساختها: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33400" y="1295400"/>
            <a:ext cx="5181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الف. شبکه سراسری گسترده برق، مخابرات و گاز</a:t>
            </a:r>
          </a:p>
        </p:txBody>
      </p:sp>
      <p:cxnSp>
        <p:nvCxnSpPr>
          <p:cNvPr id="32" name="Straight Arrow Connector 31"/>
          <p:cNvCxnSpPr>
            <a:stCxn id="29" idx="1"/>
            <a:endCxn id="31" idx="3"/>
          </p:cNvCxnSpPr>
          <p:nvPr/>
        </p:nvCxnSpPr>
        <p:spPr>
          <a:xfrm flipH="1" flipV="1">
            <a:off x="5715000" y="1600200"/>
            <a:ext cx="609600" cy="1676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33400" y="2133600"/>
            <a:ext cx="5257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ب. شبکه گسترده راه ها (تا آخرین نقاط جمعیتی)</a:t>
            </a:r>
          </a:p>
        </p:txBody>
      </p:sp>
      <p:cxnSp>
        <p:nvCxnSpPr>
          <p:cNvPr id="39" name="Straight Arrow Connector 38"/>
          <p:cNvCxnSpPr>
            <a:stCxn id="29" idx="1"/>
            <a:endCxn id="37" idx="3"/>
          </p:cNvCxnSpPr>
          <p:nvPr/>
        </p:nvCxnSpPr>
        <p:spPr>
          <a:xfrm flipH="1" flipV="1">
            <a:off x="5791200" y="2438400"/>
            <a:ext cx="533400" cy="838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33400" y="2971800"/>
            <a:ext cx="5257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ج. شبکه گسترده بانکی و مالی (شعب، </a:t>
            </a:r>
            <a:r>
              <a:rPr lang="en-US" sz="2300" b="1" dirty="0" smtClean="0">
                <a:solidFill>
                  <a:schemeClr val="tx1"/>
                </a:solidFill>
                <a:cs typeface="B Zar" pitchFamily="2" charset="-78"/>
              </a:rPr>
              <a:t>ICT</a:t>
            </a: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 و ...)</a:t>
            </a:r>
          </a:p>
        </p:txBody>
      </p:sp>
      <p:cxnSp>
        <p:nvCxnSpPr>
          <p:cNvPr id="41" name="Straight Arrow Connector 40"/>
          <p:cNvCxnSpPr>
            <a:stCxn id="29" idx="1"/>
            <a:endCxn id="40" idx="3"/>
          </p:cNvCxnSpPr>
          <p:nvPr/>
        </p:nvCxnSpPr>
        <p:spPr>
          <a:xfrm flipH="1">
            <a:off x="5791200" y="3276600"/>
            <a:ext cx="533400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533400" y="3810000"/>
            <a:ext cx="5257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د. شبکه گسترده خدمات اداری (فیبر نوری و ...)</a:t>
            </a:r>
          </a:p>
        </p:txBody>
      </p:sp>
      <p:cxnSp>
        <p:nvCxnSpPr>
          <p:cNvPr id="43" name="Straight Arrow Connector 42"/>
          <p:cNvCxnSpPr>
            <a:stCxn id="29" idx="1"/>
            <a:endCxn id="42" idx="3"/>
          </p:cNvCxnSpPr>
          <p:nvPr/>
        </p:nvCxnSpPr>
        <p:spPr>
          <a:xfrm flipH="1">
            <a:off x="5791200" y="3276600"/>
            <a:ext cx="533400" cy="838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33400" y="4648200"/>
            <a:ext cx="5257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ه. شبکه گسترده خدمات فنی </a:t>
            </a:r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(ترویج کشاورزی و ...)</a:t>
            </a:r>
          </a:p>
        </p:txBody>
      </p:sp>
      <p:cxnSp>
        <p:nvCxnSpPr>
          <p:cNvPr id="19" name="Straight Arrow Connector 18"/>
          <p:cNvCxnSpPr>
            <a:stCxn id="29" idx="1"/>
            <a:endCxn id="18" idx="3"/>
          </p:cNvCxnSpPr>
          <p:nvPr/>
        </p:nvCxnSpPr>
        <p:spPr>
          <a:xfrm flipH="1">
            <a:off x="5791200" y="3276600"/>
            <a:ext cx="533400" cy="1676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33400" y="5486400"/>
            <a:ext cx="54102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و. زیرساخت های گسترده صنعتی </a:t>
            </a:r>
          </a:p>
          <a:p>
            <a:pPr algn="r" rtl="1">
              <a:spcAft>
                <a:spcPts val="12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(صدها هزار واحد صنعتی و چند صد شهرک صنعتی)</a:t>
            </a:r>
          </a:p>
        </p:txBody>
      </p:sp>
      <p:cxnSp>
        <p:nvCxnSpPr>
          <p:cNvPr id="22" name="Straight Arrow Connector 21"/>
          <p:cNvCxnSpPr>
            <a:stCxn id="29" idx="1"/>
            <a:endCxn id="21" idx="3"/>
          </p:cNvCxnSpPr>
          <p:nvPr/>
        </p:nvCxnSpPr>
        <p:spPr>
          <a:xfrm flipH="1">
            <a:off x="5943600" y="3276600"/>
            <a:ext cx="381000" cy="2514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990600" y="6172200"/>
            <a:ext cx="5410200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...</a:t>
            </a:r>
            <a:endParaRPr lang="fa-IR" sz="20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26" name="Straight Arrow Connector 25"/>
          <p:cNvCxnSpPr>
            <a:stCxn id="29" idx="1"/>
            <a:endCxn id="25" idx="3"/>
          </p:cNvCxnSpPr>
          <p:nvPr/>
        </p:nvCxnSpPr>
        <p:spPr>
          <a:xfrm>
            <a:off x="6324600" y="3276600"/>
            <a:ext cx="76200" cy="30861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1" grpId="0" animBg="1"/>
      <p:bldP spid="37" grpId="0" animBg="1"/>
      <p:bldP spid="40" grpId="0" animBg="1"/>
      <p:bldP spid="42" grpId="0" animBg="1"/>
      <p:bldP spid="18" grpId="0" animBg="1"/>
      <p:bldP spid="21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5715000" cy="685799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3000" b="1" dirty="0" smtClean="0">
                <a:solidFill>
                  <a:schemeClr val="bg2">
                    <a:lumMod val="10000"/>
                  </a:schemeClr>
                </a:solidFill>
                <a:cs typeface="B Zar" pitchFamily="2" charset="-78"/>
              </a:rPr>
              <a:t>مروری بر ظرفیت های تولیدی کشور: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l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72200" y="2971800"/>
            <a:ext cx="26670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5. موقعیت جغرافیایی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1000" y="1295400"/>
            <a:ext cx="5334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الف. همسایگی با 15 کشور با فرهنگ نزدیک</a:t>
            </a:r>
          </a:p>
        </p:txBody>
      </p:sp>
      <p:cxnSp>
        <p:nvCxnSpPr>
          <p:cNvPr id="32" name="Straight Arrow Connector 31"/>
          <p:cNvCxnSpPr>
            <a:stCxn id="29" idx="1"/>
            <a:endCxn id="31" idx="3"/>
          </p:cNvCxnSpPr>
          <p:nvPr/>
        </p:nvCxnSpPr>
        <p:spPr>
          <a:xfrm flipH="1" flipV="1">
            <a:off x="5715000" y="1600200"/>
            <a:ext cx="457200" cy="1676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28600" y="2057400"/>
            <a:ext cx="5486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ب. تنگه هرمز </a:t>
            </a:r>
            <a:r>
              <a:rPr lang="fa-IR" sz="2100" b="1" dirty="0" smtClean="0">
                <a:solidFill>
                  <a:schemeClr val="tx1"/>
                </a:solidFill>
                <a:cs typeface="B Zar" pitchFamily="2" charset="-78"/>
              </a:rPr>
              <a:t>(گلوگاه بیش از 30 درصد انرژی جهان)</a:t>
            </a:r>
          </a:p>
        </p:txBody>
      </p:sp>
      <p:cxnSp>
        <p:nvCxnSpPr>
          <p:cNvPr id="39" name="Straight Arrow Connector 38"/>
          <p:cNvCxnSpPr>
            <a:stCxn id="29" idx="1"/>
            <a:endCxn id="37" idx="3"/>
          </p:cNvCxnSpPr>
          <p:nvPr/>
        </p:nvCxnSpPr>
        <p:spPr>
          <a:xfrm flipH="1" flipV="1">
            <a:off x="5715000" y="2362200"/>
            <a:ext cx="457200" cy="914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762000" y="2819400"/>
            <a:ext cx="4953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ج. دسترسی به آب های آزاد</a:t>
            </a:r>
          </a:p>
        </p:txBody>
      </p:sp>
      <p:cxnSp>
        <p:nvCxnSpPr>
          <p:cNvPr id="41" name="Straight Arrow Connector 40"/>
          <p:cNvCxnSpPr>
            <a:stCxn id="29" idx="1"/>
            <a:endCxn id="40" idx="3"/>
          </p:cNvCxnSpPr>
          <p:nvPr/>
        </p:nvCxnSpPr>
        <p:spPr>
          <a:xfrm flipH="1" flipV="1">
            <a:off x="5715000" y="3124200"/>
            <a:ext cx="457200" cy="152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762000" y="3581400"/>
            <a:ext cx="4953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د. قرارگرفتن در مسیر شرق به غرب جهان</a:t>
            </a:r>
          </a:p>
        </p:txBody>
      </p:sp>
      <p:cxnSp>
        <p:nvCxnSpPr>
          <p:cNvPr id="43" name="Straight Arrow Connector 42"/>
          <p:cNvCxnSpPr>
            <a:stCxn id="29" idx="1"/>
            <a:endCxn id="42" idx="3"/>
          </p:cNvCxnSpPr>
          <p:nvPr/>
        </p:nvCxnSpPr>
        <p:spPr>
          <a:xfrm flipH="1">
            <a:off x="5715000" y="3276600"/>
            <a:ext cx="457200" cy="609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7200" y="4343400"/>
            <a:ext cx="5257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ه. قرارگرفتن در مسیر شمال به جنوب</a:t>
            </a:r>
          </a:p>
        </p:txBody>
      </p:sp>
      <p:cxnSp>
        <p:nvCxnSpPr>
          <p:cNvPr id="27" name="Straight Arrow Connector 26"/>
          <p:cNvCxnSpPr>
            <a:stCxn id="29" idx="1"/>
            <a:endCxn id="26" idx="3"/>
          </p:cNvCxnSpPr>
          <p:nvPr/>
        </p:nvCxnSpPr>
        <p:spPr>
          <a:xfrm flipH="1">
            <a:off x="5715000" y="3276600"/>
            <a:ext cx="457200" cy="1371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57200" y="5105400"/>
            <a:ext cx="5257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و. چهارراه هوایی شرق- غرب و شمال- جنوب</a:t>
            </a:r>
          </a:p>
        </p:txBody>
      </p:sp>
      <p:cxnSp>
        <p:nvCxnSpPr>
          <p:cNvPr id="33" name="Straight Arrow Connector 32"/>
          <p:cNvCxnSpPr>
            <a:stCxn id="29" idx="1"/>
            <a:endCxn id="30" idx="3"/>
          </p:cNvCxnSpPr>
          <p:nvPr/>
        </p:nvCxnSpPr>
        <p:spPr>
          <a:xfrm flipH="1">
            <a:off x="5715000" y="3276600"/>
            <a:ext cx="457200" cy="2133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33400" y="5791200"/>
            <a:ext cx="5181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ز. حدود دو هزار کیلومتر ساحل آب های آزاد</a:t>
            </a:r>
          </a:p>
        </p:txBody>
      </p:sp>
      <p:cxnSp>
        <p:nvCxnSpPr>
          <p:cNvPr id="44" name="Straight Arrow Connector 43"/>
          <p:cNvCxnSpPr>
            <a:stCxn id="29" idx="1"/>
            <a:endCxn id="38" idx="3"/>
          </p:cNvCxnSpPr>
          <p:nvPr/>
        </p:nvCxnSpPr>
        <p:spPr>
          <a:xfrm flipH="1">
            <a:off x="5715000" y="3276600"/>
            <a:ext cx="457200" cy="2819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1" grpId="0" animBg="1"/>
      <p:bldP spid="37" grpId="0" animBg="1"/>
      <p:bldP spid="40" grpId="0" animBg="1"/>
      <p:bldP spid="42" grpId="0" animBg="1"/>
      <p:bldP spid="26" grpId="0" animBg="1"/>
      <p:bldP spid="30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7391400" cy="685799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برای تقویت تولید ملی چه نیازمندی هایی داریم؟!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10600" cy="5638800"/>
          </a:xfr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2819400" y="2819400"/>
            <a:ext cx="3657600" cy="2209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solidFill>
                  <a:schemeClr val="tx1"/>
                </a:solidFill>
                <a:cs typeface="B Titr" pitchFamily="2" charset="-78"/>
              </a:rPr>
              <a:t>تولید ملی</a:t>
            </a:r>
            <a:endParaRPr lang="en-US" sz="5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9600" y="1295400"/>
            <a:ext cx="22860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1. بازار (تقاضا)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1295400"/>
            <a:ext cx="21336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2. نیروی کار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72200" y="1295400"/>
            <a:ext cx="23622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3. ایده و ابتکار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477000" y="5257800"/>
            <a:ext cx="21336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4. سرمایه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581400" y="5943600"/>
            <a:ext cx="22098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5. مواد اولیه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7200" y="5181600"/>
            <a:ext cx="1981200" cy="609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6. فرهنگ تولید</a:t>
            </a:r>
          </a:p>
        </p:txBody>
      </p:sp>
      <p:cxnSp>
        <p:nvCxnSpPr>
          <p:cNvPr id="50" name="Straight Arrow Connector 49"/>
          <p:cNvCxnSpPr>
            <a:stCxn id="92" idx="0"/>
            <a:endCxn id="31" idx="2"/>
          </p:cNvCxnSpPr>
          <p:nvPr/>
        </p:nvCxnSpPr>
        <p:spPr>
          <a:xfrm flipV="1">
            <a:off x="4648200" y="1905000"/>
            <a:ext cx="0" cy="914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2" idx="7"/>
            <a:endCxn id="32" idx="2"/>
          </p:cNvCxnSpPr>
          <p:nvPr/>
        </p:nvCxnSpPr>
        <p:spPr>
          <a:xfrm flipV="1">
            <a:off x="5941357" y="1905000"/>
            <a:ext cx="1411943" cy="123801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92" idx="1"/>
            <a:endCxn id="30" idx="2"/>
          </p:cNvCxnSpPr>
          <p:nvPr/>
        </p:nvCxnSpPr>
        <p:spPr>
          <a:xfrm flipH="1" flipV="1">
            <a:off x="1752600" y="1905000"/>
            <a:ext cx="1602443" cy="123801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2" idx="5"/>
            <a:endCxn id="33" idx="0"/>
          </p:cNvCxnSpPr>
          <p:nvPr/>
        </p:nvCxnSpPr>
        <p:spPr>
          <a:xfrm>
            <a:off x="5941357" y="4705583"/>
            <a:ext cx="1602443" cy="55221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92" idx="4"/>
            <a:endCxn id="34" idx="0"/>
          </p:cNvCxnSpPr>
          <p:nvPr/>
        </p:nvCxnSpPr>
        <p:spPr>
          <a:xfrm>
            <a:off x="4648200" y="5029200"/>
            <a:ext cx="38100" cy="914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92" idx="3"/>
            <a:endCxn id="42" idx="3"/>
          </p:cNvCxnSpPr>
          <p:nvPr/>
        </p:nvCxnSpPr>
        <p:spPr>
          <a:xfrm flipH="1">
            <a:off x="2438400" y="4705583"/>
            <a:ext cx="916643" cy="78081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533400" y="2057400"/>
            <a:ext cx="2362200" cy="838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Zar" pitchFamily="2" charset="-78"/>
              </a:rPr>
              <a:t>سیاست های 8 و 10</a:t>
            </a:r>
            <a:endParaRPr lang="en-US" sz="2000" dirty="0"/>
          </a:p>
        </p:txBody>
      </p:sp>
      <p:sp>
        <p:nvSpPr>
          <p:cNvPr id="101" name="Oval 100"/>
          <p:cNvSpPr/>
          <p:nvPr/>
        </p:nvSpPr>
        <p:spPr>
          <a:xfrm>
            <a:off x="3124200" y="1905000"/>
            <a:ext cx="2895600" cy="838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Zar" pitchFamily="2" charset="-78"/>
              </a:rPr>
              <a:t>سیاست های 1 و 5 و 20</a:t>
            </a:r>
            <a:endParaRPr lang="en-US" sz="2000" dirty="0"/>
          </a:p>
        </p:txBody>
      </p:sp>
      <p:sp>
        <p:nvSpPr>
          <p:cNvPr id="102" name="Oval 101"/>
          <p:cNvSpPr/>
          <p:nvPr/>
        </p:nvSpPr>
        <p:spPr>
          <a:xfrm>
            <a:off x="6553200" y="1905000"/>
            <a:ext cx="2362200" cy="838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Zar" pitchFamily="2" charset="-78"/>
              </a:rPr>
              <a:t>سیاست 2</a:t>
            </a:r>
            <a:endParaRPr lang="en-US" sz="2000" dirty="0"/>
          </a:p>
        </p:txBody>
      </p:sp>
      <p:sp>
        <p:nvSpPr>
          <p:cNvPr id="103" name="Oval 102"/>
          <p:cNvSpPr/>
          <p:nvPr/>
        </p:nvSpPr>
        <p:spPr>
          <a:xfrm>
            <a:off x="6477000" y="4419600"/>
            <a:ext cx="2362200" cy="838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Zar" pitchFamily="2" charset="-78"/>
              </a:rPr>
              <a:t>سیاست های 9 و 22</a:t>
            </a:r>
            <a:endParaRPr lang="en-US" sz="2000" dirty="0"/>
          </a:p>
        </p:txBody>
      </p:sp>
      <p:sp>
        <p:nvSpPr>
          <p:cNvPr id="104" name="Oval 103"/>
          <p:cNvSpPr/>
          <p:nvPr/>
        </p:nvSpPr>
        <p:spPr>
          <a:xfrm>
            <a:off x="3048000" y="5105400"/>
            <a:ext cx="2971800" cy="838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Zar" pitchFamily="2" charset="-78"/>
              </a:rPr>
              <a:t>سیاست های 3 و 13 و 15</a:t>
            </a:r>
            <a:endParaRPr lang="en-US" sz="2000" dirty="0"/>
          </a:p>
        </p:txBody>
      </p:sp>
      <p:sp>
        <p:nvSpPr>
          <p:cNvPr id="105" name="Oval 104"/>
          <p:cNvSpPr/>
          <p:nvPr/>
        </p:nvSpPr>
        <p:spPr>
          <a:xfrm>
            <a:off x="-76200" y="4343400"/>
            <a:ext cx="3124200" cy="838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Zar" pitchFamily="2" charset="-78"/>
              </a:rPr>
              <a:t>سیاست های 20 و 21 و 24</a:t>
            </a:r>
            <a:endParaRPr lang="en-US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2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486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57200" y="1295400"/>
            <a:ext cx="83820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700" b="1" dirty="0" smtClean="0">
                <a:solidFill>
                  <a:schemeClr val="tx1"/>
                </a:solidFill>
                <a:cs typeface="B Zar" pitchFamily="2" charset="-78"/>
              </a:rPr>
              <a:t>مفهوم اقتصاد دانش بنیان: اقتصادی که نهاده اصلی آن دانش باشد.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4800" y="228600"/>
            <a:ext cx="86106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اقتصاد دانش بنیان و تقویت تولید ملی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76600" y="2209800"/>
            <a:ext cx="5562600" cy="762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700" b="1" dirty="0" smtClean="0">
                <a:solidFill>
                  <a:schemeClr val="tx1"/>
                </a:solidFill>
                <a:cs typeface="B Zar" pitchFamily="2" charset="-78"/>
              </a:rPr>
              <a:t>چرا اقتصاد دانش بنیان مهم است؟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905000" y="3124200"/>
            <a:ext cx="6544174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1. بازدهی بسیار بالای دانش (قدرت خلق ثروت </a:t>
            </a: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  <a:hlinkClick r:id="" action="ppaction://noaction"/>
              </a:rPr>
              <a:t>فوق العاده</a:t>
            </a:r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43000" y="3657600"/>
            <a:ext cx="7315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2. وابستگی به نیروی متخصص داخلی (10 میلیون نیروی متخصص)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124200" y="4191000"/>
            <a:ext cx="5334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3. عدم امکان تحریم (نه محصول و نه نهاده)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343400" y="4724400"/>
            <a:ext cx="4114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4. ارزآوری بسیار بالا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048000" y="5334000"/>
            <a:ext cx="5410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5. کاهش وابستگی به منابع زیرزمینی (نفت و ...)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38200" y="5943600"/>
            <a:ext cx="7620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500" b="1" dirty="0" smtClean="0">
                <a:solidFill>
                  <a:schemeClr val="tx1"/>
                </a:solidFill>
                <a:cs typeface="B Nazanin" pitchFamily="2" charset="-78"/>
              </a:rPr>
              <a:t>6. افزایش بهره وری سایر بخش ها (کشاورزی، صنعت، بهداشت و ...)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7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953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26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" y="76200"/>
            <a:ext cx="7924800" cy="13716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700" b="1" dirty="0" smtClean="0">
                <a:solidFill>
                  <a:schemeClr val="tx1"/>
                </a:solidFill>
                <a:cs typeface="B Titr" pitchFamily="2" charset="-78"/>
              </a:rPr>
              <a:t>دانش ها، مهارت ها و تکنیک های مورد نیاز برای:</a:t>
            </a:r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</a:p>
          <a:p>
            <a:r>
              <a:rPr lang="fa-IR" sz="3000" b="1" dirty="0" smtClean="0">
                <a:solidFill>
                  <a:schemeClr val="tx1"/>
                </a:solidFill>
                <a:cs typeface="B Titr" pitchFamily="2" charset="-78"/>
              </a:rPr>
              <a:t>کارآفرینی دانش بنیان</a:t>
            </a:r>
            <a:endParaRPr lang="en-US" sz="30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05200" y="1905000"/>
            <a:ext cx="5410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1. شناسایی مزیت های تولید دانش بنیان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8200" y="3657600"/>
            <a:ext cx="80772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600" b="1" dirty="0" smtClean="0">
                <a:solidFill>
                  <a:schemeClr val="tx1"/>
                </a:solidFill>
                <a:cs typeface="B Titr" pitchFamily="2" charset="-78"/>
              </a:rPr>
              <a:t>2. ارزیابی اقتصادی: </a:t>
            </a:r>
            <a:r>
              <a:rPr lang="fa-IR" sz="2200" b="1" dirty="0" smtClean="0">
                <a:solidFill>
                  <a:schemeClr val="tx1"/>
                </a:solidFill>
                <a:cs typeface="B Titr" pitchFamily="2" charset="-78"/>
              </a:rPr>
              <a:t>الف. ارزیابی بازار، ب. ارزیابی فنی، ج. ارزیابی مالی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14400" y="5867400"/>
            <a:ext cx="80010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600" b="1" dirty="0" smtClean="0">
                <a:solidFill>
                  <a:schemeClr val="tx1"/>
                </a:solidFill>
                <a:cs typeface="B Titr" pitchFamily="2" charset="-78"/>
              </a:rPr>
              <a:t>3. مدیریت کسب و کار (آغاز فعالیت های دارای توجیه اقتصادی)</a:t>
            </a:r>
          </a:p>
        </p:txBody>
      </p:sp>
      <p:sp>
        <p:nvSpPr>
          <p:cNvPr id="18" name="Bent-Up Arrow 17"/>
          <p:cNvSpPr/>
          <p:nvPr/>
        </p:nvSpPr>
        <p:spPr>
          <a:xfrm rot="16200000">
            <a:off x="4191000" y="2971799"/>
            <a:ext cx="533400" cy="838200"/>
          </a:xfrm>
          <a:prstGeom prst="bentUpArrow">
            <a:avLst>
              <a:gd name="adj1" fmla="val 25000"/>
              <a:gd name="adj2" fmla="val 23793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/>
          <p:cNvSpPr/>
          <p:nvPr/>
        </p:nvSpPr>
        <p:spPr>
          <a:xfrm rot="16200000" flipV="1">
            <a:off x="400050" y="5467350"/>
            <a:ext cx="990600" cy="5715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219200" y="5105400"/>
            <a:ext cx="7467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کارآفرینی (الف. مدیریت فنی، ب. مدیریت مالی، ج. مدیریت بازار)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76800" y="304800"/>
            <a:ext cx="3733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04800" y="2895600"/>
            <a:ext cx="3733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spcAft>
                <a:spcPts val="1200"/>
              </a:spcAft>
            </a:pPr>
            <a:r>
              <a:rPr lang="fa-IR" sz="2300" b="1" dirty="0" smtClean="0">
                <a:solidFill>
                  <a:schemeClr val="tx1"/>
                </a:solidFill>
                <a:cs typeface="B Zar" pitchFamily="2" charset="-78"/>
              </a:rPr>
              <a:t>ارزیابی طرح های سرمایه گذاری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2" grpId="0" animBg="1"/>
      <p:bldP spid="34" grpId="0" animBg="1"/>
      <p:bldP spid="18" grpId="0" animBg="1"/>
      <p:bldP spid="20" grpId="0" animBg="1"/>
      <p:bldP spid="23" grpId="0" animBg="1"/>
      <p:bldP spid="2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1000" y="228600"/>
            <a:ext cx="83058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تقویت تولید ملی: </a:t>
            </a:r>
            <a:r>
              <a:rPr lang="fa-IR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ضرورت</a:t>
            </a:r>
            <a:r>
              <a:rPr lang="fa-IR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و </a:t>
            </a:r>
            <a:r>
              <a:rPr lang="fa-IR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الزامات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4267200" y="1295400"/>
            <a:ext cx="5334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828800"/>
            <a:ext cx="8077200" cy="1219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b="1" dirty="0" smtClean="0">
                <a:solidFill>
                  <a:schemeClr val="tx1"/>
                </a:solidFill>
                <a:cs typeface="B Titr" pitchFamily="2" charset="-78"/>
              </a:rPr>
              <a:t>مقدمه مهم: </a:t>
            </a:r>
          </a:p>
          <a:p>
            <a:pPr rtl="1"/>
            <a:r>
              <a:rPr lang="fa-IR" sz="4000" b="1" dirty="0" smtClean="0">
                <a:solidFill>
                  <a:schemeClr val="tx1"/>
                </a:solidFill>
                <a:cs typeface="B Titr" pitchFamily="2" charset="-78"/>
              </a:rPr>
              <a:t>آشنایی با نظریه اقتصاد مقاومتی</a:t>
            </a:r>
          </a:p>
        </p:txBody>
      </p:sp>
      <p:sp>
        <p:nvSpPr>
          <p:cNvPr id="12" name="Bent-Up Arrow 11"/>
          <p:cNvSpPr/>
          <p:nvPr/>
        </p:nvSpPr>
        <p:spPr>
          <a:xfrm rot="5400000" flipV="1">
            <a:off x="6858000" y="3886200"/>
            <a:ext cx="22098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95400" y="4724400"/>
            <a:ext cx="6324600" cy="7620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الف. آشنایی با ماهیت و شدت جنگ اقتصادی</a:t>
            </a:r>
            <a:endParaRPr lang="en-US" sz="30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4" name="Bent-Up Arrow 13"/>
          <p:cNvSpPr/>
          <p:nvPr/>
        </p:nvSpPr>
        <p:spPr>
          <a:xfrm rot="5400000" flipV="1">
            <a:off x="6858000" y="4267200"/>
            <a:ext cx="2971800" cy="685800"/>
          </a:xfrm>
          <a:prstGeom prst="bentUpArrow">
            <a:avLst>
              <a:gd name="adj1" fmla="val 3063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95400" y="5638800"/>
            <a:ext cx="6705600" cy="6858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 rtl="1"/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ب. آشنایی با ماهیت و برنامه های اقتصاد مقاومتی</a:t>
            </a:r>
            <a:endParaRPr lang="en-US" sz="30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838200" y="4648200"/>
            <a:ext cx="381000" cy="1905000"/>
          </a:xfrm>
          <a:prstGeom prst="leftBrace">
            <a:avLst>
              <a:gd name="adj1" fmla="val 8333"/>
              <a:gd name="adj2" fmla="val 54410"/>
            </a:avLst>
          </a:prstGeom>
          <a:ln w="63500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Right Arrow 16"/>
          <p:cNvSpPr/>
          <p:nvPr/>
        </p:nvSpPr>
        <p:spPr>
          <a:xfrm rot="10800000" flipH="1">
            <a:off x="152401" y="3852155"/>
            <a:ext cx="763022" cy="19292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4400" y="36576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خلاصه نظریه: کلان آموزه های اقتصاد مقاومتی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334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endParaRPr lang="fa-IR" sz="10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700" b="1" dirty="0" smtClean="0">
              <a:solidFill>
                <a:schemeClr val="tx1"/>
              </a:solidFill>
              <a:cs typeface="Zar" pitchFamily="2" charset="-78"/>
            </a:endParaRPr>
          </a:p>
          <a:p>
            <a:pPr algn="r" rtl="1"/>
            <a:endParaRPr lang="fa-IR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0" y="152400"/>
            <a:ext cx="5562600" cy="68579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محتوای دوره آموزشی اقتصاد مقاومتی: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47800" y="3581400"/>
            <a:ext cx="73152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مقدمه سوم </a:t>
            </a:r>
            <a:r>
              <a:rPr lang="fa-I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(اقتصاد انقلاب اسلامی):</a:t>
            </a:r>
            <a:endParaRPr lang="en-US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algn="l"/>
            <a:r>
              <a:rPr lang="fa-I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آشنایی با مبانی اقتصادی انقلاب اسلامی</a:t>
            </a:r>
            <a:endParaRPr lang="en-US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4800600"/>
            <a:ext cx="48768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رهیافت اقتصادی جمهوری اسلامی جهت تحقق اهداف اقتصادی انقلاب اسلامی</a:t>
            </a:r>
            <a:endParaRPr lang="en-US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0" y="4648200"/>
            <a:ext cx="2514600" cy="144780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اقتصاد مقاومتی</a:t>
            </a:r>
            <a:endParaRPr lang="en-US" sz="4400" dirty="0" smtClean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447800" y="2438400"/>
            <a:ext cx="73152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مقدمه دوم </a:t>
            </a:r>
            <a:r>
              <a:rPr lang="fa-I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(اقتصاد اسلامی): </a:t>
            </a:r>
            <a:endParaRPr lang="en-US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r>
              <a:rPr lang="fa-I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آشنایی با معارف اقتصاد اسلامی</a:t>
            </a:r>
            <a:endParaRPr lang="en-US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447800" y="1295400"/>
            <a:ext cx="73152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مقدمه اول </a:t>
            </a:r>
            <a:r>
              <a:rPr lang="fa-I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(اقتصاد متعارف): </a:t>
            </a:r>
            <a:endParaRPr lang="en-US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rtl="1"/>
            <a:r>
              <a:rPr lang="fa-I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آشنایی با جریان متعارف اقتصاد</a:t>
            </a:r>
            <a:endParaRPr lang="en-US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3" name="Right Arrow 32"/>
          <p:cNvSpPr/>
          <p:nvPr/>
        </p:nvSpPr>
        <p:spPr>
          <a:xfrm flipH="1">
            <a:off x="5487675" y="5324200"/>
            <a:ext cx="532125" cy="2226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143000" y="5943600"/>
            <a:ext cx="3276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4" grpId="0" animBg="1"/>
      <p:bldP spid="31" grpId="0" animBg="1"/>
      <p:bldP spid="32" grpId="0" animBg="1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385A0A9-1429-4634-8626-AA107F3A102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9268"/>
            <a:ext cx="8858250" cy="660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314" y="95251"/>
            <a:ext cx="4643437" cy="18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fa-IR" sz="4500" dirty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و السلام علی عبادالله الصالحین</a:t>
            </a:r>
            <a:endParaRPr lang="en-US" sz="4500" dirty="0">
              <a:solidFill>
                <a:schemeClr val="bg1"/>
              </a:solidFill>
              <a:latin typeface="+mj-lt"/>
              <a:ea typeface="+mj-ea"/>
              <a:cs typeface="IranNastaliq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590800"/>
            <a:ext cx="6324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1. هدف آمریکا از تحریم ها: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فلج کردن زندگی مردم ایران</a:t>
            </a:r>
            <a:endParaRPr lang="en-US" sz="33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590800"/>
            <a:ext cx="63246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3. اهداف نزدیک آمریکا از تحریم ها: </a:t>
            </a:r>
          </a:p>
          <a:p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تورم شدید، بیکاری شدید، قحطی </a:t>
            </a:r>
          </a:p>
          <a:p>
            <a:r>
              <a:rPr lang="fa-IR" sz="3000" b="1" dirty="0" smtClean="0">
                <a:solidFill>
                  <a:schemeClr val="tx1"/>
                </a:solidFill>
                <a:cs typeface="B Zar" pitchFamily="2" charset="-78"/>
              </a:rPr>
              <a:t>(یعنی فشار به 80 میلیون نفر جمعیت!)</a:t>
            </a:r>
            <a:endParaRPr lang="en-US" sz="3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590800"/>
            <a:ext cx="63246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5. هدف آمریکا جنگ با آرمان هاست، نه برنامه هسته ای!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590800"/>
            <a:ext cx="63246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6. قدرت اقتصادی ایران =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سقوط تمدن اقتصادی غرب!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2971800"/>
            <a:ext cx="6324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7. عامل موفقیت تحریم های آمریکایی: </a:t>
            </a:r>
          </a:p>
          <a:p>
            <a:pPr rtl="1"/>
            <a:r>
              <a:rPr lang="fa-IR" sz="3300" b="1" dirty="0" smtClean="0">
                <a:solidFill>
                  <a:schemeClr val="tx1"/>
                </a:solidFill>
                <a:cs typeface="B Titr" pitchFamily="2" charset="-78"/>
              </a:rPr>
              <a:t>ناکارآمدی اقتصاد داخلی</a:t>
            </a:r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en-US" sz="33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6858000" cy="6858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کلان آموزه های اقتصاد مقاومتی</a:t>
            </a:r>
          </a:p>
        </p:txBody>
      </p:sp>
      <p:sp>
        <p:nvSpPr>
          <p:cNvPr id="5" name="Oval 4"/>
          <p:cNvSpPr/>
          <p:nvPr/>
        </p:nvSpPr>
        <p:spPr>
          <a:xfrm>
            <a:off x="190515" y="5486400"/>
            <a:ext cx="300988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دشمن شناسی!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18336</TotalTime>
  <Words>1623</Words>
  <Application>Microsoft Office PowerPoint</Application>
  <PresentationFormat>On-screen Show (4:3)</PresentationFormat>
  <Paragraphs>334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Clip</vt:lpstr>
      <vt:lpstr>PowerPoint Presentation</vt:lpstr>
      <vt:lpstr>تقویت تولید ملی:  ضرورت و الزامات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رهیافت اقتصادی ج.ا. ایران  جهت تحقق اهداف اقتصادی انقلاب اسلامی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مروری بر ظرفیت های تولیدی کشور:</vt:lpstr>
      <vt:lpstr>مروری بر ظرفیت های تولیدی کشور:</vt:lpstr>
      <vt:lpstr>مروری بر ظرفیت های تولیدی کشور:</vt:lpstr>
      <vt:lpstr>مروری بر ظرفیت های تولیدی کشور:</vt:lpstr>
      <vt:lpstr>مروری بر ظرفیت های تولیدی کشور:</vt:lpstr>
      <vt:lpstr>برای تقویت تولید ملی چه نیازمندی هایی داریم؟!</vt:lpstr>
      <vt:lpstr>PowerPoint Presentation</vt:lpstr>
      <vt:lpstr>PowerPoint Presentation</vt:lpstr>
      <vt:lpstr>محتوای دوره آموزشی اقتصاد مقاومتی: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/>
  <cp:lastModifiedBy>SADEGH</cp:lastModifiedBy>
  <cp:revision>246</cp:revision>
  <dcterms:created xsi:type="dcterms:W3CDTF">2006-08-16T00:00:00Z</dcterms:created>
  <dcterms:modified xsi:type="dcterms:W3CDTF">2015-04-26T10:01:30Z</dcterms:modified>
</cp:coreProperties>
</file>