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939" r:id="rId2"/>
    <p:sldId id="1023" r:id="rId3"/>
    <p:sldId id="1150" r:id="rId4"/>
    <p:sldId id="1151" r:id="rId5"/>
    <p:sldId id="1152" r:id="rId6"/>
    <p:sldId id="1153" r:id="rId7"/>
    <p:sldId id="1156" r:id="rId8"/>
    <p:sldId id="1154" r:id="rId9"/>
    <p:sldId id="1155" r:id="rId10"/>
    <p:sldId id="115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33CC"/>
    <a:srgbClr val="3366FF"/>
    <a:srgbClr val="006600"/>
    <a:srgbClr val="000099"/>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943" autoAdjust="0"/>
    <p:restoredTop sz="86420" autoAdjust="0"/>
  </p:normalViewPr>
  <p:slideViewPr>
    <p:cSldViewPr>
      <p:cViewPr varScale="1">
        <p:scale>
          <a:sx n="81" d="100"/>
          <a:sy n="81" d="100"/>
        </p:scale>
        <p:origin x="732" y="78"/>
      </p:cViewPr>
      <p:guideLst>
        <p:guide orient="horz" pos="2160"/>
        <p:guide pos="2880"/>
      </p:guideLst>
    </p:cSldViewPr>
  </p:slideViewPr>
  <p:outlineViewPr>
    <p:cViewPr>
      <p:scale>
        <a:sx n="33" d="100"/>
        <a:sy n="33" d="100"/>
      </p:scale>
      <p:origin x="0" y="9388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B58A5A-3A96-489B-98BB-FD933D5CF5D2}" type="datetimeFigureOut">
              <a:rPr lang="en-US" smtClean="0"/>
              <a:t>6/7/2015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586D67-E528-4849-A733-7C89D669CB20}" type="slidenum">
              <a:rPr lang="en-US" smtClean="0"/>
              <a:t>‹#›</a:t>
            </a:fld>
            <a:endParaRPr lang="en-US" dirty="0"/>
          </a:p>
        </p:txBody>
      </p:sp>
    </p:spTree>
    <p:extLst>
      <p:ext uri="{BB962C8B-B14F-4D97-AF65-F5344CB8AC3E}">
        <p14:creationId xmlns:p14="http://schemas.microsoft.com/office/powerpoint/2010/main" val="34805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255441-F86B-4E95-9642-18B6B9211AC9}" type="slidenum">
              <a:rPr lang="en-US" smtClean="0"/>
              <a:t>1</a:t>
            </a:fld>
            <a:endParaRPr lang="en-US"/>
          </a:p>
        </p:txBody>
      </p:sp>
    </p:spTree>
    <p:extLst>
      <p:ext uri="{BB962C8B-B14F-4D97-AF65-F5344CB8AC3E}">
        <p14:creationId xmlns:p14="http://schemas.microsoft.com/office/powerpoint/2010/main" val="1809144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1404B5-EDB0-4599-977B-1A602E0C0FDE}" type="slidenum">
              <a:rPr lang="en-US" smtClean="0"/>
              <a:t>10</a:t>
            </a:fld>
            <a:endParaRPr lang="en-US"/>
          </a:p>
        </p:txBody>
      </p:sp>
    </p:spTree>
    <p:extLst>
      <p:ext uri="{BB962C8B-B14F-4D97-AF65-F5344CB8AC3E}">
        <p14:creationId xmlns:p14="http://schemas.microsoft.com/office/powerpoint/2010/main" val="754632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1404B5-EDB0-4599-977B-1A602E0C0FDE}" type="slidenum">
              <a:rPr lang="en-US" smtClean="0"/>
              <a:t>2</a:t>
            </a:fld>
            <a:endParaRPr lang="en-US"/>
          </a:p>
        </p:txBody>
      </p:sp>
    </p:spTree>
    <p:extLst>
      <p:ext uri="{BB962C8B-B14F-4D97-AF65-F5344CB8AC3E}">
        <p14:creationId xmlns:p14="http://schemas.microsoft.com/office/powerpoint/2010/main" val="2756935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1404B5-EDB0-4599-977B-1A602E0C0FDE}" type="slidenum">
              <a:rPr lang="en-US" smtClean="0"/>
              <a:t>3</a:t>
            </a:fld>
            <a:endParaRPr lang="en-US"/>
          </a:p>
        </p:txBody>
      </p:sp>
    </p:spTree>
    <p:extLst>
      <p:ext uri="{BB962C8B-B14F-4D97-AF65-F5344CB8AC3E}">
        <p14:creationId xmlns:p14="http://schemas.microsoft.com/office/powerpoint/2010/main" val="2681741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1404B5-EDB0-4599-977B-1A602E0C0FDE}" type="slidenum">
              <a:rPr lang="en-US" smtClean="0"/>
              <a:t>4</a:t>
            </a:fld>
            <a:endParaRPr lang="en-US"/>
          </a:p>
        </p:txBody>
      </p:sp>
    </p:spTree>
    <p:extLst>
      <p:ext uri="{BB962C8B-B14F-4D97-AF65-F5344CB8AC3E}">
        <p14:creationId xmlns:p14="http://schemas.microsoft.com/office/powerpoint/2010/main" val="4054281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1404B5-EDB0-4599-977B-1A602E0C0FDE}" type="slidenum">
              <a:rPr lang="en-US" smtClean="0"/>
              <a:t>5</a:t>
            </a:fld>
            <a:endParaRPr lang="en-US"/>
          </a:p>
        </p:txBody>
      </p:sp>
    </p:spTree>
    <p:extLst>
      <p:ext uri="{BB962C8B-B14F-4D97-AF65-F5344CB8AC3E}">
        <p14:creationId xmlns:p14="http://schemas.microsoft.com/office/powerpoint/2010/main" val="2706118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1404B5-EDB0-4599-977B-1A602E0C0FDE}" type="slidenum">
              <a:rPr lang="en-US" smtClean="0"/>
              <a:t>6</a:t>
            </a:fld>
            <a:endParaRPr lang="en-US"/>
          </a:p>
        </p:txBody>
      </p:sp>
    </p:spTree>
    <p:extLst>
      <p:ext uri="{BB962C8B-B14F-4D97-AF65-F5344CB8AC3E}">
        <p14:creationId xmlns:p14="http://schemas.microsoft.com/office/powerpoint/2010/main" val="2083700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1404B5-EDB0-4599-977B-1A602E0C0FDE}" type="slidenum">
              <a:rPr lang="en-US" smtClean="0"/>
              <a:t>7</a:t>
            </a:fld>
            <a:endParaRPr lang="en-US"/>
          </a:p>
        </p:txBody>
      </p:sp>
    </p:spTree>
    <p:extLst>
      <p:ext uri="{BB962C8B-B14F-4D97-AF65-F5344CB8AC3E}">
        <p14:creationId xmlns:p14="http://schemas.microsoft.com/office/powerpoint/2010/main" val="2263141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1404B5-EDB0-4599-977B-1A602E0C0FDE}" type="slidenum">
              <a:rPr lang="en-US" smtClean="0"/>
              <a:t>8</a:t>
            </a:fld>
            <a:endParaRPr lang="en-US"/>
          </a:p>
        </p:txBody>
      </p:sp>
    </p:spTree>
    <p:extLst>
      <p:ext uri="{BB962C8B-B14F-4D97-AF65-F5344CB8AC3E}">
        <p14:creationId xmlns:p14="http://schemas.microsoft.com/office/powerpoint/2010/main" val="3965884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1404B5-EDB0-4599-977B-1A602E0C0FDE}" type="slidenum">
              <a:rPr lang="en-US" smtClean="0"/>
              <a:t>9</a:t>
            </a:fld>
            <a:endParaRPr lang="en-US"/>
          </a:p>
        </p:txBody>
      </p:sp>
    </p:spTree>
    <p:extLst>
      <p:ext uri="{BB962C8B-B14F-4D97-AF65-F5344CB8AC3E}">
        <p14:creationId xmlns:p14="http://schemas.microsoft.com/office/powerpoint/2010/main" val="1818783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C69FFC-423B-40D6-B696-AD636B1C6E78}" type="datetimeFigureOut">
              <a:rPr lang="en-US" smtClean="0"/>
              <a:t>6/7/2015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F41214-DD8E-4AD1-BE5C-3CD59B428B2E}" type="slidenum">
              <a:rPr lang="en-US" smtClean="0"/>
              <a:t>‹#›</a:t>
            </a:fld>
            <a:endParaRPr lang="en-US" dirty="0"/>
          </a:p>
        </p:txBody>
      </p:sp>
    </p:spTree>
    <p:extLst>
      <p:ext uri="{BB962C8B-B14F-4D97-AF65-F5344CB8AC3E}">
        <p14:creationId xmlns:p14="http://schemas.microsoft.com/office/powerpoint/2010/main" val="2904325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C69FFC-423B-40D6-B696-AD636B1C6E78}" type="datetimeFigureOut">
              <a:rPr lang="en-US" smtClean="0"/>
              <a:t>6/7/2015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7F41214-DD8E-4AD1-BE5C-3CD59B428B2E}" type="slidenum">
              <a:rPr lang="en-US" smtClean="0"/>
              <a:t>‹#›</a:t>
            </a:fld>
            <a:endParaRPr lang="en-US" dirty="0"/>
          </a:p>
        </p:txBody>
      </p:sp>
    </p:spTree>
    <p:extLst>
      <p:ext uri="{BB962C8B-B14F-4D97-AF65-F5344CB8AC3E}">
        <p14:creationId xmlns:p14="http://schemas.microsoft.com/office/powerpoint/2010/main" val="3400791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9091" y="15763"/>
            <a:ext cx="9125818" cy="6859519"/>
          </a:xfrm>
        </p:spPr>
        <p:style>
          <a:lnRef idx="1">
            <a:schemeClr val="accent5"/>
          </a:lnRef>
          <a:fillRef idx="2">
            <a:schemeClr val="accent5"/>
          </a:fillRef>
          <a:effectRef idx="1">
            <a:schemeClr val="accent5"/>
          </a:effectRef>
          <a:fontRef idx="none"/>
        </p:style>
        <p:txBody>
          <a:bodyPr/>
          <a:lstStyle>
            <a:lvl1pPr>
              <a:defRPr sz="3200">
                <a:cs typeface="Taher" panose="00000400000000000000" pitchFamily="2" charset="-78"/>
              </a:defRPr>
            </a:lvl1pPr>
          </a:lstStyle>
          <a:p>
            <a:pPr algn="justLow" rtl="1"/>
            <a:r>
              <a:rPr lang="fa-IR" dirty="0" smtClean="0"/>
              <a:t>سبش</a:t>
            </a:r>
            <a:endParaRPr lang="en-US" dirty="0"/>
          </a:p>
        </p:txBody>
      </p:sp>
    </p:spTree>
    <p:extLst>
      <p:ext uri="{BB962C8B-B14F-4D97-AF65-F5344CB8AC3E}">
        <p14:creationId xmlns:p14="http://schemas.microsoft.com/office/powerpoint/2010/main" val="369256609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C69FFC-423B-40D6-B696-AD636B1C6E78}" type="datetimeFigureOut">
              <a:rPr lang="en-US" smtClean="0"/>
              <a:t>6/7/2015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F41214-DD8E-4AD1-BE5C-3CD59B428B2E}" type="slidenum">
              <a:rPr lang="en-US" smtClean="0"/>
              <a:t>‹#›</a:t>
            </a:fld>
            <a:endParaRPr lang="en-US" dirty="0"/>
          </a:p>
        </p:txBody>
      </p:sp>
    </p:spTree>
    <p:extLst>
      <p:ext uri="{BB962C8B-B14F-4D97-AF65-F5344CB8AC3E}">
        <p14:creationId xmlns:p14="http://schemas.microsoft.com/office/powerpoint/2010/main" val="7815959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C69FFC-423B-40D6-B696-AD636B1C6E78}" type="datetimeFigureOut">
              <a:rPr lang="en-US" smtClean="0"/>
              <a:t>6/7/2015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F41214-DD8E-4AD1-BE5C-3CD59B428B2E}" type="slidenum">
              <a:rPr lang="en-US" smtClean="0"/>
              <a:t>‹#›</a:t>
            </a:fld>
            <a:endParaRPr lang="en-US" dirty="0"/>
          </a:p>
        </p:txBody>
      </p:sp>
    </p:spTree>
    <p:extLst>
      <p:ext uri="{BB962C8B-B14F-4D97-AF65-F5344CB8AC3E}">
        <p14:creationId xmlns:p14="http://schemas.microsoft.com/office/powerpoint/2010/main" val="4256257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C69FFC-423B-40D6-B696-AD636B1C6E78}" type="datetimeFigureOut">
              <a:rPr lang="en-US" smtClean="0"/>
              <a:t>6/7/2015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F41214-DD8E-4AD1-BE5C-3CD59B428B2E}" type="slidenum">
              <a:rPr lang="en-US" smtClean="0"/>
              <a:t>‹#›</a:t>
            </a:fld>
            <a:endParaRPr lang="en-US" dirty="0"/>
          </a:p>
        </p:txBody>
      </p:sp>
    </p:spTree>
    <p:extLst>
      <p:ext uri="{BB962C8B-B14F-4D97-AF65-F5344CB8AC3E}">
        <p14:creationId xmlns:p14="http://schemas.microsoft.com/office/powerpoint/2010/main" val="11146676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C69FFC-423B-40D6-B696-AD636B1C6E78}" type="datetimeFigureOut">
              <a:rPr lang="en-US" smtClean="0"/>
              <a:t>6/7/2015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F41214-DD8E-4AD1-BE5C-3CD59B428B2E}" type="slidenum">
              <a:rPr lang="en-US" smtClean="0"/>
              <a:t>‹#›</a:t>
            </a:fld>
            <a:endParaRPr lang="en-US" dirty="0"/>
          </a:p>
        </p:txBody>
      </p:sp>
    </p:spTree>
    <p:extLst>
      <p:ext uri="{BB962C8B-B14F-4D97-AF65-F5344CB8AC3E}">
        <p14:creationId xmlns:p14="http://schemas.microsoft.com/office/powerpoint/2010/main" val="2310430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p>
            <a:fld id="{04F85941-4C98-4311-882C-F54A3268B8A7}" type="datetimeFigureOut">
              <a:rPr lang="en-US" smtClean="0"/>
              <a:t>6/7/2015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3" name="Subtitle 2"/>
          <p:cNvSpPr>
            <a:spLocks noGrp="1"/>
          </p:cNvSpPr>
          <p:nvPr>
            <p:ph type="subTitle" idx="1"/>
          </p:nvPr>
        </p:nvSpPr>
        <p:spPr>
          <a:xfrm>
            <a:off x="1371600" y="2518253"/>
            <a:ext cx="6400800" cy="2565982"/>
          </a:xfrm>
          <a:prstGeom prst="rect">
            <a:avLst/>
          </a:prstGeom>
        </p:spPr>
        <p:txBody>
          <a:bodyPr/>
          <a:lstStyle>
            <a:lvl1pPr marL="0" indent="0" algn="justLow" rtl="1">
              <a:buNone/>
              <a:defRPr>
                <a:solidFill>
                  <a:schemeClr val="tx1"/>
                </a:solidFill>
                <a:cs typeface="Taher" pitchFamily="2" charset="-7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FDAA60-BF84-4344-AFFD-546B7D053044}" type="slidenum">
              <a:rPr lang="en-US" smtClean="0"/>
              <a:t>‹#›</a:t>
            </a:fld>
            <a:endParaRPr lang="en-US" dirty="0"/>
          </a:p>
        </p:txBody>
      </p:sp>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rot="16200000">
            <a:off x="-690479" y="-3132325"/>
            <a:ext cx="10509087" cy="13387730"/>
          </a:xfrm>
          <a:prstGeom prst="rect">
            <a:avLst/>
          </a:prstGeom>
        </p:spPr>
      </p:pic>
    </p:spTree>
    <p:extLst>
      <p:ext uri="{BB962C8B-B14F-4D97-AF65-F5344CB8AC3E}">
        <p14:creationId xmlns:p14="http://schemas.microsoft.com/office/powerpoint/2010/main" val="3176041853"/>
      </p:ext>
    </p:extLst>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32587" y="0"/>
            <a:ext cx="9060639" cy="6858000"/>
          </a:xfrm>
          <a:prstGeom prst="rect">
            <a:avLst/>
          </a:prstGeom>
          <a:ln/>
        </p:spPr>
        <p:style>
          <a:lnRef idx="1">
            <a:schemeClr val="accent4"/>
          </a:lnRef>
          <a:fillRef idx="2">
            <a:schemeClr val="accent4"/>
          </a:fillRef>
          <a:effectRef idx="1">
            <a:schemeClr val="accent4"/>
          </a:effectRef>
          <a:fontRef idx="minor">
            <a:schemeClr val="dk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1C71AF1-D52D-4131-A994-F72680175977}" type="datetimeFigureOut">
              <a:rPr lang="en-US" smtClean="0"/>
              <a:t>6/7/2015</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A705C43-DBF8-43CC-9262-6B6FB48A7A84}" type="slidenum">
              <a:rPr lang="en-US" smtClean="0"/>
              <a:t>‹#›</a:t>
            </a:fld>
            <a:endParaRPr lang="en-US"/>
          </a:p>
        </p:txBody>
      </p:sp>
    </p:spTree>
    <p:extLst>
      <p:ext uri="{BB962C8B-B14F-4D97-AF65-F5344CB8AC3E}">
        <p14:creationId xmlns:p14="http://schemas.microsoft.com/office/powerpoint/2010/main" val="263023323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628800"/>
            <a:ext cx="7239000" cy="4005223"/>
          </a:xfrm>
        </p:spPr>
        <p:txBody>
          <a:bodyPr>
            <a:normAutofit/>
          </a:bodyPr>
          <a:lstStyle>
            <a:lvl1pPr marL="0" indent="0" algn="justLow" rtl="1">
              <a:buFontTx/>
              <a:buNone/>
              <a:defRPr sz="3200" b="1">
                <a:cs typeface="Taher" panose="00000400000000000000" pitchFamily="2" charset="-78"/>
              </a:defRPr>
            </a:lvl1pPr>
            <a:lvl2pPr marL="292608" indent="0" algn="justLow" rtl="1">
              <a:buFontTx/>
              <a:buNone/>
              <a:defRPr sz="3200" b="1">
                <a:cs typeface="Taher" panose="00000400000000000000" pitchFamily="2" charset="-78"/>
              </a:defRPr>
            </a:lvl2pPr>
            <a:lvl3pPr marL="530352" indent="0" algn="justLow" rtl="1">
              <a:buFontTx/>
              <a:buNone/>
              <a:defRPr sz="3200" b="1">
                <a:cs typeface="Taher" panose="00000400000000000000" pitchFamily="2" charset="-78"/>
              </a:defRPr>
            </a:lvl3pPr>
            <a:lvl4pPr marL="777240" indent="0" algn="justLow" rtl="1">
              <a:buFontTx/>
              <a:buNone/>
              <a:defRPr sz="3200" b="1">
                <a:cs typeface="Taher" panose="00000400000000000000" pitchFamily="2" charset="-78"/>
              </a:defRPr>
            </a:lvl4pPr>
            <a:lvl5pPr marL="1051560" indent="0" algn="justLow" rtl="1">
              <a:buFontTx/>
              <a:buNone/>
              <a:defRPr sz="3200" b="1">
                <a:cs typeface="Taher" panose="00000400000000000000" pitchFamily="2" charset="-78"/>
              </a:defRPr>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extLst/>
          </a:lstStyle>
          <a:p>
            <a:fld id="{D1C71AF1-D52D-4131-A994-F72680175977}" type="datetimeFigureOut">
              <a:rPr lang="en-US" smtClean="0"/>
              <a:t>6/7/2015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A705C43-DBF8-43CC-9262-6B6FB48A7A84}" type="slidenum">
              <a:rPr lang="en-US" smtClean="0"/>
              <a:t>‹#›</a:t>
            </a:fld>
            <a:endParaRPr lang="en-US"/>
          </a:p>
        </p:txBody>
      </p:sp>
    </p:spTree>
    <p:extLst>
      <p:ext uri="{BB962C8B-B14F-4D97-AF65-F5344CB8AC3E}">
        <p14:creationId xmlns:p14="http://schemas.microsoft.com/office/powerpoint/2010/main" val="362970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1C71AF1-D52D-4131-A994-F72680175977}" type="datetimeFigureOut">
              <a:rPr lang="en-US" smtClean="0"/>
              <a:t>6/7/2015</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CA705C43-DBF8-43CC-9262-6B6FB48A7A84}" type="slidenum">
              <a:rPr lang="en-US" smtClean="0"/>
              <a:t>‹#›</a:t>
            </a:fld>
            <a:endParaRPr lang="en-US"/>
          </a:p>
        </p:txBody>
      </p:sp>
    </p:spTree>
    <p:extLst>
      <p:ext uri="{BB962C8B-B14F-4D97-AF65-F5344CB8AC3E}">
        <p14:creationId xmlns:p14="http://schemas.microsoft.com/office/powerpoint/2010/main" val="1532882187"/>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814101" y="101884"/>
            <a:ext cx="5847504" cy="645195"/>
          </a:xfrm>
          <a:ln/>
        </p:spPr>
        <p:style>
          <a:lnRef idx="1">
            <a:schemeClr val="accent1"/>
          </a:lnRef>
          <a:fillRef idx="2">
            <a:schemeClr val="accent1"/>
          </a:fillRef>
          <a:effectRef idx="1">
            <a:schemeClr val="accent1"/>
          </a:effectRef>
          <a:fontRef idx="none"/>
        </p:style>
        <p:txBody>
          <a:bodyPr/>
          <a:lstStyle>
            <a:lvl1pPr algn="ctr" rtl="1">
              <a:defRPr b="1">
                <a:latin typeface="Arial" pitchFamily="34" charset="0"/>
                <a:cs typeface="Arial" pitchFamily="34" charset="0"/>
              </a:defRPr>
            </a:lvl1pPr>
          </a:lstStyle>
          <a:p>
            <a:r>
              <a:rPr lang="en-US" dirty="0" smtClean="0"/>
              <a:t>Master title style</a:t>
            </a:r>
            <a:endParaRPr lang="en-US" dirty="0"/>
          </a:p>
        </p:txBody>
      </p:sp>
      <p:sp>
        <p:nvSpPr>
          <p:cNvPr id="3" name="Content Placeholder 2"/>
          <p:cNvSpPr>
            <a:spLocks noGrp="1"/>
          </p:cNvSpPr>
          <p:nvPr>
            <p:ph idx="1"/>
          </p:nvPr>
        </p:nvSpPr>
        <p:spPr>
          <a:xfrm>
            <a:off x="410070" y="1099187"/>
            <a:ext cx="8194378" cy="5570173"/>
          </a:xfrm>
          <a:ln/>
        </p:spPr>
        <p:style>
          <a:lnRef idx="1">
            <a:schemeClr val="accent3"/>
          </a:lnRef>
          <a:fillRef idx="2">
            <a:schemeClr val="accent3"/>
          </a:fillRef>
          <a:effectRef idx="1">
            <a:schemeClr val="accent3"/>
          </a:effectRef>
          <a:fontRef idx="none"/>
        </p:style>
        <p:txBody>
          <a:bodyPr/>
          <a:lstStyle>
            <a:lvl1pPr marL="0" indent="0" algn="just" rtl="1">
              <a:buFontTx/>
              <a:buNone/>
              <a:defRPr b="1">
                <a:ln>
                  <a:noFill/>
                </a:ln>
                <a:solidFill>
                  <a:schemeClr val="tx1"/>
                </a:solidFill>
                <a:cs typeface="Taher" pitchFamily="2" charset="-78"/>
              </a:defRPr>
            </a:lvl1pPr>
            <a:lvl2pPr marL="457200" indent="0" algn="r" rtl="1">
              <a:buFontTx/>
              <a:buNone/>
              <a:defRPr b="1">
                <a:ln>
                  <a:solidFill>
                    <a:schemeClr val="bg1"/>
                  </a:solidFill>
                </a:ln>
                <a:solidFill>
                  <a:schemeClr val="bg1"/>
                </a:solidFill>
                <a:cs typeface="Taher" pitchFamily="2" charset="-78"/>
              </a:defRPr>
            </a:lvl2pPr>
            <a:lvl3pPr marL="914400" indent="0" algn="r" rtl="1">
              <a:buFontTx/>
              <a:buNone/>
              <a:defRPr b="1">
                <a:ln>
                  <a:solidFill>
                    <a:schemeClr val="bg1"/>
                  </a:solidFill>
                </a:ln>
                <a:solidFill>
                  <a:schemeClr val="bg1"/>
                </a:solidFill>
                <a:cs typeface="Taher" pitchFamily="2" charset="-78"/>
              </a:defRPr>
            </a:lvl3pPr>
            <a:lvl4pPr marL="1371600" indent="0" algn="r" rtl="1">
              <a:buFontTx/>
              <a:buNone/>
              <a:defRPr b="1">
                <a:ln>
                  <a:solidFill>
                    <a:schemeClr val="bg1"/>
                  </a:solidFill>
                </a:ln>
                <a:solidFill>
                  <a:schemeClr val="bg1"/>
                </a:solidFill>
                <a:cs typeface="Taher" pitchFamily="2" charset="-78"/>
              </a:defRPr>
            </a:lvl4pPr>
            <a:lvl5pPr marL="1828800" indent="0" algn="r" rtl="1">
              <a:buFontTx/>
              <a:buNone/>
              <a:defRPr b="1">
                <a:ln>
                  <a:solidFill>
                    <a:schemeClr val="bg1"/>
                  </a:solidFill>
                </a:ln>
                <a:solidFill>
                  <a:schemeClr val="bg1"/>
                </a:solidFill>
                <a:cs typeface="Taher" pitchFamily="2" charset="-78"/>
              </a:defRPr>
            </a:lvl5pPr>
          </a:lstStyle>
          <a:p>
            <a:pPr lvl="0"/>
            <a:endParaRPr lang="en-US" dirty="0"/>
          </a:p>
        </p:txBody>
      </p:sp>
      <p:sp>
        <p:nvSpPr>
          <p:cNvPr id="4" name="Date Placeholder 3"/>
          <p:cNvSpPr>
            <a:spLocks noGrp="1"/>
          </p:cNvSpPr>
          <p:nvPr>
            <p:ph type="dt" sz="half" idx="10"/>
          </p:nvPr>
        </p:nvSpPr>
        <p:spPr/>
        <p:txBody>
          <a:bodyPr/>
          <a:lstStyle>
            <a:lvl1pPr algn="r" rtl="1">
              <a:defRPr/>
            </a:lvl1pPr>
          </a:lstStyle>
          <a:p>
            <a:fld id="{8BC69FFC-423B-40D6-B696-AD636B1C6E78}" type="datetimeFigureOut">
              <a:rPr lang="en-US" smtClean="0"/>
              <a:pPr/>
              <a:t>6/7/2015</a:t>
            </a:fld>
            <a:endParaRPr lang="en-US" dirty="0"/>
          </a:p>
        </p:txBody>
      </p:sp>
    </p:spTree>
    <p:extLst>
      <p:ext uri="{BB962C8B-B14F-4D97-AF65-F5344CB8AC3E}">
        <p14:creationId xmlns:p14="http://schemas.microsoft.com/office/powerpoint/2010/main" val="191733660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72525" y="274638"/>
            <a:ext cx="5595820" cy="1143000"/>
          </a:xfrm>
          <a:ln w="38100">
            <a:noFill/>
            <a:prstDash val="solid"/>
          </a:ln>
        </p:spPr>
        <p:txBody>
          <a:bodyPr/>
          <a:lstStyle>
            <a:lvl1pPr algn="ctr" rtl="1">
              <a:defRPr>
                <a:cs typeface="B Jadid" pitchFamily="2" charset="-78"/>
              </a:defRPr>
            </a:lvl1pPr>
          </a:lstStyle>
          <a:p>
            <a:r>
              <a:rPr lang="en-US" dirty="0" smtClean="0"/>
              <a:t>Click to edit Master title style</a:t>
            </a:r>
            <a:endParaRPr lang="en-US" dirty="0"/>
          </a:p>
        </p:txBody>
      </p:sp>
      <p:sp>
        <p:nvSpPr>
          <p:cNvPr id="3" name="Content Placeholder 2"/>
          <p:cNvSpPr>
            <a:spLocks noGrp="1"/>
          </p:cNvSpPr>
          <p:nvPr>
            <p:ph idx="1" hasCustomPrompt="1"/>
          </p:nvPr>
        </p:nvSpPr>
        <p:spPr>
          <a:xfrm>
            <a:off x="1043608" y="1772816"/>
            <a:ext cx="7344816" cy="3816423"/>
          </a:xfrm>
          <a:ln/>
        </p:spPr>
        <p:style>
          <a:lnRef idx="1">
            <a:schemeClr val="accent3"/>
          </a:lnRef>
          <a:fillRef idx="2">
            <a:schemeClr val="accent3"/>
          </a:fillRef>
          <a:effectRef idx="1">
            <a:schemeClr val="accent3"/>
          </a:effectRef>
          <a:fontRef idx="none"/>
        </p:style>
        <p:txBody>
          <a:bodyPr/>
          <a:lstStyle>
            <a:lvl1pPr marL="0" indent="0" algn="r" rtl="1">
              <a:buFontTx/>
              <a:buNone/>
              <a:defRPr b="1">
                <a:ln>
                  <a:noFill/>
                </a:ln>
                <a:solidFill>
                  <a:schemeClr val="tx1"/>
                </a:solidFill>
                <a:cs typeface="Taher" pitchFamily="2" charset="-78"/>
              </a:defRPr>
            </a:lvl1pPr>
            <a:lvl2pPr marL="457200" indent="0" algn="r" rtl="1">
              <a:buFontTx/>
              <a:buNone/>
              <a:defRPr b="1">
                <a:ln>
                  <a:solidFill>
                    <a:schemeClr val="bg1"/>
                  </a:solidFill>
                </a:ln>
                <a:solidFill>
                  <a:schemeClr val="bg1"/>
                </a:solidFill>
                <a:cs typeface="Taher" pitchFamily="2" charset="-78"/>
              </a:defRPr>
            </a:lvl2pPr>
            <a:lvl3pPr marL="914400" indent="0" algn="r" rtl="1">
              <a:buFontTx/>
              <a:buNone/>
              <a:defRPr b="1">
                <a:ln>
                  <a:solidFill>
                    <a:schemeClr val="bg1"/>
                  </a:solidFill>
                </a:ln>
                <a:solidFill>
                  <a:schemeClr val="bg1"/>
                </a:solidFill>
                <a:cs typeface="Taher" pitchFamily="2" charset="-78"/>
              </a:defRPr>
            </a:lvl3pPr>
            <a:lvl4pPr marL="1371600" indent="0" algn="r" rtl="1">
              <a:buFontTx/>
              <a:buNone/>
              <a:defRPr b="1">
                <a:ln>
                  <a:solidFill>
                    <a:schemeClr val="bg1"/>
                  </a:solidFill>
                </a:ln>
                <a:solidFill>
                  <a:schemeClr val="bg1"/>
                </a:solidFill>
                <a:cs typeface="Taher" pitchFamily="2" charset="-78"/>
              </a:defRPr>
            </a:lvl4pPr>
            <a:lvl5pPr marL="1828800" indent="0" algn="r" rtl="1">
              <a:buFontTx/>
              <a:buNone/>
              <a:defRPr b="1">
                <a:ln>
                  <a:solidFill>
                    <a:schemeClr val="bg1"/>
                  </a:solidFill>
                </a:ln>
                <a:solidFill>
                  <a:schemeClr val="bg1"/>
                </a:solidFill>
                <a:cs typeface="Taher" pitchFamily="2" charset="-78"/>
              </a:defRPr>
            </a:lvl5pPr>
          </a:lstStyle>
          <a:p>
            <a:pPr lvl="0"/>
            <a:r>
              <a:rPr lang="fa-IR" dirty="0" smtClean="0"/>
              <a:t>   </a:t>
            </a:r>
            <a:endParaRPr lang="en-US" dirty="0"/>
          </a:p>
        </p:txBody>
      </p:sp>
      <p:sp>
        <p:nvSpPr>
          <p:cNvPr id="4" name="Date Placeholder 3"/>
          <p:cNvSpPr>
            <a:spLocks noGrp="1"/>
          </p:cNvSpPr>
          <p:nvPr>
            <p:ph type="dt" sz="half" idx="10"/>
          </p:nvPr>
        </p:nvSpPr>
        <p:spPr/>
        <p:txBody>
          <a:bodyPr/>
          <a:lstStyle/>
          <a:p>
            <a:fld id="{8BC69FFC-423B-40D6-B696-AD636B1C6E78}" type="datetimeFigureOut">
              <a:rPr lang="en-US" smtClean="0"/>
              <a:t>6/7/2015</a:t>
            </a:fld>
            <a:endParaRPr lang="en-US" dirty="0"/>
          </a:p>
        </p:txBody>
      </p:sp>
      <p:sp>
        <p:nvSpPr>
          <p:cNvPr id="5" name="Footer Placeholder 4"/>
          <p:cNvSpPr>
            <a:spLocks noGrp="1"/>
          </p:cNvSpPr>
          <p:nvPr>
            <p:ph type="ftr" sz="quarter" idx="11"/>
          </p:nvPr>
        </p:nvSpPr>
        <p:spPr>
          <a:xfrm>
            <a:off x="3124200" y="5949280"/>
            <a:ext cx="3175992" cy="538612"/>
          </a:xfrm>
        </p:spPr>
        <p:txBody>
          <a:bodyPr/>
          <a:lstStyle>
            <a:lvl1pPr algn="justLow" rtl="1">
              <a:defRPr/>
            </a:lvl1pPr>
          </a:lstStyle>
          <a:p>
            <a:endParaRPr lang="en-US" dirty="0"/>
          </a:p>
        </p:txBody>
      </p:sp>
      <p:sp>
        <p:nvSpPr>
          <p:cNvPr id="6" name="Slide Number Placeholder 5"/>
          <p:cNvSpPr>
            <a:spLocks noGrp="1"/>
          </p:cNvSpPr>
          <p:nvPr>
            <p:ph type="sldNum" sz="quarter" idx="12"/>
          </p:nvPr>
        </p:nvSpPr>
        <p:spPr/>
        <p:txBody>
          <a:bodyPr/>
          <a:lstStyle/>
          <a:p>
            <a:fld id="{57F41214-DD8E-4AD1-BE5C-3CD59B428B2E}" type="slidenum">
              <a:rPr lang="en-US" smtClean="0"/>
              <a:t>‹#›</a:t>
            </a:fld>
            <a:endParaRPr lang="en-US" dirty="0"/>
          </a:p>
        </p:txBody>
      </p:sp>
    </p:spTree>
    <p:extLst>
      <p:ext uri="{BB962C8B-B14F-4D97-AF65-F5344CB8AC3E}">
        <p14:creationId xmlns:p14="http://schemas.microsoft.com/office/powerpoint/2010/main" val="25861056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C69FFC-423B-40D6-B696-AD636B1C6E78}" type="datetimeFigureOut">
              <a:rPr lang="en-US" smtClean="0"/>
              <a:t>6/7/2015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F41214-DD8E-4AD1-BE5C-3CD59B428B2E}" type="slidenum">
              <a:rPr lang="en-US" smtClean="0"/>
              <a:t>‹#›</a:t>
            </a:fld>
            <a:endParaRPr lang="en-US" dirty="0"/>
          </a:p>
        </p:txBody>
      </p:sp>
    </p:spTree>
    <p:extLst>
      <p:ext uri="{BB962C8B-B14F-4D97-AF65-F5344CB8AC3E}">
        <p14:creationId xmlns:p14="http://schemas.microsoft.com/office/powerpoint/2010/main" val="2131646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C69FFC-423B-40D6-B696-AD636B1C6E78}" type="datetimeFigureOut">
              <a:rPr lang="en-US" smtClean="0"/>
              <a:t>6/7/2015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F41214-DD8E-4AD1-BE5C-3CD59B428B2E}" type="slidenum">
              <a:rPr lang="en-US" smtClean="0"/>
              <a:t>‹#›</a:t>
            </a:fld>
            <a:endParaRPr lang="en-US" dirty="0"/>
          </a:p>
        </p:txBody>
      </p:sp>
    </p:spTree>
    <p:extLst>
      <p:ext uri="{BB962C8B-B14F-4D97-AF65-F5344CB8AC3E}">
        <p14:creationId xmlns:p14="http://schemas.microsoft.com/office/powerpoint/2010/main" val="3271358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C69FFC-423B-40D6-B696-AD636B1C6E78}" type="datetimeFigureOut">
              <a:rPr lang="en-US" smtClean="0"/>
              <a:t>6/7/2015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7F41214-DD8E-4AD1-BE5C-3CD59B428B2E}" type="slidenum">
              <a:rPr lang="en-US" smtClean="0"/>
              <a:t>‹#›</a:t>
            </a:fld>
            <a:endParaRPr lang="en-US" dirty="0"/>
          </a:p>
        </p:txBody>
      </p:sp>
    </p:spTree>
    <p:extLst>
      <p:ext uri="{BB962C8B-B14F-4D97-AF65-F5344CB8AC3E}">
        <p14:creationId xmlns:p14="http://schemas.microsoft.com/office/powerpoint/2010/main" val="278725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style>
          <a:lnRef idx="1">
            <a:schemeClr val="accent4"/>
          </a:lnRef>
          <a:fillRef idx="2">
            <a:schemeClr val="accent4"/>
          </a:fillRef>
          <a:effectRef idx="1">
            <a:schemeClr val="accent4"/>
          </a:effectRef>
          <a:fontRef idx="none"/>
        </p:style>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69FFC-423B-40D6-B696-AD636B1C6E78}" type="datetimeFigureOut">
              <a:rPr lang="en-US" smtClean="0"/>
              <a:t>6/7/2015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F41214-DD8E-4AD1-BE5C-3CD59B428B2E}" type="slidenum">
              <a:rPr lang="en-US" smtClean="0"/>
              <a:t>‹#›</a:t>
            </a:fld>
            <a:endParaRPr lang="en-US" dirty="0"/>
          </a:p>
        </p:txBody>
      </p:sp>
    </p:spTree>
    <p:extLst>
      <p:ext uri="{BB962C8B-B14F-4D97-AF65-F5344CB8AC3E}">
        <p14:creationId xmlns:p14="http://schemas.microsoft.com/office/powerpoint/2010/main" val="743160836"/>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5" r:id="rId3"/>
    <p:sldLayoutId id="2147483666" r:id="rId4"/>
    <p:sldLayoutId id="2147483650" r:id="rId5"/>
    <p:sldLayoutId id="214748366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 id="2147483662" r:id="rId16"/>
  </p:sldLayoutIdLst>
  <p:txStyles>
    <p:titleStyle>
      <a:lvl1pPr algn="ctr" defTabSz="914400" rtl="1" eaLnBrk="1" latinLnBrk="0" hangingPunct="1">
        <a:spcBef>
          <a:spcPct val="0"/>
        </a:spcBef>
        <a:buNone/>
        <a:defRPr sz="4400" kern="1200">
          <a:solidFill>
            <a:schemeClr val="tx1"/>
          </a:solidFill>
          <a:latin typeface="+mj-lt"/>
          <a:ea typeface="+mj-ea"/>
          <a:cs typeface="B Jadid" pitchFamily="2" charset="-78"/>
        </a:defRPr>
      </a:lvl1pPr>
    </p:titleStyle>
    <p:bodyStyle>
      <a:lvl1pPr marL="0" indent="0" algn="r" defTabSz="914400" rtl="1" eaLnBrk="1" latinLnBrk="0" hangingPunct="1">
        <a:spcBef>
          <a:spcPct val="20000"/>
        </a:spcBef>
        <a:buFontTx/>
        <a:buNone/>
        <a:defRPr sz="3200" kern="1200">
          <a:solidFill>
            <a:schemeClr val="tx1"/>
          </a:solidFill>
          <a:latin typeface="+mn-lt"/>
          <a:ea typeface="+mn-ea"/>
          <a:cs typeface="Taher" pitchFamily="2" charset="-78"/>
        </a:defRPr>
      </a:lvl1pPr>
      <a:lvl2pPr marL="457200" indent="0" algn="r" defTabSz="914400" rtl="1" eaLnBrk="1" latinLnBrk="0" hangingPunct="1">
        <a:spcBef>
          <a:spcPct val="20000"/>
        </a:spcBef>
        <a:buFontTx/>
        <a:buNone/>
        <a:defRPr sz="2800" kern="1200">
          <a:solidFill>
            <a:schemeClr val="tx1"/>
          </a:solidFill>
          <a:latin typeface="+mn-lt"/>
          <a:ea typeface="+mn-ea"/>
          <a:cs typeface="Taher" pitchFamily="2" charset="-78"/>
        </a:defRPr>
      </a:lvl2pPr>
      <a:lvl3pPr marL="914400" indent="0" algn="r" defTabSz="914400" rtl="1" eaLnBrk="1" latinLnBrk="0" hangingPunct="1">
        <a:spcBef>
          <a:spcPct val="20000"/>
        </a:spcBef>
        <a:buFontTx/>
        <a:buNone/>
        <a:defRPr sz="2400" kern="1200">
          <a:solidFill>
            <a:schemeClr val="tx1"/>
          </a:solidFill>
          <a:latin typeface="+mn-lt"/>
          <a:ea typeface="+mn-ea"/>
          <a:cs typeface="Taher" pitchFamily="2" charset="-78"/>
        </a:defRPr>
      </a:lvl3pPr>
      <a:lvl4pPr marL="1371600" indent="0" algn="r" defTabSz="914400" rtl="1" eaLnBrk="1" latinLnBrk="0" hangingPunct="1">
        <a:spcBef>
          <a:spcPct val="20000"/>
        </a:spcBef>
        <a:buFontTx/>
        <a:buNone/>
        <a:defRPr sz="2000" kern="1200">
          <a:solidFill>
            <a:schemeClr val="tx1"/>
          </a:solidFill>
          <a:latin typeface="+mn-lt"/>
          <a:ea typeface="+mn-ea"/>
          <a:cs typeface="Taher" pitchFamily="2" charset="-78"/>
        </a:defRPr>
      </a:lvl4pPr>
      <a:lvl5pPr marL="1828800" indent="0" algn="r" defTabSz="914400" rtl="1" eaLnBrk="1" latinLnBrk="0" hangingPunct="1">
        <a:spcBef>
          <a:spcPct val="20000"/>
        </a:spcBef>
        <a:buFontTx/>
        <a:buNone/>
        <a:defRPr sz="2000" kern="1200">
          <a:solidFill>
            <a:schemeClr val="tx1"/>
          </a:solidFill>
          <a:latin typeface="+mn-lt"/>
          <a:ea typeface="+mn-ea"/>
          <a:cs typeface="Taher" pitchFamily="2" charset="-7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3.xml"/><Relationship Id="rId7" Type="http://schemas.openxmlformats.org/officeDocument/2006/relationships/slide" Target="slide7.xm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4.xml"/><Relationship Id="rId9" Type="http://schemas.openxmlformats.org/officeDocument/2006/relationships/slide" Target="slide10.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18186" y="1700808"/>
            <a:ext cx="5410452" cy="3756854"/>
          </a:xfrm>
        </p:spPr>
        <p:txBody>
          <a:bodyPr>
            <a:noAutofit/>
          </a:bodyPr>
          <a:lstStyle/>
          <a:p>
            <a:pPr algn="ctr"/>
            <a:r>
              <a:rPr lang="fa-IR" sz="7200" b="1" dirty="0" smtClean="0">
                <a:ln>
                  <a:solidFill>
                    <a:srgbClr val="00B0F0"/>
                  </a:solidFill>
                </a:ln>
                <a:cs typeface="+mn-cs"/>
              </a:rPr>
              <a:t>علي مع الحق والحق مع علي</a:t>
            </a:r>
            <a:endParaRPr lang="en-US" sz="5400" b="1" dirty="0">
              <a:cs typeface="+mn-cs"/>
            </a:endParaRPr>
          </a:p>
        </p:txBody>
      </p:sp>
      <p:sp>
        <p:nvSpPr>
          <p:cNvPr id="4" name="Right Arrow 3">
            <a:hlinkClick r:id="rId3" action="ppaction://hlinksldjump"/>
          </p:cNvPr>
          <p:cNvSpPr/>
          <p:nvPr/>
        </p:nvSpPr>
        <p:spPr>
          <a:xfrm>
            <a:off x="35496" y="-27384"/>
            <a:ext cx="808602" cy="586405"/>
          </a:xfrm>
          <a:prstGeom prst="rightArrow">
            <a:avLst/>
          </a:prstGeom>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16200000" scaled="0"/>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27204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grpId="0" nodeType="afterEffect">
                                  <p:stCondLst>
                                    <p:cond delay="500"/>
                                  </p:stCondLst>
                                  <p:childTnLst>
                                    <p:animEffect transition="out" filter="fade">
                                      <p:cBhvr>
                                        <p:cTn id="6" dur="2000" tmFilter="0, 0; .2, .5; .8, .5; 1, 0"/>
                                        <p:tgtEl>
                                          <p:spTgt spid="4"/>
                                        </p:tgtEl>
                                      </p:cBhvr>
                                    </p:animEffect>
                                    <p:animScale>
                                      <p:cBhvr>
                                        <p:cTn id="7" dur="10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524" y="-27384"/>
            <a:ext cx="7962900" cy="526155"/>
          </a:xfrm>
        </p:spPr>
        <p:style>
          <a:lnRef idx="1">
            <a:schemeClr val="accent6"/>
          </a:lnRef>
          <a:fillRef idx="2">
            <a:schemeClr val="accent6"/>
          </a:fillRef>
          <a:effectRef idx="1">
            <a:schemeClr val="accent6"/>
          </a:effectRef>
          <a:fontRef idx="minor">
            <a:schemeClr val="dk1"/>
          </a:fontRef>
        </p:style>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fa-IR" sz="3600" cap="none" dirty="0" smtClean="0">
                <a:ln w="11430"/>
                <a:solidFill>
                  <a:srgbClr val="00B050"/>
                </a:solidFill>
                <a:effectLst>
                  <a:outerShdw blurRad="50800" dist="39000" dir="5460000" algn="tl">
                    <a:srgbClr val="000000">
                      <a:alpha val="38000"/>
                    </a:srgbClr>
                  </a:outerShdw>
                </a:effectLst>
                <a:cs typeface="Sultan Medium" pitchFamily="2" charset="-78"/>
              </a:rPr>
              <a:t>شش حديث علي مع الحق براي حفظ</a:t>
            </a:r>
            <a:endParaRPr lang="en-US" sz="3600" cap="none" dirty="0">
              <a:ln w="11430"/>
              <a:solidFill>
                <a:srgbClr val="00B050"/>
              </a:solidFill>
              <a:effectLst>
                <a:outerShdw blurRad="50800" dist="39000" dir="5460000" algn="tl">
                  <a:srgbClr val="000000">
                    <a:alpha val="38000"/>
                  </a:srgbClr>
                </a:outerShdw>
              </a:effectLst>
              <a:cs typeface="Sultan Medium" pitchFamily="2" charset="-78"/>
            </a:endParaRPr>
          </a:p>
        </p:txBody>
      </p:sp>
      <p:sp>
        <p:nvSpPr>
          <p:cNvPr id="4" name="Content Placeholder 3"/>
          <p:cNvSpPr>
            <a:spLocks noGrp="1"/>
          </p:cNvSpPr>
          <p:nvPr>
            <p:ph idx="1"/>
          </p:nvPr>
        </p:nvSpPr>
        <p:spPr>
          <a:xfrm>
            <a:off x="14204" y="534857"/>
            <a:ext cx="9091809" cy="6350527"/>
          </a:xfrm>
        </p:spPr>
        <p:style>
          <a:lnRef idx="1">
            <a:schemeClr val="accent3"/>
          </a:lnRef>
          <a:fillRef idx="2">
            <a:schemeClr val="accent3"/>
          </a:fillRef>
          <a:effectRef idx="1">
            <a:schemeClr val="accent3"/>
          </a:effectRef>
          <a:fontRef idx="minor">
            <a:schemeClr val="dk1"/>
          </a:fontRef>
        </p:style>
        <p:txBody>
          <a:bodyPr>
            <a:normAutofit/>
          </a:bodyPr>
          <a:lstStyle/>
          <a:p>
            <a:r>
              <a:rPr lang="fa-IR" sz="3300" dirty="0" smtClean="0">
                <a:solidFill>
                  <a:srgbClr val="0000FF"/>
                </a:solidFill>
                <a:cs typeface="+mn-cs"/>
              </a:rPr>
              <a:t>حديث </a:t>
            </a:r>
            <a:r>
              <a:rPr lang="fa-IR" sz="3300" dirty="0">
                <a:solidFill>
                  <a:srgbClr val="0000FF"/>
                </a:solidFill>
                <a:cs typeface="+mn-cs"/>
              </a:rPr>
              <a:t>ششم: « عَلِيٌّ مَعَ الْقُرْآنِ، وَالْقُرْآنُ مَعَ عَلِيٍّ</a:t>
            </a:r>
            <a:r>
              <a:rPr lang="fa-IR" sz="3300" dirty="0" smtClean="0">
                <a:solidFill>
                  <a:srgbClr val="0000FF"/>
                </a:solidFill>
                <a:cs typeface="+mn-cs"/>
              </a:rPr>
              <a:t>»</a:t>
            </a:r>
            <a:endParaRPr lang="en-US" sz="3300" dirty="0">
              <a:solidFill>
                <a:srgbClr val="0000FF"/>
              </a:solidFill>
              <a:cs typeface="+mn-cs"/>
            </a:endParaRPr>
          </a:p>
          <a:p>
            <a:r>
              <a:rPr lang="fa-IR" sz="3600" b="0" dirty="0"/>
              <a:t>حاكم نيشابورى از  ام سلمه نقل مي كند كه  گفت: از رسول خدا صلّى اللّه عليه و آله شنيدم كه فرمود:</a:t>
            </a:r>
            <a:endParaRPr lang="en-US" sz="3600" dirty="0"/>
          </a:p>
          <a:p>
            <a:r>
              <a:rPr lang="fa-IR" sz="3600" dirty="0"/>
              <a:t>عَلِيٌّ مَعَ الْقُرْآنِ، وَالْقُرْآنُ مَعَ عَلِيٍّ لَنْ يَتَفَرَّقَا حَتَّى يَرِدَا عَلَيَّ الْحَوْضَ ". هَذَا حَدِيثٌ صَحِيحُ الإِسْنَادِ.</a:t>
            </a:r>
            <a:endParaRPr lang="en-US" sz="3600" dirty="0"/>
          </a:p>
          <a:p>
            <a:pPr algn="l"/>
            <a:r>
              <a:rPr lang="fa-IR" sz="2800" b="0" dirty="0">
                <a:solidFill>
                  <a:srgbClr val="FF0000"/>
                </a:solidFill>
              </a:rPr>
              <a:t>المستدرك على الصحيحين  ج 3   ص 134</a:t>
            </a:r>
            <a:endParaRPr lang="en-US" sz="2800" b="0" dirty="0">
              <a:solidFill>
                <a:srgbClr val="FF0000"/>
              </a:solidFill>
            </a:endParaRPr>
          </a:p>
          <a:p>
            <a:r>
              <a:rPr lang="fa-IR" sz="3600" b="0" dirty="0">
                <a:solidFill>
                  <a:srgbClr val="0000FF"/>
                </a:solidFill>
              </a:rPr>
              <a:t>  على همراه قرآن است و قرآن نيز همراه با على عليه السّلام است. هيچگاه على عليه السّلام از قرآن و قرآن از على عليه السّلام، جدا نمى‌شوند تا اين كه كنار حوض كوثر بر من وارد شوند.</a:t>
            </a:r>
            <a:endParaRPr lang="en-US" sz="3600" b="0" dirty="0">
              <a:solidFill>
                <a:srgbClr val="0000FF"/>
              </a:solidFill>
            </a:endParaRPr>
          </a:p>
          <a:p>
            <a:r>
              <a:rPr lang="fa-IR" sz="3600" b="0" dirty="0">
                <a:solidFill>
                  <a:srgbClr val="0000FF"/>
                </a:solidFill>
              </a:rPr>
              <a:t>اين روايت سندش صحيح است.</a:t>
            </a:r>
            <a:endParaRPr lang="en-US" sz="3600" b="0" dirty="0">
              <a:solidFill>
                <a:srgbClr val="0000FF"/>
              </a:solidFill>
            </a:endParaRPr>
          </a:p>
          <a:p>
            <a:pPr>
              <a:spcBef>
                <a:spcPts val="0"/>
              </a:spcBef>
            </a:pPr>
            <a:endParaRPr lang="en-US" sz="3600" dirty="0"/>
          </a:p>
        </p:txBody>
      </p:sp>
      <p:sp>
        <p:nvSpPr>
          <p:cNvPr id="5" name="Right Arrow 4">
            <a:hlinkClick r:id="rId3" action="ppaction://hlinksldjump"/>
          </p:cNvPr>
          <p:cNvSpPr/>
          <p:nvPr/>
        </p:nvSpPr>
        <p:spPr>
          <a:xfrm>
            <a:off x="-32641" y="-99392"/>
            <a:ext cx="1076249" cy="645046"/>
          </a:xfrm>
          <a:prstGeom prst="rightArrow">
            <a:avLst/>
          </a:prstGeom>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16200000" scaled="0"/>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452825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grpId="0" nodeType="afterEffect">
                                  <p:stCondLst>
                                    <p:cond delay="50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524" y="-27384"/>
            <a:ext cx="7962900" cy="526155"/>
          </a:xfrm>
        </p:spPr>
        <p:style>
          <a:lnRef idx="1">
            <a:schemeClr val="accent6"/>
          </a:lnRef>
          <a:fillRef idx="2">
            <a:schemeClr val="accent6"/>
          </a:fillRef>
          <a:effectRef idx="1">
            <a:schemeClr val="accent6"/>
          </a:effectRef>
          <a:fontRef idx="minor">
            <a:schemeClr val="dk1"/>
          </a:fontRef>
        </p:style>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fa-IR" sz="3600" cap="none" dirty="0" smtClean="0">
                <a:ln w="11430"/>
                <a:solidFill>
                  <a:srgbClr val="00B050"/>
                </a:solidFill>
                <a:effectLst>
                  <a:outerShdw blurRad="50800" dist="39000" dir="5460000" algn="tl">
                    <a:srgbClr val="000000">
                      <a:alpha val="38000"/>
                    </a:srgbClr>
                  </a:outerShdw>
                </a:effectLst>
                <a:cs typeface="Sultan Medium" pitchFamily="2" charset="-78"/>
              </a:rPr>
              <a:t>فهرست مطالب فايل</a:t>
            </a:r>
            <a:endParaRPr lang="en-US" sz="3600" cap="none" dirty="0">
              <a:ln w="11430"/>
              <a:solidFill>
                <a:srgbClr val="00B050"/>
              </a:solidFill>
              <a:effectLst>
                <a:outerShdw blurRad="50800" dist="39000" dir="5460000" algn="tl">
                  <a:srgbClr val="000000">
                    <a:alpha val="38000"/>
                  </a:srgbClr>
                </a:outerShdw>
              </a:effectLst>
              <a:cs typeface="Sultan Medium" pitchFamily="2" charset="-78"/>
            </a:endParaRPr>
          </a:p>
        </p:txBody>
      </p:sp>
      <p:sp>
        <p:nvSpPr>
          <p:cNvPr id="4" name="Content Placeholder 3"/>
          <p:cNvSpPr>
            <a:spLocks noGrp="1"/>
          </p:cNvSpPr>
          <p:nvPr>
            <p:ph idx="1"/>
          </p:nvPr>
        </p:nvSpPr>
        <p:spPr>
          <a:xfrm>
            <a:off x="14204" y="534857"/>
            <a:ext cx="9091809" cy="6350527"/>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spcBef>
                <a:spcPts val="0"/>
              </a:spcBef>
            </a:pPr>
            <a:r>
              <a:rPr lang="fa-IR" sz="3600" dirty="0">
                <a:hlinkClick r:id="rId3" action="ppaction://hlinksldjump"/>
              </a:rPr>
              <a:t>سخن ياوه  ابن  تيميه  در حديث  علي  مع  </a:t>
            </a:r>
            <a:r>
              <a:rPr lang="fa-IR" sz="3600" dirty="0" smtClean="0">
                <a:hlinkClick r:id="rId3" action="ppaction://hlinksldjump"/>
              </a:rPr>
              <a:t>الحق</a:t>
            </a:r>
            <a:endParaRPr lang="fa-IR" sz="3600" dirty="0" smtClean="0"/>
          </a:p>
          <a:p>
            <a:pPr>
              <a:spcBef>
                <a:spcPts val="0"/>
              </a:spcBef>
            </a:pPr>
            <a:endParaRPr lang="en-US" sz="3600" dirty="0"/>
          </a:p>
          <a:p>
            <a:pPr>
              <a:spcBef>
                <a:spcPts val="0"/>
              </a:spcBef>
            </a:pPr>
            <a:r>
              <a:rPr lang="fa-IR" sz="3600" dirty="0" smtClean="0">
                <a:hlinkClick r:id="rId4" action="ppaction://hlinksldjump"/>
              </a:rPr>
              <a:t>اَلْحَقُّ </a:t>
            </a:r>
            <a:r>
              <a:rPr lang="fa-IR" sz="3600" dirty="0">
                <a:hlinkClick r:id="rId4" action="ppaction://hlinksldjump"/>
              </a:rPr>
              <a:t>مَعَ ذَا، اَلْحَقُّ مَعَ </a:t>
            </a:r>
            <a:r>
              <a:rPr lang="fa-IR" sz="3600" dirty="0" smtClean="0">
                <a:hlinkClick r:id="rId4" action="ppaction://hlinksldjump"/>
              </a:rPr>
              <a:t>ذَا</a:t>
            </a:r>
            <a:endParaRPr lang="fa-IR" sz="3600" dirty="0" smtClean="0"/>
          </a:p>
          <a:p>
            <a:pPr>
              <a:spcBef>
                <a:spcPts val="0"/>
              </a:spcBef>
            </a:pPr>
            <a:endParaRPr lang="fa-IR" sz="3600" dirty="0" smtClean="0"/>
          </a:p>
          <a:p>
            <a:pPr>
              <a:spcBef>
                <a:spcPts val="0"/>
              </a:spcBef>
            </a:pPr>
            <a:r>
              <a:rPr lang="fa-IR" sz="3600" dirty="0">
                <a:solidFill>
                  <a:srgbClr val="FF0000"/>
                </a:solidFill>
                <a:hlinkClick r:id="rId5" action="ppaction://hlinksldjump"/>
              </a:rPr>
              <a:t>أَنْتَ مَعَ الْحَقِّ وَالْحَقُّ مَعَكَ حَيْثُ مَا </a:t>
            </a:r>
            <a:r>
              <a:rPr lang="fa-IR" sz="3600" dirty="0" smtClean="0">
                <a:solidFill>
                  <a:srgbClr val="FF0000"/>
                </a:solidFill>
                <a:hlinkClick r:id="rId5" action="ppaction://hlinksldjump"/>
              </a:rPr>
              <a:t>دَار</a:t>
            </a:r>
            <a:endParaRPr lang="fa-IR" sz="3600" dirty="0" smtClean="0">
              <a:solidFill>
                <a:srgbClr val="FF0000"/>
              </a:solidFill>
            </a:endParaRPr>
          </a:p>
          <a:p>
            <a:pPr>
              <a:spcBef>
                <a:spcPts val="0"/>
              </a:spcBef>
            </a:pPr>
            <a:endParaRPr lang="fa-IR" sz="3600" dirty="0">
              <a:solidFill>
                <a:srgbClr val="FF0000"/>
              </a:solidFill>
            </a:endParaRPr>
          </a:p>
          <a:p>
            <a:pPr>
              <a:spcBef>
                <a:spcPts val="0"/>
              </a:spcBef>
            </a:pPr>
            <a:r>
              <a:rPr lang="fa-IR" sz="3600" dirty="0">
                <a:hlinkClick r:id="rId6" action="ppaction://hlinksldjump"/>
              </a:rPr>
              <a:t>«عَلِيٌّ مَعَ الْحَقِّ وَالْحَقُّ مَعَ </a:t>
            </a:r>
            <a:r>
              <a:rPr lang="fa-IR" sz="3600" dirty="0" smtClean="0">
                <a:hlinkClick r:id="rId6" action="ppaction://hlinksldjump"/>
              </a:rPr>
              <a:t>عَلِيٍّ</a:t>
            </a:r>
            <a:endParaRPr lang="fa-IR" sz="3600" dirty="0" smtClean="0"/>
          </a:p>
          <a:p>
            <a:pPr>
              <a:spcBef>
                <a:spcPts val="0"/>
              </a:spcBef>
            </a:pPr>
            <a:endParaRPr lang="fa-IR" sz="3600" dirty="0" smtClean="0">
              <a:solidFill>
                <a:srgbClr val="FF0000"/>
              </a:solidFill>
            </a:endParaRPr>
          </a:p>
          <a:p>
            <a:pPr>
              <a:spcBef>
                <a:spcPts val="0"/>
              </a:spcBef>
            </a:pPr>
            <a:endParaRPr lang="fa-IR" sz="3600" dirty="0">
              <a:solidFill>
                <a:srgbClr val="FF0000"/>
              </a:solidFill>
            </a:endParaRPr>
          </a:p>
          <a:p>
            <a:pPr>
              <a:spcBef>
                <a:spcPts val="0"/>
              </a:spcBef>
            </a:pPr>
            <a:r>
              <a:rPr lang="fa-IR" sz="3600" dirty="0">
                <a:solidFill>
                  <a:srgbClr val="FF0000"/>
                </a:solidFill>
                <a:hlinkClick r:id="rId7" action="ppaction://hlinksldjump"/>
              </a:rPr>
              <a:t> اللَّهُمَّ أَدِرِ الْحَقَّ مَعَهُ حَيْثُ دَارَ </a:t>
            </a:r>
            <a:r>
              <a:rPr lang="fa-IR" sz="3600" dirty="0" smtClean="0">
                <a:solidFill>
                  <a:srgbClr val="FF0000"/>
                </a:solidFill>
                <a:hlinkClick r:id="rId7" action="ppaction://hlinksldjump"/>
              </a:rPr>
              <a:t>«</a:t>
            </a:r>
            <a:endParaRPr lang="fa-IR" sz="3600" dirty="0" smtClean="0">
              <a:solidFill>
                <a:srgbClr val="FF0000"/>
              </a:solidFill>
            </a:endParaRPr>
          </a:p>
          <a:p>
            <a:pPr>
              <a:spcBef>
                <a:spcPts val="0"/>
              </a:spcBef>
            </a:pPr>
            <a:endParaRPr lang="fa-IR" sz="3600" dirty="0">
              <a:solidFill>
                <a:srgbClr val="FF0000"/>
              </a:solidFill>
            </a:endParaRPr>
          </a:p>
          <a:p>
            <a:pPr>
              <a:spcBef>
                <a:spcPts val="0"/>
              </a:spcBef>
            </a:pPr>
            <a:r>
              <a:rPr lang="fa-IR" sz="3600" dirty="0">
                <a:ln>
                  <a:solidFill>
                    <a:srgbClr val="FF0000"/>
                  </a:solidFill>
                </a:ln>
                <a:solidFill>
                  <a:srgbClr val="FF0000"/>
                </a:solidFill>
                <a:hlinkClick r:id="rId8" action="ppaction://hlinksldjump"/>
              </a:rPr>
              <a:t>عَلِيٌّ على الْحَق</a:t>
            </a:r>
            <a:r>
              <a:rPr lang="fa-IR" sz="3600" dirty="0">
                <a:solidFill>
                  <a:srgbClr val="FF0000"/>
                </a:solidFill>
                <a:hlinkClick r:id="rId8" action="ppaction://hlinksldjump"/>
              </a:rPr>
              <a:t>ِّ مَنِ اتَّبَعَهُ اتَّبَعَ </a:t>
            </a:r>
            <a:r>
              <a:rPr lang="fa-IR" sz="3600" dirty="0" smtClean="0">
                <a:solidFill>
                  <a:srgbClr val="FF0000"/>
                </a:solidFill>
                <a:hlinkClick r:id="rId8" action="ppaction://hlinksldjump"/>
              </a:rPr>
              <a:t>الْحَقَّ</a:t>
            </a:r>
            <a:endParaRPr lang="fa-IR" sz="3600" dirty="0" smtClean="0">
              <a:solidFill>
                <a:srgbClr val="FF0000"/>
              </a:solidFill>
            </a:endParaRPr>
          </a:p>
          <a:p>
            <a:pPr>
              <a:spcBef>
                <a:spcPts val="0"/>
              </a:spcBef>
            </a:pPr>
            <a:endParaRPr lang="fa-IR" sz="3600" dirty="0">
              <a:solidFill>
                <a:srgbClr val="FF0000"/>
              </a:solidFill>
            </a:endParaRPr>
          </a:p>
          <a:p>
            <a:pPr>
              <a:spcBef>
                <a:spcPts val="0"/>
              </a:spcBef>
            </a:pPr>
            <a:r>
              <a:rPr lang="fa-IR" sz="3600" dirty="0" smtClean="0">
                <a:solidFill>
                  <a:srgbClr val="FF0000"/>
                </a:solidFill>
                <a:hlinkClick r:id="rId9" action="ppaction://hlinksldjump"/>
              </a:rPr>
              <a:t>عَلِيٌّ مَعَ الْقُرْآنِ وَالْقُرآنُ مَعَ عَلّيٍّ</a:t>
            </a:r>
            <a:endParaRPr lang="fa-IR" sz="3600" dirty="0">
              <a:solidFill>
                <a:srgbClr val="FF0000"/>
              </a:solidFill>
            </a:endParaRPr>
          </a:p>
          <a:p>
            <a:pPr>
              <a:spcBef>
                <a:spcPts val="0"/>
              </a:spcBef>
            </a:pPr>
            <a:endParaRPr lang="en-US" sz="3600" dirty="0">
              <a:solidFill>
                <a:srgbClr val="FF0000"/>
              </a:solidFill>
            </a:endParaRPr>
          </a:p>
          <a:p>
            <a:pPr>
              <a:spcBef>
                <a:spcPts val="0"/>
              </a:spcBef>
            </a:pPr>
            <a:endParaRPr lang="en-US" sz="3600" dirty="0"/>
          </a:p>
          <a:p>
            <a:pPr>
              <a:spcBef>
                <a:spcPts val="0"/>
              </a:spcBef>
            </a:pPr>
            <a:endParaRPr lang="en-US" sz="3600" dirty="0"/>
          </a:p>
        </p:txBody>
      </p:sp>
    </p:spTree>
    <p:extLst>
      <p:ext uri="{BB962C8B-B14F-4D97-AF65-F5344CB8AC3E}">
        <p14:creationId xmlns:p14="http://schemas.microsoft.com/office/powerpoint/2010/main" val="812654406"/>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524" y="-27384"/>
            <a:ext cx="7962900" cy="526155"/>
          </a:xfrm>
        </p:spPr>
        <p:style>
          <a:lnRef idx="1">
            <a:schemeClr val="accent6"/>
          </a:lnRef>
          <a:fillRef idx="2">
            <a:schemeClr val="accent6"/>
          </a:fillRef>
          <a:effectRef idx="1">
            <a:schemeClr val="accent6"/>
          </a:effectRef>
          <a:fontRef idx="minor">
            <a:schemeClr val="dk1"/>
          </a:fontRef>
        </p:style>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fa-IR" sz="3600" cap="none" dirty="0" smtClean="0">
                <a:ln w="11430"/>
                <a:solidFill>
                  <a:srgbClr val="00B050"/>
                </a:solidFill>
                <a:effectLst>
                  <a:outerShdw blurRad="50800" dist="39000" dir="5460000" algn="tl">
                    <a:srgbClr val="000000">
                      <a:alpha val="38000"/>
                    </a:srgbClr>
                  </a:outerShdw>
                </a:effectLst>
                <a:cs typeface="Sultan Medium" pitchFamily="2" charset="-78"/>
              </a:rPr>
              <a:t>شش حديث علي مع الحق براي حفظ</a:t>
            </a:r>
            <a:endParaRPr lang="en-US" sz="3600" cap="none" dirty="0">
              <a:ln w="11430"/>
              <a:solidFill>
                <a:srgbClr val="00B050"/>
              </a:solidFill>
              <a:effectLst>
                <a:outerShdw blurRad="50800" dist="39000" dir="5460000" algn="tl">
                  <a:srgbClr val="000000">
                    <a:alpha val="38000"/>
                  </a:srgbClr>
                </a:outerShdw>
              </a:effectLst>
              <a:cs typeface="Sultan Medium" pitchFamily="2" charset="-78"/>
            </a:endParaRPr>
          </a:p>
        </p:txBody>
      </p:sp>
      <p:sp>
        <p:nvSpPr>
          <p:cNvPr id="4" name="Content Placeholder 3"/>
          <p:cNvSpPr>
            <a:spLocks noGrp="1"/>
          </p:cNvSpPr>
          <p:nvPr>
            <p:ph idx="1"/>
          </p:nvPr>
        </p:nvSpPr>
        <p:spPr>
          <a:xfrm>
            <a:off x="14204" y="534857"/>
            <a:ext cx="9091809" cy="6350527"/>
          </a:xfrm>
        </p:spPr>
        <p:style>
          <a:lnRef idx="1">
            <a:schemeClr val="accent3"/>
          </a:lnRef>
          <a:fillRef idx="2">
            <a:schemeClr val="accent3"/>
          </a:fillRef>
          <a:effectRef idx="1">
            <a:schemeClr val="accent3"/>
          </a:effectRef>
          <a:fontRef idx="minor">
            <a:schemeClr val="dk1"/>
          </a:fontRef>
        </p:style>
        <p:txBody>
          <a:bodyPr>
            <a:normAutofit/>
          </a:bodyPr>
          <a:lstStyle/>
          <a:p>
            <a:pPr algn="ctr"/>
            <a:r>
              <a:rPr lang="fa-IR" sz="3600" dirty="0">
                <a:solidFill>
                  <a:srgbClr val="FF0000"/>
                </a:solidFill>
                <a:cs typeface="+mn-cs"/>
              </a:rPr>
              <a:t>سخن ياوه ابن تيميه در حديث علي مع الحق</a:t>
            </a:r>
            <a:endParaRPr lang="en-US" sz="3600" dirty="0">
              <a:solidFill>
                <a:srgbClr val="FF0000"/>
              </a:solidFill>
              <a:cs typeface="+mn-cs"/>
            </a:endParaRPr>
          </a:p>
          <a:p>
            <a:r>
              <a:rPr lang="fa-IR" sz="3600" b="0" dirty="0"/>
              <a:t>ابن تيميه در كتاب منهاج السنة مى‌نويسد:</a:t>
            </a:r>
            <a:r>
              <a:rPr lang="fa-IR" sz="3600" dirty="0"/>
              <a:t> على مع الحق والحق معه يدور حيث دار ولن يفترقا حتى يردا على الحوض من أعظم الكلام كذبا وجهلا؛ فإن هذا الحديث لم يروه أحد عن النبي صلى الله عليه وسلم لا بإسناد صحيح ولا ضعيف </a:t>
            </a:r>
            <a:endParaRPr lang="en-US" sz="3600" dirty="0"/>
          </a:p>
          <a:p>
            <a:r>
              <a:rPr lang="fa-IR" sz="3600" b="0" dirty="0">
                <a:solidFill>
                  <a:srgbClr val="0000FF"/>
                </a:solidFill>
              </a:rPr>
              <a:t>حديث «على با حق است و حق با او است از بزرگترين دروغ‌ها و نادانى است؛ زيرا اين حديث را هيچ كس از رسول خدا (ص) نقل نكرد است،‌ نه با سند صحيح و نه با سند ضعيف؛ پس چگونه شيعيان ادعا مى‌كنند كه همگى اين روايت را نقل كرده‌اند.</a:t>
            </a:r>
            <a:endParaRPr lang="en-US" sz="3600" dirty="0">
              <a:solidFill>
                <a:srgbClr val="0000FF"/>
              </a:solidFill>
            </a:endParaRPr>
          </a:p>
          <a:p>
            <a:pPr algn="l"/>
            <a:r>
              <a:rPr lang="fa-IR" b="0" dirty="0">
                <a:solidFill>
                  <a:srgbClr val="FF0000"/>
                </a:solidFill>
              </a:rPr>
              <a:t>منهاج السنة ج4، ص238</a:t>
            </a:r>
            <a:r>
              <a:rPr lang="fa-IR" sz="3600" b="0" dirty="0">
                <a:solidFill>
                  <a:srgbClr val="FF0000"/>
                </a:solidFill>
              </a:rPr>
              <a:t>.</a:t>
            </a:r>
            <a:endParaRPr lang="en-US" sz="3600" dirty="0">
              <a:solidFill>
                <a:srgbClr val="FF0000"/>
              </a:solidFill>
            </a:endParaRPr>
          </a:p>
          <a:p>
            <a:pPr>
              <a:spcBef>
                <a:spcPts val="0"/>
              </a:spcBef>
            </a:pPr>
            <a:endParaRPr lang="en-US" sz="3600" dirty="0"/>
          </a:p>
        </p:txBody>
      </p:sp>
      <p:sp>
        <p:nvSpPr>
          <p:cNvPr id="5" name="Right Arrow 4">
            <a:hlinkClick r:id="rId3" action="ppaction://hlinksldjump"/>
          </p:cNvPr>
          <p:cNvSpPr/>
          <p:nvPr/>
        </p:nvSpPr>
        <p:spPr>
          <a:xfrm>
            <a:off x="-32641" y="-99392"/>
            <a:ext cx="1076249" cy="645046"/>
          </a:xfrm>
          <a:prstGeom prst="rightArrow">
            <a:avLst/>
          </a:prstGeom>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16200000" scaled="0"/>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1287921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grpId="0" nodeType="afterEffect">
                                  <p:stCondLst>
                                    <p:cond delay="50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524" y="-27384"/>
            <a:ext cx="7962900" cy="526155"/>
          </a:xfrm>
        </p:spPr>
        <p:style>
          <a:lnRef idx="1">
            <a:schemeClr val="accent6"/>
          </a:lnRef>
          <a:fillRef idx="2">
            <a:schemeClr val="accent6"/>
          </a:fillRef>
          <a:effectRef idx="1">
            <a:schemeClr val="accent6"/>
          </a:effectRef>
          <a:fontRef idx="minor">
            <a:schemeClr val="dk1"/>
          </a:fontRef>
        </p:style>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fa-IR" sz="3600" cap="none" dirty="0" smtClean="0">
                <a:ln w="11430"/>
                <a:solidFill>
                  <a:srgbClr val="00B050"/>
                </a:solidFill>
                <a:effectLst>
                  <a:outerShdw blurRad="50800" dist="39000" dir="5460000" algn="tl">
                    <a:srgbClr val="000000">
                      <a:alpha val="38000"/>
                    </a:srgbClr>
                  </a:outerShdw>
                </a:effectLst>
                <a:cs typeface="Sultan Medium" pitchFamily="2" charset="-78"/>
              </a:rPr>
              <a:t>شش حديث علي مع الحق براي حفظ</a:t>
            </a:r>
            <a:endParaRPr lang="en-US" sz="3600" cap="none" dirty="0">
              <a:ln w="11430"/>
              <a:solidFill>
                <a:srgbClr val="00B050"/>
              </a:solidFill>
              <a:effectLst>
                <a:outerShdw blurRad="50800" dist="39000" dir="5460000" algn="tl">
                  <a:srgbClr val="000000">
                    <a:alpha val="38000"/>
                  </a:srgbClr>
                </a:outerShdw>
              </a:effectLst>
              <a:cs typeface="Sultan Medium" pitchFamily="2" charset="-78"/>
            </a:endParaRPr>
          </a:p>
        </p:txBody>
      </p:sp>
      <p:sp>
        <p:nvSpPr>
          <p:cNvPr id="4" name="Content Placeholder 3"/>
          <p:cNvSpPr>
            <a:spLocks noGrp="1"/>
          </p:cNvSpPr>
          <p:nvPr>
            <p:ph idx="1"/>
          </p:nvPr>
        </p:nvSpPr>
        <p:spPr>
          <a:xfrm>
            <a:off x="14204" y="534857"/>
            <a:ext cx="9091809" cy="6350527"/>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fa-IR" sz="3600" dirty="0">
                <a:solidFill>
                  <a:srgbClr val="0000FF"/>
                </a:solidFill>
                <a:cs typeface="+mn-cs"/>
              </a:rPr>
              <a:t>حديث اول:  </a:t>
            </a:r>
            <a:r>
              <a:rPr lang="fa-IR" sz="3600" dirty="0" smtClean="0">
                <a:solidFill>
                  <a:srgbClr val="0000FF"/>
                </a:solidFill>
                <a:cs typeface="+mn-cs"/>
              </a:rPr>
              <a:t>«اَلْحَقُّ </a:t>
            </a:r>
            <a:r>
              <a:rPr lang="fa-IR" sz="3600" dirty="0">
                <a:solidFill>
                  <a:srgbClr val="0000FF"/>
                </a:solidFill>
                <a:cs typeface="+mn-cs"/>
              </a:rPr>
              <a:t>مَعَ </a:t>
            </a:r>
            <a:r>
              <a:rPr lang="fa-IR" sz="3600" dirty="0" smtClean="0">
                <a:solidFill>
                  <a:srgbClr val="0000FF"/>
                </a:solidFill>
                <a:cs typeface="+mn-cs"/>
              </a:rPr>
              <a:t>ذَا»</a:t>
            </a:r>
            <a:endParaRPr lang="en-US" sz="3600" dirty="0">
              <a:solidFill>
                <a:srgbClr val="0000FF"/>
              </a:solidFill>
              <a:cs typeface="+mn-cs"/>
            </a:endParaRPr>
          </a:p>
          <a:p>
            <a:r>
              <a:rPr lang="fa-IR" sz="3600" b="0" dirty="0"/>
              <a:t>ابويعلى موصلى متوفاي 307 در مسند خودش، نوشته‌اند:</a:t>
            </a:r>
            <a:endParaRPr lang="en-US" sz="3600" dirty="0"/>
          </a:p>
          <a:p>
            <a:r>
              <a:rPr lang="fa-IR" sz="3600" b="0" dirty="0"/>
              <a:t>از ابو سعيد نقل شده است كه كنار خانه  رسول خدا (ص)  در جمعي عده اي از مهاجرين و انصار حضرت سخن مي گفت كه  على بن أبى طالب از آن جا گذشت، پس رسول خدا (ص)  فرمود : :</a:t>
            </a:r>
            <a:r>
              <a:rPr lang="fa-IR" sz="3600" dirty="0"/>
              <a:t> «اَلْحَقُّ مَعَ ذَا، اَلْحَقُّ مَعَ ذَا»</a:t>
            </a:r>
            <a:r>
              <a:rPr lang="fa-IR" sz="3600" b="0" dirty="0"/>
              <a:t> </a:t>
            </a:r>
            <a:r>
              <a:rPr lang="fa-IR" sz="3500" b="0" dirty="0">
                <a:solidFill>
                  <a:srgbClr val="0000FF"/>
                </a:solidFill>
              </a:rPr>
              <a:t>حق با او است، حق با او است</a:t>
            </a:r>
            <a:r>
              <a:rPr lang="fa-IR" sz="3600" b="0" dirty="0"/>
              <a:t>.</a:t>
            </a:r>
            <a:endParaRPr lang="en-US" sz="3600" dirty="0"/>
          </a:p>
          <a:p>
            <a:pPr algn="l"/>
            <a:r>
              <a:rPr lang="fa-IR" sz="3500" b="0" dirty="0">
                <a:solidFill>
                  <a:srgbClr val="FF0000"/>
                </a:solidFill>
              </a:rPr>
              <a:t>مسند أبي يعلي، ج2، ص318، ح1052.</a:t>
            </a:r>
            <a:endParaRPr lang="en-US" sz="3500" b="0" dirty="0">
              <a:solidFill>
                <a:srgbClr val="FF0000"/>
              </a:solidFill>
            </a:endParaRPr>
          </a:p>
          <a:p>
            <a:r>
              <a:rPr lang="fa-IR" sz="3600" b="0" dirty="0"/>
              <a:t>و ابن حجر متوفای 852هـ و ديگران نيز اين روايت را  نقل كرده اند .</a:t>
            </a:r>
            <a:endParaRPr lang="en-US" sz="3600" dirty="0"/>
          </a:p>
          <a:p>
            <a:pPr algn="l"/>
            <a:r>
              <a:rPr lang="fa-IR" sz="3500" b="0" dirty="0">
                <a:solidFill>
                  <a:srgbClr val="FF0000"/>
                </a:solidFill>
              </a:rPr>
              <a:t> المطالب العالية ج16، ص147، ح3945.</a:t>
            </a:r>
            <a:endParaRPr lang="en-US" sz="3500" b="0" dirty="0">
              <a:solidFill>
                <a:srgbClr val="FF0000"/>
              </a:solidFill>
            </a:endParaRPr>
          </a:p>
          <a:p>
            <a:r>
              <a:rPr lang="fa-IR" sz="3600" dirty="0"/>
              <a:t>بررسي سند روايت:</a:t>
            </a:r>
            <a:endParaRPr lang="en-US" sz="3600" dirty="0"/>
          </a:p>
          <a:p>
            <a:r>
              <a:rPr lang="ar-LB" sz="3600" b="0" dirty="0"/>
              <a:t>هيثمي، متوفای  807 هـ گفته است : </a:t>
            </a:r>
            <a:r>
              <a:rPr lang="fa-IR" sz="3600" dirty="0"/>
              <a:t>رَوَاهُ أَبُو يَعْلَى وَرِجَالُهُ ثِقَاتٌ.</a:t>
            </a:r>
            <a:endParaRPr lang="en-US" sz="3600" dirty="0"/>
          </a:p>
          <a:p>
            <a:r>
              <a:rPr lang="fa-IR" sz="3500" b="0" dirty="0">
                <a:solidFill>
                  <a:srgbClr val="0000FF"/>
                </a:solidFill>
              </a:rPr>
              <a:t>... اين روايت را ابويعلى نقل كرده و راويان آن ثقه هستند.</a:t>
            </a:r>
            <a:endParaRPr lang="en-US" sz="3500" b="0" dirty="0">
              <a:solidFill>
                <a:srgbClr val="0000FF"/>
              </a:solidFill>
            </a:endParaRPr>
          </a:p>
          <a:p>
            <a:pPr algn="l"/>
            <a:r>
              <a:rPr lang="ar-LB" sz="3500" b="0" dirty="0">
                <a:solidFill>
                  <a:srgbClr val="FF0000"/>
                </a:solidFill>
              </a:rPr>
              <a:t>مجمع الزوائد ج</a:t>
            </a:r>
            <a:r>
              <a:rPr lang="fa-IR" sz="3500" b="0" dirty="0">
                <a:solidFill>
                  <a:srgbClr val="FF0000"/>
                </a:solidFill>
              </a:rPr>
              <a:t>7، ص235.</a:t>
            </a:r>
            <a:endParaRPr lang="en-US" sz="3500" b="0" dirty="0">
              <a:solidFill>
                <a:srgbClr val="FF0000"/>
              </a:solidFill>
            </a:endParaRPr>
          </a:p>
          <a:p>
            <a:pPr>
              <a:spcBef>
                <a:spcPts val="0"/>
              </a:spcBef>
            </a:pPr>
            <a:endParaRPr lang="en-US" sz="3600" dirty="0"/>
          </a:p>
        </p:txBody>
      </p:sp>
      <p:sp>
        <p:nvSpPr>
          <p:cNvPr id="5" name="Right Arrow 4">
            <a:hlinkClick r:id="rId3" action="ppaction://hlinksldjump"/>
          </p:cNvPr>
          <p:cNvSpPr/>
          <p:nvPr/>
        </p:nvSpPr>
        <p:spPr>
          <a:xfrm>
            <a:off x="-32641" y="-99392"/>
            <a:ext cx="1076249" cy="645046"/>
          </a:xfrm>
          <a:prstGeom prst="rightArrow">
            <a:avLst/>
          </a:prstGeom>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16200000" scaled="0"/>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2812712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grpId="0" nodeType="afterEffect">
                                  <p:stCondLst>
                                    <p:cond delay="50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524" y="-27384"/>
            <a:ext cx="7962900" cy="526155"/>
          </a:xfrm>
        </p:spPr>
        <p:style>
          <a:lnRef idx="1">
            <a:schemeClr val="accent6"/>
          </a:lnRef>
          <a:fillRef idx="2">
            <a:schemeClr val="accent6"/>
          </a:fillRef>
          <a:effectRef idx="1">
            <a:schemeClr val="accent6"/>
          </a:effectRef>
          <a:fontRef idx="minor">
            <a:schemeClr val="dk1"/>
          </a:fontRef>
        </p:style>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fa-IR" sz="3600" cap="none" dirty="0" smtClean="0">
                <a:ln w="11430"/>
                <a:solidFill>
                  <a:srgbClr val="00B050"/>
                </a:solidFill>
                <a:effectLst>
                  <a:outerShdw blurRad="50800" dist="39000" dir="5460000" algn="tl">
                    <a:srgbClr val="000000">
                      <a:alpha val="38000"/>
                    </a:srgbClr>
                  </a:outerShdw>
                </a:effectLst>
                <a:cs typeface="Sultan Medium" pitchFamily="2" charset="-78"/>
              </a:rPr>
              <a:t>شش حديث علي مع الحق براي حفظ</a:t>
            </a:r>
            <a:endParaRPr lang="en-US" sz="3600" cap="none" dirty="0">
              <a:ln w="11430"/>
              <a:solidFill>
                <a:srgbClr val="00B050"/>
              </a:solidFill>
              <a:effectLst>
                <a:outerShdw blurRad="50800" dist="39000" dir="5460000" algn="tl">
                  <a:srgbClr val="000000">
                    <a:alpha val="38000"/>
                  </a:srgbClr>
                </a:outerShdw>
              </a:effectLst>
              <a:cs typeface="Sultan Medium" pitchFamily="2" charset="-78"/>
            </a:endParaRPr>
          </a:p>
        </p:txBody>
      </p:sp>
      <p:sp>
        <p:nvSpPr>
          <p:cNvPr id="4" name="Content Placeholder 3"/>
          <p:cNvSpPr>
            <a:spLocks noGrp="1"/>
          </p:cNvSpPr>
          <p:nvPr>
            <p:ph idx="1"/>
          </p:nvPr>
        </p:nvSpPr>
        <p:spPr>
          <a:xfrm>
            <a:off x="14204" y="534857"/>
            <a:ext cx="9091809" cy="6350527"/>
          </a:xfrm>
        </p:spPr>
        <p:style>
          <a:lnRef idx="1">
            <a:schemeClr val="accent3"/>
          </a:lnRef>
          <a:fillRef idx="2">
            <a:schemeClr val="accent3"/>
          </a:fillRef>
          <a:effectRef idx="1">
            <a:schemeClr val="accent3"/>
          </a:effectRef>
          <a:fontRef idx="minor">
            <a:schemeClr val="dk1"/>
          </a:fontRef>
        </p:style>
        <p:txBody>
          <a:bodyPr>
            <a:normAutofit fontScale="92500"/>
          </a:bodyPr>
          <a:lstStyle/>
          <a:p>
            <a:r>
              <a:rPr lang="fa-IR" sz="3600" dirty="0">
                <a:solidFill>
                  <a:srgbClr val="0000FF"/>
                </a:solidFill>
                <a:cs typeface="+mn-cs"/>
              </a:rPr>
              <a:t>حديث  دوم: «أَنْتَ مَعَ الْحَقِّ وَالْحَقُّ مَعَكَ</a:t>
            </a:r>
            <a:r>
              <a:rPr lang="fa-IR" sz="3600" dirty="0" smtClean="0">
                <a:solidFill>
                  <a:srgbClr val="0000FF"/>
                </a:solidFill>
                <a:cs typeface="+mn-cs"/>
              </a:rPr>
              <a:t>»</a:t>
            </a:r>
            <a:endParaRPr lang="en-US" sz="3600" dirty="0">
              <a:solidFill>
                <a:srgbClr val="0000FF"/>
              </a:solidFill>
              <a:cs typeface="+mn-cs"/>
            </a:endParaRPr>
          </a:p>
          <a:p>
            <a:r>
              <a:rPr lang="fa-IR" sz="3600" b="0" dirty="0"/>
              <a:t>ابن عساكر متوفای 571 از سَعْد بن ابي وقاص نقل مي كند كه گفت از پبامبر اكرم (ص) شنيدم كه به علي (ع) فرمود:</a:t>
            </a:r>
            <a:r>
              <a:rPr lang="fa-IR" sz="3600" dirty="0"/>
              <a:t> «أَنْتَ مَعَ الْحَقِّ وَالْحَقُّ مَعَكَ حَيْثُ مَا دَارَ</a:t>
            </a:r>
            <a:r>
              <a:rPr lang="fa-IR" sz="3500" b="0" dirty="0">
                <a:solidFill>
                  <a:srgbClr val="0000FF"/>
                </a:solidFill>
              </a:rPr>
              <a:t>» «تو با حق هستى و حق با تو است؛ هر كجا كه باشي». </a:t>
            </a:r>
            <a:endParaRPr lang="en-US" sz="3500" b="0" dirty="0">
              <a:solidFill>
                <a:srgbClr val="0000FF"/>
              </a:solidFill>
            </a:endParaRPr>
          </a:p>
          <a:p>
            <a:pPr algn="l"/>
            <a:r>
              <a:rPr lang="fa-IR" sz="3500" b="0" dirty="0">
                <a:solidFill>
                  <a:srgbClr val="FF0000"/>
                </a:solidFill>
              </a:rPr>
              <a:t>تاريخ مدينة دمشق ج20، ص361، </a:t>
            </a:r>
            <a:endParaRPr lang="en-US" sz="3500" b="0" dirty="0">
              <a:solidFill>
                <a:srgbClr val="FF0000"/>
              </a:solidFill>
            </a:endParaRPr>
          </a:p>
          <a:p>
            <a:r>
              <a:rPr lang="fa-IR" sz="3600" b="0" dirty="0"/>
              <a:t>معاويه بعد از شنيدن اين حديث از سعد بن وقاص، گفت: </a:t>
            </a:r>
            <a:r>
              <a:rPr lang="fa-IR" sz="3600" dirty="0"/>
              <a:t>«لَوْ سَمِعْتُ هَذَا مِنْ رَسُولِ اللَّهِ (ص) لَكُنْتُ خَادِمًا لِعَلِيٍّ حَتَّى أَمُوتَ»</a:t>
            </a:r>
            <a:r>
              <a:rPr lang="fa-IR" sz="3600" b="0" dirty="0"/>
              <a:t>  </a:t>
            </a:r>
            <a:r>
              <a:rPr lang="fa-IR" sz="3500" b="0" dirty="0">
                <a:solidFill>
                  <a:srgbClr val="0000FF"/>
                </a:solidFill>
              </a:rPr>
              <a:t>اگر من اين را از رسول خدا صلي الله عليه وآله شنيده بودم، تا زمان مرگ خادم على (عليه السلام) مى‌شدم</a:t>
            </a:r>
            <a:r>
              <a:rPr lang="fa-IR" sz="3500" b="0" dirty="0">
                <a:solidFill>
                  <a:srgbClr val="0000FF"/>
                </a:solidFill>
              </a:rPr>
              <a:t>.</a:t>
            </a:r>
          </a:p>
          <a:p>
            <a:r>
              <a:rPr lang="fa-IR" sz="3600" b="0" dirty="0"/>
              <a:t>تمام راويان حديث مورد وثوق هستند علاقه مندان مي توانند به سايت ولي عصر (ع) مراجعه كنند.</a:t>
            </a:r>
            <a:r>
              <a:rPr lang="fa-IR" sz="3600" dirty="0"/>
              <a:t> </a:t>
            </a:r>
            <a:endParaRPr lang="en-US" sz="3600" dirty="0"/>
          </a:p>
          <a:p>
            <a:endParaRPr lang="en-US" sz="3600" dirty="0"/>
          </a:p>
          <a:p>
            <a:pPr>
              <a:spcBef>
                <a:spcPts val="0"/>
              </a:spcBef>
            </a:pPr>
            <a:endParaRPr lang="en-US" sz="3600" dirty="0"/>
          </a:p>
        </p:txBody>
      </p:sp>
      <p:sp>
        <p:nvSpPr>
          <p:cNvPr id="5" name="Right Arrow 4">
            <a:hlinkClick r:id="rId3" action="ppaction://hlinksldjump"/>
          </p:cNvPr>
          <p:cNvSpPr/>
          <p:nvPr/>
        </p:nvSpPr>
        <p:spPr>
          <a:xfrm>
            <a:off x="-32641" y="-99392"/>
            <a:ext cx="1076249" cy="645046"/>
          </a:xfrm>
          <a:prstGeom prst="rightArrow">
            <a:avLst/>
          </a:prstGeom>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16200000" scaled="0"/>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2278963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grpId="0" nodeType="afterEffect">
                                  <p:stCondLst>
                                    <p:cond delay="50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524" y="-27384"/>
            <a:ext cx="7962900" cy="526155"/>
          </a:xfrm>
        </p:spPr>
        <p:style>
          <a:lnRef idx="1">
            <a:schemeClr val="accent6"/>
          </a:lnRef>
          <a:fillRef idx="2">
            <a:schemeClr val="accent6"/>
          </a:fillRef>
          <a:effectRef idx="1">
            <a:schemeClr val="accent6"/>
          </a:effectRef>
          <a:fontRef idx="minor">
            <a:schemeClr val="dk1"/>
          </a:fontRef>
        </p:style>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fa-IR" sz="3600" cap="none" dirty="0" smtClean="0">
                <a:ln w="11430"/>
                <a:solidFill>
                  <a:srgbClr val="00B050"/>
                </a:solidFill>
                <a:effectLst>
                  <a:outerShdw blurRad="50800" dist="39000" dir="5460000" algn="tl">
                    <a:srgbClr val="000000">
                      <a:alpha val="38000"/>
                    </a:srgbClr>
                  </a:outerShdw>
                </a:effectLst>
                <a:cs typeface="Sultan Medium" pitchFamily="2" charset="-78"/>
              </a:rPr>
              <a:t>شش حديث علي مع الحق براي حفظ</a:t>
            </a:r>
            <a:endParaRPr lang="en-US" sz="3600" cap="none" dirty="0">
              <a:ln w="11430"/>
              <a:solidFill>
                <a:srgbClr val="00B050"/>
              </a:solidFill>
              <a:effectLst>
                <a:outerShdw blurRad="50800" dist="39000" dir="5460000" algn="tl">
                  <a:srgbClr val="000000">
                    <a:alpha val="38000"/>
                  </a:srgbClr>
                </a:outerShdw>
              </a:effectLst>
              <a:cs typeface="Sultan Medium" pitchFamily="2" charset="-78"/>
            </a:endParaRPr>
          </a:p>
        </p:txBody>
      </p:sp>
      <p:sp>
        <p:nvSpPr>
          <p:cNvPr id="4" name="Content Placeholder 3"/>
          <p:cNvSpPr>
            <a:spLocks noGrp="1"/>
          </p:cNvSpPr>
          <p:nvPr>
            <p:ph idx="1"/>
          </p:nvPr>
        </p:nvSpPr>
        <p:spPr>
          <a:xfrm>
            <a:off x="14204" y="534857"/>
            <a:ext cx="9091809" cy="6350527"/>
          </a:xfrm>
        </p:spPr>
        <p:style>
          <a:lnRef idx="1">
            <a:schemeClr val="accent3"/>
          </a:lnRef>
          <a:fillRef idx="2">
            <a:schemeClr val="accent3"/>
          </a:fillRef>
          <a:effectRef idx="1">
            <a:schemeClr val="accent3"/>
          </a:effectRef>
          <a:fontRef idx="minor">
            <a:schemeClr val="dk1"/>
          </a:fontRef>
        </p:style>
        <p:txBody>
          <a:bodyPr>
            <a:normAutofit/>
          </a:bodyPr>
          <a:lstStyle/>
          <a:p>
            <a:r>
              <a:rPr lang="fa-IR" sz="3300" dirty="0">
                <a:solidFill>
                  <a:srgbClr val="0000FF"/>
                </a:solidFill>
                <a:cs typeface="+mn-cs"/>
              </a:rPr>
              <a:t>حديث سوم: «عَلِيٌّ مَعَ الْحَقِّ وَالْحَقُّ مَعَ عَلِيٍّ»</a:t>
            </a:r>
            <a:endParaRPr lang="en-US" sz="3300" dirty="0">
              <a:solidFill>
                <a:srgbClr val="0000FF"/>
              </a:solidFill>
              <a:cs typeface="+mn-cs"/>
            </a:endParaRPr>
          </a:p>
          <a:p>
            <a:r>
              <a:rPr lang="fa-IR" sz="3600" b="0" dirty="0"/>
              <a:t>ابن عساكر متوفای 571  از ام سلمه نقل مي كند كه مي گفت از رسول خدا (ص)  شنيدم كه فرمود</a:t>
            </a:r>
            <a:r>
              <a:rPr lang="fa-IR" sz="3600" dirty="0"/>
              <a:t>: </a:t>
            </a:r>
            <a:endParaRPr lang="en-US" sz="3600" dirty="0"/>
          </a:p>
          <a:p>
            <a:r>
              <a:rPr lang="fa-IR" sz="3600" dirty="0"/>
              <a:t>«عَلِيٌّ مَعَ الْحَقِّ وَالْحَقُّ مَعَ عَلِيٍّ وَلَنْ يَتَفَرَّقَا حَتَّى يَرِدَا عَلَيَّ الْحَوْضَ يَوْمَ الْقِيَامَةِ</a:t>
            </a:r>
            <a:r>
              <a:rPr lang="fa-IR" sz="3600" b="0" dirty="0"/>
              <a:t>» </a:t>
            </a:r>
            <a:endParaRPr lang="en-US" sz="3600" dirty="0"/>
          </a:p>
          <a:p>
            <a:r>
              <a:rPr lang="fa-IR" sz="3600" b="0" dirty="0">
                <a:solidFill>
                  <a:srgbClr val="0000FF"/>
                </a:solidFill>
              </a:rPr>
              <a:t>علي با حق و حق با علي است و هرگز از يكديگر جدا نمي شوند تا در كنار حوض كوثر بر من وارد خواهند </a:t>
            </a:r>
            <a:r>
              <a:rPr lang="fa-IR" sz="3600" b="0" dirty="0">
                <a:solidFill>
                  <a:srgbClr val="0000FF"/>
                </a:solidFill>
              </a:rPr>
              <a:t>شد</a:t>
            </a:r>
          </a:p>
          <a:p>
            <a:pPr algn="l"/>
            <a:r>
              <a:rPr lang="fa-IR" b="0" dirty="0">
                <a:solidFill>
                  <a:srgbClr val="FF0000"/>
                </a:solidFill>
              </a:rPr>
              <a:t>تاريخ مدينة دمشق ج 42 ص </a:t>
            </a:r>
            <a:r>
              <a:rPr lang="fa-IR" b="0" dirty="0" smtClean="0">
                <a:solidFill>
                  <a:srgbClr val="FF0000"/>
                </a:solidFill>
              </a:rPr>
              <a:t>449. </a:t>
            </a:r>
            <a:endParaRPr lang="en-US" b="0" dirty="0">
              <a:solidFill>
                <a:srgbClr val="FF0000"/>
              </a:solidFill>
            </a:endParaRPr>
          </a:p>
          <a:p>
            <a:pPr>
              <a:spcBef>
                <a:spcPts val="0"/>
              </a:spcBef>
            </a:pPr>
            <a:endParaRPr lang="en-US" b="0" dirty="0">
              <a:solidFill>
                <a:srgbClr val="FF0000"/>
              </a:solidFill>
            </a:endParaRPr>
          </a:p>
        </p:txBody>
      </p:sp>
      <p:sp>
        <p:nvSpPr>
          <p:cNvPr id="5" name="Right Arrow 4">
            <a:hlinkClick r:id="rId3" action="ppaction://hlinksldjump"/>
          </p:cNvPr>
          <p:cNvSpPr/>
          <p:nvPr/>
        </p:nvSpPr>
        <p:spPr>
          <a:xfrm>
            <a:off x="-32641" y="-99392"/>
            <a:ext cx="1076249" cy="645046"/>
          </a:xfrm>
          <a:prstGeom prst="rightArrow">
            <a:avLst/>
          </a:prstGeom>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16200000" scaled="0"/>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3998615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grpId="0" nodeType="afterEffect">
                                  <p:stCondLst>
                                    <p:cond delay="50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524" y="-27384"/>
            <a:ext cx="7962900" cy="526155"/>
          </a:xfrm>
        </p:spPr>
        <p:style>
          <a:lnRef idx="1">
            <a:schemeClr val="accent6"/>
          </a:lnRef>
          <a:fillRef idx="2">
            <a:schemeClr val="accent6"/>
          </a:fillRef>
          <a:effectRef idx="1">
            <a:schemeClr val="accent6"/>
          </a:effectRef>
          <a:fontRef idx="minor">
            <a:schemeClr val="dk1"/>
          </a:fontRef>
        </p:style>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fa-IR" sz="3600" cap="none" dirty="0" smtClean="0">
                <a:ln w="11430"/>
                <a:solidFill>
                  <a:srgbClr val="00B050"/>
                </a:solidFill>
                <a:effectLst>
                  <a:outerShdw blurRad="50800" dist="39000" dir="5460000" algn="tl">
                    <a:srgbClr val="000000">
                      <a:alpha val="38000"/>
                    </a:srgbClr>
                  </a:outerShdw>
                </a:effectLst>
                <a:cs typeface="Sultan Medium" pitchFamily="2" charset="-78"/>
              </a:rPr>
              <a:t>شش حديث علي مع الحق براي حفظ</a:t>
            </a:r>
            <a:endParaRPr lang="en-US" sz="3600" cap="none" dirty="0">
              <a:ln w="11430"/>
              <a:solidFill>
                <a:srgbClr val="00B050"/>
              </a:solidFill>
              <a:effectLst>
                <a:outerShdw blurRad="50800" dist="39000" dir="5460000" algn="tl">
                  <a:srgbClr val="000000">
                    <a:alpha val="38000"/>
                  </a:srgbClr>
                </a:outerShdw>
              </a:effectLst>
              <a:cs typeface="Sultan Medium" pitchFamily="2" charset="-78"/>
            </a:endParaRPr>
          </a:p>
        </p:txBody>
      </p:sp>
      <p:sp>
        <p:nvSpPr>
          <p:cNvPr id="4" name="Content Placeholder 3"/>
          <p:cNvSpPr>
            <a:spLocks noGrp="1"/>
          </p:cNvSpPr>
          <p:nvPr>
            <p:ph idx="1"/>
          </p:nvPr>
        </p:nvSpPr>
        <p:spPr>
          <a:xfrm>
            <a:off x="35496" y="478634"/>
            <a:ext cx="9091809" cy="6350527"/>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fa-IR" sz="3600" dirty="0" smtClean="0">
                <a:solidFill>
                  <a:srgbClr val="0000FF"/>
                </a:solidFill>
                <a:cs typeface="+mn-cs"/>
              </a:rPr>
              <a:t>حديث </a:t>
            </a:r>
            <a:r>
              <a:rPr lang="fa-IR" sz="3600" dirty="0">
                <a:solidFill>
                  <a:srgbClr val="0000FF"/>
                </a:solidFill>
                <a:cs typeface="+mn-cs"/>
              </a:rPr>
              <a:t>چهارم: « اَللَّهُمَّ أَدِرِ الْحَقَّ مَعَهُ» </a:t>
            </a:r>
            <a:endParaRPr lang="en-US" sz="3600" dirty="0">
              <a:solidFill>
                <a:srgbClr val="0000FF"/>
              </a:solidFill>
              <a:cs typeface="+mn-cs"/>
            </a:endParaRPr>
          </a:p>
          <a:p>
            <a:r>
              <a:rPr lang="fa-IR" sz="3600" b="0" dirty="0"/>
              <a:t>حاكم نيشابورى از حضرت علي (ع) نقل مي كند كه پيامبر اكرم (ص) فرمود: </a:t>
            </a:r>
            <a:endParaRPr lang="en-US" sz="3600" dirty="0"/>
          </a:p>
          <a:p>
            <a:r>
              <a:rPr lang="fa-IR" sz="3600" dirty="0"/>
              <a:t>قَالَ رَسُولُ اللَّهِ صَلَّى اللَّهُ عَلَيْهِ وَآلِهِ وَسَلَّمَ: رَحِمَ اللَّهُ عَلِيًّا اَللَّهُمَّ أَدِرِ الْحَقَّ مَعَهُ حَيْثُ دَارَ .</a:t>
            </a:r>
            <a:endParaRPr lang="en-US" sz="3600" dirty="0"/>
          </a:p>
          <a:p>
            <a:r>
              <a:rPr lang="fa-IR" sz="3900" b="0" dirty="0">
                <a:solidFill>
                  <a:srgbClr val="0000FF"/>
                </a:solidFill>
              </a:rPr>
              <a:t>از على عليه السلام نقل شده است كه رسول خدا صلى الله عليه وآله فرمود: خداوند على را رحمت كند، خدايا! حق را بر مدار على بچرخان، هر طرف كه او برود.</a:t>
            </a:r>
            <a:endParaRPr lang="en-US" sz="3900" b="0" dirty="0">
              <a:solidFill>
                <a:srgbClr val="0000FF"/>
              </a:solidFill>
            </a:endParaRPr>
          </a:p>
          <a:p>
            <a:r>
              <a:rPr lang="fa-IR" sz="3600" b="0" dirty="0"/>
              <a:t>و سپس در تصحيح حديث مى‌گويد:</a:t>
            </a:r>
            <a:endParaRPr lang="en-US" sz="3600" dirty="0"/>
          </a:p>
          <a:p>
            <a:r>
              <a:rPr lang="fa-IR" sz="3600" dirty="0"/>
              <a:t>هَذَا حَدِيثٌ صَحِيحٌ عَلَى شَرْطِ مُسْلِمٍ، وَلَمْ يُخَرِّجَاهُ</a:t>
            </a:r>
            <a:endParaRPr lang="en-US" sz="3600" dirty="0"/>
          </a:p>
          <a:p>
            <a:r>
              <a:rPr lang="fa-IR" sz="3900" b="0" dirty="0">
                <a:solidFill>
                  <a:srgbClr val="0000FF"/>
                </a:solidFill>
              </a:rPr>
              <a:t>سند اين روايت بنابر شرايطى كه مسلم قبول دارد صحيح است؛ ولى او و بخارى نقل نكرده‌اند.</a:t>
            </a:r>
            <a:endParaRPr lang="en-US" sz="3900" b="0" dirty="0">
              <a:solidFill>
                <a:srgbClr val="0000FF"/>
              </a:solidFill>
            </a:endParaRPr>
          </a:p>
          <a:p>
            <a:pPr algn="l"/>
            <a:r>
              <a:rPr lang="fa-IR" sz="3500" b="0" dirty="0">
                <a:solidFill>
                  <a:srgbClr val="FF0000"/>
                </a:solidFill>
              </a:rPr>
              <a:t>المستدرك ج3، ص134</a:t>
            </a:r>
            <a:endParaRPr lang="en-US" sz="3500" b="0" dirty="0">
              <a:solidFill>
                <a:srgbClr val="FF0000"/>
              </a:solidFill>
            </a:endParaRPr>
          </a:p>
          <a:p>
            <a:pPr>
              <a:spcBef>
                <a:spcPts val="0"/>
              </a:spcBef>
            </a:pPr>
            <a:endParaRPr lang="en-US" sz="3600" dirty="0"/>
          </a:p>
        </p:txBody>
      </p:sp>
    </p:spTree>
    <p:extLst>
      <p:ext uri="{BB962C8B-B14F-4D97-AF65-F5344CB8AC3E}">
        <p14:creationId xmlns:p14="http://schemas.microsoft.com/office/powerpoint/2010/main" val="3939672383"/>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524" y="-27384"/>
            <a:ext cx="7962900" cy="526155"/>
          </a:xfrm>
        </p:spPr>
        <p:style>
          <a:lnRef idx="1">
            <a:schemeClr val="accent6"/>
          </a:lnRef>
          <a:fillRef idx="2">
            <a:schemeClr val="accent6"/>
          </a:fillRef>
          <a:effectRef idx="1">
            <a:schemeClr val="accent6"/>
          </a:effectRef>
          <a:fontRef idx="minor">
            <a:schemeClr val="dk1"/>
          </a:fontRef>
        </p:style>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fa-IR" sz="3600" cap="none" dirty="0" smtClean="0">
                <a:ln w="11430"/>
                <a:solidFill>
                  <a:srgbClr val="00B050"/>
                </a:solidFill>
                <a:effectLst>
                  <a:outerShdw blurRad="50800" dist="39000" dir="5460000" algn="tl">
                    <a:srgbClr val="000000">
                      <a:alpha val="38000"/>
                    </a:srgbClr>
                  </a:outerShdw>
                </a:effectLst>
                <a:cs typeface="Sultan Medium" pitchFamily="2" charset="-78"/>
              </a:rPr>
              <a:t>شش حديث علي مع الحق براي حفظ</a:t>
            </a:r>
            <a:endParaRPr lang="en-US" sz="3600" cap="none" dirty="0">
              <a:ln w="11430"/>
              <a:solidFill>
                <a:srgbClr val="00B050"/>
              </a:solidFill>
              <a:effectLst>
                <a:outerShdw blurRad="50800" dist="39000" dir="5460000" algn="tl">
                  <a:srgbClr val="000000">
                    <a:alpha val="38000"/>
                  </a:srgbClr>
                </a:outerShdw>
              </a:effectLst>
              <a:cs typeface="Sultan Medium" pitchFamily="2" charset="-78"/>
            </a:endParaRPr>
          </a:p>
        </p:txBody>
      </p:sp>
      <p:sp>
        <p:nvSpPr>
          <p:cNvPr id="4" name="Content Placeholder 3"/>
          <p:cNvSpPr>
            <a:spLocks noGrp="1"/>
          </p:cNvSpPr>
          <p:nvPr>
            <p:ph idx="1"/>
          </p:nvPr>
        </p:nvSpPr>
        <p:spPr>
          <a:xfrm>
            <a:off x="14204" y="534857"/>
            <a:ext cx="9091809" cy="6350527"/>
          </a:xfrm>
        </p:spPr>
        <p:style>
          <a:lnRef idx="1">
            <a:schemeClr val="accent3"/>
          </a:lnRef>
          <a:fillRef idx="2">
            <a:schemeClr val="accent3"/>
          </a:fillRef>
          <a:effectRef idx="1">
            <a:schemeClr val="accent3"/>
          </a:effectRef>
          <a:fontRef idx="minor">
            <a:schemeClr val="dk1"/>
          </a:fontRef>
        </p:style>
        <p:txBody>
          <a:bodyPr>
            <a:normAutofit/>
          </a:bodyPr>
          <a:lstStyle/>
          <a:p>
            <a:r>
              <a:rPr lang="fa-IR" sz="3600" b="0" dirty="0"/>
              <a:t>فخر الدين رازى، مفسر شهير اهل سنت مي گويد: </a:t>
            </a:r>
            <a:endParaRPr lang="en-US" sz="3600" dirty="0"/>
          </a:p>
          <a:p>
            <a:r>
              <a:rPr lang="fa-IR" sz="3600" dirty="0"/>
              <a:t>«وَمَنِ اقْتَدَى فِي دِينِهِ بِعَلِيِ بْنِ أَبِي طَالِبٍ فَقَدِ اهْتَدَى» </a:t>
            </a:r>
            <a:endParaRPr lang="en-US" sz="3600" dirty="0"/>
          </a:p>
          <a:p>
            <a:r>
              <a:rPr lang="fa-IR" sz="3600" b="0" dirty="0">
                <a:solidFill>
                  <a:srgbClr val="0000FF"/>
                </a:solidFill>
              </a:rPr>
              <a:t>هركس در دينش به على بن أبى طالب عليه السلام اقتدا كند، به راستى كه هدايت شده است. </a:t>
            </a:r>
            <a:endParaRPr lang="en-US" sz="3600" dirty="0">
              <a:solidFill>
                <a:srgbClr val="0000FF"/>
              </a:solidFill>
            </a:endParaRPr>
          </a:p>
          <a:p>
            <a:r>
              <a:rPr lang="fa-IR" sz="3600" b="0" dirty="0"/>
              <a:t>دليل بر اين مطلب اين سخن رسول خدا صلى الله عليه وآله است كه فرمود: </a:t>
            </a:r>
            <a:endParaRPr lang="en-US" sz="3600" dirty="0"/>
          </a:p>
          <a:p>
            <a:r>
              <a:rPr lang="fa-IR" sz="3600" dirty="0"/>
              <a:t>«اللَّهُمَّ أَدِرِ الْحَقَّ مَعَ عَلِيٍّ حَيْثُ دَارَ ».</a:t>
            </a:r>
            <a:endParaRPr lang="en-US" sz="3600" dirty="0"/>
          </a:p>
          <a:p>
            <a:r>
              <a:rPr lang="fa-IR" sz="3600" b="0" dirty="0">
                <a:solidFill>
                  <a:srgbClr val="0000FF"/>
                </a:solidFill>
              </a:rPr>
              <a:t>خدايا حق را بر مدار على بگردان، هر جا كه او باشد.</a:t>
            </a:r>
            <a:endParaRPr lang="en-US" sz="3600" b="0" dirty="0">
              <a:solidFill>
                <a:srgbClr val="0000FF"/>
              </a:solidFill>
            </a:endParaRPr>
          </a:p>
          <a:p>
            <a:pPr algn="l"/>
            <a:r>
              <a:rPr lang="fa-IR" b="0" dirty="0">
                <a:solidFill>
                  <a:srgbClr val="FF0000"/>
                </a:solidFill>
              </a:rPr>
              <a:t>التفسير الكبير ج1، ص168، نشر: دار الكتب العلمية - بيروت.</a:t>
            </a:r>
            <a:endParaRPr lang="en-US" b="0" dirty="0">
              <a:solidFill>
                <a:srgbClr val="FF0000"/>
              </a:solidFill>
            </a:endParaRPr>
          </a:p>
          <a:p>
            <a:pPr>
              <a:spcBef>
                <a:spcPts val="0"/>
              </a:spcBef>
            </a:pPr>
            <a:endParaRPr lang="en-US" b="0" dirty="0">
              <a:solidFill>
                <a:srgbClr val="FF0000"/>
              </a:solidFill>
            </a:endParaRPr>
          </a:p>
        </p:txBody>
      </p:sp>
      <p:sp>
        <p:nvSpPr>
          <p:cNvPr id="5" name="Right Arrow 4">
            <a:hlinkClick r:id="rId3" action="ppaction://hlinksldjump"/>
          </p:cNvPr>
          <p:cNvSpPr/>
          <p:nvPr/>
        </p:nvSpPr>
        <p:spPr>
          <a:xfrm>
            <a:off x="-32641" y="-99392"/>
            <a:ext cx="1076249" cy="645046"/>
          </a:xfrm>
          <a:prstGeom prst="rightArrow">
            <a:avLst/>
          </a:prstGeom>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16200000" scaled="0"/>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7012752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grpId="0" nodeType="afterEffect">
                                  <p:stCondLst>
                                    <p:cond delay="50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524" y="-27384"/>
            <a:ext cx="7962900" cy="526155"/>
          </a:xfrm>
        </p:spPr>
        <p:style>
          <a:lnRef idx="1">
            <a:schemeClr val="accent6"/>
          </a:lnRef>
          <a:fillRef idx="2">
            <a:schemeClr val="accent6"/>
          </a:fillRef>
          <a:effectRef idx="1">
            <a:schemeClr val="accent6"/>
          </a:effectRef>
          <a:fontRef idx="minor">
            <a:schemeClr val="dk1"/>
          </a:fontRef>
        </p:style>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fa-IR" sz="3600" cap="none" dirty="0" smtClean="0">
                <a:ln w="11430"/>
                <a:solidFill>
                  <a:srgbClr val="00B050"/>
                </a:solidFill>
                <a:effectLst>
                  <a:outerShdw blurRad="50800" dist="39000" dir="5460000" algn="tl">
                    <a:srgbClr val="000000">
                      <a:alpha val="38000"/>
                    </a:srgbClr>
                  </a:outerShdw>
                </a:effectLst>
                <a:cs typeface="Sultan Medium" pitchFamily="2" charset="-78"/>
              </a:rPr>
              <a:t>شش حديث علي مع الحق براي حفظ</a:t>
            </a:r>
            <a:endParaRPr lang="en-US" sz="3600" cap="none" dirty="0">
              <a:ln w="11430"/>
              <a:solidFill>
                <a:srgbClr val="00B050"/>
              </a:solidFill>
              <a:effectLst>
                <a:outerShdw blurRad="50800" dist="39000" dir="5460000" algn="tl">
                  <a:srgbClr val="000000">
                    <a:alpha val="38000"/>
                  </a:srgbClr>
                </a:outerShdw>
              </a:effectLst>
              <a:cs typeface="Sultan Medium" pitchFamily="2" charset="-78"/>
            </a:endParaRPr>
          </a:p>
        </p:txBody>
      </p:sp>
      <p:sp>
        <p:nvSpPr>
          <p:cNvPr id="4" name="Content Placeholder 3"/>
          <p:cNvSpPr>
            <a:spLocks noGrp="1"/>
          </p:cNvSpPr>
          <p:nvPr>
            <p:ph idx="1"/>
          </p:nvPr>
        </p:nvSpPr>
        <p:spPr>
          <a:xfrm>
            <a:off x="14204" y="534857"/>
            <a:ext cx="9091809" cy="6350527"/>
          </a:xfrm>
        </p:spPr>
        <p:style>
          <a:lnRef idx="1">
            <a:schemeClr val="accent3"/>
          </a:lnRef>
          <a:fillRef idx="2">
            <a:schemeClr val="accent3"/>
          </a:fillRef>
          <a:effectRef idx="1">
            <a:schemeClr val="accent3"/>
          </a:effectRef>
          <a:fontRef idx="minor">
            <a:schemeClr val="dk1"/>
          </a:fontRef>
        </p:style>
        <p:txBody>
          <a:bodyPr>
            <a:noAutofit/>
          </a:bodyPr>
          <a:lstStyle/>
          <a:p>
            <a:r>
              <a:rPr lang="fa-IR" sz="3000" dirty="0" smtClean="0">
                <a:solidFill>
                  <a:srgbClr val="0000FF"/>
                </a:solidFill>
                <a:cs typeface="+mn-cs"/>
              </a:rPr>
              <a:t>حديث پنجم: عَلِيٌّ على الْحَقِّ مَنِ اتَّبَعَهُ اتَّبَعَ الْحَقَّ</a:t>
            </a:r>
            <a:endParaRPr lang="en-US" sz="3000" dirty="0" smtClean="0">
              <a:solidFill>
                <a:srgbClr val="0000FF"/>
              </a:solidFill>
              <a:cs typeface="+mn-cs"/>
            </a:endParaRPr>
          </a:p>
          <a:p>
            <a:r>
              <a:rPr lang="fa-IR" sz="3000" b="0" dirty="0" smtClean="0"/>
              <a:t>طبراني به سند خودش از ام سلمه همسر پيامبر اكرم (ص)  نقل مي كند كه گفتند: </a:t>
            </a:r>
            <a:endParaRPr lang="en-US" sz="3000" dirty="0" smtClean="0"/>
          </a:p>
          <a:p>
            <a:r>
              <a:rPr lang="fa-IR" sz="3000" dirty="0" smtClean="0"/>
              <a:t>كان عَلِيٌّ على الْحَقِّ مَنِ اتَّبَعَهُ اتَّبَعَ الْحَقَّ وَمَنْ تَرَكَهُ تَرَكَ الْحَقَّ عَهْدًا مَعْهُودًا قبل يَوْمِهِ هذا.</a:t>
            </a:r>
            <a:endParaRPr lang="en-US" sz="3000" dirty="0" smtClean="0"/>
          </a:p>
          <a:p>
            <a:r>
              <a:rPr lang="fa-IR" sz="3000" b="0" dirty="0" smtClean="0">
                <a:solidFill>
                  <a:srgbClr val="0033CC"/>
                </a:solidFill>
              </a:rPr>
              <a:t>علي بر حق بوده و هر كس از او تبعيت كند از حق تبعيت كرده و هر كس او را رها كند،‌ حق را رها كرده و اين عهد و تقدير ثابت خداوندي است </a:t>
            </a:r>
          </a:p>
          <a:p>
            <a:pPr algn="l"/>
            <a:r>
              <a:rPr lang="fa-IR" sz="2800" b="0" dirty="0" smtClean="0">
                <a:solidFill>
                  <a:srgbClr val="FF0000"/>
                </a:solidFill>
              </a:rPr>
              <a:t>المعجم الكبير ، ج 23 ص 330 ح 758  نشر: مكتبة الزهراء – الموصل</a:t>
            </a:r>
            <a:r>
              <a:rPr lang="fa-IR" sz="2800" dirty="0" smtClean="0"/>
              <a:t>.</a:t>
            </a:r>
          </a:p>
          <a:p>
            <a:r>
              <a:rPr lang="fa-IR" sz="3000" b="0" dirty="0" smtClean="0"/>
              <a:t>در روايت ديگر ام سلمه گفت: </a:t>
            </a:r>
            <a:endParaRPr lang="en-US" sz="3000" dirty="0" smtClean="0"/>
          </a:p>
          <a:p>
            <a:r>
              <a:rPr lang="fa-IR" sz="3000" dirty="0" smtClean="0"/>
              <a:t>: والله إنَّ عَلِيّاَ عَلَى الْحَقِّ قَبْلَ الْيَوْمِ وَبَعْدَ الْيَوْمِ ، عَهْداً مَعْهُوداً وَقَضَاءً مَقْضِيّاً.</a:t>
            </a:r>
            <a:endParaRPr lang="en-US" sz="3000" dirty="0" smtClean="0"/>
          </a:p>
          <a:p>
            <a:pPr algn="r"/>
            <a:r>
              <a:rPr lang="fa-IR" sz="3000" b="0" dirty="0" smtClean="0">
                <a:solidFill>
                  <a:srgbClr val="0033CC"/>
                </a:solidFill>
              </a:rPr>
              <a:t>به خدا سوگند علي (ع) در گذشته و آينده برحق بوده و اين عهد و تقدير ثابت الهي است.                                                        </a:t>
            </a:r>
            <a:r>
              <a:rPr lang="fa-IR" sz="3000" b="0" dirty="0" smtClean="0">
                <a:solidFill>
                  <a:srgbClr val="FF0000"/>
                </a:solidFill>
              </a:rPr>
              <a:t>تاريخ دمشق ، ج 42 ص 449 </a:t>
            </a:r>
            <a:r>
              <a:rPr lang="fa-IR" sz="3000" b="0" dirty="0" smtClean="0"/>
              <a:t>. </a:t>
            </a:r>
            <a:endParaRPr lang="en-US" sz="3000" dirty="0" smtClean="0"/>
          </a:p>
          <a:p>
            <a:pPr>
              <a:spcBef>
                <a:spcPts val="0"/>
              </a:spcBef>
            </a:pPr>
            <a:endParaRPr lang="en-US" sz="3000" dirty="0"/>
          </a:p>
        </p:txBody>
      </p:sp>
      <p:sp>
        <p:nvSpPr>
          <p:cNvPr id="5" name="Right Arrow 4">
            <a:hlinkClick r:id="rId3" action="ppaction://hlinksldjump"/>
          </p:cNvPr>
          <p:cNvSpPr/>
          <p:nvPr/>
        </p:nvSpPr>
        <p:spPr>
          <a:xfrm>
            <a:off x="-32641" y="-99392"/>
            <a:ext cx="1076249" cy="645046"/>
          </a:xfrm>
          <a:prstGeom prst="rightArrow">
            <a:avLst/>
          </a:prstGeom>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16200000" scaled="0"/>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9703848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grpId="0" nodeType="afterEffect">
                                  <p:stCondLst>
                                    <p:cond delay="50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25751</TotalTime>
  <Words>1103</Words>
  <Application>Microsoft Office PowerPoint</Application>
  <PresentationFormat>On-screen Show (4:3)</PresentationFormat>
  <Paragraphs>88</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 Jadid</vt:lpstr>
      <vt:lpstr>Calibri</vt:lpstr>
      <vt:lpstr>Sultan Medium</vt:lpstr>
      <vt:lpstr>Taher</vt:lpstr>
      <vt:lpstr>Office Theme</vt:lpstr>
      <vt:lpstr>PowerPoint Presentation</vt:lpstr>
      <vt:lpstr>فهرست مطالب فايل</vt:lpstr>
      <vt:lpstr>شش حديث علي مع الحق براي حفظ</vt:lpstr>
      <vt:lpstr>شش حديث علي مع الحق براي حفظ</vt:lpstr>
      <vt:lpstr>شش حديث علي مع الحق براي حفظ</vt:lpstr>
      <vt:lpstr>شش حديث علي مع الحق براي حفظ</vt:lpstr>
      <vt:lpstr>شش حديث علي مع الحق براي حفظ</vt:lpstr>
      <vt:lpstr>شش حديث علي مع الحق براي حفظ</vt:lpstr>
      <vt:lpstr>شش حديث علي مع الحق براي حفظ</vt:lpstr>
      <vt:lpstr>شش حديث علي مع الحق براي حفظ</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Avat Pardaz</dc:creator>
  <cp:lastModifiedBy>haji</cp:lastModifiedBy>
  <cp:revision>2393</cp:revision>
  <dcterms:created xsi:type="dcterms:W3CDTF">2012-12-23T10:36:57Z</dcterms:created>
  <dcterms:modified xsi:type="dcterms:W3CDTF">2015-06-07T15:52:30Z</dcterms:modified>
</cp:coreProperties>
</file>