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5"/>
  </p:notesMasterIdLst>
  <p:sldIdLst>
    <p:sldId id="256" r:id="rId2"/>
    <p:sldId id="257" r:id="rId3"/>
    <p:sldId id="259" r:id="rId4"/>
    <p:sldId id="258" r:id="rId5"/>
    <p:sldId id="260" r:id="rId6"/>
    <p:sldId id="261" r:id="rId7"/>
    <p:sldId id="262" r:id="rId8"/>
    <p:sldId id="263" r:id="rId9"/>
    <p:sldId id="264" r:id="rId10"/>
    <p:sldId id="265" r:id="rId11"/>
    <p:sldId id="267" r:id="rId12"/>
    <p:sldId id="268" r:id="rId13"/>
    <p:sldId id="266" r:id="rId14"/>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ضیاءالصالحین | ziaossalehin.ir" initials="MSOffice" lastIdx="1" clrIdx="0">
    <p:extLst>
      <p:ext uri="{19B8F6BF-5375-455C-9EA6-DF929625EA0E}">
        <p15:presenceInfo xmlns:p15="http://schemas.microsoft.com/office/powerpoint/2012/main" userId="3f20f59a953c00d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00FF"/>
    <a:srgbClr val="EAF411"/>
    <a:srgbClr val="00CCFF"/>
    <a:srgbClr val="329A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005" autoAdjust="0"/>
    <p:restoredTop sz="94660"/>
  </p:normalViewPr>
  <p:slideViewPr>
    <p:cSldViewPr snapToGrid="0">
      <p:cViewPr varScale="1">
        <p:scale>
          <a:sx n="81" d="100"/>
          <a:sy n="81" d="100"/>
        </p:scale>
        <p:origin x="677"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cs typeface="Samim" panose="020B0603030804020204" pitchFamily="34" charset="0"/>
              </a:defRPr>
            </a:lvl1pPr>
          </a:lstStyle>
          <a:p>
            <a:endParaRPr lang="fa-IR" dirty="0"/>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cs typeface="Samim" panose="020B0603030804020204" pitchFamily="34" charset="0"/>
              </a:defRPr>
            </a:lvl1pPr>
          </a:lstStyle>
          <a:p>
            <a:fld id="{9A782488-211F-4408-80BC-60C44D863151}" type="datetimeFigureOut">
              <a:rPr lang="fa-IR" smtClean="0"/>
              <a:pPr/>
              <a:t>24/05/1442</a:t>
            </a:fld>
            <a:endParaRPr lang="fa-IR"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fa-IR"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a-IR" dirty="0"/>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cs typeface="Samim" panose="020B0603030804020204" pitchFamily="34" charset="0"/>
              </a:defRPr>
            </a:lvl1pPr>
          </a:lstStyle>
          <a:p>
            <a:endParaRPr lang="fa-IR" dirty="0"/>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cs typeface="Samim" panose="020B0603030804020204" pitchFamily="34" charset="0"/>
              </a:defRPr>
            </a:lvl1pPr>
          </a:lstStyle>
          <a:p>
            <a:fld id="{2D580E30-B1E0-4958-8A24-1EEE4C462306}" type="slidenum">
              <a:rPr lang="fa-IR" smtClean="0"/>
              <a:pPr/>
              <a:t>‹#›</a:t>
            </a:fld>
            <a:endParaRPr lang="fa-IR" dirty="0"/>
          </a:p>
        </p:txBody>
      </p:sp>
    </p:spTree>
    <p:extLst>
      <p:ext uri="{BB962C8B-B14F-4D97-AF65-F5344CB8AC3E}">
        <p14:creationId xmlns:p14="http://schemas.microsoft.com/office/powerpoint/2010/main" val="428514789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Samim" panose="020B0603030804020204" pitchFamily="34" charset="0"/>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Samim" panose="020B0603030804020204"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1- اینکه امیرالمؤمنین علیه السلام می فرمایند که کسی جزء من نمی توانست با آنها بجنگد از جنبه مورد بحث و بررسی است؛ یکی اینکه در فضای فتنه وقتی لغزش از سوی خواص باشد، تشخیص حق و حقیت برای هرکسی (جز اهل بصیرت) به راحتی نخواهد بود.. دوم اینکه، شیوخ نهروان آنقدر از نظر رتبه و فضایل بین مردم متشخص بودند که کسی جرأت آن را نداشت که تیغ</a:t>
            </a:r>
            <a:r>
              <a:rPr lang="fa-IR" baseline="0" dirty="0" smtClean="0"/>
              <a:t> بر روی آنها بکشد. و امام علیه السلام با اعلام این نکته می فرمایند که این شیوخ اگر از همه مردم هم بالاتر بودند، از امام پایین بودند و لذا امام بر آنها نیز ولایت داشت و آنها به حق «خوراج» بودند و بر امام خود شوریده و از دین خارج شده بودند...</a:t>
            </a:r>
          </a:p>
          <a:p>
            <a:r>
              <a:rPr lang="fa-IR" baseline="0" dirty="0" smtClean="0"/>
              <a:t>و نکته مهم دیگر هم در این مورد این است که امام در درگیری با آنها مراعات آنها را به هیچ وجه نمی کند، زیرا که اینها فتنه گر هستند و ممکن است امتی را به گمراهی بکشانند...</a:t>
            </a:r>
          </a:p>
          <a:p>
            <a:r>
              <a:rPr lang="fa-IR" baseline="0" dirty="0" smtClean="0"/>
              <a:t>و به حق که منافق از کفار هم بدترند...</a:t>
            </a:r>
          </a:p>
          <a:p>
            <a:r>
              <a:rPr lang="fa-IR" baseline="0" dirty="0" smtClean="0"/>
              <a:t>و هرگز نباید اجازه داد که منافقین فتنه گر بین امت به راحتی رفت و آمد داشته باشند و آزادانه هرکاری خواستند بکنند، چون نمونه بازماندگان آن خوارج یکی اشعث بود که با وجود نحس خود نقشه قتل امام را با یکی از دیگر از بازماندگان خوارج یعنی ابن ملجم مرادی علی لعنة الله کشیدند و نقشه شوم خود را عملی کردند...</a:t>
            </a:r>
            <a:endParaRPr lang="fa-IR" dirty="0"/>
          </a:p>
        </p:txBody>
      </p:sp>
      <p:sp>
        <p:nvSpPr>
          <p:cNvPr id="4" name="Slide Number Placeholder 3"/>
          <p:cNvSpPr>
            <a:spLocks noGrp="1"/>
          </p:cNvSpPr>
          <p:nvPr>
            <p:ph type="sldNum" sz="quarter" idx="10"/>
          </p:nvPr>
        </p:nvSpPr>
        <p:spPr/>
        <p:txBody>
          <a:bodyPr/>
          <a:lstStyle/>
          <a:p>
            <a:fld id="{2D580E30-B1E0-4958-8A24-1EEE4C462306}" type="slidenum">
              <a:rPr lang="fa-IR" smtClean="0"/>
              <a:pPr/>
              <a:t>3</a:t>
            </a:fld>
            <a:endParaRPr lang="fa-IR" dirty="0"/>
          </a:p>
        </p:txBody>
      </p:sp>
    </p:spTree>
    <p:extLst>
      <p:ext uri="{BB962C8B-B14F-4D97-AF65-F5344CB8AC3E}">
        <p14:creationId xmlns:p14="http://schemas.microsoft.com/office/powerpoint/2010/main" val="2444279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خداوند سبحان در</a:t>
            </a:r>
            <a:r>
              <a:rPr lang="fa-IR" baseline="0" dirty="0" smtClean="0"/>
              <a:t> قرآن نیز در این رابطه سخن به میان آورده و اگر ما بخواهیم فضای فتنه را به چیزی تشبیه کنیم، اصطلاحاً باید عرض کنیم که «فتنه» همانند «سیل» است که وقتی رو میکند جماعتی از «عوام» را هم با خود همراه می سازد و حقیقت را در باطن خود نهان می سازد و حالت «عمومی» به خود میگیرد یعنی «حق» و «باطل» در هم می آمیزد مثل «سیل» که «آب زلال» با «گل و لای و خس خاشاک» در هم آمیخته می شوند و تشخیص ها بر عامه مردم سخت میشود و حتی در فضای آرام «فتنه» هم نمی شود «اطمینان» داشت که فضا به چه سمتی که اگر کوچکترین پایی به آن رسد همچو سیل زیر پا را خالی می کند تا فرد را زمین گیر سازد؛ آن وقت که به کلی فضا آرام شد و فتنه خوابید؛ آن حقیقت زلال (آب) خود را از «گل و لای» جدا می سازد و «حقیقت» بر همه کس روشن و آشکار میگردد... در کل فضای سهمناکی برای کسانی است که اهل بصیرت نیستند و برای در امان ماندن از آن باید انسان خود را به «ولایت» بچسباند و جدا نشود و از این روست که در «آخرالزمان» فتنه ها شدیدتر و سخت تر می شوند تا جاییکه می فرماید: نگه داشتن دین از نگه داشتن آتش سوزان در دست سخت تر خواهد شد...</a:t>
            </a:r>
          </a:p>
          <a:p>
            <a:pPr marL="0" marR="0" indent="0" algn="r" defTabSz="914400" rtl="1" eaLnBrk="1" fontAlgn="auto" latinLnBrk="0" hangingPunct="1">
              <a:lnSpc>
                <a:spcPct val="100000"/>
              </a:lnSpc>
              <a:spcBef>
                <a:spcPts val="0"/>
              </a:spcBef>
              <a:spcAft>
                <a:spcPts val="0"/>
              </a:spcAft>
              <a:buClrTx/>
              <a:buSzTx/>
              <a:buFontTx/>
              <a:buNone/>
              <a:tabLst/>
              <a:defRPr/>
            </a:pPr>
            <a:r>
              <a:rPr lang="fa-IR" baseline="0" dirty="0" smtClean="0"/>
              <a:t>از این رو برای در امان ماندن از این فتنه ها، یکی «ولایت پذیری و ولایت مداری» است و دیگر اینکه همراه ولایتمداری و ولایت پذیری، همواره بر «دعای غریق» مداومت داشته باشیم...</a:t>
            </a:r>
          </a:p>
          <a:p>
            <a:r>
              <a:rPr lang="fa-IR" sz="1200" b="0" i="0" kern="1200" dirty="0" smtClean="0">
                <a:solidFill>
                  <a:schemeClr val="tx1"/>
                </a:solidFill>
                <a:effectLst/>
                <a:latin typeface="+mn-lt"/>
                <a:ea typeface="+mn-ea"/>
                <a:cs typeface="Samim" panose="020B0603030804020204" pitchFamily="34" charset="0"/>
              </a:rPr>
              <a:t>«یَا اللَّهُ یَا رَحْمَانُ یَا رَحِیمُ یَا مُقَلِّبَ الْقُلُوبِ ثَبِّتْ قَلْبِی عَلَی دِینِکَ؛</a:t>
            </a:r>
          </a:p>
          <a:p>
            <a:r>
              <a:rPr lang="fa-IR" sz="1200" b="0" i="0" kern="1200" dirty="0" smtClean="0">
                <a:solidFill>
                  <a:schemeClr val="tx1"/>
                </a:solidFill>
                <a:effectLst/>
                <a:latin typeface="+mn-lt"/>
                <a:ea typeface="+mn-ea"/>
                <a:cs typeface="Samim" panose="020B0603030804020204" pitchFamily="34" charset="0"/>
              </a:rPr>
              <a:t>یا الله! یا رحمان! یا رحیم! ای تغییر دهنده قلب ها! قلب مرا بر دینت ثابت و استوار کن!» [ابن بابویه، محمّد بن علی، «کمال الدّین و تمام النّعمه»، تهران، اسلامیه، ج 2، ص: 352.]</a:t>
            </a:r>
            <a:endParaRPr lang="fa-IR" sz="1200" b="0" i="0" kern="1200" dirty="0">
              <a:solidFill>
                <a:schemeClr val="tx1"/>
              </a:solidFill>
              <a:effectLst/>
              <a:latin typeface="+mn-lt"/>
              <a:ea typeface="+mn-ea"/>
              <a:cs typeface="Samim" panose="020B0603030804020204" pitchFamily="34" charset="0"/>
            </a:endParaRPr>
          </a:p>
        </p:txBody>
      </p:sp>
      <p:sp>
        <p:nvSpPr>
          <p:cNvPr id="4" name="Slide Number Placeholder 3"/>
          <p:cNvSpPr>
            <a:spLocks noGrp="1"/>
          </p:cNvSpPr>
          <p:nvPr>
            <p:ph type="sldNum" sz="quarter" idx="10"/>
          </p:nvPr>
        </p:nvSpPr>
        <p:spPr/>
        <p:txBody>
          <a:bodyPr/>
          <a:lstStyle/>
          <a:p>
            <a:fld id="{2D580E30-B1E0-4958-8A24-1EEE4C462306}" type="slidenum">
              <a:rPr lang="fa-IR" smtClean="0"/>
              <a:pPr/>
              <a:t>4</a:t>
            </a:fld>
            <a:endParaRPr lang="fa-IR" dirty="0"/>
          </a:p>
        </p:txBody>
      </p:sp>
    </p:spTree>
    <p:extLst>
      <p:ext uri="{BB962C8B-B14F-4D97-AF65-F5344CB8AC3E}">
        <p14:creationId xmlns:p14="http://schemas.microsoft.com/office/powerpoint/2010/main" val="1502104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1- نتیجه فتنه،</a:t>
            </a:r>
            <a:r>
              <a:rPr lang="fa-IR" baseline="0" dirty="0" smtClean="0"/>
              <a:t> اختلاف و چند دستگی و پراکنده شدن قلوب است که در این صورت تر و خشک با هم می سوزند و تضعیف حق باعث میشود که باطل بر آن غلبه کرده و زیر سلطه باطل فرو رود...</a:t>
            </a:r>
          </a:p>
          <a:p>
            <a:r>
              <a:rPr lang="fa-IR" baseline="0" dirty="0" smtClean="0"/>
              <a:t>2- ولایت مداری و لایت پذیری همواره راه گشا و نسخه نجات است...</a:t>
            </a:r>
            <a:endParaRPr lang="fa-IR" dirty="0"/>
          </a:p>
        </p:txBody>
      </p:sp>
      <p:sp>
        <p:nvSpPr>
          <p:cNvPr id="4" name="Slide Number Placeholder 3"/>
          <p:cNvSpPr>
            <a:spLocks noGrp="1"/>
          </p:cNvSpPr>
          <p:nvPr>
            <p:ph type="sldNum" sz="quarter" idx="10"/>
          </p:nvPr>
        </p:nvSpPr>
        <p:spPr/>
        <p:txBody>
          <a:bodyPr/>
          <a:lstStyle/>
          <a:p>
            <a:fld id="{2D580E30-B1E0-4958-8A24-1EEE4C462306}" type="slidenum">
              <a:rPr lang="fa-IR" smtClean="0"/>
              <a:pPr/>
              <a:t>6</a:t>
            </a:fld>
            <a:endParaRPr lang="fa-IR" dirty="0"/>
          </a:p>
        </p:txBody>
      </p:sp>
    </p:spTree>
    <p:extLst>
      <p:ext uri="{BB962C8B-B14F-4D97-AF65-F5344CB8AC3E}">
        <p14:creationId xmlns:p14="http://schemas.microsoft.com/office/powerpoint/2010/main" val="234230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امام علیه السلام پایان تمام فتنه و ظلمها را به ظهور منجی بشریت مرتبط می سازد و آن وعده حتمی</a:t>
            </a:r>
            <a:r>
              <a:rPr lang="fa-IR" baseline="0" dirty="0" smtClean="0"/>
              <a:t> الهی را به همگان میدهد... لذا تشکیلات اسلامی از اوجب واجبات است و راهی که با «عمل» به سوی «ظهور» و «تمدن نوین اسلامی» ختم میشود...</a:t>
            </a:r>
            <a:endParaRPr lang="fa-IR" dirty="0"/>
          </a:p>
        </p:txBody>
      </p:sp>
      <p:sp>
        <p:nvSpPr>
          <p:cNvPr id="4" name="Slide Number Placeholder 3"/>
          <p:cNvSpPr>
            <a:spLocks noGrp="1"/>
          </p:cNvSpPr>
          <p:nvPr>
            <p:ph type="sldNum" sz="quarter" idx="10"/>
          </p:nvPr>
        </p:nvSpPr>
        <p:spPr/>
        <p:txBody>
          <a:bodyPr/>
          <a:lstStyle/>
          <a:p>
            <a:fld id="{2D580E30-B1E0-4958-8A24-1EEE4C462306}" type="slidenum">
              <a:rPr lang="fa-IR" smtClean="0"/>
              <a:pPr/>
              <a:t>7</a:t>
            </a:fld>
            <a:endParaRPr lang="fa-IR" dirty="0"/>
          </a:p>
        </p:txBody>
      </p:sp>
    </p:spTree>
    <p:extLst>
      <p:ext uri="{BB962C8B-B14F-4D97-AF65-F5344CB8AC3E}">
        <p14:creationId xmlns:p14="http://schemas.microsoft.com/office/powerpoint/2010/main" val="3069749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sz="1200" kern="1200" dirty="0" smtClean="0">
                <a:solidFill>
                  <a:schemeClr val="tx1"/>
                </a:solidFill>
                <a:effectLst/>
                <a:latin typeface="+mn-lt"/>
                <a:ea typeface="+mn-ea"/>
              </a:rPr>
              <a:t>1- منافقین</a:t>
            </a:r>
            <a:r>
              <a:rPr lang="fa-IR" sz="1200" kern="1200" baseline="0" dirty="0" smtClean="0">
                <a:solidFill>
                  <a:schemeClr val="tx1"/>
                </a:solidFill>
                <a:effectLst/>
                <a:latin typeface="+mn-lt"/>
                <a:ea typeface="+mn-ea"/>
              </a:rPr>
              <a:t> داخلی از دشمنان خارجی خطرناکترند، لذا وجود آنها می تواند مانند خوره ای باشد که ساختار تشکیلات را از درون متلاشی سازد، لذا آنها یا باید محصور باشند و یا اخراج گردند و اگر دست به سلاح بردند و مسلحانه وارد میدان شدند، همگی باید کشته شوند...</a:t>
            </a:r>
            <a:endParaRPr lang="fa-IR" sz="1200" kern="1200" dirty="0" smtClean="0">
              <a:solidFill>
                <a:schemeClr val="tx1"/>
              </a:solidFill>
              <a:effectLst/>
              <a:latin typeface="+mn-lt"/>
              <a:ea typeface="+mn-ea"/>
            </a:endParaRPr>
          </a:p>
        </p:txBody>
      </p:sp>
      <p:sp>
        <p:nvSpPr>
          <p:cNvPr id="4" name="Slide Number Placeholder 3"/>
          <p:cNvSpPr>
            <a:spLocks noGrp="1"/>
          </p:cNvSpPr>
          <p:nvPr>
            <p:ph type="sldNum" sz="quarter" idx="10"/>
          </p:nvPr>
        </p:nvSpPr>
        <p:spPr/>
        <p:txBody>
          <a:bodyPr/>
          <a:lstStyle/>
          <a:p>
            <a:fld id="{2D580E30-B1E0-4958-8A24-1EEE4C462306}" type="slidenum">
              <a:rPr lang="fa-IR" smtClean="0"/>
              <a:t>8</a:t>
            </a:fld>
            <a:endParaRPr lang="fa-IR"/>
          </a:p>
        </p:txBody>
      </p:sp>
    </p:spTree>
    <p:extLst>
      <p:ext uri="{BB962C8B-B14F-4D97-AF65-F5344CB8AC3E}">
        <p14:creationId xmlns:p14="http://schemas.microsoft.com/office/powerpoint/2010/main" val="4119156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1- اگر افرادی پیدا</a:t>
            </a:r>
            <a:r>
              <a:rPr lang="fa-IR" baseline="0" dirty="0" smtClean="0"/>
              <a:t> شوند که علیه «حکومت اسلامی» دست به تخریب و شایعه سازی می زنند و درصدد تضعیف «حکومت اسلامی» هستند، آنها در «حقیقت» با اسلام در حال جنگ و ستیز هستند و آن کفر باطنی شان رو شده است و باید مراقب بود که اگر دسته ای از افراد و گروهها و.. در تلاش هستند که «تشکیلات اسلامی» را مخدوش سازند، اینها کفرهای نهانشان را آشکار ساخته اند و از اسلام جز حرکتهای به ظاهر خم و راست شدن چیزی و بهره ای نبرده اند...</a:t>
            </a:r>
          </a:p>
          <a:p>
            <a:r>
              <a:rPr lang="fa-IR" baseline="0" dirty="0" smtClean="0"/>
              <a:t>به قول آن روایتی که فرمود: تمام توان و نصیبشان را از اسلام صرف زانوها و پیشانی های خود کرده اند...</a:t>
            </a:r>
            <a:endParaRPr lang="fa-IR" dirty="0"/>
          </a:p>
        </p:txBody>
      </p:sp>
      <p:sp>
        <p:nvSpPr>
          <p:cNvPr id="4" name="Slide Number Placeholder 3"/>
          <p:cNvSpPr>
            <a:spLocks noGrp="1"/>
          </p:cNvSpPr>
          <p:nvPr>
            <p:ph type="sldNum" sz="quarter" idx="10"/>
          </p:nvPr>
        </p:nvSpPr>
        <p:spPr/>
        <p:txBody>
          <a:bodyPr/>
          <a:lstStyle/>
          <a:p>
            <a:fld id="{2D580E30-B1E0-4958-8A24-1EEE4C462306}" type="slidenum">
              <a:rPr lang="fa-IR" smtClean="0"/>
              <a:t>9</a:t>
            </a:fld>
            <a:endParaRPr lang="fa-IR"/>
          </a:p>
        </p:txBody>
      </p:sp>
    </p:spTree>
    <p:extLst>
      <p:ext uri="{BB962C8B-B14F-4D97-AF65-F5344CB8AC3E}">
        <p14:creationId xmlns:p14="http://schemas.microsoft.com/office/powerpoint/2010/main" val="32935588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2D580E30-B1E0-4958-8A24-1EEE4C462306}" type="slidenum">
              <a:rPr lang="fa-IR" smtClean="0"/>
              <a:t>11</a:t>
            </a:fld>
            <a:endParaRPr lang="fa-IR"/>
          </a:p>
        </p:txBody>
      </p:sp>
    </p:spTree>
    <p:extLst>
      <p:ext uri="{BB962C8B-B14F-4D97-AF65-F5344CB8AC3E}">
        <p14:creationId xmlns:p14="http://schemas.microsoft.com/office/powerpoint/2010/main" val="775502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2D580E30-B1E0-4958-8A24-1EEE4C462306}" type="slidenum">
              <a:rPr lang="fa-IR" smtClean="0"/>
              <a:t>12</a:t>
            </a:fld>
            <a:endParaRPr lang="fa-IR"/>
          </a:p>
        </p:txBody>
      </p:sp>
    </p:spTree>
    <p:extLst>
      <p:ext uri="{BB962C8B-B14F-4D97-AF65-F5344CB8AC3E}">
        <p14:creationId xmlns:p14="http://schemas.microsoft.com/office/powerpoint/2010/main" val="31882032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389239" y="68826"/>
            <a:ext cx="2546555" cy="491614"/>
          </a:xfrm>
          <a:prstGeom prst="rect">
            <a:avLst/>
          </a:prstGeom>
        </p:spPr>
        <p:txBody>
          <a:bodyPr anchor="b">
            <a:noAutofit/>
          </a:bodyPr>
          <a:lstStyle>
            <a:lvl1pPr algn="ctr" rtl="1">
              <a:defRPr sz="2800">
                <a:solidFill>
                  <a:schemeClr val="bg1"/>
                </a:solidFill>
                <a:cs typeface="Samim" panose="020B0603030804020204" pitchFamily="34" charset="0"/>
              </a:defRPr>
            </a:lvl1pPr>
          </a:lstStyle>
          <a:p>
            <a:r>
              <a:rPr lang="fa-IR" dirty="0" smtClean="0"/>
              <a:t>کتاب الغارات</a:t>
            </a:r>
            <a:endParaRPr lang="fa-IR" dirty="0"/>
          </a:p>
        </p:txBody>
      </p:sp>
      <p:sp>
        <p:nvSpPr>
          <p:cNvPr id="3" name="Subtitle 2"/>
          <p:cNvSpPr>
            <a:spLocks noGrp="1"/>
          </p:cNvSpPr>
          <p:nvPr>
            <p:ph type="subTitle" idx="1" hasCustomPrompt="1"/>
          </p:nvPr>
        </p:nvSpPr>
        <p:spPr>
          <a:xfrm>
            <a:off x="9399637" y="6415342"/>
            <a:ext cx="2674374" cy="409523"/>
          </a:xfrm>
          <a:prstGeom prst="rect">
            <a:avLst/>
          </a:prstGeom>
        </p:spPr>
        <p:txBody>
          <a:bodyPr/>
          <a:lstStyle>
            <a:lvl1pPr marL="0" indent="0" algn="ctr">
              <a:buNone/>
              <a:defRPr sz="2400">
                <a:solidFill>
                  <a:srgbClr val="FFFF00"/>
                </a:solidFill>
                <a:cs typeface="Samim" panose="020B06030308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www.Ziaossalehin.ir</a:t>
            </a:r>
            <a:endParaRPr lang="fa-IR" dirty="0"/>
          </a:p>
        </p:txBody>
      </p:sp>
      <p:sp>
        <p:nvSpPr>
          <p:cNvPr id="4" name="Date Placeholder 3"/>
          <p:cNvSpPr>
            <a:spLocks noGrp="1"/>
          </p:cNvSpPr>
          <p:nvPr>
            <p:ph type="dt" sz="half" idx="10"/>
          </p:nvPr>
        </p:nvSpPr>
        <p:spPr/>
        <p:txBody>
          <a:bodyPr/>
          <a:lstStyle/>
          <a:p>
            <a:fld id="{0EB3CA5C-98DB-4297-9043-D49C89DA5D93}" type="datetimeFigureOut">
              <a:rPr lang="fa-IR" smtClean="0"/>
              <a:t>24/05/1442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09F4210-DD49-433E-8502-62B0AC1EDE19}" type="slidenum">
              <a:rPr lang="fa-IR" smtClean="0"/>
              <a:t>‹#›</a:t>
            </a:fld>
            <a:endParaRPr lang="fa-I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00570" y="4552129"/>
            <a:ext cx="886889" cy="1863213"/>
          </a:xfrm>
          <a:prstGeom prst="rect">
            <a:avLst/>
          </a:prstGeom>
        </p:spPr>
      </p:pic>
    </p:spTree>
    <p:extLst>
      <p:ext uri="{BB962C8B-B14F-4D97-AF65-F5344CB8AC3E}">
        <p14:creationId xmlns:p14="http://schemas.microsoft.com/office/powerpoint/2010/main" val="14937608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B3CA5C-98DB-4297-9043-D49C89DA5D93}" type="datetimeFigureOut">
              <a:rPr lang="fa-IR" smtClean="0"/>
              <a:t>24/05/1442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509F4210-DD49-433E-8502-62B0AC1EDE19}" type="slidenum">
              <a:rPr lang="fa-IR" smtClean="0"/>
              <a:t>‹#›</a:t>
            </a:fld>
            <a:endParaRPr lang="fa-IR"/>
          </a:p>
        </p:txBody>
      </p:sp>
      <p:sp>
        <p:nvSpPr>
          <p:cNvPr id="8" name="Title 1"/>
          <p:cNvSpPr>
            <a:spLocks noGrp="1"/>
          </p:cNvSpPr>
          <p:nvPr>
            <p:ph type="ctrTitle" hasCustomPrompt="1"/>
          </p:nvPr>
        </p:nvSpPr>
        <p:spPr>
          <a:xfrm>
            <a:off x="2389239" y="68826"/>
            <a:ext cx="2546555" cy="491614"/>
          </a:xfrm>
          <a:prstGeom prst="rect">
            <a:avLst/>
          </a:prstGeom>
        </p:spPr>
        <p:txBody>
          <a:bodyPr anchor="b">
            <a:noAutofit/>
          </a:bodyPr>
          <a:lstStyle>
            <a:lvl1pPr algn="ctr" rtl="1">
              <a:defRPr sz="2800">
                <a:solidFill>
                  <a:schemeClr val="bg1"/>
                </a:solidFill>
                <a:cs typeface="Samim" panose="020B0603030804020204" pitchFamily="34" charset="0"/>
              </a:defRPr>
            </a:lvl1pPr>
          </a:lstStyle>
          <a:p>
            <a:r>
              <a:rPr lang="fa-IR" dirty="0" smtClean="0"/>
              <a:t>کتاب الغارات</a:t>
            </a:r>
            <a:endParaRPr lang="fa-IR" dirty="0"/>
          </a:p>
        </p:txBody>
      </p:sp>
    </p:spTree>
    <p:extLst>
      <p:ext uri="{BB962C8B-B14F-4D97-AF65-F5344CB8AC3E}">
        <p14:creationId xmlns:p14="http://schemas.microsoft.com/office/powerpoint/2010/main" val="34717445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lvl5pPr>
              <a:defRPr>
                <a:cs typeface="Samim" panose="020B0603030804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a-IR" dirty="0"/>
          </a:p>
        </p:txBody>
      </p:sp>
      <p:sp>
        <p:nvSpPr>
          <p:cNvPr id="4" name="Date Placeholder 3"/>
          <p:cNvSpPr>
            <a:spLocks noGrp="1"/>
          </p:cNvSpPr>
          <p:nvPr>
            <p:ph type="dt" sz="half" idx="10"/>
          </p:nvPr>
        </p:nvSpPr>
        <p:spPr/>
        <p:txBody>
          <a:bodyPr/>
          <a:lstStyle/>
          <a:p>
            <a:fld id="{0EB3CA5C-98DB-4297-9043-D49C89DA5D93}" type="datetimeFigureOut">
              <a:rPr lang="fa-IR" smtClean="0"/>
              <a:t>24/05/1442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09F4210-DD49-433E-8502-62B0AC1EDE19}" type="slidenum">
              <a:rPr lang="fa-IR" smtClean="0"/>
              <a:t>‹#›</a:t>
            </a:fld>
            <a:endParaRPr lang="fa-IR"/>
          </a:p>
        </p:txBody>
      </p:sp>
    </p:spTree>
    <p:extLst>
      <p:ext uri="{BB962C8B-B14F-4D97-AF65-F5344CB8AC3E}">
        <p14:creationId xmlns:p14="http://schemas.microsoft.com/office/powerpoint/2010/main" val="402987658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cs typeface="Samim" panose="020B0603030804020204" pitchFamily="34" charset="0"/>
              </a:defRPr>
            </a:lvl1pPr>
          </a:lstStyle>
          <a:p>
            <a:fld id="{0EB3CA5C-98DB-4297-9043-D49C89DA5D93}" type="datetimeFigureOut">
              <a:rPr lang="fa-IR" smtClean="0"/>
              <a:pPr/>
              <a:t>24/05/1442</a:t>
            </a:fld>
            <a:endParaRPr lang="fa-IR"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cs typeface="Samim" panose="020B0603030804020204" pitchFamily="34" charset="0"/>
              </a:defRPr>
            </a:lvl1pPr>
          </a:lstStyle>
          <a:p>
            <a:endParaRPr lang="fa-IR" dirty="0"/>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cs typeface="Samim" panose="020B0603030804020204" pitchFamily="34" charset="0"/>
              </a:defRPr>
            </a:lvl1pPr>
          </a:lstStyle>
          <a:p>
            <a:fld id="{509F4210-DD49-433E-8502-62B0AC1EDE19}" type="slidenum">
              <a:rPr lang="fa-IR" smtClean="0"/>
              <a:pPr/>
              <a:t>‹#›</a:t>
            </a:fld>
            <a:endParaRPr lang="fa-IR" dirty="0"/>
          </a:p>
        </p:txBody>
      </p:sp>
      <p:sp>
        <p:nvSpPr>
          <p:cNvPr id="7" name="Title 1"/>
          <p:cNvSpPr txBox="1">
            <a:spLocks/>
          </p:cNvSpPr>
          <p:nvPr userDrawn="1"/>
        </p:nvSpPr>
        <p:spPr>
          <a:xfrm>
            <a:off x="2389239" y="68826"/>
            <a:ext cx="2546555" cy="491614"/>
          </a:xfrm>
          <a:prstGeom prst="rect">
            <a:avLst/>
          </a:prstGeom>
        </p:spPr>
        <p:txBody>
          <a:bodyPr anchor="b">
            <a:noAutofit/>
          </a:bodyPr>
          <a:lstStyle>
            <a:lvl1pPr algn="ctr" defTabSz="914400" rtl="1" eaLnBrk="1" latinLnBrk="0" hangingPunct="1">
              <a:lnSpc>
                <a:spcPct val="90000"/>
              </a:lnSpc>
              <a:spcBef>
                <a:spcPct val="0"/>
              </a:spcBef>
              <a:buNone/>
              <a:defRPr sz="2800" kern="1200">
                <a:solidFill>
                  <a:schemeClr val="bg1"/>
                </a:solidFill>
                <a:latin typeface="+mj-lt"/>
                <a:ea typeface="+mj-ea"/>
                <a:cs typeface="A Yasamin" panose="00000400000000000000" pitchFamily="2" charset="-78"/>
              </a:defRPr>
            </a:lvl1pPr>
          </a:lstStyle>
          <a:p>
            <a:r>
              <a:rPr lang="fa-IR" dirty="0" smtClean="0">
                <a:cs typeface="Samim" panose="020B0603030804020204" pitchFamily="34" charset="0"/>
              </a:rPr>
              <a:t>کتاب الغارات</a:t>
            </a:r>
            <a:endParaRPr lang="fa-IR" dirty="0">
              <a:cs typeface="Samim" panose="020B0603030804020204" pitchFamily="34" charset="0"/>
            </a:endParaRPr>
          </a:p>
        </p:txBody>
      </p:sp>
    </p:spTree>
    <p:extLst>
      <p:ext uri="{BB962C8B-B14F-4D97-AF65-F5344CB8AC3E}">
        <p14:creationId xmlns:p14="http://schemas.microsoft.com/office/powerpoint/2010/main" val="3389655862"/>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9" r:id="rId3"/>
  </p:sldLayoutIdLst>
  <p:timing>
    <p:tnLst>
      <p:par>
        <p:cTn id="1" dur="indefinite" restart="never" nodeType="tmRoot"/>
      </p:par>
    </p:tnLst>
  </p:timing>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ziaossalehin.ir/fa/content/33727/%D9%85%D8%B7%D8%A7%D9%84%D8%B9%D8%A7%D8%AA-%D8%AA%D8%B7%D8%A8%DB%8C%D9%82%DB%8C-%DA%A9%D8%AA%D8%A7%D8%A8-%D8%A7%D9%84%D8%BA%D8%A7%D8%B1%D8%A7%D8%AA-%D8%AF%D8%B1-%D8%B7%D8%B1%D8%AD-%D8%B4%D9%86%D8%A8%D9%87-%D9%87%D8%A7%DB%8C-%DA%A9%D8%AA%D8%A7%D8%A8"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34066"/>
            <a:ext cx="9144000" cy="981740"/>
          </a:xfrm>
        </p:spPr>
        <p:txBody>
          <a:bodyPr>
            <a:noAutofit/>
          </a:bodyPr>
          <a:lstStyle/>
          <a:p>
            <a:r>
              <a:rPr lang="fa-IR" sz="6000" dirty="0" smtClean="0">
                <a:solidFill>
                  <a:srgbClr val="EAF411"/>
                </a:solidFill>
                <a:latin typeface="Noor_e_Quran" panose="02000000000000000000" pitchFamily="2" charset="-78"/>
                <a:cs typeface="Noor_e_Quran" panose="02000000000000000000" pitchFamily="2" charset="-78"/>
              </a:rPr>
              <a:t>بسم الله الرحمن الرحیم</a:t>
            </a:r>
            <a:endParaRPr lang="fa-IR" sz="6000" dirty="0">
              <a:solidFill>
                <a:srgbClr val="EAF411"/>
              </a:solidFill>
              <a:latin typeface="Noor_e_Quran" panose="02000000000000000000" pitchFamily="2" charset="-78"/>
              <a:cs typeface="Noor_e_Quran" panose="02000000000000000000" pitchFamily="2" charset="-78"/>
            </a:endParaRPr>
          </a:p>
        </p:txBody>
      </p:sp>
      <p:sp>
        <p:nvSpPr>
          <p:cNvPr id="3" name="Subtitle 2"/>
          <p:cNvSpPr>
            <a:spLocks noGrp="1"/>
          </p:cNvSpPr>
          <p:nvPr>
            <p:ph type="subTitle" idx="1"/>
          </p:nvPr>
        </p:nvSpPr>
        <p:spPr>
          <a:xfrm>
            <a:off x="1617141" y="2269767"/>
            <a:ext cx="9144000" cy="3709220"/>
          </a:xfrm>
        </p:spPr>
        <p:txBody>
          <a:bodyPr>
            <a:noAutofit/>
          </a:bodyPr>
          <a:lstStyle/>
          <a:p>
            <a:r>
              <a:rPr lang="fa-IR" sz="13800" dirty="0" smtClean="0">
                <a:solidFill>
                  <a:schemeClr val="bg1"/>
                </a:solidFill>
                <a:latin typeface="Dima Fantasy" panose="02000400000000000000" pitchFamily="2" charset="-78"/>
                <a:cs typeface="Dima Fantasy" panose="02000400000000000000" pitchFamily="2" charset="-78"/>
              </a:rPr>
              <a:t>کتاب الغارات</a:t>
            </a:r>
          </a:p>
          <a:p>
            <a:r>
              <a:rPr lang="fa-IR" sz="4400" dirty="0" smtClean="0">
                <a:solidFill>
                  <a:srgbClr val="FFFF00"/>
                </a:solidFill>
              </a:rPr>
              <a:t>جلسه دوم</a:t>
            </a:r>
          </a:p>
          <a:p>
            <a:pPr>
              <a:lnSpc>
                <a:spcPct val="150000"/>
              </a:lnSpc>
            </a:pPr>
            <a:r>
              <a:rPr lang="fa-IR" sz="4400" dirty="0" smtClean="0">
                <a:solidFill>
                  <a:schemeClr val="bg1">
                    <a:lumMod val="75000"/>
                  </a:schemeClr>
                </a:solidFill>
              </a:rPr>
              <a:t>1399/10/06</a:t>
            </a:r>
            <a:endParaRPr lang="fa-IR" sz="4000" dirty="0">
              <a:solidFill>
                <a:schemeClr val="bg1">
                  <a:lumMod val="75000"/>
                </a:schemeClr>
              </a:solidFill>
            </a:endParaRPr>
          </a:p>
        </p:txBody>
      </p:sp>
      <p:cxnSp>
        <p:nvCxnSpPr>
          <p:cNvPr id="5" name="Straight Connector 4"/>
          <p:cNvCxnSpPr/>
          <p:nvPr/>
        </p:nvCxnSpPr>
        <p:spPr>
          <a:xfrm flipV="1">
            <a:off x="1351935" y="2269767"/>
            <a:ext cx="9488129" cy="19665"/>
          </a:xfrm>
          <a:prstGeom prst="line">
            <a:avLst/>
          </a:prstGeom>
          <a:ln>
            <a:solidFill>
              <a:srgbClr val="FFC000"/>
            </a:solidFill>
          </a:ln>
        </p:spPr>
        <p:style>
          <a:lnRef idx="3">
            <a:schemeClr val="accent4"/>
          </a:lnRef>
          <a:fillRef idx="0">
            <a:schemeClr val="accent4"/>
          </a:fillRef>
          <a:effectRef idx="2">
            <a:schemeClr val="accent4"/>
          </a:effectRef>
          <a:fontRef idx="minor">
            <a:schemeClr val="tx1"/>
          </a:fontRef>
        </p:style>
      </p:cxnSp>
      <p:sp>
        <p:nvSpPr>
          <p:cNvPr id="6" name="Title 1"/>
          <p:cNvSpPr txBox="1">
            <a:spLocks/>
          </p:cNvSpPr>
          <p:nvPr/>
        </p:nvSpPr>
        <p:spPr>
          <a:xfrm>
            <a:off x="2389239" y="68826"/>
            <a:ext cx="2546555" cy="491614"/>
          </a:xfrm>
          <a:prstGeom prst="rect">
            <a:avLst/>
          </a:prstGeom>
        </p:spPr>
        <p:txBody>
          <a:bodyPr vert="horz" lIns="91440" tIns="45720" rIns="91440" bIns="45720" rtlCol="1" anchor="b">
            <a:noAutofit/>
          </a:bodyPr>
          <a:lstStyle>
            <a:lvl1pPr algn="ctr" defTabSz="914400" rtl="1" eaLnBrk="1" latinLnBrk="0" hangingPunct="1">
              <a:lnSpc>
                <a:spcPct val="90000"/>
              </a:lnSpc>
              <a:spcBef>
                <a:spcPct val="0"/>
              </a:spcBef>
              <a:buNone/>
              <a:defRPr sz="2800" kern="1200">
                <a:solidFill>
                  <a:schemeClr val="bg1"/>
                </a:solidFill>
                <a:latin typeface="+mj-lt"/>
                <a:ea typeface="+mj-ea"/>
                <a:cs typeface="A Yasamin" panose="00000400000000000000" pitchFamily="2" charset="-78"/>
              </a:defRPr>
            </a:lvl1pPr>
          </a:lstStyle>
          <a:p>
            <a:r>
              <a:rPr lang="fa-IR" dirty="0" smtClean="0">
                <a:cs typeface="Samim" panose="020B0603030804020204" pitchFamily="34" charset="0"/>
              </a:rPr>
              <a:t>کتاب الغارات</a:t>
            </a:r>
            <a:endParaRPr lang="fa-IR" dirty="0">
              <a:cs typeface="Samim" panose="020B0603030804020204" pitchFamily="34"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150" y="2497394"/>
            <a:ext cx="2357982" cy="3640394"/>
          </a:xfrm>
          <a:prstGeom prst="rect">
            <a:avLst/>
          </a:prstGeom>
        </p:spPr>
      </p:pic>
    </p:spTree>
    <p:extLst>
      <p:ext uri="{BB962C8B-B14F-4D97-AF65-F5344CB8AC3E}">
        <p14:creationId xmlns:p14="http://schemas.microsoft.com/office/powerpoint/2010/main" val="1591963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389239" y="68826"/>
            <a:ext cx="2546555" cy="491614"/>
          </a:xfrm>
        </p:spPr>
        <p:txBody>
          <a:bodyPr anchor="b">
            <a:noAutofit/>
          </a:bodyPr>
          <a:lstStyle>
            <a:lvl1pPr algn="ctr" rtl="1">
              <a:defRPr sz="2800">
                <a:solidFill>
                  <a:schemeClr val="bg1"/>
                </a:solidFill>
                <a:cs typeface="A Yasamin" panose="00000400000000000000" pitchFamily="2" charset="-78"/>
              </a:defRPr>
            </a:lvl1pPr>
          </a:lstStyle>
          <a:p>
            <a:r>
              <a:rPr lang="fa-IR" dirty="0" smtClean="0">
                <a:cs typeface="Samim" panose="020B0603030804020204" pitchFamily="34" charset="0"/>
              </a:rPr>
              <a:t>کتاب الغارات</a:t>
            </a:r>
            <a:endParaRPr lang="fa-IR" dirty="0">
              <a:cs typeface="Samim" panose="020B0603030804020204" pitchFamily="34" charset="0"/>
            </a:endParaRPr>
          </a:p>
        </p:txBody>
      </p:sp>
      <p:sp>
        <p:nvSpPr>
          <p:cNvPr id="3" name="TextBox 2"/>
          <p:cNvSpPr txBox="1"/>
          <p:nvPr/>
        </p:nvSpPr>
        <p:spPr>
          <a:xfrm>
            <a:off x="207390" y="980388"/>
            <a:ext cx="11670383" cy="1938992"/>
          </a:xfrm>
          <a:prstGeom prst="rect">
            <a:avLst/>
          </a:prstGeom>
          <a:noFill/>
        </p:spPr>
        <p:txBody>
          <a:bodyPr wrap="square" rtlCol="1">
            <a:spAutoFit/>
          </a:bodyPr>
          <a:lstStyle/>
          <a:p>
            <a:pPr algn="just">
              <a:lnSpc>
                <a:spcPct val="150000"/>
              </a:lnSpc>
            </a:pPr>
            <a:r>
              <a:rPr lang="fa-IR" sz="2000" dirty="0">
                <a:solidFill>
                  <a:srgbClr val="00B0F0"/>
                </a:solidFill>
                <a:cs typeface="Samim" panose="020B0603030804020204" pitchFamily="34" charset="0"/>
              </a:rPr>
              <a:t>عمرو بن </a:t>
            </a:r>
            <a:r>
              <a:rPr lang="fa-IR" sz="2000" dirty="0" smtClean="0">
                <a:solidFill>
                  <a:srgbClr val="00B0F0"/>
                </a:solidFill>
                <a:cs typeface="Samim" panose="020B0603030804020204" pitchFamily="34" charset="0"/>
              </a:rPr>
              <a:t>عمیر </a:t>
            </a:r>
            <a:r>
              <a:rPr lang="fa-IR" sz="1400" dirty="0" smtClean="0">
                <a:solidFill>
                  <a:srgbClr val="FFFF00"/>
                </a:solidFill>
                <a:cs typeface="Samim" panose="020B0603030804020204" pitchFamily="34" charset="0"/>
              </a:rPr>
              <a:t>(</a:t>
            </a:r>
            <a:r>
              <a:rPr lang="fa-IR" sz="1400" dirty="0">
                <a:solidFill>
                  <a:srgbClr val="FFFF00"/>
                </a:solidFill>
                <a:cs typeface="Samim" panose="020B0603030804020204" pitchFamily="34" charset="0"/>
              </a:rPr>
              <a:t>عمرو بن عمیر بن محجن حنفی کوفی،شیخ در رجال خود او را از اصحاب امام صادق(علیه السلام) بر شمرده بنابراین روایت پدرش از علی(علیه السلام) بعید می نماید.شاید چیزی از سند افتاده باشد.)</a:t>
            </a:r>
            <a:r>
              <a:rPr lang="fa-IR" sz="2000" dirty="0">
                <a:solidFill>
                  <a:srgbClr val="00B0F0"/>
                </a:solidFill>
                <a:cs typeface="Samim" panose="020B0603030804020204" pitchFamily="34" charset="0"/>
              </a:rPr>
              <a:t> از پدرش روایت کند که علی</a:t>
            </a:r>
            <a:r>
              <a:rPr lang="fa-IR" sz="1400" dirty="0">
                <a:solidFill>
                  <a:srgbClr val="FFFF00"/>
                </a:solidFill>
                <a:cs typeface="Samim" panose="020B0603030804020204" pitchFamily="34" charset="0"/>
              </a:rPr>
              <a:t>(علیه السلام)</a:t>
            </a:r>
            <a:r>
              <a:rPr lang="fa-IR" sz="2000" dirty="0">
                <a:solidFill>
                  <a:srgbClr val="00B0F0"/>
                </a:solidFill>
                <a:cs typeface="Samim" panose="020B0603030804020204" pitchFamily="34" charset="0"/>
              </a:rPr>
              <a:t> گفت: غنّی و باهله را نزد من بخوانید تا عطاهای خویش بستانند. به آن خدایی که دانه را رویانید و جانداران را آفرید، آنان را در اسلام بهره ای نیست و اگر جای پای استوار کنم، قبیله ای را به قبیلۀ دیگر بازمی گردانم و نسبنامۀ </a:t>
            </a:r>
            <a:r>
              <a:rPr lang="fa-IR" sz="2000" dirty="0" smtClean="0">
                <a:solidFill>
                  <a:srgbClr val="FFFF00"/>
                </a:solidFill>
                <a:cs typeface="Samim" panose="020B0603030804020204" pitchFamily="34" charset="0"/>
              </a:rPr>
              <a:t>60</a:t>
            </a:r>
            <a:r>
              <a:rPr lang="fa-IR" sz="2000" dirty="0" smtClean="0">
                <a:solidFill>
                  <a:srgbClr val="00B0F0"/>
                </a:solidFill>
                <a:cs typeface="Samim" panose="020B0603030804020204" pitchFamily="34" charset="0"/>
              </a:rPr>
              <a:t> قبیله </a:t>
            </a:r>
            <a:r>
              <a:rPr lang="fa-IR" sz="2000" dirty="0">
                <a:solidFill>
                  <a:srgbClr val="00B0F0"/>
                </a:solidFill>
                <a:cs typeface="Samim" panose="020B0603030804020204" pitchFamily="34" charset="0"/>
              </a:rPr>
              <a:t>را که در اسلام نصیبی نداشته اند باطل خواهم کرد.</a:t>
            </a:r>
            <a:endParaRPr lang="fa-IR" sz="1400" dirty="0">
              <a:solidFill>
                <a:srgbClr val="FFFF00"/>
              </a:solidFill>
              <a:cs typeface="Samim" panose="020B0603030804020204" pitchFamily="34" charset="0"/>
            </a:endParaRPr>
          </a:p>
        </p:txBody>
      </p:sp>
      <p:sp>
        <p:nvSpPr>
          <p:cNvPr id="5" name="TextBox 4"/>
          <p:cNvSpPr txBox="1"/>
          <p:nvPr/>
        </p:nvSpPr>
        <p:spPr>
          <a:xfrm>
            <a:off x="1470582" y="3808429"/>
            <a:ext cx="2432115" cy="584775"/>
          </a:xfrm>
          <a:prstGeom prst="rect">
            <a:avLst/>
          </a:prstGeom>
          <a:noFill/>
        </p:spPr>
        <p:txBody>
          <a:bodyPr wrap="square" rtlCol="1">
            <a:spAutoFit/>
          </a:bodyPr>
          <a:lstStyle/>
          <a:p>
            <a:pPr algn="ctr"/>
            <a:r>
              <a:rPr lang="fa-IR" sz="3200" dirty="0" smtClean="0">
                <a:solidFill>
                  <a:schemeClr val="accent4">
                    <a:lumMod val="60000"/>
                    <a:lumOff val="40000"/>
                  </a:schemeClr>
                </a:solidFill>
                <a:cs typeface="Samim" panose="020B0603030804020204" pitchFamily="34" charset="0"/>
              </a:rPr>
              <a:t>ادامه دارد...</a:t>
            </a:r>
            <a:endParaRPr lang="fa-IR" sz="3200" dirty="0">
              <a:solidFill>
                <a:schemeClr val="accent4">
                  <a:lumMod val="60000"/>
                  <a:lumOff val="40000"/>
                </a:schemeClr>
              </a:solidFill>
              <a:cs typeface="Samim" panose="020B0603030804020204" pitchFamily="34" charset="0"/>
            </a:endParaRPr>
          </a:p>
        </p:txBody>
      </p:sp>
    </p:spTree>
    <p:extLst>
      <p:ext uri="{BB962C8B-B14F-4D97-AF65-F5344CB8AC3E}">
        <p14:creationId xmlns:p14="http://schemas.microsoft.com/office/powerpoint/2010/main" val="951268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نکات منتخب</a:t>
            </a:r>
            <a:endParaRPr lang="fa-IR" dirty="0"/>
          </a:p>
        </p:txBody>
      </p:sp>
      <p:sp>
        <p:nvSpPr>
          <p:cNvPr id="3" name="TextBox 2"/>
          <p:cNvSpPr txBox="1"/>
          <p:nvPr/>
        </p:nvSpPr>
        <p:spPr>
          <a:xfrm>
            <a:off x="214355" y="684265"/>
            <a:ext cx="11779045" cy="1862048"/>
          </a:xfrm>
          <a:prstGeom prst="rect">
            <a:avLst/>
          </a:prstGeom>
          <a:noFill/>
        </p:spPr>
        <p:txBody>
          <a:bodyPr wrap="square" rtlCol="1">
            <a:spAutoFit/>
          </a:bodyPr>
          <a:lstStyle/>
          <a:p>
            <a:pPr marL="285750" indent="-285750" algn="just">
              <a:lnSpc>
                <a:spcPct val="200000"/>
              </a:lnSpc>
              <a:buFont typeface="Arial" panose="020B0604020202020204" pitchFamily="34" charset="0"/>
              <a:buChar char="•"/>
            </a:pPr>
            <a:r>
              <a:rPr lang="fa-IR" sz="2000" dirty="0" smtClean="0">
                <a:solidFill>
                  <a:srgbClr val="00B0F0"/>
                </a:solidFill>
                <a:latin typeface="Samim" panose="020B0603030804020204" pitchFamily="34" charset="0"/>
                <a:ea typeface="Teshrin AR+LT Black" panose="02000000000000000000" pitchFamily="50" charset="-78"/>
                <a:cs typeface="Samim" panose="020B0603030804020204" pitchFamily="34" charset="0"/>
              </a:rPr>
              <a:t>1</a:t>
            </a:r>
            <a:endParaRPr lang="fa-IR" sz="1600" dirty="0" smtClean="0">
              <a:solidFill>
                <a:srgbClr val="FF0000"/>
              </a:solidFill>
              <a:latin typeface="Samim" panose="020B0603030804020204" pitchFamily="34" charset="0"/>
              <a:cs typeface="Samim" panose="020B0603030804020204" pitchFamily="34" charset="0"/>
            </a:endParaRPr>
          </a:p>
          <a:p>
            <a:pPr marL="285750" indent="-285750" algn="just">
              <a:lnSpc>
                <a:spcPct val="200000"/>
              </a:lnSpc>
              <a:buFont typeface="Arial" panose="020B0604020202020204" pitchFamily="34" charset="0"/>
              <a:buChar char="•"/>
            </a:pPr>
            <a:r>
              <a:rPr lang="fa-IR" sz="2000" dirty="0" smtClean="0">
                <a:solidFill>
                  <a:schemeClr val="accent4">
                    <a:lumMod val="60000"/>
                    <a:lumOff val="40000"/>
                  </a:schemeClr>
                </a:solidFill>
                <a:cs typeface="Samim" panose="020B0603030804020204" pitchFamily="34" charset="0"/>
              </a:rPr>
              <a:t>2</a:t>
            </a:r>
            <a:endParaRPr lang="fa-IR" sz="1600" dirty="0" smtClean="0">
              <a:solidFill>
                <a:srgbClr val="FFFFCC"/>
              </a:solidFill>
              <a:cs typeface="Samim" panose="020B0603030804020204" pitchFamily="34" charset="0"/>
            </a:endParaRPr>
          </a:p>
          <a:p>
            <a:pPr marL="285750" indent="-285750" algn="just">
              <a:lnSpc>
                <a:spcPct val="200000"/>
              </a:lnSpc>
              <a:buFont typeface="Arial" panose="020B0604020202020204" pitchFamily="34" charset="0"/>
              <a:buChar char="•"/>
              <a:defRPr/>
            </a:pPr>
            <a:r>
              <a:rPr lang="fa-IR" sz="2000" dirty="0" smtClean="0">
                <a:solidFill>
                  <a:srgbClr val="00B0F0"/>
                </a:solidFill>
                <a:cs typeface="Samim" panose="020B0603030804020204" pitchFamily="34" charset="0"/>
              </a:rPr>
              <a:t>3</a:t>
            </a:r>
            <a:endParaRPr lang="fa-IR" sz="1600" dirty="0" smtClean="0">
              <a:solidFill>
                <a:srgbClr val="FF0000"/>
              </a:solidFill>
              <a:cs typeface="Samim" panose="020B0603030804020204" pitchFamily="34" charset="0"/>
            </a:endParaRPr>
          </a:p>
        </p:txBody>
      </p:sp>
    </p:spTree>
    <p:extLst>
      <p:ext uri="{BB962C8B-B14F-4D97-AF65-F5344CB8AC3E}">
        <p14:creationId xmlns:p14="http://schemas.microsoft.com/office/powerpoint/2010/main" val="281640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نکات منتخب</a:t>
            </a:r>
            <a:endParaRPr lang="fa-IR" dirty="0"/>
          </a:p>
        </p:txBody>
      </p:sp>
      <p:sp>
        <p:nvSpPr>
          <p:cNvPr id="3" name="TextBox 2"/>
          <p:cNvSpPr txBox="1"/>
          <p:nvPr/>
        </p:nvSpPr>
        <p:spPr>
          <a:xfrm>
            <a:off x="147484" y="776748"/>
            <a:ext cx="11779045" cy="1246495"/>
          </a:xfrm>
          <a:prstGeom prst="rect">
            <a:avLst/>
          </a:prstGeom>
          <a:noFill/>
        </p:spPr>
        <p:txBody>
          <a:bodyPr wrap="square" rtlCol="1">
            <a:spAutoFit/>
          </a:bodyPr>
          <a:lstStyle/>
          <a:p>
            <a:pPr marL="342900" indent="-342900" algn="just">
              <a:lnSpc>
                <a:spcPct val="200000"/>
              </a:lnSpc>
              <a:buFont typeface="Arial" panose="020B0604020202020204" pitchFamily="34" charset="0"/>
              <a:buChar char="•"/>
            </a:pPr>
            <a:r>
              <a:rPr lang="fa-IR" sz="2000" dirty="0" smtClean="0">
                <a:solidFill>
                  <a:srgbClr val="92D050"/>
                </a:solidFill>
                <a:cs typeface="Samim" panose="020B0603030804020204" pitchFamily="34" charset="0"/>
              </a:rPr>
              <a:t>4</a:t>
            </a:r>
            <a:endParaRPr lang="fa-IR" sz="1600" dirty="0">
              <a:solidFill>
                <a:srgbClr val="FF0000"/>
              </a:solidFill>
              <a:cs typeface="Samim" panose="020B0603030804020204" pitchFamily="34" charset="0"/>
            </a:endParaRPr>
          </a:p>
          <a:p>
            <a:pPr marL="342900" indent="-342900" algn="just">
              <a:lnSpc>
                <a:spcPct val="200000"/>
              </a:lnSpc>
              <a:buFont typeface="Arial" panose="020B0604020202020204" pitchFamily="34" charset="0"/>
              <a:buChar char="•"/>
            </a:pPr>
            <a:r>
              <a:rPr lang="fa-IR" sz="2000" dirty="0" smtClean="0">
                <a:solidFill>
                  <a:schemeClr val="bg1">
                    <a:lumMod val="95000"/>
                  </a:schemeClr>
                </a:solidFill>
                <a:cs typeface="Samim" panose="020B0603030804020204" pitchFamily="34" charset="0"/>
              </a:rPr>
              <a:t>5</a:t>
            </a:r>
            <a:endParaRPr lang="fa-IR" sz="1600" dirty="0">
              <a:solidFill>
                <a:srgbClr val="FF0000"/>
              </a:solidFill>
              <a:cs typeface="Samim" panose="020B0603030804020204" pitchFamily="34" charset="0"/>
            </a:endParaRPr>
          </a:p>
        </p:txBody>
      </p:sp>
    </p:spTree>
    <p:extLst>
      <p:ext uri="{BB962C8B-B14F-4D97-AF65-F5344CB8AC3E}">
        <p14:creationId xmlns:p14="http://schemas.microsoft.com/office/powerpoint/2010/main" val="3238639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b">
            <a:noAutofit/>
          </a:bodyPr>
          <a:lstStyle>
            <a:lvl1pPr algn="ctr" rtl="1">
              <a:defRPr sz="2800">
                <a:solidFill>
                  <a:schemeClr val="bg1"/>
                </a:solidFill>
                <a:cs typeface="A Yasamin" panose="00000400000000000000" pitchFamily="2" charset="-78"/>
              </a:defRPr>
            </a:lvl1pPr>
          </a:lstStyle>
          <a:p>
            <a:r>
              <a:rPr lang="fa-IR" dirty="0" smtClean="0">
                <a:cs typeface="Samim" panose="020B0603030804020204" pitchFamily="34" charset="0"/>
              </a:rPr>
              <a:t>کتاب الغارات</a:t>
            </a:r>
            <a:endParaRPr lang="fa-IR" dirty="0">
              <a:cs typeface="Samim" panose="020B0603030804020204" pitchFamily="34" charset="0"/>
            </a:endParaRPr>
          </a:p>
        </p:txBody>
      </p:sp>
      <p:pic>
        <p:nvPicPr>
          <p:cNvPr id="3" name="Picture 2">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29050" y="952500"/>
            <a:ext cx="4533900" cy="4953000"/>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53447" y="757237"/>
            <a:ext cx="3938553" cy="5033963"/>
          </a:xfrm>
          <a:prstGeom prst="rect">
            <a:avLst/>
          </a:prstGeom>
        </p:spPr>
      </p:pic>
      <p:sp>
        <p:nvSpPr>
          <p:cNvPr id="5" name="TextBox 4"/>
          <p:cNvSpPr txBox="1"/>
          <p:nvPr/>
        </p:nvSpPr>
        <p:spPr>
          <a:xfrm>
            <a:off x="334297" y="1080320"/>
            <a:ext cx="8160774" cy="4247317"/>
          </a:xfrm>
          <a:prstGeom prst="rect">
            <a:avLst/>
          </a:prstGeom>
          <a:noFill/>
        </p:spPr>
        <p:txBody>
          <a:bodyPr wrap="square" rtlCol="1">
            <a:spAutoFit/>
          </a:bodyPr>
          <a:lstStyle/>
          <a:p>
            <a:r>
              <a:rPr lang="fa-IR" dirty="0" smtClean="0">
                <a:solidFill>
                  <a:srgbClr val="00B0F0"/>
                </a:solidFill>
                <a:latin typeface="Samim" panose="020B0603030804020204" pitchFamily="34" charset="0"/>
                <a:cs typeface="Samim" panose="020B0603030804020204" pitchFamily="34" charset="0"/>
              </a:rPr>
              <a:t>پدیدآوران</a:t>
            </a:r>
            <a:r>
              <a:rPr lang="fa-IR" dirty="0">
                <a:solidFill>
                  <a:srgbClr val="FFFF00"/>
                </a:solidFill>
                <a:latin typeface="Samim" panose="020B0603030804020204" pitchFamily="34" charset="0"/>
                <a:cs typeface="Samim" panose="020B0603030804020204" pitchFamily="34" charset="0"/>
              </a:rPr>
              <a:t>	</a:t>
            </a:r>
          </a:p>
          <a:p>
            <a:r>
              <a:rPr lang="fa-IR" dirty="0">
                <a:solidFill>
                  <a:srgbClr val="FFFF00"/>
                </a:solidFill>
                <a:latin typeface="Samim" panose="020B0603030804020204" pitchFamily="34" charset="0"/>
                <a:cs typeface="Samim" panose="020B0603030804020204" pitchFamily="34" charset="0"/>
              </a:rPr>
              <a:t>ثقفی، ابراهیم بن محمد (نویسنده)</a:t>
            </a:r>
          </a:p>
          <a:p>
            <a:r>
              <a:rPr lang="fa-IR" dirty="0" smtClean="0">
                <a:solidFill>
                  <a:srgbClr val="FFFF00"/>
                </a:solidFill>
                <a:latin typeface="Samim" panose="020B0603030804020204" pitchFamily="34" charset="0"/>
                <a:cs typeface="Samim" panose="020B0603030804020204" pitchFamily="34" charset="0"/>
              </a:rPr>
              <a:t>آیتی</a:t>
            </a:r>
            <a:r>
              <a:rPr lang="fa-IR" dirty="0">
                <a:solidFill>
                  <a:srgbClr val="FFFF00"/>
                </a:solidFill>
                <a:latin typeface="Samim" panose="020B0603030804020204" pitchFamily="34" charset="0"/>
                <a:cs typeface="Samim" panose="020B0603030804020204" pitchFamily="34" charset="0"/>
              </a:rPr>
              <a:t>، عبدالمحمد (مترجم</a:t>
            </a:r>
            <a:r>
              <a:rPr lang="fa-IR" dirty="0" smtClean="0">
                <a:solidFill>
                  <a:srgbClr val="FFFF00"/>
                </a:solidFill>
                <a:latin typeface="Samim" panose="020B0603030804020204" pitchFamily="34" charset="0"/>
                <a:cs typeface="Samim" panose="020B0603030804020204" pitchFamily="34" charset="0"/>
              </a:rPr>
              <a:t>)</a:t>
            </a:r>
          </a:p>
          <a:p>
            <a:endParaRPr lang="fa-IR" dirty="0">
              <a:solidFill>
                <a:srgbClr val="FFFF00"/>
              </a:solidFill>
              <a:latin typeface="Samim" panose="020B0603030804020204" pitchFamily="34" charset="0"/>
              <a:cs typeface="Samim" panose="020B0603030804020204" pitchFamily="34" charset="0"/>
            </a:endParaRPr>
          </a:p>
          <a:p>
            <a:r>
              <a:rPr lang="fa-IR" dirty="0">
                <a:solidFill>
                  <a:srgbClr val="00B0F0"/>
                </a:solidFill>
                <a:latin typeface="Samim" panose="020B0603030804020204" pitchFamily="34" charset="0"/>
                <a:cs typeface="Samim" panose="020B0603030804020204" pitchFamily="34" charset="0"/>
              </a:rPr>
              <a:t>عنوان‌های دیگر</a:t>
            </a:r>
            <a:r>
              <a:rPr lang="fa-IR" dirty="0">
                <a:solidFill>
                  <a:srgbClr val="FFFF00"/>
                </a:solidFill>
                <a:latin typeface="Samim" panose="020B0603030804020204" pitchFamily="34" charset="0"/>
                <a:cs typeface="Samim" panose="020B0603030804020204" pitchFamily="34" charset="0"/>
              </a:rPr>
              <a:t>	الغارات. فارسی</a:t>
            </a:r>
          </a:p>
          <a:p>
            <a:r>
              <a:rPr lang="fa-IR" dirty="0">
                <a:solidFill>
                  <a:srgbClr val="00B0F0"/>
                </a:solidFill>
                <a:latin typeface="Samim" panose="020B0603030804020204" pitchFamily="34" charset="0"/>
                <a:cs typeface="Samim" panose="020B0603030804020204" pitchFamily="34" charset="0"/>
              </a:rPr>
              <a:t>ناشر</a:t>
            </a:r>
            <a:r>
              <a:rPr lang="fa-IR" dirty="0">
                <a:solidFill>
                  <a:srgbClr val="FFFF00"/>
                </a:solidFill>
                <a:latin typeface="Samim" panose="020B0603030804020204" pitchFamily="34" charset="0"/>
                <a:cs typeface="Samim" panose="020B0603030804020204" pitchFamily="34" charset="0"/>
              </a:rPr>
              <a:t>	وزارت فرهنگ و ارشاد اسلامی، سازمان چاپ و انتشارات</a:t>
            </a:r>
          </a:p>
          <a:p>
            <a:r>
              <a:rPr lang="fa-IR" dirty="0">
                <a:solidFill>
                  <a:srgbClr val="00B0F0"/>
                </a:solidFill>
                <a:latin typeface="Samim" panose="020B0603030804020204" pitchFamily="34" charset="0"/>
                <a:cs typeface="Samim" panose="020B0603030804020204" pitchFamily="34" charset="0"/>
              </a:rPr>
              <a:t>مکان نشر</a:t>
            </a:r>
            <a:r>
              <a:rPr lang="fa-IR" dirty="0">
                <a:solidFill>
                  <a:srgbClr val="FFFF00"/>
                </a:solidFill>
                <a:latin typeface="Samim" panose="020B0603030804020204" pitchFamily="34" charset="0"/>
                <a:cs typeface="Samim" panose="020B0603030804020204" pitchFamily="34" charset="0"/>
              </a:rPr>
              <a:t>	تهران - ایران</a:t>
            </a:r>
          </a:p>
          <a:p>
            <a:r>
              <a:rPr lang="fa-IR" dirty="0">
                <a:solidFill>
                  <a:srgbClr val="00B0F0"/>
                </a:solidFill>
                <a:latin typeface="Samim" panose="020B0603030804020204" pitchFamily="34" charset="0"/>
                <a:cs typeface="Samim" panose="020B0603030804020204" pitchFamily="34" charset="0"/>
              </a:rPr>
              <a:t>سال نشر</a:t>
            </a:r>
            <a:r>
              <a:rPr lang="fa-IR" dirty="0">
                <a:solidFill>
                  <a:srgbClr val="FFFF00"/>
                </a:solidFill>
                <a:latin typeface="Samim" panose="020B0603030804020204" pitchFamily="34" charset="0"/>
                <a:cs typeface="Samim" panose="020B0603030804020204" pitchFamily="34" charset="0"/>
              </a:rPr>
              <a:t>	1374 ش</a:t>
            </a:r>
          </a:p>
          <a:p>
            <a:r>
              <a:rPr lang="fa-IR" dirty="0">
                <a:solidFill>
                  <a:srgbClr val="00B0F0"/>
                </a:solidFill>
                <a:latin typeface="Samim" panose="020B0603030804020204" pitchFamily="34" charset="0"/>
                <a:cs typeface="Samim" panose="020B0603030804020204" pitchFamily="34" charset="0"/>
              </a:rPr>
              <a:t>چاپ</a:t>
            </a:r>
            <a:r>
              <a:rPr lang="fa-IR" dirty="0">
                <a:solidFill>
                  <a:srgbClr val="FFFF00"/>
                </a:solidFill>
                <a:latin typeface="Samim" panose="020B0603030804020204" pitchFamily="34" charset="0"/>
                <a:cs typeface="Samim" panose="020B0603030804020204" pitchFamily="34" charset="0"/>
              </a:rPr>
              <a:t>	2</a:t>
            </a:r>
          </a:p>
          <a:p>
            <a:r>
              <a:rPr lang="fa-IR" dirty="0">
                <a:solidFill>
                  <a:srgbClr val="00B0F0"/>
                </a:solidFill>
                <a:latin typeface="Samim" panose="020B0603030804020204" pitchFamily="34" charset="0"/>
                <a:cs typeface="Samim" panose="020B0603030804020204" pitchFamily="34" charset="0"/>
              </a:rPr>
              <a:t>موضوع</a:t>
            </a:r>
            <a:r>
              <a:rPr lang="fa-IR" dirty="0">
                <a:solidFill>
                  <a:srgbClr val="FFFF00"/>
                </a:solidFill>
                <a:latin typeface="Samim" panose="020B0603030804020204" pitchFamily="34" charset="0"/>
                <a:cs typeface="Samim" panose="020B0603030804020204" pitchFamily="34" charset="0"/>
              </a:rPr>
              <a:t>	</a:t>
            </a:r>
          </a:p>
          <a:p>
            <a:r>
              <a:rPr lang="fa-IR" dirty="0">
                <a:solidFill>
                  <a:srgbClr val="FFFF00"/>
                </a:solidFill>
                <a:latin typeface="Samim" panose="020B0603030804020204" pitchFamily="34" charset="0"/>
                <a:cs typeface="Samim" panose="020B0603030804020204" pitchFamily="34" charset="0"/>
              </a:rPr>
              <a:t>علی بن ابی‌طالب(ع)، امام اول، 23 قبل از هجرت - 40ق. - اصحاب</a:t>
            </a:r>
          </a:p>
          <a:p>
            <a:r>
              <a:rPr lang="fa-IR" dirty="0" smtClean="0">
                <a:solidFill>
                  <a:srgbClr val="FFFF00"/>
                </a:solidFill>
                <a:latin typeface="Samim" panose="020B0603030804020204" pitchFamily="34" charset="0"/>
                <a:cs typeface="Samim" panose="020B0603030804020204" pitchFamily="34" charset="0"/>
              </a:rPr>
              <a:t>علی </a:t>
            </a:r>
            <a:r>
              <a:rPr lang="fa-IR" dirty="0">
                <a:solidFill>
                  <a:srgbClr val="FFFF00"/>
                </a:solidFill>
                <a:latin typeface="Samim" panose="020B0603030804020204" pitchFamily="34" charset="0"/>
                <a:cs typeface="Samim" panose="020B0603030804020204" pitchFamily="34" charset="0"/>
              </a:rPr>
              <a:t>بن ابی‌طالب(ع)، امام اول، 23 قبل از هجرت - 40ق. - جنگ‏ها</a:t>
            </a:r>
          </a:p>
          <a:p>
            <a:r>
              <a:rPr lang="fa-IR" dirty="0" smtClean="0">
                <a:solidFill>
                  <a:srgbClr val="FFFF00"/>
                </a:solidFill>
                <a:latin typeface="Samim" panose="020B0603030804020204" pitchFamily="34" charset="0"/>
                <a:cs typeface="Samim" panose="020B0603030804020204" pitchFamily="34" charset="0"/>
              </a:rPr>
              <a:t>علی </a:t>
            </a:r>
            <a:r>
              <a:rPr lang="fa-IR" dirty="0">
                <a:solidFill>
                  <a:srgbClr val="FFFF00"/>
                </a:solidFill>
                <a:latin typeface="Samim" panose="020B0603030804020204" pitchFamily="34" charset="0"/>
                <a:cs typeface="Samim" panose="020B0603030804020204" pitchFamily="34" charset="0"/>
              </a:rPr>
              <a:t>بن ابی‌طالب(ع)، امام اول، 23 قبل از هجرت - 40ق. - سرگذشت‌نامه</a:t>
            </a:r>
          </a:p>
          <a:p>
            <a:r>
              <a:rPr lang="fa-IR" dirty="0" smtClean="0">
                <a:solidFill>
                  <a:srgbClr val="00B0F0"/>
                </a:solidFill>
                <a:latin typeface="Samim" panose="020B0603030804020204" pitchFamily="34" charset="0"/>
                <a:cs typeface="Samim" panose="020B0603030804020204" pitchFamily="34" charset="0"/>
              </a:rPr>
              <a:t>زبان</a:t>
            </a:r>
            <a:r>
              <a:rPr lang="fa-IR" dirty="0" smtClean="0">
                <a:solidFill>
                  <a:srgbClr val="FFFF00"/>
                </a:solidFill>
                <a:latin typeface="Samim" panose="020B0603030804020204" pitchFamily="34" charset="0"/>
                <a:cs typeface="Samim" panose="020B0603030804020204" pitchFamily="34" charset="0"/>
              </a:rPr>
              <a:t>: فارسی</a:t>
            </a:r>
            <a:endParaRPr lang="fa-IR" dirty="0">
              <a:solidFill>
                <a:srgbClr val="FFFF00"/>
              </a:solidFill>
              <a:latin typeface="Samim" panose="020B0603030804020204" pitchFamily="34" charset="0"/>
              <a:cs typeface="Samim" panose="020B0603030804020204" pitchFamily="34" charset="0"/>
            </a:endParaRPr>
          </a:p>
          <a:p>
            <a:r>
              <a:rPr lang="fa-IR" dirty="0">
                <a:solidFill>
                  <a:srgbClr val="00B0F0"/>
                </a:solidFill>
                <a:latin typeface="Samim" panose="020B0603030804020204" pitchFamily="34" charset="0"/>
                <a:cs typeface="Samim" panose="020B0603030804020204" pitchFamily="34" charset="0"/>
              </a:rPr>
              <a:t>تعداد جلد</a:t>
            </a:r>
            <a:r>
              <a:rPr lang="fa-IR" dirty="0">
                <a:solidFill>
                  <a:srgbClr val="FFFF00"/>
                </a:solidFill>
                <a:latin typeface="Samim" panose="020B0603030804020204" pitchFamily="34" charset="0"/>
                <a:cs typeface="Samim" panose="020B0603030804020204" pitchFamily="34" charset="0"/>
              </a:rPr>
              <a:t>	</a:t>
            </a:r>
            <a:r>
              <a:rPr lang="fa-IR" dirty="0" smtClean="0">
                <a:solidFill>
                  <a:srgbClr val="FFFF00"/>
                </a:solidFill>
                <a:latin typeface="Samim" panose="020B0603030804020204" pitchFamily="34" charset="0"/>
                <a:cs typeface="Samim" panose="020B0603030804020204" pitchFamily="34" charset="0"/>
              </a:rPr>
              <a:t>1</a:t>
            </a:r>
            <a:endParaRPr lang="fa-IR" dirty="0">
              <a:solidFill>
                <a:srgbClr val="FFFF00"/>
              </a:solidFill>
              <a:latin typeface="Samim" panose="020B0603030804020204" pitchFamily="34" charset="0"/>
              <a:cs typeface="Samim" panose="020B0603030804020204" pitchFamily="34" charset="0"/>
            </a:endParaRPr>
          </a:p>
        </p:txBody>
      </p:sp>
    </p:spTree>
    <p:extLst>
      <p:ext uri="{BB962C8B-B14F-4D97-AF65-F5344CB8AC3E}">
        <p14:creationId xmlns:p14="http://schemas.microsoft.com/office/powerpoint/2010/main" val="1446055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xit" presetSubtype="0" fill="hold" nodeType="clickEffect">
                                  <p:stCondLst>
                                    <p:cond delay="0"/>
                                  </p:stCondLst>
                                  <p:childTnLst>
                                    <p:anim calcmode="lin" valueType="num">
                                      <p:cBhvr>
                                        <p:cTn id="12" dur="1000"/>
                                        <p:tgtEl>
                                          <p:spTgt spid="3"/>
                                        </p:tgtEl>
                                        <p:attrNameLst>
                                          <p:attrName>ppt_w</p:attrName>
                                        </p:attrNameLst>
                                      </p:cBhvr>
                                      <p:tavLst>
                                        <p:tav tm="0">
                                          <p:val>
                                            <p:strVal val="ppt_w"/>
                                          </p:val>
                                        </p:tav>
                                        <p:tav tm="100000">
                                          <p:val>
                                            <p:fltVal val="0"/>
                                          </p:val>
                                        </p:tav>
                                      </p:tavLst>
                                    </p:anim>
                                    <p:anim calcmode="lin" valueType="num">
                                      <p:cBhvr>
                                        <p:cTn id="13" dur="1000"/>
                                        <p:tgtEl>
                                          <p:spTgt spid="3"/>
                                        </p:tgtEl>
                                        <p:attrNameLst>
                                          <p:attrName>ppt_h</p:attrName>
                                        </p:attrNameLst>
                                      </p:cBhvr>
                                      <p:tavLst>
                                        <p:tav tm="0">
                                          <p:val>
                                            <p:strVal val="ppt_h"/>
                                          </p:val>
                                        </p:tav>
                                        <p:tav tm="100000">
                                          <p:val>
                                            <p:fltVal val="0"/>
                                          </p:val>
                                        </p:tav>
                                      </p:tavLst>
                                    </p:anim>
                                    <p:anim calcmode="lin" valueType="num">
                                      <p:cBhvr>
                                        <p:cTn id="14" dur="1000"/>
                                        <p:tgtEl>
                                          <p:spTgt spid="3"/>
                                        </p:tgtEl>
                                        <p:attrNameLst>
                                          <p:attrName>style.rotation</p:attrName>
                                        </p:attrNameLst>
                                      </p:cBhvr>
                                      <p:tavLst>
                                        <p:tav tm="0">
                                          <p:val>
                                            <p:fltVal val="0"/>
                                          </p:val>
                                        </p:tav>
                                        <p:tav tm="100000">
                                          <p:val>
                                            <p:fltVal val="90"/>
                                          </p:val>
                                        </p:tav>
                                      </p:tavLst>
                                    </p:anim>
                                    <p:animEffect transition="out" filter="fade">
                                      <p:cBhvr>
                                        <p:cTn id="15" dur="1000"/>
                                        <p:tgtEl>
                                          <p:spTgt spid="3"/>
                                        </p:tgtEl>
                                      </p:cBhvr>
                                    </p:animEffect>
                                    <p:set>
                                      <p:cBhvr>
                                        <p:cTn id="16" dur="1" fill="hold">
                                          <p:stCondLst>
                                            <p:cond delay="999"/>
                                          </p:stCondLst>
                                        </p:cTn>
                                        <p:tgtEl>
                                          <p:spTgt spid="3"/>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0-#ppt_w/2"/>
                                          </p:val>
                                        </p:tav>
                                        <p:tav tm="100000">
                                          <p:val>
                                            <p:strVal val="#ppt_x"/>
                                          </p:val>
                                        </p:tav>
                                      </p:tavLst>
                                    </p:anim>
                                    <p:anim calcmode="lin" valueType="num">
                                      <p:cBhvr additive="base">
                                        <p:cTn id="22"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1+#ppt_w/2"/>
                                          </p:val>
                                        </p:tav>
                                        <p:tav tm="100000">
                                          <p:val>
                                            <p:strVal val="#ppt_x"/>
                                          </p:val>
                                        </p:tav>
                                      </p:tavLst>
                                    </p:anim>
                                    <p:anim calcmode="lin" valueType="num">
                                      <p:cBhvr additive="base">
                                        <p:cTn id="2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xit" presetSubtype="0" fill="hold" grpId="1" nodeType="clickEffect">
                                  <p:stCondLst>
                                    <p:cond delay="0"/>
                                  </p:stCondLst>
                                  <p:childTnLst>
                                    <p:anim calcmode="lin" valueType="num">
                                      <p:cBhvr>
                                        <p:cTn id="32" dur="1000"/>
                                        <p:tgtEl>
                                          <p:spTgt spid="5"/>
                                        </p:tgtEl>
                                        <p:attrNameLst>
                                          <p:attrName>ppt_w</p:attrName>
                                        </p:attrNameLst>
                                      </p:cBhvr>
                                      <p:tavLst>
                                        <p:tav tm="0">
                                          <p:val>
                                            <p:strVal val="ppt_w"/>
                                          </p:val>
                                        </p:tav>
                                        <p:tav tm="100000">
                                          <p:val>
                                            <p:fltVal val="0"/>
                                          </p:val>
                                        </p:tav>
                                      </p:tavLst>
                                    </p:anim>
                                    <p:anim calcmode="lin" valueType="num">
                                      <p:cBhvr>
                                        <p:cTn id="33" dur="1000"/>
                                        <p:tgtEl>
                                          <p:spTgt spid="5"/>
                                        </p:tgtEl>
                                        <p:attrNameLst>
                                          <p:attrName>ppt_h</p:attrName>
                                        </p:attrNameLst>
                                      </p:cBhvr>
                                      <p:tavLst>
                                        <p:tav tm="0">
                                          <p:val>
                                            <p:strVal val="ppt_h"/>
                                          </p:val>
                                        </p:tav>
                                        <p:tav tm="100000">
                                          <p:val>
                                            <p:fltVal val="0"/>
                                          </p:val>
                                        </p:tav>
                                      </p:tavLst>
                                    </p:anim>
                                    <p:anim calcmode="lin" valueType="num">
                                      <p:cBhvr>
                                        <p:cTn id="34" dur="1000"/>
                                        <p:tgtEl>
                                          <p:spTgt spid="5"/>
                                        </p:tgtEl>
                                        <p:attrNameLst>
                                          <p:attrName>style.rotation</p:attrName>
                                        </p:attrNameLst>
                                      </p:cBhvr>
                                      <p:tavLst>
                                        <p:tav tm="0">
                                          <p:val>
                                            <p:fltVal val="0"/>
                                          </p:val>
                                        </p:tav>
                                        <p:tav tm="100000">
                                          <p:val>
                                            <p:fltVal val="90"/>
                                          </p:val>
                                        </p:tav>
                                      </p:tavLst>
                                    </p:anim>
                                    <p:animEffect transition="out" filter="fade">
                                      <p:cBhvr>
                                        <p:cTn id="35" dur="1000"/>
                                        <p:tgtEl>
                                          <p:spTgt spid="5"/>
                                        </p:tgtEl>
                                      </p:cBhvr>
                                    </p:animEffect>
                                    <p:set>
                                      <p:cBhvr>
                                        <p:cTn id="36" dur="1" fill="hold">
                                          <p:stCondLst>
                                            <p:cond delay="999"/>
                                          </p:stCondLst>
                                        </p:cTn>
                                        <p:tgtEl>
                                          <p:spTgt spid="5"/>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31" presetClass="exit" presetSubtype="0" fill="hold" nodeType="clickEffect">
                                  <p:stCondLst>
                                    <p:cond delay="0"/>
                                  </p:stCondLst>
                                  <p:childTnLst>
                                    <p:anim calcmode="lin" valueType="num">
                                      <p:cBhvr>
                                        <p:cTn id="40" dur="1000"/>
                                        <p:tgtEl>
                                          <p:spTgt spid="4"/>
                                        </p:tgtEl>
                                        <p:attrNameLst>
                                          <p:attrName>ppt_w</p:attrName>
                                        </p:attrNameLst>
                                      </p:cBhvr>
                                      <p:tavLst>
                                        <p:tav tm="0">
                                          <p:val>
                                            <p:strVal val="ppt_w"/>
                                          </p:val>
                                        </p:tav>
                                        <p:tav tm="100000">
                                          <p:val>
                                            <p:fltVal val="0"/>
                                          </p:val>
                                        </p:tav>
                                      </p:tavLst>
                                    </p:anim>
                                    <p:anim calcmode="lin" valueType="num">
                                      <p:cBhvr>
                                        <p:cTn id="41" dur="1000"/>
                                        <p:tgtEl>
                                          <p:spTgt spid="4"/>
                                        </p:tgtEl>
                                        <p:attrNameLst>
                                          <p:attrName>ppt_h</p:attrName>
                                        </p:attrNameLst>
                                      </p:cBhvr>
                                      <p:tavLst>
                                        <p:tav tm="0">
                                          <p:val>
                                            <p:strVal val="ppt_h"/>
                                          </p:val>
                                        </p:tav>
                                        <p:tav tm="100000">
                                          <p:val>
                                            <p:fltVal val="0"/>
                                          </p:val>
                                        </p:tav>
                                      </p:tavLst>
                                    </p:anim>
                                    <p:anim calcmode="lin" valueType="num">
                                      <p:cBhvr>
                                        <p:cTn id="42" dur="1000"/>
                                        <p:tgtEl>
                                          <p:spTgt spid="4"/>
                                        </p:tgtEl>
                                        <p:attrNameLst>
                                          <p:attrName>style.rotation</p:attrName>
                                        </p:attrNameLst>
                                      </p:cBhvr>
                                      <p:tavLst>
                                        <p:tav tm="0">
                                          <p:val>
                                            <p:fltVal val="0"/>
                                          </p:val>
                                        </p:tav>
                                        <p:tav tm="100000">
                                          <p:val>
                                            <p:fltVal val="90"/>
                                          </p:val>
                                        </p:tav>
                                      </p:tavLst>
                                    </p:anim>
                                    <p:animEffect transition="out" filter="fade">
                                      <p:cBhvr>
                                        <p:cTn id="43" dur="1000"/>
                                        <p:tgtEl>
                                          <p:spTgt spid="4"/>
                                        </p:tgtEl>
                                      </p:cBhvr>
                                    </p:animEffect>
                                    <p:set>
                                      <p:cBhvr>
                                        <p:cTn id="44" dur="1" fill="hold">
                                          <p:stCondLst>
                                            <p:cond delay="999"/>
                                          </p:stCondLst>
                                        </p:cTn>
                                        <p:tgtEl>
                                          <p:spTgt spid="4"/>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p:cTn id="49" dur="500" fill="hold"/>
                                        <p:tgtEl>
                                          <p:spTgt spid="3"/>
                                        </p:tgtEl>
                                        <p:attrNameLst>
                                          <p:attrName>ppt_w</p:attrName>
                                        </p:attrNameLst>
                                      </p:cBhvr>
                                      <p:tavLst>
                                        <p:tav tm="0">
                                          <p:val>
                                            <p:fltVal val="0"/>
                                          </p:val>
                                        </p:tav>
                                        <p:tav tm="100000">
                                          <p:val>
                                            <p:strVal val="#ppt_w"/>
                                          </p:val>
                                        </p:tav>
                                      </p:tavLst>
                                    </p:anim>
                                    <p:anim calcmode="lin" valueType="num">
                                      <p:cBhvr>
                                        <p:cTn id="50" dur="500" fill="hold"/>
                                        <p:tgtEl>
                                          <p:spTgt spid="3"/>
                                        </p:tgtEl>
                                        <p:attrNameLst>
                                          <p:attrName>ppt_h</p:attrName>
                                        </p:attrNameLst>
                                      </p:cBhvr>
                                      <p:tavLst>
                                        <p:tav tm="0">
                                          <p:val>
                                            <p:fltVal val="0"/>
                                          </p:val>
                                        </p:tav>
                                        <p:tav tm="100000">
                                          <p:val>
                                            <p:strVal val="#ppt_h"/>
                                          </p:val>
                                        </p:tav>
                                      </p:tavLst>
                                    </p:anim>
                                    <p:animEffect transition="in" filter="fade">
                                      <p:cBhvr>
                                        <p:cTn id="5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2389239" y="68826"/>
            <a:ext cx="2546555" cy="491614"/>
          </a:xfrm>
        </p:spPr>
        <p:txBody>
          <a:bodyPr anchor="b">
            <a:noAutofit/>
          </a:bodyPr>
          <a:lstStyle>
            <a:lvl1pPr algn="ctr" rtl="1">
              <a:defRPr sz="2800">
                <a:solidFill>
                  <a:schemeClr val="bg1"/>
                </a:solidFill>
                <a:cs typeface="A Yasamin" panose="00000400000000000000" pitchFamily="2" charset="-78"/>
              </a:defRPr>
            </a:lvl1pPr>
          </a:lstStyle>
          <a:p>
            <a:r>
              <a:rPr lang="fa-IR" dirty="0" smtClean="0">
                <a:cs typeface="Samim" panose="020B0603030804020204" pitchFamily="34" charset="0"/>
              </a:rPr>
              <a:t>کتاب الغارات</a:t>
            </a:r>
            <a:endParaRPr lang="fa-IR" dirty="0">
              <a:cs typeface="Samim" panose="020B0603030804020204" pitchFamily="34" charset="0"/>
            </a:endParaRPr>
          </a:p>
        </p:txBody>
      </p:sp>
      <p:sp>
        <p:nvSpPr>
          <p:cNvPr id="8" name="TextBox 7"/>
          <p:cNvSpPr txBox="1"/>
          <p:nvPr/>
        </p:nvSpPr>
        <p:spPr>
          <a:xfrm>
            <a:off x="239048" y="560440"/>
            <a:ext cx="11591002" cy="2862322"/>
          </a:xfrm>
          <a:prstGeom prst="rect">
            <a:avLst/>
          </a:prstGeom>
          <a:noFill/>
        </p:spPr>
        <p:txBody>
          <a:bodyPr wrap="square" rtlCol="1">
            <a:spAutoFit/>
          </a:bodyPr>
          <a:lstStyle/>
          <a:p>
            <a:pPr>
              <a:lnSpc>
                <a:spcPct val="150000"/>
              </a:lnSpc>
            </a:pPr>
            <a:r>
              <a:rPr lang="fa-IR" sz="2000" b="1" dirty="0">
                <a:solidFill>
                  <a:srgbClr val="FFC000"/>
                </a:solidFill>
                <a:cs typeface="Samim" panose="020B0603030804020204" pitchFamily="34" charset="0"/>
              </a:rPr>
              <a:t>مختصری دربارۀ موضوعات </a:t>
            </a:r>
            <a:r>
              <a:rPr lang="fa-IR" sz="2000" b="1" dirty="0" smtClean="0">
                <a:solidFill>
                  <a:srgbClr val="FFC000"/>
                </a:solidFill>
                <a:cs typeface="Samim" panose="020B0603030804020204" pitchFamily="34" charset="0"/>
              </a:rPr>
              <a:t>کتاب</a:t>
            </a:r>
          </a:p>
          <a:p>
            <a:pPr>
              <a:lnSpc>
                <a:spcPct val="150000"/>
              </a:lnSpc>
            </a:pPr>
            <a:r>
              <a:rPr lang="fa-IR" sz="2000" dirty="0">
                <a:solidFill>
                  <a:srgbClr val="92D050"/>
                </a:solidFill>
                <a:latin typeface="Samim" panose="020B0603030804020204" pitchFamily="34" charset="0"/>
                <a:ea typeface="Teshrin AR+LT Black" panose="02000000000000000000" pitchFamily="50" charset="-78"/>
                <a:cs typeface="Samim" panose="020B0603030804020204" pitchFamily="34" charset="0"/>
              </a:rPr>
              <a:t>اشاره</a:t>
            </a:r>
          </a:p>
          <a:p>
            <a:pPr>
              <a:lnSpc>
                <a:spcPct val="150000"/>
              </a:lnSpc>
            </a:pPr>
            <a:r>
              <a:rPr lang="fa-IR" sz="2000" dirty="0">
                <a:solidFill>
                  <a:schemeClr val="accent6">
                    <a:lumMod val="20000"/>
                    <a:lumOff val="80000"/>
                  </a:schemeClr>
                </a:solidFill>
                <a:latin typeface="Samim" panose="020B0603030804020204" pitchFamily="34" charset="0"/>
                <a:ea typeface="Teshrin AR+LT Black" panose="02000000000000000000" pitchFamily="50" charset="-78"/>
                <a:cs typeface="Samim" panose="020B0603030804020204" pitchFamily="34" charset="0"/>
              </a:rPr>
              <a:t>خبر علی علیه السّلام و معاویه بن ابی سفیان و اهل شام بعد از نبرد خوارج و بسیج کردن علی بن ابی طالب مردم عراق را و سیر و کارهای آن امام و سخنان او بعد از جنگ </a:t>
            </a:r>
            <a:r>
              <a:rPr lang="fa-IR" sz="2000" dirty="0" smtClean="0">
                <a:solidFill>
                  <a:schemeClr val="accent6">
                    <a:lumMod val="20000"/>
                    <a:lumOff val="80000"/>
                  </a:schemeClr>
                </a:solidFill>
                <a:latin typeface="Samim" panose="020B0603030804020204" pitchFamily="34" charset="0"/>
                <a:ea typeface="Teshrin AR+LT Black" panose="02000000000000000000" pitchFamily="50" charset="-78"/>
                <a:cs typeface="Samim" panose="020B0603030804020204" pitchFamily="34" charset="0"/>
              </a:rPr>
              <a:t>نهروان </a:t>
            </a:r>
            <a:r>
              <a:rPr lang="fa-IR" sz="1400" dirty="0" smtClean="0">
                <a:solidFill>
                  <a:srgbClr val="FFFF00"/>
                </a:solidFill>
                <a:latin typeface="Samim" panose="020B0603030804020204" pitchFamily="34" charset="0"/>
                <a:ea typeface="Teshrin AR+LT Black" panose="02000000000000000000" pitchFamily="50" charset="-78"/>
                <a:cs typeface="Samim" panose="020B0603030804020204" pitchFamily="34" charset="0"/>
              </a:rPr>
              <a:t>(</a:t>
            </a:r>
            <a:r>
              <a:rPr lang="fa-IR" sz="1400" dirty="0">
                <a:solidFill>
                  <a:srgbClr val="FFFF00"/>
                </a:solidFill>
                <a:latin typeface="Samim" panose="020B0603030804020204" pitchFamily="34" charset="0"/>
                <a:ea typeface="Teshrin AR+LT Black" panose="02000000000000000000" pitchFamily="50" charset="-78"/>
                <a:cs typeface="Samim" panose="020B0603030804020204" pitchFamily="34" charset="0"/>
              </a:rPr>
              <a:t>مکانی است وسیع میان بغداد و واسط در جانب شرقی دجله حدّ بالای آن متصل است به بغداد و در آن بلادی است چون اسکاف و جرجرا یا وصافیه و دیر قنیّ. جنگ امیرالمؤمنین علی(علیه السلام) با خوارج در این مکان اتفاق افتاد.(معجم البلدان)) </a:t>
            </a:r>
            <a:r>
              <a:rPr lang="fa-IR" sz="2000" dirty="0">
                <a:solidFill>
                  <a:schemeClr val="accent6">
                    <a:lumMod val="20000"/>
                    <a:lumOff val="80000"/>
                  </a:schemeClr>
                </a:solidFill>
                <a:latin typeface="Samim" panose="020B0603030804020204" pitchFamily="34" charset="0"/>
                <a:ea typeface="Teshrin AR+LT Black" panose="02000000000000000000" pitchFamily="50" charset="-78"/>
                <a:cs typeface="Samim" panose="020B0603030804020204" pitchFamily="34" charset="0"/>
              </a:rPr>
              <a:t>تا زمان شهادتش.</a:t>
            </a:r>
          </a:p>
        </p:txBody>
      </p:sp>
      <p:sp>
        <p:nvSpPr>
          <p:cNvPr id="9" name="TextBox 8"/>
          <p:cNvSpPr txBox="1"/>
          <p:nvPr/>
        </p:nvSpPr>
        <p:spPr>
          <a:xfrm>
            <a:off x="239048" y="3219006"/>
            <a:ext cx="11667202" cy="1938992"/>
          </a:xfrm>
          <a:prstGeom prst="rect">
            <a:avLst/>
          </a:prstGeom>
          <a:noFill/>
        </p:spPr>
        <p:txBody>
          <a:bodyPr wrap="square" rtlCol="1">
            <a:spAutoFit/>
          </a:bodyPr>
          <a:lstStyle/>
          <a:p>
            <a:pPr algn="just">
              <a:lnSpc>
                <a:spcPct val="150000"/>
              </a:lnSpc>
            </a:pPr>
            <a:r>
              <a:rPr lang="fa-IR" sz="2000" dirty="0">
                <a:solidFill>
                  <a:srgbClr val="00B0F0"/>
                </a:solidFill>
                <a:latin typeface="Samim" panose="020B0603030804020204" pitchFamily="34" charset="0"/>
                <a:ea typeface="Teshrin AR+LT Black" panose="02000000000000000000" pitchFamily="50" charset="-78"/>
                <a:cs typeface="Samim" panose="020B0603030804020204" pitchFamily="34" charset="0"/>
              </a:rPr>
              <a:t>ابن </a:t>
            </a:r>
            <a:r>
              <a:rPr lang="fa-IR" sz="2000" dirty="0" smtClean="0">
                <a:solidFill>
                  <a:srgbClr val="00B0F0"/>
                </a:solidFill>
                <a:latin typeface="Samim" panose="020B0603030804020204" pitchFamily="34" charset="0"/>
                <a:ea typeface="Teshrin AR+LT Black" panose="02000000000000000000" pitchFamily="50" charset="-78"/>
                <a:cs typeface="Samim" panose="020B0603030804020204" pitchFamily="34" charset="0"/>
              </a:rPr>
              <a:t>حبیش </a:t>
            </a:r>
            <a:r>
              <a:rPr lang="fa-IR" sz="1400" dirty="0" smtClean="0">
                <a:solidFill>
                  <a:srgbClr val="FFFF00"/>
                </a:solidFill>
                <a:latin typeface="Samim" panose="020B0603030804020204" pitchFamily="34" charset="0"/>
                <a:ea typeface="Teshrin AR+LT Black" panose="02000000000000000000" pitchFamily="50" charset="-78"/>
                <a:cs typeface="Samim" panose="020B0603030804020204" pitchFamily="34" charset="0"/>
              </a:rPr>
              <a:t>(</a:t>
            </a:r>
            <a:r>
              <a:rPr lang="fa-IR" sz="1400" dirty="0">
                <a:solidFill>
                  <a:srgbClr val="FFFF00"/>
                </a:solidFill>
                <a:latin typeface="Samim" panose="020B0603030804020204" pitchFamily="34" charset="0"/>
                <a:ea typeface="Teshrin AR+LT Black" panose="02000000000000000000" pitchFamily="50" charset="-78"/>
                <a:cs typeface="Samim" panose="020B0603030804020204" pitchFamily="34" charset="0"/>
              </a:rPr>
              <a:t>مراد زرّ بن حبیش یا زرّ بن حباشه است. از مردم کوفه و همگان او را از ثقات دانند. زمان جاهلیت را درک کرده ولی به دیدار پیامبر(صلی الله علیه و آله) نائل نشده.مردی عالم به قرآن و فاضل بود. در صد و بیست سالگی به سال 83 ه وفات کرد.) </a:t>
            </a:r>
            <a:r>
              <a:rPr lang="fa-IR" sz="2000" dirty="0">
                <a:solidFill>
                  <a:srgbClr val="00B0F0"/>
                </a:solidFill>
                <a:latin typeface="Samim" panose="020B0603030804020204" pitchFamily="34" charset="0"/>
                <a:ea typeface="Teshrin AR+LT Black" panose="02000000000000000000" pitchFamily="50" charset="-78"/>
                <a:cs typeface="Samim" panose="020B0603030804020204" pitchFamily="34" charset="0"/>
              </a:rPr>
              <a:t>گوید که علی علیه السّلام در نهروان سخن می راند. نخست حمد و ثنای خداوند به جای آورد، سپس گفت</a:t>
            </a:r>
            <a:r>
              <a:rPr lang="fa-IR" sz="2000" dirty="0" smtClean="0">
                <a:solidFill>
                  <a:srgbClr val="00B0F0"/>
                </a:solidFill>
                <a:latin typeface="Samim" panose="020B0603030804020204" pitchFamily="34" charset="0"/>
                <a:ea typeface="Teshrin AR+LT Black" panose="02000000000000000000" pitchFamily="50" charset="-78"/>
                <a:cs typeface="Samim" panose="020B0603030804020204" pitchFamily="34" charset="0"/>
              </a:rPr>
              <a:t>: </a:t>
            </a:r>
          </a:p>
          <a:p>
            <a:pPr algn="just">
              <a:lnSpc>
                <a:spcPct val="150000"/>
              </a:lnSpc>
            </a:pPr>
            <a:r>
              <a:rPr lang="fa-IR" sz="2000" dirty="0" smtClean="0">
                <a:solidFill>
                  <a:srgbClr val="00B0F0"/>
                </a:solidFill>
                <a:latin typeface="Samim" panose="020B0603030804020204" pitchFamily="34" charset="0"/>
                <a:ea typeface="Teshrin AR+LT Black" panose="02000000000000000000" pitchFamily="50" charset="-78"/>
                <a:cs typeface="Samim" panose="020B0603030804020204" pitchFamily="34" charset="0"/>
              </a:rPr>
              <a:t>            اما </a:t>
            </a:r>
            <a:r>
              <a:rPr lang="fa-IR" sz="2000" dirty="0">
                <a:solidFill>
                  <a:srgbClr val="00B0F0"/>
                </a:solidFill>
                <a:latin typeface="Samim" panose="020B0603030804020204" pitchFamily="34" charset="0"/>
                <a:ea typeface="Teshrin AR+LT Black" panose="02000000000000000000" pitchFamily="50" charset="-78"/>
                <a:cs typeface="Samim" panose="020B0603030804020204" pitchFamily="34" charset="0"/>
              </a:rPr>
              <a:t>بعد، ای مردم، من چشمان فتنه را برکَندم و کس جز من یارای آنش نبود.</a:t>
            </a:r>
          </a:p>
        </p:txBody>
      </p:sp>
      <p:sp>
        <p:nvSpPr>
          <p:cNvPr id="10" name="TextBox 9"/>
          <p:cNvSpPr txBox="1"/>
          <p:nvPr/>
        </p:nvSpPr>
        <p:spPr>
          <a:xfrm>
            <a:off x="147694" y="5285148"/>
            <a:ext cx="10894142" cy="1015663"/>
          </a:xfrm>
          <a:prstGeom prst="rect">
            <a:avLst/>
          </a:prstGeom>
          <a:noFill/>
        </p:spPr>
        <p:txBody>
          <a:bodyPr wrap="square" rtlCol="1">
            <a:spAutoFit/>
          </a:bodyPr>
          <a:lstStyle/>
          <a:p>
            <a:pPr algn="just">
              <a:lnSpc>
                <a:spcPct val="150000"/>
              </a:lnSpc>
            </a:pPr>
            <a:r>
              <a:rPr lang="fa-IR" sz="2000" dirty="0">
                <a:solidFill>
                  <a:schemeClr val="accent2">
                    <a:lumMod val="20000"/>
                    <a:lumOff val="80000"/>
                  </a:schemeClr>
                </a:solidFill>
                <a:latin typeface="Samim" panose="020B0603030804020204" pitchFamily="34" charset="0"/>
                <a:ea typeface="Teshrin AR+LT Black" panose="02000000000000000000" pitchFamily="50" charset="-78"/>
                <a:cs typeface="Samim" panose="020B0603030804020204" pitchFamily="34" charset="0"/>
              </a:rPr>
              <a:t>و در حدیث ابن ابی</a:t>
            </a:r>
            <a:r>
              <a:rPr lang="fa-IR" sz="2000" dirty="0">
                <a:solidFill>
                  <a:srgbClr val="FFFFCC"/>
                </a:solidFill>
                <a:latin typeface="Samim" panose="020B0603030804020204" pitchFamily="34" charset="0"/>
                <a:ea typeface="Teshrin AR+LT Black" panose="02000000000000000000" pitchFamily="50" charset="-78"/>
                <a:cs typeface="Samim" panose="020B0603030804020204" pitchFamily="34" charset="0"/>
              </a:rPr>
              <a:t> </a:t>
            </a:r>
            <a:r>
              <a:rPr lang="fa-IR" sz="2000" dirty="0" smtClean="0">
                <a:solidFill>
                  <a:srgbClr val="FFFFCC"/>
                </a:solidFill>
                <a:latin typeface="Samim" panose="020B0603030804020204" pitchFamily="34" charset="0"/>
                <a:ea typeface="Teshrin AR+LT Black" panose="02000000000000000000" pitchFamily="50" charset="-78"/>
                <a:cs typeface="Samim" panose="020B0603030804020204" pitchFamily="34" charset="0"/>
              </a:rPr>
              <a:t>لیلی </a:t>
            </a:r>
            <a:r>
              <a:rPr lang="fa-IR" sz="2000" dirty="0" smtClean="0">
                <a:solidFill>
                  <a:srgbClr val="FFFF00"/>
                </a:solidFill>
                <a:latin typeface="Samim" panose="020B0603030804020204" pitchFamily="34" charset="0"/>
                <a:ea typeface="Teshrin AR+LT Black" panose="02000000000000000000" pitchFamily="50" charset="-78"/>
                <a:cs typeface="Samim" panose="020B0603030804020204" pitchFamily="34" charset="0"/>
              </a:rPr>
              <a:t>(</a:t>
            </a:r>
            <a:r>
              <a:rPr lang="fa-IR" sz="2000" dirty="0">
                <a:solidFill>
                  <a:srgbClr val="FFFF00"/>
                </a:solidFill>
                <a:latin typeface="Samim" panose="020B0603030804020204" pitchFamily="34" charset="0"/>
                <a:ea typeface="Teshrin AR+LT Black" panose="02000000000000000000" pitchFamily="50" charset="-78"/>
                <a:cs typeface="Samim" panose="020B0603030804020204" pitchFamily="34" charset="0"/>
              </a:rPr>
              <a:t>مراد محمد بن عبد الرحمن بن ابی لیلی است. از راویان شیعه و از اصحاب امام جعفر صادق(علیه السلام))</a:t>
            </a:r>
            <a:r>
              <a:rPr lang="fa-IR" sz="2000" dirty="0">
                <a:solidFill>
                  <a:schemeClr val="accent2">
                    <a:lumMod val="20000"/>
                    <a:lumOff val="80000"/>
                  </a:schemeClr>
                </a:solidFill>
                <a:latin typeface="Samim" panose="020B0603030804020204" pitchFamily="34" charset="0"/>
                <a:ea typeface="Teshrin AR+LT Black" panose="02000000000000000000" pitchFamily="50" charset="-78"/>
                <a:cs typeface="Samim" panose="020B0603030804020204" pitchFamily="34" charset="0"/>
              </a:rPr>
              <a:t> آمده است که علی(علیه السلام</a:t>
            </a:r>
            <a:r>
              <a:rPr lang="fa-IR" sz="2000" dirty="0" smtClean="0">
                <a:solidFill>
                  <a:schemeClr val="accent2">
                    <a:lumMod val="20000"/>
                    <a:lumOff val="80000"/>
                  </a:schemeClr>
                </a:solidFill>
                <a:latin typeface="Samim" panose="020B0603030804020204" pitchFamily="34" charset="0"/>
                <a:ea typeface="Teshrin AR+LT Black" panose="02000000000000000000" pitchFamily="50" charset="-78"/>
                <a:cs typeface="Samim" panose="020B0603030804020204" pitchFamily="34" charset="0"/>
              </a:rPr>
              <a:t>) گفت:</a:t>
            </a:r>
            <a:endParaRPr lang="en-US" sz="1400" dirty="0" smtClean="0">
              <a:solidFill>
                <a:srgbClr val="FFFF00"/>
              </a:solidFill>
              <a:cs typeface="B Yekan" panose="00000400000000000000" pitchFamily="2" charset="-78"/>
            </a:endParaRPr>
          </a:p>
        </p:txBody>
      </p:sp>
    </p:spTree>
    <p:extLst>
      <p:ext uri="{BB962C8B-B14F-4D97-AF65-F5344CB8AC3E}">
        <p14:creationId xmlns:p14="http://schemas.microsoft.com/office/powerpoint/2010/main" val="3515176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b">
            <a:noAutofit/>
          </a:bodyPr>
          <a:lstStyle>
            <a:lvl1pPr algn="ctr" rtl="1">
              <a:defRPr sz="2800">
                <a:solidFill>
                  <a:schemeClr val="bg1"/>
                </a:solidFill>
                <a:cs typeface="A Yasamin" panose="00000400000000000000" pitchFamily="2" charset="-78"/>
              </a:defRPr>
            </a:lvl1pPr>
          </a:lstStyle>
          <a:p>
            <a:r>
              <a:rPr lang="fa-IR" dirty="0" smtClean="0">
                <a:cs typeface="Samim" panose="020B0603030804020204" pitchFamily="34" charset="0"/>
              </a:rPr>
              <a:t>کتاب الغارات</a:t>
            </a:r>
            <a:endParaRPr lang="fa-IR" dirty="0">
              <a:cs typeface="Samim" panose="020B0603030804020204" pitchFamily="34" charset="0"/>
            </a:endParaRPr>
          </a:p>
        </p:txBody>
      </p:sp>
      <p:sp>
        <p:nvSpPr>
          <p:cNvPr id="4" name="TextBox 3"/>
          <p:cNvSpPr txBox="1"/>
          <p:nvPr/>
        </p:nvSpPr>
        <p:spPr>
          <a:xfrm>
            <a:off x="216310" y="711724"/>
            <a:ext cx="11739716" cy="1754326"/>
          </a:xfrm>
          <a:prstGeom prst="rect">
            <a:avLst/>
          </a:prstGeom>
          <a:noFill/>
        </p:spPr>
        <p:txBody>
          <a:bodyPr wrap="square" rtlCol="1">
            <a:spAutoFit/>
          </a:bodyPr>
          <a:lstStyle/>
          <a:p>
            <a:pPr algn="just">
              <a:lnSpc>
                <a:spcPct val="150000"/>
              </a:lnSpc>
            </a:pPr>
            <a:r>
              <a:rPr lang="fa-IR" dirty="0">
                <a:solidFill>
                  <a:schemeClr val="bg1"/>
                </a:solidFill>
                <a:latin typeface="Samim" panose="020B0603030804020204" pitchFamily="34" charset="0"/>
                <a:ea typeface="Teshrin AR+LT Black" panose="02000000000000000000" pitchFamily="50" charset="-78"/>
                <a:cs typeface="Samim" panose="020B0603030804020204" pitchFamily="34" charset="0"/>
              </a:rPr>
              <a:t>کس جز من دیدگان فتنه را برنکند و اگر من در میان شما نمی بودم کس نبود که به پیکار اصحاب جمل و شورشگران نهروان رود و به خدا سوگند اگر بیم آن نبود که تن زنید و عمل رها کنید و به ثواب آن بسنده کنید، برایتان چیزی را که بر زبان پیامبرتان</a:t>
            </a:r>
            <a:r>
              <a:rPr lang="fa-IR" sz="1400" dirty="0">
                <a:solidFill>
                  <a:srgbClr val="FFFF00"/>
                </a:solidFill>
                <a:latin typeface="Samim" panose="020B0603030804020204" pitchFamily="34" charset="0"/>
                <a:ea typeface="Teshrin AR+LT Black" panose="02000000000000000000" pitchFamily="50" charset="-78"/>
                <a:cs typeface="Samim" panose="020B0603030804020204" pitchFamily="34" charset="0"/>
              </a:rPr>
              <a:t>(صلی الله علیه و آله)</a:t>
            </a:r>
            <a:r>
              <a:rPr lang="fa-IR" dirty="0">
                <a:solidFill>
                  <a:schemeClr val="bg1"/>
                </a:solidFill>
                <a:latin typeface="Samim" panose="020B0603030804020204" pitchFamily="34" charset="0"/>
                <a:ea typeface="Teshrin AR+LT Black" panose="02000000000000000000" pitchFamily="50" charset="-78"/>
                <a:cs typeface="Samim" panose="020B0603030804020204" pitchFamily="34" charset="0"/>
              </a:rPr>
              <a:t> جاری شده بازمی گفتم ، تا بدانید که خدای تعالی برای کسی که با آنان نبرد کند، در حالی که از گمراهی آنان و هدایتی که ما بر طریق آن هستیم، آگاه باشد چه مزد </a:t>
            </a:r>
            <a:r>
              <a:rPr lang="fa-IR" dirty="0" smtClean="0">
                <a:solidFill>
                  <a:schemeClr val="bg1"/>
                </a:solidFill>
                <a:latin typeface="Samim" panose="020B0603030804020204" pitchFamily="34" charset="0"/>
                <a:ea typeface="Teshrin AR+LT Black" panose="02000000000000000000" pitchFamily="50" charset="-78"/>
                <a:cs typeface="Samim" panose="020B0603030804020204" pitchFamily="34" charset="0"/>
              </a:rPr>
              <a:t>کرامندی </a:t>
            </a:r>
            <a:r>
              <a:rPr lang="fa-IR" sz="1400" dirty="0" smtClean="0">
                <a:solidFill>
                  <a:srgbClr val="FFFF00"/>
                </a:solidFill>
                <a:latin typeface="Samim" panose="020B0603030804020204" pitchFamily="34" charset="0"/>
                <a:ea typeface="Teshrin AR+LT Black" panose="02000000000000000000" pitchFamily="50" charset="-78"/>
                <a:cs typeface="Samim" panose="020B0603030804020204" pitchFamily="34" charset="0"/>
              </a:rPr>
              <a:t>(</a:t>
            </a:r>
            <a:r>
              <a:rPr lang="fa-IR" sz="1400" dirty="0">
                <a:solidFill>
                  <a:srgbClr val="FFFF00"/>
                </a:solidFill>
                <a:latin typeface="Samim" panose="020B0603030804020204" pitchFamily="34" charset="0"/>
                <a:ea typeface="Teshrin AR+LT Black" panose="02000000000000000000" pitchFamily="50" charset="-78"/>
                <a:cs typeface="Samim" panose="020B0603030804020204" pitchFamily="34" charset="0"/>
              </a:rPr>
              <a:t>باقدر و قیمت) </a:t>
            </a:r>
            <a:r>
              <a:rPr lang="fa-IR" dirty="0">
                <a:solidFill>
                  <a:schemeClr val="bg1"/>
                </a:solidFill>
                <a:latin typeface="Samim" panose="020B0603030804020204" pitchFamily="34" charset="0"/>
                <a:ea typeface="Teshrin AR+LT Black" panose="02000000000000000000" pitchFamily="50" charset="-78"/>
                <a:cs typeface="Samim" panose="020B0603030804020204" pitchFamily="34" charset="0"/>
              </a:rPr>
              <a:t>قرار داده است</a:t>
            </a:r>
            <a:r>
              <a:rPr lang="fa-IR" dirty="0" smtClean="0">
                <a:solidFill>
                  <a:schemeClr val="bg1"/>
                </a:solidFill>
                <a:latin typeface="Samim" panose="020B0603030804020204" pitchFamily="34" charset="0"/>
                <a:ea typeface="Teshrin AR+LT Black" panose="02000000000000000000" pitchFamily="50" charset="-78"/>
                <a:cs typeface="Samim" panose="020B0603030804020204" pitchFamily="34" charset="0"/>
              </a:rPr>
              <a:t>.</a:t>
            </a:r>
            <a:r>
              <a:rPr lang="fa-IR" dirty="0" smtClean="0">
                <a:solidFill>
                  <a:srgbClr val="00B0F0"/>
                </a:solidFill>
                <a:latin typeface="Samim" panose="020B0603030804020204" pitchFamily="34" charset="0"/>
                <a:ea typeface="Teshrin AR+LT Black" panose="02000000000000000000" pitchFamily="50" charset="-78"/>
                <a:cs typeface="Samim" panose="020B0603030804020204" pitchFamily="34" charset="0"/>
              </a:rPr>
              <a:t>[توضیحات در پاورقی]</a:t>
            </a:r>
            <a:endParaRPr lang="fa-IR" dirty="0">
              <a:solidFill>
                <a:srgbClr val="00B0F0"/>
              </a:solidFill>
              <a:latin typeface="Samim" panose="020B0603030804020204" pitchFamily="34" charset="0"/>
              <a:ea typeface="Teshrin AR+LT Black" panose="02000000000000000000" pitchFamily="50" charset="-78"/>
              <a:cs typeface="Samim" panose="020B0603030804020204" pitchFamily="34" charset="0"/>
            </a:endParaRPr>
          </a:p>
        </p:txBody>
      </p:sp>
      <p:sp>
        <p:nvSpPr>
          <p:cNvPr id="5" name="TextBox 4"/>
          <p:cNvSpPr txBox="1"/>
          <p:nvPr/>
        </p:nvSpPr>
        <p:spPr>
          <a:xfrm>
            <a:off x="324466" y="2762285"/>
            <a:ext cx="11631560" cy="2862322"/>
          </a:xfrm>
          <a:prstGeom prst="rect">
            <a:avLst/>
          </a:prstGeom>
          <a:noFill/>
        </p:spPr>
        <p:txBody>
          <a:bodyPr wrap="square" rtlCol="1">
            <a:spAutoFit/>
          </a:bodyPr>
          <a:lstStyle/>
          <a:p>
            <a:pPr algn="just">
              <a:lnSpc>
                <a:spcPct val="150000"/>
              </a:lnSpc>
            </a:pPr>
            <a:r>
              <a:rPr lang="fa-IR" sz="2000" dirty="0">
                <a:solidFill>
                  <a:schemeClr val="accent2"/>
                </a:solidFill>
                <a:latin typeface="Samim" panose="020B0603030804020204" pitchFamily="34" charset="0"/>
                <a:ea typeface="Teshrin AR+LT Black" panose="02000000000000000000" pitchFamily="50" charset="-78"/>
                <a:cs typeface="Samim" panose="020B0603030804020204" pitchFamily="34" charset="0"/>
              </a:rPr>
              <a:t>سپس گفت: پیش از آنکه مرا از دست بدهید هر چه خواهید از من بپرسید. من یا می میرم یا کشته می شوم. نه،کشته می شوم. شوربخت ترین آنان منتظر است که این را از بالا در خون گیرد (و دست به محاسن خود کشید) سوگند به کسی که جان من به دست اوست که از هر چه از این زمان تا روز قیامت اتفاق می افتد و دربارۀ آن کسان که شمار کثیری از مردم را گمراه می کنند یا راه می نمایند هر چه از من بپرسید به شما خواهم گفت و خواهم گفت آنکه ندای گمراهی می دهد کیست و آنکه مردم را به گمراهی می کشد چه کسی </a:t>
            </a:r>
            <a:r>
              <a:rPr lang="fa-IR" sz="2000" dirty="0" smtClean="0">
                <a:solidFill>
                  <a:schemeClr val="accent2"/>
                </a:solidFill>
                <a:latin typeface="Samim" panose="020B0603030804020204" pitchFamily="34" charset="0"/>
                <a:ea typeface="Teshrin AR+LT Black" panose="02000000000000000000" pitchFamily="50" charset="-78"/>
                <a:cs typeface="Samim" panose="020B0603030804020204" pitchFamily="34" charset="0"/>
              </a:rPr>
              <a:t>است.</a:t>
            </a:r>
          </a:p>
          <a:p>
            <a:pPr algn="just">
              <a:lnSpc>
                <a:spcPct val="150000"/>
              </a:lnSpc>
            </a:pPr>
            <a:r>
              <a:rPr lang="fa-IR" sz="2000" dirty="0">
                <a:solidFill>
                  <a:schemeClr val="accent2"/>
                </a:solidFill>
                <a:latin typeface="Samim" panose="020B0603030804020204" pitchFamily="34" charset="0"/>
                <a:ea typeface="Teshrin AR+LT Black" panose="02000000000000000000" pitchFamily="50" charset="-78"/>
                <a:cs typeface="Samim" panose="020B0603030804020204" pitchFamily="34" charset="0"/>
              </a:rPr>
              <a:t>مردی برخاست و گفت: یا امیر المؤمنین، برای ما از بلا سخن بگوی.</a:t>
            </a:r>
            <a:endParaRPr lang="fa-IR" sz="2000" dirty="0" smtClean="0">
              <a:solidFill>
                <a:schemeClr val="accent2"/>
              </a:solidFill>
              <a:latin typeface="Samim" panose="020B0603030804020204" pitchFamily="34" charset="0"/>
              <a:ea typeface="Teshrin AR+LT Black" panose="02000000000000000000" pitchFamily="50" charset="-78"/>
              <a:cs typeface="Samim" panose="020B0603030804020204" pitchFamily="34" charset="0"/>
            </a:endParaRPr>
          </a:p>
        </p:txBody>
      </p:sp>
    </p:spTree>
    <p:extLst>
      <p:ext uri="{BB962C8B-B14F-4D97-AF65-F5344CB8AC3E}">
        <p14:creationId xmlns:p14="http://schemas.microsoft.com/office/powerpoint/2010/main" val="4095804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389239" y="68826"/>
            <a:ext cx="2546555" cy="491614"/>
          </a:xfrm>
        </p:spPr>
        <p:txBody>
          <a:bodyPr anchor="b">
            <a:noAutofit/>
          </a:bodyPr>
          <a:lstStyle>
            <a:lvl1pPr algn="ctr" rtl="1">
              <a:defRPr sz="2800">
                <a:solidFill>
                  <a:schemeClr val="bg1"/>
                </a:solidFill>
                <a:cs typeface="A Yasamin" panose="00000400000000000000" pitchFamily="2" charset="-78"/>
              </a:defRPr>
            </a:lvl1pPr>
          </a:lstStyle>
          <a:p>
            <a:r>
              <a:rPr lang="fa-IR" dirty="0" smtClean="0">
                <a:cs typeface="Samim" panose="020B0603030804020204" pitchFamily="34" charset="0"/>
              </a:rPr>
              <a:t>کتاب الغارات</a:t>
            </a:r>
            <a:endParaRPr lang="fa-IR" dirty="0">
              <a:cs typeface="Samim" panose="020B0603030804020204" pitchFamily="34" charset="0"/>
            </a:endParaRPr>
          </a:p>
        </p:txBody>
      </p:sp>
      <p:sp>
        <p:nvSpPr>
          <p:cNvPr id="4" name="TextBox 3"/>
          <p:cNvSpPr txBox="1"/>
          <p:nvPr/>
        </p:nvSpPr>
        <p:spPr>
          <a:xfrm>
            <a:off x="235974" y="717754"/>
            <a:ext cx="11690555" cy="3285515"/>
          </a:xfrm>
          <a:prstGeom prst="rect">
            <a:avLst/>
          </a:prstGeom>
          <a:noFill/>
        </p:spPr>
        <p:txBody>
          <a:bodyPr wrap="square" rtlCol="1">
            <a:spAutoFit/>
          </a:bodyPr>
          <a:lstStyle/>
          <a:p>
            <a:pPr algn="just">
              <a:lnSpc>
                <a:spcPct val="150000"/>
              </a:lnSpc>
            </a:pPr>
            <a:r>
              <a:rPr lang="fa-IR" sz="2000" dirty="0">
                <a:solidFill>
                  <a:srgbClr val="00B0F0"/>
                </a:solidFill>
                <a:latin typeface="Samim" panose="020B0603030804020204" pitchFamily="34" charset="0"/>
                <a:ea typeface="Teshrin AR+LT Black" panose="02000000000000000000" pitchFamily="50" charset="-78"/>
                <a:cs typeface="Samim" panose="020B0603030804020204" pitchFamily="34" charset="0"/>
              </a:rPr>
              <a:t>گفت: اکنون در روزگاری هستید که چون کسی چیزی بپرسد باید بیندیشد و خردمندانه پرسد و آنکه از او می پرسند باید بیهوده پاسخ ندهد و درنگ کند. رویاروی شما حوادثی است بزرگ و به هم پیوسته. بلاها را چهره ها عبوس است و از پای در افکنده. سوگند به آن خداوندی که دانه را شکافته و جانداران را بیافریده که اگر مرا از دست بدهید بسا ناپسند که بر سر شما فرود آید و بلاهایی در رسد که پرسندگان را از وحشت زبان در کام بماند و بسیاری از پاسخ دهندگان در پاسخ سستی ورزند. در این هنگام میان شما پیکارهای سخت در گیرد و این جهان بر سر شما و خاندان من باران بلا بارد تا آنگاه که خداوند در کار نیکانی که بر جای مانده اند راهی بگشاید، بر شماست که مردانی را که درفش روز بدر و حنین را در پیش دارند یاری کنید و پاداش یابید، مباد که آنها را رها کنید تا بلا شما را بر افکند.</a:t>
            </a:r>
            <a:endParaRPr lang="fa-IR" sz="2000" dirty="0" smtClean="0">
              <a:solidFill>
                <a:srgbClr val="00B0F0"/>
              </a:solidFill>
              <a:latin typeface="Samim" panose="020B0603030804020204" pitchFamily="34" charset="0"/>
              <a:ea typeface="Teshrin AR+LT Black" panose="02000000000000000000" pitchFamily="50" charset="-78"/>
              <a:cs typeface="Samim" panose="020B0603030804020204" pitchFamily="34" charset="0"/>
            </a:endParaRPr>
          </a:p>
        </p:txBody>
      </p:sp>
      <p:sp>
        <p:nvSpPr>
          <p:cNvPr id="5" name="TextBox 4"/>
          <p:cNvSpPr txBox="1"/>
          <p:nvPr/>
        </p:nvSpPr>
        <p:spPr>
          <a:xfrm>
            <a:off x="330243" y="4419808"/>
            <a:ext cx="10595424" cy="1477328"/>
          </a:xfrm>
          <a:prstGeom prst="rect">
            <a:avLst/>
          </a:prstGeom>
          <a:noFill/>
        </p:spPr>
        <p:txBody>
          <a:bodyPr wrap="square" rtlCol="1">
            <a:spAutoFit/>
          </a:bodyPr>
          <a:lstStyle/>
          <a:p>
            <a:pPr algn="just">
              <a:lnSpc>
                <a:spcPct val="150000"/>
              </a:lnSpc>
            </a:pPr>
            <a:r>
              <a:rPr lang="fa-IR" sz="2000" dirty="0">
                <a:solidFill>
                  <a:schemeClr val="accent4">
                    <a:lumMod val="20000"/>
                    <a:lumOff val="80000"/>
                  </a:schemeClr>
                </a:solidFill>
                <a:latin typeface="Samim" panose="020B0603030804020204" pitchFamily="34" charset="0"/>
                <a:ea typeface="Teshrin AR+LT Black" panose="02000000000000000000" pitchFamily="50" charset="-78"/>
                <a:cs typeface="Samim" panose="020B0603030804020204" pitchFamily="34" charset="0"/>
              </a:rPr>
              <a:t>مردی دیگر بر خاست و گفت: یا امیر المؤمنین، برای ما از فتنه ها سخن بگوی.گفت:</a:t>
            </a:r>
          </a:p>
          <a:p>
            <a:pPr algn="just">
              <a:lnSpc>
                <a:spcPct val="150000"/>
              </a:lnSpc>
            </a:pPr>
            <a:r>
              <a:rPr lang="fa-IR" sz="2000" dirty="0">
                <a:solidFill>
                  <a:schemeClr val="accent4">
                    <a:lumMod val="20000"/>
                    <a:lumOff val="80000"/>
                  </a:schemeClr>
                </a:solidFill>
                <a:latin typeface="Samim" panose="020B0603030804020204" pitchFamily="34" charset="0"/>
                <a:ea typeface="Teshrin AR+LT Black" panose="02000000000000000000" pitchFamily="50" charset="-78"/>
                <a:cs typeface="Samim" panose="020B0603030804020204" pitchFamily="34" charset="0"/>
              </a:rPr>
              <a:t>فتنه ها چون فراز آیند شناخته نشوند که حق چیست و باطل چیست و چون بازگردند، آنگاه حقیقتشان آشکار شود.آری، چون می آیند ناشناخته اند و چون پشت می کنند، شناخته</a:t>
            </a:r>
            <a:r>
              <a:rPr lang="fa-IR" sz="2000" dirty="0" smtClean="0">
                <a:solidFill>
                  <a:schemeClr val="accent4">
                    <a:lumMod val="20000"/>
                    <a:lumOff val="80000"/>
                  </a:schemeClr>
                </a:solidFill>
                <a:latin typeface="Samim" panose="020B0603030804020204" pitchFamily="34" charset="0"/>
                <a:ea typeface="Teshrin AR+LT Black" panose="02000000000000000000" pitchFamily="50" charset="-78"/>
                <a:cs typeface="Samim" panose="020B0603030804020204" pitchFamily="34" charset="0"/>
              </a:rPr>
              <a:t>.</a:t>
            </a:r>
            <a:r>
              <a:rPr lang="fa-IR" sz="2000" dirty="0" smtClean="0">
                <a:solidFill>
                  <a:srgbClr val="00B0F0"/>
                </a:solidFill>
                <a:latin typeface="Samim" panose="020B0603030804020204" pitchFamily="34" charset="0"/>
                <a:ea typeface="Teshrin AR+LT Black" panose="02000000000000000000" pitchFamily="50" charset="-78"/>
                <a:cs typeface="Samim" panose="020B0603030804020204" pitchFamily="34" charset="0"/>
              </a:rPr>
              <a:t>[توضیح در پاورقی]</a:t>
            </a:r>
            <a:endParaRPr lang="fa-IR" sz="2000" dirty="0">
              <a:solidFill>
                <a:srgbClr val="00B0F0"/>
              </a:solidFill>
              <a:latin typeface="Samim" panose="020B0603030804020204" pitchFamily="34" charset="0"/>
              <a:ea typeface="Teshrin AR+LT Black" panose="02000000000000000000" pitchFamily="50" charset="-78"/>
              <a:cs typeface="Samim" panose="020B0603030804020204" pitchFamily="34" charset="0"/>
            </a:endParaRPr>
          </a:p>
        </p:txBody>
      </p:sp>
    </p:spTree>
    <p:extLst>
      <p:ext uri="{BB962C8B-B14F-4D97-AF65-F5344CB8AC3E}">
        <p14:creationId xmlns:p14="http://schemas.microsoft.com/office/powerpoint/2010/main" val="3712853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 calcmode="lin" valueType="num">
                                      <p:cBhvr>
                                        <p:cTn id="16" dur="1000" fill="hold"/>
                                        <p:tgtEl>
                                          <p:spTgt spid="5"/>
                                        </p:tgtEl>
                                        <p:attrNameLst>
                                          <p:attrName>style.rotation</p:attrName>
                                        </p:attrNameLst>
                                      </p:cBhvr>
                                      <p:tavLst>
                                        <p:tav tm="0">
                                          <p:val>
                                            <p:fltVal val="90"/>
                                          </p:val>
                                        </p:tav>
                                        <p:tav tm="100000">
                                          <p:val>
                                            <p:fltVal val="0"/>
                                          </p:val>
                                        </p:tav>
                                      </p:tavLst>
                                    </p:anim>
                                    <p:animEffect transition="in" filter="fade">
                                      <p:cBhvr>
                                        <p:cTn id="1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389239" y="68826"/>
            <a:ext cx="2546555" cy="491614"/>
          </a:xfrm>
        </p:spPr>
        <p:txBody>
          <a:bodyPr anchor="b">
            <a:noAutofit/>
          </a:bodyPr>
          <a:lstStyle>
            <a:lvl1pPr algn="ctr" rtl="1">
              <a:defRPr sz="2800">
                <a:solidFill>
                  <a:schemeClr val="bg1"/>
                </a:solidFill>
                <a:cs typeface="A Yasamin" panose="00000400000000000000" pitchFamily="2" charset="-78"/>
              </a:defRPr>
            </a:lvl1pPr>
          </a:lstStyle>
          <a:p>
            <a:r>
              <a:rPr lang="fa-IR" dirty="0" smtClean="0">
                <a:cs typeface="Samim" panose="020B0603030804020204" pitchFamily="34" charset="0"/>
              </a:rPr>
              <a:t>کتاب الغارات</a:t>
            </a:r>
            <a:endParaRPr lang="fa-IR" dirty="0">
              <a:cs typeface="Samim" panose="020B0603030804020204" pitchFamily="34" charset="0"/>
            </a:endParaRPr>
          </a:p>
        </p:txBody>
      </p:sp>
      <p:sp>
        <p:nvSpPr>
          <p:cNvPr id="4" name="TextBox 3"/>
          <p:cNvSpPr txBox="1"/>
          <p:nvPr/>
        </p:nvSpPr>
        <p:spPr>
          <a:xfrm>
            <a:off x="186813" y="729356"/>
            <a:ext cx="11690555" cy="2823850"/>
          </a:xfrm>
          <a:prstGeom prst="rect">
            <a:avLst/>
          </a:prstGeom>
          <a:noFill/>
        </p:spPr>
        <p:txBody>
          <a:bodyPr wrap="square" rtlCol="1">
            <a:spAutoFit/>
          </a:bodyPr>
          <a:lstStyle/>
          <a:p>
            <a:pPr algn="just">
              <a:lnSpc>
                <a:spcPct val="150000"/>
              </a:lnSpc>
            </a:pPr>
            <a:r>
              <a:rPr lang="fa-IR" sz="2000" dirty="0">
                <a:solidFill>
                  <a:srgbClr val="00B0F0"/>
                </a:solidFill>
                <a:latin typeface="Samim" panose="020B0603030804020204" pitchFamily="34" charset="0"/>
                <a:ea typeface="Teshrin AR+LT Black" panose="02000000000000000000" pitchFamily="50" charset="-78"/>
                <a:cs typeface="Samim" panose="020B0603030804020204" pitchFamily="34" charset="0"/>
              </a:rPr>
              <a:t>فتنه ها چون توفنده بادهایند که بر سر راه خود بر شهری می وزند و ویرانش می کنند و شهر دیگر که بر سر راهشان نیست در امان ماند. آگاه باشید که وحشتزاترین فتنه ها بر شما-به نظر من- فتنۀ بنی امیه است که فتنه ای است کور و تاریک و چهره به گل فرو پوشیده، آشوبگریش همگانی است و بلیه اش خاص. هر که در وی بنگرد و بشناسدش گرفتار بلایش شود و هر که از او دیده بردوزد در امان ماند. در آن گیرودار اهل باطل بر اهل حق چیره شوند و زمین پر از دشمنی و ستم و بدعت شود. به هوش باشید که نخستین کسی که آن را از تخت جبروتش فرو می کشد و ستونهای بنای اقتدارش را درهم می شکند و میخهای خیمه اش را بر می کند خداست،آن آفریدگار جهانیان.</a:t>
            </a:r>
            <a:endParaRPr lang="en-US" sz="2000" dirty="0">
              <a:solidFill>
                <a:srgbClr val="00B0F0"/>
              </a:solidFill>
              <a:latin typeface="Samim" panose="020B0603030804020204" pitchFamily="34" charset="0"/>
              <a:ea typeface="Teshrin AR+LT Black" panose="02000000000000000000" pitchFamily="50" charset="-78"/>
              <a:cs typeface="Samim" panose="020B0603030804020204" pitchFamily="34" charset="0"/>
            </a:endParaRPr>
          </a:p>
        </p:txBody>
      </p:sp>
      <p:sp>
        <p:nvSpPr>
          <p:cNvPr id="5" name="TextBox 4"/>
          <p:cNvSpPr txBox="1"/>
          <p:nvPr/>
        </p:nvSpPr>
        <p:spPr>
          <a:xfrm>
            <a:off x="186813" y="3722122"/>
            <a:ext cx="10842549" cy="2400657"/>
          </a:xfrm>
          <a:prstGeom prst="rect">
            <a:avLst/>
          </a:prstGeom>
          <a:noFill/>
        </p:spPr>
        <p:txBody>
          <a:bodyPr wrap="square" rtlCol="1">
            <a:spAutoFit/>
          </a:bodyPr>
          <a:lstStyle/>
          <a:p>
            <a:pPr algn="just">
              <a:lnSpc>
                <a:spcPct val="150000"/>
              </a:lnSpc>
            </a:pPr>
            <a:r>
              <a:rPr lang="fa-IR" sz="2000" dirty="0">
                <a:solidFill>
                  <a:srgbClr val="92D050"/>
                </a:solidFill>
                <a:latin typeface="Samim" panose="020B0603030804020204" pitchFamily="34" charset="0"/>
                <a:ea typeface="Teshrin AR+LT Black" panose="02000000000000000000" pitchFamily="50" charset="-78"/>
                <a:cs typeface="Samim" panose="020B0603030804020204" pitchFamily="34" charset="0"/>
              </a:rPr>
              <a:t>به خدا سوگند. پس از من بنی امیّه را سروران نابکار خود خواهید یافت. آنان همانند ماده شتری سالخورده اند که دوشندۀ خود را گاز می گیرد و دست بر زمین می کوبد و لگد می پراند تا از شیرش کس بهره مند نگردد. همواره چنین خواهند کرد تا در بلاد شما جز پیروانشان یا مردمی که آنها را زیانمند به حال خود ندانند باقی نماند. و همواره چنین خواهند بود تا آنگاه که یاری خواستن شما از آنان چون یاری خواستن برده باشد از سرورش که چون می بیندش سر تعظیم فرود می آورد و چون از نظرش دور می شود زبان به دشنامش می گشاید.</a:t>
            </a:r>
            <a:endParaRPr lang="fa-IR" dirty="0">
              <a:latin typeface="Samim" panose="020B0603030804020204" pitchFamily="34" charset="0"/>
              <a:ea typeface="Teshrin AR+LT Black" panose="02000000000000000000" pitchFamily="50" charset="-78"/>
              <a:cs typeface="Samim" panose="020B0603030804020204" pitchFamily="34" charset="0"/>
            </a:endParaRPr>
          </a:p>
        </p:txBody>
      </p:sp>
    </p:spTree>
    <p:extLst>
      <p:ext uri="{BB962C8B-B14F-4D97-AF65-F5344CB8AC3E}">
        <p14:creationId xmlns:p14="http://schemas.microsoft.com/office/powerpoint/2010/main" val="251106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389239" y="68826"/>
            <a:ext cx="2546555" cy="491614"/>
          </a:xfrm>
        </p:spPr>
        <p:txBody>
          <a:bodyPr anchor="b">
            <a:noAutofit/>
          </a:bodyPr>
          <a:lstStyle>
            <a:lvl1pPr algn="ctr" rtl="1">
              <a:defRPr sz="2800">
                <a:solidFill>
                  <a:schemeClr val="bg1"/>
                </a:solidFill>
                <a:cs typeface="A Yasamin" panose="00000400000000000000" pitchFamily="2" charset="-78"/>
              </a:defRPr>
            </a:lvl1pPr>
          </a:lstStyle>
          <a:p>
            <a:r>
              <a:rPr lang="fa-IR" dirty="0" smtClean="0">
                <a:cs typeface="Samim" panose="020B0603030804020204" pitchFamily="34" charset="0"/>
              </a:rPr>
              <a:t>کتاب الغارات</a:t>
            </a:r>
            <a:endParaRPr lang="fa-IR" dirty="0">
              <a:cs typeface="Samim" panose="020B0603030804020204" pitchFamily="34" charset="0"/>
            </a:endParaRPr>
          </a:p>
        </p:txBody>
      </p:sp>
      <p:sp>
        <p:nvSpPr>
          <p:cNvPr id="3" name="TextBox 2"/>
          <p:cNvSpPr txBox="1"/>
          <p:nvPr/>
        </p:nvSpPr>
        <p:spPr>
          <a:xfrm>
            <a:off x="157316" y="599770"/>
            <a:ext cx="11877368" cy="977191"/>
          </a:xfrm>
          <a:prstGeom prst="rect">
            <a:avLst/>
          </a:prstGeom>
          <a:noFill/>
        </p:spPr>
        <p:txBody>
          <a:bodyPr wrap="square" rtlCol="1">
            <a:spAutoFit/>
          </a:bodyPr>
          <a:lstStyle/>
          <a:p>
            <a:pPr algn="just">
              <a:lnSpc>
                <a:spcPct val="150000"/>
              </a:lnSpc>
            </a:pPr>
            <a:r>
              <a:rPr lang="fa-IR" sz="2000" dirty="0">
                <a:solidFill>
                  <a:srgbClr val="00B0F0"/>
                </a:solidFill>
                <a:cs typeface="Samim" panose="020B0603030804020204" pitchFamily="34" charset="0"/>
              </a:rPr>
              <a:t>به خدا سوگند اگر جمع شما را بپراکنند و هر یک از شما را در زیر سنگی پنهان سازند، خداوند شما را گرد می آورد تا در بدترین روزهایشان شرنگ(زهر) انتقام به کامشان بچکانید.</a:t>
            </a:r>
            <a:endParaRPr lang="en-US" sz="2000" dirty="0">
              <a:solidFill>
                <a:srgbClr val="00B0F0"/>
              </a:solidFill>
              <a:cs typeface="Samim" panose="020B0603030804020204" pitchFamily="34" charset="0"/>
            </a:endParaRPr>
          </a:p>
        </p:txBody>
      </p:sp>
      <p:sp>
        <p:nvSpPr>
          <p:cNvPr id="4" name="TextBox 3"/>
          <p:cNvSpPr txBox="1"/>
          <p:nvPr/>
        </p:nvSpPr>
        <p:spPr>
          <a:xfrm>
            <a:off x="157316" y="1616291"/>
            <a:ext cx="11877368" cy="1938992"/>
          </a:xfrm>
          <a:prstGeom prst="rect">
            <a:avLst/>
          </a:prstGeom>
          <a:noFill/>
        </p:spPr>
        <p:txBody>
          <a:bodyPr wrap="square" rtlCol="1">
            <a:spAutoFit/>
          </a:bodyPr>
          <a:lstStyle/>
          <a:p>
            <a:pPr algn="just">
              <a:lnSpc>
                <a:spcPct val="150000"/>
              </a:lnSpc>
            </a:pPr>
            <a:r>
              <a:rPr lang="fa-IR" sz="2000" dirty="0">
                <a:solidFill>
                  <a:schemeClr val="accent2">
                    <a:lumMod val="20000"/>
                    <a:lumOff val="80000"/>
                  </a:schemeClr>
                </a:solidFill>
                <a:cs typeface="Samim" panose="020B0603030804020204" pitchFamily="34" charset="0"/>
              </a:rPr>
              <a:t>آگاه باشید که پس از من گروههایی چند پدید آیند و در هم آمیزند، در حالی که به سوی یک قبله نماز می گزارند و حج و عمرۀ خویش یکسان به جای می آورند، ولی دلهایشان با هم یکی نیست و هر کس را رأیی و راهی دیگر است</a:t>
            </a:r>
            <a:r>
              <a:rPr lang="fa-IR" sz="2000" dirty="0" smtClean="0">
                <a:solidFill>
                  <a:schemeClr val="accent2">
                    <a:lumMod val="20000"/>
                    <a:lumOff val="80000"/>
                  </a:schemeClr>
                </a:solidFill>
                <a:cs typeface="Samim" panose="020B0603030804020204" pitchFamily="34" charset="0"/>
              </a:rPr>
              <a:t>.</a:t>
            </a:r>
            <a:r>
              <a:rPr lang="fa-IR" sz="2000" dirty="0" smtClean="0">
                <a:solidFill>
                  <a:srgbClr val="00B0F0"/>
                </a:solidFill>
                <a:cs typeface="Samim" panose="020B0603030804020204" pitchFamily="34" charset="0"/>
              </a:rPr>
              <a:t>[پاورقی]</a:t>
            </a:r>
            <a:endParaRPr lang="fa-IR" sz="2000" dirty="0">
              <a:solidFill>
                <a:srgbClr val="00B0F0"/>
              </a:solidFill>
              <a:cs typeface="Samim" panose="020B0603030804020204" pitchFamily="34" charset="0"/>
            </a:endParaRPr>
          </a:p>
          <a:p>
            <a:pPr algn="just">
              <a:lnSpc>
                <a:spcPct val="150000"/>
              </a:lnSpc>
            </a:pPr>
            <a:r>
              <a:rPr lang="fa-IR" sz="2000" dirty="0">
                <a:solidFill>
                  <a:schemeClr val="accent2">
                    <a:lumMod val="20000"/>
                    <a:lumOff val="80000"/>
                  </a:schemeClr>
                </a:solidFill>
                <a:cs typeface="Samim" panose="020B0603030804020204" pitchFamily="34" charset="0"/>
              </a:rPr>
              <a:t>آنگاه انگشتان در هم کرد و بایستاد.</a:t>
            </a:r>
          </a:p>
          <a:p>
            <a:pPr algn="just">
              <a:lnSpc>
                <a:spcPct val="150000"/>
              </a:lnSpc>
            </a:pPr>
            <a:r>
              <a:rPr lang="fa-IR" sz="2000" dirty="0">
                <a:solidFill>
                  <a:schemeClr val="accent2">
                    <a:lumMod val="20000"/>
                    <a:lumOff val="80000"/>
                  </a:schemeClr>
                </a:solidFill>
                <a:cs typeface="Samim" panose="020B0603030804020204" pitchFamily="34" charset="0"/>
              </a:rPr>
              <a:t>مردی از جای بر خاست و گفت: یا امیر المؤمنین این به چه معنی است؟</a:t>
            </a:r>
          </a:p>
        </p:txBody>
      </p:sp>
      <p:sp>
        <p:nvSpPr>
          <p:cNvPr id="5" name="TextBox 4"/>
          <p:cNvSpPr txBox="1"/>
          <p:nvPr/>
        </p:nvSpPr>
        <p:spPr>
          <a:xfrm>
            <a:off x="254524" y="3556141"/>
            <a:ext cx="10890390" cy="2862322"/>
          </a:xfrm>
          <a:prstGeom prst="rect">
            <a:avLst/>
          </a:prstGeom>
          <a:noFill/>
        </p:spPr>
        <p:txBody>
          <a:bodyPr wrap="square" rtlCol="1">
            <a:spAutoFit/>
          </a:bodyPr>
          <a:lstStyle/>
          <a:p>
            <a:pPr algn="just">
              <a:lnSpc>
                <a:spcPct val="150000"/>
              </a:lnSpc>
            </a:pPr>
            <a:r>
              <a:rPr lang="fa-IR" sz="2000" dirty="0">
                <a:solidFill>
                  <a:srgbClr val="92D050"/>
                </a:solidFill>
                <a:cs typeface="Samim" panose="020B0603030804020204" pitchFamily="34" charset="0"/>
              </a:rPr>
              <a:t>گفت: یعنی این، آن را می کشد و آن این را. مردمی نادان، نه چراغ هدایتی فرا راه خود دارند و نه پرچمی افراشته که بدان راه جویند. ما خاندان پیامبر از این ورطه برکناریم زیرا نه خود بدان پیوسته ایم و نه دیگران را به آن فرا می خوانیم.</a:t>
            </a:r>
          </a:p>
          <a:p>
            <a:pPr algn="just">
              <a:lnSpc>
                <a:spcPct val="150000"/>
              </a:lnSpc>
            </a:pPr>
            <a:r>
              <a:rPr lang="fa-IR" sz="2000" dirty="0">
                <a:solidFill>
                  <a:srgbClr val="92D050"/>
                </a:solidFill>
                <a:cs typeface="Samim" panose="020B0603030804020204" pitchFamily="34" charset="0"/>
              </a:rPr>
              <a:t>مردی از جای بر خاست و گفت: یا امیر المؤمنین، در چنین روزگاری چه بایدمان کرد؟ گفت: به خاندان پیامبر خود بنگرید، اگر در خانه نشسته اند در خانه بنشینید و اگر شما را به یاری خوانده اند یاریشان کنید، تا پاداش یابید. ولی بر آنان پیشی مگیرید تا گرفتار بلا نشوید</a:t>
            </a:r>
            <a:r>
              <a:rPr lang="fa-IR" sz="2000" dirty="0" smtClean="0">
                <a:solidFill>
                  <a:srgbClr val="92D050"/>
                </a:solidFill>
                <a:cs typeface="Samim" panose="020B0603030804020204" pitchFamily="34" charset="0"/>
              </a:rPr>
              <a:t>.</a:t>
            </a:r>
            <a:r>
              <a:rPr lang="fa-IR" sz="2000" dirty="0">
                <a:solidFill>
                  <a:srgbClr val="00B0F0"/>
                </a:solidFill>
                <a:cs typeface="Samim" panose="020B0603030804020204" pitchFamily="34" charset="0"/>
              </a:rPr>
              <a:t> [پاورقی</a:t>
            </a:r>
            <a:r>
              <a:rPr lang="fa-IR" sz="2000" dirty="0" smtClean="0">
                <a:solidFill>
                  <a:srgbClr val="00B0F0"/>
                </a:solidFill>
                <a:cs typeface="Samim" panose="020B0603030804020204" pitchFamily="34" charset="0"/>
              </a:rPr>
              <a:t>]</a:t>
            </a:r>
            <a:endParaRPr lang="fa-IR" sz="2000" dirty="0">
              <a:solidFill>
                <a:srgbClr val="00B0F0"/>
              </a:solidFill>
              <a:cs typeface="Samim" panose="020B0603030804020204" pitchFamily="34" charset="0"/>
            </a:endParaRPr>
          </a:p>
        </p:txBody>
      </p:sp>
    </p:spTree>
    <p:extLst>
      <p:ext uri="{BB962C8B-B14F-4D97-AF65-F5344CB8AC3E}">
        <p14:creationId xmlns:p14="http://schemas.microsoft.com/office/powerpoint/2010/main" val="3427671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389239" y="68826"/>
            <a:ext cx="2546555" cy="491614"/>
          </a:xfrm>
        </p:spPr>
        <p:txBody>
          <a:bodyPr anchor="b">
            <a:noAutofit/>
          </a:bodyPr>
          <a:lstStyle>
            <a:lvl1pPr algn="ctr" rtl="1">
              <a:defRPr sz="2800">
                <a:solidFill>
                  <a:schemeClr val="bg1"/>
                </a:solidFill>
                <a:cs typeface="A Yasamin" panose="00000400000000000000" pitchFamily="2" charset="-78"/>
              </a:defRPr>
            </a:lvl1pPr>
          </a:lstStyle>
          <a:p>
            <a:r>
              <a:rPr lang="fa-IR" dirty="0" smtClean="0">
                <a:cs typeface="Samim" panose="020B0603030804020204" pitchFamily="34" charset="0"/>
              </a:rPr>
              <a:t>کتاب الغارات</a:t>
            </a:r>
            <a:endParaRPr lang="fa-IR" dirty="0">
              <a:cs typeface="Samim" panose="020B0603030804020204" pitchFamily="34" charset="0"/>
            </a:endParaRPr>
          </a:p>
        </p:txBody>
      </p:sp>
      <p:sp>
        <p:nvSpPr>
          <p:cNvPr id="4" name="TextBox 3"/>
          <p:cNvSpPr txBox="1"/>
          <p:nvPr/>
        </p:nvSpPr>
        <p:spPr>
          <a:xfrm>
            <a:off x="348792" y="925877"/>
            <a:ext cx="10746557" cy="4708981"/>
          </a:xfrm>
          <a:prstGeom prst="rect">
            <a:avLst/>
          </a:prstGeom>
          <a:noFill/>
        </p:spPr>
        <p:txBody>
          <a:bodyPr wrap="square" rtlCol="1">
            <a:spAutoFit/>
          </a:bodyPr>
          <a:lstStyle/>
          <a:p>
            <a:pPr algn="just">
              <a:lnSpc>
                <a:spcPct val="150000"/>
              </a:lnSpc>
            </a:pPr>
            <a:r>
              <a:rPr lang="fa-IR" sz="2000" dirty="0">
                <a:solidFill>
                  <a:srgbClr val="92D050"/>
                </a:solidFill>
                <a:cs typeface="Samim" panose="020B0603030804020204" pitchFamily="34" charset="0"/>
              </a:rPr>
              <a:t>یکی دیگر بر خاست و گفت: یا امیر المؤمنین، از آن پس چه خواهد شد؟</a:t>
            </a:r>
          </a:p>
          <a:p>
            <a:pPr algn="just">
              <a:lnSpc>
                <a:spcPct val="150000"/>
              </a:lnSpc>
            </a:pPr>
            <a:r>
              <a:rPr lang="fa-IR" sz="2000" dirty="0">
                <a:solidFill>
                  <a:srgbClr val="92D050"/>
                </a:solidFill>
                <a:cs typeface="Samim" panose="020B0603030804020204" pitchFamily="34" charset="0"/>
              </a:rPr>
              <a:t>گفت: خداوند </a:t>
            </a:r>
            <a:r>
              <a:rPr lang="fa-IR" sz="2000" dirty="0" smtClean="0">
                <a:solidFill>
                  <a:srgbClr val="92D050"/>
                </a:solidFill>
                <a:cs typeface="Samim" panose="020B0603030804020204" pitchFamily="34" charset="0"/>
              </a:rPr>
              <a:t>بوسیلۀ </a:t>
            </a:r>
            <a:r>
              <a:rPr lang="fa-IR" sz="2000" dirty="0">
                <a:solidFill>
                  <a:srgbClr val="92D050"/>
                </a:solidFill>
                <a:cs typeface="Samim" panose="020B0603030804020204" pitchFamily="34" charset="0"/>
              </a:rPr>
              <a:t>مردی از ما، خاندان پیامبر، فتنه را می</a:t>
            </a:r>
            <a:r>
              <a:rPr lang="fa-IR" sz="800" dirty="0">
                <a:solidFill>
                  <a:srgbClr val="92D050"/>
                </a:solidFill>
                <a:cs typeface="Samim" panose="020B0603030804020204" pitchFamily="34" charset="0"/>
              </a:rPr>
              <a:t> </a:t>
            </a:r>
            <a:r>
              <a:rPr lang="fa-IR" sz="2000" dirty="0">
                <a:solidFill>
                  <a:srgbClr val="92D050"/>
                </a:solidFill>
                <a:cs typeface="Samim" panose="020B0603030804020204" pitchFamily="34" charset="0"/>
              </a:rPr>
              <a:t>شکافد، آنسان که پوست را بر تن کسی که به شکنجه در چرم گاوش گرفته اند می</a:t>
            </a:r>
            <a:r>
              <a:rPr lang="fa-IR" sz="800" dirty="0">
                <a:solidFill>
                  <a:srgbClr val="92D050"/>
                </a:solidFill>
                <a:cs typeface="Samim" panose="020B0603030804020204" pitchFamily="34" charset="0"/>
              </a:rPr>
              <a:t> </a:t>
            </a:r>
            <a:r>
              <a:rPr lang="fa-IR" sz="2000" dirty="0">
                <a:solidFill>
                  <a:srgbClr val="92D050"/>
                </a:solidFill>
                <a:cs typeface="Samim" panose="020B0603030804020204" pitchFamily="34" charset="0"/>
              </a:rPr>
              <a:t>شکافند. پدرم فدای آن فرزند بهترین کنیزان باد که به خواریشان افکند و جام لبریز شوکران</a:t>
            </a:r>
            <a:r>
              <a:rPr lang="fa-IR" sz="1400" dirty="0">
                <a:solidFill>
                  <a:srgbClr val="FFFF00"/>
                </a:solidFill>
                <a:cs typeface="Samim" panose="020B0603030804020204" pitchFamily="34" charset="0"/>
              </a:rPr>
              <a:t>(مادۀ سمّی خطرناک)</a:t>
            </a:r>
            <a:r>
              <a:rPr lang="fa-IR" sz="2000" dirty="0">
                <a:solidFill>
                  <a:srgbClr val="92D050"/>
                </a:solidFill>
                <a:cs typeface="Samim" panose="020B0603030804020204" pitchFamily="34" charset="0"/>
              </a:rPr>
              <a:t> مرگ به کامشان می ریزد و جز زخم شمشیر برّان عطایشان ندهد</a:t>
            </a:r>
            <a:r>
              <a:rPr lang="fa-IR" sz="2000" dirty="0" smtClean="0">
                <a:solidFill>
                  <a:srgbClr val="92D050"/>
                </a:solidFill>
                <a:cs typeface="Samim" panose="020B0603030804020204" pitchFamily="34" charset="0"/>
              </a:rPr>
              <a:t>. آری </a:t>
            </a:r>
            <a:r>
              <a:rPr lang="fa-IR" sz="2000" dirty="0" smtClean="0">
                <a:solidFill>
                  <a:srgbClr val="FFFF00"/>
                </a:solidFill>
                <a:cs typeface="Samim" panose="020B0603030804020204" pitchFamily="34" charset="0"/>
              </a:rPr>
              <a:t>8</a:t>
            </a:r>
            <a:r>
              <a:rPr lang="fa-IR" sz="2000" dirty="0" smtClean="0">
                <a:solidFill>
                  <a:srgbClr val="92D050"/>
                </a:solidFill>
                <a:cs typeface="Samim" panose="020B0603030804020204" pitchFamily="34" charset="0"/>
              </a:rPr>
              <a:t> </a:t>
            </a:r>
            <a:r>
              <a:rPr lang="fa-IR" sz="2000" dirty="0">
                <a:solidFill>
                  <a:srgbClr val="92D050"/>
                </a:solidFill>
                <a:cs typeface="Samim" panose="020B0603030804020204" pitchFamily="34" charset="0"/>
              </a:rPr>
              <a:t>ماه تیغ آخته بر روی شانه دارد و کشتار کند. قریش در آن روز آرزو کند که ای کاش می</a:t>
            </a:r>
            <a:r>
              <a:rPr lang="fa-IR" sz="800" dirty="0">
                <a:solidFill>
                  <a:srgbClr val="92D050"/>
                </a:solidFill>
                <a:cs typeface="Samim" panose="020B0603030804020204" pitchFamily="34" charset="0"/>
              </a:rPr>
              <a:t> </a:t>
            </a:r>
            <a:r>
              <a:rPr lang="fa-IR" sz="2000" dirty="0">
                <a:solidFill>
                  <a:srgbClr val="92D050"/>
                </a:solidFill>
                <a:cs typeface="Samim" panose="020B0603030804020204" pitchFamily="34" charset="0"/>
              </a:rPr>
              <a:t>توانست دنیا را و هر چه در آن هست بدهد و کوتاه زمانی، به قدر دوشیدن گوسپندی یا کشتن شتری، مرا ببیند، تا پاره</a:t>
            </a:r>
            <a:r>
              <a:rPr lang="fa-IR" sz="800" dirty="0">
                <a:solidFill>
                  <a:srgbClr val="92D050"/>
                </a:solidFill>
                <a:cs typeface="Samim" panose="020B0603030804020204" pitchFamily="34" charset="0"/>
              </a:rPr>
              <a:t> </a:t>
            </a:r>
            <a:r>
              <a:rPr lang="fa-IR" sz="2000" dirty="0">
                <a:solidFill>
                  <a:srgbClr val="92D050"/>
                </a:solidFill>
                <a:cs typeface="Samim" panose="020B0603030804020204" pitchFamily="34" charset="0"/>
              </a:rPr>
              <a:t>ای از آنچه از آن زمان خواسته بودم و در دادن آن امساک می کرد، اکنون تدارک کند و من بپذیرم. قریش چون شمشیر جان شکار</a:t>
            </a:r>
            <a:r>
              <a:rPr lang="fa-IR" sz="1400" dirty="0">
                <a:solidFill>
                  <a:srgbClr val="FFFF00"/>
                </a:solidFill>
                <a:cs typeface="Samim" panose="020B0603030804020204" pitchFamily="34" charset="0"/>
              </a:rPr>
              <a:t>(گیرندۀ جان)</a:t>
            </a:r>
            <a:r>
              <a:rPr lang="fa-IR" sz="2000" dirty="0">
                <a:solidFill>
                  <a:srgbClr val="92D050"/>
                </a:solidFill>
                <a:cs typeface="Samim" panose="020B0603030804020204" pitchFamily="34" charset="0"/>
              </a:rPr>
              <a:t> او بیند، گوید: اگر این مرد سرفراز از فرزندان فاطمه باشد، بر ما خواهد بخشود، زیرا خداوندش بر بنی امیّه مسلط ساخته که «اینان لعنت شدگانند هرجا یافته شوند باید دستگیر گردند و به سختی کشته شوند. این است سنت خداوندی که در میان پیشینیان نیز بود و در سنت خدای تغییری نخواهی یافت</a:t>
            </a:r>
            <a:r>
              <a:rPr lang="fa-IR" sz="1400" dirty="0">
                <a:solidFill>
                  <a:srgbClr val="FFFF00"/>
                </a:solidFill>
                <a:cs typeface="Samim" panose="020B0603030804020204" pitchFamily="34" charset="0"/>
              </a:rPr>
              <a:t>(احزاب61/ و 62</a:t>
            </a:r>
            <a:r>
              <a:rPr lang="fa-IR" sz="1400" dirty="0" smtClean="0">
                <a:solidFill>
                  <a:srgbClr val="FFFF00"/>
                </a:solidFill>
                <a:cs typeface="Samim" panose="020B0603030804020204" pitchFamily="34" charset="0"/>
              </a:rPr>
              <a:t>).</a:t>
            </a:r>
            <a:r>
              <a:rPr lang="fa-IR" sz="2000" dirty="0" smtClean="0">
                <a:solidFill>
                  <a:srgbClr val="92D050"/>
                </a:solidFill>
                <a:cs typeface="Samim" panose="020B0603030804020204" pitchFamily="34" charset="0"/>
              </a:rPr>
              <a:t>»</a:t>
            </a:r>
            <a:r>
              <a:rPr lang="fa-IR" sz="2000" dirty="0">
                <a:solidFill>
                  <a:srgbClr val="00B0F0"/>
                </a:solidFill>
                <a:cs typeface="Samim" panose="020B0603030804020204" pitchFamily="34" charset="0"/>
              </a:rPr>
              <a:t> [پاورقی</a:t>
            </a:r>
            <a:r>
              <a:rPr lang="fa-IR" sz="2000" dirty="0" smtClean="0">
                <a:solidFill>
                  <a:srgbClr val="00B0F0"/>
                </a:solidFill>
                <a:cs typeface="Samim" panose="020B0603030804020204" pitchFamily="34" charset="0"/>
              </a:rPr>
              <a:t>]</a:t>
            </a:r>
            <a:endParaRPr lang="fa-IR" sz="2000" dirty="0">
              <a:solidFill>
                <a:srgbClr val="00B0F0"/>
              </a:solidFill>
              <a:cs typeface="Samim" panose="020B0603030804020204" pitchFamily="34" charset="0"/>
            </a:endParaRPr>
          </a:p>
        </p:txBody>
      </p:sp>
    </p:spTree>
    <p:extLst>
      <p:ext uri="{BB962C8B-B14F-4D97-AF65-F5344CB8AC3E}">
        <p14:creationId xmlns:p14="http://schemas.microsoft.com/office/powerpoint/2010/main" val="412894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389239" y="68826"/>
            <a:ext cx="2546555" cy="491614"/>
          </a:xfrm>
        </p:spPr>
        <p:txBody>
          <a:bodyPr anchor="b">
            <a:noAutofit/>
          </a:bodyPr>
          <a:lstStyle>
            <a:lvl1pPr algn="ctr" rtl="1">
              <a:defRPr sz="2800">
                <a:solidFill>
                  <a:schemeClr val="bg1"/>
                </a:solidFill>
                <a:cs typeface="A Yasamin" panose="00000400000000000000" pitchFamily="2" charset="-78"/>
              </a:defRPr>
            </a:lvl1pPr>
          </a:lstStyle>
          <a:p>
            <a:r>
              <a:rPr lang="fa-IR" dirty="0" smtClean="0">
                <a:cs typeface="Samim" panose="020B0603030804020204" pitchFamily="34" charset="0"/>
              </a:rPr>
              <a:t>کتاب الغارات</a:t>
            </a:r>
            <a:endParaRPr lang="fa-IR" dirty="0">
              <a:cs typeface="Samim" panose="020B0603030804020204" pitchFamily="34" charset="0"/>
            </a:endParaRPr>
          </a:p>
        </p:txBody>
      </p:sp>
      <p:sp>
        <p:nvSpPr>
          <p:cNvPr id="3" name="TextBox 2"/>
          <p:cNvSpPr txBox="1"/>
          <p:nvPr/>
        </p:nvSpPr>
        <p:spPr>
          <a:xfrm>
            <a:off x="172065" y="645917"/>
            <a:ext cx="11828206" cy="2400657"/>
          </a:xfrm>
          <a:prstGeom prst="rect">
            <a:avLst/>
          </a:prstGeom>
          <a:noFill/>
        </p:spPr>
        <p:txBody>
          <a:bodyPr wrap="square" rtlCol="1">
            <a:spAutoFit/>
          </a:bodyPr>
          <a:lstStyle/>
          <a:p>
            <a:pPr algn="just">
              <a:lnSpc>
                <a:spcPct val="150000"/>
              </a:lnSpc>
            </a:pPr>
            <a:r>
              <a:rPr lang="fa-IR" sz="2000" dirty="0">
                <a:solidFill>
                  <a:schemeClr val="accent4">
                    <a:lumMod val="20000"/>
                    <a:lumOff val="80000"/>
                  </a:schemeClr>
                </a:solidFill>
                <a:cs typeface="Samim" panose="020B0603030804020204" pitchFamily="34" charset="0"/>
              </a:rPr>
              <a:t>نیز از زرّ بن حبیش اسدی روایت شده که: شنیدم که علی بن ابی طالب(علیهما السلام) می گفت: من چشمان فتنه را برکندم و اگر من نبودم، کسی با اهل نهروان و اصحاب جمل پیکار نمی کرد و اگر بیم آن نبود که تن زنید و عمل رها کنید، و به ثواب آن بسنده کنید، چیزی را که بر زبان پیامبرتان(صلی الله علیه و آله) در باب کسی که با آنها نبرد می کند، در حالی که به گمراهیشان آگاه است و راه ما را راه هدایت می داند، جاری شده است، بازمی گفتم</a:t>
            </a:r>
            <a:r>
              <a:rPr lang="fa-IR" sz="2000" dirty="0" smtClean="0">
                <a:solidFill>
                  <a:schemeClr val="accent4">
                    <a:lumMod val="20000"/>
                    <a:lumOff val="80000"/>
                  </a:schemeClr>
                </a:solidFill>
                <a:cs typeface="Samim" panose="020B0603030804020204" pitchFamily="34" charset="0"/>
              </a:rPr>
              <a:t>.</a:t>
            </a:r>
          </a:p>
          <a:p>
            <a:pPr algn="ctr">
              <a:lnSpc>
                <a:spcPct val="150000"/>
              </a:lnSpc>
            </a:pPr>
            <a:r>
              <a:rPr lang="fa-IR" sz="2000" dirty="0" smtClean="0">
                <a:solidFill>
                  <a:srgbClr val="0000FF"/>
                </a:solidFill>
                <a:cs typeface="Samim" panose="020B0603030804020204" pitchFamily="34" charset="0"/>
              </a:rPr>
              <a:t>*****</a:t>
            </a:r>
            <a:endParaRPr lang="fa-IR" sz="2000" dirty="0">
              <a:solidFill>
                <a:srgbClr val="0000FF"/>
              </a:solidFill>
              <a:cs typeface="Samim" panose="020B0603030804020204" pitchFamily="34" charset="0"/>
            </a:endParaRPr>
          </a:p>
        </p:txBody>
      </p:sp>
      <p:sp>
        <p:nvSpPr>
          <p:cNvPr id="4" name="TextBox 3"/>
          <p:cNvSpPr txBox="1"/>
          <p:nvPr/>
        </p:nvSpPr>
        <p:spPr>
          <a:xfrm>
            <a:off x="299884" y="2739325"/>
            <a:ext cx="11572568" cy="1015663"/>
          </a:xfrm>
          <a:prstGeom prst="rect">
            <a:avLst/>
          </a:prstGeom>
          <a:noFill/>
        </p:spPr>
        <p:txBody>
          <a:bodyPr wrap="square" rtlCol="1">
            <a:spAutoFit/>
          </a:bodyPr>
          <a:lstStyle/>
          <a:p>
            <a:pPr algn="just">
              <a:lnSpc>
                <a:spcPct val="150000"/>
              </a:lnSpc>
            </a:pPr>
            <a:r>
              <a:rPr lang="fa-IR" sz="2000" dirty="0">
                <a:solidFill>
                  <a:srgbClr val="92D050"/>
                </a:solidFill>
                <a:latin typeface="Samim" panose="020B0603030804020204" pitchFamily="34" charset="0"/>
                <a:ea typeface="Teshrin AR+LT Black" panose="02000000000000000000" pitchFamily="50" charset="-78"/>
                <a:cs typeface="Samim" panose="020B0603030804020204" pitchFamily="34" charset="0"/>
              </a:rPr>
              <a:t>در باب غنّی و باهله</a:t>
            </a:r>
          </a:p>
          <a:p>
            <a:pPr algn="just">
              <a:lnSpc>
                <a:spcPct val="150000"/>
              </a:lnSpc>
            </a:pPr>
            <a:r>
              <a:rPr lang="fa-IR" sz="2000" dirty="0">
                <a:solidFill>
                  <a:srgbClr val="00B0F0"/>
                </a:solidFill>
                <a:latin typeface="Samim" panose="020B0603030804020204" pitchFamily="34" charset="0"/>
                <a:ea typeface="Teshrin AR+LT Black" panose="02000000000000000000" pitchFamily="50" charset="-78"/>
                <a:cs typeface="Samim" panose="020B0603030804020204" pitchFamily="34" charset="0"/>
              </a:rPr>
              <a:t>*در باب غنّی</a:t>
            </a:r>
            <a:r>
              <a:rPr lang="fa-IR" sz="1400" dirty="0">
                <a:solidFill>
                  <a:srgbClr val="FFFF00"/>
                </a:solidFill>
                <a:latin typeface="Samim" panose="020B0603030804020204" pitchFamily="34" charset="0"/>
                <a:ea typeface="Teshrin AR+LT Black" panose="02000000000000000000" pitchFamily="50" charset="-78"/>
                <a:cs typeface="Samim" panose="020B0603030804020204" pitchFamily="34" charset="0"/>
              </a:rPr>
              <a:t>(یکی از تیره های قبیله غطفان)</a:t>
            </a:r>
            <a:r>
              <a:rPr lang="fa-IR" sz="2000" dirty="0">
                <a:solidFill>
                  <a:srgbClr val="00B0F0"/>
                </a:solidFill>
                <a:latin typeface="Samim" panose="020B0603030804020204" pitchFamily="34" charset="0"/>
                <a:ea typeface="Teshrin AR+LT Black" panose="02000000000000000000" pitchFamily="50" charset="-78"/>
                <a:cs typeface="Samim" panose="020B0603030804020204" pitchFamily="34" charset="0"/>
              </a:rPr>
              <a:t> و باهله</a:t>
            </a:r>
            <a:r>
              <a:rPr lang="fa-IR" sz="1400" dirty="0">
                <a:solidFill>
                  <a:srgbClr val="FFFF00"/>
                </a:solidFill>
                <a:latin typeface="Samim" panose="020B0603030804020204" pitchFamily="34" charset="0"/>
                <a:ea typeface="Teshrin AR+LT Black" panose="02000000000000000000" pitchFamily="50" charset="-78"/>
                <a:cs typeface="Samim" panose="020B0603030804020204" pitchFamily="34" charset="0"/>
              </a:rPr>
              <a:t>(قبیله ای از قیس عیلان)</a:t>
            </a:r>
          </a:p>
        </p:txBody>
      </p:sp>
      <p:sp>
        <p:nvSpPr>
          <p:cNvPr id="5" name="TextBox 4"/>
          <p:cNvSpPr txBox="1"/>
          <p:nvPr/>
        </p:nvSpPr>
        <p:spPr>
          <a:xfrm>
            <a:off x="299884" y="3947876"/>
            <a:ext cx="10721675" cy="1900520"/>
          </a:xfrm>
          <a:prstGeom prst="rect">
            <a:avLst/>
          </a:prstGeom>
          <a:noFill/>
        </p:spPr>
        <p:txBody>
          <a:bodyPr wrap="square" rtlCol="1">
            <a:spAutoFit/>
          </a:bodyPr>
          <a:lstStyle/>
          <a:p>
            <a:pPr algn="just">
              <a:lnSpc>
                <a:spcPct val="150000"/>
              </a:lnSpc>
            </a:pPr>
            <a:r>
              <a:rPr lang="fa-IR" sz="2000" dirty="0">
                <a:solidFill>
                  <a:schemeClr val="accent6">
                    <a:lumMod val="20000"/>
                    <a:lumOff val="80000"/>
                  </a:schemeClr>
                </a:solidFill>
                <a:cs typeface="Samim" panose="020B0603030804020204" pitchFamily="34" charset="0"/>
              </a:rPr>
              <a:t>سعید اشعری</a:t>
            </a:r>
            <a:r>
              <a:rPr lang="fa-IR" sz="1400" dirty="0">
                <a:solidFill>
                  <a:srgbClr val="FFFF00"/>
                </a:solidFill>
                <a:cs typeface="Samim" panose="020B0603030804020204" pitchFamily="34" charset="0"/>
              </a:rPr>
              <a:t>(سعید بن ابی برده بن ابی موسی الاشعری،از مردم کوفه بود و از راویان ثقه)</a:t>
            </a:r>
            <a:r>
              <a:rPr lang="fa-IR" sz="2000" dirty="0">
                <a:solidFill>
                  <a:schemeClr val="accent6">
                    <a:lumMod val="20000"/>
                    <a:lumOff val="80000"/>
                  </a:schemeClr>
                </a:solidFill>
                <a:cs typeface="Samim" panose="020B0603030804020204" pitchFamily="34" charset="0"/>
              </a:rPr>
              <a:t> گوید: هنگامی که علی(علیه السلام) آهنگ جنگ نهروان کرد، مردی از قبیلۀ نخع را که هانی بن هوذه نامیده می شد به جای خود نهاد. روزی نامه ای به علی نوشت که غنّی و باهله فتنه بر می انگیزند و دست به دعا برداشته اند که دشمنت بر تو پیروز شود. علی(علیه السلام) در پاسخ نوشت که آنان را از کوفه بران و حتی یک تن از آنان را هم در کوفه مگذار</a:t>
            </a:r>
            <a:r>
              <a:rPr lang="fa-IR" sz="2000" dirty="0" smtClean="0">
                <a:solidFill>
                  <a:schemeClr val="accent6">
                    <a:lumMod val="20000"/>
                    <a:lumOff val="80000"/>
                  </a:schemeClr>
                </a:solidFill>
                <a:cs typeface="Samim" panose="020B0603030804020204" pitchFamily="34" charset="0"/>
              </a:rPr>
              <a:t>.</a:t>
            </a:r>
            <a:r>
              <a:rPr lang="fa-IR" sz="2000" dirty="0">
                <a:solidFill>
                  <a:srgbClr val="00B0F0"/>
                </a:solidFill>
                <a:cs typeface="Samim" panose="020B0603030804020204" pitchFamily="34" charset="0"/>
              </a:rPr>
              <a:t> [پاورقی</a:t>
            </a:r>
            <a:r>
              <a:rPr lang="fa-IR" sz="2000" dirty="0" smtClean="0">
                <a:solidFill>
                  <a:srgbClr val="00B0F0"/>
                </a:solidFill>
                <a:cs typeface="Samim" panose="020B0603030804020204" pitchFamily="34" charset="0"/>
              </a:rPr>
              <a:t>]</a:t>
            </a:r>
            <a:endParaRPr lang="fa-IR" sz="2000" dirty="0">
              <a:solidFill>
                <a:srgbClr val="00B0F0"/>
              </a:solidFill>
              <a:cs typeface="Samim" panose="020B0603030804020204" pitchFamily="34" charset="0"/>
            </a:endParaRPr>
          </a:p>
        </p:txBody>
      </p:sp>
    </p:spTree>
    <p:extLst>
      <p:ext uri="{BB962C8B-B14F-4D97-AF65-F5344CB8AC3E}">
        <p14:creationId xmlns:p14="http://schemas.microsoft.com/office/powerpoint/2010/main" val="2349503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389239" y="68826"/>
            <a:ext cx="2546555" cy="491614"/>
          </a:xfrm>
        </p:spPr>
        <p:txBody>
          <a:bodyPr anchor="b">
            <a:noAutofit/>
          </a:bodyPr>
          <a:lstStyle>
            <a:lvl1pPr algn="ctr" rtl="1">
              <a:defRPr sz="2800">
                <a:solidFill>
                  <a:schemeClr val="bg1"/>
                </a:solidFill>
                <a:cs typeface="A Yasamin" panose="00000400000000000000" pitchFamily="2" charset="-78"/>
              </a:defRPr>
            </a:lvl1pPr>
          </a:lstStyle>
          <a:p>
            <a:r>
              <a:rPr lang="fa-IR" dirty="0" smtClean="0">
                <a:cs typeface="Samim" panose="020B0603030804020204" pitchFamily="34" charset="0"/>
              </a:rPr>
              <a:t>کتاب الغارات</a:t>
            </a:r>
            <a:endParaRPr lang="fa-IR" dirty="0">
              <a:cs typeface="Samim" panose="020B0603030804020204" pitchFamily="34" charset="0"/>
            </a:endParaRPr>
          </a:p>
        </p:txBody>
      </p:sp>
      <p:sp>
        <p:nvSpPr>
          <p:cNvPr id="3" name="TextBox 2"/>
          <p:cNvSpPr txBox="1"/>
          <p:nvPr/>
        </p:nvSpPr>
        <p:spPr>
          <a:xfrm>
            <a:off x="294968" y="757084"/>
            <a:ext cx="11631561" cy="2362185"/>
          </a:xfrm>
          <a:prstGeom prst="rect">
            <a:avLst/>
          </a:prstGeom>
          <a:noFill/>
        </p:spPr>
        <p:txBody>
          <a:bodyPr wrap="square" rtlCol="1">
            <a:spAutoFit/>
          </a:bodyPr>
          <a:lstStyle/>
          <a:p>
            <a:pPr algn="just">
              <a:lnSpc>
                <a:spcPct val="150000"/>
              </a:lnSpc>
            </a:pPr>
            <a:r>
              <a:rPr lang="fa-IR" sz="2000" dirty="0">
                <a:solidFill>
                  <a:schemeClr val="accent1">
                    <a:lumMod val="20000"/>
                    <a:lumOff val="80000"/>
                  </a:schemeClr>
                </a:solidFill>
                <a:cs typeface="Samim" panose="020B0603030804020204" pitchFamily="34" charset="0"/>
              </a:rPr>
              <a:t>عبد اللّه بن </a:t>
            </a:r>
            <a:r>
              <a:rPr lang="fa-IR" sz="2000" dirty="0" smtClean="0">
                <a:solidFill>
                  <a:schemeClr val="accent1">
                    <a:lumMod val="20000"/>
                    <a:lumOff val="80000"/>
                  </a:schemeClr>
                </a:solidFill>
                <a:cs typeface="Samim" panose="020B0603030804020204" pitchFamily="34" charset="0"/>
              </a:rPr>
              <a:t>رومی </a:t>
            </a:r>
            <a:r>
              <a:rPr lang="fa-IR" sz="1400" dirty="0" smtClean="0">
                <a:solidFill>
                  <a:srgbClr val="FFFF00"/>
                </a:solidFill>
                <a:cs typeface="Samim" panose="020B0603030804020204" pitchFamily="34" charset="0"/>
              </a:rPr>
              <a:t>(</a:t>
            </a:r>
            <a:r>
              <a:rPr lang="fa-IR" sz="1400" dirty="0">
                <a:solidFill>
                  <a:srgbClr val="FFFF00"/>
                </a:solidFill>
                <a:cs typeface="Samim" panose="020B0603030804020204" pitchFamily="34" charset="0"/>
              </a:rPr>
              <a:t>عبد اللّه بن فیروز دیلمی از بزرگان تابعین و ثقات روات)</a:t>
            </a:r>
            <a:r>
              <a:rPr lang="fa-IR" sz="2000" dirty="0">
                <a:solidFill>
                  <a:schemeClr val="accent1">
                    <a:lumMod val="20000"/>
                    <a:lumOff val="80000"/>
                  </a:schemeClr>
                </a:solidFill>
                <a:cs typeface="Samim" panose="020B0603030804020204" pitchFamily="34" charset="0"/>
              </a:rPr>
              <a:t> گوید که علی</a:t>
            </a:r>
            <a:r>
              <a:rPr lang="fa-IR" sz="1400" dirty="0">
                <a:solidFill>
                  <a:srgbClr val="FFFF00"/>
                </a:solidFill>
                <a:cs typeface="Samim" panose="020B0603030804020204" pitchFamily="34" charset="0"/>
              </a:rPr>
              <a:t>(علیه السلام)</a:t>
            </a:r>
            <a:r>
              <a:rPr lang="fa-IR" sz="2000" dirty="0">
                <a:solidFill>
                  <a:schemeClr val="accent1">
                    <a:lumMod val="20000"/>
                    <a:lumOff val="80000"/>
                  </a:schemeClr>
                </a:solidFill>
                <a:cs typeface="Samim" panose="020B0603030804020204" pitchFamily="34" charset="0"/>
              </a:rPr>
              <a:t> گفت که تا سه روز مهلت دارند که از شهری که من در آن هستم بروند.</a:t>
            </a:r>
          </a:p>
          <a:p>
            <a:pPr algn="just">
              <a:lnSpc>
                <a:spcPct val="150000"/>
              </a:lnSpc>
            </a:pPr>
            <a:r>
              <a:rPr lang="fa-IR" sz="2000" dirty="0">
                <a:solidFill>
                  <a:schemeClr val="accent1">
                    <a:lumMod val="20000"/>
                    <a:lumOff val="80000"/>
                  </a:schemeClr>
                </a:solidFill>
                <a:cs typeface="Samim" panose="020B0603030804020204" pitchFamily="34" charset="0"/>
              </a:rPr>
              <a:t>ابو یحیی</a:t>
            </a:r>
            <a:r>
              <a:rPr lang="fa-IR" sz="1400" dirty="0">
                <a:solidFill>
                  <a:srgbClr val="FFFF00"/>
                </a:solidFill>
                <a:cs typeface="Samim" panose="020B0603030804020204" pitchFamily="34" charset="0"/>
              </a:rPr>
              <a:t>(به احتمال قوی حکم بن سعید حنفی،از اصحاب امیر المؤمنین علی(علیه السلام) است.(بنگرید به جامع الرواه 424/2))</a:t>
            </a:r>
            <a:r>
              <a:rPr lang="fa-IR" sz="2000" dirty="0">
                <a:solidFill>
                  <a:schemeClr val="accent1">
                    <a:lumMod val="20000"/>
                    <a:lumOff val="80000"/>
                  </a:schemeClr>
                </a:solidFill>
                <a:cs typeface="Samim" panose="020B0603030804020204" pitchFamily="34" charset="0"/>
              </a:rPr>
              <a:t> گوید: شنیدم که علی</a:t>
            </a:r>
            <a:r>
              <a:rPr lang="fa-IR" sz="1400" dirty="0">
                <a:solidFill>
                  <a:srgbClr val="FFFF00"/>
                </a:solidFill>
                <a:cs typeface="Samim" panose="020B0603030804020204" pitchFamily="34" charset="0"/>
              </a:rPr>
              <a:t>(علیه السلام)</a:t>
            </a:r>
            <a:r>
              <a:rPr lang="fa-IR" sz="2000" dirty="0">
                <a:solidFill>
                  <a:schemeClr val="accent1">
                    <a:lumMod val="20000"/>
                    <a:lumOff val="80000"/>
                  </a:schemeClr>
                </a:solidFill>
                <a:cs typeface="Samim" panose="020B0603030804020204" pitchFamily="34" charset="0"/>
              </a:rPr>
              <a:t> می گفت: ای باهلیان بشتابید و با دیگر مردم، حق خویش بگیرید. خدا گواه است که شما مرا دشمن می دارید و من هم شما را.</a:t>
            </a:r>
          </a:p>
        </p:txBody>
      </p:sp>
      <p:sp>
        <p:nvSpPr>
          <p:cNvPr id="4" name="TextBox 3"/>
          <p:cNvSpPr txBox="1"/>
          <p:nvPr/>
        </p:nvSpPr>
        <p:spPr>
          <a:xfrm>
            <a:off x="225024" y="3014275"/>
            <a:ext cx="10766323" cy="3285515"/>
          </a:xfrm>
          <a:prstGeom prst="rect">
            <a:avLst/>
          </a:prstGeom>
          <a:noFill/>
        </p:spPr>
        <p:txBody>
          <a:bodyPr wrap="square" rtlCol="1">
            <a:spAutoFit/>
          </a:bodyPr>
          <a:lstStyle/>
          <a:p>
            <a:pPr algn="just">
              <a:lnSpc>
                <a:spcPct val="150000"/>
              </a:lnSpc>
            </a:pPr>
            <a:r>
              <a:rPr lang="fa-IR" sz="2000" dirty="0">
                <a:solidFill>
                  <a:srgbClr val="00B0F0"/>
                </a:solidFill>
                <a:cs typeface="Samim" panose="020B0603030804020204" pitchFamily="34" charset="0"/>
              </a:rPr>
              <a:t>حارث بن حصیره</a:t>
            </a:r>
            <a:r>
              <a:rPr lang="fa-IR" sz="1400" dirty="0">
                <a:solidFill>
                  <a:srgbClr val="FFFF00"/>
                </a:solidFill>
                <a:cs typeface="Samim" panose="020B0603030804020204" pitchFamily="34" charset="0"/>
              </a:rPr>
              <a:t>(ابو نعمان ازدیّ کوفی. از تابعین.از امام محمد باقر(علیه السلام) و امام جعفر صادق(علیه السلام) روایت می کند(بنگرید به جامع الرواه 172/1))</a:t>
            </a:r>
            <a:r>
              <a:rPr lang="fa-IR" sz="2000" dirty="0">
                <a:solidFill>
                  <a:srgbClr val="00B0F0"/>
                </a:solidFill>
                <a:cs typeface="Samim" panose="020B0603030804020204" pitchFamily="34" charset="0"/>
              </a:rPr>
              <a:t> از یاران علی</a:t>
            </a:r>
            <a:r>
              <a:rPr lang="fa-IR" sz="1400" dirty="0">
                <a:solidFill>
                  <a:srgbClr val="FFFF00"/>
                </a:solidFill>
                <a:cs typeface="Samim" panose="020B0603030804020204" pitchFamily="34" charset="0"/>
              </a:rPr>
              <a:t>(علیه السلام)</a:t>
            </a:r>
            <a:r>
              <a:rPr lang="fa-IR" sz="2000" dirty="0">
                <a:solidFill>
                  <a:srgbClr val="00B0F0"/>
                </a:solidFill>
                <a:cs typeface="Samim" panose="020B0603030804020204" pitchFamily="34" charset="0"/>
              </a:rPr>
              <a:t> روایت می کند که علی</a:t>
            </a:r>
            <a:r>
              <a:rPr lang="fa-IR" sz="1400" dirty="0">
                <a:solidFill>
                  <a:srgbClr val="FFFF00"/>
                </a:solidFill>
                <a:cs typeface="Samim" panose="020B0603030804020204" pitchFamily="34" charset="0"/>
              </a:rPr>
              <a:t>(علیه السلام)</a:t>
            </a:r>
            <a:r>
              <a:rPr lang="fa-IR" sz="2000" dirty="0">
                <a:solidFill>
                  <a:srgbClr val="00B0F0"/>
                </a:solidFill>
                <a:cs typeface="Samim" panose="020B0603030804020204" pitchFamily="34" charset="0"/>
              </a:rPr>
              <a:t> گفت: غنّی و باهله </a:t>
            </a:r>
            <a:r>
              <a:rPr lang="fa-IR" sz="2000" dirty="0" smtClean="0">
                <a:solidFill>
                  <a:srgbClr val="00B0F0"/>
                </a:solidFill>
                <a:cs typeface="Samim" panose="020B0603030804020204" pitchFamily="34" charset="0"/>
              </a:rPr>
              <a:t>را (</a:t>
            </a:r>
            <a:r>
              <a:rPr lang="fa-IR" sz="2000" dirty="0">
                <a:solidFill>
                  <a:srgbClr val="00B0F0"/>
                </a:solidFill>
                <a:cs typeface="Samim" panose="020B0603030804020204" pitchFamily="34" charset="0"/>
              </a:rPr>
              <a:t>و قبیلۀ دیگری که نامش را برد) بخوانید تا بیایند و عطای خویش از من بستانند. سوگند به آن خداوندی که دانه را رویانید و جانداران را بیافرید،آنان را از اسلام بهره ای نیست. و من در جایگاهم در کنار حوض و در مقام محمود گواهی خواهم داد که ایشان در دنیا و آخرت دشمن من بوده اند. غنیّ را آن چنان به بازخواست کشم که باهله از بیم مدهوش شود. هرگاه جای پای استوار کنم قبیله هایی را به میان قبیله هایی بازگردانم و نسبنامۀ شصت قبیله را که در اسلام نصیبی ندارند باطل سازم</a:t>
            </a:r>
            <a:r>
              <a:rPr lang="fa-IR" sz="2000" dirty="0">
                <a:solidFill>
                  <a:srgbClr val="00B0F0"/>
                </a:solidFill>
                <a:cs typeface="Samim" panose="020B0603030804020204" pitchFamily="34" charset="0"/>
              </a:rPr>
              <a:t>. </a:t>
            </a:r>
            <a:r>
              <a:rPr lang="fa-IR" sz="2000" dirty="0">
                <a:solidFill>
                  <a:srgbClr val="FFFF00"/>
                </a:solidFill>
                <a:cs typeface="Samim" panose="020B0603030804020204" pitchFamily="34" charset="0"/>
              </a:rPr>
              <a:t>[پاورقی</a:t>
            </a:r>
            <a:r>
              <a:rPr lang="fa-IR" sz="2000" dirty="0" smtClean="0">
                <a:solidFill>
                  <a:srgbClr val="FFFF00"/>
                </a:solidFill>
                <a:cs typeface="Samim" panose="020B0603030804020204" pitchFamily="34" charset="0"/>
              </a:rPr>
              <a:t>]</a:t>
            </a:r>
            <a:endParaRPr lang="fa-IR" sz="2000" dirty="0">
              <a:solidFill>
                <a:srgbClr val="FFFF00"/>
              </a:solidFill>
              <a:cs typeface="Samim" panose="020B0603030804020204" pitchFamily="34" charset="0"/>
            </a:endParaRPr>
          </a:p>
        </p:txBody>
      </p:sp>
    </p:spTree>
    <p:extLst>
      <p:ext uri="{BB962C8B-B14F-4D97-AF65-F5344CB8AC3E}">
        <p14:creationId xmlns:p14="http://schemas.microsoft.com/office/powerpoint/2010/main" val="246958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1791</TotalTime>
  <Words>2974</Words>
  <Application>Microsoft Office PowerPoint</Application>
  <PresentationFormat>Widescreen</PresentationFormat>
  <Paragraphs>91</Paragraphs>
  <Slides>13</Slides>
  <Notes>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13</vt:i4>
      </vt:variant>
    </vt:vector>
  </HeadingPairs>
  <TitlesOfParts>
    <vt:vector size="23" baseType="lpstr">
      <vt:lpstr>Arial</vt:lpstr>
      <vt:lpstr>B Yekan</vt:lpstr>
      <vt:lpstr>Calibri</vt:lpstr>
      <vt:lpstr>Calibri Light</vt:lpstr>
      <vt:lpstr>Dima Fantasy</vt:lpstr>
      <vt:lpstr>Noor_e_Quran</vt:lpstr>
      <vt:lpstr>Samim</vt:lpstr>
      <vt:lpstr>Teshrin AR+LT Black</vt:lpstr>
      <vt:lpstr>Times New Roman</vt:lpstr>
      <vt:lpstr>Office Theme</vt:lpstr>
      <vt:lpstr>بسم الله الرحمن الرحیم</vt:lpstr>
      <vt:lpstr>کتاب الغارات</vt:lpstr>
      <vt:lpstr>کتاب الغارات</vt:lpstr>
      <vt:lpstr>کتاب الغارات</vt:lpstr>
      <vt:lpstr>کتاب الغارات</vt:lpstr>
      <vt:lpstr>کتاب الغارات</vt:lpstr>
      <vt:lpstr>کتاب الغارات</vt:lpstr>
      <vt:lpstr>کتاب الغارات</vt:lpstr>
      <vt:lpstr>کتاب الغارات</vt:lpstr>
      <vt:lpstr>کتاب الغارات</vt:lpstr>
      <vt:lpstr>نکات منتخب</vt:lpstr>
      <vt:lpstr>نکات منتخب</vt:lpstr>
      <vt:lpstr>کتاب الغارات</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کتاب الغارات</dc:title>
  <dc:subject>حکومت علوی و امام علی علیه السلام</dc:subject>
  <dc:creator>ضیاءالصالحین | ziaossalehin.ir</dc:creator>
  <cp:keywords>ضیاءالصالحین | ziaossalehin.ir;الغارات;کتاب;کتال الغارات;حکومت علوی;تشکیلات اسلامی;جامعه اسلامی;امام علی علیه السلام</cp:keywords>
  <cp:lastModifiedBy>ضیاءالصالحین | ziaossalehin.ir</cp:lastModifiedBy>
  <cp:revision>107</cp:revision>
  <dcterms:created xsi:type="dcterms:W3CDTF">2020-12-22T06:40:56Z</dcterms:created>
  <dcterms:modified xsi:type="dcterms:W3CDTF">2021-01-07T08:16:51Z</dcterms:modified>
</cp:coreProperties>
</file>