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324" r:id="rId3"/>
    <p:sldId id="257" r:id="rId4"/>
    <p:sldId id="306" r:id="rId5"/>
    <p:sldId id="325" r:id="rId6"/>
    <p:sldId id="259" r:id="rId7"/>
    <p:sldId id="260" r:id="rId8"/>
    <p:sldId id="262" r:id="rId9"/>
    <p:sldId id="296" r:id="rId10"/>
    <p:sldId id="290" r:id="rId11"/>
    <p:sldId id="291" r:id="rId12"/>
    <p:sldId id="292" r:id="rId13"/>
    <p:sldId id="293" r:id="rId14"/>
    <p:sldId id="329" r:id="rId15"/>
    <p:sldId id="294" r:id="rId16"/>
    <p:sldId id="295" r:id="rId17"/>
    <p:sldId id="326" r:id="rId18"/>
    <p:sldId id="327" r:id="rId19"/>
    <p:sldId id="312" r:id="rId20"/>
    <p:sldId id="311" r:id="rId21"/>
    <p:sldId id="263" r:id="rId22"/>
    <p:sldId id="264" r:id="rId23"/>
    <p:sldId id="265" r:id="rId24"/>
    <p:sldId id="266" r:id="rId25"/>
    <p:sldId id="305" r:id="rId26"/>
    <p:sldId id="302" r:id="rId27"/>
    <p:sldId id="268" r:id="rId28"/>
    <p:sldId id="269" r:id="rId29"/>
    <p:sldId id="270" r:id="rId30"/>
    <p:sldId id="303" r:id="rId31"/>
    <p:sldId id="271" r:id="rId32"/>
    <p:sldId id="284" r:id="rId33"/>
    <p:sldId id="309" r:id="rId34"/>
    <p:sldId id="310" r:id="rId35"/>
    <p:sldId id="273" r:id="rId36"/>
    <p:sldId id="318" r:id="rId37"/>
    <p:sldId id="319" r:id="rId38"/>
    <p:sldId id="320" r:id="rId39"/>
    <p:sldId id="321" r:id="rId40"/>
    <p:sldId id="322" r:id="rId41"/>
    <p:sldId id="283" r:id="rId42"/>
    <p:sldId id="275" r:id="rId43"/>
    <p:sldId id="313" r:id="rId44"/>
    <p:sldId id="287" r:id="rId45"/>
    <p:sldId id="277" r:id="rId46"/>
    <p:sldId id="281" r:id="rId47"/>
    <p:sldId id="282" r:id="rId48"/>
    <p:sldId id="288" r:id="rId49"/>
    <p:sldId id="328" r:id="rId50"/>
    <p:sldId id="280" r:id="rId51"/>
    <p:sldId id="323" r:id="rId52"/>
    <p:sldId id="307" r:id="rId53"/>
    <p:sldId id="314" r:id="rId54"/>
    <p:sldId id="315" r:id="rId55"/>
    <p:sldId id="316" r:id="rId56"/>
    <p:sldId id="317"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1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67" autoAdjust="0"/>
    <p:restoredTop sz="38490" autoAdjust="0"/>
  </p:normalViewPr>
  <p:slideViewPr>
    <p:cSldViewPr snapToGrid="0">
      <p:cViewPr varScale="1">
        <p:scale>
          <a:sx n="73" d="100"/>
          <a:sy n="73" d="100"/>
        </p:scale>
        <p:origin x="45" y="4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AE32DA5-57FD-41C3-BE98-780FD3CF86DC}" type="datetimeFigureOut">
              <a:rPr lang="fa-IR" smtClean="0"/>
              <a:t>29/01/1441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F4720CBB-2296-4245-BE88-CC4C5735988F}" type="slidenum">
              <a:rPr lang="fa-IR" smtClean="0"/>
              <a:t>‹#›</a:t>
            </a:fld>
            <a:endParaRPr lang="fa-IR"/>
          </a:p>
        </p:txBody>
      </p:sp>
    </p:spTree>
    <p:extLst>
      <p:ext uri="{BB962C8B-B14F-4D97-AF65-F5344CB8AC3E}">
        <p14:creationId xmlns:p14="http://schemas.microsoft.com/office/powerpoint/2010/main" val="333261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0" i="0" u="none" strike="noStrike" kern="1200" baseline="0" dirty="0">
                <a:solidFill>
                  <a:schemeClr val="tx1"/>
                </a:solidFill>
                <a:latin typeface="+mn-lt"/>
                <a:ea typeface="+mn-ea"/>
                <a:cs typeface="+mn-cs"/>
              </a:rPr>
              <a:t>در درس گذشته با مفهوم و مصداق پیام و رسانه آشنا شدید. در این درس ضمن بررسی عناصر</a:t>
            </a:r>
          </a:p>
          <a:p>
            <a:pPr algn="r" rtl="1"/>
            <a:r>
              <a:rPr lang="fa-IR" sz="1200" b="0" i="0" u="none" strike="noStrike" kern="1200" baseline="0" dirty="0">
                <a:solidFill>
                  <a:schemeClr val="tx1"/>
                </a:solidFill>
                <a:latin typeface="+mn-lt"/>
                <a:ea typeface="+mn-ea"/>
                <a:cs typeface="+mn-cs"/>
              </a:rPr>
              <a:t>تولید در یک پیام مانند نور، صوت، زاویه دوربین، زاویه دید و ... و تأثیرگذاری آن در تولید یک پیام</a:t>
            </a:r>
          </a:p>
          <a:p>
            <a:pPr algn="r" rtl="1"/>
            <a:r>
              <a:rPr lang="fa-IR" sz="1200" b="0" i="0" u="none" strike="noStrike" kern="1200" baseline="0" dirty="0">
                <a:solidFill>
                  <a:schemeClr val="tx1"/>
                </a:solidFill>
                <a:latin typeface="+mn-lt"/>
                <a:ea typeface="+mn-ea"/>
                <a:cs typeface="+mn-cs"/>
              </a:rPr>
              <a:t>مؤثر با چگونگی تحلیل تولیدات رسانه ای آشنا می شوید.</a:t>
            </a:r>
          </a:p>
          <a:p>
            <a:pPr algn="r" rtl="1"/>
            <a:endParaRPr lang="fa-IR" sz="1200" b="0" i="0" u="none" strike="noStrike" kern="1200" baseline="0" dirty="0">
              <a:solidFill>
                <a:schemeClr val="tx1"/>
              </a:solidFill>
              <a:latin typeface="+mn-lt"/>
              <a:ea typeface="+mn-ea"/>
              <a:cs typeface="+mn-cs"/>
            </a:endParaRPr>
          </a:p>
          <a:p>
            <a:pPr algn="r" rtl="1"/>
            <a:r>
              <a:rPr lang="fa-IR" sz="1200" b="0" i="0" u="none" strike="noStrike" kern="1200" baseline="0" dirty="0">
                <a:solidFill>
                  <a:schemeClr val="tx1"/>
                </a:solidFill>
                <a:latin typeface="+mn-lt"/>
                <a:ea typeface="+mn-ea"/>
                <a:cs typeface="+mn-cs"/>
              </a:rPr>
              <a:t>توضیحات عکس: دو عصر را مقایسه می کند عصر رسانه ها و قبل از پیشرفت رسانه ها</a:t>
            </a:r>
          </a:p>
          <a:p>
            <a:pPr algn="r" rtl="1"/>
            <a:r>
              <a:rPr lang="fa-IR" sz="1200" b="0" i="0" u="none" strike="noStrike" kern="1200" baseline="0" dirty="0">
                <a:solidFill>
                  <a:schemeClr val="tx1"/>
                </a:solidFill>
                <a:latin typeface="+mn-lt"/>
                <a:ea typeface="+mn-ea"/>
                <a:cs typeface="+mn-cs"/>
              </a:rPr>
              <a:t>با روی آوردن کودکان به رسانه ها! کتاب ها و مطالعه از زندگی آنها دور انداخته می شود</a:t>
            </a:r>
          </a:p>
          <a:p>
            <a:pPr algn="r" rtl="1"/>
            <a:r>
              <a:rPr lang="fa-IR" sz="1200" b="0" i="0" u="none" strike="noStrike" kern="1200" baseline="0" dirty="0">
                <a:solidFill>
                  <a:schemeClr val="tx1"/>
                </a:solidFill>
                <a:latin typeface="+mn-lt"/>
                <a:ea typeface="+mn-ea"/>
                <a:cs typeface="+mn-cs"/>
              </a:rPr>
              <a:t>- نارنجک یعنی گسترش فرهنگ خشونت ! فست فود و همبرگر نشانه فرهنگ کم تحرکی و چاقی</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1</a:t>
            </a:fld>
            <a:endParaRPr lang="fa-IR"/>
          </a:p>
        </p:txBody>
      </p:sp>
    </p:spTree>
    <p:extLst>
      <p:ext uri="{BB962C8B-B14F-4D97-AF65-F5344CB8AC3E}">
        <p14:creationId xmlns:p14="http://schemas.microsoft.com/office/powerpoint/2010/main" val="89976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در حین تماشای این نما، صدای بازی کردن بچه ها می آید. گویا کمی</a:t>
            </a:r>
            <a:r>
              <a:rPr lang="fa-IR" baseline="0" dirty="0"/>
              <a:t> آن طرفتر از این دستگاه بچه ها مشغول بازی کردن هستند و پسرک درون قاب از وسط بازی برای خرید نوشابه و تازه کردن گلو آمده است.</a:t>
            </a:r>
          </a:p>
          <a:p>
            <a:r>
              <a:rPr lang="fa-IR" baseline="0" dirty="0"/>
              <a:t>با حذف این صدا، فضای اثر بسیار متفاوت می شود و فضا تا این حد شکسته و غیررسمی نمی گردد.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12</a:t>
            </a:fld>
            <a:endParaRPr lang="en-US"/>
          </a:p>
        </p:txBody>
      </p:sp>
    </p:spTree>
    <p:extLst>
      <p:ext uri="{BB962C8B-B14F-4D97-AF65-F5344CB8AC3E}">
        <p14:creationId xmlns:p14="http://schemas.microsoft.com/office/powerpoint/2010/main" val="1585953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قاعدتا تحقیر کوکاکولا</a:t>
            </a:r>
            <a:r>
              <a:rPr lang="fa-IR" baseline="0" dirty="0"/>
              <a:t> و بالا بردن پپسی.</a:t>
            </a:r>
          </a:p>
          <a:p>
            <a:r>
              <a:rPr lang="fa-IR" baseline="0" dirty="0"/>
              <a:t>اما این تحقیر از طریق پا گذاشتن روی مبانی اخلاقی و ایجاد رقابتی ناسالم رخ داده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13</a:t>
            </a:fld>
            <a:endParaRPr lang="en-US"/>
          </a:p>
        </p:txBody>
      </p:sp>
    </p:spTree>
    <p:extLst>
      <p:ext uri="{BB962C8B-B14F-4D97-AF65-F5344CB8AC3E}">
        <p14:creationId xmlns:p14="http://schemas.microsoft.com/office/powerpoint/2010/main" val="1653228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baseline="0" dirty="0"/>
              <a:t>تبلیغ فوق را تماشا کنید و سوالات صفحات بعد را پاسخ دهید...</a:t>
            </a:r>
          </a:p>
          <a:p>
            <a:endParaRPr lang="fa-IR" baseline="0" dirty="0"/>
          </a:p>
        </p:txBody>
      </p:sp>
      <p:sp>
        <p:nvSpPr>
          <p:cNvPr id="4" name="Slide Number Placeholder 3"/>
          <p:cNvSpPr>
            <a:spLocks noGrp="1"/>
          </p:cNvSpPr>
          <p:nvPr>
            <p:ph type="sldNum" sz="quarter" idx="10"/>
          </p:nvPr>
        </p:nvSpPr>
        <p:spPr/>
        <p:txBody>
          <a:bodyPr/>
          <a:lstStyle/>
          <a:p>
            <a:fld id="{862911C2-D162-4784-8DBD-2B52EF5F866B}" type="slidenum">
              <a:rPr lang="en-US" smtClean="0"/>
              <a:t>14</a:t>
            </a:fld>
            <a:endParaRPr lang="en-US"/>
          </a:p>
        </p:txBody>
      </p:sp>
    </p:spTree>
    <p:extLst>
      <p:ext uri="{BB962C8B-B14F-4D97-AF65-F5344CB8AC3E}">
        <p14:creationId xmlns:p14="http://schemas.microsoft.com/office/powerpoint/2010/main" val="2720496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پ</a:t>
            </a:r>
            <a:r>
              <a:rPr lang="fa-IR" baseline="0" dirty="0"/>
              <a:t>س از تحلیل متن و زیرمتن، نوبت به تحلیل فرامتن پیام رسانه ای می رسد.</a:t>
            </a:r>
          </a:p>
          <a:p>
            <a:r>
              <a:rPr lang="fa-IR" baseline="0" dirty="0"/>
              <a:t>در صفحات بعد به سابقه رقابت این دو برند می پردازیم و به این بهانه وارد بحث فرامتن می شویم.</a:t>
            </a:r>
          </a:p>
        </p:txBody>
      </p:sp>
      <p:sp>
        <p:nvSpPr>
          <p:cNvPr id="4" name="Slide Number Placeholder 3"/>
          <p:cNvSpPr>
            <a:spLocks noGrp="1"/>
          </p:cNvSpPr>
          <p:nvPr>
            <p:ph type="sldNum" sz="quarter" idx="10"/>
          </p:nvPr>
        </p:nvSpPr>
        <p:spPr/>
        <p:txBody>
          <a:bodyPr/>
          <a:lstStyle/>
          <a:p>
            <a:fld id="{862911C2-D162-4784-8DBD-2B52EF5F866B}" type="slidenum">
              <a:rPr lang="en-US" smtClean="0"/>
              <a:t>15</a:t>
            </a:fld>
            <a:endParaRPr lang="en-US"/>
          </a:p>
        </p:txBody>
      </p:sp>
    </p:spTree>
    <p:extLst>
      <p:ext uri="{BB962C8B-B14F-4D97-AF65-F5344CB8AC3E}">
        <p14:creationId xmlns:p14="http://schemas.microsoft.com/office/powerpoint/2010/main" val="451027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رقابت بین این دو برند معروف نوشابه در امریکا به قدری جدی بوده که به</a:t>
            </a:r>
            <a:r>
              <a:rPr lang="fa-IR" baseline="0" dirty="0"/>
              <a:t> تبعیت از جنگ سرد نام جنگ بین این دو برند را گذاشته اند:</a:t>
            </a:r>
          </a:p>
          <a:p>
            <a:pPr algn="r" rtl="1"/>
            <a:r>
              <a:rPr lang="en-US" baseline="0" dirty="0"/>
              <a:t>Cola War</a:t>
            </a:r>
            <a:endParaRPr lang="fa-IR" baseline="0" dirty="0"/>
          </a:p>
          <a:p>
            <a:pPr algn="r" rtl="1"/>
            <a:endParaRPr lang="fa-IR" baseline="0" dirty="0"/>
          </a:p>
          <a:p>
            <a:pPr algn="r" rtl="1"/>
            <a:r>
              <a:rPr lang="fa-IR" baseline="0" dirty="0"/>
              <a:t>این بخش از تحلیل پیام بازرگانی پخش شده، تحلیل «فرامتن» پیام رسانه ای است.</a:t>
            </a:r>
          </a:p>
        </p:txBody>
      </p:sp>
      <p:sp>
        <p:nvSpPr>
          <p:cNvPr id="4" name="Slide Number Placeholder 3"/>
          <p:cNvSpPr>
            <a:spLocks noGrp="1"/>
          </p:cNvSpPr>
          <p:nvPr>
            <p:ph type="sldNum" sz="quarter" idx="10"/>
          </p:nvPr>
        </p:nvSpPr>
        <p:spPr/>
        <p:txBody>
          <a:bodyPr/>
          <a:lstStyle/>
          <a:p>
            <a:fld id="{862911C2-D162-4784-8DBD-2B52EF5F866B}" type="slidenum">
              <a:rPr lang="en-US" smtClean="0"/>
              <a:t>16</a:t>
            </a:fld>
            <a:endParaRPr lang="en-US"/>
          </a:p>
        </p:txBody>
      </p:sp>
    </p:spTree>
    <p:extLst>
      <p:ext uri="{BB962C8B-B14F-4D97-AF65-F5344CB8AC3E}">
        <p14:creationId xmlns:p14="http://schemas.microsoft.com/office/powerpoint/2010/main" val="1181833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ص13</a:t>
            </a:r>
          </a:p>
        </p:txBody>
      </p:sp>
      <p:sp>
        <p:nvSpPr>
          <p:cNvPr id="4" name="Slide Number Placeholder 3"/>
          <p:cNvSpPr>
            <a:spLocks noGrp="1"/>
          </p:cNvSpPr>
          <p:nvPr>
            <p:ph type="sldNum" sz="quarter" idx="5"/>
          </p:nvPr>
        </p:nvSpPr>
        <p:spPr/>
        <p:txBody>
          <a:bodyPr/>
          <a:lstStyle/>
          <a:p>
            <a:fld id="{F4720CBB-2296-4245-BE88-CC4C5735988F}" type="slidenum">
              <a:rPr lang="fa-IR" smtClean="0"/>
              <a:t>18</a:t>
            </a:fld>
            <a:endParaRPr lang="fa-IR"/>
          </a:p>
        </p:txBody>
      </p:sp>
    </p:spTree>
    <p:extLst>
      <p:ext uri="{BB962C8B-B14F-4D97-AF65-F5344CB8AC3E}">
        <p14:creationId xmlns:p14="http://schemas.microsoft.com/office/powerpoint/2010/main" val="1266561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20</a:t>
            </a:fld>
            <a:endParaRPr lang="fa-IR"/>
          </a:p>
        </p:txBody>
      </p:sp>
    </p:spTree>
    <p:extLst>
      <p:ext uri="{BB962C8B-B14F-4D97-AF65-F5344CB8AC3E}">
        <p14:creationId xmlns:p14="http://schemas.microsoft.com/office/powerpoint/2010/main" val="152239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تولیدات رسانه ای مثل ساندویچ همبرگر است؛ یک لایه گوشت وسط آن است، یک لایه نان روی آن و یک لایه زیرش!</a:t>
            </a:r>
          </a:p>
          <a:p>
            <a:pPr algn="r" rtl="1"/>
            <a:endParaRPr lang="fa-IR" dirty="0"/>
          </a:p>
          <a:p>
            <a:pPr algn="r" rtl="1"/>
            <a:r>
              <a:rPr lang="fa-IR" dirty="0"/>
              <a:t>متن:</a:t>
            </a:r>
          </a:p>
          <a:p>
            <a:pPr algn="r" rtl="1"/>
            <a:r>
              <a:rPr lang="fa-IR" dirty="0"/>
              <a:t>لایه میانی را که دارای</a:t>
            </a:r>
            <a:r>
              <a:rPr lang="fa-IR" baseline="0" dirty="0"/>
              <a:t> پیام آشکار و عناصر مستقیم و اصلِ تولید محسوس و محصول رسانه ای است، متن می نامند. متنها در واقع همه اطلاعات ظاهری هر پیام هستند که می توانند به صورت کلمه، تصویر، صدا، نشانه و یا هرچیز دیگری برای انتقال معنا باشند. متن در هر شعر یا ضرب المثل، دقیقا همان واژگانی است که شاعر یا نویسنده از آنها استفاده کرده است. </a:t>
            </a:r>
          </a:p>
          <a:p>
            <a:pPr algn="r" rtl="1"/>
            <a:endParaRPr lang="fa-IR" baseline="0" dirty="0"/>
          </a:p>
          <a:p>
            <a:pPr algn="r" rtl="1"/>
            <a:r>
              <a:rPr lang="fa-IR" b="1" baseline="0" dirty="0">
                <a:solidFill>
                  <a:srgbClr val="FF0000"/>
                </a:solidFill>
              </a:rPr>
              <a:t>دقت کنید که مخاطب، هنگام دیدن مجبور است از زاویۀ دیدِ دوربین ببیند. به عبارت دیگر ما هنگام مشاهدۀ برنامه های تلویزیونی از دریچۀ دوربین به جهان نگاه می کنیم و تولید کنندگان با تنظیم موقعیت خاصِ دوربین نسبت به سوژه، تلاش می کنند در نگاه ما اثر بگذارند.</a:t>
            </a:r>
          </a:p>
          <a:p>
            <a:pPr algn="r" rtl="1"/>
            <a:endParaRPr lang="fa-IR" dirty="0"/>
          </a:p>
          <a:p>
            <a:pPr algn="r" rtl="1"/>
            <a:endParaRPr lang="fa-IR" baseline="0" dirty="0"/>
          </a:p>
          <a:p>
            <a:pPr algn="r" rtl="1"/>
            <a:endParaRPr lang="fa-IR"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fa-IR" b="1" dirty="0">
                <a:solidFill>
                  <a:srgbClr val="00B0F0"/>
                </a:solidFill>
                <a:cs typeface="Yekan" panose="00000400000000000000" pitchFamily="2" charset="-78"/>
              </a:rPr>
              <a:t>متن در هر شعر یا ضرب المثل، دقیقاً همان واژگانی است که شاعر یا نویسنده از آن ها استفاده می کند.</a:t>
            </a:r>
          </a:p>
          <a:p>
            <a:pPr algn="r" rtl="1"/>
            <a:endParaRPr lang="en-US"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fa-IR" b="1" dirty="0">
                <a:solidFill>
                  <a:srgbClr val="C00000"/>
                </a:solidFill>
                <a:cs typeface="Yekan" panose="00000400000000000000" pitchFamily="2" charset="-78"/>
              </a:rPr>
              <a:t>متن یک فیلم تصاویر و حرکت ها و قالب بندی هایی است که هر مخاطبی، به وضوح آن ها را میبیند.</a:t>
            </a:r>
          </a:p>
          <a:p>
            <a:pPr algn="r" rtl="1"/>
            <a:endParaRPr lang="en-US"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fa-IR" b="1" dirty="0">
                <a:solidFill>
                  <a:srgbClr val="7030A0"/>
                </a:solidFill>
                <a:cs typeface="Yekan" panose="00000400000000000000" pitchFamily="2" charset="-78"/>
              </a:rPr>
              <a:t>متن یک فایل در شبکه های اجتماعی، مجموع تصویر متحرک، نوشته و حتی نظراتی اسن که دیگر کاربران برای آن محتوای رسانه ای ارسال کرده اند.</a:t>
            </a:r>
          </a:p>
          <a:p>
            <a:pPr algn="r" rtl="1"/>
            <a:endParaRPr lang="en-US" baseline="0" dirty="0"/>
          </a:p>
          <a:p>
            <a:pPr algn="r" rtl="1"/>
            <a:endParaRPr lang="fa-IR" baseline="0" dirty="0"/>
          </a:p>
          <a:p>
            <a:pPr algn="r" rtl="1"/>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21</a:t>
            </a:fld>
            <a:endParaRPr lang="fa-IR"/>
          </a:p>
        </p:txBody>
      </p:sp>
    </p:spTree>
    <p:extLst>
      <p:ext uri="{BB962C8B-B14F-4D97-AF65-F5344CB8AC3E}">
        <p14:creationId xmlns:p14="http://schemas.microsoft.com/office/powerpoint/2010/main" val="388905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مثال</a:t>
            </a:r>
            <a:br>
              <a:rPr lang="fa-IR" dirty="0"/>
            </a:br>
            <a:r>
              <a:rPr lang="fa-IR" dirty="0"/>
              <a:t>زیر </a:t>
            </a:r>
            <a:r>
              <a:rPr lang="fa-IR" sz="1200" b="0" i="0" u="none" strike="noStrike" kern="1200" baseline="0" dirty="0">
                <a:solidFill>
                  <a:schemeClr val="tx1"/>
                </a:solidFill>
                <a:latin typeface="+mn-lt"/>
                <a:ea typeface="+mn-ea"/>
                <a:cs typeface="+mn-cs"/>
              </a:rPr>
              <a:t>متن: پیام آشکار اين است كه فرد در غم از دست نازنینی است</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22</a:t>
            </a:fld>
            <a:endParaRPr lang="fa-IR"/>
          </a:p>
        </p:txBody>
      </p:sp>
    </p:spTree>
    <p:extLst>
      <p:ext uri="{BB962C8B-B14F-4D97-AF65-F5344CB8AC3E}">
        <p14:creationId xmlns:p14="http://schemas.microsoft.com/office/powerpoint/2010/main" val="45773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زیرمتن:</a:t>
            </a:r>
          </a:p>
          <a:p>
            <a:pPr algn="r" rtl="1"/>
            <a:r>
              <a:rPr lang="fa-IR" dirty="0"/>
              <a:t>به پیامهای پنهان و غیرمستقیمی که تولیدکنندهپ یام با بهره گیریِ هدفمند</a:t>
            </a:r>
            <a:r>
              <a:rPr lang="fa-IR" baseline="0" dirty="0"/>
              <a:t> از فنون اثرگذاری بر مخاطب (مانند استفاده از کلام، رنگ، نور، موسیقی و...) در لایه زیرین تولید رسانه ای جاسازی کرده است، زیرمتن می گویند. زیرمتن در شعر، مفهوم کنایی و اصطلاحیِ پنهانی است که شاعر، هنرمندانه و غیرمستقیم با استفاده از صنایع ادبی در درون متن، جاسازی کرده است.</a:t>
            </a:r>
          </a:p>
          <a:p>
            <a:pPr algn="r" rtl="1"/>
            <a:endParaRPr lang="fa-IR" sz="1200" b="0" i="0" u="none" strike="noStrike" kern="1200" baseline="0" dirty="0">
              <a:solidFill>
                <a:schemeClr val="tx1"/>
              </a:solidFill>
              <a:latin typeface="+mn-lt"/>
              <a:ea typeface="+mn-ea"/>
              <a:cs typeface="+mn-cs"/>
            </a:endParaRPr>
          </a:p>
          <a:p>
            <a:pPr algn="r" rtl="1"/>
            <a:endParaRPr lang="fa-IR" sz="1200" b="0" i="0" u="none" strike="noStrike" kern="1200" baseline="0" dirty="0">
              <a:solidFill>
                <a:schemeClr val="tx1"/>
              </a:solidFill>
              <a:latin typeface="+mn-lt"/>
              <a:ea typeface="+mn-ea"/>
              <a:cs typeface="+mn-cs"/>
            </a:endParaRPr>
          </a:p>
          <a:p>
            <a:pPr algn="r" rtl="1"/>
            <a:r>
              <a:rPr lang="fa-IR" sz="1200" b="0" i="0" u="none" strike="noStrike" kern="1200" baseline="0" dirty="0">
                <a:solidFill>
                  <a:schemeClr val="tx1"/>
                </a:solidFill>
                <a:latin typeface="+mn-lt"/>
                <a:ea typeface="+mn-ea"/>
                <a:cs typeface="+mn-cs"/>
              </a:rPr>
              <a:t>مثال زیرمتن:</a:t>
            </a:r>
          </a:p>
          <a:p>
            <a:pPr algn="r" rtl="1"/>
            <a:r>
              <a:rPr lang="fa-IR" sz="1200" b="0" i="0" u="none" strike="noStrike" kern="1200" baseline="0" dirty="0">
                <a:solidFill>
                  <a:schemeClr val="tx1"/>
                </a:solidFill>
                <a:latin typeface="+mn-lt"/>
                <a:ea typeface="+mn-ea"/>
                <a:cs typeface="+mn-cs"/>
              </a:rPr>
              <a:t>1-وقتی والدین می خواهند فرزندشان را از زیر متن، یعنی ملاحظۀ جیب والدین آگاه کنند. در اینجا گرانی و</a:t>
            </a:r>
          </a:p>
          <a:p>
            <a:pPr algn="r" rtl="1"/>
            <a:r>
              <a:rPr lang="fa-IR" sz="1200" b="0" i="0" u="none" strike="noStrike" kern="1200" baseline="0" dirty="0">
                <a:solidFill>
                  <a:schemeClr val="tx1"/>
                </a:solidFill>
                <a:latin typeface="+mn-lt"/>
                <a:ea typeface="+mn-ea"/>
                <a:cs typeface="+mn-cs"/>
              </a:rPr>
              <a:t>حقوق پایین، متن و درخواست ملاحظه، زیر متن است.</a:t>
            </a:r>
          </a:p>
          <a:p>
            <a:pPr algn="r" rtl="1"/>
            <a:r>
              <a:rPr lang="fa-IR" sz="1200" b="0" i="0" u="none" strike="noStrike" kern="1200" baseline="0" dirty="0">
                <a:solidFill>
                  <a:schemeClr val="tx1"/>
                </a:solidFill>
                <a:latin typeface="+mn-lt"/>
                <a:ea typeface="+mn-ea"/>
                <a:cs typeface="+mn-cs"/>
              </a:rPr>
              <a:t>2- یا وقتی تعمیر کاری برای انجام کار مراجع در تعمیر یک وسیله دائماً به کیفیت نامناسب قطعات اشاره می کند، به طور غیر مستقیم اشتباهات احتمالی خود را به کیفیت نامناسب قطعات نسبت می دهد.</a:t>
            </a:r>
          </a:p>
          <a:p>
            <a:pPr algn="r" rtl="1"/>
            <a:endParaRPr lang="fa-IR" sz="1200" b="1" i="0" u="none" strike="noStrike" kern="1200" baseline="0" dirty="0">
              <a:solidFill>
                <a:schemeClr val="tx1"/>
              </a:solidFill>
              <a:latin typeface="+mn-lt"/>
              <a:ea typeface="+mn-ea"/>
              <a:cs typeface="+mn-cs"/>
            </a:endParaRPr>
          </a:p>
          <a:p>
            <a:pPr algn="r" rtl="1"/>
            <a:r>
              <a:rPr lang="fa-IR" sz="1200" b="1" i="0" u="none" strike="noStrike" kern="1200" baseline="0" dirty="0">
                <a:solidFill>
                  <a:schemeClr val="tx1"/>
                </a:solidFill>
                <a:latin typeface="+mn-lt"/>
                <a:ea typeface="+mn-ea"/>
                <a:cs typeface="+mn-cs"/>
              </a:rPr>
              <a:t>اگرچه زیر متن ها را تولید کننده از قبل طراحی کرده، اما مخاطب معمولاً زیر متن را متعلق به خود می داند و تلاش می کند در فهم معنا، سهمی جدی داشته و صرفاً منفعل نباشد.</a:t>
            </a:r>
          </a:p>
        </p:txBody>
      </p:sp>
      <p:sp>
        <p:nvSpPr>
          <p:cNvPr id="4" name="Slide Number Placeholder 3"/>
          <p:cNvSpPr>
            <a:spLocks noGrp="1"/>
          </p:cNvSpPr>
          <p:nvPr>
            <p:ph type="sldNum" sz="quarter" idx="10"/>
          </p:nvPr>
        </p:nvSpPr>
        <p:spPr/>
        <p:txBody>
          <a:bodyPr/>
          <a:lstStyle/>
          <a:p>
            <a:fld id="{F4720CBB-2296-4245-BE88-CC4C5735988F}" type="slidenum">
              <a:rPr lang="fa-IR" smtClean="0"/>
              <a:t>23</a:t>
            </a:fld>
            <a:endParaRPr lang="fa-IR"/>
          </a:p>
        </p:txBody>
      </p:sp>
    </p:spTree>
    <p:extLst>
      <p:ext uri="{BB962C8B-B14F-4D97-AF65-F5344CB8AC3E}">
        <p14:creationId xmlns:p14="http://schemas.microsoft.com/office/powerpoint/2010/main" val="21836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0" i="0" u="none" strike="noStrike" kern="1200" baseline="0" dirty="0">
                <a:solidFill>
                  <a:schemeClr val="tx1"/>
                </a:solidFill>
                <a:latin typeface="+mn-lt"/>
                <a:ea typeface="+mn-ea"/>
                <a:cs typeface="+mn-cs"/>
              </a:rPr>
              <a:t>تلاش کنید فرص تها و چال شهای پی شروی دنیای ،» </a:t>
            </a:r>
            <a:r>
              <a:rPr lang="fa-IR" sz="1200" b="1" i="0" u="none" strike="noStrike" kern="1200" baseline="0" dirty="0">
                <a:solidFill>
                  <a:schemeClr val="tx1"/>
                </a:solidFill>
                <a:latin typeface="+mn-lt"/>
                <a:ea typeface="+mn-ea"/>
                <a:cs typeface="+mn-cs"/>
              </a:rPr>
              <a:t>پیش به سوی عصر رسان هها </a:t>
            </a:r>
            <a:r>
              <a:rPr lang="fa-IR" sz="1200" b="0" i="0" u="none" strike="noStrike" kern="1200" baseline="0" dirty="0">
                <a:solidFill>
                  <a:schemeClr val="tx1"/>
                </a:solidFill>
                <a:latin typeface="+mn-lt"/>
                <a:ea typeface="+mn-ea"/>
                <a:cs typeface="+mn-cs"/>
              </a:rPr>
              <a:t>« با دیدن فیلم</a:t>
            </a:r>
          </a:p>
          <a:p>
            <a:pPr algn="r" rtl="1"/>
            <a:r>
              <a:rPr lang="fa-IR" sz="1200" b="0" i="0" u="none" strike="noStrike" kern="1200" baseline="0" dirty="0">
                <a:solidFill>
                  <a:schemeClr val="tx1"/>
                </a:solidFill>
                <a:latin typeface="+mn-lt"/>
                <a:ea typeface="+mn-ea"/>
                <a:cs typeface="+mn-cs"/>
              </a:rPr>
              <a:t>رسانه ها را جمع بندی کنید.</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3</a:t>
            </a:fld>
            <a:endParaRPr lang="fa-IR"/>
          </a:p>
        </p:txBody>
      </p:sp>
    </p:spTree>
    <p:extLst>
      <p:ext uri="{BB962C8B-B14F-4D97-AF65-F5344CB8AC3E}">
        <p14:creationId xmlns:p14="http://schemas.microsoft.com/office/powerpoint/2010/main" val="3775207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0" i="0" u="none" strike="noStrike" kern="1200" baseline="0" dirty="0">
                <a:solidFill>
                  <a:schemeClr val="tx1"/>
                </a:solidFill>
                <a:latin typeface="+mn-lt"/>
                <a:ea typeface="+mn-ea"/>
                <a:cs typeface="+mn-cs"/>
              </a:rPr>
              <a:t>زيرمتن: اما تحلیل مصرع دوم نشان میدهد كه اين غم جدي نیست و كل بیت ي شوخی است</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24</a:t>
            </a:fld>
            <a:endParaRPr lang="fa-IR"/>
          </a:p>
        </p:txBody>
      </p:sp>
    </p:spTree>
    <p:extLst>
      <p:ext uri="{BB962C8B-B14F-4D97-AF65-F5344CB8AC3E}">
        <p14:creationId xmlns:p14="http://schemas.microsoft.com/office/powerpoint/2010/main" val="1618358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baseline="0" dirty="0"/>
              <a:t>فرامتن:</a:t>
            </a:r>
          </a:p>
          <a:p>
            <a:pPr algn="just" rtl="1"/>
            <a:r>
              <a:rPr lang="fa-IR" baseline="0" dirty="0"/>
              <a:t>به لایه بالایی، که خارج از متن و درون پیام است و شامل اوضاع محیطی، فرهنگی و عوامل بیرونی حاکم بر درک و اثرگذاری پیام است و حتی گاهی مفهوم یا هدف هر پیام را به ضد آن چیزی تبدیل می کند که مدنظر تولیدکننده اش بوده است فرامتن می گویند.</a:t>
            </a:r>
          </a:p>
          <a:p>
            <a:pPr algn="just" rtl="1"/>
            <a:endParaRPr lang="fa-IR" baseline="0" dirty="0"/>
          </a:p>
          <a:p>
            <a:pPr algn="just" rtl="1"/>
            <a:endParaRPr lang="fa-IR" baseline="0" dirty="0"/>
          </a:p>
          <a:p>
            <a:pPr algn="just" rtl="1"/>
            <a:endParaRPr lang="fa-IR" sz="1200" b="0" i="0" u="none" strike="noStrike" kern="1200" baseline="0" dirty="0">
              <a:solidFill>
                <a:schemeClr val="tx1"/>
              </a:solidFill>
              <a:latin typeface="+mn-lt"/>
              <a:ea typeface="+mn-ea"/>
              <a:cs typeface="+mn-cs"/>
            </a:endParaRPr>
          </a:p>
          <a:p>
            <a:pPr algn="just" rtl="1"/>
            <a:endParaRPr lang="fa-IR"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4720CBB-2296-4245-BE88-CC4C5735988F}" type="slidenum">
              <a:rPr lang="fa-IR" smtClean="0"/>
              <a:t>25</a:t>
            </a:fld>
            <a:endParaRPr lang="fa-IR"/>
          </a:p>
        </p:txBody>
      </p:sp>
    </p:spTree>
    <p:extLst>
      <p:ext uri="{BB962C8B-B14F-4D97-AF65-F5344CB8AC3E}">
        <p14:creationId xmlns:p14="http://schemas.microsoft.com/office/powerpoint/2010/main" val="4110971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0" i="0" u="none" strike="noStrike" kern="1200" baseline="0" dirty="0">
                <a:solidFill>
                  <a:schemeClr val="tx1"/>
                </a:solidFill>
                <a:latin typeface="+mn-lt"/>
                <a:ea typeface="+mn-ea"/>
                <a:cs typeface="+mn-cs"/>
              </a:rPr>
              <a:t>مثال:</a:t>
            </a:r>
          </a:p>
          <a:p>
            <a:pPr algn="r" rtl="1"/>
            <a:r>
              <a:rPr lang="fa-IR" sz="1200" b="0" i="0" u="none" strike="noStrike" kern="1200" baseline="0" dirty="0">
                <a:solidFill>
                  <a:schemeClr val="tx1"/>
                </a:solidFill>
                <a:latin typeface="+mn-lt"/>
                <a:ea typeface="+mn-ea"/>
                <a:cs typeface="+mn-cs"/>
              </a:rPr>
              <a:t>این تصویر پوستر تبلیغاتی یکمحصول غذایی در ایام کریسمس را نشان می دهد. سس قرار گرفته روی قاشق شبیه چهرۀبابانوئل طراحی شده است. در طراحی این تبلیغ سعی شدهاز عناصر بصری آشنا برای جامعه مورد نظر استفاده شود. اما به طور حتم این  فرامتن: تبلیغ برای مردم کشور ما و بسیاری از کشورهای دیگر این معنا را انتقال نمی دهد.</a:t>
            </a:r>
            <a:endParaRPr lang="fa-IR" b="0" dirty="0"/>
          </a:p>
        </p:txBody>
      </p:sp>
      <p:sp>
        <p:nvSpPr>
          <p:cNvPr id="4" name="Slide Number Placeholder 3"/>
          <p:cNvSpPr>
            <a:spLocks noGrp="1"/>
          </p:cNvSpPr>
          <p:nvPr>
            <p:ph type="sldNum" sz="quarter" idx="10"/>
          </p:nvPr>
        </p:nvSpPr>
        <p:spPr/>
        <p:txBody>
          <a:bodyPr/>
          <a:lstStyle/>
          <a:p>
            <a:fld id="{F4720CBB-2296-4245-BE88-CC4C5735988F}" type="slidenum">
              <a:rPr lang="fa-IR" smtClean="0"/>
              <a:t>26</a:t>
            </a:fld>
            <a:endParaRPr lang="fa-IR"/>
          </a:p>
        </p:txBody>
      </p:sp>
    </p:spTree>
    <p:extLst>
      <p:ext uri="{BB962C8B-B14F-4D97-AF65-F5344CB8AC3E}">
        <p14:creationId xmlns:p14="http://schemas.microsoft.com/office/powerpoint/2010/main" val="2407122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0" i="0" u="none" strike="noStrike" kern="1200" baseline="0" dirty="0">
                <a:solidFill>
                  <a:schemeClr val="tx1"/>
                </a:solidFill>
                <a:latin typeface="+mn-lt"/>
                <a:ea typeface="+mn-ea"/>
                <a:cs typeface="+mn-cs"/>
              </a:rPr>
              <a:t>فرامتن: كسانی كه با نرمافزار وُرد و مفيوم فونت بینازنین آشنايی ندارند دركی درستی از مفييوم بیيت</a:t>
            </a:r>
          </a:p>
          <a:p>
            <a:pPr algn="r" rtl="1"/>
            <a:r>
              <a:rPr lang="fa-IR" sz="1200" b="0" i="0" u="none" strike="noStrike" kern="1200" baseline="0" dirty="0">
                <a:solidFill>
                  <a:schemeClr val="tx1"/>
                </a:solidFill>
                <a:latin typeface="+mn-lt"/>
                <a:ea typeface="+mn-ea"/>
                <a:cs typeface="+mn-cs"/>
              </a:rPr>
              <a:t>نخواهند داشت</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27</a:t>
            </a:fld>
            <a:endParaRPr lang="fa-IR"/>
          </a:p>
        </p:txBody>
      </p:sp>
    </p:spTree>
    <p:extLst>
      <p:ext uri="{BB962C8B-B14F-4D97-AF65-F5344CB8AC3E}">
        <p14:creationId xmlns:p14="http://schemas.microsoft.com/office/powerpoint/2010/main" val="3885689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fa-IR" dirty="0"/>
          </a:p>
          <a:p>
            <a:pPr algn="r"/>
            <a:r>
              <a:rPr lang="fa-IR" dirty="0"/>
              <a:t>هنگامی که شرکت جنرال موتورز امریکا برای اوّلین بار اتومبیل شورلت "نوا"  به امریکای جنوبی معرفی کرد آگته نبود که واژه </a:t>
            </a:r>
            <a:r>
              <a:rPr lang="en-US" dirty="0"/>
              <a:t>No </a:t>
            </a:r>
            <a:r>
              <a:rPr lang="en-US" dirty="0" err="1"/>
              <a:t>Va</a:t>
            </a:r>
            <a:r>
              <a:rPr lang="en-US" dirty="0"/>
              <a:t> </a:t>
            </a:r>
            <a:r>
              <a:rPr lang="fa-IR" dirty="0"/>
              <a:t>در زیان این قسمت قاره امریکا به معنای وسیله ای است که راه نمی رود، این شرکت خودروسازی در اقدامی سرع نام این محصول را در بازار به "کاراییب" تغییر داد.</a:t>
            </a:r>
          </a:p>
          <a:p>
            <a:pPr algn="r"/>
            <a:endParaRPr lang="fa-IR" dirty="0"/>
          </a:p>
          <a:p>
            <a:pPr algn="r"/>
            <a:endParaRPr lang="fa-IR" dirty="0"/>
          </a:p>
          <a:p>
            <a:pPr algn="r"/>
            <a:r>
              <a:rPr lang="fa-IR" dirty="0"/>
              <a:t>نوا: وسیله ای که راه نمیرود.</a:t>
            </a:r>
            <a:r>
              <a:rPr lang="en-US" dirty="0"/>
              <a:t> </a:t>
            </a:r>
            <a:r>
              <a:rPr lang="fa-IR" dirty="0"/>
              <a:t>مثال فرامتن</a:t>
            </a:r>
          </a:p>
          <a:p>
            <a:pPr algn="r"/>
            <a:endParaRPr lang="fa-IR" dirty="0"/>
          </a:p>
          <a:p>
            <a:pPr algn="r"/>
            <a:endParaRPr lang="fa-IR" dirty="0"/>
          </a:p>
          <a:p>
            <a:pPr algn="r"/>
            <a:r>
              <a:rPr lang="fa-IR" sz="1200" b="1" i="0" kern="1200" dirty="0">
                <a:solidFill>
                  <a:schemeClr val="tx1"/>
                </a:solidFill>
                <a:effectLst/>
                <a:latin typeface="+mn-lt"/>
                <a:ea typeface="+mn-ea"/>
                <a:cs typeface="+mn-cs"/>
              </a:rPr>
              <a:t>شِورولِت</a:t>
            </a:r>
            <a:endParaRPr lang="fa-IR" dirty="0"/>
          </a:p>
          <a:p>
            <a:pPr algn="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28</a:t>
            </a:fld>
            <a:endParaRPr lang="fa-IR"/>
          </a:p>
        </p:txBody>
      </p:sp>
    </p:spTree>
    <p:extLst>
      <p:ext uri="{BB962C8B-B14F-4D97-AF65-F5344CB8AC3E}">
        <p14:creationId xmlns:p14="http://schemas.microsoft.com/office/powerpoint/2010/main" val="1250311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الموت (مثال فرامتن)</a:t>
            </a:r>
          </a:p>
          <a:p>
            <a:pPr algn="r" rtl="1"/>
            <a:endParaRPr lang="fa-IR" dirty="0"/>
          </a:p>
          <a:p>
            <a:pPr algn="r" rtl="1"/>
            <a:r>
              <a:rPr lang="fa-IR" dirty="0"/>
              <a:t>فرامتن</a:t>
            </a:r>
          </a:p>
        </p:txBody>
      </p:sp>
      <p:sp>
        <p:nvSpPr>
          <p:cNvPr id="4" name="Slide Number Placeholder 3"/>
          <p:cNvSpPr>
            <a:spLocks noGrp="1"/>
          </p:cNvSpPr>
          <p:nvPr>
            <p:ph type="sldNum" sz="quarter" idx="10"/>
          </p:nvPr>
        </p:nvSpPr>
        <p:spPr/>
        <p:txBody>
          <a:bodyPr/>
          <a:lstStyle/>
          <a:p>
            <a:fld id="{F4720CBB-2296-4245-BE88-CC4C5735988F}" type="slidenum">
              <a:rPr lang="fa-IR" smtClean="0"/>
              <a:t>29</a:t>
            </a:fld>
            <a:endParaRPr lang="fa-IR"/>
          </a:p>
        </p:txBody>
      </p:sp>
    </p:spTree>
    <p:extLst>
      <p:ext uri="{BB962C8B-B14F-4D97-AF65-F5344CB8AC3E}">
        <p14:creationId xmlns:p14="http://schemas.microsoft.com/office/powerpoint/2010/main" val="4180297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مثال فرامتنی:</a:t>
            </a:r>
            <a:br>
              <a:rPr lang="fa-IR" dirty="0"/>
            </a:br>
            <a:r>
              <a:rPr lang="fa-IR" sz="1200" b="0" i="0" u="none" strike="noStrike" kern="1200" baseline="0" dirty="0">
                <a:solidFill>
                  <a:schemeClr val="tx1"/>
                </a:solidFill>
                <a:latin typeface="+mn-lt"/>
                <a:ea typeface="+mn-ea"/>
                <a:cs typeface="+mn-cs"/>
              </a:rPr>
              <a:t>الفبای نگارشی در برخی از کشورها بر خلاف نگارش فارسی از چپ به راست است و مردم</a:t>
            </a:r>
          </a:p>
          <a:p>
            <a:pPr algn="r" rtl="1"/>
            <a:r>
              <a:rPr lang="fa-IR" sz="1200" b="0" i="0" u="none" strike="noStrike" kern="1200" baseline="0" dirty="0">
                <a:solidFill>
                  <a:schemeClr val="tx1"/>
                </a:solidFill>
                <a:latin typeface="+mn-lt"/>
                <a:ea typeface="+mn-ea"/>
                <a:cs typeface="+mn-cs"/>
              </a:rPr>
              <a:t>عادت دارند تصویر سمت چپ را مقدم بر تصویر سمت راست فرض کنند. این مسئله در</a:t>
            </a:r>
          </a:p>
          <a:p>
            <a:pPr algn="r" rtl="1"/>
            <a:r>
              <a:rPr lang="fa-IR" sz="1200" b="0" i="0" u="none" strike="noStrike" kern="1200" baseline="0" dirty="0">
                <a:solidFill>
                  <a:schemeClr val="tx1"/>
                </a:solidFill>
                <a:latin typeface="+mn-lt"/>
                <a:ea typeface="+mn-ea"/>
                <a:cs typeface="+mn-cs"/>
              </a:rPr>
              <a:t>تبلیغات تصویری که می خواهند مراحل تغییر یا تکامل را نشان دهند، بارها مشکل آفرین</a:t>
            </a:r>
          </a:p>
          <a:p>
            <a:pPr algn="r" rtl="1"/>
            <a:r>
              <a:rPr lang="fa-IR" sz="1200" b="0" i="0" u="none" strike="noStrike" kern="1200" baseline="0" dirty="0">
                <a:solidFill>
                  <a:schemeClr val="tx1"/>
                </a:solidFill>
                <a:latin typeface="+mn-lt"/>
                <a:ea typeface="+mn-ea"/>
                <a:cs typeface="+mn-cs"/>
              </a:rPr>
              <a:t>بوده و به ضد خودش بدل شده است.</a:t>
            </a:r>
          </a:p>
          <a:p>
            <a:pPr algn="r" rtl="1"/>
            <a:endParaRPr lang="fa-IR" sz="1200" b="0" i="0" u="none" strike="noStrike" kern="1200" baseline="0" dirty="0">
              <a:solidFill>
                <a:schemeClr val="tx1"/>
              </a:solidFill>
              <a:latin typeface="+mn-lt"/>
              <a:ea typeface="+mn-ea"/>
              <a:cs typeface="+mn-cs"/>
            </a:endParaRPr>
          </a:p>
          <a:p>
            <a:pPr algn="r" rtl="1"/>
            <a:r>
              <a:rPr lang="fa-IR" sz="1200" b="1" i="0" u="none" strike="noStrike" kern="1200" baseline="0" dirty="0">
                <a:solidFill>
                  <a:schemeClr val="tx1"/>
                </a:solidFill>
                <a:latin typeface="+mn-lt"/>
                <a:ea typeface="+mn-ea"/>
                <a:cs typeface="+mn-cs"/>
              </a:rPr>
              <a:t>متن: </a:t>
            </a:r>
            <a:r>
              <a:rPr lang="fa-IR" sz="1200" b="0" i="0" u="none" strike="noStrike" kern="1200" baseline="0" dirty="0">
                <a:solidFill>
                  <a:schemeClr val="tx1"/>
                </a:solidFill>
                <a:latin typeface="+mn-lt"/>
                <a:ea typeface="+mn-ea"/>
                <a:cs typeface="+mn-cs"/>
              </a:rPr>
              <a:t>تبلیغ نوشابه کوکاکولا</a:t>
            </a:r>
          </a:p>
          <a:p>
            <a:pPr algn="r" rtl="1"/>
            <a:endParaRPr lang="fa-IR" sz="1200" b="0" i="0" u="none" strike="noStrike" kern="1200" baseline="0" dirty="0">
              <a:solidFill>
                <a:schemeClr val="tx1"/>
              </a:solidFill>
              <a:latin typeface="+mn-lt"/>
              <a:ea typeface="+mn-ea"/>
              <a:cs typeface="+mn-cs"/>
            </a:endParaRPr>
          </a:p>
          <a:p>
            <a:pPr algn="r" rtl="1"/>
            <a:r>
              <a:rPr lang="fa-IR" sz="1200" b="1" i="0" u="none" strike="noStrike" kern="1200" baseline="0" dirty="0">
                <a:solidFill>
                  <a:schemeClr val="tx1"/>
                </a:solidFill>
                <a:latin typeface="+mn-lt"/>
                <a:ea typeface="+mn-ea"/>
                <a:cs typeface="+mn-cs"/>
              </a:rPr>
              <a:t>زیرمتن: </a:t>
            </a:r>
            <a:r>
              <a:rPr lang="fa-IR" sz="1200" b="0" i="0" u="none" strike="noStrike" kern="1200" baseline="0" dirty="0">
                <a:solidFill>
                  <a:schemeClr val="tx1"/>
                </a:solidFill>
                <a:latin typeface="+mn-lt"/>
                <a:ea typeface="+mn-ea"/>
                <a:cs typeface="+mn-cs"/>
              </a:rPr>
              <a:t>اینکه فرددریک بیابان خشک وبرهوت، بی حال افتاده ووقتی که نوشابه رومیخوره سرحال میشود وشروع به دویدن می کندوفضای اطرافش هم زیباتر می شود)یه جورایی در پیام پنهانش این فکرروالقا می کتد که این نوشیدنی، همه چیزرا بهتر می کند(//// در واقع در طول فیلمهایی که قهرمان داستان در یک بیابان بی آب وعلف گرفتار شده یا در اثر سقوط هواپیما گم شده واز تشنگی در حال هلاک شدن هست بصورت سریع ودریک ثانیه تبلیغ یک نفر درحال خوردن کوکا یا پپسی را نشان می دادند وبعدا ادامه فیلم را میذاشتن که قهرمان فیلم از حال رفته ...همین تبلیغ سریع باعث می شد تماشاچیان ناخوداگاه احساس تشنگی کنندوبرای خرید کوکا به بوفه های</a:t>
            </a:r>
          </a:p>
          <a:p>
            <a:pPr algn="r" rtl="1"/>
            <a:r>
              <a:rPr lang="fa-IR" sz="1200" b="0" i="0" u="none" strike="noStrike" kern="1200" baseline="0" dirty="0">
                <a:solidFill>
                  <a:schemeClr val="tx1"/>
                </a:solidFill>
                <a:latin typeface="+mn-lt"/>
                <a:ea typeface="+mn-ea"/>
                <a:cs typeface="+mn-cs"/>
              </a:rPr>
              <a:t>خرید هجوم ببرند این از تبلیغ های موفق نوشابه بوده.</a:t>
            </a:r>
          </a:p>
          <a:p>
            <a:pPr algn="r" rtl="1"/>
            <a:endParaRPr lang="fa-IR" sz="1200" b="0" i="0" u="none" strike="noStrike" kern="1200" baseline="0" dirty="0">
              <a:solidFill>
                <a:schemeClr val="tx1"/>
              </a:solidFill>
              <a:latin typeface="+mn-lt"/>
              <a:ea typeface="+mn-ea"/>
              <a:cs typeface="+mn-cs"/>
            </a:endParaRPr>
          </a:p>
          <a:p>
            <a:pPr algn="r" rtl="1"/>
            <a:r>
              <a:rPr lang="fa-IR" sz="1200" b="1" i="0" u="none" strike="noStrike" kern="1200" baseline="0" dirty="0">
                <a:solidFill>
                  <a:schemeClr val="tx1"/>
                </a:solidFill>
                <a:latin typeface="+mn-lt"/>
                <a:ea typeface="+mn-ea"/>
                <a:cs typeface="+mn-cs"/>
              </a:rPr>
              <a:t>فرامتن: </a:t>
            </a:r>
            <a:r>
              <a:rPr lang="fa-IR" sz="1200" b="0" i="0" u="none" strike="noStrike" kern="1200" baseline="0" dirty="0">
                <a:solidFill>
                  <a:schemeClr val="tx1"/>
                </a:solidFill>
                <a:latin typeface="+mn-lt"/>
                <a:ea typeface="+mn-ea"/>
                <a:cs typeface="+mn-cs"/>
              </a:rPr>
              <a:t>این عکس از نظر افرادی که ازچپ به راست می خوانند)انگلیسی وآلمانی و....(معنیش با یک فارسی وعربی زبان که ازراست می</a:t>
            </a:r>
          </a:p>
          <a:p>
            <a:pPr algn="r" rtl="1"/>
            <a:r>
              <a:rPr lang="fa-IR" sz="1200" b="0" i="0" u="none" strike="noStrike" kern="1200" baseline="0" dirty="0">
                <a:solidFill>
                  <a:schemeClr val="tx1"/>
                </a:solidFill>
                <a:latin typeface="+mn-lt"/>
                <a:ea typeface="+mn-ea"/>
                <a:cs typeface="+mn-cs"/>
              </a:rPr>
              <a:t>نویسند ومی خوانند دو مفهوم کاملاً متضاد دارد واگراین تبلیغ رو درکشورهای عربی نشان بدهیم این معنی روبه ذهن میاورد که باخوردن</a:t>
            </a:r>
          </a:p>
          <a:p>
            <a:pPr algn="r" rtl="1"/>
            <a:r>
              <a:rPr lang="fa-IR" sz="1200" b="0" i="0" u="none" strike="noStrike" kern="1200" baseline="0" dirty="0">
                <a:solidFill>
                  <a:schemeClr val="tx1"/>
                </a:solidFill>
                <a:latin typeface="+mn-lt"/>
                <a:ea typeface="+mn-ea"/>
                <a:cs typeface="+mn-cs"/>
              </a:rPr>
              <a:t>این نوشیدنی از حال می رویم//// آیا این پیام در کشورهای سردسیر مانند قطب می تواند موفق باشد؟ طبیعتاً خیر</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30</a:t>
            </a:fld>
            <a:endParaRPr lang="fa-IR"/>
          </a:p>
        </p:txBody>
      </p:sp>
    </p:spTree>
    <p:extLst>
      <p:ext uri="{BB962C8B-B14F-4D97-AF65-F5344CB8AC3E}">
        <p14:creationId xmlns:p14="http://schemas.microsoft.com/office/powerpoint/2010/main" val="1801793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شغل دروغین</a:t>
            </a:r>
          </a:p>
          <a:p>
            <a:pPr algn="r" rtl="1"/>
            <a:endParaRPr lang="fa-IR" dirty="0"/>
          </a:p>
          <a:p>
            <a:pPr algn="r" rtl="1"/>
            <a:r>
              <a:rPr lang="fa-IR" sz="1200" b="0" i="0" u="none" strike="noStrike" kern="1200" baseline="0" dirty="0">
                <a:solidFill>
                  <a:schemeClr val="tx1"/>
                </a:solidFill>
                <a:latin typeface="+mn-lt"/>
                <a:ea typeface="+mn-ea"/>
                <a:cs typeface="+mn-cs"/>
              </a:rPr>
              <a:t>اين فیلم اگر چه در ظاهر دربارة زحمات مادران است اميا در نياييت بيه تبلیي يي</a:t>
            </a:r>
          </a:p>
          <a:p>
            <a:pPr algn="r" rtl="1"/>
            <a:r>
              <a:rPr lang="fa-IR" sz="1200" b="0" i="0" u="none" strike="noStrike" kern="1200" baseline="0" dirty="0">
                <a:solidFill>
                  <a:schemeClr val="tx1"/>
                </a:solidFill>
                <a:latin typeface="+mn-lt"/>
                <a:ea typeface="+mn-ea"/>
                <a:cs typeface="+mn-cs"/>
              </a:rPr>
              <a:t>كارت تبري براي مادران ختم میشود</a:t>
            </a:r>
            <a:br>
              <a:rPr lang="fa-IR" sz="1200" b="0" i="0" u="none" strike="noStrike" kern="1200" baseline="0" dirty="0">
                <a:solidFill>
                  <a:schemeClr val="tx1"/>
                </a:solidFill>
                <a:latin typeface="+mn-lt"/>
                <a:ea typeface="+mn-ea"/>
                <a:cs typeface="+mn-cs"/>
              </a:rPr>
            </a:br>
            <a:endParaRPr lang="fa-IR" sz="1200" b="0" i="0" u="none" strike="noStrike" kern="1200" baseline="0" dirty="0">
              <a:solidFill>
                <a:schemeClr val="tx1"/>
              </a:solidFill>
              <a:latin typeface="+mn-lt"/>
              <a:ea typeface="+mn-ea"/>
              <a:cs typeface="+mn-cs"/>
            </a:endParaRPr>
          </a:p>
          <a:p>
            <a:pPr algn="r" rtl="1"/>
            <a:r>
              <a:rPr lang="fa-IR" sz="1200" b="0" i="0" u="none" strike="noStrike" kern="1200" baseline="0" dirty="0">
                <a:solidFill>
                  <a:schemeClr val="tx1"/>
                </a:solidFill>
                <a:latin typeface="+mn-lt"/>
                <a:ea typeface="+mn-ea"/>
                <a:cs typeface="+mn-cs"/>
              </a:rPr>
              <a:t>متن: دیالوگ ها،  جملات و پیام های آشکار، تصاویر، نور و... که واضح دریافت میکنیم.</a:t>
            </a:r>
          </a:p>
          <a:p>
            <a:pPr algn="r" rtl="1"/>
            <a:r>
              <a:rPr lang="fa-IR" sz="1200" b="0" i="0" u="none" strike="noStrike" kern="1200" baseline="0" dirty="0">
                <a:solidFill>
                  <a:schemeClr val="tx1"/>
                </a:solidFill>
                <a:latin typeface="+mn-lt"/>
                <a:ea typeface="+mn-ea"/>
                <a:cs typeface="+mn-cs"/>
              </a:rPr>
              <a:t>زیر متن: اهمیت دادن به نقش مادر و توجه نمودن به سختی های نقش مادری و ...</a:t>
            </a:r>
          </a:p>
          <a:p>
            <a:pPr algn="r" rtl="1"/>
            <a:r>
              <a:rPr lang="fa-IR" sz="1200" b="0" i="0" u="none" strike="noStrike" kern="1200" baseline="0" dirty="0">
                <a:solidFill>
                  <a:schemeClr val="tx1"/>
                </a:solidFill>
                <a:latin typeface="+mn-lt"/>
                <a:ea typeface="+mn-ea"/>
                <a:cs typeface="+mn-cs"/>
              </a:rPr>
              <a:t>فرامتن: بسته به شرایط فرهنگی مخاطبین اهمیت نقش مادر متفاوت برداشت میشه.</a:t>
            </a:r>
          </a:p>
          <a:p>
            <a:pPr algn="r" rtl="1"/>
            <a:r>
              <a:rPr lang="fa-IR" sz="1200" b="0" i="0" u="none" strike="noStrike" kern="1200" baseline="0" dirty="0">
                <a:solidFill>
                  <a:schemeClr val="tx1"/>
                </a:solidFill>
                <a:latin typeface="+mn-lt"/>
                <a:ea typeface="+mn-ea"/>
                <a:cs typeface="+mn-cs"/>
              </a:rPr>
              <a:t>به نظر من جوامع یا مخاطبانی که فعالیت های خانه تقسیم کار شده یا خدمتکار دارند و مادر مشغله های بیرون بیشتر از پدر دارد برداشت متفاوت میکند.د</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31</a:t>
            </a:fld>
            <a:endParaRPr lang="fa-IR"/>
          </a:p>
        </p:txBody>
      </p:sp>
    </p:spTree>
    <p:extLst>
      <p:ext uri="{BB962C8B-B14F-4D97-AF65-F5344CB8AC3E}">
        <p14:creationId xmlns:p14="http://schemas.microsoft.com/office/powerpoint/2010/main" val="2464019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متن» خود شعر: از ظاهر افراد در مورد باطنشون قضاوت نکنیم</a:t>
            </a:r>
            <a:br>
              <a:rPr lang="fa-IR" dirty="0"/>
            </a:br>
            <a:r>
              <a:rPr lang="fa-IR" dirty="0"/>
              <a:t>زیرمتن: همه چیز خوب نیست اما از بیرون مردم به نظرشان همه چیز را خوب مبینند.</a:t>
            </a:r>
          </a:p>
          <a:p>
            <a:pPr algn="r" rtl="1"/>
            <a:endParaRPr lang="fa-IR" dirty="0"/>
          </a:p>
          <a:p>
            <a:pPr algn="r" rtl="1"/>
            <a:r>
              <a:rPr lang="fa-IR" dirty="0"/>
              <a:t>فرامتن: کشور، جهان با اشاره به یک شرکت</a:t>
            </a:r>
          </a:p>
        </p:txBody>
      </p:sp>
      <p:sp>
        <p:nvSpPr>
          <p:cNvPr id="4" name="Slide Number Placeholder 3"/>
          <p:cNvSpPr>
            <a:spLocks noGrp="1"/>
          </p:cNvSpPr>
          <p:nvPr>
            <p:ph type="sldNum" sz="quarter" idx="10"/>
          </p:nvPr>
        </p:nvSpPr>
        <p:spPr/>
        <p:txBody>
          <a:bodyPr/>
          <a:lstStyle/>
          <a:p>
            <a:fld id="{F4720CBB-2296-4245-BE88-CC4C5735988F}" type="slidenum">
              <a:rPr lang="fa-IR" smtClean="0"/>
              <a:t>32</a:t>
            </a:fld>
            <a:endParaRPr lang="fa-IR"/>
          </a:p>
        </p:txBody>
      </p:sp>
    </p:spTree>
    <p:extLst>
      <p:ext uri="{BB962C8B-B14F-4D97-AF65-F5344CB8AC3E}">
        <p14:creationId xmlns:p14="http://schemas.microsoft.com/office/powerpoint/2010/main" val="150537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متن: خود کلمات شعر (بااستفاده ازفن نغمه حروف یه شعرگفته شده )</a:t>
            </a:r>
          </a:p>
          <a:p>
            <a:pPr algn="r" rtl="1"/>
            <a:endParaRPr lang="fa-IR" dirty="0"/>
          </a:p>
          <a:p>
            <a:pPr algn="r" rtl="1"/>
            <a:r>
              <a:rPr lang="fa-IR" dirty="0"/>
              <a:t>زیرمتن: کنایه ازتحویل نگرفتن یارهست</a:t>
            </a:r>
          </a:p>
          <a:p>
            <a:pPr algn="r" rtl="1"/>
            <a:endParaRPr lang="fa-IR" dirty="0"/>
          </a:p>
          <a:p>
            <a:pPr algn="r" rtl="1"/>
            <a:r>
              <a:rPr lang="fa-IR" dirty="0"/>
              <a:t>فرامتن: کسی که فارسی بلدنیست متوجه مفهوم شعرنمیشه یااینکه برای فردیکه عاشق یارخودشه وبه هرترفندی سعی میکنه خودشوبه معشوقه اش برسونه این شعرکاربردی ند</a:t>
            </a:r>
          </a:p>
        </p:txBody>
      </p:sp>
      <p:sp>
        <p:nvSpPr>
          <p:cNvPr id="4" name="Slide Number Placeholder 3"/>
          <p:cNvSpPr>
            <a:spLocks noGrp="1"/>
          </p:cNvSpPr>
          <p:nvPr>
            <p:ph type="sldNum" sz="quarter" idx="10"/>
          </p:nvPr>
        </p:nvSpPr>
        <p:spPr/>
        <p:txBody>
          <a:bodyPr/>
          <a:lstStyle/>
          <a:p>
            <a:fld id="{F4720CBB-2296-4245-BE88-CC4C5735988F}" type="slidenum">
              <a:rPr lang="fa-IR" smtClean="0"/>
              <a:t>33</a:t>
            </a:fld>
            <a:endParaRPr lang="fa-IR"/>
          </a:p>
        </p:txBody>
      </p:sp>
    </p:spTree>
    <p:extLst>
      <p:ext uri="{BB962C8B-B14F-4D97-AF65-F5344CB8AC3E}">
        <p14:creationId xmlns:p14="http://schemas.microsoft.com/office/powerpoint/2010/main" val="3324228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سوالات را ابتدا بخوانید و سپس فیلم را میبینیم</a:t>
            </a:r>
          </a:p>
        </p:txBody>
      </p:sp>
      <p:sp>
        <p:nvSpPr>
          <p:cNvPr id="4" name="Slide Number Placeholder 3"/>
          <p:cNvSpPr>
            <a:spLocks noGrp="1"/>
          </p:cNvSpPr>
          <p:nvPr>
            <p:ph type="sldNum" sz="quarter" idx="10"/>
          </p:nvPr>
        </p:nvSpPr>
        <p:spPr/>
        <p:txBody>
          <a:bodyPr/>
          <a:lstStyle/>
          <a:p>
            <a:fld id="{F4720CBB-2296-4245-BE88-CC4C5735988F}" type="slidenum">
              <a:rPr lang="fa-IR" smtClean="0"/>
              <a:t>4</a:t>
            </a:fld>
            <a:endParaRPr lang="fa-IR"/>
          </a:p>
        </p:txBody>
      </p:sp>
    </p:spTree>
    <p:extLst>
      <p:ext uri="{BB962C8B-B14F-4D97-AF65-F5344CB8AC3E}">
        <p14:creationId xmlns:p14="http://schemas.microsoft.com/office/powerpoint/2010/main" val="1432206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متن: حروف کلمات</a:t>
            </a:r>
          </a:p>
          <a:p>
            <a:pPr algn="r" rtl="1"/>
            <a:endParaRPr lang="fa-IR" dirty="0"/>
          </a:p>
          <a:p>
            <a:pPr algn="r" rtl="1"/>
            <a:r>
              <a:rPr lang="fa-IR" dirty="0"/>
              <a:t>زیرمتن: هر حرفی رو نباید حقیقت دانست. ساده نبودن. زود باور نبودن. روز اعتماد نکردن</a:t>
            </a:r>
          </a:p>
          <a:p>
            <a:pPr algn="r" rtl="1"/>
            <a:endParaRPr lang="fa-IR" dirty="0"/>
          </a:p>
          <a:p>
            <a:pPr algn="r" rtl="1"/>
            <a:r>
              <a:rPr lang="fa-IR" dirty="0"/>
              <a:t>فرامتن: این عبارت در فرهنگایی که دروغ رواج نداره بی معناست</a:t>
            </a:r>
          </a:p>
        </p:txBody>
      </p:sp>
      <p:sp>
        <p:nvSpPr>
          <p:cNvPr id="4" name="Slide Number Placeholder 3"/>
          <p:cNvSpPr>
            <a:spLocks noGrp="1"/>
          </p:cNvSpPr>
          <p:nvPr>
            <p:ph type="sldNum" sz="quarter" idx="10"/>
          </p:nvPr>
        </p:nvSpPr>
        <p:spPr/>
        <p:txBody>
          <a:bodyPr/>
          <a:lstStyle/>
          <a:p>
            <a:fld id="{F4720CBB-2296-4245-BE88-CC4C5735988F}" type="slidenum">
              <a:rPr lang="fa-IR" smtClean="0"/>
              <a:t>34</a:t>
            </a:fld>
            <a:endParaRPr lang="fa-IR"/>
          </a:p>
        </p:txBody>
      </p:sp>
    </p:spTree>
    <p:extLst>
      <p:ext uri="{BB962C8B-B14F-4D97-AF65-F5344CB8AC3E}">
        <p14:creationId xmlns:p14="http://schemas.microsoft.com/office/powerpoint/2010/main" val="4028329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r>
              <a:rPr lang="fa-IR" dirty="0"/>
            </a:br>
            <a:r>
              <a:rPr lang="fa-IR" dirty="0"/>
              <a:t>متن: سخن امام</a:t>
            </a:r>
          </a:p>
          <a:p>
            <a:pPr algn="r" rtl="1"/>
            <a:br>
              <a:rPr lang="fa-IR" dirty="0"/>
            </a:br>
            <a:r>
              <a:rPr lang="fa-IR" dirty="0"/>
              <a:t>زیرمتن: جایگاه مهم تفکر ئ گفتار / انسان عاقل اول فکر میکند و بعد حرف میزند ...</a:t>
            </a:r>
          </a:p>
          <a:p>
            <a:pPr algn="r" rtl="1"/>
            <a:endParaRPr lang="fa-IR" dirty="0"/>
          </a:p>
          <a:p>
            <a:pPr algn="r" rtl="1"/>
            <a:r>
              <a:rPr lang="fa-IR" dirty="0"/>
              <a:t>فرامتن: مثلا در یک جمع که همه نشتن شما این حرف رو بزنید، انگار گفتید که همه شما احمقید.</a:t>
            </a:r>
          </a:p>
        </p:txBody>
      </p:sp>
      <p:sp>
        <p:nvSpPr>
          <p:cNvPr id="4" name="Slide Number Placeholder 3"/>
          <p:cNvSpPr>
            <a:spLocks noGrp="1"/>
          </p:cNvSpPr>
          <p:nvPr>
            <p:ph type="sldNum" sz="quarter" idx="10"/>
          </p:nvPr>
        </p:nvSpPr>
        <p:spPr/>
        <p:txBody>
          <a:bodyPr/>
          <a:lstStyle/>
          <a:p>
            <a:fld id="{F4720CBB-2296-4245-BE88-CC4C5735988F}" type="slidenum">
              <a:rPr lang="fa-IR" smtClean="0"/>
              <a:t>35</a:t>
            </a:fld>
            <a:endParaRPr lang="fa-IR"/>
          </a:p>
        </p:txBody>
      </p:sp>
    </p:spTree>
    <p:extLst>
      <p:ext uri="{BB962C8B-B14F-4D97-AF65-F5344CB8AC3E}">
        <p14:creationId xmlns:p14="http://schemas.microsoft.com/office/powerpoint/2010/main" val="1696101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a:t>طرح مجید خسرو – روز پدر</a:t>
            </a:r>
            <a:endParaRPr lang="en-US" b="1" dirty="0"/>
          </a:p>
          <a:p>
            <a:pPr algn="r" rtl="1"/>
            <a:r>
              <a:rPr lang="fa-IR" dirty="0"/>
              <a:t>متن: تصویر اعضای یک خانواده</a:t>
            </a:r>
          </a:p>
          <a:p>
            <a:pPr algn="r" rtl="1"/>
            <a:r>
              <a:rPr lang="fa-IR" dirty="0"/>
              <a:t>زیر</a:t>
            </a:r>
            <a:r>
              <a:rPr lang="fa-IR" baseline="0" dirty="0"/>
              <a:t> متن :</a:t>
            </a:r>
            <a:r>
              <a:rPr lang="fa-IR" dirty="0"/>
              <a:t>پیام اصلی : مچاله شدن.پدر در زیر بار فشار زندگی</a:t>
            </a:r>
          </a:p>
          <a:p>
            <a:pPr algn="r" rtl="1"/>
            <a:r>
              <a:rPr lang="fa-IR" dirty="0"/>
              <a:t>با توجه به رنگ.کاهی کاغذ و ظاهر ساده ی خانواده نشان میدهد که این مشکل در خانواده های متوسط و معمولی بیشتر است و همینطور خانواده هایی که پر جکعیت ترند</a:t>
            </a:r>
          </a:p>
          <a:p>
            <a:pPr algn="r" rtl="1"/>
            <a:endParaRPr lang="fa-IR" dirty="0"/>
          </a:p>
          <a:p>
            <a:pPr algn="r" rtl="1"/>
            <a:r>
              <a:rPr lang="fa-IR" dirty="0"/>
              <a:t>فرامتن: تاثیر این عکس برای پدران و افراد فقیر و متوسط نسبت به دیگران بیشتر قابل لمس است -&gt;</a:t>
            </a:r>
            <a:r>
              <a:rPr lang="fa-IR" baseline="0" dirty="0"/>
              <a:t> تبلیغ روز پدر</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36</a:t>
            </a:fld>
            <a:endParaRPr lang="fa-IR"/>
          </a:p>
        </p:txBody>
      </p:sp>
    </p:spTree>
    <p:extLst>
      <p:ext uri="{BB962C8B-B14F-4D97-AF65-F5344CB8AC3E}">
        <p14:creationId xmlns:p14="http://schemas.microsoft.com/office/powerpoint/2010/main" val="1824447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0" i="0" u="none" strike="noStrike" kern="1200" baseline="0" dirty="0">
                <a:solidFill>
                  <a:schemeClr val="tx1"/>
                </a:solidFill>
                <a:latin typeface="+mn-lt"/>
                <a:ea typeface="+mn-ea"/>
                <a:cs typeface="+mn-cs"/>
              </a:rPr>
              <a:t>متن: پیام آشکار آن لوگوي برگركینگ كه در گوشية پيايین سيمت راست ،رار دارد و تبلیغ محصول است</a:t>
            </a:r>
          </a:p>
          <a:p>
            <a:pPr algn="r" rtl="1"/>
            <a:endParaRPr lang="fa-IR" sz="1200" b="0" i="0" u="none" strike="noStrike" kern="1200" baseline="0" dirty="0">
              <a:solidFill>
                <a:schemeClr val="tx1"/>
              </a:solidFill>
              <a:latin typeface="+mn-lt"/>
              <a:ea typeface="+mn-ea"/>
              <a:cs typeface="+mn-cs"/>
            </a:endParaRPr>
          </a:p>
          <a:p>
            <a:pPr algn="r" rtl="1"/>
            <a:r>
              <a:rPr lang="fa-IR" sz="1200" b="0" i="0" u="none" strike="noStrike" kern="1200" baseline="0" dirty="0">
                <a:solidFill>
                  <a:schemeClr val="tx1"/>
                </a:solidFill>
                <a:latin typeface="+mn-lt"/>
                <a:ea typeface="+mn-ea"/>
                <a:cs typeface="+mn-cs"/>
              </a:rPr>
              <a:t>زيرمتن: پیام پنيان آن ترغیب به مصرف غيذاهاي آماده، است كه نوعی سب زندگی را با خود همرا، دارد</a:t>
            </a:r>
          </a:p>
          <a:p>
            <a:pPr algn="r" rtl="1"/>
            <a:endParaRPr lang="fa-IR" sz="1200" b="0" i="0" u="none" strike="noStrike" kern="1200" baseline="0" dirty="0">
              <a:solidFill>
                <a:schemeClr val="tx1"/>
              </a:solidFill>
              <a:latin typeface="+mn-lt"/>
              <a:ea typeface="+mn-ea"/>
              <a:cs typeface="+mn-cs"/>
            </a:endParaRPr>
          </a:p>
          <a:p>
            <a:pPr algn="r" rtl="1"/>
            <a:r>
              <a:rPr lang="fa-IR" sz="1200" b="0" i="0" u="none" strike="noStrike" kern="1200" baseline="0" dirty="0">
                <a:solidFill>
                  <a:schemeClr val="tx1"/>
                </a:solidFill>
                <a:latin typeface="+mn-lt"/>
                <a:ea typeface="+mn-ea"/>
                <a:cs typeface="+mn-cs"/>
              </a:rPr>
              <a:t>فرامتن: تصوير ساندويج به شکل هلال ما، در ايام ما، رمضان اسيت، كه ممکن است براي افراد غیرمسلمان كه با هلال ما، به عنوان نميادي در فرهنگ </a:t>
            </a:r>
            <a:r>
              <a:rPr lang="fa-IR" sz="1200" b="1" i="0" u="none" strike="noStrike" kern="1200" baseline="0" dirty="0">
                <a:solidFill>
                  <a:schemeClr val="tx1"/>
                </a:solidFill>
                <a:latin typeface="+mn-lt"/>
                <a:ea typeface="+mn-ea"/>
                <a:cs typeface="+mn-cs"/>
              </a:rPr>
              <a:t>مسلمانان آشنايی ندارند نامفهوم باشد</a:t>
            </a:r>
            <a:endParaRPr lang="fa-IR" b="1" dirty="0"/>
          </a:p>
        </p:txBody>
      </p:sp>
      <p:sp>
        <p:nvSpPr>
          <p:cNvPr id="4" name="Slide Number Placeholder 3"/>
          <p:cNvSpPr>
            <a:spLocks noGrp="1"/>
          </p:cNvSpPr>
          <p:nvPr>
            <p:ph type="sldNum" sz="quarter" idx="10"/>
          </p:nvPr>
        </p:nvSpPr>
        <p:spPr/>
        <p:txBody>
          <a:bodyPr/>
          <a:lstStyle/>
          <a:p>
            <a:fld id="{F4720CBB-2296-4245-BE88-CC4C5735988F}" type="slidenum">
              <a:rPr lang="fa-IR" smtClean="0"/>
              <a:t>37</a:t>
            </a:fld>
            <a:endParaRPr lang="fa-IR"/>
          </a:p>
        </p:txBody>
      </p:sp>
    </p:spTree>
    <p:extLst>
      <p:ext uri="{BB962C8B-B14F-4D97-AF65-F5344CB8AC3E}">
        <p14:creationId xmlns:p14="http://schemas.microsoft.com/office/powerpoint/2010/main" val="3733528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عکس میز وکتاب وتلویزیون</a:t>
            </a:r>
          </a:p>
          <a:p>
            <a:pPr algn="r" rtl="1"/>
            <a:r>
              <a:rPr lang="fa-IR" dirty="0"/>
              <a:t>برخلاف تفسیرهای که قبلا درگروه دیدم بنظرم این عکس دقیقا به تاثیر متقابل رسانه بریکدیگر اشاره دارداگه به عکس دقت کنید پایه های میز کوتاه وبلندند وکتاب  زیر پایه میزی قرار گرفته که تلویزیون روش قرار داره وهمینطور عکس بعدی برعکس،یعنی اگه تلویزیون رواز زیر میز برداریم میز لق خورده وکتاب میافته،وهرکدوم برای ثبات بهم نیاز دارند</a:t>
            </a:r>
          </a:p>
          <a:p>
            <a:pPr algn="r" rtl="1"/>
            <a:r>
              <a:rPr lang="fa-IR" dirty="0"/>
              <a:t>زیرمتن:تاثیر متقابل رسانه ها بریکدیگر</a:t>
            </a:r>
          </a:p>
        </p:txBody>
      </p:sp>
      <p:sp>
        <p:nvSpPr>
          <p:cNvPr id="4" name="Slide Number Placeholder 3"/>
          <p:cNvSpPr>
            <a:spLocks noGrp="1"/>
          </p:cNvSpPr>
          <p:nvPr>
            <p:ph type="sldNum" sz="quarter" idx="10"/>
          </p:nvPr>
        </p:nvSpPr>
        <p:spPr/>
        <p:txBody>
          <a:bodyPr/>
          <a:lstStyle/>
          <a:p>
            <a:fld id="{F4720CBB-2296-4245-BE88-CC4C5735988F}" type="slidenum">
              <a:rPr lang="fa-IR" smtClean="0"/>
              <a:t>38</a:t>
            </a:fld>
            <a:endParaRPr lang="fa-IR"/>
          </a:p>
        </p:txBody>
      </p:sp>
    </p:spTree>
    <p:extLst>
      <p:ext uri="{BB962C8B-B14F-4D97-AF65-F5344CB8AC3E}">
        <p14:creationId xmlns:p14="http://schemas.microsoft.com/office/powerpoint/2010/main" val="3440024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0" i="0" u="none" strike="noStrike" kern="1200" baseline="0" dirty="0">
                <a:solidFill>
                  <a:schemeClr val="tx1"/>
                </a:solidFill>
                <a:latin typeface="+mn-lt"/>
                <a:ea typeface="+mn-ea"/>
                <a:cs typeface="+mn-cs"/>
              </a:rPr>
              <a:t>متن: پیام آشکار آن لوگوي پیتيزا دومینيو كيه در گوشية پيايین سمت راست ،رار دارد و تبلی ي محصول است</a:t>
            </a:r>
          </a:p>
          <a:p>
            <a:pPr algn="r" rtl="1"/>
            <a:endParaRPr lang="fa-IR" sz="1200" b="0" i="0" u="none" strike="noStrike" kern="1200" baseline="0" dirty="0">
              <a:solidFill>
                <a:schemeClr val="tx1"/>
              </a:solidFill>
              <a:latin typeface="+mn-lt"/>
              <a:ea typeface="+mn-ea"/>
              <a:cs typeface="+mn-cs"/>
            </a:endParaRPr>
          </a:p>
          <a:p>
            <a:pPr algn="r" rtl="1"/>
            <a:r>
              <a:rPr lang="fa-IR" sz="1200" b="0" i="0" u="none" strike="noStrike" kern="1200" baseline="0" dirty="0">
                <a:solidFill>
                  <a:schemeClr val="tx1"/>
                </a:solidFill>
                <a:latin typeface="+mn-lt"/>
                <a:ea typeface="+mn-ea"/>
                <a:cs typeface="+mn-cs"/>
              </a:rPr>
              <a:t>زيرمتن: پیام پنيان آن ترغیب به مصرف غذاهاي آماد، است كه نوعی سب زندگی را با خود همرا، دارد</a:t>
            </a:r>
          </a:p>
          <a:p>
            <a:pPr algn="r" rtl="1"/>
            <a:endParaRPr lang="fa-IR" sz="1200" b="0" i="0" u="none" strike="noStrike" kern="1200" baseline="0" dirty="0">
              <a:solidFill>
                <a:schemeClr val="tx1"/>
              </a:solidFill>
              <a:latin typeface="+mn-lt"/>
              <a:ea typeface="+mn-ea"/>
              <a:cs typeface="+mn-cs"/>
            </a:endParaRPr>
          </a:p>
          <a:p>
            <a:pPr algn="r" rtl="1"/>
            <a:r>
              <a:rPr lang="fa-IR" sz="1200" b="0" i="0" u="none" strike="noStrike" kern="1200" baseline="0" dirty="0">
                <a:solidFill>
                  <a:schemeClr val="tx1"/>
                </a:solidFill>
                <a:latin typeface="+mn-lt"/>
                <a:ea typeface="+mn-ea"/>
                <a:cs typeface="+mn-cs"/>
              </a:rPr>
              <a:t>فرامتن: تصوير ،طعة پیتزا به شکل درخت كاج در ايام كريسمس است كه ممکن است براي افراد غیرمسیحی و مردم كشورهاي ديگر كه با درخت كاج به عنوان نماد كريسمس آشنايی ندارند مفيوم ديگري داشته باشد.</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39</a:t>
            </a:fld>
            <a:endParaRPr lang="fa-IR"/>
          </a:p>
        </p:txBody>
      </p:sp>
    </p:spTree>
    <p:extLst>
      <p:ext uri="{BB962C8B-B14F-4D97-AF65-F5344CB8AC3E}">
        <p14:creationId xmlns:p14="http://schemas.microsoft.com/office/powerpoint/2010/main" val="2689811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متن: دونفر</a:t>
            </a:r>
            <a:r>
              <a:rPr lang="fa-IR" baseline="0" dirty="0"/>
              <a:t> در حال نصب تابلو جهت مخفی کردن آلودگی هوا</a:t>
            </a:r>
          </a:p>
          <a:p>
            <a:pPr algn="r" rtl="1"/>
            <a:endParaRPr lang="fa-IR" baseline="0" dirty="0"/>
          </a:p>
          <a:p>
            <a:pPr algn="r" rtl="1"/>
            <a:r>
              <a:rPr lang="fa-IR" dirty="0"/>
              <a:t>زیرمتن: </a:t>
            </a:r>
          </a:p>
          <a:p>
            <a:pPr algn="r" rtl="1"/>
            <a:endParaRPr lang="fa-IR" dirty="0"/>
          </a:p>
          <a:p>
            <a:pPr algn="r" rtl="1"/>
            <a:r>
              <a:rPr lang="fa-IR" dirty="0"/>
              <a:t>فرامتن: </a:t>
            </a:r>
            <a:r>
              <a:rPr lang="fa-IR" sz="1200" b="0" i="0" u="none" strike="noStrike" kern="1200" baseline="0" dirty="0">
                <a:solidFill>
                  <a:schemeClr val="tx1"/>
                </a:solidFill>
                <a:latin typeface="+mn-lt"/>
                <a:ea typeface="+mn-ea"/>
                <a:cs typeface="+mn-cs"/>
              </a:rPr>
              <a:t>آیا این تصویر برای دو فرد ساکن یکی در شمال ایران و دیگری در حاشیه کویر لوت یا هر سرزمین دیگر به یک گونه معنی خواهد</a:t>
            </a:r>
          </a:p>
          <a:p>
            <a:pPr algn="r" rtl="1"/>
            <a:r>
              <a:rPr lang="fa-IR" sz="1200" b="0" i="0" u="none" strike="noStrike" kern="1200" baseline="0" dirty="0">
                <a:solidFill>
                  <a:schemeClr val="tx1"/>
                </a:solidFill>
                <a:latin typeface="+mn-lt"/>
                <a:ea typeface="+mn-ea"/>
                <a:cs typeface="+mn-cs"/>
              </a:rPr>
              <a:t>داشت . یا ساکن یک کشور سرسبز که مشکل محیط زیستی ندارد با ساکن منطقه ای که درگیر مشکلات محیط زیستی است به یک گونه</a:t>
            </a:r>
          </a:p>
          <a:p>
            <a:pPr algn="r" rtl="1"/>
            <a:r>
              <a:rPr lang="en-US" sz="1200" b="0" i="0" u="none" strike="noStrike" kern="1200" baseline="0" dirty="0">
                <a:solidFill>
                  <a:schemeClr val="tx1"/>
                </a:solidFill>
                <a:latin typeface="+mn-lt"/>
                <a:ea typeface="+mn-ea"/>
                <a:cs typeface="+mn-cs"/>
              </a:rPr>
              <a:t>13</a:t>
            </a:r>
          </a:p>
          <a:p>
            <a:pPr algn="r" rtl="1"/>
            <a:r>
              <a:rPr lang="fa-IR" sz="1200" b="0" i="0" u="none" strike="noStrike" kern="1200" baseline="0" dirty="0">
                <a:solidFill>
                  <a:schemeClr val="tx1"/>
                </a:solidFill>
                <a:latin typeface="+mn-lt"/>
                <a:ea typeface="+mn-ea"/>
                <a:cs typeface="+mn-cs"/>
              </a:rPr>
              <a:t>برداشت از این تصویر خواهند داشت/ این عکس در کشورهای صنعتی وکشورهایی که درگیر الودگی محیط زیست هستند تأثیر بیشتری دارد</a:t>
            </a:r>
          </a:p>
          <a:p>
            <a:pPr algn="r" rtl="1"/>
            <a:r>
              <a:rPr lang="fa-IR" sz="1200" b="0" i="0" u="none" strike="noStrike" kern="1200" baseline="0" dirty="0">
                <a:solidFill>
                  <a:schemeClr val="tx1"/>
                </a:solidFill>
                <a:latin typeface="+mn-lt"/>
                <a:ea typeface="+mn-ea"/>
                <a:cs typeface="+mn-cs"/>
              </a:rPr>
              <a:t>و همینطور افراد.متخصص و.تحصیل کرده.</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40</a:t>
            </a:fld>
            <a:endParaRPr lang="fa-IR"/>
          </a:p>
        </p:txBody>
      </p:sp>
    </p:spTree>
    <p:extLst>
      <p:ext uri="{BB962C8B-B14F-4D97-AF65-F5344CB8AC3E}">
        <p14:creationId xmlns:p14="http://schemas.microsoft.com/office/powerpoint/2010/main" val="3284208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i="0" u="none" strike="noStrike" kern="1200" baseline="0" dirty="0">
                <a:solidFill>
                  <a:schemeClr val="tx1"/>
                </a:solidFill>
                <a:latin typeface="+mn-lt"/>
                <a:ea typeface="+mn-ea"/>
                <a:cs typeface="+mn-cs"/>
              </a:rPr>
              <a:t>متن: </a:t>
            </a:r>
            <a:r>
              <a:rPr lang="fa-IR" sz="1200" b="0" i="0" u="none" strike="noStrike" kern="1200" baseline="0" dirty="0">
                <a:solidFill>
                  <a:schemeClr val="tx1"/>
                </a:solidFill>
                <a:latin typeface="+mn-lt"/>
                <a:ea typeface="+mn-ea"/>
                <a:cs typeface="+mn-cs"/>
              </a:rPr>
              <a:t>خود تصویر (تصویر فردی بی مو را نشان میدهد)</a:t>
            </a:r>
          </a:p>
          <a:p>
            <a:pPr algn="r" rtl="1"/>
            <a:br>
              <a:rPr lang="fa-IR" sz="1200" b="1" i="0" u="none" strike="noStrike" kern="1200" baseline="0" dirty="0">
                <a:solidFill>
                  <a:schemeClr val="tx1"/>
                </a:solidFill>
                <a:latin typeface="+mn-lt"/>
                <a:ea typeface="+mn-ea"/>
                <a:cs typeface="+mn-cs"/>
              </a:rPr>
            </a:br>
            <a:r>
              <a:rPr lang="fa-IR" sz="1200" b="1" i="0" u="none" strike="noStrike" kern="1200" baseline="0" dirty="0">
                <a:solidFill>
                  <a:schemeClr val="tx1"/>
                </a:solidFill>
                <a:latin typeface="+mn-lt"/>
                <a:ea typeface="+mn-ea"/>
                <a:cs typeface="+mn-cs"/>
              </a:rPr>
              <a:t>زیر متن: </a:t>
            </a:r>
            <a:r>
              <a:rPr lang="fa-IR" sz="1200" b="0" i="0" u="none" strike="noStrike" kern="1200" baseline="0" dirty="0">
                <a:solidFill>
                  <a:schemeClr val="tx1"/>
                </a:solidFill>
                <a:latin typeface="+mn-lt"/>
                <a:ea typeface="+mn-ea"/>
                <a:cs typeface="+mn-cs"/>
              </a:rPr>
              <a:t>این تصویر برعکس کردن واقعیت باشد ودرواقع جلوه دادن غیرواقعیت به واقعیت </a:t>
            </a:r>
          </a:p>
          <a:p>
            <a:pPr algn="r" rtl="1"/>
            <a:r>
              <a:rPr lang="fa-IR" sz="1200" b="0" i="0" u="none" strike="noStrike" kern="1200" baseline="0" dirty="0">
                <a:solidFill>
                  <a:schemeClr val="tx1"/>
                </a:solidFill>
                <a:latin typeface="+mn-lt"/>
                <a:ea typeface="+mn-ea"/>
                <a:cs typeface="+mn-cs"/>
              </a:rPr>
              <a:t> همچنین می توان برداشت کرد آینه همیشه راست نمی گوید! </a:t>
            </a:r>
          </a:p>
          <a:p>
            <a:pPr algn="r" rtl="1"/>
            <a:endParaRPr lang="fa-IR" sz="1200" b="0" i="0" u="none" strike="noStrike" kern="1200" baseline="0" dirty="0">
              <a:solidFill>
                <a:schemeClr val="tx1"/>
              </a:solidFill>
              <a:latin typeface="+mn-lt"/>
              <a:ea typeface="+mn-ea"/>
              <a:cs typeface="+mn-cs"/>
            </a:endParaRPr>
          </a:p>
          <a:p>
            <a:pPr algn="r" rtl="1"/>
            <a:r>
              <a:rPr lang="fa-IR" sz="1200" b="1" i="0" u="none" strike="noStrike" kern="1200" baseline="0" dirty="0">
                <a:solidFill>
                  <a:schemeClr val="tx1"/>
                </a:solidFill>
                <a:latin typeface="+mn-lt"/>
                <a:ea typeface="+mn-ea"/>
                <a:cs typeface="+mn-cs"/>
              </a:rPr>
              <a:t>فرامتن: </a:t>
            </a:r>
            <a:r>
              <a:rPr lang="fa-IR" sz="1200" b="0" i="0" u="none" strike="noStrike" kern="1200" baseline="0" dirty="0">
                <a:solidFill>
                  <a:schemeClr val="tx1"/>
                </a:solidFill>
                <a:latin typeface="+mn-lt"/>
                <a:ea typeface="+mn-ea"/>
                <a:cs typeface="+mn-cs"/>
              </a:rPr>
              <a:t>یک شخصی که خودش مو ندارد ممکنه از دیدن این عکس ناراحت شود و اصلا نخنده اما شخصی که مو داره با دیدن این عکس کلی بخندد/ در فرهنگ اسلامی سیرت زیبا مهمه اما در فرهنگ غرب صورت زیبا یکسان برداشت نمی شود. یا مد بخشی از زندگی شده.</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41</a:t>
            </a:fld>
            <a:endParaRPr lang="fa-IR"/>
          </a:p>
        </p:txBody>
      </p:sp>
    </p:spTree>
    <p:extLst>
      <p:ext uri="{BB962C8B-B14F-4D97-AF65-F5344CB8AC3E}">
        <p14:creationId xmlns:p14="http://schemas.microsoft.com/office/powerpoint/2010/main" val="3969042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0" i="0" u="none" strike="noStrike" kern="1200" baseline="0" dirty="0">
                <a:solidFill>
                  <a:schemeClr val="tx1"/>
                </a:solidFill>
                <a:latin typeface="+mn-lt"/>
                <a:ea typeface="+mn-ea"/>
                <a:cs typeface="+mn-cs"/>
              </a:rPr>
              <a:t>متن: هر روز یک کیک مصرف کنید</a:t>
            </a:r>
          </a:p>
          <a:p>
            <a:pPr algn="r" rtl="1"/>
            <a:r>
              <a:rPr lang="fa-IR" sz="1200" b="0" i="0" u="none" strike="noStrike" kern="1200" baseline="0" dirty="0">
                <a:solidFill>
                  <a:schemeClr val="tx1"/>
                </a:solidFill>
                <a:latin typeface="+mn-lt"/>
                <a:ea typeface="+mn-ea"/>
                <a:cs typeface="+mn-cs"/>
              </a:rPr>
              <a:t>زیرمتن: تبلیغ شرینی پزی بتی</a:t>
            </a:r>
          </a:p>
          <a:p>
            <a:pPr algn="r" rtl="1"/>
            <a:endParaRPr lang="fa-IR" sz="1200" b="0" i="0" u="none" strike="noStrike" kern="1200" baseline="0" dirty="0">
              <a:solidFill>
                <a:schemeClr val="tx1"/>
              </a:solidFill>
              <a:latin typeface="+mn-lt"/>
              <a:ea typeface="+mn-ea"/>
              <a:cs typeface="+mn-cs"/>
            </a:endParaRPr>
          </a:p>
          <a:p>
            <a:pPr algn="r" rtl="1"/>
            <a:r>
              <a:rPr lang="fa-IR" sz="1200" b="0" i="0" u="none" strike="noStrike" kern="1200" baseline="0" dirty="0">
                <a:solidFill>
                  <a:schemeClr val="tx1"/>
                </a:solidFill>
                <a:latin typeface="+mn-lt"/>
                <a:ea typeface="+mn-ea"/>
                <a:cs typeface="+mn-cs"/>
              </a:rPr>
              <a:t>زیرمتن: </a:t>
            </a:r>
          </a:p>
          <a:p>
            <a:pPr algn="r" rtl="1"/>
            <a:r>
              <a:rPr lang="fa-IR" sz="1200" b="0" i="0" u="none" strike="noStrike" kern="1200" baseline="0" dirty="0">
                <a:solidFill>
                  <a:schemeClr val="tx1"/>
                </a:solidFill>
                <a:latin typeface="+mn-lt"/>
                <a:ea typeface="+mn-ea"/>
                <a:cs typeface="+mn-cs"/>
              </a:rPr>
              <a:t>فرامتن: تصوير ساندويج به شکل هلال ما، در ايام ما، رمضان اسيت، كه ممکن است براي افراد غیرمسلمان كه با هلال ما، به عنوان نميادي در فرهنگ </a:t>
            </a:r>
            <a:r>
              <a:rPr lang="fa-IR" sz="1200" b="1" i="0" u="none" strike="noStrike" kern="1200" baseline="0" dirty="0">
                <a:solidFill>
                  <a:schemeClr val="tx1"/>
                </a:solidFill>
                <a:latin typeface="+mn-lt"/>
                <a:ea typeface="+mn-ea"/>
                <a:cs typeface="+mn-cs"/>
              </a:rPr>
              <a:t>مسلمانان آشنايی ندارند نامفهوم باشد</a:t>
            </a:r>
            <a:endParaRPr lang="fa-IR" b="1" dirty="0"/>
          </a:p>
        </p:txBody>
      </p:sp>
      <p:sp>
        <p:nvSpPr>
          <p:cNvPr id="4" name="Slide Number Placeholder 3"/>
          <p:cNvSpPr>
            <a:spLocks noGrp="1"/>
          </p:cNvSpPr>
          <p:nvPr>
            <p:ph type="sldNum" sz="quarter" idx="10"/>
          </p:nvPr>
        </p:nvSpPr>
        <p:spPr/>
        <p:txBody>
          <a:bodyPr/>
          <a:lstStyle/>
          <a:p>
            <a:fld id="{F4720CBB-2296-4245-BE88-CC4C5735988F}" type="slidenum">
              <a:rPr lang="fa-IR" smtClean="0"/>
              <a:t>42</a:t>
            </a:fld>
            <a:endParaRPr lang="fa-IR"/>
          </a:p>
        </p:txBody>
      </p:sp>
    </p:spTree>
    <p:extLst>
      <p:ext uri="{BB962C8B-B14F-4D97-AF65-F5344CB8AC3E}">
        <p14:creationId xmlns:p14="http://schemas.microsoft.com/office/powerpoint/2010/main" val="1648041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تبلیغ در اینترنت</a:t>
            </a:r>
            <a:endParaRPr lang="en-US" dirty="0"/>
          </a:p>
        </p:txBody>
      </p:sp>
      <p:sp>
        <p:nvSpPr>
          <p:cNvPr id="4" name="Slide Number Placeholder 3"/>
          <p:cNvSpPr>
            <a:spLocks noGrp="1"/>
          </p:cNvSpPr>
          <p:nvPr>
            <p:ph type="sldNum" sz="quarter" idx="10"/>
          </p:nvPr>
        </p:nvSpPr>
        <p:spPr/>
        <p:txBody>
          <a:bodyPr/>
          <a:lstStyle/>
          <a:p>
            <a:fld id="{F4720CBB-2296-4245-BE88-CC4C5735988F}" type="slidenum">
              <a:rPr lang="fa-IR" smtClean="0"/>
              <a:t>43</a:t>
            </a:fld>
            <a:endParaRPr lang="fa-IR"/>
          </a:p>
        </p:txBody>
      </p:sp>
    </p:spTree>
    <p:extLst>
      <p:ext uri="{BB962C8B-B14F-4D97-AF65-F5344CB8AC3E}">
        <p14:creationId xmlns:p14="http://schemas.microsoft.com/office/powerpoint/2010/main" val="216341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a:t>2بار فیلم پخش میکنیم:</a:t>
            </a:r>
            <a:r>
              <a:rPr lang="fa-IR" baseline="0" dirty="0"/>
              <a:t> بار اول </a:t>
            </a:r>
            <a:r>
              <a:rPr lang="fa-IR" b="1" baseline="0" dirty="0">
                <a:solidFill>
                  <a:srgbClr val="FF0000"/>
                </a:solidFill>
              </a:rPr>
              <a:t>بدون صدا</a:t>
            </a:r>
            <a:r>
              <a:rPr lang="fa-IR" baseline="0" dirty="0"/>
              <a:t>، تا دانش آموزان به نقش صدا پی ببرنید.</a:t>
            </a:r>
            <a:endParaRPr lang="fa-IR" dirty="0"/>
          </a:p>
          <a:p>
            <a:pPr algn="r"/>
            <a:r>
              <a:rPr lang="fa-IR" dirty="0"/>
              <a:t>فیلم «در بشقاب تو» را ببینید و به</a:t>
            </a:r>
            <a:r>
              <a:rPr lang="fa-IR" baseline="0" dirty="0"/>
              <a:t> پرسشهای زیر پاسخ دهید...</a:t>
            </a:r>
          </a:p>
          <a:p>
            <a:pPr algn="r"/>
            <a:r>
              <a:rPr lang="fa-IR" baseline="0" dirty="0"/>
              <a:t>هرچه درباره تصویر به یاد می آورید بیان کنید! نور، صوت، صحنه ها و زوایای دوربین چطور کنار هم قرار گرفته اند؟</a:t>
            </a:r>
          </a:p>
          <a:p>
            <a:pPr algn="r"/>
            <a:r>
              <a:rPr lang="fa-IR" baseline="0" dirty="0"/>
              <a:t>چه چیزهایی در این فیلم، احساسات شما را برانگیخت یا شما را به تعجب و تفکر واداشت؟</a:t>
            </a:r>
          </a:p>
          <a:p>
            <a:pPr algn="r"/>
            <a:r>
              <a:rPr lang="fa-IR" baseline="0" dirty="0"/>
              <a:t>افراد را توصیف کنید! چه شکلی هستند؟ چه کار می کنند؟ چه پوشیده اند؟</a:t>
            </a:r>
          </a:p>
          <a:p>
            <a:pPr algn="r"/>
            <a:r>
              <a:rPr lang="fa-IR" baseline="0" dirty="0"/>
              <a:t>با توجه به تفاوت برنامه های غذایی ملتهای مختلف، چه پیامهایی از تنوع سبک زندگی دریافت می کنید؟</a:t>
            </a:r>
          </a:p>
          <a:p>
            <a:pPr algn="r" rtl="1"/>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6</a:t>
            </a:fld>
            <a:endParaRPr lang="fa-IR"/>
          </a:p>
        </p:txBody>
      </p:sp>
    </p:spTree>
    <p:extLst>
      <p:ext uri="{BB962C8B-B14F-4D97-AF65-F5344CB8AC3E}">
        <p14:creationId xmlns:p14="http://schemas.microsoft.com/office/powerpoint/2010/main" val="681098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a-IR" sz="1200" b="0" i="0" u="none" strike="noStrike" kern="1200" baseline="0" dirty="0">
                <a:solidFill>
                  <a:schemeClr val="tx1"/>
                </a:solidFill>
                <a:latin typeface="+mn-lt"/>
                <a:ea typeface="+mn-ea"/>
                <a:cs typeface="+mn-cs"/>
              </a:rPr>
              <a:t>فرامتن: تصوير ساندويج به شکل هلال ما، در ايام ما، رمضان اسيت، كه ممکن است براي افراد غیرمسلمان كه با هلال ما، به عنوان نميادي در فرهنگ </a:t>
            </a:r>
            <a:r>
              <a:rPr lang="fa-IR" sz="1200" b="1" i="0" u="none" strike="noStrike" kern="1200" baseline="0" dirty="0">
                <a:solidFill>
                  <a:schemeClr val="tx1"/>
                </a:solidFill>
                <a:latin typeface="+mn-lt"/>
                <a:ea typeface="+mn-ea"/>
                <a:cs typeface="+mn-cs"/>
              </a:rPr>
              <a:t>مسلمانان آشنايی ندارند نامفهوم باشد</a:t>
            </a:r>
            <a:endParaRPr lang="fa-IR" b="1" dirty="0"/>
          </a:p>
          <a:p>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44</a:t>
            </a:fld>
            <a:endParaRPr lang="fa-IR"/>
          </a:p>
        </p:txBody>
      </p:sp>
    </p:spTree>
    <p:extLst>
      <p:ext uri="{BB962C8B-B14F-4D97-AF65-F5344CB8AC3E}">
        <p14:creationId xmlns:p14="http://schemas.microsoft.com/office/powerpoint/2010/main" val="4241588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F4720CBB-2296-4245-BE88-CC4C5735988F}" type="slidenum">
              <a:rPr lang="fa-IR" smtClean="0"/>
              <a:t>45</a:t>
            </a:fld>
            <a:endParaRPr lang="fa-IR"/>
          </a:p>
        </p:txBody>
      </p:sp>
    </p:spTree>
    <p:extLst>
      <p:ext uri="{BB962C8B-B14F-4D97-AF65-F5344CB8AC3E}">
        <p14:creationId xmlns:p14="http://schemas.microsoft.com/office/powerpoint/2010/main" val="1299669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F4720CBB-2296-4245-BE88-CC4C5735988F}" type="slidenum">
              <a:rPr lang="fa-IR" smtClean="0"/>
              <a:t>46</a:t>
            </a:fld>
            <a:endParaRPr lang="fa-IR"/>
          </a:p>
        </p:txBody>
      </p:sp>
    </p:spTree>
    <p:extLst>
      <p:ext uri="{BB962C8B-B14F-4D97-AF65-F5344CB8AC3E}">
        <p14:creationId xmlns:p14="http://schemas.microsoft.com/office/powerpoint/2010/main" val="2323826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بدون شرح</a:t>
            </a:r>
          </a:p>
          <a:p>
            <a:pPr algn="r" rtl="1"/>
            <a:endParaRPr lang="fa-IR" dirty="0"/>
          </a:p>
          <a:p>
            <a:pPr algn="r" rtl="1"/>
            <a:r>
              <a:rPr lang="fa-IR" sz="1200" b="0" i="0" u="none" strike="noStrike" kern="1200" baseline="0" dirty="0">
                <a:solidFill>
                  <a:schemeClr val="tx1"/>
                </a:solidFill>
                <a:latin typeface="+mn-lt"/>
                <a:ea typeface="+mn-ea"/>
                <a:cs typeface="+mn-cs"/>
              </a:rPr>
              <a:t>كه كنايهاي از بی توجهی</a:t>
            </a:r>
          </a:p>
          <a:p>
            <a:pPr algn="r" rtl="1"/>
            <a:r>
              <a:rPr lang="fa-IR" sz="1200" b="0" i="0" u="none" strike="noStrike" kern="1200" baseline="0" dirty="0">
                <a:solidFill>
                  <a:schemeClr val="tx1"/>
                </a:solidFill>
                <a:latin typeface="+mn-lt"/>
                <a:ea typeface="+mn-ea"/>
                <a:cs typeface="+mn-cs"/>
              </a:rPr>
              <a:t>مطالعة كتاب و تغییر سب زندگی است</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47</a:t>
            </a:fld>
            <a:endParaRPr lang="fa-IR"/>
          </a:p>
        </p:txBody>
      </p:sp>
    </p:spTree>
    <p:extLst>
      <p:ext uri="{BB962C8B-B14F-4D97-AF65-F5344CB8AC3E}">
        <p14:creationId xmlns:p14="http://schemas.microsoft.com/office/powerpoint/2010/main" val="1717313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ص19</a:t>
            </a:r>
          </a:p>
        </p:txBody>
      </p:sp>
      <p:sp>
        <p:nvSpPr>
          <p:cNvPr id="4" name="Slide Number Placeholder 3"/>
          <p:cNvSpPr>
            <a:spLocks noGrp="1"/>
          </p:cNvSpPr>
          <p:nvPr>
            <p:ph type="sldNum" sz="quarter" idx="10"/>
          </p:nvPr>
        </p:nvSpPr>
        <p:spPr/>
        <p:txBody>
          <a:bodyPr/>
          <a:lstStyle/>
          <a:p>
            <a:fld id="{F4720CBB-2296-4245-BE88-CC4C5735988F}" type="slidenum">
              <a:rPr lang="fa-IR" smtClean="0"/>
              <a:t>48</a:t>
            </a:fld>
            <a:endParaRPr lang="fa-IR"/>
          </a:p>
        </p:txBody>
      </p:sp>
    </p:spTree>
    <p:extLst>
      <p:ext uri="{BB962C8B-B14F-4D97-AF65-F5344CB8AC3E}">
        <p14:creationId xmlns:p14="http://schemas.microsoft.com/office/powerpoint/2010/main" val="1498947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a:t>
            </a:r>
            <a:r>
              <a:rPr lang="en-US" b="1" dirty="0" err="1"/>
              <a:t>RaminKamjou</a:t>
            </a:r>
            <a:endParaRPr lang="en-US" b="1" dirty="0"/>
          </a:p>
          <a:p>
            <a:endParaRPr lang="en-US" dirty="0"/>
          </a:p>
          <a:p>
            <a:r>
              <a:rPr lang="en-US" dirty="0"/>
              <a:t> telegram.me/</a:t>
            </a:r>
            <a:r>
              <a:rPr lang="en-US" dirty="0" err="1"/>
              <a:t>raminkamjou</a:t>
            </a:r>
            <a:endParaRPr lang="en-US" dirty="0"/>
          </a:p>
          <a:p>
            <a:r>
              <a:rPr lang="en-US" dirty="0"/>
              <a:t>Instagram.com/</a:t>
            </a:r>
            <a:r>
              <a:rPr lang="en-US" dirty="0" err="1"/>
              <a:t>raminkamjou</a:t>
            </a:r>
            <a:endParaRPr lang="en-US" dirty="0"/>
          </a:p>
          <a:p>
            <a:r>
              <a:rPr lang="en-US" dirty="0"/>
              <a:t>Aparat.com/</a:t>
            </a:r>
            <a:r>
              <a:rPr lang="en-US" dirty="0" err="1"/>
              <a:t>raminkamjou</a:t>
            </a:r>
            <a:endParaRPr lang="fa-IR" dirty="0"/>
          </a:p>
        </p:txBody>
      </p:sp>
      <p:sp>
        <p:nvSpPr>
          <p:cNvPr id="4" name="Slide Number Placeholder 3"/>
          <p:cNvSpPr>
            <a:spLocks noGrp="1"/>
          </p:cNvSpPr>
          <p:nvPr>
            <p:ph type="sldNum" sz="quarter" idx="10"/>
          </p:nvPr>
        </p:nvSpPr>
        <p:spPr/>
        <p:txBody>
          <a:bodyPr/>
          <a:lstStyle/>
          <a:p>
            <a:fld id="{7EF72FB8-F387-4F00-93F9-5478390FF86C}" type="slidenum">
              <a:rPr lang="fa-IR" smtClean="0"/>
              <a:t>49</a:t>
            </a:fld>
            <a:endParaRPr lang="fa-IR"/>
          </a:p>
        </p:txBody>
      </p:sp>
    </p:spTree>
    <p:extLst>
      <p:ext uri="{BB962C8B-B14F-4D97-AF65-F5344CB8AC3E}">
        <p14:creationId xmlns:p14="http://schemas.microsoft.com/office/powerpoint/2010/main" val="1075910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54198799-2ADE-4D8E-8BBE-3C94C89EC513}" type="slidenum">
              <a:rPr lang="fa-IR" smtClean="0"/>
              <a:t>50</a:t>
            </a:fld>
            <a:endParaRPr lang="fa-IR"/>
          </a:p>
        </p:txBody>
      </p:sp>
    </p:spTree>
    <p:extLst>
      <p:ext uri="{BB962C8B-B14F-4D97-AF65-F5344CB8AC3E}">
        <p14:creationId xmlns:p14="http://schemas.microsoft.com/office/powerpoint/2010/main" val="2081779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مثال</a:t>
            </a:r>
            <a:br>
              <a:rPr lang="fa-IR" dirty="0"/>
            </a:br>
            <a:r>
              <a:rPr lang="fa-IR" sz="1200" b="0" i="0" u="none" strike="noStrike" kern="1200" baseline="0" dirty="0">
                <a:solidFill>
                  <a:schemeClr val="tx1"/>
                </a:solidFill>
                <a:latin typeface="+mn-lt"/>
                <a:ea typeface="+mn-ea"/>
                <a:cs typeface="+mn-cs"/>
              </a:rPr>
              <a:t>متن: خود شعر</a:t>
            </a:r>
          </a:p>
          <a:p>
            <a:pPr algn="r" rtl="1"/>
            <a:r>
              <a:rPr lang="fa-IR" sz="1200" b="0" i="0" u="none" strike="noStrike" kern="1200" baseline="0" dirty="0">
                <a:solidFill>
                  <a:schemeClr val="tx1"/>
                </a:solidFill>
                <a:latin typeface="+mn-lt"/>
                <a:ea typeface="+mn-ea"/>
                <a:cs typeface="+mn-cs"/>
              </a:rPr>
              <a:t>زیرمتن:</a:t>
            </a:r>
          </a:p>
          <a:p>
            <a:pPr algn="r" rtl="1"/>
            <a:r>
              <a:rPr lang="fa-IR" sz="1200" b="0" i="0" u="none" strike="noStrike" kern="1200" baseline="0" dirty="0">
                <a:solidFill>
                  <a:schemeClr val="tx1"/>
                </a:solidFill>
                <a:latin typeface="+mn-lt"/>
                <a:ea typeface="+mn-ea"/>
                <a:cs typeface="+mn-cs"/>
              </a:rPr>
              <a:t>فرامتن:</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52</a:t>
            </a:fld>
            <a:endParaRPr lang="fa-IR"/>
          </a:p>
        </p:txBody>
      </p:sp>
    </p:spTree>
    <p:extLst>
      <p:ext uri="{BB962C8B-B14F-4D97-AF65-F5344CB8AC3E}">
        <p14:creationId xmlns:p14="http://schemas.microsoft.com/office/powerpoint/2010/main" val="2152316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i="0" u="none" strike="noStrike" kern="1200" baseline="0" dirty="0">
                <a:solidFill>
                  <a:schemeClr val="tx1"/>
                </a:solidFill>
                <a:latin typeface="+mn-lt"/>
                <a:ea typeface="+mn-ea"/>
                <a:cs typeface="+mn-cs"/>
              </a:rPr>
              <a:t>متن : </a:t>
            </a:r>
            <a:r>
              <a:rPr lang="fa-IR" sz="1200" b="0" i="0" u="none" strike="noStrike" kern="1200" baseline="0" dirty="0">
                <a:solidFill>
                  <a:schemeClr val="tx1"/>
                </a:solidFill>
                <a:latin typeface="+mn-lt"/>
                <a:ea typeface="+mn-ea"/>
                <a:cs typeface="+mn-cs"/>
              </a:rPr>
              <a:t>ضرب المثل نوشتاری ، قطره و دریا </a:t>
            </a:r>
            <a:r>
              <a:rPr lang="fa-IR" sz="1200" b="1" i="0" u="none" strike="noStrike" kern="1200" baseline="0" dirty="0">
                <a:solidFill>
                  <a:schemeClr val="tx1"/>
                </a:solidFill>
                <a:latin typeface="+mn-lt"/>
                <a:ea typeface="+mn-ea"/>
                <a:cs typeface="+mn-cs"/>
              </a:rPr>
              <a:t>زیرمتن </a:t>
            </a:r>
            <a:r>
              <a:rPr lang="fa-IR" sz="1200" b="0" i="0" u="none" strike="noStrike" kern="1200" baseline="0" dirty="0">
                <a:solidFill>
                  <a:schemeClr val="tx1"/>
                </a:solidFill>
                <a:latin typeface="+mn-lt"/>
                <a:ea typeface="+mn-ea"/>
                <a:cs typeface="+mn-cs"/>
              </a:rPr>
              <a:t>: همان نگاه فرستنده پیام هست : اقدامات وکارهای بزرگ دراثرتلاش وپشتکارذره وذره</a:t>
            </a:r>
          </a:p>
          <a:p>
            <a:pPr algn="r" rtl="1"/>
            <a:r>
              <a:rPr lang="fa-IR" sz="1200" b="0" i="0" u="none" strike="noStrike" kern="1200" baseline="0" dirty="0">
                <a:solidFill>
                  <a:schemeClr val="tx1"/>
                </a:solidFill>
                <a:latin typeface="+mn-lt"/>
                <a:ea typeface="+mn-ea"/>
                <a:cs typeface="+mn-cs"/>
              </a:rPr>
              <a:t>شکل می گیرد فرامتن ، همان که گیرنده پیام دریافت می کند . در همه فرهنگ ما این معنی رو می دهد ) همان تلاش و پشتکاری ( چیزی</a:t>
            </a:r>
          </a:p>
          <a:p>
            <a:pPr algn="r" rtl="1"/>
            <a:r>
              <a:rPr lang="fa-IR" sz="1200" b="0" i="0" u="none" strike="noStrike" kern="1200" baseline="0" dirty="0">
                <a:solidFill>
                  <a:schemeClr val="tx1"/>
                </a:solidFill>
                <a:latin typeface="+mn-lt"/>
                <a:ea typeface="+mn-ea"/>
                <a:cs typeface="+mn-cs"/>
              </a:rPr>
              <a:t>که گیرنده پیام می دهد ما همان رو دریافت می کنیم این موارد استثناء دارند . </a:t>
            </a:r>
            <a:r>
              <a:rPr lang="fa-IR" sz="1200" b="1" i="0" u="none" strike="noStrike" kern="1200" baseline="0" dirty="0">
                <a:solidFill>
                  <a:schemeClr val="tx1"/>
                </a:solidFill>
                <a:latin typeface="+mn-lt"/>
                <a:ea typeface="+mn-ea"/>
                <a:cs typeface="+mn-cs"/>
              </a:rPr>
              <a:t>فرامتن: </a:t>
            </a:r>
            <a:r>
              <a:rPr lang="fa-IR" sz="1200" b="0" i="0" u="none" strike="noStrike" kern="1200" baseline="0" dirty="0">
                <a:solidFill>
                  <a:schemeClr val="tx1"/>
                </a:solidFill>
                <a:latin typeface="+mn-lt"/>
                <a:ea typeface="+mn-ea"/>
                <a:cs typeface="+mn-cs"/>
              </a:rPr>
              <a:t>. چون که ضرب المثل ها فارسی هستند و برای</a:t>
            </a:r>
          </a:p>
          <a:p>
            <a:pPr algn="r" rtl="1"/>
            <a:r>
              <a:rPr lang="fa-IR" sz="1200" b="0" i="0" u="none" strike="noStrike" kern="1200" baseline="0" dirty="0">
                <a:solidFill>
                  <a:schemeClr val="tx1"/>
                </a:solidFill>
                <a:latin typeface="+mn-lt"/>
                <a:ea typeface="+mn-ea"/>
                <a:cs typeface="+mn-cs"/>
              </a:rPr>
              <a:t>فارسی زبانان معنی دارد</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53</a:t>
            </a:fld>
            <a:endParaRPr lang="fa-IR"/>
          </a:p>
        </p:txBody>
      </p:sp>
    </p:spTree>
    <p:extLst>
      <p:ext uri="{BB962C8B-B14F-4D97-AF65-F5344CB8AC3E}">
        <p14:creationId xmlns:p14="http://schemas.microsoft.com/office/powerpoint/2010/main" val="4006140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200" b="1" i="0" u="none" strike="noStrike" kern="1200" baseline="0" dirty="0">
                <a:solidFill>
                  <a:schemeClr val="tx1"/>
                </a:solidFill>
                <a:latin typeface="+mn-lt"/>
                <a:ea typeface="+mn-ea"/>
                <a:cs typeface="+mn-cs"/>
              </a:rPr>
              <a:t>متن </a:t>
            </a:r>
            <a:r>
              <a:rPr lang="fa-IR" sz="1200" b="0" i="0" u="none" strike="noStrike" kern="1200" baseline="0" dirty="0">
                <a:solidFill>
                  <a:schemeClr val="tx1"/>
                </a:solidFill>
                <a:latin typeface="+mn-lt"/>
                <a:ea typeface="+mn-ea"/>
                <a:cs typeface="+mn-cs"/>
              </a:rPr>
              <a:t>: نوشتاری ، برف و بلندی</a:t>
            </a:r>
          </a:p>
          <a:p>
            <a:pPr algn="just" rtl="1"/>
            <a:r>
              <a:rPr lang="fa-IR" sz="1200" b="0" i="0" u="none" strike="noStrike" kern="1200" baseline="0" dirty="0">
                <a:solidFill>
                  <a:schemeClr val="tx1"/>
                </a:solidFill>
                <a:latin typeface="+mn-lt"/>
                <a:ea typeface="+mn-ea"/>
                <a:cs typeface="+mn-cs"/>
              </a:rPr>
              <a:t> </a:t>
            </a:r>
            <a:r>
              <a:rPr lang="fa-IR" sz="1200" b="1" i="0" u="none" strike="noStrike" kern="1200" baseline="0" dirty="0">
                <a:solidFill>
                  <a:schemeClr val="tx1"/>
                </a:solidFill>
                <a:latin typeface="+mn-lt"/>
                <a:ea typeface="+mn-ea"/>
                <a:cs typeface="+mn-cs"/>
              </a:rPr>
              <a:t>زیر متن : </a:t>
            </a:r>
            <a:r>
              <a:rPr lang="fa-IR" sz="1200" b="0" i="0" u="none" strike="noStrike" kern="1200" baseline="0" dirty="0">
                <a:solidFill>
                  <a:schemeClr val="tx1"/>
                </a:solidFill>
                <a:latin typeface="+mn-lt"/>
                <a:ea typeface="+mn-ea"/>
                <a:cs typeface="+mn-cs"/>
              </a:rPr>
              <a:t>مقام وثروت وعلم وجایگاه بالاترامکان لغزش وانحراف بیشتره </a:t>
            </a:r>
          </a:p>
          <a:p>
            <a:pPr algn="just" rtl="1"/>
            <a:r>
              <a:rPr lang="fa-IR" sz="1200" b="1" i="0" u="none" strike="noStrike" kern="1200" baseline="0" dirty="0">
                <a:solidFill>
                  <a:schemeClr val="tx1"/>
                </a:solidFill>
                <a:latin typeface="+mn-lt"/>
                <a:ea typeface="+mn-ea"/>
                <a:cs typeface="+mn-cs"/>
              </a:rPr>
              <a:t>فرامتن : </a:t>
            </a:r>
            <a:r>
              <a:rPr lang="fa-IR" sz="1200" b="0" i="0" u="none" strike="noStrike" kern="1200" baseline="0" dirty="0">
                <a:solidFill>
                  <a:schemeClr val="tx1"/>
                </a:solidFill>
                <a:latin typeface="+mn-lt"/>
                <a:ea typeface="+mn-ea"/>
                <a:cs typeface="+mn-cs"/>
              </a:rPr>
              <a:t>فرامتن ، همان که گیرنده پیام دریافت می کند . در فرهنگ ما این معنی رو می دهد ) همان مقام و جایگاه علم یا ثروت ( چیزی که گیرنده پیام می دهد ما همان رو دریافت می کنیم این موارد استثناء دارند . که گاهی اوقات زیرمتن و فرامتن یکی می شود . نظر مولف بیشتر به زیرمتن هست چون که ضرب المثل ها فارسی هستند و برای فارسی زبانان معنی دارد.</a:t>
            </a:r>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54</a:t>
            </a:fld>
            <a:endParaRPr lang="fa-IR"/>
          </a:p>
        </p:txBody>
      </p:sp>
    </p:spTree>
    <p:extLst>
      <p:ext uri="{BB962C8B-B14F-4D97-AF65-F5344CB8AC3E}">
        <p14:creationId xmlns:p14="http://schemas.microsoft.com/office/powerpoint/2010/main" val="276169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a:t>پس از پاسخ – در اسلاید بعد مشاهده دوباره فیلم بدون تصویر / فقط صدا</a:t>
            </a:r>
          </a:p>
        </p:txBody>
      </p:sp>
      <p:sp>
        <p:nvSpPr>
          <p:cNvPr id="4" name="Slide Number Placeholder 3"/>
          <p:cNvSpPr>
            <a:spLocks noGrp="1"/>
          </p:cNvSpPr>
          <p:nvPr>
            <p:ph type="sldNum" sz="quarter" idx="10"/>
          </p:nvPr>
        </p:nvSpPr>
        <p:spPr/>
        <p:txBody>
          <a:bodyPr/>
          <a:lstStyle/>
          <a:p>
            <a:fld id="{F4720CBB-2296-4245-BE88-CC4C5735988F}" type="slidenum">
              <a:rPr lang="fa-IR" smtClean="0"/>
              <a:t>7</a:t>
            </a:fld>
            <a:endParaRPr lang="fa-IR"/>
          </a:p>
        </p:txBody>
      </p:sp>
    </p:spTree>
    <p:extLst>
      <p:ext uri="{BB962C8B-B14F-4D97-AF65-F5344CB8AC3E}">
        <p14:creationId xmlns:p14="http://schemas.microsoft.com/office/powerpoint/2010/main" val="370585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4720CBB-2296-4245-BE88-CC4C5735988F}" type="slidenum">
              <a:rPr lang="fa-IR" smtClean="0"/>
              <a:t>8</a:t>
            </a:fld>
            <a:endParaRPr lang="fa-IR"/>
          </a:p>
        </p:txBody>
      </p:sp>
    </p:spTree>
    <p:extLst>
      <p:ext uri="{BB962C8B-B14F-4D97-AF65-F5344CB8AC3E}">
        <p14:creationId xmlns:p14="http://schemas.microsoft.com/office/powerpoint/2010/main" val="1535345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baseline="0" dirty="0"/>
              <a:t>تبلیغ فوق را تماشا کنید و سوالات صفحات بعد را پاسخ دهید...</a:t>
            </a:r>
          </a:p>
          <a:p>
            <a:endParaRPr lang="fa-IR" baseline="0" dirty="0"/>
          </a:p>
        </p:txBody>
      </p:sp>
      <p:sp>
        <p:nvSpPr>
          <p:cNvPr id="4" name="Slide Number Placeholder 3"/>
          <p:cNvSpPr>
            <a:spLocks noGrp="1"/>
          </p:cNvSpPr>
          <p:nvPr>
            <p:ph type="sldNum" sz="quarter" idx="10"/>
          </p:nvPr>
        </p:nvSpPr>
        <p:spPr/>
        <p:txBody>
          <a:bodyPr/>
          <a:lstStyle/>
          <a:p>
            <a:fld id="{862911C2-D162-4784-8DBD-2B52EF5F866B}" type="slidenum">
              <a:rPr lang="en-US" smtClean="0"/>
              <a:t>9</a:t>
            </a:fld>
            <a:endParaRPr lang="en-US"/>
          </a:p>
        </p:txBody>
      </p:sp>
    </p:spTree>
    <p:extLst>
      <p:ext uri="{BB962C8B-B14F-4D97-AF65-F5344CB8AC3E}">
        <p14:creationId xmlns:p14="http://schemas.microsoft.com/office/powerpoint/2010/main" val="306532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در این 4 اسلاید به دنبال باز کردن مفهوم «زیر متن» هستیم.</a:t>
            </a:r>
          </a:p>
          <a:p>
            <a:endParaRPr lang="fa-IR" dirty="0"/>
          </a:p>
          <a:p>
            <a:r>
              <a:rPr lang="fa-IR" dirty="0"/>
              <a:t>اندازه نما در اینجا</a:t>
            </a:r>
            <a:r>
              <a:rPr lang="fa-IR" baseline="0" dirty="0"/>
              <a:t> «باز» است:</a:t>
            </a:r>
          </a:p>
          <a:p>
            <a:r>
              <a:rPr lang="en-US" baseline="0" dirty="0"/>
              <a:t>Long Shot</a:t>
            </a:r>
            <a:endParaRPr lang="fa-IR" baseline="0" dirty="0"/>
          </a:p>
          <a:p>
            <a:r>
              <a:rPr lang="fa-IR" baseline="0" dirty="0"/>
              <a:t>به این نما، «نمای معرف» نیز می گویند. وظیفه این نما که در نخستین تصاویر پخش شده از یک اثر گنجانده می شود، معرفی عناصر صحنه و نسبت اشخاص و اشیا با یکدیگر است.</a:t>
            </a:r>
          </a:p>
          <a:p>
            <a:r>
              <a:rPr lang="fa-IR" baseline="0" dirty="0"/>
              <a:t>در نمای تصویر شده، با یک موقعیت شهری مواجهیم که گویی محله ای سنتی یا فقیرنشین است. نامنظم بودن و کثیف بودن دیوارها ما را در این فهم یاری می کنند.</a:t>
            </a:r>
          </a:p>
          <a:p>
            <a:r>
              <a:rPr lang="fa-IR" baseline="0" dirty="0"/>
              <a:t>در واقع ر اینجا داستان محبوبیت پپسی در تمامی محله ها حتی محله های قدیمی و فقیرنشین به رخ کشیده شده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10</a:t>
            </a:fld>
            <a:endParaRPr lang="en-US"/>
          </a:p>
        </p:txBody>
      </p:sp>
    </p:spTree>
    <p:extLst>
      <p:ext uri="{BB962C8B-B14F-4D97-AF65-F5344CB8AC3E}">
        <p14:creationId xmlns:p14="http://schemas.microsoft.com/office/powerpoint/2010/main" val="1446828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این نما را نمای بالاسر</a:t>
            </a:r>
            <a:r>
              <a:rPr lang="fa-IR" baseline="0" dirty="0"/>
              <a:t> می گویند:</a:t>
            </a:r>
          </a:p>
          <a:p>
            <a:r>
              <a:rPr lang="en-US" baseline="0" dirty="0"/>
              <a:t>Overview</a:t>
            </a:r>
          </a:p>
          <a:p>
            <a:endParaRPr lang="en-US" baseline="0" dirty="0"/>
          </a:p>
          <a:p>
            <a:r>
              <a:rPr lang="fa-IR" baseline="0" dirty="0"/>
              <a:t>معمولا در این نمای رو به پایین، سوژه درون قاب کوچک نمایی می شود، به چشم آمدن زمین زیرپای سوژه نیز از دیگر ویژگی های این زاویه نماست. در این نما کودک در مقابل دستگاه فروش نوشابه بسیار کوچکتر به نظر می رسد، گویی که انگار نوجوان کار سختی برای خریدن نوشابه در پیش دارد. درواقع در این نما دستگاه بر نوجوان مسلط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11</a:t>
            </a:fld>
            <a:endParaRPr lang="en-US"/>
          </a:p>
        </p:txBody>
      </p:sp>
    </p:spTree>
    <p:extLst>
      <p:ext uri="{BB962C8B-B14F-4D97-AF65-F5344CB8AC3E}">
        <p14:creationId xmlns:p14="http://schemas.microsoft.com/office/powerpoint/2010/main" val="2261339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CE98EA-0FF3-4373-B2C6-B9BB14839576}" type="datetimeFigureOut">
              <a:rPr lang="fa-IR" smtClean="0"/>
              <a:t>29/01/1441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3484028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E98EA-0FF3-4373-B2C6-B9BB14839576}" type="datetimeFigureOut">
              <a:rPr lang="fa-IR" smtClean="0"/>
              <a:t>29/01/1441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360066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E98EA-0FF3-4373-B2C6-B9BB14839576}" type="datetimeFigureOut">
              <a:rPr lang="fa-IR" smtClean="0"/>
              <a:t>29/01/1441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265172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E98EA-0FF3-4373-B2C6-B9BB14839576}" type="datetimeFigureOut">
              <a:rPr lang="fa-IR" smtClean="0"/>
              <a:t>29/01/1441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331592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CE98EA-0FF3-4373-B2C6-B9BB14839576}" type="datetimeFigureOut">
              <a:rPr lang="fa-IR" smtClean="0"/>
              <a:t>29/01/1441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1147204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CE98EA-0FF3-4373-B2C6-B9BB14839576}" type="datetimeFigureOut">
              <a:rPr lang="fa-IR" smtClean="0"/>
              <a:t>29/01/1441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4220351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CE98EA-0FF3-4373-B2C6-B9BB14839576}" type="datetimeFigureOut">
              <a:rPr lang="fa-IR" smtClean="0"/>
              <a:t>29/01/1441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82303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CE98EA-0FF3-4373-B2C6-B9BB14839576}" type="datetimeFigureOut">
              <a:rPr lang="fa-IR" smtClean="0"/>
              <a:t>29/01/1441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3417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E98EA-0FF3-4373-B2C6-B9BB14839576}" type="datetimeFigureOut">
              <a:rPr lang="fa-IR" smtClean="0"/>
              <a:t>29/01/1441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129644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CE98EA-0FF3-4373-B2C6-B9BB14839576}" type="datetimeFigureOut">
              <a:rPr lang="fa-IR" smtClean="0"/>
              <a:t>29/01/1441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232263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CE98EA-0FF3-4373-B2C6-B9BB14839576}" type="datetimeFigureOut">
              <a:rPr lang="fa-IR" smtClean="0"/>
              <a:t>29/01/1441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9081686-9227-4A7C-8FAB-43C9DDB2354E}" type="slidenum">
              <a:rPr lang="fa-IR" smtClean="0"/>
              <a:t>‹#›</a:t>
            </a:fld>
            <a:endParaRPr lang="fa-IR"/>
          </a:p>
        </p:txBody>
      </p:sp>
    </p:spTree>
    <p:extLst>
      <p:ext uri="{BB962C8B-B14F-4D97-AF65-F5344CB8AC3E}">
        <p14:creationId xmlns:p14="http://schemas.microsoft.com/office/powerpoint/2010/main" val="312751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E98EA-0FF3-4373-B2C6-B9BB14839576}" type="datetimeFigureOut">
              <a:rPr lang="fa-IR" smtClean="0"/>
              <a:t>29/01/1441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81686-9227-4A7C-8FAB-43C9DDB2354E}" type="slidenum">
              <a:rPr lang="fa-IR" smtClean="0"/>
              <a:t>‹#›</a:t>
            </a:fld>
            <a:endParaRPr lang="fa-IR"/>
          </a:p>
        </p:txBody>
      </p:sp>
    </p:spTree>
    <p:extLst>
      <p:ext uri="{BB962C8B-B14F-4D97-AF65-F5344CB8AC3E}">
        <p14:creationId xmlns:p14="http://schemas.microsoft.com/office/powerpoint/2010/main" val="2523536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esmellah5.png">
            <a:extLst>
              <a:ext uri="{FF2B5EF4-FFF2-40B4-BE49-F238E27FC236}">
                <a16:creationId xmlns:a16="http://schemas.microsoft.com/office/drawing/2014/main" id="{1F090AFE-D63E-4439-80AA-D90CCAB8AFEA}"/>
              </a:ext>
            </a:extLst>
          </p:cNvPr>
          <p:cNvPicPr>
            <a:picLocks noChangeAspect="1"/>
          </p:cNvPicPr>
          <p:nvPr/>
        </p:nvPicPr>
        <p:blipFill>
          <a:blip r:embed="rId3"/>
          <a:stretch>
            <a:fillRect/>
          </a:stretch>
        </p:blipFill>
        <p:spPr>
          <a:xfrm>
            <a:off x="665019" y="277841"/>
            <a:ext cx="1200149" cy="1358993"/>
          </a:xfrm>
          <a:prstGeom prst="rect">
            <a:avLst/>
          </a:prstGeom>
        </p:spPr>
      </p:pic>
      <p:sp>
        <p:nvSpPr>
          <p:cNvPr id="9" name="Subtitle 2">
            <a:extLst>
              <a:ext uri="{FF2B5EF4-FFF2-40B4-BE49-F238E27FC236}">
                <a16:creationId xmlns:a16="http://schemas.microsoft.com/office/drawing/2014/main" id="{7F87180F-5821-4CCD-A753-A94960FD57A7}"/>
              </a:ext>
            </a:extLst>
          </p:cNvPr>
          <p:cNvSpPr>
            <a:spLocks noGrp="1"/>
          </p:cNvSpPr>
          <p:nvPr>
            <p:ph type="subTitle" idx="1"/>
          </p:nvPr>
        </p:nvSpPr>
        <p:spPr>
          <a:xfrm>
            <a:off x="-326572" y="6276802"/>
            <a:ext cx="3591266" cy="1162396"/>
          </a:xfrm>
        </p:spPr>
        <p:txBody>
          <a:bodyPr>
            <a:normAutofit/>
          </a:bodyPr>
          <a:lstStyle/>
          <a:p>
            <a:pPr algn="r"/>
            <a:r>
              <a:rPr lang="fa-IR" sz="2000" b="1" dirty="0">
                <a:solidFill>
                  <a:schemeClr val="bg2">
                    <a:lumMod val="50000"/>
                  </a:schemeClr>
                </a:solidFill>
                <a:latin typeface="Nazanin" panose="00000400000000000000" pitchFamily="2" charset="-78"/>
                <a:cs typeface="Nazanin" panose="00000400000000000000" pitchFamily="2" charset="-78"/>
              </a:rPr>
              <a:t>مدرس: مهندس رامین کامجو</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8249" y="0"/>
            <a:ext cx="8123752" cy="6858000"/>
          </a:xfrm>
          <a:prstGeom prst="rect">
            <a:avLst/>
          </a:prstGeom>
        </p:spPr>
      </p:pic>
    </p:spTree>
    <p:extLst>
      <p:ext uri="{BB962C8B-B14F-4D97-AF65-F5344CB8AC3E}">
        <p14:creationId xmlns:p14="http://schemas.microsoft.com/office/powerpoint/2010/main" val="42596481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960096" y="2276872"/>
            <a:ext cx="3744416" cy="3648405"/>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121920" tIns="60960" rIns="121920" bIns="6096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r" rtl="1"/>
            <a:r>
              <a:rPr lang="fa-IR" sz="4267" b="1" dirty="0">
                <a:solidFill>
                  <a:schemeClr val="tx1"/>
                </a:solidFill>
                <a:cs typeface="B Mitra" panose="00000400000000000000" pitchFamily="2" charset="-78"/>
              </a:rPr>
              <a:t>نام این نما از منظر</a:t>
            </a:r>
          </a:p>
          <a:p>
            <a:pPr algn="r" rtl="1"/>
            <a:r>
              <a:rPr lang="fa-IR" sz="4267" b="1" dirty="0">
                <a:solidFill>
                  <a:srgbClr val="0070C0"/>
                </a:solidFill>
                <a:cs typeface="B Mitra" panose="00000400000000000000" pitchFamily="2" charset="-78"/>
              </a:rPr>
              <a:t>اندازه نما </a:t>
            </a:r>
            <a:r>
              <a:rPr lang="fa-IR" sz="4267" b="1" dirty="0">
                <a:solidFill>
                  <a:schemeClr val="tx1"/>
                </a:solidFill>
                <a:cs typeface="B Mitra" panose="00000400000000000000" pitchFamily="2" charset="-78"/>
              </a:rPr>
              <a:t>چیست؟</a:t>
            </a:r>
          </a:p>
          <a:p>
            <a:pPr algn="r" rtl="1"/>
            <a:r>
              <a:rPr lang="fa-IR" sz="4267" b="1" dirty="0">
                <a:solidFill>
                  <a:schemeClr val="tx1"/>
                </a:solidFill>
                <a:cs typeface="B Mitra" panose="00000400000000000000" pitchFamily="2" charset="-78"/>
              </a:rPr>
              <a:t>چرا در ابتدای اثر از این اندازه نما استفاده می شود؟</a:t>
            </a:r>
            <a:endParaRPr lang="en-US" sz="4267" b="1" dirty="0">
              <a:solidFill>
                <a:schemeClr val="tx1"/>
              </a:solidFill>
              <a:cs typeface="B Mitra" panose="00000400000000000000" pitchFamily="2" charset="-78"/>
            </a:endParaRPr>
          </a:p>
          <a:p>
            <a:pPr algn="r" rtl="1"/>
            <a:endParaRPr lang="fa-IR" sz="4267" b="1" baseline="30000" dirty="0">
              <a:solidFill>
                <a:schemeClr val="tx1"/>
              </a:solidFill>
              <a:cs typeface="B Mitra" panose="00000400000000000000" pitchFamily="2" charset="-78"/>
            </a:endParaRPr>
          </a:p>
        </p:txBody>
      </p:sp>
      <p:pic>
        <p:nvPicPr>
          <p:cNvPr id="6146" name="Picture 2" descr="D:\آموزش\مدرسه هنر و رسانه آینه\باشگاه سواد رسانه ای\ملحقات کتاب تفکر و سواد رسانه ای\2- درس دوم\پاورپوینت درس دوم\عکس\ads\2- Pepsi vs. Coke[19-16-0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959" y="1076739"/>
            <a:ext cx="5504612" cy="41284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768075" y="644691"/>
            <a:ext cx="4416491" cy="163218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121920" tIns="60960" rIns="121920" bIns="6096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ctr" rtl="1"/>
            <a:r>
              <a:rPr lang="fa-IR" sz="4267" b="1" dirty="0">
                <a:solidFill>
                  <a:srgbClr val="C00000"/>
                </a:solidFill>
                <a:cs typeface="B Titr" panose="00000700000000000000" pitchFamily="2" charset="-78"/>
              </a:rPr>
              <a:t>حالا به این سوالات پاسخ دهید...</a:t>
            </a:r>
            <a:endParaRPr lang="fa-IR" sz="4267" b="1" baseline="30000" dirty="0">
              <a:solidFill>
                <a:srgbClr val="C00000"/>
              </a:solidFill>
              <a:cs typeface="B Titr" panose="00000700000000000000" pitchFamily="2" charset="-78"/>
            </a:endParaRPr>
          </a:p>
        </p:txBody>
      </p:sp>
      <p:pic>
        <p:nvPicPr>
          <p:cNvPr id="6147" name="Picture 3" descr="D:\آموزش\مدرسه هنر و رسانه آینه\باشگاه سواد رسانه ای\ملحقات کتاب تفکر و سواد رسانه ای\2- درس دوم\پاورپوینت درس دوم\عکس\question\question-icon-2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2464" y="1892829"/>
            <a:ext cx="1392155" cy="1392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D:\آموزش\مدرسه هنر و رسانه آینه\لوگو\گوشه عکس\ayeneh logo + site_bla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6117299"/>
            <a:ext cx="889047" cy="672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7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72064" y="1316765"/>
            <a:ext cx="4224469" cy="3840427"/>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121920" tIns="60960" rIns="121920" bIns="6096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r" rtl="1"/>
            <a:r>
              <a:rPr lang="fa-IR" sz="4267" b="1" dirty="0">
                <a:solidFill>
                  <a:schemeClr val="tx1"/>
                </a:solidFill>
                <a:cs typeface="B Mitra" panose="00000400000000000000" pitchFamily="2" charset="-78"/>
              </a:rPr>
              <a:t>نام این نما از منظر</a:t>
            </a:r>
          </a:p>
          <a:p>
            <a:pPr algn="r" rtl="1"/>
            <a:r>
              <a:rPr lang="fa-IR" sz="4267" b="1" dirty="0">
                <a:solidFill>
                  <a:srgbClr val="0070C0"/>
                </a:solidFill>
                <a:cs typeface="B Mitra" panose="00000400000000000000" pitchFamily="2" charset="-78"/>
              </a:rPr>
              <a:t>زاویه دوربین </a:t>
            </a:r>
            <a:r>
              <a:rPr lang="fa-IR" sz="4267" b="1" dirty="0">
                <a:solidFill>
                  <a:schemeClr val="tx1"/>
                </a:solidFill>
                <a:cs typeface="B Mitra" panose="00000400000000000000" pitchFamily="2" charset="-78"/>
              </a:rPr>
              <a:t>چیست؟</a:t>
            </a:r>
          </a:p>
          <a:p>
            <a:pPr algn="r" rtl="1"/>
            <a:r>
              <a:rPr lang="fa-IR" sz="4267" b="1" dirty="0">
                <a:solidFill>
                  <a:schemeClr val="tx1"/>
                </a:solidFill>
                <a:cs typeface="B Mitra" panose="00000400000000000000" pitchFamily="2" charset="-78"/>
              </a:rPr>
              <a:t>این نما شخصیت </a:t>
            </a:r>
            <a:r>
              <a:rPr lang="fa-IR" sz="4267" b="1" dirty="0">
                <a:solidFill>
                  <a:srgbClr val="C00000"/>
                </a:solidFill>
                <a:cs typeface="B Mitra" panose="00000400000000000000" pitchFamily="2" charset="-78"/>
              </a:rPr>
              <a:t>کودک را در مقابل دستگاه </a:t>
            </a:r>
            <a:r>
              <a:rPr lang="fa-IR" sz="4267" b="1" dirty="0">
                <a:solidFill>
                  <a:schemeClr val="tx1"/>
                </a:solidFill>
                <a:cs typeface="B Mitra" panose="00000400000000000000" pitchFamily="2" charset="-78"/>
              </a:rPr>
              <a:t>چگونه نشان می دهد؟</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9959" y="1076739"/>
            <a:ext cx="5504611" cy="41284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descr="D:\آموزش\مدرسه هنر و رسانه آینه\باشگاه سواد رسانه ای\ملحقات کتاب تفکر و سواد رسانه ای\2- درس دوم\پاورپوینت درس دوم\عکس\question\question-icon-2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485" y="932723"/>
            <a:ext cx="1392155" cy="1392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29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72064" y="1316765"/>
            <a:ext cx="4224469" cy="441649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121920" tIns="60960" rIns="121920" bIns="6096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r" rtl="1"/>
            <a:r>
              <a:rPr lang="fa-IR" sz="4267" b="1" dirty="0">
                <a:solidFill>
                  <a:schemeClr val="tx1"/>
                </a:solidFill>
                <a:cs typeface="B Mitra" panose="00000400000000000000" pitchFamily="2" charset="-78"/>
              </a:rPr>
              <a:t>در حال تماشای این تصاویر چه </a:t>
            </a:r>
            <a:r>
              <a:rPr lang="fa-IR" sz="4267" b="1" dirty="0">
                <a:solidFill>
                  <a:srgbClr val="0070C0"/>
                </a:solidFill>
                <a:cs typeface="B Mitra" panose="00000400000000000000" pitchFamily="2" charset="-78"/>
              </a:rPr>
              <a:t>صدایی</a:t>
            </a:r>
            <a:r>
              <a:rPr lang="fa-IR" sz="4267" b="1" dirty="0">
                <a:solidFill>
                  <a:schemeClr val="tx1"/>
                </a:solidFill>
                <a:cs typeface="B Mitra" panose="00000400000000000000" pitchFamily="2" charset="-78"/>
              </a:rPr>
              <a:t> را می شنوید؟</a:t>
            </a:r>
          </a:p>
          <a:p>
            <a:pPr algn="r" rtl="1"/>
            <a:r>
              <a:rPr lang="fa-IR" sz="4267" b="1" dirty="0">
                <a:solidFill>
                  <a:schemeClr val="tx1"/>
                </a:solidFill>
                <a:cs typeface="B Mitra" panose="00000400000000000000" pitchFamily="2" charset="-78"/>
              </a:rPr>
              <a:t>اگر این صدا را نمی شنیدید </a:t>
            </a:r>
            <a:r>
              <a:rPr lang="fa-IR" sz="4267" b="1" dirty="0">
                <a:solidFill>
                  <a:srgbClr val="C00000"/>
                </a:solidFill>
                <a:cs typeface="B Mitra" panose="00000400000000000000" pitchFamily="2" charset="-78"/>
              </a:rPr>
              <a:t>مشکلی</a:t>
            </a:r>
            <a:r>
              <a:rPr lang="fa-IR" sz="4267" b="1" dirty="0">
                <a:solidFill>
                  <a:schemeClr val="tx1"/>
                </a:solidFill>
                <a:cs typeface="B Mitra" panose="00000400000000000000" pitchFamily="2" charset="-78"/>
              </a:rPr>
              <a:t> پیش می آمد؟</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9959" y="1076740"/>
            <a:ext cx="5504611" cy="4128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descr="D:\آموزش\مدرسه هنر و رسانه آینه\باشگاه سواد رسانه ای\ملحقات کتاب تفکر و سواد رسانه ای\2- درس دوم\پاورپوینت درس دوم\عکس\question\question-icon-2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485" y="932723"/>
            <a:ext cx="1392155" cy="1392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29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72064" y="1316765"/>
            <a:ext cx="4224469" cy="441649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121920" tIns="60960" rIns="121920" bIns="6096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r" rtl="1"/>
            <a:r>
              <a:rPr lang="fa-IR" sz="4267" b="1" dirty="0">
                <a:solidFill>
                  <a:schemeClr val="tx1"/>
                </a:solidFill>
                <a:cs typeface="B Mitra" panose="00000400000000000000" pitchFamily="2" charset="-78"/>
              </a:rPr>
              <a:t>تماشای این تصویر چه </a:t>
            </a:r>
            <a:r>
              <a:rPr lang="fa-IR" sz="4267" b="1" dirty="0">
                <a:solidFill>
                  <a:srgbClr val="7030A0"/>
                </a:solidFill>
                <a:cs typeface="B Mitra" panose="00000400000000000000" pitchFamily="2" charset="-78"/>
              </a:rPr>
              <a:t>حسی</a:t>
            </a:r>
            <a:r>
              <a:rPr lang="fa-IR" sz="4267" b="1" dirty="0">
                <a:solidFill>
                  <a:schemeClr val="tx1"/>
                </a:solidFill>
                <a:cs typeface="B Mitra" panose="00000400000000000000" pitchFamily="2" charset="-78"/>
              </a:rPr>
              <a:t> را نسبت به </a:t>
            </a:r>
            <a:r>
              <a:rPr lang="fa-IR" sz="4267" b="1" dirty="0">
                <a:solidFill>
                  <a:srgbClr val="0070C0"/>
                </a:solidFill>
                <a:cs typeface="B Mitra" panose="00000400000000000000" pitchFamily="2" charset="-78"/>
              </a:rPr>
              <a:t>پپسی</a:t>
            </a:r>
            <a:r>
              <a:rPr lang="fa-IR" sz="4267" b="1" dirty="0">
                <a:solidFill>
                  <a:schemeClr val="tx1"/>
                </a:solidFill>
                <a:cs typeface="B Mitra" panose="00000400000000000000" pitchFamily="2" charset="-78"/>
              </a:rPr>
              <a:t> و چه حسی را نسبت به </a:t>
            </a:r>
            <a:r>
              <a:rPr lang="fa-IR" sz="4267" b="1" dirty="0">
                <a:solidFill>
                  <a:srgbClr val="C00000"/>
                </a:solidFill>
                <a:cs typeface="B Mitra" panose="00000400000000000000" pitchFamily="2" charset="-78"/>
              </a:rPr>
              <a:t>کوکاکول</a:t>
            </a:r>
            <a:r>
              <a:rPr lang="fa-IR" sz="4267" b="1" dirty="0">
                <a:solidFill>
                  <a:schemeClr val="tx1"/>
                </a:solidFill>
                <a:cs typeface="B Mitra" panose="00000400000000000000" pitchFamily="2" charset="-78"/>
              </a:rPr>
              <a:t>ا در شما ایجاد می کند؟ </a:t>
            </a:r>
            <a:r>
              <a:rPr lang="fa-IR" sz="4267" b="1" dirty="0">
                <a:solidFill>
                  <a:srgbClr val="00B050"/>
                </a:solidFill>
                <a:cs typeface="B Mitra" panose="00000400000000000000" pitchFamily="2" charset="-78"/>
              </a:rPr>
              <a:t>چگونه</a:t>
            </a:r>
            <a:r>
              <a:rPr lang="fa-IR" sz="4267" b="1" dirty="0">
                <a:solidFill>
                  <a:schemeClr val="tx1"/>
                </a:solidFill>
                <a:cs typeface="B Mitra" panose="00000400000000000000" pitchFamily="2" charset="-78"/>
              </a:rPr>
              <a: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9960" y="1076740"/>
            <a:ext cx="5504609" cy="4128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descr="D:\آموزش\مدرسه هنر و رسانه آینه\باشگاه سواد رسانه ای\ملحقات کتاب تفکر و سواد رسانه ای\2- درس دوم\پاورپوینت درس دوم\عکس\question\question-icon-2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485" y="932723"/>
            <a:ext cx="1392155" cy="1392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1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Pepsi vs. Cok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693" y="-27384"/>
            <a:ext cx="12336693" cy="6984808"/>
          </a:xfrm>
          <a:prstGeom prst="rect">
            <a:avLst/>
          </a:prstGeom>
        </p:spPr>
      </p:pic>
    </p:spTree>
    <p:extLst>
      <p:ext uri="{BB962C8B-B14F-4D97-AF65-F5344CB8AC3E}">
        <p14:creationId xmlns:p14="http://schemas.microsoft.com/office/powerpoint/2010/main" val="1474441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1424" y="1316765"/>
            <a:ext cx="9985109" cy="441649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121920" tIns="60960" rIns="121920" bIns="6096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ctr" rtl="1"/>
            <a:r>
              <a:rPr lang="fa-IR" sz="4267" b="1" dirty="0">
                <a:solidFill>
                  <a:schemeClr val="tx1"/>
                </a:solidFill>
                <a:cs typeface="B Mitra" panose="00000400000000000000" pitchFamily="2" charset="-78"/>
              </a:rPr>
              <a:t>آیا این اولین و آخرین </a:t>
            </a:r>
            <a:r>
              <a:rPr lang="fa-IR" sz="4267" b="1" dirty="0">
                <a:solidFill>
                  <a:schemeClr val="accent6">
                    <a:lumMod val="60000"/>
                    <a:lumOff val="40000"/>
                  </a:schemeClr>
                </a:solidFill>
                <a:cs typeface="B Mitra" panose="00000400000000000000" pitchFamily="2" charset="-78"/>
              </a:rPr>
              <a:t>تبلیغ رقابتی </a:t>
            </a:r>
            <a:r>
              <a:rPr lang="fa-IR" sz="4267" b="1" dirty="0">
                <a:solidFill>
                  <a:schemeClr val="tx1"/>
                </a:solidFill>
                <a:cs typeface="B Mitra" panose="00000400000000000000" pitchFamily="2" charset="-78"/>
              </a:rPr>
              <a:t>بین پپسی و کوکاکولاست؟</a:t>
            </a:r>
          </a:p>
          <a:p>
            <a:pPr algn="ctr" rtl="1"/>
            <a:endParaRPr lang="fa-IR" sz="4267" b="1" dirty="0">
              <a:solidFill>
                <a:schemeClr val="tx1"/>
              </a:solidFill>
              <a:cs typeface="B Mitra" panose="00000400000000000000" pitchFamily="2" charset="-78"/>
            </a:endParaRPr>
          </a:p>
          <a:p>
            <a:pPr algn="ctr" rtl="1"/>
            <a:r>
              <a:rPr lang="fa-IR" sz="4267" b="1" dirty="0">
                <a:solidFill>
                  <a:schemeClr val="tx1"/>
                </a:solidFill>
                <a:cs typeface="B Mitra" panose="00000400000000000000" pitchFamily="2" charset="-78"/>
              </a:rPr>
              <a:t>اگر شما یک نوجوان </a:t>
            </a:r>
            <a:r>
              <a:rPr lang="fa-IR" sz="4267" b="1" dirty="0">
                <a:solidFill>
                  <a:srgbClr val="C00000"/>
                </a:solidFill>
                <a:cs typeface="B Mitra" panose="00000400000000000000" pitchFamily="2" charset="-78"/>
              </a:rPr>
              <a:t>امریکایی</a:t>
            </a:r>
            <a:r>
              <a:rPr lang="fa-IR" sz="4267" b="1" dirty="0">
                <a:solidFill>
                  <a:schemeClr val="tx1"/>
                </a:solidFill>
                <a:cs typeface="B Mitra" panose="00000400000000000000" pitchFamily="2" charset="-78"/>
              </a:rPr>
              <a:t> باشید آیا حستان نسبت به این تبلیغ با </a:t>
            </a:r>
            <a:r>
              <a:rPr lang="fa-IR" sz="4267" b="1" dirty="0">
                <a:solidFill>
                  <a:srgbClr val="7030A0"/>
                </a:solidFill>
                <a:cs typeface="B Mitra" panose="00000400000000000000" pitchFamily="2" charset="-78"/>
              </a:rPr>
              <a:t>حسی</a:t>
            </a:r>
            <a:r>
              <a:rPr lang="fa-IR" sz="4267" b="1" dirty="0">
                <a:solidFill>
                  <a:schemeClr val="tx1"/>
                </a:solidFill>
                <a:cs typeface="B Mitra" panose="00000400000000000000" pitchFamily="2" charset="-78"/>
              </a:rPr>
              <a:t> که الان به عنوان یک نوجوان </a:t>
            </a:r>
            <a:r>
              <a:rPr lang="fa-IR" sz="4267" b="1" dirty="0">
                <a:solidFill>
                  <a:srgbClr val="00B050"/>
                </a:solidFill>
                <a:cs typeface="B Mitra" panose="00000400000000000000" pitchFamily="2" charset="-78"/>
              </a:rPr>
              <a:t>ایرانی</a:t>
            </a:r>
            <a:r>
              <a:rPr lang="fa-IR" sz="4267" b="1" dirty="0">
                <a:solidFill>
                  <a:schemeClr val="tx1"/>
                </a:solidFill>
                <a:cs typeface="B Mitra" panose="00000400000000000000" pitchFamily="2" charset="-78"/>
              </a:rPr>
              <a:t> دارید </a:t>
            </a:r>
            <a:r>
              <a:rPr lang="fa-IR" sz="4267" b="1" dirty="0">
                <a:solidFill>
                  <a:srgbClr val="0070C0"/>
                </a:solidFill>
                <a:cs typeface="B Mitra" panose="00000400000000000000" pitchFamily="2" charset="-78"/>
              </a:rPr>
              <a:t>مشابه</a:t>
            </a:r>
            <a:r>
              <a:rPr lang="fa-IR" sz="4267" b="1" dirty="0">
                <a:solidFill>
                  <a:schemeClr val="tx1"/>
                </a:solidFill>
                <a:cs typeface="B Mitra" panose="00000400000000000000" pitchFamily="2" charset="-78"/>
              </a:rPr>
              <a:t> خواهد بود؟ </a:t>
            </a:r>
          </a:p>
        </p:txBody>
      </p:sp>
      <p:pic>
        <p:nvPicPr>
          <p:cNvPr id="6147" name="Picture 3" descr="D:\آموزش\مدرسه هنر و رسانه آینه\باشگاه سواد رسانه ای\ملحقات کتاب تفکر و سواد رسانه ای\2- درس دوم\پاورپوینت درس دوم\عکس\question\question-icon-2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4405" y="811924"/>
            <a:ext cx="1392155" cy="1392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D:\آموزش\مدرسه هنر و رسانه آینه\باشگاه سواد رسانه ای\ملحقات کتاب تفکر و سواد رسانه ای\2- درس دوم\پاورپوینت درس دوم\عکس\question\question-icon-2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7328" y="2948947"/>
            <a:ext cx="1392155" cy="1392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15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آموزش\مدرسه هنر و رسانه آینه\باشگاه سواد رسانه ای\ملحقات کتاب تفکر و سواد رسانه ای\2- درس دوم\پاورپوینت درس دوم\عکس\coke-vs-peps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598" y="3458723"/>
            <a:ext cx="3524573" cy="2466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5" name="Picture 3" descr="D:\آموزش\مدرسه هنر و رسانه آینه\باشگاه سواد رسانه ای\ملحقات کتاب تفکر و سواد رسانه ای\2- درس دوم\پاورپوینت درس دوم\عکس\coca-cola-and-pepsi-funny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50" y="3458723"/>
            <a:ext cx="3635255" cy="2466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D:\آموزش\مدرسه هنر و رسانه آینه\باشگاه سواد رسانه ای\ملحقات کتاب تفکر و سواد رسانه ای\2- درس دوم\پاورپوینت درس دوم\عکس\jj.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61" y="677168"/>
            <a:ext cx="3289300" cy="246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7" name="Picture 5" descr="D:\آموزش\مدرسه هنر و رسانه آینه\باشگاه سواد رسانه ای\ملحقات کتاب تفکر و سواد رسانه ای\2- درس دوم\پاورپوینت درس دوم\عکس\klj.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9686" y="740669"/>
            <a:ext cx="3390900" cy="240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D:\آموزش\مدرسه هنر و رسانه آینه\باشگاه سواد رسانه ای\ملحقات کتاب تفکر و سواد رسانه ای\2- درس دوم\پاورپوینت درس دوم\عکس\o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203" y="3524986"/>
            <a:ext cx="4001808" cy="2400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382397" y="951586"/>
            <a:ext cx="3153763" cy="1613319"/>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121920" tIns="60960" rIns="121920" bIns="6096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ctr"/>
            <a:r>
              <a:rPr lang="en-US" sz="4800" dirty="0">
                <a:solidFill>
                  <a:schemeClr val="accent6">
                    <a:lumMod val="75000"/>
                  </a:schemeClr>
                </a:solidFill>
              </a:rPr>
              <a:t>Cola War</a:t>
            </a:r>
            <a:endParaRPr lang="fa-IR" sz="4800" dirty="0">
              <a:solidFill>
                <a:schemeClr val="accent6">
                  <a:lumMod val="75000"/>
                </a:schemeClr>
              </a:solidFill>
            </a:endParaRPr>
          </a:p>
          <a:p>
            <a:pPr algn="ctr" rtl="1"/>
            <a:r>
              <a:rPr lang="fa-IR" sz="4800" b="1" dirty="0">
                <a:solidFill>
                  <a:schemeClr val="accent6">
                    <a:lumMod val="75000"/>
                  </a:schemeClr>
                </a:solidFill>
                <a:cs typeface="B Titr" panose="00000700000000000000" pitchFamily="2" charset="-78"/>
              </a:rPr>
              <a:t>از دهه 1980</a:t>
            </a:r>
            <a:endParaRPr lang="fa-IR" sz="4800" b="1" baseline="30000" dirty="0">
              <a:solidFill>
                <a:schemeClr val="accent6">
                  <a:lumMod val="75000"/>
                </a:schemeClr>
              </a:solidFill>
              <a:cs typeface="B Titr" panose="00000700000000000000" pitchFamily="2" charset="-78"/>
            </a:endParaRPr>
          </a:p>
        </p:txBody>
      </p:sp>
    </p:spTree>
    <p:extLst>
      <p:ext uri="{BB962C8B-B14F-4D97-AF65-F5344CB8AC3E}">
        <p14:creationId xmlns:p14="http://schemas.microsoft.com/office/powerpoint/2010/main" val="351372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fade">
                                      <p:cBhvr>
                                        <p:cTn id="19" dur="500"/>
                                        <p:tgtEl>
                                          <p:spTgt spid="819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197"/>
                                        </p:tgtEl>
                                        <p:attrNameLst>
                                          <p:attrName>style.visibility</p:attrName>
                                        </p:attrNameLst>
                                      </p:cBhvr>
                                      <p:to>
                                        <p:strVal val="visible"/>
                                      </p:to>
                                    </p:set>
                                    <p:animEffect transition="in" filter="fade">
                                      <p:cBhvr>
                                        <p:cTn id="24" dur="500"/>
                                        <p:tgtEl>
                                          <p:spTgt spid="819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195"/>
                                        </p:tgtEl>
                                        <p:attrNameLst>
                                          <p:attrName>style.visibility</p:attrName>
                                        </p:attrNameLst>
                                      </p:cBhvr>
                                      <p:to>
                                        <p:strVal val="visible"/>
                                      </p:to>
                                    </p:set>
                                    <p:animEffect transition="in" filter="fade">
                                      <p:cBhvr>
                                        <p:cTn id="29" dur="500"/>
                                        <p:tgtEl>
                                          <p:spTgt spid="81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198"/>
                                        </p:tgtEl>
                                        <p:attrNameLst>
                                          <p:attrName>style.visibility</p:attrName>
                                        </p:attrNameLst>
                                      </p:cBhvr>
                                      <p:to>
                                        <p:strVal val="visible"/>
                                      </p:to>
                                    </p:set>
                                    <p:animEffect transition="in" filter="fade">
                                      <p:cBhvr>
                                        <p:cTn id="34"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22373-C867-4AFF-BDA3-EFB3493A2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118" y="618676"/>
            <a:ext cx="8996363" cy="6239324"/>
          </a:xfrm>
          <a:prstGeom prst="rect">
            <a:avLst/>
          </a:prstGeom>
        </p:spPr>
      </p:pic>
    </p:spTree>
    <p:extLst>
      <p:ext uri="{BB962C8B-B14F-4D97-AF65-F5344CB8AC3E}">
        <p14:creationId xmlns:p14="http://schemas.microsoft.com/office/powerpoint/2010/main" val="3942755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26FC5-CD17-4BD5-9BE8-758E90FBA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94" y="323850"/>
            <a:ext cx="10629902" cy="3620643"/>
          </a:xfrm>
          <a:prstGeom prst="rect">
            <a:avLst/>
          </a:prstGeom>
        </p:spPr>
      </p:pic>
      <p:sp>
        <p:nvSpPr>
          <p:cNvPr id="7" name="Rectangle 6">
            <a:extLst>
              <a:ext uri="{FF2B5EF4-FFF2-40B4-BE49-F238E27FC236}">
                <a16:creationId xmlns:a16="http://schemas.microsoft.com/office/drawing/2014/main" id="{ED441BB8-6140-41CC-911D-6FA28B16F497}"/>
              </a:ext>
            </a:extLst>
          </p:cNvPr>
          <p:cNvSpPr/>
          <p:nvPr/>
        </p:nvSpPr>
        <p:spPr>
          <a:xfrm>
            <a:off x="1250156" y="1414463"/>
            <a:ext cx="8351044" cy="457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
        <p:nvSpPr>
          <p:cNvPr id="8" name="Rectangle 7">
            <a:extLst>
              <a:ext uri="{FF2B5EF4-FFF2-40B4-BE49-F238E27FC236}">
                <a16:creationId xmlns:a16="http://schemas.microsoft.com/office/drawing/2014/main" id="{458D17EE-9B91-4639-B68E-C851370B95F0}"/>
              </a:ext>
            </a:extLst>
          </p:cNvPr>
          <p:cNvSpPr/>
          <p:nvPr/>
        </p:nvSpPr>
        <p:spPr>
          <a:xfrm>
            <a:off x="9129712" y="1947863"/>
            <a:ext cx="2266949" cy="457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
        <p:nvSpPr>
          <p:cNvPr id="9" name="Rectangle 8">
            <a:extLst>
              <a:ext uri="{FF2B5EF4-FFF2-40B4-BE49-F238E27FC236}">
                <a16:creationId xmlns:a16="http://schemas.microsoft.com/office/drawing/2014/main" id="{F5FCEDE2-AC7E-423B-811C-BD662EC92830}"/>
              </a:ext>
            </a:extLst>
          </p:cNvPr>
          <p:cNvSpPr/>
          <p:nvPr/>
        </p:nvSpPr>
        <p:spPr>
          <a:xfrm>
            <a:off x="1250155" y="1947863"/>
            <a:ext cx="7824175" cy="457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
        <p:nvSpPr>
          <p:cNvPr id="10" name="Rectangle 9">
            <a:extLst>
              <a:ext uri="{FF2B5EF4-FFF2-40B4-BE49-F238E27FC236}">
                <a16:creationId xmlns:a16="http://schemas.microsoft.com/office/drawing/2014/main" id="{AEA430F7-37C3-4A0E-A485-44F3AEB2C974}"/>
              </a:ext>
            </a:extLst>
          </p:cNvPr>
          <p:cNvSpPr/>
          <p:nvPr/>
        </p:nvSpPr>
        <p:spPr>
          <a:xfrm>
            <a:off x="2547257" y="2481263"/>
            <a:ext cx="8802187" cy="457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
        <p:nvSpPr>
          <p:cNvPr id="11" name="Rectangle 10">
            <a:extLst>
              <a:ext uri="{FF2B5EF4-FFF2-40B4-BE49-F238E27FC236}">
                <a16:creationId xmlns:a16="http://schemas.microsoft.com/office/drawing/2014/main" id="{5AB85166-6825-4E01-A35C-95117EE93CA2}"/>
              </a:ext>
            </a:extLst>
          </p:cNvPr>
          <p:cNvSpPr/>
          <p:nvPr/>
        </p:nvSpPr>
        <p:spPr>
          <a:xfrm>
            <a:off x="1244000" y="2457062"/>
            <a:ext cx="1257916" cy="4572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
        <p:nvSpPr>
          <p:cNvPr id="12" name="Rectangle 11">
            <a:extLst>
              <a:ext uri="{FF2B5EF4-FFF2-40B4-BE49-F238E27FC236}">
                <a16:creationId xmlns:a16="http://schemas.microsoft.com/office/drawing/2014/main" id="{8B7C5E47-C549-45F1-AE03-2DAD2A51A693}"/>
              </a:ext>
            </a:extLst>
          </p:cNvPr>
          <p:cNvSpPr/>
          <p:nvPr/>
        </p:nvSpPr>
        <p:spPr>
          <a:xfrm>
            <a:off x="1244000" y="2966262"/>
            <a:ext cx="10099289" cy="4572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
        <p:nvSpPr>
          <p:cNvPr id="13" name="Rectangle 12">
            <a:extLst>
              <a:ext uri="{FF2B5EF4-FFF2-40B4-BE49-F238E27FC236}">
                <a16:creationId xmlns:a16="http://schemas.microsoft.com/office/drawing/2014/main" id="{7C5F34EC-5E03-46E4-8888-CD01CED1AA93}"/>
              </a:ext>
            </a:extLst>
          </p:cNvPr>
          <p:cNvSpPr/>
          <p:nvPr/>
        </p:nvSpPr>
        <p:spPr>
          <a:xfrm>
            <a:off x="4591594" y="3487293"/>
            <a:ext cx="6751695" cy="4572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
        <p:nvSpPr>
          <p:cNvPr id="14" name="Oval 13">
            <a:extLst>
              <a:ext uri="{FF2B5EF4-FFF2-40B4-BE49-F238E27FC236}">
                <a16:creationId xmlns:a16="http://schemas.microsoft.com/office/drawing/2014/main" id="{8B859525-DDE0-449F-B2A9-6052E2C57ACF}"/>
              </a:ext>
            </a:extLst>
          </p:cNvPr>
          <p:cNvSpPr/>
          <p:nvPr/>
        </p:nvSpPr>
        <p:spPr>
          <a:xfrm>
            <a:off x="7243357" y="2877693"/>
            <a:ext cx="1778724"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w="57150">
                <a:solidFill>
                  <a:schemeClr val="tx1"/>
                </a:solidFill>
              </a:ln>
            </a:endParaRPr>
          </a:p>
        </p:txBody>
      </p:sp>
      <p:pic>
        <p:nvPicPr>
          <p:cNvPr id="16" name="Picture 15">
            <a:extLst>
              <a:ext uri="{FF2B5EF4-FFF2-40B4-BE49-F238E27FC236}">
                <a16:creationId xmlns:a16="http://schemas.microsoft.com/office/drawing/2014/main" id="{4D68D28A-395F-4388-9140-3FD14722B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501" y="4144446"/>
            <a:ext cx="4175522" cy="2598181"/>
          </a:xfrm>
          <a:prstGeom prst="rect">
            <a:avLst/>
          </a:prstGeom>
        </p:spPr>
      </p:pic>
      <p:pic>
        <p:nvPicPr>
          <p:cNvPr id="18" name="Picture 17">
            <a:extLst>
              <a:ext uri="{FF2B5EF4-FFF2-40B4-BE49-F238E27FC236}">
                <a16:creationId xmlns:a16="http://schemas.microsoft.com/office/drawing/2014/main" id="{D7B49298-4E6E-4694-8385-D2527CB91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000" y="3870626"/>
            <a:ext cx="3027554" cy="2696153"/>
          </a:xfrm>
          <a:prstGeom prst="rect">
            <a:avLst/>
          </a:prstGeom>
        </p:spPr>
      </p:pic>
    </p:spTree>
    <p:extLst>
      <p:ext uri="{BB962C8B-B14F-4D97-AF65-F5344CB8AC3E}">
        <p14:creationId xmlns:p14="http://schemas.microsoft.com/office/powerpoint/2010/main" val="313039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_2017-11-03_11-14-2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8457" y="158798"/>
            <a:ext cx="10792097" cy="6070417"/>
          </a:xfrm>
        </p:spPr>
      </p:pic>
    </p:spTree>
    <p:extLst>
      <p:ext uri="{BB962C8B-B14F-4D97-AF65-F5344CB8AC3E}">
        <p14:creationId xmlns:p14="http://schemas.microsoft.com/office/powerpoint/2010/main" val="2363931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2991E0-D632-42DB-9EB8-092C68D83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179" y="2200275"/>
            <a:ext cx="10483814" cy="2250281"/>
          </a:xfrm>
          <a:prstGeom prst="rect">
            <a:avLst/>
          </a:prstGeom>
        </p:spPr>
      </p:pic>
    </p:spTree>
    <p:extLst>
      <p:ext uri="{BB962C8B-B14F-4D97-AF65-F5344CB8AC3E}">
        <p14:creationId xmlns:p14="http://schemas.microsoft.com/office/powerpoint/2010/main" val="1594741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6168" y="150889"/>
            <a:ext cx="7530684" cy="5406251"/>
          </a:xfrm>
          <a:prstGeom prst="rect">
            <a:avLst/>
          </a:prstGeom>
        </p:spPr>
      </p:pic>
    </p:spTree>
    <p:extLst>
      <p:ext uri="{BB962C8B-B14F-4D97-AF65-F5344CB8AC3E}">
        <p14:creationId xmlns:p14="http://schemas.microsoft.com/office/powerpoint/2010/main" val="1654587100"/>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FA2BF0-31C8-49E7-AEB0-C70062AD0F6B}"/>
              </a:ext>
            </a:extLst>
          </p:cNvPr>
          <p:cNvSpPr/>
          <p:nvPr/>
        </p:nvSpPr>
        <p:spPr>
          <a:xfrm>
            <a:off x="377124" y="619492"/>
            <a:ext cx="3252418" cy="923330"/>
          </a:xfrm>
          <a:prstGeom prst="rect">
            <a:avLst/>
          </a:prstGeom>
        </p:spPr>
        <p:txBody>
          <a:bodyPr wrap="square">
            <a:spAutoFit/>
          </a:bodyPr>
          <a:lstStyle/>
          <a:p>
            <a:pPr algn="just" rtl="1"/>
            <a:r>
              <a:rPr lang="fa-IR" b="1" dirty="0">
                <a:solidFill>
                  <a:srgbClr val="00B0F0"/>
                </a:solidFill>
                <a:cs typeface="Yekan" panose="00000400000000000000" pitchFamily="2" charset="-78"/>
              </a:rPr>
              <a:t>متن در هر شعر یا ضرب المثل، دقیقاً همان واژگانی است که شاعر یا نویسنده از آن ها استفاده می کند.</a:t>
            </a:r>
          </a:p>
        </p:txBody>
      </p:sp>
      <p:sp>
        <p:nvSpPr>
          <p:cNvPr id="5" name="Rectangle 4">
            <a:extLst>
              <a:ext uri="{FF2B5EF4-FFF2-40B4-BE49-F238E27FC236}">
                <a16:creationId xmlns:a16="http://schemas.microsoft.com/office/drawing/2014/main" id="{BA45C317-1EB0-4DA8-83E5-7ED5F970B142}"/>
              </a:ext>
            </a:extLst>
          </p:cNvPr>
          <p:cNvSpPr/>
          <p:nvPr/>
        </p:nvSpPr>
        <p:spPr>
          <a:xfrm>
            <a:off x="267615" y="1930685"/>
            <a:ext cx="3471435" cy="923330"/>
          </a:xfrm>
          <a:prstGeom prst="rect">
            <a:avLst/>
          </a:prstGeom>
        </p:spPr>
        <p:txBody>
          <a:bodyPr wrap="square">
            <a:spAutoFit/>
          </a:bodyPr>
          <a:lstStyle/>
          <a:p>
            <a:pPr algn="just" rtl="1"/>
            <a:r>
              <a:rPr lang="fa-IR" b="1" dirty="0">
                <a:solidFill>
                  <a:srgbClr val="C00000"/>
                </a:solidFill>
                <a:cs typeface="Yekan" panose="00000400000000000000" pitchFamily="2" charset="-78"/>
              </a:rPr>
              <a:t>متن یک فیلم تصاویر و حرکت ها و قالب بندی هایی است که هر مخاطبی، به وضوح آن ها را میبیند.</a:t>
            </a:r>
          </a:p>
        </p:txBody>
      </p:sp>
      <p:sp>
        <p:nvSpPr>
          <p:cNvPr id="6" name="Rectangle 5">
            <a:extLst>
              <a:ext uri="{FF2B5EF4-FFF2-40B4-BE49-F238E27FC236}">
                <a16:creationId xmlns:a16="http://schemas.microsoft.com/office/drawing/2014/main" id="{6F315BE3-2153-4414-B645-A3706F3AED84}"/>
              </a:ext>
            </a:extLst>
          </p:cNvPr>
          <p:cNvSpPr/>
          <p:nvPr/>
        </p:nvSpPr>
        <p:spPr>
          <a:xfrm>
            <a:off x="355223" y="3189764"/>
            <a:ext cx="3383827" cy="1200329"/>
          </a:xfrm>
          <a:prstGeom prst="rect">
            <a:avLst/>
          </a:prstGeom>
        </p:spPr>
        <p:txBody>
          <a:bodyPr wrap="square">
            <a:spAutoFit/>
          </a:bodyPr>
          <a:lstStyle/>
          <a:p>
            <a:pPr algn="just" rtl="1"/>
            <a:r>
              <a:rPr lang="fa-IR" b="1" dirty="0">
                <a:solidFill>
                  <a:srgbClr val="7030A0"/>
                </a:solidFill>
                <a:cs typeface="Yekan" panose="00000400000000000000" pitchFamily="2" charset="-78"/>
              </a:rPr>
              <a:t>متن یک فایل در شبکه های اجتماعی، مجموع تصویر متحرک، نوشته و حتی نظراتی اسن که دیگر کاربران برای آن محتوای رسانه ای ارسال کرده اند.</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6168" y="150889"/>
            <a:ext cx="7530684" cy="5406251"/>
          </a:xfrm>
          <a:prstGeom prst="rect">
            <a:avLst/>
          </a:prstGeom>
        </p:spPr>
      </p:pic>
      <p:sp>
        <p:nvSpPr>
          <p:cNvPr id="4" name="TextBox 3">
            <a:extLst>
              <a:ext uri="{FF2B5EF4-FFF2-40B4-BE49-F238E27FC236}">
                <a16:creationId xmlns:a16="http://schemas.microsoft.com/office/drawing/2014/main" id="{4AAA5EA9-E12E-4B8A-9E3A-F3A925062ED8}"/>
              </a:ext>
            </a:extLst>
          </p:cNvPr>
          <p:cNvSpPr txBox="1"/>
          <p:nvPr/>
        </p:nvSpPr>
        <p:spPr>
          <a:xfrm>
            <a:off x="3852520" y="4297019"/>
            <a:ext cx="2447526" cy="1938992"/>
          </a:xfrm>
          <a:prstGeom prst="rect">
            <a:avLst/>
          </a:prstGeom>
          <a:ln>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just" rtl="1"/>
            <a:r>
              <a:rPr lang="fa-IR" sz="2000" b="1" dirty="0">
                <a:cs typeface="Yekan" panose="00000400000000000000" pitchFamily="2" charset="-78"/>
              </a:rPr>
              <a:t>همه اطلاعات ظاهری هر پیام هستند که میتوانند به صورت کلمه، تصویر، صدا، نشانه و یا هر چیز دیگری برای انتقال معنا باشند.</a:t>
            </a:r>
          </a:p>
        </p:txBody>
      </p:sp>
    </p:spTree>
    <p:extLst>
      <p:ext uri="{BB962C8B-B14F-4D97-AF65-F5344CB8AC3E}">
        <p14:creationId xmlns:p14="http://schemas.microsoft.com/office/powerpoint/2010/main" val="42696668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E6AC9-E852-4EB7-833F-0757CE2E1608}"/>
              </a:ext>
            </a:extLst>
          </p:cNvPr>
          <p:cNvSpPr txBox="1"/>
          <p:nvPr/>
        </p:nvSpPr>
        <p:spPr>
          <a:xfrm>
            <a:off x="728234" y="2693921"/>
            <a:ext cx="10857816" cy="584775"/>
          </a:xfrm>
          <a:prstGeom prst="rect">
            <a:avLst/>
          </a:prstGeom>
          <a:noFill/>
        </p:spPr>
        <p:txBody>
          <a:bodyPr wrap="square" rtlCol="1">
            <a:spAutoFit/>
          </a:bodyPr>
          <a:lstStyle/>
          <a:p>
            <a:pPr algn="ctr" rtl="1"/>
            <a:r>
              <a:rPr lang="fa-IR" sz="3200" b="1" dirty="0">
                <a:solidFill>
                  <a:srgbClr val="C00000"/>
                </a:solidFill>
                <a:cs typeface="B Nazanin" panose="00000400000000000000" pitchFamily="2" charset="-78"/>
              </a:rPr>
              <a:t>بعد از تو بعد از رفتنت ای نازنینـم      فونتِ تمام نامه ها «بی نازنین» شد</a:t>
            </a:r>
          </a:p>
        </p:txBody>
      </p:sp>
      <p:sp>
        <p:nvSpPr>
          <p:cNvPr id="3" name="Rectangle 2">
            <a:extLst>
              <a:ext uri="{FF2B5EF4-FFF2-40B4-BE49-F238E27FC236}">
                <a16:creationId xmlns:a16="http://schemas.microsoft.com/office/drawing/2014/main" id="{BF4BD40A-E29C-4175-8F23-D328E202FFB5}"/>
              </a:ext>
            </a:extLst>
          </p:cNvPr>
          <p:cNvSpPr/>
          <p:nvPr/>
        </p:nvSpPr>
        <p:spPr>
          <a:xfrm>
            <a:off x="1111993" y="5540031"/>
            <a:ext cx="9351551" cy="369332"/>
          </a:xfrm>
          <a:prstGeom prst="rect">
            <a:avLst/>
          </a:prstGeom>
        </p:spPr>
        <p:txBody>
          <a:bodyPr wrap="square">
            <a:spAutoFit/>
          </a:bodyPr>
          <a:lstStyle/>
          <a:p>
            <a:pPr algn="just" rtl="1"/>
            <a:r>
              <a:rPr lang="fa-IR" b="1" dirty="0">
                <a:cs typeface="Yekan" panose="00000400000000000000" pitchFamily="2" charset="-78"/>
              </a:rPr>
              <a:t>متن در هر شعر یا ضرب المثل، دقیقاً همان واژگانی است که شاعر یا نویسنده از آن ها استفاده می کند.</a:t>
            </a:r>
          </a:p>
        </p:txBody>
      </p:sp>
    </p:spTree>
    <p:extLst>
      <p:ext uri="{BB962C8B-B14F-4D97-AF65-F5344CB8AC3E}">
        <p14:creationId xmlns:p14="http://schemas.microsoft.com/office/powerpoint/2010/main" val="101754967"/>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1088" y="54414"/>
            <a:ext cx="7530684" cy="5406251"/>
          </a:xfrm>
          <a:prstGeom prst="rect">
            <a:avLst/>
          </a:prstGeom>
        </p:spPr>
      </p:pic>
      <p:sp>
        <p:nvSpPr>
          <p:cNvPr id="4" name="TextBox 3">
            <a:extLst>
              <a:ext uri="{FF2B5EF4-FFF2-40B4-BE49-F238E27FC236}">
                <a16:creationId xmlns:a16="http://schemas.microsoft.com/office/drawing/2014/main" id="{4AAA5EA9-E12E-4B8A-9E3A-F3A925062ED8}"/>
              </a:ext>
            </a:extLst>
          </p:cNvPr>
          <p:cNvSpPr txBox="1"/>
          <p:nvPr/>
        </p:nvSpPr>
        <p:spPr>
          <a:xfrm>
            <a:off x="3849940" y="4148949"/>
            <a:ext cx="1642748" cy="1815882"/>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just" rtl="1"/>
            <a:r>
              <a:rPr lang="fa-IR" sz="1600" dirty="0">
                <a:solidFill>
                  <a:schemeClr val="bg1">
                    <a:lumMod val="50000"/>
                  </a:schemeClr>
                </a:solidFill>
                <a:cs typeface="Yekan" panose="00000400000000000000" pitchFamily="2" charset="-78"/>
              </a:rPr>
              <a:t>همه اطلاعات ظاهری هر پیام هستند که میتوانند به صورت کلمه، تصویر، صدا، نشانه و یا هر چیز دیگری برای انتقال معنا باشند.</a:t>
            </a:r>
          </a:p>
        </p:txBody>
      </p:sp>
      <p:sp>
        <p:nvSpPr>
          <p:cNvPr id="5" name="TextBox 4">
            <a:extLst>
              <a:ext uri="{FF2B5EF4-FFF2-40B4-BE49-F238E27FC236}">
                <a16:creationId xmlns:a16="http://schemas.microsoft.com/office/drawing/2014/main" id="{E27996E2-385C-42EB-B64C-F3E9139F0DD8}"/>
              </a:ext>
            </a:extLst>
          </p:cNvPr>
          <p:cNvSpPr txBox="1"/>
          <p:nvPr/>
        </p:nvSpPr>
        <p:spPr>
          <a:xfrm>
            <a:off x="7170840" y="4837780"/>
            <a:ext cx="4480932" cy="1631216"/>
          </a:xfrm>
          <a:prstGeom prst="rect">
            <a:avLst/>
          </a:prstGeom>
          <a:ln>
            <a:solidFill>
              <a:srgbClr val="0070C0"/>
            </a:solid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just" rtl="1"/>
            <a:r>
              <a:rPr lang="fa-IR" sz="2000" b="1" dirty="0">
                <a:solidFill>
                  <a:schemeClr val="tx1"/>
                </a:solidFill>
                <a:cs typeface="Yekan" panose="00000400000000000000" pitchFamily="2" charset="-78"/>
              </a:rPr>
              <a:t>به پیام های پنهان و غیرمستقیمی که تولید کننده پیام با بهره گیری هدفمند از فنون اثرگذاری بر مخاطب (استفاده از کلام، رنگ، نور، موسیقی و ...) در لایه زیرین تولید رسانه ای جاسازی کرده است، زیر متن گویند.</a:t>
            </a:r>
          </a:p>
        </p:txBody>
      </p:sp>
      <p:sp>
        <p:nvSpPr>
          <p:cNvPr id="2" name="Rectangle 1"/>
          <p:cNvSpPr/>
          <p:nvPr/>
        </p:nvSpPr>
        <p:spPr>
          <a:xfrm>
            <a:off x="248968" y="441013"/>
            <a:ext cx="3104605" cy="1477328"/>
          </a:xfrm>
          <a:prstGeom prst="rect">
            <a:avLst/>
          </a:prstGeom>
        </p:spPr>
        <p:txBody>
          <a:bodyPr wrap="square">
            <a:spAutoFit/>
          </a:bodyPr>
          <a:lstStyle/>
          <a:p>
            <a:pPr algn="just" rtl="1"/>
            <a:r>
              <a:rPr lang="fa-IR" b="1" dirty="0">
                <a:solidFill>
                  <a:srgbClr val="00B0F0"/>
                </a:solidFill>
                <a:latin typeface="Nazanin" panose="00000400000000000000" pitchFamily="2" charset="-78"/>
                <a:cs typeface="Nazanin" panose="00000400000000000000" pitchFamily="2" charset="-78"/>
              </a:rPr>
              <a:t>زیر متن در شعر، مفهوم کنایی و اصطلاحی پنهانی است که شاعر، هنرمندانه و غیرمستقیم با استفاده از صنایع ادبی در درون متن، جاسازی کرده است.</a:t>
            </a:r>
          </a:p>
        </p:txBody>
      </p:sp>
      <p:sp>
        <p:nvSpPr>
          <p:cNvPr id="8" name="Rectangle 7"/>
          <p:cNvSpPr/>
          <p:nvPr/>
        </p:nvSpPr>
        <p:spPr>
          <a:xfrm>
            <a:off x="248967" y="2018875"/>
            <a:ext cx="3104605" cy="646331"/>
          </a:xfrm>
          <a:prstGeom prst="rect">
            <a:avLst/>
          </a:prstGeom>
        </p:spPr>
        <p:txBody>
          <a:bodyPr wrap="square">
            <a:spAutoFit/>
          </a:bodyPr>
          <a:lstStyle/>
          <a:p>
            <a:pPr algn="just" rtl="1"/>
            <a:r>
              <a:rPr lang="fa-IR" b="1" dirty="0">
                <a:solidFill>
                  <a:srgbClr val="00B0F0"/>
                </a:solidFill>
                <a:latin typeface="Nazanin" panose="00000400000000000000" pitchFamily="2" charset="-78"/>
                <a:cs typeface="Nazanin" panose="00000400000000000000" pitchFamily="2" charset="-78"/>
              </a:rPr>
              <a:t>زیرمتن یعنی زندگی نهفته در زیر پیام آشکار</a:t>
            </a:r>
          </a:p>
        </p:txBody>
      </p:sp>
    </p:spTree>
    <p:extLst>
      <p:ext uri="{BB962C8B-B14F-4D97-AF65-F5344CB8AC3E}">
        <p14:creationId xmlns:p14="http://schemas.microsoft.com/office/powerpoint/2010/main" val="3032164834"/>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D941D9-CB62-461C-8D97-2073920C2A2B}"/>
              </a:ext>
            </a:extLst>
          </p:cNvPr>
          <p:cNvSpPr txBox="1"/>
          <p:nvPr/>
        </p:nvSpPr>
        <p:spPr>
          <a:xfrm>
            <a:off x="197115" y="5302710"/>
            <a:ext cx="11726587" cy="369332"/>
          </a:xfrm>
          <a:prstGeom prst="rect">
            <a:avLst/>
          </a:prstGeom>
          <a:noFill/>
        </p:spPr>
        <p:txBody>
          <a:bodyPr wrap="square" rtlCol="1">
            <a:spAutoFit/>
          </a:bodyPr>
          <a:lstStyle/>
          <a:p>
            <a:pPr algn="just" rtl="1"/>
            <a:r>
              <a:rPr lang="fa-IR" b="1" dirty="0">
                <a:latin typeface="Nazanin" panose="00000400000000000000" pitchFamily="2" charset="-78"/>
                <a:cs typeface="Nazanin" panose="00000400000000000000" pitchFamily="2" charset="-78"/>
              </a:rPr>
              <a:t>زیر متن در شعر، مفهوم کنایی و اصطلاحی پنهانی است که شاعر، هنرمندانه و غیرمستقیم با استفاده از صنایع ادبی در درون متن، جاسازی کرده است.</a:t>
            </a:r>
          </a:p>
        </p:txBody>
      </p:sp>
      <p:sp>
        <p:nvSpPr>
          <p:cNvPr id="5" name="TextBox 4">
            <a:extLst>
              <a:ext uri="{FF2B5EF4-FFF2-40B4-BE49-F238E27FC236}">
                <a16:creationId xmlns:a16="http://schemas.microsoft.com/office/drawing/2014/main" id="{6E7E6AC9-E852-4EB7-833F-0757CE2E1608}"/>
              </a:ext>
            </a:extLst>
          </p:cNvPr>
          <p:cNvSpPr txBox="1"/>
          <p:nvPr/>
        </p:nvSpPr>
        <p:spPr>
          <a:xfrm>
            <a:off x="728234" y="2693921"/>
            <a:ext cx="10857816" cy="584775"/>
          </a:xfrm>
          <a:prstGeom prst="rect">
            <a:avLst/>
          </a:prstGeom>
          <a:noFill/>
        </p:spPr>
        <p:txBody>
          <a:bodyPr wrap="square" rtlCol="1">
            <a:spAutoFit/>
          </a:bodyPr>
          <a:lstStyle/>
          <a:p>
            <a:pPr algn="ctr" rtl="1"/>
            <a:r>
              <a:rPr lang="fa-IR" sz="3200" b="1" dirty="0">
                <a:solidFill>
                  <a:srgbClr val="C00000"/>
                </a:solidFill>
                <a:cs typeface="B Nazanin" panose="00000400000000000000" pitchFamily="2" charset="-78"/>
              </a:rPr>
              <a:t>بعد از تو بعد از رفتنت ای نازنینـم      فونتِ تمام نامه ها «بی نازنین» شد</a:t>
            </a:r>
          </a:p>
        </p:txBody>
      </p:sp>
    </p:spTree>
    <p:extLst>
      <p:ext uri="{BB962C8B-B14F-4D97-AF65-F5344CB8AC3E}">
        <p14:creationId xmlns:p14="http://schemas.microsoft.com/office/powerpoint/2010/main" val="882699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1088" y="54414"/>
            <a:ext cx="7530684" cy="5406251"/>
          </a:xfrm>
          <a:prstGeom prst="rect">
            <a:avLst/>
          </a:prstGeom>
        </p:spPr>
      </p:pic>
      <p:sp>
        <p:nvSpPr>
          <p:cNvPr id="4" name="TextBox 3">
            <a:extLst>
              <a:ext uri="{FF2B5EF4-FFF2-40B4-BE49-F238E27FC236}">
                <a16:creationId xmlns:a16="http://schemas.microsoft.com/office/drawing/2014/main" id="{4AAA5EA9-E12E-4B8A-9E3A-F3A925062ED8}"/>
              </a:ext>
            </a:extLst>
          </p:cNvPr>
          <p:cNvSpPr txBox="1"/>
          <p:nvPr/>
        </p:nvSpPr>
        <p:spPr>
          <a:xfrm>
            <a:off x="2478340" y="2721453"/>
            <a:ext cx="1642748" cy="1815882"/>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just" rtl="1"/>
            <a:r>
              <a:rPr lang="fa-IR" sz="1600" dirty="0">
                <a:solidFill>
                  <a:schemeClr val="bg1">
                    <a:lumMod val="50000"/>
                  </a:schemeClr>
                </a:solidFill>
                <a:cs typeface="Yekan" panose="00000400000000000000" pitchFamily="2" charset="-78"/>
              </a:rPr>
              <a:t>همه اطلاعات ظاهری هر پیام هستند که میتوانند به صورت کلمه، تصویر، صدا، نشانه و یا هر چیز دیگری برای انتقال معنا باشند.</a:t>
            </a:r>
          </a:p>
        </p:txBody>
      </p:sp>
      <p:sp>
        <p:nvSpPr>
          <p:cNvPr id="5" name="TextBox 4">
            <a:extLst>
              <a:ext uri="{FF2B5EF4-FFF2-40B4-BE49-F238E27FC236}">
                <a16:creationId xmlns:a16="http://schemas.microsoft.com/office/drawing/2014/main" id="{E27996E2-385C-42EB-B64C-F3E9139F0DD8}"/>
              </a:ext>
            </a:extLst>
          </p:cNvPr>
          <p:cNvSpPr txBox="1"/>
          <p:nvPr/>
        </p:nvSpPr>
        <p:spPr>
          <a:xfrm>
            <a:off x="6875406" y="4925699"/>
            <a:ext cx="4920253" cy="1631216"/>
          </a:xfrm>
          <a:prstGeom prst="rect">
            <a:avLst/>
          </a:prstGeom>
          <a:ln>
            <a:solidFill>
              <a:srgbClr val="0070C0"/>
            </a:solid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just" rtl="1"/>
            <a:r>
              <a:rPr lang="fa-IR" sz="2000" dirty="0">
                <a:solidFill>
                  <a:schemeClr val="bg1">
                    <a:lumMod val="50000"/>
                  </a:schemeClr>
                </a:solidFill>
                <a:cs typeface="Yekan" panose="00000400000000000000" pitchFamily="2" charset="-78"/>
              </a:rPr>
              <a:t>به پیام های پنهان و غیرمستقیمی که تولید کننده پیام با بهره گیری هدفمند از فنون اثرگذاری بر مخاطب (استفاده از کلام، رنگ، نور، موسیقی و ...) در لایه زیرین تولید رسانه ای جاسازی کرده است، زیر متن گویند.</a:t>
            </a:r>
          </a:p>
        </p:txBody>
      </p:sp>
      <p:sp>
        <p:nvSpPr>
          <p:cNvPr id="8" name="TextBox 7">
            <a:extLst>
              <a:ext uri="{FF2B5EF4-FFF2-40B4-BE49-F238E27FC236}">
                <a16:creationId xmlns:a16="http://schemas.microsoft.com/office/drawing/2014/main" id="{CD8BEB61-16A5-4F1F-A015-15C491E8D46A}"/>
              </a:ext>
            </a:extLst>
          </p:cNvPr>
          <p:cNvSpPr txBox="1"/>
          <p:nvPr/>
        </p:nvSpPr>
        <p:spPr>
          <a:xfrm>
            <a:off x="6592664" y="1762316"/>
            <a:ext cx="4958575" cy="1631216"/>
          </a:xfrm>
          <a:prstGeom prst="rect">
            <a:avLst/>
          </a:prstGeom>
          <a:ln>
            <a:solidFill>
              <a:srgbClr val="0070C0"/>
            </a:solid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just" rtl="1"/>
            <a:r>
              <a:rPr lang="fa-IR" sz="2000" b="1" dirty="0">
                <a:cs typeface="Yekan" panose="00000400000000000000" pitchFamily="2" charset="-78"/>
              </a:rPr>
              <a:t>به لایه بالایی، که خارج از متن و درون پیام است و شامل اوضاع محیطی، فرهنگی و عوامل بیرونی حاکم بر درک و اثرگذاری پیام است و حتی گاهی مفهوم یا هدف هر پیام را به ضد آن چیزی تبدیل می کند که مدنظر تولیدکننده اش بوده است فرامتن می گویند.</a:t>
            </a:r>
          </a:p>
        </p:txBody>
      </p:sp>
    </p:spTree>
    <p:extLst>
      <p:ext uri="{BB962C8B-B14F-4D97-AF65-F5344CB8AC3E}">
        <p14:creationId xmlns:p14="http://schemas.microsoft.com/office/powerpoint/2010/main" val="698648619"/>
      </p:ext>
    </p:extLst>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16AF2-8D6E-4307-B644-AB9B1BB8D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620" y="101600"/>
            <a:ext cx="4504266" cy="6756400"/>
          </a:xfrm>
          <a:prstGeom prst="rect">
            <a:avLst/>
          </a:prstGeom>
        </p:spPr>
      </p:pic>
    </p:spTree>
    <p:extLst>
      <p:ext uri="{BB962C8B-B14F-4D97-AF65-F5344CB8AC3E}">
        <p14:creationId xmlns:p14="http://schemas.microsoft.com/office/powerpoint/2010/main" val="1281979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7E6AC9-E852-4EB7-833F-0757CE2E1608}"/>
              </a:ext>
            </a:extLst>
          </p:cNvPr>
          <p:cNvSpPr txBox="1"/>
          <p:nvPr/>
        </p:nvSpPr>
        <p:spPr>
          <a:xfrm>
            <a:off x="728234" y="2693921"/>
            <a:ext cx="10857816" cy="584775"/>
          </a:xfrm>
          <a:prstGeom prst="rect">
            <a:avLst/>
          </a:prstGeom>
          <a:noFill/>
        </p:spPr>
        <p:txBody>
          <a:bodyPr wrap="square" rtlCol="1">
            <a:spAutoFit/>
          </a:bodyPr>
          <a:lstStyle/>
          <a:p>
            <a:pPr algn="ctr" rtl="1"/>
            <a:r>
              <a:rPr lang="fa-IR" sz="3200" b="1" dirty="0">
                <a:solidFill>
                  <a:srgbClr val="C00000"/>
                </a:solidFill>
                <a:cs typeface="B Nazanin" panose="00000400000000000000" pitchFamily="2" charset="-78"/>
              </a:rPr>
              <a:t>بعد از تو بعد از رفتنت ای نازنینـم      فونتِ تمام نامه ها «بی نازنین» شد</a:t>
            </a:r>
          </a:p>
        </p:txBody>
      </p:sp>
    </p:spTree>
    <p:extLst>
      <p:ext uri="{BB962C8B-B14F-4D97-AF65-F5344CB8AC3E}">
        <p14:creationId xmlns:p14="http://schemas.microsoft.com/office/powerpoint/2010/main" val="2103397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E26EB6-290B-4313-896B-410FF1632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939" y="560524"/>
            <a:ext cx="9818193" cy="5522734"/>
          </a:xfrm>
          <a:prstGeom prst="rect">
            <a:avLst/>
          </a:prstGeom>
        </p:spPr>
      </p:pic>
    </p:spTree>
    <p:extLst>
      <p:ext uri="{BB962C8B-B14F-4D97-AF65-F5344CB8AC3E}">
        <p14:creationId xmlns:p14="http://schemas.microsoft.com/office/powerpoint/2010/main" val="8118976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855E51-338B-4B9E-8DF4-D065EE2F8877}"/>
              </a:ext>
            </a:extLst>
          </p:cNvPr>
          <p:cNvPicPr>
            <a:picLocks noChangeAspect="1"/>
          </p:cNvPicPr>
          <p:nvPr/>
        </p:nvPicPr>
        <p:blipFill rotWithShape="1">
          <a:blip r:embed="rId3">
            <a:extLst>
              <a:ext uri="{28A0092B-C50C-407E-A947-70E740481C1C}">
                <a14:useLocalDpi xmlns:a14="http://schemas.microsoft.com/office/drawing/2010/main" val="0"/>
              </a:ext>
            </a:extLst>
          </a:blip>
          <a:srcRect b="31099"/>
          <a:stretch/>
        </p:blipFill>
        <p:spPr>
          <a:xfrm>
            <a:off x="3204654" y="460227"/>
            <a:ext cx="6001524" cy="5789181"/>
          </a:xfrm>
          <a:prstGeom prst="rect">
            <a:avLst/>
          </a:prstGeom>
        </p:spPr>
      </p:pic>
      <p:pic>
        <p:nvPicPr>
          <p:cNvPr id="4" name="Picture 2" descr="D:\آموزش\مدرسه هنر و رسانه آینه\باشگاه سواد رسانه ای\ملحقات کتاب تفکر و سواد رسانه ای\2- درس دوم\پاورپوینت درس دوم\عکس\Houthis_emblem.svg.png">
            <a:extLst>
              <a:ext uri="{FF2B5EF4-FFF2-40B4-BE49-F238E27FC236}">
                <a16:creationId xmlns:a16="http://schemas.microsoft.com/office/drawing/2014/main" id="{E4188B96-FC81-43D3-8E48-5645B6D9DF6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150000"/>
                    </a14:imgEffect>
                  </a14:imgLayer>
                </a14:imgProps>
              </a:ext>
              <a:ext uri="{28A0092B-C50C-407E-A947-70E740481C1C}">
                <a14:useLocalDpi xmlns:a14="http://schemas.microsoft.com/office/drawing/2010/main" val="0"/>
              </a:ext>
            </a:extLst>
          </a:blip>
          <a:srcRect l="3677" t="21954" r="4213" b="39023"/>
          <a:stretch/>
        </p:blipFill>
        <p:spPr bwMode="auto">
          <a:xfrm>
            <a:off x="621008" y="4922057"/>
            <a:ext cx="2348179" cy="994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6469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70131-649C-4A91-98E2-C185F95C7632}"/>
              </a:ext>
            </a:extLst>
          </p:cNvPr>
          <p:cNvSpPr>
            <a:spLocks noGrp="1"/>
          </p:cNvSpPr>
          <p:nvPr>
            <p:ph type="title"/>
          </p:nvPr>
        </p:nvSpPr>
        <p:spPr>
          <a:xfrm>
            <a:off x="643158" y="334847"/>
            <a:ext cx="10905683" cy="743055"/>
          </a:xfrm>
        </p:spPr>
        <p:txBody>
          <a:bodyPr>
            <a:normAutofit/>
          </a:bodyPr>
          <a:lstStyle/>
          <a:p>
            <a:pPr algn="r" rtl="1"/>
            <a:r>
              <a:rPr lang="fa-IR" sz="2000" dirty="0">
                <a:cs typeface="Yekan" panose="00000400000000000000" pitchFamily="2" charset="-78"/>
              </a:rPr>
              <a:t>با مشاهده فیلم «پیش به سوی عصر رسانه ها»، فرصت ها و چالش های پیش روی دنیای رسانه ها را جمع بندی کنید</a:t>
            </a:r>
          </a:p>
        </p:txBody>
      </p:sp>
      <p:pic>
        <p:nvPicPr>
          <p:cNvPr id="4" name="Formedia">
            <a:hlinkClick r:id="" action="ppaction://media"/>
            <a:extLst>
              <a:ext uri="{FF2B5EF4-FFF2-40B4-BE49-F238E27FC236}">
                <a16:creationId xmlns:a16="http://schemas.microsoft.com/office/drawing/2014/main" id="{6AF28969-8FE9-4801-B49D-2BBB5E8F44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01789" y="842770"/>
            <a:ext cx="10512446" cy="5914331"/>
          </a:xfrm>
        </p:spPr>
      </p:pic>
    </p:spTree>
    <p:extLst>
      <p:ext uri="{BB962C8B-B14F-4D97-AF65-F5344CB8AC3E}">
        <p14:creationId xmlns:p14="http://schemas.microsoft.com/office/powerpoint/2010/main" val="3428960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4DDE6-C0A4-414E-BAD5-1C5D6A3C5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54" y="1637273"/>
            <a:ext cx="11654934" cy="3420305"/>
          </a:xfrm>
          <a:prstGeom prst="rect">
            <a:avLst/>
          </a:prstGeom>
        </p:spPr>
      </p:pic>
      <p:pic>
        <p:nvPicPr>
          <p:cNvPr id="4" name="Picture 3">
            <a:extLst>
              <a:ext uri="{FF2B5EF4-FFF2-40B4-BE49-F238E27FC236}">
                <a16:creationId xmlns:a16="http://schemas.microsoft.com/office/drawing/2014/main" id="{27E784C4-D1B2-4E77-A4E6-BB99676C79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192506" y="300343"/>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1BC5A31A-C347-4056-815C-38C82575D3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772425" y="177905"/>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80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8DBC-7805-47C2-9289-C1C55F24E2DE}"/>
              </a:ext>
            </a:extLst>
          </p:cNvPr>
          <p:cNvSpPr>
            <a:spLocks noGrp="1"/>
          </p:cNvSpPr>
          <p:nvPr>
            <p:ph type="title"/>
          </p:nvPr>
        </p:nvSpPr>
        <p:spPr>
          <a:xfrm>
            <a:off x="654009" y="407515"/>
            <a:ext cx="10515600" cy="621943"/>
          </a:xfrm>
        </p:spPr>
        <p:txBody>
          <a:bodyPr>
            <a:normAutofit fontScale="90000"/>
          </a:bodyPr>
          <a:lstStyle/>
          <a:p>
            <a:pPr algn="ctr"/>
            <a:r>
              <a:rPr lang="fa-IR" dirty="0">
                <a:latin typeface="Nazanin" panose="00000400000000000000" pitchFamily="2" charset="-78"/>
                <a:cs typeface="Nazanin" panose="00000400000000000000" pitchFamily="2" charset="-78"/>
              </a:rPr>
              <a:t>متن، زیرمتن و فرامتن را در فیلم  مشخص کنید:</a:t>
            </a:r>
          </a:p>
        </p:txBody>
      </p:sp>
      <p:pic>
        <p:nvPicPr>
          <p:cNvPr id="4" name="FakeJob">
            <a:hlinkClick r:id="" action="ppaction://media"/>
            <a:extLst>
              <a:ext uri="{FF2B5EF4-FFF2-40B4-BE49-F238E27FC236}">
                <a16:creationId xmlns:a16="http://schemas.microsoft.com/office/drawing/2014/main" id="{87EE0354-B930-4BE5-A428-0EDBB45B41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54050" y="1143000"/>
            <a:ext cx="10160000" cy="5715000"/>
          </a:xfrm>
        </p:spPr>
      </p:pic>
    </p:spTree>
    <p:extLst>
      <p:ext uri="{BB962C8B-B14F-4D97-AF65-F5344CB8AC3E}">
        <p14:creationId xmlns:p14="http://schemas.microsoft.com/office/powerpoint/2010/main" val="3147796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E6AC9-E852-4EB7-833F-0757CE2E1608}"/>
              </a:ext>
            </a:extLst>
          </p:cNvPr>
          <p:cNvSpPr txBox="1"/>
          <p:nvPr/>
        </p:nvSpPr>
        <p:spPr>
          <a:xfrm>
            <a:off x="728234" y="2693921"/>
            <a:ext cx="10857816" cy="584775"/>
          </a:xfrm>
          <a:prstGeom prst="rect">
            <a:avLst/>
          </a:prstGeom>
          <a:noFill/>
        </p:spPr>
        <p:txBody>
          <a:bodyPr wrap="square" rtlCol="1">
            <a:spAutoFit/>
          </a:bodyPr>
          <a:lstStyle/>
          <a:p>
            <a:pPr algn="ctr" rtl="1"/>
            <a:r>
              <a:rPr lang="fa-IR" sz="3200" b="1" dirty="0">
                <a:solidFill>
                  <a:srgbClr val="C00000"/>
                </a:solidFill>
                <a:cs typeface="B Nazanin" panose="00000400000000000000" pitchFamily="2" charset="-78"/>
              </a:rPr>
              <a:t>خانه ما از درون ابر است و بیرون آفتاب</a:t>
            </a:r>
            <a:endParaRPr lang="fa-IR" sz="3200" dirty="0">
              <a:solidFill>
                <a:srgbClr val="C00000"/>
              </a:solidFill>
              <a:cs typeface="B Nazanin" panose="00000400000000000000" pitchFamily="2" charset="-78"/>
            </a:endParaRPr>
          </a:p>
        </p:txBody>
      </p:sp>
      <p:pic>
        <p:nvPicPr>
          <p:cNvPr id="3" name="Picture 3">
            <a:extLst>
              <a:ext uri="{FF2B5EF4-FFF2-40B4-BE49-F238E27FC236}">
                <a16:creationId xmlns:a16="http://schemas.microsoft.com/office/drawing/2014/main" id="{6EF5E5AA-0257-4086-A1BC-9C8B3514E9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72832" y="5231797"/>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BB93DE6C-4DD6-40D3-B9B5-D4D306B0D3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52751" y="5109359"/>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436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E6AC9-E852-4EB7-833F-0757CE2E1608}"/>
              </a:ext>
            </a:extLst>
          </p:cNvPr>
          <p:cNvSpPr txBox="1"/>
          <p:nvPr/>
        </p:nvSpPr>
        <p:spPr>
          <a:xfrm>
            <a:off x="728234" y="2693921"/>
            <a:ext cx="10857816" cy="584775"/>
          </a:xfrm>
          <a:prstGeom prst="rect">
            <a:avLst/>
          </a:prstGeom>
          <a:noFill/>
        </p:spPr>
        <p:txBody>
          <a:bodyPr wrap="square" rtlCol="1">
            <a:spAutoFit/>
          </a:bodyPr>
          <a:lstStyle/>
          <a:p>
            <a:pPr algn="ctr" rtl="1"/>
            <a:r>
              <a:rPr lang="fa-IR" sz="3200" b="1" dirty="0">
                <a:solidFill>
                  <a:srgbClr val="C00000"/>
                </a:solidFill>
                <a:cs typeface="B Nazanin" panose="00000400000000000000" pitchFamily="2" charset="-78"/>
              </a:rPr>
              <a:t>سرو چمان من چرا میل به چمن نمیکند؟</a:t>
            </a:r>
            <a:endParaRPr lang="fa-IR" sz="3200" dirty="0">
              <a:solidFill>
                <a:srgbClr val="C00000"/>
              </a:solidFill>
              <a:cs typeface="B Nazanin" panose="00000400000000000000" pitchFamily="2" charset="-78"/>
            </a:endParaRPr>
          </a:p>
        </p:txBody>
      </p:sp>
      <p:pic>
        <p:nvPicPr>
          <p:cNvPr id="3" name="Picture 3">
            <a:extLst>
              <a:ext uri="{FF2B5EF4-FFF2-40B4-BE49-F238E27FC236}">
                <a16:creationId xmlns:a16="http://schemas.microsoft.com/office/drawing/2014/main" id="{6EF5E5AA-0257-4086-A1BC-9C8B3514E9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72832" y="5231797"/>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BB93DE6C-4DD6-40D3-B9B5-D4D306B0D3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52751" y="5109359"/>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0477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E6AC9-E852-4EB7-833F-0757CE2E1608}"/>
              </a:ext>
            </a:extLst>
          </p:cNvPr>
          <p:cNvSpPr txBox="1"/>
          <p:nvPr/>
        </p:nvSpPr>
        <p:spPr>
          <a:xfrm>
            <a:off x="728234" y="2693921"/>
            <a:ext cx="10857816" cy="584775"/>
          </a:xfrm>
          <a:prstGeom prst="rect">
            <a:avLst/>
          </a:prstGeom>
          <a:noFill/>
        </p:spPr>
        <p:txBody>
          <a:bodyPr wrap="square" rtlCol="1">
            <a:spAutoFit/>
          </a:bodyPr>
          <a:lstStyle/>
          <a:p>
            <a:pPr algn="ctr" rtl="1"/>
            <a:r>
              <a:rPr lang="fa-IR" sz="3200" b="1" dirty="0">
                <a:solidFill>
                  <a:srgbClr val="C00000"/>
                </a:solidFill>
                <a:cs typeface="B Nazanin" panose="00000400000000000000" pitchFamily="2" charset="-78"/>
              </a:rPr>
              <a:t>بشنو و باور نکن!</a:t>
            </a:r>
            <a:endParaRPr lang="fa-IR" sz="3200" dirty="0">
              <a:solidFill>
                <a:srgbClr val="C00000"/>
              </a:solidFill>
              <a:cs typeface="B Nazanin" panose="00000400000000000000" pitchFamily="2" charset="-78"/>
            </a:endParaRPr>
          </a:p>
        </p:txBody>
      </p:sp>
      <p:pic>
        <p:nvPicPr>
          <p:cNvPr id="3" name="Picture 3">
            <a:extLst>
              <a:ext uri="{FF2B5EF4-FFF2-40B4-BE49-F238E27FC236}">
                <a16:creationId xmlns:a16="http://schemas.microsoft.com/office/drawing/2014/main" id="{6EF5E5AA-0257-4086-A1BC-9C8B3514E9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72832" y="5231797"/>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BB93DE6C-4DD6-40D3-B9B5-D4D306B0D3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52751" y="5109359"/>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2075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E6AC9-E852-4EB7-833F-0757CE2E1608}"/>
              </a:ext>
            </a:extLst>
          </p:cNvPr>
          <p:cNvSpPr txBox="1"/>
          <p:nvPr/>
        </p:nvSpPr>
        <p:spPr>
          <a:xfrm>
            <a:off x="728234" y="2693921"/>
            <a:ext cx="10857816" cy="584775"/>
          </a:xfrm>
          <a:prstGeom prst="rect">
            <a:avLst/>
          </a:prstGeom>
          <a:noFill/>
        </p:spPr>
        <p:txBody>
          <a:bodyPr wrap="square" rtlCol="1">
            <a:spAutoFit/>
          </a:bodyPr>
          <a:lstStyle/>
          <a:p>
            <a:pPr algn="ctr" rtl="1"/>
            <a:r>
              <a:rPr lang="fa-IR" sz="3200" b="1" dirty="0">
                <a:solidFill>
                  <a:srgbClr val="C00000"/>
                </a:solidFill>
                <a:cs typeface="B Nazanin" panose="00000400000000000000" pitchFamily="2" charset="-78"/>
              </a:rPr>
              <a:t>امام علی (ع): </a:t>
            </a:r>
            <a:r>
              <a:rPr lang="fa-IR" sz="3200" dirty="0">
                <a:solidFill>
                  <a:srgbClr val="C00000"/>
                </a:solidFill>
                <a:cs typeface="B Nazanin" panose="00000400000000000000" pitchFamily="2" charset="-78"/>
              </a:rPr>
              <a:t>زبان عاقل پشت قلب او قرار دارد و قلب احمق پشت زبان او است. </a:t>
            </a:r>
          </a:p>
        </p:txBody>
      </p:sp>
      <p:pic>
        <p:nvPicPr>
          <p:cNvPr id="3" name="Picture 3">
            <a:extLst>
              <a:ext uri="{FF2B5EF4-FFF2-40B4-BE49-F238E27FC236}">
                <a16:creationId xmlns:a16="http://schemas.microsoft.com/office/drawing/2014/main" id="{F2C5BD32-1CB5-4F76-A3A3-9AC756EEA9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91750" y="5231797"/>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DEEF8373-4CD4-4E06-87C1-DD87BFA500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71669" y="5109359"/>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324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598DF-EA3F-4838-9B09-C63806541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579" y="91558"/>
            <a:ext cx="7926901" cy="6632970"/>
          </a:xfrm>
          <a:prstGeom prst="rect">
            <a:avLst/>
          </a:prstGeom>
        </p:spPr>
      </p:pic>
      <p:pic>
        <p:nvPicPr>
          <p:cNvPr id="4" name="Picture 3">
            <a:extLst>
              <a:ext uri="{FF2B5EF4-FFF2-40B4-BE49-F238E27FC236}">
                <a16:creationId xmlns:a16="http://schemas.microsoft.com/office/drawing/2014/main" id="{A03DDA55-ABBB-425D-9370-6D7E42FB9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3195" y="5175041"/>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9ADD88FE-0E08-42ED-94AD-F8DDD32E64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13114" y="5052603"/>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241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1FFA38-E579-46C6-B258-BD32AA5ED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156" y="210606"/>
            <a:ext cx="4414344" cy="6588573"/>
          </a:xfrm>
          <a:prstGeom prst="rect">
            <a:avLst/>
          </a:prstGeom>
        </p:spPr>
      </p:pic>
      <p:pic>
        <p:nvPicPr>
          <p:cNvPr id="4" name="Picture 3">
            <a:extLst>
              <a:ext uri="{FF2B5EF4-FFF2-40B4-BE49-F238E27FC236}">
                <a16:creationId xmlns:a16="http://schemas.microsoft.com/office/drawing/2014/main" id="{A03DDA55-ABBB-425D-9370-6D7E42FB9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3195" y="5175041"/>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9ADD88FE-0E08-42ED-94AD-F8DDD32E64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13114" y="5052603"/>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6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D9682-12D6-4366-A6F6-0F8FAB40A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073" y="627884"/>
            <a:ext cx="4616070" cy="5571117"/>
          </a:xfrm>
          <a:prstGeom prst="rect">
            <a:avLst/>
          </a:prstGeom>
        </p:spPr>
      </p:pic>
      <p:pic>
        <p:nvPicPr>
          <p:cNvPr id="4" name="Picture 3">
            <a:extLst>
              <a:ext uri="{FF2B5EF4-FFF2-40B4-BE49-F238E27FC236}">
                <a16:creationId xmlns:a16="http://schemas.microsoft.com/office/drawing/2014/main" id="{0C7EFDC9-6011-493C-B81F-8ED5DF794A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72832" y="5231797"/>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8304149C-2580-45EA-99E1-58DEE3D1D9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52751" y="5109359"/>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4383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1D15D-E005-4C70-A0E1-E773E41C6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753" y="0"/>
            <a:ext cx="4102493" cy="6858000"/>
          </a:xfrm>
          <a:prstGeom prst="rect">
            <a:avLst/>
          </a:prstGeom>
        </p:spPr>
      </p:pic>
      <p:pic>
        <p:nvPicPr>
          <p:cNvPr id="4" name="Picture 3">
            <a:extLst>
              <a:ext uri="{FF2B5EF4-FFF2-40B4-BE49-F238E27FC236}">
                <a16:creationId xmlns:a16="http://schemas.microsoft.com/office/drawing/2014/main" id="{A03DDA55-ABBB-425D-9370-6D7E42FB9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3195" y="5175041"/>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9ADD88FE-0E08-42ED-94AD-F8DDD32E64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13114" y="5052603"/>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769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81D80-3779-4273-834D-6AAFB10F117F}"/>
              </a:ext>
            </a:extLst>
          </p:cNvPr>
          <p:cNvSpPr>
            <a:spLocks noGrp="1"/>
          </p:cNvSpPr>
          <p:nvPr>
            <p:ph idx="1"/>
          </p:nvPr>
        </p:nvSpPr>
        <p:spPr>
          <a:xfrm>
            <a:off x="84779" y="411782"/>
            <a:ext cx="11844810" cy="5825737"/>
          </a:xfrm>
        </p:spPr>
        <p:txBody>
          <a:bodyPr>
            <a:normAutofit fontScale="77500" lnSpcReduction="20000"/>
          </a:bodyPr>
          <a:lstStyle/>
          <a:p>
            <a:pPr algn="r" rtl="1">
              <a:lnSpc>
                <a:spcPct val="150000"/>
              </a:lnSpc>
            </a:pPr>
            <a:r>
              <a:rPr lang="fa-IR" b="1" dirty="0">
                <a:latin typeface="Nazanin" panose="00000400000000000000" pitchFamily="2" charset="-78"/>
                <a:cs typeface="Nazanin" panose="00000400000000000000" pitchFamily="2" charset="-78"/>
              </a:rPr>
              <a:t>در فیلم چه کلماتی به کار برده میشود؟ آیا این کلمات، بار معنایی، ارزشی یا احساسی خاصی دارند؟</a:t>
            </a:r>
          </a:p>
          <a:p>
            <a:pPr algn="r" rtl="1">
              <a:lnSpc>
                <a:spcPct val="150000"/>
              </a:lnSpc>
            </a:pPr>
            <a:r>
              <a:rPr lang="fa-IR" b="1" dirty="0">
                <a:solidFill>
                  <a:srgbClr val="C00000"/>
                </a:solidFill>
                <a:latin typeface="Nazanin" panose="00000400000000000000" pitchFamily="2" charset="-78"/>
                <a:cs typeface="Nazanin" panose="00000400000000000000" pitchFamily="2" charset="-78"/>
              </a:rPr>
              <a:t>چه کسی این کلمات را می گوید؟ به نظر شما مخاطبان اصلی این فیلم چه کسانی هستند؟ چرا؟</a:t>
            </a:r>
          </a:p>
          <a:p>
            <a:pPr algn="r" rtl="1">
              <a:lnSpc>
                <a:spcPct val="150000"/>
              </a:lnSpc>
            </a:pPr>
            <a:r>
              <a:rPr lang="fa-IR" b="1" dirty="0">
                <a:solidFill>
                  <a:schemeClr val="accent5">
                    <a:lumMod val="75000"/>
                  </a:schemeClr>
                </a:solidFill>
                <a:latin typeface="Nazanin" panose="00000400000000000000" pitchFamily="2" charset="-78"/>
                <a:cs typeface="Nazanin" panose="00000400000000000000" pitchFamily="2" charset="-78"/>
              </a:rPr>
              <a:t>سازندگان این فیلم، چه هدفی را دنبال می کنند و چه پیامی را میخواهند به شما برسانند؟</a:t>
            </a:r>
          </a:p>
          <a:p>
            <a:pPr algn="r" rtl="1">
              <a:lnSpc>
                <a:spcPct val="150000"/>
              </a:lnSpc>
            </a:pPr>
            <a:r>
              <a:rPr lang="fa-IR" b="1" dirty="0">
                <a:solidFill>
                  <a:schemeClr val="accent2">
                    <a:lumMod val="50000"/>
                  </a:schemeClr>
                </a:solidFill>
                <a:latin typeface="Nazanin" panose="00000400000000000000" pitchFamily="2" charset="-78"/>
                <a:cs typeface="Nazanin" panose="00000400000000000000" pitchFamily="2" charset="-78"/>
              </a:rPr>
              <a:t>از چه نوع صداهایی (موسیقی، اِفکت، صدای انسانی و صدای جانبی) استفاده شده است؟</a:t>
            </a:r>
          </a:p>
          <a:p>
            <a:pPr algn="r" rtl="1">
              <a:lnSpc>
                <a:spcPct val="150000"/>
              </a:lnSpc>
            </a:pPr>
            <a:r>
              <a:rPr lang="fa-IR" b="1" dirty="0">
                <a:latin typeface="Nazanin" panose="00000400000000000000" pitchFamily="2" charset="-78"/>
                <a:cs typeface="Nazanin" panose="00000400000000000000" pitchFamily="2" charset="-78"/>
              </a:rPr>
              <a:t>آیا احساسات و برداشت های همه همکلاسی های شما، «کاملاً» مشابه یکدیگر بود؟ چرا؟</a:t>
            </a:r>
          </a:p>
          <a:p>
            <a:pPr algn="r" rtl="1">
              <a:lnSpc>
                <a:spcPct val="150000"/>
              </a:lnSpc>
            </a:pPr>
            <a:r>
              <a:rPr lang="fa-IR" b="1" dirty="0">
                <a:solidFill>
                  <a:srgbClr val="FF0000"/>
                </a:solidFill>
                <a:latin typeface="Nazanin" panose="00000400000000000000" pitchFamily="2" charset="-78"/>
                <a:cs typeface="Nazanin" panose="00000400000000000000" pitchFamily="2" charset="-78"/>
              </a:rPr>
              <a:t>عناصر به کار گرفته شده در این فیلم (نور، صدا، تصاویر، زوایای دوربین و...) بیشتر احساسات شما را تحت تأثیر قرار دادند یا شما را به تفکّر وا می دارند؟ </a:t>
            </a:r>
          </a:p>
          <a:p>
            <a:pPr algn="r" rtl="1">
              <a:lnSpc>
                <a:spcPct val="150000"/>
              </a:lnSpc>
            </a:pPr>
            <a:r>
              <a:rPr lang="fa-IR" b="1" dirty="0">
                <a:solidFill>
                  <a:srgbClr val="00B050"/>
                </a:solidFill>
                <a:latin typeface="Nazanin" panose="00000400000000000000" pitchFamily="2" charset="-78"/>
                <a:cs typeface="Nazanin" panose="00000400000000000000" pitchFamily="2" charset="-78"/>
              </a:rPr>
              <a:t>وقتی رسانه ای فکر یا نظری را به شما ارائه می کند آیا به دنبال تلقین اندیشه های فرستنده پیام از طریق تأثیرگذاری بر احساسات است یا واداشتن شما به تفکّر بیشتر برای تصمیم گیری درست تر؟ چرا؟ مثال بزنید.</a:t>
            </a:r>
          </a:p>
          <a:p>
            <a:pPr algn="r" rtl="1">
              <a:lnSpc>
                <a:spcPct val="150000"/>
              </a:lnSpc>
            </a:pPr>
            <a:r>
              <a:rPr lang="fa-IR" b="1" dirty="0">
                <a:solidFill>
                  <a:schemeClr val="accent2">
                    <a:lumMod val="50000"/>
                  </a:schemeClr>
                </a:solidFill>
                <a:latin typeface="Nazanin" panose="00000400000000000000" pitchFamily="2" charset="-78"/>
                <a:cs typeface="Nazanin" panose="00000400000000000000" pitchFamily="2" charset="-78"/>
              </a:rPr>
              <a:t>اگر قرار باشد شما این فیلم را برای گروه سنی دیگر یا مردم کشوری دیگر بازطرّاحی کنید، چه تغییراتی در آن می دهید؟ چرا؟</a:t>
            </a:r>
          </a:p>
          <a:p>
            <a:pPr algn="r" rtl="1">
              <a:lnSpc>
                <a:spcPct val="150000"/>
              </a:lnSpc>
            </a:pPr>
            <a:endParaRPr lang="fa-IR" b="1" dirty="0">
              <a:latin typeface="Nazanin" panose="00000400000000000000" pitchFamily="2" charset="-78"/>
              <a:cs typeface="Nazanin" panose="00000400000000000000" pitchFamily="2" charset="-78"/>
            </a:endParaRPr>
          </a:p>
        </p:txBody>
      </p:sp>
    </p:spTree>
    <p:extLst>
      <p:ext uri="{BB962C8B-B14F-4D97-AF65-F5344CB8AC3E}">
        <p14:creationId xmlns:p14="http://schemas.microsoft.com/office/powerpoint/2010/main" val="1513241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9149D8-71F0-4EE2-883D-7224C71EC5E3}"/>
              </a:ext>
            </a:extLst>
          </p:cNvPr>
          <p:cNvPicPr>
            <a:picLocks noChangeAspect="1"/>
          </p:cNvPicPr>
          <p:nvPr/>
        </p:nvPicPr>
        <p:blipFill rotWithShape="1">
          <a:blip r:embed="rId3">
            <a:extLst>
              <a:ext uri="{28A0092B-C50C-407E-A947-70E740481C1C}">
                <a14:useLocalDpi xmlns:a14="http://schemas.microsoft.com/office/drawing/2010/main" val="0"/>
              </a:ext>
            </a:extLst>
          </a:blip>
          <a:srcRect l="14241" r="37959" b="40836"/>
          <a:stretch/>
        </p:blipFill>
        <p:spPr>
          <a:xfrm>
            <a:off x="3343275" y="956441"/>
            <a:ext cx="5918808" cy="4096162"/>
          </a:xfrm>
          <a:prstGeom prst="rect">
            <a:avLst/>
          </a:prstGeom>
        </p:spPr>
      </p:pic>
      <p:pic>
        <p:nvPicPr>
          <p:cNvPr id="4" name="Picture 3">
            <a:extLst>
              <a:ext uri="{FF2B5EF4-FFF2-40B4-BE49-F238E27FC236}">
                <a16:creationId xmlns:a16="http://schemas.microsoft.com/office/drawing/2014/main" id="{A03DDA55-ABBB-425D-9370-6D7E42FB9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3195" y="5175041"/>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9ADD88FE-0E08-42ED-94AD-F8DDD32E64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13114" y="5052603"/>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83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9149D8-71F0-4EE2-883D-7224C71EC5E3}"/>
              </a:ext>
            </a:extLst>
          </p:cNvPr>
          <p:cNvPicPr>
            <a:picLocks noChangeAspect="1"/>
          </p:cNvPicPr>
          <p:nvPr/>
        </p:nvPicPr>
        <p:blipFill rotWithShape="1">
          <a:blip r:embed="rId3">
            <a:extLst>
              <a:ext uri="{28A0092B-C50C-407E-A947-70E740481C1C}">
                <a14:useLocalDpi xmlns:a14="http://schemas.microsoft.com/office/drawing/2010/main" val="0"/>
              </a:ext>
            </a:extLst>
          </a:blip>
          <a:srcRect l="62274"/>
          <a:stretch/>
        </p:blipFill>
        <p:spPr>
          <a:xfrm>
            <a:off x="4334005" y="501394"/>
            <a:ext cx="4053078" cy="6007044"/>
          </a:xfrm>
          <a:prstGeom prst="rect">
            <a:avLst/>
          </a:prstGeom>
        </p:spPr>
      </p:pic>
      <p:pic>
        <p:nvPicPr>
          <p:cNvPr id="4" name="Picture 3">
            <a:extLst>
              <a:ext uri="{FF2B5EF4-FFF2-40B4-BE49-F238E27FC236}">
                <a16:creationId xmlns:a16="http://schemas.microsoft.com/office/drawing/2014/main" id="{A03DDA55-ABBB-425D-9370-6D7E42FB9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3195" y="5175041"/>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9ADD88FE-0E08-42ED-94AD-F8DDD32E64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13114" y="5052603"/>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76733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808E89-2342-4B5A-84D7-64B58AE1A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14" y="992857"/>
            <a:ext cx="10183564" cy="4638586"/>
          </a:xfrm>
          <a:prstGeom prst="rect">
            <a:avLst/>
          </a:prstGeom>
        </p:spPr>
      </p:pic>
    </p:spTree>
    <p:extLst>
      <p:ext uri="{BB962C8B-B14F-4D97-AF65-F5344CB8AC3E}">
        <p14:creationId xmlns:p14="http://schemas.microsoft.com/office/powerpoint/2010/main" val="204540737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86" y="0"/>
            <a:ext cx="11171827" cy="6858000"/>
          </a:xfrm>
          <a:prstGeom prst="rect">
            <a:avLst/>
          </a:prstGeom>
        </p:spPr>
      </p:pic>
    </p:spTree>
    <p:extLst>
      <p:ext uri="{BB962C8B-B14F-4D97-AF65-F5344CB8AC3E}">
        <p14:creationId xmlns:p14="http://schemas.microsoft.com/office/powerpoint/2010/main" val="333723950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E5C8EE-DEC5-4B30-9F62-7E727892D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275" y="573487"/>
            <a:ext cx="3976269" cy="5599912"/>
          </a:xfrm>
          <a:prstGeom prst="rect">
            <a:avLst/>
          </a:prstGeom>
        </p:spPr>
      </p:pic>
      <p:pic>
        <p:nvPicPr>
          <p:cNvPr id="5" name="Picture 4">
            <a:extLst>
              <a:ext uri="{FF2B5EF4-FFF2-40B4-BE49-F238E27FC236}">
                <a16:creationId xmlns:a16="http://schemas.microsoft.com/office/drawing/2014/main" id="{421A0D6B-5738-4E96-A6E8-1048284F3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749" y="1455979"/>
            <a:ext cx="6313452" cy="3834929"/>
          </a:xfrm>
          <a:prstGeom prst="rect">
            <a:avLst/>
          </a:prstGeom>
        </p:spPr>
      </p:pic>
      <p:pic>
        <p:nvPicPr>
          <p:cNvPr id="4" name="Picture 3">
            <a:extLst>
              <a:ext uri="{FF2B5EF4-FFF2-40B4-BE49-F238E27FC236}">
                <a16:creationId xmlns:a16="http://schemas.microsoft.com/office/drawing/2014/main" id="{15C8E236-C5A9-4026-B0D3-5FC402D378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434877" y="5496657"/>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4AA5A506-FF7D-4253-88A2-02EE904760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014796" y="5374219"/>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6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FCA23-E55C-48A2-91AD-BD46169C0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2865" y="766933"/>
            <a:ext cx="5245051" cy="5406843"/>
          </a:xfrm>
          <a:prstGeom prst="rect">
            <a:avLst/>
          </a:prstGeom>
        </p:spPr>
      </p:pic>
      <p:pic>
        <p:nvPicPr>
          <p:cNvPr id="3" name="Picture 3">
            <a:extLst>
              <a:ext uri="{FF2B5EF4-FFF2-40B4-BE49-F238E27FC236}">
                <a16:creationId xmlns:a16="http://schemas.microsoft.com/office/drawing/2014/main" id="{C86C9A68-9889-4A27-9975-1B781BDA77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091607" y="5244409"/>
            <a:ext cx="1555324"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D:\آموزش\مدرسه هنر و رسانه آینه\باشگاه سواد رسانه ای\ملحقات کتاب تفکر و سواد رسانه ای\2- درس دوم\پاورپوینت درس دوم\عکس\question\question-icon-23.png">
            <a:extLst>
              <a:ext uri="{FF2B5EF4-FFF2-40B4-BE49-F238E27FC236}">
                <a16:creationId xmlns:a16="http://schemas.microsoft.com/office/drawing/2014/main" id="{7C7C9B2A-66E3-4472-AA95-61EABCCC73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671526" y="5121971"/>
            <a:ext cx="698502" cy="69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116404"/>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88EE7B-142C-45C0-ABA7-D9FB5E437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867" y="161846"/>
            <a:ext cx="7712490" cy="6539902"/>
          </a:xfrm>
          <a:prstGeom prst="rect">
            <a:avLst/>
          </a:prstGeom>
        </p:spPr>
      </p:pic>
    </p:spTree>
    <p:extLst>
      <p:ext uri="{BB962C8B-B14F-4D97-AF65-F5344CB8AC3E}">
        <p14:creationId xmlns:p14="http://schemas.microsoft.com/office/powerpoint/2010/main" val="1755022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0ADE4-0A8A-4AAF-B1CC-713381E6E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266" y="1044823"/>
            <a:ext cx="8229908" cy="4876705"/>
          </a:xfrm>
          <a:prstGeom prst="rect">
            <a:avLst/>
          </a:prstGeom>
        </p:spPr>
      </p:pic>
      <p:sp>
        <p:nvSpPr>
          <p:cNvPr id="4" name="Title 1">
            <a:extLst>
              <a:ext uri="{FF2B5EF4-FFF2-40B4-BE49-F238E27FC236}">
                <a16:creationId xmlns:a16="http://schemas.microsoft.com/office/drawing/2014/main" id="{CD665C2E-76EE-439E-ACE6-4727AFE7A866}"/>
              </a:ext>
            </a:extLst>
          </p:cNvPr>
          <p:cNvSpPr txBox="1">
            <a:spLocks/>
          </p:cNvSpPr>
          <p:nvPr/>
        </p:nvSpPr>
        <p:spPr>
          <a:xfrm>
            <a:off x="397735" y="5641389"/>
            <a:ext cx="2880320" cy="936104"/>
          </a:xfrm>
          <a:prstGeom prst="rect">
            <a:avLst/>
          </a:prstGeom>
        </p:spPr>
        <p:txBody>
          <a:bodyPr vert="horz" lIns="91440" tIns="45720" rIns="91440" bIns="4572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ctr" rtl="1"/>
            <a:r>
              <a:rPr lang="fa-IR" sz="3600" b="1" dirty="0">
                <a:ln w="6350">
                  <a:noFill/>
                </a:ln>
                <a:solidFill>
                  <a:schemeClr val="tx1">
                    <a:lumMod val="65000"/>
                    <a:lumOff val="35000"/>
                  </a:schemeClr>
                </a:solidFill>
                <a:cs typeface="B Titr" panose="00000700000000000000" pitchFamily="2" charset="-78"/>
              </a:rPr>
              <a:t>عکس و مکث!</a:t>
            </a:r>
            <a:endParaRPr lang="fa-IR" sz="3600" b="1" baseline="30000" dirty="0">
              <a:ln w="6350">
                <a:noFill/>
              </a:ln>
              <a:solidFill>
                <a:schemeClr val="tx1">
                  <a:lumMod val="65000"/>
                  <a:lumOff val="35000"/>
                </a:schemeClr>
              </a:solidFill>
              <a:cs typeface="B Titr" panose="00000700000000000000" pitchFamily="2" charset="-78"/>
            </a:endParaRPr>
          </a:p>
        </p:txBody>
      </p:sp>
    </p:spTree>
    <p:extLst>
      <p:ext uri="{BB962C8B-B14F-4D97-AF65-F5344CB8AC3E}">
        <p14:creationId xmlns:p14="http://schemas.microsoft.com/office/powerpoint/2010/main" val="14465205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9B1DA-8DAF-4EEC-8238-854AAD70A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196" y="137102"/>
            <a:ext cx="7342276" cy="6720898"/>
          </a:xfrm>
          <a:prstGeom prst="rect">
            <a:avLst/>
          </a:prstGeom>
        </p:spPr>
      </p:pic>
    </p:spTree>
    <p:extLst>
      <p:ext uri="{BB962C8B-B14F-4D97-AF65-F5344CB8AC3E}">
        <p14:creationId xmlns:p14="http://schemas.microsoft.com/office/powerpoint/2010/main" val="33262432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1B6EF55-49C6-4DB6-8CE4-F06227651E01}"/>
              </a:ext>
            </a:extLst>
          </p:cNvPr>
          <p:cNvSpPr txBox="1">
            <a:spLocks/>
          </p:cNvSpPr>
          <p:nvPr/>
        </p:nvSpPr>
        <p:spPr>
          <a:xfrm>
            <a:off x="3329655" y="1887384"/>
            <a:ext cx="5532690" cy="30832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a-IR" sz="2000" b="1" dirty="0">
              <a:solidFill>
                <a:schemeClr val="bg1">
                  <a:lumMod val="50000"/>
                </a:schemeClr>
              </a:solidFill>
              <a:latin typeface="Nazanin" panose="00000400000000000000" pitchFamily="2" charset="-78"/>
              <a:cs typeface="Nazanin" panose="00000400000000000000" pitchFamily="2" charset="-78"/>
            </a:endParaRPr>
          </a:p>
          <a:p>
            <a:pPr marL="0" indent="0" algn="ctr">
              <a:buNone/>
            </a:pPr>
            <a:endParaRPr lang="fa-IR" sz="2000" b="1" dirty="0">
              <a:solidFill>
                <a:schemeClr val="bg1">
                  <a:lumMod val="50000"/>
                </a:schemeClr>
              </a:solidFill>
              <a:latin typeface="Nazanin" panose="00000400000000000000" pitchFamily="2" charset="-78"/>
              <a:cs typeface="Nazanin" panose="00000400000000000000" pitchFamily="2" charset="-78"/>
            </a:endParaRPr>
          </a:p>
          <a:p>
            <a:pPr marL="0" indent="0" algn="ctr">
              <a:buNone/>
            </a:pPr>
            <a:r>
              <a:rPr lang="fa-IR" sz="2000" b="1" dirty="0">
                <a:solidFill>
                  <a:schemeClr val="bg1">
                    <a:lumMod val="50000"/>
                  </a:schemeClr>
                </a:solidFill>
                <a:latin typeface="Nazanin" panose="00000400000000000000" pitchFamily="2" charset="-78"/>
                <a:cs typeface="Nazanin" panose="00000400000000000000" pitchFamily="2" charset="-78"/>
              </a:rPr>
              <a:t>تنظیم و تهیه: مهندس رامین کامجو</a:t>
            </a:r>
          </a:p>
          <a:p>
            <a:pPr marL="0" indent="0" algn="ctr">
              <a:buNone/>
            </a:pPr>
            <a:r>
              <a:rPr lang="en-US" sz="2000" b="1" dirty="0">
                <a:solidFill>
                  <a:schemeClr val="bg1">
                    <a:lumMod val="50000"/>
                  </a:schemeClr>
                </a:solidFill>
                <a:latin typeface="Nazanin" panose="00000400000000000000" pitchFamily="2" charset="-78"/>
                <a:cs typeface="Nazanin" panose="00000400000000000000" pitchFamily="2" charset="-78"/>
              </a:rPr>
              <a:t>www.raminkamjou.ir</a:t>
            </a:r>
            <a:endParaRPr lang="fa-IR" sz="2000" b="1" dirty="0">
              <a:solidFill>
                <a:schemeClr val="bg1">
                  <a:lumMod val="50000"/>
                </a:schemeClr>
              </a:solidFill>
              <a:latin typeface="Nazanin" panose="00000400000000000000" pitchFamily="2" charset="-78"/>
              <a:cs typeface="Nazanin" panose="00000400000000000000" pitchFamily="2" charset="-78"/>
            </a:endParaRPr>
          </a:p>
        </p:txBody>
      </p:sp>
    </p:spTree>
    <p:extLst>
      <p:ext uri="{BB962C8B-B14F-4D97-AF65-F5344CB8AC3E}">
        <p14:creationId xmlns:p14="http://schemas.microsoft.com/office/powerpoint/2010/main" val="129491453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CD310-EF69-4372-896C-D72B01643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898356"/>
            <a:ext cx="5941218" cy="672051"/>
          </a:xfrm>
          <a:prstGeom prst="rect">
            <a:avLst/>
          </a:prstGeom>
        </p:spPr>
      </p:pic>
      <p:pic>
        <p:nvPicPr>
          <p:cNvPr id="5" name="Picture 4">
            <a:extLst>
              <a:ext uri="{FF2B5EF4-FFF2-40B4-BE49-F238E27FC236}">
                <a16:creationId xmlns:a16="http://schemas.microsoft.com/office/drawing/2014/main" id="{5FB2A7AC-5515-4AE0-AC7B-5F596A2FC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49" y="2897981"/>
            <a:ext cx="3807619" cy="3807619"/>
          </a:xfrm>
          <a:prstGeom prst="rect">
            <a:avLst/>
          </a:prstGeom>
        </p:spPr>
      </p:pic>
    </p:spTree>
    <p:extLst>
      <p:ext uri="{BB962C8B-B14F-4D97-AF65-F5344CB8AC3E}">
        <p14:creationId xmlns:p14="http://schemas.microsoft.com/office/powerpoint/2010/main" val="2208713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2DDB-DC68-4498-8003-30F38BF7E5C7}"/>
              </a:ext>
            </a:extLst>
          </p:cNvPr>
          <p:cNvSpPr>
            <a:spLocks noGrp="1"/>
          </p:cNvSpPr>
          <p:nvPr>
            <p:ph type="title"/>
          </p:nvPr>
        </p:nvSpPr>
        <p:spPr>
          <a:xfrm>
            <a:off x="5277610" y="365125"/>
            <a:ext cx="6076190" cy="1325563"/>
          </a:xfrm>
        </p:spPr>
        <p:txBody>
          <a:bodyPr>
            <a:normAutofit/>
          </a:bodyPr>
          <a:lstStyle/>
          <a:p>
            <a:pPr algn="r"/>
            <a:r>
              <a:rPr lang="fa-IR" sz="4000" dirty="0">
                <a:cs typeface="Yekan" panose="00000400000000000000" pitchFamily="2" charset="-78"/>
              </a:rPr>
              <a:t>در جلسه بعد خواهیم دید...</a:t>
            </a:r>
          </a:p>
        </p:txBody>
      </p:sp>
      <p:pic>
        <p:nvPicPr>
          <p:cNvPr id="11" name="Picture 10">
            <a:extLst>
              <a:ext uri="{FF2B5EF4-FFF2-40B4-BE49-F238E27FC236}">
                <a16:creationId xmlns:a16="http://schemas.microsoft.com/office/drawing/2014/main" id="{98E10B34-758B-4381-A315-0AACEB6B6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3264"/>
            <a:ext cx="2444496" cy="554736"/>
          </a:xfrm>
          <a:prstGeom prst="rect">
            <a:avLst/>
          </a:prstGeom>
        </p:spPr>
      </p:pic>
      <p:pic>
        <p:nvPicPr>
          <p:cNvPr id="14" name="Picture 13">
            <a:extLst>
              <a:ext uri="{FF2B5EF4-FFF2-40B4-BE49-F238E27FC236}">
                <a16:creationId xmlns:a16="http://schemas.microsoft.com/office/drawing/2014/main" id="{74E09ABF-71F3-46CD-B0C3-A38E59A08C23}"/>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0535410" y="6523004"/>
            <a:ext cx="1636779" cy="350521"/>
          </a:xfrm>
          <a:prstGeom prst="rect">
            <a:avLst/>
          </a:prstGeom>
        </p:spPr>
      </p:pic>
      <p:pic>
        <p:nvPicPr>
          <p:cNvPr id="4" name="Picture 3">
            <a:extLst>
              <a:ext uri="{FF2B5EF4-FFF2-40B4-BE49-F238E27FC236}">
                <a16:creationId xmlns:a16="http://schemas.microsoft.com/office/drawing/2014/main" id="{02915A70-B209-4517-9FFB-F11B48524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522026"/>
            <a:ext cx="5405438" cy="4872038"/>
          </a:xfrm>
          <a:prstGeom prst="rect">
            <a:avLst/>
          </a:prstGeom>
        </p:spPr>
      </p:pic>
      <p:pic>
        <p:nvPicPr>
          <p:cNvPr id="10" name="Picture 9">
            <a:extLst>
              <a:ext uri="{FF2B5EF4-FFF2-40B4-BE49-F238E27FC236}">
                <a16:creationId xmlns:a16="http://schemas.microsoft.com/office/drawing/2014/main" id="{B1216755-887C-40B9-AE93-81B3EDA283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462" y="1490950"/>
            <a:ext cx="5824538" cy="4233863"/>
          </a:xfrm>
          <a:prstGeom prst="rect">
            <a:avLst/>
          </a:prstGeom>
        </p:spPr>
      </p:pic>
    </p:spTree>
    <p:extLst>
      <p:ext uri="{BB962C8B-B14F-4D97-AF65-F5344CB8AC3E}">
        <p14:creationId xmlns:p14="http://schemas.microsoft.com/office/powerpoint/2010/main" val="194216884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384407-49CF-45C3-8317-CDBF9443A4E6}"/>
              </a:ext>
            </a:extLst>
          </p:cNvPr>
          <p:cNvPicPr>
            <a:picLocks noChangeAspect="1"/>
          </p:cNvPicPr>
          <p:nvPr/>
        </p:nvPicPr>
        <p:blipFill>
          <a:blip r:embed="rId2">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762500" y="2386013"/>
            <a:ext cx="3186112" cy="1797847"/>
          </a:xfrm>
          <a:prstGeom prst="rect">
            <a:avLst/>
          </a:prstGeom>
        </p:spPr>
      </p:pic>
    </p:spTree>
    <p:extLst>
      <p:ext uri="{BB962C8B-B14F-4D97-AF65-F5344CB8AC3E}">
        <p14:creationId xmlns:p14="http://schemas.microsoft.com/office/powerpoint/2010/main" val="50109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E6AC9-E852-4EB7-833F-0757CE2E1608}"/>
              </a:ext>
            </a:extLst>
          </p:cNvPr>
          <p:cNvSpPr txBox="1"/>
          <p:nvPr/>
        </p:nvSpPr>
        <p:spPr>
          <a:xfrm>
            <a:off x="728234" y="2693921"/>
            <a:ext cx="10857816" cy="584775"/>
          </a:xfrm>
          <a:prstGeom prst="rect">
            <a:avLst/>
          </a:prstGeom>
          <a:noFill/>
        </p:spPr>
        <p:txBody>
          <a:bodyPr wrap="square" rtlCol="1">
            <a:spAutoFit/>
          </a:bodyPr>
          <a:lstStyle/>
          <a:p>
            <a:pPr algn="ctr" rtl="1"/>
            <a:r>
              <a:rPr lang="fa-IR" sz="3200" b="1" dirty="0">
                <a:solidFill>
                  <a:srgbClr val="C00000"/>
                </a:solidFill>
                <a:cs typeface="B Nazanin" panose="00000400000000000000" pitchFamily="2" charset="-78"/>
              </a:rPr>
              <a:t>اگر با دیگرانش بود میلی              چرا جام مرا بشکست لیلی</a:t>
            </a:r>
          </a:p>
        </p:txBody>
      </p:sp>
    </p:spTree>
    <p:extLst>
      <p:ext uri="{BB962C8B-B14F-4D97-AF65-F5344CB8AC3E}">
        <p14:creationId xmlns:p14="http://schemas.microsoft.com/office/powerpoint/2010/main" val="904433032"/>
      </p:ext>
    </p:extLst>
  </p:cSld>
  <p:clrMapOvr>
    <a:masterClrMapping/>
  </p:clrMapOvr>
  <p:transition spd="slow">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E6AC9-E852-4EB7-833F-0757CE2E1608}"/>
              </a:ext>
            </a:extLst>
          </p:cNvPr>
          <p:cNvSpPr txBox="1"/>
          <p:nvPr/>
        </p:nvSpPr>
        <p:spPr>
          <a:xfrm>
            <a:off x="728234" y="2693921"/>
            <a:ext cx="10857816" cy="584775"/>
          </a:xfrm>
          <a:prstGeom prst="rect">
            <a:avLst/>
          </a:prstGeom>
          <a:noFill/>
        </p:spPr>
        <p:txBody>
          <a:bodyPr wrap="square" rtlCol="1">
            <a:spAutoFit/>
          </a:bodyPr>
          <a:lstStyle/>
          <a:p>
            <a:pPr algn="ctr" rtl="1"/>
            <a:r>
              <a:rPr lang="fa-IR" sz="3200" b="1" dirty="0">
                <a:solidFill>
                  <a:srgbClr val="C00000"/>
                </a:solidFill>
                <a:cs typeface="B Nazanin" panose="00000400000000000000" pitchFamily="2" charset="-78"/>
              </a:rPr>
              <a:t>قطره قطره جمع گردد وانگهی دریا شود.</a:t>
            </a:r>
          </a:p>
        </p:txBody>
      </p:sp>
    </p:spTree>
    <p:extLst>
      <p:ext uri="{BB962C8B-B14F-4D97-AF65-F5344CB8AC3E}">
        <p14:creationId xmlns:p14="http://schemas.microsoft.com/office/powerpoint/2010/main" val="2759122963"/>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E6AC9-E852-4EB7-833F-0757CE2E1608}"/>
              </a:ext>
            </a:extLst>
          </p:cNvPr>
          <p:cNvSpPr txBox="1"/>
          <p:nvPr/>
        </p:nvSpPr>
        <p:spPr>
          <a:xfrm>
            <a:off x="728234" y="2693921"/>
            <a:ext cx="10857816" cy="584775"/>
          </a:xfrm>
          <a:prstGeom prst="rect">
            <a:avLst/>
          </a:prstGeom>
          <a:noFill/>
        </p:spPr>
        <p:txBody>
          <a:bodyPr wrap="square" rtlCol="1">
            <a:spAutoFit/>
          </a:bodyPr>
          <a:lstStyle/>
          <a:p>
            <a:pPr algn="ctr" rtl="1"/>
            <a:r>
              <a:rPr lang="fa-IR" sz="3200" b="1" dirty="0">
                <a:solidFill>
                  <a:srgbClr val="C00000"/>
                </a:solidFill>
                <a:cs typeface="B Nazanin" panose="00000400000000000000" pitchFamily="2" charset="-78"/>
              </a:rPr>
              <a:t>هرکه بامش بیش برفش بیشتر</a:t>
            </a:r>
          </a:p>
        </p:txBody>
      </p:sp>
    </p:spTree>
    <p:extLst>
      <p:ext uri="{BB962C8B-B14F-4D97-AF65-F5344CB8AC3E}">
        <p14:creationId xmlns:p14="http://schemas.microsoft.com/office/powerpoint/2010/main" val="1698132750"/>
      </p:ext>
    </p:extLst>
  </p:cSld>
  <p:clrMapOvr>
    <a:masterClrMapping/>
  </p:clrMapOvr>
  <p:transition spd="slow">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4C4E6C-A3E5-4C20-8566-DC082AB5B359}"/>
              </a:ext>
            </a:extLst>
          </p:cNvPr>
          <p:cNvPicPr>
            <a:picLocks noChangeAspect="1"/>
          </p:cNvPicPr>
          <p:nvPr/>
        </p:nvPicPr>
        <p:blipFill>
          <a:blip r:embed="rId2"/>
          <a:stretch>
            <a:fillRect/>
          </a:stretch>
        </p:blipFill>
        <p:spPr>
          <a:xfrm>
            <a:off x="1336430" y="390107"/>
            <a:ext cx="9193121" cy="5968490"/>
          </a:xfrm>
          <a:prstGeom prst="rect">
            <a:avLst/>
          </a:prstGeom>
        </p:spPr>
      </p:pic>
    </p:spTree>
    <p:extLst>
      <p:ext uri="{BB962C8B-B14F-4D97-AF65-F5344CB8AC3E}">
        <p14:creationId xmlns:p14="http://schemas.microsoft.com/office/powerpoint/2010/main" val="49486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42BCF-C73D-4DAA-9516-7933BD1CCA93}"/>
              </a:ext>
            </a:extLst>
          </p:cNvPr>
          <p:cNvPicPr>
            <a:picLocks noChangeAspect="1"/>
          </p:cNvPicPr>
          <p:nvPr/>
        </p:nvPicPr>
        <p:blipFill>
          <a:blip r:embed="rId2"/>
          <a:stretch>
            <a:fillRect/>
          </a:stretch>
        </p:blipFill>
        <p:spPr>
          <a:xfrm>
            <a:off x="3727938" y="61002"/>
            <a:ext cx="4691576" cy="6672638"/>
          </a:xfrm>
          <a:prstGeom prst="rect">
            <a:avLst/>
          </a:prstGeom>
        </p:spPr>
      </p:pic>
    </p:spTree>
    <p:extLst>
      <p:ext uri="{BB962C8B-B14F-4D97-AF65-F5344CB8AC3E}">
        <p14:creationId xmlns:p14="http://schemas.microsoft.com/office/powerpoint/2010/main" val="818494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70131-649C-4A91-98E2-C185F95C7632}"/>
              </a:ext>
            </a:extLst>
          </p:cNvPr>
          <p:cNvSpPr>
            <a:spLocks noGrp="1"/>
          </p:cNvSpPr>
          <p:nvPr>
            <p:ph type="title"/>
          </p:nvPr>
        </p:nvSpPr>
        <p:spPr>
          <a:xfrm>
            <a:off x="643158" y="334847"/>
            <a:ext cx="10905683" cy="743055"/>
          </a:xfrm>
        </p:spPr>
        <p:txBody>
          <a:bodyPr>
            <a:normAutofit/>
          </a:bodyPr>
          <a:lstStyle/>
          <a:p>
            <a:pPr algn="ctr" rtl="1"/>
            <a:r>
              <a:rPr lang="fa-IR" sz="2000" dirty="0">
                <a:cs typeface="Yekan" panose="00000400000000000000" pitchFamily="2" charset="-78"/>
              </a:rPr>
              <a:t>پاسخ به سوالات بعد از مشاهده فیلم «بشقاب تو»</a:t>
            </a:r>
          </a:p>
        </p:txBody>
      </p:sp>
      <p:pic>
        <p:nvPicPr>
          <p:cNvPr id="6" name="Yoursplate-3">
            <a:hlinkClick r:id="" action="ppaction://media"/>
            <a:extLst>
              <a:ext uri="{FF2B5EF4-FFF2-40B4-BE49-F238E27FC236}">
                <a16:creationId xmlns:a16="http://schemas.microsoft.com/office/drawing/2014/main" id="{CD2BB264-17A5-4B3B-BE57-D3A38F1425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44538" y="1203325"/>
            <a:ext cx="10614025" cy="4930775"/>
          </a:xfrm>
        </p:spPr>
      </p:pic>
    </p:spTree>
    <p:extLst>
      <p:ext uri="{BB962C8B-B14F-4D97-AF65-F5344CB8AC3E}">
        <p14:creationId xmlns:p14="http://schemas.microsoft.com/office/powerpoint/2010/main" val="1118391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آموزش\مدرسه هنر و رسانه آینه\باشگاه سواد رسانه ای\ملحقات کتاب تفکر و سواد رسانه ای\2- درس دوم\پاورپوینت درس دوم\عکس\food-globetrotter_rodrigo.jpg">
            <a:extLst>
              <a:ext uri="{FF2B5EF4-FFF2-40B4-BE49-F238E27FC236}">
                <a16:creationId xmlns:a16="http://schemas.microsoft.com/office/drawing/2014/main" id="{05EEE397-E9E0-4B50-AAE4-59544B552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FE1DBAF-3BC2-472D-BA5F-99652A96E146}"/>
              </a:ext>
            </a:extLst>
          </p:cNvPr>
          <p:cNvPicPr>
            <a:picLocks noChangeAspect="1"/>
          </p:cNvPicPr>
          <p:nvPr/>
        </p:nvPicPr>
        <p:blipFill>
          <a:blip r:embed="rId4"/>
          <a:stretch>
            <a:fillRect/>
          </a:stretch>
        </p:blipFill>
        <p:spPr>
          <a:xfrm>
            <a:off x="1566276" y="3060877"/>
            <a:ext cx="9261242" cy="3012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645582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81D80-3779-4273-834D-6AAFB10F117F}"/>
              </a:ext>
            </a:extLst>
          </p:cNvPr>
          <p:cNvSpPr>
            <a:spLocks noGrp="1"/>
          </p:cNvSpPr>
          <p:nvPr>
            <p:ph idx="1"/>
          </p:nvPr>
        </p:nvSpPr>
        <p:spPr>
          <a:xfrm>
            <a:off x="84779" y="411782"/>
            <a:ext cx="11844810" cy="5825737"/>
          </a:xfrm>
        </p:spPr>
        <p:txBody>
          <a:bodyPr>
            <a:normAutofit fontScale="77500" lnSpcReduction="20000"/>
          </a:bodyPr>
          <a:lstStyle/>
          <a:p>
            <a:pPr algn="r" rtl="1">
              <a:lnSpc>
                <a:spcPct val="150000"/>
              </a:lnSpc>
            </a:pPr>
            <a:r>
              <a:rPr lang="fa-IR" b="1" dirty="0">
                <a:latin typeface="Nazanin" panose="00000400000000000000" pitchFamily="2" charset="-78"/>
                <a:cs typeface="Nazanin" panose="00000400000000000000" pitchFamily="2" charset="-78"/>
              </a:rPr>
              <a:t>در فیلم چه کلماتی به کار برده میشود؟ آیا این کلمات، بار معنایی، ارزشی یا احساسی خاصی دارند؟</a:t>
            </a:r>
          </a:p>
          <a:p>
            <a:pPr algn="r" rtl="1">
              <a:lnSpc>
                <a:spcPct val="150000"/>
              </a:lnSpc>
            </a:pPr>
            <a:r>
              <a:rPr lang="fa-IR" b="1" dirty="0">
                <a:solidFill>
                  <a:srgbClr val="C00000"/>
                </a:solidFill>
                <a:latin typeface="Nazanin" panose="00000400000000000000" pitchFamily="2" charset="-78"/>
                <a:cs typeface="Nazanin" panose="00000400000000000000" pitchFamily="2" charset="-78"/>
              </a:rPr>
              <a:t>چه کسی این کلمات را می گوید؟ به نظر شما مخاطبان اصلی این فیلم چه کسانی هستند؟ چرا؟</a:t>
            </a:r>
          </a:p>
          <a:p>
            <a:pPr algn="r" rtl="1">
              <a:lnSpc>
                <a:spcPct val="150000"/>
              </a:lnSpc>
            </a:pPr>
            <a:r>
              <a:rPr lang="fa-IR" b="1" dirty="0">
                <a:solidFill>
                  <a:schemeClr val="accent5">
                    <a:lumMod val="75000"/>
                  </a:schemeClr>
                </a:solidFill>
                <a:latin typeface="Nazanin" panose="00000400000000000000" pitchFamily="2" charset="-78"/>
                <a:cs typeface="Nazanin" panose="00000400000000000000" pitchFamily="2" charset="-78"/>
              </a:rPr>
              <a:t>سازندگان این فیلم، چه هدفی را دنبال می کنند و چه پیامی را میخواهند به شما برسانند؟</a:t>
            </a:r>
          </a:p>
          <a:p>
            <a:pPr algn="r" rtl="1">
              <a:lnSpc>
                <a:spcPct val="150000"/>
              </a:lnSpc>
            </a:pPr>
            <a:r>
              <a:rPr lang="fa-IR" b="1" dirty="0">
                <a:solidFill>
                  <a:schemeClr val="accent2">
                    <a:lumMod val="50000"/>
                  </a:schemeClr>
                </a:solidFill>
                <a:latin typeface="Nazanin" panose="00000400000000000000" pitchFamily="2" charset="-78"/>
                <a:cs typeface="Nazanin" panose="00000400000000000000" pitchFamily="2" charset="-78"/>
              </a:rPr>
              <a:t>از چه نوع صداهایی (موسیقی، اِفکت، صدای انسانی و صدای جانبی) استفاده شده است؟</a:t>
            </a:r>
          </a:p>
          <a:p>
            <a:pPr algn="r" rtl="1">
              <a:lnSpc>
                <a:spcPct val="150000"/>
              </a:lnSpc>
            </a:pPr>
            <a:r>
              <a:rPr lang="fa-IR" b="1" dirty="0">
                <a:latin typeface="Nazanin" panose="00000400000000000000" pitchFamily="2" charset="-78"/>
                <a:cs typeface="Nazanin" panose="00000400000000000000" pitchFamily="2" charset="-78"/>
              </a:rPr>
              <a:t>آیا احساسات و برداشت های همه همکلاسی های شما، «کاملاً» مشابه یکدیگر بود؟ چرا؟</a:t>
            </a:r>
          </a:p>
          <a:p>
            <a:pPr algn="r" rtl="1">
              <a:lnSpc>
                <a:spcPct val="150000"/>
              </a:lnSpc>
            </a:pPr>
            <a:r>
              <a:rPr lang="fa-IR" b="1" dirty="0">
                <a:solidFill>
                  <a:srgbClr val="FF0000"/>
                </a:solidFill>
                <a:latin typeface="Nazanin" panose="00000400000000000000" pitchFamily="2" charset="-78"/>
                <a:cs typeface="Nazanin" panose="00000400000000000000" pitchFamily="2" charset="-78"/>
              </a:rPr>
              <a:t>عناصر به کار گرفته شده در این فیلم (نور، صدا، تصاویر، زوایای دوربین و...) بیشتر احساسات شما را تحت تأثیر قرار دادند یا شما را به تفکّر وا می دارند؟ </a:t>
            </a:r>
          </a:p>
          <a:p>
            <a:pPr algn="r" rtl="1">
              <a:lnSpc>
                <a:spcPct val="150000"/>
              </a:lnSpc>
            </a:pPr>
            <a:r>
              <a:rPr lang="fa-IR" b="1" dirty="0">
                <a:solidFill>
                  <a:srgbClr val="00B050"/>
                </a:solidFill>
                <a:latin typeface="Nazanin" panose="00000400000000000000" pitchFamily="2" charset="-78"/>
                <a:cs typeface="Nazanin" panose="00000400000000000000" pitchFamily="2" charset="-78"/>
              </a:rPr>
              <a:t>وقتی رسانه ای فکر یا نظری را به شما ارائه می کند آیا به دنبال تلقین اندیشه های فرستنده پیام از طریق تأثیرگذاری بر احساسات است یا واداشتن شما به تفکّر بیشتر برای تصمیم گیری درست تر؟ چرا؟ مثال بزنید.</a:t>
            </a:r>
          </a:p>
          <a:p>
            <a:pPr algn="r" rtl="1">
              <a:lnSpc>
                <a:spcPct val="150000"/>
              </a:lnSpc>
            </a:pPr>
            <a:r>
              <a:rPr lang="fa-IR" b="1" dirty="0">
                <a:solidFill>
                  <a:schemeClr val="accent2">
                    <a:lumMod val="50000"/>
                  </a:schemeClr>
                </a:solidFill>
                <a:latin typeface="Nazanin" panose="00000400000000000000" pitchFamily="2" charset="-78"/>
                <a:cs typeface="Nazanin" panose="00000400000000000000" pitchFamily="2" charset="-78"/>
              </a:rPr>
              <a:t>اگر قرار باشد شما این فیلم را برای گروه سنی دیگر یا مردم کشوری دیگر بازطرّاحی کنید، چه تغییراتی در آن می دهید؟ چرا؟</a:t>
            </a:r>
          </a:p>
          <a:p>
            <a:pPr algn="r" rtl="1">
              <a:lnSpc>
                <a:spcPct val="150000"/>
              </a:lnSpc>
            </a:pPr>
            <a:endParaRPr lang="fa-IR" b="1" dirty="0">
              <a:latin typeface="Nazanin" panose="00000400000000000000" pitchFamily="2" charset="-78"/>
              <a:cs typeface="Nazanin" panose="00000400000000000000" pitchFamily="2" charset="-78"/>
            </a:endParaRPr>
          </a:p>
        </p:txBody>
      </p:sp>
    </p:spTree>
    <p:extLst>
      <p:ext uri="{BB962C8B-B14F-4D97-AF65-F5344CB8AC3E}">
        <p14:creationId xmlns:p14="http://schemas.microsoft.com/office/powerpoint/2010/main" val="3973755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Pepsi vs. Cok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693" y="-27384"/>
            <a:ext cx="12336693" cy="6984808"/>
          </a:xfrm>
          <a:prstGeom prst="rect">
            <a:avLst/>
          </a:prstGeom>
        </p:spPr>
      </p:pic>
    </p:spTree>
    <p:extLst>
      <p:ext uri="{BB962C8B-B14F-4D97-AF65-F5344CB8AC3E}">
        <p14:creationId xmlns:p14="http://schemas.microsoft.com/office/powerpoint/2010/main" val="7954140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3435</TotalTime>
  <Words>3381</Words>
  <Application>Microsoft Office PowerPoint</Application>
  <PresentationFormat>Widescreen</PresentationFormat>
  <Paragraphs>299</Paragraphs>
  <Slides>56</Slides>
  <Notes>49</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Nazanin</vt:lpstr>
      <vt:lpstr>Office Theme</vt:lpstr>
      <vt:lpstr>PowerPoint Presentation</vt:lpstr>
      <vt:lpstr>PowerPoint Presentation</vt:lpstr>
      <vt:lpstr>با مشاهده فیلم «پیش به سوی عصر رسانه ها»، فرصت ها و چالش های پیش روی دنیای رسانه ها را جمع بندی کنید</vt:lpstr>
      <vt:lpstr>PowerPoint Presentation</vt:lpstr>
      <vt:lpstr>PowerPoint Presentation</vt:lpstr>
      <vt:lpstr>پاسخ به سوالات بعد از مشاهده فیلم «بشقاب تو»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متن، زیرمتن و فرامتن را در فیلم  مشخص کنید: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در جلسه بعد خواهیم دید...</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Kamjou</dc:creator>
  <cp:lastModifiedBy>Kamjou</cp:lastModifiedBy>
  <cp:revision>69</cp:revision>
  <dcterms:created xsi:type="dcterms:W3CDTF">2017-09-28T09:18:20Z</dcterms:created>
  <dcterms:modified xsi:type="dcterms:W3CDTF">2019-09-28T15:38:31Z</dcterms:modified>
</cp:coreProperties>
</file>