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99" r:id="rId3"/>
    <p:sldId id="300" r:id="rId4"/>
    <p:sldId id="332" r:id="rId5"/>
    <p:sldId id="297" r:id="rId6"/>
    <p:sldId id="298" r:id="rId7"/>
    <p:sldId id="267" r:id="rId8"/>
    <p:sldId id="268" r:id="rId9"/>
    <p:sldId id="269" r:id="rId10"/>
    <p:sldId id="272" r:id="rId11"/>
    <p:sldId id="326" r:id="rId12"/>
    <p:sldId id="276" r:id="rId13"/>
    <p:sldId id="273" r:id="rId14"/>
    <p:sldId id="277" r:id="rId15"/>
    <p:sldId id="280" r:id="rId16"/>
    <p:sldId id="281" r:id="rId17"/>
    <p:sldId id="278" r:id="rId18"/>
    <p:sldId id="282" r:id="rId19"/>
    <p:sldId id="279" r:id="rId20"/>
    <p:sldId id="283" r:id="rId21"/>
    <p:sldId id="284" r:id="rId22"/>
    <p:sldId id="285" r:id="rId23"/>
    <p:sldId id="275" r:id="rId24"/>
    <p:sldId id="263" r:id="rId25"/>
    <p:sldId id="314" r:id="rId26"/>
    <p:sldId id="315" r:id="rId27"/>
    <p:sldId id="316" r:id="rId28"/>
    <p:sldId id="329" r:id="rId29"/>
    <p:sldId id="352" r:id="rId30"/>
    <p:sldId id="361" r:id="rId31"/>
    <p:sldId id="354" r:id="rId32"/>
    <p:sldId id="360" r:id="rId33"/>
    <p:sldId id="363" r:id="rId34"/>
    <p:sldId id="366" r:id="rId35"/>
    <p:sldId id="367" r:id="rId36"/>
    <p:sldId id="355" r:id="rId37"/>
    <p:sldId id="334" r:id="rId38"/>
    <p:sldId id="333" r:id="rId39"/>
    <p:sldId id="364" r:id="rId40"/>
    <p:sldId id="264" r:id="rId41"/>
    <p:sldId id="356" r:id="rId42"/>
    <p:sldId id="353" r:id="rId43"/>
    <p:sldId id="359" r:id="rId44"/>
    <p:sldId id="331" r:id="rId45"/>
    <p:sldId id="358" r:id="rId46"/>
    <p:sldId id="357" r:id="rId47"/>
    <p:sldId id="365" r:id="rId48"/>
    <p:sldId id="301" r:id="rId49"/>
    <p:sldId id="318" r:id="rId50"/>
    <p:sldId id="319" r:id="rId51"/>
    <p:sldId id="320" r:id="rId52"/>
    <p:sldId id="321" r:id="rId53"/>
    <p:sldId id="322" r:id="rId54"/>
    <p:sldId id="323" r:id="rId55"/>
    <p:sldId id="324" r:id="rId56"/>
    <p:sldId id="325" r:id="rId57"/>
    <p:sldId id="270" r:id="rId58"/>
    <p:sldId id="302" r:id="rId59"/>
    <p:sldId id="303" r:id="rId60"/>
    <p:sldId id="317" r:id="rId61"/>
    <p:sldId id="305" r:id="rId62"/>
    <p:sldId id="306" r:id="rId63"/>
    <p:sldId id="307" r:id="rId64"/>
    <p:sldId id="308" r:id="rId65"/>
    <p:sldId id="309" r:id="rId66"/>
    <p:sldId id="310" r:id="rId67"/>
    <p:sldId id="311" r:id="rId68"/>
    <p:sldId id="313" r:id="rId69"/>
    <p:sldId id="304" r:id="rId70"/>
    <p:sldId id="312" r:id="rId71"/>
    <p:sldId id="327" r:id="rId7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838" autoAdjust="0"/>
    <p:restoredTop sz="94660"/>
  </p:normalViewPr>
  <p:slideViewPr>
    <p:cSldViewPr snapToGrid="0">
      <p:cViewPr varScale="1">
        <p:scale>
          <a:sx n="81" d="100"/>
          <a:sy n="81" d="100"/>
        </p:scale>
        <p:origin x="72"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1016000" y="3200400"/>
            <a:ext cx="10058400" cy="1524000"/>
          </a:xfrm>
        </p:spPr>
        <p:txBody>
          <a:bodyPr>
            <a:noAutofit/>
          </a:bodyPr>
          <a:lstStyle>
            <a:lvl1pPr>
              <a:defRPr sz="10666"/>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37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E34E63-BDCE-486B-92CA-D0F41D34D3D1}" type="datetimeFigureOut">
              <a:rPr lang="fa-IR" smtClean="0"/>
              <a:t>26/06/1441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BC3C07-8113-4CB1-B767-16843641E84B}" type="slidenum">
              <a:rPr lang="fa-IR" smtClean="0"/>
              <a:t>‹#›</a:t>
            </a:fld>
            <a:endParaRPr lang="fa-I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271507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34E63-BDCE-486B-92CA-D0F41D34D3D1}" type="datetimeFigureOut">
              <a:rPr lang="fa-IR" smtClean="0"/>
              <a:t>26/06/1441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BC3C07-8113-4CB1-B767-16843641E84B}" type="slidenum">
              <a:rPr lang="fa-IR" smtClean="0"/>
              <a:t>‹#›</a:t>
            </a:fld>
            <a:endParaRPr lang="fa-IR"/>
          </a:p>
        </p:txBody>
      </p:sp>
      <p:sp>
        <p:nvSpPr>
          <p:cNvPr id="7" name="Rectangle 6"/>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812895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34E63-BDCE-486B-92CA-D0F41D34D3D1}" type="datetimeFigureOut">
              <a:rPr lang="fa-IR" smtClean="0"/>
              <a:t>26/06/1441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BC3C07-8113-4CB1-B767-16843641E84B}" type="slidenum">
              <a:rPr lang="fa-IR" smtClean="0"/>
              <a:t>‹#›</a:t>
            </a:fld>
            <a:endParaRPr lang="fa-IR"/>
          </a:p>
        </p:txBody>
      </p:sp>
      <p:sp>
        <p:nvSpPr>
          <p:cNvPr id="7" name="Rectangle 6"/>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723546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34E63-BDCE-486B-92CA-D0F41D34D3D1}" type="datetimeFigureOut">
              <a:rPr lang="fa-IR" smtClean="0"/>
              <a:t>26/06/1441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BC3C07-8113-4CB1-B767-16843641E84B}" type="slidenum">
              <a:rPr lang="fa-IR" smtClean="0"/>
              <a:t>‹#›</a:t>
            </a:fld>
            <a:endParaRPr lang="fa-IR"/>
          </a:p>
        </p:txBody>
      </p:sp>
      <p:sp>
        <p:nvSpPr>
          <p:cNvPr id="7" name="Rectangle 6"/>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79071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1016000" y="3276600"/>
            <a:ext cx="10058400" cy="1676400"/>
          </a:xfrm>
        </p:spPr>
        <p:txBody>
          <a:bodyPr anchor="b" anchorCtr="0"/>
          <a:lstStyle>
            <a:lvl1pPr algn="l">
              <a:defRPr sz="7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3733">
                <a:solidFill>
                  <a:schemeClr val="tx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34E63-BDCE-486B-92CA-D0F41D34D3D1}" type="datetimeFigureOut">
              <a:rPr lang="fa-IR" smtClean="0"/>
              <a:t>26/06/1441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DBC3C07-8113-4CB1-B767-16843641E84B}" type="slidenum">
              <a:rPr lang="fa-IR" smtClean="0"/>
              <a:t>‹#›</a:t>
            </a:fld>
            <a:endParaRPr lang="fa-I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523183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E34E63-BDCE-486B-92CA-D0F41D34D3D1}" type="datetimeFigureOut">
              <a:rPr lang="fa-IR" smtClean="0"/>
              <a:t>26/06/1441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BC3C07-8113-4CB1-B767-16843641E84B}" type="slidenum">
              <a:rPr lang="fa-IR" smtClean="0"/>
              <a:t>‹#›</a:t>
            </a:fld>
            <a:endParaRPr lang="fa-I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935142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3"/>
          </a:xfrm>
        </p:spPr>
        <p:txBody>
          <a:bodyPr anchor="b">
            <a:noAutofit/>
          </a:bodyPr>
          <a:lstStyle>
            <a:lvl1pPr marL="0" indent="0">
              <a:buNone/>
              <a:defRPr sz="3733"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3"/>
          </a:xfrm>
        </p:spPr>
        <p:txBody>
          <a:bodyPr anchor="b">
            <a:noAutofit/>
          </a:bodyPr>
          <a:lstStyle>
            <a:lvl1pPr marL="0" indent="0">
              <a:buNone/>
              <a:defRPr sz="3733" b="0">
                <a:latin typeface="+mj-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34E63-BDCE-486B-92CA-D0F41D34D3D1}" type="datetimeFigureOut">
              <a:rPr lang="fa-IR" smtClean="0"/>
              <a:t>26/06/1441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DBC3C07-8113-4CB1-B767-16843641E84B}" type="slidenum">
              <a:rPr lang="fa-IR" smtClean="0"/>
              <a:t>‹#›</a:t>
            </a:fld>
            <a:endParaRPr lang="fa-IR"/>
          </a:p>
        </p:txBody>
      </p:sp>
      <p:cxnSp>
        <p:nvCxnSpPr>
          <p:cNvPr id="11" name="Straight Connector 10"/>
          <p:cNvCxnSpPr/>
          <p:nvPr/>
        </p:nvCxnSpPr>
        <p:spPr>
          <a:xfrm>
            <a:off x="10119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3"/>
            <a:ext cx="4876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896736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34E63-BDCE-486B-92CA-D0F41D34D3D1}" type="datetimeFigureOut">
              <a:rPr lang="fa-IR" smtClean="0"/>
              <a:t>26/06/1441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DBC3C07-8113-4CB1-B767-16843641E84B}" type="slidenum">
              <a:rPr lang="fa-IR" smtClean="0"/>
              <a:t>‹#›</a:t>
            </a:fld>
            <a:endParaRPr lang="fa-IR"/>
          </a:p>
        </p:txBody>
      </p:sp>
      <p:sp>
        <p:nvSpPr>
          <p:cNvPr id="6" name="Rectangle 5"/>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7"/>
          <p:cNvSpPr>
            <a:spLocks noGrp="1"/>
          </p:cNvSpPr>
          <p:nvPr>
            <p:ph type="body" sz="quarter" idx="13" hasCustomPrompt="1"/>
          </p:nvPr>
        </p:nvSpPr>
        <p:spPr>
          <a:xfrm>
            <a:off x="3939808" y="6231170"/>
            <a:ext cx="4251424" cy="366183"/>
          </a:xfrm>
        </p:spPr>
        <p:txBody>
          <a:bodyPr>
            <a:noAutofit/>
          </a:bodyPr>
          <a:lstStyle>
            <a:lvl1pPr marL="0" indent="0" algn="ctr">
              <a:buNone/>
              <a:defRPr sz="2400">
                <a:solidFill>
                  <a:srgbClr val="00B050"/>
                </a:solidFill>
              </a:defRPr>
            </a:lvl1pPr>
            <a:lvl2pPr>
              <a:defRPr/>
            </a:lvl2pPr>
          </a:lstStyle>
          <a:p>
            <a:pPr lvl="0"/>
            <a:r>
              <a:rPr lang="en-US" dirty="0" smtClean="0"/>
              <a:t>www.Ziaossalehin.ir</a:t>
            </a:r>
            <a:endParaRPr lang="fa-IR" dirty="0"/>
          </a:p>
        </p:txBody>
      </p:sp>
    </p:spTree>
    <p:extLst>
      <p:ext uri="{BB962C8B-B14F-4D97-AF65-F5344CB8AC3E}">
        <p14:creationId xmlns:p14="http://schemas.microsoft.com/office/powerpoint/2010/main" val="6909469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34E63-BDCE-486B-92CA-D0F41D34D3D1}" type="datetimeFigureOut">
              <a:rPr lang="fa-IR" smtClean="0"/>
              <a:t>26/06/1441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DBC3C07-8113-4CB1-B767-16843641E84B}" type="slidenum">
              <a:rPr lang="fa-IR" smtClean="0"/>
              <a:t>‹#›</a:t>
            </a:fld>
            <a:endParaRPr lang="fa-IR"/>
          </a:p>
        </p:txBody>
      </p:sp>
      <p:sp>
        <p:nvSpPr>
          <p:cNvPr id="5" name="Rectangle 4"/>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5982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72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3200"/>
            </a:lvl1pPr>
            <a:lvl2pPr>
              <a:defRPr sz="2933"/>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3" y="457200"/>
            <a:ext cx="3564876" cy="4114800"/>
          </a:xfrm>
        </p:spPr>
        <p:txBody>
          <a:bodyPr>
            <a:normAutofit/>
          </a:bodyPr>
          <a:lstStyle>
            <a:lvl1pPr marL="0" indent="0">
              <a:buNone/>
              <a:defRPr sz="2800">
                <a:solidFill>
                  <a:schemeClr val="tx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34E63-BDCE-486B-92CA-D0F41D34D3D1}" type="datetimeFigureOut">
              <a:rPr lang="fa-IR" smtClean="0"/>
              <a:t>26/06/1441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BC3C07-8113-4CB1-B767-16843641E84B}" type="slidenum">
              <a:rPr lang="fa-IR" smtClean="0"/>
              <a:t>‹#›</a:t>
            </a:fld>
            <a:endParaRPr lang="fa-I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510273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72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3"/>
          </a:xfrm>
        </p:spPr>
        <p:txBody>
          <a:bodyPr anchor="t" anchorCtr="0">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34E63-BDCE-486B-92CA-D0F41D34D3D1}" type="datetimeFigureOut">
              <a:rPr lang="fa-IR" smtClean="0"/>
              <a:t>26/06/1441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DBC3C07-8113-4CB1-B767-16843641E84B}" type="slidenum">
              <a:rPr lang="fa-IR" smtClean="0"/>
              <a:t>‹#›</a:t>
            </a:fld>
            <a:endParaRPr lang="fa-I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06121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6"/>
            <a:ext cx="2844800" cy="365125"/>
          </a:xfrm>
          <a:prstGeom prst="rect">
            <a:avLst/>
          </a:prstGeom>
        </p:spPr>
        <p:txBody>
          <a:bodyPr vert="horz" lIns="91440" tIns="45720" rIns="91440" bIns="45720" rtlCol="0" anchor="ctr"/>
          <a:lstStyle>
            <a:lvl1pPr algn="r">
              <a:defRPr sz="1600" b="1">
                <a:solidFill>
                  <a:schemeClr val="tx2">
                    <a:lumMod val="90000"/>
                    <a:lumOff val="10000"/>
                  </a:schemeClr>
                </a:solidFill>
                <a:latin typeface="+mn-lt"/>
              </a:defRPr>
            </a:lvl1pPr>
          </a:lstStyle>
          <a:p>
            <a:fld id="{8BE34E63-BDCE-486B-92CA-D0F41D34D3D1}" type="datetimeFigureOut">
              <a:rPr lang="fa-IR" smtClean="0"/>
              <a:t>26/06/1441</a:t>
            </a:fld>
            <a:endParaRPr lang="fa-IR"/>
          </a:p>
        </p:txBody>
      </p:sp>
      <p:sp>
        <p:nvSpPr>
          <p:cNvPr id="5" name="Footer Placeholder 4"/>
          <p:cNvSpPr>
            <a:spLocks noGrp="1"/>
          </p:cNvSpPr>
          <p:nvPr>
            <p:ph type="ftr" sz="quarter" idx="3"/>
          </p:nvPr>
        </p:nvSpPr>
        <p:spPr>
          <a:xfrm>
            <a:off x="1016001" y="6208776"/>
            <a:ext cx="6498492" cy="365125"/>
          </a:xfrm>
          <a:prstGeom prst="rect">
            <a:avLst/>
          </a:prstGeom>
        </p:spPr>
        <p:txBody>
          <a:bodyPr vert="horz" lIns="91440" tIns="45720" rIns="91440" bIns="45720" rtlCol="0" anchor="ctr"/>
          <a:lstStyle>
            <a:lvl1pPr algn="l">
              <a:defRPr sz="1600" b="1">
                <a:solidFill>
                  <a:schemeClr val="tx2">
                    <a:lumMod val="90000"/>
                    <a:lumOff val="10000"/>
                  </a:schemeClr>
                </a:solidFill>
              </a:defRPr>
            </a:lvl1pPr>
          </a:lstStyle>
          <a:p>
            <a:endParaRPr lang="fa-IR"/>
          </a:p>
        </p:txBody>
      </p:sp>
      <p:sp>
        <p:nvSpPr>
          <p:cNvPr id="6" name="Slide Number Placeholder 5"/>
          <p:cNvSpPr>
            <a:spLocks noGrp="1"/>
          </p:cNvSpPr>
          <p:nvPr>
            <p:ph type="sldNum" sz="quarter" idx="4"/>
          </p:nvPr>
        </p:nvSpPr>
        <p:spPr>
          <a:xfrm>
            <a:off x="10160000" y="5687568"/>
            <a:ext cx="1016000" cy="365125"/>
          </a:xfrm>
          <a:prstGeom prst="rect">
            <a:avLst/>
          </a:prstGeom>
        </p:spPr>
        <p:txBody>
          <a:bodyPr vert="horz" lIns="91440" tIns="45720" rIns="91440" bIns="45720" rtlCol="0" anchor="ctr"/>
          <a:lstStyle>
            <a:lvl1pPr algn="r">
              <a:defRPr sz="3200">
                <a:solidFill>
                  <a:schemeClr val="tx1">
                    <a:lumMod val="85000"/>
                    <a:lumOff val="15000"/>
                  </a:schemeClr>
                </a:solidFill>
                <a:latin typeface="+mj-lt"/>
              </a:defRPr>
            </a:lvl1pPr>
          </a:lstStyle>
          <a:p>
            <a:fld id="{1DBC3C07-8113-4CB1-B767-16843641E84B}" type="slidenum">
              <a:rPr lang="fa-IR" smtClean="0"/>
              <a:t>‹#›</a:t>
            </a:fld>
            <a:endParaRPr lang="fa-I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7395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219170" rtl="1" eaLnBrk="1" latinLnBrk="0" hangingPunct="1">
        <a:spcBef>
          <a:spcPct val="0"/>
        </a:spcBef>
        <a:buNone/>
        <a:defRPr sz="72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51" indent="-365751" algn="r" defTabSz="1219170" rtl="1" eaLnBrk="1" latinLnBrk="0" hangingPunct="1">
        <a:spcBef>
          <a:spcPct val="20000"/>
        </a:spcBef>
        <a:buClr>
          <a:schemeClr val="accent1"/>
        </a:buClr>
        <a:buFont typeface="Arial" pitchFamily="34" charset="0"/>
        <a:buChar char="•"/>
        <a:defRPr sz="3200" kern="1200">
          <a:solidFill>
            <a:schemeClr val="tx2"/>
          </a:solidFill>
          <a:latin typeface="+mn-lt"/>
          <a:ea typeface="+mn-ea"/>
          <a:cs typeface="+mn-cs"/>
        </a:defRPr>
      </a:lvl1pPr>
      <a:lvl2pPr marL="792460" indent="-365751" algn="r" defTabSz="1219170" rtl="1" eaLnBrk="1" latinLnBrk="0" hangingPunct="1">
        <a:spcBef>
          <a:spcPct val="20000"/>
        </a:spcBef>
        <a:buClr>
          <a:schemeClr val="accent1"/>
        </a:buClr>
        <a:buFont typeface="Arial" pitchFamily="34" charset="0"/>
        <a:buChar char="•"/>
        <a:defRPr sz="2933" kern="1200">
          <a:solidFill>
            <a:schemeClr val="tx2"/>
          </a:solidFill>
          <a:latin typeface="+mn-lt"/>
          <a:ea typeface="+mn-ea"/>
          <a:cs typeface="+mn-cs"/>
        </a:defRPr>
      </a:lvl2pPr>
      <a:lvl3pPr marL="1158211" indent="-304792" algn="r" defTabSz="1219170" rtl="1" eaLnBrk="1" latinLnBrk="0" hangingPunct="1">
        <a:spcBef>
          <a:spcPct val="20000"/>
        </a:spcBef>
        <a:buClr>
          <a:schemeClr val="accent1"/>
        </a:buClr>
        <a:buFont typeface="Arial" pitchFamily="34" charset="0"/>
        <a:buChar char="•"/>
        <a:defRPr sz="2667" kern="1200">
          <a:solidFill>
            <a:schemeClr val="tx2"/>
          </a:solidFill>
          <a:latin typeface="+mn-lt"/>
          <a:ea typeface="+mn-ea"/>
          <a:cs typeface="+mn-cs"/>
        </a:defRPr>
      </a:lvl3pPr>
      <a:lvl4pPr marL="1523962" indent="-304792" algn="r" defTabSz="121917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4pPr>
      <a:lvl5pPr marL="1828754" indent="-304792" algn="r" defTabSz="1219170" rtl="1" eaLnBrk="1" latinLnBrk="0" hangingPunct="1">
        <a:spcBef>
          <a:spcPct val="20000"/>
        </a:spcBef>
        <a:buClr>
          <a:schemeClr val="accent1"/>
        </a:buClr>
        <a:buFont typeface="Arial" pitchFamily="34" charset="0"/>
        <a:buChar char="•"/>
        <a:defRPr sz="2400" kern="1200" baseline="0">
          <a:solidFill>
            <a:schemeClr val="tx2"/>
          </a:solidFill>
          <a:latin typeface="+mn-lt"/>
          <a:ea typeface="+mn-ea"/>
          <a:cs typeface="+mn-cs"/>
        </a:defRPr>
      </a:lvl5pPr>
      <a:lvl6pPr marL="2194505" indent="-304792" algn="r" defTabSz="1219170" rtl="1"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6pPr>
      <a:lvl7pPr marL="2535873" indent="-304792" algn="r" defTabSz="1219170" rtl="1"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7pPr>
      <a:lvl8pPr marL="2926007" indent="-304792" algn="r" defTabSz="1219170" rtl="1"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8pPr>
      <a:lvl9pPr marL="3291758" indent="-304792" algn="r" defTabSz="1219170" rtl="1" eaLnBrk="1" latinLnBrk="0" hangingPunct="1">
        <a:spcBef>
          <a:spcPct val="20000"/>
        </a:spcBef>
        <a:buClr>
          <a:schemeClr val="accent1"/>
        </a:buClr>
        <a:buFont typeface="Arial" pitchFamily="34" charset="0"/>
        <a:buChar char="•"/>
        <a:defRPr sz="2133" kern="1200">
          <a:solidFill>
            <a:schemeClr val="tx2"/>
          </a:solidFill>
          <a:latin typeface="+mn-lt"/>
          <a:ea typeface="+mn-ea"/>
          <a:cs typeface="+mn-cs"/>
        </a:defRPr>
      </a:lvl9pPr>
    </p:bodyStyle>
    <p:otherStyle>
      <a:defPPr>
        <a:defRPr lang="en-US"/>
      </a:defPPr>
      <a:lvl1pPr marL="0" algn="r" defTabSz="1219170" rtl="1" eaLnBrk="1" latinLnBrk="0" hangingPunct="1">
        <a:defRPr sz="2400" kern="1200">
          <a:solidFill>
            <a:schemeClr val="tx1"/>
          </a:solidFill>
          <a:latin typeface="+mn-lt"/>
          <a:ea typeface="+mn-ea"/>
          <a:cs typeface="+mn-cs"/>
        </a:defRPr>
      </a:lvl1pPr>
      <a:lvl2pPr marL="609585" algn="r" defTabSz="1219170" rtl="1" eaLnBrk="1" latinLnBrk="0" hangingPunct="1">
        <a:defRPr sz="2400" kern="1200">
          <a:solidFill>
            <a:schemeClr val="tx1"/>
          </a:solidFill>
          <a:latin typeface="+mn-lt"/>
          <a:ea typeface="+mn-ea"/>
          <a:cs typeface="+mn-cs"/>
        </a:defRPr>
      </a:lvl2pPr>
      <a:lvl3pPr marL="1219170" algn="r" defTabSz="1219170" rtl="1" eaLnBrk="1" latinLnBrk="0" hangingPunct="1">
        <a:defRPr sz="2400" kern="1200">
          <a:solidFill>
            <a:schemeClr val="tx1"/>
          </a:solidFill>
          <a:latin typeface="+mn-lt"/>
          <a:ea typeface="+mn-ea"/>
          <a:cs typeface="+mn-cs"/>
        </a:defRPr>
      </a:lvl3pPr>
      <a:lvl4pPr marL="1828754" algn="r" defTabSz="1219170" rtl="1" eaLnBrk="1" latinLnBrk="0" hangingPunct="1">
        <a:defRPr sz="2400" kern="1200">
          <a:solidFill>
            <a:schemeClr val="tx1"/>
          </a:solidFill>
          <a:latin typeface="+mn-lt"/>
          <a:ea typeface="+mn-ea"/>
          <a:cs typeface="+mn-cs"/>
        </a:defRPr>
      </a:lvl4pPr>
      <a:lvl5pPr marL="2438339" algn="r" defTabSz="1219170" rtl="1" eaLnBrk="1" latinLnBrk="0" hangingPunct="1">
        <a:defRPr sz="2400" kern="1200">
          <a:solidFill>
            <a:schemeClr val="tx1"/>
          </a:solidFill>
          <a:latin typeface="+mn-lt"/>
          <a:ea typeface="+mn-ea"/>
          <a:cs typeface="+mn-cs"/>
        </a:defRPr>
      </a:lvl5pPr>
      <a:lvl6pPr marL="3047924" algn="r" defTabSz="1219170" rtl="1" eaLnBrk="1" latinLnBrk="0" hangingPunct="1">
        <a:defRPr sz="2400" kern="1200">
          <a:solidFill>
            <a:schemeClr val="tx1"/>
          </a:solidFill>
          <a:latin typeface="+mn-lt"/>
          <a:ea typeface="+mn-ea"/>
          <a:cs typeface="+mn-cs"/>
        </a:defRPr>
      </a:lvl6pPr>
      <a:lvl7pPr marL="3657509" algn="r" defTabSz="1219170" rtl="1" eaLnBrk="1" latinLnBrk="0" hangingPunct="1">
        <a:defRPr sz="2400" kern="1200">
          <a:solidFill>
            <a:schemeClr val="tx1"/>
          </a:solidFill>
          <a:latin typeface="+mn-lt"/>
          <a:ea typeface="+mn-ea"/>
          <a:cs typeface="+mn-cs"/>
        </a:defRPr>
      </a:lvl7pPr>
      <a:lvl8pPr marL="4267093" algn="r" defTabSz="1219170" rtl="1" eaLnBrk="1" latinLnBrk="0" hangingPunct="1">
        <a:defRPr sz="2400" kern="1200">
          <a:solidFill>
            <a:schemeClr val="tx1"/>
          </a:solidFill>
          <a:latin typeface="+mn-lt"/>
          <a:ea typeface="+mn-ea"/>
          <a:cs typeface="+mn-cs"/>
        </a:defRPr>
      </a:lvl8pPr>
      <a:lvl9pPr marL="4876678" algn="r" defTabSz="1219170"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www.ziaossalehin.ir/"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hyperlink" Target="https://www.ziaossalehin.ir/" TargetMode="External"/><Relationship Id="rId3" Type="http://schemas.openxmlformats.org/officeDocument/2006/relationships/image" Target="../media/image28.jpg"/><Relationship Id="rId7" Type="http://schemas.openxmlformats.org/officeDocument/2006/relationships/image" Target="../media/image32.jpg"/><Relationship Id="rId12" Type="http://schemas.openxmlformats.org/officeDocument/2006/relationships/image" Target="../media/image36.jp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5.jpg"/><Relationship Id="rId5" Type="http://schemas.openxmlformats.org/officeDocument/2006/relationships/image" Target="../media/image30.jpg"/><Relationship Id="rId10" Type="http://schemas.openxmlformats.org/officeDocument/2006/relationships/image" Target="../media/image25.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jpg"/><Relationship Id="rId7" Type="http://schemas.openxmlformats.org/officeDocument/2006/relationships/image" Target="../media/image42.jpg"/><Relationship Id="rId12" Type="http://schemas.openxmlformats.org/officeDocument/2006/relationships/image" Target="../media/image4.pn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11" Type="http://schemas.openxmlformats.org/officeDocument/2006/relationships/hyperlink" Target="https://www.ziaossalehin.ir/" TargetMode="External"/><Relationship Id="rId5" Type="http://schemas.openxmlformats.org/officeDocument/2006/relationships/image" Target="../media/image40.jpeg"/><Relationship Id="rId10" Type="http://schemas.openxmlformats.org/officeDocument/2006/relationships/image" Target="../media/image45.jpg"/><Relationship Id="rId4" Type="http://schemas.openxmlformats.org/officeDocument/2006/relationships/image" Target="../media/image39.jpg"/><Relationship Id="rId9"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5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5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58.jpg"/><Relationship Id="rId13" Type="http://schemas.openxmlformats.org/officeDocument/2006/relationships/image" Target="../media/image63.jpg"/><Relationship Id="rId3" Type="http://schemas.openxmlformats.org/officeDocument/2006/relationships/image" Target="../media/image53.jpg"/><Relationship Id="rId7" Type="http://schemas.openxmlformats.org/officeDocument/2006/relationships/image" Target="../media/image57.jpg"/><Relationship Id="rId12" Type="http://schemas.openxmlformats.org/officeDocument/2006/relationships/image" Target="../media/image62.jpg"/><Relationship Id="rId2" Type="http://schemas.openxmlformats.org/officeDocument/2006/relationships/image" Target="../media/image52.jpg"/><Relationship Id="rId1" Type="http://schemas.openxmlformats.org/officeDocument/2006/relationships/slideLayout" Target="../slideLayouts/slideLayout1.xml"/><Relationship Id="rId6" Type="http://schemas.openxmlformats.org/officeDocument/2006/relationships/image" Target="../media/image56.jpg"/><Relationship Id="rId11" Type="http://schemas.openxmlformats.org/officeDocument/2006/relationships/image" Target="../media/image61.jpg"/><Relationship Id="rId5" Type="http://schemas.openxmlformats.org/officeDocument/2006/relationships/image" Target="../media/image55.jpg"/><Relationship Id="rId10" Type="http://schemas.openxmlformats.org/officeDocument/2006/relationships/image" Target="../media/image60.jpg"/><Relationship Id="rId4" Type="http://schemas.openxmlformats.org/officeDocument/2006/relationships/image" Target="../media/image54.jpg"/><Relationship Id="rId9" Type="http://schemas.openxmlformats.org/officeDocument/2006/relationships/image" Target="../media/image59.jpg"/><Relationship Id="rId14" Type="http://schemas.openxmlformats.org/officeDocument/2006/relationships/image" Target="../media/image64.jpg"/></Relationships>
</file>

<file path=ppt/slides/_rels/slide53.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65.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66.jpg"/><Relationship Id="rId7" Type="http://schemas.openxmlformats.org/officeDocument/2006/relationships/image" Target="../media/image70.jpg"/><Relationship Id="rId12" Type="http://schemas.openxmlformats.org/officeDocument/2006/relationships/image" Target="../media/image75.jpg"/><Relationship Id="rId2" Type="http://schemas.openxmlformats.org/officeDocument/2006/relationships/image" Target="../media/image65.jpg"/><Relationship Id="rId1" Type="http://schemas.openxmlformats.org/officeDocument/2006/relationships/slideLayout" Target="../slideLayouts/slideLayout1.xml"/><Relationship Id="rId6" Type="http://schemas.openxmlformats.org/officeDocument/2006/relationships/image" Target="../media/image69.jpg"/><Relationship Id="rId11" Type="http://schemas.openxmlformats.org/officeDocument/2006/relationships/image" Target="../media/image74.jpg"/><Relationship Id="rId5" Type="http://schemas.openxmlformats.org/officeDocument/2006/relationships/image" Target="../media/image68.jpg"/><Relationship Id="rId10" Type="http://schemas.openxmlformats.org/officeDocument/2006/relationships/image" Target="../media/image73.jpg"/><Relationship Id="rId4" Type="http://schemas.openxmlformats.org/officeDocument/2006/relationships/image" Target="../media/image67.jpg"/><Relationship Id="rId9" Type="http://schemas.openxmlformats.org/officeDocument/2006/relationships/image" Target="../media/image72.jpg"/></Relationships>
</file>

<file path=ppt/slides/_rels/slide55.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1.xml"/><Relationship Id="rId5" Type="http://schemas.openxmlformats.org/officeDocument/2006/relationships/image" Target="../media/image79.jpg"/><Relationship Id="rId4" Type="http://schemas.openxmlformats.org/officeDocument/2006/relationships/image" Target="../media/image78.jpg"/></Relationships>
</file>

<file path=ppt/slides/_rels/slide56.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image" Target="../media/image80.jpeg"/><Relationship Id="rId1" Type="http://schemas.openxmlformats.org/officeDocument/2006/relationships/slideLayout" Target="../slideLayouts/slideLayout1.xml"/><Relationship Id="rId6" Type="http://schemas.openxmlformats.org/officeDocument/2006/relationships/image" Target="../media/image83.jpg"/><Relationship Id="rId5" Type="http://schemas.openxmlformats.org/officeDocument/2006/relationships/image" Target="../media/image76.jpg"/><Relationship Id="rId4" Type="http://schemas.openxmlformats.org/officeDocument/2006/relationships/image" Target="../media/image82.jpg"/><Relationship Id="rId9" Type="http://schemas.openxmlformats.org/officeDocument/2006/relationships/image" Target="../media/image79.jp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93.jpg"/><Relationship Id="rId3" Type="http://schemas.openxmlformats.org/officeDocument/2006/relationships/image" Target="../media/image88.jpg"/><Relationship Id="rId7" Type="http://schemas.openxmlformats.org/officeDocument/2006/relationships/image" Target="../media/image92.jpg"/><Relationship Id="rId2" Type="http://schemas.openxmlformats.org/officeDocument/2006/relationships/image" Target="../media/image87.jpg"/><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g"/><Relationship Id="rId4" Type="http://schemas.openxmlformats.org/officeDocument/2006/relationships/image" Target="../media/image89.jpg"/><Relationship Id="rId9" Type="http://schemas.openxmlformats.org/officeDocument/2006/relationships/image" Target="../media/image9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ziaossalehin.ir/" TargetMode="External"/><Relationship Id="rId4" Type="http://schemas.openxmlformats.org/officeDocument/2006/relationships/image" Target="../media/image98.jpg"/></Relationships>
</file>

<file path=ppt/slides/_rels/slide69.xml.rels><?xml version="1.0" encoding="UTF-8" standalone="yes"?>
<Relationships xmlns="http://schemas.openxmlformats.org/package/2006/relationships"><Relationship Id="rId3" Type="http://schemas.openxmlformats.org/officeDocument/2006/relationships/hyperlink" Target="https://www.ziaossalehin.ir/" TargetMode="External"/><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9.jpg"/><Relationship Id="rId7" Type="http://schemas.openxmlformats.org/officeDocument/2006/relationships/hyperlink" Target="https://www.ziaossalehin.ir/" TargetMode="External"/><Relationship Id="rId2" Type="http://schemas.openxmlformats.org/officeDocument/2006/relationships/image" Target="../media/image89.jp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g"/><Relationship Id="rId4" Type="http://schemas.openxmlformats.org/officeDocument/2006/relationships/image" Target="../media/image100.jp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ziaossalehin.i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964" y="188536"/>
            <a:ext cx="7597473" cy="2841633"/>
          </a:xfrm>
          <a:prstGeom prst="rect">
            <a:avLst/>
          </a:prstGeom>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79" y="3030169"/>
            <a:ext cx="1543050" cy="600075"/>
          </a:xfrm>
          <a:prstGeom prst="rect">
            <a:avLst/>
          </a:prstGeom>
        </p:spPr>
      </p:pic>
      <p:sp>
        <p:nvSpPr>
          <p:cNvPr id="6" name="TextBox 5"/>
          <p:cNvSpPr txBox="1"/>
          <p:nvPr/>
        </p:nvSpPr>
        <p:spPr>
          <a:xfrm>
            <a:off x="1074086" y="4302142"/>
            <a:ext cx="9975228" cy="1569660"/>
          </a:xfrm>
          <a:prstGeom prst="rect">
            <a:avLst/>
          </a:prstGeom>
          <a:noFill/>
        </p:spPr>
        <p:txBody>
          <a:bodyPr wrap="square" rtlCol="1">
            <a:spAutoFit/>
          </a:bodyPr>
          <a:lstStyle/>
          <a:p>
            <a:pPr algn="ctr"/>
            <a:r>
              <a:rPr lang="fa-IR" sz="9600" dirty="0" smtClean="0">
                <a:effectLst>
                  <a:outerShdw blurRad="38100" dist="38100" dir="2700000" algn="tl">
                    <a:srgbClr val="000000">
                      <a:alpha val="43137"/>
                    </a:srgbClr>
                  </a:outerShdw>
                </a:effectLst>
                <a:cs typeface="B Titr" panose="00000700000000000000" pitchFamily="2" charset="-78"/>
              </a:rPr>
              <a:t>مجلس شورای اسلامی</a:t>
            </a:r>
            <a:endParaRPr lang="fa-IR" sz="96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69207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3466" y="198378"/>
            <a:ext cx="3167855" cy="923330"/>
          </a:xfrm>
          <a:prstGeom prst="rect">
            <a:avLst/>
          </a:prstGeom>
          <a:noFill/>
        </p:spPr>
        <p:txBody>
          <a:bodyPr wrap="none" lIns="91440" tIns="45720" rIns="91440" bIns="45720">
            <a:spAutoFit/>
          </a:bodyPr>
          <a:lstStyle/>
          <a:p>
            <a:pPr algn="ctr"/>
            <a:r>
              <a:rPr lang="fa-IR" sz="5400" b="1" dirty="0" smtClean="0">
                <a:ln w="6600">
                  <a:solidFill>
                    <a:schemeClr val="accent2"/>
                  </a:solidFill>
                  <a:prstDash val="solid"/>
                </a:ln>
                <a:solidFill>
                  <a:srgbClr val="FFFFFF"/>
                </a:solidFill>
                <a:effectLst>
                  <a:outerShdw dist="38100" dir="2700000" algn="tl" rotWithShape="0">
                    <a:schemeClr val="accent2"/>
                  </a:outerShdw>
                </a:effectLst>
              </a:rPr>
              <a:t>اختلاف در قم</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angle 4"/>
          <p:cNvSpPr/>
          <p:nvPr/>
        </p:nvSpPr>
        <p:spPr>
          <a:xfrm>
            <a:off x="373487" y="1643979"/>
            <a:ext cx="11376165" cy="646331"/>
          </a:xfrm>
          <a:prstGeom prst="rect">
            <a:avLst/>
          </a:prstGeom>
        </p:spPr>
        <p:txBody>
          <a:bodyPr wrap="square">
            <a:spAutoFit/>
          </a:bodyPr>
          <a:lstStyle/>
          <a:p>
            <a:r>
              <a:rPr lang="fa-IR" dirty="0"/>
              <a:t>شورای هماهنگی اصولگرایان قم </a:t>
            </a:r>
            <a:r>
              <a:rPr lang="fa-IR" dirty="0" smtClean="0"/>
              <a:t>برای </a:t>
            </a:r>
            <a:r>
              <a:rPr lang="fa-IR" dirty="0"/>
              <a:t>مجلس شورای اسلامی، حجت‌الاسلام آشتیانی، احمد امیرآبادی و </a:t>
            </a:r>
            <a:r>
              <a:rPr lang="fa-IR" dirty="0">
                <a:solidFill>
                  <a:srgbClr val="FF0000"/>
                </a:solidFill>
              </a:rPr>
              <a:t>حجت‌الاسلام مجتبی ذوالنور </a:t>
            </a:r>
            <a:r>
              <a:rPr lang="fa-IR" dirty="0"/>
              <a:t>را به عنوان 3 گزینه مورد حمایت اصولگرایان انتخابات معرفی کردند.</a:t>
            </a:r>
          </a:p>
        </p:txBody>
      </p:sp>
      <p:sp>
        <p:nvSpPr>
          <p:cNvPr id="6" name="Rectangle 5"/>
          <p:cNvSpPr/>
          <p:nvPr/>
        </p:nvSpPr>
        <p:spPr>
          <a:xfrm>
            <a:off x="824248" y="2967335"/>
            <a:ext cx="10925404" cy="646331"/>
          </a:xfrm>
          <a:prstGeom prst="rect">
            <a:avLst/>
          </a:prstGeom>
        </p:spPr>
        <p:txBody>
          <a:bodyPr wrap="square">
            <a:spAutoFit/>
          </a:bodyPr>
          <a:lstStyle/>
          <a:p>
            <a:r>
              <a:rPr lang="fa-IR" dirty="0"/>
              <a:t>جامعه مدرسین حوزه علمیه قم با صدور اطلاعیه‌ای رسمی </a:t>
            </a:r>
            <a:r>
              <a:rPr lang="fa-IR" dirty="0">
                <a:solidFill>
                  <a:srgbClr val="FF0000"/>
                </a:solidFill>
              </a:rPr>
              <a:t>علی لاریجانی</a:t>
            </a:r>
            <a:r>
              <a:rPr lang="fa-IR" dirty="0"/>
              <a:t>، حجت‌الاسلام آشتیانی و حجت‌الاسلام بنایی را کاندیدای مورد حمایت در انتخابات مجلس شورای اسلامی در حوزه انتخابیه قم معرفی کرد.</a:t>
            </a:r>
          </a:p>
        </p:txBody>
      </p:sp>
      <p:sp>
        <p:nvSpPr>
          <p:cNvPr id="7" name="Rectangle 6"/>
          <p:cNvSpPr/>
          <p:nvPr/>
        </p:nvSpPr>
        <p:spPr>
          <a:xfrm>
            <a:off x="824248" y="4290691"/>
            <a:ext cx="10757979" cy="1785104"/>
          </a:xfrm>
          <a:prstGeom prst="rect">
            <a:avLst/>
          </a:prstGeom>
        </p:spPr>
        <p:txBody>
          <a:bodyPr wrap="square">
            <a:spAutoFit/>
          </a:bodyPr>
          <a:lstStyle/>
          <a:p>
            <a:pPr algn="just"/>
            <a:r>
              <a:rPr lang="fa-IR" dirty="0"/>
              <a:t>آیت الله موحدی کرمانی </a:t>
            </a:r>
            <a:r>
              <a:rPr lang="fa-IR" dirty="0" smtClean="0"/>
              <a:t>با </a:t>
            </a:r>
            <a:r>
              <a:rPr lang="fa-IR" dirty="0"/>
              <a:t>اشاره به ضرورت حمایت از لیست جامعه مدرسین، گفت: شما می دانید که امام در خصوص جامعه مدرسین حوزه علمیه قم فرمودند که این جامعه در انتخابات مجلس دخالتی نکند اما در قم نظر بدهد و دخالت بکند؛ برای مجلس نظر بدهد. </a:t>
            </a:r>
          </a:p>
          <a:p>
            <a:pPr algn="just"/>
            <a:r>
              <a:rPr lang="fa-IR" dirty="0" smtClean="0"/>
              <a:t>جامعه </a:t>
            </a:r>
            <a:r>
              <a:rPr lang="fa-IR" dirty="0"/>
              <a:t>مدرسین نشسته اند و لیستی داده اند که سخن امام عملی شود؛ </a:t>
            </a:r>
            <a:r>
              <a:rPr lang="fa-IR" sz="2800" b="1" dirty="0"/>
              <a:t>من صریح عرض می کنم هر لیستی که در برابر این لیست قرار بگیرد از نظر ما مورد تأیید نیست</a:t>
            </a:r>
            <a:r>
              <a:rPr lang="fa-IR" dirty="0"/>
              <a:t> و باید همگی حرمت نظر امام را حفظ کنند و لیست های مقابل لیست مدرسین را دیگر ما نداشته باشیم. </a:t>
            </a:r>
          </a:p>
        </p:txBody>
      </p:sp>
      <p:pic>
        <p:nvPicPr>
          <p:cNvPr id="8" name="Picture 7">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78301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2310063"/>
            <a:ext cx="12192000" cy="1569660"/>
          </a:xfrm>
          <a:prstGeom prst="rect">
            <a:avLst/>
          </a:prstGeom>
          <a:noFill/>
        </p:spPr>
        <p:txBody>
          <a:bodyPr wrap="square" rtlCol="1">
            <a:spAutoFit/>
          </a:bodyPr>
          <a:lstStyle/>
          <a:p>
            <a:pPr algn="ctr"/>
            <a:r>
              <a:rPr lang="fa-IR" sz="9600" b="1" dirty="0" smtClean="0">
                <a:effectLst>
                  <a:outerShdw blurRad="38100" dist="38100" dir="2700000" algn="tl">
                    <a:srgbClr val="000000">
                      <a:alpha val="43137"/>
                    </a:srgbClr>
                  </a:outerShdw>
                </a:effectLst>
                <a:cs typeface="B Titr" panose="00000700000000000000" pitchFamily="2" charset="-78"/>
              </a:rPr>
              <a:t>خراسان رضوی</a:t>
            </a:r>
            <a:endParaRPr lang="fa-IR" sz="9600" b="1" dirty="0">
              <a:effectLst>
                <a:outerShdw blurRad="38100" dist="38100" dir="2700000" algn="tl">
                  <a:srgbClr val="000000">
                    <a:alpha val="43137"/>
                  </a:srgbClr>
                </a:outerShdw>
              </a:effectLst>
              <a:cs typeface="B Titr" panose="00000700000000000000" pitchFamily="2" charset="-78"/>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449611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452" y="1621847"/>
            <a:ext cx="11745532" cy="3970318"/>
          </a:xfrm>
          <a:prstGeom prst="rect">
            <a:avLst/>
          </a:prstGeom>
        </p:spPr>
        <p:txBody>
          <a:bodyPr wrap="square">
            <a:spAutoFit/>
          </a:bodyPr>
          <a:lstStyle/>
          <a:p>
            <a:pPr algn="just"/>
            <a:r>
              <a:rPr lang="fa-IR" sz="3600" b="1" dirty="0" smtClean="0">
                <a:cs typeface="B Nazanin" panose="00000400000000000000" pitchFamily="2" charset="-78"/>
              </a:rPr>
              <a:t>از </a:t>
            </a:r>
            <a:r>
              <a:rPr lang="fa-IR" sz="3600" b="1" dirty="0">
                <a:cs typeface="B Nazanin" panose="00000400000000000000" pitchFamily="2" charset="-78"/>
              </a:rPr>
              <a:t>«جبهه پیروان خط امام و رهبری» آقایان بنی‌هاشمی و </a:t>
            </a:r>
            <a:r>
              <a:rPr lang="fa-IR" sz="3600" b="1" dirty="0" smtClean="0">
                <a:cs typeface="B Nazanin" panose="00000400000000000000" pitchFamily="2" charset="-78"/>
              </a:rPr>
              <a:t>انتظاری</a:t>
            </a:r>
          </a:p>
          <a:p>
            <a:pPr algn="just"/>
            <a:r>
              <a:rPr lang="fa-IR" sz="3600" b="1" dirty="0" smtClean="0">
                <a:cs typeface="B Nazanin" panose="00000400000000000000" pitchFamily="2" charset="-78"/>
              </a:rPr>
              <a:t>از </a:t>
            </a:r>
            <a:r>
              <a:rPr lang="fa-IR" sz="3600" b="1" dirty="0">
                <a:cs typeface="B Nazanin" panose="00000400000000000000" pitchFamily="2" charset="-78"/>
              </a:rPr>
              <a:t>«جبهه پایداری» آقایان نیازمند و </a:t>
            </a:r>
            <a:r>
              <a:rPr lang="fa-IR" sz="3600" b="1" dirty="0" smtClean="0">
                <a:cs typeface="B Nazanin" panose="00000400000000000000" pitchFamily="2" charset="-78"/>
              </a:rPr>
              <a:t>باقرزاده</a:t>
            </a:r>
          </a:p>
          <a:p>
            <a:pPr algn="just"/>
            <a:r>
              <a:rPr lang="fa-IR" sz="3600" b="1" dirty="0" smtClean="0">
                <a:cs typeface="B Nazanin" panose="00000400000000000000" pitchFamily="2" charset="-78"/>
              </a:rPr>
              <a:t>طیف </a:t>
            </a:r>
            <a:r>
              <a:rPr lang="fa-IR" sz="3600" b="1" dirty="0">
                <a:cs typeface="B Nazanin" panose="00000400000000000000" pitchFamily="2" charset="-78"/>
              </a:rPr>
              <a:t>«جمعیت رهپویان انقلاب اسلامی و ایثارگران» آقایان رحیم‌زاده و </a:t>
            </a:r>
            <a:r>
              <a:rPr lang="fa-IR" sz="3600" b="1" dirty="0" smtClean="0">
                <a:cs typeface="B Nazanin" panose="00000400000000000000" pitchFamily="2" charset="-78"/>
              </a:rPr>
              <a:t>وکیلی</a:t>
            </a:r>
          </a:p>
          <a:p>
            <a:pPr algn="just"/>
            <a:r>
              <a:rPr lang="fa-IR" sz="3600" b="1" dirty="0" smtClean="0">
                <a:cs typeface="B Nazanin" panose="00000400000000000000" pitchFamily="2" charset="-78"/>
              </a:rPr>
              <a:t>از </a:t>
            </a:r>
            <a:r>
              <a:rPr lang="fa-IR" sz="3600" b="1" dirty="0">
                <a:cs typeface="B Nazanin" panose="00000400000000000000" pitchFamily="2" charset="-78"/>
              </a:rPr>
              <a:t>«طرفداران قالیباف» آقایان حسینی و طباطبایی </a:t>
            </a:r>
            <a:endParaRPr lang="fa-IR" sz="3600" b="1" dirty="0" smtClean="0">
              <a:cs typeface="B Nazanin" panose="00000400000000000000" pitchFamily="2" charset="-78"/>
            </a:endParaRPr>
          </a:p>
          <a:p>
            <a:pPr algn="just"/>
            <a:r>
              <a:rPr lang="fa-IR" sz="3600" b="1" dirty="0" smtClean="0">
                <a:cs typeface="B Nazanin" panose="00000400000000000000" pitchFamily="2" charset="-78"/>
              </a:rPr>
              <a:t>آقای </a:t>
            </a:r>
            <a:r>
              <a:rPr lang="fa-IR" sz="3600" b="1" dirty="0">
                <a:cs typeface="B Nazanin" panose="00000400000000000000" pitchFamily="2" charset="-78"/>
              </a:rPr>
              <a:t>عامری فرد به عنوان نماینده سایر طیف‌های اصولگرا با حضور در شورای ائتلاف اصولگرایان نمایندگی حزب و جریان خود را </a:t>
            </a:r>
            <a:r>
              <a:rPr lang="fa-IR" sz="3600" b="1" dirty="0" smtClean="0">
                <a:cs typeface="B Nazanin" panose="00000400000000000000" pitchFamily="2" charset="-78"/>
              </a:rPr>
              <a:t>داشتند</a:t>
            </a:r>
            <a:r>
              <a:rPr lang="fa-IR" sz="3600" b="1" dirty="0">
                <a:cs typeface="B Nazanin" panose="00000400000000000000" pitchFamily="2" charset="-78"/>
              </a:rPr>
              <a:t>.</a:t>
            </a:r>
          </a:p>
        </p:txBody>
      </p:sp>
      <p:sp>
        <p:nvSpPr>
          <p:cNvPr id="5" name="TextBox 4"/>
          <p:cNvSpPr txBox="1"/>
          <p:nvPr/>
        </p:nvSpPr>
        <p:spPr>
          <a:xfrm>
            <a:off x="2394408" y="603315"/>
            <a:ext cx="9360817" cy="707886"/>
          </a:xfrm>
          <a:prstGeom prst="rect">
            <a:avLst/>
          </a:prstGeom>
          <a:noFill/>
        </p:spPr>
        <p:txBody>
          <a:bodyPr wrap="square" rtlCol="1">
            <a:spAutoFit/>
          </a:bodyPr>
          <a:lstStyle/>
          <a:p>
            <a:r>
              <a:rPr lang="fa-IR" sz="4000" dirty="0" smtClean="0">
                <a:solidFill>
                  <a:srgbClr val="0070C0"/>
                </a:solidFill>
                <a:cs typeface="B Titr" panose="00000700000000000000" pitchFamily="2" charset="-78"/>
              </a:rPr>
              <a:t>تصمیم گیرندگان اصولگرایان در مشهد</a:t>
            </a:r>
            <a:endParaRPr lang="fa-IR" sz="4000" dirty="0">
              <a:solidFill>
                <a:srgbClr val="0070C0"/>
              </a:solidFill>
              <a:cs typeface="B Titr" panose="00000700000000000000" pitchFamily="2" charset="-78"/>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17218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70878" y="261762"/>
            <a:ext cx="3964548" cy="923330"/>
          </a:xfrm>
          <a:prstGeom prst="rect">
            <a:avLst/>
          </a:prstGeom>
          <a:noFill/>
        </p:spPr>
        <p:txBody>
          <a:bodyPr wrap="none" lIns="91440" tIns="45720" rIns="91440" bIns="45720">
            <a:spAutoFit/>
          </a:bodyPr>
          <a:lstStyle/>
          <a:p>
            <a:pPr algn="ctr"/>
            <a:r>
              <a:rPr lang="fa-IR" sz="5400" b="1" dirty="0" smtClean="0">
                <a:ln w="6600">
                  <a:solidFill>
                    <a:schemeClr val="accent2"/>
                  </a:solidFill>
                  <a:prstDash val="solid"/>
                </a:ln>
                <a:solidFill>
                  <a:srgbClr val="FFFFFF"/>
                </a:solidFill>
                <a:effectLst>
                  <a:outerShdw dist="38100" dir="2700000" algn="tl" rotWithShape="0">
                    <a:schemeClr val="accent2"/>
                  </a:outerShdw>
                </a:effectLst>
              </a:rPr>
              <a:t>اختلاف در مشهد</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715878" y="1162438"/>
            <a:ext cx="11089106" cy="1015663"/>
          </a:xfrm>
          <a:prstGeom prst="rect">
            <a:avLst/>
          </a:prstGeom>
        </p:spPr>
        <p:txBody>
          <a:bodyPr wrap="square">
            <a:spAutoFit/>
          </a:bodyPr>
          <a:lstStyle/>
          <a:p>
            <a:pPr algn="justLow"/>
            <a:r>
              <a:rPr lang="fa-IR" sz="2000" b="1" dirty="0" smtClean="0"/>
              <a:t>پس از هماهنگی های اولیه و برگزاری جلسات مختلف و رای گیری بین طیف های مختلف اصولگرا  ، جبهه </a:t>
            </a:r>
            <a:r>
              <a:rPr lang="fa-IR" sz="2000" b="1" dirty="0"/>
              <a:t>پیروان خط امام و </a:t>
            </a:r>
            <a:r>
              <a:rPr lang="fa-IR" sz="2000" b="1" dirty="0" smtClean="0"/>
              <a:t>رهبری ، اصولگرایان </a:t>
            </a:r>
            <a:r>
              <a:rPr lang="fa-IR" sz="2000" b="1" dirty="0"/>
              <a:t>تحول </a:t>
            </a:r>
            <a:r>
              <a:rPr lang="fa-IR" sz="2000" b="1" dirty="0" smtClean="0"/>
              <a:t>خواه{جمعیت پیشرفت و عدالت ) و حزب عدالت و توسعه(روح الامینی ، محسن رضایی)اقدام به مخالفت با لیست رای آورده نموده و لیست دیگری ارائه کردند.</a:t>
            </a:r>
            <a:endParaRPr lang="fa-IR" sz="2000" b="1" dirty="0"/>
          </a:p>
        </p:txBody>
      </p:sp>
      <p:sp>
        <p:nvSpPr>
          <p:cNvPr id="8" name="Rectangle 7"/>
          <p:cNvSpPr/>
          <p:nvPr/>
        </p:nvSpPr>
        <p:spPr>
          <a:xfrm>
            <a:off x="962526" y="2176045"/>
            <a:ext cx="10595811" cy="2031325"/>
          </a:xfrm>
          <a:prstGeom prst="rect">
            <a:avLst/>
          </a:prstGeom>
        </p:spPr>
        <p:txBody>
          <a:bodyPr wrap="square">
            <a:spAutoFit/>
          </a:bodyPr>
          <a:lstStyle/>
          <a:p>
            <a:pPr algn="justLow"/>
            <a:r>
              <a:rPr lang="fa-IR" b="1" dirty="0"/>
              <a:t>اسدالله بادامچیان </a:t>
            </a:r>
            <a:r>
              <a:rPr lang="fa-IR" b="1" dirty="0" smtClean="0"/>
              <a:t>با </a:t>
            </a:r>
            <a:r>
              <a:rPr lang="fa-IR" b="1" dirty="0"/>
              <a:t>تاکید بر اینکه شورای ائتلاف سراسری اصولگرایان در استان خراسان رضوی در حوزه انتخابیه مشهد و همچنین قم لیستی را منتشر نکرده است، اظهار کرد: طبق نظری که در کارگروه شورای ائتلاف داشتیم برنامه ما این بود تا درباره مشهد اظهارنظر نکنیم.</a:t>
            </a:r>
          </a:p>
          <a:p>
            <a:pPr algn="justLow"/>
            <a:endParaRPr lang="fa-IR" b="1" dirty="0"/>
          </a:p>
          <a:p>
            <a:pPr algn="justLow"/>
            <a:r>
              <a:rPr lang="fa-IR" b="1" dirty="0" smtClean="0"/>
              <a:t>مبنای </a:t>
            </a:r>
            <a:r>
              <a:rPr lang="fa-IR" b="1" dirty="0"/>
              <a:t>ائتلاف بزرگ اصولگرایان این بود که هرجا اصولگرایان به تفاهم و وحدت رسیدند ما از آنان حمایت کنیم، هرجا به اختلاف نظر برخوردند این اختلاف را حل کنیم و اگر حل نشد موضوع را مسکوت بگذاریم. در حال حاضر نیز چون در مشهد دو فهرست وجود دارد و اختلاف همچنان پابرجاست شورای مرکزی ائتلاف اصولگرایان در این باره دخالتی نمی‌کند.</a:t>
            </a:r>
          </a:p>
        </p:txBody>
      </p:sp>
      <p:sp>
        <p:nvSpPr>
          <p:cNvPr id="10" name="Rectangle 9"/>
          <p:cNvSpPr/>
          <p:nvPr/>
        </p:nvSpPr>
        <p:spPr>
          <a:xfrm>
            <a:off x="1816768" y="4157952"/>
            <a:ext cx="9717505" cy="646331"/>
          </a:xfrm>
          <a:prstGeom prst="rect">
            <a:avLst/>
          </a:prstGeom>
        </p:spPr>
        <p:txBody>
          <a:bodyPr wrap="square">
            <a:spAutoFit/>
          </a:bodyPr>
          <a:lstStyle/>
          <a:p>
            <a:r>
              <a:rPr lang="fa-IR" dirty="0" smtClean="0"/>
              <a:t>حداد </a:t>
            </a:r>
            <a:r>
              <a:rPr lang="fa-IR" dirty="0"/>
              <a:t>عادل سخنگوی ائتلاف اصولگرایان </a:t>
            </a:r>
            <a:r>
              <a:rPr lang="fa-IR" dirty="0" smtClean="0"/>
              <a:t>گفت : </a:t>
            </a:r>
            <a:r>
              <a:rPr lang="fa-IR" dirty="0"/>
              <a:t>فهرست ائتلاف اصولگرایان مشهد به تایید شورای مرکزی ائتلاف اصولگرایان رسیده است.</a:t>
            </a:r>
          </a:p>
        </p:txBody>
      </p:sp>
      <p:sp>
        <p:nvSpPr>
          <p:cNvPr id="11" name="Rectangle 10"/>
          <p:cNvSpPr/>
          <p:nvPr/>
        </p:nvSpPr>
        <p:spPr>
          <a:xfrm>
            <a:off x="962526" y="5016146"/>
            <a:ext cx="10571747" cy="923330"/>
          </a:xfrm>
          <a:prstGeom prst="rect">
            <a:avLst/>
          </a:prstGeom>
        </p:spPr>
        <p:txBody>
          <a:bodyPr wrap="square">
            <a:spAutoFit/>
          </a:bodyPr>
          <a:lstStyle/>
          <a:p>
            <a:pPr algn="just"/>
            <a:r>
              <a:rPr lang="fa-IR" dirty="0" smtClean="0"/>
              <a:t>زاکانی گفت: در </a:t>
            </a:r>
            <a:r>
              <a:rPr lang="fa-IR" dirty="0"/>
              <a:t>آخرین جلسه شورای مرکزی ائتلاف سراسری اصولگرایان لیستهای حوزه انتخابیه سراسر کشور طرح و بررسی شد و لیست مشهد به اتفاق آراء به تصویب رسید.</a:t>
            </a:r>
          </a:p>
          <a:p>
            <a:pPr algn="just"/>
            <a:r>
              <a:rPr lang="fa-IR" dirty="0"/>
              <a:t> </a:t>
            </a:r>
            <a:endParaRPr lang="fa-IR" dirty="0">
              <a:effectLst/>
            </a:endParaRPr>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07805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 y="0"/>
            <a:ext cx="12208218" cy="6848047"/>
          </a:xfrm>
          <a:prstGeom prst="rect">
            <a:avLst/>
          </a:prstGeom>
        </p:spPr>
      </p:pic>
      <p:sp>
        <p:nvSpPr>
          <p:cNvPr id="5" name="Rectangle 4"/>
          <p:cNvSpPr/>
          <p:nvPr/>
        </p:nvSpPr>
        <p:spPr>
          <a:xfrm>
            <a:off x="5748536" y="2085235"/>
            <a:ext cx="1255472" cy="369332"/>
          </a:xfrm>
          <a:prstGeom prst="rect">
            <a:avLst/>
          </a:prstGeom>
        </p:spPr>
        <p:txBody>
          <a:bodyPr wrap="none">
            <a:spAutoFit/>
          </a:bodyPr>
          <a:lstStyle/>
          <a:p>
            <a:r>
              <a:rPr lang="fa-IR" dirty="0" smtClean="0">
                <a:solidFill>
                  <a:srgbClr val="000000"/>
                </a:solidFill>
                <a:latin typeface="Arial" panose="020B0604020202020204" pitchFamily="34" charset="0"/>
                <a:ea typeface="Courier New" panose="02070309020205020404" pitchFamily="49" charset="0"/>
                <a:cs typeface="B Lotus" panose="00000400000000000000" pitchFamily="2" charset="-78"/>
              </a:rPr>
              <a:t>شیران </a:t>
            </a:r>
            <a:r>
              <a:rPr lang="fa-IR" dirty="0">
                <a:solidFill>
                  <a:srgbClr val="000000"/>
                </a:solidFill>
                <a:latin typeface="Arial" panose="020B0604020202020204" pitchFamily="34" charset="0"/>
                <a:ea typeface="Courier New" panose="02070309020205020404" pitchFamily="49" charset="0"/>
                <a:cs typeface="B Lotus" panose="00000400000000000000" pitchFamily="2" charset="-78"/>
              </a:rPr>
              <a:t>خراسانی</a:t>
            </a:r>
            <a:endParaRPr lang="fa-IR" dirty="0"/>
          </a:p>
        </p:txBody>
      </p:sp>
      <p:sp>
        <p:nvSpPr>
          <p:cNvPr id="6" name="Rectangle 5"/>
          <p:cNvSpPr/>
          <p:nvPr/>
        </p:nvSpPr>
        <p:spPr>
          <a:xfrm>
            <a:off x="7370035" y="1900569"/>
            <a:ext cx="748923" cy="369332"/>
          </a:xfrm>
          <a:prstGeom prst="rect">
            <a:avLst/>
          </a:prstGeom>
        </p:spPr>
        <p:txBody>
          <a:bodyPr wrap="none">
            <a:spAutoFit/>
          </a:bodyPr>
          <a:lstStyle/>
          <a:p>
            <a:r>
              <a:rPr lang="fa-IR" dirty="0">
                <a:solidFill>
                  <a:srgbClr val="000000"/>
                </a:solidFill>
                <a:latin typeface="Arial" panose="020B0604020202020204" pitchFamily="34" charset="0"/>
                <a:ea typeface="Courier New" panose="02070309020205020404" pitchFamily="49" charset="0"/>
                <a:cs typeface="B Lotus" panose="00000400000000000000" pitchFamily="2" charset="-78"/>
              </a:rPr>
              <a:t> بحرینی</a:t>
            </a:r>
            <a:endParaRPr lang="fa-IR" dirty="0"/>
          </a:p>
        </p:txBody>
      </p:sp>
      <p:sp>
        <p:nvSpPr>
          <p:cNvPr id="7" name="Rectangle 6"/>
          <p:cNvSpPr/>
          <p:nvPr/>
        </p:nvSpPr>
        <p:spPr>
          <a:xfrm>
            <a:off x="2218595" y="2085235"/>
            <a:ext cx="800219" cy="369332"/>
          </a:xfrm>
          <a:prstGeom prst="rect">
            <a:avLst/>
          </a:prstGeom>
        </p:spPr>
        <p:txBody>
          <a:bodyPr wrap="none">
            <a:spAutoFit/>
          </a:bodyPr>
          <a:lstStyle/>
          <a:p>
            <a:r>
              <a:rPr lang="fa-IR" dirty="0">
                <a:solidFill>
                  <a:srgbClr val="000000"/>
                </a:solidFill>
                <a:latin typeface="Arial" panose="020B0604020202020204" pitchFamily="34" charset="0"/>
                <a:ea typeface="Courier New" panose="02070309020205020404" pitchFamily="49" charset="0"/>
                <a:cs typeface="B Lotus" panose="00000400000000000000" pitchFamily="2" charset="-78"/>
              </a:rPr>
              <a:t>مرتضوی</a:t>
            </a:r>
            <a:endParaRPr lang="fa-IR" dirty="0"/>
          </a:p>
        </p:txBody>
      </p:sp>
      <p:sp>
        <p:nvSpPr>
          <p:cNvPr id="8" name="Rectangle 7"/>
          <p:cNvSpPr/>
          <p:nvPr/>
        </p:nvSpPr>
        <p:spPr>
          <a:xfrm>
            <a:off x="8482999" y="1900569"/>
            <a:ext cx="1132040" cy="369332"/>
          </a:xfrm>
          <a:prstGeom prst="rect">
            <a:avLst/>
          </a:prstGeom>
        </p:spPr>
        <p:txBody>
          <a:bodyPr wrap="none">
            <a:spAutoFit/>
          </a:bodyPr>
          <a:lstStyle/>
          <a:p>
            <a:r>
              <a:rPr lang="fa-IR" dirty="0">
                <a:solidFill>
                  <a:srgbClr val="000000"/>
                </a:solidFill>
                <a:latin typeface="Arial" panose="020B0604020202020204" pitchFamily="34" charset="0"/>
                <a:ea typeface="Courier New" panose="02070309020205020404" pitchFamily="49" charset="0"/>
                <a:cs typeface="B Lotus" panose="00000400000000000000" pitchFamily="2" charset="-78"/>
              </a:rPr>
              <a:t>سرافراز یزدی</a:t>
            </a:r>
            <a:endParaRPr lang="fa-IR" dirty="0"/>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82829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 y="0"/>
            <a:ext cx="12192000" cy="5608320"/>
          </a:xfrm>
          <a:prstGeom prst="rect">
            <a:avLst/>
          </a:prstGeom>
        </p:spPr>
      </p:pic>
      <p:sp>
        <p:nvSpPr>
          <p:cNvPr id="5" name="Rectangle 4"/>
          <p:cNvSpPr/>
          <p:nvPr/>
        </p:nvSpPr>
        <p:spPr>
          <a:xfrm>
            <a:off x="5296984" y="5608320"/>
            <a:ext cx="2087430" cy="369332"/>
          </a:xfrm>
          <a:prstGeom prst="rect">
            <a:avLst/>
          </a:prstGeom>
        </p:spPr>
        <p:txBody>
          <a:bodyPr wrap="none">
            <a:spAutoFit/>
          </a:bodyPr>
          <a:lstStyle/>
          <a:p>
            <a:r>
              <a:rPr lang="ar-SA" altLang="fa-IR" b="1" dirty="0">
                <a:latin typeface="Arial Unicode MS" panose="020B0604020202020204" pitchFamily="34" charset="-128"/>
              </a:rPr>
              <a:t>حامد واعظ زاده خراسانی</a:t>
            </a:r>
            <a:endParaRPr lang="fa-IR" dirty="0"/>
          </a:p>
        </p:txBody>
      </p:sp>
      <p:sp>
        <p:nvSpPr>
          <p:cNvPr id="6" name="Rectangle 5"/>
          <p:cNvSpPr/>
          <p:nvPr/>
        </p:nvSpPr>
        <p:spPr>
          <a:xfrm>
            <a:off x="8010485" y="5608320"/>
            <a:ext cx="1374094" cy="369332"/>
          </a:xfrm>
          <a:prstGeom prst="rect">
            <a:avLst/>
          </a:prstGeom>
        </p:spPr>
        <p:txBody>
          <a:bodyPr wrap="none">
            <a:spAutoFit/>
          </a:bodyPr>
          <a:lstStyle/>
          <a:p>
            <a:pPr lvl="0"/>
            <a:r>
              <a:rPr lang="ar-SA" altLang="fa-IR" b="1" dirty="0">
                <a:latin typeface="Arial Unicode MS" panose="020B0604020202020204" pitchFamily="34" charset="-128"/>
              </a:rPr>
              <a:t>جواد آرین منش</a:t>
            </a:r>
            <a:endParaRPr lang="fa-IR" altLang="fa-IR" b="1" dirty="0">
              <a:latin typeface="Arial Unicode MS" panose="020B0604020202020204" pitchFamily="34" charset="-128"/>
            </a:endParaRPr>
          </a:p>
        </p:txBody>
      </p:sp>
      <p:sp>
        <p:nvSpPr>
          <p:cNvPr id="7" name="Rectangle 6"/>
          <p:cNvSpPr/>
          <p:nvPr/>
        </p:nvSpPr>
        <p:spPr>
          <a:xfrm>
            <a:off x="922934" y="5608320"/>
            <a:ext cx="1305164" cy="369332"/>
          </a:xfrm>
          <a:prstGeom prst="rect">
            <a:avLst/>
          </a:prstGeom>
        </p:spPr>
        <p:txBody>
          <a:bodyPr wrap="none">
            <a:spAutoFit/>
          </a:bodyPr>
          <a:lstStyle/>
          <a:p>
            <a:pPr lvl="0"/>
            <a:r>
              <a:rPr lang="ar-SA" altLang="fa-IR" b="1" dirty="0">
                <a:latin typeface="Arial Unicode MS" panose="020B0604020202020204" pitchFamily="34" charset="-128"/>
              </a:rPr>
              <a:t>مهدی برادران</a:t>
            </a:r>
            <a:r>
              <a:rPr lang="fa-IR" altLang="fa-IR" b="1" dirty="0">
                <a:latin typeface="Arial Unicode MS" panose="020B0604020202020204" pitchFamily="34" charset="-128"/>
              </a:rPr>
              <a:t> </a:t>
            </a:r>
          </a:p>
        </p:txBody>
      </p:sp>
      <p:sp>
        <p:nvSpPr>
          <p:cNvPr id="8" name="Rectangle 7"/>
          <p:cNvSpPr/>
          <p:nvPr/>
        </p:nvSpPr>
        <p:spPr>
          <a:xfrm>
            <a:off x="10453300" y="5608320"/>
            <a:ext cx="1370888" cy="369332"/>
          </a:xfrm>
          <a:prstGeom prst="rect">
            <a:avLst/>
          </a:prstGeom>
        </p:spPr>
        <p:txBody>
          <a:bodyPr wrap="none">
            <a:spAutoFit/>
          </a:bodyPr>
          <a:lstStyle/>
          <a:p>
            <a:r>
              <a:rPr lang="fa-IR" altLang="fa-IR" b="1" dirty="0">
                <a:latin typeface="Arial Unicode MS" panose="020B0604020202020204" pitchFamily="34" charset="-128"/>
              </a:rPr>
              <a:t>غلامرضا</a:t>
            </a:r>
            <a:r>
              <a:rPr lang="ar-SA" altLang="fa-IR" b="1" dirty="0">
                <a:latin typeface="Arial Unicode MS" panose="020B0604020202020204" pitchFamily="34" charset="-128"/>
              </a:rPr>
              <a:t> قنبری</a:t>
            </a:r>
            <a:endParaRPr lang="fa-IR" altLang="fa-IR" sz="4000" b="1" dirty="0">
              <a:latin typeface="Arial" panose="020B0604020202020204" pitchFamily="34" charset="0"/>
            </a:endParaRPr>
          </a:p>
        </p:txBody>
      </p:sp>
      <p:sp>
        <p:nvSpPr>
          <p:cNvPr id="9" name="Rectangle 8"/>
          <p:cNvSpPr/>
          <p:nvPr/>
        </p:nvSpPr>
        <p:spPr>
          <a:xfrm>
            <a:off x="3258686" y="5608320"/>
            <a:ext cx="1503937" cy="369332"/>
          </a:xfrm>
          <a:prstGeom prst="rect">
            <a:avLst/>
          </a:prstGeom>
        </p:spPr>
        <p:txBody>
          <a:bodyPr wrap="none">
            <a:spAutoFit/>
          </a:bodyPr>
          <a:lstStyle/>
          <a:p>
            <a:r>
              <a:rPr lang="fa-IR" altLang="fa-IR" b="1" dirty="0"/>
              <a:t>ناصر</a:t>
            </a:r>
            <a:r>
              <a:rPr lang="fa-IR" altLang="fa-IR" b="1" dirty="0">
                <a:latin typeface="Arial Unicode MS" panose="020B0604020202020204" pitchFamily="34" charset="-128"/>
              </a:rPr>
              <a:t>توسلی زاده </a:t>
            </a:r>
          </a:p>
        </p:txBody>
      </p:sp>
    </p:spTree>
    <p:extLst>
      <p:ext uri="{BB962C8B-B14F-4D97-AF65-F5344CB8AC3E}">
        <p14:creationId xmlns:p14="http://schemas.microsoft.com/office/powerpoint/2010/main" val="29431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18" y="0"/>
            <a:ext cx="4950341" cy="6858000"/>
          </a:xfrm>
          <a:prstGeom prst="rect">
            <a:avLst/>
          </a:prstGeom>
        </p:spPr>
      </p:pic>
      <p:sp>
        <p:nvSpPr>
          <p:cNvPr id="5" name="Rectangle 4"/>
          <p:cNvSpPr/>
          <p:nvPr/>
        </p:nvSpPr>
        <p:spPr>
          <a:xfrm>
            <a:off x="5009881" y="6413679"/>
            <a:ext cx="418843" cy="444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6" name="Rectangle 5"/>
          <p:cNvSpPr/>
          <p:nvPr/>
        </p:nvSpPr>
        <p:spPr>
          <a:xfrm>
            <a:off x="4836016" y="6635839"/>
            <a:ext cx="495837" cy="334850"/>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7" name="Rectangle 6"/>
          <p:cNvSpPr/>
          <p:nvPr/>
        </p:nvSpPr>
        <p:spPr>
          <a:xfrm>
            <a:off x="7881870" y="6635839"/>
            <a:ext cx="96592" cy="222161"/>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8" name="Rectangle 7"/>
          <p:cNvSpPr/>
          <p:nvPr/>
        </p:nvSpPr>
        <p:spPr>
          <a:xfrm>
            <a:off x="5932868" y="184309"/>
            <a:ext cx="6096000" cy="5078313"/>
          </a:xfrm>
          <a:prstGeom prst="rect">
            <a:avLst/>
          </a:prstGeom>
        </p:spPr>
        <p:txBody>
          <a:bodyPr>
            <a:spAutoFit/>
          </a:bodyPr>
          <a:lstStyle/>
          <a:p>
            <a:r>
              <a:rPr lang="fa-IR" b="1" dirty="0"/>
              <a:t>از «جبهه پیروان خط امام و رهبری» آقایان بنی‌هاشمی و </a:t>
            </a:r>
            <a:r>
              <a:rPr lang="fa-IR" b="1" dirty="0" smtClean="0"/>
              <a:t>انتظاری</a:t>
            </a:r>
          </a:p>
          <a:p>
            <a:endParaRPr lang="fa-IR" b="1" dirty="0" smtClean="0"/>
          </a:p>
          <a:p>
            <a:endParaRPr lang="fa-IR" b="1" dirty="0"/>
          </a:p>
          <a:p>
            <a:endParaRPr lang="fa-IR" b="1" dirty="0"/>
          </a:p>
          <a:p>
            <a:r>
              <a:rPr lang="fa-IR" b="1" dirty="0"/>
              <a:t>از «جبهه پایداری» آقایان نیازمند و </a:t>
            </a:r>
            <a:r>
              <a:rPr lang="fa-IR" b="1" dirty="0" smtClean="0"/>
              <a:t>باقرزاده</a:t>
            </a:r>
          </a:p>
          <a:p>
            <a:endParaRPr lang="fa-IR" b="1" dirty="0" smtClean="0"/>
          </a:p>
          <a:p>
            <a:endParaRPr lang="fa-IR" b="1" dirty="0"/>
          </a:p>
          <a:p>
            <a:endParaRPr lang="fa-IR" b="1" dirty="0"/>
          </a:p>
          <a:p>
            <a:r>
              <a:rPr lang="fa-IR" b="1" dirty="0"/>
              <a:t>طیف «جمعیت رهپویان انقلاب اسلامی و ایثارگران» آقایان رحیم‌زاده و </a:t>
            </a:r>
            <a:r>
              <a:rPr lang="fa-IR" b="1" dirty="0" smtClean="0"/>
              <a:t>وکیلی</a:t>
            </a:r>
          </a:p>
          <a:p>
            <a:endParaRPr lang="fa-IR" b="1" dirty="0" smtClean="0"/>
          </a:p>
          <a:p>
            <a:endParaRPr lang="fa-IR" b="1" dirty="0"/>
          </a:p>
          <a:p>
            <a:endParaRPr lang="fa-IR" b="1" dirty="0" smtClean="0"/>
          </a:p>
          <a:p>
            <a:endParaRPr lang="fa-IR" b="1" dirty="0"/>
          </a:p>
          <a:p>
            <a:r>
              <a:rPr lang="fa-IR" b="1" dirty="0"/>
              <a:t>از «طرفداران قالیباف» آقایان حسینی و </a:t>
            </a:r>
            <a:r>
              <a:rPr lang="fa-IR" b="1" dirty="0" smtClean="0"/>
              <a:t>طباطبایی سیستانی</a:t>
            </a:r>
          </a:p>
          <a:p>
            <a:endParaRPr lang="fa-IR" b="1" dirty="0" smtClean="0"/>
          </a:p>
          <a:p>
            <a:endParaRPr lang="fa-IR" b="1" dirty="0"/>
          </a:p>
          <a:p>
            <a:endParaRPr lang="fa-IR" b="1" dirty="0"/>
          </a:p>
          <a:p>
            <a:r>
              <a:rPr lang="fa-IR" b="1" dirty="0"/>
              <a:t>آقای عامری فرد به عنوان نماینده سایر طیف‌های اصولگرا </a:t>
            </a:r>
            <a:endParaRPr lang="fa-I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028" y="2795722"/>
            <a:ext cx="1552575" cy="8286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1189" y="496574"/>
            <a:ext cx="1466850" cy="7905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8518" y="496574"/>
            <a:ext cx="2238375" cy="790575"/>
          </a:xfrm>
          <a:prstGeom prst="rect">
            <a:avLst/>
          </a:prstGeom>
        </p:spPr>
      </p:pic>
    </p:spTree>
    <p:extLst>
      <p:ext uri="{BB962C8B-B14F-4D97-AF65-F5344CB8AC3E}">
        <p14:creationId xmlns:p14="http://schemas.microsoft.com/office/powerpoint/2010/main" val="2946732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7960" y="127028"/>
            <a:ext cx="3876543"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fa-IR" sz="1400" b="1" dirty="0" smtClean="0">
                <a:solidFill>
                  <a:srgbClr val="FF0000"/>
                </a:solidFill>
              </a:rPr>
              <a:t>کاندیداهای معرفی شده توسط ائتلاف اصولگرایان </a:t>
            </a:r>
          </a:p>
          <a:p>
            <a:pPr algn="just"/>
            <a:r>
              <a:rPr lang="fa-IR" sz="1400" b="1" dirty="0" smtClean="0">
                <a:solidFill>
                  <a:srgbClr val="FF0000"/>
                </a:solidFill>
              </a:rPr>
              <a:t>در </a:t>
            </a:r>
            <a:r>
              <a:rPr lang="fa-IR" sz="1400" b="1" dirty="0" smtClean="0">
                <a:solidFill>
                  <a:srgbClr val="0000FF"/>
                </a:solidFill>
              </a:rPr>
              <a:t>حوزه </a:t>
            </a:r>
            <a:r>
              <a:rPr lang="fa-IR" sz="1400" b="1" dirty="0">
                <a:solidFill>
                  <a:srgbClr val="0000FF"/>
                </a:solidFill>
              </a:rPr>
              <a:t>انتخابیه مشهدمقدس و کلات:</a:t>
            </a:r>
            <a:r>
              <a:rPr lang="fa-IR" sz="1400" dirty="0"/>
              <a:t> </a:t>
            </a:r>
            <a:endParaRPr lang="fa-IR" sz="1400" dirty="0" smtClean="0"/>
          </a:p>
          <a:p>
            <a:pPr algn="just"/>
            <a:endParaRPr lang="fa-IR" sz="1400" dirty="0"/>
          </a:p>
          <a:p>
            <a:pPr algn="just"/>
            <a:r>
              <a:rPr lang="fa-IR" sz="2800" b="1" dirty="0" smtClean="0">
                <a:solidFill>
                  <a:srgbClr val="00B050"/>
                </a:solidFill>
              </a:rPr>
              <a:t>محمدحسین </a:t>
            </a:r>
            <a:r>
              <a:rPr lang="fa-IR" sz="2800" b="1" dirty="0">
                <a:solidFill>
                  <a:srgbClr val="00B050"/>
                </a:solidFill>
              </a:rPr>
              <a:t>حسین‌زاده </a:t>
            </a:r>
            <a:r>
              <a:rPr lang="fa-IR" sz="2800" b="1" dirty="0" smtClean="0">
                <a:solidFill>
                  <a:srgbClr val="00B050"/>
                </a:solidFill>
              </a:rPr>
              <a:t>بحرینی</a:t>
            </a:r>
          </a:p>
          <a:p>
            <a:pPr algn="just"/>
            <a:r>
              <a:rPr lang="fa-IR" sz="2800" b="1" dirty="0" smtClean="0">
                <a:solidFill>
                  <a:srgbClr val="00B050"/>
                </a:solidFill>
              </a:rPr>
              <a:t>نصرالله پژمانفر</a:t>
            </a:r>
          </a:p>
          <a:p>
            <a:pPr algn="just"/>
            <a:r>
              <a:rPr lang="fa-IR" sz="2800" b="1" dirty="0" smtClean="0">
                <a:solidFill>
                  <a:srgbClr val="00B050"/>
                </a:solidFill>
              </a:rPr>
              <a:t>رضا شیران</a:t>
            </a:r>
          </a:p>
          <a:p>
            <a:pPr algn="just"/>
            <a:r>
              <a:rPr lang="fa-IR" sz="2800" b="1" dirty="0" smtClean="0">
                <a:solidFill>
                  <a:srgbClr val="00B050"/>
                </a:solidFill>
              </a:rPr>
              <a:t>امیرحسین </a:t>
            </a:r>
            <a:r>
              <a:rPr lang="fa-IR" sz="2800" b="1" dirty="0">
                <a:solidFill>
                  <a:srgbClr val="00B050"/>
                </a:solidFill>
              </a:rPr>
              <a:t>قاضی‌زاده </a:t>
            </a:r>
            <a:endParaRPr lang="fa-IR" sz="2800" b="1" dirty="0" smtClean="0">
              <a:solidFill>
                <a:srgbClr val="00B050"/>
              </a:solidFill>
            </a:endParaRPr>
          </a:p>
          <a:p>
            <a:pPr algn="just"/>
            <a:r>
              <a:rPr lang="fa-IR" sz="2800" b="1" dirty="0" smtClean="0">
                <a:solidFill>
                  <a:srgbClr val="00B050"/>
                </a:solidFill>
              </a:rPr>
              <a:t>جواد کریمی قدوسی</a:t>
            </a:r>
          </a:p>
          <a:p>
            <a:pPr algn="just"/>
            <a:endParaRPr lang="fa-IR" sz="1400" dirty="0"/>
          </a:p>
        </p:txBody>
      </p:sp>
      <p:sp>
        <p:nvSpPr>
          <p:cNvPr id="2" name="Rectangle 1"/>
          <p:cNvSpPr/>
          <p:nvPr/>
        </p:nvSpPr>
        <p:spPr>
          <a:xfrm>
            <a:off x="122841" y="3514786"/>
            <a:ext cx="4355119" cy="283154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a-IR" sz="1400" b="1" dirty="0"/>
              <a:t>لیست ائتلاف </a:t>
            </a:r>
            <a:r>
              <a:rPr lang="fa-IR" sz="1600" b="1" dirty="0">
                <a:solidFill>
                  <a:srgbClr val="FF0000"/>
                </a:solidFill>
              </a:rPr>
              <a:t>اصولگرایان </a:t>
            </a:r>
            <a:r>
              <a:rPr lang="fa-IR" sz="1600" b="1" dirty="0" smtClean="0">
                <a:solidFill>
                  <a:srgbClr val="FF0000"/>
                </a:solidFill>
              </a:rPr>
              <a:t>اعتدالی</a:t>
            </a:r>
          </a:p>
          <a:p>
            <a:r>
              <a:rPr lang="fa-IR" sz="1400" b="1" dirty="0" smtClean="0"/>
              <a:t>در </a:t>
            </a:r>
            <a:r>
              <a:rPr lang="fa-IR" sz="1400" b="1" dirty="0"/>
              <a:t>حوزه انتخابیه مشهد و </a:t>
            </a:r>
            <a:r>
              <a:rPr lang="fa-IR" sz="1400" b="1" dirty="0" smtClean="0"/>
              <a:t>کلات</a:t>
            </a:r>
          </a:p>
          <a:p>
            <a:pPr lvl="0"/>
            <a:r>
              <a:rPr lang="ar-SA" altLang="fa-IR" sz="2800" b="1" dirty="0" smtClean="0">
                <a:latin typeface="Arial Unicode MS" panose="020B0604020202020204" pitchFamily="34" charset="-128"/>
              </a:rPr>
              <a:t>جواد </a:t>
            </a:r>
            <a:r>
              <a:rPr lang="ar-SA" altLang="fa-IR" sz="2800" b="1" dirty="0">
                <a:latin typeface="Arial Unicode MS" panose="020B0604020202020204" pitchFamily="34" charset="-128"/>
              </a:rPr>
              <a:t>آرین </a:t>
            </a:r>
            <a:r>
              <a:rPr lang="ar-SA" altLang="fa-IR" sz="2800" b="1" dirty="0" smtClean="0">
                <a:latin typeface="Arial Unicode MS" panose="020B0604020202020204" pitchFamily="34" charset="-128"/>
              </a:rPr>
              <a:t>منش</a:t>
            </a:r>
            <a:endParaRPr lang="fa-IR" altLang="fa-IR" sz="2800" b="1" dirty="0" smtClean="0">
              <a:latin typeface="Arial Unicode MS" panose="020B0604020202020204" pitchFamily="34" charset="-128"/>
            </a:endParaRPr>
          </a:p>
          <a:p>
            <a:r>
              <a:rPr lang="ar-SA" altLang="fa-IR" sz="2800" b="1" dirty="0">
                <a:latin typeface="Arial Unicode MS" panose="020B0604020202020204" pitchFamily="34" charset="-128"/>
              </a:rPr>
              <a:t>مهدی برادران</a:t>
            </a:r>
            <a:r>
              <a:rPr lang="fa-IR" altLang="fa-IR" sz="3600" b="1" dirty="0"/>
              <a:t> </a:t>
            </a:r>
            <a:endParaRPr lang="fa-IR" sz="1200" b="1" dirty="0"/>
          </a:p>
          <a:p>
            <a:pPr lvl="0"/>
            <a:r>
              <a:rPr lang="ar-SA" altLang="fa-IR" sz="2800" b="1" dirty="0" smtClean="0">
                <a:latin typeface="Arial Unicode MS" panose="020B0604020202020204" pitchFamily="34" charset="-128"/>
              </a:rPr>
              <a:t>حامد </a:t>
            </a:r>
            <a:r>
              <a:rPr lang="ar-SA" altLang="fa-IR" sz="2800" b="1" dirty="0">
                <a:latin typeface="Arial Unicode MS" panose="020B0604020202020204" pitchFamily="34" charset="-128"/>
              </a:rPr>
              <a:t>واعظ زاده خراسانی</a:t>
            </a:r>
            <a:r>
              <a:rPr lang="ar-SA" altLang="fa-IR" sz="1400" b="1" dirty="0">
                <a:solidFill>
                  <a:srgbClr val="FF0000"/>
                </a:solidFill>
                <a:latin typeface="Arial Unicode MS" panose="020B0604020202020204" pitchFamily="34" charset="-128"/>
              </a:rPr>
              <a:t>(سخنگوی ائتلاف) </a:t>
            </a:r>
            <a:endParaRPr lang="fa-IR" altLang="fa-IR" sz="2800" b="1" dirty="0" smtClean="0">
              <a:solidFill>
                <a:srgbClr val="FF0000"/>
              </a:solidFill>
              <a:latin typeface="Arial Unicode MS" panose="020B0604020202020204" pitchFamily="34" charset="-128"/>
            </a:endParaRPr>
          </a:p>
          <a:p>
            <a:pPr lvl="0"/>
            <a:r>
              <a:rPr lang="ar-SA" altLang="fa-IR" sz="2800" b="1" dirty="0" smtClean="0">
                <a:latin typeface="Arial Unicode MS" panose="020B0604020202020204" pitchFamily="34" charset="-128"/>
              </a:rPr>
              <a:t>سید </a:t>
            </a:r>
            <a:r>
              <a:rPr lang="ar-SA" altLang="fa-IR" sz="2800" b="1" dirty="0">
                <a:latin typeface="Arial Unicode MS" panose="020B0604020202020204" pitchFamily="34" charset="-128"/>
              </a:rPr>
              <a:t>علی رئیس الساداتی </a:t>
            </a:r>
            <a:endParaRPr lang="fa-IR" altLang="fa-IR" sz="2800" b="1" dirty="0" smtClean="0">
              <a:latin typeface="Arial Unicode MS" panose="020B0604020202020204" pitchFamily="34" charset="-128"/>
            </a:endParaRPr>
          </a:p>
          <a:p>
            <a:r>
              <a:rPr lang="fa-IR" sz="2800" b="1" dirty="0" smtClean="0"/>
              <a:t>سیدهادی طباطبایی</a:t>
            </a:r>
            <a:endParaRPr lang="fa-IR" sz="2800" b="1" dirty="0"/>
          </a:p>
        </p:txBody>
      </p:sp>
      <p:sp>
        <p:nvSpPr>
          <p:cNvPr id="7" name="Rectangle 6"/>
          <p:cNvSpPr/>
          <p:nvPr/>
        </p:nvSpPr>
        <p:spPr>
          <a:xfrm>
            <a:off x="8639900" y="3437512"/>
            <a:ext cx="3427605" cy="3077766"/>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a-IR" b="1" dirty="0"/>
              <a:t>لیست صدای ملت در </a:t>
            </a:r>
            <a:r>
              <a:rPr lang="fa-IR" b="1" dirty="0" smtClean="0"/>
              <a:t>مشهد ( علی مطهری)</a:t>
            </a:r>
          </a:p>
          <a:p>
            <a:endParaRPr lang="fa-IR" b="1" dirty="0" smtClean="0"/>
          </a:p>
          <a:p>
            <a:pPr lvl="0"/>
            <a:r>
              <a:rPr lang="ar-SA" altLang="fa-IR" sz="2800" b="1" dirty="0">
                <a:latin typeface="Arial Unicode MS" panose="020B0604020202020204" pitchFamily="34" charset="-128"/>
              </a:rPr>
              <a:t>جواد آرین </a:t>
            </a:r>
            <a:r>
              <a:rPr lang="ar-SA" altLang="fa-IR" sz="2800" b="1" dirty="0" smtClean="0">
                <a:latin typeface="Arial Unicode MS" panose="020B0604020202020204" pitchFamily="34" charset="-128"/>
              </a:rPr>
              <a:t>منش</a:t>
            </a:r>
            <a:endParaRPr lang="fa-IR" altLang="fa-IR" sz="2800" b="1" dirty="0" smtClean="0">
              <a:latin typeface="Arial Unicode MS" panose="020B0604020202020204" pitchFamily="34" charset="-128"/>
            </a:endParaRPr>
          </a:p>
          <a:p>
            <a:pPr lvl="0"/>
            <a:r>
              <a:rPr lang="ar-SA" altLang="fa-IR" sz="2800" b="1" dirty="0" smtClean="0">
                <a:latin typeface="Arial Unicode MS" panose="020B0604020202020204" pitchFamily="34" charset="-128"/>
              </a:rPr>
              <a:t>مهدی برادران</a:t>
            </a:r>
            <a:r>
              <a:rPr lang="fa-IR" altLang="fa-IR" sz="2800" b="1" dirty="0" smtClean="0">
                <a:latin typeface="Arial Unicode MS" panose="020B0604020202020204" pitchFamily="34" charset="-128"/>
              </a:rPr>
              <a:t> </a:t>
            </a:r>
          </a:p>
          <a:p>
            <a:pPr lvl="0"/>
            <a:r>
              <a:rPr lang="ar-SA" altLang="fa-IR" sz="2800" b="1" dirty="0" smtClean="0">
                <a:latin typeface="Arial Unicode MS" panose="020B0604020202020204" pitchFamily="34" charset="-128"/>
              </a:rPr>
              <a:t>حامد </a:t>
            </a:r>
            <a:r>
              <a:rPr lang="ar-SA" altLang="fa-IR" sz="2800" b="1" dirty="0">
                <a:latin typeface="Arial Unicode MS" panose="020B0604020202020204" pitchFamily="34" charset="-128"/>
              </a:rPr>
              <a:t>واعظ زاده </a:t>
            </a:r>
            <a:r>
              <a:rPr lang="ar-SA" altLang="fa-IR" sz="2800" b="1" dirty="0" smtClean="0">
                <a:latin typeface="Arial Unicode MS" panose="020B0604020202020204" pitchFamily="34" charset="-128"/>
              </a:rPr>
              <a:t>خراسانی</a:t>
            </a:r>
            <a:endParaRPr lang="fa-IR" altLang="fa-IR" sz="3600" b="1" dirty="0" smtClean="0"/>
          </a:p>
          <a:p>
            <a:pPr lvl="0"/>
            <a:r>
              <a:rPr lang="ar-SA" altLang="fa-IR" sz="2800" b="1" dirty="0" smtClean="0">
                <a:solidFill>
                  <a:srgbClr val="FF0000"/>
                </a:solidFill>
                <a:latin typeface="Arial Unicode MS" panose="020B0604020202020204" pitchFamily="34" charset="-128"/>
              </a:rPr>
              <a:t>حسین امینی</a:t>
            </a:r>
            <a:endParaRPr lang="fa-IR" altLang="fa-IR" sz="2800" b="1" dirty="0" smtClean="0">
              <a:solidFill>
                <a:srgbClr val="FF0000"/>
              </a:solidFill>
              <a:latin typeface="Arial Unicode MS" panose="020B0604020202020204" pitchFamily="34" charset="-128"/>
            </a:endParaRPr>
          </a:p>
          <a:p>
            <a:pPr lvl="0"/>
            <a:r>
              <a:rPr lang="ar-SA" altLang="fa-IR" sz="2800" b="1" dirty="0" smtClean="0">
                <a:latin typeface="Arial Unicode MS" panose="020B0604020202020204" pitchFamily="34" charset="-128"/>
              </a:rPr>
              <a:t>شراره معدنیان</a:t>
            </a:r>
            <a:endParaRPr lang="fa-IR" altLang="fa-IR" sz="5400" b="1" dirty="0">
              <a:latin typeface="Arial" panose="020B0604020202020204" pitchFamily="34" charset="0"/>
            </a:endParaRPr>
          </a:p>
          <a:p>
            <a:endParaRPr lang="fa-IR" b="1" dirty="0"/>
          </a:p>
        </p:txBody>
      </p:sp>
      <p:sp>
        <p:nvSpPr>
          <p:cNvPr id="9" name="Rectangle 8"/>
          <p:cNvSpPr/>
          <p:nvPr/>
        </p:nvSpPr>
        <p:spPr>
          <a:xfrm>
            <a:off x="4611059" y="3437512"/>
            <a:ext cx="4003083" cy="307776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a-IR" b="1" dirty="0" smtClean="0"/>
              <a:t>لیست </a:t>
            </a:r>
            <a:r>
              <a:rPr lang="fa-IR" b="1" dirty="0"/>
              <a:t>مورد حمایت جبهه پیروان خط امام و </a:t>
            </a:r>
            <a:r>
              <a:rPr lang="fa-IR" b="1" dirty="0" smtClean="0"/>
              <a:t>رهبری</a:t>
            </a:r>
          </a:p>
          <a:p>
            <a:r>
              <a:rPr lang="fa-IR" b="1" dirty="0" smtClean="0"/>
              <a:t>اصولگرایان </a:t>
            </a:r>
            <a:r>
              <a:rPr lang="fa-IR" b="1" dirty="0"/>
              <a:t>تحول خواه و حزب عدالت و </a:t>
            </a:r>
            <a:r>
              <a:rPr lang="fa-IR" b="1" dirty="0" smtClean="0"/>
              <a:t>توسعه</a:t>
            </a:r>
          </a:p>
          <a:p>
            <a:r>
              <a:rPr lang="ar-SA" altLang="fa-IR" sz="2800" b="1" dirty="0" smtClean="0">
                <a:solidFill>
                  <a:srgbClr val="00B0F0"/>
                </a:solidFill>
                <a:latin typeface="Arial Unicode MS" panose="020B0604020202020204" pitchFamily="34" charset="-128"/>
              </a:rPr>
              <a:t>جواد آرین منش</a:t>
            </a:r>
            <a:endParaRPr lang="fa-IR" altLang="fa-IR" sz="2800" b="1" dirty="0" smtClean="0">
              <a:solidFill>
                <a:srgbClr val="00B0F0"/>
              </a:solidFill>
              <a:latin typeface="Arial Unicode MS" panose="020B0604020202020204" pitchFamily="34" charset="-128"/>
            </a:endParaRPr>
          </a:p>
          <a:p>
            <a:r>
              <a:rPr lang="ar-SA" altLang="fa-IR" sz="2800" b="1" dirty="0" smtClean="0">
                <a:solidFill>
                  <a:srgbClr val="00B0F0"/>
                </a:solidFill>
                <a:latin typeface="Arial Unicode MS" panose="020B0604020202020204" pitchFamily="34" charset="-128"/>
              </a:rPr>
              <a:t>مهدی برادران</a:t>
            </a:r>
            <a:endParaRPr lang="fa-IR" altLang="fa-IR" sz="2800" b="1" dirty="0" smtClean="0">
              <a:solidFill>
                <a:srgbClr val="00B0F0"/>
              </a:solidFill>
              <a:latin typeface="Arial Unicode MS" panose="020B0604020202020204" pitchFamily="34" charset="-128"/>
            </a:endParaRPr>
          </a:p>
          <a:p>
            <a:r>
              <a:rPr lang="ar-SA" altLang="fa-IR" sz="2800" b="1" dirty="0" smtClean="0">
                <a:solidFill>
                  <a:srgbClr val="00B0F0"/>
                </a:solidFill>
                <a:latin typeface="Arial Unicode MS" panose="020B0604020202020204" pitchFamily="34" charset="-128"/>
              </a:rPr>
              <a:t>حامد واعظ زاده خراسانی</a:t>
            </a:r>
            <a:endParaRPr lang="fa-IR" altLang="fa-IR" sz="1400" b="1" dirty="0" smtClean="0">
              <a:solidFill>
                <a:srgbClr val="00B0F0"/>
              </a:solidFill>
              <a:latin typeface="Arial Unicode MS" panose="020B0604020202020204" pitchFamily="34" charset="-128"/>
            </a:endParaRPr>
          </a:p>
          <a:p>
            <a:r>
              <a:rPr lang="fa-IR" altLang="fa-IR" sz="2800" b="1" dirty="0" smtClean="0">
                <a:solidFill>
                  <a:srgbClr val="00B0F0"/>
                </a:solidFill>
              </a:rPr>
              <a:t>ناصر</a:t>
            </a:r>
            <a:r>
              <a:rPr lang="fa-IR" altLang="fa-IR" sz="2800" b="1" dirty="0" smtClean="0">
                <a:solidFill>
                  <a:srgbClr val="00B0F0"/>
                </a:solidFill>
                <a:latin typeface="Arial Unicode MS" panose="020B0604020202020204" pitchFamily="34" charset="-128"/>
              </a:rPr>
              <a:t>توسلی زاده </a:t>
            </a:r>
          </a:p>
          <a:p>
            <a:r>
              <a:rPr lang="fa-IR" altLang="fa-IR" sz="2800" b="1" dirty="0" smtClean="0">
                <a:solidFill>
                  <a:srgbClr val="00B0F0"/>
                </a:solidFill>
                <a:latin typeface="Arial Unicode MS" panose="020B0604020202020204" pitchFamily="34" charset="-128"/>
              </a:rPr>
              <a:t>غلامرضا</a:t>
            </a:r>
            <a:r>
              <a:rPr lang="ar-SA" altLang="fa-IR" sz="2800" b="1" dirty="0" smtClean="0">
                <a:solidFill>
                  <a:srgbClr val="00B0F0"/>
                </a:solidFill>
                <a:latin typeface="Arial Unicode MS" panose="020B0604020202020204" pitchFamily="34" charset="-128"/>
              </a:rPr>
              <a:t> قنبری</a:t>
            </a:r>
            <a:endParaRPr lang="fa-IR" altLang="fa-IR" sz="5400" b="1" dirty="0" smtClean="0">
              <a:solidFill>
                <a:srgbClr val="00B0F0"/>
              </a:solidFill>
              <a:latin typeface="Arial" panose="020B0604020202020204" pitchFamily="34" charset="0"/>
            </a:endParaRPr>
          </a:p>
          <a:p>
            <a:endParaRPr lang="fa-IR" b="1" dirty="0"/>
          </a:p>
        </p:txBody>
      </p:sp>
      <p:sp>
        <p:nvSpPr>
          <p:cNvPr id="8" name="Rectangle 7"/>
          <p:cNvSpPr/>
          <p:nvPr/>
        </p:nvSpPr>
        <p:spPr>
          <a:xfrm>
            <a:off x="8518358" y="204052"/>
            <a:ext cx="3471873" cy="307776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a-IR" b="1" dirty="0"/>
              <a:t>نامزدهای جامعه اسلامی فرهنگیان </a:t>
            </a:r>
            <a:endParaRPr lang="fa-IR" b="1" dirty="0" smtClean="0"/>
          </a:p>
          <a:p>
            <a:r>
              <a:rPr lang="fa-IR" b="1" dirty="0" smtClean="0"/>
              <a:t>خراسان </a:t>
            </a:r>
            <a:r>
              <a:rPr lang="fa-IR" b="1" dirty="0"/>
              <a:t>رضوی</a:t>
            </a:r>
          </a:p>
          <a:p>
            <a:pPr lvl="0"/>
            <a:r>
              <a:rPr lang="ar-SA" altLang="fa-IR" sz="2800" b="1" dirty="0" smtClean="0">
                <a:latin typeface="Arial Unicode MS" panose="020B0604020202020204" pitchFamily="34" charset="-128"/>
              </a:rPr>
              <a:t>جواد </a:t>
            </a:r>
            <a:r>
              <a:rPr lang="ar-SA" altLang="fa-IR" sz="2800" b="1" dirty="0">
                <a:latin typeface="Arial Unicode MS" panose="020B0604020202020204" pitchFamily="34" charset="-128"/>
              </a:rPr>
              <a:t>آرین </a:t>
            </a:r>
            <a:r>
              <a:rPr lang="ar-SA" altLang="fa-IR" sz="2800" b="1" dirty="0" smtClean="0">
                <a:latin typeface="Arial Unicode MS" panose="020B0604020202020204" pitchFamily="34" charset="-128"/>
              </a:rPr>
              <a:t>منش</a:t>
            </a:r>
            <a:endParaRPr lang="fa-IR" altLang="fa-IR" sz="2800" b="1" dirty="0" smtClean="0">
              <a:latin typeface="Arial Unicode MS" panose="020B0604020202020204" pitchFamily="34" charset="-128"/>
            </a:endParaRPr>
          </a:p>
          <a:p>
            <a:pPr lvl="0"/>
            <a:r>
              <a:rPr lang="ar-SA" altLang="fa-IR" sz="2800" b="1" dirty="0" smtClean="0">
                <a:latin typeface="Arial Unicode MS" panose="020B0604020202020204" pitchFamily="34" charset="-128"/>
              </a:rPr>
              <a:t>مهدی برادران</a:t>
            </a:r>
            <a:r>
              <a:rPr lang="fa-IR" altLang="fa-IR" sz="2800" b="1" dirty="0" smtClean="0">
                <a:latin typeface="Arial Unicode MS" panose="020B0604020202020204" pitchFamily="34" charset="-128"/>
              </a:rPr>
              <a:t> </a:t>
            </a:r>
          </a:p>
          <a:p>
            <a:pPr lvl="0"/>
            <a:r>
              <a:rPr lang="fa-IR" altLang="fa-IR" sz="2800" b="1" dirty="0" smtClean="0">
                <a:latin typeface="Arial Unicode MS" panose="020B0604020202020204" pitchFamily="34" charset="-128"/>
              </a:rPr>
              <a:t>غلامرضا قنبری</a:t>
            </a:r>
            <a:endParaRPr lang="fa-IR" altLang="fa-IR" sz="3600" b="1" dirty="0" smtClean="0"/>
          </a:p>
          <a:p>
            <a:pPr lvl="0"/>
            <a:r>
              <a:rPr lang="fa-IR" altLang="fa-IR" sz="2800" b="1" dirty="0" smtClean="0">
                <a:solidFill>
                  <a:schemeClr val="tx1"/>
                </a:solidFill>
                <a:latin typeface="Arial Unicode MS" panose="020B0604020202020204" pitchFamily="34" charset="-128"/>
              </a:rPr>
              <a:t>محمدتقی فروتن</a:t>
            </a:r>
          </a:p>
          <a:p>
            <a:pPr lvl="0"/>
            <a:r>
              <a:rPr lang="fa-IR" altLang="fa-IR" sz="2800" b="1" dirty="0" smtClean="0">
                <a:latin typeface="Arial Unicode MS" panose="020B0604020202020204" pitchFamily="34" charset="-128"/>
              </a:rPr>
              <a:t>محمدفضائلی گاه(فاضلی)</a:t>
            </a:r>
            <a:endParaRPr lang="fa-IR" altLang="fa-IR" sz="5400" b="1" dirty="0">
              <a:latin typeface="Arial" panose="020B0604020202020204" pitchFamily="34" charset="0"/>
            </a:endParaRPr>
          </a:p>
          <a:p>
            <a:endParaRPr lang="fa-IR" b="1" dirty="0"/>
          </a:p>
        </p:txBody>
      </p:sp>
    </p:spTree>
    <p:extLst>
      <p:ext uri="{BB962C8B-B14F-4D97-AF65-F5344CB8AC3E}">
        <p14:creationId xmlns:p14="http://schemas.microsoft.com/office/powerpoint/2010/main" val="216723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124" y="116348"/>
            <a:ext cx="11578107" cy="923330"/>
          </a:xfrm>
          <a:prstGeom prst="rect">
            <a:avLst/>
          </a:prstGeom>
        </p:spPr>
        <p:txBody>
          <a:bodyPr wrap="square">
            <a:spAutoFit/>
          </a:bodyPr>
          <a:lstStyle/>
          <a:p>
            <a:pPr algn="justLow"/>
            <a:r>
              <a:rPr lang="fa-IR" dirty="0" smtClean="0"/>
              <a:t> ائتلاف </a:t>
            </a:r>
            <a:r>
              <a:rPr lang="fa-IR" dirty="0"/>
              <a:t>اصولگرایان </a:t>
            </a:r>
            <a:endParaRPr lang="fa-IR" dirty="0" smtClean="0"/>
          </a:p>
          <a:p>
            <a:pPr algn="justLow"/>
            <a:r>
              <a:rPr lang="fa-IR" dirty="0" smtClean="0"/>
              <a:t>اصولگرایان </a:t>
            </a:r>
            <a:r>
              <a:rPr lang="fa-IR" dirty="0"/>
              <a:t>در مشهد با حضورنمایندگان ۴ ضلع این جناح از جمله رهپویان و ایثارگران، ‌حامیان قالبیاف، جبهه پایداری و جبهه پیروان خط امام </a:t>
            </a:r>
            <a:r>
              <a:rPr lang="fa-IR" dirty="0" smtClean="0"/>
              <a:t> و رهبری برای تعیین لیست مورد نظر رایزنی کردند.</a:t>
            </a:r>
            <a:endParaRPr lang="fa-I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63" y="1493944"/>
            <a:ext cx="4514161" cy="32798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6743" y="1277770"/>
            <a:ext cx="2274473" cy="34915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660" y="1493945"/>
            <a:ext cx="1868066" cy="32753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26" y="1444891"/>
            <a:ext cx="2505825" cy="3324395"/>
          </a:xfrm>
          <a:prstGeom prst="rect">
            <a:avLst/>
          </a:prstGeom>
        </p:spPr>
      </p:pic>
      <p:sp>
        <p:nvSpPr>
          <p:cNvPr id="8" name="Rectangle 7"/>
          <p:cNvSpPr/>
          <p:nvPr/>
        </p:nvSpPr>
        <p:spPr>
          <a:xfrm>
            <a:off x="2576407" y="4702612"/>
            <a:ext cx="2149948" cy="646331"/>
          </a:xfrm>
          <a:prstGeom prst="rect">
            <a:avLst/>
          </a:prstGeom>
        </p:spPr>
        <p:txBody>
          <a:bodyPr wrap="none">
            <a:spAutoFit/>
          </a:bodyPr>
          <a:lstStyle/>
          <a:p>
            <a:pPr algn="ctr"/>
            <a:r>
              <a:rPr lang="fa-IR" dirty="0"/>
              <a:t>سید محسن بنی هاشمی </a:t>
            </a:r>
            <a:endParaRPr lang="fa-IR" dirty="0" smtClean="0"/>
          </a:p>
          <a:p>
            <a:pPr algn="ctr"/>
            <a:r>
              <a:rPr lang="fa-IR" dirty="0" smtClean="0"/>
              <a:t>دبیر </a:t>
            </a:r>
            <a:r>
              <a:rPr lang="fa-IR" dirty="0"/>
              <a:t>و نماینده جبهه پیروان</a:t>
            </a:r>
          </a:p>
        </p:txBody>
      </p:sp>
      <p:sp>
        <p:nvSpPr>
          <p:cNvPr id="9" name="Rectangle 8"/>
          <p:cNvSpPr/>
          <p:nvPr/>
        </p:nvSpPr>
        <p:spPr>
          <a:xfrm>
            <a:off x="337197" y="4777652"/>
            <a:ext cx="1984839" cy="584775"/>
          </a:xfrm>
          <a:prstGeom prst="rect">
            <a:avLst/>
          </a:prstGeom>
        </p:spPr>
        <p:txBody>
          <a:bodyPr wrap="none">
            <a:spAutoFit/>
          </a:bodyPr>
          <a:lstStyle/>
          <a:p>
            <a:pPr algn="ctr"/>
            <a:r>
              <a:rPr lang="fa-IR" sz="1600" b="1" dirty="0"/>
              <a:t>جواد آرین منش </a:t>
            </a:r>
            <a:endParaRPr lang="fa-IR" sz="1600" b="1" dirty="0" smtClean="0"/>
          </a:p>
          <a:p>
            <a:pPr algn="ctr"/>
            <a:r>
              <a:rPr lang="fa-IR" sz="1600" b="1" dirty="0" smtClean="0"/>
              <a:t>دبیر </a:t>
            </a:r>
            <a:r>
              <a:rPr lang="fa-IR" sz="1600" b="1" dirty="0"/>
              <a:t>و نماینده حزب موتلفه</a:t>
            </a:r>
          </a:p>
        </p:txBody>
      </p:sp>
      <p:sp>
        <p:nvSpPr>
          <p:cNvPr id="10" name="Rectangle 9"/>
          <p:cNvSpPr/>
          <p:nvPr/>
        </p:nvSpPr>
        <p:spPr>
          <a:xfrm>
            <a:off x="7004447" y="4769286"/>
            <a:ext cx="2519961" cy="584775"/>
          </a:xfrm>
          <a:prstGeom prst="rect">
            <a:avLst/>
          </a:prstGeom>
        </p:spPr>
        <p:txBody>
          <a:bodyPr wrap="square">
            <a:spAutoFit/>
          </a:bodyPr>
          <a:lstStyle/>
          <a:p>
            <a:pPr algn="ctr"/>
            <a:r>
              <a:rPr lang="fa-IR" sz="1600" b="1" dirty="0"/>
              <a:t>مجید فاطمی ارفع </a:t>
            </a:r>
          </a:p>
          <a:p>
            <a:pPr algn="ctr"/>
            <a:r>
              <a:rPr lang="fa-IR" sz="1600" b="1" dirty="0"/>
              <a:t>سخنگو و نماینده جبهه پایداری</a:t>
            </a:r>
          </a:p>
        </p:txBody>
      </p:sp>
      <p:sp>
        <p:nvSpPr>
          <p:cNvPr id="11" name="Rectangle 10"/>
          <p:cNvSpPr/>
          <p:nvPr/>
        </p:nvSpPr>
        <p:spPr>
          <a:xfrm>
            <a:off x="4695631" y="4740119"/>
            <a:ext cx="2392001" cy="584775"/>
          </a:xfrm>
          <a:prstGeom prst="rect">
            <a:avLst/>
          </a:prstGeom>
        </p:spPr>
        <p:txBody>
          <a:bodyPr wrap="none">
            <a:spAutoFit/>
          </a:bodyPr>
          <a:lstStyle/>
          <a:p>
            <a:pPr algn="ctr"/>
            <a:r>
              <a:rPr lang="fa-IR" sz="1600" b="1" dirty="0"/>
              <a:t>عفت شریعتی </a:t>
            </a:r>
            <a:endParaRPr lang="fa-IR" sz="1600" b="1" dirty="0" smtClean="0"/>
          </a:p>
          <a:p>
            <a:pPr algn="ctr"/>
            <a:r>
              <a:rPr lang="fa-IR" sz="1600" b="1" dirty="0" smtClean="0"/>
              <a:t>دبیر </a:t>
            </a:r>
            <a:r>
              <a:rPr lang="fa-IR" sz="1600" b="1" dirty="0"/>
              <a:t>و نماینده جامعه زینب (س) </a:t>
            </a:r>
          </a:p>
        </p:txBody>
      </p:sp>
      <p:sp>
        <p:nvSpPr>
          <p:cNvPr id="12" name="Rectangle 11"/>
          <p:cNvSpPr/>
          <p:nvPr/>
        </p:nvSpPr>
        <p:spPr>
          <a:xfrm>
            <a:off x="9524408" y="4777928"/>
            <a:ext cx="2058576" cy="646331"/>
          </a:xfrm>
          <a:prstGeom prst="rect">
            <a:avLst/>
          </a:prstGeom>
        </p:spPr>
        <p:txBody>
          <a:bodyPr wrap="none">
            <a:spAutoFit/>
          </a:bodyPr>
          <a:lstStyle/>
          <a:p>
            <a:pPr algn="ctr"/>
            <a:r>
              <a:rPr lang="fa-IR" dirty="0"/>
              <a:t>مصطفی رحیم زاده </a:t>
            </a:r>
            <a:endParaRPr lang="fa-IR" dirty="0" smtClean="0"/>
          </a:p>
          <a:p>
            <a:pPr algn="ctr"/>
            <a:r>
              <a:rPr lang="fa-IR" dirty="0" smtClean="0"/>
              <a:t>نماینده </a:t>
            </a:r>
            <a:r>
              <a:rPr lang="fa-IR" dirty="0"/>
              <a:t>جمعیت ایثارگران </a:t>
            </a:r>
          </a:p>
        </p:txBody>
      </p:sp>
      <p:pic>
        <p:nvPicPr>
          <p:cNvPr id="13" name="Picture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97461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760" cy="3657600"/>
          </a:xfrm>
          <a:prstGeom prst="rect">
            <a:avLst/>
          </a:prstGeom>
        </p:spPr>
      </p:pic>
      <p:sp>
        <p:nvSpPr>
          <p:cNvPr id="2" name="TextBox 1"/>
          <p:cNvSpPr txBox="1"/>
          <p:nvPr/>
        </p:nvSpPr>
        <p:spPr>
          <a:xfrm>
            <a:off x="5486400" y="4403558"/>
            <a:ext cx="3525253" cy="646331"/>
          </a:xfrm>
          <a:prstGeom prst="rect">
            <a:avLst/>
          </a:prstGeom>
          <a:noFill/>
        </p:spPr>
        <p:txBody>
          <a:bodyPr wrap="square" rtlCol="1">
            <a:spAutoFit/>
          </a:bodyPr>
          <a:lstStyle/>
          <a:p>
            <a:pPr algn="ctr"/>
            <a:r>
              <a:rPr lang="fa-IR" sz="3600" b="1" dirty="0" smtClean="0"/>
              <a:t>رای آوردگان</a:t>
            </a:r>
            <a:endParaRPr lang="fa-IR" sz="3600" b="1"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42344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627" y="157498"/>
            <a:ext cx="2557462" cy="8572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defRPr/>
            </a:pPr>
            <a:r>
              <a:rPr lang="fa-IR" b="1" dirty="0">
                <a:ea typeface="Calibri"/>
                <a:cs typeface="B Titr" panose="00000700000000000000" pitchFamily="2" charset="-78"/>
              </a:rPr>
              <a:t>جایگاه مجلس شورای اسلامی</a:t>
            </a:r>
          </a:p>
          <a:p>
            <a:pPr>
              <a:lnSpc>
                <a:spcPct val="115000"/>
              </a:lnSpc>
              <a:spcAft>
                <a:spcPts val="1000"/>
              </a:spcAft>
              <a:defRPr/>
            </a:pPr>
            <a:r>
              <a:rPr lang="fa-IR" b="1" dirty="0">
                <a:ea typeface="Calibri"/>
                <a:cs typeface="B Titr" panose="00000700000000000000" pitchFamily="2" charset="-78"/>
              </a:rPr>
              <a:t> در کلام امام راحل (ره)</a:t>
            </a:r>
            <a:endParaRPr lang="en-US" sz="1400" dirty="0">
              <a:ea typeface="Calibri"/>
              <a:cs typeface="B Titr" panose="00000700000000000000" pitchFamily="2" charset="-78"/>
            </a:endParaRPr>
          </a:p>
        </p:txBody>
      </p:sp>
      <p:sp>
        <p:nvSpPr>
          <p:cNvPr id="3" name="Rectangle 2"/>
          <p:cNvSpPr/>
          <p:nvPr/>
        </p:nvSpPr>
        <p:spPr>
          <a:xfrm>
            <a:off x="4776537" y="1324657"/>
            <a:ext cx="6721642" cy="11541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defRPr/>
            </a:pPr>
            <a:r>
              <a:rPr lang="fa-IR" sz="2000" b="1" dirty="0">
                <a:ea typeface="Calibri"/>
                <a:cs typeface="B Zar"/>
              </a:rPr>
              <a:t>مجلس بالاترین مقام است در این مملکت. مجلس اگر رای داد و شورای نگهبان هم آن رای را پذیرفت، هیچ کس حق ندارد یک کلمه راجع به این بگوید</a:t>
            </a:r>
            <a:r>
              <a:rPr lang="fa-IR" sz="1600" b="1" dirty="0">
                <a:ea typeface="Calibri"/>
                <a:cs typeface="B Zar"/>
              </a:rPr>
              <a:t>.(صحیفه نور ،ج14،ص 370)</a:t>
            </a:r>
            <a:endParaRPr lang="en-US" sz="1600" b="1" dirty="0">
              <a:ea typeface="Calibri"/>
              <a:cs typeface="Arial"/>
            </a:endParaRPr>
          </a:p>
        </p:txBody>
      </p:sp>
      <p:sp>
        <p:nvSpPr>
          <p:cNvPr id="9" name="Rectangle 8"/>
          <p:cNvSpPr/>
          <p:nvPr/>
        </p:nvSpPr>
        <p:spPr>
          <a:xfrm>
            <a:off x="4776537" y="2783120"/>
            <a:ext cx="6721642" cy="11541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Low">
              <a:lnSpc>
                <a:spcPct val="115000"/>
              </a:lnSpc>
              <a:spcAft>
                <a:spcPts val="1000"/>
              </a:spcAft>
              <a:defRPr/>
            </a:pPr>
            <a:r>
              <a:rPr lang="en-US" sz="2000" b="1" dirty="0">
                <a:latin typeface="B Zar"/>
                <a:ea typeface="Calibri"/>
                <a:cs typeface="B Zar" panose="00000400000000000000" pitchFamily="2" charset="-78"/>
              </a:rPr>
              <a:t> </a:t>
            </a:r>
            <a:r>
              <a:rPr lang="fa-IR" sz="2000" b="1" dirty="0">
                <a:latin typeface="B Zar"/>
                <a:ea typeface="Calibri"/>
                <a:cs typeface="B Zar" panose="00000400000000000000" pitchFamily="2" charset="-78"/>
              </a:rPr>
              <a:t>مجلس یک چیزی است که در راس همه اموری که در کشور است واقع است. یعنی مجلس خوب همه چیز را خوب می‌کند و مجلس بد همه چیز را بد می‌کند</a:t>
            </a:r>
            <a:r>
              <a:rPr lang="fa-IR" sz="1600" b="1" dirty="0">
                <a:latin typeface="B Zar"/>
                <a:ea typeface="Calibri"/>
                <a:cs typeface="B Zar" panose="00000400000000000000" pitchFamily="2" charset="-78"/>
              </a:rPr>
              <a:t>.(صحیفه نور ،ج18،ص 282)</a:t>
            </a:r>
            <a:endParaRPr lang="en-US" sz="1200" b="1" dirty="0">
              <a:ea typeface="Calibri"/>
              <a:cs typeface="B Zar" panose="00000400000000000000" pitchFamily="2" charset="-78"/>
            </a:endParaRPr>
          </a:p>
        </p:txBody>
      </p:sp>
      <p:sp>
        <p:nvSpPr>
          <p:cNvPr id="10" name="Rectangle 9"/>
          <p:cNvSpPr/>
          <p:nvPr/>
        </p:nvSpPr>
        <p:spPr>
          <a:xfrm>
            <a:off x="4776537" y="4510505"/>
            <a:ext cx="6721642" cy="22159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justLow" eaLnBrk="1" hangingPunct="1">
              <a:lnSpc>
                <a:spcPct val="115000"/>
              </a:lnSpc>
              <a:spcAft>
                <a:spcPts val="1000"/>
              </a:spcAft>
              <a:defRPr/>
            </a:pPr>
            <a:r>
              <a:rPr lang="fa-IR" altLang="en-US" sz="2400" b="1" dirty="0">
                <a:solidFill>
                  <a:srgbClr val="000000"/>
                </a:solidFill>
                <a:latin typeface="Calibri" panose="020F0502020204030204" pitchFamily="34" charset="0"/>
                <a:ea typeface="Calibri" panose="020F0502020204030204" pitchFamily="34" charset="0"/>
                <a:cs typeface="B Zar" panose="00000400000000000000" pitchFamily="2" charset="-78"/>
              </a:rPr>
              <a:t>اگر مجلس یک مجلس قوی ای بـاشد، بـرای خاطر این که پشتوانه اش همه ملت باشد، این مجلس می تواند با دنیا که در مقابل ایران واقـع شـده اسـت کارهایش را به شایستگی عمل بکند و این تابع این است که قوی باشد و قوتش هم تابع این اسـت که شـماها رأی بـدهید.</a:t>
            </a:r>
            <a:r>
              <a:rPr lang="fa-IR" altLang="en-US" b="1" dirty="0">
                <a:solidFill>
                  <a:srgbClr val="000000"/>
                </a:solidFill>
                <a:latin typeface="Calibri" panose="020F0502020204030204" pitchFamily="34" charset="0"/>
                <a:ea typeface="Calibri" panose="020F0502020204030204" pitchFamily="34" charset="0"/>
                <a:cs typeface="B Zar" panose="00000400000000000000" pitchFamily="2" charset="-78"/>
              </a:rPr>
              <a:t> (صحیفه نور ،ج18،ص 284)</a:t>
            </a:r>
            <a:endParaRPr lang="en-US" altLang="en-US" sz="1400" b="1" dirty="0">
              <a:solidFill>
                <a:srgbClr val="00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748"/>
            <a:ext cx="4557963" cy="6439027"/>
          </a:xfrm>
          <a:prstGeom prst="rect">
            <a:avLst/>
          </a:prstGeom>
        </p:spPr>
      </p:pic>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79" y="6726496"/>
            <a:ext cx="1543050" cy="600075"/>
          </a:xfrm>
          <a:prstGeom prst="rect">
            <a:avLst/>
          </a:prstGeom>
        </p:spPr>
      </p:pic>
    </p:spTree>
    <p:extLst>
      <p:ext uri="{BB962C8B-B14F-4D97-AF65-F5344CB8AC3E}">
        <p14:creationId xmlns:p14="http://schemas.microsoft.com/office/powerpoint/2010/main" val="2566672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912" y="152786"/>
            <a:ext cx="11951594" cy="4524315"/>
          </a:xfrm>
          <a:prstGeom prst="rect">
            <a:avLst/>
          </a:prstGeom>
        </p:spPr>
        <p:txBody>
          <a:bodyPr wrap="square">
            <a:spAutoFit/>
          </a:bodyPr>
          <a:lstStyle/>
          <a:p>
            <a:pPr algn="just"/>
            <a:r>
              <a:rPr lang="fa-IR" sz="2400" b="1" dirty="0" smtClean="0">
                <a:solidFill>
                  <a:srgbClr val="FF0000"/>
                </a:solidFill>
              </a:rPr>
              <a:t>کاندیداهای معرفی شده توسط ائتلاف اصول گرایان در استان </a:t>
            </a:r>
            <a:r>
              <a:rPr lang="fa-IR" sz="2400" b="1" dirty="0">
                <a:solidFill>
                  <a:srgbClr val="FF0000"/>
                </a:solidFill>
              </a:rPr>
              <a:t>خراسان رضوی</a:t>
            </a:r>
            <a:endParaRPr lang="fa-IR" sz="2400" dirty="0"/>
          </a:p>
          <a:p>
            <a:pPr algn="just"/>
            <a:r>
              <a:rPr lang="fa-IR" sz="2400" b="1" dirty="0" smtClean="0">
                <a:solidFill>
                  <a:srgbClr val="0000FF"/>
                </a:solidFill>
              </a:rPr>
              <a:t>حوره </a:t>
            </a:r>
            <a:r>
              <a:rPr lang="fa-IR" sz="2400" b="1" dirty="0">
                <a:solidFill>
                  <a:srgbClr val="0000FF"/>
                </a:solidFill>
              </a:rPr>
              <a:t>انتخابیه کاشمر:</a:t>
            </a:r>
            <a:r>
              <a:rPr lang="fa-IR" sz="2400" dirty="0"/>
              <a:t> اسماعیل‌نیا</a:t>
            </a:r>
            <a:r>
              <a:rPr lang="fa-IR" sz="2400" dirty="0" smtClean="0"/>
              <a:t>.                          </a:t>
            </a:r>
            <a:r>
              <a:rPr lang="fa-IR" sz="2400" b="1" dirty="0" smtClean="0">
                <a:solidFill>
                  <a:srgbClr val="0000FF"/>
                </a:solidFill>
              </a:rPr>
              <a:t>حوزه </a:t>
            </a:r>
            <a:r>
              <a:rPr lang="fa-IR" sz="2400" b="1" dirty="0">
                <a:solidFill>
                  <a:srgbClr val="0000FF"/>
                </a:solidFill>
              </a:rPr>
              <a:t>انتخابیه قوچان:</a:t>
            </a:r>
            <a:r>
              <a:rPr lang="fa-IR" sz="2400" dirty="0"/>
              <a:t> حجت‌الاسلام عباسعلی رستمی</a:t>
            </a:r>
            <a:r>
              <a:rPr lang="fa-IR" sz="2400" dirty="0" smtClean="0"/>
              <a:t>.</a:t>
            </a:r>
          </a:p>
          <a:p>
            <a:pPr algn="just"/>
            <a:endParaRPr lang="fa-IR" sz="2400" dirty="0"/>
          </a:p>
          <a:p>
            <a:pPr algn="just"/>
            <a:r>
              <a:rPr lang="fa-IR" sz="2400" b="1" dirty="0">
                <a:solidFill>
                  <a:srgbClr val="0000FF"/>
                </a:solidFill>
              </a:rPr>
              <a:t>حوزه انتخابیه چناران و بینالود:</a:t>
            </a:r>
            <a:r>
              <a:rPr lang="fa-IR" sz="2400" dirty="0"/>
              <a:t> محمد </a:t>
            </a:r>
            <a:r>
              <a:rPr lang="fa-IR" sz="2400" dirty="0" smtClean="0"/>
              <a:t>دهقان.             </a:t>
            </a:r>
            <a:r>
              <a:rPr lang="fa-IR" sz="2400" b="1" dirty="0" smtClean="0">
                <a:solidFill>
                  <a:srgbClr val="0000FF"/>
                </a:solidFill>
              </a:rPr>
              <a:t>حوزه </a:t>
            </a:r>
            <a:r>
              <a:rPr lang="fa-IR" sz="2400" b="1" dirty="0">
                <a:solidFill>
                  <a:srgbClr val="0000FF"/>
                </a:solidFill>
              </a:rPr>
              <a:t>انتخابیه سبزوار:</a:t>
            </a:r>
            <a:r>
              <a:rPr lang="fa-IR" sz="2400" dirty="0"/>
              <a:t> بروغنی و عنابستانی</a:t>
            </a:r>
            <a:r>
              <a:rPr lang="fa-IR" sz="2400" dirty="0" smtClean="0"/>
              <a:t>.</a:t>
            </a:r>
          </a:p>
          <a:p>
            <a:pPr algn="just"/>
            <a:endParaRPr lang="fa-IR" sz="2400" dirty="0"/>
          </a:p>
          <a:p>
            <a:pPr algn="just"/>
            <a:r>
              <a:rPr lang="fa-IR" sz="2400" b="1" dirty="0">
                <a:solidFill>
                  <a:srgbClr val="0000FF"/>
                </a:solidFill>
              </a:rPr>
              <a:t>حوزه انتخابیه گناباد:</a:t>
            </a:r>
            <a:r>
              <a:rPr lang="fa-IR" sz="2400" dirty="0"/>
              <a:t> محمد صفایی</a:t>
            </a:r>
            <a:r>
              <a:rPr lang="fa-IR" sz="2400" dirty="0" smtClean="0"/>
              <a:t>.                        </a:t>
            </a:r>
            <a:r>
              <a:rPr lang="fa-IR" sz="2400" b="1" dirty="0" smtClean="0">
                <a:solidFill>
                  <a:srgbClr val="0000FF"/>
                </a:solidFill>
              </a:rPr>
              <a:t>حوزه </a:t>
            </a:r>
            <a:r>
              <a:rPr lang="fa-IR" sz="2400" b="1" dirty="0">
                <a:solidFill>
                  <a:srgbClr val="0000FF"/>
                </a:solidFill>
              </a:rPr>
              <a:t>انتخابیه نیشابور:</a:t>
            </a:r>
            <a:r>
              <a:rPr lang="fa-IR" sz="2400" dirty="0"/>
              <a:t> حجت‌الاسلام سبحانی‌نیا و علی مروی</a:t>
            </a:r>
            <a:r>
              <a:rPr lang="fa-IR" sz="2400" dirty="0" smtClean="0"/>
              <a:t>.</a:t>
            </a:r>
          </a:p>
          <a:p>
            <a:pPr algn="just"/>
            <a:endParaRPr lang="fa-IR" sz="2400" dirty="0"/>
          </a:p>
          <a:p>
            <a:pPr algn="just"/>
            <a:r>
              <a:rPr lang="fa-IR" sz="2400" b="1" dirty="0">
                <a:solidFill>
                  <a:srgbClr val="0000FF"/>
                </a:solidFill>
              </a:rPr>
              <a:t>حوزه انتخابیه درگز: </a:t>
            </a:r>
            <a:r>
              <a:rPr lang="fa-IR" sz="2400" dirty="0" smtClean="0"/>
              <a:t>رزمیان.                               </a:t>
            </a:r>
            <a:r>
              <a:rPr lang="fa-IR" sz="2400" b="1" dirty="0" smtClean="0">
                <a:solidFill>
                  <a:srgbClr val="0000FF"/>
                </a:solidFill>
              </a:rPr>
              <a:t>حوزه </a:t>
            </a:r>
            <a:r>
              <a:rPr lang="fa-IR" sz="2400" b="1" dirty="0">
                <a:solidFill>
                  <a:srgbClr val="0000FF"/>
                </a:solidFill>
              </a:rPr>
              <a:t>انتخابیه فریمان و سرخس:</a:t>
            </a:r>
            <a:r>
              <a:rPr lang="fa-IR" sz="2400" dirty="0"/>
              <a:t> احسان قاضی‌زاده</a:t>
            </a:r>
            <a:r>
              <a:rPr lang="fa-IR" sz="2400" dirty="0" smtClean="0"/>
              <a:t>.</a:t>
            </a:r>
          </a:p>
          <a:p>
            <a:pPr algn="just"/>
            <a:endParaRPr lang="fa-IR" sz="2400" dirty="0"/>
          </a:p>
          <a:p>
            <a:pPr algn="just"/>
            <a:r>
              <a:rPr lang="fa-IR" sz="2400" b="1" dirty="0">
                <a:solidFill>
                  <a:srgbClr val="0000FF"/>
                </a:solidFill>
              </a:rPr>
              <a:t>حوزه انتخابیه تربت‌حیدریه:</a:t>
            </a:r>
            <a:r>
              <a:rPr lang="fa-IR" sz="2400" dirty="0"/>
              <a:t> ابوالقاسم </a:t>
            </a:r>
            <a:r>
              <a:rPr lang="fa-IR" sz="2400" dirty="0" smtClean="0"/>
              <a:t>خسروی.           </a:t>
            </a:r>
            <a:r>
              <a:rPr lang="fa-IR" sz="2400" b="1" dirty="0" smtClean="0">
                <a:solidFill>
                  <a:srgbClr val="0000FF"/>
                </a:solidFill>
              </a:rPr>
              <a:t>حوزه </a:t>
            </a:r>
            <a:r>
              <a:rPr lang="fa-IR" sz="2400" b="1" dirty="0">
                <a:solidFill>
                  <a:srgbClr val="0000FF"/>
                </a:solidFill>
              </a:rPr>
              <a:t>انتخابیه خواف و رشتخوار:</a:t>
            </a:r>
            <a:r>
              <a:rPr lang="fa-IR" sz="2400" dirty="0"/>
              <a:t> امیر </a:t>
            </a:r>
            <a:r>
              <a:rPr lang="fa-IR" sz="2400" dirty="0" smtClean="0"/>
              <a:t>کلالی</a:t>
            </a:r>
          </a:p>
          <a:p>
            <a:pPr algn="just"/>
            <a:endParaRPr lang="fa-IR" sz="2400" dirty="0">
              <a:effectLst/>
            </a:endParaRPr>
          </a:p>
          <a:p>
            <a:pPr algn="just"/>
            <a:r>
              <a:rPr lang="fa-IR" sz="2400" b="1" dirty="0">
                <a:solidFill>
                  <a:srgbClr val="0000FF"/>
                </a:solidFill>
              </a:rPr>
              <a:t>حوزه انتخابیه </a:t>
            </a:r>
            <a:r>
              <a:rPr lang="fa-IR" sz="2400" b="1" dirty="0" smtClean="0">
                <a:solidFill>
                  <a:srgbClr val="0000FF"/>
                </a:solidFill>
              </a:rPr>
              <a:t>کاشمر و بردسکن: </a:t>
            </a:r>
            <a:r>
              <a:rPr lang="fa-IR" sz="2400" dirty="0" smtClean="0"/>
              <a:t>محمد رضا اسماعیل نیا</a:t>
            </a:r>
            <a:endParaRPr lang="fa-IR" sz="2400" dirty="0">
              <a:effectLst/>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863138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39" y="90622"/>
            <a:ext cx="7550710" cy="6608655"/>
          </a:xfrm>
          <a:prstGeom prst="rect">
            <a:avLst/>
          </a:prstGeom>
        </p:spPr>
      </p:pic>
      <p:sp>
        <p:nvSpPr>
          <p:cNvPr id="5" name="Rectangle 4"/>
          <p:cNvSpPr/>
          <p:nvPr/>
        </p:nvSpPr>
        <p:spPr>
          <a:xfrm>
            <a:off x="7722507" y="809626"/>
            <a:ext cx="4469493" cy="2585323"/>
          </a:xfrm>
          <a:prstGeom prst="rect">
            <a:avLst/>
          </a:prstGeom>
          <a:noFill/>
        </p:spPr>
        <p:txBody>
          <a:bodyPr wrap="none" lIns="91440" tIns="45720" rIns="91440" bIns="45720">
            <a:spAutoFit/>
          </a:bodyPr>
          <a:lstStyle/>
          <a:p>
            <a:pPr algn="ctr"/>
            <a:r>
              <a:rPr lang="fa-IR" sz="5400" b="1" cap="none" spc="0" dirty="0" smtClean="0">
                <a:ln w="6600">
                  <a:solidFill>
                    <a:schemeClr val="accent2"/>
                  </a:solidFill>
                  <a:prstDash val="solid"/>
                </a:ln>
                <a:solidFill>
                  <a:srgbClr val="FFFFFF"/>
                </a:solidFill>
                <a:effectLst>
                  <a:outerShdw dist="38100" dir="2700000" algn="tl" rotWithShape="0">
                    <a:schemeClr val="accent2"/>
                  </a:outerShdw>
                </a:effectLst>
              </a:rPr>
              <a:t>لیست ائتلاف </a:t>
            </a:r>
          </a:p>
          <a:p>
            <a:pPr algn="ctr"/>
            <a:r>
              <a:rPr lang="fa-IR" sz="5400" b="1" dirty="0" smtClean="0">
                <a:ln w="6600">
                  <a:solidFill>
                    <a:schemeClr val="accent2"/>
                  </a:solidFill>
                  <a:prstDash val="solid"/>
                </a:ln>
                <a:solidFill>
                  <a:srgbClr val="FFFFFF"/>
                </a:solidFill>
                <a:effectLst>
                  <a:outerShdw dist="38100" dir="2700000" algn="tl" rotWithShape="0">
                    <a:schemeClr val="accent2"/>
                  </a:outerShdw>
                </a:effectLst>
              </a:rPr>
              <a:t>اصولگرایان</a:t>
            </a:r>
          </a:p>
          <a:p>
            <a:pPr algn="ctr"/>
            <a:r>
              <a:rPr lang="fa-IR" sz="5400" b="1" cap="none" spc="0" dirty="0" smtClean="0">
                <a:ln w="6600">
                  <a:solidFill>
                    <a:schemeClr val="accent2"/>
                  </a:solidFill>
                  <a:prstDash val="solid"/>
                </a:ln>
                <a:solidFill>
                  <a:srgbClr val="FFFFFF"/>
                </a:solidFill>
                <a:effectLst>
                  <a:outerShdw dist="38100" dir="2700000" algn="tl" rotWithShape="0">
                    <a:schemeClr val="accent2"/>
                  </a:outerShdw>
                </a:effectLst>
              </a:rPr>
              <a:t>در خراسان رضوی</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TextBox 1"/>
          <p:cNvSpPr txBox="1"/>
          <p:nvPr/>
        </p:nvSpPr>
        <p:spPr>
          <a:xfrm>
            <a:off x="1403799" y="2292439"/>
            <a:ext cx="875763"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1">
            <a:spAutoFit/>
          </a:bodyPr>
          <a:lstStyle/>
          <a:p>
            <a:r>
              <a:rPr lang="fa-IR" sz="1600" b="1" dirty="0" smtClean="0"/>
              <a:t>بروغنی</a:t>
            </a:r>
            <a:endParaRPr lang="fa-IR" sz="1600" b="1" dirty="0"/>
          </a:p>
        </p:txBody>
      </p:sp>
    </p:spTree>
    <p:extLst>
      <p:ext uri="{BB962C8B-B14F-4D97-AF65-F5344CB8AC3E}">
        <p14:creationId xmlns:p14="http://schemas.microsoft.com/office/powerpoint/2010/main" val="252260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6" y="-13460"/>
            <a:ext cx="10471475" cy="6871459"/>
          </a:xfrm>
          <a:prstGeom prst="rect">
            <a:avLst/>
          </a:prstGeom>
        </p:spPr>
      </p:pic>
    </p:spTree>
    <p:extLst>
      <p:ext uri="{BB962C8B-B14F-4D97-AF65-F5344CB8AC3E}">
        <p14:creationId xmlns:p14="http://schemas.microsoft.com/office/powerpoint/2010/main" val="234045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0617121"/>
              </p:ext>
            </p:extLst>
          </p:nvPr>
        </p:nvGraphicFramePr>
        <p:xfrm>
          <a:off x="1918952" y="81320"/>
          <a:ext cx="10148555" cy="6603426"/>
        </p:xfrm>
        <a:graphic>
          <a:graphicData uri="http://schemas.openxmlformats.org/drawingml/2006/table">
            <a:tbl>
              <a:tblPr>
                <a:tableStyleId>{5940675A-B579-460E-94D1-54222C63F5DA}</a:tableStyleId>
              </a:tblPr>
              <a:tblGrid>
                <a:gridCol w="2665927"/>
                <a:gridCol w="2305318"/>
                <a:gridCol w="1310618"/>
                <a:gridCol w="1164401"/>
                <a:gridCol w="2702291"/>
              </a:tblGrid>
              <a:tr h="101309">
                <a:tc gridSpan="5">
                  <a:txBody>
                    <a:bodyPr/>
                    <a:lstStyle/>
                    <a:p>
                      <a:pPr algn="ctr"/>
                      <a:r>
                        <a:rPr lang="fa-IR" sz="1800" b="1" dirty="0">
                          <a:effectLst/>
                        </a:rPr>
                        <a:t>خراسان رضوی</a:t>
                      </a:r>
                    </a:p>
                  </a:txBody>
                  <a:tcPr marL="6177" marR="6177" marT="6177" marB="6177" anchor="ct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190263">
                <a:tc>
                  <a:txBody>
                    <a:bodyPr/>
                    <a:lstStyle/>
                    <a:p>
                      <a:pPr algn="ctr"/>
                      <a:r>
                        <a:rPr lang="fa-IR" sz="1800" b="1" dirty="0" smtClean="0">
                          <a:effectLst/>
                        </a:rPr>
                        <a:t>ائتلاف اصولگرایان</a:t>
                      </a:r>
                      <a:endParaRPr lang="fa-IR" sz="1800" b="1" dirty="0">
                        <a:effectLst/>
                      </a:endParaRPr>
                    </a:p>
                  </a:txBody>
                  <a:tcPr marL="6177" marR="6177" marT="6177" marB="6177" anchor="ctr"/>
                </a:tc>
                <a:tc>
                  <a:txBody>
                    <a:bodyPr/>
                    <a:lstStyle/>
                    <a:p>
                      <a:pPr algn="ctr"/>
                      <a:r>
                        <a:rPr lang="fa-IR" sz="1800" b="1" dirty="0" smtClean="0">
                          <a:effectLst/>
                        </a:rPr>
                        <a:t>لیست امید(اصلاح طلبان)</a:t>
                      </a:r>
                      <a:endParaRPr lang="fa-IR" sz="1800" b="1" dirty="0">
                        <a:effectLst/>
                      </a:endParaRPr>
                    </a:p>
                  </a:txBody>
                  <a:tcPr marL="6177" marR="6177" marT="6177" marB="6177" anchor="ctr"/>
                </a:tc>
                <a:tc>
                  <a:txBody>
                    <a:bodyPr/>
                    <a:lstStyle/>
                    <a:p>
                      <a:pPr algn="ctr"/>
                      <a:r>
                        <a:rPr lang="fa-IR" sz="1800" b="1" dirty="0" smtClean="0">
                          <a:effectLst/>
                        </a:rPr>
                        <a:t>مستقل</a:t>
                      </a:r>
                      <a:endParaRPr lang="fa-IR" sz="1800" b="1" dirty="0">
                        <a:effectLst/>
                      </a:endParaRPr>
                    </a:p>
                  </a:txBody>
                  <a:tcPr marL="6177" marR="6177" marT="6177" marB="6177" anchor="ctr"/>
                </a:tc>
                <a:tc>
                  <a:txBody>
                    <a:bodyPr/>
                    <a:lstStyle/>
                    <a:p>
                      <a:pPr algn="ctr"/>
                      <a:r>
                        <a:rPr lang="fa-IR" sz="1800" b="1">
                          <a:effectLst/>
                        </a:rPr>
                        <a:t>نتیجه</a:t>
                      </a:r>
                    </a:p>
                  </a:txBody>
                  <a:tcPr marL="6177" marR="6177" marT="6177" marB="6177" anchor="ctr"/>
                </a:tc>
                <a:tc>
                  <a:txBody>
                    <a:bodyPr/>
                    <a:lstStyle/>
                    <a:p>
                      <a:pPr algn="ctr"/>
                      <a:r>
                        <a:rPr lang="fa-IR" sz="1800" b="1" dirty="0">
                          <a:effectLst/>
                        </a:rPr>
                        <a:t>حوزه انتخابیه</a:t>
                      </a:r>
                    </a:p>
                  </a:txBody>
                  <a:tcPr marL="6177" marR="6177" marT="6177" marB="6177" anchor="ctr"/>
                </a:tc>
              </a:tr>
              <a:tr h="190263">
                <a:tc>
                  <a:txBody>
                    <a:bodyPr/>
                    <a:lstStyle/>
                    <a:p>
                      <a:pPr algn="ctr"/>
                      <a:r>
                        <a:rPr lang="fa-IR" sz="1800" b="1">
                          <a:effectLst/>
                        </a:rPr>
                        <a:t>محمد دهقان</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dirty="0">
                          <a:effectLst/>
                        </a:rPr>
                        <a:t>چناران و طرقبه</a:t>
                      </a:r>
                    </a:p>
                  </a:txBody>
                  <a:tcPr marL="6177" marR="6177" marT="6177" marB="6177" anchor="ctr"/>
                </a:tc>
              </a:tr>
              <a:tr h="279217">
                <a:tc>
                  <a:txBody>
                    <a:bodyPr/>
                    <a:lstStyle/>
                    <a:p>
                      <a:pPr algn="ctr"/>
                      <a:r>
                        <a:rPr lang="fa-IR" sz="1800" b="1">
                          <a:effectLst/>
                        </a:rPr>
                        <a:t>امیرحسین قاضی‌زاده هاشمی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rowSpan="5">
                  <a:txBody>
                    <a:bodyPr/>
                    <a:lstStyle/>
                    <a:p>
                      <a:pPr algn="ctr"/>
                      <a:r>
                        <a:rPr lang="fa-IR" sz="1800" b="1" dirty="0">
                          <a:effectLst/>
                        </a:rPr>
                        <a:t>مشهد و کلات</a:t>
                      </a:r>
                    </a:p>
                  </a:txBody>
                  <a:tcPr marL="6177" marR="6177" marT="6177" marB="6177" anchor="ctr"/>
                </a:tc>
              </a:tr>
              <a:tr h="279217">
                <a:tc>
                  <a:txBody>
                    <a:bodyPr/>
                    <a:lstStyle/>
                    <a:p>
                      <a:pPr algn="ctr"/>
                      <a:r>
                        <a:rPr lang="fa-IR" sz="1800" b="1">
                          <a:effectLst/>
                        </a:rPr>
                        <a:t>حسین حسین‌زاده بحرینی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vMerge="1">
                  <a:txBody>
                    <a:bodyPr/>
                    <a:lstStyle/>
                    <a:p>
                      <a:pPr rtl="1"/>
                      <a:endParaRPr lang="fa-IR" sz="1600"/>
                    </a:p>
                  </a:txBody>
                  <a:tcPr/>
                </a:tc>
              </a:tr>
              <a:tr h="190263">
                <a:tc>
                  <a:txBody>
                    <a:bodyPr/>
                    <a:lstStyle/>
                    <a:p>
                      <a:pPr algn="ctr"/>
                      <a:r>
                        <a:rPr lang="fa-IR" sz="1800" b="1">
                          <a:effectLst/>
                        </a:rPr>
                        <a:t>نصرالله پژمانفر</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marL="19050" marR="19050" marT="19050" marB="19050" anchor="ctr"/>
                </a:tc>
                <a:tc vMerge="1">
                  <a:txBody>
                    <a:bodyPr/>
                    <a:lstStyle/>
                    <a:p>
                      <a:pPr rtl="1"/>
                      <a:endParaRPr lang="fa-IR" sz="1600"/>
                    </a:p>
                  </a:txBody>
                  <a:tcPr/>
                </a:tc>
              </a:tr>
              <a:tr h="190263">
                <a:tc>
                  <a:txBody>
                    <a:bodyPr/>
                    <a:lstStyle/>
                    <a:p>
                      <a:pPr algn="ctr"/>
                      <a:r>
                        <a:rPr lang="fa-IR" sz="1800" b="1">
                          <a:effectLst/>
                        </a:rPr>
                        <a:t>جواد کریمی قدوسی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vMerge="1">
                  <a:txBody>
                    <a:bodyPr/>
                    <a:lstStyle/>
                    <a:p>
                      <a:pPr rtl="1"/>
                      <a:endParaRPr lang="fa-IR" sz="1600"/>
                    </a:p>
                  </a:txBody>
                  <a:tcPr/>
                </a:tc>
              </a:tr>
              <a:tr h="190263">
                <a:tc>
                  <a:txBody>
                    <a:bodyPr/>
                    <a:lstStyle/>
                    <a:p>
                      <a:pPr algn="ctr"/>
                      <a:r>
                        <a:rPr lang="fa-IR" sz="1800" b="1" dirty="0">
                          <a:effectLst/>
                        </a:rPr>
                        <a:t>رضا شیران خراسانی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vMerge="1">
                  <a:txBody>
                    <a:bodyPr/>
                    <a:lstStyle/>
                    <a:p>
                      <a:pPr rtl="1"/>
                      <a:endParaRPr lang="fa-IR" sz="1600"/>
                    </a:p>
                  </a:txBody>
                  <a:tcPr/>
                </a:tc>
              </a:tr>
              <a:tr h="0">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800" b="1" dirty="0" smtClean="0">
                          <a:effectLst/>
                        </a:rPr>
                        <a:t>حمید بنایی</a:t>
                      </a: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dirty="0">
                          <a:effectLst/>
                        </a:rPr>
                        <a:t>گناباد</a:t>
                      </a:r>
                    </a:p>
                  </a:txBody>
                  <a:tcPr marL="6177" marR="6177" marT="6177" marB="6177" anchor="ctr"/>
                </a:tc>
              </a:tr>
              <a:tr h="190263">
                <a:tc>
                  <a:txBody>
                    <a:bodyPr/>
                    <a:lstStyle/>
                    <a:p>
                      <a:pPr algn="ctr"/>
                      <a:endParaRPr lang="fa-IR" sz="1800" b="1" dirty="0">
                        <a:solidFill>
                          <a:srgbClr val="FF0000"/>
                        </a:solidFill>
                        <a:effectLst/>
                      </a:endParaRPr>
                    </a:p>
                  </a:txBody>
                  <a:tcPr marL="6177" marR="6177" marT="6177" marB="6177"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1" dirty="0" smtClean="0">
                          <a:solidFill>
                            <a:schemeClr val="tx1"/>
                          </a:solidFill>
                          <a:effectLst/>
                        </a:rPr>
                        <a:t>سعید باستانی</a:t>
                      </a:r>
                      <a:r>
                        <a:rPr lang="fa-IR" sz="1800" b="1" dirty="0" smtClean="0">
                          <a:solidFill>
                            <a:srgbClr val="FF0000"/>
                          </a:solidFill>
                          <a:effectLst/>
                        </a:rPr>
                        <a:t>(رای آورد)</a:t>
                      </a:r>
                      <a:endParaRPr lang="fa-IR" sz="1800" b="1" dirty="0">
                        <a:solidFill>
                          <a:srgbClr val="FF0000"/>
                        </a:solidFill>
                        <a:effectLst/>
                      </a:endParaRPr>
                    </a:p>
                  </a:txBody>
                  <a:tcPr marL="6177" marR="6177" marT="6177" marB="6177" anchor="ctr"/>
                </a:tc>
                <a:tc>
                  <a:txBody>
                    <a:bodyPr/>
                    <a:lstStyle/>
                    <a:p>
                      <a:pPr algn="ctr"/>
                      <a:endParaRPr lang="fa-IR" sz="1800" b="1" dirty="0">
                        <a:solidFill>
                          <a:srgbClr val="FF0000"/>
                        </a:solidFill>
                        <a:effectLst/>
                      </a:endParaRPr>
                    </a:p>
                  </a:txBody>
                  <a:tcPr marL="6177" marR="6177" marT="6177" marB="6177" anchor="ctr"/>
                </a:tc>
                <a:tc>
                  <a:txBody>
                    <a:bodyPr/>
                    <a:lstStyle/>
                    <a:p>
                      <a:pPr algn="ctr"/>
                      <a:r>
                        <a:rPr lang="fa-IR" sz="1800" b="1" dirty="0" smtClean="0">
                          <a:solidFill>
                            <a:srgbClr val="FF0000"/>
                          </a:solidFill>
                          <a:effectLst/>
                        </a:rPr>
                        <a:t>(</a:t>
                      </a:r>
                      <a:r>
                        <a:rPr lang="fa-IR" sz="1800" b="1" dirty="0">
                          <a:solidFill>
                            <a:srgbClr val="FF0000"/>
                          </a:solidFill>
                          <a:effectLst/>
                        </a:rPr>
                        <a:t>دوردوم)</a:t>
                      </a:r>
                    </a:p>
                  </a:txBody>
                  <a:tcPr marL="6177" marR="6177" marT="6177" marB="6177" anchor="ctr"/>
                </a:tc>
                <a:tc rowSpan="2">
                  <a:txBody>
                    <a:bodyPr/>
                    <a:lstStyle/>
                    <a:p>
                      <a:pPr algn="ctr"/>
                      <a:r>
                        <a:rPr lang="fa-IR" sz="1800" b="1" dirty="0">
                          <a:effectLst/>
                        </a:rPr>
                        <a:t>تربت حیدریه</a:t>
                      </a:r>
                    </a:p>
                  </a:txBody>
                  <a:tcPr marL="6177" marR="6177" marT="6177" marB="6177" anchor="ctr"/>
                </a:tc>
              </a:tr>
              <a:tr h="190263">
                <a:tc>
                  <a:txBody>
                    <a:bodyPr/>
                    <a:lstStyle/>
                    <a:p>
                      <a:pPr algn="ctr"/>
                      <a:r>
                        <a:rPr lang="fa-IR" sz="1800" b="1">
                          <a:solidFill>
                            <a:srgbClr val="FF0000"/>
                          </a:solidFill>
                          <a:effectLst/>
                        </a:rPr>
                        <a:t>ابوالقاسم خسروی</a:t>
                      </a:r>
                    </a:p>
                  </a:txBody>
                  <a:tcPr marL="6177" marR="6177" marT="6177" marB="6177" anchor="ctr"/>
                </a:tc>
                <a:tc>
                  <a:txBody>
                    <a:bodyPr/>
                    <a:lstStyle/>
                    <a:p>
                      <a:pPr algn="ctr"/>
                      <a:endParaRPr lang="fa-IR" sz="1800" b="1" dirty="0">
                        <a:solidFill>
                          <a:srgbClr val="FF0000"/>
                        </a:solidFill>
                        <a:effectLst/>
                      </a:endParaRPr>
                    </a:p>
                  </a:txBody>
                  <a:tcPr marL="6177" marR="6177" marT="6177" marB="6177" anchor="ctr"/>
                </a:tc>
                <a:tc>
                  <a:txBody>
                    <a:bodyPr/>
                    <a:lstStyle/>
                    <a:p>
                      <a:pPr algn="ctr"/>
                      <a:endParaRPr lang="fa-IR" sz="1800" b="1" dirty="0">
                        <a:solidFill>
                          <a:srgbClr val="FF0000"/>
                        </a:solidFill>
                        <a:effectLst/>
                      </a:endParaRPr>
                    </a:p>
                  </a:txBody>
                  <a:tcPr marL="6177" marR="6177" marT="6177" marB="6177" anchor="ctr"/>
                </a:tc>
                <a:tc>
                  <a:txBody>
                    <a:bodyPr/>
                    <a:lstStyle/>
                    <a:p>
                      <a:pPr algn="ctr"/>
                      <a:r>
                        <a:rPr lang="fa-IR" sz="1800" b="1" dirty="0" smtClean="0">
                          <a:solidFill>
                            <a:srgbClr val="FF0000"/>
                          </a:solidFill>
                          <a:effectLst/>
                        </a:rPr>
                        <a:t>(</a:t>
                      </a:r>
                      <a:r>
                        <a:rPr lang="fa-IR" sz="1800" b="1" dirty="0">
                          <a:solidFill>
                            <a:srgbClr val="FF0000"/>
                          </a:solidFill>
                          <a:effectLst/>
                        </a:rPr>
                        <a:t>دوردوم)</a:t>
                      </a:r>
                    </a:p>
                  </a:txBody>
                  <a:tcPr marL="6177" marR="6177" marT="6177" marB="6177" anchor="ctr"/>
                </a:tc>
                <a:tc vMerge="1">
                  <a:txBody>
                    <a:bodyPr/>
                    <a:lstStyle/>
                    <a:p>
                      <a:pPr rtl="1"/>
                      <a:endParaRPr lang="fa-IR" sz="1600"/>
                    </a:p>
                  </a:txBody>
                  <a:tcPr/>
                </a:tc>
              </a:tr>
              <a:tr h="190263">
                <a:tc>
                  <a:txBody>
                    <a:bodyPr/>
                    <a:lstStyle/>
                    <a:p>
                      <a:endParaRPr lang="fa-IR"/>
                    </a:p>
                  </a:txBody>
                  <a:tcPr marL="6177" marR="6177" marT="6177" marB="6177" anchor="ctr"/>
                </a:tc>
                <a:tc>
                  <a:txBody>
                    <a:bodyPr/>
                    <a:lstStyle/>
                    <a:p>
                      <a:pPr algn="ctr"/>
                      <a:r>
                        <a:rPr lang="fa-IR" sz="1800" b="1" dirty="0">
                          <a:effectLst/>
                        </a:rPr>
                        <a:t>عبدالله حاتمیان</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dirty="0">
                          <a:effectLst/>
                        </a:rPr>
                        <a:t>درگز</a:t>
                      </a:r>
                    </a:p>
                  </a:txBody>
                  <a:tcPr marL="6177" marR="6177" marT="6177" marB="6177" anchor="ctr"/>
                </a:tc>
              </a:tr>
              <a:tr h="279217">
                <a:tc>
                  <a:txBody>
                    <a:bodyPr/>
                    <a:lstStyle/>
                    <a:p>
                      <a:endParaRPr lang="fa-IR"/>
                    </a:p>
                  </a:txBody>
                  <a:tcPr marL="6177" marR="6177" marT="6177" marB="6177" anchor="ctr"/>
                </a:tc>
                <a:tc>
                  <a:txBody>
                    <a:bodyPr/>
                    <a:lstStyle/>
                    <a:p>
                      <a:pPr algn="ctr"/>
                      <a:r>
                        <a:rPr lang="fa-IR" sz="1800" b="1" dirty="0">
                          <a:effectLst/>
                        </a:rPr>
                        <a:t>بهروز بنیادی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dirty="0">
                          <a:effectLst/>
                        </a:rPr>
                        <a:t>کاشمر، بردسکن و خلیل آباد</a:t>
                      </a:r>
                    </a:p>
                  </a:txBody>
                  <a:tcPr marL="6177" marR="6177" marT="6177" marB="6177" anchor="ctr"/>
                </a:tc>
              </a:tr>
              <a:tr h="190263">
                <a:tc>
                  <a:txBody>
                    <a:bodyPr/>
                    <a:lstStyle/>
                    <a:p>
                      <a:endParaRPr lang="fa-IR" dirty="0"/>
                    </a:p>
                  </a:txBody>
                  <a:tcPr marL="6177" marR="6177" marT="6177" marB="6177" anchor="ctr"/>
                </a:tc>
                <a:tc>
                  <a:txBody>
                    <a:bodyPr/>
                    <a:lstStyle/>
                    <a:p>
                      <a:pPr algn="ctr"/>
                      <a:r>
                        <a:rPr lang="fa-IR" sz="1800" b="1" dirty="0">
                          <a:effectLst/>
                        </a:rPr>
                        <a:t>حمید گرمابی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rowSpan="2">
                  <a:txBody>
                    <a:bodyPr/>
                    <a:lstStyle/>
                    <a:p>
                      <a:pPr algn="ctr"/>
                      <a:r>
                        <a:rPr lang="fa-IR" sz="1800" b="1" dirty="0">
                          <a:effectLst/>
                        </a:rPr>
                        <a:t>نیشابور</a:t>
                      </a:r>
                    </a:p>
                  </a:txBody>
                  <a:tcPr marL="6177" marR="6177" marT="6177" marB="6177" anchor="ctr"/>
                </a:tc>
              </a:tr>
              <a:tr h="190263">
                <a:tc>
                  <a:txBody>
                    <a:bodyPr/>
                    <a:lstStyle/>
                    <a:p>
                      <a:pPr algn="ctr"/>
                      <a:r>
                        <a:rPr lang="fa-IR" sz="1800" b="1">
                          <a:effectLst/>
                        </a:rPr>
                        <a:t>هاجر چنارانی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marL="19050" marR="19050" marT="19050" marB="19050" anchor="ctr"/>
                </a:tc>
                <a:tc vMerge="1">
                  <a:txBody>
                    <a:bodyPr/>
                    <a:lstStyle/>
                    <a:p>
                      <a:pPr rtl="1"/>
                      <a:endParaRPr lang="fa-IR" sz="1600"/>
                    </a:p>
                  </a:txBody>
                  <a:tcPr/>
                </a:tc>
              </a:tr>
              <a:tr h="279217">
                <a:tc>
                  <a:txBody>
                    <a:bodyPr/>
                    <a:lstStyle/>
                    <a:p>
                      <a:pPr algn="ctr"/>
                      <a:endParaRPr lang="fa-IR" sz="1800" b="1" dirty="0">
                        <a:effectLst/>
                      </a:endParaRPr>
                    </a:p>
                  </a:txBody>
                  <a:tcPr marL="6177" marR="6177" marT="6177" marB="6177"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800" b="1" dirty="0" smtClean="0">
                          <a:effectLst/>
                        </a:rPr>
                        <a:t>محمود نگهبان سلامی</a:t>
                      </a: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a:effectLst/>
                        </a:rPr>
                        <a:t>خواف و رشتخوار</a:t>
                      </a:r>
                    </a:p>
                  </a:txBody>
                  <a:tcPr marL="6177" marR="6177" marT="6177" marB="6177" anchor="ctr"/>
                </a:tc>
              </a:tr>
              <a:tr h="279217">
                <a:tc>
                  <a:txBody>
                    <a:bodyPr/>
                    <a:lstStyle/>
                    <a:p>
                      <a:pPr algn="ctr"/>
                      <a:r>
                        <a:rPr lang="fa-IR" sz="1800" b="1">
                          <a:effectLst/>
                        </a:rPr>
                        <a:t>سیداحسان قاضی‌زاده‌هاشمی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a:txBody>
                    <a:bodyPr/>
                    <a:lstStyle/>
                    <a:p>
                      <a:pPr algn="ctr"/>
                      <a:r>
                        <a:rPr lang="fa-IR" sz="1800" b="1" dirty="0">
                          <a:effectLst/>
                        </a:rPr>
                        <a:t>فریمان و سرخس</a:t>
                      </a:r>
                    </a:p>
                  </a:txBody>
                  <a:tcPr marL="6177" marR="6177" marT="6177" marB="6177" anchor="ctr"/>
                </a:tc>
              </a:tr>
              <a:tr h="190263">
                <a:tc>
                  <a:txBody>
                    <a:bodyPr/>
                    <a:lstStyle/>
                    <a:p>
                      <a:pPr algn="ctr"/>
                      <a:r>
                        <a:rPr lang="fa-IR" sz="1800" b="1">
                          <a:effectLst/>
                        </a:rPr>
                        <a:t>حسین مقصودی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anchor="ctr"/>
                </a:tc>
                <a:tc rowSpan="2">
                  <a:txBody>
                    <a:bodyPr/>
                    <a:lstStyle/>
                    <a:p>
                      <a:pPr algn="ctr"/>
                      <a:r>
                        <a:rPr lang="fa-IR" sz="1800" b="1" dirty="0">
                          <a:effectLst/>
                        </a:rPr>
                        <a:t>سبزوار، جغتای، جوین و خوشاب</a:t>
                      </a:r>
                    </a:p>
                  </a:txBody>
                  <a:tcPr marL="6177" marR="6177" marT="6177" marB="6177" anchor="ctr"/>
                </a:tc>
              </a:tr>
              <a:tr h="190263">
                <a:tc>
                  <a:txBody>
                    <a:bodyPr/>
                    <a:lstStyle/>
                    <a:p>
                      <a:endParaRPr lang="fa-IR"/>
                    </a:p>
                  </a:txBody>
                  <a:tcPr marL="6177" marR="6177" marT="6177" marB="6177" anchor="ctr"/>
                </a:tc>
                <a:tc>
                  <a:txBody>
                    <a:bodyPr/>
                    <a:lstStyle/>
                    <a:p>
                      <a:pPr algn="ctr"/>
                      <a:r>
                        <a:rPr lang="fa-IR" sz="1800" b="1" dirty="0">
                          <a:effectLst/>
                        </a:rPr>
                        <a:t>رمضانعلی سبحانی‌فر</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600" b="1" dirty="0" smtClean="0">
                          <a:effectLst/>
                        </a:rPr>
                        <a:t>راه یافته</a:t>
                      </a:r>
                      <a:endParaRPr lang="fa-IR" sz="1600" b="1" dirty="0">
                        <a:effectLst/>
                      </a:endParaRPr>
                    </a:p>
                  </a:txBody>
                  <a:tcPr marL="19050" marR="19050" marT="19050" marB="19050" anchor="ctr"/>
                </a:tc>
                <a:tc vMerge="1">
                  <a:txBody>
                    <a:bodyPr/>
                    <a:lstStyle/>
                    <a:p>
                      <a:pPr rtl="1"/>
                      <a:endParaRPr lang="fa-IR" sz="1600"/>
                    </a:p>
                  </a:txBody>
                  <a:tcPr/>
                </a:tc>
              </a:tr>
              <a:tr h="190263">
                <a:tc>
                  <a:txBody>
                    <a:bodyPr/>
                    <a:lstStyle/>
                    <a:p>
                      <a:endParaRPr lang="fa-IR"/>
                    </a:p>
                  </a:txBody>
                  <a:tcPr marL="6177" marR="6177" marT="6177" marB="6177" anchor="ctr"/>
                </a:tc>
                <a:tc>
                  <a:txBody>
                    <a:bodyPr/>
                    <a:lstStyle/>
                    <a:p>
                      <a:pPr algn="ctr"/>
                      <a:r>
                        <a:rPr lang="fa-IR" sz="1800" b="1" dirty="0">
                          <a:effectLst/>
                        </a:rPr>
                        <a:t>هادی‌شوشتری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800" b="1" dirty="0" smtClean="0">
                          <a:effectLst/>
                        </a:rPr>
                        <a:t>راه یافته</a:t>
                      </a:r>
                      <a:endParaRPr lang="fa-IR" sz="1800" b="1" dirty="0">
                        <a:effectLst/>
                      </a:endParaRPr>
                    </a:p>
                  </a:txBody>
                  <a:tcPr marL="6177" marR="6177" marT="6177" marB="6177" anchor="ctr"/>
                </a:tc>
                <a:tc>
                  <a:txBody>
                    <a:bodyPr/>
                    <a:lstStyle/>
                    <a:p>
                      <a:pPr algn="ctr"/>
                      <a:r>
                        <a:rPr lang="fa-IR" sz="1800" b="1" dirty="0">
                          <a:effectLst/>
                        </a:rPr>
                        <a:t>قوچان و فاروج</a:t>
                      </a:r>
                    </a:p>
                  </a:txBody>
                  <a:tcPr marL="6177" marR="6177" marT="6177" marB="6177" anchor="ctr"/>
                </a:tc>
              </a:tr>
              <a:tr h="279217">
                <a:tc>
                  <a:txBody>
                    <a:bodyPr/>
                    <a:lstStyle/>
                    <a:p>
                      <a:endParaRPr lang="fa-IR" dirty="0"/>
                    </a:p>
                  </a:txBody>
                  <a:tcPr marL="6177" marR="6177" marT="6177" marB="6177" anchor="ctr"/>
                </a:tc>
                <a:tc>
                  <a:txBody>
                    <a:bodyPr/>
                    <a:lstStyle/>
                    <a:p>
                      <a:pPr algn="ctr"/>
                      <a:r>
                        <a:rPr lang="fa-IR" sz="1800" b="1" dirty="0">
                          <a:effectLst/>
                        </a:rPr>
                        <a:t>جلیل رحیمی جهان آبادی</a:t>
                      </a:r>
                    </a:p>
                  </a:txBody>
                  <a:tcPr marL="6177" marR="6177" marT="6177" marB="6177" anchor="ctr"/>
                </a:tc>
                <a:tc>
                  <a:txBody>
                    <a:bodyPr/>
                    <a:lstStyle/>
                    <a:p>
                      <a:pPr algn="ctr"/>
                      <a:endParaRPr lang="fa-IR" sz="1800" b="1" dirty="0">
                        <a:effectLst/>
                      </a:endParaRPr>
                    </a:p>
                  </a:txBody>
                  <a:tcPr marL="6177" marR="6177" marT="6177" marB="6177" anchor="ctr"/>
                </a:tc>
                <a:tc>
                  <a:txBody>
                    <a:bodyPr/>
                    <a:lstStyle/>
                    <a:p>
                      <a:pPr algn="ctr"/>
                      <a:r>
                        <a:rPr lang="fa-IR" sz="1800" b="1" dirty="0" smtClean="0">
                          <a:effectLst/>
                        </a:rPr>
                        <a:t>راه یافته</a:t>
                      </a:r>
                      <a:endParaRPr lang="fa-IR" sz="1800" b="1" dirty="0">
                        <a:effectLst/>
                      </a:endParaRPr>
                    </a:p>
                  </a:txBody>
                  <a:tcPr marL="6177" marR="6177" marT="6177" marB="6177" anchor="ctr"/>
                </a:tc>
                <a:tc>
                  <a:txBody>
                    <a:bodyPr/>
                    <a:lstStyle/>
                    <a:p>
                      <a:pPr algn="ctr"/>
                      <a:r>
                        <a:rPr lang="fa-IR" sz="1800" b="1" dirty="0">
                          <a:effectLst/>
                        </a:rPr>
                        <a:t>تربت جام و تایباد</a:t>
                      </a:r>
                    </a:p>
                  </a:txBody>
                  <a:tcPr marL="6177" marR="6177" marT="6177" marB="6177" anchor="ctr"/>
                </a:tc>
              </a:tr>
            </a:tbl>
          </a:graphicData>
        </a:graphic>
      </p:graphicFrame>
      <p:sp>
        <p:nvSpPr>
          <p:cNvPr id="3" name="TextBox 2"/>
          <p:cNvSpPr txBox="1"/>
          <p:nvPr/>
        </p:nvSpPr>
        <p:spPr>
          <a:xfrm>
            <a:off x="38638" y="437882"/>
            <a:ext cx="1738646" cy="400110"/>
          </a:xfrm>
          <a:prstGeom prst="rect">
            <a:avLst/>
          </a:prstGeom>
          <a:noFill/>
        </p:spPr>
        <p:txBody>
          <a:bodyPr wrap="square" rtlCol="1">
            <a:spAutoFit/>
          </a:bodyPr>
          <a:lstStyle/>
          <a:p>
            <a:pPr algn="ctr"/>
            <a:r>
              <a:rPr lang="fa-IR" sz="2000" b="1" dirty="0" smtClean="0"/>
              <a:t>18 نفر راه یافته</a:t>
            </a:r>
          </a:p>
        </p:txBody>
      </p:sp>
      <p:sp>
        <p:nvSpPr>
          <p:cNvPr id="4" name="TextBox 3"/>
          <p:cNvSpPr txBox="1"/>
          <p:nvPr/>
        </p:nvSpPr>
        <p:spPr>
          <a:xfrm>
            <a:off x="38638" y="1285741"/>
            <a:ext cx="1738646" cy="400110"/>
          </a:xfrm>
          <a:prstGeom prst="rect">
            <a:avLst/>
          </a:prstGeom>
          <a:noFill/>
        </p:spPr>
        <p:txBody>
          <a:bodyPr wrap="square" rtlCol="1">
            <a:spAutoFit/>
          </a:bodyPr>
          <a:lstStyle/>
          <a:p>
            <a:r>
              <a:rPr lang="fa-IR" sz="2000" b="1" dirty="0" smtClean="0"/>
              <a:t>9 نفر اصولگرا</a:t>
            </a:r>
            <a:endParaRPr lang="fa-IR" sz="2000" b="1" dirty="0"/>
          </a:p>
        </p:txBody>
      </p:sp>
      <p:sp>
        <p:nvSpPr>
          <p:cNvPr id="5" name="TextBox 4"/>
          <p:cNvSpPr txBox="1"/>
          <p:nvPr/>
        </p:nvSpPr>
        <p:spPr>
          <a:xfrm>
            <a:off x="38638" y="1625769"/>
            <a:ext cx="1738646" cy="400110"/>
          </a:xfrm>
          <a:prstGeom prst="rect">
            <a:avLst/>
          </a:prstGeom>
          <a:noFill/>
        </p:spPr>
        <p:txBody>
          <a:bodyPr wrap="square" rtlCol="1">
            <a:spAutoFit/>
          </a:bodyPr>
          <a:lstStyle/>
          <a:p>
            <a:r>
              <a:rPr lang="fa-IR" sz="2000" b="1" dirty="0" smtClean="0"/>
              <a:t>8 نفر اصلاح طلب</a:t>
            </a:r>
            <a:endParaRPr lang="fa-IR" sz="2000" b="1" dirty="0"/>
          </a:p>
        </p:txBody>
      </p:sp>
      <p:sp>
        <p:nvSpPr>
          <p:cNvPr id="6" name="TextBox 5"/>
          <p:cNvSpPr txBox="1"/>
          <p:nvPr/>
        </p:nvSpPr>
        <p:spPr>
          <a:xfrm>
            <a:off x="0" y="2025879"/>
            <a:ext cx="1738646" cy="400110"/>
          </a:xfrm>
          <a:prstGeom prst="rect">
            <a:avLst/>
          </a:prstGeom>
          <a:noFill/>
        </p:spPr>
        <p:txBody>
          <a:bodyPr wrap="square" rtlCol="1">
            <a:spAutoFit/>
          </a:bodyPr>
          <a:lstStyle/>
          <a:p>
            <a:r>
              <a:rPr lang="fa-IR" sz="2000" b="1" dirty="0" smtClean="0"/>
              <a:t>1 نفر مستقل</a:t>
            </a:r>
            <a:endParaRPr lang="fa-IR" sz="2000" b="1" dirty="0"/>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518934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9241" y="34761"/>
            <a:ext cx="10105534" cy="5863144"/>
          </a:xfrm>
          <a:prstGeom prst="rect">
            <a:avLst/>
          </a:prstGeom>
        </p:spPr>
        <p:txBody>
          <a:bodyPr wrap="square">
            <a:spAutoFit/>
          </a:bodyPr>
          <a:lstStyle/>
          <a:p>
            <a:pPr algn="ctr">
              <a:lnSpc>
                <a:spcPct val="150000"/>
              </a:lnSpc>
            </a:pPr>
            <a:r>
              <a:rPr lang="fa-IR" sz="9600" b="1" dirty="0" smtClean="0">
                <a:solidFill>
                  <a:srgbClr val="FFFF00"/>
                </a:solidFill>
                <a:effectLst>
                  <a:outerShdw blurRad="38100" dist="38100" dir="2700000" algn="tl">
                    <a:srgbClr val="000000">
                      <a:alpha val="43137"/>
                    </a:srgbClr>
                  </a:outerShdw>
                </a:effectLst>
                <a:cs typeface="B Titr" panose="00000700000000000000" pitchFamily="2" charset="-78"/>
              </a:rPr>
              <a:t>مجلس شورای </a:t>
            </a:r>
            <a:r>
              <a:rPr lang="fa-IR" sz="9600" b="1" dirty="0" smtClean="0">
                <a:solidFill>
                  <a:srgbClr val="FFFF00"/>
                </a:solidFill>
                <a:effectLst>
                  <a:outerShdw blurRad="38100" dist="38100" dir="2700000" algn="tl">
                    <a:srgbClr val="000000">
                      <a:alpha val="43137"/>
                    </a:srgbClr>
                  </a:outerShdw>
                </a:effectLst>
                <a:cs typeface="B Titr" panose="00000700000000000000" pitchFamily="2" charset="-78"/>
              </a:rPr>
              <a:t>اسلامی</a:t>
            </a:r>
          </a:p>
          <a:p>
            <a:pPr algn="ctr">
              <a:lnSpc>
                <a:spcPct val="150000"/>
              </a:lnSpc>
            </a:pPr>
            <a:r>
              <a:rPr lang="fa-IR" sz="6000" b="1" dirty="0" smtClean="0">
                <a:solidFill>
                  <a:schemeClr val="accent2">
                    <a:lumMod val="50000"/>
                  </a:schemeClr>
                </a:solidFill>
                <a:effectLst>
                  <a:outerShdw blurRad="38100" dist="38100" dir="2700000" algn="tl">
                    <a:srgbClr val="000000">
                      <a:alpha val="43137"/>
                    </a:srgbClr>
                  </a:outerShdw>
                </a:effectLst>
                <a:cs typeface="B Titr" panose="00000700000000000000" pitchFamily="2" charset="-78"/>
              </a:rPr>
              <a:t> </a:t>
            </a:r>
            <a:endParaRPr lang="fa-IR" sz="6000" b="1" dirty="0" smtClean="0">
              <a:solidFill>
                <a:schemeClr val="accent2">
                  <a:lumMod val="50000"/>
                </a:schemeClr>
              </a:solidFill>
              <a:effectLst>
                <a:outerShdw blurRad="38100" dist="38100" dir="2700000" algn="tl">
                  <a:srgbClr val="000000">
                    <a:alpha val="43137"/>
                  </a:srgbClr>
                </a:outerShdw>
              </a:effectLst>
              <a:cs typeface="B Titr" panose="00000700000000000000" pitchFamily="2" charset="-78"/>
            </a:endParaRPr>
          </a:p>
          <a:p>
            <a:pPr algn="ctr">
              <a:lnSpc>
                <a:spcPct val="150000"/>
              </a:lnSpc>
            </a:pPr>
            <a:r>
              <a:rPr lang="fa-IR" sz="9600" b="1" dirty="0" smtClean="0">
                <a:solidFill>
                  <a:schemeClr val="accent2">
                    <a:lumMod val="50000"/>
                  </a:schemeClr>
                </a:solidFill>
                <a:effectLst>
                  <a:outerShdw blurRad="38100" dist="38100" dir="2700000" algn="tl">
                    <a:srgbClr val="000000">
                      <a:alpha val="43137"/>
                    </a:srgbClr>
                  </a:outerShdw>
                </a:effectLst>
                <a:cs typeface="B Titr" panose="00000700000000000000" pitchFamily="2" charset="-78"/>
              </a:rPr>
              <a:t>انتخابات 98</a:t>
            </a:r>
            <a:endParaRPr lang="fa-IR" sz="9600" b="1" dirty="0">
              <a:solidFill>
                <a:schemeClr val="accent2">
                  <a:lumMod val="50000"/>
                </a:schemeClr>
              </a:solidFill>
              <a:effectLst>
                <a:outerShdw blurRad="38100" dist="38100" dir="2700000" algn="tl">
                  <a:srgbClr val="000000">
                    <a:alpha val="43137"/>
                  </a:srgbClr>
                </a:outerShdw>
              </a:effectLst>
              <a:cs typeface="B Titr" panose="00000700000000000000" pitchFamily="2" charset="-78"/>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71691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6581"/>
            <a:ext cx="7620000" cy="5305425"/>
          </a:xfrm>
          <a:prstGeom prst="rect">
            <a:avLst/>
          </a:prstGeom>
        </p:spPr>
      </p:pic>
      <p:sp>
        <p:nvSpPr>
          <p:cNvPr id="5" name="Rectangle 4"/>
          <p:cNvSpPr/>
          <p:nvPr/>
        </p:nvSpPr>
        <p:spPr>
          <a:xfrm>
            <a:off x="2758560" y="5650650"/>
            <a:ext cx="6449201" cy="400110"/>
          </a:xfrm>
          <a:prstGeom prst="rect">
            <a:avLst/>
          </a:prstGeom>
        </p:spPr>
        <p:txBody>
          <a:bodyPr wrap="none">
            <a:spAutoFit/>
          </a:bodyPr>
          <a:lstStyle/>
          <a:p>
            <a:r>
              <a:rPr lang="fa-IR" sz="2000" b="1" dirty="0"/>
              <a:t>برنامه زمان‌بندی برگزاری انتخابات یازدهمین دوره مجلس شورای اسلامی </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00853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8" y="55867"/>
            <a:ext cx="11333747" cy="7103684"/>
          </a:xfrm>
          <a:prstGeom prst="rect">
            <a:avLst/>
          </a:prstGeom>
        </p:spPr>
      </p:pic>
    </p:spTree>
    <p:extLst>
      <p:ext uri="{BB962C8B-B14F-4D97-AF65-F5344CB8AC3E}">
        <p14:creationId xmlns:p14="http://schemas.microsoft.com/office/powerpoint/2010/main" val="1380347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9389" y="745738"/>
            <a:ext cx="11020925" cy="5816977"/>
          </a:xfrm>
          <a:prstGeom prst="rect">
            <a:avLst/>
          </a:prstGeom>
        </p:spPr>
        <p:txBody>
          <a:bodyPr wrap="square">
            <a:spAutoFit/>
          </a:bodyPr>
          <a:lstStyle/>
          <a:p>
            <a:pPr algn="justLow"/>
            <a:endParaRPr lang="fa-IR" dirty="0"/>
          </a:p>
          <a:p>
            <a:pPr algn="justLow"/>
            <a:r>
              <a:rPr lang="fa-IR" sz="3200" b="1" dirty="0" smtClean="0"/>
              <a:t>98/10/22 </a:t>
            </a:r>
            <a:r>
              <a:rPr lang="fa-IR" sz="3200" b="1" dirty="0"/>
              <a:t>تا </a:t>
            </a:r>
            <a:r>
              <a:rPr lang="fa-IR" sz="3200" b="1" dirty="0" smtClean="0"/>
              <a:t>98/11/11: </a:t>
            </a:r>
            <a:r>
              <a:rPr lang="fa-IR" sz="3200" b="1" dirty="0"/>
              <a:t>ابلاغ مراتب تأیید یا رد صلاحیت داوطلبان توسط فرماندار مرکز حوزه انتخابیه و دریافت شکایت از داوطلبان رد صلاحیت شده و اظهارنظر قطعی و نهایی شورای نگهبان درخصوص کلیه داوطلبان و اعلام آن به وزارت </a:t>
            </a:r>
            <a:r>
              <a:rPr lang="fa-IR" sz="3200" b="1" dirty="0" smtClean="0"/>
              <a:t>کشور</a:t>
            </a:r>
          </a:p>
          <a:p>
            <a:pPr algn="justLow"/>
            <a:endParaRPr lang="fa-IR" dirty="0" smtClean="0"/>
          </a:p>
          <a:p>
            <a:pPr algn="justLow"/>
            <a:endParaRPr lang="fa-IR" dirty="0"/>
          </a:p>
          <a:p>
            <a:pPr algn="justLow"/>
            <a:r>
              <a:rPr lang="fa-IR" dirty="0" smtClean="0"/>
              <a:t>98/11/12 </a:t>
            </a:r>
            <a:r>
              <a:rPr lang="fa-IR" dirty="0"/>
              <a:t>تا </a:t>
            </a:r>
            <a:r>
              <a:rPr lang="fa-IR" dirty="0" smtClean="0"/>
              <a:t>98/11/14: </a:t>
            </a:r>
            <a:r>
              <a:rPr lang="fa-IR" dirty="0"/>
              <a:t>دریافت شکایت از داوطلبانی که در سیر مراحل قبلی تأیید شده‌اند لیکن شورای نگهبان نظر به رد صلاحیت آنان دارد</a:t>
            </a:r>
            <a:r>
              <a:rPr lang="fa-IR" dirty="0" smtClean="0"/>
              <a:t>.</a:t>
            </a:r>
          </a:p>
          <a:p>
            <a:pPr algn="justLow"/>
            <a:endParaRPr lang="fa-IR" dirty="0"/>
          </a:p>
          <a:p>
            <a:pPr algn="justLow"/>
            <a:endParaRPr lang="fa-IR" dirty="0"/>
          </a:p>
          <a:p>
            <a:pPr algn="justLow"/>
            <a:r>
              <a:rPr lang="fa-IR" sz="2000" b="1" dirty="0" smtClean="0"/>
              <a:t>98/11/15 </a:t>
            </a:r>
            <a:r>
              <a:rPr lang="fa-IR" sz="2000" b="1" dirty="0"/>
              <a:t>تا </a:t>
            </a:r>
            <a:r>
              <a:rPr lang="fa-IR" sz="2000" b="1" dirty="0" smtClean="0"/>
              <a:t>98/11/21: </a:t>
            </a:r>
            <a:r>
              <a:rPr lang="fa-IR" sz="2000" b="1" dirty="0"/>
              <a:t>رسیدگی به شکایات داوطلبان توسط شورای نگهبان و اعلام آن به وزارت کشور</a:t>
            </a:r>
          </a:p>
          <a:p>
            <a:pPr algn="justLow"/>
            <a:r>
              <a:rPr lang="fa-IR" sz="2800" b="1" dirty="0" smtClean="0"/>
              <a:t>98/11/22: </a:t>
            </a:r>
            <a:r>
              <a:rPr lang="fa-IR" sz="2800" b="1" dirty="0"/>
              <a:t>اعلام قطعی اسامی ‌نامزدها به مراکز حوزه‌های انتخابیه توسط وزارت کشور</a:t>
            </a:r>
          </a:p>
          <a:p>
            <a:pPr algn="justLow"/>
            <a:r>
              <a:rPr lang="fa-IR" dirty="0" smtClean="0"/>
              <a:t>98/11/23: </a:t>
            </a:r>
            <a:r>
              <a:rPr lang="fa-IR" dirty="0"/>
              <a:t>انتشار آگهی اسامی ‌نامزدهای تأیید شده</a:t>
            </a:r>
          </a:p>
          <a:p>
            <a:pPr algn="justLow"/>
            <a:r>
              <a:rPr lang="fa-IR" dirty="0" smtClean="0"/>
              <a:t>98/11/23: </a:t>
            </a:r>
            <a:r>
              <a:rPr lang="fa-IR" dirty="0"/>
              <a:t>جمع‌بندی، تهیه، تنظیم و انتشار آگهی انتخابات</a:t>
            </a:r>
          </a:p>
          <a:p>
            <a:pPr algn="justLow"/>
            <a:r>
              <a:rPr lang="fa-IR" dirty="0" smtClean="0"/>
              <a:t>98/11/23 </a:t>
            </a:r>
            <a:r>
              <a:rPr lang="fa-IR" dirty="0"/>
              <a:t>تا </a:t>
            </a:r>
            <a:r>
              <a:rPr lang="fa-IR" dirty="0" smtClean="0"/>
              <a:t>98/11/30: </a:t>
            </a:r>
            <a:r>
              <a:rPr lang="fa-IR" dirty="0"/>
              <a:t>تبلیغات انتخاباتی نامزدها</a:t>
            </a:r>
          </a:p>
          <a:p>
            <a:pPr algn="justLow"/>
            <a:r>
              <a:rPr lang="fa-IR" dirty="0" smtClean="0"/>
              <a:t>98/12/01: </a:t>
            </a:r>
            <a:r>
              <a:rPr lang="fa-IR" dirty="0"/>
              <a:t>ممنوعیت تبلیغات انتخاباتی</a:t>
            </a:r>
          </a:p>
          <a:p>
            <a:pPr algn="justLow"/>
            <a:r>
              <a:rPr lang="fa-IR" dirty="0" smtClean="0"/>
              <a:t>98/12/02: </a:t>
            </a:r>
            <a:r>
              <a:rPr lang="fa-IR" dirty="0"/>
              <a:t>اخذ رأی از واجدین شرایط </a:t>
            </a:r>
          </a:p>
        </p:txBody>
      </p:sp>
      <p:sp>
        <p:nvSpPr>
          <p:cNvPr id="6" name="Rectangle 5"/>
          <p:cNvSpPr/>
          <p:nvPr/>
        </p:nvSpPr>
        <p:spPr>
          <a:xfrm>
            <a:off x="2392859" y="357440"/>
            <a:ext cx="7293984" cy="400110"/>
          </a:xfrm>
          <a:prstGeom prst="rect">
            <a:avLst/>
          </a:prstGeom>
        </p:spPr>
        <p:txBody>
          <a:bodyPr wrap="none">
            <a:spAutoFit/>
          </a:bodyPr>
          <a:lstStyle/>
          <a:p>
            <a:r>
              <a:rPr lang="fa-IR" sz="2000" b="1" dirty="0"/>
              <a:t>برنامه زمان‌بندی </a:t>
            </a:r>
            <a:r>
              <a:rPr lang="fa-IR" sz="2000" b="1" dirty="0" smtClean="0"/>
              <a:t>انتخابات </a:t>
            </a:r>
            <a:r>
              <a:rPr lang="fa-IR" sz="2000" b="1" dirty="0"/>
              <a:t>یازدهمین دوره مجلس شورای </a:t>
            </a:r>
            <a:r>
              <a:rPr lang="fa-IR" sz="2000" b="1" dirty="0" smtClean="0"/>
              <a:t>اسلامی از هم اکنون به بعد </a:t>
            </a:r>
            <a:endParaRPr lang="fa-IR" sz="2000" b="1"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77929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9997" y="428945"/>
            <a:ext cx="4817345" cy="523220"/>
          </a:xfrm>
          <a:prstGeom prst="rect">
            <a:avLst/>
          </a:prstGeom>
        </p:spPr>
        <p:txBody>
          <a:bodyPr wrap="none">
            <a:spAutoFit/>
          </a:bodyPr>
          <a:lstStyle/>
          <a:p>
            <a:r>
              <a:rPr lang="fa-IR" sz="2800" b="1" dirty="0"/>
              <a:t>وضعیت اصولگرایان برای انتخابات ۹۸</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19" y="1106906"/>
            <a:ext cx="10222138" cy="3529072"/>
          </a:xfrm>
          <a:prstGeom prst="rect">
            <a:avLst/>
          </a:prstGeom>
        </p:spPr>
      </p:pic>
      <p:sp>
        <p:nvSpPr>
          <p:cNvPr id="7" name="Rectangle 6"/>
          <p:cNvSpPr/>
          <p:nvPr/>
        </p:nvSpPr>
        <p:spPr>
          <a:xfrm>
            <a:off x="2982604" y="4550079"/>
            <a:ext cx="4552849" cy="523220"/>
          </a:xfrm>
          <a:prstGeom prst="rect">
            <a:avLst/>
          </a:prstGeom>
        </p:spPr>
        <p:txBody>
          <a:bodyPr wrap="none">
            <a:spAutoFit/>
          </a:bodyPr>
          <a:lstStyle/>
          <a:p>
            <a:r>
              <a:rPr lang="fa-IR" sz="2800" b="1" dirty="0"/>
              <a:t>«شاجا»، «جمنا» یا شورای وحدت؟ </a:t>
            </a:r>
          </a:p>
        </p:txBody>
      </p:sp>
      <p:sp>
        <p:nvSpPr>
          <p:cNvPr id="8" name="Rectangle 7"/>
          <p:cNvSpPr/>
          <p:nvPr/>
        </p:nvSpPr>
        <p:spPr>
          <a:xfrm>
            <a:off x="6412791" y="5013139"/>
            <a:ext cx="2446503" cy="369332"/>
          </a:xfrm>
          <a:prstGeom prst="rect">
            <a:avLst/>
          </a:prstGeom>
        </p:spPr>
        <p:txBody>
          <a:bodyPr wrap="none">
            <a:spAutoFit/>
          </a:bodyPr>
          <a:lstStyle/>
          <a:p>
            <a:r>
              <a:rPr lang="fa-IR" b="1" dirty="0"/>
              <a:t>شورای ائتلاف جریان ارزشی </a:t>
            </a:r>
          </a:p>
        </p:txBody>
      </p:sp>
      <p:sp>
        <p:nvSpPr>
          <p:cNvPr id="9" name="Rectangle 8"/>
          <p:cNvSpPr/>
          <p:nvPr/>
        </p:nvSpPr>
        <p:spPr>
          <a:xfrm>
            <a:off x="2893448" y="5562951"/>
            <a:ext cx="5323894" cy="707886"/>
          </a:xfrm>
          <a:prstGeom prst="rect">
            <a:avLst/>
          </a:prstGeom>
        </p:spPr>
        <p:txBody>
          <a:bodyPr wrap="none">
            <a:spAutoFit/>
          </a:bodyPr>
          <a:lstStyle/>
          <a:p>
            <a:r>
              <a:rPr lang="fa-IR" sz="4000" b="1" dirty="0"/>
              <a:t>شورای ائتلاف </a:t>
            </a:r>
            <a:r>
              <a:rPr lang="fa-IR" sz="4000" b="1" dirty="0" smtClean="0"/>
              <a:t>نیروهای انقلاب</a:t>
            </a:r>
            <a:endParaRPr lang="fa-IR" sz="4000" b="1"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6976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43287" y="308630"/>
            <a:ext cx="4017446" cy="461665"/>
          </a:xfrm>
          <a:prstGeom prst="rect">
            <a:avLst/>
          </a:prstGeom>
        </p:spPr>
        <p:txBody>
          <a:bodyPr wrap="none">
            <a:spAutoFit/>
          </a:bodyPr>
          <a:lstStyle/>
          <a:p>
            <a:r>
              <a:rPr lang="fa-IR" sz="2400" b="1" dirty="0" smtClean="0"/>
              <a:t>تشکیل شورای </a:t>
            </a:r>
            <a:r>
              <a:rPr lang="fa-IR" sz="2400" b="1" dirty="0"/>
              <a:t>ائتلاف نیروهای انقلاب</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60" y="681289"/>
            <a:ext cx="5905500" cy="3714750"/>
          </a:xfrm>
          <a:prstGeom prst="rect">
            <a:avLst/>
          </a:prstGeom>
        </p:spPr>
      </p:pic>
      <p:sp>
        <p:nvSpPr>
          <p:cNvPr id="7" name="Rectangle 6"/>
          <p:cNvSpPr/>
          <p:nvPr/>
        </p:nvSpPr>
        <p:spPr>
          <a:xfrm>
            <a:off x="6236043" y="681289"/>
            <a:ext cx="5436105" cy="400110"/>
          </a:xfrm>
          <a:prstGeom prst="rect">
            <a:avLst/>
          </a:prstGeom>
        </p:spPr>
        <p:txBody>
          <a:bodyPr wrap="none">
            <a:spAutoFit/>
          </a:bodyPr>
          <a:lstStyle/>
          <a:p>
            <a:r>
              <a:rPr lang="fa-IR" sz="2000" b="1" dirty="0"/>
              <a:t>تشکیل شورای ائتلاف نیروهای انقلاب در ۲۰۲ حوزه انتخابیه </a:t>
            </a:r>
          </a:p>
        </p:txBody>
      </p:sp>
      <p:sp>
        <p:nvSpPr>
          <p:cNvPr id="8" name="Rectangle 7"/>
          <p:cNvSpPr/>
          <p:nvPr/>
        </p:nvSpPr>
        <p:spPr>
          <a:xfrm>
            <a:off x="5576148" y="1454058"/>
            <a:ext cx="6096000" cy="1015663"/>
          </a:xfrm>
          <a:prstGeom prst="rect">
            <a:avLst/>
          </a:prstGeom>
        </p:spPr>
        <p:txBody>
          <a:bodyPr>
            <a:spAutoFit/>
          </a:bodyPr>
          <a:lstStyle/>
          <a:p>
            <a:pPr algn="justLow"/>
            <a:r>
              <a:rPr lang="fa-IR" sz="2000" b="1" dirty="0"/>
              <a:t>شورای ائتلاف خودش تعیین مصداق </a:t>
            </a:r>
            <a:r>
              <a:rPr lang="fa-IR" sz="2000" b="1" dirty="0" smtClean="0"/>
              <a:t>نمیکند و بنا ندارد </a:t>
            </a:r>
            <a:r>
              <a:rPr lang="fa-IR" sz="2000" b="1" dirty="0"/>
              <a:t>لیست تهیه </a:t>
            </a:r>
            <a:r>
              <a:rPr lang="fa-IR" sz="2000" b="1" dirty="0" smtClean="0"/>
              <a:t>کند </a:t>
            </a:r>
            <a:r>
              <a:rPr lang="fa-IR" sz="2000" b="1" dirty="0"/>
              <a:t>بلکه </a:t>
            </a:r>
            <a:r>
              <a:rPr lang="fa-IR" sz="2000" b="1" dirty="0" smtClean="0"/>
              <a:t>فرایندی </a:t>
            </a:r>
            <a:r>
              <a:rPr lang="fa-IR" sz="2000" b="1" dirty="0"/>
              <a:t>را به‌عنوان فرمول کار تعریف </a:t>
            </a:r>
            <a:r>
              <a:rPr lang="fa-IR" sz="2000" b="1" dirty="0" smtClean="0"/>
              <a:t>کرده‌ است </a:t>
            </a:r>
            <a:r>
              <a:rPr lang="fa-IR" sz="2000" b="1" dirty="0"/>
              <a:t>که باید اجرا </a:t>
            </a:r>
            <a:r>
              <a:rPr lang="fa-IR" sz="2000" b="1" dirty="0" smtClean="0"/>
              <a:t>شود.</a:t>
            </a:r>
            <a:endParaRPr lang="fa-IR" sz="2000" b="1" dirty="0"/>
          </a:p>
        </p:txBody>
      </p:sp>
      <p:sp>
        <p:nvSpPr>
          <p:cNvPr id="9" name="TextBox 8"/>
          <p:cNvSpPr txBox="1"/>
          <p:nvPr/>
        </p:nvSpPr>
        <p:spPr>
          <a:xfrm>
            <a:off x="757988" y="3189230"/>
            <a:ext cx="11225464" cy="3293209"/>
          </a:xfrm>
          <a:prstGeom prst="rect">
            <a:avLst/>
          </a:prstGeom>
          <a:noFill/>
        </p:spPr>
        <p:txBody>
          <a:bodyPr wrap="square" rtlCol="1">
            <a:spAutoFit/>
          </a:bodyPr>
          <a:lstStyle/>
          <a:p>
            <a:pPr algn="justLow"/>
            <a:r>
              <a:rPr lang="fa-IR" sz="2400" b="1" dirty="0" smtClean="0"/>
              <a:t>روش تائید کاندیداها و معرفی آن ها به مردم توسط جریان انقلابی:</a:t>
            </a:r>
          </a:p>
          <a:p>
            <a:pPr algn="justLow"/>
            <a:r>
              <a:rPr lang="fa-IR" sz="2400" b="1" dirty="0" smtClean="0"/>
              <a:t>تهران در استان ها دخالت ندارد استان ها هم در شهرستان ها</a:t>
            </a:r>
          </a:p>
          <a:p>
            <a:pPr algn="justLow"/>
            <a:endParaRPr lang="fa-IR" sz="2400" b="1" dirty="0" smtClean="0"/>
          </a:p>
          <a:p>
            <a:pPr algn="justLow"/>
            <a:endParaRPr lang="fa-IR" sz="2400" b="1" dirty="0"/>
          </a:p>
          <a:p>
            <a:pPr algn="justLow"/>
            <a:r>
              <a:rPr lang="fa-IR" sz="2800" b="1" dirty="0" smtClean="0"/>
              <a:t>بین 75 تا 90 نفر از نخبگان حوزوی ، همین تعداد افراد از تشکل های مسجدی و همین تعداد افراد از معتمدین محلات و همچنین از احزاب در مجمع جمع می شوند بین 300 تا 400 نفر</a:t>
            </a:r>
          </a:p>
          <a:p>
            <a:pPr algn="justLow"/>
            <a:r>
              <a:rPr lang="fa-IR" sz="2800" b="1" dirty="0" smtClean="0"/>
              <a:t>این جمع رزومه کاندیداها را بررسی میکنند و نهایتا اقدام به معرفی کاندیداهای مورد تائید جریان انقلابی می نمایند</a:t>
            </a:r>
            <a:r>
              <a:rPr lang="fa-IR" sz="2400" b="1" dirty="0" smtClean="0"/>
              <a:t>.</a:t>
            </a:r>
            <a:endParaRPr lang="fa-IR" sz="2400" b="1" dirty="0"/>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79893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45228" y="1513869"/>
            <a:ext cx="4781550" cy="23225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Low">
              <a:lnSpc>
                <a:spcPct val="115000"/>
              </a:lnSpc>
              <a:spcAft>
                <a:spcPts val="1000"/>
              </a:spcAft>
              <a:defRPr/>
            </a:pPr>
            <a:r>
              <a:rPr lang="fa-IR" b="1" dirty="0">
                <a:ea typeface="Calibri"/>
                <a:cs typeface="B Zar"/>
              </a:rPr>
              <a:t>مجلس، مهم ترین مظهر مردم سالاری دینی است؛ بنابراین از جایگاه خودتان غفلت نکنید. توجه داشته باشید اینجا کجاست و مجلس شورای اسلامی یعنی چه؟ اهمیت تصمیم و موضع گیری را در این مجلس مورد غفلت قرار ندهید. اینجا مرکز و قله و به تعبیری ویترین مجموعه نظام اسلامی است که جلوی چشم قرار دارد</a:t>
            </a:r>
            <a:r>
              <a:rPr lang="fa-IR" sz="1400" b="1" dirty="0">
                <a:ea typeface="Calibri"/>
                <a:cs typeface="B Zar"/>
              </a:rPr>
              <a:t>.( بیانات در دیدار با نمایندگان دوره هفتم مجلس، </a:t>
            </a:r>
            <a:r>
              <a:rPr lang="fa-IR" sz="1400" b="1" dirty="0" smtClean="0">
                <a:ea typeface="Calibri"/>
                <a:cs typeface="B Zar"/>
              </a:rPr>
              <a:t>1383/3/27)</a:t>
            </a:r>
            <a:endParaRPr lang="en-US" sz="1100" b="1" dirty="0">
              <a:ea typeface="Calibri"/>
              <a:cs typeface="Arial"/>
            </a:endParaRPr>
          </a:p>
        </p:txBody>
      </p:sp>
      <p:sp>
        <p:nvSpPr>
          <p:cNvPr id="4" name="Rectangle 3"/>
          <p:cNvSpPr/>
          <p:nvPr/>
        </p:nvSpPr>
        <p:spPr>
          <a:xfrm>
            <a:off x="6954256" y="3960353"/>
            <a:ext cx="4781550" cy="10477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Low">
              <a:lnSpc>
                <a:spcPct val="115000"/>
              </a:lnSpc>
              <a:spcAft>
                <a:spcPts val="1000"/>
              </a:spcAft>
              <a:defRPr/>
            </a:pPr>
            <a:r>
              <a:rPr lang="fa-IR" b="1" dirty="0">
                <a:ea typeface="Calibri"/>
                <a:cs typeface="B Zar"/>
              </a:rPr>
              <a:t>مجلس شورای اسلامی یک مرکز اساسی و تعیین کننده برای انقلاب است. همه سررشته های امور به مجلس شورای اسلامی بر می گردد</a:t>
            </a:r>
            <a:r>
              <a:rPr lang="fa-IR" sz="1400" b="1" dirty="0" smtClean="0">
                <a:ea typeface="Calibri"/>
                <a:cs typeface="B Zar"/>
              </a:rPr>
              <a:t>.(1386/9/22)</a:t>
            </a:r>
            <a:endParaRPr lang="en-US" sz="1100" b="1" dirty="0">
              <a:ea typeface="Calibri"/>
              <a:cs typeface="Arial"/>
            </a:endParaRPr>
          </a:p>
        </p:txBody>
      </p:sp>
      <p:sp>
        <p:nvSpPr>
          <p:cNvPr id="5" name="Rectangle 4"/>
          <p:cNvSpPr/>
          <p:nvPr/>
        </p:nvSpPr>
        <p:spPr>
          <a:xfrm>
            <a:off x="6942224" y="5135725"/>
            <a:ext cx="4781550" cy="13668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Constantia" panose="02030602050306030303" pitchFamily="18" charset="0"/>
                <a:cs typeface="Arial" panose="020B0604020202020204" pitchFamily="34" charset="0"/>
              </a:defRPr>
            </a:lvl1pPr>
            <a:lvl2pPr marL="742950" indent="-285750" eaLnBrk="0" hangingPunct="0">
              <a:defRPr>
                <a:solidFill>
                  <a:schemeClr val="tx1"/>
                </a:solidFill>
                <a:latin typeface="Constantia" panose="02030602050306030303" pitchFamily="18" charset="0"/>
                <a:cs typeface="Arial" panose="020B0604020202020204" pitchFamily="34" charset="0"/>
              </a:defRPr>
            </a:lvl2pPr>
            <a:lvl3pPr marL="1143000" indent="-228600" eaLnBrk="0" hangingPunct="0">
              <a:defRPr>
                <a:solidFill>
                  <a:schemeClr val="tx1"/>
                </a:solidFill>
                <a:latin typeface="Constantia" panose="02030602050306030303" pitchFamily="18" charset="0"/>
                <a:cs typeface="Arial" panose="020B0604020202020204" pitchFamily="34" charset="0"/>
              </a:defRPr>
            </a:lvl3pPr>
            <a:lvl4pPr marL="1600200" indent="-228600" eaLnBrk="0" hangingPunct="0">
              <a:defRPr>
                <a:solidFill>
                  <a:schemeClr val="tx1"/>
                </a:solidFill>
                <a:latin typeface="Constantia" panose="02030602050306030303" pitchFamily="18" charset="0"/>
                <a:cs typeface="Arial" panose="020B0604020202020204" pitchFamily="34" charset="0"/>
              </a:defRPr>
            </a:lvl4pPr>
            <a:lvl5pPr marL="2057400" indent="-228600" eaLnBrk="0" hangingPunct="0">
              <a:defRPr>
                <a:solidFill>
                  <a:schemeClr val="tx1"/>
                </a:solidFill>
                <a:latin typeface="Constantia" panose="0203060205030603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nstantia" panose="02030602050306030303" pitchFamily="18" charset="0"/>
                <a:cs typeface="Arial" panose="020B0604020202020204" pitchFamily="34" charset="0"/>
              </a:defRPr>
            </a:lvl9pPr>
          </a:lstStyle>
          <a:p>
            <a:pPr algn="justLow" eaLnBrk="1" hangingPunct="1">
              <a:lnSpc>
                <a:spcPct val="115000"/>
              </a:lnSpc>
              <a:spcAft>
                <a:spcPts val="1000"/>
              </a:spcAft>
              <a:defRPr/>
            </a:pPr>
            <a:r>
              <a:rPr lang="fa-IR" altLang="en-US" b="1" dirty="0">
                <a:solidFill>
                  <a:srgbClr val="000000"/>
                </a:solidFill>
                <a:latin typeface="Calibri" panose="020F0502020204030204" pitchFamily="34" charset="0"/>
                <a:ea typeface="Calibri" panose="020F0502020204030204" pitchFamily="34" charset="0"/>
                <a:cs typeface="B Zar" panose="00000400000000000000" pitchFamily="2" charset="-78"/>
              </a:rPr>
              <a:t>مجلس مطلوب، خانه ملت، تجلی گاه عزت اسلامی و ملی، تأمین کننده منافع عمومی، حافظ امنیت کشور و سد مستحکمی در برابر تعرض و طمع ورزی های دشمن است</a:t>
            </a:r>
            <a:r>
              <a:rPr lang="fa-IR" altLang="en-US" sz="1400" b="1" dirty="0">
                <a:solidFill>
                  <a:srgbClr val="000000"/>
                </a:solidFill>
                <a:latin typeface="Calibri" panose="020F0502020204030204" pitchFamily="34" charset="0"/>
                <a:ea typeface="Calibri" panose="020F0502020204030204" pitchFamily="34" charset="0"/>
                <a:cs typeface="B Zar" panose="00000400000000000000" pitchFamily="2" charset="-78"/>
              </a:rPr>
              <a:t>.</a:t>
            </a:r>
            <a:r>
              <a:rPr lang="fa-IR" altLang="en-US" sz="1100" b="1" dirty="0">
                <a:solidFill>
                  <a:srgbClr val="000000"/>
                </a:solidFill>
                <a:latin typeface="Calibri" panose="020F0502020204030204" pitchFamily="34" charset="0"/>
                <a:ea typeface="Calibri" panose="020F0502020204030204" pitchFamily="34" charset="0"/>
                <a:cs typeface="B Zar" panose="00000400000000000000" pitchFamily="2" charset="-78"/>
              </a:rPr>
              <a:t>( </a:t>
            </a:r>
            <a:r>
              <a:rPr lang="fa-IR" altLang="en-US" sz="1400" b="1" dirty="0">
                <a:solidFill>
                  <a:srgbClr val="000000"/>
                </a:solidFill>
                <a:latin typeface="Calibri" panose="020F0502020204030204" pitchFamily="34" charset="0"/>
                <a:ea typeface="Calibri" panose="020F0502020204030204" pitchFamily="34" charset="0"/>
                <a:cs typeface="B Zar" panose="00000400000000000000" pitchFamily="2" charset="-78"/>
              </a:rPr>
              <a:t>بیانات در دیدار با مردم قم </a:t>
            </a:r>
            <a:r>
              <a:rPr lang="fa-IR" altLang="en-US" sz="1400" b="1" dirty="0" smtClean="0">
                <a:solidFill>
                  <a:srgbClr val="000000"/>
                </a:solidFill>
                <a:latin typeface="Calibri" panose="020F0502020204030204" pitchFamily="34" charset="0"/>
                <a:ea typeface="Calibri" panose="020F0502020204030204" pitchFamily="34" charset="0"/>
                <a:cs typeface="B Zar" panose="00000400000000000000" pitchFamily="2" charset="-78"/>
              </a:rPr>
              <a:t>1390/10/19)</a:t>
            </a:r>
            <a:endParaRPr lang="en-US" altLang="en-US" sz="1100" b="1" dirty="0">
              <a:solidFill>
                <a:srgbClr val="000000"/>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27"/>
            <a:ext cx="6858000" cy="6858000"/>
          </a:xfrm>
          <a:prstGeom prst="rect">
            <a:avLst/>
          </a:prstGeom>
        </p:spPr>
      </p:pic>
      <p:sp>
        <p:nvSpPr>
          <p:cNvPr id="14" name="Rectangle 13"/>
          <p:cNvSpPr/>
          <p:nvPr/>
        </p:nvSpPr>
        <p:spPr>
          <a:xfrm>
            <a:off x="7940093" y="214526"/>
            <a:ext cx="2809875" cy="8588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lnSpc>
                <a:spcPct val="115000"/>
              </a:lnSpc>
              <a:spcAft>
                <a:spcPts val="1000"/>
              </a:spcAft>
              <a:defRPr/>
            </a:pPr>
            <a:r>
              <a:rPr lang="fa-IR" b="1" dirty="0">
                <a:ea typeface="Calibri"/>
                <a:cs typeface="B Titr" panose="00000700000000000000" pitchFamily="2" charset="-78"/>
              </a:rPr>
              <a:t>جایگاه مجلس شورای اسلامی</a:t>
            </a:r>
          </a:p>
          <a:p>
            <a:pPr algn="just">
              <a:lnSpc>
                <a:spcPct val="115000"/>
              </a:lnSpc>
              <a:spcAft>
                <a:spcPts val="1000"/>
              </a:spcAft>
              <a:defRPr/>
            </a:pPr>
            <a:r>
              <a:rPr lang="fa-IR" b="1" dirty="0">
                <a:ea typeface="Calibri"/>
                <a:cs typeface="B Titr" panose="00000700000000000000" pitchFamily="2" charset="-78"/>
              </a:rPr>
              <a:t> در کلام مقام معظم رهبری</a:t>
            </a:r>
            <a:endParaRPr lang="en-US" sz="1400" dirty="0">
              <a:ea typeface="Calibri"/>
              <a:cs typeface="B Titr" panose="00000700000000000000" pitchFamily="2" charset="-78"/>
            </a:endParaRPr>
          </a:p>
        </p:txBody>
      </p:sp>
    </p:spTree>
    <p:extLst>
      <p:ext uri="{BB962C8B-B14F-4D97-AF65-F5344CB8AC3E}">
        <p14:creationId xmlns:p14="http://schemas.microsoft.com/office/powerpoint/2010/main" val="35070322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14473" y="1048417"/>
            <a:ext cx="6096000" cy="1200329"/>
          </a:xfrm>
          <a:prstGeom prst="rect">
            <a:avLst/>
          </a:prstGeom>
        </p:spPr>
        <p:txBody>
          <a:bodyPr>
            <a:spAutoFit/>
          </a:bodyPr>
          <a:lstStyle/>
          <a:p>
            <a:r>
              <a:rPr lang="fa-IR" sz="2400" b="1" dirty="0" smtClean="0"/>
              <a:t>رئیس</a:t>
            </a:r>
            <a:r>
              <a:rPr lang="fa-IR" sz="2400" b="1" dirty="0"/>
              <a:t>	</a:t>
            </a:r>
            <a:r>
              <a:rPr lang="fa-IR" sz="2400" b="1" dirty="0" smtClean="0"/>
              <a:t>                غلامعلی </a:t>
            </a:r>
            <a:r>
              <a:rPr lang="fa-IR" sz="2400" b="1" dirty="0"/>
              <a:t>حداد </a:t>
            </a:r>
            <a:r>
              <a:rPr lang="fa-IR" sz="2400" b="1" dirty="0" smtClean="0"/>
              <a:t>عادل</a:t>
            </a:r>
          </a:p>
          <a:p>
            <a:r>
              <a:rPr lang="fa-IR" sz="2400" b="1" dirty="0" smtClean="0"/>
              <a:t>دبیر</a:t>
            </a:r>
            <a:r>
              <a:rPr lang="fa-IR" sz="2400" b="1" dirty="0"/>
              <a:t>	</a:t>
            </a:r>
            <a:r>
              <a:rPr lang="fa-IR" sz="2400" b="1" dirty="0" smtClean="0"/>
              <a:t>                پرویز سروری</a:t>
            </a:r>
            <a:endParaRPr lang="fa-IR" sz="2400" b="1" dirty="0"/>
          </a:p>
          <a:p>
            <a:r>
              <a:rPr lang="fa-IR" sz="2400" b="1" dirty="0"/>
              <a:t>سخنگو	</a:t>
            </a:r>
            <a:r>
              <a:rPr lang="fa-IR" sz="2400" b="1" dirty="0" smtClean="0"/>
              <a:t>                محسن پیرهادی</a:t>
            </a:r>
            <a:endParaRPr lang="fa-IR" sz="2400" b="1" dirty="0"/>
          </a:p>
        </p:txBody>
      </p:sp>
      <p:sp>
        <p:nvSpPr>
          <p:cNvPr id="6" name="Rectangle 5"/>
          <p:cNvSpPr/>
          <p:nvPr/>
        </p:nvSpPr>
        <p:spPr>
          <a:xfrm>
            <a:off x="3999302" y="525197"/>
            <a:ext cx="4698722" cy="523220"/>
          </a:xfrm>
          <a:prstGeom prst="rect">
            <a:avLst/>
          </a:prstGeom>
        </p:spPr>
        <p:txBody>
          <a:bodyPr wrap="none">
            <a:spAutoFit/>
          </a:bodyPr>
          <a:lstStyle/>
          <a:p>
            <a:pPr algn="ctr"/>
            <a:r>
              <a:rPr lang="fa-IR" sz="2800" b="1" dirty="0"/>
              <a:t>شورای ائتلاف نیروهای انقلاب اسلامی</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320" y="1048417"/>
            <a:ext cx="1868644" cy="26087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273" y="2566713"/>
            <a:ext cx="1676400" cy="183642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663" y="2994709"/>
            <a:ext cx="1489910" cy="2234865"/>
          </a:xfrm>
          <a:prstGeom prst="rect">
            <a:avLst/>
          </a:prstGeom>
        </p:spPr>
      </p:pic>
    </p:spTree>
    <p:extLst>
      <p:ext uri="{BB962C8B-B14F-4D97-AF65-F5344CB8AC3E}">
        <p14:creationId xmlns:p14="http://schemas.microsoft.com/office/powerpoint/2010/main" val="227405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477" y="123574"/>
            <a:ext cx="3390900" cy="4733925"/>
          </a:xfrm>
          <a:prstGeom prst="rect">
            <a:avLst/>
          </a:prstGeom>
        </p:spPr>
      </p:pic>
      <p:sp>
        <p:nvSpPr>
          <p:cNvPr id="5" name="TextBox 4"/>
          <p:cNvSpPr txBox="1"/>
          <p:nvPr/>
        </p:nvSpPr>
        <p:spPr>
          <a:xfrm>
            <a:off x="8746959" y="4957011"/>
            <a:ext cx="2899610" cy="400110"/>
          </a:xfrm>
          <a:prstGeom prst="rect">
            <a:avLst/>
          </a:prstGeom>
          <a:noFill/>
        </p:spPr>
        <p:txBody>
          <a:bodyPr wrap="square" rtlCol="1">
            <a:spAutoFit/>
          </a:bodyPr>
          <a:lstStyle/>
          <a:p>
            <a:r>
              <a:rPr lang="fa-IR" sz="2000" b="1" dirty="0" smtClean="0"/>
              <a:t>حدادعادل دبیر شورای ائتلاف</a:t>
            </a:r>
            <a:endParaRPr lang="fa-IR" sz="2000" b="1" dirty="0"/>
          </a:p>
        </p:txBody>
      </p:sp>
      <p:sp>
        <p:nvSpPr>
          <p:cNvPr id="7" name="Rectangle 6"/>
          <p:cNvSpPr/>
          <p:nvPr/>
        </p:nvSpPr>
        <p:spPr>
          <a:xfrm>
            <a:off x="589548" y="2196497"/>
            <a:ext cx="7435516" cy="4524315"/>
          </a:xfrm>
          <a:prstGeom prst="rect">
            <a:avLst/>
          </a:prstGeom>
        </p:spPr>
        <p:txBody>
          <a:bodyPr wrap="square">
            <a:spAutoFit/>
          </a:bodyPr>
          <a:lstStyle/>
          <a:p>
            <a:pPr algn="justLow"/>
            <a:r>
              <a:rPr lang="fa-IR" sz="2400" b="1" dirty="0"/>
              <a:t>مجمع عمومی این شورا برای رای‌گیری از میان نامزدهای معرفی‌شده به مجمع، با مشارکت نمایندگان، احزاب، اقشار، اصناف، اقوام و اعضای منتخب شورای ائتلاف در محلات تهران، </a:t>
            </a:r>
            <a:r>
              <a:rPr lang="fa-IR" sz="2400" b="1" dirty="0" smtClean="0"/>
              <a:t>بنا بود دوشنبه هفتم بهمن 98 </a:t>
            </a:r>
            <a:r>
              <a:rPr lang="fa-IR" sz="2400" b="1" dirty="0"/>
              <a:t>به صورت الکترونیکی برگزار </a:t>
            </a:r>
            <a:r>
              <a:rPr lang="fa-IR" sz="2400" b="1" dirty="0" smtClean="0"/>
              <a:t>شود و </a:t>
            </a:r>
            <a:r>
              <a:rPr lang="fa-IR" sz="2400" b="1" dirty="0"/>
              <a:t>مشارکت کنندگان در این مجمع </a:t>
            </a:r>
            <a:r>
              <a:rPr lang="fa-IR" sz="2400" b="1" dirty="0" smtClean="0"/>
              <a:t>با </a:t>
            </a:r>
            <a:r>
              <a:rPr lang="fa-IR" sz="2400" b="1" dirty="0"/>
              <a:t>توجه به رزومه‌های بارگذاری شده، به یک فهرست ۳۰ نفره از میان نامزدهای معرفی شده به مجمع عمومی و در مدت زمان ۲۴ ساعت، رای </a:t>
            </a:r>
            <a:r>
              <a:rPr lang="fa-IR" sz="2400" b="1" dirty="0" smtClean="0"/>
              <a:t>دهند</a:t>
            </a:r>
            <a:r>
              <a:rPr lang="fa-IR" sz="2400" b="1" dirty="0"/>
              <a:t>. </a:t>
            </a:r>
            <a:endParaRPr lang="fa-IR" sz="2400" b="1" dirty="0" smtClean="0"/>
          </a:p>
          <a:p>
            <a:pPr algn="justLow"/>
            <a:r>
              <a:rPr lang="fa-IR" sz="2400" b="1" dirty="0" smtClean="0"/>
              <a:t>در </a:t>
            </a:r>
            <a:r>
              <a:rPr lang="fa-IR" sz="2400" b="1" dirty="0"/>
              <a:t>نهایت و با توجه به فراوانی رای به افراد، فهرستی دو تا سه برابر ظرفیت </a:t>
            </a:r>
            <a:r>
              <a:rPr lang="fa-IR" sz="2400" b="1" dirty="0" smtClean="0"/>
              <a:t>لیست </a:t>
            </a:r>
            <a:r>
              <a:rPr lang="fa-IR" sz="2400" b="1" dirty="0"/>
              <a:t>نهایی تهران، بدست خواهد آمد که برای تعیین لیست ۳۰ نفره تهران به هیات انتخاب شورای ائتلاف نیروهای انقلاب، معرفی خواهند شد</a:t>
            </a:r>
            <a:r>
              <a:rPr lang="fa-IR" sz="2400" b="1" dirty="0" smtClean="0"/>
              <a:t>.</a:t>
            </a:r>
          </a:p>
          <a:p>
            <a:pPr algn="justLow"/>
            <a:r>
              <a:rPr lang="fa-IR" sz="2400" b="1" dirty="0" smtClean="0"/>
              <a:t>این روش در استان ها و شهرستان ها هم به همین شکل می باشد.</a:t>
            </a:r>
            <a:endParaRPr lang="fa-IR" sz="2400" b="1" dirty="0"/>
          </a:p>
        </p:txBody>
      </p:sp>
      <p:sp>
        <p:nvSpPr>
          <p:cNvPr id="8" name="Rectangle 7"/>
          <p:cNvSpPr/>
          <p:nvPr/>
        </p:nvSpPr>
        <p:spPr>
          <a:xfrm>
            <a:off x="709864" y="374392"/>
            <a:ext cx="7194884" cy="1569660"/>
          </a:xfrm>
          <a:prstGeom prst="rect">
            <a:avLst/>
          </a:prstGeom>
        </p:spPr>
        <p:txBody>
          <a:bodyPr wrap="square">
            <a:spAutoFit/>
          </a:bodyPr>
          <a:lstStyle/>
          <a:p>
            <a:pPr algn="justLow"/>
            <a:r>
              <a:rPr lang="fa-IR" sz="2400" b="1" dirty="0"/>
              <a:t>بنای شورا بر این اساس است که تصمیم‌گیری برای نمایندگان باید در حوزه انتخابیه صورت گیرد، نه در تهران و در استان ها؛ و کانون اصلی تصمیم گیری در این حوزه ها نیز نهادی متشکل از فعالان سیاسی همفکر به نام مجمع عمومی است.</a:t>
            </a:r>
          </a:p>
        </p:txBody>
      </p:sp>
    </p:spTree>
    <p:extLst>
      <p:ext uri="{BB962C8B-B14F-4D97-AF65-F5344CB8AC3E}">
        <p14:creationId xmlns:p14="http://schemas.microsoft.com/office/powerpoint/2010/main" val="3029682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842" y="583448"/>
            <a:ext cx="10407315" cy="5232202"/>
          </a:xfrm>
          <a:prstGeom prst="rect">
            <a:avLst/>
          </a:prstGeom>
        </p:spPr>
        <p:txBody>
          <a:bodyPr wrap="square">
            <a:spAutoFit/>
          </a:bodyPr>
          <a:lstStyle/>
          <a:p>
            <a:pPr algn="just"/>
            <a:r>
              <a:rPr lang="fa-IR" dirty="0"/>
              <a:t>اعضای «هیئت انتخاب» عبارتند از اعضای شورای مرکزی شورای ائتلاف که کاندیدای انتخابات مجلس نیستند و ۱۰ نفری که در مجمع عمومی تهران انتخاب شدند.</a:t>
            </a:r>
          </a:p>
          <a:p>
            <a:pPr algn="just"/>
            <a:r>
              <a:rPr lang="fa-IR" dirty="0"/>
              <a:t>اسامی ۱۰ نفر از اعضای هیئت انتخاب که در مجمع عمومی تهران انتخاب شدند به شرح زیر است:</a:t>
            </a:r>
          </a:p>
          <a:p>
            <a:pPr algn="just"/>
            <a:r>
              <a:rPr lang="fa-IR" sz="2800" b="1" dirty="0"/>
              <a:t>حجت‌الاسلام مسعود عالی</a:t>
            </a:r>
          </a:p>
          <a:p>
            <a:pPr algn="just"/>
            <a:r>
              <a:rPr lang="fa-IR" sz="2800" b="1" dirty="0"/>
              <a:t>حجت‌الاسلام حیدر مصلحی</a:t>
            </a:r>
          </a:p>
          <a:p>
            <a:pPr algn="just"/>
            <a:r>
              <a:rPr lang="fa-IR" sz="2800" b="1" dirty="0"/>
              <a:t>حجت‌الاسلام قاسمیان</a:t>
            </a:r>
          </a:p>
          <a:p>
            <a:pPr algn="just"/>
            <a:r>
              <a:rPr lang="fa-IR" sz="2800" b="1" dirty="0"/>
              <a:t>حجت‌الاسلام احسان بی آزار تهرانی</a:t>
            </a:r>
          </a:p>
          <a:p>
            <a:pPr algn="just"/>
            <a:r>
              <a:rPr lang="fa-IR" sz="2800" b="1" dirty="0"/>
              <a:t>کامران دانشجو</a:t>
            </a:r>
          </a:p>
          <a:p>
            <a:pPr algn="just"/>
            <a:r>
              <a:rPr lang="fa-IR" sz="2800" b="1" dirty="0"/>
              <a:t>رضا روستا آزاد</a:t>
            </a:r>
          </a:p>
          <a:p>
            <a:pPr algn="just"/>
            <a:r>
              <a:rPr lang="fa-IR" sz="2800" b="1" dirty="0"/>
              <a:t>یاسر جبراییلی</a:t>
            </a:r>
          </a:p>
          <a:p>
            <a:pPr algn="just"/>
            <a:r>
              <a:rPr lang="fa-IR" sz="2800" b="1" dirty="0"/>
              <a:t>منوچهر متکی</a:t>
            </a:r>
          </a:p>
          <a:p>
            <a:pPr algn="just"/>
            <a:r>
              <a:rPr lang="fa-IR" sz="2800" b="1" dirty="0"/>
              <a:t>نادر طالب زاده</a:t>
            </a:r>
          </a:p>
          <a:p>
            <a:pPr algn="just"/>
            <a:r>
              <a:rPr lang="fa-IR" sz="2800" b="1" dirty="0"/>
              <a:t>معصومه آباد</a:t>
            </a:r>
            <a:endParaRPr lang="fa-IR" sz="2800" b="1" dirty="0">
              <a:effectLst/>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78936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569" y="1305343"/>
            <a:ext cx="4475746" cy="4401205"/>
          </a:xfrm>
          <a:prstGeom prst="rect">
            <a:avLst/>
          </a:prstGeom>
        </p:spPr>
        <p:txBody>
          <a:bodyPr wrap="square">
            <a:spAutoFit/>
          </a:bodyPr>
          <a:lstStyle/>
          <a:p>
            <a:pPr algn="just"/>
            <a:r>
              <a:rPr lang="fa-IR" sz="2800" b="1" dirty="0" smtClean="0"/>
              <a:t>حجت‌الاسلام </a:t>
            </a:r>
            <a:r>
              <a:rPr lang="fa-IR" sz="2800" b="1" dirty="0"/>
              <a:t>مسعود عالی</a:t>
            </a:r>
          </a:p>
          <a:p>
            <a:pPr algn="just"/>
            <a:r>
              <a:rPr lang="fa-IR" sz="2800" b="1" dirty="0">
                <a:solidFill>
                  <a:srgbClr val="FF0000"/>
                </a:solidFill>
              </a:rPr>
              <a:t>حجت‌الاسلام حیدر مصلحی</a:t>
            </a:r>
          </a:p>
          <a:p>
            <a:pPr algn="just"/>
            <a:r>
              <a:rPr lang="fa-IR" sz="2800" b="1" dirty="0"/>
              <a:t>حجت‌الاسلام قاسمیان</a:t>
            </a:r>
          </a:p>
          <a:p>
            <a:pPr algn="just"/>
            <a:r>
              <a:rPr lang="fa-IR" sz="2800" b="1" dirty="0"/>
              <a:t>حجت‌الاسلام احسان بی آزار تهرانی</a:t>
            </a:r>
          </a:p>
          <a:p>
            <a:pPr algn="just"/>
            <a:r>
              <a:rPr lang="fa-IR" sz="2800" b="1" dirty="0"/>
              <a:t>کامران دانشجو</a:t>
            </a:r>
          </a:p>
          <a:p>
            <a:pPr algn="just"/>
            <a:r>
              <a:rPr lang="fa-IR" sz="2800" b="1" dirty="0"/>
              <a:t>رضا روستا آزاد</a:t>
            </a:r>
          </a:p>
          <a:p>
            <a:pPr algn="just"/>
            <a:r>
              <a:rPr lang="fa-IR" sz="2800" b="1" dirty="0"/>
              <a:t>یاسر جبراییلی</a:t>
            </a:r>
          </a:p>
          <a:p>
            <a:pPr algn="just"/>
            <a:r>
              <a:rPr lang="fa-IR" sz="2800" b="1" dirty="0"/>
              <a:t>منوچهر متکی</a:t>
            </a:r>
          </a:p>
          <a:p>
            <a:pPr algn="just"/>
            <a:r>
              <a:rPr lang="fa-IR" sz="2800" b="1" dirty="0"/>
              <a:t>نادر طالب زاده</a:t>
            </a:r>
          </a:p>
          <a:p>
            <a:pPr algn="just"/>
            <a:r>
              <a:rPr lang="fa-IR" sz="2800" b="1" dirty="0"/>
              <a:t>معصومه آباد</a:t>
            </a:r>
            <a:endParaRPr lang="fa-IR" sz="2800" b="1" dirty="0">
              <a:effectLst/>
            </a:endParaRPr>
          </a:p>
        </p:txBody>
      </p:sp>
      <p:sp>
        <p:nvSpPr>
          <p:cNvPr id="2" name="Rectangle 1"/>
          <p:cNvSpPr/>
          <p:nvPr/>
        </p:nvSpPr>
        <p:spPr>
          <a:xfrm>
            <a:off x="8783051" y="1305343"/>
            <a:ext cx="2743201" cy="4832092"/>
          </a:xfrm>
          <a:prstGeom prst="rect">
            <a:avLst/>
          </a:prstGeom>
        </p:spPr>
        <p:txBody>
          <a:bodyPr wrap="square">
            <a:spAutoFit/>
          </a:bodyPr>
          <a:lstStyle/>
          <a:p>
            <a:r>
              <a:rPr lang="fa-IR" sz="2800" b="1" dirty="0" smtClean="0"/>
              <a:t>غلامعلی حدادعادل</a:t>
            </a:r>
          </a:p>
          <a:p>
            <a:r>
              <a:rPr lang="fa-IR" sz="2800" b="1" dirty="0"/>
              <a:t>محسن رضایی</a:t>
            </a:r>
          </a:p>
          <a:p>
            <a:r>
              <a:rPr lang="fa-IR" sz="2800" b="1" dirty="0" smtClean="0"/>
              <a:t>مهرداد بذرپاش</a:t>
            </a:r>
          </a:p>
          <a:p>
            <a:r>
              <a:rPr lang="fa-IR" sz="2800" b="1" dirty="0" smtClean="0"/>
              <a:t>محمدرضا باهنر</a:t>
            </a:r>
          </a:p>
          <a:p>
            <a:r>
              <a:rPr lang="fa-IR" sz="2800" b="1" dirty="0" smtClean="0"/>
              <a:t>مهدی چمران</a:t>
            </a:r>
          </a:p>
          <a:p>
            <a:r>
              <a:rPr lang="fa-IR" sz="2800" b="1" dirty="0" smtClean="0"/>
              <a:t>مجتبی شاکری</a:t>
            </a:r>
          </a:p>
          <a:p>
            <a:r>
              <a:rPr lang="fa-IR" sz="2800" b="1" dirty="0" smtClean="0"/>
              <a:t>حبیب‌الله بوربور</a:t>
            </a:r>
          </a:p>
          <a:p>
            <a:r>
              <a:rPr lang="fa-IR" sz="2800" b="1" dirty="0" smtClean="0"/>
              <a:t>اسدالله بادامچیان</a:t>
            </a:r>
          </a:p>
          <a:p>
            <a:r>
              <a:rPr lang="fa-IR" sz="2800" b="1" dirty="0" smtClean="0"/>
              <a:t>پرویز سروی</a:t>
            </a:r>
          </a:p>
          <a:p>
            <a:r>
              <a:rPr lang="fa-IR" sz="2800" b="1" dirty="0" smtClean="0"/>
              <a:t>مهدی </a:t>
            </a:r>
            <a:r>
              <a:rPr lang="fa-IR" sz="2800" b="1" dirty="0"/>
              <a:t>اقراریان </a:t>
            </a:r>
            <a:endParaRPr lang="fa-IR" sz="2800" b="1" dirty="0" smtClean="0"/>
          </a:p>
          <a:p>
            <a:r>
              <a:rPr lang="fa-IR" sz="2800" b="1" dirty="0" smtClean="0"/>
              <a:t>محمدجواد </a:t>
            </a:r>
            <a:r>
              <a:rPr lang="fa-IR" sz="2800" b="1" dirty="0"/>
              <a:t>عامری</a:t>
            </a:r>
          </a:p>
        </p:txBody>
      </p:sp>
      <p:sp>
        <p:nvSpPr>
          <p:cNvPr id="3" name="Rectangle 2"/>
          <p:cNvSpPr/>
          <p:nvPr/>
        </p:nvSpPr>
        <p:spPr>
          <a:xfrm>
            <a:off x="4527491" y="440976"/>
            <a:ext cx="3642344" cy="461665"/>
          </a:xfrm>
          <a:prstGeom prst="rect">
            <a:avLst/>
          </a:prstGeom>
        </p:spPr>
        <p:txBody>
          <a:bodyPr wrap="none">
            <a:spAutoFit/>
          </a:bodyPr>
          <a:lstStyle/>
          <a:p>
            <a:pPr algn="just"/>
            <a:r>
              <a:rPr lang="fa-IR" sz="2400" b="1" dirty="0"/>
              <a:t>اعضای 21 نفره «هیئت انتخاب» </a:t>
            </a:r>
          </a:p>
        </p:txBody>
      </p:sp>
      <p:sp>
        <p:nvSpPr>
          <p:cNvPr id="5" name="Rectangle 4"/>
          <p:cNvSpPr/>
          <p:nvPr/>
        </p:nvSpPr>
        <p:spPr>
          <a:xfrm>
            <a:off x="613610" y="5537270"/>
            <a:ext cx="8446169" cy="1200329"/>
          </a:xfrm>
          <a:prstGeom prst="rect">
            <a:avLst/>
          </a:prstGeom>
        </p:spPr>
        <p:txBody>
          <a:bodyPr wrap="square">
            <a:spAutoFit/>
          </a:bodyPr>
          <a:lstStyle/>
          <a:p>
            <a:pPr algn="justLow"/>
            <a:r>
              <a:rPr lang="fa-IR" dirty="0"/>
              <a:t>«سید علی ریاض» نماینده اسبق مجلس جایگزین «حیدر مصلحی» در هیئت انتخاب شورای ائتلاف نیرو‌های انقلاب شد. گفتنی است، حجت‌الاسلام «حیدر مصلحی» به دلیل اینکه از سوی سرلشکر محمد باقری حکم مسئولیت داشت، حسب رعایت موارد قانونی مبنی بر عدم ورود مسئولین نظامی در فعالیت‌های انتخاباتی، از هیئت انتخاب شورای ائتلاف نیرو‌های انقلاب انصراف داد</a:t>
            </a:r>
            <a:r>
              <a:rPr lang="fa-IR" dirty="0" smtClean="0"/>
              <a:t>.</a:t>
            </a:r>
            <a:r>
              <a:rPr lang="fa-IR" dirty="0"/>
              <a:t> </a:t>
            </a:r>
          </a:p>
        </p:txBody>
      </p:sp>
    </p:spTree>
    <p:extLst>
      <p:ext uri="{BB962C8B-B14F-4D97-AF65-F5344CB8AC3E}">
        <p14:creationId xmlns:p14="http://schemas.microsoft.com/office/powerpoint/2010/main" val="387981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274" y="125549"/>
            <a:ext cx="2032725" cy="27349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1" y="136338"/>
            <a:ext cx="3405188" cy="2724150"/>
          </a:xfrm>
          <a:prstGeom prst="rect">
            <a:avLst/>
          </a:prstGeom>
        </p:spPr>
      </p:pic>
      <p:sp>
        <p:nvSpPr>
          <p:cNvPr id="6" name="Rectangle 5"/>
          <p:cNvSpPr/>
          <p:nvPr/>
        </p:nvSpPr>
        <p:spPr>
          <a:xfrm>
            <a:off x="488835" y="2849697"/>
            <a:ext cx="1388521" cy="369332"/>
          </a:xfrm>
          <a:prstGeom prst="rect">
            <a:avLst/>
          </a:prstGeom>
        </p:spPr>
        <p:txBody>
          <a:bodyPr wrap="none">
            <a:spAutoFit/>
          </a:bodyPr>
          <a:lstStyle/>
          <a:p>
            <a:r>
              <a:rPr lang="fa-IR" b="1" dirty="0"/>
              <a:t>حبیب‌الله بوربور</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142" y="125549"/>
            <a:ext cx="2095500" cy="27241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968" y="114758"/>
            <a:ext cx="2365353" cy="2734939"/>
          </a:xfrm>
          <a:prstGeom prst="rect">
            <a:avLst/>
          </a:prstGeom>
        </p:spPr>
      </p:pic>
      <p:sp>
        <p:nvSpPr>
          <p:cNvPr id="9" name="Rectangle 8"/>
          <p:cNvSpPr/>
          <p:nvPr/>
        </p:nvSpPr>
        <p:spPr>
          <a:xfrm>
            <a:off x="7077579" y="2849697"/>
            <a:ext cx="1321196" cy="369332"/>
          </a:xfrm>
          <a:prstGeom prst="rect">
            <a:avLst/>
          </a:prstGeom>
        </p:spPr>
        <p:txBody>
          <a:bodyPr wrap="none">
            <a:spAutoFit/>
          </a:bodyPr>
          <a:lstStyle/>
          <a:p>
            <a:r>
              <a:rPr lang="fa-IR" b="1" dirty="0" smtClean="0"/>
              <a:t>مهرداد بذرپاش</a:t>
            </a:r>
            <a:endParaRPr lang="fa-IR" b="1"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9847" y="114758"/>
            <a:ext cx="2040482" cy="272414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8562" y="119316"/>
            <a:ext cx="1745807" cy="270428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8709" y="103968"/>
            <a:ext cx="1668610" cy="2734940"/>
          </a:xfrm>
          <a:prstGeom prst="rect">
            <a:avLst/>
          </a:prstGeom>
        </p:spPr>
      </p:pic>
      <p:sp>
        <p:nvSpPr>
          <p:cNvPr id="15" name="Rectangle 14"/>
          <p:cNvSpPr/>
          <p:nvPr/>
        </p:nvSpPr>
        <p:spPr>
          <a:xfrm>
            <a:off x="2379871" y="2849697"/>
            <a:ext cx="1245854" cy="369332"/>
          </a:xfrm>
          <a:prstGeom prst="rect">
            <a:avLst/>
          </a:prstGeom>
        </p:spPr>
        <p:txBody>
          <a:bodyPr wrap="none">
            <a:spAutoFit/>
          </a:bodyPr>
          <a:lstStyle/>
          <a:p>
            <a:r>
              <a:rPr lang="fa-IR" b="1" dirty="0" smtClean="0"/>
              <a:t>مجتبی شاکری</a:t>
            </a:r>
            <a:endParaRPr lang="fa-IR" b="1" dirty="0"/>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097" y="3361779"/>
            <a:ext cx="2381252" cy="2381252"/>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3067" y="3361781"/>
            <a:ext cx="2173755" cy="238125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87997" y="3361781"/>
            <a:ext cx="1638300" cy="2381250"/>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8709" y="3361780"/>
            <a:ext cx="1527388" cy="2382222"/>
          </a:xfrm>
          <a:prstGeom prst="rect">
            <a:avLst/>
          </a:prstGeom>
        </p:spPr>
      </p:pic>
      <p:sp>
        <p:nvSpPr>
          <p:cNvPr id="16" name="Rectangle 15"/>
          <p:cNvSpPr/>
          <p:nvPr/>
        </p:nvSpPr>
        <p:spPr>
          <a:xfrm>
            <a:off x="5143299" y="5743031"/>
            <a:ext cx="1452642" cy="369332"/>
          </a:xfrm>
          <a:prstGeom prst="rect">
            <a:avLst/>
          </a:prstGeom>
        </p:spPr>
        <p:txBody>
          <a:bodyPr wrap="none">
            <a:spAutoFit/>
          </a:bodyPr>
          <a:lstStyle/>
          <a:p>
            <a:r>
              <a:rPr lang="fa-IR" b="1" dirty="0" smtClean="0"/>
              <a:t>محمدجوادعامری</a:t>
            </a:r>
            <a:endParaRPr lang="fa-IR" b="1" dirty="0"/>
          </a:p>
        </p:txBody>
      </p:sp>
      <p:sp>
        <p:nvSpPr>
          <p:cNvPr id="17" name="Rectangle 16"/>
          <p:cNvSpPr/>
          <p:nvPr/>
        </p:nvSpPr>
        <p:spPr>
          <a:xfrm>
            <a:off x="7111242" y="5769302"/>
            <a:ext cx="1287533" cy="369332"/>
          </a:xfrm>
          <a:prstGeom prst="rect">
            <a:avLst/>
          </a:prstGeom>
        </p:spPr>
        <p:txBody>
          <a:bodyPr wrap="none">
            <a:spAutoFit/>
          </a:bodyPr>
          <a:lstStyle/>
          <a:p>
            <a:r>
              <a:rPr lang="fa-IR" b="1" dirty="0" smtClean="0"/>
              <a:t>مهدی اقراریان</a:t>
            </a:r>
            <a:endParaRPr lang="fa-IR" b="1" dirty="0"/>
          </a:p>
        </p:txBody>
      </p:sp>
      <p:sp>
        <p:nvSpPr>
          <p:cNvPr id="18" name="Rectangle 17"/>
          <p:cNvSpPr/>
          <p:nvPr/>
        </p:nvSpPr>
        <p:spPr>
          <a:xfrm>
            <a:off x="8892521" y="5743031"/>
            <a:ext cx="1269899" cy="369332"/>
          </a:xfrm>
          <a:prstGeom prst="rect">
            <a:avLst/>
          </a:prstGeom>
        </p:spPr>
        <p:txBody>
          <a:bodyPr wrap="none">
            <a:spAutoFit/>
          </a:bodyPr>
          <a:lstStyle/>
          <a:p>
            <a:r>
              <a:rPr lang="fa-IR" b="1" dirty="0" smtClean="0"/>
              <a:t>پرویز سروری</a:t>
            </a:r>
            <a:endParaRPr lang="fa-IR" b="1" dirty="0"/>
          </a:p>
        </p:txBody>
      </p:sp>
      <p:sp>
        <p:nvSpPr>
          <p:cNvPr id="22" name="Rectangle 21"/>
          <p:cNvSpPr/>
          <p:nvPr/>
        </p:nvSpPr>
        <p:spPr>
          <a:xfrm>
            <a:off x="10458098" y="5769302"/>
            <a:ext cx="1433406" cy="369332"/>
          </a:xfrm>
          <a:prstGeom prst="rect">
            <a:avLst/>
          </a:prstGeom>
        </p:spPr>
        <p:txBody>
          <a:bodyPr wrap="none">
            <a:spAutoFit/>
          </a:bodyPr>
          <a:lstStyle/>
          <a:p>
            <a:r>
              <a:rPr lang="fa-IR" b="1" dirty="0" smtClean="0"/>
              <a:t>اسدالله بادامچیان</a:t>
            </a:r>
            <a:endParaRPr lang="fa-IR" b="1" dirty="0"/>
          </a:p>
        </p:txBody>
      </p:sp>
      <p:sp>
        <p:nvSpPr>
          <p:cNvPr id="23" name="Rectangle 22"/>
          <p:cNvSpPr/>
          <p:nvPr/>
        </p:nvSpPr>
        <p:spPr>
          <a:xfrm>
            <a:off x="3983959" y="2808753"/>
            <a:ext cx="1167307" cy="369332"/>
          </a:xfrm>
          <a:prstGeom prst="rect">
            <a:avLst/>
          </a:prstGeom>
        </p:spPr>
        <p:txBody>
          <a:bodyPr wrap="none">
            <a:spAutoFit/>
          </a:bodyPr>
          <a:lstStyle/>
          <a:p>
            <a:r>
              <a:rPr lang="fa-IR" b="1" dirty="0" smtClean="0"/>
              <a:t>مهدی چمران</a:t>
            </a:r>
            <a:endParaRPr lang="fa-IR" b="1" dirty="0"/>
          </a:p>
        </p:txBody>
      </p:sp>
      <p:sp>
        <p:nvSpPr>
          <p:cNvPr id="24" name="Rectangle 23"/>
          <p:cNvSpPr/>
          <p:nvPr/>
        </p:nvSpPr>
        <p:spPr>
          <a:xfrm>
            <a:off x="5331360" y="2849697"/>
            <a:ext cx="1380506" cy="369332"/>
          </a:xfrm>
          <a:prstGeom prst="rect">
            <a:avLst/>
          </a:prstGeom>
        </p:spPr>
        <p:txBody>
          <a:bodyPr wrap="none">
            <a:spAutoFit/>
          </a:bodyPr>
          <a:lstStyle/>
          <a:p>
            <a:r>
              <a:rPr lang="fa-IR" b="1" dirty="0" smtClean="0"/>
              <a:t>محمد جوادباهنر</a:t>
            </a:r>
            <a:endParaRPr lang="fa-IR" b="1" dirty="0"/>
          </a:p>
        </p:txBody>
      </p:sp>
      <p:pic>
        <p:nvPicPr>
          <p:cNvPr id="25" name="Picture 24">
            <a:hlinkClick r:id="rId13"/>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2110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603" y="3171965"/>
            <a:ext cx="2440693" cy="2680200"/>
          </a:xfrm>
          <a:prstGeom prst="rect">
            <a:avLst/>
          </a:prstGeom>
        </p:spPr>
      </p:pic>
      <p:sp>
        <p:nvSpPr>
          <p:cNvPr id="6" name="Rectangle 5"/>
          <p:cNvSpPr/>
          <p:nvPr/>
        </p:nvSpPr>
        <p:spPr>
          <a:xfrm>
            <a:off x="9627359" y="5852165"/>
            <a:ext cx="1313180" cy="369332"/>
          </a:xfrm>
          <a:prstGeom prst="rect">
            <a:avLst/>
          </a:prstGeom>
        </p:spPr>
        <p:txBody>
          <a:bodyPr wrap="none">
            <a:spAutoFit/>
          </a:bodyPr>
          <a:lstStyle/>
          <a:p>
            <a:pPr algn="just"/>
            <a:r>
              <a:rPr lang="fa-IR" b="1" dirty="0"/>
              <a:t>کامران دانشجو</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526" y="3171965"/>
            <a:ext cx="1664289" cy="2670981"/>
          </a:xfrm>
          <a:prstGeom prst="rect">
            <a:avLst/>
          </a:prstGeom>
        </p:spPr>
      </p:pic>
      <p:sp>
        <p:nvSpPr>
          <p:cNvPr id="8" name="Rectangle 7"/>
          <p:cNvSpPr/>
          <p:nvPr/>
        </p:nvSpPr>
        <p:spPr>
          <a:xfrm>
            <a:off x="8074294" y="5852165"/>
            <a:ext cx="1388521" cy="369332"/>
          </a:xfrm>
          <a:prstGeom prst="rect">
            <a:avLst/>
          </a:prstGeom>
        </p:spPr>
        <p:txBody>
          <a:bodyPr wrap="none">
            <a:spAutoFit/>
          </a:bodyPr>
          <a:lstStyle/>
          <a:p>
            <a:pPr algn="just"/>
            <a:r>
              <a:rPr lang="fa-IR" b="1" dirty="0"/>
              <a:t>رضا روستا آزاد</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975" y="3171965"/>
            <a:ext cx="1783551" cy="2680200"/>
          </a:xfrm>
          <a:prstGeom prst="rect">
            <a:avLst/>
          </a:prstGeom>
        </p:spPr>
      </p:pic>
      <p:sp>
        <p:nvSpPr>
          <p:cNvPr id="11" name="Rectangle 10"/>
          <p:cNvSpPr/>
          <p:nvPr/>
        </p:nvSpPr>
        <p:spPr>
          <a:xfrm>
            <a:off x="6211624" y="5852165"/>
            <a:ext cx="1245854" cy="369332"/>
          </a:xfrm>
          <a:prstGeom prst="rect">
            <a:avLst/>
          </a:prstGeom>
        </p:spPr>
        <p:txBody>
          <a:bodyPr wrap="none">
            <a:spAutoFit/>
          </a:bodyPr>
          <a:lstStyle/>
          <a:p>
            <a:pPr algn="just"/>
            <a:r>
              <a:rPr lang="fa-IR" b="1" dirty="0"/>
              <a:t>یاسر جبراییلی</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4765" y="3171965"/>
            <a:ext cx="1780209" cy="2670981"/>
          </a:xfrm>
          <a:prstGeom prst="rect">
            <a:avLst/>
          </a:prstGeom>
        </p:spPr>
      </p:pic>
      <p:sp>
        <p:nvSpPr>
          <p:cNvPr id="13" name="Rectangle 12"/>
          <p:cNvSpPr/>
          <p:nvPr/>
        </p:nvSpPr>
        <p:spPr>
          <a:xfrm>
            <a:off x="4491751" y="5852165"/>
            <a:ext cx="1247456" cy="369332"/>
          </a:xfrm>
          <a:prstGeom prst="rect">
            <a:avLst/>
          </a:prstGeom>
        </p:spPr>
        <p:txBody>
          <a:bodyPr wrap="none">
            <a:spAutoFit/>
          </a:bodyPr>
          <a:lstStyle/>
          <a:p>
            <a:pPr algn="just"/>
            <a:r>
              <a:rPr lang="fa-IR" b="1" dirty="0"/>
              <a:t>منوچهر متکی</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4193" y="3171965"/>
            <a:ext cx="1681789" cy="2671457"/>
          </a:xfrm>
          <a:prstGeom prst="rect">
            <a:avLst/>
          </a:prstGeom>
        </p:spPr>
      </p:pic>
      <p:sp>
        <p:nvSpPr>
          <p:cNvPr id="15" name="Rectangle 14"/>
          <p:cNvSpPr/>
          <p:nvPr/>
        </p:nvSpPr>
        <p:spPr>
          <a:xfrm>
            <a:off x="2728115" y="5852165"/>
            <a:ext cx="1293944" cy="369332"/>
          </a:xfrm>
          <a:prstGeom prst="rect">
            <a:avLst/>
          </a:prstGeom>
        </p:spPr>
        <p:txBody>
          <a:bodyPr wrap="none">
            <a:spAutoFit/>
          </a:bodyPr>
          <a:lstStyle/>
          <a:p>
            <a:pPr algn="just"/>
            <a:r>
              <a:rPr lang="fa-IR" b="1" dirty="0"/>
              <a:t>نادر طالب زاده</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187" y="3171964"/>
            <a:ext cx="1591223" cy="2670981"/>
          </a:xfrm>
          <a:prstGeom prst="rect">
            <a:avLst/>
          </a:prstGeom>
        </p:spPr>
      </p:pic>
      <p:sp>
        <p:nvSpPr>
          <p:cNvPr id="17" name="Rectangle 16"/>
          <p:cNvSpPr/>
          <p:nvPr/>
        </p:nvSpPr>
        <p:spPr>
          <a:xfrm>
            <a:off x="1143362" y="5852165"/>
            <a:ext cx="1152880" cy="369332"/>
          </a:xfrm>
          <a:prstGeom prst="rect">
            <a:avLst/>
          </a:prstGeom>
        </p:spPr>
        <p:txBody>
          <a:bodyPr wrap="none">
            <a:spAutoFit/>
          </a:bodyPr>
          <a:lstStyle/>
          <a:p>
            <a:pPr algn="just"/>
            <a:r>
              <a:rPr lang="fa-IR" b="1" dirty="0" smtClean="0"/>
              <a:t>معصومه آباد</a:t>
            </a:r>
            <a:endParaRPr lang="fa-IR" b="1"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3527" y="349348"/>
            <a:ext cx="2049594" cy="2415947"/>
          </a:xfrm>
          <a:prstGeom prst="rect">
            <a:avLst/>
          </a:prstGeom>
        </p:spPr>
      </p:pic>
      <p:sp>
        <p:nvSpPr>
          <p:cNvPr id="20" name="Rectangle 19"/>
          <p:cNvSpPr/>
          <p:nvPr/>
        </p:nvSpPr>
        <p:spPr>
          <a:xfrm>
            <a:off x="7227458" y="2802632"/>
            <a:ext cx="1050288" cy="369332"/>
          </a:xfrm>
          <a:prstGeom prst="rect">
            <a:avLst/>
          </a:prstGeom>
        </p:spPr>
        <p:txBody>
          <a:bodyPr wrap="none">
            <a:spAutoFit/>
          </a:bodyPr>
          <a:lstStyle/>
          <a:p>
            <a:r>
              <a:rPr lang="fa-IR" b="1" dirty="0" smtClean="0"/>
              <a:t>مسعودعالی</a:t>
            </a:r>
            <a:endParaRPr lang="fa-IR" b="1" dirty="0"/>
          </a:p>
        </p:txBody>
      </p:sp>
      <p:sp>
        <p:nvSpPr>
          <p:cNvPr id="21" name="Rectangle 20"/>
          <p:cNvSpPr/>
          <p:nvPr/>
        </p:nvSpPr>
        <p:spPr>
          <a:xfrm>
            <a:off x="5473078" y="2802632"/>
            <a:ext cx="1364477" cy="369332"/>
          </a:xfrm>
          <a:prstGeom prst="rect">
            <a:avLst/>
          </a:prstGeom>
        </p:spPr>
        <p:txBody>
          <a:bodyPr wrap="none">
            <a:spAutoFit/>
          </a:bodyPr>
          <a:lstStyle/>
          <a:p>
            <a:r>
              <a:rPr lang="fa-IR" b="1" dirty="0"/>
              <a:t>سید علی ریاض</a:t>
            </a:r>
          </a:p>
        </p:txBody>
      </p:sp>
      <p:sp>
        <p:nvSpPr>
          <p:cNvPr id="22" name="Rectangle 21"/>
          <p:cNvSpPr/>
          <p:nvPr/>
        </p:nvSpPr>
        <p:spPr>
          <a:xfrm>
            <a:off x="3509507" y="2802632"/>
            <a:ext cx="1867819" cy="369332"/>
          </a:xfrm>
          <a:prstGeom prst="rect">
            <a:avLst/>
          </a:prstGeom>
        </p:spPr>
        <p:txBody>
          <a:bodyPr wrap="none">
            <a:spAutoFit/>
          </a:bodyPr>
          <a:lstStyle/>
          <a:p>
            <a:pPr algn="just"/>
            <a:r>
              <a:rPr lang="fa-IR" b="1" dirty="0"/>
              <a:t>احسان بی آزار تهرانی</a:t>
            </a:r>
          </a:p>
        </p:txBody>
      </p: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4719" y="300966"/>
            <a:ext cx="2464329" cy="2464329"/>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04220" y="359333"/>
            <a:ext cx="1488339" cy="2405962"/>
          </a:xfrm>
          <a:prstGeom prst="rect">
            <a:avLst/>
          </a:prstGeom>
        </p:spPr>
      </p:pic>
      <p:pic>
        <p:nvPicPr>
          <p:cNvPr id="25" name="Picture 24">
            <a:hlinkClick r:id="rId11"/>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720115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42" y="126582"/>
            <a:ext cx="3965525" cy="2760997"/>
          </a:xfrm>
          <a:prstGeom prst="rect">
            <a:avLst/>
          </a:prstGeom>
        </p:spPr>
      </p:pic>
      <p:sp>
        <p:nvSpPr>
          <p:cNvPr id="3" name="Rectangle 2"/>
          <p:cNvSpPr/>
          <p:nvPr/>
        </p:nvSpPr>
        <p:spPr>
          <a:xfrm>
            <a:off x="5334000" y="446583"/>
            <a:ext cx="6096000" cy="2308324"/>
          </a:xfrm>
          <a:prstGeom prst="rect">
            <a:avLst/>
          </a:prstGeom>
        </p:spPr>
        <p:txBody>
          <a:bodyPr>
            <a:spAutoFit/>
          </a:bodyPr>
          <a:lstStyle/>
          <a:p>
            <a:pPr algn="justLow"/>
            <a:r>
              <a:rPr lang="fa-IR" sz="2400" b="1" dirty="0"/>
              <a:t>مهدی چمران در گفت‌وگو با خبرنگار تسنیم در کرج ، در پاسخ به سئوالی در مورد  برنامه کاندیدای شورای ائتلاف نیروهای انقلاب  برای حضور حداکثری در انتخابات مجلس شورای اسلامی‌ اظهار داشت: در شورای ائتلاف برای نخستین بار سازوکار جدیدی در مورد انتخابات پیاده‌سازی می‌شود.</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80090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0181" y="4140551"/>
            <a:ext cx="10491536" cy="369332"/>
          </a:xfrm>
          <a:prstGeom prst="rect">
            <a:avLst/>
          </a:prstGeom>
        </p:spPr>
        <p:txBody>
          <a:bodyPr wrap="square">
            <a:spAutoFit/>
          </a:bodyPr>
          <a:lstStyle/>
          <a:p>
            <a:r>
              <a:rPr lang="fa-IR" b="1" dirty="0"/>
              <a:t>برگزاری مجمع عمومی شورای ائتلاف اصولگرایان برای بستن لیست نهایی به تاخیر افتاد/ لیست منتشر شده در رسانه‌ها نهایی نیست</a:t>
            </a:r>
          </a:p>
        </p:txBody>
      </p:sp>
      <p:sp>
        <p:nvSpPr>
          <p:cNvPr id="6" name="Rectangle 5"/>
          <p:cNvSpPr/>
          <p:nvPr/>
        </p:nvSpPr>
        <p:spPr>
          <a:xfrm>
            <a:off x="6173108" y="2726976"/>
            <a:ext cx="4823756" cy="369332"/>
          </a:xfrm>
          <a:prstGeom prst="rect">
            <a:avLst/>
          </a:prstGeom>
        </p:spPr>
        <p:txBody>
          <a:bodyPr wrap="none">
            <a:spAutoFit/>
          </a:bodyPr>
          <a:lstStyle/>
          <a:p>
            <a:r>
              <a:rPr lang="fa-IR" dirty="0"/>
              <a:t>مهدی اقراریان، دبیر شورای ائتلاف نیروهای انقلاب در تهران</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721" y="2165229"/>
            <a:ext cx="2619375" cy="1743075"/>
          </a:xfrm>
          <a:prstGeom prst="rect">
            <a:avLst/>
          </a:prstGeom>
        </p:spPr>
      </p:pic>
      <p:sp>
        <p:nvSpPr>
          <p:cNvPr id="2" name="Rectangle 1"/>
          <p:cNvSpPr/>
          <p:nvPr/>
        </p:nvSpPr>
        <p:spPr>
          <a:xfrm>
            <a:off x="697832" y="500861"/>
            <a:ext cx="10479505" cy="1384995"/>
          </a:xfrm>
          <a:prstGeom prst="rect">
            <a:avLst/>
          </a:prstGeom>
        </p:spPr>
        <p:txBody>
          <a:bodyPr wrap="square">
            <a:spAutoFit/>
          </a:bodyPr>
          <a:lstStyle/>
          <a:p>
            <a:pPr algn="justLow"/>
            <a:r>
              <a:rPr lang="fa-IR" sz="2800" b="1" dirty="0"/>
              <a:t>در هر استان سه نفر ‌مورد قبول همه سلیقه ها و با تایید ائمه جمعه استان‌ها انتخاب شدند که به این افراد ماموریت داده شد تا با ۳۱ نفر در هر استان شورای ائتلاف تشکیل دهند.</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877691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73" y="360195"/>
            <a:ext cx="4091489" cy="4091489"/>
          </a:xfrm>
          <a:prstGeom prst="rect">
            <a:avLst/>
          </a:prstGeom>
        </p:spPr>
      </p:pic>
      <p:sp>
        <p:nvSpPr>
          <p:cNvPr id="7" name="TextBox 6"/>
          <p:cNvSpPr txBox="1"/>
          <p:nvPr/>
        </p:nvSpPr>
        <p:spPr>
          <a:xfrm>
            <a:off x="5630778" y="513113"/>
            <a:ext cx="6039853" cy="3785652"/>
          </a:xfrm>
          <a:prstGeom prst="rect">
            <a:avLst/>
          </a:prstGeom>
          <a:noFill/>
        </p:spPr>
        <p:txBody>
          <a:bodyPr wrap="square" rtlCol="1">
            <a:spAutoFit/>
          </a:bodyPr>
          <a:lstStyle/>
          <a:p>
            <a:pPr algn="justLow"/>
            <a:r>
              <a:rPr lang="fa-IR" sz="4800" b="1" dirty="0" smtClean="0"/>
              <a:t>قطعا قالیباف جزء مشترکات ما نخواهد بود. به نظر ما کارها دارد مهندسی می شود و کسانی را می خواهند به ما تحمیل کنند.</a:t>
            </a:r>
            <a:endParaRPr lang="fa-IR" sz="4800" b="1" dirty="0"/>
          </a:p>
        </p:txBody>
      </p:sp>
      <p:sp>
        <p:nvSpPr>
          <p:cNvPr id="4" name="Rectangle 3"/>
          <p:cNvSpPr/>
          <p:nvPr/>
        </p:nvSpPr>
        <p:spPr>
          <a:xfrm>
            <a:off x="656973" y="5042658"/>
            <a:ext cx="10984831" cy="1569660"/>
          </a:xfrm>
          <a:prstGeom prst="rect">
            <a:avLst/>
          </a:prstGeom>
        </p:spPr>
        <p:txBody>
          <a:bodyPr wrap="square">
            <a:spAutoFit/>
          </a:bodyPr>
          <a:lstStyle/>
          <a:p>
            <a:pPr algn="justLow"/>
            <a:r>
              <a:rPr lang="fa-IR" sz="4800" b="1" dirty="0"/>
              <a:t>به نظر می‌آید جبهه پایداری </a:t>
            </a:r>
            <a:r>
              <a:rPr lang="fa-IR" sz="4800" b="1" dirty="0" smtClean="0"/>
              <a:t>راهکار جداگانه ای را انتخاب نماید. </a:t>
            </a:r>
            <a:endParaRPr lang="fa-IR" sz="4800" b="1"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01391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33691" y="166762"/>
            <a:ext cx="6096000" cy="4770537"/>
          </a:xfrm>
          <a:prstGeom prst="rect">
            <a:avLst/>
          </a:prstGeom>
        </p:spPr>
        <p:txBody>
          <a:bodyPr>
            <a:spAutoFit/>
          </a:bodyPr>
          <a:lstStyle/>
          <a:p>
            <a:pPr algn="justLow"/>
            <a:r>
              <a:rPr lang="fa-IR" sz="4000" b="1" dirty="0"/>
              <a:t>مجید متقی فر، </a:t>
            </a:r>
            <a:r>
              <a:rPr lang="fa-IR" sz="2000" b="1" dirty="0"/>
              <a:t>سخنگوی جبهه پایداری، درباره خروج جبهه پایداری از ائتلاف نیرو‌های انقلاب گفت: </a:t>
            </a:r>
            <a:endParaRPr lang="fa-IR" sz="2000" b="1" dirty="0" smtClean="0"/>
          </a:p>
          <a:p>
            <a:pPr algn="justLow"/>
            <a:r>
              <a:rPr lang="fa-IR" sz="4000" b="1" dirty="0" smtClean="0"/>
              <a:t>از </a:t>
            </a:r>
            <a:r>
              <a:rPr lang="fa-IR" sz="4000" b="1" dirty="0"/>
              <a:t>ابتدا هم درباره ورود به این لیست صحبتی نشده بود، البته ما هنوز هم ترجیحمان ارائه لیست واحد است و اگر هم نشد بهتر است اشتراکات لیست هایمان بسیار زیاد باشد.</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939" y="166762"/>
            <a:ext cx="3140752" cy="6281504"/>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78955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38101"/>
            <a:ext cx="7481888" cy="658813"/>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lgn="ctr">
              <a:lnSpc>
                <a:spcPct val="115000"/>
              </a:lnSpc>
              <a:spcAft>
                <a:spcPts val="1000"/>
              </a:spcAft>
              <a:defRPr/>
            </a:pPr>
            <a:r>
              <a:rPr lang="fa-IR" sz="3200" b="1" dirty="0">
                <a:latin typeface="Calibri"/>
                <a:ea typeface="Calibri"/>
                <a:cs typeface="B Zar"/>
              </a:rPr>
              <a:t>ویژگی های اوضاع و شرایط انتخابات مجلس آینده</a:t>
            </a:r>
            <a:endParaRPr lang="en-US" sz="2400" dirty="0">
              <a:latin typeface="Calibri"/>
              <a:ea typeface="Calibri"/>
              <a:cs typeface="Arial"/>
            </a:endParaRPr>
          </a:p>
        </p:txBody>
      </p:sp>
      <p:sp>
        <p:nvSpPr>
          <p:cNvPr id="5" name="Rectangle 4"/>
          <p:cNvSpPr/>
          <p:nvPr/>
        </p:nvSpPr>
        <p:spPr>
          <a:xfrm>
            <a:off x="9920288" y="2292014"/>
            <a:ext cx="1649811" cy="1353191"/>
          </a:xfrm>
          <a:prstGeom prst="rect">
            <a:avLst/>
          </a:prstGeom>
          <a:effectLst>
            <a:glow rad="228600">
              <a:schemeClr val="accent2">
                <a:satMod val="175000"/>
                <a:alpha val="40000"/>
              </a:schemeClr>
            </a:glow>
          </a:effectLst>
        </p:spPr>
        <p:txBody>
          <a:bodyPr wrap="none">
            <a:spAutoFit/>
          </a:bodyPr>
          <a:lstStyle/>
          <a:p>
            <a:pPr>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تهدیدها و</a:t>
            </a:r>
          </a:p>
          <a:p>
            <a:pPr>
              <a:lnSpc>
                <a:spcPct val="115000"/>
              </a:lnSpc>
              <a:spcAft>
                <a:spcPts val="1000"/>
              </a:spcAft>
              <a:defRPr/>
            </a:pPr>
            <a:r>
              <a:rPr lang="fa-IR" sz="3200" b="1" dirty="0">
                <a:effectLst>
                  <a:glow rad="228600">
                    <a:schemeClr val="accent6">
                      <a:satMod val="175000"/>
                      <a:alpha val="40000"/>
                    </a:schemeClr>
                  </a:glow>
                </a:effectLst>
                <a:latin typeface="Calibri"/>
                <a:ea typeface="Calibri"/>
                <a:cs typeface="B Zar"/>
              </a:rPr>
              <a:t> فرصت ها</a:t>
            </a:r>
            <a:endParaRPr lang="en-US" sz="2400" dirty="0">
              <a:effectLst>
                <a:glow rad="228600">
                  <a:schemeClr val="accent6">
                    <a:satMod val="175000"/>
                    <a:alpha val="40000"/>
                  </a:schemeClr>
                </a:glow>
              </a:effectLst>
              <a:latin typeface="Calibri"/>
              <a:ea typeface="Calibri"/>
              <a:cs typeface="Arial"/>
            </a:endParaRPr>
          </a:p>
        </p:txBody>
      </p:sp>
      <p:sp>
        <p:nvSpPr>
          <p:cNvPr id="6" name="Rectangle 5"/>
          <p:cNvSpPr/>
          <p:nvPr/>
        </p:nvSpPr>
        <p:spPr>
          <a:xfrm>
            <a:off x="3068064" y="971405"/>
            <a:ext cx="5643145" cy="587853"/>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defRPr/>
            </a:pPr>
            <a:r>
              <a:rPr lang="fa-IR" sz="2800" dirty="0">
                <a:ln>
                  <a:solidFill>
                    <a:schemeClr val="tx1"/>
                  </a:solidFill>
                </a:ln>
                <a:latin typeface="Calibri"/>
                <a:ea typeface="Calibri"/>
                <a:cs typeface="B Zar"/>
              </a:rPr>
              <a:t>به کارگیری راهبرد قدرت اعمال فشار توسط </a:t>
            </a:r>
            <a:r>
              <a:rPr lang="fa-IR" sz="2800" dirty="0" smtClean="0">
                <a:ln>
                  <a:solidFill>
                    <a:schemeClr val="tx1"/>
                  </a:solidFill>
                </a:ln>
                <a:latin typeface="Calibri"/>
                <a:ea typeface="Calibri"/>
                <a:cs typeface="B Zar"/>
              </a:rPr>
              <a:t>آمریکا</a:t>
            </a:r>
            <a:endParaRPr lang="en-US" sz="2000" dirty="0">
              <a:ln>
                <a:solidFill>
                  <a:schemeClr val="tx1"/>
                </a:solidFill>
              </a:ln>
              <a:latin typeface="Calibri"/>
              <a:ea typeface="Calibri"/>
              <a:cs typeface="Arial"/>
            </a:endParaRPr>
          </a:p>
        </p:txBody>
      </p:sp>
      <p:sp>
        <p:nvSpPr>
          <p:cNvPr id="7" name="Rectangle 6"/>
          <p:cNvSpPr/>
          <p:nvPr/>
        </p:nvSpPr>
        <p:spPr>
          <a:xfrm>
            <a:off x="3815358" y="2112280"/>
            <a:ext cx="4895851" cy="587853"/>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defRPr/>
            </a:pPr>
            <a:r>
              <a:rPr lang="fa-IR" sz="2800" dirty="0">
                <a:ln>
                  <a:solidFill>
                    <a:schemeClr val="tx1"/>
                  </a:solidFill>
                </a:ln>
                <a:latin typeface="Calibri"/>
                <a:ea typeface="Calibri"/>
                <a:cs typeface="B Zar"/>
              </a:rPr>
              <a:t>فعال شدن نیروهای  مخالف و برانداز</a:t>
            </a:r>
            <a:endParaRPr lang="en-US" sz="2000" dirty="0">
              <a:ln>
                <a:solidFill>
                  <a:schemeClr val="tx1"/>
                </a:solidFill>
              </a:ln>
              <a:latin typeface="Calibri"/>
              <a:ea typeface="Calibri"/>
              <a:cs typeface="Arial"/>
            </a:endParaRPr>
          </a:p>
        </p:txBody>
      </p:sp>
      <p:sp>
        <p:nvSpPr>
          <p:cNvPr id="8" name="Rectangle 7"/>
          <p:cNvSpPr/>
          <p:nvPr/>
        </p:nvSpPr>
        <p:spPr>
          <a:xfrm>
            <a:off x="1179106" y="3202169"/>
            <a:ext cx="7532103" cy="587853"/>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defRPr/>
            </a:pPr>
            <a:r>
              <a:rPr lang="fa-IR" sz="2800" dirty="0">
                <a:ln>
                  <a:solidFill>
                    <a:schemeClr val="tx1"/>
                  </a:solidFill>
                </a:ln>
                <a:latin typeface="Calibri"/>
                <a:ea typeface="Calibri"/>
                <a:cs typeface="B Zar"/>
              </a:rPr>
              <a:t>آزاردهنده بودن فساد اداری و اقتصادی برای مسئولان عالی نظام ومردم</a:t>
            </a:r>
            <a:endParaRPr lang="en-US" sz="2000" dirty="0">
              <a:ln>
                <a:solidFill>
                  <a:schemeClr val="tx1"/>
                </a:solidFill>
              </a:ln>
              <a:latin typeface="Calibri"/>
              <a:ea typeface="Calibri"/>
              <a:cs typeface="Arial"/>
            </a:endParaRPr>
          </a:p>
        </p:txBody>
      </p:sp>
      <p:sp>
        <p:nvSpPr>
          <p:cNvPr id="9" name="Rectangle 8"/>
          <p:cNvSpPr/>
          <p:nvPr/>
        </p:nvSpPr>
        <p:spPr>
          <a:xfrm>
            <a:off x="577516" y="4292058"/>
            <a:ext cx="8133693" cy="587853"/>
          </a:xfrm>
          <a:prstGeom prst="rect">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defRPr/>
            </a:pPr>
            <a:r>
              <a:rPr lang="fa-IR" sz="2800" dirty="0">
                <a:ln>
                  <a:solidFill>
                    <a:schemeClr val="tx1"/>
                  </a:solidFill>
                </a:ln>
                <a:latin typeface="Calibri"/>
                <a:ea typeface="Calibri"/>
                <a:cs typeface="B Zar"/>
              </a:rPr>
              <a:t>بروز ناهنجاری های اجتماعی ، فرهنگی و تهدید هویت ایرانی اسلامی جامعه</a:t>
            </a:r>
            <a:endParaRPr lang="en-US" sz="2000" dirty="0">
              <a:ln>
                <a:solidFill>
                  <a:schemeClr val="tx1"/>
                </a:solidFill>
              </a:ln>
              <a:latin typeface="Calibri"/>
              <a:ea typeface="Calibri"/>
              <a:cs typeface="Arial"/>
            </a:endParaRPr>
          </a:p>
        </p:txBody>
      </p:sp>
      <p:cxnSp>
        <p:nvCxnSpPr>
          <p:cNvPr id="10" name="Straight Arrow Connector 9"/>
          <p:cNvCxnSpPr>
            <a:stCxn id="5" idx="1"/>
            <a:endCxn id="6" idx="3"/>
          </p:cNvCxnSpPr>
          <p:nvPr/>
        </p:nvCxnSpPr>
        <p:spPr>
          <a:xfrm flipH="1" flipV="1">
            <a:off x="8711209" y="1265332"/>
            <a:ext cx="1209079" cy="1703278"/>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1" name="Straight Arrow Connector 10"/>
          <p:cNvCxnSpPr>
            <a:stCxn id="5" idx="1"/>
            <a:endCxn id="7" idx="3"/>
          </p:cNvCxnSpPr>
          <p:nvPr/>
        </p:nvCxnSpPr>
        <p:spPr>
          <a:xfrm flipH="1" flipV="1">
            <a:off x="8711209" y="2406207"/>
            <a:ext cx="1209079" cy="562403"/>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2" name="Straight Arrow Connector 11"/>
          <p:cNvCxnSpPr>
            <a:stCxn id="5" idx="1"/>
            <a:endCxn id="8" idx="3"/>
          </p:cNvCxnSpPr>
          <p:nvPr/>
        </p:nvCxnSpPr>
        <p:spPr>
          <a:xfrm flipH="1">
            <a:off x="8711209" y="2968610"/>
            <a:ext cx="1209079" cy="527486"/>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cxnSp>
        <p:nvCxnSpPr>
          <p:cNvPr id="13" name="Straight Arrow Connector 12"/>
          <p:cNvCxnSpPr>
            <a:stCxn id="5" idx="1"/>
            <a:endCxn id="9" idx="3"/>
          </p:cNvCxnSpPr>
          <p:nvPr/>
        </p:nvCxnSpPr>
        <p:spPr>
          <a:xfrm flipH="1">
            <a:off x="8711209" y="2968610"/>
            <a:ext cx="1209079" cy="1617375"/>
          </a:xfrm>
          <a:prstGeom prst="straightConnector1">
            <a:avLst/>
          </a:prstGeom>
          <a:noFill/>
          <a:ln w="25400" cap="flat" cmpd="sng" algn="ctr">
            <a:solidFill>
              <a:sysClr val="windowText" lastClr="000000"/>
            </a:solidFill>
            <a:prstDash val="solid"/>
            <a:tailEnd type="arrow"/>
          </a:ln>
          <a:effectLst>
            <a:outerShdw blurRad="57150" dist="38100" dir="5400000" algn="ctr" rotWithShape="0">
              <a:sysClr val="windowText" lastClr="000000">
                <a:shade val="9000"/>
                <a:alpha val="48000"/>
                <a:satMod val="105000"/>
              </a:sysClr>
            </a:outerShdw>
          </a:effectLst>
        </p:spPr>
      </p:cxnSp>
    </p:spTree>
    <p:extLst>
      <p:ext uri="{BB962C8B-B14F-4D97-AF65-F5344CB8AC3E}">
        <p14:creationId xmlns:p14="http://schemas.microsoft.com/office/powerpoint/2010/main" val="3816285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452" y="1189265"/>
            <a:ext cx="11785175" cy="5078313"/>
          </a:xfrm>
          <a:prstGeom prst="rect">
            <a:avLst/>
          </a:prstGeom>
          <a:noFill/>
        </p:spPr>
        <p:txBody>
          <a:bodyPr wrap="square" rtlCol="1">
            <a:spAutoFit/>
          </a:bodyPr>
          <a:lstStyle/>
          <a:p>
            <a:pPr algn="justLow"/>
            <a:r>
              <a:rPr lang="fa-IR" sz="5400" b="1" dirty="0" smtClean="0">
                <a:cs typeface="B Nazanin" panose="00000400000000000000" pitchFamily="2" charset="-78"/>
              </a:rPr>
              <a:t>بررسی رزومه کاندیداها توسط  شورای وحدت و هماهنگی استان( جریان انقلابی) و تعیین تعداد 20 نفر از کاندیداهای مشهد که بیشترین امتیاز را کسب میکنند و ارسال آن به مجمع 300نفره(</a:t>
            </a:r>
            <a:r>
              <a:rPr lang="fa-IR" sz="3600" b="1" dirty="0" smtClean="0">
                <a:cs typeface="B Nazanin" panose="00000400000000000000" pitchFamily="2" charset="-78"/>
              </a:rPr>
              <a:t>یاران انقلاب،نخبگان،احزاب و تشکلهای مذهبی</a:t>
            </a:r>
            <a:r>
              <a:rPr lang="fa-IR" sz="5400" b="1" dirty="0" smtClean="0">
                <a:cs typeface="B Nazanin" panose="00000400000000000000" pitchFamily="2" charset="-78"/>
              </a:rPr>
              <a:t> )و تعیین کاندیداهای نهایی مورد تائید این مجمع تا 20 بهمن/</a:t>
            </a:r>
            <a:endParaRPr lang="fa-IR" sz="5400" b="1" dirty="0">
              <a:cs typeface="B Nazanin" panose="00000400000000000000" pitchFamily="2" charset="-78"/>
            </a:endParaRPr>
          </a:p>
        </p:txBody>
      </p:sp>
      <p:sp>
        <p:nvSpPr>
          <p:cNvPr id="3" name="TextBox 2"/>
          <p:cNvSpPr txBox="1"/>
          <p:nvPr/>
        </p:nvSpPr>
        <p:spPr>
          <a:xfrm>
            <a:off x="4355183" y="-75416"/>
            <a:ext cx="2249905" cy="523220"/>
          </a:xfrm>
          <a:prstGeom prst="rect">
            <a:avLst/>
          </a:prstGeom>
          <a:noFill/>
        </p:spPr>
        <p:txBody>
          <a:bodyPr wrap="square" rtlCol="1">
            <a:spAutoFit/>
          </a:bodyPr>
          <a:lstStyle/>
          <a:p>
            <a:r>
              <a:rPr lang="fa-IR" sz="2800" b="1" dirty="0" smtClean="0">
                <a:solidFill>
                  <a:srgbClr val="FFFF00"/>
                </a:solidFill>
                <a:cs typeface="B Nazanin" panose="00000400000000000000" pitchFamily="2" charset="-78"/>
              </a:rPr>
              <a:t>در مشهد</a:t>
            </a:r>
            <a:endParaRPr lang="fa-IR" sz="2800" b="1" dirty="0">
              <a:solidFill>
                <a:srgbClr val="FFFF00"/>
              </a:solidFill>
              <a:cs typeface="B Nazanin" panose="00000400000000000000" pitchFamily="2" charset="-78"/>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6161759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989" y="889844"/>
            <a:ext cx="10804357" cy="2862322"/>
          </a:xfrm>
          <a:prstGeom prst="rect">
            <a:avLst/>
          </a:prstGeom>
        </p:spPr>
        <p:txBody>
          <a:bodyPr wrap="square">
            <a:spAutoFit/>
          </a:bodyPr>
          <a:lstStyle/>
          <a:p>
            <a:pPr algn="justLow"/>
            <a:r>
              <a:rPr lang="fa-IR" dirty="0"/>
              <a:t>لیست اولیه ۹۰ نفره نامزدهای شورای ائتلاف نیروهای انقلاب اسلامی (شانا) برای انتخابات یازدهمین دوره مجلس مشخص شد در این لیست چهره هایی حضور دارند که به نظر می رسد آنها کار سختی برای قرار گرفتن در بین اسامی نهایی نداشته باشند.</a:t>
            </a:r>
            <a:br>
              <a:rPr lang="fa-IR" dirty="0"/>
            </a:br>
            <a:r>
              <a:rPr lang="fa-IR" dirty="0"/>
              <a:t> </a:t>
            </a:r>
            <a:br>
              <a:rPr lang="fa-IR" dirty="0"/>
            </a:br>
            <a:r>
              <a:rPr lang="fa-IR" dirty="0"/>
              <a:t>به گزارش «تابناک»، شورای انتخاب از میان این اسامی ۳۰ نامزد حوزه انتخابیه تهران برای انتخابات دوم اسفندماه مجلس شورای اسلامی پیشنهاد خواهد کرد که به نظر می رسد ترکیب آن شاید جر چند نفری که قرار است از بین بانوان و جوانان انتخاب شوند، نهایی شده است.</a:t>
            </a:r>
          </a:p>
          <a:p>
            <a:pPr algn="justLow"/>
            <a:r>
              <a:rPr lang="fa-IR" dirty="0"/>
              <a:t>میان نامزدهای انتخاب شده، نام افرادی چون محمدباقر قالیباف، سیدمصطفی آقامیرسلیم، غلامرضا مصباحی مقدم، الیاس نادران، سیدرضا تقوی، سیدمحمد حسینی، عبدالحسین روح الامینی نجف آبادی، سید شمس الدین حسینی،  کیومرث هاشمی، مسعود زری بافان، بیژن نوباوه وطن، محسن پیرهادی، وحید یامین پور، سیدنظام الدین موسوی، مهدی وکیل پور، محمد ناظمی اردکانی، سید محمود نبویان، مرتضی آقاطهرانی، سید مهدی هاشمی، سیدمحمد آقامیری، حمید رسایی، محمدحسین موسی پور بردسیری، سید امیر سیاح، مالک شریعتی، زهره الهیان، الهه راستگو، لاله افتخاری، فاطمه آلیا، فاطمه رهبر، الهام امین زاده و چند تن دیگر به چشم می خورد.</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795084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232" y="479152"/>
            <a:ext cx="11381873" cy="5816977"/>
          </a:xfrm>
          <a:prstGeom prst="rect">
            <a:avLst/>
          </a:prstGeom>
        </p:spPr>
        <p:txBody>
          <a:bodyPr wrap="square">
            <a:spAutoFit/>
          </a:bodyPr>
          <a:lstStyle/>
          <a:p>
            <a:r>
              <a:rPr lang="fa-IR" sz="1000" dirty="0"/>
              <a:t>در بین چهره های حاضر در لیست اصولگرایان که تلفیقی از چهره های با تجربه، جوانان، زنان است، هم اصولگرایان سنتی، هم جبهه پایداری، هم جریان تحولخواه، هم جبهه ایستادگی و هم وزیران دولت احمدی نژاد نمایندگان مختص به خود را دارند و اگر مشکلی پیش نیاید و از بین گروه های یاد شده، جریانی تمایل به وحدت شکنی پیدا نکند، به نظر آنها مشکلی برای رسیدن به لیست واحد نخواهند داشت.</a:t>
            </a:r>
            <a:endParaRPr lang="fa-IR" dirty="0"/>
          </a:p>
          <a:p>
            <a:r>
              <a:rPr lang="fa-IR" dirty="0"/>
              <a:t>پیش از این «محسن پیرهادی» سخنگوی شورای ائتلاف نیروهای انقلاب (شانا) گفته بود: مجمع عمومی ۸ هزار نفری شانا که در آن نمایندگانی از منتخبان و معتمدین محلات، احزاب و اقشار مختلف حضور دارند با سامانه الکترونیکی به ۱۵۹ نفر نهایی رأی داده و درنهایت ۹۰ نفر معرفی می کنند تا درنهایت در ستاد انتخابات که از اعضاء شورای ائتلاف و نمایندگان منتخب مجمع عمومی به همراه نمایندگان چهره‌های تأثیرگذار اجتماعی و سیاسی شکل‌گرفته لیست ۳۰ نفره تعیین واعلام شود.</a:t>
            </a:r>
          </a:p>
          <a:p>
            <a:r>
              <a:rPr lang="fa-IR" dirty="0"/>
              <a:t>فهرست اولیه انتخاب شدگان که متشکل از روحانیون، بانوان، جوانان و چهره‌های شاخص است، به شرح زیر است:</a:t>
            </a:r>
          </a:p>
          <a:p>
            <a:r>
              <a:rPr lang="fa-IR" b="1" dirty="0"/>
              <a:t>چهره‌ها و افراد بالای ۵۰ سال</a:t>
            </a:r>
            <a:endParaRPr lang="fa-IR" dirty="0"/>
          </a:p>
          <a:p>
            <a:r>
              <a:rPr lang="fa-IR" dirty="0"/>
              <a:t>محمدباقر قالیباف، سیدمصطفی آقامیرسلیم، عبدالحسین روح‌الامینی نجف آبادی، الیاس نادران، </a:t>
            </a:r>
            <a:r>
              <a:rPr lang="fa-IR" sz="1000" dirty="0"/>
              <a:t>حسین مظفر، رضا تقی پورانوری، سیدمحمد حسینی، اقبال شاکری، عزت الله اکبری تالار پشتی، سید مهدی هاشمی، محمدحسین رجبی، مجتبی رضاخواه، جلیل بشارتی، </a:t>
            </a:r>
            <a:r>
              <a:rPr lang="fa-IR" dirty="0"/>
              <a:t>مجتبی رحمان دوست، سید شمس‌الدین حسینی، علی احمدی، محمدحسن قدیری ابیانه، شاهین محمدصادقی، کیومرث هاشمی، علیرضا عباسی، مسعود زریباقان، بیژن نوباوه وطن، محمد عباسی، ضرغام صادقی، غلامرضا خواجه سروی، مقداد همتی، سیدیعقوب زراعت کیش و محسن جلواتی</a:t>
            </a:r>
          </a:p>
          <a:p>
            <a:r>
              <a:rPr lang="fa-IR" b="1" dirty="0"/>
              <a:t>جوانان</a:t>
            </a:r>
            <a:endParaRPr lang="fa-IR" dirty="0"/>
          </a:p>
          <a:p>
            <a:r>
              <a:rPr lang="fa-IR" dirty="0"/>
              <a:t>محسن پیرهادی، وحید یامین پور، سید نظام‌الدین موسوی، محمدنبی آقاتقی، امیر ابراهیم رسولی، مجتبی ثابتی، محمدسعید احدیان، سعید آجورلو، مجتبی توانگر، فرشاد مهدی پور، مالک شریعتی نیاسر، مهدی وکیل پور، سیداحمدرضا دستغیب، روح‌الله سلگی، علی شمسی پور، سیدامیر سیاح، مجتبی ابراهیمی، سیدمحسن دهنوی، میثم نعمتی، سیدعلی قریشی، علی جعفری، احمد نادری، ابوالفضل عموئی، صالح اسکندری، جواد نیکی ملکی، محسن مهدیان چاوگانی، محمدصادق کوشکی، اسدالله آب نیکی، سید مهدی جولائی، سید محمدهادی سبحانیان مصطفی زمانیان، مهدی اسلام پناه، سیداحسان خاندوزی و سید میعاد صالحی</a:t>
            </a:r>
          </a:p>
          <a:p>
            <a:r>
              <a:rPr lang="fa-IR" b="1" dirty="0"/>
              <a:t>روحانیون</a:t>
            </a:r>
            <a:endParaRPr lang="fa-IR" dirty="0"/>
          </a:p>
          <a:p>
            <a:r>
              <a:rPr lang="fa-IR" dirty="0"/>
              <a:t>حجج اسلام </a:t>
            </a:r>
            <a:r>
              <a:rPr lang="fa-IR" sz="1000" dirty="0"/>
              <a:t>غلامرضا مصباحی مقدم، سیدرضا تقوی، سید محمود نبویان، مرتضی آقاطهرانی، سیدمحمد آقامیری، حمید رسایی،  </a:t>
            </a:r>
            <a:r>
              <a:rPr lang="fa-IR" dirty="0"/>
              <a:t>یاسر تک فلاح، محمدحسین موسی‌پور بردسیری و احمد سلطانی شیخ علائی</a:t>
            </a:r>
          </a:p>
          <a:p>
            <a:r>
              <a:rPr lang="fa-IR" b="1" dirty="0"/>
              <a:t>زنان</a:t>
            </a:r>
            <a:endParaRPr lang="fa-IR" dirty="0"/>
          </a:p>
          <a:p>
            <a:r>
              <a:rPr lang="fa-IR" sz="1000" dirty="0"/>
              <a:t>الهام امین زاده، فاطمه رهبر، زهره الهیان، الهه راستگو، لاله افتخاری، فاطمه آلیا، زهرا ابوالحسنی، سوده نجفی، الهام اکبری، فاطمه قاسم‌پور، سمیه رفیعی، فرشته حشمتیان، فاطمه موازی، عاطفه خادمی، نفیسه حسینی یکتا، کبری خزعلی، فیروزه رادفر و نیره قوی</a:t>
            </a:r>
            <a:endParaRPr lang="fa-IR" dirty="0"/>
          </a:p>
        </p:txBody>
      </p:sp>
    </p:spTree>
    <p:extLst>
      <p:ext uri="{BB962C8B-B14F-4D97-AF65-F5344CB8AC3E}">
        <p14:creationId xmlns:p14="http://schemas.microsoft.com/office/powerpoint/2010/main" val="155264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674" y="4615388"/>
            <a:ext cx="10780293" cy="923330"/>
          </a:xfrm>
          <a:prstGeom prst="rect">
            <a:avLst/>
          </a:prstGeom>
        </p:spPr>
        <p:txBody>
          <a:bodyPr wrap="square">
            <a:spAutoFit/>
          </a:bodyPr>
          <a:lstStyle/>
          <a:p>
            <a:pPr algn="justLow"/>
            <a:r>
              <a:rPr lang="fa-IR" b="1" dirty="0"/>
              <a:t>انتشار لیست ۹۰ نفره اصولگرایان در تهران، به معنای حذف اولیه ۵۰ نفر از افرادی بود که نامشان در مرحله نخست به عنوان چهره‌های اصلی آورده شده بود . تعداد قابل توجهی از نیرو‌های حذف شده در میان نزدیکان محمود احمدی نژاد قرار دارند از وزیران و سفیران او گرفته تا حتی نیرو‌های حاضر در جبهه پایداری</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831216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1198"/>
            <a:ext cx="12192000" cy="769441"/>
          </a:xfrm>
          <a:prstGeom prst="rect">
            <a:avLst/>
          </a:prstGeom>
        </p:spPr>
        <p:txBody>
          <a:bodyPr wrap="square">
            <a:spAutoFit/>
          </a:bodyPr>
          <a:lstStyle/>
          <a:p>
            <a:pPr algn="ctr"/>
            <a:r>
              <a:rPr lang="fa-IR" sz="4400" b="1" dirty="0">
                <a:effectLst>
                  <a:outerShdw blurRad="38100" dist="38100" dir="2700000" algn="tl">
                    <a:srgbClr val="000000">
                      <a:alpha val="43137"/>
                    </a:srgbClr>
                  </a:outerShdw>
                </a:effectLst>
                <a:cs typeface="B Titr" panose="00000700000000000000" pitchFamily="2" charset="-78"/>
              </a:rPr>
              <a:t>وضعیت </a:t>
            </a:r>
            <a:r>
              <a:rPr lang="fa-IR" sz="4400" b="1" dirty="0" smtClean="0">
                <a:effectLst>
                  <a:outerShdw blurRad="38100" dist="38100" dir="2700000" algn="tl">
                    <a:srgbClr val="000000">
                      <a:alpha val="43137"/>
                    </a:srgbClr>
                  </a:outerShdw>
                </a:effectLst>
                <a:cs typeface="B Titr" panose="00000700000000000000" pitchFamily="2" charset="-78"/>
              </a:rPr>
              <a:t>اصلاح طلبان </a:t>
            </a:r>
            <a:r>
              <a:rPr lang="fa-IR" sz="4400" b="1" dirty="0">
                <a:effectLst>
                  <a:outerShdw blurRad="38100" dist="38100" dir="2700000" algn="tl">
                    <a:srgbClr val="000000">
                      <a:alpha val="43137"/>
                    </a:srgbClr>
                  </a:outerShdw>
                </a:effectLst>
                <a:cs typeface="B Titr" panose="00000700000000000000" pitchFamily="2" charset="-78"/>
              </a:rPr>
              <a:t>برای انتخابات ۹۸</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464720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2405" y="3857945"/>
            <a:ext cx="5309467" cy="707886"/>
          </a:xfrm>
          <a:prstGeom prst="rect">
            <a:avLst/>
          </a:prstGeom>
        </p:spPr>
        <p:txBody>
          <a:bodyPr wrap="none">
            <a:spAutoFit/>
          </a:bodyPr>
          <a:lstStyle/>
          <a:p>
            <a:pPr algn="ctr"/>
            <a:r>
              <a:rPr lang="fa-IR" sz="2000" b="1" dirty="0"/>
              <a:t>حسن رسولی </a:t>
            </a:r>
            <a:endParaRPr lang="fa-IR" sz="2000" b="1" dirty="0" smtClean="0"/>
          </a:p>
          <a:p>
            <a:pPr algn="ctr"/>
            <a:r>
              <a:rPr lang="fa-IR" sz="2000" b="1" dirty="0" smtClean="0"/>
              <a:t>رئیس </a:t>
            </a:r>
            <a:r>
              <a:rPr lang="fa-IR" sz="2000" b="1" dirty="0"/>
              <a:t>ستاد انتخابات مرکزی شورای عالی جبهه اصلاح طلبان</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948" y="398190"/>
            <a:ext cx="4223084" cy="2940322"/>
          </a:xfrm>
          <a:prstGeom prst="rect">
            <a:avLst/>
          </a:prstGeom>
        </p:spPr>
      </p:pic>
      <p:sp>
        <p:nvSpPr>
          <p:cNvPr id="6" name="Rectangle 5"/>
          <p:cNvSpPr/>
          <p:nvPr/>
        </p:nvSpPr>
        <p:spPr>
          <a:xfrm>
            <a:off x="666405" y="1746267"/>
            <a:ext cx="6096000" cy="707886"/>
          </a:xfrm>
          <a:prstGeom prst="rect">
            <a:avLst/>
          </a:prstGeom>
        </p:spPr>
        <p:txBody>
          <a:bodyPr>
            <a:spAutoFit/>
          </a:bodyPr>
          <a:lstStyle/>
          <a:p>
            <a:r>
              <a:rPr lang="fa-IR" sz="2000" b="1" dirty="0"/>
              <a:t>برای تدوین لیست های مان منتظر نتیجه‌ (12 بهمن ) بررسی های شورای نگهبان درباره نامزدهای رد صلاحیت شده هستیم.</a:t>
            </a:r>
          </a:p>
        </p:txBody>
      </p:sp>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52093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214" y="428945"/>
            <a:ext cx="4915128" cy="523220"/>
          </a:xfrm>
          <a:prstGeom prst="rect">
            <a:avLst/>
          </a:prstGeom>
        </p:spPr>
        <p:txBody>
          <a:bodyPr wrap="none">
            <a:spAutoFit/>
          </a:bodyPr>
          <a:lstStyle/>
          <a:p>
            <a:r>
              <a:rPr lang="fa-IR" sz="2800" b="1" dirty="0"/>
              <a:t>وضعیت </a:t>
            </a:r>
            <a:r>
              <a:rPr lang="fa-IR" sz="2800" b="1" dirty="0" smtClean="0"/>
              <a:t>اصلاح طلبان </a:t>
            </a:r>
            <a:r>
              <a:rPr lang="fa-IR" sz="2800" b="1" dirty="0"/>
              <a:t>برای انتخابات ۹۸</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71" y="1686091"/>
            <a:ext cx="8343900" cy="3086100"/>
          </a:xfrm>
          <a:prstGeom prst="rect">
            <a:avLst/>
          </a:prstGeom>
        </p:spPr>
      </p:pic>
      <p:sp>
        <p:nvSpPr>
          <p:cNvPr id="3" name="TextBox 2"/>
          <p:cNvSpPr txBox="1"/>
          <p:nvPr/>
        </p:nvSpPr>
        <p:spPr>
          <a:xfrm>
            <a:off x="9216189" y="1371600"/>
            <a:ext cx="2791327" cy="3046988"/>
          </a:xfrm>
          <a:prstGeom prst="rect">
            <a:avLst/>
          </a:prstGeom>
          <a:noFill/>
        </p:spPr>
        <p:txBody>
          <a:bodyPr wrap="square" rtlCol="1">
            <a:spAutoFit/>
          </a:bodyPr>
          <a:lstStyle/>
          <a:p>
            <a:pPr algn="justLow"/>
            <a:r>
              <a:rPr lang="fa-IR" sz="3200" b="1" dirty="0" smtClean="0"/>
              <a:t>در حال حاضر به بهانه ی رد صلاحیت ها ادعای عدم تصمیم گیری برای لیست دادن دارند</a:t>
            </a:r>
            <a:endParaRPr lang="fa-IR" sz="3200" b="1"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672879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0069" y="1304216"/>
            <a:ext cx="2477286" cy="2031325"/>
          </a:xfrm>
          <a:prstGeom prst="rect">
            <a:avLst/>
          </a:prstGeom>
        </p:spPr>
        <p:txBody>
          <a:bodyPr wrap="square">
            <a:spAutoFit/>
          </a:bodyPr>
          <a:lstStyle/>
          <a:p>
            <a:pPr algn="justLow"/>
            <a:r>
              <a:rPr lang="fa-IR" dirty="0" smtClean="0"/>
              <a:t>رسول </a:t>
            </a:r>
            <a:r>
              <a:rPr lang="fa-IR" dirty="0"/>
              <a:t>خضری </a:t>
            </a:r>
            <a:r>
              <a:rPr lang="fa-IR" dirty="0" smtClean="0"/>
              <a:t>:    پیرانشهر</a:t>
            </a:r>
          </a:p>
          <a:p>
            <a:pPr algn="justLow"/>
            <a:r>
              <a:rPr lang="fa-IR" dirty="0" smtClean="0"/>
              <a:t>علی </a:t>
            </a:r>
            <a:r>
              <a:rPr lang="fa-IR" dirty="0"/>
              <a:t>اکبری </a:t>
            </a:r>
            <a:r>
              <a:rPr lang="fa-IR" dirty="0" smtClean="0"/>
              <a:t>:        شیراز</a:t>
            </a:r>
          </a:p>
          <a:p>
            <a:pPr algn="justLow"/>
            <a:r>
              <a:rPr lang="fa-IR" dirty="0" smtClean="0"/>
              <a:t>مصطفی ذوالقدر:   میناب</a:t>
            </a:r>
          </a:p>
          <a:p>
            <a:pPr algn="justLow"/>
            <a:r>
              <a:rPr lang="fa-IR" dirty="0" smtClean="0"/>
              <a:t>ولی ملکی:         مشکین شهر</a:t>
            </a:r>
          </a:p>
          <a:p>
            <a:pPr algn="justLow"/>
            <a:r>
              <a:rPr lang="fa-IR" dirty="0" smtClean="0"/>
              <a:t>فرهاد </a:t>
            </a:r>
            <a:r>
              <a:rPr lang="fa-IR" dirty="0"/>
              <a:t>تجری :</a:t>
            </a:r>
            <a:r>
              <a:rPr lang="fa-IR" dirty="0" smtClean="0"/>
              <a:t>     سرپل ذهاب</a:t>
            </a:r>
          </a:p>
          <a:p>
            <a:pPr algn="justLow"/>
            <a:r>
              <a:rPr lang="fa-IR" dirty="0" smtClean="0"/>
              <a:t>قاسم </a:t>
            </a:r>
            <a:r>
              <a:rPr lang="fa-IR" dirty="0"/>
              <a:t>میرزایی </a:t>
            </a:r>
            <a:r>
              <a:rPr lang="fa-IR" dirty="0" smtClean="0"/>
              <a:t>نیکو:دماوند</a:t>
            </a:r>
          </a:p>
          <a:p>
            <a:pPr algn="justLow"/>
            <a:r>
              <a:rPr lang="fa-IR" dirty="0" smtClean="0"/>
              <a:t>غلامرضا شرفی:   آبادان</a:t>
            </a:r>
            <a:endParaRPr lang="fa-IR" dirty="0"/>
          </a:p>
        </p:txBody>
      </p:sp>
      <p:sp>
        <p:nvSpPr>
          <p:cNvPr id="5" name="Rectangle 4"/>
          <p:cNvSpPr/>
          <p:nvPr/>
        </p:nvSpPr>
        <p:spPr>
          <a:xfrm>
            <a:off x="8676278" y="2969966"/>
            <a:ext cx="2743200" cy="923330"/>
          </a:xfrm>
          <a:prstGeom prst="rect">
            <a:avLst/>
          </a:prstGeom>
        </p:spPr>
        <p:txBody>
          <a:bodyPr wrap="square">
            <a:spAutoFit/>
          </a:bodyPr>
          <a:lstStyle/>
          <a:p>
            <a:r>
              <a:rPr lang="fa-IR" dirty="0" smtClean="0"/>
              <a:t>محمدعلی پورمختار:کبودر آهنگ</a:t>
            </a:r>
          </a:p>
          <a:p>
            <a:r>
              <a:rPr lang="fa-IR" dirty="0" smtClean="0"/>
              <a:t>غلامرضا </a:t>
            </a:r>
            <a:r>
              <a:rPr lang="fa-IR" dirty="0"/>
              <a:t>کاتب </a:t>
            </a:r>
            <a:r>
              <a:rPr lang="fa-IR" dirty="0" smtClean="0"/>
              <a:t>:گرمسار</a:t>
            </a:r>
          </a:p>
          <a:p>
            <a:r>
              <a:rPr lang="fa-IR" dirty="0" smtClean="0"/>
              <a:t>رمضان‌علی </a:t>
            </a:r>
            <a:r>
              <a:rPr lang="fa-IR" dirty="0"/>
              <a:t>سبحانی </a:t>
            </a:r>
            <a:r>
              <a:rPr lang="fa-IR" dirty="0" smtClean="0"/>
              <a:t>فر:سبزوار</a:t>
            </a:r>
            <a:endParaRPr lang="fa-IR" dirty="0"/>
          </a:p>
        </p:txBody>
      </p:sp>
      <p:sp>
        <p:nvSpPr>
          <p:cNvPr id="6" name="Rectangle 5"/>
          <p:cNvSpPr/>
          <p:nvPr/>
        </p:nvSpPr>
        <p:spPr>
          <a:xfrm>
            <a:off x="6425178" y="309446"/>
            <a:ext cx="2394286" cy="923330"/>
          </a:xfrm>
          <a:prstGeom prst="rect">
            <a:avLst/>
          </a:prstGeom>
        </p:spPr>
        <p:txBody>
          <a:bodyPr wrap="square">
            <a:spAutoFit/>
          </a:bodyPr>
          <a:lstStyle/>
          <a:p>
            <a:r>
              <a:rPr lang="fa-IR" dirty="0" smtClean="0"/>
              <a:t>بهرام پارسایی:  شیراز</a:t>
            </a:r>
          </a:p>
          <a:p>
            <a:r>
              <a:rPr lang="fa-IR" dirty="0" smtClean="0"/>
              <a:t>محمد دامادی:    ساری</a:t>
            </a:r>
          </a:p>
          <a:p>
            <a:r>
              <a:rPr lang="fa-IR" dirty="0" smtClean="0"/>
              <a:t>منصور </a:t>
            </a:r>
            <a:r>
              <a:rPr lang="fa-IR" dirty="0"/>
              <a:t>مرادی </a:t>
            </a:r>
            <a:r>
              <a:rPr lang="fa-IR" dirty="0" smtClean="0"/>
              <a:t>: قروه</a:t>
            </a:r>
            <a:endParaRPr lang="fa-IR" dirty="0"/>
          </a:p>
        </p:txBody>
      </p:sp>
      <p:sp>
        <p:nvSpPr>
          <p:cNvPr id="7" name="Rectangle 6"/>
          <p:cNvSpPr/>
          <p:nvPr/>
        </p:nvSpPr>
        <p:spPr>
          <a:xfrm>
            <a:off x="3708811" y="1795699"/>
            <a:ext cx="2779456" cy="2308324"/>
          </a:xfrm>
          <a:prstGeom prst="rect">
            <a:avLst/>
          </a:prstGeom>
        </p:spPr>
        <p:txBody>
          <a:bodyPr wrap="square">
            <a:spAutoFit/>
          </a:bodyPr>
          <a:lstStyle/>
          <a:p>
            <a:r>
              <a:rPr lang="fa-IR" dirty="0" smtClean="0"/>
              <a:t>شهروز برزگر:سلماس</a:t>
            </a:r>
          </a:p>
          <a:p>
            <a:r>
              <a:rPr lang="fa-IR" dirty="0" smtClean="0"/>
              <a:t>سید </a:t>
            </a:r>
            <a:r>
              <a:rPr lang="fa-IR" dirty="0"/>
              <a:t>مصطفی </a:t>
            </a:r>
            <a:r>
              <a:rPr lang="fa-IR" dirty="0" smtClean="0"/>
              <a:t>ذوالقدر:میناب</a:t>
            </a:r>
          </a:p>
          <a:p>
            <a:r>
              <a:rPr lang="fa-IR" dirty="0" smtClean="0"/>
              <a:t>محمدباقر </a:t>
            </a:r>
            <a:r>
              <a:rPr lang="fa-IR" dirty="0"/>
              <a:t>سعادت </a:t>
            </a:r>
            <a:r>
              <a:rPr lang="fa-IR" dirty="0" smtClean="0"/>
              <a:t>: بوشهر</a:t>
            </a:r>
          </a:p>
          <a:p>
            <a:r>
              <a:rPr lang="fa-IR" dirty="0" smtClean="0"/>
              <a:t>علی </a:t>
            </a:r>
            <a:r>
              <a:rPr lang="fa-IR" dirty="0"/>
              <a:t>کاظمی بابا حیدر </a:t>
            </a:r>
            <a:r>
              <a:rPr lang="fa-IR" dirty="0" smtClean="0"/>
              <a:t>:اردل</a:t>
            </a:r>
          </a:p>
          <a:p>
            <a:r>
              <a:rPr lang="fa-IR" dirty="0" smtClean="0"/>
              <a:t>محمود </a:t>
            </a:r>
            <a:r>
              <a:rPr lang="fa-IR" dirty="0"/>
              <a:t>محمودی شاه </a:t>
            </a:r>
            <a:r>
              <a:rPr lang="fa-IR" dirty="0" smtClean="0"/>
              <a:t>نشین:شهریار</a:t>
            </a:r>
          </a:p>
          <a:p>
            <a:r>
              <a:rPr lang="fa-IR" dirty="0" smtClean="0"/>
              <a:t>اسدالله </a:t>
            </a:r>
            <a:r>
              <a:rPr lang="fa-IR" dirty="0"/>
              <a:t>قره </a:t>
            </a:r>
            <a:r>
              <a:rPr lang="fa-IR" dirty="0" smtClean="0"/>
              <a:t>خانی:علی </a:t>
            </a:r>
            <a:r>
              <a:rPr lang="fa-IR" dirty="0"/>
              <a:t>آباد </a:t>
            </a:r>
            <a:r>
              <a:rPr lang="fa-IR" dirty="0" smtClean="0"/>
              <a:t>کتول</a:t>
            </a:r>
          </a:p>
          <a:p>
            <a:r>
              <a:rPr lang="fa-IR" dirty="0" smtClean="0"/>
              <a:t>محمد </a:t>
            </a:r>
            <a:r>
              <a:rPr lang="fa-IR" dirty="0"/>
              <a:t>باسط </a:t>
            </a:r>
            <a:r>
              <a:rPr lang="fa-IR" dirty="0" smtClean="0"/>
              <a:t>درازهی:سراوان</a:t>
            </a:r>
          </a:p>
          <a:p>
            <a:r>
              <a:rPr lang="fa-IR" dirty="0" smtClean="0"/>
              <a:t>احمد </a:t>
            </a:r>
            <a:r>
              <a:rPr lang="fa-IR" dirty="0"/>
              <a:t>بیگدلی </a:t>
            </a:r>
            <a:r>
              <a:rPr lang="fa-IR" dirty="0" smtClean="0"/>
              <a:t>: </a:t>
            </a:r>
            <a:r>
              <a:rPr lang="fa-IR" dirty="0"/>
              <a:t>خدابنده.</a:t>
            </a:r>
          </a:p>
        </p:txBody>
      </p:sp>
      <p:sp>
        <p:nvSpPr>
          <p:cNvPr id="8" name="Rectangle 7"/>
          <p:cNvSpPr/>
          <p:nvPr/>
        </p:nvSpPr>
        <p:spPr>
          <a:xfrm>
            <a:off x="9083842" y="4461214"/>
            <a:ext cx="2358193" cy="1477328"/>
          </a:xfrm>
          <a:prstGeom prst="rect">
            <a:avLst/>
          </a:prstGeom>
        </p:spPr>
        <p:txBody>
          <a:bodyPr wrap="square">
            <a:spAutoFit/>
          </a:bodyPr>
          <a:lstStyle/>
          <a:p>
            <a:r>
              <a:rPr lang="fa-IR" dirty="0"/>
              <a:t>بهروز بنیادی </a:t>
            </a:r>
            <a:r>
              <a:rPr lang="fa-IR" dirty="0" smtClean="0"/>
              <a:t>:    کاشمر</a:t>
            </a:r>
            <a:endParaRPr lang="fa-IR" dirty="0"/>
          </a:p>
          <a:p>
            <a:r>
              <a:rPr lang="fa-IR" dirty="0"/>
              <a:t>مسعود گودرزی : ممسنی</a:t>
            </a:r>
          </a:p>
          <a:p>
            <a:r>
              <a:rPr lang="fa-IR" dirty="0"/>
              <a:t>امیر خجسته </a:t>
            </a:r>
            <a:r>
              <a:rPr lang="fa-IR" dirty="0" smtClean="0"/>
              <a:t>:     همدان</a:t>
            </a:r>
            <a:endParaRPr lang="fa-IR" dirty="0"/>
          </a:p>
          <a:p>
            <a:r>
              <a:rPr lang="fa-IR" dirty="0"/>
              <a:t>نادر قاضی پور</a:t>
            </a:r>
            <a:r>
              <a:rPr lang="fa-IR" dirty="0" smtClean="0"/>
              <a:t>:  ارومیه</a:t>
            </a:r>
            <a:endParaRPr lang="fa-IR" dirty="0"/>
          </a:p>
          <a:p>
            <a:r>
              <a:rPr lang="fa-IR" dirty="0"/>
              <a:t>محسن </a:t>
            </a:r>
            <a:r>
              <a:rPr lang="fa-IR" dirty="0" smtClean="0"/>
              <a:t>کوهکن:    لنجان</a:t>
            </a:r>
            <a:endParaRPr lang="fa-IR" dirty="0"/>
          </a:p>
        </p:txBody>
      </p:sp>
      <p:sp>
        <p:nvSpPr>
          <p:cNvPr id="9" name="Rectangle 8"/>
          <p:cNvSpPr/>
          <p:nvPr/>
        </p:nvSpPr>
        <p:spPr>
          <a:xfrm>
            <a:off x="9083843" y="463436"/>
            <a:ext cx="2406284" cy="2585323"/>
          </a:xfrm>
          <a:prstGeom prst="rect">
            <a:avLst/>
          </a:prstGeom>
        </p:spPr>
        <p:txBody>
          <a:bodyPr wrap="square">
            <a:spAutoFit/>
          </a:bodyPr>
          <a:lstStyle/>
          <a:p>
            <a:r>
              <a:rPr lang="fa-IR" dirty="0"/>
              <a:t>محمود </a:t>
            </a:r>
            <a:r>
              <a:rPr lang="fa-IR" dirty="0" smtClean="0"/>
              <a:t>صادقی:   تهران</a:t>
            </a:r>
          </a:p>
          <a:p>
            <a:r>
              <a:rPr lang="fa-IR" dirty="0" smtClean="0"/>
              <a:t>علیرضا </a:t>
            </a:r>
            <a:r>
              <a:rPr lang="fa-IR" dirty="0"/>
              <a:t>رحیمی </a:t>
            </a:r>
            <a:r>
              <a:rPr lang="fa-IR" dirty="0" smtClean="0"/>
              <a:t>: تهران</a:t>
            </a:r>
          </a:p>
          <a:p>
            <a:r>
              <a:rPr lang="fa-IR" dirty="0"/>
              <a:t>بهروز نعمتی : </a:t>
            </a:r>
            <a:r>
              <a:rPr lang="fa-IR" dirty="0" smtClean="0"/>
              <a:t>   تهران</a:t>
            </a:r>
            <a:endParaRPr lang="fa-IR" dirty="0"/>
          </a:p>
          <a:p>
            <a:r>
              <a:rPr lang="fa-IR" dirty="0"/>
              <a:t>غلامرضا حیدری:تهران</a:t>
            </a:r>
          </a:p>
          <a:p>
            <a:r>
              <a:rPr lang="fa-IR" dirty="0"/>
              <a:t>فاطمه سعیدی </a:t>
            </a:r>
            <a:r>
              <a:rPr lang="fa-IR" dirty="0" smtClean="0"/>
              <a:t>:    تهران</a:t>
            </a:r>
          </a:p>
          <a:p>
            <a:r>
              <a:rPr lang="fa-IR" dirty="0"/>
              <a:t>طیبه سیاوشی </a:t>
            </a:r>
            <a:r>
              <a:rPr lang="fa-IR" dirty="0" smtClean="0"/>
              <a:t>:    تهران</a:t>
            </a:r>
          </a:p>
          <a:p>
            <a:r>
              <a:rPr lang="fa-IR" dirty="0"/>
              <a:t>الیاس </a:t>
            </a:r>
            <a:r>
              <a:rPr lang="fa-IR" dirty="0" smtClean="0"/>
              <a:t>حضرتی:   تهران</a:t>
            </a:r>
          </a:p>
          <a:p>
            <a:r>
              <a:rPr lang="fa-IR" dirty="0"/>
              <a:t>علی مطهری </a:t>
            </a:r>
            <a:r>
              <a:rPr lang="fa-IR" dirty="0" smtClean="0"/>
              <a:t>:    تهران</a:t>
            </a:r>
          </a:p>
          <a:p>
            <a:r>
              <a:rPr lang="fa-IR" dirty="0"/>
              <a:t>داود محمدی : </a:t>
            </a:r>
            <a:r>
              <a:rPr lang="fa-IR" dirty="0" smtClean="0"/>
              <a:t>    تهران</a:t>
            </a:r>
            <a:endParaRPr lang="fa-IR" dirty="0"/>
          </a:p>
        </p:txBody>
      </p:sp>
      <p:sp>
        <p:nvSpPr>
          <p:cNvPr id="10" name="Rectangle 9"/>
          <p:cNvSpPr/>
          <p:nvPr/>
        </p:nvSpPr>
        <p:spPr>
          <a:xfrm>
            <a:off x="6208611" y="1500612"/>
            <a:ext cx="2610853" cy="2031325"/>
          </a:xfrm>
          <a:prstGeom prst="rect">
            <a:avLst/>
          </a:prstGeom>
        </p:spPr>
        <p:txBody>
          <a:bodyPr wrap="square">
            <a:spAutoFit/>
          </a:bodyPr>
          <a:lstStyle/>
          <a:p>
            <a:r>
              <a:rPr lang="fa-IR" dirty="0"/>
              <a:t>معصومه آقاپور</a:t>
            </a:r>
            <a:r>
              <a:rPr lang="fa-IR" dirty="0" smtClean="0"/>
              <a:t>:  شبستر</a:t>
            </a:r>
            <a:endParaRPr lang="fa-IR" dirty="0"/>
          </a:p>
          <a:p>
            <a:r>
              <a:rPr lang="fa-IR" dirty="0"/>
              <a:t>احمد همتی : </a:t>
            </a:r>
            <a:r>
              <a:rPr lang="fa-IR" dirty="0" smtClean="0"/>
              <a:t>     سمنان</a:t>
            </a:r>
            <a:endParaRPr lang="fa-IR" dirty="0"/>
          </a:p>
          <a:p>
            <a:r>
              <a:rPr lang="fa-IR" dirty="0" smtClean="0"/>
              <a:t>محمد </a:t>
            </a:r>
            <a:r>
              <a:rPr lang="fa-IR" dirty="0"/>
              <a:t>بیرانوند </a:t>
            </a:r>
            <a:r>
              <a:rPr lang="fa-IR" dirty="0" smtClean="0"/>
              <a:t>:  خرم </a:t>
            </a:r>
            <a:r>
              <a:rPr lang="fa-IR" dirty="0"/>
              <a:t>آباد</a:t>
            </a:r>
          </a:p>
          <a:p>
            <a:r>
              <a:rPr lang="fa-IR" dirty="0"/>
              <a:t>محمد فیضی</a:t>
            </a:r>
            <a:r>
              <a:rPr lang="fa-IR" dirty="0" smtClean="0"/>
              <a:t>:    اردبیل</a:t>
            </a:r>
            <a:endParaRPr lang="fa-IR" dirty="0"/>
          </a:p>
          <a:p>
            <a:r>
              <a:rPr lang="fa-IR" dirty="0"/>
              <a:t>مسعود رضایی :شیراز</a:t>
            </a:r>
          </a:p>
          <a:p>
            <a:r>
              <a:rPr lang="fa-IR" dirty="0"/>
              <a:t>محمد کاظمی </a:t>
            </a:r>
            <a:r>
              <a:rPr lang="fa-IR" dirty="0" smtClean="0"/>
              <a:t>:  ملایر</a:t>
            </a:r>
            <a:endParaRPr lang="fa-IR" dirty="0"/>
          </a:p>
          <a:p>
            <a:r>
              <a:rPr lang="fa-IR" dirty="0"/>
              <a:t>عبدالکریم حسین زاده :نقده</a:t>
            </a:r>
          </a:p>
        </p:txBody>
      </p:sp>
      <p:sp>
        <p:nvSpPr>
          <p:cNvPr id="11" name="Rectangle 10"/>
          <p:cNvSpPr/>
          <p:nvPr/>
        </p:nvSpPr>
        <p:spPr>
          <a:xfrm>
            <a:off x="9356208" y="3882056"/>
            <a:ext cx="2085827" cy="369332"/>
          </a:xfrm>
          <a:prstGeom prst="rect">
            <a:avLst/>
          </a:prstGeom>
        </p:spPr>
        <p:txBody>
          <a:bodyPr wrap="none">
            <a:spAutoFit/>
          </a:bodyPr>
          <a:lstStyle/>
          <a:p>
            <a:r>
              <a:rPr lang="fa-IR" dirty="0"/>
              <a:t>حسین مقصودی : سبزوار</a:t>
            </a:r>
          </a:p>
        </p:txBody>
      </p:sp>
      <p:sp>
        <p:nvSpPr>
          <p:cNvPr id="12" name="Rectangle 11"/>
          <p:cNvSpPr/>
          <p:nvPr/>
        </p:nvSpPr>
        <p:spPr>
          <a:xfrm>
            <a:off x="6285025" y="3461770"/>
            <a:ext cx="2569764" cy="2585323"/>
          </a:xfrm>
          <a:prstGeom prst="rect">
            <a:avLst/>
          </a:prstGeom>
        </p:spPr>
        <p:txBody>
          <a:bodyPr wrap="square">
            <a:spAutoFit/>
          </a:bodyPr>
          <a:lstStyle/>
          <a:p>
            <a:r>
              <a:rPr lang="fa-IR" dirty="0"/>
              <a:t>سیده حمیده زرآبادی :قزوین</a:t>
            </a:r>
          </a:p>
          <a:p>
            <a:r>
              <a:rPr lang="fa-IR" dirty="0"/>
              <a:t>غلامعلی جعفرزاده : رشت</a:t>
            </a:r>
          </a:p>
          <a:p>
            <a:r>
              <a:rPr lang="fa-IR" dirty="0"/>
              <a:t>حسین رضازاده :کازرون</a:t>
            </a:r>
          </a:p>
          <a:p>
            <a:r>
              <a:rPr lang="fa-IR" dirty="0"/>
              <a:t>عزیز اکبریان : کرج</a:t>
            </a:r>
          </a:p>
          <a:p>
            <a:r>
              <a:rPr lang="fa-IR" dirty="0"/>
              <a:t>محمد جواد کولیوند :کرج</a:t>
            </a:r>
          </a:p>
          <a:p>
            <a:r>
              <a:rPr lang="fa-IR" dirty="0"/>
              <a:t>عبدالرضا عزیزی : شیروان</a:t>
            </a:r>
          </a:p>
          <a:p>
            <a:r>
              <a:rPr lang="fa-IR" dirty="0"/>
              <a:t>علی وقف چی :زنجان</a:t>
            </a:r>
          </a:p>
          <a:p>
            <a:r>
              <a:rPr lang="fa-IR" dirty="0"/>
              <a:t>شمس‌الله شریعت‌نژاد : رامسر</a:t>
            </a:r>
          </a:p>
          <a:p>
            <a:r>
              <a:rPr lang="fa-IR" dirty="0"/>
              <a:t>عامر کعبی : آبادان</a:t>
            </a:r>
          </a:p>
        </p:txBody>
      </p:sp>
      <p:sp>
        <p:nvSpPr>
          <p:cNvPr id="13" name="Rectangle 12"/>
          <p:cNvSpPr/>
          <p:nvPr/>
        </p:nvSpPr>
        <p:spPr>
          <a:xfrm>
            <a:off x="9083842" y="5857787"/>
            <a:ext cx="2397802" cy="923330"/>
          </a:xfrm>
          <a:prstGeom prst="rect">
            <a:avLst/>
          </a:prstGeom>
        </p:spPr>
        <p:txBody>
          <a:bodyPr wrap="square">
            <a:spAutoFit/>
          </a:bodyPr>
          <a:lstStyle/>
          <a:p>
            <a:r>
              <a:rPr lang="fa-IR" dirty="0"/>
              <a:t>محمدعلی شاعری : بهشهر</a:t>
            </a:r>
          </a:p>
          <a:p>
            <a:r>
              <a:rPr lang="fa-IR" dirty="0"/>
              <a:t>محمدمهدی افتخاری :فومن</a:t>
            </a:r>
          </a:p>
          <a:p>
            <a:r>
              <a:rPr lang="fa-IR" dirty="0"/>
              <a:t>علی گلمرادی </a:t>
            </a:r>
            <a:r>
              <a:rPr lang="fa-IR" dirty="0" smtClean="0"/>
              <a:t>:     ماهشهر</a:t>
            </a:r>
            <a:endParaRPr lang="fa-IR" dirty="0"/>
          </a:p>
        </p:txBody>
      </p:sp>
      <p:sp>
        <p:nvSpPr>
          <p:cNvPr id="14" name="Rectangle 13"/>
          <p:cNvSpPr/>
          <p:nvPr/>
        </p:nvSpPr>
        <p:spPr>
          <a:xfrm>
            <a:off x="9514905" y="4161132"/>
            <a:ext cx="1927130" cy="369332"/>
          </a:xfrm>
          <a:prstGeom prst="rect">
            <a:avLst/>
          </a:prstGeom>
        </p:spPr>
        <p:txBody>
          <a:bodyPr wrap="none">
            <a:spAutoFit/>
          </a:bodyPr>
          <a:lstStyle/>
          <a:p>
            <a:r>
              <a:rPr lang="fa-IR" dirty="0"/>
              <a:t>حمید بنایی نماینده گناباد</a:t>
            </a:r>
          </a:p>
        </p:txBody>
      </p:sp>
      <p:sp>
        <p:nvSpPr>
          <p:cNvPr id="15" name="Rectangle 14"/>
          <p:cNvSpPr/>
          <p:nvPr/>
        </p:nvSpPr>
        <p:spPr>
          <a:xfrm>
            <a:off x="3214273" y="4006262"/>
            <a:ext cx="3320716" cy="2031325"/>
          </a:xfrm>
          <a:prstGeom prst="rect">
            <a:avLst/>
          </a:prstGeom>
        </p:spPr>
        <p:txBody>
          <a:bodyPr wrap="square">
            <a:spAutoFit/>
          </a:bodyPr>
          <a:lstStyle/>
          <a:p>
            <a:r>
              <a:rPr lang="fa-IR" dirty="0"/>
              <a:t>عین الله شریف پور :ماکو و چالدران</a:t>
            </a:r>
          </a:p>
          <a:p>
            <a:r>
              <a:rPr lang="fa-IR" dirty="0"/>
              <a:t>اقبال محمدی :رامهرمز</a:t>
            </a:r>
          </a:p>
          <a:p>
            <a:r>
              <a:rPr lang="fa-IR" dirty="0"/>
              <a:t>عبدالله سامری :خرمشهر</a:t>
            </a:r>
          </a:p>
          <a:p>
            <a:r>
              <a:rPr lang="fa-IR" dirty="0"/>
              <a:t>سید حسین افضلی :اقلید</a:t>
            </a:r>
          </a:p>
          <a:p>
            <a:r>
              <a:rPr lang="fa-IR" dirty="0"/>
              <a:t>عباسعلی پوربافرانی :نایین</a:t>
            </a:r>
          </a:p>
          <a:p>
            <a:r>
              <a:rPr lang="fa-IR" dirty="0"/>
              <a:t>سید علاالدین خادم : سپیدان</a:t>
            </a:r>
          </a:p>
          <a:p>
            <a:r>
              <a:rPr lang="fa-IR" dirty="0"/>
              <a:t>نگهبان سلامی نماینده خواف و رشتخوار</a:t>
            </a:r>
          </a:p>
        </p:txBody>
      </p:sp>
      <p:sp>
        <p:nvSpPr>
          <p:cNvPr id="2" name="Rectangle 1"/>
          <p:cNvSpPr/>
          <p:nvPr/>
        </p:nvSpPr>
        <p:spPr>
          <a:xfrm>
            <a:off x="3515345" y="318371"/>
            <a:ext cx="2952206" cy="1477328"/>
          </a:xfrm>
          <a:prstGeom prst="rect">
            <a:avLst/>
          </a:prstGeom>
        </p:spPr>
        <p:txBody>
          <a:bodyPr wrap="square">
            <a:spAutoFit/>
          </a:bodyPr>
          <a:lstStyle/>
          <a:p>
            <a:r>
              <a:rPr lang="fa-IR" dirty="0"/>
              <a:t>حسین نیازآذری:بابل</a:t>
            </a:r>
          </a:p>
          <a:p>
            <a:r>
              <a:rPr lang="fa-IR" dirty="0"/>
              <a:t>ناصر شریفی :بندر لنگه و جاسک</a:t>
            </a:r>
          </a:p>
          <a:p>
            <a:r>
              <a:rPr lang="fa-IR" dirty="0"/>
              <a:t>منصور مرادی : قروه</a:t>
            </a:r>
          </a:p>
          <a:p>
            <a:r>
              <a:rPr lang="fa-IR" dirty="0"/>
              <a:t>علی‌اصغر یوسف‌نژاد:ساری</a:t>
            </a:r>
          </a:p>
          <a:p>
            <a:r>
              <a:rPr lang="fa-IR" dirty="0"/>
              <a:t>شهاب نادری:پاوه</a:t>
            </a:r>
          </a:p>
        </p:txBody>
      </p:sp>
      <p:sp>
        <p:nvSpPr>
          <p:cNvPr id="3" name="Rectangle 2"/>
          <p:cNvSpPr/>
          <p:nvPr/>
        </p:nvSpPr>
        <p:spPr>
          <a:xfrm>
            <a:off x="741952" y="170946"/>
            <a:ext cx="2636954" cy="1200329"/>
          </a:xfrm>
          <a:prstGeom prst="rect">
            <a:avLst/>
          </a:prstGeom>
        </p:spPr>
        <p:txBody>
          <a:bodyPr wrap="square">
            <a:spAutoFit/>
          </a:bodyPr>
          <a:lstStyle/>
          <a:p>
            <a:r>
              <a:rPr lang="fa-IR" dirty="0"/>
              <a:t>علی ساری:اهواز</a:t>
            </a:r>
          </a:p>
          <a:p>
            <a:r>
              <a:rPr lang="fa-IR" dirty="0"/>
              <a:t>محمدرضا تابش:اردکان</a:t>
            </a:r>
          </a:p>
          <a:p>
            <a:r>
              <a:rPr lang="fa-IR" dirty="0"/>
              <a:t>هادی بهادری :ارومیه</a:t>
            </a:r>
          </a:p>
          <a:p>
            <a:r>
              <a:rPr lang="fa-IR" dirty="0"/>
              <a:t>جلال محمودزاده : مهاباد</a:t>
            </a:r>
          </a:p>
        </p:txBody>
      </p:sp>
      <p:sp>
        <p:nvSpPr>
          <p:cNvPr id="16" name="Rectangle 15"/>
          <p:cNvSpPr/>
          <p:nvPr/>
        </p:nvSpPr>
        <p:spPr>
          <a:xfrm>
            <a:off x="9514905" y="59443"/>
            <a:ext cx="2246128" cy="369332"/>
          </a:xfrm>
          <a:prstGeom prst="rect">
            <a:avLst/>
          </a:prstGeom>
        </p:spPr>
        <p:txBody>
          <a:bodyPr wrap="none">
            <a:spAutoFit/>
          </a:bodyPr>
          <a:lstStyle/>
          <a:p>
            <a:pPr algn="justLow"/>
            <a:r>
              <a:rPr lang="fa-IR" b="1" dirty="0">
                <a:solidFill>
                  <a:srgbClr val="000080"/>
                </a:solidFill>
              </a:rPr>
              <a:t>نمایندگان رد صلاحیت شده:</a:t>
            </a:r>
            <a:endParaRPr lang="fa-IR" b="1" dirty="0"/>
          </a:p>
        </p:txBody>
      </p:sp>
      <p:sp>
        <p:nvSpPr>
          <p:cNvPr id="17" name="Rectangle 16"/>
          <p:cNvSpPr/>
          <p:nvPr/>
        </p:nvSpPr>
        <p:spPr>
          <a:xfrm>
            <a:off x="3800337" y="5934670"/>
            <a:ext cx="2734652" cy="646331"/>
          </a:xfrm>
          <a:prstGeom prst="rect">
            <a:avLst/>
          </a:prstGeom>
        </p:spPr>
        <p:txBody>
          <a:bodyPr wrap="square">
            <a:spAutoFit/>
          </a:bodyPr>
          <a:lstStyle/>
          <a:p>
            <a:r>
              <a:rPr lang="fa-IR" dirty="0" smtClean="0"/>
              <a:t>مجید </a:t>
            </a:r>
            <a:r>
              <a:rPr lang="fa-IR" dirty="0"/>
              <a:t>ناصری‌نژاد:شادگان</a:t>
            </a:r>
          </a:p>
          <a:p>
            <a:r>
              <a:rPr lang="fa-IR" dirty="0"/>
              <a:t>عبدالحمید خدری:بوشهر</a:t>
            </a:r>
          </a:p>
        </p:txBody>
      </p:sp>
      <p:sp>
        <p:nvSpPr>
          <p:cNvPr id="18" name="Rectangle 17"/>
          <p:cNvSpPr/>
          <p:nvPr/>
        </p:nvSpPr>
        <p:spPr>
          <a:xfrm>
            <a:off x="6710870" y="1181254"/>
            <a:ext cx="2440091" cy="369332"/>
          </a:xfrm>
          <a:prstGeom prst="rect">
            <a:avLst/>
          </a:prstGeom>
        </p:spPr>
        <p:txBody>
          <a:bodyPr wrap="none">
            <a:spAutoFit/>
          </a:bodyPr>
          <a:lstStyle/>
          <a:p>
            <a:r>
              <a:rPr lang="fa-IR" dirty="0"/>
              <a:t>سیدحسین نقوی حسینی:ورامین</a:t>
            </a:r>
          </a:p>
        </p:txBody>
      </p:sp>
      <p:sp>
        <p:nvSpPr>
          <p:cNvPr id="19" name="Rectangle 18"/>
          <p:cNvSpPr/>
          <p:nvPr/>
        </p:nvSpPr>
        <p:spPr>
          <a:xfrm>
            <a:off x="6647133" y="5929542"/>
            <a:ext cx="2207656" cy="369332"/>
          </a:xfrm>
          <a:prstGeom prst="rect">
            <a:avLst/>
          </a:prstGeom>
        </p:spPr>
        <p:txBody>
          <a:bodyPr wrap="none">
            <a:spAutoFit/>
          </a:bodyPr>
          <a:lstStyle/>
          <a:p>
            <a:r>
              <a:rPr lang="fa-IR" dirty="0"/>
              <a:t>محمد ابراهیم رضایی:خمین</a:t>
            </a:r>
          </a:p>
        </p:txBody>
      </p:sp>
      <p:pic>
        <p:nvPicPr>
          <p:cNvPr id="20" name="Picture 1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02435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8389" y="2394284"/>
            <a:ext cx="4223085" cy="1862048"/>
          </a:xfrm>
          <a:prstGeom prst="rect">
            <a:avLst/>
          </a:prstGeom>
          <a:noFill/>
        </p:spPr>
        <p:txBody>
          <a:bodyPr wrap="square" rtlCol="1">
            <a:spAutoFit/>
          </a:bodyPr>
          <a:lstStyle/>
          <a:p>
            <a:pPr algn="ctr"/>
            <a:r>
              <a:rPr lang="fa-IR" sz="11500" dirty="0" smtClean="0">
                <a:effectLst>
                  <a:outerShdw blurRad="38100" dist="38100" dir="2700000" algn="tl">
                    <a:srgbClr val="000000">
                      <a:alpha val="43137"/>
                    </a:srgbClr>
                  </a:outerShdw>
                </a:effectLst>
                <a:cs typeface="B Titr" panose="00000700000000000000" pitchFamily="2" charset="-78"/>
              </a:rPr>
              <a:t>ضمیمه</a:t>
            </a:r>
            <a:endParaRPr lang="fa-IR" sz="11500" dirty="0">
              <a:effectLst>
                <a:outerShdw blurRad="38100" dist="38100" dir="2700000" algn="tl">
                  <a:srgbClr val="000000">
                    <a:alpha val="43137"/>
                  </a:srgbClr>
                </a:outerShdw>
              </a:effectLst>
              <a:cs typeface="B Titr" panose="00000700000000000000" pitchFamily="2" charset="-78"/>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113920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7523" y="176157"/>
            <a:ext cx="10077252" cy="5932393"/>
          </a:xfrm>
          <a:prstGeom prst="rect">
            <a:avLst/>
          </a:prstGeom>
        </p:spPr>
        <p:txBody>
          <a:bodyPr wrap="square">
            <a:spAutoFit/>
          </a:bodyPr>
          <a:lstStyle/>
          <a:p>
            <a:pPr algn="ctr">
              <a:lnSpc>
                <a:spcPct val="200000"/>
              </a:lnSpc>
            </a:pPr>
            <a:r>
              <a:rPr lang="fa-IR" sz="6600" b="1" dirty="0" smtClean="0">
                <a:solidFill>
                  <a:srgbClr val="FFFF00"/>
                </a:solidFill>
                <a:effectLst>
                  <a:outerShdw blurRad="38100" dist="38100" dir="2700000" algn="tl">
                    <a:srgbClr val="000000">
                      <a:alpha val="43137"/>
                    </a:srgbClr>
                  </a:outerShdw>
                </a:effectLst>
                <a:cs typeface="B Titr" panose="00000700000000000000" pitchFamily="2" charset="-78"/>
              </a:rPr>
              <a:t>مجلس شورای اسلامی </a:t>
            </a:r>
          </a:p>
          <a:p>
            <a:pPr algn="ctr">
              <a:lnSpc>
                <a:spcPct val="200000"/>
              </a:lnSpc>
            </a:pPr>
            <a:r>
              <a:rPr lang="fa-IR" sz="6600" b="1" dirty="0" smtClean="0">
                <a:solidFill>
                  <a:srgbClr val="0070C0"/>
                </a:solidFill>
                <a:effectLst>
                  <a:outerShdw blurRad="38100" dist="38100" dir="2700000" algn="tl">
                    <a:srgbClr val="000000">
                      <a:alpha val="43137"/>
                    </a:srgbClr>
                  </a:outerShdw>
                </a:effectLst>
                <a:cs typeface="B Titr" panose="00000700000000000000" pitchFamily="2" charset="-78"/>
              </a:rPr>
              <a:t>فراکسیون ها</a:t>
            </a:r>
          </a:p>
          <a:p>
            <a:pPr algn="ctr">
              <a:lnSpc>
                <a:spcPct val="200000"/>
              </a:lnSpc>
            </a:pPr>
            <a:r>
              <a:rPr lang="fa-IR" sz="6600" b="1" dirty="0" smtClean="0">
                <a:solidFill>
                  <a:srgbClr val="0070C0"/>
                </a:solidFill>
                <a:effectLst>
                  <a:outerShdw blurRad="38100" dist="38100" dir="2700000" algn="tl">
                    <a:srgbClr val="000000">
                      <a:alpha val="43137"/>
                    </a:srgbClr>
                  </a:outerShdw>
                </a:effectLst>
                <a:cs typeface="B Titr" panose="00000700000000000000" pitchFamily="2" charset="-78"/>
              </a:rPr>
              <a:t>در دوره دهم</a:t>
            </a:r>
            <a:endParaRPr lang="fa-IR" sz="6600" b="1" dirty="0">
              <a:solidFill>
                <a:srgbClr val="0070C0"/>
              </a:solidFill>
              <a:effectLst>
                <a:outerShdw blurRad="38100" dist="38100" dir="2700000" algn="tl">
                  <a:srgbClr val="000000">
                    <a:alpha val="43137"/>
                  </a:srgbClr>
                </a:outerShdw>
              </a:effectLst>
              <a:cs typeface="B Titr" panose="00000700000000000000" pitchFamily="2" charset="-78"/>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1911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p:cNvSpPr>
            <a:spLocks noChangeArrowheads="1"/>
          </p:cNvSpPr>
          <p:nvPr/>
        </p:nvSpPr>
        <p:spPr bwMode="auto">
          <a:xfrm>
            <a:off x="9150518" y="2578768"/>
            <a:ext cx="2562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None/>
            </a:pPr>
            <a:r>
              <a:rPr lang="fa-IR" altLang="en-US" sz="2400" b="1">
                <a:ea typeface="Calibri" panose="020F0502020204030204" pitchFamily="34" charset="0"/>
                <a:cs typeface="B Titr" panose="00000700000000000000" pitchFamily="2" charset="-78"/>
              </a:rPr>
              <a:t>اختیارات و وظایف مجلس شورای اسلامی  در چارچوب قانون اساسی</a:t>
            </a:r>
            <a:endParaRPr lang="en-US" altLang="en-US" sz="1800">
              <a:ea typeface="Calibri" panose="020F0502020204030204" pitchFamily="34" charset="0"/>
              <a:cs typeface="B Titr" panose="00000700000000000000" pitchFamily="2" charset="-78"/>
            </a:endParaRPr>
          </a:p>
        </p:txBody>
      </p:sp>
      <p:sp>
        <p:nvSpPr>
          <p:cNvPr id="3" name="Rectangle 2"/>
          <p:cNvSpPr>
            <a:spLocks noChangeArrowheads="1"/>
          </p:cNvSpPr>
          <p:nvPr/>
        </p:nvSpPr>
        <p:spPr bwMode="auto">
          <a:xfrm>
            <a:off x="445168" y="842115"/>
            <a:ext cx="8438650" cy="469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None/>
            </a:pPr>
            <a:r>
              <a:rPr lang="fa-IR" altLang="en-US" dirty="0">
                <a:ea typeface="Calibri" panose="020F0502020204030204" pitchFamily="34" charset="0"/>
                <a:cs typeface="B Zar" panose="00000400000000000000" pitchFamily="2" charset="-78"/>
              </a:rPr>
              <a:t>1- تعیین مقررات و تصویب قوانین</a:t>
            </a:r>
            <a:endParaRPr lang="en-US" altLang="en-US" sz="2400" dirty="0">
              <a:ea typeface="Calibri" panose="020F0502020204030204" pitchFamily="34" charset="0"/>
              <a:cs typeface="B Zar" panose="00000400000000000000" pitchFamily="2" charset="-78"/>
            </a:endParaRPr>
          </a:p>
          <a:p>
            <a:pPr>
              <a:lnSpc>
                <a:spcPct val="115000"/>
              </a:lnSpc>
              <a:spcBef>
                <a:spcPct val="0"/>
              </a:spcBef>
              <a:spcAft>
                <a:spcPts val="1000"/>
              </a:spcAft>
              <a:buNone/>
            </a:pPr>
            <a:r>
              <a:rPr lang="fa-IR" altLang="en-US" dirty="0">
                <a:ea typeface="Calibri" panose="020F0502020204030204" pitchFamily="34" charset="0"/>
                <a:cs typeface="B Zar" panose="00000400000000000000" pitchFamily="2" charset="-78"/>
              </a:rPr>
              <a:t>2- نظارت و حق تحقیق و تفحص از دستگاهها و سازمان های دولتی و عمومی</a:t>
            </a:r>
            <a:endParaRPr lang="en-US" altLang="en-US" sz="2400" dirty="0">
              <a:ea typeface="Calibri" panose="020F0502020204030204" pitchFamily="34" charset="0"/>
              <a:cs typeface="Calibri" panose="020F0502020204030204" pitchFamily="34" charset="0"/>
            </a:endParaRPr>
          </a:p>
          <a:p>
            <a:pPr>
              <a:lnSpc>
                <a:spcPct val="115000"/>
              </a:lnSpc>
              <a:spcBef>
                <a:spcPct val="0"/>
              </a:spcBef>
              <a:spcAft>
                <a:spcPts val="1000"/>
              </a:spcAft>
              <a:buNone/>
            </a:pPr>
            <a:r>
              <a:rPr lang="fa-IR" altLang="en-US" dirty="0">
                <a:cs typeface="B Zar" panose="00000400000000000000" pitchFamily="2" charset="-78"/>
              </a:rPr>
              <a:t>3- رای اعتماد به دولت و وزرا وحق سوال واستیضاح آنها</a:t>
            </a:r>
            <a:endParaRPr lang="en-US" altLang="en-US" sz="2400" dirty="0">
              <a:ea typeface="Calibri" panose="020F0502020204030204" pitchFamily="34" charset="0"/>
              <a:cs typeface="Calibri" panose="020F0502020204030204" pitchFamily="34" charset="0"/>
            </a:endParaRPr>
          </a:p>
          <a:p>
            <a:pPr>
              <a:lnSpc>
                <a:spcPct val="115000"/>
              </a:lnSpc>
              <a:spcBef>
                <a:spcPct val="0"/>
              </a:spcBef>
              <a:spcAft>
                <a:spcPts val="1000"/>
              </a:spcAft>
              <a:buNone/>
            </a:pPr>
            <a:r>
              <a:rPr lang="fa-IR" altLang="en-US" dirty="0">
                <a:cs typeface="B Zar" panose="00000400000000000000" pitchFamily="2" charset="-78"/>
              </a:rPr>
              <a:t>4- بررسی و تاییدبرنامه های پنج ساله وبرنامه و بودجه سالیانه کشور</a:t>
            </a:r>
            <a:endParaRPr lang="en-US" altLang="en-US" sz="2400" dirty="0">
              <a:ea typeface="Calibri" panose="020F0502020204030204" pitchFamily="34" charset="0"/>
              <a:cs typeface="Calibri" panose="020F0502020204030204" pitchFamily="34" charset="0"/>
            </a:endParaRPr>
          </a:p>
          <a:p>
            <a:pPr>
              <a:lnSpc>
                <a:spcPct val="115000"/>
              </a:lnSpc>
              <a:spcBef>
                <a:spcPct val="0"/>
              </a:spcBef>
              <a:spcAft>
                <a:spcPts val="1000"/>
              </a:spcAft>
              <a:buNone/>
            </a:pPr>
            <a:r>
              <a:rPr lang="fa-IR" altLang="en-US" dirty="0">
                <a:cs typeface="B Zar" panose="00000400000000000000" pitchFamily="2" charset="-78"/>
              </a:rPr>
              <a:t>5-تایید قرار دادها و مقاوله نامه های خارجی</a:t>
            </a:r>
            <a:endParaRPr lang="en-US" altLang="en-US" sz="2400" dirty="0">
              <a:ea typeface="Calibri" panose="020F0502020204030204" pitchFamily="34" charset="0"/>
              <a:cs typeface="Calibri" panose="020F0502020204030204" pitchFamily="34" charset="0"/>
            </a:endParaRPr>
          </a:p>
          <a:p>
            <a:pPr>
              <a:lnSpc>
                <a:spcPct val="115000"/>
              </a:lnSpc>
              <a:spcBef>
                <a:spcPct val="0"/>
              </a:spcBef>
              <a:spcAft>
                <a:spcPts val="1000"/>
              </a:spcAft>
              <a:buNone/>
            </a:pPr>
            <a:r>
              <a:rPr lang="fa-IR" altLang="en-US" dirty="0">
                <a:cs typeface="B Zar" panose="00000400000000000000" pitchFamily="2" charset="-78"/>
              </a:rPr>
              <a:t>6- ایفای نقش در سیاست خارجی و امنیت داخلی کشور</a:t>
            </a:r>
            <a:endParaRPr lang="en-US" altLang="en-US" sz="2400" dirty="0">
              <a:ea typeface="Calibri" panose="020F0502020204030204" pitchFamily="34" charset="0"/>
              <a:cs typeface="Calibri" panose="020F0502020204030204" pitchFamily="34" charset="0"/>
            </a:endParaRPr>
          </a:p>
        </p:txBody>
      </p:sp>
      <p:sp>
        <p:nvSpPr>
          <p:cNvPr id="4" name="Right Brace 3"/>
          <p:cNvSpPr/>
          <p:nvPr/>
        </p:nvSpPr>
        <p:spPr>
          <a:xfrm>
            <a:off x="8617118" y="464218"/>
            <a:ext cx="533400" cy="6019800"/>
          </a:xfrm>
          <a:prstGeom prst="rightBrace">
            <a:avLst>
              <a:gd name="adj1" fmla="val 68377"/>
              <a:gd name="adj2" fmla="val 50000"/>
            </a:avLst>
          </a:prstGeom>
          <a:noFill/>
          <a:ln w="38100" cap="flat" cmpd="sng" algn="ctr">
            <a:solidFill>
              <a:srgbClr val="C0504D"/>
            </a:solidFill>
            <a:prstDash val="solid"/>
          </a:ln>
          <a:effectLst>
            <a:outerShdw blurRad="40000" dist="20000" dir="5400000" rotWithShape="0">
              <a:srgbClr val="000000">
                <a:alpha val="38000"/>
              </a:srgbClr>
            </a:outerShdw>
          </a:effectLst>
        </p:spPr>
        <p:txBody>
          <a:bodyPr rtlCol="1" anchor="ctr"/>
          <a:lstStyle/>
          <a:p>
            <a:pPr algn="ctr">
              <a:defRPr/>
            </a:pPr>
            <a:endParaRPr lang="fa-IR" kern="0">
              <a:solidFill>
                <a:sysClr val="windowText" lastClr="000000"/>
              </a:solidFill>
              <a:latin typeface="Calibri"/>
              <a:cs typeface="Arial"/>
            </a:endParaRP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9026504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8305" y="2840667"/>
            <a:ext cx="2002471" cy="584775"/>
          </a:xfrm>
          <a:prstGeom prst="rect">
            <a:avLst/>
          </a:prstGeom>
        </p:spPr>
        <p:txBody>
          <a:bodyPr wrap="none">
            <a:spAutoFit/>
          </a:bodyPr>
          <a:lstStyle/>
          <a:p>
            <a:pPr algn="ctr" rtl="1"/>
            <a:r>
              <a:rPr lang="fa-IR" sz="3200" dirty="0" smtClean="0">
                <a:ln w="11430"/>
                <a:solidFill>
                  <a:schemeClr val="tx1">
                    <a:lumMod val="95000"/>
                    <a:lumOff val="5000"/>
                  </a:schemeClr>
                </a:solidFill>
                <a:effectLst>
                  <a:outerShdw blurRad="50800" dist="39000" dir="5460000" algn="tl">
                    <a:srgbClr val="000000">
                      <a:alpha val="38000"/>
                    </a:srgbClr>
                  </a:outerShdw>
                </a:effectLst>
                <a:cs typeface="B Titr" pitchFamily="2" charset="-78"/>
              </a:rPr>
              <a:t>فراکسیون ها</a:t>
            </a:r>
            <a:endParaRPr lang="fa-IR" sz="2400" dirty="0">
              <a:solidFill>
                <a:schemeClr val="tx1">
                  <a:lumMod val="95000"/>
                  <a:lumOff val="5000"/>
                </a:schemeClr>
              </a:solidFill>
            </a:endParaRPr>
          </a:p>
        </p:txBody>
      </p:sp>
      <p:sp>
        <p:nvSpPr>
          <p:cNvPr id="3" name="Rectangle 2"/>
          <p:cNvSpPr/>
          <p:nvPr/>
        </p:nvSpPr>
        <p:spPr>
          <a:xfrm>
            <a:off x="4321635" y="847071"/>
            <a:ext cx="3696846" cy="775597"/>
          </a:xfrm>
          <a:prstGeom prst="rect">
            <a:avLst/>
          </a:prstGeom>
        </p:spPr>
        <p:txBody>
          <a:bodyPr wrap="none">
            <a:spAutoFit/>
          </a:bodyPr>
          <a:lstStyle/>
          <a:p>
            <a:pPr algn="ctr" defTabSz="800100">
              <a:lnSpc>
                <a:spcPct val="90000"/>
              </a:lnSpc>
              <a:spcAft>
                <a:spcPct val="35000"/>
              </a:spcAft>
              <a:defRPr/>
            </a:pPr>
            <a:r>
              <a:rPr lang="fa-IR" sz="4800" dirty="0" smtClean="0">
                <a:ln w="11430"/>
                <a:effectLst>
                  <a:outerShdw blurRad="50800" dist="39000" dir="5460000" algn="tl">
                    <a:srgbClr val="000000">
                      <a:alpha val="38000"/>
                    </a:srgbClr>
                  </a:outerShdw>
                </a:effectLst>
                <a:cs typeface="B Titr" pitchFamily="2" charset="-78"/>
              </a:rPr>
              <a:t>نمایندگان ولایی</a:t>
            </a:r>
            <a:endParaRPr lang="fa-IR" sz="4800" dirty="0">
              <a:ln w="11430"/>
              <a:effectLst>
                <a:outerShdw blurRad="50800" dist="39000" dir="5460000" algn="tl">
                  <a:srgbClr val="000000">
                    <a:alpha val="38000"/>
                  </a:srgbClr>
                </a:outerShdw>
              </a:effectLst>
              <a:cs typeface="B Titr" pitchFamily="2" charset="-78"/>
            </a:endParaRPr>
          </a:p>
        </p:txBody>
      </p:sp>
      <p:sp>
        <p:nvSpPr>
          <p:cNvPr id="4" name="Rectangle 3"/>
          <p:cNvSpPr/>
          <p:nvPr/>
        </p:nvSpPr>
        <p:spPr>
          <a:xfrm>
            <a:off x="4334459" y="2671390"/>
            <a:ext cx="3684022" cy="923330"/>
          </a:xfrm>
          <a:prstGeom prst="rect">
            <a:avLst/>
          </a:prstGeom>
        </p:spPr>
        <p:txBody>
          <a:bodyPr wrap="none">
            <a:spAutoFit/>
          </a:bodyPr>
          <a:lstStyle/>
          <a:p>
            <a:pPr lvl="0" rtl="1"/>
            <a:r>
              <a:rPr lang="fa-IR" sz="5400" dirty="0" smtClean="0">
                <a:cs typeface="B Titr" pitchFamily="2" charset="-78"/>
              </a:rPr>
              <a:t>مستقلین ولایی</a:t>
            </a:r>
            <a:endParaRPr lang="fa-IR" sz="5400" dirty="0">
              <a:cs typeface="B Titr" pitchFamily="2" charset="-78"/>
            </a:endParaRPr>
          </a:p>
        </p:txBody>
      </p:sp>
      <p:sp>
        <p:nvSpPr>
          <p:cNvPr id="5" name="Rectangle 4"/>
          <p:cNvSpPr/>
          <p:nvPr/>
        </p:nvSpPr>
        <p:spPr>
          <a:xfrm>
            <a:off x="6562633" y="4892505"/>
            <a:ext cx="1455848" cy="1107996"/>
          </a:xfrm>
          <a:prstGeom prst="rect">
            <a:avLst/>
          </a:prstGeom>
        </p:spPr>
        <p:txBody>
          <a:bodyPr wrap="none">
            <a:spAutoFit/>
          </a:bodyPr>
          <a:lstStyle/>
          <a:p>
            <a:pPr lvl="0" rtl="1"/>
            <a:r>
              <a:rPr lang="fa-IR" sz="6600" dirty="0" smtClean="0">
                <a:solidFill>
                  <a:schemeClr val="tx1">
                    <a:lumMod val="95000"/>
                    <a:lumOff val="5000"/>
                  </a:schemeClr>
                </a:solidFill>
                <a:cs typeface="B Titr" pitchFamily="2" charset="-78"/>
              </a:rPr>
              <a:t>امید</a:t>
            </a:r>
            <a:endParaRPr lang="fa-IR" sz="6600" dirty="0">
              <a:solidFill>
                <a:schemeClr val="tx1">
                  <a:lumMod val="95000"/>
                  <a:lumOff val="5000"/>
                </a:schemeClr>
              </a:solidFill>
              <a:cs typeface="B Titr" pitchFamily="2" charset="-78"/>
            </a:endParaRPr>
          </a:p>
        </p:txBody>
      </p:sp>
      <p:cxnSp>
        <p:nvCxnSpPr>
          <p:cNvPr id="6" name="Straight Arrow Connector 5"/>
          <p:cNvCxnSpPr>
            <a:stCxn id="2" idx="1"/>
            <a:endCxn id="3" idx="3"/>
          </p:cNvCxnSpPr>
          <p:nvPr/>
        </p:nvCxnSpPr>
        <p:spPr>
          <a:xfrm flipH="1" flipV="1">
            <a:off x="8018481" y="1234870"/>
            <a:ext cx="1959824" cy="18981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a:stCxn id="2" idx="1"/>
            <a:endCxn id="4" idx="3"/>
          </p:cNvCxnSpPr>
          <p:nvPr/>
        </p:nvCxnSpPr>
        <p:spPr>
          <a:xfrm flipH="1">
            <a:off x="8018481" y="3133055"/>
            <a:ext cx="195982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p:cNvCxnSpPr>
            <a:stCxn id="2" idx="1"/>
            <a:endCxn id="5" idx="3"/>
          </p:cNvCxnSpPr>
          <p:nvPr/>
        </p:nvCxnSpPr>
        <p:spPr>
          <a:xfrm flipH="1">
            <a:off x="8018481" y="3133055"/>
            <a:ext cx="1959824" cy="23134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9" name="Picture 8">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3197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361" y="0"/>
            <a:ext cx="2518611" cy="3022333"/>
          </a:xfrm>
          <a:prstGeom prst="rect">
            <a:avLst/>
          </a:prstGeom>
        </p:spPr>
      </p:pic>
      <p:sp>
        <p:nvSpPr>
          <p:cNvPr id="3" name="TextBox 2"/>
          <p:cNvSpPr txBox="1"/>
          <p:nvPr/>
        </p:nvSpPr>
        <p:spPr>
          <a:xfrm>
            <a:off x="8966124" y="3174775"/>
            <a:ext cx="1937084" cy="400110"/>
          </a:xfrm>
          <a:prstGeom prst="rect">
            <a:avLst/>
          </a:prstGeom>
          <a:noFill/>
        </p:spPr>
        <p:txBody>
          <a:bodyPr wrap="square" rtlCol="1">
            <a:spAutoFit/>
          </a:bodyPr>
          <a:lstStyle/>
          <a:p>
            <a:pPr algn="ctr"/>
            <a:r>
              <a:rPr lang="fa-IR" sz="2000" dirty="0" smtClean="0">
                <a:cs typeface="B Nazanin" panose="00000400000000000000" pitchFamily="2" charset="-78"/>
              </a:rPr>
              <a:t>حمیدرضا حاجی بابایی</a:t>
            </a:r>
            <a:endParaRPr lang="fa-IR" sz="2000" dirty="0">
              <a:cs typeface="B Nazanin" panose="00000400000000000000" pitchFamily="2" charset="-78"/>
            </a:endParaRPr>
          </a:p>
        </p:txBody>
      </p:sp>
      <p:sp>
        <p:nvSpPr>
          <p:cNvPr id="4" name="Rectangle 3"/>
          <p:cNvSpPr/>
          <p:nvPr/>
        </p:nvSpPr>
        <p:spPr>
          <a:xfrm>
            <a:off x="2726296" y="883165"/>
            <a:ext cx="5949065" cy="775597"/>
          </a:xfrm>
          <a:prstGeom prst="rect">
            <a:avLst/>
          </a:prstGeom>
        </p:spPr>
        <p:txBody>
          <a:bodyPr wrap="none">
            <a:spAutoFit/>
          </a:bodyPr>
          <a:lstStyle/>
          <a:p>
            <a:pPr algn="ctr" defTabSz="800100">
              <a:lnSpc>
                <a:spcPct val="90000"/>
              </a:lnSpc>
              <a:spcAft>
                <a:spcPct val="35000"/>
              </a:spcAft>
              <a:defRPr/>
            </a:pPr>
            <a:r>
              <a:rPr lang="fa-IR" sz="4800" dirty="0" smtClean="0">
                <a:ln w="11430"/>
                <a:solidFill>
                  <a:srgbClr val="FFFF00"/>
                </a:solidFill>
                <a:effectLst>
                  <a:outerShdw blurRad="50800" dist="39000" dir="5460000" algn="tl">
                    <a:srgbClr val="000000">
                      <a:alpha val="38000"/>
                    </a:srgbClr>
                  </a:outerShdw>
                </a:effectLst>
                <a:cs typeface="B Titr" pitchFamily="2" charset="-78"/>
              </a:rPr>
              <a:t>فراکسیون نمایندگان ولایی</a:t>
            </a:r>
            <a:endParaRPr lang="fa-IR" sz="4800" dirty="0">
              <a:ln w="11430"/>
              <a:solidFill>
                <a:srgbClr val="FFFF00"/>
              </a:solidFill>
              <a:effectLst>
                <a:outerShdw blurRad="50800" dist="39000" dir="5460000" algn="tl">
                  <a:srgbClr val="000000">
                    <a:alpha val="38000"/>
                  </a:srgbClr>
                </a:outerShdw>
              </a:effectLst>
              <a:cs typeface="B Titr" pitchFamily="2" charset="-78"/>
            </a:endParaRP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570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389" y="0"/>
            <a:ext cx="2518611" cy="302233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389" y="479158"/>
            <a:ext cx="1905000" cy="2543175"/>
          </a:xfrm>
          <a:prstGeom prst="rect">
            <a:avLst/>
          </a:prstGeom>
        </p:spPr>
      </p:pic>
      <p:sp>
        <p:nvSpPr>
          <p:cNvPr id="4" name="TextBox 3"/>
          <p:cNvSpPr txBox="1"/>
          <p:nvPr/>
        </p:nvSpPr>
        <p:spPr>
          <a:xfrm>
            <a:off x="7640053" y="2986237"/>
            <a:ext cx="1937084" cy="369332"/>
          </a:xfrm>
          <a:prstGeom prst="rect">
            <a:avLst/>
          </a:prstGeom>
          <a:noFill/>
        </p:spPr>
        <p:txBody>
          <a:bodyPr wrap="square" rtlCol="1">
            <a:spAutoFit/>
          </a:bodyPr>
          <a:lstStyle/>
          <a:p>
            <a:r>
              <a:rPr lang="fa-IR" dirty="0" smtClean="0"/>
              <a:t>احمد امیرآبادی فراهانی</a:t>
            </a:r>
            <a:endParaRPr lang="fa-IR" dirty="0"/>
          </a:p>
        </p:txBody>
      </p:sp>
      <p:sp>
        <p:nvSpPr>
          <p:cNvPr id="5" name="TextBox 4"/>
          <p:cNvSpPr txBox="1"/>
          <p:nvPr/>
        </p:nvSpPr>
        <p:spPr>
          <a:xfrm>
            <a:off x="9867900" y="3022333"/>
            <a:ext cx="1937084" cy="369332"/>
          </a:xfrm>
          <a:prstGeom prst="rect">
            <a:avLst/>
          </a:prstGeom>
          <a:noFill/>
        </p:spPr>
        <p:txBody>
          <a:bodyPr wrap="square" rtlCol="1">
            <a:spAutoFit/>
          </a:bodyPr>
          <a:lstStyle/>
          <a:p>
            <a:r>
              <a:rPr lang="fa-IR" dirty="0" smtClean="0"/>
              <a:t>حمیدرضا حاجی بابایی</a:t>
            </a:r>
            <a:endParaRPr lang="fa-IR" dirty="0"/>
          </a:p>
        </p:txBody>
      </p:sp>
      <p:sp>
        <p:nvSpPr>
          <p:cNvPr id="7" name="TextBox 6"/>
          <p:cNvSpPr txBox="1"/>
          <p:nvPr/>
        </p:nvSpPr>
        <p:spPr>
          <a:xfrm>
            <a:off x="6324603" y="3022333"/>
            <a:ext cx="1267328" cy="369332"/>
          </a:xfrm>
          <a:prstGeom prst="rect">
            <a:avLst/>
          </a:prstGeom>
          <a:noFill/>
        </p:spPr>
        <p:txBody>
          <a:bodyPr wrap="square" rtlCol="1">
            <a:spAutoFit/>
          </a:bodyPr>
          <a:lstStyle/>
          <a:p>
            <a:r>
              <a:rPr lang="fa-IR" dirty="0" smtClean="0"/>
              <a:t>محمود بهمنی</a:t>
            </a:r>
            <a:endParaRPr lang="fa-IR"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7360" y="288658"/>
            <a:ext cx="2733675" cy="27336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5403" y="288658"/>
            <a:ext cx="2095500" cy="2733675"/>
          </a:xfrm>
          <a:prstGeom prst="rect">
            <a:avLst/>
          </a:prstGeom>
        </p:spPr>
      </p:pic>
      <p:sp>
        <p:nvSpPr>
          <p:cNvPr id="10" name="TextBox 9"/>
          <p:cNvSpPr txBox="1"/>
          <p:nvPr/>
        </p:nvSpPr>
        <p:spPr>
          <a:xfrm>
            <a:off x="4128853" y="3022333"/>
            <a:ext cx="1493918" cy="369332"/>
          </a:xfrm>
          <a:prstGeom prst="rect">
            <a:avLst/>
          </a:prstGeom>
          <a:noFill/>
        </p:spPr>
        <p:txBody>
          <a:bodyPr wrap="square" rtlCol="1">
            <a:spAutoFit/>
          </a:bodyPr>
          <a:lstStyle/>
          <a:p>
            <a:r>
              <a:rPr lang="fa-IR" dirty="0" smtClean="0"/>
              <a:t>نصرالله پژمانفر</a:t>
            </a:r>
            <a:endParaRPr lang="fa-IR"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8060" y="168442"/>
            <a:ext cx="1899135" cy="2853891"/>
          </a:xfrm>
          <a:prstGeom prst="rect">
            <a:avLst/>
          </a:prstGeom>
        </p:spPr>
      </p:pic>
      <p:sp>
        <p:nvSpPr>
          <p:cNvPr id="12" name="TextBox 11"/>
          <p:cNvSpPr txBox="1"/>
          <p:nvPr/>
        </p:nvSpPr>
        <p:spPr>
          <a:xfrm>
            <a:off x="2356061" y="3022333"/>
            <a:ext cx="1836963" cy="369332"/>
          </a:xfrm>
          <a:prstGeom prst="rect">
            <a:avLst/>
          </a:prstGeom>
          <a:noFill/>
        </p:spPr>
        <p:txBody>
          <a:bodyPr wrap="square" rtlCol="1">
            <a:spAutoFit/>
          </a:bodyPr>
          <a:lstStyle/>
          <a:p>
            <a:r>
              <a:rPr lang="fa-IR" dirty="0" smtClean="0"/>
              <a:t>محمدعلی پورمختار</a:t>
            </a:r>
            <a:endParaRPr lang="fa-IR"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563" y="302946"/>
            <a:ext cx="2095500" cy="2705100"/>
          </a:xfrm>
          <a:prstGeom prst="rect">
            <a:avLst/>
          </a:prstGeom>
        </p:spPr>
      </p:pic>
      <p:sp>
        <p:nvSpPr>
          <p:cNvPr id="14" name="TextBox 13"/>
          <p:cNvSpPr txBox="1"/>
          <p:nvPr/>
        </p:nvSpPr>
        <p:spPr>
          <a:xfrm>
            <a:off x="392788" y="3022333"/>
            <a:ext cx="1836963" cy="369332"/>
          </a:xfrm>
          <a:prstGeom prst="rect">
            <a:avLst/>
          </a:prstGeom>
          <a:noFill/>
        </p:spPr>
        <p:txBody>
          <a:bodyPr wrap="square" rtlCol="1">
            <a:spAutoFit/>
          </a:bodyPr>
          <a:lstStyle/>
          <a:p>
            <a:pPr algn="ctr"/>
            <a:r>
              <a:rPr lang="fa-IR" dirty="0" smtClean="0"/>
              <a:t>محمد دهقان</a:t>
            </a:r>
            <a:endParaRPr lang="fa-IR"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544" y="3405952"/>
            <a:ext cx="2455985" cy="2455985"/>
          </a:xfrm>
          <a:prstGeom prst="rect">
            <a:avLst/>
          </a:prstGeom>
        </p:spPr>
      </p:pic>
      <p:sp>
        <p:nvSpPr>
          <p:cNvPr id="15" name="TextBox 14"/>
          <p:cNvSpPr txBox="1"/>
          <p:nvPr/>
        </p:nvSpPr>
        <p:spPr>
          <a:xfrm>
            <a:off x="309510" y="5890511"/>
            <a:ext cx="1836963" cy="369332"/>
          </a:xfrm>
          <a:prstGeom prst="rect">
            <a:avLst/>
          </a:prstGeom>
          <a:noFill/>
        </p:spPr>
        <p:txBody>
          <a:bodyPr wrap="square" rtlCol="1">
            <a:spAutoFit/>
          </a:bodyPr>
          <a:lstStyle/>
          <a:p>
            <a:pPr algn="ctr"/>
            <a:r>
              <a:rPr lang="fa-IR" dirty="0" smtClean="0"/>
              <a:t>مجتبی ذوالنوری</a:t>
            </a:r>
            <a:endParaRPr lang="fa-IR" dirty="0"/>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4765" y="3391666"/>
            <a:ext cx="1850391" cy="2470272"/>
          </a:xfrm>
          <a:prstGeom prst="rect">
            <a:avLst/>
          </a:prstGeom>
        </p:spPr>
      </p:pic>
      <p:sp>
        <p:nvSpPr>
          <p:cNvPr id="17" name="TextBox 16"/>
          <p:cNvSpPr txBox="1"/>
          <p:nvPr/>
        </p:nvSpPr>
        <p:spPr>
          <a:xfrm>
            <a:off x="1856759" y="5876223"/>
            <a:ext cx="1836963" cy="369332"/>
          </a:xfrm>
          <a:prstGeom prst="rect">
            <a:avLst/>
          </a:prstGeom>
          <a:noFill/>
        </p:spPr>
        <p:txBody>
          <a:bodyPr wrap="square" rtlCol="1">
            <a:spAutoFit/>
          </a:bodyPr>
          <a:lstStyle/>
          <a:p>
            <a:pPr algn="ctr"/>
            <a:r>
              <a:rPr lang="fa-IR" dirty="0" smtClean="0"/>
              <a:t>سیدجواد ساداتی نژاد</a:t>
            </a:r>
            <a:endParaRPr lang="fa-IR"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8170" y="3377378"/>
            <a:ext cx="2024455" cy="2484559"/>
          </a:xfrm>
          <a:prstGeom prst="rect">
            <a:avLst/>
          </a:prstGeom>
        </p:spPr>
      </p:pic>
      <p:sp>
        <p:nvSpPr>
          <p:cNvPr id="19" name="TextBox 18"/>
          <p:cNvSpPr txBox="1"/>
          <p:nvPr/>
        </p:nvSpPr>
        <p:spPr>
          <a:xfrm>
            <a:off x="3654275" y="5876223"/>
            <a:ext cx="1836963" cy="369332"/>
          </a:xfrm>
          <a:prstGeom prst="rect">
            <a:avLst/>
          </a:prstGeom>
          <a:noFill/>
        </p:spPr>
        <p:txBody>
          <a:bodyPr wrap="square" rtlCol="1">
            <a:spAutoFit/>
          </a:bodyPr>
          <a:lstStyle/>
          <a:p>
            <a:pPr algn="ctr"/>
            <a:r>
              <a:rPr lang="fa-IR" dirty="0" smtClean="0"/>
              <a:t>احمد سالک کاشانی</a:t>
            </a:r>
            <a:endParaRPr lang="fa-IR" dirty="0"/>
          </a:p>
        </p:txBody>
      </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9053" y="3393920"/>
            <a:ext cx="1850390" cy="2470271"/>
          </a:xfrm>
          <a:prstGeom prst="rect">
            <a:avLst/>
          </a:prstGeom>
        </p:spPr>
      </p:pic>
      <p:sp>
        <p:nvSpPr>
          <p:cNvPr id="21" name="TextBox 20"/>
          <p:cNvSpPr txBox="1"/>
          <p:nvPr/>
        </p:nvSpPr>
        <p:spPr>
          <a:xfrm>
            <a:off x="5419105" y="5847650"/>
            <a:ext cx="1836963" cy="369332"/>
          </a:xfrm>
          <a:prstGeom prst="rect">
            <a:avLst/>
          </a:prstGeom>
          <a:noFill/>
        </p:spPr>
        <p:txBody>
          <a:bodyPr wrap="square" rtlCol="1">
            <a:spAutoFit/>
          </a:bodyPr>
          <a:lstStyle/>
          <a:p>
            <a:pPr algn="ctr"/>
            <a:r>
              <a:rPr lang="fa-IR" dirty="0" smtClean="0"/>
              <a:t>محمدحسین فرهنگی</a:t>
            </a:r>
            <a:endParaRPr lang="fa-IR" dirty="0"/>
          </a:p>
        </p:txBody>
      </p:sp>
      <p:pic>
        <p:nvPicPr>
          <p:cNvPr id="22" name="Pictur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5290" y="3280662"/>
            <a:ext cx="1771650" cy="2581275"/>
          </a:xfrm>
          <a:prstGeom prst="rect">
            <a:avLst/>
          </a:prstGeom>
        </p:spPr>
      </p:pic>
      <p:sp>
        <p:nvSpPr>
          <p:cNvPr id="23" name="TextBox 22"/>
          <p:cNvSpPr txBox="1"/>
          <p:nvPr/>
        </p:nvSpPr>
        <p:spPr>
          <a:xfrm>
            <a:off x="6925690" y="5847650"/>
            <a:ext cx="1937084" cy="369332"/>
          </a:xfrm>
          <a:prstGeom prst="rect">
            <a:avLst/>
          </a:prstGeom>
          <a:noFill/>
        </p:spPr>
        <p:txBody>
          <a:bodyPr wrap="square" rtlCol="1">
            <a:spAutoFit/>
          </a:bodyPr>
          <a:lstStyle/>
          <a:p>
            <a:pPr algn="ctr"/>
            <a:r>
              <a:rPr lang="fa-IR" dirty="0" smtClean="0"/>
              <a:t>حمیدرضا فولادگر</a:t>
            </a:r>
            <a:endParaRPr lang="fa-IR" dirty="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18269" y="3367601"/>
            <a:ext cx="2065749" cy="2488289"/>
          </a:xfrm>
          <a:prstGeom prst="rect">
            <a:avLst/>
          </a:prstGeom>
        </p:spPr>
      </p:pic>
      <p:sp>
        <p:nvSpPr>
          <p:cNvPr id="25" name="TextBox 24"/>
          <p:cNvSpPr txBox="1"/>
          <p:nvPr/>
        </p:nvSpPr>
        <p:spPr>
          <a:xfrm>
            <a:off x="8603611" y="5831826"/>
            <a:ext cx="1937084" cy="369332"/>
          </a:xfrm>
          <a:prstGeom prst="rect">
            <a:avLst/>
          </a:prstGeom>
          <a:noFill/>
        </p:spPr>
        <p:txBody>
          <a:bodyPr wrap="square" rtlCol="1">
            <a:spAutoFit/>
          </a:bodyPr>
          <a:lstStyle/>
          <a:p>
            <a:pPr algn="ctr"/>
            <a:r>
              <a:rPr lang="fa-IR" dirty="0" smtClean="0"/>
              <a:t>نادر قاضی پور</a:t>
            </a:r>
            <a:endParaRPr lang="fa-IR" dirty="0"/>
          </a:p>
        </p:txBody>
      </p:sp>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487" y="3334485"/>
            <a:ext cx="1922296" cy="2525198"/>
          </a:xfrm>
          <a:prstGeom prst="rect">
            <a:avLst/>
          </a:prstGeom>
        </p:spPr>
      </p:pic>
      <p:sp>
        <p:nvSpPr>
          <p:cNvPr id="27" name="TextBox 26"/>
          <p:cNvSpPr txBox="1"/>
          <p:nvPr/>
        </p:nvSpPr>
        <p:spPr>
          <a:xfrm>
            <a:off x="10377107" y="5831826"/>
            <a:ext cx="1937084" cy="369332"/>
          </a:xfrm>
          <a:prstGeom prst="rect">
            <a:avLst/>
          </a:prstGeom>
          <a:noFill/>
        </p:spPr>
        <p:txBody>
          <a:bodyPr wrap="square" rtlCol="1">
            <a:spAutoFit/>
          </a:bodyPr>
          <a:lstStyle/>
          <a:p>
            <a:pPr algn="ctr"/>
            <a:r>
              <a:rPr lang="fa-IR" dirty="0" smtClean="0"/>
              <a:t>قاضی زاده هاشمی</a:t>
            </a:r>
            <a:endParaRPr lang="fa-IR" dirty="0"/>
          </a:p>
        </p:txBody>
      </p:sp>
    </p:spTree>
    <p:extLst>
      <p:ext uri="{BB962C8B-B14F-4D97-AF65-F5344CB8AC3E}">
        <p14:creationId xmlns:p14="http://schemas.microsoft.com/office/powerpoint/2010/main" val="2895081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10256" y="3255831"/>
            <a:ext cx="6096000" cy="1846659"/>
          </a:xfrm>
          <a:prstGeom prst="rect">
            <a:avLst/>
          </a:prstGeom>
        </p:spPr>
        <p:txBody>
          <a:bodyPr>
            <a:spAutoFit/>
          </a:bodyPr>
          <a:lstStyle/>
          <a:p>
            <a:pPr algn="justLow"/>
            <a:r>
              <a:rPr lang="fa-IR" dirty="0" smtClean="0">
                <a:cs typeface="B Nazanin" panose="00000400000000000000" pitchFamily="2" charset="-78"/>
              </a:rPr>
              <a:t>محمدرضا عارف </a:t>
            </a:r>
          </a:p>
          <a:p>
            <a:pPr algn="justLow"/>
            <a:r>
              <a:rPr lang="fa-IR" dirty="0" smtClean="0">
                <a:cs typeface="B Nazanin" panose="00000400000000000000" pitchFamily="2" charset="-78"/>
              </a:rPr>
              <a:t>سیاستمدار اصلاح‌طلب، مهندس برق، استاد دانشگاه، رئیس بنیاد امید ایرانیان، نماینده مردم تهران، ری، شمیرانات، اسلامشهر و پردیس، رئیس کمیسیون آموزش و تحقیقات و </a:t>
            </a:r>
            <a:r>
              <a:rPr lang="fa-IR" sz="2400" b="1" dirty="0" smtClean="0">
                <a:solidFill>
                  <a:srgbClr val="FF0000"/>
                </a:solidFill>
                <a:cs typeface="B Nazanin" panose="00000400000000000000" pitchFamily="2" charset="-78"/>
              </a:rPr>
              <a:t>رئیس فراکسیون امید </a:t>
            </a:r>
            <a:r>
              <a:rPr lang="fa-IR" dirty="0" smtClean="0">
                <a:cs typeface="B Nazanin" panose="00000400000000000000" pitchFamily="2" charset="-78"/>
              </a:rPr>
              <a:t>در دهمین دوره مجلس شورای اسلامی، عضو شورای عالی انقلاب فرهنگی، عضو حقیقی مجمع تشخیص مصلحت نظام، عضو پیوسته و رئیس گروه علوم مهندسی</a:t>
            </a:r>
            <a:endParaRPr lang="fa-IR"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936" y="2094747"/>
            <a:ext cx="1809750" cy="2524125"/>
          </a:xfrm>
          <a:prstGeom prst="rect">
            <a:avLst/>
          </a:prstGeom>
        </p:spPr>
      </p:pic>
      <p:sp>
        <p:nvSpPr>
          <p:cNvPr id="4" name="Rectangle 3"/>
          <p:cNvSpPr/>
          <p:nvPr/>
        </p:nvSpPr>
        <p:spPr>
          <a:xfrm>
            <a:off x="4441792" y="488948"/>
            <a:ext cx="4551247" cy="1107996"/>
          </a:xfrm>
          <a:prstGeom prst="rect">
            <a:avLst/>
          </a:prstGeom>
        </p:spPr>
        <p:txBody>
          <a:bodyPr wrap="none">
            <a:spAutoFit/>
          </a:bodyPr>
          <a:lstStyle/>
          <a:p>
            <a:pPr lvl="0" rtl="1"/>
            <a:r>
              <a:rPr lang="fa-IR" sz="6600" dirty="0" smtClean="0">
                <a:solidFill>
                  <a:srgbClr val="FFFF00"/>
                </a:solidFill>
                <a:cs typeface="B Titr" pitchFamily="2" charset="-78"/>
              </a:rPr>
              <a:t>فراکسیون امید</a:t>
            </a:r>
            <a:endParaRPr lang="fa-IR" sz="6600" dirty="0">
              <a:solidFill>
                <a:srgbClr val="FFFF00"/>
              </a:solidFill>
              <a:cs typeface="B Titr" pitchFamily="2" charset="-78"/>
            </a:endParaRP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4101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17132" y="2478699"/>
            <a:ext cx="1637035" cy="369332"/>
          </a:xfrm>
          <a:prstGeom prst="rect">
            <a:avLst/>
          </a:prstGeom>
        </p:spPr>
        <p:txBody>
          <a:bodyPr wrap="square">
            <a:spAutoFit/>
          </a:bodyPr>
          <a:lstStyle/>
          <a:p>
            <a:pPr algn="justLow"/>
            <a:r>
              <a:rPr lang="fa-IR" dirty="0" smtClean="0"/>
              <a:t>محمدرضا عارف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0775" y="0"/>
            <a:ext cx="1809750" cy="2524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817" y="961773"/>
            <a:ext cx="2133600" cy="2143125"/>
          </a:xfrm>
          <a:prstGeom prst="rect">
            <a:avLst/>
          </a:prstGeom>
        </p:spPr>
      </p:pic>
      <p:sp>
        <p:nvSpPr>
          <p:cNvPr id="7" name="Rectangle 6"/>
          <p:cNvSpPr/>
          <p:nvPr/>
        </p:nvSpPr>
        <p:spPr>
          <a:xfrm>
            <a:off x="8272134" y="3104898"/>
            <a:ext cx="1410964" cy="369332"/>
          </a:xfrm>
          <a:prstGeom prst="rect">
            <a:avLst/>
          </a:prstGeom>
        </p:spPr>
        <p:txBody>
          <a:bodyPr wrap="none">
            <a:spAutoFit/>
          </a:bodyPr>
          <a:lstStyle/>
          <a:p>
            <a:pPr algn="justLow"/>
            <a:r>
              <a:rPr lang="fa-IR" dirty="0" smtClean="0"/>
              <a:t>محمدرضا تابش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4895" y="961773"/>
            <a:ext cx="1536580" cy="21431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9395" y="971298"/>
            <a:ext cx="2095500" cy="2133600"/>
          </a:xfrm>
          <a:prstGeom prst="rect">
            <a:avLst/>
          </a:prstGeom>
        </p:spPr>
      </p:pic>
      <p:sp>
        <p:nvSpPr>
          <p:cNvPr id="12" name="Rectangle 11"/>
          <p:cNvSpPr/>
          <p:nvPr/>
        </p:nvSpPr>
        <p:spPr>
          <a:xfrm>
            <a:off x="5008692" y="3104898"/>
            <a:ext cx="1265090" cy="369332"/>
          </a:xfrm>
          <a:prstGeom prst="rect">
            <a:avLst/>
          </a:prstGeom>
        </p:spPr>
        <p:txBody>
          <a:bodyPr wrap="none">
            <a:spAutoFit/>
          </a:bodyPr>
          <a:lstStyle/>
          <a:p>
            <a:pPr algn="justLow"/>
            <a:r>
              <a:rPr lang="fa-IR" dirty="0" smtClean="0"/>
              <a:t>الیاس حضرتی</a:t>
            </a:r>
          </a:p>
        </p:txBody>
      </p:sp>
      <p:sp>
        <p:nvSpPr>
          <p:cNvPr id="13" name="Rectangle 12"/>
          <p:cNvSpPr/>
          <p:nvPr/>
        </p:nvSpPr>
        <p:spPr>
          <a:xfrm>
            <a:off x="6819974" y="3089175"/>
            <a:ext cx="1132041" cy="369332"/>
          </a:xfrm>
          <a:prstGeom prst="rect">
            <a:avLst/>
          </a:prstGeom>
        </p:spPr>
        <p:txBody>
          <a:bodyPr wrap="none">
            <a:spAutoFit/>
          </a:bodyPr>
          <a:lstStyle/>
          <a:p>
            <a:pPr algn="justLow"/>
            <a:r>
              <a:rPr lang="fa-IR" dirty="0" smtClean="0"/>
              <a:t>علی مطهری</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3332" y="961774"/>
            <a:ext cx="1686063" cy="2143588"/>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392" y="946414"/>
            <a:ext cx="1798737" cy="2158484"/>
          </a:xfrm>
          <a:prstGeom prst="rect">
            <a:avLst/>
          </a:prstGeom>
        </p:spPr>
      </p:pic>
      <p:sp>
        <p:nvSpPr>
          <p:cNvPr id="17" name="Rectangle 16"/>
          <p:cNvSpPr/>
          <p:nvPr/>
        </p:nvSpPr>
        <p:spPr>
          <a:xfrm>
            <a:off x="2939820" y="3089175"/>
            <a:ext cx="1370888" cy="369332"/>
          </a:xfrm>
          <a:prstGeom prst="rect">
            <a:avLst/>
          </a:prstGeom>
        </p:spPr>
        <p:txBody>
          <a:bodyPr wrap="none">
            <a:spAutoFit/>
          </a:bodyPr>
          <a:lstStyle/>
          <a:p>
            <a:pPr algn="justLow"/>
            <a:r>
              <a:rPr lang="fa-IR" dirty="0" smtClean="0"/>
              <a:t>مسعود پزشکیان</a:t>
            </a:r>
          </a:p>
        </p:txBody>
      </p:sp>
      <p:sp>
        <p:nvSpPr>
          <p:cNvPr id="18" name="Rectangle 17"/>
          <p:cNvSpPr/>
          <p:nvPr/>
        </p:nvSpPr>
        <p:spPr>
          <a:xfrm>
            <a:off x="1169984" y="3104898"/>
            <a:ext cx="1484702" cy="369332"/>
          </a:xfrm>
          <a:prstGeom prst="rect">
            <a:avLst/>
          </a:prstGeom>
        </p:spPr>
        <p:txBody>
          <a:bodyPr wrap="none">
            <a:spAutoFit/>
          </a:bodyPr>
          <a:lstStyle/>
          <a:p>
            <a:pPr algn="justLow"/>
            <a:r>
              <a:rPr lang="fa-IR" dirty="0" smtClean="0"/>
              <a:t>مصطفی کواکبیان</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392" y="3474230"/>
            <a:ext cx="2740622" cy="2740622"/>
          </a:xfrm>
          <a:prstGeom prst="rect">
            <a:avLst/>
          </a:prstGeom>
        </p:spPr>
      </p:pic>
      <p:sp>
        <p:nvSpPr>
          <p:cNvPr id="15" name="Rectangle 14"/>
          <p:cNvSpPr/>
          <p:nvPr/>
        </p:nvSpPr>
        <p:spPr>
          <a:xfrm>
            <a:off x="1567169" y="6230575"/>
            <a:ext cx="1257075" cy="369332"/>
          </a:xfrm>
          <a:prstGeom prst="rect">
            <a:avLst/>
          </a:prstGeom>
        </p:spPr>
        <p:txBody>
          <a:bodyPr wrap="none">
            <a:spAutoFit/>
          </a:bodyPr>
          <a:lstStyle/>
          <a:p>
            <a:pPr algn="justLow"/>
            <a:r>
              <a:rPr lang="fa-IR" dirty="0" smtClean="0"/>
              <a:t>محمود صادقی</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5074" y="3473766"/>
            <a:ext cx="2052568" cy="2740178"/>
          </a:xfrm>
          <a:prstGeom prst="rect">
            <a:avLst/>
          </a:prstGeom>
        </p:spPr>
      </p:pic>
      <p:sp>
        <p:nvSpPr>
          <p:cNvPr id="19" name="Rectangle 18"/>
          <p:cNvSpPr/>
          <p:nvPr/>
        </p:nvSpPr>
        <p:spPr>
          <a:xfrm>
            <a:off x="3366297" y="6229203"/>
            <a:ext cx="1757212" cy="369332"/>
          </a:xfrm>
          <a:prstGeom prst="rect">
            <a:avLst/>
          </a:prstGeom>
        </p:spPr>
        <p:txBody>
          <a:bodyPr wrap="none">
            <a:spAutoFit/>
          </a:bodyPr>
          <a:lstStyle/>
          <a:p>
            <a:pPr algn="justLow"/>
            <a:r>
              <a:rPr lang="fa-IR" dirty="0" smtClean="0"/>
              <a:t>عبدالکریم حسین زاده</a:t>
            </a:r>
          </a:p>
        </p:txBody>
      </p:sp>
      <p:sp>
        <p:nvSpPr>
          <p:cNvPr id="20" name="Rectangle 19"/>
          <p:cNvSpPr/>
          <p:nvPr/>
        </p:nvSpPr>
        <p:spPr>
          <a:xfrm>
            <a:off x="5557517" y="6213016"/>
            <a:ext cx="1037465" cy="369332"/>
          </a:xfrm>
          <a:prstGeom prst="rect">
            <a:avLst/>
          </a:prstGeom>
        </p:spPr>
        <p:txBody>
          <a:bodyPr wrap="none">
            <a:spAutoFit/>
          </a:bodyPr>
          <a:lstStyle/>
          <a:p>
            <a:pPr algn="justLow"/>
            <a:r>
              <a:rPr lang="fa-IR" dirty="0" smtClean="0"/>
              <a:t>احمد مازنی</a:t>
            </a: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4191" y="3489489"/>
            <a:ext cx="2590891" cy="2732084"/>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3508" y="3465425"/>
            <a:ext cx="2072485" cy="2766768"/>
          </a:xfrm>
          <a:prstGeom prst="rect">
            <a:avLst/>
          </a:prstGeom>
        </p:spPr>
      </p:pic>
      <p:sp>
        <p:nvSpPr>
          <p:cNvPr id="24" name="Rectangle 23"/>
          <p:cNvSpPr/>
          <p:nvPr/>
        </p:nvSpPr>
        <p:spPr>
          <a:xfrm>
            <a:off x="7587495" y="6221573"/>
            <a:ext cx="1369286" cy="369332"/>
          </a:xfrm>
          <a:prstGeom prst="rect">
            <a:avLst/>
          </a:prstGeom>
        </p:spPr>
        <p:txBody>
          <a:bodyPr wrap="none">
            <a:spAutoFit/>
          </a:bodyPr>
          <a:lstStyle/>
          <a:p>
            <a:pPr algn="justLow"/>
            <a:r>
              <a:rPr lang="fa-IR" dirty="0" smtClean="0"/>
              <a:t>محمدعلی وکیلی</a:t>
            </a:r>
          </a:p>
        </p:txBody>
      </p:sp>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0716" y="3473766"/>
            <a:ext cx="2051873" cy="2739250"/>
          </a:xfrm>
          <a:prstGeom prst="rect">
            <a:avLst/>
          </a:prstGeom>
        </p:spPr>
      </p:pic>
      <p:sp>
        <p:nvSpPr>
          <p:cNvPr id="26" name="Rectangle 25"/>
          <p:cNvSpPr/>
          <p:nvPr/>
        </p:nvSpPr>
        <p:spPr>
          <a:xfrm>
            <a:off x="9269804" y="6212552"/>
            <a:ext cx="1721946" cy="369332"/>
          </a:xfrm>
          <a:prstGeom prst="rect">
            <a:avLst/>
          </a:prstGeom>
        </p:spPr>
        <p:txBody>
          <a:bodyPr wrap="none">
            <a:spAutoFit/>
          </a:bodyPr>
          <a:lstStyle/>
          <a:p>
            <a:pPr algn="justLow"/>
            <a:r>
              <a:rPr lang="fa-IR" dirty="0" smtClean="0"/>
              <a:t>غلامرضا تاجگردون</a:t>
            </a:r>
          </a:p>
        </p:txBody>
      </p:sp>
    </p:spTree>
    <p:extLst>
      <p:ext uri="{BB962C8B-B14F-4D97-AF65-F5344CB8AC3E}">
        <p14:creationId xmlns:p14="http://schemas.microsoft.com/office/powerpoint/2010/main" val="26834994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6003" y="914780"/>
            <a:ext cx="6215163" cy="923330"/>
          </a:xfrm>
          <a:prstGeom prst="rect">
            <a:avLst/>
          </a:prstGeom>
        </p:spPr>
        <p:txBody>
          <a:bodyPr wrap="none">
            <a:spAutoFit/>
          </a:bodyPr>
          <a:lstStyle/>
          <a:p>
            <a:pPr lvl="0" rtl="1"/>
            <a:r>
              <a:rPr lang="fa-IR" sz="5400" dirty="0" smtClean="0">
                <a:solidFill>
                  <a:srgbClr val="FFFF00"/>
                </a:solidFill>
                <a:effectLst>
                  <a:outerShdw blurRad="38100" dist="38100" dir="2700000" algn="tl">
                    <a:srgbClr val="000000">
                      <a:alpha val="43137"/>
                    </a:srgbClr>
                  </a:outerShdw>
                </a:effectLst>
                <a:cs typeface="B Titr" pitchFamily="2" charset="-78"/>
              </a:rPr>
              <a:t>فراکسیون مستقلین ولایی</a:t>
            </a:r>
            <a:endParaRPr lang="fa-IR" sz="5400" dirty="0">
              <a:solidFill>
                <a:srgbClr val="FFFF00"/>
              </a:solidFill>
              <a:effectLst>
                <a:outerShdw blurRad="38100" dist="38100" dir="2700000" algn="tl">
                  <a:srgbClr val="000000">
                    <a:alpha val="43137"/>
                  </a:srgbClr>
                </a:outerShdw>
              </a:effectLst>
              <a:cs typeface="B Titr"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1376445"/>
            <a:ext cx="2586789" cy="35744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69" y="3191171"/>
            <a:ext cx="2257461" cy="3006527"/>
          </a:xfrm>
          <a:prstGeom prst="rect">
            <a:avLst/>
          </a:prstGeom>
        </p:spPr>
      </p:pic>
      <p:sp>
        <p:nvSpPr>
          <p:cNvPr id="6" name="Rectangle 5"/>
          <p:cNvSpPr/>
          <p:nvPr/>
        </p:nvSpPr>
        <p:spPr>
          <a:xfrm>
            <a:off x="107874" y="6384547"/>
            <a:ext cx="1358064" cy="369332"/>
          </a:xfrm>
          <a:prstGeom prst="rect">
            <a:avLst/>
          </a:prstGeom>
        </p:spPr>
        <p:txBody>
          <a:bodyPr wrap="none">
            <a:spAutoFit/>
          </a:bodyPr>
          <a:lstStyle/>
          <a:p>
            <a:r>
              <a:rPr lang="fa-IR" b="1" dirty="0">
                <a:solidFill>
                  <a:schemeClr val="bg1"/>
                </a:solidFill>
              </a:rPr>
              <a:t>حسینعلی امیری</a:t>
            </a:r>
            <a:endParaRPr lang="fa-IR"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2685" y="3172682"/>
            <a:ext cx="2093494" cy="30342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3666" y="3191171"/>
            <a:ext cx="2208403" cy="3006527"/>
          </a:xfrm>
          <a:prstGeom prst="rect">
            <a:avLst/>
          </a:prstGeom>
        </p:spPr>
      </p:pic>
    </p:spTree>
    <p:extLst>
      <p:ext uri="{BB962C8B-B14F-4D97-AF65-F5344CB8AC3E}">
        <p14:creationId xmlns:p14="http://schemas.microsoft.com/office/powerpoint/2010/main" val="1851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721" y="3821606"/>
            <a:ext cx="2207999" cy="303730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841" y="3851461"/>
            <a:ext cx="2206643" cy="2982494"/>
          </a:xfrm>
          <a:prstGeom prst="rect">
            <a:avLst/>
          </a:prstGeom>
        </p:spPr>
      </p:pic>
      <p:sp>
        <p:nvSpPr>
          <p:cNvPr id="10" name="TextBox 9"/>
          <p:cNvSpPr txBox="1"/>
          <p:nvPr/>
        </p:nvSpPr>
        <p:spPr>
          <a:xfrm>
            <a:off x="9680879" y="6464623"/>
            <a:ext cx="1010654" cy="338554"/>
          </a:xfrm>
          <a:prstGeom prst="rect">
            <a:avLst/>
          </a:prstGeom>
          <a:noFill/>
        </p:spPr>
        <p:txBody>
          <a:bodyPr wrap="square" rtlCol="1">
            <a:spAutoFit/>
          </a:bodyPr>
          <a:lstStyle/>
          <a:p>
            <a:r>
              <a:rPr lang="fa-IR" sz="1600" b="1" dirty="0" smtClean="0">
                <a:solidFill>
                  <a:srgbClr val="FF0000"/>
                </a:solidFill>
              </a:rPr>
              <a:t>جواد هروی</a:t>
            </a:r>
            <a:endParaRPr lang="fa-IR" sz="1600" b="1" dirty="0">
              <a:solidFill>
                <a:srgbClr val="FF0000"/>
              </a:solidFill>
            </a:endParaRPr>
          </a:p>
        </p:txBody>
      </p:sp>
      <p:sp>
        <p:nvSpPr>
          <p:cNvPr id="4" name="TextBox 3"/>
          <p:cNvSpPr txBox="1"/>
          <p:nvPr/>
        </p:nvSpPr>
        <p:spPr>
          <a:xfrm>
            <a:off x="3380874" y="140691"/>
            <a:ext cx="7554219" cy="523220"/>
          </a:xfrm>
          <a:prstGeom prst="rect">
            <a:avLst/>
          </a:prstGeom>
          <a:noFill/>
        </p:spPr>
        <p:txBody>
          <a:bodyPr wrap="square" rtlCol="1">
            <a:spAutoFit/>
          </a:bodyPr>
          <a:lstStyle/>
          <a:p>
            <a:r>
              <a:rPr lang="fa-IR" sz="2800" b="1" dirty="0" smtClean="0">
                <a:solidFill>
                  <a:srgbClr val="FFFF00"/>
                </a:solidFill>
                <a:effectLst>
                  <a:outerShdw blurRad="38100" dist="38100" dir="2700000" algn="tl">
                    <a:srgbClr val="000000">
                      <a:alpha val="43137"/>
                    </a:srgbClr>
                  </a:outerShdw>
                </a:effectLst>
                <a:cs typeface="B Titr" panose="00000700000000000000" pitchFamily="2" charset="-78"/>
              </a:rPr>
              <a:t>فراکسیون مستقلین ولایی در مجلس و مردان لاریجانی</a:t>
            </a:r>
            <a:endParaRPr lang="fa-IR" sz="2800" b="1" dirty="0">
              <a:solidFill>
                <a:srgbClr val="FFFF00"/>
              </a:solidFill>
              <a:effectLst>
                <a:outerShdw blurRad="38100" dist="38100" dir="2700000" algn="tl">
                  <a:srgbClr val="000000">
                    <a:alpha val="43137"/>
                  </a:srgbClr>
                </a:outerShdw>
              </a:effectLst>
              <a:cs typeface="B Titr" panose="00000700000000000000" pitchFamily="2" charset="-7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034" y="3844047"/>
            <a:ext cx="2241430" cy="2992425"/>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380874" cy="467175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5222" y="3820695"/>
            <a:ext cx="1895232" cy="3006527"/>
          </a:xfrm>
          <a:prstGeom prst="rect">
            <a:avLst/>
          </a:prstGeom>
        </p:spPr>
      </p:pic>
      <p:sp>
        <p:nvSpPr>
          <p:cNvPr id="18" name="TextBox 17"/>
          <p:cNvSpPr txBox="1"/>
          <p:nvPr/>
        </p:nvSpPr>
        <p:spPr>
          <a:xfrm>
            <a:off x="1900994" y="6488668"/>
            <a:ext cx="1155032" cy="369332"/>
          </a:xfrm>
          <a:prstGeom prst="rect">
            <a:avLst/>
          </a:prstGeom>
          <a:noFill/>
        </p:spPr>
        <p:txBody>
          <a:bodyPr wrap="square" rtlCol="1">
            <a:spAutoFit/>
          </a:bodyPr>
          <a:lstStyle/>
          <a:p>
            <a:r>
              <a:rPr lang="fa-IR" dirty="0" smtClean="0">
                <a:solidFill>
                  <a:schemeClr val="bg1"/>
                </a:solidFill>
              </a:rPr>
              <a:t>ابراهیم نکو</a:t>
            </a:r>
            <a:endParaRPr lang="fa-IR" dirty="0">
              <a:solidFill>
                <a:schemeClr val="bg1"/>
              </a:solidFill>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3674" y="3837416"/>
            <a:ext cx="1892367" cy="3116840"/>
          </a:xfrm>
          <a:prstGeom prst="rect">
            <a:avLst/>
          </a:prstGeom>
        </p:spPr>
      </p:pic>
      <p:sp>
        <p:nvSpPr>
          <p:cNvPr id="22" name="TextBox 21"/>
          <p:cNvSpPr txBox="1"/>
          <p:nvPr/>
        </p:nvSpPr>
        <p:spPr>
          <a:xfrm>
            <a:off x="3816076" y="6457890"/>
            <a:ext cx="1433676" cy="369332"/>
          </a:xfrm>
          <a:prstGeom prst="rect">
            <a:avLst/>
          </a:prstGeom>
          <a:noFill/>
        </p:spPr>
        <p:txBody>
          <a:bodyPr wrap="square" rtlCol="1">
            <a:spAutoFit/>
          </a:bodyPr>
          <a:lstStyle/>
          <a:p>
            <a:r>
              <a:rPr lang="fa-IR" dirty="0" smtClean="0">
                <a:solidFill>
                  <a:schemeClr val="bg1"/>
                </a:solidFill>
              </a:rPr>
              <a:t>مهرداد لاهوتی</a:t>
            </a:r>
            <a:endParaRPr lang="fa-IR" dirty="0">
              <a:solidFill>
                <a:schemeClr val="bg1"/>
              </a:solidFill>
            </a:endParaRPr>
          </a:p>
        </p:txBody>
      </p:sp>
      <p:sp>
        <p:nvSpPr>
          <p:cNvPr id="23" name="TextBox 22"/>
          <p:cNvSpPr txBox="1"/>
          <p:nvPr/>
        </p:nvSpPr>
        <p:spPr>
          <a:xfrm>
            <a:off x="6009802" y="6483078"/>
            <a:ext cx="2628872" cy="369332"/>
          </a:xfrm>
          <a:prstGeom prst="rect">
            <a:avLst/>
          </a:prstGeom>
          <a:noFill/>
        </p:spPr>
        <p:txBody>
          <a:bodyPr wrap="square" rtlCol="1">
            <a:spAutoFit/>
          </a:bodyPr>
          <a:lstStyle/>
          <a:p>
            <a:r>
              <a:rPr lang="fa-IR" dirty="0" smtClean="0"/>
              <a:t>غلام</a:t>
            </a:r>
            <a:r>
              <a:rPr lang="fa-IR" dirty="0" smtClean="0">
                <a:solidFill>
                  <a:schemeClr val="bg1"/>
                </a:solidFill>
              </a:rPr>
              <a:t>علی</a:t>
            </a:r>
            <a:r>
              <a:rPr lang="fa-IR" dirty="0" smtClean="0"/>
              <a:t> جعفرزاده ایم</a:t>
            </a:r>
            <a:r>
              <a:rPr lang="fa-IR" dirty="0" smtClean="0">
                <a:solidFill>
                  <a:schemeClr val="bg1"/>
                </a:solidFill>
              </a:rPr>
              <a:t>ن آبادی</a:t>
            </a:r>
            <a:endParaRPr lang="fa-IR" dirty="0">
              <a:solidFill>
                <a:schemeClr val="bg1"/>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3087" y="817220"/>
            <a:ext cx="2127946" cy="3035452"/>
          </a:xfrm>
          <a:prstGeom prst="rect">
            <a:avLst/>
          </a:prstGeom>
        </p:spPr>
      </p:pic>
      <p:sp>
        <p:nvSpPr>
          <p:cNvPr id="24" name="Rectangle 23"/>
          <p:cNvSpPr/>
          <p:nvPr/>
        </p:nvSpPr>
        <p:spPr>
          <a:xfrm>
            <a:off x="9804581" y="3514988"/>
            <a:ext cx="1271502" cy="369332"/>
          </a:xfrm>
          <a:prstGeom prst="rect">
            <a:avLst/>
          </a:prstGeom>
        </p:spPr>
        <p:txBody>
          <a:bodyPr wrap="none">
            <a:spAutoFit/>
          </a:bodyPr>
          <a:lstStyle/>
          <a:p>
            <a:r>
              <a:rPr lang="fa-IR" b="1" dirty="0" smtClean="0">
                <a:solidFill>
                  <a:schemeClr val="bg1"/>
                </a:solidFill>
              </a:rPr>
              <a:t>حسین انتظامی</a:t>
            </a:r>
            <a:endParaRPr lang="fa-IR" dirty="0">
              <a:solidFill>
                <a:schemeClr val="bg1"/>
              </a:solidFill>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9" y="3843150"/>
            <a:ext cx="2156571" cy="2935963"/>
          </a:xfrm>
          <a:prstGeom prst="rect">
            <a:avLst/>
          </a:prstGeom>
        </p:spPr>
      </p:pic>
    </p:spTree>
    <p:extLst>
      <p:ext uri="{BB962C8B-B14F-4D97-AF65-F5344CB8AC3E}">
        <p14:creationId xmlns:p14="http://schemas.microsoft.com/office/powerpoint/2010/main" val="700811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11" y="2117610"/>
            <a:ext cx="11369841" cy="3170099"/>
          </a:xfrm>
          <a:prstGeom prst="rect">
            <a:avLst/>
          </a:prstGeom>
        </p:spPr>
        <p:txBody>
          <a:bodyPr wrap="square">
            <a:spAutoFit/>
          </a:bodyPr>
          <a:lstStyle/>
          <a:p>
            <a:pPr algn="justLow"/>
            <a:r>
              <a:rPr lang="fa-IR" sz="2000" b="1" dirty="0"/>
              <a:t>مسعود پزشکیان (گزینه فراکسیون امید)با 154</a:t>
            </a:r>
            <a:r>
              <a:rPr lang="fa-IR" dirty="0"/>
              <a:t> رأی و محمد دهقان(گزینه فراکسیون ولایت) با 136 رأی به ترتیب به عنوان نواب اول و دوم هیئت رئیسه موقت مجلس دهم انتخاب شدند</a:t>
            </a:r>
            <a:r>
              <a:rPr lang="fa-IR" dirty="0" smtClean="0"/>
              <a:t>.</a:t>
            </a:r>
          </a:p>
          <a:p>
            <a:pPr algn="justLow"/>
            <a:r>
              <a:rPr lang="fa-IR" b="1" dirty="0"/>
              <a:t/>
            </a:r>
            <a:br>
              <a:rPr lang="fa-IR" b="1" dirty="0"/>
            </a:br>
            <a:r>
              <a:rPr lang="fa-IR" b="1" dirty="0"/>
              <a:t>همچنین علی مطهری 132 رأی </a:t>
            </a:r>
            <a:r>
              <a:rPr lang="fa-IR" b="1" dirty="0" smtClean="0"/>
              <a:t>       و           حمیدرضا </a:t>
            </a:r>
            <a:r>
              <a:rPr lang="fa-IR" b="1" dirty="0"/>
              <a:t>حاجی‌بابایی 122 رأی به خود اختصاص دادند</a:t>
            </a:r>
            <a:r>
              <a:rPr lang="fa-IR" b="1" dirty="0" smtClean="0"/>
              <a:t>.</a:t>
            </a:r>
          </a:p>
          <a:p>
            <a:pPr algn="justLow"/>
            <a:r>
              <a:rPr lang="fa-IR" dirty="0"/>
              <a:t/>
            </a:r>
            <a:br>
              <a:rPr lang="fa-IR" dirty="0"/>
            </a:br>
            <a:r>
              <a:rPr lang="fa-IR" dirty="0"/>
              <a:t>مجلس دهم پس از انتخاب نواب هیئت رئیسه موقت‌، وارد انتخاب دبیران و کارپردازان (ناظران) هیئت رئیسه موقت مجلس دهم شد</a:t>
            </a:r>
            <a:r>
              <a:rPr lang="fa-IR" dirty="0" smtClean="0"/>
              <a:t>.</a:t>
            </a:r>
          </a:p>
          <a:p>
            <a:pPr algn="justLow"/>
            <a:r>
              <a:rPr lang="fa-IR" dirty="0"/>
              <a:t/>
            </a:r>
            <a:br>
              <a:rPr lang="fa-IR" dirty="0"/>
            </a:br>
            <a:r>
              <a:rPr lang="fa-IR" dirty="0"/>
              <a:t>از میان 12 منتخب که برای تصدی دبیری هیئت رئیسه موقت مجلس دهم کاندیدا شده بودند، غلامرضا کاتب (گزینه فراکسیون ولایت)با 161 رأی، سیدامیرحسین قاضی‌زاده‌هاشمی (گزینه فراکسیون ولایت) با 146 رأی، اکبر رنجبرزاده (گزینه فراکسیون ولایت)با 138 رأی، عبدالکریم حسین‌زاده (گزینه فراکسیون امید) با 137 رأی، سیدناصر موسوی‌لارگانی (گزینه فراکسیون ولایت)با 131 رأی و احمد امیرآبادی‌فراهانی (گزینه فراکسیون ولایت)با 130 رأی از مجموع 279 آرای مأخوذه به عنوان دبیران هیئت رئیسه موقت مجلس دهم انتخاب شدند.</a:t>
            </a:r>
          </a:p>
        </p:txBody>
      </p:sp>
      <p:sp>
        <p:nvSpPr>
          <p:cNvPr id="5" name="TextBox 4"/>
          <p:cNvSpPr txBox="1"/>
          <p:nvPr/>
        </p:nvSpPr>
        <p:spPr>
          <a:xfrm>
            <a:off x="3320715" y="0"/>
            <a:ext cx="5498431" cy="369332"/>
          </a:xfrm>
          <a:prstGeom prst="rect">
            <a:avLst/>
          </a:prstGeom>
          <a:noFill/>
        </p:spPr>
        <p:txBody>
          <a:bodyPr wrap="square" rtlCol="1">
            <a:spAutoFit/>
          </a:bodyPr>
          <a:lstStyle/>
          <a:p>
            <a:r>
              <a:rPr lang="fa-IR" dirty="0" smtClean="0">
                <a:solidFill>
                  <a:srgbClr val="FFFF00"/>
                </a:solidFill>
              </a:rPr>
              <a:t>نتایج رای گیری برای تعیین هیئت رئیسه موقت مجلس دهم</a:t>
            </a:r>
            <a:endParaRPr lang="fa-IR" dirty="0">
              <a:solidFill>
                <a:srgbClr val="FFFF00"/>
              </a:solidFill>
            </a:endParaRPr>
          </a:p>
        </p:txBody>
      </p:sp>
      <p:sp>
        <p:nvSpPr>
          <p:cNvPr id="6" name="Rectangle 5"/>
          <p:cNvSpPr/>
          <p:nvPr/>
        </p:nvSpPr>
        <p:spPr>
          <a:xfrm>
            <a:off x="1335505" y="1012340"/>
            <a:ext cx="10419347" cy="461665"/>
          </a:xfrm>
          <a:prstGeom prst="rect">
            <a:avLst/>
          </a:prstGeom>
        </p:spPr>
        <p:txBody>
          <a:bodyPr wrap="square">
            <a:spAutoFit/>
          </a:bodyPr>
          <a:lstStyle/>
          <a:p>
            <a:r>
              <a:rPr lang="fa-IR" sz="2400" b="1" dirty="0" smtClean="0"/>
              <a:t>علی لاریجانی </a:t>
            </a:r>
            <a:r>
              <a:rPr lang="fa-IR" sz="2400" b="1" dirty="0"/>
              <a:t>(گزینه فراکسیون ولایت) </a:t>
            </a:r>
            <a:r>
              <a:rPr lang="fa-IR" sz="2400" b="1" dirty="0" smtClean="0"/>
              <a:t> </a:t>
            </a:r>
            <a:r>
              <a:rPr lang="fa-IR" sz="2400" b="1" dirty="0"/>
              <a:t>173 رأی، </a:t>
            </a:r>
            <a:r>
              <a:rPr lang="fa-IR" sz="2400" b="1" dirty="0" smtClean="0"/>
              <a:t>عارف  103 رای</a:t>
            </a:r>
            <a:endParaRPr lang="fa-IR" sz="2400" b="1" dirty="0"/>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6010976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54625" cy="6124754"/>
          </a:xfrm>
          <a:prstGeom prst="rect">
            <a:avLst/>
          </a:prstGeom>
        </p:spPr>
        <p:txBody>
          <a:bodyPr wrap="square">
            <a:spAutoFit/>
          </a:bodyPr>
          <a:lstStyle/>
          <a:p>
            <a:r>
              <a:rPr lang="fa-IR" sz="2800" dirty="0" smtClean="0">
                <a:latin typeface="tahoma" panose="020B0604030504040204" pitchFamily="34" charset="0"/>
              </a:rPr>
              <a:t>1-تعداد </a:t>
            </a:r>
            <a:r>
              <a:rPr lang="fa-IR" sz="2800" dirty="0">
                <a:latin typeface="tahoma" panose="020B0604030504040204" pitchFamily="34" charset="0"/>
              </a:rPr>
              <a:t>آرا نفر آخر تهران در دوره دهم برابر با تعداد آرا نفر اول تهران در دوره نهم است </a:t>
            </a:r>
            <a:endParaRPr lang="fa-IR" sz="2800" dirty="0" smtClean="0">
              <a:latin typeface="tahoma" panose="020B0604030504040204" pitchFamily="34" charset="0"/>
            </a:endParaRPr>
          </a:p>
          <a:p>
            <a:r>
              <a:rPr lang="fa-IR" sz="2800" dirty="0"/>
              <a:t/>
            </a:r>
            <a:br>
              <a:rPr lang="fa-IR" sz="2800" dirty="0"/>
            </a:br>
            <a:r>
              <a:rPr lang="fa-IR" sz="2400" dirty="0" smtClean="0">
                <a:latin typeface="tahoma" panose="020B0604030504040204" pitchFamily="34" charset="0"/>
              </a:rPr>
              <a:t>2- </a:t>
            </a:r>
            <a:r>
              <a:rPr lang="fa-IR" sz="2400" dirty="0">
                <a:latin typeface="tahoma" panose="020B0604030504040204" pitchFamily="34" charset="0"/>
              </a:rPr>
              <a:t>در مجلس نهم تنها نفر اول بیش از  یک میلیون رای داشته در حالیکه در مجلس دهم کلیه منتخبین بیش از یک میلیون رای </a:t>
            </a:r>
            <a:r>
              <a:rPr lang="fa-IR" sz="2400" dirty="0" smtClean="0">
                <a:latin typeface="tahoma" panose="020B0604030504040204" pitchFamily="34" charset="0"/>
              </a:rPr>
              <a:t>آوردند</a:t>
            </a:r>
            <a:r>
              <a:rPr lang="fa-IR" sz="2400" dirty="0">
                <a:latin typeface="tahoma" panose="020B0604030504040204" pitchFamily="34" charset="0"/>
              </a:rPr>
              <a:t> </a:t>
            </a:r>
            <a:r>
              <a:rPr lang="fa-IR" sz="2400" dirty="0"/>
              <a:t/>
            </a:r>
            <a:br>
              <a:rPr lang="fa-IR" sz="2400" dirty="0"/>
            </a:br>
            <a:r>
              <a:rPr lang="fa-IR" sz="2400" dirty="0"/>
              <a:t/>
            </a:r>
            <a:br>
              <a:rPr lang="fa-IR" sz="2400" dirty="0"/>
            </a:br>
            <a:r>
              <a:rPr lang="fa-IR" sz="2400" dirty="0"/>
              <a:t/>
            </a:r>
            <a:br>
              <a:rPr lang="fa-IR" sz="2400" dirty="0"/>
            </a:br>
            <a:r>
              <a:rPr lang="fa-IR" sz="2400" dirty="0" smtClean="0">
                <a:latin typeface="tahoma" panose="020B0604030504040204" pitchFamily="34" charset="0"/>
              </a:rPr>
              <a:t>3-در </a:t>
            </a:r>
            <a:r>
              <a:rPr lang="fa-IR" sz="2400" dirty="0">
                <a:latin typeface="tahoma" panose="020B0604030504040204" pitchFamily="34" charset="0"/>
              </a:rPr>
              <a:t>دوره نهم فقط پنج نفر </a:t>
            </a:r>
            <a:r>
              <a:rPr lang="fa-IR" sz="2400" dirty="0" smtClean="0">
                <a:latin typeface="tahoma" panose="020B0604030504040204" pitchFamily="34" charset="0"/>
              </a:rPr>
              <a:t>توانستند </a:t>
            </a:r>
            <a:r>
              <a:rPr lang="fa-IR" sz="2400" dirty="0">
                <a:latin typeface="tahoma" panose="020B0604030504040204" pitchFamily="34" charset="0"/>
              </a:rPr>
              <a:t>در دور اول به مجلس راه یابند ولی در انتخابات دهم تمامی 30 نفر نماینده در دور اول به مجلس راه </a:t>
            </a:r>
            <a:r>
              <a:rPr lang="fa-IR" sz="2400" dirty="0" smtClean="0">
                <a:latin typeface="tahoma" panose="020B0604030504040204" pitchFamily="34" charset="0"/>
              </a:rPr>
              <a:t>یافتند</a:t>
            </a:r>
            <a:r>
              <a:rPr lang="fa-IR" sz="2400" dirty="0">
                <a:latin typeface="tahoma" panose="020B0604030504040204" pitchFamily="34" charset="0"/>
              </a:rPr>
              <a:t> </a:t>
            </a:r>
            <a:r>
              <a:rPr lang="fa-IR" sz="2400" dirty="0"/>
              <a:t/>
            </a:r>
            <a:br>
              <a:rPr lang="fa-IR" sz="2400" dirty="0"/>
            </a:br>
            <a:r>
              <a:rPr lang="fa-IR" sz="2400" dirty="0"/>
              <a:t/>
            </a:r>
            <a:br>
              <a:rPr lang="fa-IR" sz="2400" dirty="0"/>
            </a:br>
            <a:r>
              <a:rPr lang="fa-IR" sz="2400" dirty="0" smtClean="0">
                <a:latin typeface="tahoma" panose="020B0604030504040204" pitchFamily="34" charset="0"/>
              </a:rPr>
              <a:t>4-در </a:t>
            </a:r>
            <a:r>
              <a:rPr lang="fa-IR" sz="2400" dirty="0">
                <a:latin typeface="tahoma" panose="020B0604030504040204" pitchFamily="34" charset="0"/>
              </a:rPr>
              <a:t>دوره دهم مردم  بیشتر به لیست اعتماد </a:t>
            </a:r>
            <a:r>
              <a:rPr lang="fa-IR" sz="2400" dirty="0" smtClean="0">
                <a:latin typeface="tahoma" panose="020B0604030504040204" pitchFamily="34" charset="0"/>
              </a:rPr>
              <a:t>کردند </a:t>
            </a:r>
            <a:r>
              <a:rPr lang="fa-IR" sz="2400" dirty="0">
                <a:latin typeface="tahoma" panose="020B0604030504040204" pitchFamily="34" charset="0"/>
              </a:rPr>
              <a:t>به طوری که فاصله نفر اول تا دوم در دوره نهم404 هزار (معادل 58 درصد )  اما در دوره دهم 161 هزار (معادل 11 درصد ) </a:t>
            </a:r>
            <a:r>
              <a:rPr lang="fa-IR" sz="2400" dirty="0" smtClean="0">
                <a:latin typeface="tahoma" panose="020B0604030504040204" pitchFamily="34" charset="0"/>
              </a:rPr>
              <a:t>بود.</a:t>
            </a:r>
            <a:r>
              <a:rPr lang="fa-IR" sz="2400" dirty="0">
                <a:latin typeface="tahoma" panose="020B0604030504040204" pitchFamily="34" charset="0"/>
              </a:rPr>
              <a:t> </a:t>
            </a:r>
            <a:r>
              <a:rPr lang="fa-IR" sz="2400" dirty="0"/>
              <a:t/>
            </a:r>
            <a:br>
              <a:rPr lang="fa-IR" sz="2400" dirty="0"/>
            </a:br>
            <a:r>
              <a:rPr lang="fa-IR" sz="2400" dirty="0"/>
              <a:t/>
            </a:r>
            <a:br>
              <a:rPr lang="fa-IR" sz="2400" dirty="0"/>
            </a:br>
            <a:r>
              <a:rPr lang="fa-IR" sz="2400" dirty="0" smtClean="0">
                <a:latin typeface="tahoma" panose="020B0604030504040204" pitchFamily="34" charset="0"/>
              </a:rPr>
              <a:t>5-به </a:t>
            </a:r>
            <a:r>
              <a:rPr lang="fa-IR" sz="2400" dirty="0">
                <a:latin typeface="tahoma" panose="020B0604030504040204" pitchFamily="34" charset="0"/>
              </a:rPr>
              <a:t>تعداد آخرین رای یعنی 1.080.000 نفر از مردم تهران ـ(معادل 34 درصد مشارکت کنندگان) </a:t>
            </a:r>
            <a:r>
              <a:rPr lang="fa-IR" sz="2400" dirty="0" smtClean="0">
                <a:latin typeface="tahoma" panose="020B0604030504040204" pitchFamily="34" charset="0"/>
              </a:rPr>
              <a:t>%100 </a:t>
            </a:r>
            <a:r>
              <a:rPr lang="fa-IR" sz="2400" dirty="0">
                <a:latin typeface="tahoma" panose="020B0604030504040204" pitchFamily="34" charset="0"/>
              </a:rPr>
              <a:t>لیست امید (همه افراد ) را در تعرفه رای خود </a:t>
            </a:r>
            <a:r>
              <a:rPr lang="fa-IR" sz="2400" dirty="0" smtClean="0">
                <a:latin typeface="tahoma" panose="020B0604030504040204" pitchFamily="34" charset="0"/>
              </a:rPr>
              <a:t>نوشتند</a:t>
            </a:r>
            <a:r>
              <a:rPr lang="fa-IR" sz="2400" dirty="0">
                <a:latin typeface="tahoma" panose="020B0604030504040204" pitchFamily="34" charset="0"/>
              </a:rPr>
              <a:t>.</a:t>
            </a:r>
            <a:r>
              <a:rPr lang="fa-IR" sz="2400" dirty="0"/>
              <a:t/>
            </a:r>
            <a:br>
              <a:rPr lang="fa-IR" sz="2400" dirty="0"/>
            </a:br>
            <a:r>
              <a:rPr lang="fa-IR" sz="2400" dirty="0"/>
              <a:t/>
            </a:r>
            <a:br>
              <a:rPr lang="fa-IR" sz="2400" dirty="0"/>
            </a:br>
            <a:r>
              <a:rPr lang="fa-IR" sz="2400" dirty="0" smtClean="0">
                <a:latin typeface="tahoma" panose="020B0604030504040204" pitchFamily="34" charset="0"/>
              </a:rPr>
              <a:t>6-تنها </a:t>
            </a:r>
            <a:r>
              <a:rPr lang="fa-IR" sz="2400" dirty="0">
                <a:latin typeface="tahoma" panose="020B0604030504040204" pitchFamily="34" charset="0"/>
              </a:rPr>
              <a:t>اشتراک بین دو فهرست منتخبان در دوره نهم و دهم  علی مطهری است که </a:t>
            </a:r>
            <a:r>
              <a:rPr lang="fa-IR" sz="2400" dirty="0" smtClean="0">
                <a:latin typeface="tahoma" panose="020B0604030504040204" pitchFamily="34" charset="0"/>
              </a:rPr>
              <a:t>در </a:t>
            </a:r>
            <a:r>
              <a:rPr lang="fa-IR" sz="2400" dirty="0">
                <a:latin typeface="tahoma" panose="020B0604030504040204" pitchFamily="34" charset="0"/>
              </a:rPr>
              <a:t>دوره دهم رای بالایی کسب </a:t>
            </a:r>
            <a:r>
              <a:rPr lang="fa-IR" sz="2400" dirty="0" smtClean="0">
                <a:latin typeface="tahoma" panose="020B0604030504040204" pitchFamily="34" charset="0"/>
              </a:rPr>
              <a:t>کرد</a:t>
            </a:r>
            <a:r>
              <a:rPr lang="fa-IR" dirty="0" smtClean="0">
                <a:latin typeface="tahoma" panose="020B0604030504040204" pitchFamily="34" charset="0"/>
              </a:rPr>
              <a:t>.</a:t>
            </a:r>
            <a:endParaRPr lang="fa-IR"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195499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104" y="0"/>
            <a:ext cx="6818064" cy="6835297"/>
          </a:xfrm>
          <a:prstGeom prst="rect">
            <a:avLst/>
          </a:prstGeom>
        </p:spPr>
      </p:pic>
      <p:sp>
        <p:nvSpPr>
          <p:cNvPr id="3" name="Rectangle 2"/>
          <p:cNvSpPr/>
          <p:nvPr/>
        </p:nvSpPr>
        <p:spPr>
          <a:xfrm>
            <a:off x="796225" y="3819535"/>
            <a:ext cx="3547766" cy="1200329"/>
          </a:xfrm>
          <a:prstGeom prst="rect">
            <a:avLst/>
          </a:prstGeom>
        </p:spPr>
        <p:txBody>
          <a:bodyPr wrap="none">
            <a:spAutoFit/>
          </a:bodyPr>
          <a:lstStyle/>
          <a:p>
            <a:pPr algn="ctr"/>
            <a:r>
              <a:rPr lang="fa-IR" sz="2400" b="1" dirty="0" smtClean="0"/>
              <a:t>میزان مشارکت مردم شهر تهران </a:t>
            </a:r>
          </a:p>
          <a:p>
            <a:pPr algn="ctr"/>
            <a:r>
              <a:rPr lang="fa-IR" sz="2400" b="1" dirty="0" smtClean="0"/>
              <a:t>در انتخابات </a:t>
            </a:r>
            <a:r>
              <a:rPr lang="fa-IR" sz="2400" b="1" dirty="0" smtClean="0">
                <a:solidFill>
                  <a:srgbClr val="FF0000"/>
                </a:solidFill>
              </a:rPr>
              <a:t>مجلس نهم </a:t>
            </a:r>
          </a:p>
          <a:p>
            <a:pPr algn="ctr"/>
            <a:r>
              <a:rPr lang="fa-IR" sz="2400" b="1" dirty="0" smtClean="0"/>
              <a:t>48%</a:t>
            </a:r>
          </a:p>
        </p:txBody>
      </p:sp>
      <p:sp>
        <p:nvSpPr>
          <p:cNvPr id="10" name="Rectangle 9"/>
          <p:cNvSpPr/>
          <p:nvPr/>
        </p:nvSpPr>
        <p:spPr>
          <a:xfrm>
            <a:off x="790509" y="327214"/>
            <a:ext cx="3760966" cy="2677656"/>
          </a:xfrm>
          <a:prstGeom prst="rect">
            <a:avLst/>
          </a:prstGeom>
        </p:spPr>
        <p:txBody>
          <a:bodyPr wrap="none">
            <a:spAutoFit/>
          </a:bodyPr>
          <a:lstStyle/>
          <a:p>
            <a:pPr algn="ctr"/>
            <a:r>
              <a:rPr lang="fa-IR" sz="2400" b="1" dirty="0" smtClean="0"/>
              <a:t>میزان مشارکت مردم شهر تهران </a:t>
            </a:r>
          </a:p>
          <a:p>
            <a:pPr algn="ctr"/>
            <a:r>
              <a:rPr lang="fa-IR" sz="2400" b="1" dirty="0" smtClean="0"/>
              <a:t>در انتخابات </a:t>
            </a:r>
            <a:r>
              <a:rPr lang="fa-IR" sz="2400" b="1" dirty="0" smtClean="0">
                <a:solidFill>
                  <a:srgbClr val="FF0000"/>
                </a:solidFill>
              </a:rPr>
              <a:t>مجلس دهم </a:t>
            </a:r>
          </a:p>
          <a:p>
            <a:pPr algn="ctr"/>
            <a:r>
              <a:rPr lang="fa-IR" sz="2400" b="1" dirty="0" smtClean="0"/>
              <a:t>3246991نفر</a:t>
            </a:r>
          </a:p>
          <a:p>
            <a:pPr algn="ctr"/>
            <a:r>
              <a:rPr lang="fa-IR" sz="2400" b="1" dirty="0" smtClean="0"/>
              <a:t>50%</a:t>
            </a:r>
          </a:p>
          <a:p>
            <a:pPr algn="ctr"/>
            <a:r>
              <a:rPr lang="fa-IR" sz="2400" b="1" dirty="0"/>
              <a:t>شمار واجدان شرایط در شهر </a:t>
            </a:r>
            <a:r>
              <a:rPr lang="fa-IR" sz="2400" b="1" dirty="0" smtClean="0"/>
              <a:t>تهران</a:t>
            </a:r>
          </a:p>
          <a:p>
            <a:pPr algn="ctr"/>
            <a:r>
              <a:rPr lang="fa-IR" sz="2400" b="1" dirty="0" smtClean="0"/>
              <a:t>در انتخابات مجلس10 </a:t>
            </a:r>
          </a:p>
          <a:p>
            <a:pPr algn="ctr"/>
            <a:r>
              <a:rPr lang="fa-IR" sz="2400" b="1" dirty="0" smtClean="0"/>
              <a:t> ۶٬۴93982 </a:t>
            </a:r>
            <a:r>
              <a:rPr lang="fa-IR" sz="2400" b="1" dirty="0"/>
              <a:t>نفر</a:t>
            </a:r>
            <a:r>
              <a:rPr lang="fa-IR" sz="2400" b="1" dirty="0" smtClean="0"/>
              <a:t> </a:t>
            </a:r>
            <a:endParaRPr lang="fa-IR" sz="2400" b="1"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69947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9163" y="1163962"/>
            <a:ext cx="5567550" cy="3785652"/>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a-IR"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مجلس </a:t>
            </a:r>
          </a:p>
          <a:p>
            <a:pPr algn="ctr"/>
            <a:r>
              <a:rPr lang="fa-IR"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شورای اسلامی </a:t>
            </a:r>
          </a:p>
          <a:p>
            <a:pPr algn="ctr"/>
            <a:r>
              <a:rPr lang="fa-IR"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در سال 94</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4760845" y="135826"/>
            <a:ext cx="3344185" cy="769441"/>
          </a:xfrm>
          <a:prstGeom prst="rect">
            <a:avLst/>
          </a:prstGeom>
          <a:noFill/>
        </p:spPr>
        <p:txBody>
          <a:bodyPr wrap="none" lIns="91440" tIns="45720" rIns="91440" bIns="45720">
            <a:spAutoFit/>
          </a:bodyPr>
          <a:lstStyle/>
          <a:p>
            <a:pPr algn="ctr"/>
            <a:r>
              <a:rPr lang="fa-I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مروری بر گذشته</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99754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021" y="83992"/>
            <a:ext cx="11117180" cy="3970318"/>
          </a:xfrm>
          <a:prstGeom prst="rect">
            <a:avLst/>
          </a:prstGeom>
        </p:spPr>
        <p:txBody>
          <a:bodyPr wrap="square">
            <a:spAutoFit/>
          </a:bodyPr>
          <a:lstStyle/>
          <a:p>
            <a:r>
              <a:rPr lang="fa-IR" dirty="0" smtClean="0"/>
              <a:t>با </a:t>
            </a:r>
            <a:r>
              <a:rPr lang="fa-IR" dirty="0"/>
              <a:t>استناد به ماده 29 قانون انتخابات مجلس شورای اسلامی اشخاص زیر به واسطه مقام و شغل خود از داوطلب شدن محرومند:</a:t>
            </a:r>
          </a:p>
          <a:p>
            <a:endParaRPr lang="fa-IR" dirty="0"/>
          </a:p>
          <a:p>
            <a:r>
              <a:rPr lang="fa-IR" dirty="0"/>
              <a:t>الف ـ اشخاص زیر از داوطلب شدن در حوزه های انتخابیه سراسر کشور محرومند مگر اینکه حداقل شش ماه قبل از ثبت نام از سمت خود استعفاء نموده و به هیچ وجه در آن پست شاغل نباشند:</a:t>
            </a:r>
          </a:p>
          <a:p>
            <a:r>
              <a:rPr lang="fa-IR" dirty="0"/>
              <a:t>1- رئیس جمهور و معاونین و مشاورین وی.</a:t>
            </a:r>
          </a:p>
          <a:p>
            <a:r>
              <a:rPr lang="fa-IR" dirty="0"/>
              <a:t>2- دبیر مجمع تشخیص مصلحت نظام و معاونین وی.</a:t>
            </a:r>
          </a:p>
          <a:p>
            <a:r>
              <a:rPr lang="fa-IR" dirty="0"/>
              <a:t>3- مشاورین معاونین رئیس جمهور.</a:t>
            </a:r>
          </a:p>
          <a:p>
            <a:r>
              <a:rPr lang="fa-IR" dirty="0"/>
              <a:t>4- رؤسای دفاتر سران سه قوه.</a:t>
            </a:r>
          </a:p>
          <a:p>
            <a:r>
              <a:rPr lang="fa-IR" dirty="0"/>
              <a:t>5- وزرا و سرپرستان وزارتخانه ها.</a:t>
            </a:r>
          </a:p>
          <a:p>
            <a:r>
              <a:rPr lang="fa-IR" dirty="0"/>
              <a:t>6- معاونین و مشاورین وزرا.</a:t>
            </a:r>
          </a:p>
          <a:p>
            <a:r>
              <a:rPr lang="fa-IR" dirty="0"/>
              <a:t>7- مـدیران کل و سرپرستان ادارات کل وزارتخانه­ها و مدیران کل حوزه </a:t>
            </a:r>
            <a:endParaRPr lang="fa-IR" dirty="0" smtClean="0"/>
          </a:p>
          <a:p>
            <a:r>
              <a:rPr lang="fa-IR" dirty="0"/>
              <a:t> </a:t>
            </a:r>
            <a:r>
              <a:rPr lang="fa-IR" dirty="0" smtClean="0"/>
              <a:t>   وزارتی </a:t>
            </a:r>
            <a:r>
              <a:rPr lang="fa-IR" dirty="0"/>
              <a:t>و رؤسای دفاتر وزرا.</a:t>
            </a:r>
          </a:p>
          <a:p>
            <a:r>
              <a:rPr lang="fa-IR" dirty="0"/>
              <a:t>8- اعضای شورای نگهبان و هیأت مرکزی نظارت بر انتخابات.</a:t>
            </a:r>
          </a:p>
          <a:p>
            <a:r>
              <a:rPr lang="fa-IR" dirty="0"/>
              <a:t>9- رئیس قوه قضائیه و معاونین و مشاورین وی.</a:t>
            </a:r>
          </a:p>
        </p:txBody>
      </p:sp>
      <p:sp>
        <p:nvSpPr>
          <p:cNvPr id="6" name="Rectangle 5"/>
          <p:cNvSpPr/>
          <p:nvPr/>
        </p:nvSpPr>
        <p:spPr>
          <a:xfrm>
            <a:off x="148390" y="1280392"/>
            <a:ext cx="6096000" cy="2308324"/>
          </a:xfrm>
          <a:prstGeom prst="rect">
            <a:avLst/>
          </a:prstGeom>
        </p:spPr>
        <p:txBody>
          <a:bodyPr>
            <a:spAutoFit/>
          </a:bodyPr>
          <a:lstStyle/>
          <a:p>
            <a:r>
              <a:rPr lang="fa-IR" dirty="0" smtClean="0"/>
              <a:t>17- </a:t>
            </a:r>
            <a:r>
              <a:rPr lang="fa-IR" dirty="0"/>
              <a:t>استانداران.</a:t>
            </a:r>
            <a:br>
              <a:rPr lang="fa-IR" dirty="0"/>
            </a:br>
            <a:r>
              <a:rPr lang="fa-IR" dirty="0"/>
              <a:t>18- معاونین و مشاورین استانداران.</a:t>
            </a:r>
            <a:br>
              <a:rPr lang="fa-IR" dirty="0"/>
            </a:br>
            <a:r>
              <a:rPr lang="fa-IR" dirty="0"/>
              <a:t>19- فرمانداران.</a:t>
            </a:r>
            <a:br>
              <a:rPr lang="fa-IR" dirty="0"/>
            </a:br>
            <a:r>
              <a:rPr lang="fa-IR" dirty="0"/>
              <a:t>20- بخشداران.</a:t>
            </a:r>
            <a:br>
              <a:rPr lang="fa-IR" dirty="0"/>
            </a:br>
            <a:r>
              <a:rPr lang="fa-IR" dirty="0"/>
              <a:t>21- شهرداران و رؤسای مناطق شهرداری.</a:t>
            </a:r>
            <a:br>
              <a:rPr lang="fa-IR" dirty="0"/>
            </a:br>
            <a:r>
              <a:rPr lang="fa-IR" dirty="0"/>
              <a:t>22- رؤسا و سرپرستان سازمان­های دولتی.</a:t>
            </a:r>
            <a:br>
              <a:rPr lang="fa-IR" dirty="0"/>
            </a:br>
            <a:r>
              <a:rPr lang="fa-IR" dirty="0"/>
              <a:t>23- رئیس دانشگاه آزاد اسلامی.</a:t>
            </a:r>
            <a:br>
              <a:rPr lang="fa-IR" dirty="0"/>
            </a:br>
            <a:r>
              <a:rPr lang="fa-IR" dirty="0"/>
              <a:t>24- اعضای هیأت مدیره و مدیران عامل بانک­ها.</a:t>
            </a:r>
          </a:p>
        </p:txBody>
      </p:sp>
      <p:sp>
        <p:nvSpPr>
          <p:cNvPr id="7" name="Rectangle 6"/>
          <p:cNvSpPr/>
          <p:nvPr/>
        </p:nvSpPr>
        <p:spPr>
          <a:xfrm>
            <a:off x="5402179" y="3970086"/>
            <a:ext cx="6533148" cy="2031325"/>
          </a:xfrm>
          <a:prstGeom prst="rect">
            <a:avLst/>
          </a:prstGeom>
        </p:spPr>
        <p:txBody>
          <a:bodyPr wrap="square">
            <a:spAutoFit/>
          </a:bodyPr>
          <a:lstStyle/>
          <a:p>
            <a:r>
              <a:rPr lang="fa-IR" dirty="0" smtClean="0"/>
              <a:t>10- </a:t>
            </a:r>
            <a:r>
              <a:rPr lang="fa-IR" dirty="0"/>
              <a:t>رئیس دیوان عالی کشور و معاونین و مشاورین وی.</a:t>
            </a:r>
            <a:br>
              <a:rPr lang="fa-IR" dirty="0"/>
            </a:br>
            <a:r>
              <a:rPr lang="fa-IR" dirty="0"/>
              <a:t>11- دادستان کل کشور و معاونین و مشاورین وی.</a:t>
            </a:r>
            <a:br>
              <a:rPr lang="fa-IR" dirty="0"/>
            </a:br>
            <a:r>
              <a:rPr lang="fa-IR" dirty="0"/>
              <a:t>12- رئیس دیوان عدالت اداری و معاونین و مشاورین وی.</a:t>
            </a:r>
            <a:br>
              <a:rPr lang="fa-IR" dirty="0"/>
            </a:br>
            <a:r>
              <a:rPr lang="fa-IR" dirty="0"/>
              <a:t>13- رئیس سازمان بازرسی کل کشور و معاونین و مشاورین وی.</a:t>
            </a:r>
            <a:br>
              <a:rPr lang="fa-IR" dirty="0"/>
            </a:br>
            <a:r>
              <a:rPr lang="fa-IR" dirty="0"/>
              <a:t>14- رؤسا و سرپرستان سازمان­ها و ادارات کل و ادارات عقیدتی سیاسی </a:t>
            </a:r>
            <a:endParaRPr lang="fa-IR" dirty="0" smtClean="0"/>
          </a:p>
          <a:p>
            <a:r>
              <a:rPr lang="fa-IR" dirty="0" smtClean="0"/>
              <a:t>نیروهای </a:t>
            </a:r>
            <a:r>
              <a:rPr lang="fa-IR" dirty="0"/>
              <a:t>مسلح جمهوری اسلامی ایران و جانشینان و معاونین آنان در </a:t>
            </a:r>
            <a:r>
              <a:rPr lang="fa-IR" dirty="0" smtClean="0"/>
              <a:t>سراسر</a:t>
            </a:r>
          </a:p>
          <a:p>
            <a:r>
              <a:rPr lang="fa-IR" dirty="0" smtClean="0"/>
              <a:t> </a:t>
            </a:r>
            <a:r>
              <a:rPr lang="fa-IR" dirty="0"/>
              <a:t>کشور.</a:t>
            </a:r>
          </a:p>
        </p:txBody>
      </p:sp>
      <p:sp>
        <p:nvSpPr>
          <p:cNvPr id="8" name="Rectangle 7"/>
          <p:cNvSpPr/>
          <p:nvPr/>
        </p:nvSpPr>
        <p:spPr>
          <a:xfrm>
            <a:off x="5839327" y="5969353"/>
            <a:ext cx="6096000" cy="646331"/>
          </a:xfrm>
          <a:prstGeom prst="rect">
            <a:avLst/>
          </a:prstGeom>
        </p:spPr>
        <p:txBody>
          <a:bodyPr>
            <a:spAutoFit/>
          </a:bodyPr>
          <a:lstStyle/>
          <a:p>
            <a:r>
              <a:rPr lang="fa-IR" dirty="0"/>
              <a:t>15- رئیس سازمان صدا و سیمای جمهوری اسلامی ایران و معاونین وی.</a:t>
            </a:r>
            <a:br>
              <a:rPr lang="fa-IR" dirty="0"/>
            </a:br>
            <a:r>
              <a:rPr lang="fa-IR" dirty="0"/>
              <a:t>16- رئیس جمعیت هلال احمر جمهوری اسلامی ایران و معاونین وی.</a:t>
            </a:r>
          </a:p>
        </p:txBody>
      </p:sp>
      <p:sp>
        <p:nvSpPr>
          <p:cNvPr id="9" name="Rectangle 8"/>
          <p:cNvSpPr/>
          <p:nvPr/>
        </p:nvSpPr>
        <p:spPr>
          <a:xfrm>
            <a:off x="0" y="3568770"/>
            <a:ext cx="6244390" cy="2585323"/>
          </a:xfrm>
          <a:prstGeom prst="rect">
            <a:avLst/>
          </a:prstGeom>
        </p:spPr>
        <p:txBody>
          <a:bodyPr wrap="square">
            <a:spAutoFit/>
          </a:bodyPr>
          <a:lstStyle/>
          <a:p>
            <a:r>
              <a:rPr lang="fa-IR" dirty="0"/>
              <a:t>25- اعضای هیأت مدیره و مدیران عامل شرکت­های دولتی و وابسته به دولت که حیطه وظایف و اختیارات آنها به کل کشور تسرّی دارد.</a:t>
            </a:r>
            <a:br>
              <a:rPr lang="fa-IR" dirty="0"/>
            </a:br>
            <a:r>
              <a:rPr lang="fa-IR" dirty="0"/>
              <a:t>26- رئیس کل بانک مرکزی ایران و معاونین و مشاورین وی.</a:t>
            </a:r>
            <a:br>
              <a:rPr lang="fa-IR" dirty="0"/>
            </a:br>
            <a:r>
              <a:rPr lang="fa-IR" dirty="0"/>
              <a:t>27- رؤسـا و سـرپرستـان بنیادهای (مستضعفان، شهید، 15 خرداد، مسکن)، کمیته امداد امام خمینی (ره)، نهضت سوادآموزی، سازمان تبلیغات اسلامی، دفتر تبلیغات حوزه علمیه قم و رئیس سازمان تعزیرات حکومتی و رؤسای اتاق­های بازرگانی و صنایع و معادن و تعاون ایران، معاونین و مشاورین آنان.</a:t>
            </a:r>
            <a:br>
              <a:rPr lang="fa-IR" dirty="0"/>
            </a:br>
            <a:r>
              <a:rPr lang="fa-IR" dirty="0"/>
              <a:t>28- شاغلین در نیروهای مسلح و وزارت اطلاعات.</a:t>
            </a:r>
            <a:br>
              <a:rPr lang="fa-IR" dirty="0"/>
            </a:br>
            <a:r>
              <a:rPr lang="fa-IR" dirty="0"/>
              <a:t>29- اعضای شورای اسلامی  شهرها.</a:t>
            </a:r>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775722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9675570" y="2895502"/>
            <a:ext cx="206874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2800" b="1" dirty="0" smtClean="0">
                <a:solidFill>
                  <a:prstClr val="black"/>
                </a:solidFill>
              </a:rPr>
              <a:t>اصولگرایان</a:t>
            </a:r>
            <a:endParaRPr lang="fa-IR" sz="2800" b="1" dirty="0">
              <a:solidFill>
                <a:prstClr val="black"/>
              </a:solidFill>
            </a:endParaRPr>
          </a:p>
        </p:txBody>
      </p:sp>
      <p:sp>
        <p:nvSpPr>
          <p:cNvPr id="49" name="TextBox 48">
            <a:hlinkClick r:id="" action="ppaction://noaction"/>
          </p:cNvPr>
          <p:cNvSpPr txBox="1"/>
          <p:nvPr/>
        </p:nvSpPr>
        <p:spPr>
          <a:xfrm>
            <a:off x="7937012" y="1118532"/>
            <a:ext cx="95181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3200" b="1" dirty="0">
                <a:solidFill>
                  <a:prstClr val="black"/>
                </a:solidFill>
              </a:rPr>
              <a:t>متحد</a:t>
            </a:r>
          </a:p>
        </p:txBody>
      </p:sp>
      <p:cxnSp>
        <p:nvCxnSpPr>
          <p:cNvPr id="61" name="Straight Arrow Connector 60"/>
          <p:cNvCxnSpPr>
            <a:stCxn id="56" idx="1"/>
            <a:endCxn id="49" idx="3"/>
          </p:cNvCxnSpPr>
          <p:nvPr/>
        </p:nvCxnSpPr>
        <p:spPr>
          <a:xfrm flipH="1" flipV="1">
            <a:off x="8888827" y="1410920"/>
            <a:ext cx="786743" cy="17461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4" name="TextBox 63"/>
          <p:cNvSpPr txBox="1"/>
          <p:nvPr/>
        </p:nvSpPr>
        <p:spPr>
          <a:xfrm>
            <a:off x="7851352" y="2716793"/>
            <a:ext cx="10870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800" b="1" dirty="0">
                <a:solidFill>
                  <a:prstClr val="black"/>
                </a:solidFill>
              </a:rPr>
              <a:t>پايداري</a:t>
            </a:r>
          </a:p>
        </p:txBody>
      </p:sp>
      <p:sp>
        <p:nvSpPr>
          <p:cNvPr id="66" name="TextBox 65"/>
          <p:cNvSpPr txBox="1"/>
          <p:nvPr/>
        </p:nvSpPr>
        <p:spPr>
          <a:xfrm>
            <a:off x="8253816" y="5843104"/>
            <a:ext cx="78578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b="1" dirty="0" smtClean="0">
                <a:solidFill>
                  <a:prstClr val="black"/>
                </a:solidFill>
              </a:rPr>
              <a:t>انشعاب</a:t>
            </a:r>
            <a:endParaRPr lang="fa-IR" b="1" dirty="0">
              <a:solidFill>
                <a:prstClr val="black"/>
              </a:solidFill>
            </a:endParaRPr>
          </a:p>
        </p:txBody>
      </p:sp>
      <p:cxnSp>
        <p:nvCxnSpPr>
          <p:cNvPr id="71" name="Straight Arrow Connector 70"/>
          <p:cNvCxnSpPr>
            <a:stCxn id="56" idx="1"/>
            <a:endCxn id="64" idx="3"/>
          </p:cNvCxnSpPr>
          <p:nvPr/>
        </p:nvCxnSpPr>
        <p:spPr>
          <a:xfrm flipH="1" flipV="1">
            <a:off x="8938362" y="2978403"/>
            <a:ext cx="737208" cy="17870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3" name="Straight Arrow Connector 72"/>
          <p:cNvCxnSpPr>
            <a:stCxn id="56" idx="1"/>
            <a:endCxn id="66" idx="3"/>
          </p:cNvCxnSpPr>
          <p:nvPr/>
        </p:nvCxnSpPr>
        <p:spPr>
          <a:xfrm flipH="1">
            <a:off x="9039602" y="3157112"/>
            <a:ext cx="635968" cy="28706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4" name="TextBox 73"/>
          <p:cNvSpPr txBox="1"/>
          <p:nvPr/>
        </p:nvSpPr>
        <p:spPr>
          <a:xfrm>
            <a:off x="6033945" y="5823116"/>
            <a:ext cx="8572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b="1" dirty="0">
                <a:solidFill>
                  <a:prstClr val="black"/>
                </a:solidFill>
              </a:rPr>
              <a:t>ايستادگي</a:t>
            </a:r>
          </a:p>
        </p:txBody>
      </p:sp>
      <p:sp>
        <p:nvSpPr>
          <p:cNvPr id="72" name="TextBox 71"/>
          <p:cNvSpPr txBox="1"/>
          <p:nvPr/>
        </p:nvSpPr>
        <p:spPr>
          <a:xfrm>
            <a:off x="7051591" y="3321315"/>
            <a:ext cx="8572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2400" b="1" dirty="0" smtClean="0">
                <a:solidFill>
                  <a:prstClr val="black"/>
                </a:solidFill>
              </a:rPr>
              <a:t>یکتا</a:t>
            </a:r>
            <a:endParaRPr lang="fa-IR" sz="2400" b="1" dirty="0">
              <a:solidFill>
                <a:prstClr val="black"/>
              </a:solidFill>
            </a:endParaRPr>
          </a:p>
        </p:txBody>
      </p:sp>
      <p:sp>
        <p:nvSpPr>
          <p:cNvPr id="75" name="TextBox 74">
            <a:hlinkClick r:id="" action="ppaction://noaction"/>
          </p:cNvPr>
          <p:cNvSpPr txBox="1"/>
          <p:nvPr/>
        </p:nvSpPr>
        <p:spPr>
          <a:xfrm>
            <a:off x="4167943" y="1165266"/>
            <a:ext cx="22365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b="1" dirty="0" smtClean="0">
                <a:solidFill>
                  <a:prstClr val="black"/>
                </a:solidFill>
              </a:rPr>
              <a:t>ایثارگران و رهپویان</a:t>
            </a:r>
            <a:endParaRPr lang="fa-IR" b="1" dirty="0">
              <a:solidFill>
                <a:prstClr val="black"/>
              </a:solidFill>
            </a:endParaRPr>
          </a:p>
        </p:txBody>
      </p:sp>
      <p:sp>
        <p:nvSpPr>
          <p:cNvPr id="78" name="TextBox 77">
            <a:hlinkClick r:id="" action="ppaction://noaction"/>
          </p:cNvPr>
          <p:cNvSpPr txBox="1"/>
          <p:nvPr/>
        </p:nvSpPr>
        <p:spPr>
          <a:xfrm>
            <a:off x="5183976" y="3284227"/>
            <a:ext cx="117844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b="1" dirty="0">
                <a:solidFill>
                  <a:prstClr val="black"/>
                </a:solidFill>
              </a:rPr>
              <a:t>رایحه خوش</a:t>
            </a:r>
          </a:p>
        </p:txBody>
      </p:sp>
      <p:cxnSp>
        <p:nvCxnSpPr>
          <p:cNvPr id="23" name="Straight Arrow Connector 22"/>
          <p:cNvCxnSpPr>
            <a:stCxn id="49" idx="1"/>
            <a:endCxn id="78" idx="3"/>
          </p:cNvCxnSpPr>
          <p:nvPr/>
        </p:nvCxnSpPr>
        <p:spPr>
          <a:xfrm flipH="1">
            <a:off x="6362420" y="1410920"/>
            <a:ext cx="1574592" cy="2057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a:hlinkClick r:id="" action="ppaction://noaction"/>
          </p:cNvPr>
          <p:cNvSpPr txBox="1"/>
          <p:nvPr/>
        </p:nvSpPr>
        <p:spPr>
          <a:xfrm>
            <a:off x="5119319" y="158105"/>
            <a:ext cx="12923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b="1" dirty="0">
                <a:solidFill>
                  <a:prstClr val="black"/>
                </a:solidFill>
              </a:rPr>
              <a:t>جبهه پیروان</a:t>
            </a:r>
          </a:p>
        </p:txBody>
      </p:sp>
      <p:cxnSp>
        <p:nvCxnSpPr>
          <p:cNvPr id="29" name="Straight Arrow Connector 28"/>
          <p:cNvCxnSpPr>
            <a:stCxn id="49" idx="1"/>
            <a:endCxn id="79" idx="3"/>
          </p:cNvCxnSpPr>
          <p:nvPr/>
        </p:nvCxnSpPr>
        <p:spPr>
          <a:xfrm flipH="1" flipV="1">
            <a:off x="6411659" y="342771"/>
            <a:ext cx="1525353" cy="1068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5630779" y="6366319"/>
            <a:ext cx="126042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b="1" dirty="0" smtClean="0">
                <a:solidFill>
                  <a:prstClr val="black"/>
                </a:solidFill>
              </a:rPr>
              <a:t>رهروان ولایت</a:t>
            </a:r>
            <a:endParaRPr lang="fa-IR" b="1" dirty="0">
              <a:solidFill>
                <a:prstClr val="black"/>
              </a:solidFill>
            </a:endParaRPr>
          </a:p>
        </p:txBody>
      </p:sp>
      <p:sp>
        <p:nvSpPr>
          <p:cNvPr id="82" name="TextBox 81"/>
          <p:cNvSpPr txBox="1"/>
          <p:nvPr/>
        </p:nvSpPr>
        <p:spPr>
          <a:xfrm>
            <a:off x="5544479" y="5342527"/>
            <a:ext cx="13499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b="1" dirty="0" smtClean="0">
                <a:solidFill>
                  <a:prstClr val="black"/>
                </a:solidFill>
              </a:rPr>
              <a:t>گفتمان انقلاب</a:t>
            </a:r>
            <a:endParaRPr lang="fa-IR" b="1" dirty="0">
              <a:solidFill>
                <a:prstClr val="black"/>
              </a:solidFill>
            </a:endParaRPr>
          </a:p>
        </p:txBody>
      </p:sp>
      <p:sp>
        <p:nvSpPr>
          <p:cNvPr id="11" name="Bent-Up Arrow 10"/>
          <p:cNvSpPr/>
          <p:nvPr/>
        </p:nvSpPr>
        <p:spPr>
          <a:xfrm rot="5400000">
            <a:off x="4556213" y="4437972"/>
            <a:ext cx="1965190" cy="39636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Arrow Connector 14"/>
          <p:cNvCxnSpPr>
            <a:stCxn id="66" idx="1"/>
            <a:endCxn id="82" idx="3"/>
          </p:cNvCxnSpPr>
          <p:nvPr/>
        </p:nvCxnSpPr>
        <p:spPr>
          <a:xfrm flipH="1" flipV="1">
            <a:off x="6894439" y="5527193"/>
            <a:ext cx="1359377" cy="500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6" idx="1"/>
            <a:endCxn id="74" idx="3"/>
          </p:cNvCxnSpPr>
          <p:nvPr/>
        </p:nvCxnSpPr>
        <p:spPr>
          <a:xfrm flipH="1" flipV="1">
            <a:off x="6891201" y="6007782"/>
            <a:ext cx="1362615" cy="19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6" idx="1"/>
            <a:endCxn id="80" idx="3"/>
          </p:cNvCxnSpPr>
          <p:nvPr/>
        </p:nvCxnSpPr>
        <p:spPr>
          <a:xfrm flipH="1">
            <a:off x="6891201" y="6027770"/>
            <a:ext cx="1362615" cy="523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Up-Down Arrow 3"/>
          <p:cNvSpPr/>
          <p:nvPr/>
        </p:nvSpPr>
        <p:spPr>
          <a:xfrm rot="2788071">
            <a:off x="7996526" y="3183553"/>
            <a:ext cx="302122" cy="5301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5" name="Straight Arrow Connector 44"/>
          <p:cNvCxnSpPr>
            <a:stCxn id="49" idx="1"/>
            <a:endCxn id="75" idx="3"/>
          </p:cNvCxnSpPr>
          <p:nvPr/>
        </p:nvCxnSpPr>
        <p:spPr>
          <a:xfrm flipH="1" flipV="1">
            <a:off x="6404449" y="1349932"/>
            <a:ext cx="1532563" cy="6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66295" y="91388"/>
            <a:ext cx="2909238" cy="3754874"/>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مؤتلفه اسلامی</a:t>
            </a:r>
            <a:endParaRPr kumimoji="0" lang="fa-IR" altLang="fa-IR" sz="1400" b="0" i="0" u="none" strike="noStrike" cap="none" normalizeH="0" baseline="0" dirty="0" smtClean="0">
              <a:ln>
                <a:noFill/>
              </a:ln>
              <a:solidFill>
                <a:schemeClr val="tx1"/>
              </a:solidFill>
              <a:effectLst/>
              <a:latin typeface="Arial" panose="020B0604020202020204" pitchFamily="34" charset="0"/>
            </a:endParaRP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مهندسین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دانشجویان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دانشگاهیان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پزشکان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کارمندان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کارگران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فرهنگیان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ورزشکاران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نمایندگان ادوار مجلس</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زینب</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پیروان زینب</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اتحادیه انجمن‌های اسلامی اصناف و بازاریان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کانون اسلامی فارغ‌التحصیلان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شبه قاره هند</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تشکل فاطمیون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جمعیت اسلامی فرهنگیان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fa-I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جامعهٔ اسلامی جوانان</a:t>
            </a:r>
            <a:r>
              <a:rPr kumimoji="0" lang="fa-IR" altLang="fa-IR" sz="1400" b="0" i="0" u="none" strike="noStrike" cap="none" normalizeH="0" baseline="0" dirty="0" smtClean="0">
                <a:ln>
                  <a:noFill/>
                </a:ln>
                <a:solidFill>
                  <a:schemeClr val="tx1"/>
                </a:solidFill>
                <a:effectLst/>
                <a:latin typeface="Arial" panose="020B0604020202020204" pitchFamily="34" charset="0"/>
              </a:rPr>
              <a:t> </a:t>
            </a:r>
          </a:p>
        </p:txBody>
      </p:sp>
      <p:cxnSp>
        <p:nvCxnSpPr>
          <p:cNvPr id="5" name="Straight Arrow Connector 4"/>
          <p:cNvCxnSpPr>
            <a:stCxn id="79" idx="1"/>
          </p:cNvCxnSpPr>
          <p:nvPr/>
        </p:nvCxnSpPr>
        <p:spPr>
          <a:xfrm flipH="1">
            <a:off x="2975533" y="342771"/>
            <a:ext cx="2143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555688" y="3999971"/>
            <a:ext cx="2484976"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fa-IR" b="1" dirty="0"/>
              <a:t>جامعه روحانیت مبارز تهران </a:t>
            </a:r>
            <a:endParaRPr lang="fa-IR" b="1" dirty="0" smtClean="0"/>
          </a:p>
          <a:p>
            <a:pPr algn="ctr"/>
            <a:r>
              <a:rPr lang="fa-IR" b="1" dirty="0" smtClean="0"/>
              <a:t>و </a:t>
            </a:r>
          </a:p>
          <a:p>
            <a:pPr algn="ctr"/>
            <a:r>
              <a:rPr lang="fa-IR" b="1" dirty="0" smtClean="0"/>
              <a:t>جامعه </a:t>
            </a:r>
            <a:r>
              <a:rPr lang="fa-IR" b="1" dirty="0"/>
              <a:t>مدرسین حوزه علمیه </a:t>
            </a:r>
            <a:r>
              <a:rPr lang="fa-IR" b="1" dirty="0" smtClean="0"/>
              <a:t>قم</a:t>
            </a:r>
            <a:endParaRPr lang="fa-IR" b="1" dirty="0"/>
          </a:p>
        </p:txBody>
      </p:sp>
      <p:sp>
        <p:nvSpPr>
          <p:cNvPr id="20" name="Down Arrow 19"/>
          <p:cNvSpPr/>
          <p:nvPr/>
        </p:nvSpPr>
        <p:spPr>
          <a:xfrm>
            <a:off x="10439650" y="3457310"/>
            <a:ext cx="836934" cy="283441"/>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6" name="Rectangle 5"/>
          <p:cNvSpPr/>
          <p:nvPr/>
        </p:nvSpPr>
        <p:spPr>
          <a:xfrm>
            <a:off x="1600200" y="4111405"/>
            <a:ext cx="279824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a-IR" dirty="0"/>
              <a:t>جبهه یاران انقلاب اسلامی </a:t>
            </a:r>
            <a:endParaRPr lang="fa-IR" dirty="0" smtClean="0"/>
          </a:p>
          <a:p>
            <a:r>
              <a:rPr lang="fa-IR" dirty="0" smtClean="0"/>
              <a:t>مسعود </a:t>
            </a:r>
            <a:r>
              <a:rPr lang="fa-IR" dirty="0"/>
              <a:t>زریبافان؛ دبیر </a:t>
            </a:r>
            <a:r>
              <a:rPr lang="fa-IR" dirty="0" smtClean="0"/>
              <a:t>کل</a:t>
            </a:r>
          </a:p>
          <a:p>
            <a:r>
              <a:rPr lang="fa-IR" dirty="0" smtClean="0"/>
              <a:t>امیررضا </a:t>
            </a:r>
            <a:r>
              <a:rPr lang="fa-IR" dirty="0"/>
              <a:t>واعظ آشتیانی؛ </a:t>
            </a:r>
            <a:r>
              <a:rPr lang="fa-IR" dirty="0" smtClean="0"/>
              <a:t>سخنگو</a:t>
            </a:r>
          </a:p>
          <a:p>
            <a:r>
              <a:rPr lang="fa-IR" dirty="0" smtClean="0"/>
              <a:t>محمدعلی رامین</a:t>
            </a:r>
          </a:p>
        </p:txBody>
      </p:sp>
      <p:sp>
        <p:nvSpPr>
          <p:cNvPr id="3" name="Rectangle 2"/>
          <p:cNvSpPr/>
          <p:nvPr/>
        </p:nvSpPr>
        <p:spPr>
          <a:xfrm>
            <a:off x="3034028" y="2534130"/>
            <a:ext cx="2149948" cy="70788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fa-IR" sz="2000" b="1" dirty="0"/>
              <a:t>جبهه مردمی </a:t>
            </a:r>
            <a:endParaRPr lang="fa-IR" sz="2000" b="1" dirty="0" smtClean="0"/>
          </a:p>
          <a:p>
            <a:pPr algn="ctr"/>
            <a:r>
              <a:rPr lang="fa-IR" sz="2000" b="1" dirty="0" smtClean="0"/>
              <a:t>نیروهای </a:t>
            </a:r>
            <a:r>
              <a:rPr lang="fa-IR" sz="2000" b="1" dirty="0"/>
              <a:t>انقلاب اسلامی</a:t>
            </a:r>
          </a:p>
        </p:txBody>
      </p:sp>
      <p:sp>
        <p:nvSpPr>
          <p:cNvPr id="9" name="Right Arrow 8"/>
          <p:cNvSpPr/>
          <p:nvPr/>
        </p:nvSpPr>
        <p:spPr>
          <a:xfrm rot="2199183">
            <a:off x="4343537" y="4898494"/>
            <a:ext cx="1046495" cy="168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TextBox 32"/>
          <p:cNvSpPr txBox="1"/>
          <p:nvPr/>
        </p:nvSpPr>
        <p:spPr>
          <a:xfrm>
            <a:off x="782053" y="5576877"/>
            <a:ext cx="433856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r" rtl="1"/>
            <a:r>
              <a:rPr lang="fa-IR" sz="1400" b="1" dirty="0">
                <a:solidFill>
                  <a:srgbClr val="C00000"/>
                </a:solidFill>
              </a:rPr>
              <a:t>1-حزب توسعه و عدالت </a:t>
            </a:r>
            <a:r>
              <a:rPr lang="fa-IR" sz="1400" b="1" dirty="0" smtClean="0">
                <a:solidFill>
                  <a:prstClr val="black"/>
                </a:solidFill>
              </a:rPr>
              <a:t>      </a:t>
            </a:r>
            <a:r>
              <a:rPr lang="fa-IR" sz="1400" b="1" dirty="0">
                <a:solidFill>
                  <a:prstClr val="black"/>
                </a:solidFill>
              </a:rPr>
              <a:t>به دبيرکلي حسين روح الاميني </a:t>
            </a:r>
            <a:endParaRPr lang="en-US" sz="1400" b="1" dirty="0">
              <a:solidFill>
                <a:prstClr val="black"/>
              </a:solidFill>
            </a:endParaRPr>
          </a:p>
          <a:p>
            <a:pPr algn="r" rtl="1"/>
            <a:r>
              <a:rPr lang="fa-IR" sz="1400" b="1" dirty="0">
                <a:solidFill>
                  <a:srgbClr val="C00000"/>
                </a:solidFill>
              </a:rPr>
              <a:t>2-</a:t>
            </a:r>
            <a:r>
              <a:rPr lang="en-US" sz="1400" b="1" dirty="0">
                <a:solidFill>
                  <a:srgbClr val="C00000"/>
                </a:solidFill>
              </a:rPr>
              <a:t> </a:t>
            </a:r>
            <a:r>
              <a:rPr lang="fa-IR" sz="1400" b="1" dirty="0">
                <a:solidFill>
                  <a:srgbClr val="C00000"/>
                </a:solidFill>
              </a:rPr>
              <a:t>حزب </a:t>
            </a:r>
            <a:r>
              <a:rPr lang="fa-IR" sz="1400" b="1" dirty="0" smtClean="0">
                <a:solidFill>
                  <a:srgbClr val="C00000"/>
                </a:solidFill>
              </a:rPr>
              <a:t>سبز              </a:t>
            </a:r>
            <a:r>
              <a:rPr lang="fa-IR" sz="1400" b="1" dirty="0" smtClean="0">
                <a:solidFill>
                  <a:prstClr val="black"/>
                </a:solidFill>
              </a:rPr>
              <a:t>      </a:t>
            </a:r>
            <a:r>
              <a:rPr lang="fa-IR" sz="1400" b="1" dirty="0">
                <a:solidFill>
                  <a:prstClr val="black"/>
                </a:solidFill>
              </a:rPr>
              <a:t>به دبيرکلي کنعاني مقدم </a:t>
            </a:r>
            <a:endParaRPr lang="en-US" sz="1400" b="1" dirty="0">
              <a:solidFill>
                <a:prstClr val="black"/>
              </a:solidFill>
            </a:endParaRPr>
          </a:p>
          <a:p>
            <a:pPr algn="r" rtl="1"/>
            <a:r>
              <a:rPr lang="en-US" sz="1400" b="1" dirty="0">
                <a:solidFill>
                  <a:prstClr val="black"/>
                </a:solidFill>
              </a:rPr>
              <a:t> </a:t>
            </a:r>
            <a:r>
              <a:rPr lang="fa-IR" sz="1400" b="1" dirty="0">
                <a:solidFill>
                  <a:srgbClr val="C00000"/>
                </a:solidFill>
              </a:rPr>
              <a:t>3- مجمع عالي نخبگان</a:t>
            </a:r>
            <a:r>
              <a:rPr lang="fa-IR" sz="1400" b="1" dirty="0">
                <a:solidFill>
                  <a:prstClr val="black"/>
                </a:solidFill>
              </a:rPr>
              <a:t> </a:t>
            </a:r>
          </a:p>
          <a:p>
            <a:pPr algn="r" rtl="1"/>
            <a:r>
              <a:rPr lang="fa-IR" sz="1400" b="1" dirty="0">
                <a:solidFill>
                  <a:prstClr val="black"/>
                </a:solidFill>
              </a:rPr>
              <a:t>          </a:t>
            </a:r>
            <a:r>
              <a:rPr lang="fa-IR" sz="1400" b="1" dirty="0" smtClean="0">
                <a:solidFill>
                  <a:prstClr val="black"/>
                </a:solidFill>
              </a:rPr>
              <a:t>              همفکران محسن </a:t>
            </a:r>
            <a:r>
              <a:rPr lang="fa-IR" sz="1400" b="1" dirty="0">
                <a:solidFill>
                  <a:prstClr val="black"/>
                </a:solidFill>
              </a:rPr>
              <a:t>رضايي</a:t>
            </a:r>
          </a:p>
        </p:txBody>
      </p:sp>
      <p:cxnSp>
        <p:nvCxnSpPr>
          <p:cNvPr id="34" name="Straight Arrow Connector 33"/>
          <p:cNvCxnSpPr>
            <a:endCxn id="33" idx="3"/>
          </p:cNvCxnSpPr>
          <p:nvPr/>
        </p:nvCxnSpPr>
        <p:spPr>
          <a:xfrm flipH="1">
            <a:off x="5120617" y="6051352"/>
            <a:ext cx="862414" cy="2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p:cNvPr>
          <p:cNvSpPr txBox="1"/>
          <p:nvPr/>
        </p:nvSpPr>
        <p:spPr>
          <a:xfrm>
            <a:off x="3859069" y="2040574"/>
            <a:ext cx="2503351"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fa-IR" sz="1600" b="1" smtClean="0">
                <a:solidFill>
                  <a:prstClr val="black"/>
                </a:solidFill>
              </a:rPr>
              <a:t>جمعیت </a:t>
            </a:r>
            <a:r>
              <a:rPr lang="fa-IR" sz="1600" b="1" dirty="0" smtClean="0">
                <a:solidFill>
                  <a:prstClr val="black"/>
                </a:solidFill>
              </a:rPr>
              <a:t>پیشرفت و عدالت (قالیباف)</a:t>
            </a:r>
            <a:endParaRPr lang="fa-IR" sz="1600" b="1" dirty="0">
              <a:solidFill>
                <a:prstClr val="black"/>
              </a:solidFill>
            </a:endParaRPr>
          </a:p>
        </p:txBody>
      </p:sp>
      <p:cxnSp>
        <p:nvCxnSpPr>
          <p:cNvPr id="8" name="Straight Arrow Connector 7"/>
          <p:cNvCxnSpPr>
            <a:stCxn id="49" idx="1"/>
            <a:endCxn id="35" idx="3"/>
          </p:cNvCxnSpPr>
          <p:nvPr/>
        </p:nvCxnSpPr>
        <p:spPr>
          <a:xfrm flipH="1">
            <a:off x="6362420" y="1410920"/>
            <a:ext cx="1574592" cy="798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6" name="Picture 3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5295287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0"/>
                                        <p:tgtEl>
                                          <p:spTgt spid="64"/>
                                        </p:tgtEl>
                                      </p:cBhvr>
                                    </p:animEffect>
                                    <p:anim calcmode="lin" valueType="num">
                                      <p:cBhvr>
                                        <p:cTn id="40" dur="1000" fill="hold"/>
                                        <p:tgtEl>
                                          <p:spTgt spid="64"/>
                                        </p:tgtEl>
                                        <p:attrNameLst>
                                          <p:attrName>ppt_x</p:attrName>
                                        </p:attrNameLst>
                                      </p:cBhvr>
                                      <p:tavLst>
                                        <p:tav tm="0">
                                          <p:val>
                                            <p:strVal val="#ppt_x"/>
                                          </p:val>
                                        </p:tav>
                                        <p:tav tm="100000">
                                          <p:val>
                                            <p:strVal val="#ppt_x"/>
                                          </p:val>
                                        </p:tav>
                                      </p:tavLst>
                                    </p:anim>
                                    <p:anim calcmode="lin" valueType="num">
                                      <p:cBhvr>
                                        <p:cTn id="4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1000"/>
                                        <p:tgtEl>
                                          <p:spTgt spid="79"/>
                                        </p:tgtEl>
                                      </p:cBhvr>
                                    </p:animEffect>
                                    <p:anim calcmode="lin" valueType="num">
                                      <p:cBhvr>
                                        <p:cTn id="52" dur="1000" fill="hold"/>
                                        <p:tgtEl>
                                          <p:spTgt spid="79"/>
                                        </p:tgtEl>
                                        <p:attrNameLst>
                                          <p:attrName>ppt_x</p:attrName>
                                        </p:attrNameLst>
                                      </p:cBhvr>
                                      <p:tavLst>
                                        <p:tav tm="0">
                                          <p:val>
                                            <p:strVal val="#ppt_x"/>
                                          </p:val>
                                        </p:tav>
                                        <p:tav tm="100000">
                                          <p:val>
                                            <p:strVal val="#ppt_x"/>
                                          </p:val>
                                        </p:tav>
                                      </p:tavLst>
                                    </p:anim>
                                    <p:anim calcmode="lin" valueType="num">
                                      <p:cBhvr>
                                        <p:cTn id="53" dur="1000" fill="hold"/>
                                        <p:tgtEl>
                                          <p:spTgt spid="7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1000"/>
                                        <p:tgtEl>
                                          <p:spTgt spid="45"/>
                                        </p:tgtEl>
                                      </p:cBhvr>
                                    </p:animEffect>
                                    <p:anim calcmode="lin" valueType="num">
                                      <p:cBhvr>
                                        <p:cTn id="69" dur="1000" fill="hold"/>
                                        <p:tgtEl>
                                          <p:spTgt spid="45"/>
                                        </p:tgtEl>
                                        <p:attrNameLst>
                                          <p:attrName>ppt_x</p:attrName>
                                        </p:attrNameLst>
                                      </p:cBhvr>
                                      <p:tavLst>
                                        <p:tav tm="0">
                                          <p:val>
                                            <p:strVal val="#ppt_x"/>
                                          </p:val>
                                        </p:tav>
                                        <p:tav tm="100000">
                                          <p:val>
                                            <p:strVal val="#ppt_x"/>
                                          </p:val>
                                        </p:tav>
                                      </p:tavLst>
                                    </p:anim>
                                    <p:anim calcmode="lin" valueType="num">
                                      <p:cBhvr>
                                        <p:cTn id="70" dur="1000" fill="hold"/>
                                        <p:tgtEl>
                                          <p:spTgt spid="4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1000"/>
                                        <p:tgtEl>
                                          <p:spTgt spid="78"/>
                                        </p:tgtEl>
                                      </p:cBhvr>
                                    </p:animEffect>
                                    <p:anim calcmode="lin" valueType="num">
                                      <p:cBhvr>
                                        <p:cTn id="98" dur="1000" fill="hold"/>
                                        <p:tgtEl>
                                          <p:spTgt spid="78"/>
                                        </p:tgtEl>
                                        <p:attrNameLst>
                                          <p:attrName>ppt_x</p:attrName>
                                        </p:attrNameLst>
                                      </p:cBhvr>
                                      <p:tavLst>
                                        <p:tav tm="0">
                                          <p:val>
                                            <p:strVal val="#ppt_x"/>
                                          </p:val>
                                        </p:tav>
                                        <p:tav tm="100000">
                                          <p:val>
                                            <p:strVal val="#ppt_x"/>
                                          </p:val>
                                        </p:tav>
                                      </p:tavLst>
                                    </p:anim>
                                    <p:anim calcmode="lin" valueType="num">
                                      <p:cBhvr>
                                        <p:cTn id="9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fade">
                                      <p:cBhvr>
                                        <p:cTn id="104" dur="1000"/>
                                        <p:tgtEl>
                                          <p:spTgt spid="4"/>
                                        </p:tgtEl>
                                      </p:cBhvr>
                                    </p:animEffect>
                                    <p:anim calcmode="lin" valueType="num">
                                      <p:cBhvr>
                                        <p:cTn id="105" dur="1000" fill="hold"/>
                                        <p:tgtEl>
                                          <p:spTgt spid="4"/>
                                        </p:tgtEl>
                                        <p:attrNameLst>
                                          <p:attrName>ppt_x</p:attrName>
                                        </p:attrNameLst>
                                      </p:cBhvr>
                                      <p:tavLst>
                                        <p:tav tm="0">
                                          <p:val>
                                            <p:strVal val="#ppt_x"/>
                                          </p:val>
                                        </p:tav>
                                        <p:tav tm="100000">
                                          <p:val>
                                            <p:strVal val="#ppt_x"/>
                                          </p:val>
                                        </p:tav>
                                      </p:tavLst>
                                    </p:anim>
                                    <p:anim calcmode="lin" valueType="num">
                                      <p:cBhvr>
                                        <p:cTn id="106" dur="1000" fill="hold"/>
                                        <p:tgtEl>
                                          <p:spTgt spid="4"/>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1000"/>
                                        <p:tgtEl>
                                          <p:spTgt spid="72"/>
                                        </p:tgtEl>
                                      </p:cBhvr>
                                    </p:animEffect>
                                    <p:anim calcmode="lin" valueType="num">
                                      <p:cBhvr>
                                        <p:cTn id="110" dur="1000" fill="hold"/>
                                        <p:tgtEl>
                                          <p:spTgt spid="72"/>
                                        </p:tgtEl>
                                        <p:attrNameLst>
                                          <p:attrName>ppt_x</p:attrName>
                                        </p:attrNameLst>
                                      </p:cBhvr>
                                      <p:tavLst>
                                        <p:tav tm="0">
                                          <p:val>
                                            <p:strVal val="#ppt_x"/>
                                          </p:val>
                                        </p:tav>
                                        <p:tav tm="100000">
                                          <p:val>
                                            <p:strVal val="#ppt_x"/>
                                          </p:val>
                                        </p:tav>
                                      </p:tavLst>
                                    </p:anim>
                                    <p:anim calcmode="lin" valueType="num">
                                      <p:cBhvr>
                                        <p:cTn id="11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1000"/>
                                        <p:tgtEl>
                                          <p:spTgt spid="73"/>
                                        </p:tgtEl>
                                      </p:cBhvr>
                                    </p:animEffect>
                                    <p:anim calcmode="lin" valueType="num">
                                      <p:cBhvr>
                                        <p:cTn id="117" dur="1000" fill="hold"/>
                                        <p:tgtEl>
                                          <p:spTgt spid="73"/>
                                        </p:tgtEl>
                                        <p:attrNameLst>
                                          <p:attrName>ppt_x</p:attrName>
                                        </p:attrNameLst>
                                      </p:cBhvr>
                                      <p:tavLst>
                                        <p:tav tm="0">
                                          <p:val>
                                            <p:strVal val="#ppt_x"/>
                                          </p:val>
                                        </p:tav>
                                        <p:tav tm="100000">
                                          <p:val>
                                            <p:strVal val="#ppt_x"/>
                                          </p:val>
                                        </p:tav>
                                      </p:tavLst>
                                    </p:anim>
                                    <p:anim calcmode="lin" valueType="num">
                                      <p:cBhvr>
                                        <p:cTn id="118" dur="1000" fill="hold"/>
                                        <p:tgtEl>
                                          <p:spTgt spid="73"/>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6"/>
                                        </p:tgtEl>
                                        <p:attrNameLst>
                                          <p:attrName>style.visibility</p:attrName>
                                        </p:attrNameLst>
                                      </p:cBhvr>
                                      <p:to>
                                        <p:strVal val="visible"/>
                                      </p:to>
                                    </p:set>
                                    <p:animEffect transition="in" filter="fade">
                                      <p:cBhvr>
                                        <p:cTn id="121" dur="1000"/>
                                        <p:tgtEl>
                                          <p:spTgt spid="66"/>
                                        </p:tgtEl>
                                      </p:cBhvr>
                                    </p:animEffect>
                                    <p:anim calcmode="lin" valueType="num">
                                      <p:cBhvr>
                                        <p:cTn id="122" dur="1000" fill="hold"/>
                                        <p:tgtEl>
                                          <p:spTgt spid="66"/>
                                        </p:tgtEl>
                                        <p:attrNameLst>
                                          <p:attrName>ppt_x</p:attrName>
                                        </p:attrNameLst>
                                      </p:cBhvr>
                                      <p:tavLst>
                                        <p:tav tm="0">
                                          <p:val>
                                            <p:strVal val="#ppt_x"/>
                                          </p:val>
                                        </p:tav>
                                        <p:tav tm="100000">
                                          <p:val>
                                            <p:strVal val="#ppt_x"/>
                                          </p:val>
                                        </p:tav>
                                      </p:tavLst>
                                    </p:anim>
                                    <p:anim calcmode="lin" valueType="num">
                                      <p:cBhvr>
                                        <p:cTn id="123" dur="1000" fill="hold"/>
                                        <p:tgtEl>
                                          <p:spTgt spid="66"/>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fade">
                                      <p:cBhvr>
                                        <p:cTn id="131" dur="1000"/>
                                        <p:tgtEl>
                                          <p:spTgt spid="82"/>
                                        </p:tgtEl>
                                      </p:cBhvr>
                                    </p:animEffect>
                                    <p:anim calcmode="lin" valueType="num">
                                      <p:cBhvr>
                                        <p:cTn id="132" dur="1000" fill="hold"/>
                                        <p:tgtEl>
                                          <p:spTgt spid="82"/>
                                        </p:tgtEl>
                                        <p:attrNameLst>
                                          <p:attrName>ppt_x</p:attrName>
                                        </p:attrNameLst>
                                      </p:cBhvr>
                                      <p:tavLst>
                                        <p:tav tm="0">
                                          <p:val>
                                            <p:strVal val="#ppt_x"/>
                                          </p:val>
                                        </p:tav>
                                        <p:tav tm="100000">
                                          <p:val>
                                            <p:strVal val="#ppt_x"/>
                                          </p:val>
                                        </p:tav>
                                      </p:tavLst>
                                    </p:anim>
                                    <p:anim calcmode="lin" valueType="num">
                                      <p:cBhvr>
                                        <p:cTn id="133" dur="1000" fill="hold"/>
                                        <p:tgtEl>
                                          <p:spTgt spid="82"/>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1000" fill="hold"/>
                                        <p:tgtEl>
                                          <p:spTgt spid="11"/>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1000"/>
                                        <p:tgtEl>
                                          <p:spTgt spid="9"/>
                                        </p:tgtEl>
                                      </p:cBhvr>
                                    </p:animEffect>
                                    <p:anim calcmode="lin" valueType="num">
                                      <p:cBhvr>
                                        <p:cTn id="142" dur="1000" fill="hold"/>
                                        <p:tgtEl>
                                          <p:spTgt spid="9"/>
                                        </p:tgtEl>
                                        <p:attrNameLst>
                                          <p:attrName>ppt_x</p:attrName>
                                        </p:attrNameLst>
                                      </p:cBhvr>
                                      <p:tavLst>
                                        <p:tav tm="0">
                                          <p:val>
                                            <p:strVal val="#ppt_x"/>
                                          </p:val>
                                        </p:tav>
                                        <p:tav tm="100000">
                                          <p:val>
                                            <p:strVal val="#ppt_x"/>
                                          </p:val>
                                        </p:tav>
                                      </p:tavLst>
                                    </p:anim>
                                    <p:anim calcmode="lin" valueType="num">
                                      <p:cBhvr>
                                        <p:cTn id="143" dur="1000" fill="hold"/>
                                        <p:tgtEl>
                                          <p:spTgt spid="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6"/>
                                        </p:tgtEl>
                                        <p:attrNameLst>
                                          <p:attrName>style.visibility</p:attrName>
                                        </p:attrNameLst>
                                      </p:cBhvr>
                                      <p:to>
                                        <p:strVal val="visible"/>
                                      </p:to>
                                    </p:set>
                                    <p:animEffect transition="in" filter="fade">
                                      <p:cBhvr>
                                        <p:cTn id="146" dur="1000"/>
                                        <p:tgtEl>
                                          <p:spTgt spid="6"/>
                                        </p:tgtEl>
                                      </p:cBhvr>
                                    </p:animEffect>
                                    <p:anim calcmode="lin" valueType="num">
                                      <p:cBhvr>
                                        <p:cTn id="147" dur="1000" fill="hold"/>
                                        <p:tgtEl>
                                          <p:spTgt spid="6"/>
                                        </p:tgtEl>
                                        <p:attrNameLst>
                                          <p:attrName>ppt_x</p:attrName>
                                        </p:attrNameLst>
                                      </p:cBhvr>
                                      <p:tavLst>
                                        <p:tav tm="0">
                                          <p:val>
                                            <p:strVal val="#ppt_x"/>
                                          </p:val>
                                        </p:tav>
                                        <p:tav tm="100000">
                                          <p:val>
                                            <p:strVal val="#ppt_x"/>
                                          </p:val>
                                        </p:tav>
                                      </p:tavLst>
                                    </p:anim>
                                    <p:anim calcmode="lin" valueType="num">
                                      <p:cBhvr>
                                        <p:cTn id="1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1000"/>
                                        <p:tgtEl>
                                          <p:spTgt spid="25"/>
                                        </p:tgtEl>
                                      </p:cBhvr>
                                    </p:animEffect>
                                    <p:anim calcmode="lin" valueType="num">
                                      <p:cBhvr>
                                        <p:cTn id="154" dur="1000" fill="hold"/>
                                        <p:tgtEl>
                                          <p:spTgt spid="25"/>
                                        </p:tgtEl>
                                        <p:attrNameLst>
                                          <p:attrName>ppt_x</p:attrName>
                                        </p:attrNameLst>
                                      </p:cBhvr>
                                      <p:tavLst>
                                        <p:tav tm="0">
                                          <p:val>
                                            <p:strVal val="#ppt_x"/>
                                          </p:val>
                                        </p:tav>
                                        <p:tav tm="100000">
                                          <p:val>
                                            <p:strVal val="#ppt_x"/>
                                          </p:val>
                                        </p:tav>
                                      </p:tavLst>
                                    </p:anim>
                                    <p:anim calcmode="lin" valueType="num">
                                      <p:cBhvr>
                                        <p:cTn id="155" dur="1000" fill="hold"/>
                                        <p:tgtEl>
                                          <p:spTgt spid="25"/>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74"/>
                                        </p:tgtEl>
                                        <p:attrNameLst>
                                          <p:attrName>style.visibility</p:attrName>
                                        </p:attrNameLst>
                                      </p:cBhvr>
                                      <p:to>
                                        <p:strVal val="visible"/>
                                      </p:to>
                                    </p:set>
                                    <p:animEffect transition="in" filter="fade">
                                      <p:cBhvr>
                                        <p:cTn id="158" dur="1000"/>
                                        <p:tgtEl>
                                          <p:spTgt spid="74"/>
                                        </p:tgtEl>
                                      </p:cBhvr>
                                    </p:animEffect>
                                    <p:anim calcmode="lin" valueType="num">
                                      <p:cBhvr>
                                        <p:cTn id="159" dur="1000" fill="hold"/>
                                        <p:tgtEl>
                                          <p:spTgt spid="74"/>
                                        </p:tgtEl>
                                        <p:attrNameLst>
                                          <p:attrName>ppt_x</p:attrName>
                                        </p:attrNameLst>
                                      </p:cBhvr>
                                      <p:tavLst>
                                        <p:tav tm="0">
                                          <p:val>
                                            <p:strVal val="#ppt_x"/>
                                          </p:val>
                                        </p:tav>
                                        <p:tav tm="100000">
                                          <p:val>
                                            <p:strVal val="#ppt_x"/>
                                          </p:val>
                                        </p:tav>
                                      </p:tavLst>
                                    </p:anim>
                                    <p:anim calcmode="lin" valueType="num">
                                      <p:cBhvr>
                                        <p:cTn id="160" dur="1000" fill="hold"/>
                                        <p:tgtEl>
                                          <p:spTgt spid="74"/>
                                        </p:tgtEl>
                                        <p:attrNameLst>
                                          <p:attrName>ppt_y</p:attrName>
                                        </p:attrNameLst>
                                      </p:cBhvr>
                                      <p:tavLst>
                                        <p:tav tm="0">
                                          <p:val>
                                            <p:strVal val="#ppt_y+.1"/>
                                          </p:val>
                                        </p:tav>
                                        <p:tav tm="100000">
                                          <p:val>
                                            <p:strVal val="#ppt_y"/>
                                          </p:val>
                                        </p:tav>
                                      </p:tavLst>
                                    </p:anim>
                                  </p:childTnLst>
                                </p:cTn>
                              </p:par>
                              <p:par>
                                <p:cTn id="161" presetID="42" presetClass="entr" presetSubtype="0" fill="hold"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33"/>
                                        </p:tgtEl>
                                        <p:attrNameLst>
                                          <p:attrName>style.visibility</p:attrName>
                                        </p:attrNameLst>
                                      </p:cBhvr>
                                      <p:to>
                                        <p:strVal val="visible"/>
                                      </p:to>
                                    </p:set>
                                    <p:animEffect transition="in" filter="fade">
                                      <p:cBhvr>
                                        <p:cTn id="168" dur="1000"/>
                                        <p:tgtEl>
                                          <p:spTgt spid="33"/>
                                        </p:tgtEl>
                                      </p:cBhvr>
                                    </p:animEffect>
                                    <p:anim calcmode="lin" valueType="num">
                                      <p:cBhvr>
                                        <p:cTn id="169" dur="1000" fill="hold"/>
                                        <p:tgtEl>
                                          <p:spTgt spid="33"/>
                                        </p:tgtEl>
                                        <p:attrNameLst>
                                          <p:attrName>ppt_x</p:attrName>
                                        </p:attrNameLst>
                                      </p:cBhvr>
                                      <p:tavLst>
                                        <p:tav tm="0">
                                          <p:val>
                                            <p:strVal val="#ppt_x"/>
                                          </p:val>
                                        </p:tav>
                                        <p:tav tm="100000">
                                          <p:val>
                                            <p:strVal val="#ppt_x"/>
                                          </p:val>
                                        </p:tav>
                                      </p:tavLst>
                                    </p:anim>
                                    <p:anim calcmode="lin" valueType="num">
                                      <p:cBhvr>
                                        <p:cTn id="17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fade">
                                      <p:cBhvr>
                                        <p:cTn id="175" dur="1000"/>
                                        <p:tgtEl>
                                          <p:spTgt spid="32"/>
                                        </p:tgtEl>
                                      </p:cBhvr>
                                    </p:animEffect>
                                    <p:anim calcmode="lin" valueType="num">
                                      <p:cBhvr>
                                        <p:cTn id="176" dur="1000" fill="hold"/>
                                        <p:tgtEl>
                                          <p:spTgt spid="32"/>
                                        </p:tgtEl>
                                        <p:attrNameLst>
                                          <p:attrName>ppt_x</p:attrName>
                                        </p:attrNameLst>
                                      </p:cBhvr>
                                      <p:tavLst>
                                        <p:tav tm="0">
                                          <p:val>
                                            <p:strVal val="#ppt_x"/>
                                          </p:val>
                                        </p:tav>
                                        <p:tav tm="100000">
                                          <p:val>
                                            <p:strVal val="#ppt_x"/>
                                          </p:val>
                                        </p:tav>
                                      </p:tavLst>
                                    </p:anim>
                                    <p:anim calcmode="lin" valueType="num">
                                      <p:cBhvr>
                                        <p:cTn id="177" dur="1000" fill="hold"/>
                                        <p:tgtEl>
                                          <p:spTgt spid="32"/>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80"/>
                                        </p:tgtEl>
                                        <p:attrNameLst>
                                          <p:attrName>style.visibility</p:attrName>
                                        </p:attrNameLst>
                                      </p:cBhvr>
                                      <p:to>
                                        <p:strVal val="visible"/>
                                      </p:to>
                                    </p:set>
                                    <p:animEffect transition="in" filter="fade">
                                      <p:cBhvr>
                                        <p:cTn id="180" dur="1000"/>
                                        <p:tgtEl>
                                          <p:spTgt spid="80"/>
                                        </p:tgtEl>
                                      </p:cBhvr>
                                    </p:animEffect>
                                    <p:anim calcmode="lin" valueType="num">
                                      <p:cBhvr>
                                        <p:cTn id="181" dur="1000" fill="hold"/>
                                        <p:tgtEl>
                                          <p:spTgt spid="80"/>
                                        </p:tgtEl>
                                        <p:attrNameLst>
                                          <p:attrName>ppt_x</p:attrName>
                                        </p:attrNameLst>
                                      </p:cBhvr>
                                      <p:tavLst>
                                        <p:tav tm="0">
                                          <p:val>
                                            <p:strVal val="#ppt_x"/>
                                          </p:val>
                                        </p:tav>
                                        <p:tav tm="100000">
                                          <p:val>
                                            <p:strVal val="#ppt_x"/>
                                          </p:val>
                                        </p:tav>
                                      </p:tavLst>
                                    </p:anim>
                                    <p:anim calcmode="lin" valueType="num">
                                      <p:cBhvr>
                                        <p:cTn id="182"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3"/>
                                        </p:tgtEl>
                                        <p:attrNameLst>
                                          <p:attrName>style.visibility</p:attrName>
                                        </p:attrNameLst>
                                      </p:cBhvr>
                                      <p:to>
                                        <p:strVal val="visible"/>
                                      </p:to>
                                    </p:set>
                                    <p:animEffect transition="in" filter="fade">
                                      <p:cBhvr>
                                        <p:cTn id="187" dur="1000"/>
                                        <p:tgtEl>
                                          <p:spTgt spid="3"/>
                                        </p:tgtEl>
                                      </p:cBhvr>
                                    </p:animEffect>
                                    <p:anim calcmode="lin" valueType="num">
                                      <p:cBhvr>
                                        <p:cTn id="188" dur="1000" fill="hold"/>
                                        <p:tgtEl>
                                          <p:spTgt spid="3"/>
                                        </p:tgtEl>
                                        <p:attrNameLst>
                                          <p:attrName>ppt_x</p:attrName>
                                        </p:attrNameLst>
                                      </p:cBhvr>
                                      <p:tavLst>
                                        <p:tav tm="0">
                                          <p:val>
                                            <p:strVal val="#ppt_x"/>
                                          </p:val>
                                        </p:tav>
                                        <p:tav tm="100000">
                                          <p:val>
                                            <p:strVal val="#ppt_x"/>
                                          </p:val>
                                        </p:tav>
                                      </p:tavLst>
                                    </p:anim>
                                    <p:anim calcmode="lin" valueType="num">
                                      <p:cBhvr>
                                        <p:cTn id="18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9" grpId="0" animBg="1"/>
      <p:bldP spid="64" grpId="0" animBg="1"/>
      <p:bldP spid="66" grpId="0" animBg="1"/>
      <p:bldP spid="74" grpId="0" animBg="1"/>
      <p:bldP spid="72" grpId="0" animBg="1"/>
      <p:bldP spid="75" grpId="0" animBg="1"/>
      <p:bldP spid="78" grpId="0" animBg="1"/>
      <p:bldP spid="79" grpId="0" animBg="1"/>
      <p:bldP spid="80" grpId="0" animBg="1"/>
      <p:bldP spid="82" grpId="0" animBg="1"/>
      <p:bldP spid="11" grpId="0" animBg="1"/>
      <p:bldP spid="4" grpId="0" animBg="1"/>
      <p:bldP spid="2" grpId="0" animBg="1"/>
      <p:bldP spid="10" grpId="0" animBg="1"/>
      <p:bldP spid="20" grpId="0" animBg="1"/>
      <p:bldP spid="6" grpId="0" animBg="1"/>
      <p:bldP spid="3" grpId="0" animBg="1"/>
      <p:bldP spid="9" grpId="0" animBg="1"/>
      <p:bldP spid="33" grpId="0" animBg="1"/>
      <p:bldP spid="3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9259910" y="2870689"/>
            <a:ext cx="260466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3600" b="1" dirty="0">
                <a:solidFill>
                  <a:prstClr val="black"/>
                </a:solidFill>
              </a:rPr>
              <a:t>اصلاح طلبان</a:t>
            </a:r>
          </a:p>
        </p:txBody>
      </p:sp>
      <p:sp>
        <p:nvSpPr>
          <p:cNvPr id="49" name="TextBox 48"/>
          <p:cNvSpPr txBox="1"/>
          <p:nvPr/>
        </p:nvSpPr>
        <p:spPr>
          <a:xfrm>
            <a:off x="6399272" y="568092"/>
            <a:ext cx="134436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3600" b="1" dirty="0">
                <a:solidFill>
                  <a:prstClr val="black"/>
                </a:solidFill>
              </a:rPr>
              <a:t>طیف هاشمی</a:t>
            </a:r>
          </a:p>
        </p:txBody>
      </p:sp>
      <p:cxnSp>
        <p:nvCxnSpPr>
          <p:cNvPr id="69" name="Straight Arrow Connector 68"/>
          <p:cNvCxnSpPr>
            <a:stCxn id="56" idx="1"/>
            <a:endCxn id="49" idx="3"/>
          </p:cNvCxnSpPr>
          <p:nvPr/>
        </p:nvCxnSpPr>
        <p:spPr>
          <a:xfrm flipH="1" flipV="1">
            <a:off x="7743634" y="1168257"/>
            <a:ext cx="1516276" cy="202559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a:stCxn id="56" idx="1"/>
            <a:endCxn id="20" idx="3"/>
          </p:cNvCxnSpPr>
          <p:nvPr/>
        </p:nvCxnSpPr>
        <p:spPr>
          <a:xfrm flipH="1">
            <a:off x="7734073" y="3193855"/>
            <a:ext cx="1525837" cy="18473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3" name="Rectangle 82"/>
          <p:cNvSpPr/>
          <p:nvPr/>
        </p:nvSpPr>
        <p:spPr>
          <a:xfrm>
            <a:off x="50290" y="1761874"/>
            <a:ext cx="5400001"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r>
              <a:rPr lang="fa-IR" sz="3200" dirty="0" smtClean="0">
                <a:ln w="0"/>
                <a:solidFill>
                  <a:schemeClr val="tx1"/>
                </a:solidFill>
                <a:effectLst>
                  <a:outerShdw blurRad="38100" dist="19050" dir="2700000" algn="tl" rotWithShape="0">
                    <a:schemeClr val="dk1">
                      <a:alpha val="40000"/>
                    </a:schemeClr>
                  </a:outerShdw>
                </a:effectLst>
              </a:rPr>
              <a:t>2-کارگزاران</a:t>
            </a:r>
            <a:r>
              <a:rPr lang="fa-IR" sz="4000" dirty="0" smtClean="0">
                <a:ln w="0"/>
                <a:solidFill>
                  <a:schemeClr val="tx1"/>
                </a:solidFill>
                <a:effectLst>
                  <a:outerShdw blurRad="38100" dist="19050" dir="2700000" algn="tl" rotWithShape="0">
                    <a:schemeClr val="dk1">
                      <a:alpha val="40000"/>
                    </a:schemeClr>
                  </a:outerShdw>
                </a:effectLst>
              </a:rPr>
              <a:t> </a:t>
            </a:r>
            <a:r>
              <a:rPr lang="fa-IR" dirty="0" smtClean="0">
                <a:ln w="0"/>
                <a:solidFill>
                  <a:schemeClr val="tx1"/>
                </a:solidFill>
                <a:effectLst>
                  <a:outerShdw blurRad="38100" dist="19050" dir="2700000" algn="tl" rotWithShape="0">
                    <a:schemeClr val="dk1">
                      <a:alpha val="40000"/>
                    </a:schemeClr>
                  </a:outerShdw>
                </a:effectLst>
              </a:rPr>
              <a:t>( اصفهان: کرباسچی / کرمان: مرعشی)</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86" name="TextBox 85"/>
          <p:cNvSpPr txBox="1"/>
          <p:nvPr/>
        </p:nvSpPr>
        <p:spPr>
          <a:xfrm>
            <a:off x="1335503" y="82280"/>
            <a:ext cx="425701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400" b="1" dirty="0" smtClean="0">
                <a:solidFill>
                  <a:prstClr val="black"/>
                </a:solidFill>
              </a:rPr>
              <a:t>1- حلقه نیاوران  (روحانی)</a:t>
            </a:r>
            <a:endParaRPr lang="fa-IR" sz="2400" b="1" dirty="0">
              <a:solidFill>
                <a:prstClr val="black"/>
              </a:solidFill>
            </a:endParaRPr>
          </a:p>
        </p:txBody>
      </p:sp>
      <p:cxnSp>
        <p:nvCxnSpPr>
          <p:cNvPr id="87" name="Straight Arrow Connector 86"/>
          <p:cNvCxnSpPr>
            <a:stCxn id="49" idx="1"/>
            <a:endCxn id="86" idx="3"/>
          </p:cNvCxnSpPr>
          <p:nvPr/>
        </p:nvCxnSpPr>
        <p:spPr>
          <a:xfrm flipH="1" flipV="1">
            <a:off x="5592514" y="313113"/>
            <a:ext cx="806758" cy="855144"/>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cxnSp>
        <p:nvCxnSpPr>
          <p:cNvPr id="88" name="Straight Arrow Connector 87"/>
          <p:cNvCxnSpPr>
            <a:stCxn id="49" idx="1"/>
            <a:endCxn id="83" idx="3"/>
          </p:cNvCxnSpPr>
          <p:nvPr/>
        </p:nvCxnSpPr>
        <p:spPr>
          <a:xfrm flipH="1">
            <a:off x="5450291" y="1168257"/>
            <a:ext cx="948981" cy="947560"/>
          </a:xfrm>
          <a:prstGeom prst="straightConnector1">
            <a:avLst/>
          </a:prstGeom>
          <a:ln>
            <a:solidFill>
              <a:srgbClr val="00B050"/>
            </a:solidFill>
            <a:tailEnd type="arrow"/>
          </a:ln>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4201171" y="6051906"/>
            <a:ext cx="2908168" cy="461665"/>
          </a:xfrm>
          <a:prstGeom prst="rect">
            <a:avLst/>
          </a:prstGeom>
        </p:spPr>
        <p:txBody>
          <a:bodyPr wrap="none">
            <a:spAutoFit/>
          </a:bodyPr>
          <a:lstStyle/>
          <a:p>
            <a:r>
              <a:rPr lang="fa-IR" sz="2400" b="1" dirty="0">
                <a:solidFill>
                  <a:prstClr val="black"/>
                </a:solidFill>
              </a:rPr>
              <a:t>شوراي هماهنگي اصلاحات</a:t>
            </a:r>
          </a:p>
        </p:txBody>
      </p:sp>
      <p:sp>
        <p:nvSpPr>
          <p:cNvPr id="17" name="Rectangle 16"/>
          <p:cNvSpPr/>
          <p:nvPr/>
        </p:nvSpPr>
        <p:spPr>
          <a:xfrm>
            <a:off x="7853985" y="6051906"/>
            <a:ext cx="4095993" cy="461665"/>
          </a:xfrm>
          <a:prstGeom prst="rect">
            <a:avLst/>
          </a:prstGeom>
        </p:spPr>
        <p:txBody>
          <a:bodyPr wrap="none">
            <a:spAutoFit/>
          </a:bodyPr>
          <a:lstStyle/>
          <a:p>
            <a:r>
              <a:rPr lang="fa-IR" sz="2400" b="1" dirty="0">
                <a:solidFill>
                  <a:prstClr val="black"/>
                </a:solidFill>
              </a:rPr>
              <a:t>شوراي مشورتي رييس دولت اصلاحات</a:t>
            </a:r>
          </a:p>
        </p:txBody>
      </p:sp>
      <p:sp>
        <p:nvSpPr>
          <p:cNvPr id="18" name="TextBox 17"/>
          <p:cNvSpPr txBox="1"/>
          <p:nvPr/>
        </p:nvSpPr>
        <p:spPr>
          <a:xfrm>
            <a:off x="7160653" y="5897358"/>
            <a:ext cx="531465" cy="646331"/>
          </a:xfrm>
          <a:prstGeom prst="rect">
            <a:avLst/>
          </a:prstGeom>
          <a:noFill/>
        </p:spPr>
        <p:txBody>
          <a:bodyPr wrap="square" rtlCol="1">
            <a:spAutoFit/>
          </a:bodyPr>
          <a:lstStyle/>
          <a:p>
            <a:r>
              <a:rPr lang="fa-IR" sz="3600" dirty="0">
                <a:solidFill>
                  <a:prstClr val="black"/>
                </a:solidFill>
              </a:rPr>
              <a:t>و</a:t>
            </a:r>
          </a:p>
        </p:txBody>
      </p:sp>
      <p:sp>
        <p:nvSpPr>
          <p:cNvPr id="2" name="Rectangle 1"/>
          <p:cNvSpPr>
            <a:spLocks noChangeArrowheads="1"/>
          </p:cNvSpPr>
          <p:nvPr/>
        </p:nvSpPr>
        <p:spPr bwMode="auto">
          <a:xfrm>
            <a:off x="1299411" y="3717558"/>
            <a:ext cx="290176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اتحاد ملت ایران اسلامی</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اراده ملت ایران</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اسلامی کا</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ر </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اعتماد مل</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ی </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مردم سالاری</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حزب ندای ایرانیان</a:t>
            </a:r>
            <a:endPar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fa-IR" altLang="fa-IR" dirty="0" smtClean="0">
                <a:cs typeface="B Zar" panose="00000400000000000000" pitchFamily="2" charset="-78"/>
              </a:rPr>
              <a:t>   حزب </a:t>
            </a:r>
            <a:r>
              <a:rPr lang="fa-IR" altLang="fa-IR" dirty="0">
                <a:cs typeface="B Zar" panose="00000400000000000000" pitchFamily="2" charset="-78"/>
              </a:rPr>
              <a:t>همبستگی</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Char char="•"/>
              <a:tabLst/>
            </a:pPr>
            <a:r>
              <a:rPr kumimoji="0" lang="fa-IR" altLang="fa-IR" sz="1800" b="0" i="0" strike="noStrike" cap="none" normalizeH="0" baseline="0" dirty="0" smtClean="0">
                <a:ln>
                  <a:noFill/>
                </a:ln>
                <a:solidFill>
                  <a:schemeClr val="tx1"/>
                </a:solidFill>
                <a:effectLst/>
                <a:latin typeface="Arial" panose="020B0604020202020204" pitchFamily="34" charset="0"/>
              </a:rPr>
              <a:t>   </a:t>
            </a:r>
            <a:r>
              <a:rPr kumimoji="0" lang="ar-SA"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مجمع روحانیون مبارز</a:t>
            </a:r>
            <a:endPar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buFontTx/>
              <a:buChar char="•"/>
            </a:pPr>
            <a:r>
              <a:rPr lang="fa-IR" altLang="fa-IR" dirty="0" smtClean="0">
                <a:cs typeface="B Zar" panose="00000400000000000000" pitchFamily="2" charset="-78"/>
              </a:rPr>
              <a:t>    بنیاد </a:t>
            </a:r>
            <a:r>
              <a:rPr lang="fa-IR" altLang="fa-IR" dirty="0">
                <a:cs typeface="B Zar" panose="00000400000000000000" pitchFamily="2" charset="-78"/>
              </a:rPr>
              <a:t>باران</a:t>
            </a:r>
            <a:r>
              <a:rPr kumimoji="0" lang="fa-IR" altLang="fa-IR" sz="1800" b="0" i="0"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lvl="0" eaLnBrk="0" fontAlgn="base" hangingPunct="0">
              <a:spcBef>
                <a:spcPct val="0"/>
              </a:spcBef>
              <a:spcAft>
                <a:spcPct val="0"/>
              </a:spcAft>
              <a:buFontTx/>
              <a:buChar char="•"/>
            </a:pPr>
            <a:r>
              <a:rPr lang="fa-IR" altLang="fa-IR" dirty="0" smtClean="0">
                <a:cs typeface="B Zar" panose="00000400000000000000" pitchFamily="2" charset="-78"/>
              </a:rPr>
              <a:t>    بنیاد </a:t>
            </a:r>
            <a:r>
              <a:rPr lang="fa-IR" altLang="fa-IR" dirty="0">
                <a:cs typeface="B Zar" panose="00000400000000000000" pitchFamily="2" charset="-78"/>
              </a:rPr>
              <a:t>امید ایرانیان</a:t>
            </a:r>
            <a:endParaRPr kumimoji="0" lang="fa-IR" altLang="fa-IR" sz="1800" b="0" i="0" strike="noStrike" cap="none" normalizeH="0" baseline="0" dirty="0" smtClean="0">
              <a:ln>
                <a:noFill/>
              </a:ln>
              <a:solidFill>
                <a:schemeClr val="tx1"/>
              </a:solidFill>
              <a:effectLst/>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fa-IR" altLang="fa-IR" dirty="0" smtClean="0">
                <a:cs typeface="B Zar" panose="00000400000000000000" pitchFamily="2" charset="-78"/>
              </a:rPr>
              <a:t>جبهه </a:t>
            </a:r>
            <a:r>
              <a:rPr lang="fa-IR" altLang="fa-IR" dirty="0">
                <a:cs typeface="B Zar" panose="00000400000000000000" pitchFamily="2" charset="-78"/>
              </a:rPr>
              <a:t>مردمی اصلاحات</a:t>
            </a:r>
            <a:endParaRPr kumimoji="0" lang="fa-IR" altLang="fa-IR" sz="1800" b="0" i="0"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192512" y="906730"/>
            <a:ext cx="5871410" cy="369332"/>
          </a:xfrm>
          <a:prstGeom prst="rect">
            <a:avLst/>
          </a:prstGeom>
        </p:spPr>
        <p:txBody>
          <a:bodyPr wrap="square">
            <a:spAutoFit/>
          </a:bodyPr>
          <a:lstStyle/>
          <a:p>
            <a:r>
              <a:rPr lang="fa-IR" altLang="fa-IR" dirty="0">
                <a:cs typeface="B Zar" panose="00000400000000000000" pitchFamily="2" charset="-78"/>
              </a:rPr>
              <a:t>حزب کارگزاران سازندگی، حزب اعتدال و توسعه، حزب اسلامی </a:t>
            </a:r>
            <a:r>
              <a:rPr lang="fa-IR" altLang="fa-IR" dirty="0" smtClean="0">
                <a:cs typeface="B Zar" panose="00000400000000000000" pitchFamily="2" charset="-78"/>
              </a:rPr>
              <a:t>کار و </a:t>
            </a:r>
            <a:r>
              <a:rPr lang="fa-IR" altLang="fa-IR" dirty="0">
                <a:cs typeface="B Zar" panose="00000400000000000000" pitchFamily="2" charset="-78"/>
              </a:rPr>
              <a:t>خانه </a:t>
            </a:r>
            <a:r>
              <a:rPr lang="fa-IR" altLang="fa-IR" dirty="0" smtClean="0">
                <a:cs typeface="B Zar" panose="00000400000000000000" pitchFamily="2" charset="-78"/>
              </a:rPr>
              <a:t>کارگر</a:t>
            </a:r>
            <a:endParaRPr lang="fa-IR" dirty="0"/>
          </a:p>
        </p:txBody>
      </p:sp>
      <p:sp>
        <p:nvSpPr>
          <p:cNvPr id="19" name="Rectangle 18"/>
          <p:cNvSpPr/>
          <p:nvPr/>
        </p:nvSpPr>
        <p:spPr>
          <a:xfrm>
            <a:off x="4952485" y="4005718"/>
            <a:ext cx="2709396" cy="523220"/>
          </a:xfrm>
          <a:prstGeom prst="rect">
            <a:avLst/>
          </a:prstGeom>
        </p:spPr>
        <p:txBody>
          <a:bodyPr wrap="none">
            <a:spAutoFit/>
          </a:bodyPr>
          <a:lstStyle/>
          <a:p>
            <a:r>
              <a:rPr lang="fa-IR" sz="2800" b="1" dirty="0">
                <a:cs typeface="B Nazanin" pitchFamily="2" charset="-78"/>
              </a:rPr>
              <a:t>1- موسوی خوینی ها</a:t>
            </a:r>
          </a:p>
        </p:txBody>
      </p:sp>
      <p:sp>
        <p:nvSpPr>
          <p:cNvPr id="20" name="Rectangle 19"/>
          <p:cNvSpPr/>
          <p:nvPr/>
        </p:nvSpPr>
        <p:spPr>
          <a:xfrm>
            <a:off x="5675496" y="4779617"/>
            <a:ext cx="2058577" cy="523220"/>
          </a:xfrm>
          <a:prstGeom prst="rect">
            <a:avLst/>
          </a:prstGeom>
        </p:spPr>
        <p:txBody>
          <a:bodyPr wrap="none">
            <a:spAutoFit/>
          </a:bodyPr>
          <a:lstStyle/>
          <a:p>
            <a:r>
              <a:rPr lang="fa-IR" sz="2800" b="1" dirty="0">
                <a:cs typeface="B Nazanin" pitchFamily="2" charset="-78"/>
              </a:rPr>
              <a:t>2-عبدالله نوری</a:t>
            </a:r>
          </a:p>
        </p:txBody>
      </p:sp>
      <p:sp>
        <p:nvSpPr>
          <p:cNvPr id="21" name="Rectangle 20"/>
          <p:cNvSpPr/>
          <p:nvPr/>
        </p:nvSpPr>
        <p:spPr>
          <a:xfrm>
            <a:off x="4905998" y="5374138"/>
            <a:ext cx="2837636" cy="523220"/>
          </a:xfrm>
          <a:prstGeom prst="rect">
            <a:avLst/>
          </a:prstGeom>
        </p:spPr>
        <p:txBody>
          <a:bodyPr wrap="none">
            <a:spAutoFit/>
          </a:bodyPr>
          <a:lstStyle/>
          <a:p>
            <a:r>
              <a:rPr lang="fa-IR" sz="2800" b="1" dirty="0">
                <a:cs typeface="B Nazanin" pitchFamily="2" charset="-78"/>
              </a:rPr>
              <a:t>3- سید محمد خاتمی</a:t>
            </a:r>
          </a:p>
        </p:txBody>
      </p:sp>
      <p:pic>
        <p:nvPicPr>
          <p:cNvPr id="22" name="Picture 2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35915654"/>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5818" y="0"/>
            <a:ext cx="238618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2400" b="1" i="1" dirty="0" smtClean="0"/>
              <a:t>جمعیت</a:t>
            </a:r>
            <a:endParaRPr lang="fa-IR" sz="2400" b="1" i="1" dirty="0" smtClean="0"/>
          </a:p>
          <a:p>
            <a:pPr algn="ctr"/>
            <a:r>
              <a:rPr lang="ar-SA" sz="2400" b="1" i="1" dirty="0" smtClean="0"/>
              <a:t> </a:t>
            </a:r>
            <a:r>
              <a:rPr lang="ar-SA" sz="2400" b="1" i="1" dirty="0"/>
              <a:t>ایثار </a:t>
            </a:r>
            <a:r>
              <a:rPr lang="ar-SA" sz="2400" b="1" i="1" dirty="0" smtClean="0"/>
              <a:t>گران</a:t>
            </a:r>
            <a:endParaRPr lang="fa-IR" sz="2400" b="1" i="1" dirty="0" smtClean="0"/>
          </a:p>
          <a:p>
            <a:pPr algn="ctr"/>
            <a:r>
              <a:rPr lang="ar-SA" sz="2400" b="1" i="1" dirty="0" smtClean="0"/>
              <a:t> </a:t>
            </a:r>
            <a:r>
              <a:rPr lang="ar-SA" sz="2400" b="1" i="1" dirty="0"/>
              <a:t>انقلاب اسلامی</a:t>
            </a:r>
            <a:endParaRPr lang="en-US" sz="2400" b="1" dirty="0"/>
          </a:p>
        </p:txBody>
      </p:sp>
      <p:sp>
        <p:nvSpPr>
          <p:cNvPr id="3" name="TextBox 2"/>
          <p:cNvSpPr txBox="1"/>
          <p:nvPr/>
        </p:nvSpPr>
        <p:spPr>
          <a:xfrm>
            <a:off x="2033338" y="138499"/>
            <a:ext cx="755799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2400" b="1" dirty="0"/>
              <a:t>تلاش برای ایجاد همگرایی و وحدت میان تشکل های سیاسی درون نظام </a:t>
            </a:r>
            <a:endParaRPr lang="en-US" sz="2400" b="1" dirty="0"/>
          </a:p>
        </p:txBody>
      </p:sp>
      <p:sp>
        <p:nvSpPr>
          <p:cNvPr id="5" name="Rectangle 4"/>
          <p:cNvSpPr/>
          <p:nvPr/>
        </p:nvSpPr>
        <p:spPr>
          <a:xfrm>
            <a:off x="252663" y="1251329"/>
            <a:ext cx="11598441" cy="3170099"/>
          </a:xfrm>
          <a:prstGeom prst="rect">
            <a:avLst/>
          </a:prstGeom>
        </p:spPr>
        <p:txBody>
          <a:bodyPr wrap="square">
            <a:spAutoFit/>
          </a:bodyPr>
          <a:lstStyle/>
          <a:p>
            <a:pPr algn="justLow"/>
            <a:r>
              <a:rPr lang="fa-IR" sz="2000" b="1" dirty="0"/>
              <a:t>با توجه به فضای دوقطبی کشور در دهه 70 جمعی از نیروهای انقلاب و جنگ که نمی خواستند در دسته بندی های رایج چپ و راست قرار گیرند برآن شدند تا جمعیت ایثارگران انقلاب را در سال </a:t>
            </a:r>
            <a:r>
              <a:rPr lang="fa-IR" sz="2000" b="1" dirty="0" smtClean="0"/>
              <a:t>1376 </a:t>
            </a:r>
            <a:r>
              <a:rPr lang="fa-IR" sz="2000" b="1" dirty="0"/>
              <a:t>تشکیل دهند. تلاش برای ایجاد همگرایی و وحدت میان تشکل های سیاسی درون نظام و گفتمان سازی، نظریه پردازی و ارائه تحلیل های نو از جمله ویژگی های جمعیت ایثارگران است. </a:t>
            </a:r>
            <a:r>
              <a:rPr lang="fa-IR" sz="2000" b="1" dirty="0" smtClean="0"/>
              <a:t>تلاش </a:t>
            </a:r>
            <a:r>
              <a:rPr lang="fa-IR" sz="2000" b="1" dirty="0"/>
              <a:t>در جهت گسترش دین اسلام و شکل گیری یک جامعه نمونه اسلامی برپایه اندیشه های اسلامی از جمله مواردی است که در اساسنامه حزب آمده است.</a:t>
            </a:r>
          </a:p>
          <a:p>
            <a:pPr algn="justLow"/>
            <a:r>
              <a:rPr lang="fa-IR" sz="2000" b="1" dirty="0"/>
              <a:t>تلاش برای تلطیف فضای کشور پس از حادثه 18 تیر 78 و ایجاد همگرایی و وحدت میان تشکل های سیاسی مختلف کشور را باید از اعمال ایثارگران دانست. حمایت از ناطق نوری در انتخابات 76، حمایت از توکلی در انتخابات 80 و حمایت از قالیباف در دور اول و احمدی نژاد در دور دوم ریاست جمهوری سال 84 از جمله موضع گیری های این حزب است. اعتقاد و التزام عملی به ولایت فقیه و تلاش برای تشکیل حکومت اسلامی از جمله مهمترین مواضع و دیدگاههای این حزب است</a:t>
            </a:r>
            <a:r>
              <a:rPr lang="fa-IR" sz="2000" b="1" dirty="0" smtClean="0"/>
              <a:t>./ژست جریان سوم داشتند اما در اصل تلاشی برای بازسازی چهره اصولگرایان بود.</a:t>
            </a:r>
            <a:endParaRPr lang="fa-IR" sz="2000" b="1" dirty="0"/>
          </a:p>
        </p:txBody>
      </p:sp>
      <p:sp>
        <p:nvSpPr>
          <p:cNvPr id="6" name="Rectangle 5"/>
          <p:cNvSpPr/>
          <p:nvPr/>
        </p:nvSpPr>
        <p:spPr>
          <a:xfrm>
            <a:off x="348916" y="4751328"/>
            <a:ext cx="11502188"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a-IR" dirty="0"/>
              <a:t>جمعیت ایثارگران انقلاب اسلامی</a:t>
            </a:r>
          </a:p>
          <a:p>
            <a:r>
              <a:rPr lang="fa-IR" dirty="0"/>
              <a:t>دبیرکل 	حسین فدایی</a:t>
            </a:r>
          </a:p>
          <a:p>
            <a:r>
              <a:rPr lang="fa-IR" dirty="0"/>
              <a:t>سخنگو 	لطف‌الله فروزنده</a:t>
            </a:r>
          </a:p>
          <a:p>
            <a:r>
              <a:rPr lang="fa-IR" dirty="0" smtClean="0"/>
              <a:t>بنیانگذاران </a:t>
            </a:r>
            <a:r>
              <a:rPr lang="fa-IR" dirty="0"/>
              <a:t>	حسین فدایی - علی‌اکبر </a:t>
            </a:r>
            <a:r>
              <a:rPr lang="fa-IR" dirty="0" smtClean="0"/>
              <a:t>ابوترابی‌فرد -علی </a:t>
            </a:r>
            <a:r>
              <a:rPr lang="fa-IR" dirty="0"/>
              <a:t>دارابی - مجتبی </a:t>
            </a:r>
            <a:r>
              <a:rPr lang="fa-IR" dirty="0" smtClean="0"/>
              <a:t>شاکری- داوود </a:t>
            </a:r>
            <a:r>
              <a:rPr lang="fa-IR" dirty="0"/>
              <a:t>دانش جعفری - علی </a:t>
            </a:r>
            <a:r>
              <a:rPr lang="fa-IR" dirty="0" smtClean="0"/>
              <a:t>یوسف‌پور-هادی </a:t>
            </a:r>
            <a:r>
              <a:rPr lang="fa-IR" dirty="0"/>
              <a:t>ایمانی - احمدعلی مقیمی</a:t>
            </a:r>
          </a:p>
          <a:p>
            <a:r>
              <a:rPr lang="fa-IR" dirty="0"/>
              <a:t>عبدالحسین روح‌الامینی - اصغر صبوری</a:t>
            </a:r>
          </a:p>
          <a:p>
            <a:r>
              <a:rPr lang="fa-IR" dirty="0"/>
              <a:t>بنیانگذاری 	۲۰ فروردین ۱۳۷۶</a:t>
            </a:r>
          </a:p>
        </p:txBody>
      </p:sp>
    </p:spTree>
    <p:extLst>
      <p:ext uri="{BB962C8B-B14F-4D97-AF65-F5344CB8AC3E}">
        <p14:creationId xmlns:p14="http://schemas.microsoft.com/office/powerpoint/2010/main" val="17070075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41722" cy="37899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1580"/>
            <a:ext cx="2393314" cy="33664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722" y="16876"/>
            <a:ext cx="2321102" cy="347470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5808" y="3493172"/>
            <a:ext cx="2393314" cy="355733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123" y="3470348"/>
            <a:ext cx="2661912" cy="376183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1175" y="4481006"/>
            <a:ext cx="2790825" cy="2362200"/>
          </a:xfrm>
          <a:prstGeom prst="rect">
            <a:avLst/>
          </a:prstGeom>
        </p:spPr>
      </p:pic>
      <p:sp>
        <p:nvSpPr>
          <p:cNvPr id="10" name="Rectangle 9"/>
          <p:cNvSpPr/>
          <p:nvPr/>
        </p:nvSpPr>
        <p:spPr>
          <a:xfrm>
            <a:off x="8210079" y="139914"/>
            <a:ext cx="3946357" cy="369332"/>
          </a:xfrm>
          <a:prstGeom prst="rect">
            <a:avLst/>
          </a:prstGeom>
        </p:spPr>
        <p:txBody>
          <a:bodyPr wrap="square">
            <a:spAutoFit/>
          </a:bodyPr>
          <a:lstStyle/>
          <a:p>
            <a:pPr algn="ctr"/>
            <a:r>
              <a:rPr lang="ar-SA" b="1" i="1" dirty="0" smtClean="0"/>
              <a:t>جمعیت</a:t>
            </a:r>
            <a:r>
              <a:rPr lang="fa-IR" b="1" i="1" dirty="0" smtClean="0"/>
              <a:t> </a:t>
            </a:r>
            <a:r>
              <a:rPr lang="ar-SA" b="1" i="1" dirty="0" smtClean="0"/>
              <a:t> </a:t>
            </a:r>
            <a:r>
              <a:rPr lang="ar-SA" b="1" i="1" dirty="0"/>
              <a:t>ایثار </a:t>
            </a:r>
            <a:r>
              <a:rPr lang="ar-SA" b="1" i="1" dirty="0" smtClean="0"/>
              <a:t>گران</a:t>
            </a:r>
            <a:r>
              <a:rPr lang="fa-IR" b="1" i="1" dirty="0" smtClean="0"/>
              <a:t> </a:t>
            </a:r>
            <a:r>
              <a:rPr lang="ar-SA" b="1" i="1" dirty="0" smtClean="0"/>
              <a:t> </a:t>
            </a:r>
            <a:r>
              <a:rPr lang="ar-SA" b="1" i="1" dirty="0"/>
              <a:t>انقلاب اسلامی</a:t>
            </a:r>
            <a:endParaRPr lang="en-US" b="1"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15400" y="3456383"/>
            <a:ext cx="2330324" cy="359412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1035" y="1492376"/>
            <a:ext cx="2440542" cy="2988630"/>
          </a:xfrm>
          <a:prstGeom prst="rect">
            <a:avLst/>
          </a:prstGeom>
        </p:spPr>
      </p:pic>
    </p:spTree>
    <p:extLst>
      <p:ext uri="{BB962C8B-B14F-4D97-AF65-F5344CB8AC3E}">
        <p14:creationId xmlns:p14="http://schemas.microsoft.com/office/powerpoint/2010/main" val="3644255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4897" y="0"/>
            <a:ext cx="188710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2400" b="1" dirty="0"/>
              <a:t>ائتلاف </a:t>
            </a:r>
            <a:endParaRPr lang="fa-IR" sz="2400" b="1" dirty="0" smtClean="0"/>
          </a:p>
          <a:p>
            <a:pPr algn="ctr"/>
            <a:r>
              <a:rPr lang="ar-SA" sz="2400" b="1" dirty="0" smtClean="0"/>
              <a:t>آبادگران </a:t>
            </a:r>
            <a:endParaRPr lang="fa-IR" sz="2400" b="1" dirty="0" smtClean="0"/>
          </a:p>
          <a:p>
            <a:pPr algn="ctr"/>
            <a:r>
              <a:rPr lang="ar-SA" sz="2400" b="1" dirty="0" smtClean="0"/>
              <a:t>ایران </a:t>
            </a:r>
            <a:r>
              <a:rPr lang="ar-SA" sz="2400" b="1" dirty="0"/>
              <a:t>اسلامی</a:t>
            </a:r>
            <a:endParaRPr lang="en-US" sz="2400" b="1" dirty="0"/>
          </a:p>
        </p:txBody>
      </p:sp>
      <p:sp>
        <p:nvSpPr>
          <p:cNvPr id="3" name="TextBox 2"/>
          <p:cNvSpPr txBox="1"/>
          <p:nvPr/>
        </p:nvSpPr>
        <p:spPr>
          <a:xfrm>
            <a:off x="264694" y="0"/>
            <a:ext cx="994395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SA" sz="2400" b="1" dirty="0"/>
              <a:t>استفاده از نیروهای نخبه که غالبا وابستگی وتعصب جناحی </a:t>
            </a:r>
            <a:r>
              <a:rPr lang="ar-SA" sz="2400" b="1" dirty="0" smtClean="0"/>
              <a:t>نداشتند</a:t>
            </a:r>
            <a:r>
              <a:rPr lang="en-US" sz="2400" b="1" dirty="0" smtClean="0"/>
              <a:t>/</a:t>
            </a:r>
            <a:r>
              <a:rPr lang="ar-SA" sz="2400" b="1" dirty="0" smtClean="0"/>
              <a:t>گفتمان </a:t>
            </a:r>
            <a:r>
              <a:rPr lang="ar-SA" sz="2400" b="1" dirty="0"/>
              <a:t>و شعار های جذاب و نکوهش رفتارهای باندی و جناحی </a:t>
            </a:r>
            <a:endParaRPr lang="en-US" sz="2400" b="1" dirty="0"/>
          </a:p>
        </p:txBody>
      </p:sp>
      <p:sp>
        <p:nvSpPr>
          <p:cNvPr id="5" name="Rectangle 4"/>
          <p:cNvSpPr/>
          <p:nvPr/>
        </p:nvSpPr>
        <p:spPr>
          <a:xfrm>
            <a:off x="264694" y="1348407"/>
            <a:ext cx="11742822" cy="5078313"/>
          </a:xfrm>
          <a:prstGeom prst="rect">
            <a:avLst/>
          </a:prstGeom>
        </p:spPr>
        <p:txBody>
          <a:bodyPr wrap="square">
            <a:spAutoFit/>
          </a:bodyPr>
          <a:lstStyle/>
          <a:p>
            <a:pPr algn="justLow"/>
            <a:r>
              <a:rPr lang="fa-IR" sz="3600" b="1" dirty="0"/>
              <a:t>در دومین دوره انتخابات در شورای شهر بود که «ائتلاف آبادگران ایران اسلامی» اعلام موجودیت کرد. استفاده از نیروهای نخبه که غالبا وابستگی وتعصب جناحی نداشتند. استفاده از نیروهای میانه رو چپ و جریان اصلاحات، گفتمان و شعار های جذاب و نکوهش رفتارهای باندی و جناحی استراتژی این جریان بود. این ائتلاف در انتحابات شورای شهر دوم پیروز شد و شهرداری محمود احمدی نژاد ثمره آن بود. پیروزی در انتخابات مجلس هفتم از دیگر نتایج آن بود. در نزدیکی انتخابات ریاست جمهوری این جریان تصمیم به باز تعریف هویت و تبین اندیشه و ماهیت خود برای افکارعمومی </a:t>
            </a:r>
            <a:r>
              <a:rPr lang="fa-IR" sz="3600" b="1" dirty="0" smtClean="0"/>
              <a:t>پرداخت.</a:t>
            </a:r>
            <a:endParaRPr lang="fa-IR" sz="3600" b="1" dirty="0"/>
          </a:p>
        </p:txBody>
      </p:sp>
    </p:spTree>
    <p:extLst>
      <p:ext uri="{BB962C8B-B14F-4D97-AF65-F5344CB8AC3E}">
        <p14:creationId xmlns:p14="http://schemas.microsoft.com/office/powerpoint/2010/main" val="3202906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253" y="1132383"/>
            <a:ext cx="11935326" cy="923330"/>
          </a:xfrm>
          <a:prstGeom prst="rect">
            <a:avLst/>
          </a:prstGeom>
        </p:spPr>
        <p:txBody>
          <a:bodyPr wrap="square">
            <a:spAutoFit/>
          </a:bodyPr>
          <a:lstStyle/>
          <a:p>
            <a:r>
              <a:rPr lang="fa-IR" dirty="0" smtClean="0"/>
              <a:t>رضا روستا آزاد ، </a:t>
            </a:r>
            <a:r>
              <a:rPr lang="fa-IR" dirty="0"/>
              <a:t>مهدی محمدی </a:t>
            </a:r>
            <a:r>
              <a:rPr lang="fa-IR" dirty="0" smtClean="0"/>
              <a:t>، نادر طالب زاده ، یحیی </a:t>
            </a:r>
            <a:r>
              <a:rPr lang="fa-IR" dirty="0"/>
              <a:t>آل‌اسحاق، علیرضا مرندی </a:t>
            </a:r>
            <a:r>
              <a:rPr lang="fa-IR" dirty="0" smtClean="0"/>
              <a:t>، محمدحسین </a:t>
            </a:r>
            <a:r>
              <a:rPr lang="fa-IR" dirty="0"/>
              <a:t>رحیمیان، حمیدرضا حاجی‌بابایی، </a:t>
            </a:r>
            <a:r>
              <a:rPr lang="fa-IR" dirty="0" smtClean="0"/>
              <a:t>مهدی چمران، مرضیه </a:t>
            </a:r>
            <a:r>
              <a:rPr lang="fa-IR" dirty="0"/>
              <a:t>وحید </a:t>
            </a:r>
            <a:r>
              <a:rPr lang="fa-IR" dirty="0" smtClean="0"/>
              <a:t>دستجردی و </a:t>
            </a:r>
            <a:r>
              <a:rPr lang="fa-IR" dirty="0"/>
              <a:t>محمود خسروی‌وفا</a:t>
            </a:r>
          </a:p>
          <a:p>
            <a:r>
              <a:rPr lang="fa-IR" dirty="0"/>
              <a:t> </a:t>
            </a:r>
          </a:p>
        </p:txBody>
      </p:sp>
      <p:pic>
        <p:nvPicPr>
          <p:cNvPr id="1026" name="Picture 2" descr="اعلام موجودیت جبهه مردمی نیروهای انقلاب: «برای تحول» و «علیه فساد» آمده‌ای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5713"/>
            <a:ext cx="9705641" cy="48251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79354" y="260503"/>
            <a:ext cx="5086649" cy="584775"/>
          </a:xfrm>
          <a:prstGeom prst="rect">
            <a:avLst/>
          </a:prstGeom>
        </p:spPr>
        <p:txBody>
          <a:bodyPr wrap="none">
            <a:spAutoFit/>
          </a:bodyPr>
          <a:lstStyle/>
          <a:p>
            <a:r>
              <a:rPr lang="fa-IR" sz="3200" dirty="0"/>
              <a:t>جبهه مردمی نیروهای انقلاب اسلامی</a:t>
            </a:r>
          </a:p>
        </p:txBody>
      </p:sp>
      <p:sp>
        <p:nvSpPr>
          <p:cNvPr id="6" name="TextBox 5"/>
          <p:cNvSpPr txBox="1"/>
          <p:nvPr/>
        </p:nvSpPr>
        <p:spPr>
          <a:xfrm>
            <a:off x="96253" y="368224"/>
            <a:ext cx="2658979" cy="369332"/>
          </a:xfrm>
          <a:prstGeom prst="rect">
            <a:avLst/>
          </a:prstGeom>
          <a:noFill/>
        </p:spPr>
        <p:txBody>
          <a:bodyPr wrap="square" rtlCol="1">
            <a:spAutoFit/>
          </a:bodyPr>
          <a:lstStyle/>
          <a:p>
            <a:r>
              <a:rPr lang="fa-IR" dirty="0" smtClean="0"/>
              <a:t>اعلام موجودیت 5 دی1395</a:t>
            </a:r>
            <a:endParaRPr lang="fa-IR" dirty="0"/>
          </a:p>
        </p:txBody>
      </p:sp>
      <p:sp>
        <p:nvSpPr>
          <p:cNvPr id="8" name="Rectangle 7"/>
          <p:cNvSpPr/>
          <p:nvPr/>
        </p:nvSpPr>
        <p:spPr>
          <a:xfrm>
            <a:off x="9775124" y="2450540"/>
            <a:ext cx="2380780" cy="369332"/>
          </a:xfrm>
          <a:prstGeom prst="rect">
            <a:avLst/>
          </a:prstGeom>
        </p:spPr>
        <p:txBody>
          <a:bodyPr wrap="none">
            <a:spAutoFit/>
          </a:bodyPr>
          <a:lstStyle/>
          <a:p>
            <a:r>
              <a:rPr lang="fa-IR" dirty="0"/>
              <a:t>به‌ریاست </a:t>
            </a:r>
            <a:r>
              <a:rPr lang="fa-IR" dirty="0" smtClean="0"/>
              <a:t>محمدحسین </a:t>
            </a:r>
            <a:r>
              <a:rPr lang="fa-IR" dirty="0"/>
              <a:t>رحیمیان</a:t>
            </a:r>
          </a:p>
        </p:txBody>
      </p:sp>
      <p:sp>
        <p:nvSpPr>
          <p:cNvPr id="7" name="Rectangle 6"/>
          <p:cNvSpPr/>
          <p:nvPr/>
        </p:nvSpPr>
        <p:spPr>
          <a:xfrm>
            <a:off x="10497305" y="3030033"/>
            <a:ext cx="1694695" cy="646331"/>
          </a:xfrm>
          <a:prstGeom prst="rect">
            <a:avLst/>
          </a:prstGeom>
        </p:spPr>
        <p:txBody>
          <a:bodyPr wrap="none">
            <a:spAutoFit/>
          </a:bodyPr>
          <a:lstStyle/>
          <a:p>
            <a:pPr algn="ctr"/>
            <a:r>
              <a:rPr lang="fa-IR" dirty="0" smtClean="0"/>
              <a:t>‌رئیس کمیته اجرائی:</a:t>
            </a:r>
          </a:p>
          <a:p>
            <a:pPr algn="ctr"/>
            <a:r>
              <a:rPr lang="fa-IR" dirty="0" smtClean="0"/>
              <a:t> محمدباقر  ذوالقدر</a:t>
            </a:r>
            <a:endParaRPr lang="fa-IR" dirty="0"/>
          </a:p>
        </p:txBody>
      </p:sp>
      <p:sp>
        <p:nvSpPr>
          <p:cNvPr id="2" name="TextBox 1"/>
          <p:cNvSpPr txBox="1"/>
          <p:nvPr/>
        </p:nvSpPr>
        <p:spPr>
          <a:xfrm>
            <a:off x="9775124" y="4427621"/>
            <a:ext cx="2256455" cy="1015663"/>
          </a:xfrm>
          <a:prstGeom prst="rect">
            <a:avLst/>
          </a:prstGeom>
          <a:noFill/>
        </p:spPr>
        <p:txBody>
          <a:bodyPr wrap="square" rtlCol="1">
            <a:spAutoFit/>
          </a:bodyPr>
          <a:lstStyle/>
          <a:p>
            <a:r>
              <a:rPr lang="fa-IR" sz="2000" dirty="0" smtClean="0"/>
              <a:t>حاجی بابایی به دلیل قصد کاندیداتوری از این جمع استعفا داد</a:t>
            </a:r>
            <a:endParaRPr lang="fa-IR" sz="2000" dirty="0"/>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3191534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42885" y="392850"/>
            <a:ext cx="3087704" cy="369332"/>
          </a:xfrm>
          <a:prstGeom prst="rect">
            <a:avLst/>
          </a:prstGeom>
        </p:spPr>
        <p:txBody>
          <a:bodyPr wrap="none">
            <a:spAutoFit/>
          </a:bodyPr>
          <a:lstStyle/>
          <a:p>
            <a:r>
              <a:rPr lang="fa-IR" b="1" dirty="0"/>
              <a:t>جمعیت پیشرفت و عدالت ایران اسلامی</a:t>
            </a:r>
          </a:p>
        </p:txBody>
      </p:sp>
      <p:sp>
        <p:nvSpPr>
          <p:cNvPr id="5" name="Rectangle 4"/>
          <p:cNvSpPr/>
          <p:nvPr/>
        </p:nvSpPr>
        <p:spPr>
          <a:xfrm>
            <a:off x="9242407" y="797731"/>
            <a:ext cx="1888659" cy="369332"/>
          </a:xfrm>
          <a:prstGeom prst="rect">
            <a:avLst/>
          </a:prstGeom>
        </p:spPr>
        <p:txBody>
          <a:bodyPr wrap="none">
            <a:spAutoFit/>
          </a:bodyPr>
          <a:lstStyle/>
          <a:p>
            <a:r>
              <a:rPr lang="fa-IR" dirty="0"/>
              <a:t>محسن </a:t>
            </a:r>
            <a:r>
              <a:rPr lang="fa-IR" dirty="0" smtClean="0"/>
              <a:t>پیرهادی دبیرکل</a:t>
            </a:r>
            <a:endParaRPr lang="fa-IR" dirty="0"/>
          </a:p>
        </p:txBody>
      </p:sp>
      <p:sp>
        <p:nvSpPr>
          <p:cNvPr id="7" name="Rectangle 6"/>
          <p:cNvSpPr/>
          <p:nvPr/>
        </p:nvSpPr>
        <p:spPr>
          <a:xfrm>
            <a:off x="938463" y="1571944"/>
            <a:ext cx="10792126" cy="646331"/>
          </a:xfrm>
          <a:prstGeom prst="rect">
            <a:avLst/>
          </a:prstGeom>
        </p:spPr>
        <p:txBody>
          <a:bodyPr wrap="square">
            <a:spAutoFit/>
          </a:bodyPr>
          <a:lstStyle/>
          <a:p>
            <a:pPr algn="justLow"/>
            <a:r>
              <a:rPr lang="fa-IR" dirty="0"/>
              <a:t>بر این اعتقادند که چهره اصولگرایان و عملکرد آنان برای جمعیت جوان و دانشگاهی دیگر دارای جاذبه لازم نیست و در سال‌های اخیر به علت عدم وحدت رویه و انسجام لازم در اجرای طرح‌های اقتصادی، معیشتی و سیاسی کم‌توفیق بوده‌اند.</a:t>
            </a:r>
          </a:p>
        </p:txBody>
      </p:sp>
      <p:sp>
        <p:nvSpPr>
          <p:cNvPr id="8" name="Rectangle 7"/>
          <p:cNvSpPr/>
          <p:nvPr/>
        </p:nvSpPr>
        <p:spPr>
          <a:xfrm>
            <a:off x="938463" y="2438490"/>
            <a:ext cx="10752422" cy="1754326"/>
          </a:xfrm>
          <a:prstGeom prst="rect">
            <a:avLst/>
          </a:prstGeom>
        </p:spPr>
        <p:txBody>
          <a:bodyPr wrap="square">
            <a:spAutoFit/>
          </a:bodyPr>
          <a:lstStyle/>
          <a:p>
            <a:pPr algn="justLow"/>
            <a:r>
              <a:rPr lang="fa-IR" dirty="0"/>
              <a:t>نواصولگرایی معتقد است جریان اصولگرایی باید در همه سطوح گفتمانی، رویکردی، ساختاری و عملکردی خود را تغییر دهد. نکته مهمی که نواصولگرایی بر آن تأکید دارد این است که فرد یا گروهی نمی‌تواند نسخه تغییر را برای جریان اصولگرایی بنویسد الا اینکه جریان اصولگرایی و نیروهای ارزشی خود به باور تغییر برسند و ابعاد تغییرات را روشن و شفاف تعریف کنند. بی‌شک در یک تفاهم بین‌اذهانی قادر به ایجاد تغییرات اساسی خواهند بود. مبنای اصلی نواصولگرایی ایجاد تغییرات اساسی است و به دنبال تبیین این موضوع است که باید بنایی نو بر مبنای اصولگرایی که همان مبانی مکتب امام(ره) است، گذاشته شود.</a:t>
            </a:r>
          </a:p>
          <a:p>
            <a:pPr algn="justLow"/>
            <a:r>
              <a:rPr lang="fa-IR" dirty="0"/>
              <a:t>سه پیش‌شرط لازم در راستای تغییرات کارآمد منوط به توجه به سه محور مردم‌باوری، اسلام ناب و سوم نوگرایی است. </a:t>
            </a: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27736524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5983" y="0"/>
            <a:ext cx="228601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fa-IR" sz="2400" b="1" dirty="0" smtClean="0"/>
              <a:t>جریان انحرافی</a:t>
            </a:r>
            <a:endParaRPr lang="en-US" sz="2400" b="1" dirty="0"/>
          </a:p>
        </p:txBody>
      </p:sp>
      <p:sp>
        <p:nvSpPr>
          <p:cNvPr id="3" name="TextBox 2"/>
          <p:cNvSpPr txBox="1"/>
          <p:nvPr/>
        </p:nvSpPr>
        <p:spPr>
          <a:xfrm>
            <a:off x="4635789" y="46329"/>
            <a:ext cx="4390718"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rtl="1"/>
            <a:r>
              <a:rPr lang="fa-IR" sz="2000" b="1" dirty="0" smtClean="0"/>
              <a:t>نفی کامل دو جریان اصولگرا و اصلاح طلب</a:t>
            </a:r>
            <a:endParaRPr lang="en-US" sz="2000" b="1" dirty="0"/>
          </a:p>
        </p:txBody>
      </p:sp>
      <p:sp>
        <p:nvSpPr>
          <p:cNvPr id="4" name="Rectangle 3"/>
          <p:cNvSpPr/>
          <p:nvPr/>
        </p:nvSpPr>
        <p:spPr>
          <a:xfrm>
            <a:off x="10040731" y="1312244"/>
            <a:ext cx="2077812" cy="83099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2400" b="1" cap="none" spc="50" dirty="0" smtClean="0">
                <a:ln w="11430"/>
                <a:solidFill>
                  <a:schemeClr val="tx1"/>
                </a:solidFill>
                <a:effectLst>
                  <a:outerShdw blurRad="76200" dist="50800" dir="5400000" algn="tl" rotWithShape="0">
                    <a:srgbClr val="000000">
                      <a:alpha val="65000"/>
                    </a:srgbClr>
                  </a:outerShdw>
                </a:effectLst>
              </a:rPr>
              <a:t>ايجاد زمينه براي </a:t>
            </a:r>
          </a:p>
          <a:p>
            <a:pPr algn="ctr"/>
            <a:r>
              <a:rPr lang="fa-IR" sz="2400" b="1" cap="none" spc="50" dirty="0" smtClean="0">
                <a:ln w="11430"/>
                <a:solidFill>
                  <a:schemeClr val="tx1"/>
                </a:solidFill>
                <a:effectLst>
                  <a:outerShdw blurRad="76200" dist="50800" dir="5400000" algn="tl" rotWithShape="0">
                    <a:srgbClr val="000000">
                      <a:alpha val="65000"/>
                    </a:srgbClr>
                  </a:outerShdw>
                </a:effectLst>
              </a:rPr>
              <a:t>چالش هاي داخلي</a:t>
            </a:r>
            <a:endParaRPr lang="en-US" sz="2400" b="1" cap="none" spc="50" dirty="0">
              <a:ln w="11430"/>
              <a:solidFill>
                <a:schemeClr val="tx1"/>
              </a:solidFill>
              <a:effectLst>
                <a:outerShdw blurRad="76200" dist="50800" dir="5400000" algn="tl" rotWithShape="0">
                  <a:srgbClr val="000000">
                    <a:alpha val="65000"/>
                  </a:srgbClr>
                </a:outerShdw>
              </a:effectLst>
            </a:endParaRPr>
          </a:p>
        </p:txBody>
      </p:sp>
      <p:sp>
        <p:nvSpPr>
          <p:cNvPr id="5" name="TextBox 4"/>
          <p:cNvSpPr txBox="1"/>
          <p:nvPr/>
        </p:nvSpPr>
        <p:spPr>
          <a:xfrm>
            <a:off x="4635789" y="1383235"/>
            <a:ext cx="497187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fa-IR" b="1" dirty="0" smtClean="0">
                <a:solidFill>
                  <a:srgbClr val="FF0000"/>
                </a:solidFill>
              </a:rPr>
              <a:t>برهم خوردن روند تعامل روساي قوا، نخبگان و خواص با دولت</a:t>
            </a:r>
            <a:endParaRPr lang="fa-IR" b="1" dirty="0">
              <a:solidFill>
                <a:srgbClr val="FF0000"/>
              </a:solidFill>
            </a:endParaRPr>
          </a:p>
        </p:txBody>
      </p:sp>
      <p:sp>
        <p:nvSpPr>
          <p:cNvPr id="6" name="TextBox 5"/>
          <p:cNvSpPr txBox="1"/>
          <p:nvPr/>
        </p:nvSpPr>
        <p:spPr>
          <a:xfrm>
            <a:off x="6831148" y="1947521"/>
            <a:ext cx="276877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fa-IR" b="1" dirty="0" smtClean="0">
                <a:solidFill>
                  <a:srgbClr val="FF0000"/>
                </a:solidFill>
              </a:rPr>
              <a:t>ايجاد شكاف در بين اصولگرايان</a:t>
            </a:r>
            <a:endParaRPr lang="fa-IR" b="1" dirty="0">
              <a:solidFill>
                <a:srgbClr val="FF0000"/>
              </a:solidFill>
            </a:endParaRPr>
          </a:p>
        </p:txBody>
      </p:sp>
      <p:sp>
        <p:nvSpPr>
          <p:cNvPr id="7" name="TextBox 6"/>
          <p:cNvSpPr txBox="1"/>
          <p:nvPr/>
        </p:nvSpPr>
        <p:spPr>
          <a:xfrm>
            <a:off x="6594626" y="799146"/>
            <a:ext cx="30227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r" rtl="1"/>
            <a:r>
              <a:rPr lang="fa-IR" b="1" dirty="0" smtClean="0">
                <a:solidFill>
                  <a:srgbClr val="FF0000"/>
                </a:solidFill>
              </a:rPr>
              <a:t>ايجاد فاصله  رئيس جمهور با رهبري</a:t>
            </a:r>
            <a:endParaRPr lang="fa-IR" b="1" dirty="0">
              <a:solidFill>
                <a:srgbClr val="FF0000"/>
              </a:solidFill>
            </a:endParaRPr>
          </a:p>
        </p:txBody>
      </p:sp>
      <p:sp>
        <p:nvSpPr>
          <p:cNvPr id="8" name="Right Brace 7"/>
          <p:cNvSpPr/>
          <p:nvPr/>
        </p:nvSpPr>
        <p:spPr>
          <a:xfrm>
            <a:off x="9709484" y="687055"/>
            <a:ext cx="216577" cy="1755356"/>
          </a:xfrm>
          <a:prstGeom prst="rightBrace">
            <a:avLst>
              <a:gd name="adj1" fmla="val 94047"/>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6589"/>
            <a:ext cx="4672839" cy="353072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8737" y="3494570"/>
            <a:ext cx="4884821" cy="3337961"/>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75" y="2590799"/>
            <a:ext cx="3857625" cy="2569772"/>
          </a:xfrm>
          <a:prstGeom prst="rect">
            <a:avLst/>
          </a:prstGeom>
        </p:spPr>
      </p:pic>
      <p:pic>
        <p:nvPicPr>
          <p:cNvPr id="14" name="Picture 1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4457096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8811" y="3029826"/>
            <a:ext cx="3513221" cy="3416320"/>
          </a:xfrm>
          <a:prstGeom prst="rect">
            <a:avLst/>
          </a:prstGeom>
        </p:spPr>
        <p:txBody>
          <a:bodyPr wrap="square">
            <a:spAutoFit/>
          </a:bodyPr>
          <a:lstStyle/>
          <a:p>
            <a:r>
              <a:rPr lang="fa-IR" dirty="0" smtClean="0"/>
              <a:t>1- </a:t>
            </a:r>
            <a:r>
              <a:rPr lang="fa-IR" dirty="0"/>
              <a:t>شهاب‌الدین </a:t>
            </a:r>
            <a:r>
              <a:rPr lang="fa-IR" dirty="0" smtClean="0"/>
              <a:t>صدر(استعفا داد)</a:t>
            </a:r>
            <a:endParaRPr lang="fa-IR" dirty="0"/>
          </a:p>
          <a:p>
            <a:r>
              <a:rPr lang="fa-IR" dirty="0"/>
              <a:t>2- بهروز نعمتی</a:t>
            </a:r>
          </a:p>
          <a:p>
            <a:r>
              <a:rPr lang="fa-IR" dirty="0"/>
              <a:t>3- قباد افشار</a:t>
            </a:r>
          </a:p>
          <a:p>
            <a:r>
              <a:rPr lang="fa-IR" dirty="0"/>
              <a:t>4 -سید مهدی صادق</a:t>
            </a:r>
          </a:p>
          <a:p>
            <a:r>
              <a:rPr lang="fa-IR" dirty="0"/>
              <a:t>5- حسین وطن پور</a:t>
            </a:r>
          </a:p>
          <a:p>
            <a:r>
              <a:rPr lang="fa-IR" dirty="0"/>
              <a:t>6- اسماعیل جلیلی</a:t>
            </a:r>
          </a:p>
          <a:p>
            <a:r>
              <a:rPr lang="fa-IR" dirty="0"/>
              <a:t>7- ایرج عبدی</a:t>
            </a:r>
          </a:p>
          <a:p>
            <a:r>
              <a:rPr lang="fa-IR" dirty="0"/>
              <a:t>8- قاسم‌زاده</a:t>
            </a:r>
          </a:p>
          <a:p>
            <a:r>
              <a:rPr lang="fa-IR" dirty="0"/>
              <a:t>9- علی سیف سپه‌وند</a:t>
            </a:r>
          </a:p>
          <a:p>
            <a:r>
              <a:rPr lang="fa-IR" dirty="0"/>
              <a:t>10- عمران علی محدث</a:t>
            </a:r>
          </a:p>
          <a:p>
            <a:r>
              <a:rPr lang="fa-IR" dirty="0"/>
              <a:t>11- عباسپور</a:t>
            </a:r>
          </a:p>
          <a:p>
            <a:r>
              <a:rPr lang="fa-IR" dirty="0"/>
              <a:t>12- شهلا </a:t>
            </a:r>
            <a:r>
              <a:rPr lang="fa-IR" dirty="0" smtClean="0"/>
              <a:t>میرگلوبیات</a:t>
            </a:r>
            <a:endParaRPr lang="fa-IR" dirty="0"/>
          </a:p>
        </p:txBody>
      </p:sp>
      <p:sp>
        <p:nvSpPr>
          <p:cNvPr id="4" name="Rectangle 3"/>
          <p:cNvSpPr/>
          <p:nvPr/>
        </p:nvSpPr>
        <p:spPr>
          <a:xfrm>
            <a:off x="4168943" y="777314"/>
            <a:ext cx="7519736" cy="1200329"/>
          </a:xfrm>
          <a:prstGeom prst="rect">
            <a:avLst/>
          </a:prstGeom>
        </p:spPr>
        <p:txBody>
          <a:bodyPr wrap="square">
            <a:spAutoFit/>
          </a:bodyPr>
          <a:lstStyle/>
          <a:p>
            <a:r>
              <a:rPr lang="fa-IR" dirty="0"/>
              <a:t>بهروز نعمتی عضو شورای مرکزی "حزب رفاه ملت ایران</a:t>
            </a:r>
            <a:r>
              <a:rPr lang="fa-IR" dirty="0" smtClean="0"/>
              <a:t>"، </a:t>
            </a:r>
            <a:r>
              <a:rPr lang="fa-IR" dirty="0"/>
              <a:t>از انتخاب اعضای شورای مرکزی "حزب رفاه ملت ایران" خبر داد.</a:t>
            </a:r>
          </a:p>
          <a:p>
            <a:r>
              <a:rPr lang="fa-IR" dirty="0" smtClean="0"/>
              <a:t>: </a:t>
            </a:r>
            <a:r>
              <a:rPr lang="fa-IR" dirty="0"/>
              <a:t>21 نفر به عنوان عضو اصلی شورای مرکزی حزب و 4 نفر هم به عنوان عضو علی البدل این حزب انتخاب شدند که اسامی به شرح ذیل است:</a:t>
            </a:r>
          </a:p>
        </p:txBody>
      </p:sp>
      <p:sp>
        <p:nvSpPr>
          <p:cNvPr id="5" name="Rectangle 4"/>
          <p:cNvSpPr/>
          <p:nvPr/>
        </p:nvSpPr>
        <p:spPr>
          <a:xfrm>
            <a:off x="4379495" y="2987582"/>
            <a:ext cx="3549316" cy="3693319"/>
          </a:xfrm>
          <a:prstGeom prst="rect">
            <a:avLst/>
          </a:prstGeom>
        </p:spPr>
        <p:txBody>
          <a:bodyPr wrap="square">
            <a:spAutoFit/>
          </a:bodyPr>
          <a:lstStyle/>
          <a:p>
            <a:r>
              <a:rPr lang="fa-IR" dirty="0"/>
              <a:t>13- سید شریف حسینی</a:t>
            </a:r>
          </a:p>
          <a:p>
            <a:r>
              <a:rPr lang="fa-IR" dirty="0"/>
              <a:t>14 -سید مجید محمد حسینی</a:t>
            </a:r>
          </a:p>
          <a:p>
            <a:r>
              <a:rPr lang="fa-IR" dirty="0"/>
              <a:t>15 - سید علی عالیخانی</a:t>
            </a:r>
          </a:p>
          <a:p>
            <a:r>
              <a:rPr lang="fa-IR" dirty="0"/>
              <a:t>16-یداللهی موحد</a:t>
            </a:r>
          </a:p>
          <a:p>
            <a:r>
              <a:rPr lang="fa-IR" dirty="0"/>
              <a:t>17- فریدون ساعتی</a:t>
            </a:r>
          </a:p>
          <a:p>
            <a:r>
              <a:rPr lang="fa-IR" dirty="0"/>
              <a:t>18 -مهدی مظاهری</a:t>
            </a:r>
          </a:p>
          <a:p>
            <a:r>
              <a:rPr lang="fa-IR" dirty="0"/>
              <a:t>19- حسین گروسی</a:t>
            </a:r>
          </a:p>
          <a:p>
            <a:r>
              <a:rPr lang="fa-IR" dirty="0"/>
              <a:t>20- محمد باقر علیمی</a:t>
            </a:r>
          </a:p>
          <a:p>
            <a:r>
              <a:rPr lang="fa-IR" dirty="0"/>
              <a:t>21- سالار مرادی</a:t>
            </a:r>
          </a:p>
          <a:p>
            <a:r>
              <a:rPr lang="fa-IR" dirty="0"/>
              <a:t>22- فاطمه شمس الحرام</a:t>
            </a:r>
          </a:p>
          <a:p>
            <a:r>
              <a:rPr lang="fa-IR" dirty="0"/>
              <a:t>23- علیرضا فعلی</a:t>
            </a:r>
          </a:p>
          <a:p>
            <a:r>
              <a:rPr lang="fa-IR" dirty="0"/>
              <a:t>24- سید هادی حسینی</a:t>
            </a:r>
          </a:p>
          <a:p>
            <a:r>
              <a:rPr lang="fa-IR" dirty="0"/>
              <a:t>25- سید حسین دهدشتی</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784" y="185092"/>
            <a:ext cx="2207999" cy="3037305"/>
          </a:xfrm>
          <a:prstGeom prst="rect">
            <a:avLst/>
          </a:prstGeom>
        </p:spPr>
      </p:pic>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562715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414" y="546107"/>
            <a:ext cx="9065303" cy="923330"/>
          </a:xfrm>
          <a:prstGeom prst="rect">
            <a:avLst/>
          </a:prstGeom>
          <a:noFill/>
        </p:spPr>
        <p:txBody>
          <a:bodyPr wrap="none" lIns="91440" tIns="45720" rIns="91440" bIns="45720">
            <a:spAutoFit/>
          </a:bodyPr>
          <a:lstStyle/>
          <a:p>
            <a:pPr algn="ctr"/>
            <a:r>
              <a:rPr lang="fa-IR" sz="5400" b="0" cap="none" spc="0" dirty="0" smtClean="0">
                <a:ln w="0"/>
                <a:solidFill>
                  <a:schemeClr val="tx1"/>
                </a:solidFill>
                <a:effectLst>
                  <a:outerShdw blurRad="38100" dist="19050" dir="2700000" algn="tl" rotWithShape="0">
                    <a:schemeClr val="dk1">
                      <a:alpha val="40000"/>
                    </a:schemeClr>
                  </a:outerShdw>
                </a:effectLst>
              </a:rPr>
              <a:t>میزان مشارکت در انتخابات سال 1394</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2761871" y="1563538"/>
            <a:ext cx="6797054" cy="3416320"/>
          </a:xfrm>
          <a:prstGeom prst="rect">
            <a:avLst/>
          </a:prstGeom>
          <a:noFill/>
        </p:spPr>
        <p:txBody>
          <a:bodyPr wrap="none" lIns="91440" tIns="45720" rIns="91440" bIns="45720">
            <a:spAutoFit/>
          </a:bodyPr>
          <a:lstStyle/>
          <a:p>
            <a:pPr algn="ctr"/>
            <a:r>
              <a:rPr lang="fa-IR"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در سطح کشور 62%</a:t>
            </a:r>
          </a:p>
          <a:p>
            <a:pPr algn="ctr"/>
            <a:endParaRPr lang="fa-IR"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algn="ctr"/>
            <a:r>
              <a:rPr lang="fa-IR" sz="72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در تهران 50%</a:t>
            </a:r>
            <a:endPar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p:cNvSpPr txBox="1"/>
          <p:nvPr/>
        </p:nvSpPr>
        <p:spPr>
          <a:xfrm>
            <a:off x="811369" y="5782614"/>
            <a:ext cx="10856890" cy="369332"/>
          </a:xfrm>
          <a:prstGeom prst="rect">
            <a:avLst/>
          </a:prstGeom>
          <a:noFill/>
        </p:spPr>
        <p:txBody>
          <a:bodyPr wrap="square" rtlCol="1">
            <a:spAutoFit/>
          </a:bodyPr>
          <a:lstStyle/>
          <a:p>
            <a:pPr algn="ctr"/>
            <a:r>
              <a:rPr lang="fa-IR" dirty="0" smtClean="0"/>
              <a:t>در انتخابات دوره نهم مجلس(سال 90)  میزان مشارکت در سطح کشور 64%  و در تهران   48%  بوده است.</a:t>
            </a:r>
            <a:endParaRPr lang="fa-IR" dirty="0"/>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3562945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149"/>
            <a:ext cx="12003109" cy="4062651"/>
          </a:xfrm>
          <a:prstGeom prst="rect">
            <a:avLst/>
          </a:prstGeom>
        </p:spPr>
        <p:txBody>
          <a:bodyPr wrap="square">
            <a:spAutoFit/>
          </a:bodyPr>
          <a:lstStyle/>
          <a:p>
            <a:r>
              <a:rPr lang="fa-IR" sz="2400" b="1" dirty="0">
                <a:solidFill>
                  <a:prstClr val="black"/>
                </a:solidFill>
              </a:rPr>
              <a:t>جبهه ایستادگی ایران اسلامی </a:t>
            </a:r>
            <a:r>
              <a:rPr lang="fa-IR" dirty="0">
                <a:solidFill>
                  <a:prstClr val="black"/>
                </a:solidFill>
              </a:rPr>
              <a:t>یکی از احزاب فعال در ایران است که اواخر سال ۱۳۸۹ به پیشنهاد محسن رضایی تأسیس شد.</a:t>
            </a:r>
          </a:p>
          <a:p>
            <a:r>
              <a:rPr lang="fa-IR" dirty="0">
                <a:solidFill>
                  <a:prstClr val="black"/>
                </a:solidFill>
              </a:rPr>
              <a:t>اعضا : </a:t>
            </a:r>
            <a:endParaRPr lang="fa-IR" dirty="0" smtClean="0">
              <a:solidFill>
                <a:prstClr val="black"/>
              </a:solidFill>
            </a:endParaRPr>
          </a:p>
          <a:p>
            <a:r>
              <a:rPr lang="fa-IR" dirty="0">
                <a:solidFill>
                  <a:prstClr val="black"/>
                </a:solidFill>
              </a:rPr>
              <a:t>حسین کنعانی مقدم: رئیس جبهه ایستادگی</a:t>
            </a:r>
          </a:p>
          <a:p>
            <a:pPr>
              <a:buFont typeface="Arial" panose="020B0604020202020204" pitchFamily="34" charset="0"/>
              <a:buChar char="•"/>
            </a:pPr>
            <a:r>
              <a:rPr lang="fa-IR" dirty="0" smtClean="0">
                <a:solidFill>
                  <a:prstClr val="black"/>
                </a:solidFill>
              </a:rPr>
              <a:t>عبدالحسین </a:t>
            </a:r>
            <a:r>
              <a:rPr lang="fa-IR" dirty="0">
                <a:solidFill>
                  <a:prstClr val="black"/>
                </a:solidFill>
              </a:rPr>
              <a:t>روح الامینی: دبیرکل حزب عدالت و توسعه و از اساتید دانشگاه علوم پزشکی تهران، مشاور وزیر بهداشت و رئیس انستیتو پاستور بود که پیشتر نیز </a:t>
            </a:r>
            <a:r>
              <a:rPr lang="fa-IR" dirty="0" smtClean="0">
                <a:solidFill>
                  <a:prstClr val="black"/>
                </a:solidFill>
              </a:rPr>
              <a:t>   عضو </a:t>
            </a:r>
            <a:r>
              <a:rPr lang="fa-IR" dirty="0">
                <a:solidFill>
                  <a:prstClr val="black"/>
                </a:solidFill>
              </a:rPr>
              <a:t>شورای مرکزی جمعیت ایثارگران انقلاب اسلامی و مشاور انتخاباتی محسن رضایی </a:t>
            </a:r>
            <a:r>
              <a:rPr lang="fa-IR" dirty="0" smtClean="0">
                <a:solidFill>
                  <a:prstClr val="black"/>
                </a:solidFill>
              </a:rPr>
              <a:t>بود.</a:t>
            </a:r>
          </a:p>
          <a:p>
            <a:endParaRPr lang="fa-IR" dirty="0">
              <a:solidFill>
                <a:prstClr val="black"/>
              </a:solidFill>
            </a:endParaRPr>
          </a:p>
          <a:p>
            <a:pPr>
              <a:buFont typeface="Arial" panose="020B0604020202020204" pitchFamily="34" charset="0"/>
              <a:buChar char="•"/>
            </a:pPr>
            <a:r>
              <a:rPr lang="fa-IR" dirty="0">
                <a:solidFill>
                  <a:prstClr val="black"/>
                </a:solidFill>
              </a:rPr>
              <a:t>ابوالقاسم رئوفیان : دبیرکل حزب ایران </a:t>
            </a:r>
            <a:r>
              <a:rPr lang="fa-IR" dirty="0" smtClean="0">
                <a:solidFill>
                  <a:prstClr val="black"/>
                </a:solidFill>
              </a:rPr>
              <a:t>اسلامی</a:t>
            </a:r>
          </a:p>
          <a:p>
            <a:endParaRPr lang="fa-IR" dirty="0">
              <a:solidFill>
                <a:prstClr val="black"/>
              </a:solidFill>
            </a:endParaRPr>
          </a:p>
          <a:p>
            <a:pPr>
              <a:buFont typeface="Arial" panose="020B0604020202020204" pitchFamily="34" charset="0"/>
              <a:buChar char="•"/>
            </a:pPr>
            <a:r>
              <a:rPr lang="fa-IR" dirty="0" smtClean="0">
                <a:solidFill>
                  <a:prstClr val="black"/>
                </a:solidFill>
              </a:rPr>
              <a:t>دلاور </a:t>
            </a:r>
            <a:r>
              <a:rPr lang="fa-IR" dirty="0">
                <a:solidFill>
                  <a:prstClr val="black"/>
                </a:solidFill>
              </a:rPr>
              <a:t>صیامی: دبیرکل جبهه حامیان </a:t>
            </a:r>
            <a:r>
              <a:rPr lang="fa-IR" dirty="0" smtClean="0">
                <a:solidFill>
                  <a:prstClr val="black"/>
                </a:solidFill>
              </a:rPr>
              <a:t>ولایت و رئیس ستاد حامیان مردمی قالیباف</a:t>
            </a:r>
            <a:endParaRPr lang="fa-IR" dirty="0">
              <a:solidFill>
                <a:prstClr val="black"/>
              </a:solidFill>
            </a:endParaRPr>
          </a:p>
          <a:p>
            <a:pPr>
              <a:buFont typeface="Arial" panose="020B0604020202020204" pitchFamily="34" charset="0"/>
              <a:buChar char="•"/>
            </a:pPr>
            <a:r>
              <a:rPr lang="fa-IR" dirty="0">
                <a:solidFill>
                  <a:prstClr val="black"/>
                </a:solidFill>
              </a:rPr>
              <a:t>حسن بیادی</a:t>
            </a:r>
          </a:p>
          <a:p>
            <a:pPr>
              <a:buFont typeface="Arial" panose="020B0604020202020204" pitchFamily="34" charset="0"/>
              <a:buChar char="•"/>
            </a:pPr>
            <a:r>
              <a:rPr lang="fa-IR" dirty="0">
                <a:solidFill>
                  <a:prstClr val="black"/>
                </a:solidFill>
              </a:rPr>
              <a:t>امیرعلی امیری</a:t>
            </a:r>
          </a:p>
          <a:p>
            <a:pPr>
              <a:buFont typeface="Arial" panose="020B0604020202020204" pitchFamily="34" charset="0"/>
              <a:buChar char="•"/>
            </a:pPr>
            <a:r>
              <a:rPr lang="fa-IR" dirty="0">
                <a:solidFill>
                  <a:prstClr val="black"/>
                </a:solidFill>
              </a:rPr>
              <a:t>آرش میراسماعیلی</a:t>
            </a:r>
          </a:p>
          <a:p>
            <a:pPr>
              <a:buFont typeface="Arial" panose="020B0604020202020204" pitchFamily="34" charset="0"/>
              <a:buChar char="•"/>
            </a:pPr>
            <a:r>
              <a:rPr lang="fa-IR" dirty="0">
                <a:solidFill>
                  <a:prstClr val="black"/>
                </a:solidFill>
              </a:rPr>
              <a:t>زهره حقیقی</a:t>
            </a:r>
          </a:p>
          <a:p>
            <a:pPr>
              <a:buFont typeface="Arial" panose="020B0604020202020204" pitchFamily="34" charset="0"/>
              <a:buChar char="•"/>
            </a:pPr>
            <a:r>
              <a:rPr lang="fa-IR" dirty="0">
                <a:solidFill>
                  <a:prstClr val="black"/>
                </a:solidFill>
              </a:rPr>
              <a:t>محمود افتخاری</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655" y="3267072"/>
            <a:ext cx="2152026" cy="32215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013" y="3267072"/>
            <a:ext cx="1667650" cy="3221596"/>
          </a:xfrm>
          <a:prstGeom prst="rect">
            <a:avLst/>
          </a:prstGeom>
        </p:spPr>
      </p:pic>
      <p:sp>
        <p:nvSpPr>
          <p:cNvPr id="5" name="Rectangle 4"/>
          <p:cNvSpPr/>
          <p:nvPr/>
        </p:nvSpPr>
        <p:spPr>
          <a:xfrm>
            <a:off x="4007013" y="6488668"/>
            <a:ext cx="1487907" cy="369332"/>
          </a:xfrm>
          <a:prstGeom prst="rect">
            <a:avLst/>
          </a:prstGeom>
        </p:spPr>
        <p:txBody>
          <a:bodyPr wrap="none">
            <a:spAutoFit/>
          </a:bodyPr>
          <a:lstStyle/>
          <a:p>
            <a:r>
              <a:rPr lang="fa-IR" dirty="0">
                <a:solidFill>
                  <a:prstClr val="black"/>
                </a:solidFill>
              </a:rPr>
              <a:t>ابوالقاسم رئوفیان </a:t>
            </a:r>
          </a:p>
        </p:txBody>
      </p:sp>
      <p:sp>
        <p:nvSpPr>
          <p:cNvPr id="6" name="Rectangle 5"/>
          <p:cNvSpPr/>
          <p:nvPr/>
        </p:nvSpPr>
        <p:spPr>
          <a:xfrm>
            <a:off x="2411603" y="6488668"/>
            <a:ext cx="1103186" cy="369332"/>
          </a:xfrm>
          <a:prstGeom prst="rect">
            <a:avLst/>
          </a:prstGeom>
        </p:spPr>
        <p:txBody>
          <a:bodyPr wrap="none">
            <a:spAutoFit/>
          </a:bodyPr>
          <a:lstStyle/>
          <a:p>
            <a:r>
              <a:rPr lang="fa-IR" dirty="0">
                <a:solidFill>
                  <a:prstClr val="black"/>
                </a:solidFill>
              </a:rPr>
              <a:t>روح الامینی</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4663" y="3267072"/>
            <a:ext cx="2225586" cy="3221596"/>
          </a:xfrm>
          <a:prstGeom prst="rect">
            <a:avLst/>
          </a:prstGeom>
        </p:spPr>
      </p:pic>
      <p:sp>
        <p:nvSpPr>
          <p:cNvPr id="8" name="Rectangle 7"/>
          <p:cNvSpPr/>
          <p:nvPr/>
        </p:nvSpPr>
        <p:spPr>
          <a:xfrm>
            <a:off x="6266320" y="6488668"/>
            <a:ext cx="1042272" cy="369332"/>
          </a:xfrm>
          <a:prstGeom prst="rect">
            <a:avLst/>
          </a:prstGeom>
        </p:spPr>
        <p:txBody>
          <a:bodyPr wrap="none">
            <a:spAutoFit/>
          </a:bodyPr>
          <a:lstStyle/>
          <a:p>
            <a:r>
              <a:rPr lang="fa-IR" dirty="0">
                <a:solidFill>
                  <a:prstClr val="black"/>
                </a:solidFill>
              </a:rPr>
              <a:t>کنعانی مقدم</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4733" y="3449119"/>
            <a:ext cx="2315392" cy="2734715"/>
          </a:xfrm>
          <a:prstGeom prst="rect">
            <a:avLst/>
          </a:prstGeom>
        </p:spPr>
      </p:pic>
      <p:sp>
        <p:nvSpPr>
          <p:cNvPr id="11" name="Rectangle 10"/>
          <p:cNvSpPr/>
          <p:nvPr/>
        </p:nvSpPr>
        <p:spPr>
          <a:xfrm>
            <a:off x="8421134" y="6183834"/>
            <a:ext cx="1196160" cy="369332"/>
          </a:xfrm>
          <a:prstGeom prst="rect">
            <a:avLst/>
          </a:prstGeom>
        </p:spPr>
        <p:txBody>
          <a:bodyPr wrap="none">
            <a:spAutoFit/>
          </a:bodyPr>
          <a:lstStyle/>
          <a:p>
            <a:r>
              <a:rPr lang="fa-IR" dirty="0">
                <a:solidFill>
                  <a:prstClr val="black"/>
                </a:solidFill>
              </a:rPr>
              <a:t>دلاور صیامی</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570799"/>
            <a:ext cx="2041257" cy="3121516"/>
          </a:xfrm>
          <a:prstGeom prst="rect">
            <a:avLst/>
          </a:prstGeom>
        </p:spPr>
      </p:pic>
      <p:pic>
        <p:nvPicPr>
          <p:cNvPr id="13" name="Picture 1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5219162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8621" y="629666"/>
            <a:ext cx="10647947" cy="5632311"/>
          </a:xfrm>
          <a:prstGeom prst="rect">
            <a:avLst/>
          </a:prstGeom>
        </p:spPr>
        <p:txBody>
          <a:bodyPr wrap="square">
            <a:spAutoFit/>
          </a:bodyPr>
          <a:lstStyle/>
          <a:p>
            <a:pPr algn="justLow"/>
            <a:r>
              <a:rPr lang="fa-IR" b="1" dirty="0"/>
              <a:t>جمعیت پیشرفت و عدالت ایران اسلامی یک حزب سیاسی نزدیک به محمدباقر قالیباف است. این حزب در سال ۱۳۸۷ تأسیس و مرتضی طلائی به عنوان دبیرکل آن انتخاب شد</a:t>
            </a:r>
            <a:r>
              <a:rPr lang="fa-IR" b="1" dirty="0" smtClean="0"/>
              <a:t>. </a:t>
            </a:r>
            <a:r>
              <a:rPr lang="fa-IR" b="1" dirty="0"/>
              <a:t>بسیاری از اعضای ارشد آن در شهرداری تهران </a:t>
            </a:r>
            <a:r>
              <a:rPr lang="fa-IR" b="1" dirty="0" smtClean="0"/>
              <a:t>بوده‌اند</a:t>
            </a:r>
            <a:r>
              <a:rPr lang="fa-IR" b="1" dirty="0"/>
              <a:t>.</a:t>
            </a:r>
          </a:p>
          <a:p>
            <a:pPr algn="justLow"/>
            <a:endParaRPr lang="fa-IR" b="1" dirty="0"/>
          </a:p>
          <a:p>
            <a:pPr algn="justLow"/>
            <a:r>
              <a:rPr lang="fa-IR" b="1" dirty="0"/>
              <a:t>در سال ۱۳۹۴ مرتضی طلائی از سمت دبیر کلی جمعیت کناره‌گیری </a:t>
            </a:r>
            <a:r>
              <a:rPr lang="fa-IR" b="1" dirty="0" smtClean="0"/>
              <a:t>کرد </a:t>
            </a:r>
            <a:r>
              <a:rPr lang="fa-IR" b="1" dirty="0"/>
              <a:t>پس از او حسین قربانزاده به مدت دو سال دبیرکل شد </a:t>
            </a:r>
            <a:r>
              <a:rPr lang="fa-IR" b="1" dirty="0" smtClean="0"/>
              <a:t>.</a:t>
            </a:r>
          </a:p>
          <a:p>
            <a:pPr algn="justLow"/>
            <a:r>
              <a:rPr lang="fa-IR" b="1" dirty="0" smtClean="0"/>
              <a:t>در </a:t>
            </a:r>
            <a:r>
              <a:rPr lang="fa-IR" b="1" dirty="0"/>
              <a:t>حال حاضر محسن پیرهادی (عضو هیئت رئیسه شورای شهر چهارم تهران) سمت دبیر کلی این مجموعه را بر عهده دارد</a:t>
            </a:r>
            <a:r>
              <a:rPr lang="fa-IR" b="1" dirty="0" smtClean="0"/>
              <a:t>. </a:t>
            </a:r>
            <a:r>
              <a:rPr lang="fa-IR" b="1" dirty="0"/>
              <a:t>جمعیت پیشرفت و عدالت ایران اسلامی از احزابی است که در گروه موسوم به جمنا (مجمع ملی جبهه مردمی نیروهای انقلاب اسلامی) شرکت </a:t>
            </a:r>
            <a:r>
              <a:rPr lang="fa-IR" b="1" dirty="0" smtClean="0"/>
              <a:t>داشته و </a:t>
            </a:r>
            <a:r>
              <a:rPr lang="fa-IR" b="1" dirty="0"/>
              <a:t>از موتلفان این مجموعه محسوب می‌شود.</a:t>
            </a:r>
          </a:p>
          <a:p>
            <a:pPr algn="justLow"/>
            <a:endParaRPr lang="fa-IR" b="1" dirty="0"/>
          </a:p>
          <a:p>
            <a:pPr algn="justLow"/>
            <a:r>
              <a:rPr lang="fa-IR" b="1" dirty="0"/>
              <a:t>این گروه مسئولیت ادارهٔ فعالیت‌های انتخاباتی محمدباقر قالیباف در انتخابات ریاست جمهوری ۱۳۹۲ ایران را برعهده داشت</a:t>
            </a:r>
            <a:r>
              <a:rPr lang="fa-IR" b="1" dirty="0" smtClean="0"/>
              <a:t>.</a:t>
            </a:r>
            <a:endParaRPr lang="fa-IR" b="1" dirty="0"/>
          </a:p>
          <a:p>
            <a:pPr algn="justLow"/>
            <a:endParaRPr lang="fa-IR" b="1" dirty="0"/>
          </a:p>
          <a:p>
            <a:pPr algn="justLow"/>
            <a:r>
              <a:rPr lang="fa-IR" b="1" dirty="0"/>
              <a:t>در </a:t>
            </a:r>
            <a:r>
              <a:rPr lang="fa-IR" b="1" dirty="0" smtClean="0"/>
              <a:t>انتخابات درون حزبی  </a:t>
            </a:r>
            <a:r>
              <a:rPr lang="fa-IR" b="1" dirty="0"/>
              <a:t>اسفند ماه سال ۱۳۹۶ </a:t>
            </a:r>
            <a:r>
              <a:rPr lang="fa-IR" b="1" dirty="0" smtClean="0"/>
              <a:t>ترکیب </a:t>
            </a:r>
            <a:r>
              <a:rPr lang="fa-IR" b="1" dirty="0"/>
              <a:t>جدید این حزب تعیین گردید</a:t>
            </a:r>
            <a:r>
              <a:rPr lang="fa-IR" b="1" dirty="0" smtClean="0"/>
              <a:t>.</a:t>
            </a:r>
            <a:endParaRPr lang="fa-IR" b="1" dirty="0"/>
          </a:p>
          <a:p>
            <a:pPr algn="justLow"/>
            <a:endParaRPr lang="fa-IR" b="1" dirty="0"/>
          </a:p>
          <a:p>
            <a:pPr algn="justLow"/>
            <a:r>
              <a:rPr lang="fa-IR" b="1" dirty="0"/>
              <a:t>اعضای شورای مرکزی منتخب در اسفند سال ۱۳۹۶ عبارتند از:</a:t>
            </a:r>
          </a:p>
          <a:p>
            <a:pPr algn="justLow"/>
            <a:endParaRPr lang="fa-IR" b="1" dirty="0"/>
          </a:p>
          <a:p>
            <a:pPr algn="justLow"/>
            <a:r>
              <a:rPr lang="fa-IR" b="1" dirty="0"/>
              <a:t>حسین قربانزاده، محسن پیرهادی، ابوالقاسم چیذری، فرشاد مهدی‌پور، غلامرضا قاسمیان، محمد سعید احدیان، محمدصالح مفتاح، علی شریفی، قاسم یکله، محمد دهقان، سوده نجفی، محمد رشیدی، سید امین میرعلایی، منوچهر رشادی، رضا شیران خراسانی، محمدرضا برزویی، احسان عسگری، محمدرضا اخضریان، رسول بابایی، میثم پیله‌فروش، سجاد نوروزی، مجتبی درویش توانگر،  سیدجواد حسینی، سعید بهره‌مند و محمودرضا رضایی.</a:t>
            </a:r>
          </a:p>
          <a:p>
            <a:pPr algn="justLow"/>
            <a:endParaRPr lang="fa-IR" b="1" dirty="0"/>
          </a:p>
          <a:p>
            <a:pPr algn="justLow"/>
            <a:r>
              <a:rPr lang="fa-IR" b="1" dirty="0"/>
              <a:t>همچنین در بخش بازرسان آقایان مجتبی عبداللهی، ناصر امانی و هادی ذاکری انتخاب شدند. </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52" y="6183980"/>
            <a:ext cx="1543050" cy="600075"/>
          </a:xfrm>
          <a:prstGeom prst="rect">
            <a:avLst/>
          </a:prstGeom>
        </p:spPr>
      </p:pic>
    </p:spTree>
    <p:extLst>
      <p:ext uri="{BB962C8B-B14F-4D97-AF65-F5344CB8AC3E}">
        <p14:creationId xmlns:p14="http://schemas.microsoft.com/office/powerpoint/2010/main" val="1706595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0283" y="1760089"/>
            <a:ext cx="2393604" cy="3477875"/>
          </a:xfrm>
          <a:prstGeom prst="rect">
            <a:avLst/>
          </a:prstGeom>
          <a:noFill/>
        </p:spPr>
        <p:txBody>
          <a:bodyPr wrap="none" lIns="91440" tIns="45720" rIns="91440" bIns="45720">
            <a:spAutoFit/>
          </a:bodyPr>
          <a:lstStyle/>
          <a:p>
            <a:pPr algn="ctr"/>
            <a:r>
              <a:rPr lang="fa-I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دلایل </a:t>
            </a:r>
          </a:p>
          <a:p>
            <a:pPr algn="ctr"/>
            <a:r>
              <a:rPr lang="fa-I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کاهش رای</a:t>
            </a:r>
          </a:p>
          <a:p>
            <a:pPr algn="ctr"/>
            <a:r>
              <a:rPr lang="fa-I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اصولگرایان</a:t>
            </a:r>
          </a:p>
          <a:p>
            <a:pPr algn="ctr"/>
            <a:r>
              <a:rPr lang="fa-I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 انتخابات</a:t>
            </a:r>
          </a:p>
          <a:p>
            <a:pPr algn="ctr"/>
            <a:r>
              <a:rPr lang="fa-IR"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94</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ight Brace 4"/>
          <p:cNvSpPr/>
          <p:nvPr/>
        </p:nvSpPr>
        <p:spPr>
          <a:xfrm>
            <a:off x="8873546" y="244699"/>
            <a:ext cx="631065" cy="6465194"/>
          </a:xfrm>
          <a:prstGeom prst="rightBrace">
            <a:avLst>
              <a:gd name="adj1" fmla="val 127083"/>
              <a:gd name="adj2" fmla="val 50000"/>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Rectangle 5"/>
          <p:cNvSpPr/>
          <p:nvPr/>
        </p:nvSpPr>
        <p:spPr>
          <a:xfrm>
            <a:off x="6255522" y="136557"/>
            <a:ext cx="2618024" cy="1200329"/>
          </a:xfrm>
          <a:prstGeom prst="rect">
            <a:avLst/>
          </a:prstGeom>
        </p:spPr>
        <p:txBody>
          <a:bodyPr wrap="none">
            <a:spAutoFit/>
          </a:bodyPr>
          <a:lstStyle/>
          <a:p>
            <a:pPr algn="ctr"/>
            <a:r>
              <a:rPr lang="fa-IR" sz="3600" dirty="0" smtClean="0"/>
              <a:t>1- خلاء رهبری</a:t>
            </a:r>
          </a:p>
          <a:p>
            <a:pPr algn="ctr"/>
            <a:r>
              <a:rPr lang="fa-IR" sz="3600" dirty="0" smtClean="0"/>
              <a:t>و اختلافات </a:t>
            </a:r>
            <a:endParaRPr lang="fa-IR" sz="3600" dirty="0"/>
          </a:p>
        </p:txBody>
      </p:sp>
      <p:sp>
        <p:nvSpPr>
          <p:cNvPr id="7" name="TextBox 6"/>
          <p:cNvSpPr txBox="1"/>
          <p:nvPr/>
        </p:nvSpPr>
        <p:spPr>
          <a:xfrm>
            <a:off x="154546" y="548682"/>
            <a:ext cx="5596949" cy="707886"/>
          </a:xfrm>
          <a:prstGeom prst="rect">
            <a:avLst/>
          </a:prstGeom>
          <a:noFill/>
        </p:spPr>
        <p:txBody>
          <a:bodyPr wrap="square" rtlCol="1">
            <a:spAutoFit/>
          </a:bodyPr>
          <a:lstStyle/>
          <a:p>
            <a:r>
              <a:rPr lang="fa-IR" sz="2000" dirty="0" smtClean="0"/>
              <a:t>بعد از فوت آیت الله مهدوی کنی و حبیب الله عسکر اولادی ، اصولگرایان فاقد رهبری مورد قبول طیف های مختلف خود شدند.</a:t>
            </a:r>
            <a:endParaRPr lang="fa-IR" sz="2000" dirty="0"/>
          </a:p>
        </p:txBody>
      </p:sp>
      <p:sp>
        <p:nvSpPr>
          <p:cNvPr id="8" name="Rectangle 7"/>
          <p:cNvSpPr/>
          <p:nvPr/>
        </p:nvSpPr>
        <p:spPr>
          <a:xfrm>
            <a:off x="-139840" y="1408107"/>
            <a:ext cx="5933547" cy="400110"/>
          </a:xfrm>
          <a:prstGeom prst="rect">
            <a:avLst/>
          </a:prstGeom>
        </p:spPr>
        <p:txBody>
          <a:bodyPr wrap="square">
            <a:spAutoFit/>
          </a:bodyPr>
          <a:lstStyle/>
          <a:p>
            <a:r>
              <a:rPr lang="fa-IR" sz="2000" dirty="0" smtClean="0"/>
              <a:t>نقش آفرینی جبهه پایداری به عنوان هدایت کننده اصولگرایان</a:t>
            </a:r>
            <a:endParaRPr lang="fa-IR" sz="2000" dirty="0"/>
          </a:p>
        </p:txBody>
      </p:sp>
      <p:sp>
        <p:nvSpPr>
          <p:cNvPr id="9" name="Rectangle 8"/>
          <p:cNvSpPr/>
          <p:nvPr/>
        </p:nvSpPr>
        <p:spPr>
          <a:xfrm>
            <a:off x="5488640" y="2830965"/>
            <a:ext cx="3485248" cy="646331"/>
          </a:xfrm>
          <a:prstGeom prst="rect">
            <a:avLst/>
          </a:prstGeom>
        </p:spPr>
        <p:txBody>
          <a:bodyPr wrap="none">
            <a:spAutoFit/>
          </a:bodyPr>
          <a:lstStyle/>
          <a:p>
            <a:r>
              <a:rPr lang="fa-IR" sz="3600" dirty="0" smtClean="0"/>
              <a:t>2- وضعیت پسا برجام</a:t>
            </a:r>
            <a:endParaRPr lang="fa-IR" sz="3600" dirty="0"/>
          </a:p>
        </p:txBody>
      </p:sp>
      <p:sp>
        <p:nvSpPr>
          <p:cNvPr id="10" name="Rectangle 9"/>
          <p:cNvSpPr/>
          <p:nvPr/>
        </p:nvSpPr>
        <p:spPr>
          <a:xfrm>
            <a:off x="0" y="3477296"/>
            <a:ext cx="5933547" cy="400110"/>
          </a:xfrm>
          <a:prstGeom prst="rect">
            <a:avLst/>
          </a:prstGeom>
        </p:spPr>
        <p:txBody>
          <a:bodyPr wrap="square">
            <a:spAutoFit/>
          </a:bodyPr>
          <a:lstStyle/>
          <a:p>
            <a:r>
              <a:rPr lang="fa-IR" sz="2000" dirty="0" smtClean="0"/>
              <a:t>تصور نسبتا عمومی درباره تاثیر تداوم سیاست مذاکره بر حل مشکلات</a:t>
            </a:r>
            <a:endParaRPr lang="fa-IR" sz="2000" dirty="0"/>
          </a:p>
        </p:txBody>
      </p:sp>
      <p:sp>
        <p:nvSpPr>
          <p:cNvPr id="11" name="Rectangle 10"/>
          <p:cNvSpPr/>
          <p:nvPr/>
        </p:nvSpPr>
        <p:spPr>
          <a:xfrm>
            <a:off x="23610" y="4028945"/>
            <a:ext cx="5933547" cy="400110"/>
          </a:xfrm>
          <a:prstGeom prst="rect">
            <a:avLst/>
          </a:prstGeom>
        </p:spPr>
        <p:txBody>
          <a:bodyPr wrap="square">
            <a:spAutoFit/>
          </a:bodyPr>
          <a:lstStyle/>
          <a:p>
            <a:r>
              <a:rPr lang="fa-IR" sz="2000" dirty="0" smtClean="0"/>
              <a:t>موضعگیری تند برخی از اصولگرایان درباره توافق هسته ای</a:t>
            </a:r>
            <a:endParaRPr lang="fa-IR" sz="2000" dirty="0"/>
          </a:p>
        </p:txBody>
      </p:sp>
      <p:sp>
        <p:nvSpPr>
          <p:cNvPr id="12" name="Rectangle 11"/>
          <p:cNvSpPr/>
          <p:nvPr/>
        </p:nvSpPr>
        <p:spPr>
          <a:xfrm>
            <a:off x="-139840" y="5417471"/>
            <a:ext cx="9243300" cy="1200329"/>
          </a:xfrm>
          <a:prstGeom prst="rect">
            <a:avLst/>
          </a:prstGeom>
        </p:spPr>
        <p:txBody>
          <a:bodyPr wrap="none">
            <a:spAutoFit/>
          </a:bodyPr>
          <a:lstStyle/>
          <a:p>
            <a:r>
              <a:rPr lang="fa-IR" sz="3600" dirty="0" smtClean="0"/>
              <a:t>3- استفاده اصلاح طلبان و طیف هاشمی از فضای ایجاد شده </a:t>
            </a:r>
          </a:p>
          <a:p>
            <a:r>
              <a:rPr lang="fa-IR" sz="3600" dirty="0"/>
              <a:t> </a:t>
            </a:r>
            <a:r>
              <a:rPr lang="fa-IR" sz="3600" dirty="0" smtClean="0"/>
              <a:t>    حاصل از رد صلاحیت ها </a:t>
            </a:r>
            <a:r>
              <a:rPr lang="fa-IR" sz="2800" dirty="0" smtClean="0"/>
              <a:t>(خصوصا صلاحیت سیدحسن)</a:t>
            </a:r>
            <a:endParaRPr lang="fa-IR" sz="2800" dirty="0"/>
          </a:p>
        </p:txBody>
      </p:sp>
      <p:sp>
        <p:nvSpPr>
          <p:cNvPr id="13" name="Rectangle 12"/>
          <p:cNvSpPr/>
          <p:nvPr/>
        </p:nvSpPr>
        <p:spPr>
          <a:xfrm>
            <a:off x="-139841" y="1978084"/>
            <a:ext cx="5933547" cy="400110"/>
          </a:xfrm>
          <a:prstGeom prst="rect">
            <a:avLst/>
          </a:prstGeom>
        </p:spPr>
        <p:txBody>
          <a:bodyPr wrap="square">
            <a:spAutoFit/>
          </a:bodyPr>
          <a:lstStyle/>
          <a:p>
            <a:r>
              <a:rPr lang="fa-IR" sz="2000" dirty="0" smtClean="0"/>
              <a:t>وحدت شکل گرفته در قالب لیست واحد هم مشکل گشا نشد</a:t>
            </a:r>
            <a:endParaRPr lang="fa-IR" sz="2000" dirty="0"/>
          </a:p>
        </p:txBody>
      </p:sp>
    </p:spTree>
    <p:extLst>
      <p:ext uri="{BB962C8B-B14F-4D97-AF65-F5344CB8AC3E}">
        <p14:creationId xmlns:p14="http://schemas.microsoft.com/office/powerpoint/2010/main" val="3835906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968" y="923330"/>
            <a:ext cx="11824071" cy="132343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r>
              <a:rPr lang="fa-IR" sz="80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مجلس شورای اسلامی در سال 94</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p:cNvSpPr/>
          <p:nvPr/>
        </p:nvSpPr>
        <p:spPr>
          <a:xfrm>
            <a:off x="8599871" y="0"/>
            <a:ext cx="3337773" cy="923330"/>
          </a:xfrm>
          <a:prstGeom prst="rect">
            <a:avLst/>
          </a:prstGeom>
          <a:noFill/>
        </p:spPr>
        <p:txBody>
          <a:bodyPr wrap="none" lIns="91440" tIns="45720" rIns="91440" bIns="45720">
            <a:spAutoFit/>
          </a:bodyPr>
          <a:lstStyle/>
          <a:p>
            <a:pPr algn="ctr"/>
            <a:r>
              <a:rPr lang="fa-IR" sz="5400" b="1" cap="none" spc="0" dirty="0" smtClean="0">
                <a:ln w="22225">
                  <a:solidFill>
                    <a:schemeClr val="accent2"/>
                  </a:solidFill>
                  <a:prstDash val="solid"/>
                </a:ln>
                <a:solidFill>
                  <a:schemeClr val="accent2">
                    <a:lumMod val="40000"/>
                    <a:lumOff val="60000"/>
                  </a:schemeClr>
                </a:solidFill>
                <a:effectLst/>
              </a:rPr>
              <a:t>نتایج انتخابات</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TextBox 2"/>
          <p:cNvSpPr txBox="1"/>
          <p:nvPr/>
        </p:nvSpPr>
        <p:spPr>
          <a:xfrm>
            <a:off x="622292" y="2430575"/>
            <a:ext cx="10947422" cy="3724096"/>
          </a:xfrm>
          <a:prstGeom prst="rect">
            <a:avLst/>
          </a:prstGeom>
          <a:noFill/>
        </p:spPr>
        <p:txBody>
          <a:bodyPr wrap="square" rtlCol="1">
            <a:spAutoFit/>
          </a:bodyPr>
          <a:lstStyle/>
          <a:p>
            <a:pPr marL="514350" indent="-514350" algn="ctr">
              <a:buAutoNum type="arabicPlain" startAt="95"/>
            </a:pPr>
            <a:r>
              <a:rPr lang="fa-IR" sz="2800" b="1" dirty="0" smtClean="0"/>
              <a:t>نفر اصولگرا   و 91 نفر اصلاح طلب  و 35 نفر مستقل به مجلس راه یافتند</a:t>
            </a:r>
          </a:p>
          <a:p>
            <a:pPr algn="ctr"/>
            <a:r>
              <a:rPr lang="fa-IR" sz="2800" b="1" dirty="0" smtClean="0"/>
              <a:t>جمعا 221 نفر در مرحله اول راه یافتند</a:t>
            </a:r>
          </a:p>
          <a:p>
            <a:pPr algn="ctr"/>
            <a:endParaRPr lang="fa-IR" sz="2800" b="1" dirty="0" smtClean="0"/>
          </a:p>
          <a:p>
            <a:pPr algn="ctr"/>
            <a:r>
              <a:rPr lang="fa-IR" sz="2800" b="1" dirty="0" smtClean="0"/>
              <a:t>136 نفر به دور دوم راه یافتند که 68 نفر در این دور انتخاب شدند:</a:t>
            </a:r>
          </a:p>
          <a:p>
            <a:pPr algn="ctr"/>
            <a:r>
              <a:rPr lang="fa-IR" sz="2800" b="1" dirty="0" smtClean="0"/>
              <a:t>از این 68 نفر :</a:t>
            </a:r>
          </a:p>
          <a:p>
            <a:pPr algn="ctr"/>
            <a:r>
              <a:rPr lang="fa-IR" sz="2800" b="1" dirty="0" smtClean="0"/>
              <a:t>22 نفر اصلاح طلب /  13 نفر اصولگرا  / 33 نفر مستقل</a:t>
            </a:r>
          </a:p>
          <a:p>
            <a:pPr algn="ctr"/>
            <a:r>
              <a:rPr lang="fa-IR" sz="4000" b="1" dirty="0" smtClean="0"/>
              <a:t>جمعا </a:t>
            </a:r>
            <a:r>
              <a:rPr lang="fa-IR" sz="4000" b="1" dirty="0" smtClean="0">
                <a:solidFill>
                  <a:srgbClr val="002060"/>
                </a:solidFill>
              </a:rPr>
              <a:t>108 نفر اصولگرا </a:t>
            </a:r>
            <a:r>
              <a:rPr lang="fa-IR" sz="4000" b="1" dirty="0" smtClean="0"/>
              <a:t>/ </a:t>
            </a:r>
            <a:r>
              <a:rPr lang="fa-IR" sz="4000" b="1" dirty="0" smtClean="0">
                <a:solidFill>
                  <a:srgbClr val="002060"/>
                </a:solidFill>
              </a:rPr>
              <a:t>113نفر اصلاح طلب</a:t>
            </a:r>
            <a:r>
              <a:rPr lang="fa-IR" sz="4000" b="1" dirty="0" smtClean="0"/>
              <a:t>/ </a:t>
            </a:r>
            <a:r>
              <a:rPr lang="fa-IR" sz="4000" b="1" dirty="0" smtClean="0">
                <a:solidFill>
                  <a:srgbClr val="002060"/>
                </a:solidFill>
              </a:rPr>
              <a:t>68نفر مستقل</a:t>
            </a:r>
            <a:endParaRPr lang="fa-IR" sz="4000" b="1" dirty="0">
              <a:solidFill>
                <a:srgbClr val="002060"/>
              </a:solidFill>
            </a:endParaRPr>
          </a:p>
          <a:p>
            <a:pPr algn="ctr"/>
            <a:r>
              <a:rPr lang="fa-IR" sz="2800" b="1" dirty="0" smtClean="0"/>
              <a:t>برخی مستقل ها متمایل به اصولگرایان و برخی نیز متمایل به اصلاح طلبان شدند</a:t>
            </a:r>
            <a:endParaRPr lang="fa-IR" sz="2800" b="1" dirty="0"/>
          </a:p>
        </p:txBody>
      </p:sp>
    </p:spTree>
    <p:extLst>
      <p:ext uri="{BB962C8B-B14F-4D97-AF65-F5344CB8AC3E}">
        <p14:creationId xmlns:p14="http://schemas.microsoft.com/office/powerpoint/2010/main" val="4245446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reen-Theme">
  <a:themeElements>
    <a:clrScheme name="Custom 67">
      <a:dk1>
        <a:sysClr val="windowText" lastClr="000000"/>
      </a:dk1>
      <a:lt1>
        <a:sysClr val="window" lastClr="FFFFFF"/>
      </a:lt1>
      <a:dk2>
        <a:srgbClr val="303030"/>
      </a:dk2>
      <a:lt2>
        <a:srgbClr val="DEDEE0"/>
      </a:lt2>
      <a:accent1>
        <a:srgbClr val="00B05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Qreen-Theme" id="{30E4A803-528D-4081-A08E-5E82FF1D8412}" vid="{946F7D2F-854D-4CB2-8264-9A4692F37995}"/>
    </a:ext>
  </a:extLst>
</a:theme>
</file>

<file path=docProps/app.xml><?xml version="1.0" encoding="utf-8"?>
<Properties xmlns="http://schemas.openxmlformats.org/officeDocument/2006/extended-properties" xmlns:vt="http://schemas.openxmlformats.org/officeDocument/2006/docPropsVTypes">
  <Template/>
  <TotalTime>620</TotalTime>
  <Words>5125</Words>
  <Application>Microsoft Office PowerPoint</Application>
  <PresentationFormat>Widescreen</PresentationFormat>
  <Paragraphs>674</Paragraphs>
  <Slides>71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Arial</vt:lpstr>
      <vt:lpstr>Arial Unicode MS</vt:lpstr>
      <vt:lpstr>B Lotus</vt:lpstr>
      <vt:lpstr>B Nazanin</vt:lpstr>
      <vt:lpstr>B Titr</vt:lpstr>
      <vt:lpstr>B Zar</vt:lpstr>
      <vt:lpstr>Calibri</vt:lpstr>
      <vt:lpstr>Courier New</vt:lpstr>
      <vt:lpstr>Impact</vt:lpstr>
      <vt:lpstr>tahoma</vt:lpstr>
      <vt:lpstr>Times New Roman</vt:lpstr>
      <vt:lpstr>Qreen-Theme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www.ziaossalehin.ir | سایت ضیاءالصالحین;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مجلس شورای اسلامی</dc:title>
  <dc:subject>انتخابات</dc:subject>
  <dc:creator>www.ziaossalehin.ir | سایت ضیاءالصالحین</dc:creator>
  <cp:keywords>انتخابات;مجلس شورای اسلامی;مجلس</cp:keywords>
  <cp:lastModifiedBy>ضیاءالصالحین | www.ziaossalehin.ir</cp:lastModifiedBy>
  <cp:revision>193</cp:revision>
  <dcterms:created xsi:type="dcterms:W3CDTF">2019-07-27T03:48:23Z</dcterms:created>
  <dcterms:modified xsi:type="dcterms:W3CDTF">2020-02-20T19:05:27Z</dcterms:modified>
</cp:coreProperties>
</file>