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Default Extension="mpg" ContentType="video/mpeg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98"/>
  </p:notesMasterIdLst>
  <p:sldIdLst>
    <p:sldId id="257" r:id="rId2"/>
    <p:sldId id="438" r:id="rId3"/>
    <p:sldId id="439" r:id="rId4"/>
    <p:sldId id="289" r:id="rId5"/>
    <p:sldId id="301" r:id="rId6"/>
    <p:sldId id="340" r:id="rId7"/>
    <p:sldId id="431" r:id="rId8"/>
    <p:sldId id="368" r:id="rId9"/>
    <p:sldId id="371" r:id="rId10"/>
    <p:sldId id="288" r:id="rId11"/>
    <p:sldId id="296" r:id="rId12"/>
    <p:sldId id="290" r:id="rId13"/>
    <p:sldId id="369" r:id="rId14"/>
    <p:sldId id="263" r:id="rId15"/>
    <p:sldId id="264" r:id="rId16"/>
    <p:sldId id="259" r:id="rId17"/>
    <p:sldId id="381" r:id="rId18"/>
    <p:sldId id="382" r:id="rId19"/>
    <p:sldId id="434" r:id="rId20"/>
    <p:sldId id="401" r:id="rId21"/>
    <p:sldId id="372" r:id="rId22"/>
    <p:sldId id="302" r:id="rId23"/>
    <p:sldId id="293" r:id="rId24"/>
    <p:sldId id="299" r:id="rId25"/>
    <p:sldId id="347" r:id="rId26"/>
    <p:sldId id="400" r:id="rId27"/>
    <p:sldId id="395" r:id="rId28"/>
    <p:sldId id="407" r:id="rId29"/>
    <p:sldId id="435" r:id="rId30"/>
    <p:sldId id="436" r:id="rId31"/>
    <p:sldId id="398" r:id="rId32"/>
    <p:sldId id="399" r:id="rId33"/>
    <p:sldId id="437" r:id="rId34"/>
    <p:sldId id="418" r:id="rId35"/>
    <p:sldId id="420" r:id="rId36"/>
    <p:sldId id="422" r:id="rId37"/>
    <p:sldId id="373" r:id="rId38"/>
    <p:sldId id="374" r:id="rId39"/>
    <p:sldId id="427" r:id="rId40"/>
    <p:sldId id="375" r:id="rId41"/>
    <p:sldId id="376" r:id="rId42"/>
    <p:sldId id="433" r:id="rId43"/>
    <p:sldId id="260" r:id="rId44"/>
    <p:sldId id="383" r:id="rId45"/>
    <p:sldId id="384" r:id="rId46"/>
    <p:sldId id="370" r:id="rId47"/>
    <p:sldId id="426" r:id="rId48"/>
    <p:sldId id="428" r:id="rId49"/>
    <p:sldId id="429" r:id="rId50"/>
    <p:sldId id="403" r:id="rId51"/>
    <p:sldId id="339" r:id="rId52"/>
    <p:sldId id="380" r:id="rId53"/>
    <p:sldId id="365" r:id="rId54"/>
    <p:sldId id="377" r:id="rId55"/>
    <p:sldId id="378" r:id="rId56"/>
    <p:sldId id="387" r:id="rId57"/>
    <p:sldId id="396" r:id="rId58"/>
    <p:sldId id="379" r:id="rId59"/>
    <p:sldId id="295" r:id="rId60"/>
    <p:sldId id="417" r:id="rId61"/>
    <p:sldId id="402" r:id="rId62"/>
    <p:sldId id="298" r:id="rId63"/>
    <p:sldId id="281" r:id="rId64"/>
    <p:sldId id="393" r:id="rId65"/>
    <p:sldId id="394" r:id="rId66"/>
    <p:sldId id="284" r:id="rId67"/>
    <p:sldId id="285" r:id="rId68"/>
    <p:sldId id="286" r:id="rId69"/>
    <p:sldId id="287" r:id="rId70"/>
    <p:sldId id="312" r:id="rId71"/>
    <p:sldId id="362" r:id="rId72"/>
    <p:sldId id="404" r:id="rId73"/>
    <p:sldId id="405" r:id="rId74"/>
    <p:sldId id="335" r:id="rId75"/>
    <p:sldId id="361" r:id="rId76"/>
    <p:sldId id="363" r:id="rId77"/>
    <p:sldId id="356" r:id="rId78"/>
    <p:sldId id="390" r:id="rId79"/>
    <p:sldId id="391" r:id="rId80"/>
    <p:sldId id="307" r:id="rId81"/>
    <p:sldId id="303" r:id="rId82"/>
    <p:sldId id="306" r:id="rId83"/>
    <p:sldId id="305" r:id="rId84"/>
    <p:sldId id="304" r:id="rId85"/>
    <p:sldId id="308" r:id="rId86"/>
    <p:sldId id="291" r:id="rId87"/>
    <p:sldId id="311" r:id="rId88"/>
    <p:sldId id="310" r:id="rId89"/>
    <p:sldId id="292" r:id="rId90"/>
    <p:sldId id="300" r:id="rId91"/>
    <p:sldId id="265" r:id="rId92"/>
    <p:sldId id="313" r:id="rId93"/>
    <p:sldId id="314" r:id="rId94"/>
    <p:sldId id="315" r:id="rId95"/>
    <p:sldId id="316" r:id="rId96"/>
    <p:sldId id="297" r:id="rId97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66"/>
    <a:srgbClr val="FFFF00"/>
    <a:srgbClr val="00FFFF"/>
    <a:srgbClr val="00FFCC"/>
    <a:srgbClr val="0000FF"/>
    <a:srgbClr val="A50021"/>
    <a:srgbClr val="00FF00"/>
    <a:srgbClr val="00FF99"/>
    <a:srgbClr val="00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78971" autoAdjust="0"/>
    <p:restoredTop sz="94671" autoAdjust="0"/>
  </p:normalViewPr>
  <p:slideViewPr>
    <p:cSldViewPr>
      <p:cViewPr varScale="1">
        <p:scale>
          <a:sx n="41" d="100"/>
          <a:sy n="41" d="100"/>
        </p:scale>
        <p:origin x="-54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2A7F987-A9E0-43FE-B6FB-E444EFE6E6B3}" type="datetimeFigureOut">
              <a:rPr lang="fa-IR" smtClean="0"/>
              <a:pPr/>
              <a:t>06/08/1437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735E8F0-3B0F-4FC9-8CE0-6246E2E9538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057633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E8F0-3B0F-4FC9-8CE0-6246E2E95384}" type="slidenum">
              <a:rPr lang="fa-IR" smtClean="0"/>
              <a:pPr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248480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E8F0-3B0F-4FC9-8CE0-6246E2E95384}" type="slidenum">
              <a:rPr lang="fa-IR" smtClean="0"/>
              <a:pPr/>
              <a:t>34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802613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A2-E2BD-4B6E-86AE-A8BBCE7A8395}" type="datetimeFigureOut">
              <a:rPr lang="fa-IR" smtClean="0"/>
              <a:pPr/>
              <a:t>06/08/1437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3A9D-9012-4F81-9C5D-445A82A6065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517722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A2-E2BD-4B6E-86AE-A8BBCE7A8395}" type="datetimeFigureOut">
              <a:rPr lang="fa-IR" smtClean="0"/>
              <a:pPr/>
              <a:t>06/08/1437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3A9D-9012-4F81-9C5D-445A82A6065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44135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A2-E2BD-4B6E-86AE-A8BBCE7A8395}" type="datetimeFigureOut">
              <a:rPr lang="fa-IR" smtClean="0"/>
              <a:pPr/>
              <a:t>06/08/1437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3A9D-9012-4F81-9C5D-445A82A6065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4180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A2-E2BD-4B6E-86AE-A8BBCE7A8395}" type="datetimeFigureOut">
              <a:rPr lang="fa-IR" smtClean="0"/>
              <a:pPr/>
              <a:t>06/08/1437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3A9D-9012-4F81-9C5D-445A82A6065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03286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A2-E2BD-4B6E-86AE-A8BBCE7A8395}" type="datetimeFigureOut">
              <a:rPr lang="fa-IR" smtClean="0"/>
              <a:pPr/>
              <a:t>06/08/1437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3A9D-9012-4F81-9C5D-445A82A6065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55956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A2-E2BD-4B6E-86AE-A8BBCE7A8395}" type="datetimeFigureOut">
              <a:rPr lang="fa-IR" smtClean="0"/>
              <a:pPr/>
              <a:t>06/08/1437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3A9D-9012-4F81-9C5D-445A82A6065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578798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A2-E2BD-4B6E-86AE-A8BBCE7A8395}" type="datetimeFigureOut">
              <a:rPr lang="fa-IR" smtClean="0"/>
              <a:pPr/>
              <a:t>06/08/1437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3A9D-9012-4F81-9C5D-445A82A6065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606345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A2-E2BD-4B6E-86AE-A8BBCE7A8395}" type="datetimeFigureOut">
              <a:rPr lang="fa-IR" smtClean="0"/>
              <a:pPr/>
              <a:t>06/08/1437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3A9D-9012-4F81-9C5D-445A82A6065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97969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A2-E2BD-4B6E-86AE-A8BBCE7A8395}" type="datetimeFigureOut">
              <a:rPr lang="fa-IR" smtClean="0"/>
              <a:pPr/>
              <a:t>06/08/1437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3A9D-9012-4F81-9C5D-445A82A6065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799743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A2-E2BD-4B6E-86AE-A8BBCE7A8395}" type="datetimeFigureOut">
              <a:rPr lang="fa-IR" smtClean="0"/>
              <a:pPr/>
              <a:t>06/08/1437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3A9D-9012-4F81-9C5D-445A82A6065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47418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A2-E2BD-4B6E-86AE-A8BBCE7A8395}" type="datetimeFigureOut">
              <a:rPr lang="fa-IR" smtClean="0"/>
              <a:pPr/>
              <a:t>06/08/1437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3A9D-9012-4F81-9C5D-445A82A6065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551809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108A2-E2BD-4B6E-86AE-A8BBCE7A8395}" type="datetimeFigureOut">
              <a:rPr lang="fa-IR" smtClean="0"/>
              <a:pPr/>
              <a:t>06/08/1437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83A9D-9012-4F81-9C5D-445A82A6065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2092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microsoft.com/office/2007/relationships/media" Target="../media/media2.mp3"/><Relationship Id="rId10" Type="http://schemas.openxmlformats.org/officeDocument/2006/relationships/image" Target="../media/image20.jpeg"/><Relationship Id="rId4" Type="http://schemas.openxmlformats.org/officeDocument/2006/relationships/image" Target="../media/image15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microsoft.com/office/2007/relationships/media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microsoft.com/office/2007/relationships/media" Target="../media/media4.mp3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2.gif"/><Relationship Id="rId5" Type="http://schemas.openxmlformats.org/officeDocument/2006/relationships/image" Target="../media/image16.png"/><Relationship Id="rId4" Type="http://schemas.microsoft.com/office/2007/relationships/media" Target="../media/media5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6.mp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73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nassimebaroon.blogfa.com/post-16.aspx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0" y="-27384"/>
            <a:ext cx="9144000" cy="6841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221" y="0"/>
            <a:ext cx="9144000" cy="72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08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88" y="0"/>
            <a:ext cx="912878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89040"/>
            <a:ext cx="9144000" cy="3960440"/>
          </a:xfrm>
          <a:prstGeom prst="rect">
            <a:avLst/>
          </a:prstGeom>
        </p:spPr>
      </p:pic>
      <p:pic>
        <p:nvPicPr>
          <p:cNvPr id="6" name="ميردامادتودلم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692696" y="587727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89" y="0"/>
            <a:ext cx="9232932" cy="7893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89" y="0"/>
            <a:ext cx="9232932" cy="7893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252521" cy="7605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252520" cy="73894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89" y="0"/>
            <a:ext cx="9252520" cy="71734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19" y="0"/>
            <a:ext cx="9380628" cy="73894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00607" y="0"/>
            <a:ext cx="10153128" cy="7605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0567" y="0"/>
            <a:ext cx="9812676" cy="738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345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0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3508" y="-1"/>
            <a:ext cx="4360491" cy="5517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4788024" cy="55172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1698" y="5226784"/>
            <a:ext cx="9144000" cy="163121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5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هـمـه بــا هـم </a:t>
            </a:r>
            <a:r>
              <a:rPr lang="fa-IR" sz="5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دست </a:t>
            </a:r>
            <a:r>
              <a:rPr lang="fa-IR" sz="5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به </a:t>
            </a:r>
            <a:r>
              <a:rPr lang="fa-IR" sz="5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دعـا </a:t>
            </a:r>
            <a:r>
              <a:rPr lang="fa-IR" sz="5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بـر می د ا ریـم                           </a:t>
            </a:r>
            <a:r>
              <a:rPr lang="fa-IR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برای </a:t>
            </a:r>
            <a:r>
              <a:rPr lang="fa-IR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آن </a:t>
            </a:r>
            <a:r>
              <a:rPr lang="fa-IR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غـایـب </a:t>
            </a:r>
            <a:r>
              <a:rPr lang="fa-IR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از</a:t>
            </a:r>
            <a:r>
              <a:rPr lang="fa-IR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نـظـر </a:t>
            </a:r>
            <a:r>
              <a:rPr lang="fa-IR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دعـا </a:t>
            </a:r>
            <a:r>
              <a:rPr lang="fa-IR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مـی کـنـیـم</a:t>
            </a:r>
            <a:endParaRPr lang="fa-IR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787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628056" y="152400"/>
            <a:ext cx="6406868" cy="12192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Arial" pitchFamily="34" charset="0"/>
                <a:cs typeface="B Badr" pitchFamily="2" charset="-78"/>
              </a:rPr>
              <a:t>بِسْمِ اللَّهِ الرَّحْمنِ الرَّحِيم</a:t>
            </a:r>
            <a:endParaRPr lang="en-US" sz="5400" dirty="0"/>
          </a:p>
        </p:txBody>
      </p:sp>
      <p:sp>
        <p:nvSpPr>
          <p:cNvPr id="8" name="Cloud 7"/>
          <p:cNvSpPr/>
          <p:nvPr/>
        </p:nvSpPr>
        <p:spPr>
          <a:xfrm>
            <a:off x="5144438" y="1321768"/>
            <a:ext cx="4129608" cy="9144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a-IR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FF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Arial" pitchFamily="34" charset="0"/>
                <a:cs typeface="B Badr" pitchFamily="2" charset="-78"/>
              </a:rPr>
              <a:t>اللَّهُمَّ كُنْ لِوَلِيِّكَ </a:t>
            </a:r>
          </a:p>
        </p:txBody>
      </p:sp>
      <p:sp>
        <p:nvSpPr>
          <p:cNvPr id="9" name="Cloud 8"/>
          <p:cNvSpPr/>
          <p:nvPr/>
        </p:nvSpPr>
        <p:spPr>
          <a:xfrm>
            <a:off x="547936" y="1421160"/>
            <a:ext cx="4720238" cy="9144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a-IR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Arial" pitchFamily="34" charset="0"/>
                <a:cs typeface="B Badr" pitchFamily="2" charset="-78"/>
              </a:rPr>
              <a:t>الْحُجَّةِ بْنِ الْحَسَن </a:t>
            </a:r>
            <a:endParaRPr lang="fa-IR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reflection blurRad="12700" stA="28000" endPos="45000" dist="1000" dir="5400000" sy="-100000" algn="bl" rotWithShape="0"/>
              </a:effectLst>
              <a:latin typeface="Calibri" pitchFamily="34" charset="0"/>
              <a:ea typeface="Arial" pitchFamily="34" charset="0"/>
              <a:cs typeface="B Badr" pitchFamily="2" charset="-78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1628056" y="2321704"/>
            <a:ext cx="6406868" cy="9144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Arial" pitchFamily="34" charset="0"/>
                <a:cs typeface="B Badr" pitchFamily="2" charset="-78"/>
              </a:rPr>
              <a:t>صَلَوَاتُكَ عَلَيْهِ وَ عَلَى‏ آبَائِه</a:t>
            </a:r>
            <a:endParaRPr lang="en-US" sz="5400" dirty="0">
              <a:solidFill>
                <a:srgbClr val="FF0066"/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907976" y="3283526"/>
            <a:ext cx="7637307" cy="9144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Arial" pitchFamily="34" charset="0"/>
                <a:cs typeface="B Badr" pitchFamily="2" charset="-78"/>
              </a:rPr>
              <a:t>فِي هَذِهِ السَّاعَةِ وَ فِي كُلِّ سَاعَةٍ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2" name="Cloud 11"/>
          <p:cNvSpPr/>
          <p:nvPr/>
        </p:nvSpPr>
        <p:spPr>
          <a:xfrm>
            <a:off x="919808" y="4225634"/>
            <a:ext cx="7251104" cy="9144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a-IR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Arial" pitchFamily="34" charset="0"/>
                <a:cs typeface="B Badr" pitchFamily="2" charset="-78"/>
              </a:rPr>
              <a:t>وَلِيّـاً وَ حَافِظـاً وَ قَائـداً وَ نَاصِـراً </a:t>
            </a:r>
          </a:p>
        </p:txBody>
      </p:sp>
      <p:sp>
        <p:nvSpPr>
          <p:cNvPr id="13" name="Cloud 12"/>
          <p:cNvSpPr/>
          <p:nvPr/>
        </p:nvSpPr>
        <p:spPr>
          <a:xfrm>
            <a:off x="1628056" y="6026726"/>
            <a:ext cx="4968552" cy="914400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a-IR" sz="5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Arial" pitchFamily="34" charset="0"/>
                <a:cs typeface="B Badr" pitchFamily="2" charset="-78"/>
              </a:rPr>
              <a:t>وَ تُمَتِّعَهُ فِيهَا طَوِيلًا</a:t>
            </a:r>
            <a:endParaRPr lang="fa-IR" sz="5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B Badr" pitchFamily="2" charset="-78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-316160" y="5140034"/>
            <a:ext cx="9865096" cy="9144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a-IR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Arial" pitchFamily="34" charset="0"/>
                <a:cs typeface="B Badr" pitchFamily="2" charset="-78"/>
              </a:rPr>
              <a:t>وَ دَلِيلًا وَعَيْناً حَتَّى تُسْكِنَهُ أَرْضَكَ طَوْعاً</a:t>
            </a:r>
          </a:p>
        </p:txBody>
      </p:sp>
      <p:pic>
        <p:nvPicPr>
          <p:cNvPr id="15" name="NOOROZAHRA-DOAYE FARAJدعای فرج (2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028870" y="5525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849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2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744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7218" y="3085859"/>
            <a:ext cx="288032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2000" dirty="0" smtClean="0">
                <a:solidFill>
                  <a:srgbClr val="002060"/>
                </a:solidFill>
              </a:rPr>
              <a:t>آب</a:t>
            </a:r>
            <a:endParaRPr lang="fa-IR" sz="12000" dirty="0">
              <a:solidFill>
                <a:srgbClr val="00206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012160" y="3114051"/>
            <a:ext cx="108012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979175" y="4055355"/>
            <a:ext cx="111310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796136" y="4653136"/>
            <a:ext cx="1296144" cy="5708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86887" y="2347896"/>
            <a:ext cx="2592288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6000" dirty="0" smtClean="0">
                <a:solidFill>
                  <a:srgbClr val="FF0000"/>
                </a:solidFill>
              </a:rPr>
              <a:t>نعمت خدا</a:t>
            </a:r>
            <a:endParaRPr lang="fa-IR" sz="6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9230" y="3600522"/>
            <a:ext cx="2913284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6000" dirty="0" smtClean="0">
                <a:solidFill>
                  <a:srgbClr val="00FFFF"/>
                </a:solidFill>
              </a:rPr>
              <a:t>مایه زندگی </a:t>
            </a:r>
            <a:endParaRPr lang="fa-IR" sz="6000" dirty="0">
              <a:solidFill>
                <a:srgbClr val="00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0634" y="5024851"/>
            <a:ext cx="3168352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6000" dirty="0" smtClean="0">
                <a:solidFill>
                  <a:srgbClr val="FF0000"/>
                </a:solidFill>
              </a:rPr>
              <a:t>مایه هلاکت</a:t>
            </a:r>
            <a:endParaRPr lang="fa-IR" sz="6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8758" y="2163230"/>
            <a:ext cx="3087098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3600" dirty="0" smtClean="0">
                <a:solidFill>
                  <a:srgbClr val="CC0066"/>
                </a:solidFill>
              </a:rPr>
              <a:t>ا </a:t>
            </a:r>
            <a:r>
              <a:rPr lang="fa-IR" sz="3600" smtClean="0">
                <a:solidFill>
                  <a:srgbClr val="CC0066"/>
                </a:solidFill>
              </a:rPr>
              <a:t>َلـ</a:t>
            </a:r>
            <a:r>
              <a:rPr lang="fa-IR" sz="3600" smtClean="0">
                <a:solidFill>
                  <a:srgbClr val="CC0066"/>
                </a:solidFill>
                <a:latin typeface="Arial"/>
                <a:cs typeface="Arial"/>
              </a:rPr>
              <a:t>ْ</a:t>
            </a:r>
            <a:r>
              <a:rPr lang="fa-IR" sz="3600" smtClean="0">
                <a:solidFill>
                  <a:srgbClr val="CC0066"/>
                </a:solidFill>
              </a:rPr>
              <a:t>حَمـ</a:t>
            </a:r>
            <a:r>
              <a:rPr lang="fa-IR" sz="3600" smtClean="0">
                <a:solidFill>
                  <a:srgbClr val="CC0066"/>
                </a:solidFill>
                <a:latin typeface="Arial"/>
                <a:cs typeface="Arial"/>
              </a:rPr>
              <a:t>ْ</a:t>
            </a:r>
            <a:r>
              <a:rPr lang="fa-IR" sz="3600" smtClean="0">
                <a:solidFill>
                  <a:srgbClr val="CC0066"/>
                </a:solidFill>
              </a:rPr>
              <a:t>دُللِهِ الـَّذی </a:t>
            </a:r>
            <a:r>
              <a:rPr lang="fa-IR" sz="3600" dirty="0" smtClean="0">
                <a:solidFill>
                  <a:srgbClr val="CC0066"/>
                </a:solidFill>
              </a:rPr>
              <a:t>جَعَلَ ال</a:t>
            </a:r>
            <a:r>
              <a:rPr lang="fa-IR" sz="3600" dirty="0" smtClean="0">
                <a:solidFill>
                  <a:srgbClr val="CC0066"/>
                </a:solidFill>
                <a:latin typeface="Arial"/>
                <a:cs typeface="Arial"/>
              </a:rPr>
              <a:t>ـْ</a:t>
            </a:r>
            <a:r>
              <a:rPr lang="fa-IR" sz="3600" dirty="0" smtClean="0">
                <a:solidFill>
                  <a:srgbClr val="CC0066"/>
                </a:solidFill>
              </a:rPr>
              <a:t>م</a:t>
            </a:r>
            <a:r>
              <a:rPr lang="fa-IR" sz="3600" dirty="0" smtClean="0">
                <a:solidFill>
                  <a:srgbClr val="CC0066"/>
                </a:solidFill>
                <a:latin typeface="Arial"/>
                <a:cs typeface="Arial"/>
              </a:rPr>
              <a:t>ٰ</a:t>
            </a:r>
            <a:r>
              <a:rPr lang="fa-IR" sz="3600" dirty="0" smtClean="0">
                <a:solidFill>
                  <a:srgbClr val="CC0066"/>
                </a:solidFill>
              </a:rPr>
              <a:t>اءَ طَهُورًا</a:t>
            </a:r>
            <a:endParaRPr lang="fa-IR" sz="3600" dirty="0">
              <a:solidFill>
                <a:srgbClr val="CC00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90" y="3429000"/>
            <a:ext cx="2988840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4000" dirty="0" smtClean="0">
                <a:solidFill>
                  <a:srgbClr val="CC0066"/>
                </a:solidFill>
              </a:rPr>
              <a:t>وَجَعَلـ</a:t>
            </a:r>
            <a:r>
              <a:rPr lang="fa-IR" sz="4000" dirty="0" smtClean="0">
                <a:solidFill>
                  <a:srgbClr val="CC0066"/>
                </a:solidFill>
                <a:latin typeface="Arial"/>
                <a:cs typeface="Arial"/>
              </a:rPr>
              <a:t>ْ</a:t>
            </a:r>
            <a:r>
              <a:rPr lang="fa-IR" sz="4000" dirty="0" smtClean="0">
                <a:solidFill>
                  <a:srgbClr val="CC0066"/>
                </a:solidFill>
              </a:rPr>
              <a:t>ن</a:t>
            </a:r>
            <a:r>
              <a:rPr lang="fa-IR" sz="4000" dirty="0" smtClean="0">
                <a:solidFill>
                  <a:srgbClr val="CC0066"/>
                </a:solidFill>
                <a:latin typeface="Arial"/>
                <a:cs typeface="Arial"/>
              </a:rPr>
              <a:t>ٰ</a:t>
            </a:r>
            <a:r>
              <a:rPr lang="fa-IR" sz="4000" dirty="0" smtClean="0">
                <a:solidFill>
                  <a:srgbClr val="CC0066"/>
                </a:solidFill>
              </a:rPr>
              <a:t>ا مِنَ الـ</a:t>
            </a:r>
            <a:r>
              <a:rPr lang="fa-IR" sz="4000" dirty="0" smtClean="0">
                <a:solidFill>
                  <a:srgbClr val="CC0066"/>
                </a:solidFill>
                <a:latin typeface="Arial"/>
                <a:cs typeface="Arial"/>
              </a:rPr>
              <a:t>ْ</a:t>
            </a:r>
            <a:r>
              <a:rPr lang="fa-IR" sz="4000" dirty="0" smtClean="0">
                <a:solidFill>
                  <a:srgbClr val="CC0066"/>
                </a:solidFill>
              </a:rPr>
              <a:t>م</a:t>
            </a:r>
            <a:r>
              <a:rPr lang="fa-IR" sz="4000" dirty="0" smtClean="0">
                <a:solidFill>
                  <a:srgbClr val="CC0066"/>
                </a:solidFill>
                <a:latin typeface="Arial"/>
                <a:cs typeface="Arial"/>
              </a:rPr>
              <a:t>ٰ</a:t>
            </a:r>
            <a:r>
              <a:rPr lang="fa-IR" sz="4000" dirty="0" smtClean="0">
                <a:solidFill>
                  <a:srgbClr val="CC0066"/>
                </a:solidFill>
              </a:rPr>
              <a:t>اءِکُلَّ شَئ ٍحَیّ</a:t>
            </a:r>
            <a:endParaRPr lang="fa-IR" sz="4000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55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14" grpId="0" animBg="1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46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3" y="-8258"/>
            <a:ext cx="9155009" cy="6866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7844" y="332656"/>
            <a:ext cx="2808312" cy="19389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12000" dirty="0" smtClean="0">
                <a:solidFill>
                  <a:schemeClr val="bg1"/>
                </a:solidFill>
              </a:rPr>
              <a:t>حــج</a:t>
            </a:r>
            <a:endParaRPr lang="fa-IR" sz="1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09280" y="3132689"/>
            <a:ext cx="2664296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400" dirty="0" smtClean="0">
                <a:solidFill>
                  <a:srgbClr val="CC0066"/>
                </a:solidFill>
              </a:rPr>
              <a:t>2-لـبیک گفتن</a:t>
            </a:r>
            <a:endParaRPr lang="fa-IR" sz="4400" dirty="0">
              <a:solidFill>
                <a:srgbClr val="CC00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5976" y="2458098"/>
            <a:ext cx="4617600" cy="70788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FFFFCC"/>
                </a:solidFill>
              </a:rPr>
              <a:t>1-احـرام(لباس مخصوص)</a:t>
            </a:r>
            <a:endParaRPr lang="fa-IR" sz="4000" dirty="0">
              <a:solidFill>
                <a:srgbClr val="FFFF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4168" y="3865915"/>
            <a:ext cx="286368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7030A0"/>
                </a:solidFill>
              </a:rPr>
              <a:t>3-عـطـرنـزد ن</a:t>
            </a:r>
            <a:endParaRPr lang="fa-IR" sz="40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4" y="4590633"/>
            <a:ext cx="3799786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0070C0"/>
                </a:solidFill>
              </a:rPr>
              <a:t>4-درآیـنه نگاه نکردن</a:t>
            </a:r>
            <a:endParaRPr lang="fa-IR" sz="40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4169" y="5298519"/>
            <a:ext cx="2840336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FF0000"/>
                </a:solidFill>
              </a:rPr>
              <a:t>5-شـانـه نـزد ن</a:t>
            </a:r>
            <a:endParaRPr lang="fa-IR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87607" y="6021893"/>
            <a:ext cx="2036898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00FFFF"/>
                </a:solidFill>
              </a:rPr>
              <a:t>6- و...</a:t>
            </a:r>
            <a:endParaRPr lang="fa-IR" sz="4000" dirty="0">
              <a:solidFill>
                <a:srgbClr val="00FFFF"/>
              </a:solidFill>
            </a:endParaRPr>
          </a:p>
        </p:txBody>
      </p:sp>
      <p:pic>
        <p:nvPicPr>
          <p:cNvPr id="11" name="ميردامادلبيك اللهم لبيك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476672" y="6857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550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52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2" grpId="0" animBg="1"/>
      <p:bldP spid="3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87" y="-27384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391" y="2075595"/>
            <a:ext cx="2649179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اب</a:t>
            </a:r>
            <a:endParaRPr lang="fa-IR" sz="21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3687" y="2564904"/>
            <a:ext cx="3670254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8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حـجـ</a:t>
            </a:r>
            <a:endParaRPr lang="fa-IR" sz="1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" name="آب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756592" y="6858000"/>
            <a:ext cx="609600" cy="609600"/>
          </a:xfrm>
          <a:prstGeom prst="rect">
            <a:avLst/>
          </a:prstGeom>
        </p:spPr>
      </p:pic>
      <p:pic>
        <p:nvPicPr>
          <p:cNvPr id="7" name="Picture 2" descr="E:\Power\تصاویر متحرک\گلها\1_54530fd1637bee0fb61b9a90fb3b8d8f_2_9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687" y="4676584"/>
            <a:ext cx="2667000" cy="2174807"/>
          </a:xfrm>
          <a:prstGeom prst="rect">
            <a:avLst/>
          </a:prstGeom>
          <a:noFill/>
        </p:spPr>
      </p:pic>
      <p:pic>
        <p:nvPicPr>
          <p:cNvPr id="8" name="Picture 2" descr="E:\Power\تصاویر متحرک\گلها\1_54530fd1637bee0fb61b9a90fb3b8d8f_2_9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687" y="2341596"/>
            <a:ext cx="2667000" cy="2174807"/>
          </a:xfrm>
          <a:prstGeom prst="rect">
            <a:avLst/>
          </a:prstGeom>
          <a:noFill/>
        </p:spPr>
      </p:pic>
      <p:pic>
        <p:nvPicPr>
          <p:cNvPr id="10" name="Picture 2" descr="E:\Power\تصاویر متحرک\گلها\1_54530fd1637bee0fb61b9a90fb3b8d8f_2_9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2892" y="0"/>
            <a:ext cx="2667000" cy="2174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3342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9498" y="0"/>
            <a:ext cx="4579987" cy="5733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495" y="19363"/>
            <a:ext cx="4585993" cy="57138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6495" y="3779111"/>
            <a:ext cx="9156921" cy="3108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ar-SA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منع تماشاچیان، گر نکند باغبان</a:t>
            </a:r>
            <a:endParaRPr lang="en-US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B Mitra" pitchFamily="2" charset="-7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                                 </a:t>
            </a:r>
            <a:r>
              <a:rPr lang="ar-SA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می نتواند به باغ، سرو روان داشتن</a:t>
            </a:r>
            <a:endParaRPr lang="en-US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B Mitra" pitchFamily="2" charset="-7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غنچه به باغ ایمن است،تا بُود اندر حجاب</a:t>
            </a:r>
            <a:endParaRPr lang="en-US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B Mitra" pitchFamily="2" charset="-7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                                </a:t>
            </a:r>
            <a:r>
              <a:rPr lang="ar-SA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آفت جان و دل است،چهره عیان داشتن</a:t>
            </a:r>
            <a:endParaRPr lang="en-US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B Mitra" pitchFamily="2" charset="-7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آیینه بی حجاب ، به تن بگیرد غبار</a:t>
            </a:r>
            <a:endParaRPr lang="en-US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ea typeface="Times New Roman" pitchFamily="18" charset="0"/>
              <a:cs typeface="B Mitra" pitchFamily="2" charset="-7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Times New Roman" pitchFamily="18" charset="0"/>
                <a:cs typeface="B Mitra" pitchFamily="2" charset="-78"/>
              </a:rPr>
              <a:t>                               </a:t>
            </a:r>
            <a:r>
              <a:rPr lang="ar-SA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خوش بود آیینه را ، پرده بر آن داشتن</a:t>
            </a:r>
            <a:r>
              <a:rPr lang="en-U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B Mitra" pitchFamily="2" charset="-78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051720" y="24658"/>
            <a:ext cx="4464496" cy="3154710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a-IR" sz="19900" b="1" dirty="0" smtClean="0">
                <a:solidFill>
                  <a:srgbClr val="CC0066"/>
                </a:solidFill>
                <a:cs typeface="B Mitra" pitchFamily="2" charset="-78"/>
              </a:rPr>
              <a:t>حجاب</a:t>
            </a:r>
            <a:endParaRPr lang="fa-IR" sz="19900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095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270" y="13188"/>
            <a:ext cx="4530262" cy="3343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13188"/>
            <a:ext cx="4626591" cy="3343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56992"/>
            <a:ext cx="4499992" cy="3501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3356992"/>
            <a:ext cx="4644008" cy="35010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99793" y="2248996"/>
            <a:ext cx="3240360" cy="22159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a-IR" sz="13800" b="1" dirty="0" smtClean="0">
                <a:solidFill>
                  <a:srgbClr val="FF0000"/>
                </a:solidFill>
                <a:cs typeface="B Mitra" pitchFamily="2" charset="-78"/>
              </a:rPr>
              <a:t>حجاب</a:t>
            </a:r>
            <a:endParaRPr lang="fa-IR" sz="13800" dirty="0"/>
          </a:p>
        </p:txBody>
      </p:sp>
    </p:spTree>
    <p:extLst>
      <p:ext uri="{BB962C8B-B14F-4D97-AF65-F5344CB8AC3E}">
        <p14:creationId xmlns:p14="http://schemas.microsoft.com/office/powerpoint/2010/main" xmlns="" val="248604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2401" y="0"/>
            <a:ext cx="5197642" cy="37702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fa-IR" sz="239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2  Elham" pitchFamily="2" charset="-78"/>
              </a:rPr>
              <a:t>مـو ز</a:t>
            </a:r>
            <a:endParaRPr lang="fa-IR" sz="239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2  Elham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59" y="3675035"/>
            <a:ext cx="5427037" cy="31547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a-IR" sz="19900" b="1" dirty="0" smtClean="0">
                <a:ln/>
                <a:solidFill>
                  <a:srgbClr val="00FF00"/>
                </a:solidFill>
                <a:cs typeface="2  Moj" pitchFamily="2" charset="-78"/>
              </a:rPr>
              <a:t>شیربلال</a:t>
            </a:r>
            <a:endParaRPr lang="fa-IR" sz="23900" b="1" dirty="0">
              <a:ln/>
              <a:solidFill>
                <a:srgbClr val="00FF00"/>
              </a:solidFill>
              <a:cs typeface="2  Moj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948" y="0"/>
            <a:ext cx="3997350" cy="3675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3770262"/>
            <a:ext cx="3723947" cy="308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854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h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9392"/>
            <a:ext cx="9144000" cy="82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319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ower\تصاویر متحرک\hijab01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-228600"/>
            <a:ext cx="9601200" cy="800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0953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0"/>
            <a:ext cx="5943600" cy="64017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a-IR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عصاره </a:t>
            </a:r>
            <a:r>
              <a:rPr lang="fa-IR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ی گل نجابت</a:t>
            </a:r>
          </a:p>
          <a:p>
            <a:pPr lvl="0" algn="ctr">
              <a:spcBef>
                <a:spcPct val="0"/>
              </a:spcBef>
            </a:pPr>
            <a:r>
              <a:rPr lang="fa-IR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عصاره ی گل های عالَم ، تبدیل </a:t>
            </a:r>
            <a:r>
              <a:rPr lang="fa-IR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به«عطر»می </a:t>
            </a:r>
            <a:r>
              <a:rPr lang="fa-IR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گردد و در شیشه ی دربسته نگهداری می شود .</a:t>
            </a:r>
          </a:p>
          <a:p>
            <a:pPr lvl="0" algn="ctr">
              <a:spcBef>
                <a:spcPct val="0"/>
              </a:spcBef>
            </a:pPr>
            <a:r>
              <a:rPr lang="fa-IR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اگر </a:t>
            </a:r>
            <a:r>
              <a:rPr lang="fa-IR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دَرِ </a:t>
            </a:r>
            <a:r>
              <a:rPr lang="fa-IR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شیشه ی عطر ، باز بماند ، عطرش می پرد و اگر کسی ، با حجاب و پوشش ، عطر عفاف خود را حفظ نکند ، از ارزش و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A50021"/>
              </a:solidFill>
              <a:effectLst>
                <a:reflection blurRad="12700" stA="28000" endPos="45000" dist="1000" dir="5400000" sy="-100000" algn="bl" rotWithShape="0"/>
              </a:effectLst>
              <a:cs typeface="B Mitra" pitchFamily="2" charset="-78"/>
            </a:endParaRPr>
          </a:p>
          <a:p>
            <a:pPr lvl="0" algn="ctr">
              <a:spcBef>
                <a:spcPct val="0"/>
              </a:spcBef>
            </a:pPr>
            <a:r>
              <a:rPr lang="fa-IR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اعتبار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</a:t>
            </a:r>
            <a:r>
              <a:rPr lang="fa-IR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می </a:t>
            </a:r>
            <a:r>
              <a:rPr lang="fa-IR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افتد </a:t>
            </a:r>
          </a:p>
          <a:p>
            <a:pPr lvl="0" algn="ctr">
              <a:spcBef>
                <a:spcPct val="0"/>
              </a:spcBef>
            </a:pPr>
            <a:r>
              <a:rPr lang="fa-IR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رایحه ی دل انگیز </a:t>
            </a:r>
            <a:r>
              <a:rPr lang="fa-IR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عفاف </a:t>
            </a:r>
            <a:r>
              <a:rPr lang="fa-IR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را نباید </a:t>
            </a:r>
            <a:r>
              <a:rPr lang="fa-IR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درمزبله ی نگاه </a:t>
            </a:r>
            <a:r>
              <a:rPr lang="fa-IR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های شیطانی ، رها کرد و گُل نجابت را نباید در دست پلید هوسبازان ، پرپر ساخت .</a:t>
            </a:r>
          </a:p>
        </p:txBody>
      </p:sp>
      <p:pic>
        <p:nvPicPr>
          <p:cNvPr id="5" name="Picture 4" descr="rayehe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63"/>
            <a:ext cx="32004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E:\Power\تصاویر متحرک\گلها\1_1259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33114"/>
            <a:ext cx="3467100" cy="3467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962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429000"/>
            <a:ext cx="9144000" cy="1028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loud 1"/>
          <p:cNvSpPr/>
          <p:nvPr/>
        </p:nvSpPr>
        <p:spPr>
          <a:xfrm>
            <a:off x="6418233" y="42654"/>
            <a:ext cx="2501914" cy="169923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fa-IR" sz="96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ح</a:t>
            </a:r>
            <a:r>
              <a:rPr lang="fa-IR" sz="96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یا</a:t>
            </a:r>
          </a:p>
        </p:txBody>
      </p:sp>
      <p:sp>
        <p:nvSpPr>
          <p:cNvPr id="10" name="Cloud 9"/>
          <p:cNvSpPr/>
          <p:nvPr/>
        </p:nvSpPr>
        <p:spPr>
          <a:xfrm>
            <a:off x="27645" y="42654"/>
            <a:ext cx="2897450" cy="169923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fa-IR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ج</a:t>
            </a:r>
            <a:r>
              <a:rPr lang="fa-IR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مال</a:t>
            </a:r>
          </a:p>
        </p:txBody>
      </p:sp>
      <p:sp>
        <p:nvSpPr>
          <p:cNvPr id="11" name="Cloud 10"/>
          <p:cNvSpPr/>
          <p:nvPr/>
        </p:nvSpPr>
        <p:spPr>
          <a:xfrm>
            <a:off x="-29980" y="3068960"/>
            <a:ext cx="3540258" cy="169923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fa-IR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ب</a:t>
            </a:r>
            <a:r>
              <a:rPr lang="fa-IR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ندگی خدا</a:t>
            </a:r>
          </a:p>
        </p:txBody>
      </p:sp>
      <p:sp>
        <p:nvSpPr>
          <p:cNvPr id="12" name="Cloud 11"/>
          <p:cNvSpPr/>
          <p:nvPr/>
        </p:nvSpPr>
        <p:spPr>
          <a:xfrm>
            <a:off x="6084414" y="3068960"/>
            <a:ext cx="3019681" cy="169923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fa-IR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آ</a:t>
            </a:r>
            <a:r>
              <a:rPr lang="fa-IR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برو</a:t>
            </a:r>
          </a:p>
        </p:txBody>
      </p:sp>
      <p:sp>
        <p:nvSpPr>
          <p:cNvPr id="13" name="Cloud 12"/>
          <p:cNvSpPr/>
          <p:nvPr/>
        </p:nvSpPr>
        <p:spPr>
          <a:xfrm>
            <a:off x="2159732" y="4869160"/>
            <a:ext cx="4824535" cy="169923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fa-IR" sz="8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حـجـاب</a:t>
            </a:r>
          </a:p>
        </p:txBody>
      </p:sp>
    </p:spTree>
    <p:extLst>
      <p:ext uri="{BB962C8B-B14F-4D97-AF65-F5344CB8AC3E}">
        <p14:creationId xmlns:p14="http://schemas.microsoft.com/office/powerpoint/2010/main" xmlns="" val="6305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9234" y="1211818"/>
            <a:ext cx="94970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2000" dirty="0" smtClean="0">
                <a:solidFill>
                  <a:srgbClr val="FF0000"/>
                </a:solidFill>
              </a:rPr>
              <a:t>ر</a:t>
            </a:r>
            <a:endParaRPr lang="fa-IR" sz="1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3342" y="1211818"/>
            <a:ext cx="79208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2000" dirty="0" smtClean="0">
                <a:solidFill>
                  <a:srgbClr val="CC0066"/>
                </a:solidFill>
              </a:rPr>
              <a:t>ه</a:t>
            </a:r>
            <a:endParaRPr lang="fa-IR" sz="12000" dirty="0">
              <a:solidFill>
                <a:srgbClr val="CC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5775" y="1255058"/>
            <a:ext cx="80569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2000" dirty="0" smtClean="0">
                <a:solidFill>
                  <a:srgbClr val="CC0066"/>
                </a:solidFill>
              </a:rPr>
              <a:t>ز</a:t>
            </a:r>
            <a:endParaRPr lang="fa-IR" sz="12000" dirty="0">
              <a:solidFill>
                <a:srgbClr val="CC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3709" y="1152208"/>
            <a:ext cx="1424532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2000" dirty="0" smtClean="0">
                <a:solidFill>
                  <a:srgbClr val="FF0000"/>
                </a:solidFill>
              </a:rPr>
              <a:t>هـ</a:t>
            </a:r>
            <a:endParaRPr lang="fa-IR" sz="12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7476" y="3207634"/>
            <a:ext cx="469556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1:راهی تارسـیـد ن به خـدا</a:t>
            </a:r>
            <a:endParaRPr lang="fa-IR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3968" y="3915520"/>
            <a:ext cx="4860032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a-I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2:وسیله دفاع دربرابردشمن</a:t>
            </a:r>
            <a:endParaRPr lang="fa-IR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4623406"/>
            <a:ext cx="4551036" cy="14465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a-IR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3:یکی ازالقاب </a:t>
            </a:r>
            <a:r>
              <a:rPr lang="fa-IR" sz="4400" b="1" spc="50" dirty="0" smtClean="0">
                <a:ln w="11430"/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حضرت     زهرا</a:t>
            </a:r>
            <a:r>
              <a:rPr lang="fa-IR" sz="4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(سلام</a:t>
            </a:r>
            <a:r>
              <a:rPr lang="fa-IR" sz="4400" b="1" spc="50" dirty="0" smtClean="0">
                <a:ln w="11430"/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fa-IR" sz="4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الله علیها)</a:t>
            </a:r>
            <a:endParaRPr lang="fa-IR" sz="4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099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2" grpId="0" animBg="1"/>
      <p:bldP spid="3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365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77271" y="4303455"/>
            <a:ext cx="6552728" cy="25545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a-IR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حضرت </a:t>
            </a:r>
            <a:r>
              <a:rPr lang="fa-IR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زهرا </a:t>
            </a:r>
          </a:p>
          <a:p>
            <a:pPr algn="ctr"/>
            <a:r>
              <a:rPr lang="fa-IR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</a:t>
            </a:r>
            <a:r>
              <a:rPr lang="fa-IR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سلام</a:t>
            </a:r>
            <a:r>
              <a:rPr lang="fa-IR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fa-IR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الله</a:t>
            </a:r>
            <a:r>
              <a:rPr lang="fa-IR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fa-IR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علیها</a:t>
            </a:r>
            <a:r>
              <a:rPr lang="fa-IR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98446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30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851645"/>
            <a:ext cx="2286000" cy="31547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a-IR" sz="19900" b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</a:t>
            </a:r>
            <a:endParaRPr lang="fa-IR" sz="19900" b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564679"/>
            <a:ext cx="685800" cy="450892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a-IR" sz="28700" b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</a:t>
            </a:r>
            <a:endParaRPr lang="fa-IR" sz="28700" b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5892" y="1664732"/>
            <a:ext cx="2362200" cy="31547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a-IR" sz="19900" b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فــ</a:t>
            </a:r>
            <a:endParaRPr lang="fa-IR" sz="19900" b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1664732"/>
            <a:ext cx="2590800" cy="31547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a-IR" sz="19900" b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عــ</a:t>
            </a:r>
            <a:endParaRPr lang="fa-IR" sz="19900" b="1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839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4202"/>
            <a:ext cx="532859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a-IR" sz="36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cs typeface="2  Baran Outline" pitchFamily="2" charset="-78"/>
              </a:rPr>
              <a:t>قال رسول الله(صلّی الله علیه وآله وسلّم):</a:t>
            </a:r>
            <a:endParaRPr lang="fa-IR" sz="3600" b="1" cap="all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cs typeface="2  Baran Outline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264" y="650533"/>
            <a:ext cx="9144000" cy="6186309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5400" dirty="0" smtClean="0">
                <a:cs typeface="2  Elham" pitchFamily="2" charset="-78"/>
              </a:rPr>
              <a:t>اِنَّ </a:t>
            </a:r>
            <a:r>
              <a:rPr lang="fa-IR" sz="5400" dirty="0" smtClean="0">
                <a:solidFill>
                  <a:srgbClr val="FF0066"/>
                </a:solidFill>
                <a:cs typeface="2  Elham" pitchFamily="2" charset="-78"/>
              </a:rPr>
              <a:t>اللهَ تَعال</a:t>
            </a:r>
            <a:r>
              <a:rPr lang="fa-IR" sz="5400" dirty="0" smtClean="0">
                <a:solidFill>
                  <a:srgbClr val="FF0066"/>
                </a:solidFill>
                <a:latin typeface="Arial"/>
                <a:cs typeface="2  Elham" pitchFamily="2" charset="-78"/>
              </a:rPr>
              <a:t>ـ</a:t>
            </a:r>
            <a:r>
              <a:rPr lang="fa-IR" sz="5400" dirty="0" smtClean="0">
                <a:solidFill>
                  <a:srgbClr val="FF0066"/>
                </a:solidFill>
                <a:cs typeface="2  Elham" pitchFamily="2" charset="-78"/>
              </a:rPr>
              <a:t>ی </a:t>
            </a:r>
            <a:r>
              <a:rPr lang="fa-IR" sz="5400" dirty="0" smtClean="0">
                <a:cs typeface="2  Elham" pitchFamily="2" charset="-78"/>
              </a:rPr>
              <a:t>خَلـَقَ </a:t>
            </a:r>
            <a:r>
              <a:rPr lang="fa-IR" sz="5400" dirty="0" smtClean="0">
                <a:solidFill>
                  <a:srgbClr val="00B050"/>
                </a:solidFill>
                <a:cs typeface="2  Elham" pitchFamily="2" charset="-78"/>
              </a:rPr>
              <a:t>المَلائِکـَهَ </a:t>
            </a:r>
            <a:r>
              <a:rPr lang="fa-IR" sz="5400" dirty="0" smtClean="0">
                <a:cs typeface="2  Elham" pitchFamily="2" charset="-78"/>
              </a:rPr>
              <a:t>وَرَکــَّبَ فیهـِم </a:t>
            </a:r>
            <a:r>
              <a:rPr lang="fa-IR" sz="5400" dirty="0" smtClean="0">
                <a:solidFill>
                  <a:srgbClr val="00B050"/>
                </a:solidFill>
                <a:cs typeface="2  Elham" pitchFamily="2" charset="-78"/>
              </a:rPr>
              <a:t>اَلعَقل</a:t>
            </a:r>
            <a:r>
              <a:rPr lang="fa-IR" sz="5400" dirty="0" smtClean="0">
                <a:cs typeface="2  Elham" pitchFamily="2" charset="-78"/>
              </a:rPr>
              <a:t> وَخَلـَقَ </a:t>
            </a:r>
            <a:r>
              <a:rPr lang="fa-IR" sz="5400" dirty="0" smtClean="0">
                <a:solidFill>
                  <a:srgbClr val="FF0000"/>
                </a:solidFill>
                <a:cs typeface="2  Elham" pitchFamily="2" charset="-78"/>
              </a:rPr>
              <a:t>البَهـائِم</a:t>
            </a:r>
            <a:r>
              <a:rPr lang="fa-IR" sz="5400" dirty="0" smtClean="0">
                <a:cs typeface="2  Elham" pitchFamily="2" charset="-78"/>
              </a:rPr>
              <a:t> وَرَکــَّبَ فیهَا</a:t>
            </a:r>
            <a:r>
              <a:rPr lang="fa-IR" sz="5400" dirty="0" smtClean="0">
                <a:solidFill>
                  <a:srgbClr val="FF0000"/>
                </a:solidFill>
                <a:cs typeface="2  Elham" pitchFamily="2" charset="-78"/>
              </a:rPr>
              <a:t>الشَّهو</a:t>
            </a:r>
            <a:r>
              <a:rPr lang="fa-IR" sz="6000" dirty="0" smtClean="0">
                <a:solidFill>
                  <a:srgbClr val="FF0000"/>
                </a:solidFill>
                <a:latin typeface="Arial"/>
                <a:cs typeface="2  Elham" pitchFamily="2" charset="-78"/>
              </a:rPr>
              <a:t>ہ</a:t>
            </a:r>
            <a:r>
              <a:rPr lang="fa-IR" sz="5400" dirty="0" smtClean="0">
                <a:cs typeface="2  Elham" pitchFamily="2" charset="-78"/>
              </a:rPr>
              <a:t> </a:t>
            </a:r>
            <a:r>
              <a:rPr lang="fa-IR" sz="4800" dirty="0" smtClean="0">
                <a:cs typeface="2  Elham" pitchFamily="2" charset="-78"/>
              </a:rPr>
              <a:t>وَخَلـَقَ </a:t>
            </a:r>
            <a:r>
              <a:rPr lang="fa-IR" sz="4800" dirty="0" smtClean="0">
                <a:solidFill>
                  <a:srgbClr val="00FF00"/>
                </a:solidFill>
                <a:cs typeface="2  Elham" pitchFamily="2" charset="-78"/>
              </a:rPr>
              <a:t>بَنی آدَمَ </a:t>
            </a:r>
            <a:r>
              <a:rPr lang="fa-IR" sz="4800" dirty="0" smtClean="0">
                <a:cs typeface="2  Elham" pitchFamily="2" charset="-78"/>
              </a:rPr>
              <a:t>وَرَکـَّبَ فیهـِم </a:t>
            </a:r>
            <a:r>
              <a:rPr lang="fa-IR" sz="6600" dirty="0" smtClean="0">
                <a:solidFill>
                  <a:srgbClr val="00B050"/>
                </a:solidFill>
                <a:cs typeface="2  Elham" pitchFamily="2" charset="-78"/>
              </a:rPr>
              <a:t>اَلعَقلَ </a:t>
            </a:r>
            <a:r>
              <a:rPr lang="fa-IR" sz="6600" dirty="0" smtClean="0">
                <a:solidFill>
                  <a:srgbClr val="002060"/>
                </a:solidFill>
                <a:cs typeface="2  Elham" pitchFamily="2" charset="-78"/>
              </a:rPr>
              <a:t>وَ</a:t>
            </a:r>
            <a:r>
              <a:rPr lang="fa-IR" sz="6600" dirty="0" smtClean="0">
                <a:cs typeface="2  Elham" pitchFamily="2" charset="-78"/>
              </a:rPr>
              <a:t> </a:t>
            </a:r>
            <a:r>
              <a:rPr lang="fa-IR" sz="6600" dirty="0" smtClean="0">
                <a:solidFill>
                  <a:srgbClr val="FF0000"/>
                </a:solidFill>
                <a:cs typeface="2  Elham" pitchFamily="2" charset="-78"/>
              </a:rPr>
              <a:t>الشَّهوَه</a:t>
            </a:r>
            <a:endParaRPr lang="fa-IR" sz="4800" dirty="0" smtClean="0">
              <a:solidFill>
                <a:srgbClr val="FF0000"/>
              </a:solidFill>
              <a:cs typeface="2  Elham" pitchFamily="2" charset="-78"/>
            </a:endParaRPr>
          </a:p>
          <a:p>
            <a:r>
              <a:rPr lang="fa-IR" sz="5400" dirty="0" smtClean="0">
                <a:cs typeface="2  Elham" pitchFamily="2" charset="-78"/>
              </a:rPr>
              <a:t>فـَمَن</a:t>
            </a:r>
            <a:r>
              <a:rPr lang="fa-IR" sz="5400" dirty="0" smtClean="0">
                <a:latin typeface="Arial"/>
                <a:cs typeface="2  Elham" pitchFamily="2" charset="-78"/>
              </a:rPr>
              <a:t>ْ</a:t>
            </a:r>
            <a:r>
              <a:rPr lang="fa-IR" sz="5400" dirty="0" smtClean="0">
                <a:cs typeface="2  Elham" pitchFamily="2" charset="-78"/>
              </a:rPr>
              <a:t> غـَلـَبَ </a:t>
            </a:r>
            <a:r>
              <a:rPr lang="fa-IR" sz="5400" dirty="0" smtClean="0">
                <a:solidFill>
                  <a:srgbClr val="00B050"/>
                </a:solidFill>
                <a:cs typeface="2  Elham" pitchFamily="2" charset="-78"/>
              </a:rPr>
              <a:t>عَقلـُهُ</a:t>
            </a:r>
            <a:r>
              <a:rPr lang="fa-IR" sz="5400" dirty="0" smtClean="0">
                <a:cs typeface="2  Elham" pitchFamily="2" charset="-78"/>
              </a:rPr>
              <a:t> عَلـی </a:t>
            </a:r>
            <a:r>
              <a:rPr lang="fa-IR" sz="5400" dirty="0" smtClean="0">
                <a:solidFill>
                  <a:srgbClr val="FF0000"/>
                </a:solidFill>
                <a:cs typeface="2  Elham" pitchFamily="2" charset="-78"/>
              </a:rPr>
              <a:t>شَهوَتِهِ </a:t>
            </a:r>
            <a:r>
              <a:rPr lang="fa-IR" sz="5400" dirty="0" smtClean="0">
                <a:cs typeface="2  Elham" pitchFamily="2" charset="-78"/>
              </a:rPr>
              <a:t>فـَهُوَ اَعلـی مِنَ </a:t>
            </a:r>
            <a:r>
              <a:rPr lang="fa-IR" sz="5400" dirty="0" smtClean="0">
                <a:solidFill>
                  <a:srgbClr val="00B050"/>
                </a:solidFill>
                <a:cs typeface="2  Elham" pitchFamily="2" charset="-78"/>
              </a:rPr>
              <a:t>المَلائِکـَهِ </a:t>
            </a:r>
            <a:r>
              <a:rPr lang="fa-IR" sz="5400" dirty="0" smtClean="0">
                <a:cs typeface="2  Elham" pitchFamily="2" charset="-78"/>
              </a:rPr>
              <a:t>وَمَن</a:t>
            </a:r>
            <a:r>
              <a:rPr lang="fa-IR" sz="5400" dirty="0" smtClean="0">
                <a:latin typeface="Arial"/>
                <a:cs typeface="2  Elham" pitchFamily="2" charset="-78"/>
              </a:rPr>
              <a:t>ْ</a:t>
            </a:r>
            <a:r>
              <a:rPr lang="fa-IR" sz="5400" dirty="0" smtClean="0">
                <a:cs typeface="2  Elham" pitchFamily="2" charset="-78"/>
              </a:rPr>
              <a:t> غَلـَبَ </a:t>
            </a:r>
            <a:r>
              <a:rPr lang="fa-IR" sz="5400" dirty="0" smtClean="0">
                <a:solidFill>
                  <a:srgbClr val="FF0000"/>
                </a:solidFill>
                <a:cs typeface="2  Elham" pitchFamily="2" charset="-78"/>
              </a:rPr>
              <a:t>شَهوَتـُهُ</a:t>
            </a:r>
            <a:r>
              <a:rPr lang="fa-IR" sz="5400" dirty="0" smtClean="0">
                <a:cs typeface="2  Elham" pitchFamily="2" charset="-78"/>
              </a:rPr>
              <a:t> عَلی </a:t>
            </a:r>
            <a:r>
              <a:rPr lang="fa-IR" sz="5400" dirty="0" smtClean="0">
                <a:solidFill>
                  <a:srgbClr val="00B050"/>
                </a:solidFill>
                <a:cs typeface="2  Elham" pitchFamily="2" charset="-78"/>
              </a:rPr>
              <a:t>عَقلِهِ</a:t>
            </a:r>
            <a:r>
              <a:rPr lang="fa-IR" sz="5400" dirty="0" smtClean="0">
                <a:cs typeface="2  Elham" pitchFamily="2" charset="-78"/>
              </a:rPr>
              <a:t> فَهُوَ</a:t>
            </a:r>
            <a:r>
              <a:rPr lang="fa-IR" sz="5400" dirty="0" smtClean="0">
                <a:solidFill>
                  <a:srgbClr val="A50021"/>
                </a:solidFill>
                <a:cs typeface="2  Elham" pitchFamily="2" charset="-78"/>
              </a:rPr>
              <a:t>اَدنی</a:t>
            </a:r>
            <a:r>
              <a:rPr lang="fa-IR" sz="5400" dirty="0" smtClean="0">
                <a:cs typeface="2  Elham" pitchFamily="2" charset="-78"/>
              </a:rPr>
              <a:t> مِنَ </a:t>
            </a:r>
            <a:r>
              <a:rPr lang="fa-IR" sz="5400" dirty="0" smtClean="0">
                <a:solidFill>
                  <a:srgbClr val="FF0000"/>
                </a:solidFill>
                <a:cs typeface="2  Elham" pitchFamily="2" charset="-78"/>
              </a:rPr>
              <a:t>البَه</a:t>
            </a:r>
            <a:r>
              <a:rPr lang="fa-IR" sz="5400" dirty="0" smtClean="0">
                <a:solidFill>
                  <a:srgbClr val="FF0000"/>
                </a:solidFill>
                <a:latin typeface="Arial"/>
                <a:cs typeface="2  Elham" pitchFamily="2" charset="-78"/>
              </a:rPr>
              <a:t>ـ</a:t>
            </a:r>
            <a:r>
              <a:rPr lang="fa-IR" sz="5400" dirty="0" smtClean="0">
                <a:solidFill>
                  <a:srgbClr val="FF0000"/>
                </a:solidFill>
                <a:cs typeface="2  Elham" pitchFamily="2" charset="-78"/>
              </a:rPr>
              <a:t>ائِمِ</a:t>
            </a:r>
            <a:r>
              <a:rPr lang="fa-IR" sz="5400" dirty="0" smtClean="0">
                <a:cs typeface="2  Elham" pitchFamily="2" charset="-78"/>
              </a:rPr>
              <a:t>.</a:t>
            </a:r>
            <a:endParaRPr lang="fa-IR" sz="5400" dirty="0">
              <a:cs typeface="2  El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807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:\قرآن تصویری\4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782"/>
            <a:ext cx="4198604" cy="683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J:\قرآن تصویری\4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8604" y="19781"/>
            <a:ext cx="4945396" cy="683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41607"/>
            <a:ext cx="914400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6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عفاف حضرت یوسف :</a:t>
            </a:r>
            <a:endParaRPr lang="en-US" sz="2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fa-IR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روزی زلیخا با یوسف خلوت کرد و از فرصت به دست آمده استفاده نمود. روبه یوسف کرد و گفت: سرت را بلند کن و به من نگاهی کن. </a:t>
            </a:r>
            <a:endParaRPr lang="en-U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fa-IR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یوسف گفت: می ترسم هیولای کور و نابینایی بر دیدگانم سایه افکند. </a:t>
            </a:r>
            <a:endParaRPr lang="en-U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fa-IR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زلیخا: به به! چه چشم های شهلا و زیبایی داری! </a:t>
            </a:r>
            <a:endParaRPr lang="en-U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fa-IR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یوسف: همین دیدگان من در خانه ی قبر، نخستین عضوی هستند که متلاشی شده و روی صورتم می ریزند. </a:t>
            </a:r>
            <a:endParaRPr lang="en-U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fa-IR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زلیخا: چه قدر بوی خوشی داری! </a:t>
            </a:r>
            <a:endParaRPr lang="en-U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fa-IR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یوسف: اگر سه روز بعد از مرگ من بوی مرا استشمام نمایی، ازمن فرارمی کنی. </a:t>
            </a:r>
            <a:endParaRPr lang="en-U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fa-IR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زلیخا: چرا نزدیک من نمی آیی؟ </a:t>
            </a:r>
            <a:endParaRPr lang="en-U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fa-IR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یوسف: چون می خواهم به قرب خداوند نایل شوم. </a:t>
            </a:r>
            <a:endParaRPr lang="en-U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fa-IR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زلیخا: گام بر روی فرش های پر بها و حریر من بگذار و خواسته مرا برآور. </a:t>
            </a:r>
            <a:endParaRPr lang="en-U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fa-IR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یوسف: می ترسم بهره ام در بهشت از من گرفته شود. </a:t>
            </a:r>
            <a:endParaRPr lang="en-U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fa-IR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وقتی که زلیخا استقامت و پاک دامنی یوسف را دید و یقین کرد که تسلیم هوس های او نمی شود، از راه تهدید وارد شد و به یوسف گفت: حالا که چنین است تو را به شکنجه گران زندان می سپارم... یوسف با کمال نیرو گفت: باکی نیست، خدا یاور من است</a:t>
            </a:r>
            <a:r>
              <a:rPr lang="fa-IR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en-U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0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289"/>
            <a:ext cx="914400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FF0000"/>
                </a:solidFill>
              </a:rPr>
              <a:t>حجت الاسلام </a:t>
            </a:r>
            <a:r>
              <a:rPr lang="fa-IR" sz="3200" dirty="0" smtClean="0">
                <a:solidFill>
                  <a:srgbClr val="FF0000"/>
                </a:solidFill>
              </a:rPr>
              <a:t>والمسلمین قرائتی</a:t>
            </a:r>
            <a:r>
              <a:rPr lang="fa-IR" sz="3200" dirty="0">
                <a:solidFill>
                  <a:srgbClr val="FF0000"/>
                </a:solidFill>
              </a:rPr>
              <a:t>: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fa-IR" sz="2800" dirty="0" smtClean="0"/>
              <a:t>شماجنس </a:t>
            </a:r>
            <a:r>
              <a:rPr lang="fa-IR" sz="2800" dirty="0"/>
              <a:t>مرغوب </a:t>
            </a:r>
            <a:r>
              <a:rPr lang="fa-IR" sz="2800" dirty="0" smtClean="0"/>
              <a:t>رادرکادومی پیچید،روی </a:t>
            </a:r>
            <a:r>
              <a:rPr lang="fa-IR" sz="2800" dirty="0"/>
              <a:t>تلویزیون پارچه می </a:t>
            </a:r>
            <a:r>
              <a:rPr lang="fa-IR" sz="2800" dirty="0" smtClean="0"/>
              <a:t>اندازید،کتاب </a:t>
            </a:r>
            <a:r>
              <a:rPr lang="fa-IR" sz="2800" dirty="0"/>
              <a:t>قیمتی </a:t>
            </a:r>
            <a:r>
              <a:rPr lang="fa-IR" sz="2800" dirty="0" smtClean="0"/>
              <a:t>راجلدمی </a:t>
            </a:r>
            <a:r>
              <a:rPr lang="fa-IR" sz="2800" dirty="0"/>
              <a:t>کنید، </a:t>
            </a:r>
            <a:r>
              <a:rPr lang="fa-IR" sz="2800" dirty="0" smtClean="0"/>
              <a:t>طلاوجواهرات راساده دردسترس قرارنمی دهید.</a:t>
            </a:r>
            <a:r>
              <a:rPr lang="en-US" sz="2800" dirty="0" smtClean="0"/>
              <a:t> </a:t>
            </a:r>
            <a:r>
              <a:rPr lang="fa-IR" sz="2800" dirty="0" smtClean="0"/>
              <a:t>بنابراین جلدوحجاب </a:t>
            </a:r>
            <a:r>
              <a:rPr lang="fa-IR" sz="2800" dirty="0"/>
              <a:t>نشانه ارزش </a:t>
            </a:r>
            <a:r>
              <a:rPr lang="fa-IR" sz="2800" dirty="0" smtClean="0"/>
              <a:t>است.خداوندبرای </a:t>
            </a:r>
            <a:r>
              <a:rPr lang="fa-IR" sz="2800" dirty="0"/>
              <a:t>چشم که ظریف </a:t>
            </a:r>
            <a:r>
              <a:rPr lang="fa-IR" sz="2800" dirty="0" smtClean="0"/>
              <a:t>است وخطرات </a:t>
            </a:r>
            <a:r>
              <a:rPr lang="fa-IR" sz="2800" dirty="0"/>
              <a:t>آنرا </a:t>
            </a:r>
            <a:r>
              <a:rPr lang="fa-IR" sz="2800" dirty="0" smtClean="0"/>
              <a:t>تهدیدمی </a:t>
            </a:r>
            <a:r>
              <a:rPr lang="fa-IR" sz="2800" dirty="0"/>
              <a:t>کند، حجاب </a:t>
            </a:r>
            <a:r>
              <a:rPr lang="fa-IR" sz="2800" dirty="0" smtClean="0"/>
              <a:t>قرارداده </a:t>
            </a:r>
            <a:r>
              <a:rPr lang="fa-IR" sz="2800" dirty="0"/>
              <a:t>حجاب باعث </a:t>
            </a:r>
            <a:r>
              <a:rPr lang="fa-IR" sz="2800" dirty="0" smtClean="0"/>
              <a:t>تمرکزفکرمردان </a:t>
            </a:r>
            <a:r>
              <a:rPr lang="fa-IR" sz="2800" dirty="0"/>
              <a:t>که بخش عمده </a:t>
            </a:r>
            <a:r>
              <a:rPr lang="fa-IR" sz="2800" dirty="0" smtClean="0"/>
              <a:t>ی تولیدجامعه </a:t>
            </a:r>
            <a:r>
              <a:rPr lang="fa-IR" sz="2800" dirty="0"/>
              <a:t>به دست آنان است می </a:t>
            </a:r>
            <a:r>
              <a:rPr lang="fa-IR" sz="2800" dirty="0" smtClean="0"/>
              <a:t>گردد</a:t>
            </a:r>
            <a:r>
              <a:rPr lang="fa-IR" sz="2800" dirty="0"/>
              <a:t>.</a:t>
            </a:r>
            <a:r>
              <a:rPr lang="en-US" sz="2800" dirty="0" smtClean="0"/>
              <a:t> </a:t>
            </a:r>
            <a:r>
              <a:rPr lang="fa-IR" sz="2800" dirty="0" smtClean="0"/>
              <a:t>درکشورهایی </a:t>
            </a:r>
            <a:r>
              <a:rPr lang="fa-IR" sz="2800" dirty="0"/>
              <a:t>که بی حجاب است نظام خانواده </a:t>
            </a:r>
            <a:r>
              <a:rPr lang="fa-IR" sz="2800" dirty="0" smtClean="0"/>
              <a:t>ازهم </a:t>
            </a:r>
            <a:r>
              <a:rPr lang="fa-IR" sz="2800" dirty="0"/>
              <a:t>گسسته </a:t>
            </a:r>
            <a:r>
              <a:rPr lang="fa-IR" sz="2800" dirty="0" smtClean="0"/>
              <a:t>وآمارطلاق غوغامی کند.اسلام </a:t>
            </a:r>
            <a:r>
              <a:rPr lang="fa-IR" sz="2800" dirty="0"/>
              <a:t>به </a:t>
            </a:r>
            <a:r>
              <a:rPr lang="fa-IR" sz="2800" dirty="0" smtClean="0"/>
              <a:t>خاطرحفظ حیا،کرامت وجلال ،جلوگیری ازتشتّت وهوسبازی وگسستن </a:t>
            </a:r>
            <a:r>
              <a:rPr lang="fa-IR" sz="2800" dirty="0"/>
              <a:t>نظام خانواده حجاب </a:t>
            </a:r>
            <a:r>
              <a:rPr lang="fa-IR" sz="2800" dirty="0" smtClean="0"/>
              <a:t>راواجب فرموده.بایددانست </a:t>
            </a:r>
            <a:r>
              <a:rPr lang="fa-IR" sz="2800" dirty="0"/>
              <a:t>که حجاب مانع </a:t>
            </a:r>
            <a:r>
              <a:rPr lang="fa-IR" sz="2800" dirty="0" smtClean="0"/>
              <a:t>تولیدنیست،بزرگترین </a:t>
            </a:r>
            <a:r>
              <a:rPr lang="fa-IR" sz="2800" dirty="0"/>
              <a:t>صادرات ایران </a:t>
            </a:r>
            <a:r>
              <a:rPr lang="fa-IR" sz="2800" dirty="0" smtClean="0"/>
              <a:t>بعداز نفت،قالی </a:t>
            </a:r>
            <a:r>
              <a:rPr lang="fa-IR" sz="2800" dirty="0"/>
              <a:t>است که تولیدش به دست زنان با حجاب </a:t>
            </a:r>
            <a:r>
              <a:rPr lang="fa-IR" sz="2800" dirty="0" smtClean="0"/>
              <a:t>است.حجاب </a:t>
            </a:r>
            <a:r>
              <a:rPr lang="fa-IR" sz="2800" dirty="0"/>
              <a:t>مانع تحصیل نیست </a:t>
            </a:r>
            <a:r>
              <a:rPr lang="fa-IR" sz="2800" dirty="0" smtClean="0"/>
              <a:t>صدهاهزاردانشمندزن درکشوراسلامی </a:t>
            </a:r>
            <a:r>
              <a:rPr lang="fa-IR" sz="2800" dirty="0"/>
              <a:t>ایران </a:t>
            </a:r>
            <a:r>
              <a:rPr lang="fa-IR" sz="2800" dirty="0" smtClean="0"/>
              <a:t>شاهداین </a:t>
            </a:r>
            <a:r>
              <a:rPr lang="fa-IR" sz="2800" dirty="0"/>
              <a:t>ادعّاست </a:t>
            </a:r>
            <a:r>
              <a:rPr lang="fa-IR" sz="2800" dirty="0" smtClean="0"/>
              <a:t>حجاب آرم </a:t>
            </a:r>
            <a:r>
              <a:rPr lang="fa-IR" sz="2800" dirty="0"/>
              <a:t>جمهوری اسلامی ایران </a:t>
            </a:r>
            <a:r>
              <a:rPr lang="fa-IR" sz="2800" dirty="0" smtClean="0"/>
              <a:t>است.دنیاانقلاب </a:t>
            </a:r>
            <a:r>
              <a:rPr lang="fa-IR" sz="2800" dirty="0"/>
              <a:t>اسلامی ایران </a:t>
            </a:r>
            <a:r>
              <a:rPr lang="fa-IR" sz="2800" dirty="0" smtClean="0"/>
              <a:t>راباحجاب </a:t>
            </a:r>
            <a:r>
              <a:rPr lang="fa-IR" sz="2800" dirty="0"/>
              <a:t>بانوان می </a:t>
            </a:r>
            <a:r>
              <a:rPr lang="fa-IR" sz="2800" dirty="0" smtClean="0"/>
              <a:t>شناسدوابرقدرتهاازاین </a:t>
            </a:r>
            <a:r>
              <a:rPr lang="fa-IR" sz="2800" dirty="0"/>
              <a:t>نشانه پرارزش انقلاب </a:t>
            </a:r>
            <a:r>
              <a:rPr lang="fa-IR" sz="2800" dirty="0" smtClean="0"/>
              <a:t>آنقدرهراس دارندکه چنددختر مسلمان راباپوشش </a:t>
            </a:r>
            <a:r>
              <a:rPr lang="fa-IR" sz="2800" dirty="0"/>
              <a:t>اسلامی </a:t>
            </a:r>
            <a:r>
              <a:rPr lang="fa-IR" sz="2800" dirty="0" smtClean="0"/>
              <a:t>برسردرس </a:t>
            </a:r>
            <a:r>
              <a:rPr lang="fa-IR" sz="2800" dirty="0"/>
              <a:t>تحمل نمی </a:t>
            </a:r>
            <a:r>
              <a:rPr lang="fa-IR" sz="2800" dirty="0" smtClean="0"/>
              <a:t>کنند</a:t>
            </a:r>
            <a:r>
              <a:rPr lang="fa-IR" sz="2800" dirty="0"/>
              <a:t>.</a:t>
            </a:r>
            <a:r>
              <a:rPr lang="en-US" sz="2800" dirty="0" smtClean="0"/>
              <a:t> </a:t>
            </a:r>
            <a:endParaRPr lang="en-US" sz="2800" dirty="0"/>
          </a:p>
          <a:p>
            <a:r>
              <a:rPr lang="en-US" sz="2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122249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6378"/>
            <a:ext cx="914114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2  Elham" pitchFamily="2" charset="-78"/>
              </a:rPr>
              <a:t>عطر پاکدامنی: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cs typeface="2  Elham" pitchFamily="2" charset="-78"/>
            </a:endParaRPr>
          </a:p>
          <a:p>
            <a:r>
              <a:rPr lang="fa-I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FFCC"/>
                </a:solidFill>
                <a:cs typeface="2  Elham" pitchFamily="2" charset="-78"/>
              </a:rPr>
              <a:t>نقل شده است : مردی در مدینه بود که همیشه از او بوی خوش به </a:t>
            </a:r>
            <a:r>
              <a:rPr lang="fa-I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FFCC"/>
                </a:solidFill>
                <a:cs typeface="2  Elham" pitchFamily="2" charset="-78"/>
              </a:rPr>
              <a:t>مشام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FFCC"/>
                </a:solidFill>
                <a:cs typeface="2  Elham" pitchFamily="2" charset="-78"/>
              </a:rPr>
              <a:t> </a:t>
            </a:r>
            <a:r>
              <a:rPr lang="fa-I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FFCC"/>
                </a:solidFill>
                <a:cs typeface="2  Elham" pitchFamily="2" charset="-78"/>
              </a:rPr>
              <a:t>می </a:t>
            </a:r>
            <a:r>
              <a:rPr lang="fa-I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FFCC"/>
                </a:solidFill>
                <a:cs typeface="2  Elham" pitchFamily="2" charset="-78"/>
              </a:rPr>
              <a:t>رسید . 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FFCC"/>
              </a:solidFill>
              <a:cs typeface="2  Elham" pitchFamily="2" charset="-78"/>
            </a:endParaRPr>
          </a:p>
          <a:p>
            <a:r>
              <a:rPr lang="fa-I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cs typeface="2  Elham" pitchFamily="2" charset="-78"/>
              </a:rPr>
              <a:t>روزی شخصی علتش را از او پرسید . گفت : ای مرد ! داستان من از اسرار است و باید این سرّ ، بین من و خدای متعال باقی بماند . آن شخص او را قسم داد و گفت : دست از تو بر نمی دارم تا آن را بیان کنی .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cs typeface="2  Elham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08" y="3441680"/>
            <a:ext cx="91326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66"/>
                </a:solidFill>
                <a:cs typeface="2  Elham" pitchFamily="2" charset="-78"/>
              </a:rPr>
              <a:t>گفت : در اول جوانی ، بسیار زیبا بودم و شغلم پارچه فروشی بود . 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C0066"/>
              </a:solidFill>
              <a:cs typeface="2  Elham" pitchFamily="2" charset="-78"/>
            </a:endParaRPr>
          </a:p>
          <a:p>
            <a:r>
              <a:rPr lang="fa-I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cs typeface="2  Elham" pitchFamily="2" charset="-78"/>
              </a:rPr>
              <a:t>روزی زنی و کنیزی درِ دکان من آمدند و مقداری پارچه خریدند ؛ وقتی قیمت آن ها را حساب کردم ، برخاستند و گفتند : ای جوان ! این پارچه ها را تا منزل ما بیاور تا قیمت آن ها را تو بدهیم .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cs typeface="2  El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372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680" y="-963488"/>
            <a:ext cx="9183308" cy="78214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20336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cs typeface="2  Aseman" pitchFamily="2" charset="-78"/>
              </a:rPr>
              <a:t>من هم برخاستم و با ایشان به راه افتادم . وقتی رسیدیم ، ایشان داخل شدند و من مدتی بیرون ماندم .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cs typeface="2  Aseman" pitchFamily="2" charset="-78"/>
            </a:endParaRPr>
          </a:p>
          <a:p>
            <a:r>
              <a:rPr lang="fa-I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66"/>
                </a:solidFill>
                <a:cs typeface="2  Elham" pitchFamily="2" charset="-78"/>
              </a:rPr>
              <a:t>بعد از ساعتی ، مرا به داخل خانه دعوت کردند ؛ وقتی داخل خانه شدم ، دیدم آن منزل از فرش های نفیس و پرده های الوان و ظرف های قیمتی زینت شده است . مرا نشاندند و پذیرایی مفصلی کردند . </a:t>
            </a:r>
            <a:endParaRPr lang="en-US" sz="3600" dirty="0">
              <a:solidFill>
                <a:srgbClr val="CC0066"/>
              </a:solidFill>
              <a:cs typeface="2  Elham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1308" y="3257014"/>
            <a:ext cx="91271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2  Farnaz" pitchFamily="2" charset="-78"/>
              </a:rPr>
              <a:t>بعد ، آن زن چادر از سر برداشت . دیدم زنی بسیار زیبا و خوش اندام است که تا به حال مثل چنین زنی </a:t>
            </a:r>
            <a:r>
              <a:rPr lang="fa-IR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2  Farnaz" pitchFamily="2" charset="-78"/>
              </a:rPr>
              <a:t>را </a:t>
            </a:r>
            <a:r>
              <a:rPr lang="fa-I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2  Farnaz" pitchFamily="2" charset="-78"/>
              </a:rPr>
              <a:t>ندیده بودم . او خود را به انواع جواهرات و لباس های قیمتی و زیبا آراسته بود . </a:t>
            </a:r>
            <a:r>
              <a:rPr lang="fa-I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2  Elm" pitchFamily="2" charset="-78"/>
              </a:rPr>
              <a:t>آمد کنار من نشست و با ناز و کرشمه با من سخن گفت . بعد طعام آوردند ؛ سپس به من گفت : ای جوانمرد ! غرض من از خریدن پارچه ، به دست آوردن تو بود .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cs typeface="2  El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38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وقتی چشمم به او افتاد و مهربانی هایی از او دیدم ، شیطان وسوسه ام کرد . نزدیک بود عقل خود را از دست بدهم و دامنم آلوده شود . در این هنگام الهامی از غیب به من رسید و کسی این آیه را تلاوت کرد : "</a:t>
            </a: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latin typeface="110_Besmellah_2(MRT)" pitchFamily="2" charset="0"/>
                <a:cs typeface="2  Jadid" pitchFamily="2" charset="-78"/>
              </a:rPr>
              <a:t>و أمّا مَن خافَ مَقامَ رَبِّهِ وَ نَهَی النَّفسَ عَنِ الهَوی فَإنَّ الجَنَّهَ هِیَ المَأوی </a:t>
            </a: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؛</a:t>
            </a: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و اما کسی که از مقام پروردگار خویش ترسید و نفس خود را از هوا و هوس نهی کرد ، بهشت جایگاه دائمی او خواهد بود </a:t>
            </a: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"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cs typeface="2  Moj" pitchFamily="2" charset="-78"/>
              </a:rPr>
              <a:t>در این هنگام لرزه ای بر بدنم افتاد و قاطعانه تصمیم گرفتم دامن پاک خود را به گناه آلوده نکنم . آن زن مشغول عشوه گری شد ؛ اما من توجهی به او نکردم و روی خوشی نشان ندادم . چون او مرا بی میل دید ، به کنیزان دستور داد چوب بسیاری آوردند ، دست و پای مرا محکم بستند و روی زمین انداختند . بعد از آن به من </a:t>
            </a:r>
            <a:r>
              <a:rPr lang="fa-IR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cs typeface="2  Moj" pitchFamily="2" charset="-78"/>
              </a:rPr>
              <a:t>گفت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cs typeface="2  Moj" pitchFamily="2" charset="-78"/>
              </a:rPr>
              <a:t>:</a:t>
            </a:r>
            <a:r>
              <a:rPr lang="fa-IR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cs typeface="2  Moj" pitchFamily="2" charset="-78"/>
              </a:rPr>
              <a:t>  یا 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cs typeface="2  Moj" pitchFamily="2" charset="-78"/>
              </a:rPr>
              <a:t>مرا به مرادم می رسانی یا تو را به هلاکت می رسانیم ؛ حال کدام را اختیار می </a:t>
            </a:r>
            <a:r>
              <a:rPr lang="fa-IR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cs typeface="2  Moj" pitchFamily="2" charset="-78"/>
              </a:rPr>
              <a:t>کنی؟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66"/>
              </a:solidFill>
              <a:effectLst>
                <a:reflection blurRad="12700" stA="28000" endPos="45000" dist="1000" dir="5400000" sy="-100000" algn="bl" rotWithShape="0"/>
              </a:effectLst>
              <a:cs typeface="2  Moj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619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021" y="-105518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2  Narm" pitchFamily="2" charset="-78"/>
              </a:rPr>
              <a:t>گفتم : اگر مرا قطعه قطعه کنی و به آتش بسوزانی ، مرتکب این عمل زشت نمی شوم و دامن خود را به گناه آلوده نمی کنم .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2  Narm" pitchFamily="2" charset="-78"/>
            </a:endParaRPr>
          </a:p>
          <a:p>
            <a:r>
              <a:rPr lang="fa-I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2  Narm" pitchFamily="2" charset="-78"/>
              </a:rPr>
              <a:t>آن ها طوری با چوب مرا زدند که خون از بدنم جاری شد . با خود گفتم : باید حیله ای به کار ببرم و خود را از دستشان نجات دهم . فریاد زدم : مرا نزنید! دست و پای مرا باز کنید ، من راضی شدم .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2  Narm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333685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400" b="1" cap="all" dirty="0">
                <a:ln w="0"/>
                <a:solidFill>
                  <a:srgbClr val="CC0066"/>
                </a:solidFill>
                <a:effectLst>
                  <a:reflection blurRad="12700" stA="50000" endPos="50000" dist="5000" dir="5400000" sy="-100000" rotWithShape="0"/>
                </a:effectLst>
                <a:cs typeface="2  Titr" pitchFamily="2" charset="-78"/>
              </a:rPr>
              <a:t>مرا باز کردند ، من هم راه دستشویی را از آنان سؤال کردم ، داخل شدم و خود را به نجاست آلوده کردم و بیرون آمدم .</a:t>
            </a:r>
            <a:endParaRPr lang="en-US" sz="2400" b="1" cap="all" dirty="0">
              <a:ln w="0"/>
              <a:solidFill>
                <a:srgbClr val="CC0066"/>
              </a:solidFill>
              <a:effectLst>
                <a:reflection blurRad="12700" stA="50000" endPos="50000" dist="5000" dir="5400000" sy="-100000" rotWithShape="0"/>
              </a:effectLst>
              <a:cs typeface="2  Titr" pitchFamily="2" charset="-78"/>
            </a:endParaRPr>
          </a:p>
          <a:p>
            <a:r>
              <a:rPr lang="fa-IR" sz="2400" b="1" cap="all" dirty="0">
                <a:ln w="0"/>
                <a:solidFill>
                  <a:srgbClr val="CC0066"/>
                </a:solidFill>
                <a:effectLst>
                  <a:reflection blurRad="12700" stA="50000" endPos="50000" dist="5000" dir="5400000" sy="-100000" rotWithShape="0"/>
                </a:effectLst>
                <a:cs typeface="2  Titr" pitchFamily="2" charset="-78"/>
              </a:rPr>
              <a:t>وقتی آن زن وکنیزان نزدمن آمدند،من هم با دست آلوده به طرف ایشان می رفتم و</a:t>
            </a:r>
          </a:p>
          <a:p>
            <a:r>
              <a:rPr lang="fa-IR" sz="2400" b="1" cap="all" dirty="0">
                <a:ln w="0"/>
                <a:solidFill>
                  <a:srgbClr val="CC0066"/>
                </a:solidFill>
                <a:effectLst>
                  <a:reflection blurRad="12700" stA="50000" endPos="50000" dist="5000" dir="5400000" sy="-100000" rotWithShape="0"/>
                </a:effectLst>
                <a:cs typeface="2  Titr" pitchFamily="2" charset="-78"/>
              </a:rPr>
              <a:t>آنان می گریختند .</a:t>
            </a:r>
            <a:endParaRPr lang="en-US" sz="2400" b="1" cap="all" dirty="0">
              <a:ln w="0"/>
              <a:solidFill>
                <a:srgbClr val="CC0066"/>
              </a:solidFill>
              <a:effectLst>
                <a:reflection blurRad="12700" stA="50000" endPos="50000" dist="5000" dir="5400000" sy="-100000" rotWithShape="0"/>
              </a:effectLst>
              <a:cs typeface="2  Titr" pitchFamily="2" charset="-78"/>
            </a:endParaRPr>
          </a:p>
          <a:p>
            <a:r>
              <a:rPr lang="fa-IR" sz="2400" b="1" cap="all" dirty="0">
                <a:ln w="0"/>
                <a:solidFill>
                  <a:srgbClr val="CC0066"/>
                </a:solidFill>
                <a:effectLst>
                  <a:reflection blurRad="12700" stA="50000" endPos="50000" dist="5000" dir="5400000" sy="-100000" rotWithShape="0"/>
                </a:effectLst>
                <a:cs typeface="2  Titr" pitchFamily="2" charset="-78"/>
              </a:rPr>
              <a:t>در این هنگام وقت را غنیمت شمردم وفرارکردم،آن گاه خود را به آبی رساندم ،</a:t>
            </a:r>
          </a:p>
          <a:p>
            <a:r>
              <a:rPr lang="fa-IR" sz="2400" b="1" cap="all" dirty="0">
                <a:ln w="0"/>
                <a:solidFill>
                  <a:srgbClr val="CC0066"/>
                </a:solidFill>
                <a:effectLst>
                  <a:reflection blurRad="12700" stA="50000" endPos="50000" dist="5000" dir="5400000" sy="-100000" rotWithShape="0"/>
                </a:effectLst>
                <a:cs typeface="2  Titr" pitchFamily="2" charset="-78"/>
              </a:rPr>
              <a:t>جامه های خود را شستم.غسل کردم</a:t>
            </a:r>
            <a:r>
              <a:rPr lang="fa-IR" sz="2400" b="1" cap="all" dirty="0" smtClean="0">
                <a:ln w="0"/>
                <a:solidFill>
                  <a:srgbClr val="CC0066"/>
                </a:solidFill>
                <a:effectLst>
                  <a:reflection blurRad="12700" stA="50000" endPos="50000" dist="5000" dir="5400000" sy="-100000" rotWithShape="0"/>
                </a:effectLst>
                <a:cs typeface="2  Titr" pitchFamily="2" charset="-78"/>
              </a:rPr>
              <a:t>.</a:t>
            </a:r>
          </a:p>
          <a:p>
            <a:r>
              <a:rPr lang="fa-IR" sz="24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cs typeface="2  Titr" pitchFamily="2" charset="-78"/>
              </a:rPr>
              <a:t>ناگاه </a:t>
            </a:r>
            <a:r>
              <a:rPr lang="fa-IR" sz="24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cs typeface="2  Titr" pitchFamily="2" charset="-78"/>
              </a:rPr>
              <a:t>شخصی آمد لباس های نیکویی به من داد و من هم پوشیدم ، سپس بوی خوشی به من مالید و گفت : ای پرهیزکار ! چون تو پا بر نفس خود نهادی و از آتش روز جزا ترسیدی ، تو را از این بلا نجات دادیم .</a:t>
            </a:r>
            <a:endParaRPr lang="en-US" sz="2400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cs typeface="2  Titr" pitchFamily="2" charset="-78"/>
            </a:endParaRPr>
          </a:p>
          <a:p>
            <a:r>
              <a:rPr lang="fa-IR" sz="24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cs typeface="2  Titr" pitchFamily="2" charset="-78"/>
              </a:rPr>
              <a:t>آن گاه گفت : دل خوش دار که این لباس ، هرگز کهنه و چرک نمی شود و این بوی خوش ، هرگز از تو برطرف نمی گردد . از آن روز تاکنون ، نه لباسم چرک شده و نه بوی خوش ، از بدنم برطرف گردیده است.</a:t>
            </a:r>
            <a:endParaRPr lang="en-US" sz="2400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103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b.mp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48680" y="0"/>
            <a:ext cx="12817423" cy="6857999"/>
          </a:xfrm>
        </p:spPr>
      </p:pic>
      <p:pic>
        <p:nvPicPr>
          <p:cNvPr id="6" name="Picture 6" descr="334hu0p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2275" y="5587140"/>
            <a:ext cx="304800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334hu0p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7489" y="4588669"/>
            <a:ext cx="304800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29864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372018">
            <a:off x="9839136" y="3673540"/>
            <a:ext cx="947594" cy="700088"/>
          </a:xfrm>
          <a:prstGeom prst="rect">
            <a:avLst/>
          </a:prstGeom>
        </p:spPr>
      </p:pic>
      <p:pic>
        <p:nvPicPr>
          <p:cNvPr id="9" name="Picture 8" descr="29864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173787">
            <a:off x="9096682" y="1984974"/>
            <a:ext cx="1079199" cy="907175"/>
          </a:xfrm>
          <a:prstGeom prst="rect">
            <a:avLst/>
          </a:prstGeom>
        </p:spPr>
      </p:pic>
      <p:pic>
        <p:nvPicPr>
          <p:cNvPr id="10" name="Picture 9" descr="29864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314546" flipH="1">
            <a:off x="-1927215" y="1640706"/>
            <a:ext cx="947594" cy="700088"/>
          </a:xfrm>
          <a:prstGeom prst="rect">
            <a:avLst/>
          </a:prstGeom>
        </p:spPr>
      </p:pic>
      <p:pic>
        <p:nvPicPr>
          <p:cNvPr id="11" name="Picture 10" descr="29864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43480" flipH="1">
            <a:off x="-1031454" y="3370919"/>
            <a:ext cx="947594" cy="700088"/>
          </a:xfrm>
          <a:prstGeom prst="rect">
            <a:avLst/>
          </a:prstGeom>
        </p:spPr>
      </p:pic>
      <p:pic>
        <p:nvPicPr>
          <p:cNvPr id="12" name="Picture 11" descr="334hu0p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128" y="5455444"/>
            <a:ext cx="304800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334hu0p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1582" y="5652687"/>
            <a:ext cx="304800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29864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314546" flipH="1">
            <a:off x="-1374324" y="2721122"/>
            <a:ext cx="947594" cy="700088"/>
          </a:xfrm>
          <a:prstGeom prst="rect">
            <a:avLst/>
          </a:prstGeom>
        </p:spPr>
      </p:pic>
      <p:pic>
        <p:nvPicPr>
          <p:cNvPr id="15" name="Picture 14" descr="29864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372018">
            <a:off x="9139052" y="1073499"/>
            <a:ext cx="994060" cy="90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628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22222E-6 -4.07407E-6 L -1.18698 -0.23356 " pathEditMode="relative" rAng="0" ptsTypes="AA">
                                      <p:cBhvr>
                                        <p:cTn id="11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58" y="-1169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.55556E-7 4.44444E-6 L -1.13663 -0.20209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840" y="-101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1.22586 -0.26273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85" y="-131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1.11111E-6 L 1.12674 -0.10648 " pathEditMode="relative" rAng="0" ptsTypes="AA">
                                      <p:cBhvr>
                                        <p:cTn id="23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37" y="-532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1.19688 -0.34676 " pathEditMode="relative" rAng="0" ptsTypes="AA">
                                      <p:cBhvr>
                                        <p:cTn id="25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844" y="-1733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1718 -0.58472 L -1.13455 -0.74676 " pathEditMode="relative" rAng="0" ptsTypes="AA">
                                      <p:cBhvr>
                                        <p:cTn id="30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87" y="-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937"/>
            <a:ext cx="9143999" cy="553997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a-IR" sz="6600" b="1" dirty="0">
                <a:solidFill>
                  <a:srgbClr val="CC0066"/>
                </a:solidFill>
              </a:rPr>
              <a:t>آياحجاب برتريعني چادر؟</a:t>
            </a:r>
          </a:p>
          <a:p>
            <a:r>
              <a:rPr lang="fa-IR" sz="3600" b="1" dirty="0">
                <a:solidFill>
                  <a:srgbClr val="0070C0"/>
                </a:solidFill>
              </a:rPr>
              <a:t>آيا در قرآن آيه اي وجود دارد که بر چادر به عنوان حجاب برتر دلالت کند؟</a:t>
            </a:r>
          </a:p>
          <a:p>
            <a:r>
              <a:rPr lang="fa-IR" sz="3600" b="1" dirty="0">
                <a:solidFill>
                  <a:srgbClr val="0070C0"/>
                </a:solidFill>
              </a:rPr>
              <a:t>در پاسخ بايد گفت: در آيه </a:t>
            </a:r>
            <a:r>
              <a:rPr lang="fa-IR" sz="3600" b="1" u="sng" dirty="0">
                <a:solidFill>
                  <a:srgbClr val="FF0000"/>
                </a:solidFill>
              </a:rPr>
              <a:t>31 </a:t>
            </a:r>
            <a:r>
              <a:rPr lang="fa-IR" sz="3600" b="1" dirty="0">
                <a:solidFill>
                  <a:srgbClr val="0070C0"/>
                </a:solidFill>
              </a:rPr>
              <a:t>از سوره </a:t>
            </a:r>
            <a:r>
              <a:rPr lang="fa-IR" sz="3600" b="1" dirty="0">
                <a:solidFill>
                  <a:srgbClr val="0000FF"/>
                </a:solidFill>
              </a:rPr>
              <a:t>نور</a:t>
            </a:r>
            <a:r>
              <a:rPr lang="fa-IR" sz="3600" b="1" dirty="0">
                <a:solidFill>
                  <a:srgbClr val="0070C0"/>
                </a:solidFill>
              </a:rPr>
              <a:t>، خداوند به زنان مسلمان دستور مي دهد که </a:t>
            </a:r>
            <a:r>
              <a:rPr lang="fa-IR" sz="3600" b="1" dirty="0" smtClean="0">
                <a:solidFill>
                  <a:srgbClr val="0070C0"/>
                </a:solidFill>
              </a:rPr>
              <a:t>پوششهَاي </a:t>
            </a:r>
            <a:r>
              <a:rPr lang="fa-IR" sz="3600" b="1" dirty="0">
                <a:solidFill>
                  <a:srgbClr val="0070C0"/>
                </a:solidFill>
              </a:rPr>
              <a:t>خود را بر روي گريبان هايشان بياندازند.[1] </a:t>
            </a:r>
            <a:r>
              <a:rPr lang="fa-IR" sz="3600" b="1" dirty="0">
                <a:solidFill>
                  <a:srgbClr val="FF0000"/>
                </a:solidFill>
              </a:rPr>
              <a:t>خـُمـُر</a:t>
            </a:r>
            <a:r>
              <a:rPr lang="fa-IR" sz="3600" b="1" dirty="0">
                <a:solidFill>
                  <a:srgbClr val="0070C0"/>
                </a:solidFill>
              </a:rPr>
              <a:t>که در اين آيه آمده است به معناي (لباسي است که زن با آن، سر و سينه خودش را بپوشاند)[2].</a:t>
            </a:r>
          </a:p>
          <a:p>
            <a:r>
              <a:rPr lang="fa-IR" sz="3600" b="1" dirty="0">
                <a:solidFill>
                  <a:srgbClr val="0070C0"/>
                </a:solidFill>
              </a:rPr>
              <a:t> که ظاهرا چيزي شبيه مقنعه يا بزرگتر از آن است.</a:t>
            </a:r>
          </a:p>
        </p:txBody>
      </p:sp>
      <p:sp>
        <p:nvSpPr>
          <p:cNvPr id="5" name="Rectangle 4"/>
          <p:cNvSpPr/>
          <p:nvPr/>
        </p:nvSpPr>
        <p:spPr>
          <a:xfrm>
            <a:off x="2" y="5452328"/>
            <a:ext cx="9143998" cy="1446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a-IR" sz="3200" b="1" dirty="0">
                <a:solidFill>
                  <a:srgbClr val="FF0066"/>
                </a:solidFill>
              </a:rPr>
              <a:t>پاورقی:</a:t>
            </a:r>
          </a:p>
          <a:p>
            <a:r>
              <a:rPr lang="fa-IR" sz="2800" b="1" dirty="0">
                <a:solidFill>
                  <a:srgbClr val="FF0066"/>
                </a:solidFill>
              </a:rPr>
              <a:t>{1} وَ لْيَضْرِبْنَ بِخُمُرِهِنَّ عَلى‏ جُيُوبِهِن‏.</a:t>
            </a:r>
          </a:p>
          <a:p>
            <a:r>
              <a:rPr lang="fa-IR" sz="2800" b="1" dirty="0">
                <a:solidFill>
                  <a:srgbClr val="FF0066"/>
                </a:solidFill>
              </a:rPr>
              <a:t>[2] مصطفوي، حسن، التحقيق في کلمات القرآن الکريم، ج3، ص 127.</a:t>
            </a:r>
          </a:p>
        </p:txBody>
      </p:sp>
    </p:spTree>
    <p:extLst>
      <p:ext uri="{BB962C8B-B14F-4D97-AF65-F5344CB8AC3E}">
        <p14:creationId xmlns:p14="http://schemas.microsoft.com/office/powerpoint/2010/main" xmlns="" val="1046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832"/>
            <a:ext cx="9144000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a-IR" sz="4400" b="1" dirty="0" smtClean="0">
                <a:solidFill>
                  <a:srgbClr val="FFC000"/>
                </a:solidFill>
              </a:rPr>
              <a:t>در آيه </a:t>
            </a:r>
            <a:r>
              <a:rPr lang="fa-IR" sz="4800" b="1" u="sng" dirty="0" smtClean="0">
                <a:solidFill>
                  <a:srgbClr val="00FFCC"/>
                </a:solidFill>
              </a:rPr>
              <a:t>59</a:t>
            </a:r>
            <a:r>
              <a:rPr lang="fa-IR" sz="4400" b="1" dirty="0" smtClean="0">
                <a:solidFill>
                  <a:srgbClr val="FFC000"/>
                </a:solidFill>
              </a:rPr>
              <a:t> سوره</a:t>
            </a:r>
            <a:r>
              <a:rPr lang="fa-IR" sz="44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a-IR" sz="4400" b="1" dirty="0">
                <a:solidFill>
                  <a:schemeClr val="bg1">
                    <a:lumMod val="95000"/>
                  </a:schemeClr>
                </a:solidFill>
              </a:rPr>
              <a:t>احزاب </a:t>
            </a:r>
            <a:r>
              <a:rPr lang="fa-IR" sz="4400" b="1" dirty="0" smtClean="0">
                <a:solidFill>
                  <a:srgbClr val="FFC000"/>
                </a:solidFill>
              </a:rPr>
              <a:t>خداوند نيز </a:t>
            </a:r>
            <a:r>
              <a:rPr lang="fa-IR" sz="4400" b="1" dirty="0">
                <a:solidFill>
                  <a:srgbClr val="FFC000"/>
                </a:solidFill>
              </a:rPr>
              <a:t>مي فرمايد: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853829"/>
            <a:ext cx="9144000" cy="3785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a-IR" sz="6000" b="1" dirty="0" smtClean="0">
                <a:solidFill>
                  <a:srgbClr val="FF0000"/>
                </a:solidFill>
              </a:rPr>
              <a:t>ياأَيُّهَاالنَّبِيُّ </a:t>
            </a:r>
            <a:r>
              <a:rPr lang="fa-IR" sz="6000" b="1" dirty="0">
                <a:solidFill>
                  <a:srgbClr val="FF0000"/>
                </a:solidFill>
              </a:rPr>
              <a:t>قُلْ لِأَزْواجِكَ </a:t>
            </a:r>
            <a:r>
              <a:rPr lang="fa-IR" sz="6000" b="1" dirty="0" smtClean="0">
                <a:solidFill>
                  <a:srgbClr val="FF0000"/>
                </a:solidFill>
              </a:rPr>
              <a:t>وَبَناتِكَ وَ</a:t>
            </a:r>
          </a:p>
          <a:p>
            <a:r>
              <a:rPr lang="fa-IR" sz="6000" b="1" dirty="0" smtClean="0">
                <a:solidFill>
                  <a:srgbClr val="FF0000"/>
                </a:solidFill>
              </a:rPr>
              <a:t>نِساءِ </a:t>
            </a:r>
            <a:r>
              <a:rPr lang="fa-IR" sz="6000" b="1" dirty="0">
                <a:solidFill>
                  <a:srgbClr val="FF0000"/>
                </a:solidFill>
              </a:rPr>
              <a:t>الْمُؤْمِنِينَ يُدْنِينَ عَلَيْهِنَّ مِنْ </a:t>
            </a:r>
            <a:r>
              <a:rPr lang="fa-IR" sz="6000" b="1" u="sng" dirty="0">
                <a:solidFill>
                  <a:srgbClr val="0000FF"/>
                </a:solidFill>
              </a:rPr>
              <a:t>جَلَابِيبِهِنَّ</a:t>
            </a:r>
            <a:r>
              <a:rPr lang="fa-IR" sz="6000" b="1" dirty="0">
                <a:solidFill>
                  <a:srgbClr val="FF0000"/>
                </a:solidFill>
              </a:rPr>
              <a:t> ذلِكَ أَدْنى‏ </a:t>
            </a:r>
            <a:r>
              <a:rPr lang="fa-IR" sz="6000" b="1" dirty="0" smtClean="0">
                <a:solidFill>
                  <a:srgbClr val="FF0000"/>
                </a:solidFill>
              </a:rPr>
              <a:t>اَنْ </a:t>
            </a:r>
            <a:r>
              <a:rPr lang="fa-IR" sz="6000" b="1" dirty="0">
                <a:solidFill>
                  <a:srgbClr val="FF0000"/>
                </a:solidFill>
              </a:rPr>
              <a:t>يُعْرَفْنَ </a:t>
            </a:r>
            <a:r>
              <a:rPr lang="fa-IR" sz="6000" b="1" dirty="0" smtClean="0">
                <a:solidFill>
                  <a:srgbClr val="FF0000"/>
                </a:solidFill>
              </a:rPr>
              <a:t>فَلا</a:t>
            </a:r>
          </a:p>
          <a:p>
            <a:r>
              <a:rPr lang="fa-IR" sz="6000" b="1" dirty="0" smtClean="0">
                <a:solidFill>
                  <a:srgbClr val="FF0000"/>
                </a:solidFill>
              </a:rPr>
              <a:t>يُؤْذَيْنَ</a:t>
            </a:r>
            <a:r>
              <a:rPr lang="fa-IR" sz="6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685106"/>
            <a:ext cx="9144000" cy="243143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a-IR" sz="3800" b="1" dirty="0" smtClean="0">
                <a:solidFill>
                  <a:srgbClr val="002060"/>
                </a:solidFill>
              </a:rPr>
              <a:t>(اى پيامبر،به </a:t>
            </a:r>
            <a:r>
              <a:rPr lang="fa-IR" sz="3800" b="1" dirty="0">
                <a:solidFill>
                  <a:srgbClr val="002060"/>
                </a:solidFill>
              </a:rPr>
              <a:t>زنان </a:t>
            </a:r>
            <a:r>
              <a:rPr lang="fa-IR" sz="3800" b="1" dirty="0" smtClean="0">
                <a:solidFill>
                  <a:srgbClr val="002060"/>
                </a:solidFill>
              </a:rPr>
              <a:t>ودختران خودوزنان </a:t>
            </a:r>
            <a:r>
              <a:rPr lang="fa-IR" sz="3800" b="1" dirty="0">
                <a:solidFill>
                  <a:srgbClr val="002060"/>
                </a:solidFill>
              </a:rPr>
              <a:t>مؤمنان </a:t>
            </a:r>
            <a:r>
              <a:rPr lang="fa-IR" sz="3800" b="1" dirty="0" smtClean="0">
                <a:solidFill>
                  <a:srgbClr val="002060"/>
                </a:solidFill>
              </a:rPr>
              <a:t>بگوكه چادرخودرابرخودفروپوشند.اين </a:t>
            </a:r>
            <a:r>
              <a:rPr lang="fa-IR" sz="3800" b="1" dirty="0">
                <a:solidFill>
                  <a:srgbClr val="002060"/>
                </a:solidFill>
              </a:rPr>
              <a:t>مناسب‏</a:t>
            </a:r>
            <a:r>
              <a:rPr lang="fa-IR" sz="3800" b="1" dirty="0" smtClean="0">
                <a:solidFill>
                  <a:srgbClr val="002060"/>
                </a:solidFill>
              </a:rPr>
              <a:t>تراست</a:t>
            </a:r>
            <a:r>
              <a:rPr lang="fa-IR" sz="3800" b="1" dirty="0">
                <a:solidFill>
                  <a:srgbClr val="002060"/>
                </a:solidFill>
              </a:rPr>
              <a:t>، </a:t>
            </a:r>
            <a:r>
              <a:rPr lang="fa-IR" sz="3800" b="1" dirty="0" smtClean="0">
                <a:solidFill>
                  <a:srgbClr val="002060"/>
                </a:solidFill>
              </a:rPr>
              <a:t>تاشناخته شوندوموردآزارواقع نگردند.وخداآمرزنده ومهربان </a:t>
            </a:r>
            <a:r>
              <a:rPr lang="fa-IR" sz="3800" b="1" dirty="0">
                <a:solidFill>
                  <a:srgbClr val="002060"/>
                </a:solidFill>
              </a:rPr>
              <a:t>است</a:t>
            </a:r>
            <a:r>
              <a:rPr lang="fa-IR" sz="3800" b="1" dirty="0" smtClean="0">
                <a:solidFill>
                  <a:srgbClr val="002060"/>
                </a:solidFill>
              </a:rPr>
              <a:t>.)</a:t>
            </a:r>
            <a:endParaRPr lang="fa-IR" sz="3800" dirty="0"/>
          </a:p>
        </p:txBody>
      </p:sp>
    </p:spTree>
    <p:extLst>
      <p:ext uri="{BB962C8B-B14F-4D97-AF65-F5344CB8AC3E}">
        <p14:creationId xmlns:p14="http://schemas.microsoft.com/office/powerpoint/2010/main" xmlns="" val="88477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6632"/>
            <a:ext cx="9144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a-IR" sz="3600" b="1" dirty="0">
                <a:solidFill>
                  <a:srgbClr val="002060"/>
                </a:solidFill>
              </a:rPr>
              <a:t>براى </a:t>
            </a:r>
            <a:r>
              <a:rPr lang="fa-IR" sz="4800" b="1" dirty="0" smtClean="0">
                <a:solidFill>
                  <a:srgbClr val="FF0000"/>
                </a:solidFill>
              </a:rPr>
              <a:t>جـِلباب</a:t>
            </a:r>
            <a:r>
              <a:rPr lang="fa-IR" sz="3600" b="1" dirty="0" smtClean="0">
                <a:solidFill>
                  <a:srgbClr val="002060"/>
                </a:solidFill>
              </a:rPr>
              <a:t> </a:t>
            </a:r>
            <a:r>
              <a:rPr lang="fa-IR" sz="3600" b="1" dirty="0">
                <a:solidFill>
                  <a:srgbClr val="002060"/>
                </a:solidFill>
              </a:rPr>
              <a:t>که دراين آيه آمده است،دومعنا ذكرشده است: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47629"/>
            <a:ext cx="9143999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a-IR" sz="3600" b="1" dirty="0">
                <a:solidFill>
                  <a:srgbClr val="002060"/>
                </a:solidFill>
              </a:rPr>
              <a:t>1- پوششى كه سر و گردن و </a:t>
            </a:r>
            <a:r>
              <a:rPr lang="fa-IR" sz="3600" b="1" dirty="0" smtClean="0">
                <a:solidFill>
                  <a:srgbClr val="002060"/>
                </a:solidFill>
              </a:rPr>
              <a:t>بالا تنه </a:t>
            </a:r>
            <a:r>
              <a:rPr lang="fa-IR" sz="3600" b="1" dirty="0">
                <a:solidFill>
                  <a:srgbClr val="002060"/>
                </a:solidFill>
              </a:rPr>
              <a:t>را مى‏پوشاند (</a:t>
            </a:r>
            <a:r>
              <a:rPr lang="fa-IR" sz="4000" b="1" dirty="0">
                <a:solidFill>
                  <a:srgbClr val="FF0000"/>
                </a:solidFill>
              </a:rPr>
              <a:t>مقنعه</a:t>
            </a:r>
            <a:r>
              <a:rPr lang="fa-IR" sz="3600" b="1" dirty="0">
                <a:solidFill>
                  <a:srgbClr val="002060"/>
                </a:solidFill>
              </a:rPr>
              <a:t>).</a:t>
            </a:r>
          </a:p>
        </p:txBody>
      </p:sp>
      <p:sp>
        <p:nvSpPr>
          <p:cNvPr id="4" name="Rectangle 3"/>
          <p:cNvSpPr/>
          <p:nvPr/>
        </p:nvSpPr>
        <p:spPr>
          <a:xfrm>
            <a:off x="1" y="1631690"/>
            <a:ext cx="914399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a-IR" sz="4400" b="1" dirty="0">
                <a:solidFill>
                  <a:srgbClr val="002060"/>
                </a:solidFill>
              </a:rPr>
              <a:t>2- چيزى كه تمام بدن را بپوشاند (</a:t>
            </a:r>
            <a:r>
              <a:rPr lang="fa-IR" sz="5400" b="1" dirty="0">
                <a:solidFill>
                  <a:srgbClr val="FF0000"/>
                </a:solidFill>
              </a:rPr>
              <a:t>چادر</a:t>
            </a:r>
            <a:r>
              <a:rPr lang="fa-IR" sz="4400" b="1" dirty="0">
                <a:solidFill>
                  <a:srgbClr val="002060"/>
                </a:solidFill>
              </a:rPr>
              <a:t>).[4]</a:t>
            </a:r>
          </a:p>
        </p:txBody>
      </p:sp>
      <p:sp>
        <p:nvSpPr>
          <p:cNvPr id="5" name="Rectangle 4"/>
          <p:cNvSpPr/>
          <p:nvPr/>
        </p:nvSpPr>
        <p:spPr>
          <a:xfrm>
            <a:off x="28385" y="6093296"/>
            <a:ext cx="9143997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a-IR" sz="3200" b="1" dirty="0">
                <a:solidFill>
                  <a:srgbClr val="0000FF"/>
                </a:solidFill>
              </a:rPr>
              <a:t>[4] ابن منظور، محمد بن مکرم، لسان العرب، ج1، ص 272.</a:t>
            </a:r>
            <a:endParaRPr lang="fa-IR" sz="32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68344" y="5385410"/>
            <a:ext cx="1468977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a-IR" sz="4000" b="1" dirty="0">
                <a:solidFill>
                  <a:srgbClr val="FF0000"/>
                </a:solidFill>
              </a:rPr>
              <a:t>پاورقی</a:t>
            </a:r>
            <a:r>
              <a:rPr lang="fa-IR" sz="3200" b="1" dirty="0" smtClean="0">
                <a:solidFill>
                  <a:srgbClr val="FF0000"/>
                </a:solidFill>
              </a:rPr>
              <a:t>:</a:t>
            </a:r>
            <a:endParaRPr lang="fa-IR" sz="4000" dirty="0"/>
          </a:p>
        </p:txBody>
      </p:sp>
    </p:spTree>
    <p:extLst>
      <p:ext uri="{BB962C8B-B14F-4D97-AF65-F5344CB8AC3E}">
        <p14:creationId xmlns:p14="http://schemas.microsoft.com/office/powerpoint/2010/main" xmlns="" val="88477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5249" y="11262"/>
            <a:ext cx="6336704" cy="744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توصیف زن</a:t>
            </a:r>
            <a:r>
              <a:rPr lang="fa-IR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 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/>
            </a:r>
            <a:b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بشنو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از چادر که در توصیف زن           تار و پودش با تو می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گویدسخن</a:t>
            </a:r>
          </a:p>
          <a:p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تار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و پودم را شرافت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تافته    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           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  تاشرافت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را به عصمت بافته...</a:t>
            </a:r>
            <a:b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در کلاس حفظ تقوی و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شرف  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         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 دختران درند وچادر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چون صدف</a:t>
            </a:r>
            <a:b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بهترین سرمایه زن چادر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است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     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   زانکه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زن را زینت زن چادر است</a:t>
            </a:r>
            <a:b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چادر از بهر زنان الزامی است 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 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         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بهر زن بی چادری ناکامی است</a:t>
            </a:r>
            <a:b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حفظ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چادر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  در سرای اقتدار   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     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     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    دختران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را هست تاج افتخار</a:t>
            </a:r>
            <a:b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حفظ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چادر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حفظ دین و مذهب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است        شیوه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زهرا و درس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زینب است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/>
            </a:r>
            <a:b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حفظ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چادر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حافظ ناموس هاست      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      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 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پاسدار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حیله جاسوس هاست</a:t>
            </a:r>
            <a:b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حفظ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چادر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نص قرآن مجید          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          قفل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جنت را بود تنها کلید</a:t>
            </a:r>
            <a:b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حفظ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چادر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سد فحشا می شود       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       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 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رو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سفیدی نزد زهرا می شود</a:t>
            </a:r>
            <a:b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حفظ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چادر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چاره ساز کار هاست       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      حافظ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گل از هجوم خارهاست  </a:t>
            </a:r>
            <a:b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حفظ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چادر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زخم ها را مرحم است    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   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 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دست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رد بر سینه نامحرم است</a:t>
            </a:r>
            <a:b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حفظ</a:t>
            </a: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چادر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التیام درد هاست           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     سد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محکم در  بر نامرد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هاست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/>
            </a:r>
            <a:b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endParaRPr lang="fa-IR" sz="2800" dirty="0"/>
          </a:p>
        </p:txBody>
      </p:sp>
      <p:pic>
        <p:nvPicPr>
          <p:cNvPr id="5" name="Picture 2" descr="E:\Power\تصاویر متحرک\حاشیه ها\1_1b557dcbc9174166b87c733d42e361f7.jpe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62"/>
            <a:ext cx="1838597" cy="2952750"/>
          </a:xfrm>
          <a:prstGeom prst="rect">
            <a:avLst/>
          </a:prstGeom>
          <a:noFill/>
        </p:spPr>
      </p:pic>
      <p:pic>
        <p:nvPicPr>
          <p:cNvPr id="6" name="Picture 2" descr="E:\Power\تصاویر متحرک\حاشیه ها\1_1b557dcbc9174166b87c733d42e361f7.jpe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851" y="3212976"/>
            <a:ext cx="1838597" cy="2952750"/>
          </a:xfrm>
          <a:prstGeom prst="rect">
            <a:avLst/>
          </a:prstGeom>
          <a:noFill/>
        </p:spPr>
      </p:pic>
      <p:pic>
        <p:nvPicPr>
          <p:cNvPr id="7" name="Picture 2" descr="E:\Power\تصاویر متحرک\حاشیه ها\1_1b557dcbc9174166b87c733d42e361f7.jpe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116632"/>
            <a:ext cx="1838597" cy="2952750"/>
          </a:xfrm>
          <a:prstGeom prst="rect">
            <a:avLst/>
          </a:prstGeom>
          <a:noFill/>
        </p:spPr>
      </p:pic>
      <p:pic>
        <p:nvPicPr>
          <p:cNvPr id="9" name="Picture 2" descr="E:\Power\تصاویر متحرک\حاشیه ها\1_1b557dcbc9174166b87c733d42e361f7.jpe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2320" y="3613200"/>
            <a:ext cx="1838597" cy="2952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0726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ower\تصاویر متحرک\hejab\hijabroom.ir_file_9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13713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E:\Power\تصاویر متحرک\بسم الله\2it3150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3713" y="0"/>
            <a:ext cx="5530287" cy="4525963"/>
          </a:xfrm>
          <a:prstGeom prst="rect">
            <a:avLst/>
          </a:prstGeom>
          <a:noFill/>
        </p:spPr>
      </p:pic>
      <p:pic>
        <p:nvPicPr>
          <p:cNvPr id="6" name="Picture 3" descr="E:\Power\تصاویر متحرک\گلها\1_193365lv6dpdqm4h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81633"/>
            <a:ext cx="2987824" cy="2576367"/>
          </a:xfrm>
          <a:prstGeom prst="rect">
            <a:avLst/>
          </a:prstGeom>
          <a:noFill/>
        </p:spPr>
      </p:pic>
      <p:pic>
        <p:nvPicPr>
          <p:cNvPr id="7" name="Picture 3" descr="E:\Power\تصاویر متحرک\گلها\1_193365lv6dpdqm4h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8456" y="4281632"/>
            <a:ext cx="2905712" cy="2576367"/>
          </a:xfrm>
          <a:prstGeom prst="rect">
            <a:avLst/>
          </a:prstGeom>
          <a:noFill/>
        </p:spPr>
      </p:pic>
      <p:pic>
        <p:nvPicPr>
          <p:cNvPr id="8" name="Picture 3" descr="E:\Power\تصاویر متحرک\گلها\1_193365lv6dpdqm4h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4281631"/>
            <a:ext cx="3200400" cy="25763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1867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ar-SA" sz="8000" b="1" dirty="0">
                <a:solidFill>
                  <a:srgbClr val="008000"/>
                </a:solidFill>
                <a:latin typeface="Arial" pitchFamily="34" charset="0"/>
                <a:ea typeface="Times New Roman" pitchFamily="18" charset="0"/>
                <a:cs typeface="B Mitra" pitchFamily="2" charset="-78"/>
              </a:rPr>
              <a:t>چادر </a:t>
            </a:r>
            <a:r>
              <a:rPr lang="ar-SA" sz="80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B Mitra" pitchFamily="2" charset="-78"/>
              </a:rPr>
              <a:t>زیبای آسمانی را </a:t>
            </a:r>
            <a:r>
              <a:rPr lang="en-US" sz="8000" dirty="0">
                <a:latin typeface="Arial" pitchFamily="34" charset="0"/>
                <a:ea typeface="Times New Roman" pitchFamily="18" charset="0"/>
                <a:cs typeface="B Mitra" pitchFamily="2" charset="-78"/>
              </a:rPr>
              <a:t/>
            </a:r>
            <a:br>
              <a:rPr lang="en-US" sz="8000" dirty="0">
                <a:latin typeface="Arial" pitchFamily="34" charset="0"/>
                <a:ea typeface="Times New Roman" pitchFamily="18" charset="0"/>
                <a:cs typeface="B Mitra" pitchFamily="2" charset="-78"/>
              </a:rPr>
            </a:br>
            <a:r>
              <a:rPr lang="ar-SA" sz="8000" b="1" dirty="0">
                <a:solidFill>
                  <a:srgbClr val="FF3399"/>
                </a:solidFill>
                <a:latin typeface="Arial" pitchFamily="34" charset="0"/>
                <a:ea typeface="Times New Roman" pitchFamily="18" charset="0"/>
                <a:cs typeface="B Mitra" pitchFamily="2" charset="-78"/>
              </a:rPr>
              <a:t>خواهرم</a:t>
            </a:r>
            <a:r>
              <a:rPr lang="ar-SA" sz="8000" b="1" dirty="0">
                <a:solidFill>
                  <a:srgbClr val="FF6600"/>
                </a:solidFill>
                <a:latin typeface="Arial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lang="ar-SA" sz="8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B Mitra" pitchFamily="2" charset="-78"/>
              </a:rPr>
              <a:t>با غرور بر سر کن </a:t>
            </a:r>
            <a:r>
              <a:rPr lang="en-US" sz="8000" dirty="0">
                <a:latin typeface="Arial" pitchFamily="34" charset="0"/>
                <a:ea typeface="Times New Roman" pitchFamily="18" charset="0"/>
                <a:cs typeface="B Mitra" pitchFamily="2" charset="-78"/>
              </a:rPr>
              <a:t/>
            </a:r>
            <a:br>
              <a:rPr lang="en-US" sz="8000" dirty="0">
                <a:latin typeface="Arial" pitchFamily="34" charset="0"/>
                <a:ea typeface="Times New Roman" pitchFamily="18" charset="0"/>
                <a:cs typeface="B Mitra" pitchFamily="2" charset="-78"/>
              </a:rPr>
            </a:br>
            <a:r>
              <a:rPr lang="ar-SA" sz="6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B Mitra" pitchFamily="2" charset="-78"/>
              </a:rPr>
              <a:t>نه خجالت بکش نه غمگین باش</a:t>
            </a:r>
            <a:r>
              <a:rPr lang="en-US" sz="8000" dirty="0">
                <a:latin typeface="Arial" pitchFamily="34" charset="0"/>
                <a:ea typeface="Times New Roman" pitchFamily="18" charset="0"/>
                <a:cs typeface="B Mitra" pitchFamily="2" charset="-78"/>
              </a:rPr>
              <a:t/>
            </a:r>
            <a:br>
              <a:rPr lang="en-US" sz="8000" dirty="0">
                <a:latin typeface="Arial" pitchFamily="34" charset="0"/>
                <a:ea typeface="Times New Roman" pitchFamily="18" charset="0"/>
                <a:cs typeface="B Mitra" pitchFamily="2" charset="-78"/>
              </a:rPr>
            </a:br>
            <a:r>
              <a:rPr lang="ar-SA" sz="7200" b="1" dirty="0">
                <a:solidFill>
                  <a:srgbClr val="008000"/>
                </a:solidFill>
                <a:latin typeface="Arial" pitchFamily="34" charset="0"/>
                <a:ea typeface="Times New Roman" pitchFamily="18" charset="0"/>
                <a:cs typeface="B Mitra" pitchFamily="2" charset="-78"/>
              </a:rPr>
              <a:t>چادر</a:t>
            </a:r>
            <a:r>
              <a:rPr lang="ar-SA" sz="7200" b="1" dirty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B Mitra" pitchFamily="2" charset="-78"/>
              </a:rPr>
              <a:t>ت</a:t>
            </a:r>
            <a:r>
              <a:rPr lang="ar-SA" sz="7200" b="1" dirty="0">
                <a:solidFill>
                  <a:srgbClr val="FF6600"/>
                </a:solidFill>
                <a:latin typeface="Arial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lang="ar-SA" sz="72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B Mitra" pitchFamily="2" charset="-78"/>
              </a:rPr>
              <a:t>ارزش است باور کن</a:t>
            </a:r>
            <a:endParaRPr lang="ar-SA" sz="9600" dirty="0">
              <a:solidFill>
                <a:srgbClr val="FF0000"/>
              </a:solidFill>
              <a:latin typeface="Arial" pitchFamily="34" charset="0"/>
              <a:cs typeface="B Mitra" pitchFamily="2" charset="-78"/>
            </a:endParaRPr>
          </a:p>
        </p:txBody>
      </p:sp>
      <p:pic>
        <p:nvPicPr>
          <p:cNvPr id="5" name="Picture 3" descr="E:\Power\تصاویر متحرک\حاشیه ها\8443357115759118087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8650" y="4835947"/>
            <a:ext cx="895350" cy="1916824"/>
          </a:xfrm>
          <a:prstGeom prst="rect">
            <a:avLst/>
          </a:prstGeom>
          <a:noFill/>
        </p:spPr>
      </p:pic>
      <p:pic>
        <p:nvPicPr>
          <p:cNvPr id="6" name="Picture 3" descr="E:\Power\تصاویر متحرک\حاشیه ها\8443357115759118087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088" y="4796299"/>
            <a:ext cx="895350" cy="1916824"/>
          </a:xfrm>
          <a:prstGeom prst="rect">
            <a:avLst/>
          </a:prstGeom>
          <a:noFill/>
        </p:spPr>
      </p:pic>
      <p:pic>
        <p:nvPicPr>
          <p:cNvPr id="7" name="Picture 3" descr="E:\Power\تصاویر متحرک\حاشیه ها\8443357115759118087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3968" y="4778251"/>
            <a:ext cx="895350" cy="1916824"/>
          </a:xfrm>
          <a:prstGeom prst="rect">
            <a:avLst/>
          </a:prstGeom>
          <a:noFill/>
        </p:spPr>
      </p:pic>
      <p:pic>
        <p:nvPicPr>
          <p:cNvPr id="8" name="Picture 3" descr="E:\Power\تصاویر متحرک\حاشیه ها\8443357115759118087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848" y="4796300"/>
            <a:ext cx="895350" cy="1916824"/>
          </a:xfrm>
          <a:prstGeom prst="rect">
            <a:avLst/>
          </a:prstGeom>
          <a:noFill/>
        </p:spPr>
      </p:pic>
      <p:pic>
        <p:nvPicPr>
          <p:cNvPr id="9" name="Picture 3" descr="E:\Power\تصاویر متحرک\حاشیه ها\8443357115759118087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736" y="4796301"/>
            <a:ext cx="895350" cy="1916824"/>
          </a:xfrm>
          <a:prstGeom prst="rect">
            <a:avLst/>
          </a:prstGeom>
          <a:noFill/>
        </p:spPr>
      </p:pic>
      <p:pic>
        <p:nvPicPr>
          <p:cNvPr id="10" name="Picture 3" descr="E:\Power\تصاویر متحرک\حاشیه ها\8443357115759118087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4796302"/>
            <a:ext cx="895350" cy="1916824"/>
          </a:xfrm>
          <a:prstGeom prst="rect">
            <a:avLst/>
          </a:prstGeom>
          <a:noFill/>
        </p:spPr>
      </p:pic>
      <p:pic>
        <p:nvPicPr>
          <p:cNvPr id="11" name="Picture 3" descr="E:\Power\تصاویر متحرک\حاشیه ها\8443357115759118087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82" y="4796303"/>
            <a:ext cx="895350" cy="1916824"/>
          </a:xfrm>
          <a:prstGeom prst="rect">
            <a:avLst/>
          </a:prstGeom>
          <a:noFill/>
        </p:spPr>
      </p:pic>
      <p:pic>
        <p:nvPicPr>
          <p:cNvPr id="12" name="Picture 3" descr="E:\Power\تصاویر متحرک\حاشیه ها\8443357115759118087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1440" y="4855092"/>
            <a:ext cx="895350" cy="1916824"/>
          </a:xfrm>
          <a:prstGeom prst="rect">
            <a:avLst/>
          </a:prstGeom>
          <a:noFill/>
        </p:spPr>
      </p:pic>
      <p:pic>
        <p:nvPicPr>
          <p:cNvPr id="13" name="Picture 3" descr="E:\Power\تصاویر متحرک\حاشیه ها\8443357115759118087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4208" y="4869160"/>
            <a:ext cx="895350" cy="1916824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257"/>
            <a:ext cx="2714625" cy="48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324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-1"/>
            <a:ext cx="4499992" cy="69811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644008" cy="6857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67" y="5534561"/>
            <a:ext cx="9144000" cy="14465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8800" dirty="0" smtClean="0">
                <a:solidFill>
                  <a:srgbClr val="002060"/>
                </a:solidFill>
              </a:rPr>
              <a:t>خداوند</a:t>
            </a:r>
            <a:r>
              <a:rPr lang="fa-IR" sz="8800" dirty="0" smtClean="0"/>
              <a:t> </a:t>
            </a:r>
            <a:r>
              <a:rPr lang="fa-IR" sz="8800" dirty="0" smtClean="0">
                <a:solidFill>
                  <a:srgbClr val="FF0000"/>
                </a:solidFill>
              </a:rPr>
              <a:t>بخشنده ی </a:t>
            </a:r>
            <a:r>
              <a:rPr lang="fa-IR" sz="8800" dirty="0" smtClean="0">
                <a:solidFill>
                  <a:srgbClr val="00CC00"/>
                </a:solidFill>
              </a:rPr>
              <a:t>مهربان</a:t>
            </a:r>
            <a:endParaRPr lang="fa-IR" sz="8800" dirty="0">
              <a:solidFill>
                <a:srgbClr val="00CC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67" y="-16742"/>
            <a:ext cx="9138033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a-IR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به نام </a:t>
            </a:r>
            <a:r>
              <a:rPr lang="fa-IR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خداوند</a:t>
            </a:r>
            <a:r>
              <a:rPr lang="fa-IR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a-IR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ر</a:t>
            </a:r>
            <a:r>
              <a:rPr lang="fa-IR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ن</a:t>
            </a:r>
            <a:r>
              <a:rPr lang="fa-IR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گ</a:t>
            </a:r>
            <a:r>
              <a:rPr lang="fa-IR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ی</a:t>
            </a:r>
            <a:r>
              <a:rPr lang="fa-IR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ن</a:t>
            </a:r>
            <a:r>
              <a:rPr lang="fa-IR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a-IR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ک</a:t>
            </a:r>
            <a:r>
              <a:rPr lang="fa-IR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م</a:t>
            </a:r>
            <a:r>
              <a:rPr lang="fa-IR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</a:t>
            </a:r>
            <a:r>
              <a:rPr lang="fa-IR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ن</a:t>
            </a:r>
            <a:endParaRPr lang="fa-IR" sz="8000" dirty="0"/>
          </a:p>
        </p:txBody>
      </p:sp>
    </p:spTree>
    <p:extLst>
      <p:ext uri="{BB962C8B-B14F-4D97-AF65-F5344CB8AC3E}">
        <p14:creationId xmlns:p14="http://schemas.microsoft.com/office/powerpoint/2010/main" xmlns="" val="378353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27984" y="1"/>
            <a:ext cx="4716016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       </a:t>
            </a:r>
            <a:r>
              <a:rPr lang="fa-IR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گوهری </a:t>
            </a:r>
            <a:r>
              <a:rPr lang="fa-IR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در صدف 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/>
            </a:r>
            <a:b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</a:br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گوش کن تا دامنت پُر دُرّ کنم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آگهت از زینت </a:t>
            </a:r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چ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ـ</a:t>
            </a:r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ادر </a:t>
            </a:r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کنم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دختران را سدّ فحشاء چادر است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عزت </a:t>
            </a:r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دنیا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 </a:t>
            </a:r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و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 </a:t>
            </a:r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عقبی چادر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 </a:t>
            </a:r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است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حفظ چادر ، امر </a:t>
            </a:r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ح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َ</a:t>
            </a:r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یّ ا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َ</a:t>
            </a:r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عظم </a:t>
            </a:r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است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دست رَد بر سینه ی نامحرم است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حفظ چادر تا که گردد پرده دار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می شود هر دختری ، کامل عیار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حفظ چادر نهی زشتی می کند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دوزخی زن را بهشتی می کند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حفظ چادر قدر زن را قائمه است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زان که چادر یادگار فاطمه </a:t>
            </a:r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است</a:t>
            </a:r>
            <a:endParaRPr lang="fa-IR" sz="3200" dirty="0"/>
          </a:p>
        </p:txBody>
      </p:sp>
      <p:pic>
        <p:nvPicPr>
          <p:cNvPr id="5" name="Picture 2" descr="E:\Power\تصاویر متحرک\hejab\0c9qngk8v0j182cim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5" y="68754"/>
            <a:ext cx="4323209" cy="3455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E:\Power\تصاویر متحرک\گلها\1_4wlgje4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74" y="3645024"/>
            <a:ext cx="4323209" cy="309634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2606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59832" y="116632"/>
            <a:ext cx="608416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ا</a:t>
            </a:r>
            <a:r>
              <a:rPr lang="ar-S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ین </a:t>
            </a: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کلام نَغز (خوب </a:t>
            </a:r>
            <a:r>
              <a:rPr lang="ar-S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) </a:t>
            </a: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از پیغمبر است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حفظ چادر بهر زن ها سنگر است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بشنو از من ، دست و پا گیرش مخوان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از جوانان است ، از پیرش مخوان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حفظ چادر از برای بانوان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نصِّ قرآن است چون حِصن (دژ) اَمان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حفظ چادر خطّ و مشی زندگی است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بی حجابی منشأ آلودگی است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نیست چادر بهر ما محدودیت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بلکه باشد </a:t>
            </a:r>
            <a:r>
              <a:rPr lang="ar-S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بهترن </a:t>
            </a: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مصونیت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تا شوی ایمن ز خشم کردگار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  <a:t/>
            </a:r>
            <a:b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B Mitra" pitchFamily="2" charset="-78"/>
              </a:rPr>
            </a:br>
            <a:r>
              <a:rPr lang="ar-S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B Mitra" pitchFamily="2" charset="-78"/>
              </a:rPr>
              <a:t>چادرت را از سر خود بر مدار</a:t>
            </a:r>
            <a:endParaRPr lang="fa-IR" sz="3600" dirty="0"/>
          </a:p>
        </p:txBody>
      </p:sp>
      <p:pic>
        <p:nvPicPr>
          <p:cNvPr id="4" name="Picture 3" descr="E:\Power\تصاویر متحرک\گلها\1_193365lv6dpdqm4h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81128"/>
            <a:ext cx="3347864" cy="2276872"/>
          </a:xfrm>
          <a:prstGeom prst="rect">
            <a:avLst/>
          </a:prstGeom>
          <a:noFill/>
        </p:spPr>
      </p:pic>
      <p:pic>
        <p:nvPicPr>
          <p:cNvPr id="5" name="Picture 3" descr="E:\Power\تصاویر متحرک\گلها\1_193365lv6dpdqm4h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1076"/>
            <a:ext cx="3347864" cy="2232249"/>
          </a:xfrm>
          <a:prstGeom prst="rect">
            <a:avLst/>
          </a:prstGeom>
          <a:noFill/>
        </p:spPr>
      </p:pic>
      <p:pic>
        <p:nvPicPr>
          <p:cNvPr id="6" name="Picture 3" descr="E:\Power\تصاویر متحرک\گلها\1_193365lv6dpdqm4h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3419872" cy="2204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4915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6930" y="0"/>
            <a:ext cx="91440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7200" dirty="0">
                <a:solidFill>
                  <a:srgbClr val="7030A0"/>
                </a:solidFill>
              </a:rPr>
              <a:t>*****</a:t>
            </a:r>
            <a:r>
              <a:rPr lang="fa-IR" sz="7200" dirty="0">
                <a:solidFill>
                  <a:srgbClr val="008000"/>
                </a:solidFill>
              </a:rPr>
              <a:t>*****</a:t>
            </a:r>
            <a:r>
              <a:rPr lang="fa-IR" sz="7200" dirty="0">
                <a:solidFill>
                  <a:srgbClr val="FF0066"/>
                </a:solidFill>
              </a:rPr>
              <a:t>*****</a:t>
            </a:r>
            <a:r>
              <a:rPr lang="fa-IR" sz="7200" dirty="0">
                <a:solidFill>
                  <a:srgbClr val="0099CC"/>
                </a:solidFill>
              </a:rPr>
              <a:t>*****</a:t>
            </a:r>
            <a:r>
              <a:rPr lang="fa-IR" sz="7200" dirty="0">
                <a:solidFill>
                  <a:srgbClr val="0000FF"/>
                </a:solidFill>
              </a:rPr>
              <a:t>*****</a:t>
            </a:r>
            <a:r>
              <a:rPr lang="fa-IR" sz="7200" dirty="0">
                <a:solidFill>
                  <a:srgbClr val="FF0000"/>
                </a:solidFill>
              </a:rPr>
              <a:t>*****</a:t>
            </a:r>
            <a:r>
              <a:rPr lang="fa-IR" sz="7200" dirty="0">
                <a:solidFill>
                  <a:srgbClr val="0000FF"/>
                </a:solidFill>
              </a:rPr>
              <a:t>*****</a:t>
            </a:r>
            <a:r>
              <a:rPr lang="fa-IR" sz="7200" dirty="0">
                <a:solidFill>
                  <a:srgbClr val="FF0000"/>
                </a:solidFill>
              </a:rPr>
              <a:t>*****</a:t>
            </a:r>
            <a:r>
              <a:rPr lang="fa-IR" sz="7200" dirty="0">
                <a:solidFill>
                  <a:srgbClr val="00FF00"/>
                </a:solidFill>
              </a:rPr>
              <a:t>*****</a:t>
            </a:r>
            <a:r>
              <a:rPr lang="fa-IR" sz="7200" dirty="0">
                <a:solidFill>
                  <a:srgbClr val="C00000"/>
                </a:solidFill>
              </a:rPr>
              <a:t>*****</a:t>
            </a:r>
            <a:r>
              <a:rPr lang="fa-IR" sz="7200" dirty="0"/>
              <a:t/>
            </a:r>
            <a:br>
              <a:rPr lang="fa-IR" sz="7200" dirty="0"/>
            </a:br>
            <a:r>
              <a:rPr lang="fa-IR" sz="7000" u="sng" dirty="0">
                <a:solidFill>
                  <a:srgbClr val="FF0000"/>
                </a:solidFill>
              </a:rPr>
              <a:t>حجاب</a:t>
            </a:r>
            <a:r>
              <a:rPr lang="fa-IR" sz="7000" dirty="0">
                <a:solidFill>
                  <a:srgbClr val="CC0066"/>
                </a:solidFill>
              </a:rPr>
              <a:t> </a:t>
            </a:r>
            <a:r>
              <a:rPr lang="fa-IR" sz="7000" dirty="0" smtClean="0">
                <a:solidFill>
                  <a:srgbClr val="0000FF"/>
                </a:solidFill>
              </a:rPr>
              <a:t>یکی ازواجبا تی </a:t>
            </a:r>
            <a:r>
              <a:rPr lang="fa-IR" sz="7000" dirty="0" smtClean="0">
                <a:solidFill>
                  <a:srgbClr val="CC0066"/>
                </a:solidFill>
              </a:rPr>
              <a:t>است </a:t>
            </a:r>
            <a:r>
              <a:rPr lang="fa-IR" sz="7000" dirty="0">
                <a:solidFill>
                  <a:srgbClr val="CC0066"/>
                </a:solidFill>
              </a:rPr>
              <a:t>که </a:t>
            </a:r>
            <a:r>
              <a:rPr lang="fa-IR" sz="7000" dirty="0">
                <a:solidFill>
                  <a:srgbClr val="A50021"/>
                </a:solidFill>
              </a:rPr>
              <a:t>ترک</a:t>
            </a:r>
            <a:r>
              <a:rPr lang="fa-IR" sz="7000" dirty="0">
                <a:solidFill>
                  <a:srgbClr val="CC0066"/>
                </a:solidFill>
              </a:rPr>
              <a:t> آن</a:t>
            </a:r>
            <a:r>
              <a:rPr lang="fa-IR" sz="7000" dirty="0">
                <a:solidFill>
                  <a:srgbClr val="002060"/>
                </a:solidFill>
              </a:rPr>
              <a:t> فرصت </a:t>
            </a:r>
            <a:r>
              <a:rPr lang="fa-IR" sz="7000" u="sng" dirty="0">
                <a:solidFill>
                  <a:srgbClr val="FF0000"/>
                </a:solidFill>
              </a:rPr>
              <a:t>قضا</a:t>
            </a:r>
            <a:r>
              <a:rPr lang="fa-IR" sz="7000" dirty="0">
                <a:solidFill>
                  <a:srgbClr val="CC0066"/>
                </a:solidFill>
              </a:rPr>
              <a:t> ندارد.</a:t>
            </a:r>
            <a:r>
              <a:rPr lang="fa-IR" sz="7200" dirty="0"/>
              <a:t/>
            </a:r>
            <a:br>
              <a:rPr lang="fa-IR" sz="7200" dirty="0"/>
            </a:br>
            <a:r>
              <a:rPr lang="fa-IR" sz="7200" dirty="0">
                <a:solidFill>
                  <a:srgbClr val="FF0000"/>
                </a:solidFill>
              </a:rPr>
              <a:t>*****</a:t>
            </a:r>
            <a:r>
              <a:rPr lang="fa-IR" sz="7200" dirty="0">
                <a:solidFill>
                  <a:srgbClr val="0000FF"/>
                </a:solidFill>
              </a:rPr>
              <a:t>*****</a:t>
            </a:r>
            <a:r>
              <a:rPr lang="fa-IR" sz="7200" dirty="0">
                <a:solidFill>
                  <a:srgbClr val="FF0000"/>
                </a:solidFill>
              </a:rPr>
              <a:t>*****</a:t>
            </a:r>
            <a:r>
              <a:rPr lang="fa-IR" sz="7200" dirty="0">
                <a:solidFill>
                  <a:srgbClr val="00FF00"/>
                </a:solidFill>
              </a:rPr>
              <a:t>*****</a:t>
            </a:r>
            <a:r>
              <a:rPr lang="fa-IR" sz="7200" dirty="0">
                <a:solidFill>
                  <a:srgbClr val="C00000"/>
                </a:solidFill>
              </a:rPr>
              <a:t>*****</a:t>
            </a:r>
            <a:r>
              <a:rPr lang="fa-IR" sz="7200" dirty="0"/>
              <a:t/>
            </a:r>
            <a:br>
              <a:rPr lang="fa-IR" sz="7200" dirty="0"/>
            </a:br>
            <a:r>
              <a:rPr lang="fa-IR" sz="7200" dirty="0">
                <a:solidFill>
                  <a:srgbClr val="7030A0"/>
                </a:solidFill>
              </a:rPr>
              <a:t>*****</a:t>
            </a:r>
            <a:r>
              <a:rPr lang="fa-IR" sz="7200" dirty="0">
                <a:solidFill>
                  <a:srgbClr val="008000"/>
                </a:solidFill>
              </a:rPr>
              <a:t>*****</a:t>
            </a:r>
            <a:r>
              <a:rPr lang="fa-IR" sz="7200" dirty="0">
                <a:solidFill>
                  <a:srgbClr val="FF0066"/>
                </a:solidFill>
              </a:rPr>
              <a:t>*****</a:t>
            </a:r>
            <a:r>
              <a:rPr lang="fa-IR" sz="7200" dirty="0">
                <a:solidFill>
                  <a:srgbClr val="0099CC"/>
                </a:solidFill>
              </a:rPr>
              <a:t>*****</a:t>
            </a:r>
            <a:r>
              <a:rPr lang="fa-IR" sz="7200" dirty="0">
                <a:solidFill>
                  <a:srgbClr val="0000FF"/>
                </a:solidFill>
              </a:rPr>
              <a:t>*****</a:t>
            </a:r>
            <a:endParaRPr lang="fa-IR" sz="7200" dirty="0"/>
          </a:p>
        </p:txBody>
      </p:sp>
    </p:spTree>
    <p:extLst>
      <p:ext uri="{BB962C8B-B14F-4D97-AF65-F5344CB8AC3E}">
        <p14:creationId xmlns:p14="http://schemas.microsoft.com/office/powerpoint/2010/main" xmlns="" val="224767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635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953" y="0"/>
            <a:ext cx="7416824" cy="31700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a-IR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وَقُل</a:t>
            </a:r>
            <a:r>
              <a:rPr lang="fa-IR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ْ</a:t>
            </a:r>
            <a:r>
              <a:rPr lang="fa-IR" sz="5000" b="1" spc="50" dirty="0" smtClean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لِل</a:t>
            </a:r>
            <a:r>
              <a:rPr lang="fa-IR" sz="5000" b="1" spc="50" dirty="0" smtClean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ـْ</a:t>
            </a:r>
            <a:r>
              <a:rPr lang="fa-IR" sz="5000" b="1" spc="50" dirty="0" smtClean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مُ</a:t>
            </a:r>
            <a:r>
              <a:rPr lang="kk-KZ" sz="5000" b="1" spc="50" dirty="0" smtClean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ٶ</a:t>
            </a:r>
            <a:r>
              <a:rPr lang="fa-IR" sz="5000" b="1" spc="50" dirty="0" smtClean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مِن</a:t>
            </a:r>
            <a:r>
              <a:rPr lang="fa-IR" sz="5000" b="1" spc="50" dirty="0" smtClean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ٰ</a:t>
            </a:r>
            <a:r>
              <a:rPr lang="fa-IR" sz="5000" b="1" spc="50" dirty="0" smtClean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اتِ </a:t>
            </a:r>
            <a:r>
              <a:rPr lang="fa-IR" sz="50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یَغ</a:t>
            </a:r>
            <a:r>
              <a:rPr lang="fa-IR" sz="50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ْ</a:t>
            </a:r>
            <a:r>
              <a:rPr lang="fa-IR" sz="50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ضُض</a:t>
            </a:r>
            <a:r>
              <a:rPr lang="fa-IR" sz="50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ْ</a:t>
            </a:r>
            <a:r>
              <a:rPr lang="fa-IR" sz="50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نَ</a:t>
            </a:r>
            <a:r>
              <a:rPr lang="fa-IR" sz="5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fa-IR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من</a:t>
            </a:r>
            <a:r>
              <a:rPr lang="fa-IR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ْ</a:t>
            </a:r>
            <a:r>
              <a:rPr lang="fa-IR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fa-IR" sz="5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اَب</a:t>
            </a:r>
            <a:r>
              <a:rPr lang="fa-IR" sz="5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ْ</a:t>
            </a:r>
            <a:r>
              <a:rPr lang="fa-IR" sz="5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ص</a:t>
            </a:r>
            <a:r>
              <a:rPr lang="fa-IR" sz="5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ٰ</a:t>
            </a:r>
            <a:r>
              <a:rPr lang="fa-IR" sz="5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ارِهِنَّ</a:t>
            </a:r>
            <a:r>
              <a:rPr lang="fa-IR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وَ</a:t>
            </a:r>
            <a:r>
              <a:rPr lang="fa-IR" sz="5000" b="1" u="sng" spc="50" dirty="0" smtClean="0">
                <a:ln w="11430"/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یَح</a:t>
            </a:r>
            <a:r>
              <a:rPr lang="fa-IR" sz="5000" b="1" u="sng" spc="50" dirty="0" smtClean="0">
                <a:ln w="11430"/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ْ</a:t>
            </a:r>
            <a:r>
              <a:rPr lang="fa-IR" sz="5000" b="1" u="sng" spc="50" dirty="0" smtClean="0">
                <a:ln w="11430"/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فـَظ</a:t>
            </a:r>
            <a:r>
              <a:rPr lang="fa-IR" sz="5000" b="1" u="sng" spc="50" dirty="0" smtClean="0">
                <a:ln w="11430"/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ـْ</a:t>
            </a:r>
            <a:r>
              <a:rPr lang="fa-IR" sz="5000" b="1" u="sng" spc="50" dirty="0" smtClean="0">
                <a:ln w="11430"/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نَ</a:t>
            </a:r>
            <a:r>
              <a:rPr lang="fa-IR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فـُروُجَهُنَّ </a:t>
            </a:r>
            <a:r>
              <a:rPr lang="fa-IR" sz="5000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وَلا</a:t>
            </a:r>
            <a:r>
              <a:rPr lang="fa-IR" sz="5000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ٰ</a:t>
            </a:r>
            <a:r>
              <a:rPr lang="fa-IR" sz="5000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یُب</a:t>
            </a:r>
            <a:r>
              <a:rPr lang="fa-IR" sz="5000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ْ</a:t>
            </a:r>
            <a:r>
              <a:rPr lang="fa-IR" sz="5000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دیِنَ</a:t>
            </a:r>
            <a:r>
              <a:rPr lang="fa-IR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fa-IR" sz="5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زَیِنَتَهُنَّ</a:t>
            </a:r>
            <a:r>
              <a:rPr lang="fa-IR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اِلا</a:t>
            </a:r>
            <a:r>
              <a:rPr lang="fa-IR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ّٰ</a:t>
            </a:r>
            <a:r>
              <a:rPr lang="fa-IR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م</a:t>
            </a:r>
            <a:r>
              <a:rPr lang="fa-IR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ٰ</a:t>
            </a:r>
            <a:r>
              <a:rPr lang="fa-IR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 ظـَهَرَ مِن</a:t>
            </a:r>
            <a:r>
              <a:rPr lang="fa-IR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ْ</a:t>
            </a:r>
            <a:r>
              <a:rPr lang="fa-IR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ه</a:t>
            </a:r>
            <a:r>
              <a:rPr lang="fa-IR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rPr>
              <a:t>ٰ</a:t>
            </a:r>
            <a:r>
              <a:rPr lang="fa-IR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ا...</a:t>
            </a:r>
            <a:endParaRPr lang="fa-IR" sz="5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1" y="3198590"/>
            <a:ext cx="7345185" cy="255454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وبه </a:t>
            </a:r>
            <a:r>
              <a:rPr lang="fa-IR" sz="4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زنان باایمان</a:t>
            </a:r>
            <a:r>
              <a:rPr lang="fa-IR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بگو چشمهای خود را(از</a:t>
            </a:r>
            <a:r>
              <a:rPr lang="fa-IR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نگاه هوس آلود</a:t>
            </a:r>
            <a:r>
              <a:rPr lang="fa-IR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)فروگیرندودامان خویش راحفظ کنندو</a:t>
            </a:r>
            <a:r>
              <a:rPr lang="fa-IR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زینت</a:t>
            </a:r>
            <a:r>
              <a:rPr lang="fa-IR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a-IR" sz="40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خودرا(جزآن مقدارکه نمایان است)آشکارننمایند</a:t>
            </a:r>
            <a:endParaRPr lang="fa-IR" sz="4000" b="1" i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6127561"/>
            <a:ext cx="208823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rgbClr val="FF0000"/>
                </a:solidFill>
              </a:rPr>
              <a:t>سوره نورآیه31</a:t>
            </a:r>
            <a:endParaRPr lang="fa-I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815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02"/>
            <a:ext cx="914400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چادر مشکی از دیدگاه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روانشناسی:</a:t>
            </a:r>
            <a:endParaRPr lang="fa-IR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66"/>
              </a:solidFill>
              <a:effectLst>
                <a:reflection blurRad="12700" stA="28000" endPos="45000" dist="1000" dir="5400000" sy="-100000" algn="bl" rotWithShape="0"/>
              </a:effectLst>
              <a:cs typeface="B Mitra" pitchFamily="2" charset="-78"/>
            </a:endParaRPr>
          </a:p>
          <a:p>
            <a:pPr lvl="0" algn="ctr">
              <a:spcBef>
                <a:spcPct val="0"/>
              </a:spcBef>
            </a:pP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علم روانشناسی می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گوید: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سیاه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به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معنی(</a:t>
            </a:r>
            <a:r>
              <a:rPr lang="fa-IR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نه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)بوده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و نقطه ی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مقابل(</a:t>
            </a:r>
            <a:r>
              <a:rPr lang="fa-IR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بله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)یعنی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سفید است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بااین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نگاه باید گفت:</a:t>
            </a:r>
          </a:p>
          <a:p>
            <a:pPr lvl="0" algn="ctr">
              <a:spcBef>
                <a:spcPct val="0"/>
              </a:spcBef>
            </a:pP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آن کس که در مقابل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نامحرم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سیاه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می پوشد در واقع می خواهد به او</a:t>
            </a: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نه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بگوید. و آن کس که رنگ سفید، رنگارنگ و جذاب می پوشد راه نگاه ها را به سوی خود باز می گذارد و در واقع خواسته یا ناخواسته خود را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درمعرض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نگاه های هرزه و آلوده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قرارمی دهد.درواقع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وسیله آلودگی 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وانحراف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خود و جامعه را فراهم می کند.</a:t>
            </a:r>
          </a:p>
          <a:p>
            <a:pPr lvl="0" algn="ctr">
              <a:spcBef>
                <a:spcPct val="0"/>
              </a:spcBef>
            </a:pP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ماکس لوشر متخصص در روانشناسی رنگ ها معتقد است: </a:t>
            </a: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«سفید به صفحه ی خالی می ماند که داستان را باید روی آن نوشت، ولی سیاه نقطه ی پایانی است که در فراسوی آن هیچ چیز وجود ندارد». بنابراین زنی که در برابر نامحرم و در بیرون از خانه لباس سفید و رنگارنگ نمی پوشد، حداکثر ایمنی را برای خود ایجاد کرده است و نشان می دهد که اینجا نقطه ی پایان نگاه های نامحرمان است و در فراسوی این پوشش جایی برای نفوذ نگاه ها و نیت های ناپاک نیست</a:t>
            </a:r>
            <a:r>
              <a:rPr lang="fa-I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.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FF"/>
              </a:solidFill>
              <a:effectLst>
                <a:reflection blurRad="12700" stA="28000" endPos="45000" dist="1000" dir="5400000" sy="-100000" algn="bl" rotWithShape="0"/>
              </a:effectLst>
              <a:cs typeface="B Mitra" pitchFamily="2" charset="-78"/>
            </a:endParaRPr>
          </a:p>
          <a:p>
            <a:pPr lvl="0" algn="ctr">
              <a:spcBef>
                <a:spcPct val="0"/>
              </a:spcBef>
            </a:pPr>
            <a:r>
              <a:rPr lang="fa-I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سخنانی از بزرگان در خصوص نجابت و حجاب</a:t>
            </a:r>
          </a:p>
          <a:p>
            <a:pPr lvl="0" algn="ctr">
              <a:spcBef>
                <a:spcPct val="0"/>
              </a:spcBef>
            </a:pPr>
            <a:r>
              <a:rPr lang="fa-IR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ویلیام شکسپیر :</a:t>
            </a:r>
          </a:p>
          <a:p>
            <a:pPr lvl="0" algn="ctr">
              <a:spcBef>
                <a:spcPct val="0"/>
              </a:spcBef>
            </a:pPr>
            <a:r>
              <a:rPr lang="fa-IR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چیزی که زن دارد و مرد را تسخیر می کند ، مهربانی اوست، نه سیمای زیبایش  </a:t>
            </a:r>
            <a:endParaRPr lang="fa-IR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FF"/>
              </a:solidFill>
              <a:effectLst>
                <a:reflection blurRad="12700" stA="28000" endPos="45000" dist="1000" dir="5400000" sy="-100000" algn="bl" rotWithShape="0"/>
              </a:effectLst>
              <a:cs typeface="B Mitra" pitchFamily="2" charset="-78"/>
            </a:endParaRPr>
          </a:p>
          <a:p>
            <a:pPr lvl="0" algn="ctr">
              <a:spcBef>
                <a:spcPct val="0"/>
              </a:spcBef>
            </a:pPr>
            <a:r>
              <a:rPr lang="fa-IR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امرسون </a:t>
            </a:r>
            <a:r>
              <a:rPr lang="fa-IR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:</a:t>
            </a:r>
          </a:p>
          <a:p>
            <a:pPr lvl="0" algn="ctr">
              <a:spcBef>
                <a:spcPct val="0"/>
              </a:spcBef>
            </a:pPr>
            <a:r>
              <a:rPr lang="fa-IR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تمدن چیست </a:t>
            </a:r>
            <a:r>
              <a:rPr lang="fa-IR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؟</a:t>
            </a:r>
            <a:r>
              <a:rPr lang="fa-IR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نتیجه </a:t>
            </a:r>
            <a:r>
              <a:rPr lang="fa-IR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نفوذ زنان پاکدامن است .</a:t>
            </a:r>
          </a:p>
        </p:txBody>
      </p:sp>
    </p:spTree>
    <p:extLst>
      <p:ext uri="{BB962C8B-B14F-4D97-AF65-F5344CB8AC3E}">
        <p14:creationId xmlns:p14="http://schemas.microsoft.com/office/powerpoint/2010/main" xmlns="" val="172794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عکس حجاب\p_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2" cy="684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عکس حجاب\p_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4303974" cy="684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027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83"/>
            <a:ext cx="9144000" cy="30469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a-IR" sz="9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اَل</a:t>
            </a:r>
            <a:r>
              <a:rPr lang="fa-IR" sz="9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ـْ</a:t>
            </a:r>
            <a:r>
              <a:rPr lang="fa-IR" sz="9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خَبـیـِ</a:t>
            </a:r>
            <a:r>
              <a:rPr lang="fa-IR" sz="9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ثـٰ</a:t>
            </a:r>
            <a:r>
              <a:rPr lang="fa-IR" sz="9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اتُ لِل</a:t>
            </a:r>
            <a:r>
              <a:rPr lang="fa-IR" sz="9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ـْ</a:t>
            </a:r>
            <a:r>
              <a:rPr lang="fa-IR" sz="9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خَبـیِثیِنَ </a:t>
            </a:r>
          </a:p>
          <a:p>
            <a:r>
              <a:rPr lang="fa-IR" sz="9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وَالـ</a:t>
            </a:r>
            <a:r>
              <a:rPr lang="fa-IR" sz="9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ْخ</a:t>
            </a:r>
            <a:r>
              <a:rPr lang="fa-IR" sz="9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َبـیـِثوُنَ </a:t>
            </a:r>
            <a:r>
              <a:rPr lang="fa-IR" sz="9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لِل</a:t>
            </a:r>
            <a:r>
              <a:rPr lang="fa-IR" sz="9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ـْ</a:t>
            </a:r>
            <a:r>
              <a:rPr lang="fa-IR" sz="9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خَبیِثاتِ </a:t>
            </a:r>
            <a:endParaRPr lang="fa-IR" sz="9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65845"/>
            <a:ext cx="4572000" cy="3819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074372"/>
            <a:ext cx="4572000" cy="38110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237177">
            <a:off x="1043607" y="3871883"/>
            <a:ext cx="70567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3800" dirty="0" smtClean="0">
                <a:solidFill>
                  <a:srgbClr val="FFFF00"/>
                </a:solidFill>
                <a:cs typeface="2  Arshia" pitchFamily="2" charset="-78"/>
              </a:rPr>
              <a:t>خلایق هر چه لایق</a:t>
            </a:r>
            <a:endParaRPr lang="en-US" sz="13800" dirty="0">
              <a:solidFill>
                <a:srgbClr val="FFFF00"/>
              </a:solidFill>
              <a:cs typeface="2  Arshi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157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60"/>
            <a:ext cx="9144000" cy="7325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16600" dirty="0" smtClean="0">
                <a:solidFill>
                  <a:srgbClr val="CC0066"/>
                </a:solidFill>
              </a:rPr>
              <a:t>یک اتـفـاق جالب و </a:t>
            </a:r>
            <a:r>
              <a:rPr lang="fa-IR" sz="13800" dirty="0" smtClean="0">
                <a:solidFill>
                  <a:srgbClr val="CC0066"/>
                </a:solidFill>
              </a:rPr>
              <a:t>شنیدنی:</a:t>
            </a:r>
            <a:endParaRPr lang="fa-IR" sz="13800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68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4112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dirty="0">
                <a:solidFill>
                  <a:srgbClr val="FF0000"/>
                </a:solidFill>
              </a:rPr>
              <a:t>کتاب «نابودی عفاف، ارمغان فمینیسم» نوشته خانم "وندی شلیت" چاپ آمریکا ماجرایی را عنوان کرده که خواندن آن خالی از لطف نیست. متن این ماجرا به شرح ذیل است: </a:t>
            </a:r>
            <a:r>
              <a:rPr lang="fa-IR" sz="3600" dirty="0"/>
              <a:t/>
            </a:r>
            <a:br>
              <a:rPr lang="fa-IR" sz="3600" dirty="0"/>
            </a:br>
            <a:r>
              <a:rPr lang="fa-IR" sz="3600" dirty="0">
                <a:solidFill>
                  <a:srgbClr val="FF0066"/>
                </a:solidFill>
              </a:rPr>
              <a:t>جوان خیلی آرام و متین به مرد نزدیک شد و با لحنی مؤدبانه گفت:</a:t>
            </a:r>
            <a:r>
              <a:rPr lang="fa-IR" sz="4000" dirty="0">
                <a:solidFill>
                  <a:srgbClr val="FF0066"/>
                </a:solidFill>
                <a:cs typeface="2  Jadid" pitchFamily="2" charset="-78"/>
              </a:rPr>
              <a:t> ببخشید آقا! من می‌تونم یه کم به خانوم شما نگاه کنم و لذت ببرم؟ </a:t>
            </a:r>
            <a:endParaRPr lang="fa-IR" sz="3600" dirty="0">
              <a:solidFill>
                <a:srgbClr val="FF0066"/>
              </a:solidFill>
              <a:cs typeface="2  Jadid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60" y="3525318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400" dirty="0">
                <a:solidFill>
                  <a:srgbClr val="002060"/>
                </a:solidFill>
              </a:rPr>
              <a:t>مرد که اصلا توقع چنین حرفی را نداشت و حسابی جا خورده بود،مثل آتشفشان از جا در رفت و میان بازار و جمعیت، یقه جوان را گرفت و عصبانی، طوری که رگ گردنش بیرون زده بود، او را به دیوار کوفت و فریاد زد:</a:t>
            </a:r>
            <a:r>
              <a:rPr lang="fa-IR" sz="3600" dirty="0">
                <a:solidFill>
                  <a:srgbClr val="FF0000"/>
                </a:solidFill>
              </a:rPr>
              <a:t> مردتیکه عوضی، مگه خودت ناموس نداری... غلط می‌کنی تو و هفت جد آبادت، خجالت نمی‌کشی؟</a:t>
            </a:r>
          </a:p>
        </p:txBody>
      </p:sp>
    </p:spTree>
    <p:extLst>
      <p:ext uri="{BB962C8B-B14F-4D97-AF65-F5344CB8AC3E}">
        <p14:creationId xmlns:p14="http://schemas.microsoft.com/office/powerpoint/2010/main" xmlns="" val="164071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cap="all" dirty="0">
                <a:ln/>
                <a:solidFill>
                  <a:srgbClr val="00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جوان امّا، خیلی آرام، بدون اینکه از رفتار و فحش های مرد عصبی شود و عکس‌العملی نشان دهد، همانطور مؤدبانه و متین ادامه داد: خیلی عذرمی‌خوام فکر نمی‌کردم این همه عصبی و غیرتی بشین، دیدم همه بازار دارن بدون اجازه نگاه میکنن و لذت می‌برن، من گفتم که حداقل از شما اجازه بگيرم که نامردي نکرده باشم.</a:t>
            </a:r>
            <a:endParaRPr lang="fa-IR" sz="3600" dirty="0"/>
          </a:p>
        </p:txBody>
      </p:sp>
      <p:sp>
        <p:nvSpPr>
          <p:cNvPr id="3" name="Rectangle 2"/>
          <p:cNvSpPr/>
          <p:nvPr/>
        </p:nvSpPr>
        <p:spPr>
          <a:xfrm>
            <a:off x="0" y="3415372"/>
            <a:ext cx="91628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5400" b="1" cap="all" dirty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حالا هم يقه مو ول کن.ازخيرش گذشتيم.</a:t>
            </a:r>
            <a:r>
              <a:rPr lang="fa-IR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fa-IR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fa-IR" sz="5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مرد خشکش زد...همانطور که یقه جوان را گرفته بود، آب دهانش را قورت داد و زیر چشمی زنش را برانداز کرد...</a:t>
            </a:r>
          </a:p>
        </p:txBody>
      </p:sp>
    </p:spTree>
    <p:extLst>
      <p:ext uri="{BB962C8B-B14F-4D97-AF65-F5344CB8AC3E}">
        <p14:creationId xmlns:p14="http://schemas.microsoft.com/office/powerpoint/2010/main" xmlns="" val="203190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012" y="-53508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27584" y="-43566"/>
            <a:ext cx="2304256" cy="1323439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fa-IR" sz="8000" b="1" cap="all" dirty="0" smtClean="0">
                <a:ln/>
                <a:solidFill>
                  <a:srgbClr val="0099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علیکم</a:t>
            </a:r>
            <a:endParaRPr lang="fa-IR" sz="8000" b="1" cap="all" dirty="0">
              <a:ln/>
              <a:solidFill>
                <a:srgbClr val="0099FF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32240" y="-43566"/>
            <a:ext cx="1944216" cy="144655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a-IR" sz="8800" b="1" cap="all" dirty="0" smtClean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</a:rPr>
              <a:t>سلام</a:t>
            </a:r>
            <a:endParaRPr lang="fa-IR" sz="8800" b="1" cap="all" dirty="0">
              <a:ln w="0"/>
              <a:solidFill>
                <a:srgbClr val="FF00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Heart 13"/>
          <p:cNvSpPr/>
          <p:nvPr/>
        </p:nvSpPr>
        <p:spPr>
          <a:xfrm>
            <a:off x="2876962" y="4941168"/>
            <a:ext cx="3024336" cy="1440160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sz="6000" b="1" dirty="0">
                <a:ln w="11430"/>
                <a:solidFill>
                  <a:srgbClr val="00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</a:t>
            </a:r>
            <a:r>
              <a:rPr lang="fa-IR" sz="6000" b="1" dirty="0">
                <a:ln w="11430"/>
                <a:solidFill>
                  <a:srgbClr val="00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حـبـّت</a:t>
            </a:r>
          </a:p>
        </p:txBody>
      </p:sp>
      <p:sp>
        <p:nvSpPr>
          <p:cNvPr id="15" name="Cloud 14"/>
          <p:cNvSpPr/>
          <p:nvPr/>
        </p:nvSpPr>
        <p:spPr>
          <a:xfrm>
            <a:off x="2768950" y="2060848"/>
            <a:ext cx="3240360" cy="914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a-IR" sz="6600" b="1" dirty="0">
                <a:ln w="11430"/>
                <a:solidFill>
                  <a:srgbClr val="00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لـ</a:t>
            </a:r>
            <a:r>
              <a:rPr lang="fa-IR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یـاقـت</a:t>
            </a:r>
          </a:p>
        </p:txBody>
      </p:sp>
      <p:sp>
        <p:nvSpPr>
          <p:cNvPr id="16" name="Vertical Scroll 15"/>
          <p:cNvSpPr/>
          <p:nvPr/>
        </p:nvSpPr>
        <p:spPr>
          <a:xfrm>
            <a:off x="3014688" y="3342312"/>
            <a:ext cx="2748884" cy="1143000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a-IR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 </a:t>
            </a:r>
            <a:r>
              <a:rPr lang="fa-IR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د ب</a:t>
            </a:r>
          </a:p>
        </p:txBody>
      </p:sp>
      <p:sp>
        <p:nvSpPr>
          <p:cNvPr id="17" name="Cube 16"/>
          <p:cNvSpPr/>
          <p:nvPr/>
        </p:nvSpPr>
        <p:spPr>
          <a:xfrm>
            <a:off x="3199840" y="332656"/>
            <a:ext cx="2664296" cy="136815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600" b="1" dirty="0">
                <a:ln w="11430"/>
                <a:solidFill>
                  <a:srgbClr val="00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س</a:t>
            </a:r>
            <a:r>
              <a:rPr lang="fa-IR" sz="6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لامتی</a:t>
            </a:r>
          </a:p>
        </p:txBody>
      </p:sp>
    </p:spTree>
    <p:extLst>
      <p:ext uri="{BB962C8B-B14F-4D97-AF65-F5344CB8AC3E}">
        <p14:creationId xmlns:p14="http://schemas.microsoft.com/office/powerpoint/2010/main" xmlns="" val="6195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ower\تصاویر متحرک\حاشیه ها\1_0512178084487327967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53570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Power\تصاویر متحرک\گلها\image002MMMM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59" y="7676"/>
            <a:ext cx="9073490" cy="6850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51622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017" y="-171400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/>
            </a:r>
            <a:b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بربادرفته</a:t>
            </a:r>
            <a:b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ای شنیــدم که شبی بر سر مد                               </a:t>
            </a:r>
            <a:r>
              <a:rPr lang="fa-IR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دختــری </a:t>
            </a: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بـــا پـــدرش بود به جنگ </a:t>
            </a:r>
            <a:b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پـدر از روی نصیحـت مـی‌گفت                                </a:t>
            </a:r>
            <a:r>
              <a:rPr lang="fa-IR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کـــه </a:t>
            </a: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مـکـن پیـــروی از راه فرنــگ</a:t>
            </a:r>
            <a:b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مــرو از خــانـه بـرون بـی‌چادر                               </a:t>
            </a:r>
            <a:r>
              <a:rPr lang="fa-IR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بــرتــن </a:t>
            </a: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خویـش مــکن دامــن تنگ</a:t>
            </a:r>
            <a:b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ای بسا گـرگ که در جامه میش                               </a:t>
            </a:r>
            <a:r>
              <a:rPr lang="fa-IR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بهـــر </a:t>
            </a: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صیــد تــو نـــوازد آهنـــگ</a:t>
            </a:r>
            <a:b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نکننــد ایــن دغــلان از دغلی                                بهــر اغفـــال تــو یـک لحظه درنگ</a:t>
            </a:r>
            <a:b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دختــر از روی تعــرض گفتش                               </a:t>
            </a:r>
            <a:r>
              <a:rPr lang="fa-IR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</a:t>
            </a: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آنچــه تــو گویـی بـود جمله جفنگ</a:t>
            </a:r>
            <a:b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پدر</a:t>
            </a:r>
            <a:r>
              <a:rPr lang="en-US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</a:t>
            </a:r>
            <a:r>
              <a:rPr lang="fa-IR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خــاموش </a:t>
            </a: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دگـر یــاوه </a:t>
            </a:r>
            <a:r>
              <a:rPr lang="fa-IR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مــگو</a:t>
            </a:r>
            <a:r>
              <a:rPr lang="en-US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  </a:t>
            </a: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                             </a:t>
            </a:r>
            <a:r>
              <a:rPr lang="fa-IR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کــه </a:t>
            </a: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تــو پیـــری و بــری از </a:t>
            </a:r>
            <a:r>
              <a:rPr lang="fa-IR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فرهنگ</a:t>
            </a:r>
            <a:br>
              <a:rPr lang="fa-IR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مــدتی </a:t>
            </a: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شــد سپری </a:t>
            </a:r>
            <a:r>
              <a:rPr lang="fa-IR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زان جریان       </a:t>
            </a: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                         </a:t>
            </a:r>
            <a:r>
              <a:rPr lang="fa-IR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تا </a:t>
            </a: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که یک شب پسری گوش به زنگ</a:t>
            </a:r>
            <a:b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بــا سخنـهای زیبنـدة عشــق                                   بــا بیــانــات دل انگیــز و قشنـگ</a:t>
            </a:r>
            <a:b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همچو آهو به سخن رامش کرد                                از ره حیلــه چـــو روبـــاه زرنـــگ</a:t>
            </a:r>
            <a:b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گــوهر عفـت او را زد و بــرد                             </a:t>
            </a:r>
            <a:r>
              <a:rPr lang="fa-IR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</a:t>
            </a: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   </a:t>
            </a:r>
            <a:r>
              <a:rPr lang="fa-IR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کـــرد </a:t>
            </a: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دامـــان وی آلــوده بـه </a:t>
            </a:r>
            <a:r>
              <a:rPr lang="fa-IR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ننگ</a:t>
            </a: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/>
            </a:r>
            <a:b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همچنانی که به خود می‌بالیـد                                 زیرلـــب زمـــزمــه کـرد این آهنگ</a:t>
            </a:r>
            <a:b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صید با پای خود افتاد بـه دام                                   مــرغ با میــل خــود افتـاد به چنگ</a:t>
            </a: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/>
            </a:r>
            <a:b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 </a:t>
            </a:r>
            <a:endParaRPr lang="fa-IR" sz="2200" dirty="0"/>
          </a:p>
        </p:txBody>
      </p:sp>
      <p:pic>
        <p:nvPicPr>
          <p:cNvPr id="6" name="Picture 2" descr="E:\Power\تصاویر متحرک\گلها\1_54530fd1637bee0fb61b9a90fb3b8d8f_2_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1694" y="5537472"/>
            <a:ext cx="2582765" cy="12890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7" name="Picture 2" descr="E:\Power\تصاویر متحرک\گلها\1_54530fd1637bee0fb61b9a90fb3b8d8f_2_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42" y="5597922"/>
            <a:ext cx="2582765" cy="12890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88398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332656"/>
            <a:ext cx="5760640" cy="36317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1500" dirty="0" smtClean="0">
                <a:solidFill>
                  <a:srgbClr val="FFFF00"/>
                </a:solidFill>
                <a:cs typeface="2  Titr" pitchFamily="2" charset="-78"/>
              </a:rPr>
              <a:t>گزارش</a:t>
            </a:r>
            <a:r>
              <a:rPr lang="fa-IR" sz="11500" dirty="0" smtClean="0">
                <a:solidFill>
                  <a:srgbClr val="FF0000"/>
                </a:solidFill>
                <a:cs typeface="2  Titr" pitchFamily="2" charset="-78"/>
              </a:rPr>
              <a:t> </a:t>
            </a:r>
            <a:r>
              <a:rPr lang="fa-IR" sz="11500" dirty="0" smtClean="0">
                <a:cs typeface="2  Titr" pitchFamily="2" charset="-78"/>
              </a:rPr>
              <a:t>شب</a:t>
            </a:r>
            <a:r>
              <a:rPr lang="fa-IR" sz="11500" dirty="0" smtClean="0">
                <a:solidFill>
                  <a:srgbClr val="FF0000"/>
                </a:solidFill>
                <a:cs typeface="2  Titr" pitchFamily="2" charset="-78"/>
              </a:rPr>
              <a:t> </a:t>
            </a:r>
            <a:r>
              <a:rPr lang="fa-IR" sz="11500" dirty="0" smtClean="0">
                <a:solidFill>
                  <a:srgbClr val="CC0066"/>
                </a:solidFill>
                <a:cs typeface="2  Titr" pitchFamily="2" charset="-78"/>
              </a:rPr>
              <a:t>معراج</a:t>
            </a:r>
            <a:endParaRPr lang="fa-IR" sz="11500" dirty="0">
              <a:solidFill>
                <a:srgbClr val="CC0066"/>
              </a:solidFill>
              <a:cs typeface="2 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25820"/>
            <a:ext cx="9144000" cy="67403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امام علی (علیه السلام) فرمودند: همراه حضرت زهرا (سلام الله علیها) به حضور پیامبر (صلی الله علیه و آله و سلم) رفتیم، دیدیم پیامبر به شدت گریه می کنند. عرض کردم: پدر و مادرم به فدایت، چرا گریه می کنی؟ فرمودند: ای علی! در شب معراج زنانی را در عذاب های گوناگون دیدم، از این رو گریه می کنم. از جمله فرمودند: 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/>
            </a:r>
            <a:b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CC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1. 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زنی </a:t>
            </a:r>
            <a:r>
              <a:rPr lang="fa-IR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رادیدم 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که به </a:t>
            </a:r>
            <a:r>
              <a:rPr lang="fa-IR" sz="36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مویش آویزان 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است و مغز سرش </a:t>
            </a:r>
            <a:r>
              <a:rPr lang="fa-IR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ازشدّت گرما می 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جوشد</a:t>
            </a:r>
            <a:r>
              <a:rPr lang="fa-IR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.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/>
            </a:r>
            <a:b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CC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2. 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و زنی را دیدم که به </a:t>
            </a:r>
            <a:r>
              <a:rPr lang="fa-IR" sz="36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دو پایش آویزان 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شده است. </a:t>
            </a:r>
            <a:b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CC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3. 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و زنی را دیدم که </a:t>
            </a:r>
            <a:r>
              <a:rPr lang="fa-IR" sz="36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گوشت بدن 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خود را می خورد. </a:t>
            </a:r>
            <a:b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CC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4. 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و زنی را دیدم که با </a:t>
            </a:r>
            <a:r>
              <a:rPr lang="fa-IR" sz="36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قیچی </a:t>
            </a:r>
            <a:r>
              <a:rPr lang="fa-IR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هاگوشت </a:t>
            </a:r>
            <a:r>
              <a:rPr lang="fa-IR" sz="36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بدن 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خود </a:t>
            </a:r>
            <a:r>
              <a:rPr lang="fa-IR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رابریده بریده می کرد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. </a:t>
            </a:r>
            <a:b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CC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5. 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و زنی را دیدم که </a:t>
            </a:r>
            <a:r>
              <a:rPr lang="fa-IR" sz="36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CC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صورت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و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</a:t>
            </a:r>
            <a:r>
              <a:rPr lang="fa-IR" sz="36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بدنش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می سوخت و </a:t>
            </a:r>
            <a:r>
              <a:rPr lang="fa-IR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او روده 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های </a:t>
            </a:r>
            <a:r>
              <a:rPr lang="fa-IR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خود را </a:t>
            </a: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می خورد. </a:t>
            </a:r>
            <a:b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حضرت زهرا (سلام الله علیها) عرض کردند: ای حبیب و نور چشمم! به من بگو عمل آن زن ها در دنیا چه بود که این گونه مجازات می شدند</a:t>
            </a:r>
            <a:r>
              <a:rPr lang="fa-IR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.</a:t>
            </a:r>
          </a:p>
          <a:p>
            <a:r>
              <a:rPr lang="fa-IR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 </a:t>
            </a:r>
            <a:endParaRPr lang="fa-IR" sz="36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640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- زنی که به مویش آویزان شده بود و مغز سرش از گرما می جوشید، به خاطر آن بود که در دنیا موی سرش را از نامحرمان نمی پوشاند. </a:t>
            </a:r>
            <a:b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- زنی که به دوپایش آویزان بود، به خاطر آن بود که در دنیا بدون اجازه ی شوهرش از خانه بیرون رفت. </a:t>
            </a:r>
            <a:b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- زنی که گوشت بدنش را می خورد، به خاطر آن بود که در دنیا اندام خود را برای نامحرمان آرایش می کرد. </a:t>
            </a:r>
            <a:b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- زنی که با قیچی ها گوشت بدنش را می برید، به خاطر آن بود که او در دنیا خودفروشی می کرد و خود را برای کام جویی عیّاشان در معرض تماشای آن ها می گذاشت. </a:t>
            </a:r>
            <a:b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</a:b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cs typeface="B Mitra" pitchFamily="2" charset="-78"/>
              </a:rPr>
              <a:t>- زنی که صورت و بدنش می سوخت و روده های خود را می خورد، به خاطر آن بود که بین زن و مرد نامحرم رابطه ی نامشروع برقرار می نمود و در این جهت دلاّلی می کرد. پیامبر (صلی الله علیه و آله و سلم) در پایان فرمودند: «وَیل لامرأۀٍ اَغضَبَت زوجَها و طوبی لامرأۀٍ رضی عنها زوجُها؛ وای بر زنی که شوهرش را خشمگین کند و خوشا به حال زنی که شوهرش از او خشنود باشد». </a:t>
            </a:r>
            <a:endParaRPr lang="fa-IR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417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400" dirty="0">
                <a:solidFill>
                  <a:srgbClr val="FF0000"/>
                </a:solidFill>
              </a:rPr>
              <a:t>فساد اخلاقی و شکست:</a:t>
            </a:r>
            <a:endParaRPr lang="en-US" sz="4400" dirty="0">
              <a:solidFill>
                <a:srgbClr val="FF0000"/>
              </a:solidFill>
            </a:endParaRPr>
          </a:p>
          <a:p>
            <a:r>
              <a:rPr lang="fa-IR" sz="2800" dirty="0">
                <a:solidFill>
                  <a:srgbClr val="002060"/>
                </a:solidFill>
              </a:rPr>
              <a:t>در داستان حضرت موسي‌بن عمران(ع) چنين آمده است که او با تلاشهاي پيگير خود به تدريج برستمگران پيروز شد و پرچم توحيد وعدالت را در نقاط مختلف زمين به اهتزاز درآورد حضرت موسي(ع) براي نجات ملت انطاکيه راهي جز سرکوبي ستمگران و فتح آن سرزمين نمي‌ديد براي اجراي اين امر سپاهي به فرماندهي </a:t>
            </a:r>
            <a:r>
              <a:rPr lang="fa-IR" sz="3600" u="sng" dirty="0">
                <a:solidFill>
                  <a:srgbClr val="A50021"/>
                </a:solidFill>
              </a:rPr>
              <a:t>يوشع و کالب </a:t>
            </a:r>
            <a:r>
              <a:rPr lang="fa-IR" sz="2800" dirty="0">
                <a:solidFill>
                  <a:srgbClr val="002060"/>
                </a:solidFill>
              </a:rPr>
              <a:t>تشکيل </a:t>
            </a:r>
            <a:r>
              <a:rPr lang="fa-IR" sz="2800" dirty="0" smtClean="0">
                <a:solidFill>
                  <a:srgbClr val="002060"/>
                </a:solidFill>
              </a:rPr>
              <a:t>دادوباآن </a:t>
            </a:r>
            <a:r>
              <a:rPr lang="fa-IR" sz="2800" dirty="0">
                <a:solidFill>
                  <a:srgbClr val="002060"/>
                </a:solidFill>
              </a:rPr>
              <a:t>سپاه به سوي </a:t>
            </a:r>
            <a:r>
              <a:rPr lang="fa-IR" sz="3200" dirty="0" smtClean="0">
                <a:solidFill>
                  <a:srgbClr val="002060"/>
                </a:solidFill>
              </a:rPr>
              <a:t>انطاکيه</a:t>
            </a:r>
            <a:r>
              <a:rPr lang="fa-IR" sz="2800" dirty="0">
                <a:solidFill>
                  <a:srgbClr val="002060"/>
                </a:solidFill>
              </a:rPr>
              <a:t> </a:t>
            </a:r>
            <a:r>
              <a:rPr lang="fa-IR" sz="2800" dirty="0" smtClean="0">
                <a:solidFill>
                  <a:srgbClr val="002060"/>
                </a:solidFill>
              </a:rPr>
              <a:t>رهسپارگرديد</a:t>
            </a:r>
            <a:r>
              <a:rPr lang="fa-IR" sz="2800" dirty="0">
                <a:solidFill>
                  <a:srgbClr val="002060"/>
                </a:solidFill>
              </a:rPr>
              <a:t>. 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fa-IR" sz="2800" dirty="0">
                <a:solidFill>
                  <a:srgbClr val="FF0000"/>
                </a:solidFill>
              </a:rPr>
              <a:t>عده‌اي از مردم نادان و اغفال شده </a:t>
            </a:r>
            <a:r>
              <a:rPr lang="fa-IR" sz="3600" u="sng" dirty="0">
                <a:solidFill>
                  <a:srgbClr val="FF0000"/>
                </a:solidFill>
              </a:rPr>
              <a:t>انطاکيه</a:t>
            </a:r>
            <a:r>
              <a:rPr lang="fa-IR" sz="3600" dirty="0">
                <a:solidFill>
                  <a:srgbClr val="FF0000"/>
                </a:solidFill>
              </a:rPr>
              <a:t> </a:t>
            </a:r>
            <a:r>
              <a:rPr lang="fa-IR" sz="2800" dirty="0">
                <a:solidFill>
                  <a:srgbClr val="FF0000"/>
                </a:solidFill>
              </a:rPr>
              <a:t>به يکي از دانايان خود گفتند که موسي(ع) آمده است تا ما را بکشد و از ديارمان بيرون گرداند چاره بينديش او پس از انجام برخي کارها و نتيجه نگرفتن از آنها چنين گفت: ما جز حيله راهي نداريم. پس براي سرکوبي سپاه موسي(ع) راه عجيبي را به مردم</a:t>
            </a:r>
            <a:r>
              <a:rPr lang="fa-IR" sz="3600" u="sng" dirty="0">
                <a:solidFill>
                  <a:srgbClr val="FF0000"/>
                </a:solidFill>
              </a:rPr>
              <a:t> انطاکيه </a:t>
            </a:r>
            <a:r>
              <a:rPr lang="fa-IR" sz="2800" dirty="0">
                <a:solidFill>
                  <a:srgbClr val="FF0000"/>
                </a:solidFill>
              </a:rPr>
              <a:t>پيشنهاد کرد که همواره</a:t>
            </a:r>
            <a:r>
              <a:rPr lang="fa-IR" sz="3200" dirty="0">
                <a:solidFill>
                  <a:srgbClr val="FF0000"/>
                </a:solidFill>
              </a:rPr>
              <a:t> </a:t>
            </a:r>
            <a:r>
              <a:rPr lang="fa-IR" sz="3200" dirty="0">
                <a:solidFill>
                  <a:srgbClr val="CC0066"/>
                </a:solidFill>
              </a:rPr>
              <a:t>استعمارگران </a:t>
            </a:r>
            <a:r>
              <a:rPr lang="fa-IR" sz="2800" dirty="0">
                <a:solidFill>
                  <a:srgbClr val="FF0000"/>
                </a:solidFill>
              </a:rPr>
              <a:t>براي شکست هر ملتي از همين راه استفاده </a:t>
            </a:r>
            <a:r>
              <a:rPr lang="fa-IR" sz="2800" dirty="0" smtClean="0">
                <a:solidFill>
                  <a:srgbClr val="FF0000"/>
                </a:solidFill>
              </a:rPr>
              <a:t>مي‌کنند.</a:t>
            </a:r>
            <a:r>
              <a:rPr lang="fa-IR" sz="2800" dirty="0" smtClean="0">
                <a:solidFill>
                  <a:srgbClr val="002060"/>
                </a:solidFill>
              </a:rPr>
              <a:t>و </a:t>
            </a:r>
            <a:r>
              <a:rPr lang="fa-IR" sz="2800" dirty="0">
                <a:solidFill>
                  <a:srgbClr val="002060"/>
                </a:solidFill>
              </a:rPr>
              <a:t>آن اين بود که مردم </a:t>
            </a:r>
            <a:r>
              <a:rPr lang="fa-IR" sz="3600" dirty="0">
                <a:solidFill>
                  <a:srgbClr val="002060"/>
                </a:solidFill>
              </a:rPr>
              <a:t>انطاکيه</a:t>
            </a:r>
            <a:r>
              <a:rPr lang="fa-IR" sz="2800" dirty="0">
                <a:solidFill>
                  <a:srgbClr val="002060"/>
                </a:solidFill>
              </a:rPr>
              <a:t> از راه اشاعه فحشا </a:t>
            </a:r>
            <a:r>
              <a:rPr lang="fa-IR" sz="2800" dirty="0" smtClean="0">
                <a:solidFill>
                  <a:srgbClr val="002060"/>
                </a:solidFill>
                <a:latin typeface="Arial"/>
                <a:cs typeface="Arial"/>
              </a:rPr>
              <a:t>ء </a:t>
            </a:r>
            <a:r>
              <a:rPr lang="fa-IR" sz="2800" dirty="0" smtClean="0">
                <a:solidFill>
                  <a:srgbClr val="002060"/>
                </a:solidFill>
              </a:rPr>
              <a:t>وانحراف </a:t>
            </a:r>
            <a:r>
              <a:rPr lang="fa-IR" sz="2800" dirty="0">
                <a:solidFill>
                  <a:srgbClr val="002060"/>
                </a:solidFill>
              </a:rPr>
              <a:t>جنسي و برگرفتن پوشش از زنان و دختران </a:t>
            </a:r>
            <a:r>
              <a:rPr lang="fa-IR" sz="2800" dirty="0" smtClean="0">
                <a:solidFill>
                  <a:srgbClr val="002060"/>
                </a:solidFill>
              </a:rPr>
              <a:t>واردعمل </a:t>
            </a:r>
            <a:r>
              <a:rPr lang="fa-IR" sz="2800" dirty="0">
                <a:solidFill>
                  <a:srgbClr val="002060"/>
                </a:solidFill>
              </a:rPr>
              <a:t>گردند.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611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rscom\Desktop\عکس وطرح\p_003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603448"/>
            <a:ext cx="5760640" cy="7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arscom\Desktop\عکس وطرح\p_002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-459432"/>
            <a:ext cx="5472608" cy="73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08520" y="260648"/>
            <a:ext cx="936104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dirty="0">
                <a:solidFill>
                  <a:schemeClr val="bg1"/>
                </a:solidFill>
              </a:rPr>
              <a:t>او گفت: دختران و زنان را بيارايند و آنها را همراه اجناس مورد نيازسپاه موسي(ع) به عنوان خريد و فروش واردسپاه کنند و سفارش کردهرگاه ازسربازان سپاه موسي قصدشهوت راني باآنان راکردمانع اونشوندوگفت:اگريک مردازآنان مرتکب زنا شود شمارابس است وبرشماپيروزنخواهند شد.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fa-IR" sz="3600" dirty="0">
                <a:solidFill>
                  <a:schemeClr val="bg1"/>
                </a:solidFill>
              </a:rPr>
              <a:t>آنها همين کاررا کردند و طولي نکشيد که عده‌اي از سپاه موسي(ع) با نگاههاي هوس‌آلود خود به بدن نيمه عريان زنان آرايش کرده، در پرتگاه انحراف قرار گرفتند و رسوايي به آنجا کشيد که کم‌کم براثر شهوت‌پرستي، اراده‌ها سست شد. بيماريهايي مقاربتي و طاعون زياد گرديد تا آنجا که نوشته‌اند: بيست هزار و به قولي هفتادهزار نفر از سپاه موسي(ع) به خاک سياه افتادند.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836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Power\تصاویر متحرک\صلوات و ائمه\6104112421010090836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28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9417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32216" y="-99392"/>
            <a:ext cx="4389862" cy="50167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a-IR" sz="80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</a:rPr>
              <a:t>وَالطـَیِـِّب</a:t>
            </a:r>
            <a:r>
              <a:rPr lang="fa-IR" sz="80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ٰ</a:t>
            </a:r>
            <a:r>
              <a:rPr lang="fa-IR" sz="80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</a:rPr>
              <a:t>اتُ لِلطـَّیِـِبـیِـنَ </a:t>
            </a:r>
            <a:r>
              <a:rPr lang="fa-IR" sz="8000" b="1" cap="all" dirty="0" smtClean="0">
                <a:ln w="0"/>
                <a:solidFill>
                  <a:srgbClr val="00FF00"/>
                </a:solidFill>
                <a:effectLst>
                  <a:reflection blurRad="12700" stA="50000" endPos="50000" dist="5000" dir="5400000" sy="-100000" rotWithShape="0"/>
                </a:effectLst>
              </a:rPr>
              <a:t>وَالطـَیِّـِبوُنَ لِلطـَّیـِب</a:t>
            </a:r>
            <a:r>
              <a:rPr lang="fa-IR" sz="8000" b="1" cap="all" dirty="0" smtClean="0">
                <a:ln w="0"/>
                <a:solidFill>
                  <a:srgbClr val="00FF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ٰ</a:t>
            </a:r>
            <a:r>
              <a:rPr lang="fa-IR" sz="8000" b="1" cap="all" dirty="0" smtClean="0">
                <a:ln w="0"/>
                <a:solidFill>
                  <a:srgbClr val="00FF00"/>
                </a:solidFill>
                <a:effectLst>
                  <a:reflection blurRad="12700" stA="50000" endPos="50000" dist="5000" dir="5400000" sy="-100000" rotWithShape="0"/>
                </a:effectLst>
              </a:rPr>
              <a:t>اتِ</a:t>
            </a:r>
            <a:endParaRPr lang="fa-IR" sz="8000" b="1" cap="all" dirty="0">
              <a:ln w="0"/>
              <a:solidFill>
                <a:srgbClr val="00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64088" y="4942342"/>
            <a:ext cx="3295526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a-IR" sz="4800" dirty="0" smtClean="0">
                <a:solidFill>
                  <a:srgbClr val="CC0066"/>
                </a:solidFill>
              </a:rPr>
              <a:t>آیه</a:t>
            </a:r>
            <a:r>
              <a:rPr lang="fa-IR" sz="4800" u="sng" dirty="0" smtClean="0">
                <a:solidFill>
                  <a:srgbClr val="CC0066"/>
                </a:solidFill>
              </a:rPr>
              <a:t>26</a:t>
            </a:r>
            <a:r>
              <a:rPr lang="fa-IR" sz="4800" dirty="0" smtClean="0">
                <a:solidFill>
                  <a:srgbClr val="CC0066"/>
                </a:solidFill>
              </a:rPr>
              <a:t>سوره </a:t>
            </a:r>
            <a:r>
              <a:rPr lang="fa-IR" sz="4800" dirty="0">
                <a:solidFill>
                  <a:srgbClr val="CC0066"/>
                </a:solidFill>
              </a:rPr>
              <a:t>نور</a:t>
            </a:r>
          </a:p>
        </p:txBody>
      </p:sp>
      <p:pic>
        <p:nvPicPr>
          <p:cNvPr id="4" name="Picture 2" descr="E:\Power\تصاویر متحرک\hejab\32e63f47db6cb406108faa163ebe70b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-99392"/>
            <a:ext cx="4732216" cy="5016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E:\Power\تصاویر متحرک\حاشیه ها\1_1b557dcbc9174166b87c733d42e361f7.jpe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5554" y="3805858"/>
            <a:ext cx="1838597" cy="2952750"/>
          </a:xfrm>
          <a:prstGeom prst="rect">
            <a:avLst/>
          </a:prstGeom>
          <a:noFill/>
        </p:spPr>
      </p:pic>
      <p:pic>
        <p:nvPicPr>
          <p:cNvPr id="9" name="Picture 2" descr="E:\Power\تصاویر متحرک\حاشیه ها\1_1b557dcbc9174166b87c733d42e361f7.jpe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1680" y="3881465"/>
            <a:ext cx="1838597" cy="2952750"/>
          </a:xfrm>
          <a:prstGeom prst="rect">
            <a:avLst/>
          </a:prstGeom>
          <a:noFill/>
        </p:spPr>
      </p:pic>
      <p:pic>
        <p:nvPicPr>
          <p:cNvPr id="10" name="Picture 2" descr="E:\Power\تصاویر متحرک\حاشیه ها\1_1b557dcbc9174166b87c733d42e361f7.jpe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8642" y="3881465"/>
            <a:ext cx="1838597" cy="2952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606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1844808" cy="7389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697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39234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mahdiaghdami.persiangig.com/image/barkhord%20ba%20bi%20hejabi/0.00000000000safe578590_113035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16" y="0"/>
            <a:ext cx="493395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932040" y="162506"/>
            <a:ext cx="421196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400" dirty="0">
                <a:solidFill>
                  <a:srgbClr val="C00000"/>
                </a:solidFill>
                <a:cs typeface="2  Jadid" pitchFamily="2" charset="-78"/>
              </a:rPr>
              <a:t>دوتا خانم تو یه خیابونی داشتن میرفتن</a:t>
            </a:r>
            <a:r>
              <a:rPr lang="en-US" sz="3400" dirty="0">
                <a:solidFill>
                  <a:srgbClr val="C00000"/>
                </a:solidFill>
                <a:cs typeface="2  Jadid" pitchFamily="2" charset="-78"/>
              </a:rPr>
              <a:t>.</a:t>
            </a:r>
          </a:p>
          <a:p>
            <a:r>
              <a:rPr lang="fa-IR" sz="3400" dirty="0">
                <a:solidFill>
                  <a:srgbClr val="FF0000"/>
                </a:solidFill>
                <a:cs typeface="2  Jadid" pitchFamily="2" charset="-78"/>
              </a:rPr>
              <a:t>خانمی که بی حجاب بود برگشت به خانم باحجاب گفت</a:t>
            </a:r>
            <a:r>
              <a:rPr lang="en-US" sz="3400" dirty="0">
                <a:solidFill>
                  <a:srgbClr val="FF0000"/>
                </a:solidFill>
                <a:cs typeface="2  Jadid" pitchFamily="2" charset="-78"/>
              </a:rPr>
              <a:t>:</a:t>
            </a:r>
          </a:p>
          <a:p>
            <a:r>
              <a:rPr lang="fa-IR" sz="3400" dirty="0">
                <a:solidFill>
                  <a:srgbClr val="00B0F0"/>
                </a:solidFill>
                <a:cs typeface="2  Farnaz" pitchFamily="2" charset="-78"/>
              </a:rPr>
              <a:t>چرا چادر سر می کنی؟ حوصله </a:t>
            </a:r>
            <a:r>
              <a:rPr lang="fa-IR" sz="3400" dirty="0" smtClean="0">
                <a:solidFill>
                  <a:srgbClr val="00B0F0"/>
                </a:solidFill>
                <a:cs typeface="2  Farnaz" pitchFamily="2" charset="-78"/>
              </a:rPr>
              <a:t>داریا...</a:t>
            </a:r>
            <a:endParaRPr lang="en-US" sz="3400" dirty="0">
              <a:solidFill>
                <a:srgbClr val="00B0F0"/>
              </a:solidFill>
              <a:cs typeface="2  Farnaz" pitchFamily="2" charset="-78"/>
            </a:endParaRPr>
          </a:p>
          <a:p>
            <a:r>
              <a:rPr lang="fa-IR" sz="3400" dirty="0">
                <a:solidFill>
                  <a:srgbClr val="0070C0"/>
                </a:solidFill>
                <a:cs typeface="2  Jadid" pitchFamily="2" charset="-78"/>
              </a:rPr>
              <a:t>خانم جواب داد</a:t>
            </a:r>
            <a:r>
              <a:rPr lang="en-US" sz="3400" dirty="0">
                <a:solidFill>
                  <a:srgbClr val="FF0000"/>
                </a:solidFill>
                <a:cs typeface="2  Jadid" pitchFamily="2" charset="-78"/>
              </a:rPr>
              <a:t>:</a:t>
            </a:r>
          </a:p>
          <a:p>
            <a:r>
              <a:rPr lang="fa-IR" sz="3400" dirty="0">
                <a:solidFill>
                  <a:srgbClr val="0070C0"/>
                </a:solidFill>
                <a:cs typeface="2  Jadid" pitchFamily="2" charset="-78"/>
              </a:rPr>
              <a:t>تا حالا دیدی ماشین مدل پایین 48 رو بپوشونن؟</a:t>
            </a:r>
            <a:endParaRPr lang="en-US" sz="3400" dirty="0">
              <a:solidFill>
                <a:srgbClr val="0070C0"/>
              </a:solidFill>
              <a:cs typeface="2  Jadid" pitchFamily="2" charset="-78"/>
            </a:endParaRPr>
          </a:p>
          <a:p>
            <a:r>
              <a:rPr lang="fa-IR" sz="3400" dirty="0">
                <a:solidFill>
                  <a:srgbClr val="FF0066"/>
                </a:solidFill>
                <a:cs typeface="2  Jadid" pitchFamily="2" charset="-78"/>
              </a:rPr>
              <a:t>ولی ماشین باارزش و باقیمت رو همیشه می پوشونن</a:t>
            </a:r>
            <a:r>
              <a:rPr lang="en-US" sz="3400" dirty="0">
                <a:solidFill>
                  <a:srgbClr val="FF0066"/>
                </a:solidFill>
                <a:cs typeface="2  Jadid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56555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ower\تصاویر متحرک\hejab\h1k2udeng4hoh6gtktt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5921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920" y="269032"/>
            <a:ext cx="8496944" cy="707886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/>
              </a:rPr>
              <a:t>عجب رسمیه رسم </a:t>
            </a:r>
            <a:r>
              <a:rPr kumimoji="0" lang="fa-IR" sz="4000" b="1" i="0" u="none" strike="noStrike" kern="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/>
              </a:rPr>
              <a:t>زمونه</a:t>
            </a:r>
            <a:r>
              <a:rPr kumimoji="0" lang="fa-IR" sz="4000" b="1" i="0" u="none" strike="noStrike" kern="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/>
              </a:rPr>
              <a:t> ،قصه برگ و باد </a:t>
            </a:r>
            <a:r>
              <a:rPr kumimoji="0" lang="fa-IR" sz="4000" b="1" i="0" u="none" strike="noStrike" kern="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/>
              </a:rPr>
              <a:t>خزونه </a:t>
            </a:r>
            <a:endParaRPr kumimoji="0" lang="fa-IR" sz="4000" b="1" i="0" u="none" strike="noStrike" kern="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280958"/>
            <a:ext cx="8865368" cy="646331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Arial"/>
              </a:rPr>
              <a:t>کجا رفت </a:t>
            </a:r>
            <a:r>
              <a:rPr kumimoji="0" lang="fa-IR" sz="3600" b="1" i="0" u="none" strike="noStrike" kern="0" cap="all" normalizeH="0" baseline="0" noProof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Arial"/>
              </a:rPr>
              <a:t>فکه </a:t>
            </a:r>
            <a:r>
              <a:rPr kumimoji="0" lang="fa-IR" sz="3600" b="1" i="0" u="none" strike="noStrike" kern="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Arial"/>
              </a:rPr>
              <a:t>،چی شد </a:t>
            </a:r>
            <a:r>
              <a:rPr kumimoji="0" lang="fa-IR" sz="3600" b="1" i="0" u="none" strike="noStrike" kern="0" cap="all" normalizeH="0" baseline="0" noProof="0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Arial"/>
              </a:rPr>
              <a:t>شلمچه</a:t>
            </a:r>
            <a:r>
              <a:rPr kumimoji="0" lang="fa-IR" sz="3600" b="1" i="0" u="none" strike="noStrike" kern="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Arial"/>
              </a:rPr>
              <a:t>،یکی قصه شو ،واسم بخونه</a:t>
            </a:r>
            <a:endParaRPr kumimoji="0" lang="fa-IR" sz="3600" b="1" i="0" u="none" strike="noStrike" kern="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433" y="2369458"/>
            <a:ext cx="8640960" cy="707886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Arial"/>
              </a:rPr>
              <a:t> یاد </a:t>
            </a:r>
            <a:r>
              <a:rPr kumimoji="0" lang="fa-IR" sz="4000" b="1" i="0" u="none" strike="noStrike" kern="0" cap="all" normalizeH="0" baseline="0" noProof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Arial"/>
              </a:rPr>
              <a:t>شهدا</a:t>
            </a:r>
            <a:r>
              <a:rPr kumimoji="0" lang="fa-IR" sz="4000" b="1" i="0" u="none" strike="noStrike" kern="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Arial"/>
              </a:rPr>
              <a:t>،تو دلامونه ،تا </a:t>
            </a:r>
            <a:r>
              <a:rPr kumimoji="0" lang="fa-IR" sz="4000" b="1" i="0" u="none" strike="noStrike" kern="0" cap="all" normalizeH="0" baseline="0" noProof="0" dirty="0" smtClean="0">
                <a:ln w="0"/>
                <a:solidFill>
                  <a:srgbClr val="CC0066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Arial"/>
              </a:rPr>
              <a:t>زنده</a:t>
            </a:r>
            <a:r>
              <a:rPr kumimoji="0" lang="fa-IR" sz="4000" b="1" i="0" u="none" strike="noStrike" kern="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Arial"/>
              </a:rPr>
              <a:t> هستیم،با ما می مونه</a:t>
            </a:r>
            <a:endParaRPr kumimoji="0" lang="fa-IR" sz="4000" b="1" i="0" u="none" strike="noStrike" kern="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433" y="3437383"/>
            <a:ext cx="8690869" cy="646331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 ولی این روزا،تواین </a:t>
            </a:r>
            <a:r>
              <a:rPr kumimoji="0" lang="fa-IR" sz="3600" b="1" i="0" u="none" strike="noStrike" kern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خاکریزا</a:t>
            </a:r>
            <a:r>
              <a:rPr kumimoji="0" lang="fa-IR" sz="3600" b="1" i="0" u="none" strike="noStrike" kern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،جاشون خالیه</a:t>
            </a:r>
            <a:r>
              <a:rPr kumimoji="0" lang="fa-IR" sz="3600" b="1" i="0" u="none" strike="noStrike" kern="0" normalizeH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fa-IR" sz="3600" b="1" i="0" u="none" strike="noStrike" kern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،همین </a:t>
            </a:r>
            <a:r>
              <a:rPr kumimoji="0" lang="fa-IR" sz="3600" b="1" i="0" u="none" strike="noStrike" kern="0" normalizeH="0" baseline="0" noProof="0" dirty="0" smtClean="0">
                <a:ln w="11430"/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عزیزا</a:t>
            </a:r>
            <a:endParaRPr kumimoji="0" lang="fa-IR" sz="3600" b="1" i="0" u="none" strike="noStrike" kern="0" normalizeH="0" baseline="0" noProof="0" dirty="0">
              <a:ln w="11430"/>
              <a:solidFill>
                <a:srgbClr val="CC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920" y="4445496"/>
            <a:ext cx="8640960" cy="646331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/>
              </a:rPr>
              <a:t>کجای دنیا اینجوری رسمه،از </a:t>
            </a:r>
            <a:r>
              <a:rPr kumimoji="0" lang="fa-IR" sz="3600" b="1" i="0" u="none" strike="noStrike" kern="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/>
              </a:rPr>
              <a:t>جوون</a:t>
            </a:r>
            <a:r>
              <a:rPr kumimoji="0" lang="fa-IR" sz="3600" b="1" i="0" u="none" strike="noStrike" kern="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/>
              </a:rPr>
              <a:t> فقط پلاک </a:t>
            </a:r>
            <a:r>
              <a:rPr kumimoji="0" lang="fa-IR" sz="3600" b="1" i="0" u="none" strike="noStrike" kern="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/>
              </a:rPr>
              <a:t>بمونه</a:t>
            </a:r>
            <a:endParaRPr kumimoji="0" lang="fa-IR" sz="3600" b="1" i="0" u="none" strike="noStrike" kern="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912" y="5381600"/>
            <a:ext cx="8640960" cy="646331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یه </a:t>
            </a:r>
            <a:r>
              <a:rPr kumimoji="0" lang="fa-IR" sz="3600" b="1" i="0" u="none" strike="noStrike" kern="0" normalizeH="0" baseline="0" noProof="0" dirty="0" smtClean="0">
                <a:ln w="11430"/>
                <a:solidFill>
                  <a:srgbClr val="A5002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مشت </a:t>
            </a:r>
            <a:r>
              <a:rPr kumimoji="0" lang="fa-IR" sz="3600" b="1" i="0" u="none" strike="noStrike" kern="0" normalizeH="0" baseline="0" noProof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استخون </a:t>
            </a:r>
            <a:r>
              <a:rPr kumimoji="0" lang="fa-IR" sz="3600" b="1" i="0" u="none" strike="noStrike" kern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با </a:t>
            </a:r>
            <a:r>
              <a:rPr kumimoji="0" lang="fa-IR" sz="3600" b="1" i="0" u="none" strike="noStrike" kern="0" normalizeH="0" baseline="0" noProof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پلاکاشون</a:t>
            </a:r>
            <a:r>
              <a:rPr kumimoji="0" lang="fa-IR" sz="3600" b="1" i="0" u="none" strike="noStrike" kern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، از زیر</a:t>
            </a:r>
            <a:r>
              <a:rPr kumimoji="0" lang="fa-IR" sz="3600" b="1" i="0" u="none" strike="noStrike" kern="0" normalizeH="0" baseline="0" noProof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 خاکا </a:t>
            </a:r>
            <a:r>
              <a:rPr kumimoji="0" lang="fa-IR" sz="3600" b="1" i="0" u="none" strike="noStrike" kern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میارن بیرونَ</a:t>
            </a:r>
            <a:endParaRPr kumimoji="0" lang="fa-IR" sz="3600" b="1" i="0" u="none" strike="noStrike" kern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285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36096" y="0"/>
            <a:ext cx="3707904" cy="632480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7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2  Nikoo" pitchFamily="2" charset="-78"/>
              </a:rPr>
              <a:t>خواهرم</a:t>
            </a:r>
            <a:r>
              <a:rPr lang="fa-IR" sz="7200" dirty="0" smtClean="0">
                <a:solidFill>
                  <a:schemeClr val="bg1"/>
                </a:solidFill>
                <a:cs typeface="2  Nikoo" pitchFamily="2" charset="-78"/>
              </a:rPr>
              <a:t> </a:t>
            </a:r>
            <a:r>
              <a:rPr lang="fa-IR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2  Nikoo" pitchFamily="2" charset="-78"/>
              </a:rPr>
              <a:t>سرخی خونم </a:t>
            </a:r>
            <a:r>
              <a:rPr lang="fa-IR" sz="6400" dirty="0" smtClean="0">
                <a:solidFill>
                  <a:schemeClr val="bg1"/>
                </a:solidFill>
                <a:cs typeface="2  Nikoo" pitchFamily="2" charset="-78"/>
              </a:rPr>
              <a:t>را به </a:t>
            </a:r>
            <a:r>
              <a:rPr lang="fa-IR" sz="7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cs typeface="2  Nikoo" pitchFamily="2" charset="-78"/>
              </a:rPr>
              <a:t>سیاهی</a:t>
            </a:r>
            <a:r>
              <a:rPr lang="fa-IR" sz="6400" dirty="0" smtClean="0">
                <a:solidFill>
                  <a:schemeClr val="bg1"/>
                </a:solidFill>
                <a:cs typeface="2  Nikoo" pitchFamily="2" charset="-78"/>
              </a:rPr>
              <a:t>    </a:t>
            </a:r>
          </a:p>
          <a:p>
            <a:pPr algn="ctr"/>
            <a:r>
              <a:rPr lang="fa-IR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2  Nikoo" pitchFamily="2" charset="-78"/>
              </a:rPr>
              <a:t>چادرت</a:t>
            </a:r>
            <a:r>
              <a:rPr lang="fa-IR" sz="6000" dirty="0" smtClean="0">
                <a:solidFill>
                  <a:srgbClr val="A50021"/>
                </a:solidFill>
                <a:cs typeface="2  Nikoo" pitchFamily="2" charset="-78"/>
              </a:rPr>
              <a:t>امانت</a:t>
            </a:r>
            <a:r>
              <a:rPr lang="fa-IR" sz="6400" dirty="0" smtClean="0">
                <a:solidFill>
                  <a:srgbClr val="A50021"/>
                </a:solidFill>
                <a:cs typeface="2  Nikoo" pitchFamily="2" charset="-78"/>
              </a:rPr>
              <a:t> </a:t>
            </a:r>
            <a:r>
              <a:rPr lang="fa-IR" sz="6600" dirty="0" smtClean="0">
                <a:solidFill>
                  <a:schemeClr val="bg1"/>
                </a:solidFill>
                <a:cs typeface="2  Nikoo" pitchFamily="2" charset="-78"/>
              </a:rPr>
              <a:t>دادم پس </a:t>
            </a:r>
            <a:r>
              <a:rPr lang="fa-IR" sz="6900" dirty="0" smtClean="0">
                <a:solidFill>
                  <a:srgbClr val="00FF00"/>
                </a:solidFill>
                <a:cs typeface="2  Nikoo" pitchFamily="2" charset="-78"/>
              </a:rPr>
              <a:t>امانتدار</a:t>
            </a:r>
            <a:r>
              <a:rPr lang="fa-IR" sz="6400" dirty="0" smtClean="0">
                <a:solidFill>
                  <a:schemeClr val="bg1"/>
                </a:solidFill>
                <a:cs typeface="2  Nikoo" pitchFamily="2" charset="-78"/>
              </a:rPr>
              <a:t> باش</a:t>
            </a:r>
            <a:endParaRPr lang="fa-IR" sz="6400" dirty="0">
              <a:solidFill>
                <a:schemeClr val="bg1"/>
              </a:solidFill>
              <a:cs typeface="2  Nikoo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87424"/>
            <a:ext cx="5436096" cy="7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404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262"/>
            <a:ext cx="91440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hlinkClick r:id="rId2"/>
              </a:rPr>
              <a:t>شعـرحـجـاب</a:t>
            </a:r>
            <a:r>
              <a:rPr lang="fa-IR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خواهرم  ای دختر  ایران  زمین   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*  یک نظرعکس </a:t>
            </a: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شهیدان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راببین 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در خیابان  چهره  آرایش  مکن   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*</a:t>
            </a: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 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از </a:t>
            </a: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جوانان سلب آسایش مکن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خواهرمن </a:t>
            </a: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این لباس تنگ چیست  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* پوشش </a:t>
            </a: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چسبان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رنگارنگ چیست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پوشش  زهرا  و زینب بهترین    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*</a:t>
            </a: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  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برتوای </a:t>
            </a: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محبوبه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خواهرآفرین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پیش  نامحرم تو طنازی مکن     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*</a:t>
            </a:r>
            <a:r>
              <a:rPr lang="fa-IR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 با اصول شرع لجبازی مکن 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429000"/>
            <a:ext cx="9143999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a-I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یادت  آید  از پیام  کربلا     </a:t>
            </a:r>
            <a:r>
              <a:rPr lang="fa-I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*  گاه </a:t>
            </a:r>
            <a:r>
              <a:rPr lang="fa-I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گاهی شرمت آید از خدا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fa-I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درجوارش خویش رامهمان نما  </a:t>
            </a:r>
            <a:r>
              <a:rPr lang="fa-I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*  باخداباش </a:t>
            </a:r>
            <a:r>
              <a:rPr lang="fa-I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وبده دل راصفا 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fa-I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یاد  کن  از  آتش  روز  معاد  </a:t>
            </a:r>
            <a:r>
              <a:rPr lang="fa-I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*  طره </a:t>
            </a:r>
            <a:r>
              <a:rPr lang="fa-I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گیسورامده بردست باد</a:t>
            </a:r>
          </a:p>
          <a:p>
            <a:r>
              <a:rPr lang="fa-I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زلف راازروسری بیرون مریز </a:t>
            </a:r>
            <a:r>
              <a:rPr lang="fa-I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*  با حجاب </a:t>
            </a:r>
            <a:r>
              <a:rPr lang="fa-I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خویش از پستی گریز 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fa-I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در امورخویش سرگردان مشو </a:t>
            </a:r>
            <a:r>
              <a:rPr lang="fa-I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*  نوعروس </a:t>
            </a:r>
            <a:r>
              <a:rPr lang="fa-I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چشم نامحرم مشو 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fa-I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خواهرمن قلب مهدی خسته است * </a:t>
            </a:r>
            <a:r>
              <a:rPr lang="fa-I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ازگناه </a:t>
            </a:r>
            <a:r>
              <a:rPr lang="fa-I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ماست </a:t>
            </a:r>
            <a:r>
              <a:rPr lang="fa-I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کو</a:t>
            </a:r>
            <a:r>
              <a:rPr lang="fa-I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٬</a:t>
            </a:r>
            <a:r>
              <a:rPr lang="fa-I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روبسته </a:t>
            </a:r>
            <a:r>
              <a:rPr lang="fa-I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است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277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ower\حجاب\hejab\7uh0mtdoih9oijf1q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E:\Power\تصاویر متحرک\گلها\1_4wlgje4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73216"/>
            <a:ext cx="5508104" cy="14847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69139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9625" y="405737"/>
            <a:ext cx="597666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00B0F0"/>
                </a:solidFill>
              </a:rPr>
              <a:t>قال امیرالمومنین علی (علیه السلام)</a:t>
            </a:r>
            <a:endParaRPr lang="fa-IR" sz="4000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353" y="1133710"/>
            <a:ext cx="8424936" cy="31700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یَظـ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ْ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هَرُ ف</a:t>
            </a:r>
            <a:r>
              <a:rPr lang="fa-IR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ی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a-IR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آخِرِالزَّم</a:t>
            </a:r>
            <a:r>
              <a:rPr lang="fa-IR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ٰ</a:t>
            </a:r>
            <a:r>
              <a:rPr lang="fa-IR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ان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a-IR" sz="4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وَاقـ</a:t>
            </a:r>
            <a:r>
              <a:rPr lang="fa-IR" sz="4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ْ</a:t>
            </a:r>
            <a:r>
              <a:rPr lang="fa-IR" sz="4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تَر</a:t>
            </a:r>
            <a:r>
              <a:rPr lang="fa-IR" sz="4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ٰ</a:t>
            </a:r>
            <a:r>
              <a:rPr lang="fa-IR" sz="4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ابِ السّا</a:t>
            </a:r>
            <a:r>
              <a:rPr lang="fa-IR" sz="4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ٰ</a:t>
            </a:r>
            <a:r>
              <a:rPr lang="fa-IR" sz="4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عَـ</a:t>
            </a:r>
            <a:r>
              <a:rPr lang="fa-IR" sz="4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ﺔ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،وَهُوَ </a:t>
            </a:r>
            <a:r>
              <a:rPr lang="fa-IR" sz="4000" b="1" cap="all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شَرُّ</a:t>
            </a:r>
            <a:r>
              <a:rPr lang="fa-IR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الا</a:t>
            </a:r>
            <a:r>
              <a:rPr lang="fa-IR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ْ</a:t>
            </a:r>
            <a:r>
              <a:rPr lang="fa-IR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زمَنَـ</a:t>
            </a:r>
            <a:r>
              <a:rPr lang="fa-IR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ﺔِ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،</a:t>
            </a:r>
            <a:r>
              <a:rPr lang="fa-IR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نِس</a:t>
            </a:r>
            <a:r>
              <a:rPr lang="fa-IR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ْ</a:t>
            </a:r>
            <a:r>
              <a:rPr lang="fa-IR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وَ</a:t>
            </a:r>
            <a:r>
              <a:rPr lang="fa-IR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ﺓ</a:t>
            </a:r>
            <a:r>
              <a:rPr lang="fa-IR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a-IR" sz="4000" b="1" u="sng" cap="all" dirty="0" smtClean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کـ</a:t>
            </a:r>
            <a:r>
              <a:rPr lang="fa-IR" sz="4000" b="1" u="sng" cap="all" dirty="0" smtClean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ٰ</a:t>
            </a:r>
            <a:r>
              <a:rPr lang="fa-IR" sz="4000" b="1" u="sng" cap="all" dirty="0" smtClean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اشِفاتٌ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‘</a:t>
            </a:r>
            <a:r>
              <a:rPr lang="fa-IR" sz="40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عـ</a:t>
            </a:r>
            <a:r>
              <a:rPr lang="fa-IR" sz="40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ٰ</a:t>
            </a:r>
            <a:r>
              <a:rPr lang="fa-IR" sz="40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ارِیـاتٌ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،</a:t>
            </a:r>
            <a:r>
              <a:rPr lang="fa-IR" sz="4000" b="1" u="sng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م</a:t>
            </a:r>
            <a:r>
              <a:rPr lang="fa-IR" sz="4000" b="1" u="sng" cap="all" dirty="0" smtClean="0">
                <a:ln w="0"/>
                <a:solidFill>
                  <a:srgbClr val="A50021"/>
                </a:solidFill>
                <a:effectLst>
                  <a:reflection blurRad="12700" stA="50000" endPos="50000" dist="5000" dir="5400000" sy="-100000" rotWithShape="0"/>
                </a:effectLst>
              </a:rPr>
              <a:t>ُ</a:t>
            </a:r>
            <a:r>
              <a:rPr lang="fa-IR" sz="4000" b="1" u="sng" cap="all" dirty="0" smtClean="0">
                <a:ln w="0"/>
                <a:solidFill>
                  <a:srgbClr val="00FF00"/>
                </a:solidFill>
                <a:effectLst>
                  <a:reflection blurRad="12700" stA="50000" endPos="50000" dist="5000" dir="5400000" sy="-100000" rotWithShape="0"/>
                </a:effectLst>
              </a:rPr>
              <a:t>تِ</a:t>
            </a:r>
            <a:r>
              <a:rPr lang="fa-IR" sz="4000" b="1" u="sng" cap="all" dirty="0" smtClean="0">
                <a:ln w="0"/>
                <a:solidFill>
                  <a:srgbClr val="CC0066"/>
                </a:solidFill>
                <a:effectLst>
                  <a:reflection blurRad="12700" stA="50000" endPos="50000" dist="5000" dir="5400000" sy="-100000" rotWithShape="0"/>
                </a:effectLst>
              </a:rPr>
              <a:t>ب</a:t>
            </a:r>
            <a:r>
              <a:rPr lang="fa-IR" sz="40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َ</a:t>
            </a:r>
            <a:r>
              <a:rPr lang="fa-IR" sz="4000" b="1" u="sng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رِ</a:t>
            </a:r>
            <a:r>
              <a:rPr lang="fa-IR" sz="4000" b="1" u="sng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</a:rPr>
              <a:t>جـ</a:t>
            </a:r>
            <a:r>
              <a:rPr lang="fa-IR" sz="4000" b="1" u="sng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ٰ</a:t>
            </a:r>
            <a:r>
              <a:rPr lang="fa-IR" sz="4000" b="1" u="sng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اتٌ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،</a:t>
            </a:r>
          </a:p>
          <a:p>
            <a:pPr algn="ctr"/>
            <a:r>
              <a:rPr lang="fa-IR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مِنَ الدّینِ خـ</a:t>
            </a:r>
            <a:r>
              <a:rPr lang="fa-IR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ٰ</a:t>
            </a:r>
            <a:r>
              <a:rPr lang="fa-IR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ارِجـ</a:t>
            </a:r>
            <a:r>
              <a:rPr lang="fa-IR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ٰ</a:t>
            </a:r>
            <a:r>
              <a:rPr lang="fa-IR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اتٌ؛د</a:t>
            </a:r>
            <a:r>
              <a:rPr lang="fa-IR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ٰ</a:t>
            </a:r>
            <a:r>
              <a:rPr lang="fa-IR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اخِلاتٌ</a:t>
            </a:r>
            <a:r>
              <a:rPr lang="fa-IR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فی ال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ـْ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فِتَنِ،م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ٰ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ائِلاتٌ اِلـَی </a:t>
            </a:r>
            <a:r>
              <a:rPr lang="fa-IR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الشَّهَو</a:t>
            </a:r>
            <a:r>
              <a:rPr lang="fa-IR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ٰ</a:t>
            </a:r>
            <a:r>
              <a:rPr lang="fa-IR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اتِ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،مُس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ْ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رِعـ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ٰ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اتٌ اِلـَی </a:t>
            </a:r>
            <a:r>
              <a:rPr lang="fa-IR" sz="4000" b="1" cap="all" dirty="0" smtClean="0">
                <a:ln w="0"/>
                <a:solidFill>
                  <a:srgbClr val="CC0066"/>
                </a:solidFill>
                <a:effectLst>
                  <a:reflection blurRad="12700" stA="50000" endPos="50000" dist="5000" dir="5400000" sy="-100000" rotWithShape="0"/>
                </a:effectLst>
              </a:rPr>
              <a:t>اللَّذاتِ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،</a:t>
            </a:r>
            <a:r>
              <a:rPr lang="fa-IR" sz="4000" b="1" cap="all" dirty="0" smtClean="0">
                <a:ln w="0"/>
                <a:solidFill>
                  <a:srgbClr val="00FF00"/>
                </a:solidFill>
                <a:effectLst>
                  <a:reflection blurRad="12700" stA="50000" endPos="50000" dist="5000" dir="5400000" sy="-100000" rotWithShape="0"/>
                </a:effectLst>
              </a:rPr>
              <a:t>مُس</a:t>
            </a:r>
            <a:r>
              <a:rPr lang="fa-IR" sz="4000" b="1" cap="all" dirty="0" smtClean="0">
                <a:ln w="0"/>
                <a:solidFill>
                  <a:srgbClr val="00FF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ْ</a:t>
            </a:r>
            <a:r>
              <a:rPr lang="fa-IR" sz="4000" b="1" cap="all" dirty="0" smtClean="0">
                <a:ln w="0"/>
                <a:solidFill>
                  <a:srgbClr val="00FF00"/>
                </a:solidFill>
                <a:effectLst>
                  <a:reflection blurRad="12700" stA="50000" endPos="50000" dist="5000" dir="5400000" sy="-100000" rotWithShape="0"/>
                </a:effectLst>
              </a:rPr>
              <a:t>تَحِلاتُ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a-IR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ال</a:t>
            </a:r>
            <a:r>
              <a:rPr lang="fa-IR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ْ</a:t>
            </a:r>
            <a:r>
              <a:rPr lang="fa-IR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مُحَرَّم</a:t>
            </a:r>
            <a:r>
              <a:rPr lang="fa-IR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ٰ</a:t>
            </a:r>
            <a:r>
              <a:rPr lang="fa-IR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اتِ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،فی</a:t>
            </a:r>
            <a:r>
              <a:rPr lang="fa-IR" sz="40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جَهَّنَمَ 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خـ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ٰ</a:t>
            </a:r>
            <a:r>
              <a:rPr lang="fa-I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الِداتٌ.</a:t>
            </a:r>
            <a:endParaRPr lang="fa-IR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333" y="4292794"/>
            <a:ext cx="8784976" cy="25545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در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آخرالزمان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که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بدترین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زمان هاست،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زنانی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پدیدار می شوند که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بی حجاب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برهنه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بزک کرده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 از دین </a:t>
            </a:r>
            <a:r>
              <a:rPr lang="fa-IR" sz="32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بیرون اند</a:t>
            </a:r>
            <a:r>
              <a:rPr lang="fa-IR" sz="32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٬</a:t>
            </a:r>
            <a:endParaRPr lang="fa-IR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داخل در فتنه ها(وگناهان)اند،به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شهوات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متمایل اند،سوی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لذ ّت ها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می شتابند،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حرام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را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حلال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می دارند،</a:t>
            </a:r>
          </a:p>
          <a:p>
            <a:pPr algn="ctr"/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اینان در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جهنّم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جاویدان اند.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296" y="5804287"/>
            <a:ext cx="2120427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3200" dirty="0" smtClean="0"/>
              <a:t>وسایل الشیعه </a:t>
            </a:r>
          </a:p>
          <a:p>
            <a:r>
              <a:rPr lang="fa-IR" sz="3200" dirty="0" smtClean="0"/>
              <a:t>ج20ص 35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xmlns="" val="34626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20336858">
            <a:off x="218843" y="106847"/>
            <a:ext cx="1637335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rgbClr val="FF0000"/>
                </a:solidFill>
              </a:rPr>
              <a:t>درس زندگی</a:t>
            </a:r>
            <a:endParaRPr lang="fa-IR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75519" y="14514"/>
            <a:ext cx="6264696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FFFF00"/>
                </a:solidFill>
              </a:rPr>
              <a:t>یک عمر خوانده بودیم دارا انار دارد</a:t>
            </a:r>
            <a:endParaRPr lang="fa-IR" sz="40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29" y="722400"/>
            <a:ext cx="6156176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CC0066"/>
                </a:solidFill>
              </a:rPr>
              <a:t>در دست کوچک خود سارا نار دارد</a:t>
            </a:r>
            <a:endParaRPr lang="fa-IR" sz="4000" dirty="0">
              <a:solidFill>
                <a:srgbClr val="CC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3808" y="1449372"/>
            <a:ext cx="6300192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ما مشق می نوشتیم با شور و شادمانی</a:t>
            </a:r>
            <a:endParaRPr lang="fa-IR" sz="4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404" y="2181349"/>
            <a:ext cx="6444208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غافل از اینکه دارا حتی نداشت نانی</a:t>
            </a:r>
            <a:endParaRPr lang="fa-IR" sz="4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43808" y="2908139"/>
            <a:ext cx="6264696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00FFFF"/>
                </a:solidFill>
              </a:rPr>
              <a:t>سارا</a:t>
            </a:r>
            <a:r>
              <a:rPr lang="fa-IR" sz="4000" dirty="0" smtClean="0">
                <a:solidFill>
                  <a:srgbClr val="FF0000"/>
                </a:solidFill>
              </a:rPr>
              <a:t>گلوله</a:t>
            </a:r>
            <a:r>
              <a:rPr lang="fa-IR" sz="4000" dirty="0" smtClean="0">
                <a:solidFill>
                  <a:srgbClr val="FFFF00"/>
                </a:solidFill>
              </a:rPr>
              <a:t> </a:t>
            </a:r>
            <a:r>
              <a:rPr lang="fa-IR" sz="4000" dirty="0" smtClean="0">
                <a:solidFill>
                  <a:srgbClr val="FF0000"/>
                </a:solidFill>
              </a:rPr>
              <a:t>ای</a:t>
            </a:r>
            <a:r>
              <a:rPr lang="fa-IR" sz="4000" dirty="0" smtClean="0">
                <a:solidFill>
                  <a:srgbClr val="FFFF00"/>
                </a:solidFill>
              </a:rPr>
              <a:t> خوردوقتی </a:t>
            </a:r>
            <a:r>
              <a:rPr lang="fa-IR" sz="4000" dirty="0" smtClean="0">
                <a:solidFill>
                  <a:srgbClr val="0070C0"/>
                </a:solidFill>
              </a:rPr>
              <a:t>شعار</a:t>
            </a:r>
            <a:r>
              <a:rPr lang="fa-IR" sz="4000" dirty="0" smtClean="0">
                <a:solidFill>
                  <a:srgbClr val="FFFF00"/>
                </a:solidFill>
              </a:rPr>
              <a:t>می داد</a:t>
            </a:r>
            <a:endParaRPr lang="fa-IR" sz="40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122" y="3616025"/>
            <a:ext cx="6300192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0070C0"/>
                </a:solidFill>
              </a:rPr>
              <a:t>هنگام </a:t>
            </a:r>
            <a:r>
              <a:rPr lang="fa-IR" sz="4000" dirty="0" smtClean="0">
                <a:solidFill>
                  <a:srgbClr val="FFFF00"/>
                </a:solidFill>
              </a:rPr>
              <a:t>مرگ</a:t>
            </a:r>
            <a:r>
              <a:rPr lang="fa-IR" sz="4000" dirty="0" smtClean="0">
                <a:solidFill>
                  <a:srgbClr val="0070C0"/>
                </a:solidFill>
              </a:rPr>
              <a:t> </a:t>
            </a:r>
            <a:r>
              <a:rPr lang="fa-IR" sz="4000" dirty="0" smtClean="0">
                <a:solidFill>
                  <a:srgbClr val="FF0000"/>
                </a:solidFill>
              </a:rPr>
              <a:t>خونش</a:t>
            </a:r>
            <a:r>
              <a:rPr lang="fa-IR" sz="4000" dirty="0" smtClean="0">
                <a:solidFill>
                  <a:srgbClr val="0070C0"/>
                </a:solidFill>
              </a:rPr>
              <a:t> بوی </a:t>
            </a:r>
            <a:r>
              <a:rPr lang="fa-IR" sz="4000" dirty="0" smtClean="0">
                <a:solidFill>
                  <a:srgbClr val="00B050"/>
                </a:solidFill>
              </a:rPr>
              <a:t>بهار</a:t>
            </a:r>
            <a:r>
              <a:rPr lang="fa-IR" sz="4000" dirty="0" smtClean="0">
                <a:solidFill>
                  <a:srgbClr val="0070C0"/>
                </a:solidFill>
              </a:rPr>
              <a:t> می داد</a:t>
            </a:r>
            <a:endParaRPr lang="fa-IR" sz="4000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04547" y="4323911"/>
            <a:ext cx="6192688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00FF00"/>
                </a:solidFill>
              </a:rPr>
              <a:t>دردستهایش امروز دارا تفنگ  دارد</a:t>
            </a:r>
            <a:endParaRPr lang="fa-IR" sz="4000" dirty="0">
              <a:solidFill>
                <a:srgbClr val="00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200" y="5031797"/>
            <a:ext cx="5976664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00FFFF"/>
                </a:solidFill>
              </a:rPr>
              <a:t>با دشمنان سارا او قصد جنگ  دارد</a:t>
            </a:r>
            <a:endParaRPr lang="fa-IR" sz="4000" dirty="0">
              <a:solidFill>
                <a:srgbClr val="00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95736" y="5739683"/>
            <a:ext cx="6901499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FFFF00"/>
                </a:solidFill>
              </a:rPr>
              <a:t>دارا که مشق مابود دررزمگا ست امروز</a:t>
            </a:r>
            <a:endParaRPr lang="fa-IR" sz="40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200" y="6254553"/>
            <a:ext cx="5315903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3200" dirty="0" smtClean="0"/>
              <a:t>درس </a:t>
            </a:r>
            <a:r>
              <a:rPr lang="fa-IR" sz="3200" dirty="0" smtClean="0">
                <a:solidFill>
                  <a:srgbClr val="FF0000"/>
                </a:solidFill>
              </a:rPr>
              <a:t>شجاعت</a:t>
            </a:r>
            <a:r>
              <a:rPr lang="fa-IR" sz="3200" dirty="0" smtClean="0"/>
              <a:t> او </a:t>
            </a:r>
            <a:r>
              <a:rPr lang="fa-IR" sz="3200" dirty="0" smtClean="0">
                <a:solidFill>
                  <a:srgbClr val="C00000"/>
                </a:solidFill>
              </a:rPr>
              <a:t>سرمشق</a:t>
            </a:r>
            <a:r>
              <a:rPr lang="fa-IR" sz="3200" dirty="0" smtClean="0"/>
              <a:t> ماست امروز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xmlns="" val="144061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6565" y="2502"/>
            <a:ext cx="9144000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00757" y="0"/>
            <a:ext cx="231345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fa-IR" sz="4000" dirty="0" smtClean="0">
                <a:solidFill>
                  <a:srgbClr val="FF0000"/>
                </a:solidFill>
              </a:rPr>
              <a:t>رسم روزگار</a:t>
            </a:r>
            <a:endParaRPr lang="fa-IR" sz="4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04512" y="980727"/>
            <a:ext cx="525658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srgbClr val="0070C0"/>
                </a:solidFill>
              </a:rPr>
              <a:t>شاید شنیده باشی سارا انار دارد</a:t>
            </a:r>
            <a:endParaRPr lang="fa-IR" sz="32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4943" y="1583891"/>
            <a:ext cx="525658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srgbClr val="0070C0"/>
                </a:solidFill>
              </a:rPr>
              <a:t>از شهر فقر ظلمت قصد فرار دارد</a:t>
            </a:r>
            <a:endParaRPr lang="fa-IR" sz="32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46816" y="2265342"/>
            <a:ext cx="525658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srgbClr val="FF0000"/>
                </a:solidFill>
              </a:rPr>
              <a:t>امروز دیده ام من دستان کوچکش را</a:t>
            </a:r>
            <a:endParaRPr lang="fa-IR" sz="3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2850117"/>
            <a:ext cx="525658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srgbClr val="FF0000"/>
                </a:solidFill>
              </a:rPr>
              <a:t>یک دزد گیر ماشین در آن قرار دارد</a:t>
            </a:r>
            <a:endParaRPr lang="fa-IR" sz="32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04512" y="3363373"/>
            <a:ext cx="530589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srgbClr val="CC0066"/>
                </a:solidFill>
              </a:rPr>
              <a:t>دردست دیگراویک گوشی موبایل است</a:t>
            </a:r>
            <a:endParaRPr lang="fa-IR" sz="3200" dirty="0">
              <a:solidFill>
                <a:srgbClr val="CC006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902047"/>
            <a:ext cx="525658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srgbClr val="CC0066"/>
                </a:solidFill>
              </a:rPr>
              <a:t>جای عروسک آن را در اختیار دارد</a:t>
            </a:r>
            <a:endParaRPr lang="fa-IR" sz="3200" dirty="0">
              <a:solidFill>
                <a:srgbClr val="CC006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28921" y="4486822"/>
            <a:ext cx="535683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srgbClr val="FF0000"/>
                </a:solidFill>
              </a:rPr>
              <a:t>دراشکهای چشمش دیشب ستاره رقصید</a:t>
            </a:r>
            <a:endParaRPr lang="fa-IR" sz="32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25942" y="5071597"/>
            <a:ext cx="525658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srgbClr val="FF0000"/>
                </a:solidFill>
              </a:rPr>
              <a:t>با لنز چشمش امشب قصد شکار دارد</a:t>
            </a:r>
            <a:endParaRPr lang="fa-IR" sz="32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04512" y="5694256"/>
            <a:ext cx="5198887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srgbClr val="A50021"/>
                </a:solidFill>
              </a:rPr>
              <a:t>در آسما ن چا در گم  بود  گیسوا نش</a:t>
            </a:r>
            <a:endParaRPr lang="fa-IR" sz="3200" dirty="0">
              <a:solidFill>
                <a:srgbClr val="A5002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25942" y="6198782"/>
            <a:ext cx="525658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srgbClr val="A50021"/>
                </a:solidFill>
              </a:rPr>
              <a:t>امروز صد جوان را بر موی دار دارد</a:t>
            </a:r>
            <a:endParaRPr lang="fa-IR" sz="32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222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523220"/>
            <a:ext cx="525658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chemeClr val="tx2">
                    <a:lumMod val="75000"/>
                  </a:schemeClr>
                </a:solidFill>
              </a:rPr>
              <a:t>از خانه پدر هم قصد فرار دارد</a:t>
            </a:r>
            <a:endParaRPr lang="fa-IR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8563" y="0"/>
            <a:ext cx="525658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chemeClr val="tx2">
                    <a:lumMod val="75000"/>
                  </a:schemeClr>
                </a:solidFill>
              </a:rPr>
              <a:t>سیگار می کشد او با ناز عشوه امروز</a:t>
            </a:r>
            <a:endParaRPr lang="fa-IR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1809" y="1053306"/>
            <a:ext cx="525658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chemeClr val="accent6">
                    <a:lumMod val="50000"/>
                  </a:schemeClr>
                </a:solidFill>
              </a:rPr>
              <a:t>دیروز عروسکش بود یک تکـّه چوب ساده</a:t>
            </a:r>
            <a:endParaRPr lang="fa-IR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573212"/>
            <a:ext cx="525658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chemeClr val="accent6">
                    <a:lumMod val="50000"/>
                  </a:schemeClr>
                </a:solidFill>
              </a:rPr>
              <a:t>بین دو دستش امروز یک سگ قرار دارد</a:t>
            </a:r>
            <a:endParaRPr lang="fa-IR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7416" y="2096432"/>
            <a:ext cx="525658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rgbClr val="CC0066"/>
                </a:solidFill>
              </a:rPr>
              <a:t>گیتا نهاده سارا امروز نام خود را</a:t>
            </a:r>
            <a:endParaRPr lang="fa-IR" sz="2800" dirty="0">
              <a:solidFill>
                <a:srgbClr val="CC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97" y="2619903"/>
            <a:ext cx="525658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rgbClr val="CC0066"/>
                </a:solidFill>
              </a:rPr>
              <a:t>مست از صدای گیتار خواب بهار دارد</a:t>
            </a:r>
            <a:endParaRPr lang="fa-IR" sz="2800" dirty="0">
              <a:solidFill>
                <a:srgbClr val="CC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97582" y="3167390"/>
            <a:ext cx="525658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rgbClr val="FF0000"/>
                </a:solidFill>
              </a:rPr>
              <a:t>لبهای خشک او بود رنگین ز خون و لرزان</a:t>
            </a:r>
            <a:endParaRPr lang="fa-IR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37" y="3732840"/>
            <a:ext cx="525658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rgbClr val="FF0000"/>
                </a:solidFill>
              </a:rPr>
              <a:t>لبهای خیسش امروز رنگ انار دارد</a:t>
            </a:r>
            <a:endParaRPr lang="fa-IR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87416" y="4256060"/>
            <a:ext cx="525658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rgbClr val="0070C0"/>
                </a:solidFill>
              </a:rPr>
              <a:t>از یاد برده شاید دیروز زارخود را</a:t>
            </a:r>
            <a:endParaRPr lang="fa-IR" sz="28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139" y="4804493"/>
            <a:ext cx="525658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rgbClr val="0070C0"/>
                </a:solidFill>
              </a:rPr>
              <a:t>این </a:t>
            </a:r>
            <a:r>
              <a:rPr lang="fa-IR" sz="2800" u="sng" dirty="0" smtClean="0">
                <a:solidFill>
                  <a:srgbClr val="FF0000"/>
                </a:solidFill>
              </a:rPr>
              <a:t>رسم روزگار </a:t>
            </a:r>
            <a:r>
              <a:rPr lang="fa-IR" sz="2800" dirty="0" smtClean="0">
                <a:solidFill>
                  <a:srgbClr val="0070C0"/>
                </a:solidFill>
              </a:rPr>
              <a:t>است دار و ندار دارد</a:t>
            </a:r>
            <a:endParaRPr lang="fa-IR" sz="28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70501" y="5347968"/>
            <a:ext cx="525658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rgbClr val="CC0066"/>
                </a:solidFill>
              </a:rPr>
              <a:t>آیا شنیده ای تو زنگ موبایل او را</a:t>
            </a:r>
            <a:endParaRPr lang="fa-IR" sz="2800" dirty="0">
              <a:solidFill>
                <a:srgbClr val="CC00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871188"/>
            <a:ext cx="525658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rgbClr val="CC0066"/>
                </a:solidFill>
              </a:rPr>
              <a:t>شاید که با جوانی او هم  قرار دارد</a:t>
            </a:r>
            <a:endParaRPr lang="fa-IR" sz="2800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305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2124590" y="0"/>
            <a:ext cx="4246747" cy="76944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400" dirty="0" smtClean="0">
                <a:solidFill>
                  <a:srgbClr val="FF0000"/>
                </a:solidFill>
              </a:rPr>
              <a:t>بِس</a:t>
            </a:r>
            <a:r>
              <a:rPr lang="fa-IR" sz="4400" dirty="0" smtClean="0">
                <a:solidFill>
                  <a:srgbClr val="FF0000"/>
                </a:solidFill>
                <a:latin typeface="Arial"/>
                <a:cs typeface="Arial"/>
              </a:rPr>
              <a:t>ْ</a:t>
            </a:r>
            <a:r>
              <a:rPr lang="fa-IR" sz="4400" dirty="0" smtClean="0">
                <a:solidFill>
                  <a:srgbClr val="FF0000"/>
                </a:solidFill>
              </a:rPr>
              <a:t>مِ اللهِ الرَّح</a:t>
            </a:r>
            <a:r>
              <a:rPr lang="fa-IR" sz="4400" dirty="0" smtClean="0">
                <a:solidFill>
                  <a:srgbClr val="FF0000"/>
                </a:solidFill>
                <a:latin typeface="Arial"/>
                <a:cs typeface="Arial"/>
              </a:rPr>
              <a:t>ْ</a:t>
            </a:r>
            <a:r>
              <a:rPr lang="fa-IR" sz="4400" dirty="0" smtClean="0">
                <a:solidFill>
                  <a:srgbClr val="FF0000"/>
                </a:solidFill>
              </a:rPr>
              <a:t>م</a:t>
            </a:r>
            <a:r>
              <a:rPr lang="fa-IR" sz="4400" dirty="0" smtClean="0">
                <a:solidFill>
                  <a:srgbClr val="FF0000"/>
                </a:solidFill>
                <a:latin typeface="Arial"/>
                <a:cs typeface="Arial"/>
              </a:rPr>
              <a:t>ٰ</a:t>
            </a:r>
            <a:r>
              <a:rPr lang="fa-IR" sz="4400" dirty="0" smtClean="0">
                <a:solidFill>
                  <a:srgbClr val="FF0000"/>
                </a:solidFill>
              </a:rPr>
              <a:t>نِ الرَّحیمِ</a:t>
            </a:r>
            <a:endParaRPr lang="fa-IR" sz="4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7713" y="769441"/>
            <a:ext cx="4500501" cy="769441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fa-IR" sz="44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اِنّ</a:t>
            </a:r>
            <a:r>
              <a:rPr lang="fa-IR" sz="44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ٰ</a:t>
            </a:r>
            <a:r>
              <a:rPr lang="fa-IR" sz="44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ا اَن</a:t>
            </a:r>
            <a:r>
              <a:rPr lang="fa-IR" sz="44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زَل</a:t>
            </a:r>
            <a:r>
              <a:rPr lang="fa-IR" sz="44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ن</a:t>
            </a:r>
            <a:r>
              <a:rPr lang="fa-IR" sz="44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ٰ</a:t>
            </a:r>
            <a:r>
              <a:rPr lang="fa-IR" sz="44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اهُ فی لَی</a:t>
            </a:r>
            <a:r>
              <a:rPr lang="fa-IR" sz="44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لَةِ ال</a:t>
            </a:r>
            <a:r>
              <a:rPr lang="fa-IR" sz="44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ق</a:t>
            </a:r>
            <a:r>
              <a:rPr lang="fa-IR" sz="44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َ</a:t>
            </a:r>
            <a:r>
              <a:rPr lang="fa-IR" sz="44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د</a:t>
            </a:r>
            <a:r>
              <a:rPr lang="fa-IR" sz="44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رِ</a:t>
            </a:r>
            <a:endParaRPr lang="fa-IR" sz="4400" b="1" cap="all" dirty="0">
              <a:ln/>
              <a:solidFill>
                <a:srgbClr val="00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8916" y="1525749"/>
            <a:ext cx="4658094" cy="769441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وَم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ٰ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 اَد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ری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ٰ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کَ م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ٰ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 لَی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َ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ةُ ال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قَد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رِ</a:t>
            </a:r>
            <a:endParaRPr lang="fa-IR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2295190"/>
            <a:ext cx="5256584" cy="769441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a-IR" sz="44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</a:rPr>
              <a:t>لَی</a:t>
            </a:r>
            <a:r>
              <a:rPr lang="fa-IR" sz="44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</a:rPr>
              <a:t>لَةُ ال</a:t>
            </a:r>
            <a:r>
              <a:rPr lang="fa-IR" sz="44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</a:rPr>
              <a:t>قَد</a:t>
            </a:r>
            <a:r>
              <a:rPr lang="fa-IR" sz="44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</a:rPr>
              <a:t>رِ خَی</a:t>
            </a:r>
            <a:r>
              <a:rPr lang="fa-IR" sz="44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</a:rPr>
              <a:t>رٌ مِن</a:t>
            </a:r>
            <a:r>
              <a:rPr lang="fa-IR" sz="44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</a:rPr>
              <a:t> اَل</a:t>
            </a:r>
            <a:r>
              <a:rPr lang="fa-IR" sz="44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</a:rPr>
              <a:t>فِ شَه</a:t>
            </a:r>
            <a:r>
              <a:rPr lang="fa-IR" sz="44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</a:rPr>
              <a:t>رٍ</a:t>
            </a:r>
            <a:endParaRPr lang="fa-IR" sz="4400" b="1" cap="all" dirty="0">
              <a:ln w="0"/>
              <a:solidFill>
                <a:srgbClr val="00FFFF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087052"/>
            <a:ext cx="8712968" cy="738664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fa-IR" sz="42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تَنَزَّلُ ال</a:t>
            </a:r>
            <a:r>
              <a:rPr lang="fa-IR" sz="42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2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مَلا</a:t>
            </a:r>
            <a:r>
              <a:rPr lang="fa-IR" sz="42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ٰ</a:t>
            </a:r>
            <a:r>
              <a:rPr lang="fa-IR" sz="42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ئِکـَةُ وَالرُّوحُ فیه</a:t>
            </a:r>
            <a:r>
              <a:rPr lang="fa-IR" sz="42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ٰ</a:t>
            </a:r>
            <a:r>
              <a:rPr lang="fa-IR" sz="42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ا بِاِذ</a:t>
            </a:r>
            <a:r>
              <a:rPr lang="fa-IR" sz="42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2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نِ رَبِّهِم مِن</a:t>
            </a:r>
            <a:r>
              <a:rPr lang="fa-IR" sz="42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2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کُلِّ اَم</a:t>
            </a:r>
            <a:r>
              <a:rPr lang="fa-IR" sz="42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2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رٍ</a:t>
            </a:r>
            <a:endParaRPr lang="fa-IR" sz="4200" b="1" cap="all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3525" y="3842489"/>
            <a:ext cx="5041239" cy="769441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fa-IR" sz="4400" b="1" cap="all" dirty="0" smtClean="0">
                <a:ln/>
                <a:solidFill>
                  <a:srgbClr val="CC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سَلا</a:t>
            </a:r>
            <a:r>
              <a:rPr lang="fa-IR" sz="4400" b="1" cap="all" dirty="0" smtClean="0">
                <a:ln/>
                <a:solidFill>
                  <a:srgbClr val="CC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ٰ</a:t>
            </a:r>
            <a:r>
              <a:rPr lang="fa-IR" sz="4400" b="1" cap="all" dirty="0" smtClean="0">
                <a:ln/>
                <a:solidFill>
                  <a:srgbClr val="CC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مٌ هِیَ حَتّی</a:t>
            </a:r>
            <a:r>
              <a:rPr lang="fa-IR" sz="4400" b="1" cap="all" dirty="0" smtClean="0">
                <a:ln/>
                <a:solidFill>
                  <a:srgbClr val="CC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ٰ</a:t>
            </a:r>
            <a:r>
              <a:rPr lang="fa-IR" sz="4400" b="1" cap="all" dirty="0" smtClean="0">
                <a:ln/>
                <a:solidFill>
                  <a:srgbClr val="CC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مَط</a:t>
            </a:r>
            <a:r>
              <a:rPr lang="fa-IR" sz="4400" b="1" cap="all" dirty="0" smtClean="0">
                <a:ln/>
                <a:solidFill>
                  <a:srgbClr val="CC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/>
                <a:solidFill>
                  <a:srgbClr val="CC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لَعِ ال</a:t>
            </a:r>
            <a:r>
              <a:rPr lang="fa-IR" sz="4400" b="1" cap="all" dirty="0" smtClean="0">
                <a:ln/>
                <a:solidFill>
                  <a:srgbClr val="CC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/>
                <a:solidFill>
                  <a:srgbClr val="CC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فَج</a:t>
            </a:r>
            <a:r>
              <a:rPr lang="fa-IR" sz="4400" b="1" cap="all" dirty="0" smtClean="0">
                <a:ln/>
                <a:solidFill>
                  <a:srgbClr val="CC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/>
                <a:solidFill>
                  <a:srgbClr val="CC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رِ</a:t>
            </a:r>
            <a:endParaRPr lang="fa-IR" sz="4400" b="1" cap="all" dirty="0">
              <a:ln/>
              <a:solidFill>
                <a:srgbClr val="CC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8522" y="4611930"/>
            <a:ext cx="4234349" cy="769441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صَدَقَ اللهُ ال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عَلِیُّ ال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عَظیمِ</a:t>
            </a:r>
            <a:endParaRPr lang="fa-IR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Picture 3" descr="E:\Power\تصاویر متحرک\گلها\1_193365lv6dpdqm4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94" y="0"/>
            <a:ext cx="1727593" cy="3064631"/>
          </a:xfrm>
          <a:prstGeom prst="rect">
            <a:avLst/>
          </a:prstGeom>
          <a:noFill/>
        </p:spPr>
      </p:pic>
      <p:pic>
        <p:nvPicPr>
          <p:cNvPr id="12" name="Picture 3" descr="E:\Power\تصاویر متحرک\گلها\1_193365lv6dpdqm4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42489"/>
            <a:ext cx="1727593" cy="3015511"/>
          </a:xfrm>
          <a:prstGeom prst="rect">
            <a:avLst/>
          </a:prstGeom>
          <a:noFill/>
        </p:spPr>
      </p:pic>
      <p:pic>
        <p:nvPicPr>
          <p:cNvPr id="13" name="Picture 3" descr="E:\Power\تصاویر متحرک\گلها\1_193365lv6dpdqm4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1" y="31214"/>
            <a:ext cx="1981200" cy="3064631"/>
          </a:xfrm>
          <a:prstGeom prst="rect">
            <a:avLst/>
          </a:prstGeom>
          <a:noFill/>
        </p:spPr>
      </p:pic>
      <p:pic>
        <p:nvPicPr>
          <p:cNvPr id="14" name="Picture 3" descr="E:\Power\تصاویر متحرک\گلها\1_193365lv6dpdqm4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0628" y="3842489"/>
            <a:ext cx="1543372" cy="3015511"/>
          </a:xfrm>
          <a:prstGeom prst="rect">
            <a:avLst/>
          </a:prstGeom>
          <a:noFill/>
        </p:spPr>
      </p:pic>
      <p:pic>
        <p:nvPicPr>
          <p:cNvPr id="15" name="Picture 3" descr="E:\Power\تصاویر متحرک\گلها\1_193365lv6dpdqm4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2585765" y="4556241"/>
            <a:ext cx="1476626" cy="3064631"/>
          </a:xfrm>
          <a:prstGeom prst="rect">
            <a:avLst/>
          </a:prstGeom>
          <a:noFill/>
        </p:spPr>
      </p:pic>
      <p:pic>
        <p:nvPicPr>
          <p:cNvPr id="16" name="Picture 3" descr="E:\Power\تصاویر متحرک\گلها\1_193365lv6dpdqm4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329999" y="4520146"/>
            <a:ext cx="1476626" cy="3064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882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764" y="5715"/>
            <a:ext cx="8820472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کلمات 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گهربار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حضرت زهرا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(سلام الله علیها)</a:t>
            </a:r>
            <a:endParaRPr lang="fa-IR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9348" y="3284984"/>
            <a:ext cx="7992888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مَن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ْ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اَص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ْ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عـ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َ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دَ 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اِلَی اللهِ 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خ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ٰ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الِصَ 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عِب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ٰ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ادَتِهِ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اَهـ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ْ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بَطَ 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اللهُ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اِلـَیهِ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اَفـ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ْ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ضَلَ 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مَص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ْ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لـَحـَتِه</a:t>
            </a:r>
            <a:r>
              <a:rPr lang="fa-IR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ِ</a:t>
            </a:r>
            <a:r>
              <a:rPr lang="fa-IR" sz="5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9348" y="4924351"/>
            <a:ext cx="7992888" cy="147732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2" algn="ctr"/>
            <a:r>
              <a:rPr lang="fa-IR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هرکس عبادت خالص خودرابه درگاه خدابالابفرستدخداوندبهترین چیزی که مصلحت اوست برایش فرومی فرستد</a:t>
            </a:r>
            <a:endParaRPr lang="fa-IR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 rot="17721434">
            <a:off x="-278492" y="5462959"/>
            <a:ext cx="172819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2000" dirty="0" smtClean="0"/>
              <a:t>بحارالانوار ج </a:t>
            </a:r>
            <a:r>
              <a:rPr lang="fa-IR" sz="2000" u="sng" dirty="0" smtClean="0"/>
              <a:t>71</a:t>
            </a:r>
            <a:endParaRPr lang="fa-IR" sz="2000" u="sng" dirty="0"/>
          </a:p>
        </p:txBody>
      </p:sp>
      <p:pic>
        <p:nvPicPr>
          <p:cNvPr id="7" name="Picture 3" descr="E:\Power\تصاویر متحرک\گلها\1_193365lv6dpdqm4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39" y="814583"/>
            <a:ext cx="2987824" cy="2448272"/>
          </a:xfrm>
          <a:prstGeom prst="rect">
            <a:avLst/>
          </a:prstGeom>
          <a:noFill/>
        </p:spPr>
      </p:pic>
      <p:pic>
        <p:nvPicPr>
          <p:cNvPr id="13" name="Picture 3" descr="E:\Power\تصاویر متحرک\گلها\1_193365lv6dpdqm4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8088" y="814583"/>
            <a:ext cx="2987824" cy="2448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3739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548680"/>
            <a:ext cx="648072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CC0066"/>
                </a:solidFill>
              </a:rPr>
              <a:t>حضرت زهرا(سلام الله علیها)فرمودند:</a:t>
            </a:r>
            <a:endParaRPr lang="fa-IR" sz="4000" dirty="0">
              <a:solidFill>
                <a:srgbClr val="CC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995130"/>
            <a:ext cx="9144000" cy="48628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5400" dirty="0" smtClean="0">
                <a:solidFill>
                  <a:srgbClr val="FF0000"/>
                </a:solidFill>
              </a:rPr>
              <a:t>من ازدنیای شما </a:t>
            </a:r>
            <a:r>
              <a:rPr lang="fa-IR" sz="5400" u="sng" dirty="0" smtClean="0">
                <a:solidFill>
                  <a:srgbClr val="FF0000"/>
                </a:solidFill>
              </a:rPr>
              <a:t>3</a:t>
            </a:r>
            <a:r>
              <a:rPr lang="fa-IR" sz="5400" dirty="0" smtClean="0">
                <a:solidFill>
                  <a:srgbClr val="FF0000"/>
                </a:solidFill>
              </a:rPr>
              <a:t>چیزراانتخاب کرده ام.</a:t>
            </a:r>
          </a:p>
          <a:p>
            <a:r>
              <a:rPr lang="fa-IR" sz="7200" dirty="0" smtClean="0">
                <a:solidFill>
                  <a:srgbClr val="A50021"/>
                </a:solidFill>
              </a:rPr>
              <a:t>1: دیدن صورت پدرم.</a:t>
            </a:r>
          </a:p>
          <a:p>
            <a:r>
              <a:rPr lang="fa-IR" sz="9600" dirty="0" smtClean="0">
                <a:solidFill>
                  <a:srgbClr val="00CC00"/>
                </a:solidFill>
              </a:rPr>
              <a:t>2: تلاوت قرآن.</a:t>
            </a:r>
          </a:p>
          <a:p>
            <a:r>
              <a:rPr lang="fa-IR" sz="8800" dirty="0" smtClean="0">
                <a:solidFill>
                  <a:srgbClr val="0070C0"/>
                </a:solidFill>
              </a:rPr>
              <a:t>3: انفاق درراه خدا.</a:t>
            </a:r>
            <a:endParaRPr lang="fa-IR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644"/>
            <a:ext cx="9144000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000" b="1" dirty="0"/>
              <a:t> </a:t>
            </a:r>
            <a:r>
              <a:rPr lang="fa-IR" sz="4400" b="1" dirty="0">
                <a:solidFill>
                  <a:srgbClr val="FF0000"/>
                </a:solidFill>
              </a:rPr>
              <a:t>دستور العملي جامع « حضرت </a:t>
            </a:r>
            <a:r>
              <a:rPr lang="fa-IR" sz="4400" b="1" dirty="0" smtClean="0">
                <a:solidFill>
                  <a:srgbClr val="FF0000"/>
                </a:solidFill>
              </a:rPr>
              <a:t>زهرا</a:t>
            </a:r>
          </a:p>
          <a:p>
            <a:pPr algn="ctr"/>
            <a:r>
              <a:rPr lang="fa-IR" sz="4400" b="1" dirty="0" smtClean="0">
                <a:solidFill>
                  <a:srgbClr val="FF0000"/>
                </a:solidFill>
              </a:rPr>
              <a:t>(</a:t>
            </a:r>
            <a:r>
              <a:rPr lang="fa-IR" sz="4400" b="1" dirty="0">
                <a:solidFill>
                  <a:srgbClr val="FF0000"/>
                </a:solidFill>
              </a:rPr>
              <a:t>سلام الله علیها)فرمودند:»</a:t>
            </a:r>
          </a:p>
          <a:p>
            <a:r>
              <a:rPr lang="fa-IR" sz="3400" b="1" dirty="0"/>
              <a:t>در وقتي که بستر خواب را گسترده بودم ، رسول خدا (ص) بر من وارد شد ، فرمود : اي فاطمه ! نخواب مگر آن که چهار کار را انجام دهي:</a:t>
            </a:r>
          </a:p>
          <a:p>
            <a:r>
              <a:rPr lang="fa-IR" sz="3400" b="1" dirty="0">
                <a:solidFill>
                  <a:srgbClr val="FF0000"/>
                </a:solidFill>
              </a:rPr>
              <a:t>1: </a:t>
            </a:r>
            <a:r>
              <a:rPr lang="fa-IR" sz="3400" b="1" dirty="0">
                <a:solidFill>
                  <a:srgbClr val="0070C0"/>
                </a:solidFill>
              </a:rPr>
              <a:t>قرآن را ختم کني.</a:t>
            </a:r>
          </a:p>
          <a:p>
            <a:r>
              <a:rPr lang="fa-IR" sz="3400" b="1" dirty="0">
                <a:solidFill>
                  <a:srgbClr val="FF0000"/>
                </a:solidFill>
              </a:rPr>
              <a:t>2: </a:t>
            </a:r>
            <a:r>
              <a:rPr lang="fa-IR" sz="3400" b="1" dirty="0">
                <a:solidFill>
                  <a:srgbClr val="00B050"/>
                </a:solidFill>
              </a:rPr>
              <a:t>پيامبران را شفيع خود گرداني.</a:t>
            </a:r>
          </a:p>
          <a:p>
            <a:r>
              <a:rPr lang="fa-IR" sz="3400" b="1" dirty="0">
                <a:solidFill>
                  <a:srgbClr val="FF0000"/>
                </a:solidFill>
              </a:rPr>
              <a:t>3: </a:t>
            </a:r>
            <a:r>
              <a:rPr lang="fa-IR" sz="3400" b="1" dirty="0">
                <a:solidFill>
                  <a:srgbClr val="7030A0"/>
                </a:solidFill>
              </a:rPr>
              <a:t>مؤمنين را از خود راضي کني.</a:t>
            </a:r>
          </a:p>
          <a:p>
            <a:r>
              <a:rPr lang="fa-IR" sz="3400" b="1" dirty="0">
                <a:solidFill>
                  <a:srgbClr val="FF0000"/>
                </a:solidFill>
              </a:rPr>
              <a:t>4: </a:t>
            </a:r>
            <a:r>
              <a:rPr lang="fa-IR" sz="3400" b="1" dirty="0">
                <a:solidFill>
                  <a:srgbClr val="002060"/>
                </a:solidFill>
              </a:rPr>
              <a:t>حجّ و عمره اي را به جا آوري.</a:t>
            </a:r>
          </a:p>
          <a:p>
            <a:r>
              <a:rPr lang="fa-IR" sz="3400" b="1" dirty="0">
                <a:solidFill>
                  <a:srgbClr val="FF0066"/>
                </a:solidFill>
              </a:rPr>
              <a:t>اين را فرمود و شروع به خواندن نماز کرد </a:t>
            </a:r>
            <a:r>
              <a:rPr lang="fa-IR" sz="3400" b="1" dirty="0"/>
              <a:t>،</a:t>
            </a:r>
            <a:r>
              <a:rPr lang="fa-IR" sz="3400" b="1" dirty="0">
                <a:solidFill>
                  <a:srgbClr val="7030A0"/>
                </a:solidFill>
              </a:rPr>
              <a:t>صبر کردم تا نمازش تمام شد</a:t>
            </a:r>
            <a:r>
              <a:rPr lang="fa-IR" sz="3400" b="1" dirty="0"/>
              <a:t>،</a:t>
            </a:r>
            <a:r>
              <a:rPr lang="fa-IR" sz="3400" b="1" dirty="0">
                <a:solidFill>
                  <a:srgbClr val="0070C0"/>
                </a:solidFill>
              </a:rPr>
              <a:t>گفتم : يا رسول اللّه! به چهار چيز مرا امر فرمودي در حالي که بر آنها قادر </a:t>
            </a:r>
            <a:r>
              <a:rPr lang="fa-IR" sz="3400" b="1" dirty="0" smtClean="0">
                <a:solidFill>
                  <a:srgbClr val="0070C0"/>
                </a:solidFill>
              </a:rPr>
              <a:t>نيستم</a:t>
            </a:r>
            <a:r>
              <a:rPr lang="fa-IR" sz="3600" b="1" dirty="0" smtClean="0">
                <a:solidFill>
                  <a:srgbClr val="0070C0"/>
                </a:solidFill>
              </a:rPr>
              <a:t>.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xmlns="" val="341695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7146"/>
            <a:ext cx="9144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400" b="1" dirty="0">
                <a:solidFill>
                  <a:srgbClr val="FF0000"/>
                </a:solidFill>
              </a:rPr>
              <a:t>آن حضرت تبسّمي کردوفرمود:</a:t>
            </a:r>
          </a:p>
          <a:p>
            <a:r>
              <a:rPr lang="fa-IR" sz="4000" b="1" dirty="0"/>
              <a:t>1:چون </a:t>
            </a:r>
            <a:r>
              <a:rPr lang="fa-IR" sz="4400" b="1" dirty="0">
                <a:solidFill>
                  <a:srgbClr val="0000FF"/>
                </a:solidFill>
              </a:rPr>
              <a:t>قل هو اللّه </a:t>
            </a:r>
            <a:r>
              <a:rPr lang="fa-IR" sz="4000" b="1" dirty="0"/>
              <a:t>را </a:t>
            </a:r>
            <a:r>
              <a:rPr lang="fa-IR" sz="4000" b="1" dirty="0">
                <a:solidFill>
                  <a:srgbClr val="0070C0"/>
                </a:solidFill>
              </a:rPr>
              <a:t>سه </a:t>
            </a:r>
            <a:r>
              <a:rPr lang="fa-IR" sz="4000" b="1" dirty="0" smtClean="0">
                <a:solidFill>
                  <a:srgbClr val="0070C0"/>
                </a:solidFill>
              </a:rPr>
              <a:t>باربخواني </a:t>
            </a:r>
            <a:r>
              <a:rPr lang="fa-IR" sz="4000" b="1" dirty="0">
                <a:solidFill>
                  <a:srgbClr val="0070C0"/>
                </a:solidFill>
              </a:rPr>
              <a:t>مثل اين است که قرآن را ختم کرده اي.</a:t>
            </a:r>
          </a:p>
          <a:p>
            <a:r>
              <a:rPr lang="fa-IR" sz="4000" b="1" dirty="0"/>
              <a:t>2:</a:t>
            </a:r>
            <a:r>
              <a:rPr lang="fa-IR" sz="4000" b="1" dirty="0">
                <a:solidFill>
                  <a:srgbClr val="C00000"/>
                </a:solidFill>
              </a:rPr>
              <a:t>چون بر من و پيامبران پيش از من صلوات فرستي، </a:t>
            </a:r>
            <a:r>
              <a:rPr lang="fa-IR" sz="4000" b="1" dirty="0">
                <a:solidFill>
                  <a:srgbClr val="FF0000"/>
                </a:solidFill>
              </a:rPr>
              <a:t>شفاعت کنندگان تو در روز قيامت خواهيم بود</a:t>
            </a:r>
            <a:r>
              <a:rPr lang="fa-IR" sz="4000" b="1" dirty="0">
                <a:solidFill>
                  <a:srgbClr val="00B050"/>
                </a:solidFill>
              </a:rPr>
              <a:t>«000</a:t>
            </a:r>
            <a:r>
              <a:rPr lang="fa-IR" sz="4000" b="1" dirty="0"/>
              <a:t> </a:t>
            </a:r>
            <a:r>
              <a:rPr lang="fa-IR" sz="4000" b="1" dirty="0" smtClean="0">
                <a:solidFill>
                  <a:srgbClr val="0FCF0F"/>
                </a:solidFill>
              </a:rPr>
              <a:t>وَصَلِ</a:t>
            </a:r>
            <a:r>
              <a:rPr lang="en-US" sz="4000" b="1" dirty="0" smtClean="0">
                <a:solidFill>
                  <a:srgbClr val="0FCF0F"/>
                </a:solidFill>
              </a:rPr>
              <a:t> </a:t>
            </a:r>
            <a:r>
              <a:rPr lang="fa-IR" sz="4000" b="1" dirty="0" smtClean="0">
                <a:solidFill>
                  <a:srgbClr val="0FCF0F"/>
                </a:solidFill>
              </a:rPr>
              <a:t>عَلی</a:t>
            </a:r>
            <a:r>
              <a:rPr lang="fa-IR" sz="4000" b="1" dirty="0" smtClean="0">
                <a:solidFill>
                  <a:srgbClr val="0FCF0F"/>
                </a:solidFill>
                <a:latin typeface="Arial"/>
              </a:rPr>
              <a:t>ٰ</a:t>
            </a:r>
            <a:r>
              <a:rPr lang="fa-IR" sz="4000" b="1" dirty="0" smtClean="0">
                <a:solidFill>
                  <a:srgbClr val="0FCF0F"/>
                </a:solidFill>
              </a:rPr>
              <a:t> </a:t>
            </a:r>
            <a:r>
              <a:rPr lang="fa-IR" sz="4000" b="1" dirty="0">
                <a:solidFill>
                  <a:srgbClr val="0FCF0F"/>
                </a:solidFill>
              </a:rPr>
              <a:t>جـَمیع ِالان</a:t>
            </a:r>
            <a:r>
              <a:rPr lang="fa-IR" sz="4000" b="1" dirty="0">
                <a:solidFill>
                  <a:srgbClr val="0FCF0F"/>
                </a:solidFill>
                <a:latin typeface="Arial"/>
              </a:rPr>
              <a:t>ْ</a:t>
            </a:r>
            <a:r>
              <a:rPr lang="fa-IR" sz="4000" b="1" dirty="0">
                <a:solidFill>
                  <a:srgbClr val="0FCF0F"/>
                </a:solidFill>
              </a:rPr>
              <a:t>بیا</a:t>
            </a:r>
            <a:r>
              <a:rPr lang="fa-IR" sz="4000" b="1" dirty="0">
                <a:solidFill>
                  <a:srgbClr val="0FCF0F"/>
                </a:solidFill>
                <a:latin typeface="Arial"/>
              </a:rPr>
              <a:t>ءِ</a:t>
            </a:r>
            <a:r>
              <a:rPr lang="fa-IR" sz="4000" b="1" dirty="0">
                <a:solidFill>
                  <a:srgbClr val="0FCF0F"/>
                </a:solidFill>
              </a:rPr>
              <a:t> وَالـ</a:t>
            </a:r>
            <a:r>
              <a:rPr lang="fa-IR" sz="4000" b="1" dirty="0">
                <a:solidFill>
                  <a:srgbClr val="0FCF0F"/>
                </a:solidFill>
                <a:latin typeface="Arial"/>
              </a:rPr>
              <a:t>ْ</a:t>
            </a:r>
            <a:r>
              <a:rPr lang="fa-IR" sz="4000" b="1" dirty="0">
                <a:solidFill>
                  <a:srgbClr val="0FCF0F"/>
                </a:solidFill>
              </a:rPr>
              <a:t>مُرسَلینَ»</a:t>
            </a:r>
          </a:p>
          <a:p>
            <a:r>
              <a:rPr lang="fa-IR" sz="4000" b="1" dirty="0"/>
              <a:t>3:</a:t>
            </a:r>
            <a:r>
              <a:rPr lang="fa-IR" sz="3600" b="1" dirty="0">
                <a:solidFill>
                  <a:srgbClr val="0070C0"/>
                </a:solidFill>
              </a:rPr>
              <a:t>چون براي مؤمنين استغفارکني،آنان همه ازتوراضي خواهندشد</a:t>
            </a:r>
            <a:r>
              <a:rPr lang="fa-IR" sz="4400" b="1" dirty="0">
                <a:solidFill>
                  <a:srgbClr val="FF0066"/>
                </a:solidFill>
              </a:rPr>
              <a:t>ا</a:t>
            </a:r>
            <a:r>
              <a:rPr lang="fa-IR" sz="4000" b="1" dirty="0">
                <a:solidFill>
                  <a:srgbClr val="FF0066"/>
                </a:solidFill>
              </a:rPr>
              <a:t>للّهُمَّ </a:t>
            </a:r>
            <a:r>
              <a:rPr lang="fa-IR" sz="4400" b="1" dirty="0">
                <a:solidFill>
                  <a:srgbClr val="FF0066"/>
                </a:solidFill>
              </a:rPr>
              <a:t>اغـ</a:t>
            </a:r>
            <a:r>
              <a:rPr lang="fa-IR" sz="4400" b="1" dirty="0">
                <a:solidFill>
                  <a:srgbClr val="FF0066"/>
                </a:solidFill>
                <a:latin typeface="Arial"/>
              </a:rPr>
              <a:t>ْ</a:t>
            </a:r>
            <a:r>
              <a:rPr lang="fa-IR" sz="4400" b="1" dirty="0">
                <a:solidFill>
                  <a:srgbClr val="FF0066"/>
                </a:solidFill>
              </a:rPr>
              <a:t>فـِر</a:t>
            </a:r>
            <a:r>
              <a:rPr lang="fa-IR" sz="4400" b="1" dirty="0">
                <a:solidFill>
                  <a:srgbClr val="FF0066"/>
                </a:solidFill>
                <a:latin typeface="Arial"/>
              </a:rPr>
              <a:t>ْ</a:t>
            </a:r>
            <a:r>
              <a:rPr lang="fa-IR" sz="4400" b="1" dirty="0">
                <a:solidFill>
                  <a:srgbClr val="FF0066"/>
                </a:solidFill>
              </a:rPr>
              <a:t>لـِلـ</a:t>
            </a:r>
            <a:r>
              <a:rPr lang="fa-IR" sz="4400" b="1" dirty="0">
                <a:solidFill>
                  <a:srgbClr val="FF0066"/>
                </a:solidFill>
                <a:latin typeface="Arial"/>
              </a:rPr>
              <a:t>ْ</a:t>
            </a:r>
            <a:r>
              <a:rPr lang="fa-IR" sz="4400" b="1" dirty="0">
                <a:solidFill>
                  <a:srgbClr val="FF0066"/>
                </a:solidFill>
              </a:rPr>
              <a:t>مُـ</a:t>
            </a:r>
            <a:r>
              <a:rPr lang="fa-IR" sz="4400" b="1" dirty="0">
                <a:solidFill>
                  <a:srgbClr val="FF0066"/>
                </a:solidFill>
                <a:latin typeface="Arial"/>
              </a:rPr>
              <a:t>ﺅْ</a:t>
            </a:r>
            <a:r>
              <a:rPr lang="fa-IR" sz="4400" b="1" dirty="0">
                <a:solidFill>
                  <a:srgbClr val="FF0066"/>
                </a:solidFill>
              </a:rPr>
              <a:t>مِنینَ وَالـ</a:t>
            </a:r>
            <a:r>
              <a:rPr lang="fa-IR" sz="4400" b="1" dirty="0">
                <a:solidFill>
                  <a:srgbClr val="FF0066"/>
                </a:solidFill>
                <a:latin typeface="Arial"/>
              </a:rPr>
              <a:t>ْ</a:t>
            </a:r>
            <a:r>
              <a:rPr lang="fa-IR" sz="4400" b="1" dirty="0">
                <a:solidFill>
                  <a:srgbClr val="FF0066"/>
                </a:solidFill>
              </a:rPr>
              <a:t>مُـ</a:t>
            </a:r>
            <a:r>
              <a:rPr lang="fa-IR" sz="4400" b="1" dirty="0">
                <a:solidFill>
                  <a:srgbClr val="FF0066"/>
                </a:solidFill>
                <a:latin typeface="Arial"/>
              </a:rPr>
              <a:t>ﺅْ</a:t>
            </a:r>
            <a:r>
              <a:rPr lang="fa-IR" sz="4400" b="1" dirty="0">
                <a:solidFill>
                  <a:srgbClr val="FF0066"/>
                </a:solidFill>
              </a:rPr>
              <a:t>مِناتِ</a:t>
            </a:r>
          </a:p>
          <a:p>
            <a:r>
              <a:rPr lang="fa-IR" sz="4000" b="1" dirty="0"/>
              <a:t>4:چون بگويي :</a:t>
            </a:r>
            <a:r>
              <a:rPr lang="fa-IR" sz="4400" b="1" dirty="0">
                <a:solidFill>
                  <a:srgbClr val="C00000"/>
                </a:solidFill>
              </a:rPr>
              <a:t>سُبحانَ اللّه وَالحَمدُ للّه وَلااِلهَ اِلاَّاللّهُ وَاللّهُ </a:t>
            </a:r>
            <a:r>
              <a:rPr lang="fa-IR" sz="4400" b="1" dirty="0" smtClean="0">
                <a:solidFill>
                  <a:srgbClr val="C00000"/>
                </a:solidFill>
              </a:rPr>
              <a:t>اکبر</a:t>
            </a:r>
            <a:r>
              <a:rPr lang="fa-IR" sz="4000" b="1" dirty="0" smtClean="0"/>
              <a:t>،</a:t>
            </a:r>
            <a:r>
              <a:rPr lang="fa-IR" sz="4000" b="1" dirty="0" smtClean="0">
                <a:solidFill>
                  <a:srgbClr val="FF0066"/>
                </a:solidFill>
              </a:rPr>
              <a:t>حجّ </a:t>
            </a:r>
            <a:r>
              <a:rPr lang="fa-IR" sz="4000" b="1" dirty="0">
                <a:solidFill>
                  <a:srgbClr val="FF0066"/>
                </a:solidFill>
              </a:rPr>
              <a:t>وعمره اي راانجام داده اي</a:t>
            </a:r>
            <a:r>
              <a:rPr lang="fa-IR" sz="4000" b="1" dirty="0"/>
              <a:t>.</a:t>
            </a:r>
            <a:endParaRPr lang="fa-IR" sz="4000" dirty="0"/>
          </a:p>
        </p:txBody>
      </p:sp>
    </p:spTree>
    <p:extLst>
      <p:ext uri="{BB962C8B-B14F-4D97-AF65-F5344CB8AC3E}">
        <p14:creationId xmlns:p14="http://schemas.microsoft.com/office/powerpoint/2010/main" xmlns="" val="290050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057233"/>
            <a:ext cx="9144000" cy="28007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a-IR" sz="8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...وعلی النسا</a:t>
            </a:r>
            <a:r>
              <a:rPr lang="fa-IR" sz="8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ء</a:t>
            </a:r>
            <a:r>
              <a:rPr lang="fa-IR" sz="8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بالحیا</a:t>
            </a:r>
            <a:r>
              <a:rPr lang="fa-IR" sz="8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ء</a:t>
            </a:r>
            <a:r>
              <a:rPr lang="fa-IR" sz="8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a-IR" sz="8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والعـفـ</a:t>
            </a:r>
            <a:r>
              <a:rPr lang="fa-IR" sz="8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ﺔ...</a:t>
            </a:r>
            <a:endParaRPr lang="fa-IR" sz="8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748909"/>
            <a:ext cx="914400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fa-IR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...وعلی الشباب بالانابـ</a:t>
            </a:r>
            <a:r>
              <a:rPr lang="fa-IR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ﺔ</a:t>
            </a:r>
            <a:r>
              <a:rPr lang="fa-IR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والتوبـ</a:t>
            </a:r>
            <a:r>
              <a:rPr lang="fa-IR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ﺔ...</a:t>
            </a:r>
            <a:endParaRPr lang="fa-IR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772" y="188640"/>
            <a:ext cx="8676456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دعای امام زمان(عجل الله تعالی فرجه الشریف)</a:t>
            </a:r>
            <a:endParaRPr lang="fa-I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93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177" y="-41750"/>
            <a:ext cx="9144000" cy="76638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370" y="507846"/>
            <a:ext cx="1655676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=5×4</a:t>
            </a:r>
            <a:endParaRPr lang="fa-IR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3832" y="1215732"/>
            <a:ext cx="1652119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=5×6</a:t>
            </a:r>
            <a:endParaRPr lang="fa-IR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234" y="1937261"/>
            <a:ext cx="168873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=5×12</a:t>
            </a:r>
            <a:endParaRPr lang="fa-IR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657289" y="531563"/>
            <a:ext cx="936104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20     </a:t>
            </a:r>
            <a:endParaRPr lang="fa-IR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1638198" y="1219895"/>
            <a:ext cx="955195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30</a:t>
            </a:r>
            <a:endParaRPr lang="fa-IR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657289" y="1923618"/>
            <a:ext cx="974765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60</a:t>
            </a:r>
            <a:endParaRPr lang="fa-IR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57045" y="2599400"/>
            <a:ext cx="1619815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=5×18</a:t>
            </a:r>
            <a:endParaRPr lang="fa-IR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1657289" y="2599400"/>
            <a:ext cx="936104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90</a:t>
            </a:r>
            <a:endParaRPr lang="fa-IR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2915816" y="1409"/>
            <a:ext cx="6238052" cy="313932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800" dirty="0" smtClean="0">
                <a:solidFill>
                  <a:srgbClr val="FF0066"/>
                </a:solidFill>
              </a:rPr>
              <a:t>هرعدد </a:t>
            </a:r>
            <a:r>
              <a:rPr lang="fa-IR" sz="4800" dirty="0" smtClean="0">
                <a:solidFill>
                  <a:srgbClr val="0000FF"/>
                </a:solidFill>
              </a:rPr>
              <a:t>زوجی </a:t>
            </a:r>
            <a:r>
              <a:rPr lang="fa-IR" sz="4800" dirty="0" smtClean="0">
                <a:solidFill>
                  <a:srgbClr val="FF0066"/>
                </a:solidFill>
              </a:rPr>
              <a:t>که در عدد </a:t>
            </a:r>
            <a:r>
              <a:rPr lang="fa-IR" sz="5400" u="sng" dirty="0" smtClean="0">
                <a:solidFill>
                  <a:srgbClr val="0000FF"/>
                </a:solidFill>
              </a:rPr>
              <a:t>5</a:t>
            </a:r>
            <a:r>
              <a:rPr lang="fa-IR" sz="4800" dirty="0" smtClean="0">
                <a:solidFill>
                  <a:srgbClr val="00FF00"/>
                </a:solidFill>
              </a:rPr>
              <a:t> </a:t>
            </a:r>
            <a:r>
              <a:rPr lang="fa-IR" sz="4800" dirty="0" smtClean="0">
                <a:solidFill>
                  <a:srgbClr val="FF0066"/>
                </a:solidFill>
              </a:rPr>
              <a:t>ضرب شود آن عدد </a:t>
            </a:r>
            <a:r>
              <a:rPr lang="fa-IR" sz="4800" dirty="0" smtClean="0">
                <a:solidFill>
                  <a:srgbClr val="00B0F0"/>
                </a:solidFill>
              </a:rPr>
              <a:t>زوج </a:t>
            </a:r>
            <a:r>
              <a:rPr lang="fa-IR" sz="4800" dirty="0" smtClean="0">
                <a:solidFill>
                  <a:srgbClr val="FF0066"/>
                </a:solidFill>
              </a:rPr>
              <a:t>را نصف کرده و عدد </a:t>
            </a:r>
            <a:r>
              <a:rPr lang="fa-IR" sz="4800" dirty="0" smtClean="0">
                <a:solidFill>
                  <a:srgbClr val="7030A0"/>
                </a:solidFill>
              </a:rPr>
              <a:t>صفر</a:t>
            </a:r>
            <a:r>
              <a:rPr lang="fa-IR" sz="4800" dirty="0" smtClean="0">
                <a:solidFill>
                  <a:srgbClr val="FF0066"/>
                </a:solidFill>
              </a:rPr>
              <a:t>جلوی </a:t>
            </a:r>
          </a:p>
          <a:p>
            <a:r>
              <a:rPr lang="fa-IR" sz="4800" dirty="0" smtClean="0">
                <a:solidFill>
                  <a:srgbClr val="FF0066"/>
                </a:solidFill>
              </a:rPr>
              <a:t>او می گذاریم.</a:t>
            </a:r>
            <a:endParaRPr lang="fa-IR" sz="4800" dirty="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01180" y="3821914"/>
            <a:ext cx="194421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=5×44</a:t>
            </a:r>
            <a:endParaRPr lang="fa-IR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5518466" y="3790179"/>
            <a:ext cx="891026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22</a:t>
            </a:r>
            <a:endParaRPr lang="fa-IR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3601180" y="4498585"/>
            <a:ext cx="1917286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=5×88</a:t>
            </a:r>
            <a:endParaRPr lang="fa-IR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5518466" y="4521725"/>
            <a:ext cx="1152128" cy="70788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440</a:t>
            </a:r>
            <a:endParaRPr lang="fa-IR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3601180" y="5206471"/>
            <a:ext cx="1917286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=5×146</a:t>
            </a:r>
            <a:endParaRPr lang="fa-IR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5518466" y="5223235"/>
            <a:ext cx="1152128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730</a:t>
            </a:r>
            <a:endParaRPr lang="fa-IR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6401968" y="3790178"/>
            <a:ext cx="32955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0</a:t>
            </a:r>
            <a:endParaRPr lang="fa-IR" sz="4000" dirty="0"/>
          </a:p>
        </p:txBody>
      </p:sp>
    </p:spTree>
    <p:extLst>
      <p:ext uri="{BB962C8B-B14F-4D97-AF65-F5344CB8AC3E}">
        <p14:creationId xmlns:p14="http://schemas.microsoft.com/office/powerpoint/2010/main" xmlns="" val="1026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3868" cy="702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370" y="507846"/>
            <a:ext cx="1655676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=5×3</a:t>
            </a:r>
            <a:endParaRPr lang="fa-IR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3832" y="1215732"/>
            <a:ext cx="1652119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=5×7</a:t>
            </a:r>
            <a:endParaRPr lang="fa-IR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657289" y="531563"/>
            <a:ext cx="936104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15     </a:t>
            </a:r>
            <a:endParaRPr lang="fa-IR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638198" y="1219895"/>
            <a:ext cx="955195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35</a:t>
            </a:r>
            <a:endParaRPr lang="fa-IR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3831" y="1927781"/>
            <a:ext cx="1594367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=5×15</a:t>
            </a:r>
            <a:endParaRPr lang="fa-IR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638198" y="1935848"/>
            <a:ext cx="955196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4000" dirty="0" smtClean="0"/>
              <a:t>75 </a:t>
            </a:r>
            <a:endParaRPr lang="fa-IR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237974" y="184289"/>
            <a:ext cx="5904656" cy="34163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5400" dirty="0" smtClean="0">
                <a:solidFill>
                  <a:srgbClr val="FF0066"/>
                </a:solidFill>
              </a:rPr>
              <a:t>هرعدد </a:t>
            </a:r>
            <a:r>
              <a:rPr lang="fa-IR" sz="5400" dirty="0" smtClean="0">
                <a:solidFill>
                  <a:srgbClr val="0000FF"/>
                </a:solidFill>
              </a:rPr>
              <a:t>فردی </a:t>
            </a:r>
            <a:r>
              <a:rPr lang="fa-IR" sz="5400" dirty="0" smtClean="0">
                <a:solidFill>
                  <a:srgbClr val="FF0066"/>
                </a:solidFill>
              </a:rPr>
              <a:t>که در عدد </a:t>
            </a:r>
            <a:r>
              <a:rPr lang="fa-IR" sz="5400" u="sng" dirty="0" smtClean="0">
                <a:solidFill>
                  <a:srgbClr val="0000FF"/>
                </a:solidFill>
              </a:rPr>
              <a:t>5</a:t>
            </a:r>
            <a:r>
              <a:rPr lang="fa-IR" sz="5400" dirty="0" smtClean="0">
                <a:solidFill>
                  <a:srgbClr val="00FF00"/>
                </a:solidFill>
              </a:rPr>
              <a:t> </a:t>
            </a:r>
            <a:r>
              <a:rPr lang="fa-IR" sz="5400" dirty="0" smtClean="0">
                <a:solidFill>
                  <a:srgbClr val="FF0066"/>
                </a:solidFill>
              </a:rPr>
              <a:t>ضرب شود آن عدد </a:t>
            </a:r>
            <a:r>
              <a:rPr lang="fa-IR" sz="5400" dirty="0" smtClean="0">
                <a:solidFill>
                  <a:srgbClr val="00B0F0"/>
                </a:solidFill>
              </a:rPr>
              <a:t>فرد </a:t>
            </a:r>
            <a:r>
              <a:rPr lang="fa-IR" sz="5400" dirty="0" smtClean="0">
                <a:solidFill>
                  <a:srgbClr val="FF0066"/>
                </a:solidFill>
              </a:rPr>
              <a:t>را نصف کرده و ممیزآن را برمی داریم.</a:t>
            </a:r>
            <a:endParaRPr lang="fa-IR" sz="5400" dirty="0">
              <a:solidFill>
                <a:srgbClr val="FF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1180" y="3821914"/>
            <a:ext cx="194421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4000" dirty="0" smtClean="0"/>
              <a:t>=5×33</a:t>
            </a:r>
            <a:endParaRPr lang="fa-IR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5518466" y="3790179"/>
            <a:ext cx="106975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4000" dirty="0" smtClean="0"/>
              <a:t>165</a:t>
            </a:r>
            <a:endParaRPr lang="fa-IR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3604826" y="4529800"/>
            <a:ext cx="194421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4000" dirty="0" smtClean="0"/>
              <a:t>=5×77</a:t>
            </a:r>
            <a:endParaRPr lang="fa-IR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5549042" y="4529800"/>
            <a:ext cx="106975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4000" dirty="0" smtClean="0"/>
              <a:t>385</a:t>
            </a:r>
            <a:endParaRPr lang="fa-IR" sz="4000" dirty="0"/>
          </a:p>
        </p:txBody>
      </p:sp>
    </p:spTree>
    <p:extLst>
      <p:ext uri="{BB962C8B-B14F-4D97-AF65-F5344CB8AC3E}">
        <p14:creationId xmlns:p14="http://schemas.microsoft.com/office/powerpoint/2010/main" xmlns="" val="1026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1412776"/>
            <a:ext cx="6768752" cy="221599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fa-IR" sz="13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خدا نگهدار</a:t>
            </a:r>
            <a:endParaRPr lang="fa-IR" sz="13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65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11237" cy="68580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98713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0838" y="-1"/>
            <a:ext cx="9202593" cy="695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713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939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980728"/>
            <a:ext cx="7056784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a-IR" sz="9600" b="1" cap="all" dirty="0" smtClean="0">
                <a:ln w="0"/>
                <a:solidFill>
                  <a:srgbClr val="CC0066"/>
                </a:solidFill>
                <a:effectLst>
                  <a:reflection blurRad="12700" stA="50000" endPos="50000" dist="5000" dir="5400000" sy="-100000" rotWithShape="0"/>
                </a:effectLst>
              </a:rPr>
              <a:t>ویژگیهای</a:t>
            </a:r>
            <a:r>
              <a:rPr lang="fa-IR" sz="9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خاص</a:t>
            </a:r>
            <a:endParaRPr lang="fa-IR" sz="9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10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114871"/>
            <a:ext cx="6336704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نطفه ی </a:t>
            </a:r>
            <a:r>
              <a:rPr lang="fa-IR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بهشتی</a:t>
            </a:r>
            <a:endParaRPr lang="fa-IR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FF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91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173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4865092"/>
            <a:ext cx="7956376" cy="23083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14000" dirty="0" smtClean="0">
                <a:solidFill>
                  <a:schemeClr val="accent6">
                    <a:lumMod val="75000"/>
                  </a:schemeClr>
                </a:solidFill>
              </a:rPr>
              <a:t>غم خوار</a:t>
            </a:r>
            <a:r>
              <a:rPr lang="fa-IR" sz="14000" dirty="0" smtClean="0">
                <a:solidFill>
                  <a:srgbClr val="FFFF00"/>
                </a:solidFill>
              </a:rPr>
              <a:t>مادر</a:t>
            </a:r>
            <a:endParaRPr lang="fa-IR" sz="1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63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214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7336" y="30535"/>
            <a:ext cx="5976664" cy="24006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15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Elham" pitchFamily="2" charset="-78"/>
              </a:rPr>
              <a:t> </a:t>
            </a:r>
            <a:r>
              <a:rPr lang="fa-IR" sz="15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reflection blurRad="12700" stA="28000" endPos="45000" dist="1000" dir="5400000" sy="-100000" algn="bl" rotWithShape="0"/>
                </a:effectLst>
                <a:cs typeface="B Elham" pitchFamily="2" charset="-78"/>
              </a:rPr>
              <a:t> ام </a:t>
            </a:r>
            <a:r>
              <a:rPr lang="fa-IR" sz="15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B Elham" pitchFamily="2" charset="-78"/>
              </a:rPr>
              <a:t>ابیها</a:t>
            </a:r>
            <a:endParaRPr lang="fa-IR" sz="15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B Elham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7336" y="2431192"/>
            <a:ext cx="5976664" cy="193899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1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فداها</a:t>
            </a:r>
            <a:r>
              <a:rPr lang="fa-IR" sz="12000" dirty="0" smtClean="0"/>
              <a:t> </a:t>
            </a:r>
            <a:r>
              <a:rPr lang="fa-IR" sz="1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ابوها</a:t>
            </a:r>
            <a:endParaRPr lang="fa-IR" sz="120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83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252" y="37073"/>
            <a:ext cx="6732748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6000" dirty="0" smtClean="0">
                <a:solidFill>
                  <a:srgbClr val="00FF00"/>
                </a:solidFill>
              </a:rPr>
              <a:t>پدربردستانش بوسه می زد</a:t>
            </a:r>
            <a:endParaRPr lang="fa-IR" sz="6000" dirty="0">
              <a:solidFill>
                <a:srgbClr val="00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252" y="1052736"/>
            <a:ext cx="6732748" cy="10156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مادر</a:t>
            </a:r>
            <a:r>
              <a:rPr lang="fa-IR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11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امام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(علیهم السلام)</a:t>
            </a:r>
            <a:endParaRPr lang="fa-IR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5335" y="2068399"/>
            <a:ext cx="7056784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fa-IR" sz="6000" b="1" cap="all" dirty="0" smtClean="0">
                <a:ln/>
                <a:solidFill>
                  <a:srgbClr val="FFFF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پرستار</a:t>
            </a:r>
            <a:r>
              <a:rPr lang="fa-IR" sz="6000" b="1" cap="all" dirty="0" smtClean="0">
                <a:ln/>
                <a:solidFill>
                  <a:srgbClr val="00CC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پدر</a:t>
            </a:r>
            <a:r>
              <a:rPr lang="fa-IR" sz="6000" b="1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حتی در</a:t>
            </a:r>
            <a:r>
              <a:rPr lang="fa-IR" sz="6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جنگ</a:t>
            </a:r>
            <a:r>
              <a:rPr lang="fa-IR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fa-IR" sz="6000" b="1" cap="all" dirty="0" smtClean="0">
                <a:ln/>
                <a:solidFill>
                  <a:srgbClr val="CC00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احد</a:t>
            </a:r>
            <a:endParaRPr lang="fa-IR" sz="6000" b="1" cap="all" dirty="0">
              <a:ln/>
              <a:solidFill>
                <a:srgbClr val="CC0066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33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42243"/>
            <a:ext cx="7308303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6000" dirty="0" smtClean="0">
                <a:solidFill>
                  <a:srgbClr val="A50021"/>
                </a:solidFill>
              </a:rPr>
              <a:t>همتای مولا</a:t>
            </a:r>
          </a:p>
          <a:p>
            <a:r>
              <a:rPr lang="fa-IR" sz="6000" dirty="0" smtClean="0">
                <a:solidFill>
                  <a:srgbClr val="FF0000"/>
                </a:solidFill>
              </a:rPr>
              <a:t>امیرالمومنین</a:t>
            </a:r>
            <a:r>
              <a:rPr lang="fa-IR" sz="6000" dirty="0" smtClean="0"/>
              <a:t> </a:t>
            </a:r>
            <a:r>
              <a:rPr lang="fa-IR" sz="6000" dirty="0" smtClean="0">
                <a:solidFill>
                  <a:srgbClr val="0070C0"/>
                </a:solidFill>
              </a:rPr>
              <a:t>علی علیه لسلام</a:t>
            </a:r>
            <a:endParaRPr lang="fa-IR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471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76" y="548680"/>
            <a:ext cx="648072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CC0066"/>
                </a:solidFill>
              </a:rPr>
              <a:t>حضرت زهرا(سلام الله علیها)فرمودند:</a:t>
            </a:r>
            <a:endParaRPr lang="fa-IR" sz="4000" dirty="0">
              <a:solidFill>
                <a:srgbClr val="CC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844824"/>
            <a:ext cx="9144000" cy="3416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5400" dirty="0" smtClean="0">
                <a:solidFill>
                  <a:srgbClr val="FF0000"/>
                </a:solidFill>
              </a:rPr>
              <a:t>من ازدنیای شما </a:t>
            </a:r>
            <a:r>
              <a:rPr lang="fa-IR" sz="5400" u="sng" dirty="0" smtClean="0">
                <a:solidFill>
                  <a:srgbClr val="FF0000"/>
                </a:solidFill>
              </a:rPr>
              <a:t>3</a:t>
            </a:r>
            <a:r>
              <a:rPr lang="fa-IR" sz="5400" dirty="0" smtClean="0">
                <a:solidFill>
                  <a:srgbClr val="FF0000"/>
                </a:solidFill>
              </a:rPr>
              <a:t> چیزراانتخاب کرده ام</a:t>
            </a:r>
          </a:p>
          <a:p>
            <a:r>
              <a:rPr lang="fa-IR" sz="5400" dirty="0" smtClean="0">
                <a:solidFill>
                  <a:srgbClr val="A50021"/>
                </a:solidFill>
              </a:rPr>
              <a:t>1: دیدن صورت پدرم.</a:t>
            </a:r>
          </a:p>
          <a:p>
            <a:r>
              <a:rPr lang="fa-IR" sz="5400" dirty="0" smtClean="0">
                <a:solidFill>
                  <a:srgbClr val="00CC00"/>
                </a:solidFill>
              </a:rPr>
              <a:t>2: تلاوت قرآن.</a:t>
            </a:r>
          </a:p>
          <a:p>
            <a:r>
              <a:rPr lang="fa-IR" sz="5400" dirty="0" smtClean="0">
                <a:solidFill>
                  <a:srgbClr val="0070C0"/>
                </a:solidFill>
              </a:rPr>
              <a:t>3: انفاق درراه خدا.</a:t>
            </a:r>
            <a:endParaRPr lang="fa-IR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735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198882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764" y="188640"/>
            <a:ext cx="8820472" cy="163121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Low"/>
            <a:r>
              <a:rPr lang="fa-IR" sz="5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آیات مربوط به </a:t>
            </a:r>
            <a:r>
              <a:rPr lang="fa-IR" sz="5000" b="1" dirty="0" smtClean="0">
                <a:ln w="11430"/>
                <a:solidFill>
                  <a:srgbClr val="00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حضرت</a:t>
            </a:r>
            <a:r>
              <a:rPr lang="fa-IR" sz="5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زهرا</a:t>
            </a:r>
            <a:r>
              <a:rPr lang="fa-IR" sz="5000" b="1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(علیهاسلام)</a:t>
            </a:r>
          </a:p>
          <a:p>
            <a:pPr algn="justLow"/>
            <a:endParaRPr lang="fa-IR" sz="50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0112" y="1819856"/>
            <a:ext cx="3402124" cy="132343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8000" dirty="0" smtClean="0">
                <a:solidFill>
                  <a:srgbClr val="FF0000"/>
                </a:solidFill>
              </a:rPr>
              <a:t>آیه</a:t>
            </a:r>
            <a:r>
              <a:rPr lang="fa-IR" sz="8000" dirty="0" smtClean="0"/>
              <a:t> </a:t>
            </a:r>
            <a:r>
              <a:rPr lang="fa-IR" sz="8000" dirty="0" smtClean="0">
                <a:solidFill>
                  <a:srgbClr val="00FF00"/>
                </a:solidFill>
              </a:rPr>
              <a:t>تطهیر</a:t>
            </a:r>
            <a:endParaRPr lang="fa-IR" sz="8000" dirty="0">
              <a:solidFill>
                <a:srgbClr val="00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3161482"/>
            <a:ext cx="4410236" cy="15696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a-IR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آیه </a:t>
            </a:r>
            <a:r>
              <a:rPr lang="fa-IR" sz="9600" b="1" spc="50" dirty="0" smtClean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مباهله</a:t>
            </a:r>
            <a:endParaRPr lang="fa-IR" sz="9600" b="1" spc="50" dirty="0">
              <a:ln w="11430"/>
              <a:solidFill>
                <a:srgbClr val="CC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728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595" y="0"/>
            <a:ext cx="8864807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لـَن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تـَن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ٰ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الُ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ال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ـْ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بـِرَّ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حَتّی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ٰ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تُنـ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فِقوُا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مِمّ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ٰ</a:t>
            </a:r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اتُحِبُّونَ</a:t>
            </a:r>
            <a:endParaRPr lang="fa-IR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A5002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75359" y="1015663"/>
            <a:ext cx="4229043" cy="193899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a-IR" sz="12000" dirty="0">
                <a:solidFill>
                  <a:srgbClr val="CC0066"/>
                </a:solidFill>
              </a:rPr>
              <a:t>آیه انفاق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3809" y="5661248"/>
            <a:ext cx="7196378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a-IR" sz="6000" b="1" cap="all" dirty="0" smtClean="0">
                <a:ln w="0"/>
                <a:solidFill>
                  <a:srgbClr val="00FF00"/>
                </a:solidFill>
                <a:effectLst>
                  <a:reflection blurRad="12700" stA="50000" endPos="50000" dist="5000" dir="5400000" sy="-100000" rotWithShape="0"/>
                </a:effectLst>
              </a:rPr>
              <a:t>بخشیدن</a:t>
            </a:r>
            <a:r>
              <a:rPr lang="fa-IR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لباس </a:t>
            </a:r>
            <a:r>
              <a:rPr lang="fa-IR" sz="6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شب</a:t>
            </a:r>
            <a:r>
              <a:rPr lang="fa-IR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a-IR" sz="6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عروسی</a:t>
            </a:r>
            <a:endParaRPr lang="fa-IR" sz="6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055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-27384"/>
            <a:ext cx="9220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62132"/>
            <a:ext cx="784860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6000" dirty="0" smtClean="0">
                <a:solidFill>
                  <a:srgbClr val="00FF00"/>
                </a:solidFill>
              </a:rPr>
              <a:t>حضرت زهرا</a:t>
            </a:r>
            <a:r>
              <a:rPr lang="fa-IR" sz="6000" dirty="0" smtClean="0"/>
              <a:t>«</a:t>
            </a:r>
            <a:r>
              <a:rPr lang="fa-IR" sz="6000" dirty="0" smtClean="0">
                <a:solidFill>
                  <a:srgbClr val="FF0000"/>
                </a:solidFill>
              </a:rPr>
              <a:t>سلام الله علیها</a:t>
            </a:r>
            <a:r>
              <a:rPr lang="fa-IR" sz="6000" dirty="0" smtClean="0"/>
              <a:t>»</a:t>
            </a:r>
            <a:endParaRPr lang="fa-IR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-76200" y="4979962"/>
            <a:ext cx="922020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FF00FF"/>
                </a:solidFill>
              </a:rPr>
              <a:t>اسوه ی کامل،متصدقات،ذاکرات،صالحات،خاشعات و...</a:t>
            </a:r>
            <a:endParaRPr lang="fa-IR" sz="4000" dirty="0">
              <a:solidFill>
                <a:srgbClr val="FF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29" y="4118129"/>
            <a:ext cx="426720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/>
              <a:t>سوره انسان آیات 7،8،9 </a:t>
            </a:r>
            <a:endParaRPr lang="fa-IR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19929" y="1295400"/>
            <a:ext cx="8895471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FF0000"/>
                </a:solidFill>
              </a:rPr>
              <a:t>تنهابسیجی،جانباز،مادرشهید،شهیده راه ولایت وامامت</a:t>
            </a:r>
            <a:endParaRPr lang="fa-IR" sz="4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5769" y="2179137"/>
            <a:ext cx="7239000" cy="193899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6000" dirty="0" smtClean="0">
                <a:solidFill>
                  <a:srgbClr val="FFFF99"/>
                </a:solidFill>
              </a:rPr>
              <a:t>...ویُط</a:t>
            </a:r>
            <a:r>
              <a:rPr lang="fa-IR" sz="6000" dirty="0" smtClean="0">
                <a:solidFill>
                  <a:srgbClr val="FFFF99"/>
                </a:solidFill>
                <a:latin typeface="Arial"/>
                <a:cs typeface="Arial"/>
              </a:rPr>
              <a:t>ـْ</a:t>
            </a:r>
            <a:r>
              <a:rPr lang="fa-IR" sz="6000" dirty="0" smtClean="0">
                <a:solidFill>
                  <a:srgbClr val="FFFF99"/>
                </a:solidFill>
              </a:rPr>
              <a:t>عِمُونَ الطـَّع</a:t>
            </a:r>
            <a:r>
              <a:rPr lang="fa-IR" sz="6000" dirty="0" smtClean="0">
                <a:solidFill>
                  <a:srgbClr val="FFFF99"/>
                </a:solidFill>
                <a:latin typeface="Arial"/>
                <a:cs typeface="Arial"/>
              </a:rPr>
              <a:t>ٰ</a:t>
            </a:r>
            <a:r>
              <a:rPr lang="fa-IR" sz="6000" dirty="0" smtClean="0">
                <a:solidFill>
                  <a:srgbClr val="FFFF99"/>
                </a:solidFill>
              </a:rPr>
              <a:t>امَ عَلی</a:t>
            </a:r>
            <a:r>
              <a:rPr lang="fa-IR" sz="6000" dirty="0" smtClean="0">
                <a:solidFill>
                  <a:srgbClr val="FFFF99"/>
                </a:solidFill>
                <a:latin typeface="Arial"/>
                <a:cs typeface="Arial"/>
              </a:rPr>
              <a:t>ٰ</a:t>
            </a:r>
            <a:r>
              <a:rPr lang="fa-IR" sz="6000" dirty="0" smtClean="0">
                <a:solidFill>
                  <a:srgbClr val="FFFF99"/>
                </a:solidFill>
              </a:rPr>
              <a:t> حُبِّهِ</a:t>
            </a:r>
            <a:r>
              <a:rPr lang="fa-IR" sz="6000" dirty="0" smtClean="0">
                <a:solidFill>
                  <a:srgbClr val="FF00FF"/>
                </a:solidFill>
              </a:rPr>
              <a:t> </a:t>
            </a:r>
            <a:r>
              <a:rPr lang="fa-IR" sz="6000" dirty="0" smtClean="0">
                <a:solidFill>
                  <a:srgbClr val="FF0000"/>
                </a:solidFill>
              </a:rPr>
              <a:t>م</a:t>
            </a:r>
            <a:r>
              <a:rPr lang="fa-IR" sz="6000" u="sng" dirty="0" smtClean="0">
                <a:solidFill>
                  <a:srgbClr val="FF0000"/>
                </a:solidFill>
              </a:rPr>
              <a:t>ِس</a:t>
            </a:r>
            <a:r>
              <a:rPr lang="fa-IR" sz="6000" u="sng" dirty="0" smtClean="0">
                <a:solidFill>
                  <a:srgbClr val="FF0000"/>
                </a:solidFill>
                <a:latin typeface="Arial"/>
                <a:cs typeface="Arial"/>
              </a:rPr>
              <a:t>ْ</a:t>
            </a:r>
            <a:r>
              <a:rPr lang="fa-IR" sz="6000" u="sng" dirty="0" smtClean="0">
                <a:solidFill>
                  <a:srgbClr val="FF0000"/>
                </a:solidFill>
              </a:rPr>
              <a:t>کینًا</a:t>
            </a:r>
            <a:r>
              <a:rPr lang="fa-IR" sz="6000" dirty="0" smtClean="0">
                <a:solidFill>
                  <a:srgbClr val="FFC000"/>
                </a:solidFill>
              </a:rPr>
              <a:t>وَ</a:t>
            </a:r>
            <a:r>
              <a:rPr lang="fa-IR" sz="6000" u="sng" dirty="0" smtClean="0">
                <a:solidFill>
                  <a:srgbClr val="FFFF00"/>
                </a:solidFill>
              </a:rPr>
              <a:t>یَتیمًا</a:t>
            </a:r>
            <a:r>
              <a:rPr lang="fa-IR" sz="6000" dirty="0" smtClean="0">
                <a:solidFill>
                  <a:srgbClr val="FFC000"/>
                </a:solidFill>
              </a:rPr>
              <a:t> و</a:t>
            </a:r>
            <a:r>
              <a:rPr lang="fa-IR" sz="6000" dirty="0" smtClean="0">
                <a:solidFill>
                  <a:srgbClr val="FF00FF"/>
                </a:solidFill>
              </a:rPr>
              <a:t>َ</a:t>
            </a:r>
            <a:r>
              <a:rPr lang="fa-IR" sz="6000" dirty="0" smtClean="0">
                <a:solidFill>
                  <a:schemeClr val="accent6">
                    <a:lumMod val="75000"/>
                  </a:schemeClr>
                </a:solidFill>
              </a:rPr>
              <a:t>ا</a:t>
            </a:r>
            <a:r>
              <a:rPr lang="fa-IR" sz="6000" u="sng" dirty="0">
                <a:solidFill>
                  <a:schemeClr val="accent6">
                    <a:lumMod val="75000"/>
                  </a:schemeClr>
                </a:solidFill>
              </a:rPr>
              <a:t>َ</a:t>
            </a:r>
            <a:r>
              <a:rPr lang="fa-IR" sz="6000" u="sng" dirty="0" smtClean="0">
                <a:solidFill>
                  <a:schemeClr val="accent6">
                    <a:lumMod val="75000"/>
                  </a:schemeClr>
                </a:solidFill>
              </a:rPr>
              <a:t>سیرًا</a:t>
            </a:r>
            <a:r>
              <a:rPr lang="fa-IR" sz="6000" dirty="0" smtClean="0">
                <a:solidFill>
                  <a:srgbClr val="FF00FF"/>
                </a:solidFill>
              </a:rPr>
              <a:t>...</a:t>
            </a:r>
            <a:endParaRPr lang="fa-IR" sz="6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152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449" y="7716"/>
            <a:ext cx="9144000" cy="78137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4437112"/>
            <a:ext cx="8136904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8000" dirty="0" smtClean="0">
                <a:solidFill>
                  <a:srgbClr val="92D050"/>
                </a:solidFill>
              </a:rPr>
              <a:t>اَللّهُمَّ</a:t>
            </a:r>
            <a:r>
              <a:rPr lang="fa-IR" sz="8000" dirty="0" smtClean="0"/>
              <a:t> </a:t>
            </a:r>
            <a:r>
              <a:rPr lang="fa-IR" sz="8000" dirty="0" smtClean="0">
                <a:solidFill>
                  <a:srgbClr val="FF0000"/>
                </a:solidFill>
              </a:rPr>
              <a:t>عَجِّل</a:t>
            </a:r>
            <a:r>
              <a:rPr lang="fa-IR" sz="8000" dirty="0" smtClean="0">
                <a:solidFill>
                  <a:srgbClr val="FF0000"/>
                </a:solidFill>
                <a:latin typeface="Arial"/>
                <a:cs typeface="Arial"/>
              </a:rPr>
              <a:t>ْ</a:t>
            </a:r>
            <a:r>
              <a:rPr lang="fa-IR" sz="8000" dirty="0" smtClean="0"/>
              <a:t> </a:t>
            </a:r>
            <a:r>
              <a:rPr lang="fa-IR" sz="8000" dirty="0" smtClean="0">
                <a:solidFill>
                  <a:srgbClr val="0070C0"/>
                </a:solidFill>
              </a:rPr>
              <a:t>لِوَلِیِّک</a:t>
            </a:r>
            <a:r>
              <a:rPr lang="fa-IR" sz="8000" dirty="0" smtClean="0"/>
              <a:t>َ </a:t>
            </a:r>
            <a:r>
              <a:rPr lang="fa-IR" sz="8000" dirty="0" smtClean="0">
                <a:solidFill>
                  <a:srgbClr val="7030A0"/>
                </a:solidFill>
              </a:rPr>
              <a:t>ال</a:t>
            </a:r>
            <a:r>
              <a:rPr lang="fa-IR" sz="8000" dirty="0" smtClean="0">
                <a:solidFill>
                  <a:srgbClr val="7030A0"/>
                </a:solidFill>
                <a:latin typeface="Arial"/>
                <a:cs typeface="Arial"/>
              </a:rPr>
              <a:t>ْ</a:t>
            </a:r>
            <a:r>
              <a:rPr lang="fa-IR" sz="8000" dirty="0" smtClean="0">
                <a:solidFill>
                  <a:srgbClr val="7030A0"/>
                </a:solidFill>
              </a:rPr>
              <a:t>فَرَج</a:t>
            </a:r>
            <a:endParaRPr lang="fa-IR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686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908720"/>
            <a:ext cx="7848872" cy="313932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6600" dirty="0" smtClean="0">
                <a:solidFill>
                  <a:srgbClr val="FFFF00"/>
                </a:solidFill>
              </a:rPr>
              <a:t>شادی </a:t>
            </a:r>
            <a:r>
              <a:rPr lang="fa-IR" sz="6600" dirty="0" smtClean="0">
                <a:solidFill>
                  <a:srgbClr val="FF0000"/>
                </a:solidFill>
              </a:rPr>
              <a:t>دل </a:t>
            </a:r>
            <a:r>
              <a:rPr lang="fa-IR" sz="6600" dirty="0" smtClean="0">
                <a:solidFill>
                  <a:srgbClr val="00FF00"/>
                </a:solidFill>
              </a:rPr>
              <a:t>حضرت زهرا</a:t>
            </a:r>
            <a:r>
              <a:rPr lang="fa-IR" sz="6600" dirty="0" smtClean="0">
                <a:solidFill>
                  <a:srgbClr val="CC0066"/>
                </a:solidFill>
              </a:rPr>
              <a:t>(سلام الله علیها</a:t>
            </a:r>
            <a:r>
              <a:rPr lang="fa-IR" sz="6600" dirty="0" smtClean="0">
                <a:solidFill>
                  <a:srgbClr val="FF0000"/>
                </a:solidFill>
              </a:rPr>
              <a:t>)بیاییم به </a:t>
            </a:r>
            <a:r>
              <a:rPr lang="fa-IR" sz="6600" dirty="0" smtClean="0">
                <a:solidFill>
                  <a:srgbClr val="00FFFF"/>
                </a:solidFill>
              </a:rPr>
              <a:t>قرآن</a:t>
            </a:r>
            <a:r>
              <a:rPr lang="fa-IR" sz="6600" dirty="0" smtClean="0">
                <a:solidFill>
                  <a:srgbClr val="FF0000"/>
                </a:solidFill>
              </a:rPr>
              <a:t> عمل کنیم</a:t>
            </a:r>
            <a:endParaRPr lang="fa-IR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248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1920" y="2636911"/>
            <a:ext cx="1800200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6000" dirty="0" smtClean="0">
                <a:solidFill>
                  <a:srgbClr val="FFFF00"/>
                </a:solidFill>
              </a:rPr>
              <a:t>محارم</a:t>
            </a:r>
            <a:endParaRPr lang="fa-IR" sz="6000" dirty="0">
              <a:solidFill>
                <a:srgbClr val="FFFF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275856" y="1988839"/>
            <a:ext cx="576064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987824" y="3652574"/>
            <a:ext cx="864096" cy="4244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724128" y="1772816"/>
            <a:ext cx="648072" cy="8526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38189" y="3717031"/>
            <a:ext cx="734011" cy="7920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716016" y="1628800"/>
            <a:ext cx="54181" cy="1008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572000" y="3732258"/>
            <a:ext cx="180020" cy="1064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085946" y="476672"/>
            <a:ext cx="1152128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6000" dirty="0" smtClean="0">
                <a:solidFill>
                  <a:srgbClr val="002060"/>
                </a:solidFill>
              </a:rPr>
              <a:t>پدر</a:t>
            </a:r>
            <a:endParaRPr lang="fa-IR" sz="6000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68144" y="757153"/>
            <a:ext cx="1584176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6000" dirty="0" smtClean="0">
                <a:solidFill>
                  <a:srgbClr val="FF0000"/>
                </a:solidFill>
              </a:rPr>
              <a:t>برادر</a:t>
            </a:r>
            <a:endParaRPr lang="fa-IR" sz="60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95337" y="768305"/>
            <a:ext cx="1656184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6000" dirty="0" smtClean="0">
                <a:solidFill>
                  <a:schemeClr val="bg2"/>
                </a:solidFill>
              </a:rPr>
              <a:t>شوهر</a:t>
            </a:r>
            <a:endParaRPr lang="fa-IR" sz="6000" dirty="0">
              <a:solidFill>
                <a:schemeClr val="bg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38189" y="4509120"/>
            <a:ext cx="2462203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6000" dirty="0" smtClean="0">
                <a:solidFill>
                  <a:schemeClr val="accent6"/>
                </a:solidFill>
              </a:rPr>
              <a:t>پدرشوهر</a:t>
            </a:r>
            <a:endParaRPr lang="fa-IR" sz="6000" dirty="0">
              <a:solidFill>
                <a:schemeClr val="accent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07904" y="4509119"/>
            <a:ext cx="1224136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6000" dirty="0" smtClean="0">
                <a:solidFill>
                  <a:srgbClr val="FFFF00"/>
                </a:solidFill>
              </a:rPr>
              <a:t>پسر</a:t>
            </a:r>
            <a:endParaRPr lang="fa-IR" sz="6000" dirty="0">
              <a:solidFill>
                <a:srgbClr val="FF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512" y="4077072"/>
            <a:ext cx="309634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FF0000"/>
                </a:solidFill>
              </a:rPr>
              <a:t>پسربرادروخواهر</a:t>
            </a:r>
            <a:endParaRPr lang="fa-IR" sz="4000" dirty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724128" y="3144742"/>
            <a:ext cx="114516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 flipV="1">
            <a:off x="2843808" y="3144742"/>
            <a:ext cx="1008112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91489" y="2605383"/>
            <a:ext cx="1223412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fa-IR" sz="6000" dirty="0" smtClean="0">
                <a:solidFill>
                  <a:srgbClr val="A50021"/>
                </a:solidFill>
              </a:rPr>
              <a:t>عمو</a:t>
            </a:r>
            <a:endParaRPr lang="fa-IR" sz="6000" dirty="0">
              <a:solidFill>
                <a:srgbClr val="A5002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1201" y="2584895"/>
            <a:ext cx="1512168" cy="101566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6000" dirty="0" smtClean="0">
                <a:solidFill>
                  <a:srgbClr val="00FFFF"/>
                </a:solidFill>
              </a:rPr>
              <a:t>دایی</a:t>
            </a:r>
            <a:endParaRPr lang="fa-IR" sz="60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46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9" grpId="0" animBg="1"/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5596" y="2420888"/>
            <a:ext cx="7272808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یا فاطمه :اِنَّ اللهَ اص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ـطـَفـ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ٰ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اکِ وَ طـَهَّـرَکِ وَ اصـ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طـَفـ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ٰ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اکِ عَـلی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ٰ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نِـسـ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ٰ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ﺀِ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الـ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عـ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ٰ</a:t>
            </a:r>
            <a:r>
              <a:rPr lang="fa-IR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الـَمـیـنَ ...</a:t>
            </a:r>
            <a:endParaRPr lang="fa-IR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60" y="313620"/>
            <a:ext cx="626469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a-I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پیامبر اسلام(صلی الله علیه وآله وسلم):</a:t>
            </a:r>
            <a:endParaRPr lang="fa-IR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1528" y="4729212"/>
            <a:ext cx="7585390" cy="17543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a-IR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به درستی که حق تعالی تو را برگزید و مطهر و پاکیزه گردانید و اختیار کرد تو را بر زنان عالمیان .</a:t>
            </a:r>
            <a:endParaRPr lang="fa-IR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119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5799" y="1905506"/>
            <a:ext cx="8172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8000" dirty="0" smtClean="0">
                <a:solidFill>
                  <a:srgbClr val="CC0066"/>
                </a:solidFill>
              </a:rPr>
              <a:t>اِنّ</a:t>
            </a:r>
            <a:r>
              <a:rPr lang="fa-IR" sz="8000" dirty="0" smtClean="0">
                <a:solidFill>
                  <a:srgbClr val="CC0066"/>
                </a:solidFill>
                <a:latin typeface="Arial"/>
                <a:cs typeface="Arial"/>
              </a:rPr>
              <a:t>ٰ</a:t>
            </a:r>
            <a:r>
              <a:rPr lang="fa-IR" sz="8000" dirty="0" smtClean="0">
                <a:solidFill>
                  <a:srgbClr val="CC0066"/>
                </a:solidFill>
              </a:rPr>
              <a:t>ا اَعـ</a:t>
            </a:r>
            <a:r>
              <a:rPr lang="fa-IR" sz="8000" dirty="0" smtClean="0">
                <a:solidFill>
                  <a:srgbClr val="CC0066"/>
                </a:solidFill>
                <a:latin typeface="Arial"/>
                <a:cs typeface="Arial"/>
              </a:rPr>
              <a:t>ْ</a:t>
            </a:r>
            <a:r>
              <a:rPr lang="fa-IR" sz="8000" dirty="0" smtClean="0">
                <a:solidFill>
                  <a:srgbClr val="CC0066"/>
                </a:solidFill>
              </a:rPr>
              <a:t>طـَیـ</a:t>
            </a:r>
            <a:r>
              <a:rPr lang="fa-IR" sz="8000" dirty="0" smtClean="0">
                <a:solidFill>
                  <a:srgbClr val="CC0066"/>
                </a:solidFill>
                <a:latin typeface="Arial"/>
                <a:cs typeface="Arial"/>
              </a:rPr>
              <a:t>ْ</a:t>
            </a:r>
            <a:r>
              <a:rPr lang="fa-IR" sz="8000" dirty="0" smtClean="0">
                <a:solidFill>
                  <a:srgbClr val="CC0066"/>
                </a:solidFill>
              </a:rPr>
              <a:t>نـ</a:t>
            </a:r>
            <a:r>
              <a:rPr lang="fa-IR" sz="8000" dirty="0" smtClean="0">
                <a:solidFill>
                  <a:srgbClr val="CC0066"/>
                </a:solidFill>
                <a:latin typeface="Arial"/>
                <a:cs typeface="Arial"/>
              </a:rPr>
              <a:t>ٰ</a:t>
            </a:r>
            <a:r>
              <a:rPr lang="fa-IR" sz="8000" dirty="0" smtClean="0">
                <a:solidFill>
                  <a:srgbClr val="CC0066"/>
                </a:solidFill>
              </a:rPr>
              <a:t>اکَ الـ</a:t>
            </a:r>
            <a:r>
              <a:rPr lang="fa-IR" sz="8000" dirty="0" smtClean="0">
                <a:solidFill>
                  <a:srgbClr val="CC0066"/>
                </a:solidFill>
                <a:latin typeface="Arial"/>
                <a:cs typeface="Arial"/>
              </a:rPr>
              <a:t>ْ</a:t>
            </a:r>
            <a:r>
              <a:rPr lang="fa-IR" sz="8000" dirty="0" smtClean="0">
                <a:solidFill>
                  <a:srgbClr val="CC0066"/>
                </a:solidFill>
              </a:rPr>
              <a:t>کـَو</a:t>
            </a:r>
            <a:r>
              <a:rPr lang="fa-IR" sz="8000" dirty="0" smtClean="0">
                <a:solidFill>
                  <a:srgbClr val="CC0066"/>
                </a:solidFill>
                <a:latin typeface="Arial"/>
                <a:cs typeface="Arial"/>
              </a:rPr>
              <a:t>ْ</a:t>
            </a:r>
            <a:r>
              <a:rPr lang="fa-IR" sz="8000" dirty="0" smtClean="0">
                <a:solidFill>
                  <a:srgbClr val="CC0066"/>
                </a:solidFill>
              </a:rPr>
              <a:t>ثـَر</a:t>
            </a:r>
            <a:endParaRPr lang="fa-IR" sz="8000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46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88" y="0"/>
            <a:ext cx="9134912" cy="78483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a-IR" sz="7200" dirty="0" smtClean="0"/>
              <a:t>*************************************************</a:t>
            </a:r>
            <a:r>
              <a:rPr lang="fa-IR" sz="7200" dirty="0"/>
              <a:t>*</a:t>
            </a:r>
            <a:br>
              <a:rPr lang="fa-IR" sz="7200" dirty="0"/>
            </a:br>
            <a:r>
              <a:rPr lang="fa-IR" sz="7200" u="sng" dirty="0">
                <a:solidFill>
                  <a:srgbClr val="00FF00"/>
                </a:solidFill>
              </a:rPr>
              <a:t>حجاب</a:t>
            </a:r>
            <a:r>
              <a:rPr lang="fa-IR" sz="7200" dirty="0">
                <a:solidFill>
                  <a:srgbClr val="CC0066"/>
                </a:solidFill>
              </a:rPr>
              <a:t> </a:t>
            </a:r>
            <a:r>
              <a:rPr lang="fa-IR" sz="7200" dirty="0">
                <a:solidFill>
                  <a:srgbClr val="FF0000"/>
                </a:solidFill>
              </a:rPr>
              <a:t>فریضه ای </a:t>
            </a:r>
            <a:r>
              <a:rPr lang="fa-IR" sz="7200" dirty="0">
                <a:solidFill>
                  <a:srgbClr val="CC0066"/>
                </a:solidFill>
              </a:rPr>
              <a:t>است که </a:t>
            </a:r>
            <a:r>
              <a:rPr lang="fa-IR" sz="7200" dirty="0">
                <a:solidFill>
                  <a:srgbClr val="A50021"/>
                </a:solidFill>
              </a:rPr>
              <a:t>ترک</a:t>
            </a:r>
            <a:r>
              <a:rPr lang="fa-IR" sz="7200" dirty="0">
                <a:solidFill>
                  <a:srgbClr val="CC0066"/>
                </a:solidFill>
              </a:rPr>
              <a:t> آن</a:t>
            </a:r>
            <a:r>
              <a:rPr lang="fa-IR" sz="7200" dirty="0">
                <a:solidFill>
                  <a:srgbClr val="002060"/>
                </a:solidFill>
              </a:rPr>
              <a:t> فرصت </a:t>
            </a:r>
            <a:r>
              <a:rPr lang="fa-IR" sz="7200" u="sng" dirty="0">
                <a:solidFill>
                  <a:srgbClr val="00B0F0"/>
                </a:solidFill>
              </a:rPr>
              <a:t>قضا</a:t>
            </a:r>
            <a:r>
              <a:rPr lang="fa-IR" sz="7200" dirty="0">
                <a:solidFill>
                  <a:srgbClr val="CC0066"/>
                </a:solidFill>
              </a:rPr>
              <a:t> ندارد.</a:t>
            </a:r>
            <a:r>
              <a:rPr lang="fa-IR" sz="7200" dirty="0"/>
              <a:t/>
            </a:r>
            <a:br>
              <a:rPr lang="fa-IR" sz="7200" dirty="0"/>
            </a:br>
            <a:r>
              <a:rPr lang="fa-IR" sz="7200" dirty="0" smtClean="0"/>
              <a:t>*************************************************</a:t>
            </a:r>
            <a:r>
              <a:rPr lang="fa-IR" sz="7200" dirty="0"/>
              <a:t>*</a:t>
            </a:r>
            <a:br>
              <a:rPr lang="fa-IR" sz="7200" dirty="0"/>
            </a:br>
            <a:endParaRPr lang="fa-IR" sz="7200" dirty="0"/>
          </a:p>
        </p:txBody>
      </p:sp>
    </p:spTree>
    <p:extLst>
      <p:ext uri="{BB962C8B-B14F-4D97-AF65-F5344CB8AC3E}">
        <p14:creationId xmlns:p14="http://schemas.microsoft.com/office/powerpoint/2010/main" xmlns="" val="8337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17693"/>
            <a:ext cx="9144000" cy="67403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a-IR" sz="54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دو</a:t>
            </a:r>
            <a:r>
              <a:rPr lang="fa-IR" sz="5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a-IR" sz="5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خورشید</a:t>
            </a:r>
            <a:r>
              <a:rPr lang="fa-IR" sz="5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a-IR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سر زد ز یک </a:t>
            </a:r>
            <a:r>
              <a:rPr lang="fa-IR" sz="54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آسمان</a:t>
            </a:r>
            <a:r>
              <a:rPr lang="fa-IR" sz="5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         </a:t>
            </a:r>
            <a:r>
              <a:rPr lang="fa-IR" sz="5400" b="1" cap="all" dirty="0" smtClean="0">
                <a:ln w="0"/>
                <a:solidFill>
                  <a:srgbClr val="CC0066"/>
                </a:solidFill>
                <a:effectLst>
                  <a:reflection blurRad="12700" stA="50000" endPos="50000" dist="5000" dir="5400000" sy="-100000" rotWithShape="0"/>
                </a:effectLst>
              </a:rPr>
              <a:t>به یک</a:t>
            </a:r>
            <a:r>
              <a:rPr lang="fa-IR" sz="5400" b="1" cap="all" dirty="0" smtClean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شب </a:t>
            </a:r>
            <a:r>
              <a:rPr lang="fa-IR" sz="54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ولی با مرور زمان </a:t>
            </a:r>
          </a:p>
          <a:p>
            <a:r>
              <a:rPr lang="fa-IR" sz="54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یکی در</a:t>
            </a:r>
            <a:r>
              <a:rPr lang="fa-IR" sz="5400" b="1" u="sng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a-IR" sz="5400" b="1" u="sng" cap="all" dirty="0" smtClean="0">
                <a:ln w="0"/>
                <a:solidFill>
                  <a:srgbClr val="00CC00"/>
                </a:solidFill>
                <a:effectLst>
                  <a:reflection blurRad="12700" stA="50000" endPos="50000" dist="5000" dir="5400000" sy="-100000" rotWithShape="0"/>
                </a:effectLst>
              </a:rPr>
              <a:t>حجاز</a:t>
            </a:r>
            <a:r>
              <a:rPr lang="fa-IR" sz="5400" b="1" u="sng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a-IR" sz="54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و یکی در</a:t>
            </a:r>
            <a:r>
              <a:rPr lang="fa-IR" sz="5400" b="1" u="sng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</a:rPr>
              <a:t>خـمـیـن                               </a:t>
            </a:r>
            <a:r>
              <a:rPr lang="fa-IR" sz="5400" b="1" cap="all" dirty="0" smtClean="0">
                <a:ln w="0"/>
                <a:solidFill>
                  <a:srgbClr val="CC0066"/>
                </a:solidFill>
                <a:effectLst>
                  <a:reflection blurRad="12700" stA="50000" endPos="50000" dist="5000" dir="5400000" sy="-100000" rotWithShape="0"/>
                </a:effectLst>
              </a:rPr>
              <a:t>یکی </a:t>
            </a:r>
            <a:r>
              <a:rPr lang="fa-IR" sz="5400" b="1" cap="all" dirty="0" smtClean="0">
                <a:ln w="0"/>
                <a:solidFill>
                  <a:srgbClr val="00FF00"/>
                </a:solidFill>
                <a:effectLst>
                  <a:reflection blurRad="12700" stA="50000" endPos="50000" dist="5000" dir="5400000" sy="-100000" rotWithShape="0"/>
                </a:effectLst>
              </a:rPr>
              <a:t>مادر</a:t>
            </a:r>
            <a:r>
              <a:rPr lang="fa-IR" sz="5400" b="1" cap="all" dirty="0" smtClean="0">
                <a:ln w="0"/>
                <a:solidFill>
                  <a:srgbClr val="CC0066"/>
                </a:solidFill>
                <a:effectLst>
                  <a:reflection blurRad="12700" stA="50000" endPos="50000" dist="5000" dir="5400000" sy="-100000" rotWithShape="0"/>
                </a:effectLst>
              </a:rPr>
              <a:t> و دیگری نور </a:t>
            </a:r>
            <a:r>
              <a:rPr lang="fa-IR" sz="54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عـیـن</a:t>
            </a:r>
          </a:p>
          <a:p>
            <a:r>
              <a:rPr lang="fa-IR" sz="5400" b="1" cap="all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پـسـر</a:t>
            </a:r>
            <a:r>
              <a:rPr lang="fa-IR" sz="54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</a:rPr>
              <a:t> را بـود نـام </a:t>
            </a:r>
            <a:r>
              <a:rPr lang="fa-IR" sz="5400" b="1" u="sng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ر و ح ا لله                                        </a:t>
            </a:r>
            <a:r>
              <a:rPr lang="fa-IR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ولی</a:t>
            </a:r>
            <a:r>
              <a:rPr lang="fa-IR" sz="5400" b="1" cap="all" dirty="0" smtClean="0">
                <a:ln w="0"/>
                <a:solidFill>
                  <a:srgbClr val="00FF00"/>
                </a:solidFill>
                <a:effectLst>
                  <a:reflection blurRad="12700" stA="50000" endPos="50000" dist="5000" dir="5400000" sy="-100000" rotWithShape="0"/>
                </a:effectLst>
              </a:rPr>
              <a:t> مادرش </a:t>
            </a:r>
            <a:r>
              <a:rPr lang="fa-IR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هست </a:t>
            </a:r>
            <a:r>
              <a:rPr lang="fa-IR" sz="5400" b="1" u="sng" cap="all" dirty="0" smtClean="0">
                <a:ln w="0"/>
                <a:solidFill>
                  <a:srgbClr val="CC0066"/>
                </a:solidFill>
                <a:effectLst>
                  <a:reflection blurRad="12700" stA="50000" endPos="50000" dist="5000" dir="5400000" sy="-100000" rotWithShape="0"/>
                </a:effectLst>
              </a:rPr>
              <a:t>خیر النسا</a:t>
            </a:r>
            <a:r>
              <a:rPr lang="fa-IR" sz="5400" b="1" u="sng" cap="all" dirty="0" smtClean="0">
                <a:ln w="0"/>
                <a:solidFill>
                  <a:srgbClr val="CC0066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ﺀ(س)</a:t>
            </a:r>
            <a:endParaRPr lang="fa-IR" sz="5400" b="1" u="sng" cap="all" dirty="0" smtClean="0">
              <a:ln w="0"/>
              <a:solidFill>
                <a:srgbClr val="CC0066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a-IR" sz="5400" b="1" cap="all" dirty="0" smtClean="0">
                <a:ln w="0"/>
                <a:solidFill>
                  <a:srgbClr val="CC0066"/>
                </a:solidFill>
                <a:effectLst>
                  <a:reflection blurRad="12700" stA="50000" endPos="50000" dist="5000" dir="5400000" sy="-100000" rotWithShape="0"/>
                </a:effectLst>
              </a:rPr>
              <a:t>دو مولود </a:t>
            </a:r>
            <a:r>
              <a:rPr lang="fa-IR" sz="5400" b="1" u="sng" cap="all" dirty="0" smtClean="0">
                <a:ln w="0"/>
                <a:solidFill>
                  <a:srgbClr val="FFFFCC"/>
                </a:solidFill>
                <a:effectLst>
                  <a:reflection blurRad="12700" stA="50000" endPos="50000" dist="5000" dir="5400000" sy="-100000" rotWithShape="0"/>
                </a:effectLst>
              </a:rPr>
              <a:t>یاس</a:t>
            </a:r>
            <a:r>
              <a:rPr lang="fa-IR" sz="5400" b="1" cap="all" dirty="0" smtClean="0">
                <a:ln w="0"/>
                <a:solidFill>
                  <a:srgbClr val="CC0066"/>
                </a:solidFill>
                <a:effectLst>
                  <a:reflection blurRad="12700" stA="50000" endPos="50000" dist="5000" dir="5400000" sy="-100000" rotWithShape="0"/>
                </a:effectLst>
              </a:rPr>
              <a:t> و </a:t>
            </a:r>
            <a:r>
              <a:rPr lang="fa-IR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گل</a:t>
            </a:r>
            <a:r>
              <a:rPr lang="fa-IR" sz="5400" b="1" cap="all" dirty="0" smtClean="0">
                <a:ln w="0"/>
                <a:solidFill>
                  <a:srgbClr val="CC0066"/>
                </a:solidFill>
                <a:effectLst>
                  <a:reflection blurRad="12700" stA="50000" endPos="50000" dist="5000" dir="5400000" sy="-100000" rotWithShape="0"/>
                </a:effectLst>
              </a:rPr>
              <a:t> و</a:t>
            </a:r>
            <a:r>
              <a:rPr lang="fa-IR" sz="5400" b="1" cap="all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a-IR" sz="5400" b="1" u="sng" cap="all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ارغوان</a:t>
            </a:r>
            <a:r>
              <a:rPr lang="fa-IR" sz="5400" b="1" cap="all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                               </a:t>
            </a:r>
            <a:r>
              <a:rPr lang="fa-IR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مبارک </a:t>
            </a:r>
            <a:r>
              <a:rPr lang="fa-IR" sz="5400" b="1" cap="all" dirty="0" smtClean="0">
                <a:ln w="0"/>
                <a:solidFill>
                  <a:srgbClr val="A50021"/>
                </a:solidFill>
                <a:effectLst>
                  <a:reflection blurRad="12700" stA="50000" endPos="50000" dist="5000" dir="5400000" sy="-100000" rotWithShape="0"/>
                </a:effectLst>
              </a:rPr>
              <a:t>به</a:t>
            </a:r>
            <a:r>
              <a:rPr lang="fa-IR" sz="5400" b="1" cap="all" dirty="0" smtClean="0">
                <a:ln w="0"/>
                <a:solidFill>
                  <a:srgbClr val="00CC00"/>
                </a:solidFill>
                <a:effectLst>
                  <a:reflection blurRad="12700" stA="50000" endPos="50000" dist="5000" dir="5400000" sy="-100000" rotWithShape="0"/>
                </a:effectLst>
              </a:rPr>
              <a:t> مهدی </a:t>
            </a:r>
            <a:r>
              <a:rPr lang="fa-IR" sz="5400" b="1" cap="all" dirty="0" smtClean="0">
                <a:ln w="0"/>
                <a:solidFill>
                  <a:srgbClr val="00FFFF"/>
                </a:solidFill>
                <a:effectLst>
                  <a:reflection blurRad="12700" stA="50000" endPos="50000" dist="5000" dir="5400000" sy="-100000" rotWithShape="0"/>
                </a:effectLst>
              </a:rPr>
              <a:t>صاحب الزمان</a:t>
            </a:r>
            <a:r>
              <a:rPr lang="fa-IR" sz="5400" b="1" cap="all" dirty="0" smtClean="0">
                <a:ln w="0"/>
                <a:solidFill>
                  <a:srgbClr val="A50021"/>
                </a:solidFill>
                <a:effectLst>
                  <a:reflection blurRad="12700" stA="50000" endPos="50000" dist="5000" dir="5400000" sy="-100000" rotWithShape="0"/>
                </a:effectLst>
              </a:rPr>
              <a:t>(عج)</a:t>
            </a:r>
            <a:endParaRPr lang="fa-IR" sz="5400" b="1" cap="all" dirty="0">
              <a:ln w="0"/>
              <a:solidFill>
                <a:srgbClr val="A5002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989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08920" y="0"/>
            <a:ext cx="12852920" cy="7821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37" y="117150"/>
            <a:ext cx="5475003" cy="34778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قـُل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لِـلـ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مُـ</a:t>
            </a:r>
            <a:r>
              <a:rPr lang="kk-KZ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ٶْ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مِنـیـنَ</a:t>
            </a:r>
            <a:r>
              <a:rPr lang="fa-IR" sz="44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fa-IR" sz="44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یَـغُـضُـّوا</a:t>
            </a:r>
            <a:r>
              <a:rPr lang="fa-IR" sz="44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مِـن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اَب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ـصا رِهِم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fa-IR" sz="44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وَیَـحـ</a:t>
            </a:r>
            <a:r>
              <a:rPr lang="fa-IR" sz="44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فـَـظـُوا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فـُروُجَـهـُم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ذلِکَ اَز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کی لـَهـُم 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اِنَّ اللهَ خَـبـیـرٌ بـِما یَص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ْ</a:t>
            </a:r>
            <a:r>
              <a:rPr lang="fa-IR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ـنـَعـُونَ</a:t>
            </a:r>
            <a:endParaRPr lang="fa-IR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132" y="4179282"/>
            <a:ext cx="5472608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3200" dirty="0" smtClean="0"/>
              <a:t>به</a:t>
            </a:r>
            <a:r>
              <a:rPr lang="fa-IR" sz="3200" dirty="0" smtClean="0">
                <a:solidFill>
                  <a:srgbClr val="A50021"/>
                </a:solidFill>
              </a:rPr>
              <a:t> 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مـ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ﺆ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منان</a:t>
            </a:r>
            <a:r>
              <a:rPr lang="fa-IR" sz="3200" dirty="0" smtClean="0">
                <a:solidFill>
                  <a:srgbClr val="A50021"/>
                </a:solidFill>
              </a:rPr>
              <a:t> </a:t>
            </a:r>
            <a:r>
              <a:rPr lang="fa-IR" sz="3200" dirty="0" smtClean="0"/>
              <a:t>بگو</a:t>
            </a:r>
            <a:r>
              <a:rPr lang="fa-IR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چشمهای</a:t>
            </a:r>
            <a:r>
              <a:rPr lang="fa-IR" sz="3200" dirty="0" smtClean="0">
                <a:solidFill>
                  <a:srgbClr val="0070C0"/>
                </a:solidFill>
              </a:rPr>
              <a:t> </a:t>
            </a:r>
            <a:r>
              <a:rPr lang="fa-IR" sz="3200" dirty="0" smtClean="0"/>
              <a:t>خودرا(</a:t>
            </a:r>
            <a:r>
              <a:rPr lang="fa-IR" sz="3200" dirty="0" smtClean="0">
                <a:solidFill>
                  <a:srgbClr val="FF0000"/>
                </a:solidFill>
              </a:rPr>
              <a:t>ازنگاه</a:t>
            </a:r>
            <a:r>
              <a:rPr lang="fa-IR" sz="3200" dirty="0" smtClean="0"/>
              <a:t> </a:t>
            </a:r>
            <a:r>
              <a:rPr lang="fa-IR" sz="3200" dirty="0" smtClean="0">
                <a:solidFill>
                  <a:srgbClr val="FF0000"/>
                </a:solidFill>
              </a:rPr>
              <a:t>به نامحرمان</a:t>
            </a:r>
            <a:r>
              <a:rPr lang="fa-IR" sz="3200" dirty="0" smtClean="0"/>
              <a:t>)فروگیرند و</a:t>
            </a:r>
            <a:r>
              <a:rPr lang="fa-I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عفاف</a:t>
            </a:r>
            <a:r>
              <a:rPr lang="fa-IR" sz="3200" dirty="0" smtClean="0"/>
              <a:t> خودراحفظ کننداین برای آنان</a:t>
            </a:r>
          </a:p>
          <a:p>
            <a:pPr algn="ctr"/>
            <a:r>
              <a:rPr lang="fa-I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</a:rPr>
              <a:t>پاکیزه تر</a:t>
            </a:r>
            <a:r>
              <a:rPr lang="fa-IR" sz="3200" dirty="0" smtClean="0"/>
              <a:t>است.</a:t>
            </a:r>
            <a:r>
              <a:rPr lang="fa-I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FF00"/>
                </a:solidFill>
              </a:rPr>
              <a:t>خداوند</a:t>
            </a:r>
            <a:r>
              <a:rPr lang="fa-IR" sz="3200" dirty="0" smtClean="0"/>
              <a:t> ازآنچه انجام</a:t>
            </a:r>
          </a:p>
          <a:p>
            <a:pPr algn="ctr"/>
            <a:r>
              <a:rPr lang="fa-IR" sz="3200" dirty="0" smtClean="0"/>
              <a:t>می دهندآگاه است. </a:t>
            </a:r>
            <a:endParaRPr lang="fa-IR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07504" y="3594507"/>
            <a:ext cx="201622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srgbClr val="7030A0"/>
                </a:solidFill>
              </a:rPr>
              <a:t>سوره نور30</a:t>
            </a:r>
            <a:endParaRPr lang="fa-IR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18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223490</TotalTime>
  <Words>3538</Words>
  <Application>Microsoft Office PowerPoint</Application>
  <PresentationFormat>On-screen Show (4:3)</PresentationFormat>
  <Paragraphs>343</Paragraphs>
  <Slides>96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parscom</dc:creator>
  <cp:lastModifiedBy>ghaemiyeh</cp:lastModifiedBy>
  <cp:revision>440</cp:revision>
  <dcterms:created xsi:type="dcterms:W3CDTF">2011-11-19T17:58:26Z</dcterms:created>
  <dcterms:modified xsi:type="dcterms:W3CDTF">2016-03-17T18:54:20Z</dcterms:modified>
</cp:coreProperties>
</file>