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sldIdLst>
    <p:sldId id="294" r:id="rId2"/>
    <p:sldId id="256" r:id="rId3"/>
    <p:sldId id="290" r:id="rId4"/>
    <p:sldId id="257" r:id="rId5"/>
    <p:sldId id="291" r:id="rId6"/>
    <p:sldId id="264" r:id="rId7"/>
    <p:sldId id="292" r:id="rId8"/>
    <p:sldId id="293" r:id="rId9"/>
    <p:sldId id="288" r:id="rId10"/>
    <p:sldId id="283" r:id="rId11"/>
    <p:sldId id="289" r:id="rId12"/>
    <p:sldId id="286" r:id="rId13"/>
    <p:sldId id="285" r:id="rId14"/>
    <p:sldId id="271" r:id="rId15"/>
  </p:sldIdLst>
  <p:sldSz cx="9144000" cy="6858000" type="screen4x3"/>
  <p:notesSz cx="6858000" cy="9144000"/>
  <p:defaultTextStyle>
    <a:defPPr>
      <a:defRPr lang="fr-FR"/>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271D"/>
    <a:srgbClr val="000000"/>
    <a:srgbClr val="F0F3EB"/>
    <a:srgbClr val="DBE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94" autoAdjust="0"/>
    <p:restoredTop sz="91911" autoAdjust="0"/>
  </p:normalViewPr>
  <p:slideViewPr>
    <p:cSldViewPr>
      <p:cViewPr varScale="1">
        <p:scale>
          <a:sx n="78" d="100"/>
          <a:sy n="78" d="100"/>
        </p:scale>
        <p:origin x="80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E216288C-68FA-4002-8A9A-6EBB93EF7F13}" type="datetimeFigureOut">
              <a:rPr lang="fr-FR" smtClean="0"/>
              <a:pPr>
                <a:defRPr/>
              </a:pPr>
              <a:t>22/03/2018</a:t>
            </a:fld>
            <a:endParaRPr lang="fr-FR" dirty="0"/>
          </a:p>
        </p:txBody>
      </p:sp>
      <p:sp>
        <p:nvSpPr>
          <p:cNvPr id="5" name="Footer Placeholder 4"/>
          <p:cNvSpPr>
            <a:spLocks noGrp="1"/>
          </p:cNvSpPr>
          <p:nvPr>
            <p:ph type="ftr" sz="quarter" idx="11"/>
          </p:nvPr>
        </p:nvSpPr>
        <p:spPr/>
        <p:txBody>
          <a:bodyPr/>
          <a:lstStyle>
            <a:lvl1pPr>
              <a:defRPr/>
            </a:lvl1pPr>
          </a:lstStyle>
          <a:p>
            <a:pPr>
              <a:defRPr/>
            </a:pPr>
            <a:endParaRPr lang="fr-FR" dirty="0"/>
          </a:p>
        </p:txBody>
      </p:sp>
      <p:sp>
        <p:nvSpPr>
          <p:cNvPr id="6" name="Slide Number Placeholder 5"/>
          <p:cNvSpPr>
            <a:spLocks noGrp="1"/>
          </p:cNvSpPr>
          <p:nvPr>
            <p:ph type="sldNum" sz="quarter" idx="12"/>
          </p:nvPr>
        </p:nvSpPr>
        <p:spPr/>
        <p:txBody>
          <a:bodyPr/>
          <a:lstStyle>
            <a:lvl1pPr>
              <a:defRPr/>
            </a:lvl1pPr>
          </a:lstStyle>
          <a:p>
            <a:fld id="{0732D7BB-8ADD-4009-8A13-71EFBACC0A75}" type="slidenum">
              <a:rPr lang="ar-SA" altLang="fa-IR" smtClean="0"/>
              <a:pPr/>
              <a:t>‹#›</a:t>
            </a:fld>
            <a:endParaRPr lang="fr-FR" altLang="fa-IR"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85683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216288C-68FA-4002-8A9A-6EBB93EF7F13}" type="datetimeFigureOut">
              <a:rPr lang="fr-FR" smtClean="0"/>
              <a:pPr>
                <a:defRPr/>
              </a:pPr>
              <a:t>22/03/2018</a:t>
            </a:fld>
            <a:endParaRPr lang="fr-FR" dirty="0"/>
          </a:p>
        </p:txBody>
      </p:sp>
      <p:sp>
        <p:nvSpPr>
          <p:cNvPr id="5" name="Footer Placeholder 4"/>
          <p:cNvSpPr>
            <a:spLocks noGrp="1"/>
          </p:cNvSpPr>
          <p:nvPr>
            <p:ph type="ftr" sz="quarter" idx="11"/>
          </p:nvPr>
        </p:nvSpPr>
        <p:spPr/>
        <p:txBody>
          <a:bodyPr/>
          <a:lstStyle>
            <a:lvl1pPr>
              <a:defRPr/>
            </a:lvl1pPr>
          </a:lstStyle>
          <a:p>
            <a:pPr>
              <a:defRPr/>
            </a:pPr>
            <a:endParaRPr lang="fr-FR" dirty="0"/>
          </a:p>
        </p:txBody>
      </p:sp>
      <p:sp>
        <p:nvSpPr>
          <p:cNvPr id="6" name="Slide Number Placeholder 5"/>
          <p:cNvSpPr>
            <a:spLocks noGrp="1"/>
          </p:cNvSpPr>
          <p:nvPr>
            <p:ph type="sldNum" sz="quarter" idx="12"/>
          </p:nvPr>
        </p:nvSpPr>
        <p:spPr/>
        <p:txBody>
          <a:bodyPr/>
          <a:lstStyle>
            <a:lvl1pPr>
              <a:defRPr/>
            </a:lvl1pPr>
          </a:lstStyle>
          <a:p>
            <a:fld id="{0732D7BB-8ADD-4009-8A13-71EFBACC0A75}" type="slidenum">
              <a:rPr lang="ar-SA" altLang="fa-IR" smtClean="0"/>
              <a:pPr/>
              <a:t>‹#›</a:t>
            </a:fld>
            <a:endParaRPr lang="fr-FR" altLang="fa-IR" dirty="0"/>
          </a:p>
        </p:txBody>
      </p:sp>
    </p:spTree>
    <p:extLst>
      <p:ext uri="{BB962C8B-B14F-4D97-AF65-F5344CB8AC3E}">
        <p14:creationId xmlns:p14="http://schemas.microsoft.com/office/powerpoint/2010/main" val="81735609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216288C-68FA-4002-8A9A-6EBB93EF7F13}" type="datetimeFigureOut">
              <a:rPr lang="fr-FR" smtClean="0"/>
              <a:pPr>
                <a:defRPr/>
              </a:pPr>
              <a:t>22/03/2018</a:t>
            </a:fld>
            <a:endParaRPr lang="fr-FR" dirty="0"/>
          </a:p>
        </p:txBody>
      </p:sp>
      <p:sp>
        <p:nvSpPr>
          <p:cNvPr id="5" name="Footer Placeholder 4"/>
          <p:cNvSpPr>
            <a:spLocks noGrp="1"/>
          </p:cNvSpPr>
          <p:nvPr>
            <p:ph type="ftr" sz="quarter" idx="11"/>
          </p:nvPr>
        </p:nvSpPr>
        <p:spPr/>
        <p:txBody>
          <a:bodyPr/>
          <a:lstStyle>
            <a:lvl1pPr>
              <a:defRPr/>
            </a:lvl1pPr>
          </a:lstStyle>
          <a:p>
            <a:pPr>
              <a:defRPr/>
            </a:pPr>
            <a:endParaRPr lang="fr-FR" dirty="0"/>
          </a:p>
        </p:txBody>
      </p:sp>
      <p:sp>
        <p:nvSpPr>
          <p:cNvPr id="6" name="Slide Number Placeholder 5"/>
          <p:cNvSpPr>
            <a:spLocks noGrp="1"/>
          </p:cNvSpPr>
          <p:nvPr>
            <p:ph type="sldNum" sz="quarter" idx="12"/>
          </p:nvPr>
        </p:nvSpPr>
        <p:spPr/>
        <p:txBody>
          <a:bodyPr/>
          <a:lstStyle>
            <a:lvl1pPr>
              <a:defRPr/>
            </a:lvl1pPr>
          </a:lstStyle>
          <a:p>
            <a:fld id="{0732D7BB-8ADD-4009-8A13-71EFBACC0A75}" type="slidenum">
              <a:rPr lang="ar-SA" altLang="fa-IR" smtClean="0"/>
              <a:pPr/>
              <a:t>‹#›</a:t>
            </a:fld>
            <a:endParaRPr lang="fr-FR" altLang="fa-IR" dirty="0"/>
          </a:p>
        </p:txBody>
      </p:sp>
    </p:spTree>
    <p:extLst>
      <p:ext uri="{BB962C8B-B14F-4D97-AF65-F5344CB8AC3E}">
        <p14:creationId xmlns:p14="http://schemas.microsoft.com/office/powerpoint/2010/main" val="25418241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216288C-68FA-4002-8A9A-6EBB93EF7F13}" type="datetimeFigureOut">
              <a:rPr lang="fr-FR" smtClean="0"/>
              <a:pPr>
                <a:defRPr/>
              </a:pPr>
              <a:t>22/03/2018</a:t>
            </a:fld>
            <a:endParaRPr lang="fr-FR" dirty="0"/>
          </a:p>
        </p:txBody>
      </p:sp>
      <p:sp>
        <p:nvSpPr>
          <p:cNvPr id="5" name="Footer Placeholder 4"/>
          <p:cNvSpPr>
            <a:spLocks noGrp="1"/>
          </p:cNvSpPr>
          <p:nvPr>
            <p:ph type="ftr" sz="quarter" idx="11"/>
          </p:nvPr>
        </p:nvSpPr>
        <p:spPr/>
        <p:txBody>
          <a:bodyPr/>
          <a:lstStyle>
            <a:lvl1pPr>
              <a:defRPr/>
            </a:lvl1pPr>
          </a:lstStyle>
          <a:p>
            <a:pPr>
              <a:defRPr/>
            </a:pPr>
            <a:endParaRPr lang="fr-FR" dirty="0"/>
          </a:p>
        </p:txBody>
      </p:sp>
      <p:sp>
        <p:nvSpPr>
          <p:cNvPr id="6" name="Slide Number Placeholder 5"/>
          <p:cNvSpPr>
            <a:spLocks noGrp="1"/>
          </p:cNvSpPr>
          <p:nvPr>
            <p:ph type="sldNum" sz="quarter" idx="12"/>
          </p:nvPr>
        </p:nvSpPr>
        <p:spPr/>
        <p:txBody>
          <a:bodyPr/>
          <a:lstStyle>
            <a:lvl1pPr>
              <a:defRPr/>
            </a:lvl1pPr>
          </a:lstStyle>
          <a:p>
            <a:fld id="{0732D7BB-8ADD-4009-8A13-71EFBACC0A75}" type="slidenum">
              <a:rPr lang="ar-SA" altLang="fa-IR" smtClean="0"/>
              <a:pPr/>
              <a:t>‹#›</a:t>
            </a:fld>
            <a:endParaRPr lang="fr-FR" altLang="fa-IR" dirty="0"/>
          </a:p>
        </p:txBody>
      </p:sp>
    </p:spTree>
    <p:extLst>
      <p:ext uri="{BB962C8B-B14F-4D97-AF65-F5344CB8AC3E}">
        <p14:creationId xmlns:p14="http://schemas.microsoft.com/office/powerpoint/2010/main" val="42636281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216288C-68FA-4002-8A9A-6EBB93EF7F13}" type="datetimeFigureOut">
              <a:rPr lang="fr-FR" smtClean="0"/>
              <a:pPr>
                <a:defRPr/>
              </a:pPr>
              <a:t>22/03/2018</a:t>
            </a:fld>
            <a:endParaRPr lang="fr-FR" dirty="0"/>
          </a:p>
        </p:txBody>
      </p:sp>
      <p:sp>
        <p:nvSpPr>
          <p:cNvPr id="5" name="Footer Placeholder 4"/>
          <p:cNvSpPr>
            <a:spLocks noGrp="1"/>
          </p:cNvSpPr>
          <p:nvPr>
            <p:ph type="ftr" sz="quarter" idx="11"/>
          </p:nvPr>
        </p:nvSpPr>
        <p:spPr/>
        <p:txBody>
          <a:bodyPr/>
          <a:lstStyle>
            <a:lvl1pPr>
              <a:defRPr/>
            </a:lvl1pPr>
          </a:lstStyle>
          <a:p>
            <a:pPr>
              <a:defRPr/>
            </a:pPr>
            <a:endParaRPr lang="fr-FR" dirty="0"/>
          </a:p>
        </p:txBody>
      </p:sp>
      <p:sp>
        <p:nvSpPr>
          <p:cNvPr id="6" name="Slide Number Placeholder 5"/>
          <p:cNvSpPr>
            <a:spLocks noGrp="1"/>
          </p:cNvSpPr>
          <p:nvPr>
            <p:ph type="sldNum" sz="quarter" idx="12"/>
          </p:nvPr>
        </p:nvSpPr>
        <p:spPr/>
        <p:txBody>
          <a:bodyPr/>
          <a:lstStyle>
            <a:lvl1pPr>
              <a:defRPr/>
            </a:lvl1pPr>
          </a:lstStyle>
          <a:p>
            <a:fld id="{0732D7BB-8ADD-4009-8A13-71EFBACC0A75}" type="slidenum">
              <a:rPr lang="ar-SA" altLang="fa-IR" smtClean="0"/>
              <a:pPr/>
              <a:t>‹#›</a:t>
            </a:fld>
            <a:endParaRPr lang="fr-FR" altLang="fa-IR"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47377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E216288C-68FA-4002-8A9A-6EBB93EF7F13}" type="datetimeFigureOut">
              <a:rPr lang="fr-FR" smtClean="0"/>
              <a:pPr>
                <a:defRPr/>
              </a:pPr>
              <a:t>22/03/2018</a:t>
            </a:fld>
            <a:endParaRPr lang="fr-FR" dirty="0"/>
          </a:p>
        </p:txBody>
      </p:sp>
      <p:sp>
        <p:nvSpPr>
          <p:cNvPr id="6" name="Footer Placeholder 5"/>
          <p:cNvSpPr>
            <a:spLocks noGrp="1"/>
          </p:cNvSpPr>
          <p:nvPr>
            <p:ph type="ftr" sz="quarter" idx="11"/>
          </p:nvPr>
        </p:nvSpPr>
        <p:spPr/>
        <p:txBody>
          <a:bodyPr/>
          <a:lstStyle>
            <a:lvl1pPr>
              <a:defRPr/>
            </a:lvl1pPr>
          </a:lstStyle>
          <a:p>
            <a:pPr>
              <a:defRPr/>
            </a:pPr>
            <a:endParaRPr lang="fr-FR" dirty="0"/>
          </a:p>
        </p:txBody>
      </p:sp>
      <p:sp>
        <p:nvSpPr>
          <p:cNvPr id="7" name="Slide Number Placeholder 6"/>
          <p:cNvSpPr>
            <a:spLocks noGrp="1"/>
          </p:cNvSpPr>
          <p:nvPr>
            <p:ph type="sldNum" sz="quarter" idx="12"/>
          </p:nvPr>
        </p:nvSpPr>
        <p:spPr/>
        <p:txBody>
          <a:bodyPr/>
          <a:lstStyle>
            <a:lvl1pPr>
              <a:defRPr/>
            </a:lvl1pPr>
          </a:lstStyle>
          <a:p>
            <a:fld id="{0732D7BB-8ADD-4009-8A13-71EFBACC0A75}" type="slidenum">
              <a:rPr lang="ar-SA" altLang="fa-IR" smtClean="0"/>
              <a:pPr/>
              <a:t>‹#›</a:t>
            </a:fld>
            <a:endParaRPr lang="fr-FR" altLang="fa-IR" dirty="0"/>
          </a:p>
        </p:txBody>
      </p:sp>
    </p:spTree>
    <p:extLst>
      <p:ext uri="{BB962C8B-B14F-4D97-AF65-F5344CB8AC3E}">
        <p14:creationId xmlns:p14="http://schemas.microsoft.com/office/powerpoint/2010/main" val="34997316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fld id="{E216288C-68FA-4002-8A9A-6EBB93EF7F13}" type="datetimeFigureOut">
              <a:rPr lang="fr-FR" smtClean="0"/>
              <a:pPr>
                <a:defRPr/>
              </a:pPr>
              <a:t>22/03/2018</a:t>
            </a:fld>
            <a:endParaRPr lang="fr-FR" dirty="0"/>
          </a:p>
        </p:txBody>
      </p:sp>
      <p:sp>
        <p:nvSpPr>
          <p:cNvPr id="8" name="Footer Placeholder 7"/>
          <p:cNvSpPr>
            <a:spLocks noGrp="1"/>
          </p:cNvSpPr>
          <p:nvPr>
            <p:ph type="ftr" sz="quarter" idx="11"/>
          </p:nvPr>
        </p:nvSpPr>
        <p:spPr/>
        <p:txBody>
          <a:bodyPr/>
          <a:lstStyle>
            <a:lvl1pPr>
              <a:defRPr/>
            </a:lvl1pPr>
          </a:lstStyle>
          <a:p>
            <a:pPr>
              <a:defRPr/>
            </a:pPr>
            <a:endParaRPr lang="fr-FR" dirty="0"/>
          </a:p>
        </p:txBody>
      </p:sp>
      <p:sp>
        <p:nvSpPr>
          <p:cNvPr id="9" name="Slide Number Placeholder 8"/>
          <p:cNvSpPr>
            <a:spLocks noGrp="1"/>
          </p:cNvSpPr>
          <p:nvPr>
            <p:ph type="sldNum" sz="quarter" idx="12"/>
          </p:nvPr>
        </p:nvSpPr>
        <p:spPr/>
        <p:txBody>
          <a:bodyPr/>
          <a:lstStyle>
            <a:lvl1pPr>
              <a:defRPr/>
            </a:lvl1pPr>
          </a:lstStyle>
          <a:p>
            <a:fld id="{0732D7BB-8ADD-4009-8A13-71EFBACC0A75}" type="slidenum">
              <a:rPr lang="ar-SA" altLang="fa-IR" smtClean="0"/>
              <a:pPr/>
              <a:t>‹#›</a:t>
            </a:fld>
            <a:endParaRPr lang="fr-FR" altLang="fa-IR" dirty="0"/>
          </a:p>
        </p:txBody>
      </p:sp>
    </p:spTree>
    <p:extLst>
      <p:ext uri="{BB962C8B-B14F-4D97-AF65-F5344CB8AC3E}">
        <p14:creationId xmlns:p14="http://schemas.microsoft.com/office/powerpoint/2010/main" val="40981879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E216288C-68FA-4002-8A9A-6EBB93EF7F13}" type="datetimeFigureOut">
              <a:rPr lang="fr-FR" smtClean="0"/>
              <a:pPr>
                <a:defRPr/>
              </a:pPr>
              <a:t>22/03/2018</a:t>
            </a:fld>
            <a:endParaRPr lang="fr-FR" dirty="0"/>
          </a:p>
        </p:txBody>
      </p:sp>
      <p:sp>
        <p:nvSpPr>
          <p:cNvPr id="4" name="Footer Placeholder 3"/>
          <p:cNvSpPr>
            <a:spLocks noGrp="1"/>
          </p:cNvSpPr>
          <p:nvPr>
            <p:ph type="ftr" sz="quarter" idx="11"/>
          </p:nvPr>
        </p:nvSpPr>
        <p:spPr/>
        <p:txBody>
          <a:bodyPr/>
          <a:lstStyle>
            <a:lvl1pPr>
              <a:defRPr/>
            </a:lvl1pPr>
          </a:lstStyle>
          <a:p>
            <a:pPr>
              <a:defRPr/>
            </a:pPr>
            <a:endParaRPr lang="fr-FR" dirty="0"/>
          </a:p>
        </p:txBody>
      </p:sp>
      <p:sp>
        <p:nvSpPr>
          <p:cNvPr id="5" name="Slide Number Placeholder 4"/>
          <p:cNvSpPr>
            <a:spLocks noGrp="1"/>
          </p:cNvSpPr>
          <p:nvPr>
            <p:ph type="sldNum" sz="quarter" idx="12"/>
          </p:nvPr>
        </p:nvSpPr>
        <p:spPr/>
        <p:txBody>
          <a:bodyPr/>
          <a:lstStyle>
            <a:lvl1pPr>
              <a:defRPr/>
            </a:lvl1pPr>
          </a:lstStyle>
          <a:p>
            <a:fld id="{0732D7BB-8ADD-4009-8A13-71EFBACC0A75}" type="slidenum">
              <a:rPr lang="ar-SA" altLang="fa-IR" smtClean="0"/>
              <a:pPr/>
              <a:t>‹#›</a:t>
            </a:fld>
            <a:endParaRPr lang="fr-FR" altLang="fa-IR" dirty="0"/>
          </a:p>
        </p:txBody>
      </p:sp>
    </p:spTree>
    <p:extLst>
      <p:ext uri="{BB962C8B-B14F-4D97-AF65-F5344CB8AC3E}">
        <p14:creationId xmlns:p14="http://schemas.microsoft.com/office/powerpoint/2010/main" val="16191480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lvl1pPr>
          </a:lstStyle>
          <a:p>
            <a:pPr>
              <a:defRPr/>
            </a:pPr>
            <a:fld id="{E216288C-68FA-4002-8A9A-6EBB93EF7F13}" type="datetimeFigureOut">
              <a:rPr lang="fr-FR" smtClean="0"/>
              <a:pPr>
                <a:defRPr/>
              </a:pPr>
              <a:t>22/03/2018</a:t>
            </a:fld>
            <a:endParaRPr lang="fr-FR" dirty="0"/>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fr-FR" dirty="0"/>
          </a:p>
        </p:txBody>
      </p:sp>
      <p:sp>
        <p:nvSpPr>
          <p:cNvPr id="9" name="Slide Number Placeholder 8"/>
          <p:cNvSpPr>
            <a:spLocks noGrp="1"/>
          </p:cNvSpPr>
          <p:nvPr>
            <p:ph type="sldNum" sz="quarter" idx="12"/>
          </p:nvPr>
        </p:nvSpPr>
        <p:spPr/>
        <p:txBody>
          <a:bodyPr/>
          <a:lstStyle>
            <a:lvl1pPr>
              <a:defRPr/>
            </a:lvl1pPr>
          </a:lstStyle>
          <a:p>
            <a:fld id="{0732D7BB-8ADD-4009-8A13-71EFBACC0A75}" type="slidenum">
              <a:rPr lang="ar-SA" altLang="fa-IR" smtClean="0"/>
              <a:pPr/>
              <a:t>‹#›</a:t>
            </a:fld>
            <a:endParaRPr lang="fr-FR" altLang="fa-IR" dirty="0"/>
          </a:p>
        </p:txBody>
      </p:sp>
    </p:spTree>
    <p:extLst>
      <p:ext uri="{BB962C8B-B14F-4D97-AF65-F5344CB8AC3E}">
        <p14:creationId xmlns:p14="http://schemas.microsoft.com/office/powerpoint/2010/main" val="1070370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303809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E216288C-68FA-4002-8A9A-6EBB93EF7F13}" type="datetimeFigureOut">
              <a:rPr lang="fr-FR" smtClean="0"/>
              <a:pPr>
                <a:defRPr/>
              </a:pPr>
              <a:t>22/03/2018</a:t>
            </a:fld>
            <a:endParaRPr lang="fr-FR"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fr-FR"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732D7BB-8ADD-4009-8A13-71EFBACC0A75}" type="slidenum">
              <a:rPr lang="ar-SA" altLang="fa-IR" smtClean="0"/>
              <a:pPr/>
              <a:t>‹#›</a:t>
            </a:fld>
            <a:endParaRPr lang="fr-FR" altLang="fa-IR" dirty="0"/>
          </a:p>
        </p:txBody>
      </p:sp>
    </p:spTree>
    <p:extLst>
      <p:ext uri="{BB962C8B-B14F-4D97-AF65-F5344CB8AC3E}">
        <p14:creationId xmlns:p14="http://schemas.microsoft.com/office/powerpoint/2010/main" val="427908288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3"/>
            <a:ext cx="7589520"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pPr>
              <a:defRPr/>
            </a:pPr>
            <a:fld id="{E216288C-68FA-4002-8A9A-6EBB93EF7F13}" type="datetimeFigureOut">
              <a:rPr lang="fr-FR" smtClean="0"/>
              <a:pPr>
                <a:defRPr/>
              </a:pPr>
              <a:t>22/03/2018</a:t>
            </a:fld>
            <a:endParaRPr lang="fr-FR" dirty="0"/>
          </a:p>
        </p:txBody>
      </p:sp>
      <p:sp>
        <p:nvSpPr>
          <p:cNvPr id="6" name="Footer Placeholder 5"/>
          <p:cNvSpPr>
            <a:spLocks noGrp="1"/>
          </p:cNvSpPr>
          <p:nvPr>
            <p:ph type="ftr" sz="quarter" idx="11"/>
          </p:nvPr>
        </p:nvSpPr>
        <p:spPr/>
        <p:txBody>
          <a:bodyPr/>
          <a:lstStyle>
            <a:lvl1pPr>
              <a:defRPr>
                <a:solidFill>
                  <a:schemeClr val="tx2"/>
                </a:solidFill>
              </a:defRPr>
            </a:lvl1pPr>
          </a:lstStyle>
          <a:p>
            <a:pPr>
              <a:defRPr/>
            </a:pPr>
            <a:endParaRPr lang="fr-FR"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732D7BB-8ADD-4009-8A13-71EFBACC0A75}" type="slidenum">
              <a:rPr lang="ar-SA" altLang="fa-IR" smtClean="0"/>
              <a:pPr/>
              <a:t>‹#›</a:t>
            </a:fld>
            <a:endParaRPr lang="fr-FR" altLang="fa-IR" dirty="0"/>
          </a:p>
        </p:txBody>
      </p:sp>
    </p:spTree>
    <p:extLst>
      <p:ext uri="{BB962C8B-B14F-4D97-AF65-F5344CB8AC3E}">
        <p14:creationId xmlns:p14="http://schemas.microsoft.com/office/powerpoint/2010/main" val="206825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12" y="6400800"/>
            <a:ext cx="914398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cs typeface="B Zar" panose="00000400000000000000" pitchFamily="2" charset="-78"/>
              </a:defRPr>
            </a:lvl1pPr>
          </a:lstStyle>
          <a:p>
            <a:pPr>
              <a:defRPr/>
            </a:pPr>
            <a:fld id="{E216288C-68FA-4002-8A9A-6EBB93EF7F13}" type="datetimeFigureOut">
              <a:rPr lang="fr-FR" smtClean="0"/>
              <a:pPr>
                <a:defRPr/>
              </a:pPr>
              <a:t>22/03/2018</a:t>
            </a:fld>
            <a:endParaRPr lang="fr-FR"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cs typeface="B Zar" panose="00000400000000000000" pitchFamily="2" charset="-78"/>
              </a:defRPr>
            </a:lvl1pPr>
          </a:lstStyle>
          <a:p>
            <a:pPr>
              <a:defRPr/>
            </a:pPr>
            <a:endParaRPr lang="fr-FR"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cs typeface="B Zar" panose="00000400000000000000" pitchFamily="2" charset="-78"/>
              </a:defRPr>
            </a:lvl1pPr>
          </a:lstStyle>
          <a:p>
            <a:fld id="{0732D7BB-8ADD-4009-8A13-71EFBACC0A75}" type="slidenum">
              <a:rPr lang="ar-SA" altLang="fa-IR" smtClean="0"/>
              <a:pPr/>
              <a:t>‹#›</a:t>
            </a:fld>
            <a:endParaRPr lang="fr-FR" altLang="fa-IR"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8072391"/>
      </p:ext>
    </p:extLst>
  </p:cSld>
  <p:clrMap bg1="dk1" tx1="lt1" bg2="dk2" tx2="lt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ransition spd="med">
    <p:fade/>
  </p:transition>
  <p:timing>
    <p:tnLst>
      <p:par>
        <p:cTn id="1" dur="indefinite" restart="never" nodeType="tmRoot"/>
      </p:par>
    </p:tnLst>
  </p:timing>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www.ziaossalehin.ir/fa/content/17651" TargetMode="Externa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ziaossalehin.ir/fa/content/17648" TargetMode="Externa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www.ziaossalehin.ir/fa/content/17659" TargetMode="Externa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hyperlink" Target="http://www.ziaossalehin.ir/fa/content/17647" TargetMode="External"/><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4" y="-315416"/>
            <a:ext cx="9144000" cy="7438743"/>
          </a:xfrm>
          <a:prstGeom prst="rect">
            <a:avLst/>
          </a:prstGeom>
        </p:spPr>
      </p:pic>
      <p:grpSp>
        <p:nvGrpSpPr>
          <p:cNvPr id="5" name="Group 4"/>
          <p:cNvGrpSpPr>
            <a:grpSpLocks noChangeAspect="1"/>
          </p:cNvGrpSpPr>
          <p:nvPr/>
        </p:nvGrpSpPr>
        <p:grpSpPr>
          <a:xfrm>
            <a:off x="5202235" y="6205689"/>
            <a:ext cx="3941765" cy="616642"/>
            <a:chOff x="6359857" y="5683434"/>
            <a:chExt cx="4504874" cy="704734"/>
          </a:xfrm>
        </p:grpSpPr>
        <p:sp>
          <p:nvSpPr>
            <p:cNvPr id="6" name="Rounded Rectangle 9"/>
            <p:cNvSpPr/>
            <p:nvPr/>
          </p:nvSpPr>
          <p:spPr>
            <a:xfrm>
              <a:off x="6359857" y="5881913"/>
              <a:ext cx="4504874" cy="307777"/>
            </a:xfrm>
            <a:prstGeom prst="rect">
              <a:avLst/>
            </a:prstGeom>
            <a:solidFill>
              <a:schemeClr val="tx1">
                <a:alpha val="50000"/>
              </a:scheme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TextBox 6">
              <a:hlinkClick r:id="rId3"/>
            </p:cNvPr>
            <p:cNvSpPr txBox="1">
              <a:spLocks noChangeAspect="1"/>
            </p:cNvSpPr>
            <p:nvPr/>
          </p:nvSpPr>
          <p:spPr>
            <a:xfrm>
              <a:off x="6359857" y="5845568"/>
              <a:ext cx="3329103" cy="422094"/>
            </a:xfrm>
            <a:prstGeom prst="rect">
              <a:avLst/>
            </a:prstGeom>
            <a:noFill/>
            <a:effectLst/>
          </p:spPr>
          <p:txBody>
            <a:bodyPr wrap="square" rtlCol="0">
              <a:spAutoFit/>
            </a:bodyPr>
            <a:lstStyle/>
            <a:p>
              <a:pPr algn="ctr"/>
              <a:r>
                <a:rPr lang="en-US" dirty="0" smtClean="0">
                  <a:solidFill>
                    <a:schemeClr val="bg1">
                      <a:lumMod val="95000"/>
                      <a:lumOff val="5000"/>
                    </a:schemeClr>
                  </a:solidFill>
                  <a:latin typeface="+mj-lt"/>
                  <a:cs typeface="Far.Ashgar" panose="00000400000000000000" pitchFamily="2" charset="-78"/>
                </a:rPr>
                <a:t>www.ziaossalehin.ir</a:t>
              </a:r>
              <a:endParaRPr lang="en-US" dirty="0">
                <a:solidFill>
                  <a:schemeClr val="bg1">
                    <a:lumMod val="95000"/>
                    <a:lumOff val="5000"/>
                  </a:schemeClr>
                </a:solidFill>
                <a:latin typeface="+mj-lt"/>
                <a:cs typeface="Far.Ashgar" panose="00000400000000000000" pitchFamily="2" charset="-78"/>
              </a:endParaRPr>
            </a:p>
          </p:txBody>
        </p:sp>
        <p:pic>
          <p:nvPicPr>
            <p:cNvPr id="8" name="Picture Placeholder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94012" y="5683434"/>
              <a:ext cx="704734" cy="704734"/>
            </a:xfrm>
            <a:prstGeom prst="ellipse">
              <a:avLst/>
            </a:prstGeom>
            <a:blipFill dpi="0" rotWithShape="1">
              <a:blip r:embed="rId5"/>
              <a:srcRect/>
              <a:stretch>
                <a:fillRect l="-4000" t="-2000" r="-4000" b="-2000"/>
              </a:stretch>
            </a:blipFill>
            <a:ln w="38100">
              <a:solidFill>
                <a:schemeClr val="tx1">
                  <a:alpha val="75000"/>
                </a:schemeClr>
              </a:solidFill>
            </a:ln>
          </p:spPr>
        </p:pic>
      </p:grpSp>
    </p:spTree>
    <p:extLst>
      <p:ext uri="{BB962C8B-B14F-4D97-AF65-F5344CB8AC3E}">
        <p14:creationId xmlns:p14="http://schemas.microsoft.com/office/powerpoint/2010/main" val="132731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endParaRPr lang="en-US" altLang="fa-IR" smtClean="0"/>
          </a:p>
        </p:txBody>
      </p:sp>
      <p:sp>
        <p:nvSpPr>
          <p:cNvPr id="10243" name="Rectangle 3"/>
          <p:cNvSpPr>
            <a:spLocks noGrp="1"/>
          </p:cNvSpPr>
          <p:nvPr>
            <p:ph idx="1"/>
          </p:nvPr>
        </p:nvSpPr>
        <p:spPr/>
        <p:txBody>
          <a:bodyPr/>
          <a:lstStyle/>
          <a:p>
            <a:endParaRPr lang="en-US" altLang="fa-IR" dirty="0" smtClean="0">
              <a:cs typeface="B Zar" panose="00000400000000000000" pitchFamily="2" charset="-78"/>
            </a:endParaRPr>
          </a:p>
        </p:txBody>
      </p:sp>
      <p:pic>
        <p:nvPicPr>
          <p:cNvPr id="10244" name="Picture 4" descr="sl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6"/>
          <p:cNvSpPr>
            <a:spLocks noChangeArrowheads="1"/>
          </p:cNvSpPr>
          <p:nvPr/>
        </p:nvSpPr>
        <p:spPr bwMode="auto">
          <a:xfrm>
            <a:off x="687388" y="1700024"/>
            <a:ext cx="7626350" cy="1292662"/>
          </a:xfrm>
          <a:prstGeom prst="rect">
            <a:avLst/>
          </a:prstGeom>
          <a:noFill/>
          <a:ln w="9525"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a:r>
              <a:rPr lang="ar-SA" altLang="fa-IR" dirty="0">
                <a:solidFill>
                  <a:schemeClr val="bg1"/>
                </a:solidFill>
                <a:cs typeface="B Zar" panose="00000400000000000000" pitchFamily="2" charset="-78"/>
              </a:rPr>
              <a:t>ما به چند ساعت خواب نیاز داریم؟</a:t>
            </a:r>
            <a:r>
              <a:rPr lang="fr-FR" altLang="fa-IR" dirty="0">
                <a:solidFill>
                  <a:schemeClr val="bg1"/>
                </a:solidFill>
                <a:cs typeface="B Zar" panose="00000400000000000000" pitchFamily="2" charset="-78"/>
              </a:rPr>
              <a:t> </a:t>
            </a:r>
          </a:p>
          <a:p>
            <a:pPr algn="r" rtl="1"/>
            <a:r>
              <a:rPr lang="ar-SA" altLang="fa-IR" sz="1500" dirty="0">
                <a:solidFill>
                  <a:schemeClr val="bg1"/>
                </a:solidFill>
                <a:cs typeface="B Zar" panose="00000400000000000000" pitchFamily="2" charset="-78"/>
              </a:rPr>
              <a:t>هیچ جواب دقیقی برای این سؤال وجود ندارد، چون مقدار خواب مورد نیاز افراد مختلف متفاوت است. می‌توان گفت مقدار خوابی که هر فرد به آن نیاز دارد، آن مقداری است که اگر تأمین شود، وی در روز بعد احساس خواب آلودگی نکند. انسانها به طور میانگین 6 الی 9 ساعت در روز می‌خوابند، میزان خواب حیوانات نیز متفاوت است</a:t>
            </a:r>
            <a:r>
              <a:rPr lang="fa-IR" altLang="fa-IR" sz="1500" dirty="0">
                <a:solidFill>
                  <a:schemeClr val="bg1"/>
                </a:solidFill>
                <a:cs typeface="B Zar" panose="00000400000000000000" pitchFamily="2" charset="-78"/>
              </a:rPr>
              <a:t>.</a:t>
            </a:r>
            <a:r>
              <a:rPr lang="fr-FR" altLang="fa-IR" sz="1500" dirty="0">
                <a:solidFill>
                  <a:schemeClr val="bg1"/>
                </a:solidFill>
                <a:cs typeface="B Zar" panose="00000400000000000000" pitchFamily="2" charset="-78"/>
              </a:rPr>
              <a:t> </a:t>
            </a:r>
            <a:endParaRPr lang="fr-FR" altLang="fa-IR" sz="1500" b="0" dirty="0">
              <a:solidFill>
                <a:schemeClr val="bg1"/>
              </a:solidFill>
              <a:cs typeface="B Zar" panose="00000400000000000000" pitchFamily="2" charset="-78"/>
            </a:endParaRPr>
          </a:p>
        </p:txBody>
      </p:sp>
      <p:graphicFrame>
        <p:nvGraphicFramePr>
          <p:cNvPr id="46189" name="Group 109"/>
          <p:cNvGraphicFramePr>
            <a:graphicFrameLocks noGrp="1"/>
          </p:cNvGraphicFramePr>
          <p:nvPr>
            <p:extLst>
              <p:ext uri="{D42A27DB-BD31-4B8C-83A1-F6EECF244321}">
                <p14:modId xmlns:p14="http://schemas.microsoft.com/office/powerpoint/2010/main" val="2628165671"/>
              </p:ext>
            </p:extLst>
          </p:nvPr>
        </p:nvGraphicFramePr>
        <p:xfrm>
          <a:off x="1187624" y="3068960"/>
          <a:ext cx="6400800" cy="2932113"/>
        </p:xfrm>
        <a:graphic>
          <a:graphicData uri="http://schemas.openxmlformats.org/drawingml/2006/table">
            <a:tbl>
              <a:tblPr rtl="1"/>
              <a:tblGrid>
                <a:gridCol w="3200400"/>
                <a:gridCol w="3200400"/>
              </a:tblGrid>
              <a:tr h="365737">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1800" b="0" i="0" u="none" strike="noStrike" cap="none" normalizeH="0" baseline="0" dirty="0" smtClean="0">
                          <a:ln>
                            <a:noFill/>
                          </a:ln>
                          <a:solidFill>
                            <a:schemeClr val="bg1"/>
                          </a:solidFill>
                          <a:effectLst/>
                          <a:latin typeface="Arial" pitchFamily="34" charset="0"/>
                          <a:cs typeface="B Zar" panose="00000400000000000000" pitchFamily="2" charset="-78"/>
                        </a:rPr>
                        <a:t>گونه</a:t>
                      </a:r>
                      <a:endParaRPr kumimoji="0" lang="fr-FR" sz="1800" b="0" i="0" u="none" strike="noStrike" cap="none" normalizeH="0" baseline="0" dirty="0" smtClean="0">
                        <a:ln>
                          <a:noFill/>
                        </a:ln>
                        <a:solidFill>
                          <a:schemeClr val="bg1"/>
                        </a:solidFill>
                        <a:effectLst/>
                        <a:latin typeface="Arial" pitchFamily="34" charset="0"/>
                        <a:cs typeface="B Zar" panose="00000400000000000000" pitchFamily="2" charset="-78"/>
                      </a:endParaRPr>
                    </a:p>
                  </a:txBody>
                  <a:tcPr marT="45709" marB="4570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bg1"/>
                          </a:solidFill>
                          <a:effectLst/>
                          <a:latin typeface="Arial" pitchFamily="34" charset="0"/>
                          <a:cs typeface="B Zar" panose="00000400000000000000" pitchFamily="2" charset="-78"/>
                        </a:rPr>
                        <a:t>میانگین کل ساعات خواب در طول شبانه</a:t>
                      </a:r>
                      <a:r>
                        <a:rPr kumimoji="0" lang="en-US" sz="1400" b="1" i="0" u="none" strike="noStrike" cap="none" normalizeH="0" baseline="0" dirty="0" smtClean="0">
                          <a:ln>
                            <a:noFill/>
                          </a:ln>
                          <a:solidFill>
                            <a:schemeClr val="bg1"/>
                          </a:solidFill>
                          <a:effectLst/>
                          <a:latin typeface="Arial" pitchFamily="34" charset="0"/>
                          <a:cs typeface="B Zar" panose="00000400000000000000" pitchFamily="2" charset="-78"/>
                        </a:rPr>
                        <a:t> </a:t>
                      </a:r>
                      <a:endParaRPr kumimoji="0" lang="fr-FR" sz="1400" b="1" i="0" u="none" strike="noStrike" cap="none" normalizeH="0" baseline="0" dirty="0" smtClean="0">
                        <a:ln>
                          <a:noFill/>
                        </a:ln>
                        <a:solidFill>
                          <a:schemeClr val="bg1"/>
                        </a:solidFill>
                        <a:effectLst/>
                        <a:latin typeface="Arial" pitchFamily="34" charset="0"/>
                        <a:cs typeface="B Zar" panose="00000400000000000000" pitchFamily="2" charset="-78"/>
                      </a:endParaRPr>
                    </a:p>
                  </a:txBody>
                  <a:tcPr marT="45709" marB="4570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lumMod val="85000"/>
                      </a:schemeClr>
                    </a:solidFill>
                  </a:tcPr>
                </a:tc>
              </a:tr>
              <a:tr h="3666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rgbClr val="000000"/>
                          </a:solidFill>
                          <a:effectLst/>
                          <a:latin typeface="Arial" pitchFamily="34" charset="0"/>
                          <a:cs typeface="B Zar" panose="00000400000000000000" pitchFamily="2" charset="-78"/>
                        </a:rPr>
                        <a:t>افعی</a:t>
                      </a:r>
                      <a:endParaRPr kumimoji="0" lang="fr-FR" sz="1800" b="0" i="0" u="none" strike="noStrike" cap="none" normalizeH="0" baseline="0" dirty="0" smtClean="0">
                        <a:ln>
                          <a:noFill/>
                        </a:ln>
                        <a:solidFill>
                          <a:schemeClr val="tx1"/>
                        </a:solidFill>
                        <a:effectLst/>
                        <a:latin typeface="Arial" pitchFamily="34" charset="0"/>
                      </a:endParaRPr>
                    </a:p>
                  </a:txBody>
                  <a:tcPr marT="45709" marB="4570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Arial" pitchFamily="34" charset="0"/>
                        </a:rPr>
                        <a:t>18 </a:t>
                      </a:r>
                      <a:r>
                        <a:rPr kumimoji="0" lang="ar-SA" sz="1800" b="0" i="0" u="none" strike="noStrike" cap="none" normalizeH="0" baseline="0" dirty="0" smtClean="0">
                          <a:ln>
                            <a:noFill/>
                          </a:ln>
                          <a:solidFill>
                            <a:srgbClr val="000000"/>
                          </a:solidFill>
                          <a:effectLst/>
                          <a:latin typeface="Arial" pitchFamily="34" charset="0"/>
                          <a:cs typeface="B Zar" panose="00000400000000000000" pitchFamily="2" charset="-78"/>
                        </a:rPr>
                        <a:t>ساعت</a:t>
                      </a:r>
                      <a:endParaRPr kumimoji="0" lang="fr-FR" sz="1800" b="0" i="0" u="none" strike="noStrike" cap="none" normalizeH="0" baseline="0" dirty="0" smtClean="0">
                        <a:ln>
                          <a:noFill/>
                        </a:ln>
                        <a:solidFill>
                          <a:schemeClr val="tx1"/>
                        </a:solidFill>
                        <a:effectLst/>
                        <a:latin typeface="Arial" pitchFamily="34" charset="0"/>
                      </a:endParaRPr>
                    </a:p>
                  </a:txBody>
                  <a:tcPr marT="45709" marB="4570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66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rgbClr val="000000"/>
                          </a:solidFill>
                          <a:effectLst/>
                          <a:latin typeface="Arial" pitchFamily="34" charset="0"/>
                          <a:cs typeface="B Zar" panose="00000400000000000000" pitchFamily="2" charset="-78"/>
                        </a:rPr>
                        <a:t>ببر</a:t>
                      </a:r>
                      <a:endParaRPr kumimoji="0" lang="fr-FR" sz="1800" b="0" i="0" u="none" strike="noStrike" cap="none" normalizeH="0" baseline="0" dirty="0" smtClean="0">
                        <a:ln>
                          <a:noFill/>
                        </a:ln>
                        <a:solidFill>
                          <a:schemeClr val="tx1"/>
                        </a:solidFill>
                        <a:effectLst/>
                        <a:latin typeface="Arial" pitchFamily="34" charset="0"/>
                      </a:endParaRPr>
                    </a:p>
                  </a:txBody>
                  <a:tcPr marT="45709" marB="4570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Arial" pitchFamily="34" charset="0"/>
                        </a:rPr>
                        <a:t>8/15 </a:t>
                      </a:r>
                      <a:r>
                        <a:rPr kumimoji="0" lang="ar-SA" sz="1800" b="0" i="0" u="none" strike="noStrike" cap="none" normalizeH="0" baseline="0" dirty="0" smtClean="0">
                          <a:ln>
                            <a:noFill/>
                          </a:ln>
                          <a:solidFill>
                            <a:srgbClr val="000000"/>
                          </a:solidFill>
                          <a:effectLst/>
                          <a:latin typeface="Arial" pitchFamily="34" charset="0"/>
                          <a:cs typeface="B Zar" panose="00000400000000000000" pitchFamily="2" charset="-78"/>
                        </a:rPr>
                        <a:t>ساعت</a:t>
                      </a:r>
                      <a:endParaRPr kumimoji="0" lang="fr-FR" sz="1800" b="0" i="0" u="none" strike="noStrike" cap="none" normalizeH="0" baseline="0" dirty="0" smtClean="0">
                        <a:ln>
                          <a:noFill/>
                        </a:ln>
                        <a:solidFill>
                          <a:schemeClr val="tx1"/>
                        </a:solidFill>
                        <a:effectLst/>
                        <a:latin typeface="Arial" pitchFamily="34" charset="0"/>
                      </a:endParaRPr>
                    </a:p>
                  </a:txBody>
                  <a:tcPr marT="45709" marB="4570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66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rgbClr val="000000"/>
                          </a:solidFill>
                          <a:effectLst/>
                          <a:latin typeface="Arial" pitchFamily="34" charset="0"/>
                          <a:cs typeface="B Zar" panose="00000400000000000000" pitchFamily="2" charset="-78"/>
                        </a:rPr>
                        <a:t>گربه</a:t>
                      </a:r>
                      <a:endParaRPr kumimoji="0" lang="fr-FR" sz="1800" b="0" i="0" u="none" strike="noStrike" cap="none" normalizeH="0" baseline="0" dirty="0" smtClean="0">
                        <a:ln>
                          <a:noFill/>
                        </a:ln>
                        <a:solidFill>
                          <a:schemeClr val="tx1"/>
                        </a:solidFill>
                        <a:effectLst/>
                        <a:latin typeface="Arial" pitchFamily="34" charset="0"/>
                      </a:endParaRPr>
                    </a:p>
                  </a:txBody>
                  <a:tcPr marT="45709" marB="4570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Arial" pitchFamily="34" charset="0"/>
                        </a:rPr>
                        <a:t>1/12 </a:t>
                      </a:r>
                      <a:r>
                        <a:rPr kumimoji="0" lang="ar-SA" sz="1800" b="0" i="0" u="none" strike="noStrike" cap="none" normalizeH="0" baseline="0" dirty="0" smtClean="0">
                          <a:ln>
                            <a:noFill/>
                          </a:ln>
                          <a:solidFill>
                            <a:srgbClr val="000000"/>
                          </a:solidFill>
                          <a:effectLst/>
                          <a:latin typeface="Arial" pitchFamily="34" charset="0"/>
                          <a:cs typeface="B Zar" panose="00000400000000000000" pitchFamily="2" charset="-78"/>
                        </a:rPr>
                        <a:t>ساعت</a:t>
                      </a:r>
                      <a:endParaRPr kumimoji="0" lang="fr-FR" sz="1800" b="0" i="0" u="none" strike="noStrike" cap="none" normalizeH="0" baseline="0" dirty="0" smtClean="0">
                        <a:ln>
                          <a:noFill/>
                        </a:ln>
                        <a:solidFill>
                          <a:schemeClr val="tx1"/>
                        </a:solidFill>
                        <a:effectLst/>
                        <a:latin typeface="Arial" pitchFamily="34" charset="0"/>
                      </a:endParaRPr>
                    </a:p>
                  </a:txBody>
                  <a:tcPr marT="45709" marB="4570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66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rgbClr val="000000"/>
                          </a:solidFill>
                          <a:effectLst/>
                          <a:latin typeface="Arial" pitchFamily="34" charset="0"/>
                          <a:cs typeface="B Zar" panose="00000400000000000000" pitchFamily="2" charset="-78"/>
                        </a:rPr>
                        <a:t>شامپانزه</a:t>
                      </a:r>
                      <a:endParaRPr kumimoji="0" lang="fr-FR" sz="1800" b="0" i="0" u="none" strike="noStrike" cap="none" normalizeH="0" baseline="0" dirty="0" smtClean="0">
                        <a:ln>
                          <a:noFill/>
                        </a:ln>
                        <a:solidFill>
                          <a:schemeClr val="tx1"/>
                        </a:solidFill>
                        <a:effectLst/>
                        <a:latin typeface="Arial" pitchFamily="34" charset="0"/>
                      </a:endParaRPr>
                    </a:p>
                  </a:txBody>
                  <a:tcPr marT="45709" marB="4570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Arial" pitchFamily="34" charset="0"/>
                        </a:rPr>
                        <a:t>7/9 </a:t>
                      </a:r>
                      <a:r>
                        <a:rPr kumimoji="0" lang="ar-SA" sz="1800" b="0" i="0" u="none" strike="noStrike" cap="none" normalizeH="0" baseline="0" dirty="0" smtClean="0">
                          <a:ln>
                            <a:noFill/>
                          </a:ln>
                          <a:solidFill>
                            <a:srgbClr val="000000"/>
                          </a:solidFill>
                          <a:effectLst/>
                          <a:latin typeface="Arial" pitchFamily="34" charset="0"/>
                          <a:cs typeface="B Zar" panose="00000400000000000000" pitchFamily="2" charset="-78"/>
                        </a:rPr>
                        <a:t>ساعت</a:t>
                      </a:r>
                      <a:endParaRPr kumimoji="0" lang="fr-FR" sz="1800" b="0" i="0" u="none" strike="noStrike" cap="none" normalizeH="0" baseline="0" dirty="0" smtClean="0">
                        <a:ln>
                          <a:noFill/>
                        </a:ln>
                        <a:solidFill>
                          <a:schemeClr val="tx1"/>
                        </a:solidFill>
                        <a:effectLst/>
                        <a:latin typeface="Arial" pitchFamily="34" charset="0"/>
                      </a:endParaRPr>
                    </a:p>
                  </a:txBody>
                  <a:tcPr marT="45709" marB="4570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66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rgbClr val="000000"/>
                          </a:solidFill>
                          <a:effectLst/>
                          <a:latin typeface="Arial" pitchFamily="34" charset="0"/>
                          <a:cs typeface="B Zar" panose="00000400000000000000" pitchFamily="2" charset="-78"/>
                        </a:rPr>
                        <a:t>گوسفند</a:t>
                      </a:r>
                      <a:endParaRPr kumimoji="0" lang="fr-FR" sz="1800" b="0" i="0" u="none" strike="noStrike" cap="none" normalizeH="0" baseline="0" dirty="0" smtClean="0">
                        <a:ln>
                          <a:noFill/>
                        </a:ln>
                        <a:solidFill>
                          <a:schemeClr val="tx1"/>
                        </a:solidFill>
                        <a:effectLst/>
                        <a:latin typeface="Arial" pitchFamily="34" charset="0"/>
                      </a:endParaRPr>
                    </a:p>
                  </a:txBody>
                  <a:tcPr marT="45709" marB="4570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Arial" pitchFamily="34" charset="0"/>
                        </a:rPr>
                        <a:t>8/3 </a:t>
                      </a:r>
                      <a:r>
                        <a:rPr kumimoji="0" lang="ar-SA" sz="1800" b="0" i="0" u="none" strike="noStrike" cap="none" normalizeH="0" baseline="0" dirty="0" smtClean="0">
                          <a:ln>
                            <a:noFill/>
                          </a:ln>
                          <a:solidFill>
                            <a:srgbClr val="000000"/>
                          </a:solidFill>
                          <a:effectLst/>
                          <a:latin typeface="Arial" pitchFamily="34" charset="0"/>
                          <a:cs typeface="B Zar" panose="00000400000000000000" pitchFamily="2" charset="-78"/>
                        </a:rPr>
                        <a:t>ساعت</a:t>
                      </a:r>
                      <a:endParaRPr kumimoji="0" lang="fr-FR" sz="1800" b="0" i="0" u="none" strike="noStrike" cap="none" normalizeH="0" baseline="0" dirty="0" smtClean="0">
                        <a:ln>
                          <a:noFill/>
                        </a:ln>
                        <a:solidFill>
                          <a:schemeClr val="tx1"/>
                        </a:solidFill>
                        <a:effectLst/>
                        <a:latin typeface="Arial" pitchFamily="34" charset="0"/>
                      </a:endParaRPr>
                    </a:p>
                  </a:txBody>
                  <a:tcPr marT="45709" marB="4570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66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rgbClr val="000000"/>
                          </a:solidFill>
                          <a:effectLst/>
                          <a:latin typeface="Arial" pitchFamily="34" charset="0"/>
                          <a:cs typeface="B Zar" panose="00000400000000000000" pitchFamily="2" charset="-78"/>
                        </a:rPr>
                        <a:t>فیل آفریقایی</a:t>
                      </a:r>
                      <a:endParaRPr kumimoji="0" lang="fr-FR" sz="1800" b="0" i="0" u="none" strike="noStrike" cap="none" normalizeH="0" baseline="0" dirty="0" smtClean="0">
                        <a:ln>
                          <a:noFill/>
                        </a:ln>
                        <a:solidFill>
                          <a:schemeClr val="tx1"/>
                        </a:solidFill>
                        <a:effectLst/>
                        <a:latin typeface="Arial" pitchFamily="34" charset="0"/>
                      </a:endParaRPr>
                    </a:p>
                  </a:txBody>
                  <a:tcPr marT="45709" marB="4570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Arial" pitchFamily="34" charset="0"/>
                        </a:rPr>
                        <a:t>3/3 </a:t>
                      </a:r>
                      <a:r>
                        <a:rPr kumimoji="0" lang="ar-SA" sz="1800" b="0" i="0" u="none" strike="noStrike" cap="none" normalizeH="0" baseline="0" dirty="0" smtClean="0">
                          <a:ln>
                            <a:noFill/>
                          </a:ln>
                          <a:solidFill>
                            <a:srgbClr val="000000"/>
                          </a:solidFill>
                          <a:effectLst/>
                          <a:latin typeface="Arial" pitchFamily="34" charset="0"/>
                          <a:cs typeface="B Zar" panose="00000400000000000000" pitchFamily="2" charset="-78"/>
                        </a:rPr>
                        <a:t>ساعت</a:t>
                      </a:r>
                      <a:endParaRPr kumimoji="0" lang="fr-FR" sz="1800" b="0" i="0" u="none" strike="noStrike" cap="none" normalizeH="0" baseline="0" dirty="0" smtClean="0">
                        <a:ln>
                          <a:noFill/>
                        </a:ln>
                        <a:solidFill>
                          <a:schemeClr val="tx1"/>
                        </a:solidFill>
                        <a:effectLst/>
                        <a:latin typeface="Arial" pitchFamily="34" charset="0"/>
                      </a:endParaRPr>
                    </a:p>
                  </a:txBody>
                  <a:tcPr marT="45709" marB="4570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66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rgbClr val="000000"/>
                          </a:solidFill>
                          <a:effectLst/>
                          <a:latin typeface="Arial" pitchFamily="34" charset="0"/>
                          <a:cs typeface="B Zar" panose="00000400000000000000" pitchFamily="2" charset="-78"/>
                        </a:rPr>
                        <a:t>زرافه</a:t>
                      </a:r>
                      <a:endParaRPr kumimoji="0" lang="fr-FR" sz="1800" b="0" i="0" u="none" strike="noStrike" cap="none" normalizeH="0" baseline="0" dirty="0" smtClean="0">
                        <a:ln>
                          <a:noFill/>
                        </a:ln>
                        <a:solidFill>
                          <a:schemeClr val="tx1"/>
                        </a:solidFill>
                        <a:effectLst/>
                        <a:latin typeface="Arial" pitchFamily="34" charset="0"/>
                      </a:endParaRPr>
                    </a:p>
                  </a:txBody>
                  <a:tcPr marT="45709" marB="4570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Arial" pitchFamily="34" charset="0"/>
                        </a:rPr>
                        <a:t>9/1 </a:t>
                      </a:r>
                      <a:r>
                        <a:rPr kumimoji="0" lang="ar-SA" sz="1800" b="0" i="0" u="none" strike="noStrike" cap="none" normalizeH="0" baseline="0" dirty="0" smtClean="0">
                          <a:ln>
                            <a:noFill/>
                          </a:ln>
                          <a:solidFill>
                            <a:srgbClr val="000000"/>
                          </a:solidFill>
                          <a:effectLst/>
                          <a:latin typeface="Arial" pitchFamily="34" charset="0"/>
                          <a:cs typeface="B Zar" panose="00000400000000000000" pitchFamily="2" charset="-78"/>
                        </a:rPr>
                        <a:t>ساعت</a:t>
                      </a:r>
                      <a:endParaRPr kumimoji="0" lang="fr-FR" sz="1800" b="0" i="0" u="none" strike="noStrike" cap="none" normalizeH="0" baseline="0" dirty="0" smtClean="0">
                        <a:ln>
                          <a:noFill/>
                        </a:ln>
                        <a:solidFill>
                          <a:schemeClr val="tx1"/>
                        </a:solidFill>
                        <a:effectLst/>
                        <a:latin typeface="Arial" pitchFamily="34" charset="0"/>
                      </a:endParaRPr>
                    </a:p>
                  </a:txBody>
                  <a:tcPr marT="45709" marB="4570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275" name="Rectangle 105"/>
          <p:cNvSpPr>
            <a:spLocks noChangeArrowheads="1"/>
          </p:cNvSpPr>
          <p:nvPr/>
        </p:nvSpPr>
        <p:spPr bwMode="auto">
          <a:xfrm>
            <a:off x="395288" y="5540672"/>
            <a:ext cx="82105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rtl="1"/>
            <a:r>
              <a:rPr lang="ar-SA" altLang="fa-IR" b="0" dirty="0">
                <a:cs typeface="B Zar" panose="00000400000000000000" pitchFamily="2" charset="-78"/>
              </a:rPr>
              <a:t>طولانی ترین زمانی که یک فرد توانسته بیدار بماند، 11 روز است. این رکورد در سال 1965 توسط یک جوان 17 ساله به دست آمده است. او از روز چهارم شروع به هذیان گویی کرد و پس از چند روز فکر می‌کرد که یک فوتبالیست مشهور است. البته او پس از ثبت رکورد، به مقدار کافی خوابید و به وضعیت کاملاً عادی برگشت</a:t>
            </a:r>
            <a:r>
              <a:rPr lang="fa-IR" altLang="fa-IR" b="0" dirty="0">
                <a:cs typeface="B Zar" panose="00000400000000000000" pitchFamily="2" charset="-78"/>
              </a:rPr>
              <a:t>.</a:t>
            </a:r>
            <a:endParaRPr lang="fr-FR" altLang="fa-IR" b="0" dirty="0">
              <a:cs typeface="B Zar" panose="00000400000000000000" pitchFamily="2" charset="-78"/>
            </a:endParaRPr>
          </a:p>
        </p:txBody>
      </p:sp>
      <p:grpSp>
        <p:nvGrpSpPr>
          <p:cNvPr id="8" name="Group 7"/>
          <p:cNvGrpSpPr>
            <a:grpSpLocks noChangeAspect="1"/>
          </p:cNvGrpSpPr>
          <p:nvPr/>
        </p:nvGrpSpPr>
        <p:grpSpPr>
          <a:xfrm>
            <a:off x="4899395" y="6165304"/>
            <a:ext cx="3941765" cy="616642"/>
            <a:chOff x="6359857" y="5683434"/>
            <a:chExt cx="4504874" cy="704734"/>
          </a:xfrm>
        </p:grpSpPr>
        <p:sp>
          <p:nvSpPr>
            <p:cNvPr id="9" name="Rounded Rectangle 9"/>
            <p:cNvSpPr/>
            <p:nvPr/>
          </p:nvSpPr>
          <p:spPr>
            <a:xfrm>
              <a:off x="6359857" y="5881913"/>
              <a:ext cx="4504874" cy="307777"/>
            </a:xfrm>
            <a:prstGeom prst="rect">
              <a:avLst/>
            </a:prstGeom>
            <a:solidFill>
              <a:schemeClr val="tx1">
                <a:alpha val="50000"/>
              </a:scheme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 name="TextBox 9">
              <a:hlinkClick r:id="rId3"/>
            </p:cNvPr>
            <p:cNvSpPr txBox="1">
              <a:spLocks noChangeAspect="1"/>
            </p:cNvSpPr>
            <p:nvPr/>
          </p:nvSpPr>
          <p:spPr>
            <a:xfrm>
              <a:off x="6359857" y="5845568"/>
              <a:ext cx="3329103" cy="422094"/>
            </a:xfrm>
            <a:prstGeom prst="rect">
              <a:avLst/>
            </a:prstGeom>
            <a:noFill/>
            <a:effectLst/>
          </p:spPr>
          <p:txBody>
            <a:bodyPr wrap="square" rtlCol="0">
              <a:spAutoFit/>
            </a:bodyPr>
            <a:lstStyle/>
            <a:p>
              <a:pPr algn="ctr"/>
              <a:r>
                <a:rPr lang="en-US" dirty="0" smtClean="0">
                  <a:solidFill>
                    <a:schemeClr val="bg1">
                      <a:lumMod val="95000"/>
                      <a:lumOff val="5000"/>
                    </a:schemeClr>
                  </a:solidFill>
                  <a:latin typeface="+mj-lt"/>
                  <a:cs typeface="Far.Ashgar" panose="00000400000000000000" pitchFamily="2" charset="-78"/>
                </a:rPr>
                <a:t>www.ziaossalehin.ir</a:t>
              </a:r>
              <a:endParaRPr lang="en-US" dirty="0">
                <a:solidFill>
                  <a:schemeClr val="bg1">
                    <a:lumMod val="95000"/>
                    <a:lumOff val="5000"/>
                  </a:schemeClr>
                </a:solidFill>
                <a:latin typeface="+mj-lt"/>
                <a:cs typeface="Far.Ashgar" panose="00000400000000000000" pitchFamily="2" charset="-78"/>
              </a:endParaRPr>
            </a:p>
          </p:txBody>
        </p:sp>
        <p:pic>
          <p:nvPicPr>
            <p:cNvPr id="11" name="Picture Placeholder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94012" y="5683434"/>
              <a:ext cx="704734" cy="704734"/>
            </a:xfrm>
            <a:prstGeom prst="ellipse">
              <a:avLst/>
            </a:prstGeom>
            <a:blipFill dpi="0" rotWithShape="1">
              <a:blip r:embed="rId5"/>
              <a:srcRect/>
              <a:stretch>
                <a:fillRect l="-4000" t="-2000" r="-4000" b="-2000"/>
              </a:stretch>
            </a:blipFill>
            <a:ln w="38100">
              <a:solidFill>
                <a:schemeClr val="tx1">
                  <a:alpha val="75000"/>
                </a:schemeClr>
              </a:solidFill>
            </a:ln>
          </p:spPr>
        </p:pic>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6" name="Picture 2" descr="sl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66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3"/>
          <p:cNvSpPr>
            <a:spLocks noGrp="1"/>
          </p:cNvSpPr>
          <p:nvPr>
            <p:ph type="title"/>
          </p:nvPr>
        </p:nvSpPr>
        <p:spPr>
          <a:xfrm>
            <a:off x="2260600" y="1686322"/>
            <a:ext cx="4751387" cy="719137"/>
          </a:xfrm>
          <a:noFill/>
          <a:ln w="28575">
            <a:solidFill>
              <a:schemeClr val="tx1"/>
            </a:solidFill>
            <a:miter lim="800000"/>
            <a:headEnd/>
            <a:tailEnd/>
          </a:ln>
        </p:spPr>
        <p:txBody>
          <a:bodyPr/>
          <a:lstStyle/>
          <a:p>
            <a:pPr algn="ctr"/>
            <a:r>
              <a:rPr lang="fa-IR" altLang="fa-IR" sz="4000" b="1" dirty="0" smtClean="0">
                <a:solidFill>
                  <a:schemeClr val="bg1"/>
                </a:solidFill>
                <a:cs typeface="B Zar" panose="00000400000000000000" pitchFamily="2" charset="-78"/>
              </a:rPr>
              <a:t>عوارض کم خوابی</a:t>
            </a:r>
            <a:endParaRPr lang="en-US" altLang="fa-IR" sz="4000" b="1" dirty="0" smtClean="0">
              <a:solidFill>
                <a:schemeClr val="bg1"/>
              </a:solidFill>
              <a:cs typeface="B Zar" panose="00000400000000000000" pitchFamily="2" charset="-78"/>
            </a:endParaRPr>
          </a:p>
        </p:txBody>
      </p:sp>
      <p:sp>
        <p:nvSpPr>
          <p:cNvPr id="54276" name="Espace réservé du contenu 2"/>
          <p:cNvSpPr>
            <a:spLocks/>
          </p:cNvSpPr>
          <p:nvPr/>
        </p:nvSpPr>
        <p:spPr bwMode="auto">
          <a:xfrm>
            <a:off x="900113" y="2780928"/>
            <a:ext cx="7472362" cy="3878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just" rtl="1">
              <a:spcBef>
                <a:spcPct val="20000"/>
              </a:spcBef>
              <a:buFont typeface="Arial" panose="020B0604020202020204" pitchFamily="34" charset="0"/>
              <a:buChar char="•"/>
            </a:pPr>
            <a:r>
              <a:rPr lang="fa-IR" altLang="fa-IR" dirty="0">
                <a:solidFill>
                  <a:schemeClr val="bg1"/>
                </a:solidFill>
                <a:latin typeface="Calibri" panose="020F0502020204030204" pitchFamily="34" charset="0"/>
                <a:cs typeface="B Zar" panose="00000400000000000000" pitchFamily="2" charset="-78"/>
              </a:rPr>
              <a:t>کمبود خواب در دراز مدت، باعث می‌شود که قسمتی از مغز که کنترل مهارتهای زبانی، حافظه، برنامه ریزی و احساس گذشت زمان را به عهده دارد، تحت تأثیر قرار گیرد و تقریباً از کار بیفتد. هفده ساعت بیداری مداوم اثری معادل %0.05 الکل در خون دارد. در بسیاری از کشورها، به فردی که به این میزان الکل در خون او باشد، اجازه رانندگی داده نمی شود. علاوه بر این، افرادی که خوب نمی خوابند، معمولاً توان پاسخ گویی به تغییرات سریع وضعیت و تصمیم گیری منطقی را ندارند. جالب است بدانید که همین عدم هوشیاری در بسیاری از فجایع بزرگ تاریخی مانند حادثه چرنوبیل، انفجار شاتل</a:t>
            </a:r>
            <a:r>
              <a:rPr lang="en-US" altLang="fa-IR" dirty="0">
                <a:solidFill>
                  <a:schemeClr val="bg1"/>
                </a:solidFill>
                <a:latin typeface="Calibri" panose="020F0502020204030204" pitchFamily="34" charset="0"/>
                <a:cs typeface="B Zar" panose="00000400000000000000" pitchFamily="2" charset="-78"/>
              </a:rPr>
              <a:t> challenger </a:t>
            </a:r>
            <a:r>
              <a:rPr lang="fa-IR" altLang="fa-IR" dirty="0" smtClean="0">
                <a:solidFill>
                  <a:schemeClr val="bg1"/>
                </a:solidFill>
                <a:latin typeface="Calibri" panose="020F0502020204030204" pitchFamily="34" charset="0"/>
                <a:cs typeface="B Zar" panose="00000400000000000000" pitchFamily="2" charset="-78"/>
              </a:rPr>
              <a:t> و </a:t>
            </a:r>
            <a:r>
              <a:rPr lang="fa-IR" altLang="fa-IR" dirty="0">
                <a:solidFill>
                  <a:schemeClr val="bg1"/>
                </a:solidFill>
                <a:latin typeface="Calibri" panose="020F0502020204030204" pitchFamily="34" charset="0"/>
                <a:cs typeface="B Zar" panose="00000400000000000000" pitchFamily="2" charset="-78"/>
              </a:rPr>
              <a:t>... مؤثر بوده است. بی خوابی نه تنها بر روی مهارتهای شناختی، بلکه روی سلامت عاطفی و فیزیکی نیز اثر می‌گذارد. اختلالاتی مانند</a:t>
            </a:r>
            <a:r>
              <a:rPr lang="en-US" altLang="fa-IR" dirty="0">
                <a:solidFill>
                  <a:schemeClr val="bg1"/>
                </a:solidFill>
                <a:latin typeface="Calibri" panose="020F0502020204030204" pitchFamily="34" charset="0"/>
                <a:cs typeface="B Zar" panose="00000400000000000000" pitchFamily="2" charset="-78"/>
              </a:rPr>
              <a:t> </a:t>
            </a:r>
            <a:r>
              <a:rPr lang="ar-SA" altLang="fa-IR" dirty="0">
                <a:solidFill>
                  <a:schemeClr val="bg1"/>
                </a:solidFill>
                <a:latin typeface="Calibri" panose="020F0502020204030204" pitchFamily="34" charset="0"/>
                <a:cs typeface="B Zar" panose="00000400000000000000" pitchFamily="2" charset="-78"/>
                <a:hlinkClick r:id="rId3"/>
              </a:rPr>
              <a:t>آپنه خواب</a:t>
            </a:r>
            <a:r>
              <a:rPr lang="en-US" altLang="fa-IR" dirty="0">
                <a:solidFill>
                  <a:schemeClr val="bg1"/>
                </a:solidFill>
                <a:latin typeface="Calibri" panose="020F0502020204030204" pitchFamily="34" charset="0"/>
                <a:cs typeface="B Zar" panose="00000400000000000000" pitchFamily="2" charset="-78"/>
              </a:rPr>
              <a:t>، </a:t>
            </a:r>
            <a:r>
              <a:rPr lang="ar-SA" altLang="fa-IR" dirty="0">
                <a:solidFill>
                  <a:schemeClr val="bg1"/>
                </a:solidFill>
                <a:latin typeface="Calibri" panose="020F0502020204030204" pitchFamily="34" charset="0"/>
                <a:cs typeface="B Zar" panose="00000400000000000000" pitchFamily="2" charset="-78"/>
              </a:rPr>
              <a:t>باعث افزایش فشار خون و فشار عصبی می‌شود</a:t>
            </a:r>
            <a:r>
              <a:rPr lang="fa-IR" altLang="fa-IR" dirty="0">
                <a:solidFill>
                  <a:schemeClr val="bg1"/>
                </a:solidFill>
                <a:latin typeface="Calibri" panose="020F0502020204030204" pitchFamily="34" charset="0"/>
                <a:cs typeface="B Zar" panose="00000400000000000000" pitchFamily="2" charset="-78"/>
              </a:rPr>
              <a:t>. </a:t>
            </a:r>
            <a:r>
              <a:rPr lang="ar-SA" altLang="fa-IR" dirty="0">
                <a:solidFill>
                  <a:schemeClr val="bg1"/>
                </a:solidFill>
                <a:latin typeface="Calibri" panose="020F0502020204030204" pitchFamily="34" charset="0"/>
                <a:cs typeface="B Zar" panose="00000400000000000000" pitchFamily="2" charset="-78"/>
              </a:rPr>
              <a:t>دانشمندان نشان داده اند که کمبود خواب، ریسک چاقی را هم افزایش می‌دهد، زیرا بسیاری از هورمون‌ها و مواد شیمیایی که نقش مؤثری در کنترل وزن و اشتها دارند، هنگام خواب آزاد می‌شوند</a:t>
            </a:r>
            <a:r>
              <a:rPr lang="en-US" altLang="fa-IR" dirty="0">
                <a:solidFill>
                  <a:schemeClr val="bg1"/>
                </a:solidFill>
                <a:latin typeface="Calibri" panose="020F0502020204030204" pitchFamily="34" charset="0"/>
                <a:cs typeface="B Zar" panose="00000400000000000000" pitchFamily="2" charset="-78"/>
              </a:rPr>
              <a:t>.</a:t>
            </a:r>
            <a:r>
              <a:rPr lang="en-US" altLang="fa-IR" b="0" dirty="0">
                <a:solidFill>
                  <a:schemeClr val="bg1"/>
                </a:solidFill>
                <a:latin typeface="Calibri" panose="020F0502020204030204" pitchFamily="34" charset="0"/>
                <a:cs typeface="B Zar" panose="00000400000000000000" pitchFamily="2" charset="-78"/>
              </a:rPr>
              <a:t> </a:t>
            </a:r>
          </a:p>
        </p:txBody>
      </p:sp>
      <p:grpSp>
        <p:nvGrpSpPr>
          <p:cNvPr id="5" name="Group 4"/>
          <p:cNvGrpSpPr>
            <a:grpSpLocks noChangeAspect="1"/>
          </p:cNvGrpSpPr>
          <p:nvPr/>
        </p:nvGrpSpPr>
        <p:grpSpPr>
          <a:xfrm>
            <a:off x="4899395" y="6165304"/>
            <a:ext cx="3941765" cy="616642"/>
            <a:chOff x="6359857" y="5683434"/>
            <a:chExt cx="4504874" cy="704734"/>
          </a:xfrm>
        </p:grpSpPr>
        <p:sp>
          <p:nvSpPr>
            <p:cNvPr id="6" name="Rounded Rectangle 9"/>
            <p:cNvSpPr/>
            <p:nvPr/>
          </p:nvSpPr>
          <p:spPr>
            <a:xfrm>
              <a:off x="6359857" y="5881913"/>
              <a:ext cx="4504874" cy="307777"/>
            </a:xfrm>
            <a:prstGeom prst="rect">
              <a:avLst/>
            </a:prstGeom>
            <a:solidFill>
              <a:schemeClr val="tx1">
                <a:alpha val="50000"/>
              </a:scheme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TextBox 6">
              <a:hlinkClick r:id="rId4"/>
            </p:cNvPr>
            <p:cNvSpPr txBox="1">
              <a:spLocks noChangeAspect="1"/>
            </p:cNvSpPr>
            <p:nvPr/>
          </p:nvSpPr>
          <p:spPr>
            <a:xfrm>
              <a:off x="6359857" y="5845568"/>
              <a:ext cx="3329103" cy="422094"/>
            </a:xfrm>
            <a:prstGeom prst="rect">
              <a:avLst/>
            </a:prstGeom>
            <a:noFill/>
            <a:effectLst/>
          </p:spPr>
          <p:txBody>
            <a:bodyPr wrap="square" rtlCol="0">
              <a:spAutoFit/>
            </a:bodyPr>
            <a:lstStyle/>
            <a:p>
              <a:pPr algn="ctr"/>
              <a:r>
                <a:rPr lang="en-US" dirty="0" smtClean="0">
                  <a:solidFill>
                    <a:schemeClr val="bg1">
                      <a:lumMod val="95000"/>
                      <a:lumOff val="5000"/>
                    </a:schemeClr>
                  </a:solidFill>
                  <a:latin typeface="+mj-lt"/>
                  <a:cs typeface="Far.Ashgar" panose="00000400000000000000" pitchFamily="2" charset="-78"/>
                </a:rPr>
                <a:t>www.ziaossalehin.ir</a:t>
              </a:r>
              <a:endParaRPr lang="en-US" dirty="0">
                <a:solidFill>
                  <a:schemeClr val="bg1">
                    <a:lumMod val="95000"/>
                    <a:lumOff val="5000"/>
                  </a:schemeClr>
                </a:solidFill>
                <a:latin typeface="+mj-lt"/>
                <a:cs typeface="Far.Ashgar" panose="00000400000000000000" pitchFamily="2" charset="-78"/>
              </a:endParaRPr>
            </a:p>
          </p:txBody>
        </p:sp>
        <p:pic>
          <p:nvPicPr>
            <p:cNvPr id="8" name="Picture Placeholder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94012" y="5683434"/>
              <a:ext cx="704734" cy="704734"/>
            </a:xfrm>
            <a:prstGeom prst="ellipse">
              <a:avLst/>
            </a:prstGeom>
            <a:blipFill dpi="0" rotWithShape="1">
              <a:blip r:embed="rId6"/>
              <a:srcRect/>
              <a:stretch>
                <a:fillRect l="-4000" t="-2000" r="-4000" b="-2000"/>
              </a:stretch>
            </a:blipFill>
            <a:ln w="38100">
              <a:solidFill>
                <a:schemeClr val="tx1">
                  <a:alpha val="75000"/>
                </a:schemeClr>
              </a:solidFill>
            </a:ln>
          </p:spPr>
        </p:pic>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54276"/>
                                        </p:tgtEl>
                                        <p:attrNameLst>
                                          <p:attrName>style.visibility</p:attrName>
                                        </p:attrNameLst>
                                      </p:cBhvr>
                                      <p:to>
                                        <p:strVal val="visible"/>
                                      </p:to>
                                    </p:set>
                                    <p:anim calcmode="lin" valueType="num">
                                      <p:cBhvr>
                                        <p:cTn id="7" dur="500" fill="hold"/>
                                        <p:tgtEl>
                                          <p:spTgt spid="54276"/>
                                        </p:tgtEl>
                                        <p:attrNameLst>
                                          <p:attrName>ppt_w</p:attrName>
                                        </p:attrNameLst>
                                      </p:cBhvr>
                                      <p:tavLst>
                                        <p:tav tm="0">
                                          <p:val>
                                            <p:fltVal val="0"/>
                                          </p:val>
                                        </p:tav>
                                        <p:tav tm="100000">
                                          <p:val>
                                            <p:strVal val="#ppt_w"/>
                                          </p:val>
                                        </p:tav>
                                      </p:tavLst>
                                    </p:anim>
                                    <p:anim calcmode="lin" valueType="num">
                                      <p:cBhvr>
                                        <p:cTn id="8" dur="500" fill="hold"/>
                                        <p:tgtEl>
                                          <p:spTgt spid="54276"/>
                                        </p:tgtEl>
                                        <p:attrNameLst>
                                          <p:attrName>ppt_h</p:attrName>
                                        </p:attrNameLst>
                                      </p:cBhvr>
                                      <p:tavLst>
                                        <p:tav tm="0">
                                          <p:val>
                                            <p:fltVal val="0"/>
                                          </p:val>
                                        </p:tav>
                                        <p:tav tm="100000">
                                          <p:val>
                                            <p:strVal val="#ppt_h"/>
                                          </p:val>
                                        </p:tav>
                                      </p:tavLst>
                                    </p:anim>
                                    <p:anim calcmode="lin" valueType="num">
                                      <p:cBhvr>
                                        <p:cTn id="9" dur="500" fill="hold"/>
                                        <p:tgtEl>
                                          <p:spTgt spid="54276"/>
                                        </p:tgtEl>
                                        <p:attrNameLst>
                                          <p:attrName>style.rotation</p:attrName>
                                        </p:attrNameLst>
                                      </p:cBhvr>
                                      <p:tavLst>
                                        <p:tav tm="0">
                                          <p:val>
                                            <p:fltVal val="360"/>
                                          </p:val>
                                        </p:tav>
                                        <p:tav tm="100000">
                                          <p:val>
                                            <p:fltVal val="0"/>
                                          </p:val>
                                        </p:tav>
                                      </p:tavLst>
                                    </p:anim>
                                    <p:animEffect transition="in" filter="fade">
                                      <p:cBhvr>
                                        <p:cTn id="10" dur="500"/>
                                        <p:tgtEl>
                                          <p:spTgt spid="54276"/>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3" name="Rectangle 3"/>
          <p:cNvSpPr>
            <a:spLocks noGrp="1"/>
          </p:cNvSpPr>
          <p:nvPr>
            <p:ph idx="1"/>
          </p:nvPr>
        </p:nvSpPr>
        <p:spPr/>
        <p:txBody>
          <a:bodyPr/>
          <a:lstStyle/>
          <a:p>
            <a:endParaRPr lang="en-US" altLang="fa-IR" dirty="0" smtClean="0">
              <a:cs typeface="B Zar" panose="00000400000000000000" pitchFamily="2" charset="-78"/>
            </a:endParaRPr>
          </a:p>
        </p:txBody>
      </p:sp>
      <p:pic>
        <p:nvPicPr>
          <p:cNvPr id="12291" name="Picture 4" descr="sl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5"/>
          <p:cNvSpPr>
            <a:spLocks noChangeArrowheads="1"/>
          </p:cNvSpPr>
          <p:nvPr/>
        </p:nvSpPr>
        <p:spPr bwMode="auto">
          <a:xfrm>
            <a:off x="2903696" y="1714132"/>
            <a:ext cx="3336608" cy="584775"/>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rtl="1"/>
            <a:r>
              <a:rPr lang="fa-IR" altLang="fa-IR" sz="3200" dirty="0">
                <a:solidFill>
                  <a:srgbClr val="00B050"/>
                </a:solidFill>
                <a:cs typeface="B Titr" panose="00000700000000000000" pitchFamily="2" charset="-78"/>
              </a:rPr>
              <a:t>ا</a:t>
            </a:r>
            <a:r>
              <a:rPr lang="ar-SA" altLang="fa-IR" sz="3200" dirty="0" smtClean="0">
                <a:solidFill>
                  <a:srgbClr val="00B050"/>
                </a:solidFill>
                <a:cs typeface="B Titr" panose="00000700000000000000" pitchFamily="2" charset="-78"/>
              </a:rPr>
              <a:t>ختلالات خواب</a:t>
            </a:r>
            <a:r>
              <a:rPr lang="fa-IR" altLang="fa-IR" sz="3200" dirty="0" smtClean="0">
                <a:solidFill>
                  <a:srgbClr val="00B050"/>
                </a:solidFill>
                <a:cs typeface="B Titr" panose="00000700000000000000" pitchFamily="2" charset="-78"/>
              </a:rPr>
              <a:t>:</a:t>
            </a:r>
            <a:r>
              <a:rPr lang="fr-FR" altLang="fa-IR" sz="3200" dirty="0" smtClean="0">
                <a:solidFill>
                  <a:srgbClr val="00B050"/>
                </a:solidFill>
                <a:cs typeface="B Titr" panose="00000700000000000000" pitchFamily="2" charset="-78"/>
              </a:rPr>
              <a:t> </a:t>
            </a:r>
            <a:endParaRPr lang="fr-FR" altLang="fa-IR" sz="3200" dirty="0">
              <a:solidFill>
                <a:srgbClr val="00B050"/>
              </a:solidFill>
              <a:cs typeface="B Titr" panose="00000700000000000000" pitchFamily="2" charset="-78"/>
            </a:endParaRPr>
          </a:p>
        </p:txBody>
      </p:sp>
      <p:sp>
        <p:nvSpPr>
          <p:cNvPr id="12293" name="Rectangle 6"/>
          <p:cNvSpPr>
            <a:spLocks noChangeArrowheads="1"/>
          </p:cNvSpPr>
          <p:nvPr/>
        </p:nvSpPr>
        <p:spPr bwMode="auto">
          <a:xfrm>
            <a:off x="349738" y="2607195"/>
            <a:ext cx="8171185"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rtl="1"/>
            <a:r>
              <a:rPr lang="fa-IR" altLang="fa-IR" sz="2800" b="0" dirty="0" smtClean="0">
                <a:solidFill>
                  <a:schemeClr val="bg1"/>
                </a:solidFill>
                <a:cs typeface="B Zar" panose="00000400000000000000" pitchFamily="2" charset="-78"/>
              </a:rPr>
              <a:t>* </a:t>
            </a:r>
            <a:r>
              <a:rPr lang="ar-SA" altLang="fa-IR" sz="2800" b="0" dirty="0" smtClean="0">
                <a:solidFill>
                  <a:schemeClr val="bg1"/>
                </a:solidFill>
                <a:cs typeface="B Zar" panose="00000400000000000000" pitchFamily="2" charset="-78"/>
              </a:rPr>
              <a:t>اختلالات </a:t>
            </a:r>
            <a:r>
              <a:rPr lang="ar-SA" altLang="fa-IR" sz="2800" b="0" dirty="0">
                <a:solidFill>
                  <a:schemeClr val="bg1"/>
                </a:solidFill>
                <a:cs typeface="B Zar" panose="00000400000000000000" pitchFamily="2" charset="-78"/>
              </a:rPr>
              <a:t>خواب در انسان‌ها عبارت‌اند از</a:t>
            </a:r>
            <a:r>
              <a:rPr lang="fr-FR" altLang="fa-IR" sz="2800" b="0" dirty="0">
                <a:solidFill>
                  <a:schemeClr val="bg1"/>
                </a:solidFill>
                <a:cs typeface="B Zar" panose="00000400000000000000" pitchFamily="2" charset="-78"/>
              </a:rPr>
              <a:t>:</a:t>
            </a:r>
            <a:endParaRPr lang="fa-IR" altLang="fa-IR" sz="2800" b="0" dirty="0">
              <a:solidFill>
                <a:schemeClr val="bg1"/>
              </a:solidFill>
              <a:cs typeface="B Zar" panose="00000400000000000000" pitchFamily="2" charset="-78"/>
            </a:endParaRPr>
          </a:p>
          <a:p>
            <a:pPr algn="r" rtl="1"/>
            <a:r>
              <a:rPr lang="ar-SA" altLang="fa-IR" sz="2800" b="0" dirty="0" smtClean="0">
                <a:solidFill>
                  <a:srgbClr val="FF0000"/>
                </a:solidFill>
                <a:cs typeface="B Zar" panose="00000400000000000000" pitchFamily="2" charset="-78"/>
              </a:rPr>
              <a:t>کم‌خوابی</a:t>
            </a:r>
            <a:r>
              <a:rPr lang="fr-FR" altLang="fa-IR" sz="2800" b="0" dirty="0">
                <a:solidFill>
                  <a:srgbClr val="FF0000"/>
                </a:solidFill>
                <a:cs typeface="B Zar" panose="00000400000000000000" pitchFamily="2" charset="-78"/>
              </a:rPr>
              <a:t>، </a:t>
            </a:r>
            <a:r>
              <a:rPr lang="ar-SA" altLang="fa-IR" sz="2800" b="0" dirty="0">
                <a:solidFill>
                  <a:srgbClr val="FF0000"/>
                </a:solidFill>
                <a:cs typeface="B Zar" panose="00000400000000000000" pitchFamily="2" charset="-78"/>
              </a:rPr>
              <a:t>پرخوابی</a:t>
            </a:r>
            <a:r>
              <a:rPr lang="fr-FR" altLang="fa-IR" sz="2800" b="0" dirty="0">
                <a:solidFill>
                  <a:srgbClr val="FF0000"/>
                </a:solidFill>
                <a:cs typeface="B Zar" panose="00000400000000000000" pitchFamily="2" charset="-78"/>
              </a:rPr>
              <a:t>، </a:t>
            </a:r>
            <a:r>
              <a:rPr lang="ar-SA" altLang="fa-IR" sz="2800" b="0" dirty="0">
                <a:solidFill>
                  <a:srgbClr val="FF0000"/>
                </a:solidFill>
                <a:cs typeface="B Zar" panose="00000400000000000000" pitchFamily="2" charset="-78"/>
              </a:rPr>
              <a:t>خوابگردی</a:t>
            </a:r>
            <a:r>
              <a:rPr lang="fr-FR" altLang="fa-IR" sz="2800" b="0" dirty="0">
                <a:solidFill>
                  <a:srgbClr val="FF0000"/>
                </a:solidFill>
                <a:cs typeface="B Zar" panose="00000400000000000000" pitchFamily="2" charset="-78"/>
              </a:rPr>
              <a:t>، </a:t>
            </a:r>
            <a:r>
              <a:rPr lang="ar-SA" altLang="fa-IR" sz="2800" b="0" dirty="0">
                <a:solidFill>
                  <a:srgbClr val="FF0000"/>
                </a:solidFill>
                <a:cs typeface="B Zar" panose="00000400000000000000" pitchFamily="2" charset="-78"/>
              </a:rPr>
              <a:t>فلج خواب</a:t>
            </a:r>
            <a:r>
              <a:rPr lang="fr-FR" altLang="fa-IR" sz="2800" b="0" dirty="0">
                <a:solidFill>
                  <a:srgbClr val="FF0000"/>
                </a:solidFill>
                <a:cs typeface="B Zar" panose="00000400000000000000" pitchFamily="2" charset="-78"/>
              </a:rPr>
              <a:t>، </a:t>
            </a:r>
            <a:r>
              <a:rPr lang="ar-SA" altLang="fa-IR" sz="2800" b="0" dirty="0">
                <a:solidFill>
                  <a:srgbClr val="FF0000"/>
                </a:solidFill>
                <a:cs typeface="B Zar" panose="00000400000000000000" pitchFamily="2" charset="-78"/>
              </a:rPr>
              <a:t>کابوس</a:t>
            </a:r>
            <a:r>
              <a:rPr lang="fr-FR" altLang="fa-IR" sz="2800" b="0" dirty="0">
                <a:solidFill>
                  <a:srgbClr val="FF0000"/>
                </a:solidFill>
                <a:cs typeface="B Zar" panose="00000400000000000000" pitchFamily="2" charset="-78"/>
              </a:rPr>
              <a:t>، </a:t>
            </a:r>
            <a:r>
              <a:rPr lang="ar-SA" altLang="fa-IR" sz="2800" b="0" dirty="0">
                <a:solidFill>
                  <a:srgbClr val="FF0000"/>
                </a:solidFill>
                <a:cs typeface="B Zar" panose="00000400000000000000" pitchFamily="2" charset="-78"/>
              </a:rPr>
              <a:t>هراس‌ </a:t>
            </a:r>
            <a:r>
              <a:rPr lang="ar-SA" altLang="fa-IR" sz="2800" b="0" dirty="0" smtClean="0">
                <a:solidFill>
                  <a:srgbClr val="FF0000"/>
                </a:solidFill>
                <a:cs typeface="B Zar" panose="00000400000000000000" pitchFamily="2" charset="-78"/>
              </a:rPr>
              <a:t>شبانه</a:t>
            </a:r>
            <a:r>
              <a:rPr lang="fr-FR" altLang="fa-IR" sz="2800" b="0" dirty="0" smtClean="0">
                <a:solidFill>
                  <a:srgbClr val="FF0000"/>
                </a:solidFill>
                <a:cs typeface="B Zar" panose="00000400000000000000" pitchFamily="2" charset="-78"/>
              </a:rPr>
              <a:t>، </a:t>
            </a:r>
            <a:endParaRPr lang="fa-IR" altLang="fa-IR" sz="2800" b="0" dirty="0">
              <a:solidFill>
                <a:srgbClr val="FF0000"/>
              </a:solidFill>
              <a:cs typeface="B Zar" panose="00000400000000000000" pitchFamily="2" charset="-78"/>
            </a:endParaRPr>
          </a:p>
          <a:p>
            <a:pPr algn="r" rtl="1"/>
            <a:r>
              <a:rPr lang="ar-SA" altLang="fa-IR" sz="2800" b="0" dirty="0" smtClean="0">
                <a:solidFill>
                  <a:srgbClr val="FF0000"/>
                </a:solidFill>
                <a:cs typeface="B Zar" panose="00000400000000000000" pitchFamily="2" charset="-78"/>
              </a:rPr>
              <a:t>علاوه </a:t>
            </a:r>
            <a:r>
              <a:rPr lang="ar-SA" altLang="fa-IR" sz="2800" b="0" dirty="0">
                <a:solidFill>
                  <a:srgbClr val="FF0000"/>
                </a:solidFill>
                <a:cs typeface="B Zar" panose="00000400000000000000" pitchFamily="2" charset="-78"/>
              </a:rPr>
              <a:t>بر این‌ها، خواب می‌تواند با آشفتگی‌های ادراکی هنگام به خواب رفتن و بیدار شدن همراه باشد که آن را به ترتیب پیش خواب و پس خواب می‌نامند. این حالت‌ها بر اختلال در تصاویر، صداها و عواطف مشتمل</a:t>
            </a:r>
            <a:r>
              <a:rPr lang="fa-IR" altLang="fa-IR" sz="2800" b="0" dirty="0">
                <a:solidFill>
                  <a:srgbClr val="FF0000"/>
                </a:solidFill>
                <a:cs typeface="B Zar" panose="00000400000000000000" pitchFamily="2" charset="-78"/>
              </a:rPr>
              <a:t> است</a:t>
            </a:r>
            <a:r>
              <a:rPr lang="fa-IR" altLang="fa-IR" sz="2800" b="0" dirty="0" smtClean="0">
                <a:solidFill>
                  <a:srgbClr val="FF0000"/>
                </a:solidFill>
                <a:cs typeface="B Zar" panose="00000400000000000000" pitchFamily="2" charset="-78"/>
              </a:rPr>
              <a:t>.</a:t>
            </a:r>
          </a:p>
          <a:p>
            <a:pPr algn="r" rtl="1"/>
            <a:endParaRPr lang="fa-IR" altLang="fa-IR" sz="2800" b="0" dirty="0">
              <a:solidFill>
                <a:srgbClr val="FF0000"/>
              </a:solidFill>
              <a:cs typeface="B Zar" panose="00000400000000000000" pitchFamily="2" charset="-78"/>
            </a:endParaRPr>
          </a:p>
          <a:p>
            <a:pPr algn="ctr" rtl="1"/>
            <a:r>
              <a:rPr lang="fa-IR" altLang="fa-IR" sz="2800" b="0" dirty="0" smtClean="0">
                <a:solidFill>
                  <a:srgbClr val="7030A0"/>
                </a:solidFill>
                <a:cs typeface="B Zar" panose="00000400000000000000" pitchFamily="2" charset="-78"/>
              </a:rPr>
              <a:t>مطالعه کامل اختلالات خواب را </a:t>
            </a:r>
            <a:r>
              <a:rPr lang="fa-IR" altLang="fa-IR" sz="2800" b="0" dirty="0" smtClean="0">
                <a:solidFill>
                  <a:srgbClr val="7030A0"/>
                </a:solidFill>
                <a:cs typeface="B Zar" panose="00000400000000000000" pitchFamily="2" charset="-78"/>
                <a:hlinkClick r:id="rId3"/>
              </a:rPr>
              <a:t>اینجا </a:t>
            </a:r>
            <a:r>
              <a:rPr lang="fa-IR" altLang="fa-IR" sz="2800" b="0" dirty="0" smtClean="0">
                <a:solidFill>
                  <a:srgbClr val="7030A0"/>
                </a:solidFill>
                <a:cs typeface="B Zar" panose="00000400000000000000" pitchFamily="2" charset="-78"/>
              </a:rPr>
              <a:t>بخوانید.</a:t>
            </a:r>
            <a:endParaRPr lang="fa-IR" altLang="fa-IR" sz="2800" b="0" dirty="0">
              <a:solidFill>
                <a:srgbClr val="7030A0"/>
              </a:solidFill>
              <a:cs typeface="B Zar" panose="00000400000000000000" pitchFamily="2" charset="-78"/>
            </a:endParaRPr>
          </a:p>
        </p:txBody>
      </p:sp>
      <p:grpSp>
        <p:nvGrpSpPr>
          <p:cNvPr id="6" name="Group 5"/>
          <p:cNvGrpSpPr>
            <a:grpSpLocks noChangeAspect="1"/>
          </p:cNvGrpSpPr>
          <p:nvPr/>
        </p:nvGrpSpPr>
        <p:grpSpPr>
          <a:xfrm>
            <a:off x="4899395" y="6165304"/>
            <a:ext cx="3941765" cy="616642"/>
            <a:chOff x="6359857" y="5683434"/>
            <a:chExt cx="4504874" cy="704734"/>
          </a:xfrm>
        </p:grpSpPr>
        <p:sp>
          <p:nvSpPr>
            <p:cNvPr id="7" name="Rounded Rectangle 9"/>
            <p:cNvSpPr/>
            <p:nvPr/>
          </p:nvSpPr>
          <p:spPr>
            <a:xfrm>
              <a:off x="6359857" y="5881913"/>
              <a:ext cx="4504874" cy="307777"/>
            </a:xfrm>
            <a:prstGeom prst="rect">
              <a:avLst/>
            </a:prstGeom>
            <a:solidFill>
              <a:schemeClr val="tx1">
                <a:alpha val="50000"/>
              </a:scheme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 name="TextBox 7">
              <a:hlinkClick r:id="rId4"/>
            </p:cNvPr>
            <p:cNvSpPr txBox="1">
              <a:spLocks noChangeAspect="1"/>
            </p:cNvSpPr>
            <p:nvPr/>
          </p:nvSpPr>
          <p:spPr>
            <a:xfrm>
              <a:off x="6359857" y="5845568"/>
              <a:ext cx="3329103" cy="422094"/>
            </a:xfrm>
            <a:prstGeom prst="rect">
              <a:avLst/>
            </a:prstGeom>
            <a:noFill/>
            <a:effectLst/>
          </p:spPr>
          <p:txBody>
            <a:bodyPr wrap="square" rtlCol="0">
              <a:spAutoFit/>
            </a:bodyPr>
            <a:lstStyle/>
            <a:p>
              <a:pPr algn="ctr"/>
              <a:r>
                <a:rPr lang="en-US" dirty="0" smtClean="0">
                  <a:solidFill>
                    <a:schemeClr val="bg1">
                      <a:lumMod val="95000"/>
                      <a:lumOff val="5000"/>
                    </a:schemeClr>
                  </a:solidFill>
                  <a:latin typeface="+mj-lt"/>
                  <a:cs typeface="Far.Ashgar" panose="00000400000000000000" pitchFamily="2" charset="-78"/>
                </a:rPr>
                <a:t>www.ziaossalehin.ir</a:t>
              </a:r>
              <a:endParaRPr lang="en-US" dirty="0">
                <a:solidFill>
                  <a:schemeClr val="bg1">
                    <a:lumMod val="95000"/>
                    <a:lumOff val="5000"/>
                  </a:schemeClr>
                </a:solidFill>
                <a:latin typeface="+mj-lt"/>
                <a:cs typeface="Far.Ashgar" panose="00000400000000000000" pitchFamily="2" charset="-78"/>
              </a:endParaRPr>
            </a:p>
          </p:txBody>
        </p:sp>
        <p:pic>
          <p:nvPicPr>
            <p:cNvPr id="9" name="Picture Placeholder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94012" y="5683434"/>
              <a:ext cx="704734" cy="704734"/>
            </a:xfrm>
            <a:prstGeom prst="ellipse">
              <a:avLst/>
            </a:prstGeom>
            <a:blipFill dpi="0" rotWithShape="1">
              <a:blip r:embed="rId6"/>
              <a:srcRect/>
              <a:stretch>
                <a:fillRect l="-4000" t="-2000" r="-4000" b="-2000"/>
              </a:stretch>
            </a:blipFill>
            <a:ln w="38100">
              <a:solidFill>
                <a:schemeClr val="tx1">
                  <a:alpha val="75000"/>
                </a:schemeClr>
              </a:solidFill>
            </a:ln>
          </p:spPr>
        </p:pic>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2000"/>
                                        <p:tgtEl>
                                          <p:spTgt spid="51203">
                                            <p:txEl>
                                              <p:pRg st="0" end="0"/>
                                            </p:txEl>
                                          </p:spTgt>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lstStyle/>
          <a:p>
            <a:endParaRPr lang="en-US" altLang="fa-IR" smtClean="0"/>
          </a:p>
        </p:txBody>
      </p:sp>
      <p:sp>
        <p:nvSpPr>
          <p:cNvPr id="13315" name="Rectangle 3"/>
          <p:cNvSpPr>
            <a:spLocks noGrp="1"/>
          </p:cNvSpPr>
          <p:nvPr>
            <p:ph idx="1"/>
          </p:nvPr>
        </p:nvSpPr>
        <p:spPr/>
        <p:txBody>
          <a:bodyPr/>
          <a:lstStyle/>
          <a:p>
            <a:endParaRPr lang="en-US" altLang="fa-IR" dirty="0" smtClean="0">
              <a:cs typeface="B Zar" panose="00000400000000000000" pitchFamily="2" charset="-78"/>
            </a:endParaRPr>
          </a:p>
        </p:txBody>
      </p:sp>
      <p:pic>
        <p:nvPicPr>
          <p:cNvPr id="13316" name="Picture 4" descr="sl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Rectangle 5"/>
          <p:cNvSpPr>
            <a:spLocks noChangeArrowheads="1"/>
          </p:cNvSpPr>
          <p:nvPr/>
        </p:nvSpPr>
        <p:spPr bwMode="auto">
          <a:xfrm>
            <a:off x="611188" y="1773238"/>
            <a:ext cx="8189912" cy="361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eaLnBrk="1" hangingPunct="1">
              <a:spcBef>
                <a:spcPct val="20000"/>
              </a:spcBef>
              <a:buFont typeface="Arial" panose="020B0604020202020204" pitchFamily="34" charset="0"/>
              <a:buNone/>
            </a:pPr>
            <a:r>
              <a:rPr lang="ar-SA" altLang="fa-IR" sz="2300" dirty="0">
                <a:solidFill>
                  <a:schemeClr val="bg1"/>
                </a:solidFill>
                <a:cs typeface="B Zar" panose="00000400000000000000" pitchFamily="2" charset="-78"/>
              </a:rPr>
              <a:t>ملاتونین چیست</a:t>
            </a:r>
            <a:r>
              <a:rPr lang="fa-IR" altLang="fa-IR" sz="2300" dirty="0">
                <a:solidFill>
                  <a:schemeClr val="bg1"/>
                </a:solidFill>
                <a:cs typeface="B Zar" panose="00000400000000000000" pitchFamily="2" charset="-78"/>
              </a:rPr>
              <a:t>؟</a:t>
            </a:r>
            <a:endParaRPr lang="ar-SA" altLang="fa-IR" sz="2300" dirty="0">
              <a:solidFill>
                <a:schemeClr val="bg1"/>
              </a:solidFill>
              <a:cs typeface="B Zar" panose="00000400000000000000" pitchFamily="2" charset="-78"/>
            </a:endParaRPr>
          </a:p>
          <a:p>
            <a:pPr algn="r" eaLnBrk="1" hangingPunct="1">
              <a:spcBef>
                <a:spcPct val="20000"/>
              </a:spcBef>
              <a:buFont typeface="Arial" panose="020B0604020202020204" pitchFamily="34" charset="0"/>
              <a:buNone/>
            </a:pPr>
            <a:r>
              <a:rPr lang="ar-SA" altLang="fa-IR" b="0" dirty="0">
                <a:solidFill>
                  <a:schemeClr val="bg1"/>
                </a:solidFill>
                <a:cs typeface="B Zar" panose="00000400000000000000" pitchFamily="2" charset="-78"/>
              </a:rPr>
              <a:t>ملاتونین هورمونی است در بدن که در پاسخ به دوره های تاریکی و روشنایی روز و شب ساخته می شود. این هورمون مهم بدن که در سال 1958 میلادی کشف شد توسط غده پينه آل در مغز ترشح مي شود.</a:t>
            </a:r>
            <a:br>
              <a:rPr lang="ar-SA" altLang="fa-IR" b="0" dirty="0">
                <a:solidFill>
                  <a:schemeClr val="bg1"/>
                </a:solidFill>
                <a:cs typeface="B Zar" panose="00000400000000000000" pitchFamily="2" charset="-78"/>
              </a:rPr>
            </a:br>
            <a:r>
              <a:rPr lang="ar-SA" altLang="fa-IR" b="0" dirty="0">
                <a:solidFill>
                  <a:schemeClr val="bg1"/>
                </a:solidFill>
                <a:cs typeface="B Zar" panose="00000400000000000000" pitchFamily="2" charset="-78"/>
              </a:rPr>
              <a:t>ملاتونین یک هورمون محافظ و همچنین یک آنتی اکسیدان قوی است که در طول هزاران سال در حیوانات و گیاهان وجود داشته است.(در بندهای غضروفی که به ستون فقرات مربوط می شود.)</a:t>
            </a:r>
            <a:br>
              <a:rPr lang="ar-SA" altLang="fa-IR" b="0" dirty="0">
                <a:solidFill>
                  <a:schemeClr val="bg1"/>
                </a:solidFill>
                <a:cs typeface="B Zar" panose="00000400000000000000" pitchFamily="2" charset="-78"/>
              </a:rPr>
            </a:br>
            <a:r>
              <a:rPr lang="ar-SA" altLang="fa-IR" sz="2200" dirty="0">
                <a:solidFill>
                  <a:schemeClr val="bg1"/>
                </a:solidFill>
                <a:cs typeface="B Zar" panose="00000400000000000000" pitchFamily="2" charset="-78"/>
              </a:rPr>
              <a:t>وظایف ملاتونین</a:t>
            </a:r>
            <a:r>
              <a:rPr lang="ar-SA" altLang="fa-IR" b="0" dirty="0">
                <a:solidFill>
                  <a:schemeClr val="bg1"/>
                </a:solidFill>
                <a:cs typeface="B Zar" panose="00000400000000000000" pitchFamily="2" charset="-78"/>
              </a:rPr>
              <a:t/>
            </a:r>
            <a:br>
              <a:rPr lang="ar-SA" altLang="fa-IR" b="0" dirty="0">
                <a:solidFill>
                  <a:schemeClr val="bg1"/>
                </a:solidFill>
                <a:cs typeface="B Zar" panose="00000400000000000000" pitchFamily="2" charset="-78"/>
              </a:rPr>
            </a:br>
            <a:r>
              <a:rPr lang="ar-SA" altLang="fa-IR" b="0" dirty="0">
                <a:solidFill>
                  <a:schemeClr val="bg1"/>
                </a:solidFill>
                <a:cs typeface="B Zar" panose="00000400000000000000" pitchFamily="2" charset="-78"/>
              </a:rPr>
              <a:t>اين هورمون در طول شب ترشح مى شود و تولید آن در شب 10 برابر ميزان آن در روز ميباشد.</a:t>
            </a:r>
            <a:br>
              <a:rPr lang="ar-SA" altLang="fa-IR" b="0" dirty="0">
                <a:solidFill>
                  <a:schemeClr val="bg1"/>
                </a:solidFill>
                <a:cs typeface="B Zar" panose="00000400000000000000" pitchFamily="2" charset="-78"/>
              </a:rPr>
            </a:br>
            <a:r>
              <a:rPr lang="ar-SA" altLang="fa-IR" b="0" dirty="0">
                <a:solidFill>
                  <a:schemeClr val="bg1"/>
                </a:solidFill>
                <a:cs typeface="B Zar" panose="00000400000000000000" pitchFamily="2" charset="-78"/>
              </a:rPr>
              <a:t>و در كنار وظايف ديگر، موجب تنظيم فعاليت های بدن هنگام خواب مى شود. ملاتونین یک هورمون محافظ است که باید به آن اجازه و امکان ترشح در ساعات اولیه صبح داده شود. این هورمون به جهت ارتباط ترشحش با نور به تنظيم خواب و بيداري ما كمك مي كند.</a:t>
            </a:r>
            <a:br>
              <a:rPr lang="ar-SA" altLang="fa-IR" b="0" dirty="0">
                <a:solidFill>
                  <a:schemeClr val="bg1"/>
                </a:solidFill>
                <a:cs typeface="B Zar" panose="00000400000000000000" pitchFamily="2" charset="-78"/>
              </a:rPr>
            </a:br>
            <a:r>
              <a:rPr lang="ar-SA" altLang="fa-IR" b="0" dirty="0">
                <a:solidFill>
                  <a:schemeClr val="bg1"/>
                </a:solidFill>
                <a:cs typeface="B Zar" panose="00000400000000000000" pitchFamily="2" charset="-78"/>
              </a:rPr>
              <a:t>مصرف ملاتونين در درمان افسردگي ناشی از کاهش آن، مفيداست.ملاتونين هورمونهاي ديگري را نیز در بدن تنظيم مي كند. اين هورمون ها آهنگ و الگوي 24 ساعته عملكرد و پاسخ هاي بدن را تنظيم مي نماید</a:t>
            </a:r>
            <a:r>
              <a:rPr lang="fa-IR" altLang="fa-IR" b="0" dirty="0">
                <a:solidFill>
                  <a:schemeClr val="bg1"/>
                </a:solidFill>
                <a:cs typeface="B Zar" panose="00000400000000000000" pitchFamily="2" charset="-78"/>
              </a:rPr>
              <a:t>.</a:t>
            </a:r>
            <a:endParaRPr lang="en-US" altLang="fa-IR" b="0" dirty="0">
              <a:solidFill>
                <a:schemeClr val="bg1"/>
              </a:solidFill>
              <a:cs typeface="B Zar" panose="00000400000000000000" pitchFamily="2" charset="-78"/>
            </a:endParaRPr>
          </a:p>
        </p:txBody>
      </p:sp>
      <p:grpSp>
        <p:nvGrpSpPr>
          <p:cNvPr id="6" name="Group 5"/>
          <p:cNvGrpSpPr>
            <a:grpSpLocks noChangeAspect="1"/>
          </p:cNvGrpSpPr>
          <p:nvPr/>
        </p:nvGrpSpPr>
        <p:grpSpPr>
          <a:xfrm>
            <a:off x="4899395" y="6165304"/>
            <a:ext cx="3941765" cy="616642"/>
            <a:chOff x="6359857" y="5683434"/>
            <a:chExt cx="4504874" cy="704734"/>
          </a:xfrm>
        </p:grpSpPr>
        <p:sp>
          <p:nvSpPr>
            <p:cNvPr id="7" name="Rounded Rectangle 9"/>
            <p:cNvSpPr/>
            <p:nvPr/>
          </p:nvSpPr>
          <p:spPr>
            <a:xfrm>
              <a:off x="6359857" y="5881913"/>
              <a:ext cx="4504874" cy="307777"/>
            </a:xfrm>
            <a:prstGeom prst="rect">
              <a:avLst/>
            </a:prstGeom>
            <a:solidFill>
              <a:schemeClr val="tx1">
                <a:alpha val="50000"/>
              </a:scheme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 name="TextBox 7">
              <a:hlinkClick r:id="rId3"/>
            </p:cNvPr>
            <p:cNvSpPr txBox="1">
              <a:spLocks noChangeAspect="1"/>
            </p:cNvSpPr>
            <p:nvPr/>
          </p:nvSpPr>
          <p:spPr>
            <a:xfrm>
              <a:off x="6359857" y="5845568"/>
              <a:ext cx="3329103" cy="422094"/>
            </a:xfrm>
            <a:prstGeom prst="rect">
              <a:avLst/>
            </a:prstGeom>
            <a:noFill/>
            <a:effectLst/>
          </p:spPr>
          <p:txBody>
            <a:bodyPr wrap="square" rtlCol="0">
              <a:spAutoFit/>
            </a:bodyPr>
            <a:lstStyle/>
            <a:p>
              <a:pPr algn="ctr"/>
              <a:r>
                <a:rPr lang="en-US" dirty="0" smtClean="0">
                  <a:solidFill>
                    <a:schemeClr val="bg1">
                      <a:lumMod val="95000"/>
                      <a:lumOff val="5000"/>
                    </a:schemeClr>
                  </a:solidFill>
                  <a:latin typeface="+mj-lt"/>
                  <a:cs typeface="Far.Ashgar" panose="00000400000000000000" pitchFamily="2" charset="-78"/>
                </a:rPr>
                <a:t>www.ziaossalehin.ir</a:t>
              </a:r>
              <a:endParaRPr lang="en-US" dirty="0">
                <a:solidFill>
                  <a:schemeClr val="bg1">
                    <a:lumMod val="95000"/>
                    <a:lumOff val="5000"/>
                  </a:schemeClr>
                </a:solidFill>
                <a:latin typeface="+mj-lt"/>
                <a:cs typeface="Far.Ashgar" panose="00000400000000000000" pitchFamily="2" charset="-78"/>
              </a:endParaRPr>
            </a:p>
          </p:txBody>
        </p:sp>
        <p:pic>
          <p:nvPicPr>
            <p:cNvPr id="9" name="Picture Placeholder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94012" y="5683434"/>
              <a:ext cx="704734" cy="704734"/>
            </a:xfrm>
            <a:prstGeom prst="ellipse">
              <a:avLst/>
            </a:prstGeom>
            <a:blipFill dpi="0" rotWithShape="1">
              <a:blip r:embed="rId5"/>
              <a:srcRect/>
              <a:stretch>
                <a:fillRect l="-4000" t="-2000" r="-4000" b="-2000"/>
              </a:stretch>
            </a:blipFill>
            <a:ln w="38100">
              <a:solidFill>
                <a:schemeClr val="tx1">
                  <a:alpha val="75000"/>
                </a:schemeClr>
              </a:solidFill>
            </a:ln>
          </p:spPr>
        </p:pic>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3"/>
          <p:cNvSpPr>
            <a:spLocks noGrp="1"/>
          </p:cNvSpPr>
          <p:nvPr>
            <p:ph idx="1"/>
          </p:nvPr>
        </p:nvSpPr>
        <p:spPr>
          <a:xfrm>
            <a:off x="3491880" y="1484784"/>
            <a:ext cx="5495907" cy="3744416"/>
          </a:xfrm>
        </p:spPr>
        <p:txBody>
          <a:bodyPr>
            <a:normAutofit lnSpcReduction="10000"/>
          </a:bodyPr>
          <a:lstStyle/>
          <a:p>
            <a:pPr marL="0" indent="0" algn="ctr">
              <a:buFont typeface="Arial" panose="020B0604020202020204" pitchFamily="34" charset="0"/>
              <a:buNone/>
            </a:pPr>
            <a:r>
              <a:rPr lang="fa-IR" altLang="fa-IR" sz="4000" dirty="0" smtClean="0">
                <a:solidFill>
                  <a:srgbClr val="FFC000"/>
                </a:solidFill>
                <a:cs typeface="B Titr" panose="00000700000000000000" pitchFamily="2" charset="-78"/>
              </a:rPr>
              <a:t>پـایـان</a:t>
            </a:r>
          </a:p>
          <a:p>
            <a:pPr marL="0" indent="0" algn="ctr">
              <a:buFont typeface="Arial" panose="020B0604020202020204" pitchFamily="34" charset="0"/>
              <a:buNone/>
            </a:pPr>
            <a:r>
              <a:rPr lang="fa-IR" altLang="fa-IR" sz="4000" dirty="0" smtClean="0">
                <a:cs typeface="B Titr" panose="00000700000000000000" pitchFamily="2" charset="-78"/>
              </a:rPr>
              <a:t>بنیاد فـرهنگـی تـربیتـی </a:t>
            </a:r>
          </a:p>
          <a:p>
            <a:pPr marL="0" indent="0" algn="ctr">
              <a:buFont typeface="Arial" panose="020B0604020202020204" pitchFamily="34" charset="0"/>
              <a:buNone/>
            </a:pPr>
            <a:r>
              <a:rPr lang="fa-IR" altLang="fa-IR" sz="4000" dirty="0" smtClean="0">
                <a:solidFill>
                  <a:srgbClr val="FFC000"/>
                </a:solidFill>
                <a:cs typeface="B Titr" panose="00000700000000000000" pitchFamily="2" charset="-78"/>
              </a:rPr>
              <a:t>ضیــاءالصــالـحین</a:t>
            </a:r>
          </a:p>
          <a:p>
            <a:pPr marL="0" indent="0" algn="ctr">
              <a:buFont typeface="Arial" panose="020B0604020202020204" pitchFamily="34" charset="0"/>
              <a:buNone/>
            </a:pPr>
            <a:endParaRPr lang="fa-IR" altLang="fa-IR" sz="4000" dirty="0" smtClean="0">
              <a:solidFill>
                <a:srgbClr val="FFC000"/>
              </a:solidFill>
              <a:cs typeface="B Titr" panose="00000700000000000000" pitchFamily="2" charset="-78"/>
            </a:endParaRPr>
          </a:p>
          <a:p>
            <a:pPr marL="0" indent="0" algn="ctr">
              <a:buFont typeface="Arial" panose="020B0604020202020204" pitchFamily="34" charset="0"/>
              <a:buNone/>
            </a:pPr>
            <a:r>
              <a:rPr lang="fa-IR" altLang="fa-IR" sz="2800" dirty="0" smtClean="0">
                <a:solidFill>
                  <a:schemeClr val="tx1"/>
                </a:solidFill>
                <a:cs typeface="B Titr" panose="00000700000000000000" pitchFamily="2" charset="-78"/>
              </a:rPr>
              <a:t>پیشنهاد ویژه:</a:t>
            </a:r>
          </a:p>
          <a:p>
            <a:pPr marL="0" indent="0" algn="ctr">
              <a:buFont typeface="Arial" panose="020B0604020202020204" pitchFamily="34" charset="0"/>
              <a:buNone/>
            </a:pPr>
            <a:r>
              <a:rPr lang="fa-IR" altLang="fa-IR" dirty="0" smtClean="0">
                <a:solidFill>
                  <a:schemeClr val="tx1"/>
                </a:solidFill>
                <a:cs typeface="B Titr" panose="00000700000000000000" pitchFamily="2" charset="-78"/>
                <a:hlinkClick r:id="rId2"/>
              </a:rPr>
              <a:t>ویژه نامه مخصوص خواب و سحرخیزی</a:t>
            </a:r>
            <a:endParaRPr lang="en-US" altLang="fa-IR" dirty="0" smtClean="0">
              <a:solidFill>
                <a:schemeClr val="tx1"/>
              </a:solidFill>
              <a:cs typeface="B Titr" panose="00000700000000000000" pitchFamily="2" charset="-78"/>
            </a:endParaRPr>
          </a:p>
        </p:txBody>
      </p:sp>
      <p:grpSp>
        <p:nvGrpSpPr>
          <p:cNvPr id="3" name="Group 2"/>
          <p:cNvGrpSpPr>
            <a:grpSpLocks noChangeAspect="1"/>
          </p:cNvGrpSpPr>
          <p:nvPr/>
        </p:nvGrpSpPr>
        <p:grpSpPr>
          <a:xfrm>
            <a:off x="4899395" y="6165304"/>
            <a:ext cx="3941765" cy="616642"/>
            <a:chOff x="6359857" y="5683434"/>
            <a:chExt cx="4504874" cy="704734"/>
          </a:xfrm>
        </p:grpSpPr>
        <p:sp>
          <p:nvSpPr>
            <p:cNvPr id="4" name="Rounded Rectangle 9"/>
            <p:cNvSpPr/>
            <p:nvPr/>
          </p:nvSpPr>
          <p:spPr>
            <a:xfrm>
              <a:off x="6359857" y="5881913"/>
              <a:ext cx="4504874" cy="307777"/>
            </a:xfrm>
            <a:prstGeom prst="rect">
              <a:avLst/>
            </a:prstGeom>
            <a:solidFill>
              <a:schemeClr val="tx1">
                <a:alpha val="50000"/>
              </a:scheme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 name="TextBox 4">
              <a:hlinkClick r:id="rId3"/>
            </p:cNvPr>
            <p:cNvSpPr txBox="1">
              <a:spLocks noChangeAspect="1"/>
            </p:cNvSpPr>
            <p:nvPr/>
          </p:nvSpPr>
          <p:spPr>
            <a:xfrm>
              <a:off x="6359857" y="5845568"/>
              <a:ext cx="3329103" cy="422094"/>
            </a:xfrm>
            <a:prstGeom prst="rect">
              <a:avLst/>
            </a:prstGeom>
            <a:noFill/>
            <a:effectLst/>
          </p:spPr>
          <p:txBody>
            <a:bodyPr wrap="square" rtlCol="0">
              <a:spAutoFit/>
            </a:bodyPr>
            <a:lstStyle/>
            <a:p>
              <a:pPr algn="ctr"/>
              <a:r>
                <a:rPr lang="en-US" dirty="0" smtClean="0">
                  <a:solidFill>
                    <a:schemeClr val="bg1">
                      <a:lumMod val="95000"/>
                      <a:lumOff val="5000"/>
                    </a:schemeClr>
                  </a:solidFill>
                  <a:latin typeface="+mj-lt"/>
                  <a:cs typeface="Far.Ashgar" panose="00000400000000000000" pitchFamily="2" charset="-78"/>
                </a:rPr>
                <a:t>www.ziaossalehin.ir</a:t>
              </a:r>
              <a:endParaRPr lang="en-US" dirty="0">
                <a:solidFill>
                  <a:schemeClr val="bg1">
                    <a:lumMod val="95000"/>
                    <a:lumOff val="5000"/>
                  </a:schemeClr>
                </a:solidFill>
                <a:latin typeface="+mj-lt"/>
                <a:cs typeface="Far.Ashgar" panose="00000400000000000000" pitchFamily="2" charset="-78"/>
              </a:endParaRPr>
            </a:p>
          </p:txBody>
        </p:sp>
        <p:pic>
          <p:nvPicPr>
            <p:cNvPr id="6" name="Picture Placeholder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94012" y="5683434"/>
              <a:ext cx="704734" cy="704734"/>
            </a:xfrm>
            <a:prstGeom prst="ellipse">
              <a:avLst/>
            </a:prstGeom>
            <a:blipFill dpi="0" rotWithShape="1">
              <a:blip r:embed="rId5"/>
              <a:srcRect/>
              <a:stretch>
                <a:fillRect l="-4000" t="-2000" r="-4000" b="-2000"/>
              </a:stretch>
            </a:blipFill>
            <a:ln w="38100">
              <a:solidFill>
                <a:schemeClr val="tx1">
                  <a:alpha val="75000"/>
                </a:schemeClr>
              </a:solidFill>
            </a:ln>
          </p:spPr>
        </p:pic>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Sous-titre 2"/>
          <p:cNvSpPr>
            <a:spLocks noGrp="1"/>
          </p:cNvSpPr>
          <p:nvPr>
            <p:ph type="subTitle" idx="1"/>
          </p:nvPr>
        </p:nvSpPr>
        <p:spPr>
          <a:xfrm>
            <a:off x="3923928" y="1628800"/>
            <a:ext cx="4857750" cy="785812"/>
          </a:xfrm>
        </p:spPr>
        <p:txBody>
          <a:bodyPr>
            <a:noAutofit/>
          </a:bodyPr>
          <a:lstStyle/>
          <a:p>
            <a:pPr algn="ctr">
              <a:buFont typeface="Arial" charset="0"/>
              <a:buNone/>
              <a:defRPr/>
            </a:pPr>
            <a:r>
              <a:rPr lang="fa-IR" sz="8800" b="1" dirty="0" smtClean="0">
                <a:solidFill>
                  <a:schemeClr val="tx1"/>
                </a:solidFill>
                <a:effectLst>
                  <a:outerShdw blurRad="38100" dist="38100" dir="2700000" algn="tl">
                    <a:srgbClr val="000000">
                      <a:alpha val="43137"/>
                    </a:srgbClr>
                  </a:outerShdw>
                </a:effectLst>
                <a:cs typeface="B Zar" panose="00000400000000000000" pitchFamily="2" charset="-78"/>
              </a:rPr>
              <a:t>خــواب</a:t>
            </a:r>
            <a:endParaRPr lang="fr-FR" sz="8000" b="1" dirty="0" smtClean="0">
              <a:solidFill>
                <a:schemeClr val="tx1"/>
              </a:solidFill>
              <a:effectLst>
                <a:outerShdw blurRad="38100" dist="38100" dir="2700000" algn="tl">
                  <a:srgbClr val="000000">
                    <a:alpha val="43137"/>
                  </a:srgbClr>
                </a:outerShdw>
              </a:effectLst>
            </a:endParaRPr>
          </a:p>
        </p:txBody>
      </p:sp>
      <p:sp>
        <p:nvSpPr>
          <p:cNvPr id="3" name="TextBox 2"/>
          <p:cNvSpPr txBox="1"/>
          <p:nvPr/>
        </p:nvSpPr>
        <p:spPr>
          <a:xfrm>
            <a:off x="4408587" y="3068960"/>
            <a:ext cx="3888432" cy="1107996"/>
          </a:xfrm>
          <a:prstGeom prst="rect">
            <a:avLst/>
          </a:prstGeom>
          <a:noFill/>
        </p:spPr>
        <p:txBody>
          <a:bodyPr wrap="square" rtlCol="1">
            <a:spAutoFit/>
          </a:bodyPr>
          <a:lstStyle/>
          <a:p>
            <a:r>
              <a:rPr lang="en-US" sz="6600" dirty="0" smtClean="0"/>
              <a:t>Sleeping</a:t>
            </a:r>
            <a:endParaRPr lang="fa-IR" sz="6600" dirty="0"/>
          </a:p>
        </p:txBody>
      </p:sp>
      <p:grpSp>
        <p:nvGrpSpPr>
          <p:cNvPr id="6" name="Group 5"/>
          <p:cNvGrpSpPr>
            <a:grpSpLocks noChangeAspect="1"/>
          </p:cNvGrpSpPr>
          <p:nvPr/>
        </p:nvGrpSpPr>
        <p:grpSpPr>
          <a:xfrm>
            <a:off x="4899395" y="6165304"/>
            <a:ext cx="3941765" cy="616642"/>
            <a:chOff x="6359857" y="5683434"/>
            <a:chExt cx="4504874" cy="704734"/>
          </a:xfrm>
        </p:grpSpPr>
        <p:sp>
          <p:nvSpPr>
            <p:cNvPr id="7" name="Rounded Rectangle 9"/>
            <p:cNvSpPr/>
            <p:nvPr/>
          </p:nvSpPr>
          <p:spPr>
            <a:xfrm>
              <a:off x="6359857" y="5881913"/>
              <a:ext cx="4504874" cy="307777"/>
            </a:xfrm>
            <a:prstGeom prst="rect">
              <a:avLst/>
            </a:prstGeom>
            <a:solidFill>
              <a:schemeClr val="tx1">
                <a:alpha val="50000"/>
              </a:scheme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 name="TextBox 7">
              <a:hlinkClick r:id="rId2"/>
            </p:cNvPr>
            <p:cNvSpPr txBox="1">
              <a:spLocks noChangeAspect="1"/>
            </p:cNvSpPr>
            <p:nvPr/>
          </p:nvSpPr>
          <p:spPr>
            <a:xfrm>
              <a:off x="6359857" y="5845568"/>
              <a:ext cx="3329103" cy="422094"/>
            </a:xfrm>
            <a:prstGeom prst="rect">
              <a:avLst/>
            </a:prstGeom>
            <a:noFill/>
            <a:effectLst/>
          </p:spPr>
          <p:txBody>
            <a:bodyPr wrap="square" rtlCol="0">
              <a:spAutoFit/>
            </a:bodyPr>
            <a:lstStyle/>
            <a:p>
              <a:pPr algn="ctr"/>
              <a:r>
                <a:rPr lang="en-US" dirty="0" smtClean="0">
                  <a:solidFill>
                    <a:schemeClr val="bg1">
                      <a:lumMod val="95000"/>
                      <a:lumOff val="5000"/>
                    </a:schemeClr>
                  </a:solidFill>
                  <a:latin typeface="+mj-lt"/>
                  <a:cs typeface="Far.Ashgar" panose="00000400000000000000" pitchFamily="2" charset="-78"/>
                </a:rPr>
                <a:t>www.ziaossalehin.ir</a:t>
              </a:r>
              <a:endParaRPr lang="en-US" dirty="0">
                <a:solidFill>
                  <a:schemeClr val="bg1">
                    <a:lumMod val="95000"/>
                    <a:lumOff val="5000"/>
                  </a:schemeClr>
                </a:solidFill>
                <a:latin typeface="+mj-lt"/>
                <a:cs typeface="Far.Ashgar" panose="00000400000000000000" pitchFamily="2" charset="-78"/>
              </a:endParaRPr>
            </a:p>
          </p:txBody>
        </p:sp>
        <p:pic>
          <p:nvPicPr>
            <p:cNvPr id="9" name="Picture Placeholder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4012" y="5683434"/>
              <a:ext cx="704734" cy="704734"/>
            </a:xfrm>
            <a:prstGeom prst="ellipse">
              <a:avLst/>
            </a:prstGeom>
            <a:blipFill dpi="0" rotWithShape="1">
              <a:blip r:embed="rId4"/>
              <a:srcRect/>
              <a:stretch>
                <a:fillRect l="-4000" t="-2000" r="-4000" b="-2000"/>
              </a:stretch>
            </a:blipFill>
            <a:ln w="38100">
              <a:solidFill>
                <a:schemeClr val="tx1">
                  <a:alpha val="75000"/>
                </a:schemeClr>
              </a:solidFill>
            </a:ln>
          </p:spPr>
        </p:pic>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3" name="Espace réservé du contenu 2"/>
          <p:cNvSpPr>
            <a:spLocks/>
          </p:cNvSpPr>
          <p:nvPr/>
        </p:nvSpPr>
        <p:spPr bwMode="auto">
          <a:xfrm>
            <a:off x="1258888" y="1341438"/>
            <a:ext cx="69850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a:spcBef>
                <a:spcPct val="20000"/>
              </a:spcBef>
              <a:buFont typeface="Arial" panose="020B0604020202020204" pitchFamily="34" charset="0"/>
              <a:buNone/>
            </a:pPr>
            <a:endParaRPr lang="en-US" altLang="fa-IR" sz="1600" b="0" dirty="0">
              <a:latin typeface="Calibri" panose="020F0502020204030204" pitchFamily="34" charset="0"/>
              <a:cs typeface="B Zar" panose="00000400000000000000" pitchFamily="2" charset="-78"/>
            </a:endParaRPr>
          </a:p>
        </p:txBody>
      </p:sp>
      <p:sp>
        <p:nvSpPr>
          <p:cNvPr id="3076" name="Sous-titre 2"/>
          <p:cNvSpPr>
            <a:spLocks/>
          </p:cNvSpPr>
          <p:nvPr/>
        </p:nvSpPr>
        <p:spPr bwMode="auto">
          <a:xfrm>
            <a:off x="2986931" y="224109"/>
            <a:ext cx="3528914" cy="1117329"/>
          </a:xfrm>
          <a:prstGeom prst="rect">
            <a:avLst/>
          </a:prstGeom>
          <a:noFill/>
          <a:ln w="38100">
            <a:noFill/>
            <a:miter lim="800000"/>
            <a:headEnd/>
            <a:tailEnd/>
          </a:ln>
          <a:extLst>
            <a:ext uri="{909E8E84-426E-40DD-AFC4-6F175D3DCCD1}">
              <a14:hiddenFill xmlns:a14="http://schemas.microsoft.com/office/drawing/2010/main">
                <a:solidFill>
                  <a:srgbClr val="FFFFFF"/>
                </a:solidFill>
              </a14:hiddenFill>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rtl="1">
              <a:spcBef>
                <a:spcPct val="20000"/>
              </a:spcBef>
              <a:buFont typeface="Arial" panose="020B0604020202020204" pitchFamily="34" charset="0"/>
              <a:buNone/>
            </a:pPr>
            <a:r>
              <a:rPr lang="fa-IR" altLang="fa-IR" sz="4000" dirty="0">
                <a:solidFill>
                  <a:schemeClr val="bg1"/>
                </a:solidFill>
                <a:latin typeface="Calibri" panose="020F0502020204030204" pitchFamily="34" charset="0"/>
                <a:cs typeface="B Zar" panose="00000400000000000000" pitchFamily="2" charset="-78"/>
              </a:rPr>
              <a:t>خواب چیست؟</a:t>
            </a:r>
            <a:endParaRPr lang="en-US" altLang="fa-IR" sz="4000" dirty="0">
              <a:solidFill>
                <a:schemeClr val="bg1"/>
              </a:solidFill>
              <a:latin typeface="Calibri" panose="020F0502020204030204" pitchFamily="34" charset="0"/>
              <a:cs typeface="B Zar" panose="00000400000000000000" pitchFamily="2" charset="-78"/>
            </a:endParaRPr>
          </a:p>
        </p:txBody>
      </p:sp>
      <p:sp>
        <p:nvSpPr>
          <p:cNvPr id="3077" name="AutoShape 5"/>
          <p:cNvSpPr>
            <a:spLocks noChangeArrowheads="1"/>
          </p:cNvSpPr>
          <p:nvPr/>
        </p:nvSpPr>
        <p:spPr bwMode="auto">
          <a:xfrm>
            <a:off x="6372225" y="3068638"/>
            <a:ext cx="1871663" cy="1873250"/>
          </a:xfrm>
          <a:prstGeom prst="irregularSeal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eaLnBrk="1" hangingPunct="1">
              <a:spcBef>
                <a:spcPct val="20000"/>
              </a:spcBef>
              <a:buFont typeface="Arial" panose="020B0604020202020204" pitchFamily="34" charset="0"/>
              <a:buNone/>
            </a:pPr>
            <a:endParaRPr lang="fa-IR" altLang="fa-IR" dirty="0">
              <a:cs typeface="B Zar" panose="00000400000000000000" pitchFamily="2" charset="-78"/>
            </a:endParaRPr>
          </a:p>
        </p:txBody>
      </p:sp>
      <p:sp>
        <p:nvSpPr>
          <p:cNvPr id="3078" name="Sous-titre 2"/>
          <p:cNvSpPr>
            <a:spLocks/>
          </p:cNvSpPr>
          <p:nvPr/>
        </p:nvSpPr>
        <p:spPr bwMode="auto">
          <a:xfrm>
            <a:off x="1116013" y="1484313"/>
            <a:ext cx="7488237"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a:spcBef>
                <a:spcPct val="20000"/>
              </a:spcBef>
              <a:buFont typeface="Arial" panose="020B0604020202020204" pitchFamily="34" charset="0"/>
              <a:buNone/>
            </a:pPr>
            <a:endParaRPr lang="en-US" altLang="fa-IR" sz="3200" b="0" dirty="0">
              <a:latin typeface="Calibri" panose="020F0502020204030204" pitchFamily="34" charset="0"/>
              <a:cs typeface="B Zar" panose="00000400000000000000" pitchFamily="2" charset="-78"/>
            </a:endParaRPr>
          </a:p>
        </p:txBody>
      </p:sp>
      <p:sp>
        <p:nvSpPr>
          <p:cNvPr id="56327" name="Espace réservé du contenu 2"/>
          <p:cNvSpPr>
            <a:spLocks/>
          </p:cNvSpPr>
          <p:nvPr/>
        </p:nvSpPr>
        <p:spPr bwMode="auto">
          <a:xfrm>
            <a:off x="251743" y="1499098"/>
            <a:ext cx="8640514"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rtl="1">
              <a:spcBef>
                <a:spcPct val="20000"/>
              </a:spcBef>
              <a:buFont typeface="Arial" panose="020B0604020202020204" pitchFamily="34" charset="0"/>
              <a:buNone/>
            </a:pPr>
            <a:r>
              <a:rPr lang="fa-IR" altLang="fa-IR" sz="2800" b="0" dirty="0" smtClean="0">
                <a:solidFill>
                  <a:schemeClr val="bg1"/>
                </a:solidFill>
                <a:latin typeface="Calibri" panose="020F0502020204030204" pitchFamily="34" charset="0"/>
                <a:cs typeface="B Zar" panose="00000400000000000000" pitchFamily="2" charset="-78"/>
              </a:rPr>
              <a:t>خواب فرایندی طبیعی است که به طور منظم در هر شبانه روز اتفاق می افتد و در آن حالت، انسان ناهشیار و نسبت به اتفاقات اطراف خود ناآگاه است. خواب فرایندی یک نواخت نیست؛ بلکه شامل فرایندی چند مرحله ای است که اگر تمام مراحل آن به طور کامل و به اندازه انجام شود، باعث ایجاد حس شادابی و انگیزه برای انجام فعالیت ها در بیداری می شود</a:t>
            </a:r>
            <a:r>
              <a:rPr lang="fa-IR" altLang="fa-IR" sz="2800" b="0" dirty="0">
                <a:solidFill>
                  <a:schemeClr val="bg1"/>
                </a:solidFill>
                <a:latin typeface="Calibri" panose="020F0502020204030204" pitchFamily="34" charset="0"/>
                <a:cs typeface="B Zar" panose="00000400000000000000" pitchFamily="2" charset="-78"/>
              </a:rPr>
              <a:t>.</a:t>
            </a:r>
            <a:r>
              <a:rPr lang="en-US" altLang="fa-IR" sz="2800" b="0" dirty="0">
                <a:solidFill>
                  <a:schemeClr val="bg1"/>
                </a:solidFill>
                <a:latin typeface="Calibri" panose="020F0502020204030204" pitchFamily="34" charset="0"/>
                <a:cs typeface="B Zar" panose="00000400000000000000" pitchFamily="2" charset="-78"/>
              </a:rPr>
              <a:t> </a:t>
            </a:r>
            <a:r>
              <a:rPr lang="fa-IR" altLang="fa-IR" sz="2800" b="0" dirty="0">
                <a:solidFill>
                  <a:schemeClr val="bg1"/>
                </a:solidFill>
                <a:latin typeface="Calibri" panose="020F0502020204030204" pitchFamily="34" charset="0"/>
                <a:cs typeface="B Zar" panose="00000400000000000000" pitchFamily="2" charset="-78"/>
              </a:rPr>
              <a:t> لذا </a:t>
            </a:r>
            <a:r>
              <a:rPr lang="ar-SA" altLang="fa-IR" sz="2800" b="0" dirty="0">
                <a:solidFill>
                  <a:schemeClr val="bg1"/>
                </a:solidFill>
                <a:latin typeface="Calibri" panose="020F0502020204030204" pitchFamily="34" charset="0"/>
                <a:cs typeface="B Zar" panose="00000400000000000000" pitchFamily="2" charset="-78"/>
              </a:rPr>
              <a:t>هر یک از آن</a:t>
            </a:r>
            <a:r>
              <a:rPr lang="fa-IR" altLang="fa-IR" sz="2800" b="0" dirty="0">
                <a:solidFill>
                  <a:schemeClr val="bg1"/>
                </a:solidFill>
                <a:latin typeface="Calibri" panose="020F0502020204030204" pitchFamily="34" charset="0"/>
                <a:cs typeface="B Zar" panose="00000400000000000000" pitchFamily="2" charset="-78"/>
              </a:rPr>
              <a:t> مراحل</a:t>
            </a:r>
            <a:r>
              <a:rPr lang="ar-SA" altLang="fa-IR" sz="2800" b="0" dirty="0">
                <a:solidFill>
                  <a:schemeClr val="bg1"/>
                </a:solidFill>
                <a:latin typeface="Calibri" panose="020F0502020204030204" pitchFamily="34" charset="0"/>
                <a:cs typeface="B Zar" panose="00000400000000000000" pitchFamily="2" charset="-78"/>
              </a:rPr>
              <a:t> را باید فرد بگذراند تا به خواب عمیقی فرو رود</a:t>
            </a:r>
            <a:r>
              <a:rPr lang="en-US" altLang="fa-IR" sz="2800" b="0" dirty="0">
                <a:solidFill>
                  <a:schemeClr val="bg1"/>
                </a:solidFill>
                <a:latin typeface="Calibri" panose="020F0502020204030204" pitchFamily="34" charset="0"/>
                <a:cs typeface="B Zar" panose="00000400000000000000" pitchFamily="2" charset="-78"/>
              </a:rPr>
              <a:t>:</a:t>
            </a:r>
            <a:br>
              <a:rPr lang="en-US" altLang="fa-IR" sz="2800" b="0" dirty="0">
                <a:solidFill>
                  <a:schemeClr val="bg1"/>
                </a:solidFill>
                <a:latin typeface="Calibri" panose="020F0502020204030204" pitchFamily="34" charset="0"/>
                <a:cs typeface="B Zar" panose="00000400000000000000" pitchFamily="2" charset="-78"/>
              </a:rPr>
            </a:br>
            <a:endParaRPr lang="en-US" altLang="fa-IR" sz="2800" b="0" dirty="0">
              <a:solidFill>
                <a:schemeClr val="bg1"/>
              </a:solidFill>
              <a:latin typeface="Calibri" panose="020F0502020204030204" pitchFamily="34" charset="0"/>
              <a:cs typeface="B Zar" panose="00000400000000000000" pitchFamily="2" charset="-78"/>
            </a:endParaRPr>
          </a:p>
        </p:txBody>
      </p:sp>
      <p:pic>
        <p:nvPicPr>
          <p:cNvPr id="56330" name="Picture 10"/>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85" b="98973" l="2920" r="97324">
                        <a14:backgroundMark x1="1217" y1="19178" x2="1217" y2="19178"/>
                      </a14:backgroundRemoval>
                    </a14:imgEffect>
                    <a14:imgEffect>
                      <a14:sharpenSoften amount="50000"/>
                    </a14:imgEffect>
                  </a14:imgLayer>
                </a14:imgProps>
              </a:ext>
              <a:ext uri="{28A0092B-C50C-407E-A947-70E740481C1C}">
                <a14:useLocalDpi xmlns:a14="http://schemas.microsoft.com/office/drawing/2010/main" val="0"/>
              </a:ext>
            </a:extLst>
          </a:blip>
          <a:stretch>
            <a:fillRect/>
          </a:stretch>
        </p:blipFill>
        <p:spPr bwMode="auto">
          <a:xfrm>
            <a:off x="167581" y="4657547"/>
            <a:ext cx="3097213" cy="2200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8"/>
          <p:cNvGrpSpPr>
            <a:grpSpLocks noChangeAspect="1"/>
          </p:cNvGrpSpPr>
          <p:nvPr/>
        </p:nvGrpSpPr>
        <p:grpSpPr>
          <a:xfrm>
            <a:off x="4899395" y="6165304"/>
            <a:ext cx="3941765" cy="616642"/>
            <a:chOff x="6359857" y="5683434"/>
            <a:chExt cx="4504874" cy="704734"/>
          </a:xfrm>
        </p:grpSpPr>
        <p:sp>
          <p:nvSpPr>
            <p:cNvPr id="10" name="Rounded Rectangle 9"/>
            <p:cNvSpPr/>
            <p:nvPr/>
          </p:nvSpPr>
          <p:spPr>
            <a:xfrm>
              <a:off x="6359857" y="5881913"/>
              <a:ext cx="4504874" cy="307777"/>
            </a:xfrm>
            <a:prstGeom prst="rect">
              <a:avLst/>
            </a:prstGeom>
            <a:solidFill>
              <a:schemeClr val="tx1">
                <a:alpha val="50000"/>
              </a:scheme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TextBox 10">
              <a:hlinkClick r:id="rId5"/>
            </p:cNvPr>
            <p:cNvSpPr txBox="1">
              <a:spLocks noChangeAspect="1"/>
            </p:cNvSpPr>
            <p:nvPr/>
          </p:nvSpPr>
          <p:spPr>
            <a:xfrm>
              <a:off x="6359857" y="5845568"/>
              <a:ext cx="3329103" cy="422094"/>
            </a:xfrm>
            <a:prstGeom prst="rect">
              <a:avLst/>
            </a:prstGeom>
            <a:noFill/>
            <a:effectLst/>
          </p:spPr>
          <p:txBody>
            <a:bodyPr wrap="square" rtlCol="0">
              <a:spAutoFit/>
            </a:bodyPr>
            <a:lstStyle/>
            <a:p>
              <a:pPr algn="ctr"/>
              <a:r>
                <a:rPr lang="en-US" dirty="0" smtClean="0">
                  <a:solidFill>
                    <a:schemeClr val="bg1">
                      <a:lumMod val="95000"/>
                      <a:lumOff val="5000"/>
                    </a:schemeClr>
                  </a:solidFill>
                  <a:latin typeface="+mj-lt"/>
                  <a:cs typeface="Far.Ashgar" panose="00000400000000000000" pitchFamily="2" charset="-78"/>
                </a:rPr>
                <a:t>www.ziaossalehin.ir</a:t>
              </a:r>
              <a:endParaRPr lang="en-US" dirty="0">
                <a:solidFill>
                  <a:schemeClr val="bg1">
                    <a:lumMod val="95000"/>
                    <a:lumOff val="5000"/>
                  </a:schemeClr>
                </a:solidFill>
                <a:latin typeface="+mj-lt"/>
                <a:cs typeface="Far.Ashgar" panose="00000400000000000000" pitchFamily="2" charset="-78"/>
              </a:endParaRPr>
            </a:p>
          </p:txBody>
        </p:sp>
        <p:pic>
          <p:nvPicPr>
            <p:cNvPr id="12" name="Picture Placeholder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794012" y="5683434"/>
              <a:ext cx="704734" cy="704734"/>
            </a:xfrm>
            <a:prstGeom prst="ellipse">
              <a:avLst/>
            </a:prstGeom>
            <a:blipFill dpi="0" rotWithShape="1">
              <a:blip r:embed="rId7"/>
              <a:srcRect/>
              <a:stretch>
                <a:fillRect l="-4000" t="-2000" r="-4000" b="-2000"/>
              </a:stretch>
            </a:blipFill>
            <a:ln w="38100">
              <a:solidFill>
                <a:schemeClr val="tx1">
                  <a:alpha val="75000"/>
                </a:schemeClr>
              </a:solidFill>
            </a:ln>
          </p:spPr>
        </p:pic>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nodePh="1">
                                  <p:stCondLst>
                                    <p:cond delay="0"/>
                                  </p:stCondLst>
                                  <p:endCondLst>
                                    <p:cond evt="begin" delay="0">
                                      <p:tn val="5"/>
                                    </p:cond>
                                  </p:endCondLst>
                                  <p:childTnLst>
                                    <p:set>
                                      <p:cBhvr>
                                        <p:cTn id="6" dur="1" fill="hold">
                                          <p:stCondLst>
                                            <p:cond delay="0"/>
                                          </p:stCondLst>
                                        </p:cTn>
                                        <p:tgtEl>
                                          <p:spTgt spid="56323"/>
                                        </p:tgtEl>
                                        <p:attrNameLst>
                                          <p:attrName>style.visibility</p:attrName>
                                        </p:attrNameLst>
                                      </p:cBhvr>
                                      <p:to>
                                        <p:strVal val="visible"/>
                                      </p:to>
                                    </p:set>
                                    <p:anim calcmode="lin" valueType="num">
                                      <p:cBhvr>
                                        <p:cTn id="7" dur="500" fill="hold"/>
                                        <p:tgtEl>
                                          <p:spTgt spid="56323"/>
                                        </p:tgtEl>
                                        <p:attrNameLst>
                                          <p:attrName>ppt_w</p:attrName>
                                        </p:attrNameLst>
                                      </p:cBhvr>
                                      <p:tavLst>
                                        <p:tav tm="0">
                                          <p:val>
                                            <p:fltVal val="0"/>
                                          </p:val>
                                        </p:tav>
                                        <p:tav tm="100000">
                                          <p:val>
                                            <p:strVal val="#ppt_w"/>
                                          </p:val>
                                        </p:tav>
                                      </p:tavLst>
                                    </p:anim>
                                    <p:anim calcmode="lin" valueType="num">
                                      <p:cBhvr>
                                        <p:cTn id="8" dur="500" fill="hold"/>
                                        <p:tgtEl>
                                          <p:spTgt spid="56323"/>
                                        </p:tgtEl>
                                        <p:attrNameLst>
                                          <p:attrName>ppt_h</p:attrName>
                                        </p:attrNameLst>
                                      </p:cBhvr>
                                      <p:tavLst>
                                        <p:tav tm="0">
                                          <p:val>
                                            <p:fltVal val="0"/>
                                          </p:val>
                                        </p:tav>
                                        <p:tav tm="100000">
                                          <p:val>
                                            <p:strVal val="#ppt_h"/>
                                          </p:val>
                                        </p:tav>
                                      </p:tavLst>
                                    </p:anim>
                                    <p:anim calcmode="lin" valueType="num">
                                      <p:cBhvr>
                                        <p:cTn id="9" dur="500" fill="hold"/>
                                        <p:tgtEl>
                                          <p:spTgt spid="56323"/>
                                        </p:tgtEl>
                                        <p:attrNameLst>
                                          <p:attrName>style.rotation</p:attrName>
                                        </p:attrNameLst>
                                      </p:cBhvr>
                                      <p:tavLst>
                                        <p:tav tm="0">
                                          <p:val>
                                            <p:fltVal val="360"/>
                                          </p:val>
                                        </p:tav>
                                        <p:tav tm="100000">
                                          <p:val>
                                            <p:fltVal val="0"/>
                                          </p:val>
                                        </p:tav>
                                      </p:tavLst>
                                    </p:anim>
                                    <p:animEffect transition="in" filter="fade">
                                      <p:cBhvr>
                                        <p:cTn id="10" dur="500"/>
                                        <p:tgtEl>
                                          <p:spTgt spid="5632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56327"/>
                                        </p:tgtEl>
                                        <p:attrNameLst>
                                          <p:attrName>style.visibility</p:attrName>
                                        </p:attrNameLst>
                                      </p:cBhvr>
                                      <p:to>
                                        <p:strVal val="visible"/>
                                      </p:to>
                                    </p:set>
                                    <p:anim calcmode="lin" valueType="num">
                                      <p:cBhvr>
                                        <p:cTn id="15" dur="500" fill="hold"/>
                                        <p:tgtEl>
                                          <p:spTgt spid="56327"/>
                                        </p:tgtEl>
                                        <p:attrNameLst>
                                          <p:attrName>ppt_w</p:attrName>
                                        </p:attrNameLst>
                                      </p:cBhvr>
                                      <p:tavLst>
                                        <p:tav tm="0">
                                          <p:val>
                                            <p:fltVal val="0"/>
                                          </p:val>
                                        </p:tav>
                                        <p:tav tm="100000">
                                          <p:val>
                                            <p:strVal val="#ppt_w"/>
                                          </p:val>
                                        </p:tav>
                                      </p:tavLst>
                                    </p:anim>
                                    <p:anim calcmode="lin" valueType="num">
                                      <p:cBhvr>
                                        <p:cTn id="16" dur="500" fill="hold"/>
                                        <p:tgtEl>
                                          <p:spTgt spid="56327"/>
                                        </p:tgtEl>
                                        <p:attrNameLst>
                                          <p:attrName>ppt_h</p:attrName>
                                        </p:attrNameLst>
                                      </p:cBhvr>
                                      <p:tavLst>
                                        <p:tav tm="0">
                                          <p:val>
                                            <p:fltVal val="0"/>
                                          </p:val>
                                        </p:tav>
                                        <p:tav tm="100000">
                                          <p:val>
                                            <p:strVal val="#ppt_h"/>
                                          </p:val>
                                        </p:tav>
                                      </p:tavLst>
                                    </p:anim>
                                    <p:anim calcmode="lin" valueType="num">
                                      <p:cBhvr>
                                        <p:cTn id="17" dur="500" fill="hold"/>
                                        <p:tgtEl>
                                          <p:spTgt spid="56327"/>
                                        </p:tgtEl>
                                        <p:attrNameLst>
                                          <p:attrName>style.rotation</p:attrName>
                                        </p:attrNameLst>
                                      </p:cBhvr>
                                      <p:tavLst>
                                        <p:tav tm="0">
                                          <p:val>
                                            <p:fltVal val="360"/>
                                          </p:val>
                                        </p:tav>
                                        <p:tav tm="100000">
                                          <p:val>
                                            <p:fltVal val="0"/>
                                          </p:val>
                                        </p:tav>
                                      </p:tavLst>
                                    </p:anim>
                                    <p:animEffect transition="in" filter="fade">
                                      <p:cBhvr>
                                        <p:cTn id="18" dur="500"/>
                                        <p:tgtEl>
                                          <p:spTgt spid="56327"/>
                                        </p:tgtEl>
                                      </p:cBhvr>
                                    </p:animEffect>
                                  </p:childTnLst>
                                </p:cTn>
                              </p:par>
                              <p:par>
                                <p:cTn id="19" presetID="55" presetClass="entr" presetSubtype="0" fill="hold" nodeType="withEffect">
                                  <p:stCondLst>
                                    <p:cond delay="0"/>
                                  </p:stCondLst>
                                  <p:childTnLst>
                                    <p:set>
                                      <p:cBhvr>
                                        <p:cTn id="20" dur="1" fill="hold">
                                          <p:stCondLst>
                                            <p:cond delay="0"/>
                                          </p:stCondLst>
                                        </p:cTn>
                                        <p:tgtEl>
                                          <p:spTgt spid="56330"/>
                                        </p:tgtEl>
                                        <p:attrNameLst>
                                          <p:attrName>style.visibility</p:attrName>
                                        </p:attrNameLst>
                                      </p:cBhvr>
                                      <p:to>
                                        <p:strVal val="visible"/>
                                      </p:to>
                                    </p:set>
                                    <p:anim calcmode="lin" valueType="num">
                                      <p:cBhvr>
                                        <p:cTn id="21" dur="1000" fill="hold"/>
                                        <p:tgtEl>
                                          <p:spTgt spid="56330"/>
                                        </p:tgtEl>
                                        <p:attrNameLst>
                                          <p:attrName>ppt_w</p:attrName>
                                        </p:attrNameLst>
                                      </p:cBhvr>
                                      <p:tavLst>
                                        <p:tav tm="0">
                                          <p:val>
                                            <p:strVal val="#ppt_w*0.70"/>
                                          </p:val>
                                        </p:tav>
                                        <p:tav tm="100000">
                                          <p:val>
                                            <p:strVal val="#ppt_w"/>
                                          </p:val>
                                        </p:tav>
                                      </p:tavLst>
                                    </p:anim>
                                    <p:anim calcmode="lin" valueType="num">
                                      <p:cBhvr>
                                        <p:cTn id="22" dur="1000" fill="hold"/>
                                        <p:tgtEl>
                                          <p:spTgt spid="56330"/>
                                        </p:tgtEl>
                                        <p:attrNameLst>
                                          <p:attrName>ppt_h</p:attrName>
                                        </p:attrNameLst>
                                      </p:cBhvr>
                                      <p:tavLst>
                                        <p:tav tm="0">
                                          <p:val>
                                            <p:strVal val="#ppt_h"/>
                                          </p:val>
                                        </p:tav>
                                        <p:tav tm="100000">
                                          <p:val>
                                            <p:strVal val="#ppt_h"/>
                                          </p:val>
                                        </p:tav>
                                      </p:tavLst>
                                    </p:anim>
                                    <p:animEffect transition="in" filter="fade">
                                      <p:cBhvr>
                                        <p:cTn id="23" dur="1000"/>
                                        <p:tgtEl>
                                          <p:spTgt spid="56330"/>
                                        </p:tgtEl>
                                      </p:cBhvr>
                                    </p:animEffect>
                                  </p:childTnLst>
                                </p:cTn>
                              </p:par>
                            </p:childTnLst>
                          </p:cTn>
                        </p:par>
                        <p:par>
                          <p:cTn id="24" fill="hold">
                            <p:stCondLst>
                              <p:cond delay="1000"/>
                            </p:stCondLst>
                            <p:childTnLst>
                              <p:par>
                                <p:cTn id="25" presetID="22" presetClass="entr" presetSubtype="8"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p:bldP spid="5632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Titre 1"/>
          <p:cNvSpPr>
            <a:spLocks noGrp="1"/>
          </p:cNvSpPr>
          <p:nvPr>
            <p:ph type="title"/>
          </p:nvPr>
        </p:nvSpPr>
        <p:spPr>
          <a:xfrm>
            <a:off x="2627784" y="19492"/>
            <a:ext cx="6972300" cy="1143000"/>
          </a:xfrm>
        </p:spPr>
        <p:txBody>
          <a:bodyPr/>
          <a:lstStyle/>
          <a:p>
            <a:pPr algn="r" eaLnBrk="1" hangingPunct="1"/>
            <a:r>
              <a:rPr lang="en-US" altLang="fa-IR" sz="3000" b="1" dirty="0" smtClean="0">
                <a:solidFill>
                  <a:srgbClr val="FFC000"/>
                </a:solidFill>
                <a:cs typeface="B Zar" panose="00000400000000000000" pitchFamily="2" charset="-78"/>
              </a:rPr>
              <a:t>                            </a:t>
            </a:r>
            <a:r>
              <a:rPr lang="fa-IR" altLang="fa-IR" sz="3000" b="1" dirty="0" smtClean="0">
                <a:solidFill>
                  <a:srgbClr val="FFC000"/>
                </a:solidFill>
                <a:cs typeface="B Zar" panose="00000400000000000000" pitchFamily="2" charset="-78"/>
              </a:rPr>
              <a:t>چرا می‌خوابیم؟  </a:t>
            </a:r>
            <a:br>
              <a:rPr lang="fa-IR" altLang="fa-IR" sz="3000" b="1" dirty="0" smtClean="0">
                <a:solidFill>
                  <a:srgbClr val="FFC000"/>
                </a:solidFill>
                <a:cs typeface="B Zar" panose="00000400000000000000" pitchFamily="2" charset="-78"/>
              </a:rPr>
            </a:br>
            <a:endParaRPr lang="fr-FR" altLang="fa-IR" sz="3000" b="1" dirty="0" smtClean="0">
              <a:solidFill>
                <a:srgbClr val="FFC000"/>
              </a:solidFill>
              <a:cs typeface="B Zar" panose="00000400000000000000" pitchFamily="2" charset="-78"/>
            </a:endParaRPr>
          </a:p>
        </p:txBody>
      </p:sp>
      <p:sp>
        <p:nvSpPr>
          <p:cNvPr id="3075" name="Espace réservé du contenu 2"/>
          <p:cNvSpPr>
            <a:spLocks noGrp="1"/>
          </p:cNvSpPr>
          <p:nvPr>
            <p:ph idx="1"/>
          </p:nvPr>
        </p:nvSpPr>
        <p:spPr>
          <a:xfrm>
            <a:off x="3272737" y="1556792"/>
            <a:ext cx="5682394" cy="5112568"/>
          </a:xfrm>
        </p:spPr>
        <p:txBody>
          <a:bodyPr>
            <a:noAutofit/>
          </a:bodyPr>
          <a:lstStyle/>
          <a:p>
            <a:pPr algn="just">
              <a:buFont typeface="Arial" panose="020B0604020202020204" pitchFamily="34" charset="0"/>
              <a:buNone/>
            </a:pPr>
            <a:r>
              <a:rPr lang="ar-SA" altLang="fa-IR" dirty="0">
                <a:effectLst>
                  <a:outerShdw blurRad="38100" dist="38100" dir="2700000" algn="tl">
                    <a:srgbClr val="000000">
                      <a:alpha val="43137"/>
                    </a:srgbClr>
                  </a:outerShdw>
                </a:effectLst>
                <a:cs typeface="B Zar" panose="00000400000000000000" pitchFamily="2" charset="-78"/>
              </a:rPr>
              <a:t>سالهاست که دانشمندان به دنبال یافتن پاسخ این سؤال هستند، اما پس از این همه بررسی باید گفت که هنوز هم واقعاً نمی دانیم چرا. عده ای معتقدند خواب به بدن کمک می‌کند که بعد از فعالیت روزانه، تجدید قوا کند، ولی انرژی که در طی هشت ساعت خواب صرفه جویی می‌شود در حدود 50 کیلو کالری است، یعنی چیزی به اندازه انرژی حاصل از یک نان. این مقدار انرژی ناچیزتر از آنست که بخواهد دلیلی برای خوابیدن آدمها باشد</a:t>
            </a:r>
            <a:r>
              <a:rPr lang="fa-IR" altLang="fa-IR" dirty="0">
                <a:effectLst>
                  <a:outerShdw blurRad="38100" dist="38100" dir="2700000" algn="tl">
                    <a:srgbClr val="000000">
                      <a:alpha val="43137"/>
                    </a:srgbClr>
                  </a:outerShdw>
                </a:effectLst>
                <a:cs typeface="B Zar" panose="00000400000000000000" pitchFamily="2" charset="-78"/>
              </a:rPr>
              <a:t>.</a:t>
            </a:r>
            <a:r>
              <a:rPr lang="en-US" altLang="fa-IR" dirty="0">
                <a:effectLst>
                  <a:outerShdw blurRad="38100" dist="38100" dir="2700000" algn="tl">
                    <a:srgbClr val="000000">
                      <a:alpha val="43137"/>
                    </a:srgbClr>
                  </a:outerShdw>
                </a:effectLst>
                <a:cs typeface="B Zar" panose="00000400000000000000" pitchFamily="2" charset="-78"/>
              </a:rPr>
              <a:t>.  </a:t>
            </a:r>
          </a:p>
          <a:p>
            <a:pPr algn="just">
              <a:buFont typeface="Arial" panose="020B0604020202020204" pitchFamily="34" charset="0"/>
              <a:buNone/>
            </a:pPr>
            <a:r>
              <a:rPr lang="ar-SA" altLang="fa-IR" dirty="0">
                <a:effectLst>
                  <a:outerShdw blurRad="38100" dist="38100" dir="2700000" algn="tl">
                    <a:srgbClr val="000000">
                      <a:alpha val="43137"/>
                    </a:srgbClr>
                  </a:outerShdw>
                </a:effectLst>
                <a:cs typeface="B Zar" panose="00000400000000000000" pitchFamily="2" charset="-78"/>
              </a:rPr>
              <a:t>ما باید بخوابیم، چون خوابیدن باعث می‌شود که توانایی های ادراکی خود مانند حافظه، صحبت کردن و تفکر خلاق را در حد مطلوب نگهداریم. به عبارت دیگر، خواب نقش مهمی در رشد مهارتهای مغزی ما دارد. شاید بهترین راه برای پی بردن به اهمیت خواب این باشد که ببینیم وقتی نمی خوابیم، چه اتفاقی می‌افتد. کمبود خواب سبب کاهش توانایی های مغز ما می‌شود. اگر یک شب را تا صبح بیدار مانده باشید، حتماً دیده اید که روز بعد سست و فراموشکار می‌شوید. احتمالاً متوجه شده اید که کج خلق و زود رنج هم می‌شوید. تحقیقات نشان داده است که فقط یک شب بی خوابی، به طرز قابل ملاحظه ای تمرکز را کاهش می‌دهد و کسانی که شب‌ها خوب نمی خوابند، نمی توانند برای مدت طولانی توجه خود را به یک موضوع اختصاص دهند</a:t>
            </a:r>
            <a:r>
              <a:rPr lang="fa-IR" altLang="fa-IR" dirty="0">
                <a:effectLst>
                  <a:outerShdw blurRad="38100" dist="38100" dir="2700000" algn="tl">
                    <a:srgbClr val="000000">
                      <a:alpha val="43137"/>
                    </a:srgbClr>
                  </a:outerShdw>
                </a:effectLst>
                <a:cs typeface="B Zar" panose="00000400000000000000" pitchFamily="2" charset="-78"/>
              </a:rPr>
              <a:t>.</a:t>
            </a:r>
            <a:r>
              <a:rPr lang="en-US" altLang="fa-IR" dirty="0">
                <a:effectLst>
                  <a:outerShdw blurRad="38100" dist="38100" dir="2700000" algn="tl">
                    <a:srgbClr val="000000">
                      <a:alpha val="43137"/>
                    </a:srgbClr>
                  </a:outerShdw>
                </a:effectLst>
                <a:cs typeface="B Zar" panose="00000400000000000000" pitchFamily="2" charset="-78"/>
              </a:rPr>
              <a:t> </a:t>
            </a:r>
          </a:p>
        </p:txBody>
      </p:sp>
      <p:sp>
        <p:nvSpPr>
          <p:cNvPr id="4100" name="AutoShape 4"/>
          <p:cNvSpPr>
            <a:spLocks noChangeArrowheads="1"/>
          </p:cNvSpPr>
          <p:nvPr/>
        </p:nvSpPr>
        <p:spPr bwMode="auto">
          <a:xfrm>
            <a:off x="4499992" y="142263"/>
            <a:ext cx="3599358" cy="933013"/>
          </a:xfrm>
          <a:prstGeom prst="wedgeRoundRectCallout">
            <a:avLst>
              <a:gd name="adj1" fmla="val 45088"/>
              <a:gd name="adj2" fmla="val 80319"/>
              <a:gd name="adj3" fmla="val 16667"/>
            </a:avLst>
          </a:prstGeom>
          <a:noFill/>
          <a:ln>
            <a:solidFill>
              <a:srgbClr val="DBE3CC"/>
            </a:solidFill>
            <a:headEnd/>
            <a:tailEnd/>
          </a:ln>
          <a:scene3d>
            <a:camera prst="perspectiveFront"/>
            <a:lightRig rig="threePt" dir="t"/>
          </a:scene3d>
        </p:spPr>
        <p:style>
          <a:lnRef idx="1">
            <a:schemeClr val="accent5"/>
          </a:lnRef>
          <a:fillRef idx="2">
            <a:schemeClr val="accent5"/>
          </a:fillRef>
          <a:effectRef idx="1">
            <a:schemeClr val="accent5"/>
          </a:effectRef>
          <a:fontRef idx="minor">
            <a:schemeClr val="dk1"/>
          </a:fontRef>
        </p:style>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endParaRPr lang="en-US" altLang="fa-IR" b="0" dirty="0">
              <a:solidFill>
                <a:schemeClr val="bg1"/>
              </a:solidFill>
              <a:cs typeface="B Zar" panose="00000400000000000000" pitchFamily="2" charset="-7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3074"/>
                                        </p:tgtEl>
                                        <p:attrNameLst>
                                          <p:attrName>style.visibility</p:attrName>
                                        </p:attrNameLst>
                                      </p:cBhvr>
                                      <p:to>
                                        <p:strVal val="visible"/>
                                      </p:to>
                                    </p:set>
                                    <p:anim by="(-#ppt_w*2)" calcmode="lin" valueType="num">
                                      <p:cBhvr rctx="PPT">
                                        <p:cTn id="7" dur="500" autoRev="1" fill="hold">
                                          <p:stCondLst>
                                            <p:cond delay="0"/>
                                          </p:stCondLst>
                                        </p:cTn>
                                        <p:tgtEl>
                                          <p:spTgt spid="3074"/>
                                        </p:tgtEl>
                                        <p:attrNameLst>
                                          <p:attrName>ppt_w</p:attrName>
                                        </p:attrNameLst>
                                      </p:cBhvr>
                                    </p:anim>
                                    <p:anim by="(#ppt_w*0.50)" calcmode="lin" valueType="num">
                                      <p:cBhvr>
                                        <p:cTn id="8" dur="500" decel="50000" autoRev="1" fill="hold">
                                          <p:stCondLst>
                                            <p:cond delay="0"/>
                                          </p:stCondLst>
                                        </p:cTn>
                                        <p:tgtEl>
                                          <p:spTgt spid="3074"/>
                                        </p:tgtEl>
                                        <p:attrNameLst>
                                          <p:attrName>ppt_x</p:attrName>
                                        </p:attrNameLst>
                                      </p:cBhvr>
                                    </p:anim>
                                    <p:anim from="(-#ppt_h/2)" to="(#ppt_y)" calcmode="lin" valueType="num">
                                      <p:cBhvr>
                                        <p:cTn id="9" dur="1000" fill="hold">
                                          <p:stCondLst>
                                            <p:cond delay="0"/>
                                          </p:stCondLst>
                                        </p:cTn>
                                        <p:tgtEl>
                                          <p:spTgt spid="3074"/>
                                        </p:tgtEl>
                                        <p:attrNameLst>
                                          <p:attrName>ppt_y</p:attrName>
                                        </p:attrNameLst>
                                      </p:cBhvr>
                                    </p:anim>
                                    <p:animRot by="21600000">
                                      <p:cBhvr>
                                        <p:cTn id="10" dur="1000" fill="hold">
                                          <p:stCondLst>
                                            <p:cond delay="0"/>
                                          </p:stCondLst>
                                        </p:cTn>
                                        <p:tgtEl>
                                          <p:spTgt spid="3074"/>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075"/>
                                        </p:tgtEl>
                                        <p:attrNameLst>
                                          <p:attrName>style.visibility</p:attrName>
                                        </p:attrNameLst>
                                      </p:cBhvr>
                                      <p:to>
                                        <p:strVal val="visible"/>
                                      </p:to>
                                    </p:set>
                                    <p:anim calcmode="lin" valueType="num">
                                      <p:cBhvr>
                                        <p:cTn id="15" dur="500" fill="hold"/>
                                        <p:tgtEl>
                                          <p:spTgt spid="3075"/>
                                        </p:tgtEl>
                                        <p:attrNameLst>
                                          <p:attrName>ppt_w</p:attrName>
                                        </p:attrNameLst>
                                      </p:cBhvr>
                                      <p:tavLst>
                                        <p:tav tm="0">
                                          <p:val>
                                            <p:fltVal val="0"/>
                                          </p:val>
                                        </p:tav>
                                        <p:tav tm="100000">
                                          <p:val>
                                            <p:strVal val="#ppt_w"/>
                                          </p:val>
                                        </p:tav>
                                      </p:tavLst>
                                    </p:anim>
                                    <p:anim calcmode="lin" valueType="num">
                                      <p:cBhvr>
                                        <p:cTn id="16" dur="500" fill="hold"/>
                                        <p:tgtEl>
                                          <p:spTgt spid="3075"/>
                                        </p:tgtEl>
                                        <p:attrNameLst>
                                          <p:attrName>ppt_h</p:attrName>
                                        </p:attrNameLst>
                                      </p:cBhvr>
                                      <p:tavLst>
                                        <p:tav tm="0">
                                          <p:val>
                                            <p:fltVal val="0"/>
                                          </p:val>
                                        </p:tav>
                                        <p:tav tm="100000">
                                          <p:val>
                                            <p:strVal val="#ppt_h"/>
                                          </p:val>
                                        </p:tav>
                                      </p:tavLst>
                                    </p:anim>
                                    <p:anim calcmode="lin" valueType="num">
                                      <p:cBhvr>
                                        <p:cTn id="17" dur="500" fill="hold"/>
                                        <p:tgtEl>
                                          <p:spTgt spid="3075"/>
                                        </p:tgtEl>
                                        <p:attrNameLst>
                                          <p:attrName>style.rotation</p:attrName>
                                        </p:attrNameLst>
                                      </p:cBhvr>
                                      <p:tavLst>
                                        <p:tav tm="0">
                                          <p:val>
                                            <p:fltVal val="360"/>
                                          </p:val>
                                        </p:tav>
                                        <p:tav tm="100000">
                                          <p:val>
                                            <p:fltVal val="0"/>
                                          </p:val>
                                        </p:tav>
                                      </p:tavLst>
                                    </p:anim>
                                    <p:animEffect transition="in" filter="fade">
                                      <p:cBhvr>
                                        <p:cTn id="18"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5" name="Rectangle 5"/>
          <p:cNvSpPr>
            <a:spLocks noChangeArrowheads="1"/>
          </p:cNvSpPr>
          <p:nvPr/>
        </p:nvSpPr>
        <p:spPr bwMode="auto">
          <a:xfrm>
            <a:off x="6666132" y="260648"/>
            <a:ext cx="228940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r>
              <a:rPr lang="ar-SA" altLang="fa-IR" sz="3000" dirty="0">
                <a:cs typeface="B Zar" panose="00000400000000000000" pitchFamily="2" charset="-78"/>
              </a:rPr>
              <a:t>مراحل خواب</a:t>
            </a:r>
            <a:r>
              <a:rPr lang="fa-IR" altLang="fa-IR" sz="3000" dirty="0">
                <a:cs typeface="B Zar" panose="00000400000000000000" pitchFamily="2" charset="-78"/>
              </a:rPr>
              <a:t>:</a:t>
            </a:r>
            <a:r>
              <a:rPr lang="fr-FR" altLang="fa-IR" sz="3000" dirty="0">
                <a:cs typeface="B Zar" panose="00000400000000000000" pitchFamily="2" charset="-78"/>
              </a:rPr>
              <a:t> </a:t>
            </a:r>
          </a:p>
          <a:p>
            <a:endParaRPr lang="fr-FR" altLang="fa-IR" sz="3000" b="0" dirty="0">
              <a:solidFill>
                <a:schemeClr val="bg1"/>
              </a:solidFill>
              <a:cs typeface="B Zar" panose="00000400000000000000" pitchFamily="2" charset="-78"/>
            </a:endParaRPr>
          </a:p>
        </p:txBody>
      </p:sp>
      <p:sp>
        <p:nvSpPr>
          <p:cNvPr id="5127" name="Rectangle 7"/>
          <p:cNvSpPr>
            <a:spLocks noChangeArrowheads="1"/>
          </p:cNvSpPr>
          <p:nvPr/>
        </p:nvSpPr>
        <p:spPr bwMode="auto">
          <a:xfrm>
            <a:off x="243481" y="2550868"/>
            <a:ext cx="8713242" cy="3416320"/>
          </a:xfrm>
          <a:prstGeom prst="rect">
            <a:avLst/>
          </a:prstGeom>
          <a:solidFill>
            <a:srgbClr val="4F271D"/>
          </a:solidFill>
          <a:ln/>
        </p:spPr>
        <p:style>
          <a:lnRef idx="1">
            <a:schemeClr val="accent6"/>
          </a:lnRef>
          <a:fillRef idx="3">
            <a:schemeClr val="accent6"/>
          </a:fillRef>
          <a:effectRef idx="2">
            <a:schemeClr val="accent6"/>
          </a:effectRef>
          <a:fontRef idx="minor">
            <a:schemeClr val="lt1"/>
          </a:fontRef>
        </p:style>
        <p:txBody>
          <a:bodyPr wrap="square" anchor="ct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rtl="1" eaLnBrk="1" hangingPunct="1">
              <a:spcBef>
                <a:spcPct val="20000"/>
              </a:spcBef>
              <a:buFont typeface="Arial" panose="020B0604020202020204" pitchFamily="34" charset="0"/>
              <a:buNone/>
            </a:pPr>
            <a:r>
              <a:rPr lang="ar-SA" altLang="fa-IR" dirty="0">
                <a:cs typeface="B Zar" panose="00000400000000000000" pitchFamily="2" charset="-78"/>
              </a:rPr>
              <a:t>بهترین تحقیقات در مورد خواب انسان در آزمایشگاه انجام می‌گیرد که در آن آزمایشگر با چسباندن الکترودهایی بر روی جمجمه خواب رونده برای ثبت و کنترل موج نگار مغزی ( </a:t>
            </a:r>
            <a:r>
              <a:rPr lang="en-US" altLang="fa-IR" dirty="0">
                <a:cs typeface="B Zar" panose="00000400000000000000" pitchFamily="2" charset="-78"/>
              </a:rPr>
              <a:t>EEG</a:t>
            </a:r>
            <a:r>
              <a:rPr lang="ar-SA" altLang="fa-IR" dirty="0">
                <a:cs typeface="B Zar" panose="00000400000000000000" pitchFamily="2" charset="-78"/>
              </a:rPr>
              <a:t> ) وی را برای </a:t>
            </a:r>
            <a:r>
              <a:rPr lang="ar-SA" altLang="fa-IR" u="sng" dirty="0">
                <a:cs typeface="B Zar" panose="00000400000000000000" pitchFamily="2" charset="-78"/>
              </a:rPr>
              <a:t>اندازه گیری‌های الکتروفیزیولوژیایی</a:t>
            </a:r>
            <a:r>
              <a:rPr lang="ar-SA" altLang="fa-IR" dirty="0">
                <a:cs typeface="B Zar" panose="00000400000000000000" pitchFamily="2" charset="-78"/>
              </a:rPr>
              <a:t> آماده می‌کند. </a:t>
            </a:r>
            <a:r>
              <a:rPr lang="ar-SA" altLang="fa-IR" u="sng" dirty="0">
                <a:cs typeface="B Zar" panose="00000400000000000000" pitchFamily="2" charset="-78"/>
              </a:rPr>
              <a:t>الکترو آنسفالوگراف</a:t>
            </a:r>
            <a:r>
              <a:rPr lang="ar-SA" altLang="fa-IR" dirty="0">
                <a:cs typeface="B Zar" panose="00000400000000000000" pitchFamily="2" charset="-78"/>
              </a:rPr>
              <a:t> یا </a:t>
            </a:r>
            <a:r>
              <a:rPr lang="en-US" altLang="fa-IR" dirty="0">
                <a:cs typeface="B Zar" panose="00000400000000000000" pitchFamily="2" charset="-78"/>
              </a:rPr>
              <a:t>EEG</a:t>
            </a:r>
            <a:r>
              <a:rPr lang="ar-SA" altLang="fa-IR" dirty="0">
                <a:cs typeface="B Zar" panose="00000400000000000000" pitchFamily="2" charset="-78"/>
              </a:rPr>
              <a:t> یکی از ابزارهای اصلی مورد استفاده برای تحقیق درباره خواب است. </a:t>
            </a:r>
            <a:r>
              <a:rPr lang="en-US" altLang="fa-IR" dirty="0">
                <a:cs typeface="B Zar" panose="00000400000000000000" pitchFamily="2" charset="-78"/>
              </a:rPr>
              <a:t>EEG</a:t>
            </a:r>
            <a:r>
              <a:rPr lang="ar-SA" altLang="fa-IR" dirty="0">
                <a:cs typeface="B Zar" panose="00000400000000000000" pitchFamily="2" charset="-78"/>
              </a:rPr>
              <a:t> </a:t>
            </a:r>
            <a:r>
              <a:rPr lang="ar-SA" altLang="fa-IR" u="sng" dirty="0">
                <a:cs typeface="B Zar" panose="00000400000000000000" pitchFamily="2" charset="-78"/>
              </a:rPr>
              <a:t>فعالیت الکتریکی مغز</a:t>
            </a:r>
            <a:r>
              <a:rPr lang="ar-SA" altLang="fa-IR" dirty="0">
                <a:cs typeface="B Zar" panose="00000400000000000000" pitchFamily="2" charset="-78"/>
              </a:rPr>
              <a:t> را که به صورت امواج مغزی آشکار می‌شود، اندازه می‌گیرد.</a:t>
            </a:r>
            <a:br>
              <a:rPr lang="ar-SA" altLang="fa-IR" dirty="0">
                <a:cs typeface="B Zar" panose="00000400000000000000" pitchFamily="2" charset="-78"/>
              </a:rPr>
            </a:br>
            <a:r>
              <a:rPr lang="ar-SA" altLang="fa-IR" dirty="0">
                <a:cs typeface="B Zar" panose="00000400000000000000" pitchFamily="2" charset="-78"/>
              </a:rPr>
              <a:t/>
            </a:r>
            <a:br>
              <a:rPr lang="ar-SA" altLang="fa-IR" dirty="0">
                <a:cs typeface="B Zar" panose="00000400000000000000" pitchFamily="2" charset="-78"/>
              </a:rPr>
            </a:br>
            <a:r>
              <a:rPr lang="ar-SA" altLang="fa-IR" dirty="0">
                <a:cs typeface="B Zar" panose="00000400000000000000" pitchFamily="2" charset="-78"/>
              </a:rPr>
              <a:t>خواب دارای پنج مرحله است: چهار مرحله </a:t>
            </a:r>
            <a:r>
              <a:rPr lang="ar-SA" altLang="fa-IR" u="sng" dirty="0">
                <a:cs typeface="B Zar" panose="00000400000000000000" pitchFamily="2" charset="-78"/>
              </a:rPr>
              <a:t>خواب بدون رم</a:t>
            </a:r>
            <a:r>
              <a:rPr lang="ar-SA" altLang="fa-IR" dirty="0">
                <a:cs typeface="B Zar" panose="00000400000000000000" pitchFamily="2" charset="-78"/>
              </a:rPr>
              <a:t> ( </a:t>
            </a:r>
            <a:r>
              <a:rPr lang="en-US" altLang="fa-IR" dirty="0">
                <a:cs typeface="B Zar" panose="00000400000000000000" pitchFamily="2" charset="-78"/>
              </a:rPr>
              <a:t>NREM</a:t>
            </a:r>
            <a:r>
              <a:rPr lang="ar-SA" altLang="fa-IR" dirty="0">
                <a:cs typeface="B Zar" panose="00000400000000000000" pitchFamily="2" charset="-78"/>
              </a:rPr>
              <a:t> ) (بدون حرکات سریع چشمی) و یک مرحله با </a:t>
            </a:r>
            <a:r>
              <a:rPr lang="ar-SA" altLang="fa-IR" u="sng" dirty="0">
                <a:cs typeface="B Zar" panose="00000400000000000000" pitchFamily="2" charset="-78"/>
              </a:rPr>
              <a:t>رم</a:t>
            </a:r>
            <a:r>
              <a:rPr lang="ar-SA" altLang="fa-IR" dirty="0">
                <a:cs typeface="B Zar" panose="00000400000000000000" pitchFamily="2" charset="-78"/>
              </a:rPr>
              <a:t> ( </a:t>
            </a:r>
            <a:r>
              <a:rPr lang="en-US" altLang="fa-IR" dirty="0">
                <a:cs typeface="B Zar" panose="00000400000000000000" pitchFamily="2" charset="-78"/>
              </a:rPr>
              <a:t>REM</a:t>
            </a:r>
            <a:r>
              <a:rPr lang="ar-SA" altLang="fa-IR" dirty="0">
                <a:cs typeface="B Zar" panose="00000400000000000000" pitchFamily="2" charset="-78"/>
              </a:rPr>
              <a:t> ) (حرکات سریع چشمی). وقتی بیدار و فعال هستیم، مغز </a:t>
            </a:r>
            <a:r>
              <a:rPr lang="ar-SA" altLang="fa-IR" u="sng" dirty="0">
                <a:cs typeface="B Zar" panose="00000400000000000000" pitchFamily="2" charset="-78"/>
              </a:rPr>
              <a:t>امواج بتا</a:t>
            </a:r>
            <a:r>
              <a:rPr lang="ar-SA" altLang="fa-IR" dirty="0">
                <a:cs typeface="B Zar" panose="00000400000000000000" pitchFamily="2" charset="-78"/>
              </a:rPr>
              <a:t> صادر می‌کند. دامنه این امواج ضعیف و فرکانس آنها بین 15 تا 17 سیکل بر ثانیه است. وقتی چشم‌هایمان را می‌بندیم و پیش از خواب رفتن دراز می‌کشیم، مغز </a:t>
            </a:r>
            <a:r>
              <a:rPr lang="ar-SA" altLang="fa-IR" u="sng" dirty="0">
                <a:cs typeface="B Zar" panose="00000400000000000000" pitchFamily="2" charset="-78"/>
              </a:rPr>
              <a:t>امواج آلفای</a:t>
            </a:r>
            <a:r>
              <a:rPr lang="ar-SA" altLang="fa-IR" dirty="0">
                <a:cs typeface="B Zar" panose="00000400000000000000" pitchFamily="2" charset="-78"/>
              </a:rPr>
              <a:t> زیادی می‌فرستد. امواج آلفا دامنه ضعیف و فرکانسهای بین 8 تا 13 سیکل بر ثانیه دارند. </a:t>
            </a:r>
            <a:br>
              <a:rPr lang="ar-SA" altLang="fa-IR" dirty="0">
                <a:cs typeface="B Zar" panose="00000400000000000000" pitchFamily="2" charset="-78"/>
              </a:rPr>
            </a:br>
            <a:endParaRPr lang="fr-FR" altLang="fa-IR" dirty="0">
              <a:cs typeface="B Zar" panose="00000400000000000000" pitchFamily="2" charset="-78"/>
            </a:endParaRPr>
          </a:p>
        </p:txBody>
      </p:sp>
      <p:grpSp>
        <p:nvGrpSpPr>
          <p:cNvPr id="8" name="Group 7"/>
          <p:cNvGrpSpPr>
            <a:grpSpLocks noChangeAspect="1"/>
          </p:cNvGrpSpPr>
          <p:nvPr/>
        </p:nvGrpSpPr>
        <p:grpSpPr>
          <a:xfrm>
            <a:off x="4899395" y="6165304"/>
            <a:ext cx="3941765" cy="616642"/>
            <a:chOff x="6359857" y="5683434"/>
            <a:chExt cx="4504874" cy="704734"/>
          </a:xfrm>
        </p:grpSpPr>
        <p:sp>
          <p:nvSpPr>
            <p:cNvPr id="9" name="Rounded Rectangle 9"/>
            <p:cNvSpPr/>
            <p:nvPr/>
          </p:nvSpPr>
          <p:spPr>
            <a:xfrm>
              <a:off x="6359857" y="5881913"/>
              <a:ext cx="4504874" cy="307777"/>
            </a:xfrm>
            <a:prstGeom prst="rect">
              <a:avLst/>
            </a:prstGeom>
            <a:solidFill>
              <a:schemeClr val="tx1">
                <a:alpha val="50000"/>
              </a:scheme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 name="TextBox 9">
              <a:hlinkClick r:id="rId2"/>
            </p:cNvPr>
            <p:cNvSpPr txBox="1">
              <a:spLocks noChangeAspect="1"/>
            </p:cNvSpPr>
            <p:nvPr/>
          </p:nvSpPr>
          <p:spPr>
            <a:xfrm>
              <a:off x="6359857" y="5845568"/>
              <a:ext cx="3329103" cy="422094"/>
            </a:xfrm>
            <a:prstGeom prst="rect">
              <a:avLst/>
            </a:prstGeom>
            <a:noFill/>
            <a:effectLst/>
          </p:spPr>
          <p:txBody>
            <a:bodyPr wrap="square" rtlCol="0">
              <a:spAutoFit/>
            </a:bodyPr>
            <a:lstStyle/>
            <a:p>
              <a:pPr algn="ctr"/>
              <a:r>
                <a:rPr lang="en-US" dirty="0" smtClean="0">
                  <a:solidFill>
                    <a:schemeClr val="bg1">
                      <a:lumMod val="95000"/>
                      <a:lumOff val="5000"/>
                    </a:schemeClr>
                  </a:solidFill>
                  <a:latin typeface="+mj-lt"/>
                  <a:cs typeface="Far.Ashgar" panose="00000400000000000000" pitchFamily="2" charset="-78"/>
                </a:rPr>
                <a:t>www.ziaossalehin.ir</a:t>
              </a:r>
              <a:endParaRPr lang="en-US" dirty="0">
                <a:solidFill>
                  <a:schemeClr val="bg1">
                    <a:lumMod val="95000"/>
                    <a:lumOff val="5000"/>
                  </a:schemeClr>
                </a:solidFill>
                <a:latin typeface="+mj-lt"/>
                <a:cs typeface="Far.Ashgar" panose="00000400000000000000" pitchFamily="2" charset="-78"/>
              </a:endParaRPr>
            </a:p>
          </p:txBody>
        </p:sp>
        <p:pic>
          <p:nvPicPr>
            <p:cNvPr id="11" name="Picture Placeholder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4012" y="5683434"/>
              <a:ext cx="704734" cy="704734"/>
            </a:xfrm>
            <a:prstGeom prst="ellipse">
              <a:avLst/>
            </a:prstGeom>
            <a:blipFill dpi="0" rotWithShape="1">
              <a:blip r:embed="rId4"/>
              <a:srcRect/>
              <a:stretch>
                <a:fillRect l="-4000" t="-2000" r="-4000" b="-2000"/>
              </a:stretch>
            </a:blipFill>
            <a:ln w="38100">
              <a:solidFill>
                <a:schemeClr val="tx1">
                  <a:alpha val="75000"/>
                </a:schemeClr>
              </a:solidFill>
            </a:ln>
          </p:spPr>
        </p:pic>
      </p:grpSp>
      <p:pic>
        <p:nvPicPr>
          <p:cNvPr id="12" name="Picture 6"/>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flipH="1">
            <a:off x="-11872" y="-3107"/>
            <a:ext cx="3457575" cy="229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9" name="Rectangle 5"/>
          <p:cNvSpPr>
            <a:spLocks noChangeArrowheads="1"/>
          </p:cNvSpPr>
          <p:nvPr/>
        </p:nvSpPr>
        <p:spPr bwMode="auto">
          <a:xfrm>
            <a:off x="4924607" y="1203818"/>
            <a:ext cx="224933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rtl="1"/>
            <a:r>
              <a:rPr lang="ar-SA" altLang="fa-IR" sz="3000" dirty="0">
                <a:cs typeface="B Zar" panose="00000400000000000000" pitchFamily="2" charset="-78"/>
              </a:rPr>
              <a:t>مراحل خواب</a:t>
            </a:r>
            <a:r>
              <a:rPr lang="fa-IR" altLang="fa-IR" sz="3000" dirty="0">
                <a:cs typeface="B Zar" panose="00000400000000000000" pitchFamily="2" charset="-78"/>
              </a:rPr>
              <a:t>:</a:t>
            </a:r>
            <a:r>
              <a:rPr lang="fr-FR" altLang="fa-IR" sz="3000" dirty="0">
                <a:cs typeface="B Zar" panose="00000400000000000000" pitchFamily="2" charset="-78"/>
              </a:rPr>
              <a:t> </a:t>
            </a:r>
          </a:p>
        </p:txBody>
      </p:sp>
      <p:sp>
        <p:nvSpPr>
          <p:cNvPr id="24586" name="Rectangle 10"/>
          <p:cNvSpPr>
            <a:spLocks noChangeArrowheads="1"/>
          </p:cNvSpPr>
          <p:nvPr/>
        </p:nvSpPr>
        <p:spPr bwMode="auto">
          <a:xfrm>
            <a:off x="43043" y="2490982"/>
            <a:ext cx="9100957" cy="1532727"/>
          </a:xfrm>
          <a:prstGeom prst="rect">
            <a:avLst/>
          </a:prstGeom>
          <a:solidFill>
            <a:srgbClr val="4F271D"/>
          </a:solidFill>
          <a:ln/>
        </p:spPr>
        <p:style>
          <a:lnRef idx="1">
            <a:schemeClr val="accent6"/>
          </a:lnRef>
          <a:fillRef idx="3">
            <a:schemeClr val="accent6"/>
          </a:fillRef>
          <a:effectRef idx="2">
            <a:schemeClr val="accent6"/>
          </a:effectRef>
          <a:fontRef idx="minor">
            <a:schemeClr val="lt1"/>
          </a:fontRef>
        </p:style>
        <p:txBody>
          <a:bodyPr wrap="square" anchor="ct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rtl="1" eaLnBrk="1" hangingPunct="1">
              <a:spcBef>
                <a:spcPct val="20000"/>
              </a:spcBef>
              <a:buFont typeface="Arial" panose="020B0604020202020204" pitchFamily="34" charset="0"/>
              <a:buNone/>
            </a:pPr>
            <a:r>
              <a:rPr lang="ar-SA" altLang="fa-IR" u="sng" dirty="0">
                <a:solidFill>
                  <a:srgbClr val="FFC000"/>
                </a:solidFill>
                <a:cs typeface="B Zar" panose="00000400000000000000" pitchFamily="2" charset="-78"/>
              </a:rPr>
              <a:t>مرحله اول</a:t>
            </a:r>
            <a:r>
              <a:rPr lang="en-US" altLang="fa-IR" u="sng" dirty="0">
                <a:solidFill>
                  <a:srgbClr val="FFC000"/>
                </a:solidFill>
                <a:cs typeface="B Zar" panose="00000400000000000000" pitchFamily="2" charset="-78"/>
              </a:rPr>
              <a:t> </a:t>
            </a:r>
          </a:p>
          <a:p>
            <a:pPr algn="ctr" rtl="1" eaLnBrk="1" hangingPunct="1">
              <a:spcBef>
                <a:spcPct val="20000"/>
              </a:spcBef>
              <a:buFont typeface="Arial" panose="020B0604020202020204" pitchFamily="34" charset="0"/>
              <a:buNone/>
            </a:pPr>
            <a:r>
              <a:rPr lang="ar-SA" altLang="fa-IR" b="0" dirty="0" smtClean="0">
                <a:cs typeface="B Zar" panose="00000400000000000000" pitchFamily="2" charset="-78"/>
              </a:rPr>
              <a:t>در مرحلۀ یکم، شروع چرخۀ خواب و نسبتاً مرحلۀ سبک و خفیفی از خواب است. مرحلۀ یکم را می توان به صورت دورۀ گذار بین بیداری و خواب درنظر گرفت. در مرحلۀ یکم، مغز امواج تتا تولید می کند که امواجی با دامنۀ بلند و خیلی کند هستند. این مرحله از خواب، تنها مدت زمان کوتاهی حدود ۵ تا ۱۰ دقیقه طول می کشد و اگر در این مرحله کسی را از خواب بیدار کنید، احتمالاً به شما خواهد گفت که خواب نبوده است.</a:t>
            </a:r>
            <a:endParaRPr lang="ar-SA" altLang="fa-IR" b="0" dirty="0">
              <a:cs typeface="B Zar" panose="00000400000000000000" pitchFamily="2" charset="-78"/>
            </a:endParaRPr>
          </a:p>
        </p:txBody>
      </p:sp>
      <p:sp>
        <p:nvSpPr>
          <p:cNvPr id="24587" name="Rectangle 11"/>
          <p:cNvSpPr>
            <a:spLocks noChangeArrowheads="1"/>
          </p:cNvSpPr>
          <p:nvPr/>
        </p:nvSpPr>
        <p:spPr bwMode="auto">
          <a:xfrm>
            <a:off x="0" y="4440882"/>
            <a:ext cx="9144000" cy="1009507"/>
          </a:xfrm>
          <a:prstGeom prst="rect">
            <a:avLst/>
          </a:prstGeom>
          <a:solidFill>
            <a:srgbClr val="4F271D"/>
          </a:solidFill>
          <a:ln/>
        </p:spPr>
        <p:style>
          <a:lnRef idx="1">
            <a:schemeClr val="accent6"/>
          </a:lnRef>
          <a:fillRef idx="3">
            <a:schemeClr val="accent6"/>
          </a:fillRef>
          <a:effectRef idx="2">
            <a:schemeClr val="accent6"/>
          </a:effectRef>
          <a:fontRef idx="minor">
            <a:schemeClr val="lt1"/>
          </a:fontRef>
        </p:style>
        <p:txBody>
          <a:bodyPr wrap="square" anchor="ct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Font typeface="Arial" panose="020B0604020202020204" pitchFamily="34" charset="0"/>
              <a:buNone/>
            </a:pPr>
            <a:r>
              <a:rPr lang="ar-SA" altLang="fa-IR" sz="2000" u="sng" dirty="0">
                <a:solidFill>
                  <a:srgbClr val="FFC000"/>
                </a:solidFill>
                <a:cs typeface="B Zar" panose="00000400000000000000" pitchFamily="2" charset="-78"/>
              </a:rPr>
              <a:t>مرحله دوم</a:t>
            </a:r>
            <a:r>
              <a:rPr lang="en-US" altLang="fa-IR" sz="2000" u="sng" dirty="0">
                <a:solidFill>
                  <a:srgbClr val="FFC000"/>
                </a:solidFill>
                <a:cs typeface="B Zar" panose="00000400000000000000" pitchFamily="2" charset="-78"/>
              </a:rPr>
              <a:t> </a:t>
            </a:r>
          </a:p>
          <a:p>
            <a:pPr algn="ctr" rtl="1" eaLnBrk="1" hangingPunct="1">
              <a:spcBef>
                <a:spcPct val="20000"/>
              </a:spcBef>
              <a:buFont typeface="Arial" panose="020B0604020202020204" pitchFamily="34" charset="0"/>
              <a:buNone/>
            </a:pPr>
            <a:r>
              <a:rPr lang="ar-SA" altLang="fa-IR" b="0" dirty="0" smtClean="0">
                <a:cs typeface="B Zar" panose="00000400000000000000" pitchFamily="2" charset="-78"/>
              </a:rPr>
              <a:t>دومین مرحلۀ خواب، تقریباً ۲۰ دقیقه طول می کشد. مغز شروع به تولید امواج منظم و سریعی می کند که به نام دوک های خواب معروف اند. دمای بدن شروع به کاهش و ضربان قلب شروع به کندشدن می کند.</a:t>
            </a:r>
            <a:endParaRPr lang="ar-SA" altLang="fa-IR" b="0" dirty="0">
              <a:cs typeface="B Zar" panose="00000400000000000000" pitchFamily="2" charset="-78"/>
            </a:endParaRPr>
          </a:p>
        </p:txBody>
      </p:sp>
      <p:grpSp>
        <p:nvGrpSpPr>
          <p:cNvPr id="9" name="Group 8"/>
          <p:cNvGrpSpPr>
            <a:grpSpLocks noChangeAspect="1"/>
          </p:cNvGrpSpPr>
          <p:nvPr/>
        </p:nvGrpSpPr>
        <p:grpSpPr>
          <a:xfrm>
            <a:off x="4899395" y="6165304"/>
            <a:ext cx="3941765" cy="616642"/>
            <a:chOff x="6359857" y="5683434"/>
            <a:chExt cx="4504874" cy="704734"/>
          </a:xfrm>
        </p:grpSpPr>
        <p:sp>
          <p:nvSpPr>
            <p:cNvPr id="10" name="Rounded Rectangle 9"/>
            <p:cNvSpPr/>
            <p:nvPr/>
          </p:nvSpPr>
          <p:spPr>
            <a:xfrm>
              <a:off x="6359857" y="5881913"/>
              <a:ext cx="4504874" cy="307777"/>
            </a:xfrm>
            <a:prstGeom prst="rect">
              <a:avLst/>
            </a:prstGeom>
            <a:solidFill>
              <a:schemeClr val="tx1">
                <a:alpha val="50000"/>
              </a:scheme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TextBox 10">
              <a:hlinkClick r:id="rId2"/>
            </p:cNvPr>
            <p:cNvSpPr txBox="1">
              <a:spLocks noChangeAspect="1"/>
            </p:cNvSpPr>
            <p:nvPr/>
          </p:nvSpPr>
          <p:spPr>
            <a:xfrm>
              <a:off x="6359857" y="5845568"/>
              <a:ext cx="3329103" cy="422094"/>
            </a:xfrm>
            <a:prstGeom prst="rect">
              <a:avLst/>
            </a:prstGeom>
            <a:noFill/>
            <a:effectLst/>
          </p:spPr>
          <p:txBody>
            <a:bodyPr wrap="square" rtlCol="0">
              <a:spAutoFit/>
            </a:bodyPr>
            <a:lstStyle/>
            <a:p>
              <a:pPr algn="ctr"/>
              <a:r>
                <a:rPr lang="en-US" dirty="0" smtClean="0">
                  <a:solidFill>
                    <a:schemeClr val="bg1">
                      <a:lumMod val="95000"/>
                      <a:lumOff val="5000"/>
                    </a:schemeClr>
                  </a:solidFill>
                  <a:latin typeface="+mj-lt"/>
                  <a:cs typeface="Far.Ashgar" panose="00000400000000000000" pitchFamily="2" charset="-78"/>
                </a:rPr>
                <a:t>www.ziaossalehin.ir</a:t>
              </a:r>
              <a:endParaRPr lang="en-US" dirty="0">
                <a:solidFill>
                  <a:schemeClr val="bg1">
                    <a:lumMod val="95000"/>
                    <a:lumOff val="5000"/>
                  </a:schemeClr>
                </a:solidFill>
                <a:latin typeface="+mj-lt"/>
                <a:cs typeface="Far.Ashgar" panose="00000400000000000000" pitchFamily="2" charset="-78"/>
              </a:endParaRPr>
            </a:p>
          </p:txBody>
        </p:sp>
        <p:pic>
          <p:nvPicPr>
            <p:cNvPr id="12" name="Picture Placeholder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4012" y="5683434"/>
              <a:ext cx="704734" cy="704734"/>
            </a:xfrm>
            <a:prstGeom prst="ellipse">
              <a:avLst/>
            </a:prstGeom>
            <a:blipFill dpi="0" rotWithShape="1">
              <a:blip r:embed="rId4"/>
              <a:srcRect/>
              <a:stretch>
                <a:fillRect l="-4000" t="-2000" r="-4000" b="-2000"/>
              </a:stretch>
            </a:blipFill>
            <a:ln w="38100">
              <a:solidFill>
                <a:schemeClr val="tx1">
                  <a:alpha val="75000"/>
                </a:schemeClr>
              </a:solidFill>
            </a:ln>
          </p:spPr>
        </p:pic>
      </p:grpSp>
      <p:pic>
        <p:nvPicPr>
          <p:cNvPr id="13" name="Picture 6"/>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flipH="1">
            <a:off x="0" y="0"/>
            <a:ext cx="3457575" cy="229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586"/>
                                        </p:tgtEl>
                                        <p:attrNameLst>
                                          <p:attrName>style.visibility</p:attrName>
                                        </p:attrNameLst>
                                      </p:cBhvr>
                                      <p:to>
                                        <p:strVal val="visible"/>
                                      </p:to>
                                    </p:set>
                                    <p:animEffect transition="in" filter="fade">
                                      <p:cBhvr>
                                        <p:cTn id="7" dur="2000"/>
                                        <p:tgtEl>
                                          <p:spTgt spid="245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87"/>
                                        </p:tgtEl>
                                        <p:attrNameLst>
                                          <p:attrName>style.visibility</p:attrName>
                                        </p:attrNameLst>
                                      </p:cBhvr>
                                      <p:to>
                                        <p:strVal val="visible"/>
                                      </p:to>
                                    </p:set>
                                    <p:animEffect transition="in" filter="fade">
                                      <p:cBhvr>
                                        <p:cTn id="12" dur="2000"/>
                                        <p:tgtEl>
                                          <p:spTgt spid="24587"/>
                                        </p:tgtEl>
                                      </p:cBhvr>
                                    </p:animEffect>
                                  </p:childTnLst>
                                </p:cTn>
                              </p:par>
                            </p:childTnLst>
                          </p:cTn>
                        </p:par>
                        <p:par>
                          <p:cTn id="13" fill="hold">
                            <p:stCondLst>
                              <p:cond delay="2000"/>
                            </p:stCondLst>
                            <p:childTnLst>
                              <p:par>
                                <p:cTn id="14" presetID="22" presetClass="entr" presetSubtype="8"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6" grpId="0" animBg="1"/>
      <p:bldP spid="24587"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3" name="Rectangle 5"/>
          <p:cNvSpPr>
            <a:spLocks noChangeArrowheads="1"/>
          </p:cNvSpPr>
          <p:nvPr/>
        </p:nvSpPr>
        <p:spPr bwMode="auto">
          <a:xfrm>
            <a:off x="6891104" y="25440"/>
            <a:ext cx="228940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r>
              <a:rPr lang="ar-SA" altLang="fa-IR" sz="3000" dirty="0">
                <a:cs typeface="B Zar" panose="00000400000000000000" pitchFamily="2" charset="-78"/>
              </a:rPr>
              <a:t>مراحل خواب</a:t>
            </a:r>
            <a:r>
              <a:rPr lang="fa-IR" altLang="fa-IR" sz="3000" dirty="0">
                <a:cs typeface="B Zar" panose="00000400000000000000" pitchFamily="2" charset="-78"/>
              </a:rPr>
              <a:t>:</a:t>
            </a:r>
            <a:r>
              <a:rPr lang="fr-FR" altLang="fa-IR" sz="3000" dirty="0">
                <a:cs typeface="B Zar" panose="00000400000000000000" pitchFamily="2" charset="-78"/>
              </a:rPr>
              <a:t> </a:t>
            </a:r>
          </a:p>
          <a:p>
            <a:endParaRPr lang="fr-FR" altLang="fa-IR" sz="3000" b="0" dirty="0">
              <a:solidFill>
                <a:schemeClr val="bg1"/>
              </a:solidFill>
              <a:cs typeface="B Zar" panose="00000400000000000000" pitchFamily="2" charset="-78"/>
            </a:endParaRPr>
          </a:p>
        </p:txBody>
      </p:sp>
      <p:sp>
        <p:nvSpPr>
          <p:cNvPr id="58375" name="Rectangle 7"/>
          <p:cNvSpPr>
            <a:spLocks noChangeArrowheads="1"/>
          </p:cNvSpPr>
          <p:nvPr/>
        </p:nvSpPr>
        <p:spPr bwMode="auto">
          <a:xfrm>
            <a:off x="3444886" y="571519"/>
            <a:ext cx="5609259" cy="1286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Font typeface="Arial" panose="020B0604020202020204" pitchFamily="34" charset="0"/>
              <a:buNone/>
            </a:pPr>
            <a:r>
              <a:rPr lang="ar-SA" altLang="fa-IR" sz="2000" u="sng" dirty="0">
                <a:solidFill>
                  <a:srgbClr val="FFC000"/>
                </a:solidFill>
                <a:cs typeface="B Zar" panose="00000400000000000000" pitchFamily="2" charset="-78"/>
              </a:rPr>
              <a:t>مرحله سوم </a:t>
            </a:r>
          </a:p>
          <a:p>
            <a:pPr algn="ctr" rtl="1" eaLnBrk="1" hangingPunct="1">
              <a:spcBef>
                <a:spcPct val="20000"/>
              </a:spcBef>
              <a:buFont typeface="Arial" panose="020B0604020202020204" pitchFamily="34" charset="0"/>
              <a:buNone/>
            </a:pPr>
            <a:r>
              <a:rPr lang="ar-SA" altLang="fa-IR" b="0" dirty="0" smtClean="0">
                <a:cs typeface="B Zar" panose="00000400000000000000" pitchFamily="2" charset="-78"/>
              </a:rPr>
              <a:t>امواج مغزیِ عمیق و کند به نام امواج دلتا در خلال مرحلۀ سوم خواب شروع به پدیدارشدن می کنند. مرحلۀ سوم، دورۀ گذار بین خواب سبک و خواب بسیار عمیق است.</a:t>
            </a:r>
            <a:endParaRPr lang="ar-SA" altLang="fa-IR" b="0" dirty="0">
              <a:cs typeface="B Zar" panose="00000400000000000000" pitchFamily="2" charset="-78"/>
            </a:endParaRPr>
          </a:p>
        </p:txBody>
      </p:sp>
      <p:sp>
        <p:nvSpPr>
          <p:cNvPr id="58376" name="Rectangle 8"/>
          <p:cNvSpPr>
            <a:spLocks noChangeArrowheads="1"/>
          </p:cNvSpPr>
          <p:nvPr/>
        </p:nvSpPr>
        <p:spPr bwMode="auto">
          <a:xfrm>
            <a:off x="3621222" y="1858025"/>
            <a:ext cx="5256585" cy="1809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Font typeface="Arial" panose="020B0604020202020204" pitchFamily="34" charset="0"/>
              <a:buNone/>
            </a:pPr>
            <a:r>
              <a:rPr lang="ar-SA" altLang="fa-IR" u="sng" dirty="0">
                <a:solidFill>
                  <a:srgbClr val="FFC000"/>
                </a:solidFill>
                <a:cs typeface="B Zar" panose="00000400000000000000" pitchFamily="2" charset="-78"/>
              </a:rPr>
              <a:t>مرحله چهارم</a:t>
            </a:r>
            <a:r>
              <a:rPr lang="en-US" altLang="fa-IR" u="sng" dirty="0">
                <a:solidFill>
                  <a:srgbClr val="FFC000"/>
                </a:solidFill>
                <a:cs typeface="B Zar" panose="00000400000000000000" pitchFamily="2" charset="-78"/>
              </a:rPr>
              <a:t> </a:t>
            </a:r>
          </a:p>
          <a:p>
            <a:pPr algn="ctr" rtl="1" eaLnBrk="1" hangingPunct="1">
              <a:spcBef>
                <a:spcPct val="20000"/>
              </a:spcBef>
              <a:buFont typeface="Arial" panose="020B0604020202020204" pitchFamily="34" charset="0"/>
              <a:buNone/>
            </a:pPr>
            <a:r>
              <a:rPr lang="ar-SA" altLang="fa-IR" b="0" dirty="0" smtClean="0">
                <a:cs typeface="B Zar" panose="00000400000000000000" pitchFamily="2" charset="-78"/>
              </a:rPr>
              <a:t>مرحلۀ چهارم، گاهی به نام خواب دلتا خوانده می شود؛ زیرا امواج مغزی کندی که به نام امواج دلتا معروف اند، در این مرحله تولید می شوند. مرحلۀ چهارم، مرحلۀ خواب عمیق است که حدود ۳۰ دقیقه طول می کشد. راه رفتن در خواب و خیس کردن رختخواب معمولاً در پایان مرحلۀ چهارم خواب اتفاق می افتد.</a:t>
            </a:r>
          </a:p>
        </p:txBody>
      </p:sp>
      <p:grpSp>
        <p:nvGrpSpPr>
          <p:cNvPr id="9" name="Group 8"/>
          <p:cNvGrpSpPr>
            <a:grpSpLocks noChangeAspect="1"/>
          </p:cNvGrpSpPr>
          <p:nvPr/>
        </p:nvGrpSpPr>
        <p:grpSpPr>
          <a:xfrm>
            <a:off x="4899395" y="6165304"/>
            <a:ext cx="3941765" cy="616642"/>
            <a:chOff x="6359857" y="5683434"/>
            <a:chExt cx="4504874" cy="704734"/>
          </a:xfrm>
        </p:grpSpPr>
        <p:sp>
          <p:nvSpPr>
            <p:cNvPr id="10" name="Rounded Rectangle 9"/>
            <p:cNvSpPr/>
            <p:nvPr/>
          </p:nvSpPr>
          <p:spPr>
            <a:xfrm>
              <a:off x="6359857" y="5881913"/>
              <a:ext cx="4504874" cy="307777"/>
            </a:xfrm>
            <a:prstGeom prst="rect">
              <a:avLst/>
            </a:prstGeom>
            <a:solidFill>
              <a:schemeClr val="tx1">
                <a:alpha val="50000"/>
              </a:scheme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TextBox 10">
              <a:hlinkClick r:id="rId2"/>
            </p:cNvPr>
            <p:cNvSpPr txBox="1">
              <a:spLocks noChangeAspect="1"/>
            </p:cNvSpPr>
            <p:nvPr/>
          </p:nvSpPr>
          <p:spPr>
            <a:xfrm>
              <a:off x="6359857" y="5845568"/>
              <a:ext cx="3329103" cy="422094"/>
            </a:xfrm>
            <a:prstGeom prst="rect">
              <a:avLst/>
            </a:prstGeom>
            <a:noFill/>
            <a:effectLst/>
          </p:spPr>
          <p:txBody>
            <a:bodyPr wrap="square" rtlCol="0">
              <a:spAutoFit/>
            </a:bodyPr>
            <a:lstStyle/>
            <a:p>
              <a:pPr algn="ctr"/>
              <a:r>
                <a:rPr lang="en-US" dirty="0" smtClean="0">
                  <a:solidFill>
                    <a:schemeClr val="bg1">
                      <a:lumMod val="95000"/>
                      <a:lumOff val="5000"/>
                    </a:schemeClr>
                  </a:solidFill>
                  <a:latin typeface="+mj-lt"/>
                  <a:cs typeface="Far.Ashgar" panose="00000400000000000000" pitchFamily="2" charset="-78"/>
                </a:rPr>
                <a:t>www.ziaossalehin.ir</a:t>
              </a:r>
              <a:endParaRPr lang="en-US" dirty="0">
                <a:solidFill>
                  <a:schemeClr val="bg1">
                    <a:lumMod val="95000"/>
                    <a:lumOff val="5000"/>
                  </a:schemeClr>
                </a:solidFill>
                <a:latin typeface="+mj-lt"/>
                <a:cs typeface="Far.Ashgar" panose="00000400000000000000" pitchFamily="2" charset="-78"/>
              </a:endParaRPr>
            </a:p>
          </p:txBody>
        </p:sp>
        <p:pic>
          <p:nvPicPr>
            <p:cNvPr id="12" name="Picture Placeholder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4012" y="5683434"/>
              <a:ext cx="704734" cy="704734"/>
            </a:xfrm>
            <a:prstGeom prst="ellipse">
              <a:avLst/>
            </a:prstGeom>
            <a:blipFill dpi="0" rotWithShape="1">
              <a:blip r:embed="rId4"/>
              <a:srcRect/>
              <a:stretch>
                <a:fillRect l="-4000" t="-2000" r="-4000" b="-2000"/>
              </a:stretch>
            </a:blipFill>
            <a:ln w="38100">
              <a:solidFill>
                <a:schemeClr val="tx1">
                  <a:alpha val="75000"/>
                </a:schemeClr>
              </a:solidFill>
            </a:ln>
          </p:spPr>
        </p:pic>
      </p:grpSp>
      <p:pic>
        <p:nvPicPr>
          <p:cNvPr id="13" name="Picture 6"/>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flipH="1">
            <a:off x="0" y="4608294"/>
            <a:ext cx="3457575" cy="229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7"/>
          <p:cNvSpPr>
            <a:spLocks noChangeArrowheads="1"/>
          </p:cNvSpPr>
          <p:nvPr/>
        </p:nvSpPr>
        <p:spPr bwMode="auto">
          <a:xfrm>
            <a:off x="3519751" y="3931798"/>
            <a:ext cx="5591610" cy="2086725"/>
          </a:xfrm>
          <a:prstGeom prst="rect">
            <a:avLst/>
          </a:prstGeom>
          <a:solidFill>
            <a:srgbClr val="4F271D"/>
          </a:solidFill>
          <a:ln/>
        </p:spPr>
        <p:style>
          <a:lnRef idx="2">
            <a:schemeClr val="accent6">
              <a:shade val="50000"/>
            </a:schemeClr>
          </a:lnRef>
          <a:fillRef idx="1">
            <a:schemeClr val="accent6"/>
          </a:fillRef>
          <a:effectRef idx="0">
            <a:schemeClr val="accent6"/>
          </a:effectRef>
          <a:fontRef idx="minor">
            <a:schemeClr val="lt1"/>
          </a:fontRef>
        </p:style>
        <p:txBody>
          <a:bodyPr wrap="square" anchor="ct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Font typeface="Arial" panose="020B0604020202020204" pitchFamily="34" charset="0"/>
              <a:buNone/>
            </a:pPr>
            <a:r>
              <a:rPr lang="ar-SA" altLang="fa-IR" u="sng" dirty="0">
                <a:solidFill>
                  <a:srgbClr val="FFC000"/>
                </a:solidFill>
                <a:cs typeface="B Zar" panose="00000400000000000000" pitchFamily="2" charset="-78"/>
              </a:rPr>
              <a:t>مرحله پنجم</a:t>
            </a:r>
            <a:r>
              <a:rPr lang="en-US" altLang="fa-IR" u="sng" dirty="0">
                <a:solidFill>
                  <a:srgbClr val="FFC000"/>
                </a:solidFill>
                <a:cs typeface="B Zar" panose="00000400000000000000" pitchFamily="2" charset="-78"/>
              </a:rPr>
              <a:t> </a:t>
            </a:r>
          </a:p>
          <a:p>
            <a:pPr algn="r" rtl="1" eaLnBrk="1" hangingPunct="1">
              <a:spcBef>
                <a:spcPct val="20000"/>
              </a:spcBef>
              <a:buFont typeface="Arial" panose="020B0604020202020204" pitchFamily="34" charset="0"/>
              <a:buNone/>
            </a:pPr>
            <a:r>
              <a:rPr lang="ar-SA" altLang="fa-IR" b="0" dirty="0" smtClean="0">
                <a:cs typeface="B Zar" panose="00000400000000000000" pitchFamily="2" charset="-78"/>
              </a:rPr>
              <a:t>اغلب خواب دیدن ها در طول مرحلۀ پنجم خواب که خواب </a:t>
            </a:r>
            <a:r>
              <a:rPr lang="az-Latn-AZ" altLang="fa-IR" b="0" dirty="0" smtClean="0">
                <a:cs typeface="B Zar" panose="00000400000000000000" pitchFamily="2" charset="-78"/>
              </a:rPr>
              <a:t>REM (</a:t>
            </a:r>
            <a:r>
              <a:rPr lang="ar-SA" altLang="fa-IR" b="0" dirty="0" smtClean="0">
                <a:cs typeface="B Zar" panose="00000400000000000000" pitchFamily="2" charset="-78"/>
              </a:rPr>
              <a:t>حرکت سریع چشم) خوانده می شود، روی می دهد. مشخصۀ خواب </a:t>
            </a:r>
            <a:r>
              <a:rPr lang="az-Latn-AZ" altLang="fa-IR" b="0" dirty="0" smtClean="0">
                <a:cs typeface="B Zar" panose="00000400000000000000" pitchFamily="2" charset="-78"/>
              </a:rPr>
              <a:t>REM، </a:t>
            </a:r>
            <a:r>
              <a:rPr lang="ar-SA" altLang="fa-IR" b="0" dirty="0" smtClean="0">
                <a:cs typeface="B Zar" panose="00000400000000000000" pitchFamily="2" charset="-78"/>
              </a:rPr>
              <a:t>حرکت چشم ها، تندترشدن تنفس و افزایش فعالیت مغز است. خواب </a:t>
            </a:r>
            <a:r>
              <a:rPr lang="az-Latn-AZ" altLang="fa-IR" b="0" dirty="0" smtClean="0">
                <a:cs typeface="B Zar" panose="00000400000000000000" pitchFamily="2" charset="-78"/>
              </a:rPr>
              <a:t>REM </a:t>
            </a:r>
            <a:r>
              <a:rPr lang="ar-SA" altLang="fa-IR" b="0" dirty="0" smtClean="0">
                <a:cs typeface="B Zar" panose="00000400000000000000" pitchFamily="2" charset="-78"/>
              </a:rPr>
              <a:t>به نام خواب نابه روال (یا متناقض) نیز خوانده می شود؛ زیرا درحالی که مغز و دیگر سیستم های بدن فعال تر شده، عضلات شل تر می شود. علت خواب دیدن هم افزایش فعالیت مغز است؛ اما عضلات ارادی بی حرکت می شوند.</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375"/>
                                        </p:tgtEl>
                                        <p:attrNameLst>
                                          <p:attrName>style.visibility</p:attrName>
                                        </p:attrNameLst>
                                      </p:cBhvr>
                                      <p:to>
                                        <p:strVal val="visible"/>
                                      </p:to>
                                    </p:set>
                                    <p:animEffect transition="in" filter="fade">
                                      <p:cBhvr>
                                        <p:cTn id="7" dur="2000"/>
                                        <p:tgtEl>
                                          <p:spTgt spid="583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376"/>
                                        </p:tgtEl>
                                        <p:attrNameLst>
                                          <p:attrName>style.visibility</p:attrName>
                                        </p:attrNameLst>
                                      </p:cBhvr>
                                      <p:to>
                                        <p:strVal val="visible"/>
                                      </p:to>
                                    </p:set>
                                    <p:animEffect transition="in" filter="fade">
                                      <p:cBhvr>
                                        <p:cTn id="12" dur="2000"/>
                                        <p:tgtEl>
                                          <p:spTgt spid="58376"/>
                                        </p:tgtEl>
                                      </p:cBhvr>
                                    </p:animEffect>
                                  </p:childTnLst>
                                </p:cTn>
                              </p:par>
                            </p:childTnLst>
                          </p:cTn>
                        </p:par>
                        <p:par>
                          <p:cTn id="13" fill="hold">
                            <p:stCondLst>
                              <p:cond delay="2000"/>
                            </p:stCondLst>
                            <p:childTnLst>
                              <p:par>
                                <p:cTn id="14" presetID="22" presetClass="entr" presetSubtype="8"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10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5" grpId="0"/>
      <p:bldP spid="58376" grpId="0"/>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7" name="Rectangle 5"/>
          <p:cNvSpPr>
            <a:spLocks noChangeArrowheads="1"/>
          </p:cNvSpPr>
          <p:nvPr/>
        </p:nvSpPr>
        <p:spPr bwMode="auto">
          <a:xfrm>
            <a:off x="3988081" y="2113403"/>
            <a:ext cx="473559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r>
              <a:rPr lang="fa-IR" altLang="fa-IR" sz="3000" dirty="0" smtClean="0">
                <a:solidFill>
                  <a:srgbClr val="FFC000"/>
                </a:solidFill>
                <a:cs typeface="B Zar" panose="00000400000000000000" pitchFamily="2" charset="-78"/>
              </a:rPr>
              <a:t>نکته پایانی در مورد مراحل خواب</a:t>
            </a:r>
            <a:endParaRPr lang="fr-FR" altLang="fa-IR" sz="3000" dirty="0">
              <a:solidFill>
                <a:srgbClr val="FFC000"/>
              </a:solidFill>
              <a:cs typeface="B Zar" panose="00000400000000000000" pitchFamily="2" charset="-78"/>
            </a:endParaRPr>
          </a:p>
        </p:txBody>
      </p:sp>
      <p:pic>
        <p:nvPicPr>
          <p:cNvPr id="8198" name="Picture 6"/>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flipH="1">
            <a:off x="0" y="-7282"/>
            <a:ext cx="3457575" cy="229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9" name="Rectangle 7"/>
          <p:cNvSpPr>
            <a:spLocks noChangeArrowheads="1"/>
          </p:cNvSpPr>
          <p:nvPr/>
        </p:nvSpPr>
        <p:spPr bwMode="auto">
          <a:xfrm>
            <a:off x="107504" y="2754235"/>
            <a:ext cx="8928992" cy="2751522"/>
          </a:xfrm>
          <a:prstGeom prst="rect">
            <a:avLst/>
          </a:prstGeom>
          <a:solidFill>
            <a:srgbClr val="4F271D"/>
          </a:solidFill>
          <a:ln/>
        </p:spPr>
        <p:style>
          <a:lnRef idx="2">
            <a:schemeClr val="accent6">
              <a:shade val="50000"/>
            </a:schemeClr>
          </a:lnRef>
          <a:fillRef idx="1">
            <a:schemeClr val="accent6"/>
          </a:fillRef>
          <a:effectRef idx="0">
            <a:schemeClr val="accent6"/>
          </a:effectRef>
          <a:fontRef idx="minor">
            <a:schemeClr val="lt1"/>
          </a:fontRef>
        </p:style>
        <p:txBody>
          <a:bodyPr wrap="square" anchor="ct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rtl="1" eaLnBrk="1" hangingPunct="1">
              <a:spcBef>
                <a:spcPct val="20000"/>
              </a:spcBef>
              <a:buFont typeface="Arial" panose="020B0604020202020204" pitchFamily="34" charset="0"/>
              <a:buNone/>
            </a:pPr>
            <a:r>
              <a:rPr lang="ar-SA" altLang="fa-IR" b="0" dirty="0" smtClean="0">
                <a:cs typeface="B Zar" panose="00000400000000000000" pitchFamily="2" charset="-78"/>
              </a:rPr>
              <a:t>فرایند خواب، این مراحل را به ترتیب پشت ِسر نمی گذارد. خواب از مرحلۀ یکم شروع می شود و سپس به مراحل دوم، سوم و چهارم می رود. پس از مرحلۀ چهارم و قبل از واردشدن به مرحلۀ پنجم یا همان خواب </a:t>
            </a:r>
            <a:r>
              <a:rPr lang="az-Latn-AZ" altLang="fa-IR" b="0" dirty="0" smtClean="0">
                <a:cs typeface="B Zar" panose="00000400000000000000" pitchFamily="2" charset="-78"/>
              </a:rPr>
              <a:t>REM، </a:t>
            </a:r>
            <a:r>
              <a:rPr lang="ar-SA" altLang="fa-IR" b="0" dirty="0" smtClean="0">
                <a:cs typeface="B Zar" panose="00000400000000000000" pitchFamily="2" charset="-78"/>
              </a:rPr>
              <a:t>مرحلۀ سوم و به دنبال آن مرحلۀ دوم خواب تکرار می شوند. پس از خاتمۀ خواب</a:t>
            </a:r>
            <a:r>
              <a:rPr lang="az-Latn-AZ" altLang="fa-IR" b="0" dirty="0" smtClean="0">
                <a:cs typeface="B Zar" panose="00000400000000000000" pitchFamily="2" charset="-78"/>
              </a:rPr>
              <a:t>REM، </a:t>
            </a:r>
            <a:r>
              <a:rPr lang="ar-SA" altLang="fa-IR" b="0" dirty="0" smtClean="0">
                <a:cs typeface="B Zar" panose="00000400000000000000" pitchFamily="2" charset="-78"/>
              </a:rPr>
              <a:t>بدن معمولاً به مرحلۀ دوم خواب باز می گردد. در طول خواب شبانه، انسان تقریباً چهار یا پنج بار بین این مراحل طی می شود.</a:t>
            </a:r>
          </a:p>
          <a:p>
            <a:pPr algn="r" rtl="1" eaLnBrk="1" hangingPunct="1">
              <a:spcBef>
                <a:spcPct val="20000"/>
              </a:spcBef>
              <a:buFont typeface="Arial" panose="020B0604020202020204" pitchFamily="34" charset="0"/>
              <a:buNone/>
            </a:pPr>
            <a:r>
              <a:rPr lang="ar-SA" altLang="fa-IR" b="0" dirty="0" smtClean="0">
                <a:cs typeface="B Zar" panose="00000400000000000000" pitchFamily="2" charset="-78"/>
              </a:rPr>
              <a:t>به طور میانگین ۹۰ دقیقه پس از به خواب رفتن، وارد مرحلۀ پنجم یا خواب </a:t>
            </a:r>
            <a:r>
              <a:rPr lang="fa-IR" altLang="fa-IR" b="0" dirty="0" smtClean="0">
                <a:cs typeface="B Zar" panose="00000400000000000000" pitchFamily="2" charset="-78"/>
              </a:rPr>
              <a:t> </a:t>
            </a:r>
            <a:r>
              <a:rPr lang="az-Latn-AZ" altLang="fa-IR" b="0" dirty="0" smtClean="0">
                <a:cs typeface="B Zar" panose="00000400000000000000" pitchFamily="2" charset="-78"/>
              </a:rPr>
              <a:t>REM </a:t>
            </a:r>
            <a:r>
              <a:rPr lang="ar-SA" altLang="fa-IR" b="0" dirty="0" smtClean="0">
                <a:cs typeface="B Zar" panose="00000400000000000000" pitchFamily="2" charset="-78"/>
              </a:rPr>
              <a:t>می شویم. نخستین چرخۀ خواب  </a:t>
            </a:r>
            <a:r>
              <a:rPr lang="az-Latn-AZ" altLang="fa-IR" b="0" dirty="0" smtClean="0">
                <a:cs typeface="B Zar" panose="00000400000000000000" pitchFamily="2" charset="-78"/>
              </a:rPr>
              <a:t>REM </a:t>
            </a:r>
            <a:r>
              <a:rPr lang="ar-SA" altLang="fa-IR" b="0" dirty="0" smtClean="0">
                <a:cs typeface="B Zar" panose="00000400000000000000" pitchFamily="2" charset="-78"/>
              </a:rPr>
              <a:t>ممکن است تنها، زمان کوتاهی به طول بیانجامد؛ اما هر چرخه از چرخۀ قبل طولانی تر می شود؛ به نحوی که خواب  </a:t>
            </a:r>
            <a:r>
              <a:rPr lang="az-Latn-AZ" altLang="fa-IR" b="0" dirty="0" smtClean="0">
                <a:cs typeface="B Zar" panose="00000400000000000000" pitchFamily="2" charset="-78"/>
              </a:rPr>
              <a:t>REM </a:t>
            </a:r>
            <a:r>
              <a:rPr lang="fa-IR" altLang="fa-IR" b="0" dirty="0" smtClean="0">
                <a:cs typeface="B Zar" panose="00000400000000000000" pitchFamily="2" charset="-78"/>
              </a:rPr>
              <a:t> </a:t>
            </a:r>
            <a:r>
              <a:rPr lang="ar-SA" altLang="fa-IR" b="0" dirty="0" smtClean="0">
                <a:cs typeface="B Zar" panose="00000400000000000000" pitchFamily="2" charset="-78"/>
              </a:rPr>
              <a:t>می تواند تا نزدیک به یک ساعت پایدار بماند.</a:t>
            </a:r>
            <a:endParaRPr lang="fa-IR" altLang="fa-IR" b="0" dirty="0" smtClean="0">
              <a:cs typeface="B Zar" panose="00000400000000000000" pitchFamily="2" charset="-78"/>
            </a:endParaRPr>
          </a:p>
          <a:p>
            <a:pPr algn="r" rtl="1" eaLnBrk="1" hangingPunct="1">
              <a:spcBef>
                <a:spcPct val="20000"/>
              </a:spcBef>
              <a:buFont typeface="Arial" panose="020B0604020202020204" pitchFamily="34" charset="0"/>
              <a:buNone/>
            </a:pPr>
            <a:endParaRPr lang="fa-IR" altLang="fa-IR" b="0" dirty="0">
              <a:cs typeface="B Zar" panose="00000400000000000000" pitchFamily="2" charset="-78"/>
            </a:endParaRPr>
          </a:p>
          <a:p>
            <a:pPr algn="ctr" rtl="1" eaLnBrk="1" hangingPunct="1">
              <a:spcBef>
                <a:spcPct val="20000"/>
              </a:spcBef>
              <a:buFont typeface="Arial" panose="020B0604020202020204" pitchFamily="34" charset="0"/>
              <a:buNone/>
            </a:pPr>
            <a:r>
              <a:rPr lang="fa-IR" altLang="fa-IR" b="0" dirty="0" smtClean="0">
                <a:cs typeface="B Zar" panose="00000400000000000000" pitchFamily="2" charset="-78"/>
              </a:rPr>
              <a:t>مطالعه کامل این مقاله را </a:t>
            </a:r>
            <a:r>
              <a:rPr lang="fa-IR" altLang="fa-IR" b="0" dirty="0" smtClean="0">
                <a:solidFill>
                  <a:srgbClr val="FFC000"/>
                </a:solidFill>
                <a:cs typeface="B Zar" panose="00000400000000000000" pitchFamily="2" charset="-78"/>
                <a:hlinkClick r:id="rId3"/>
              </a:rPr>
              <a:t>اینجا</a:t>
            </a:r>
            <a:r>
              <a:rPr lang="fa-IR" altLang="fa-IR" b="0" dirty="0" smtClean="0">
                <a:cs typeface="B Zar" panose="00000400000000000000" pitchFamily="2" charset="-78"/>
                <a:hlinkClick r:id="rId3"/>
              </a:rPr>
              <a:t> </a:t>
            </a:r>
            <a:r>
              <a:rPr lang="fa-IR" altLang="fa-IR" b="0" dirty="0" smtClean="0">
                <a:cs typeface="B Zar" panose="00000400000000000000" pitchFamily="2" charset="-78"/>
              </a:rPr>
              <a:t>بخوانید.</a:t>
            </a:r>
            <a:endParaRPr lang="ar-SA" altLang="fa-IR" b="0" dirty="0" smtClean="0">
              <a:cs typeface="B Zar" panose="00000400000000000000" pitchFamily="2" charset="-78"/>
            </a:endParaRPr>
          </a:p>
        </p:txBody>
      </p:sp>
      <p:grpSp>
        <p:nvGrpSpPr>
          <p:cNvPr id="9" name="Group 8"/>
          <p:cNvGrpSpPr>
            <a:grpSpLocks noChangeAspect="1"/>
          </p:cNvGrpSpPr>
          <p:nvPr/>
        </p:nvGrpSpPr>
        <p:grpSpPr>
          <a:xfrm>
            <a:off x="4899395" y="6165304"/>
            <a:ext cx="3941765" cy="616642"/>
            <a:chOff x="6359857" y="5683434"/>
            <a:chExt cx="4504874" cy="704734"/>
          </a:xfrm>
        </p:grpSpPr>
        <p:sp>
          <p:nvSpPr>
            <p:cNvPr id="10" name="Rounded Rectangle 9"/>
            <p:cNvSpPr/>
            <p:nvPr/>
          </p:nvSpPr>
          <p:spPr>
            <a:xfrm>
              <a:off x="6359857" y="5881913"/>
              <a:ext cx="4504874" cy="307777"/>
            </a:xfrm>
            <a:prstGeom prst="rect">
              <a:avLst/>
            </a:prstGeom>
            <a:solidFill>
              <a:schemeClr val="tx1">
                <a:alpha val="50000"/>
              </a:scheme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TextBox 10">
              <a:hlinkClick r:id="rId4"/>
            </p:cNvPr>
            <p:cNvSpPr txBox="1">
              <a:spLocks noChangeAspect="1"/>
            </p:cNvSpPr>
            <p:nvPr/>
          </p:nvSpPr>
          <p:spPr>
            <a:xfrm>
              <a:off x="6359857" y="5845568"/>
              <a:ext cx="3329103" cy="422094"/>
            </a:xfrm>
            <a:prstGeom prst="rect">
              <a:avLst/>
            </a:prstGeom>
            <a:noFill/>
            <a:effectLst/>
          </p:spPr>
          <p:txBody>
            <a:bodyPr wrap="square" rtlCol="0">
              <a:spAutoFit/>
            </a:bodyPr>
            <a:lstStyle/>
            <a:p>
              <a:pPr algn="ctr"/>
              <a:r>
                <a:rPr lang="en-US" dirty="0" smtClean="0">
                  <a:solidFill>
                    <a:schemeClr val="bg1">
                      <a:lumMod val="95000"/>
                      <a:lumOff val="5000"/>
                    </a:schemeClr>
                  </a:solidFill>
                  <a:latin typeface="+mj-lt"/>
                  <a:cs typeface="Far.Ashgar" panose="00000400000000000000" pitchFamily="2" charset="-78"/>
                </a:rPr>
                <a:t>www.ziaossalehin.ir</a:t>
              </a:r>
              <a:endParaRPr lang="en-US" dirty="0">
                <a:solidFill>
                  <a:schemeClr val="bg1">
                    <a:lumMod val="95000"/>
                    <a:lumOff val="5000"/>
                  </a:schemeClr>
                </a:solidFill>
                <a:latin typeface="+mj-lt"/>
                <a:cs typeface="Far.Ashgar" panose="00000400000000000000" pitchFamily="2" charset="-78"/>
              </a:endParaRPr>
            </a:p>
          </p:txBody>
        </p:sp>
        <p:pic>
          <p:nvPicPr>
            <p:cNvPr id="12" name="Picture Placeholder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94012" y="5683434"/>
              <a:ext cx="704734" cy="704734"/>
            </a:xfrm>
            <a:prstGeom prst="ellipse">
              <a:avLst/>
            </a:prstGeom>
            <a:blipFill dpi="0" rotWithShape="1">
              <a:blip r:embed="rId6"/>
              <a:srcRect/>
              <a:stretch>
                <a:fillRect l="-4000" t="-2000" r="-4000" b="-2000"/>
              </a:stretch>
            </a:blipFill>
            <a:ln w="38100">
              <a:solidFill>
                <a:schemeClr val="tx1">
                  <a:alpha val="75000"/>
                </a:schemeClr>
              </a:solidFill>
            </a:ln>
          </p:spPr>
        </p:pic>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9"/>
                                        </p:tgtEl>
                                        <p:attrNameLst>
                                          <p:attrName>style.visibility</p:attrName>
                                        </p:attrNameLst>
                                      </p:cBhvr>
                                      <p:to>
                                        <p:strVal val="visible"/>
                                      </p:to>
                                    </p:set>
                                    <p:animEffect transition="in" filter="fade">
                                      <p:cBhvr>
                                        <p:cTn id="7" dur="2000"/>
                                        <p:tgtEl>
                                          <p:spTgt spid="59399"/>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endParaRPr lang="en-US" altLang="fa-IR" smtClean="0"/>
          </a:p>
        </p:txBody>
      </p:sp>
      <p:sp>
        <p:nvSpPr>
          <p:cNvPr id="9219" name="Rectangle 3"/>
          <p:cNvSpPr>
            <a:spLocks noGrp="1"/>
          </p:cNvSpPr>
          <p:nvPr>
            <p:ph idx="1"/>
          </p:nvPr>
        </p:nvSpPr>
        <p:spPr/>
        <p:txBody>
          <a:bodyPr/>
          <a:lstStyle/>
          <a:p>
            <a:endParaRPr lang="en-US" altLang="fa-IR" dirty="0" smtClean="0">
              <a:cs typeface="B Zar" panose="00000400000000000000" pitchFamily="2" charset="-78"/>
            </a:endParaRPr>
          </a:p>
        </p:txBody>
      </p:sp>
      <p:pic>
        <p:nvPicPr>
          <p:cNvPr id="9220" name="Picture 4" descr="sl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5" descr="hypnogram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0240" y="1845734"/>
            <a:ext cx="5329238"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6"/>
          <p:cNvGrpSpPr>
            <a:grpSpLocks noChangeAspect="1"/>
          </p:cNvGrpSpPr>
          <p:nvPr/>
        </p:nvGrpSpPr>
        <p:grpSpPr>
          <a:xfrm>
            <a:off x="4899395" y="6165304"/>
            <a:ext cx="3941765" cy="616642"/>
            <a:chOff x="6359857" y="5683434"/>
            <a:chExt cx="4504874" cy="704734"/>
          </a:xfrm>
        </p:grpSpPr>
        <p:sp>
          <p:nvSpPr>
            <p:cNvPr id="8" name="Rounded Rectangle 9"/>
            <p:cNvSpPr/>
            <p:nvPr/>
          </p:nvSpPr>
          <p:spPr>
            <a:xfrm>
              <a:off x="6359857" y="5881913"/>
              <a:ext cx="4504874" cy="307777"/>
            </a:xfrm>
            <a:prstGeom prst="rect">
              <a:avLst/>
            </a:prstGeom>
            <a:solidFill>
              <a:schemeClr val="tx1">
                <a:alpha val="50000"/>
              </a:scheme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 name="TextBox 8">
              <a:hlinkClick r:id="rId4"/>
            </p:cNvPr>
            <p:cNvSpPr txBox="1">
              <a:spLocks noChangeAspect="1"/>
            </p:cNvSpPr>
            <p:nvPr/>
          </p:nvSpPr>
          <p:spPr>
            <a:xfrm>
              <a:off x="6359857" y="5845568"/>
              <a:ext cx="3329103" cy="422094"/>
            </a:xfrm>
            <a:prstGeom prst="rect">
              <a:avLst/>
            </a:prstGeom>
            <a:noFill/>
            <a:effectLst/>
          </p:spPr>
          <p:txBody>
            <a:bodyPr wrap="square" rtlCol="0">
              <a:spAutoFit/>
            </a:bodyPr>
            <a:lstStyle/>
            <a:p>
              <a:pPr algn="ctr"/>
              <a:r>
                <a:rPr lang="en-US" dirty="0" smtClean="0">
                  <a:solidFill>
                    <a:schemeClr val="bg1">
                      <a:lumMod val="95000"/>
                      <a:lumOff val="5000"/>
                    </a:schemeClr>
                  </a:solidFill>
                  <a:latin typeface="+mj-lt"/>
                  <a:cs typeface="Far.Ashgar" panose="00000400000000000000" pitchFamily="2" charset="-78"/>
                </a:rPr>
                <a:t>www.ziaossalehin.ir</a:t>
              </a:r>
              <a:endParaRPr lang="en-US" dirty="0">
                <a:solidFill>
                  <a:schemeClr val="bg1">
                    <a:lumMod val="95000"/>
                    <a:lumOff val="5000"/>
                  </a:schemeClr>
                </a:solidFill>
                <a:latin typeface="+mj-lt"/>
                <a:cs typeface="Far.Ashgar" panose="00000400000000000000" pitchFamily="2" charset="-78"/>
              </a:endParaRPr>
            </a:p>
          </p:txBody>
        </p:sp>
        <p:pic>
          <p:nvPicPr>
            <p:cNvPr id="10" name="Picture Placeholder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94012" y="5683434"/>
              <a:ext cx="704734" cy="704734"/>
            </a:xfrm>
            <a:prstGeom prst="ellipse">
              <a:avLst/>
            </a:prstGeom>
            <a:blipFill dpi="0" rotWithShape="1">
              <a:blip r:embed="rId6"/>
              <a:srcRect/>
              <a:stretch>
                <a:fillRect l="-4000" t="-2000" r="-4000" b="-2000"/>
              </a:stretch>
            </a:blipFill>
            <a:ln w="38100">
              <a:solidFill>
                <a:schemeClr val="tx1">
                  <a:alpha val="75000"/>
                </a:schemeClr>
              </a:solidFill>
            </a:ln>
          </p:spPr>
        </p:pic>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docProps/app.xml><?xml version="1.0" encoding="utf-8"?>
<Properties xmlns="http://schemas.openxmlformats.org/officeDocument/2006/extended-properties" xmlns:vt="http://schemas.openxmlformats.org/officeDocument/2006/docPropsVTypes">
  <Template>Retrospect</Template>
  <TotalTime>1240</TotalTime>
  <Words>1446</Words>
  <Application>Microsoft Office PowerPoint</Application>
  <PresentationFormat>On-screen Show (4:3)</PresentationFormat>
  <Paragraphs>74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Retrospect</vt:lpstr>
      <vt:lpstr>PowerPoint Presentation</vt:lpstr>
      <vt:lpstr>PowerPoint Presentation</vt:lpstr>
      <vt:lpstr>PowerPoint Presentation</vt:lpstr>
      <vt:lpstr>                            چرا می‌خوابیم؟   </vt:lpstr>
      <vt:lpstr>PowerPoint Presentation</vt:lpstr>
      <vt:lpstr>PowerPoint Presentation</vt:lpstr>
      <vt:lpstr>PowerPoint Presentation</vt:lpstr>
      <vt:lpstr>PowerPoint Presentation</vt:lpstr>
      <vt:lpstr>PowerPoint Presentation</vt:lpstr>
      <vt:lpstr>PowerPoint Presentation</vt:lpstr>
      <vt:lpstr>عوارض کم خوابی</vt:lpstr>
      <vt:lpstr>PowerPoint Presentation</vt:lpstr>
      <vt:lpstr>PowerPoint Presentation</vt:lpstr>
      <vt:lpstr>PowerPoint Presentation</vt:lpstr>
    </vt:vector>
  </TitlesOfParts>
  <Company>arums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خواب</dc:title>
  <dc:creator>ضیاءالصالحین | www.ziaossalehin.ir</dc:creator>
  <cp:keywords>ضیاءالصالحین | www.ziaossalehin.ir</cp:keywords>
  <cp:lastModifiedBy>ضیاءالصالحین | www.ziaossalehin.ir</cp:lastModifiedBy>
  <cp:revision>67</cp:revision>
  <dcterms:created xsi:type="dcterms:W3CDTF">2008-12-16T07:09:58Z</dcterms:created>
  <dcterms:modified xsi:type="dcterms:W3CDTF">2018-03-23T08:20:03Z</dcterms:modified>
  <cp:category>ضیاءالصالحین | www.ziaossalehin.ir</cp:category>
</cp:coreProperties>
</file>