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945B93-7D43-4D7A-9019-ABB3B4253889}" type="datetimeFigureOut">
              <a:rPr lang="fa-IR" smtClean="0"/>
              <a:t>28/05/1437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1E6BF5-2AEE-46B8-884C-B47C85875479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30933">
            <a:off x="1697542" y="1172409"/>
            <a:ext cx="6552728" cy="2321138"/>
          </a:xfrm>
        </p:spPr>
        <p:txBody>
          <a:bodyPr>
            <a:noAutofit/>
          </a:bodyPr>
          <a:lstStyle/>
          <a:p>
            <a:r>
              <a:rPr lang="fa-IR" sz="2300" b="1" dirty="0"/>
              <a:t>یکی از آئینهای سالانه </a:t>
            </a:r>
            <a:r>
              <a:rPr lang="ps-AF" sz="2300" b="1" dirty="0" smtClean="0"/>
              <a:t>ایرانیان</a:t>
            </a:r>
            <a:r>
              <a:rPr lang="fa-IR" sz="2300" b="1" dirty="0" smtClean="0"/>
              <a:t> </a:t>
            </a:r>
            <a:r>
              <a:rPr lang="fa-IR" sz="2300" b="1" dirty="0"/>
              <a:t>چهارشنبه سوری یا به عبارتی دیگر چارشنبه سوری است. </a:t>
            </a:r>
            <a:r>
              <a:rPr lang="ps-AF" sz="2300" b="1" dirty="0" smtClean="0"/>
              <a:t/>
            </a:r>
            <a:br>
              <a:rPr lang="ps-AF" sz="2300" b="1" dirty="0" smtClean="0"/>
            </a:br>
            <a:r>
              <a:rPr lang="ps-AF" sz="2300" dirty="0" smtClean="0"/>
              <a:t/>
            </a:r>
            <a:br>
              <a:rPr lang="ps-AF" sz="2300" dirty="0" smtClean="0"/>
            </a:br>
            <a:r>
              <a:rPr lang="ps-AF" sz="2300" dirty="0" smtClean="0"/>
              <a:t>ایرانیان</a:t>
            </a:r>
            <a:r>
              <a:rPr lang="fa-IR" sz="2300" dirty="0" smtClean="0"/>
              <a:t> </a:t>
            </a:r>
            <a:r>
              <a:rPr lang="fa-IR" sz="2300" dirty="0"/>
              <a:t>آخرین سه شنبه سال خورشیدی را با </a:t>
            </a:r>
            <a:r>
              <a:rPr lang="fa-IR" sz="2300" b="1" dirty="0"/>
              <a:t>بر افروختن آتش و پریدن </a:t>
            </a:r>
            <a:r>
              <a:rPr lang="fa-IR" sz="2300" dirty="0"/>
              <a:t>از روی آن به استقبال نوروز می روند</a:t>
            </a:r>
            <a:r>
              <a:rPr lang="fa-IR" sz="2300" dirty="0" smtClean="0"/>
              <a:t>.</a:t>
            </a:r>
            <a:r>
              <a:rPr lang="fa-IR" sz="2300" dirty="0"/>
              <a:t/>
            </a:r>
            <a:br>
              <a:rPr lang="fa-IR" sz="2300" dirty="0"/>
            </a:br>
            <a:endParaRPr lang="fa-IR" sz="23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4680519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836712"/>
            <a:ext cx="691276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s-AF" dirty="0"/>
          </a:p>
          <a:p>
            <a:pPr marL="0" indent="0">
              <a:buNone/>
            </a:pPr>
            <a:r>
              <a:rPr lang="fa-IR" dirty="0" smtClean="0"/>
              <a:t>مردم </a:t>
            </a:r>
            <a:r>
              <a:rPr lang="fa-IR" dirty="0"/>
              <a:t>در این روز برای </a:t>
            </a:r>
            <a:r>
              <a:rPr lang="fa-IR" b="1" dirty="0"/>
              <a:t>دفع شر و بلا و برآورده شدن آرزوهایشان</a:t>
            </a:r>
            <a:r>
              <a:rPr lang="fa-IR" dirty="0"/>
              <a:t> مراسمی را برگزار می کنند که ریشه اش به </a:t>
            </a:r>
            <a:r>
              <a:rPr lang="fa-IR" b="1" dirty="0">
                <a:solidFill>
                  <a:srgbClr val="FF0000"/>
                </a:solidFill>
              </a:rPr>
              <a:t>قرن</a:t>
            </a:r>
            <a:r>
              <a:rPr lang="fa-IR" b="1" dirty="0"/>
              <a:t> </a:t>
            </a:r>
            <a:r>
              <a:rPr lang="fa-IR" b="1" dirty="0">
                <a:solidFill>
                  <a:srgbClr val="FF0000"/>
                </a:solidFill>
              </a:rPr>
              <a:t>ها</a:t>
            </a:r>
            <a:r>
              <a:rPr lang="fa-IR" b="1" dirty="0"/>
              <a:t> </a:t>
            </a:r>
            <a:r>
              <a:rPr lang="fa-IR" b="1" dirty="0">
                <a:solidFill>
                  <a:srgbClr val="FF0000"/>
                </a:solidFill>
              </a:rPr>
              <a:t>پیش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باز می گردد</a:t>
            </a:r>
            <a:r>
              <a:rPr lang="fa-IR" dirty="0" smtClean="0"/>
              <a:t>.</a:t>
            </a:r>
            <a:endParaRPr lang="ps-AF" dirty="0" smtClean="0"/>
          </a:p>
          <a:p>
            <a:pPr marL="0" indent="0">
              <a:buNone/>
            </a:pPr>
            <a:endParaRPr lang="ps-AF" dirty="0"/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/>
              <a:t> مراسم ویژه آن در شب چهارشنبه صورت می گیرد برای مراسم در گوشه و کنار کوی و برزن نیز بچه ها آتش های بزرگ می افروزند و از روی آن می پرند و ترانه (</a:t>
            </a:r>
            <a:r>
              <a:rPr lang="fa-IR" b="1" dirty="0">
                <a:solidFill>
                  <a:schemeClr val="tx2"/>
                </a:solidFill>
              </a:rPr>
              <a:t>سرخی تو از من ، زردی من از تو </a:t>
            </a:r>
            <a:r>
              <a:rPr lang="fa-IR" dirty="0"/>
              <a:t>) می خوانند.</a:t>
            </a:r>
          </a:p>
        </p:txBody>
      </p:sp>
    </p:spTree>
    <p:extLst>
      <p:ext uri="{BB962C8B-B14F-4D97-AF65-F5344CB8AC3E}">
        <p14:creationId xmlns:p14="http://schemas.microsoft.com/office/powerpoint/2010/main" val="42300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5832648" cy="648072"/>
          </a:xfrm>
        </p:spPr>
        <p:txBody>
          <a:bodyPr>
            <a:noAutofit/>
          </a:bodyPr>
          <a:lstStyle/>
          <a:p>
            <a:r>
              <a:rPr lang="fa-IR" sz="2400" b="1" dirty="0">
                <a:solidFill>
                  <a:srgbClr val="0070C0"/>
                </a:solidFill>
              </a:rPr>
              <a:t>نحوه پیشگیری از حوادث ناشی از چهارشنبه سوری</a:t>
            </a:r>
            <a:r>
              <a:rPr lang="fa-IR" sz="2400" dirty="0">
                <a:solidFill>
                  <a:srgbClr val="0070C0"/>
                </a:solidFill>
              </a:rPr>
              <a:t/>
            </a:r>
            <a:br>
              <a:rPr lang="fa-IR" sz="2400" dirty="0">
                <a:solidFill>
                  <a:srgbClr val="0070C0"/>
                </a:solidFill>
              </a:rPr>
            </a:br>
            <a:endParaRPr lang="fa-IR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335917" cy="1224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b="1" dirty="0"/>
              <a:t>هرگونه بی توجهی به نکات ایمنی و سهل انگاری در برپایی مراسم چهارشنبه سوری می تواند زیان های جانی و مالی سنگین و غیر قابل جبرانی را در پی داشته باشد.</a:t>
            </a:r>
            <a:r>
              <a:rPr lang="fa-IR" b="1" dirty="0"/>
              <a:t/>
            </a:r>
            <a:br>
              <a:rPr lang="fa-IR" b="1" dirty="0"/>
            </a:br>
            <a:endParaRPr lang="fa-I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84076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764704"/>
            <a:ext cx="6696744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b="1" dirty="0">
                <a:solidFill>
                  <a:schemeClr val="accent2"/>
                </a:solidFill>
              </a:rPr>
              <a:t>از حمل مواد محترقه و آتش گیر و انفجاری حتی به مقادیر بسیار کم، در جیب لباس و کیف </a:t>
            </a:r>
            <a:r>
              <a:rPr lang="fa-IR" b="1" dirty="0" smtClean="0">
                <a:solidFill>
                  <a:schemeClr val="accent2"/>
                </a:solidFill>
              </a:rPr>
              <a:t>جداً </a:t>
            </a:r>
            <a:r>
              <a:rPr lang="fa-IR" b="1" dirty="0">
                <a:solidFill>
                  <a:schemeClr val="accent2"/>
                </a:solidFill>
              </a:rPr>
              <a:t>خودداری کنید.</a:t>
            </a:r>
          </a:p>
          <a:p>
            <a:pPr marL="0" indent="0">
              <a:buNone/>
            </a:pPr>
            <a:endParaRPr lang="ps-AF" dirty="0" smtClean="0"/>
          </a:p>
          <a:p>
            <a:pPr marL="0" indent="0">
              <a:buNone/>
            </a:pPr>
            <a:r>
              <a:rPr lang="fa-IR" b="1" dirty="0">
                <a:solidFill>
                  <a:schemeClr val="accent4"/>
                </a:solidFill>
              </a:rPr>
              <a:t>مواد آتش بازی (منفجره و محترقه) را به طرف افراد دیگر پرت نکنید.</a:t>
            </a:r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endParaRPr lang="ps-AF" dirty="0"/>
          </a:p>
          <a:p>
            <a:pPr marL="0" indent="0">
              <a:buNone/>
            </a:pPr>
            <a:r>
              <a:rPr lang="fa-IR" b="1" dirty="0">
                <a:solidFill>
                  <a:schemeClr val="bg2">
                    <a:lumMod val="50000"/>
                  </a:schemeClr>
                </a:solidFill>
              </a:rPr>
              <a:t>از آتش زدن لاستیک، هیزم، کارتن خالی و امثال آن چه در واحدهای مسکونی و چه در معابر ، کوچه و خیابان خودداری نمایید.</a:t>
            </a:r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633670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5976" y="764704"/>
            <a:ext cx="396044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s-AF" b="1" dirty="0">
                <a:solidFill>
                  <a:srgbClr val="00B050"/>
                </a:solidFill>
              </a:rPr>
              <a:t>ا</a:t>
            </a:r>
            <a:r>
              <a:rPr lang="fa-IR" b="1" dirty="0" smtClean="0">
                <a:solidFill>
                  <a:srgbClr val="00B050"/>
                </a:solidFill>
              </a:rPr>
              <a:t>ز </a:t>
            </a:r>
            <a:r>
              <a:rPr lang="fa-IR" b="1" dirty="0">
                <a:solidFill>
                  <a:srgbClr val="00B050"/>
                </a:solidFill>
              </a:rPr>
              <a:t>پرتاب مواد آتش زا مانند فشفشه و موشک بر روی درخت ها، بام و بالکن منازل که از عوامل عمده بروز آتش سوزی است جداً خودداری کنید.</a:t>
            </a:r>
          </a:p>
          <a:p>
            <a:pPr marL="0" indent="0">
              <a:buNone/>
            </a:pPr>
            <a:endParaRPr lang="ps-AF" dirty="0" smtClean="0"/>
          </a:p>
          <a:p>
            <a:pPr marL="0" indent="0">
              <a:buNone/>
            </a:pPr>
            <a:r>
              <a:rPr lang="fa-IR" b="1" dirty="0">
                <a:solidFill>
                  <a:srgbClr val="7030A0"/>
                </a:solidFill>
              </a:rPr>
              <a:t>از قرار دادن ظروف تحت فشار از جمله کپسول، اسپری، حشره کش ها و غیره بر روی آتش خودداری شود.</a:t>
            </a:r>
          </a:p>
          <a:p>
            <a:pPr marL="0" indent="0">
              <a:buNone/>
            </a:pPr>
            <a:endParaRPr lang="ps-AF" dirty="0" smtClean="0"/>
          </a:p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</a:rPr>
              <a:t/>
            </a:r>
            <a:br>
              <a:rPr lang="fa-IR" b="1" dirty="0">
                <a:solidFill>
                  <a:srgbClr val="FF0000"/>
                </a:solidFill>
              </a:rPr>
            </a:br>
            <a:r>
              <a:rPr lang="fa-IR" b="1" dirty="0">
                <a:solidFill>
                  <a:srgbClr val="FF0000"/>
                </a:solidFill>
              </a:rPr>
              <a:t>از برپایی آتشهای حجیم و غیرقابل مهار خودداری کنید .</a:t>
            </a:r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3950"/>
            <a:ext cx="3240360" cy="49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5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4407"/>
            <a:ext cx="77048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9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44824"/>
            <a:ext cx="6196405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در صورت بروز هرگونه حریق و یا حادثه ضمن حفظ خونسردی در اسرع وقت با شماره تلفن </a:t>
            </a:r>
            <a:r>
              <a:rPr lang="fa-IR" b="1" dirty="0">
                <a:solidFill>
                  <a:srgbClr val="FF0000"/>
                </a:solidFill>
              </a:rPr>
              <a:t>۱۱۵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مرکز مدیریت حوادث و فوریتهای پزشکی و </a:t>
            </a:r>
            <a:r>
              <a:rPr lang="fa-IR" b="1" dirty="0">
                <a:solidFill>
                  <a:srgbClr val="FF0000"/>
                </a:solidFill>
              </a:rPr>
              <a:t>۱۲۵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ستاد فرماندهی سازمان آتش نشانی تماس گرفته و مراتب را با ذکر نوع حادثه و نشانی دقیق اطلاع دهید.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181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16832"/>
            <a:ext cx="6196405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s-AF" sz="8000" dirty="0" smtClean="0">
                <a:solidFill>
                  <a:srgbClr val="002060"/>
                </a:solidFill>
                <a:cs typeface="B Arash" pitchFamily="2" charset="-78"/>
              </a:rPr>
              <a:t>پیشاپیش عیدتون مبارک ...</a:t>
            </a:r>
            <a:endParaRPr lang="fa-IR" sz="8000" dirty="0">
              <a:solidFill>
                <a:srgbClr val="002060"/>
              </a:solidFill>
              <a:cs typeface="B Aras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4983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</TotalTime>
  <Words>217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یکی از آئینهای سالانه ایرانیان چهارشنبه سوری یا به عبارتی دیگر چارشنبه سوری است.   ایرانیان آخرین سه شنبه سال خورشیدی را با بر افروختن آتش و پریدن از روی آن به استقبال نوروز می روند. </vt:lpstr>
      <vt:lpstr>PowerPoint Presentation</vt:lpstr>
      <vt:lpstr>نحوه پیشگیری از حوادث ناشی از چهارشنبه سوری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یکی از آئینهای سالانه ایرانیان چهارشنبه سوری یا به عبارتی دیگر چارشنبه سوری است.    ایرانیان آخرین سه شنبه سال خورشیدی را با بر افروختن آتش و پریدن از روی آن به استقبال نوروز می روند.  چهارشنبه سوری، یک جشن بهاری است که پیش از رسیدن نوروز برگزار می شود.</dc:title>
  <dc:creator>A.H.Gholami</dc:creator>
  <cp:lastModifiedBy>A.H.Gholami</cp:lastModifiedBy>
  <cp:revision>4</cp:revision>
  <dcterms:created xsi:type="dcterms:W3CDTF">2016-03-06T21:26:38Z</dcterms:created>
  <dcterms:modified xsi:type="dcterms:W3CDTF">2016-03-06T22:06:27Z</dcterms:modified>
</cp:coreProperties>
</file>