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0"/>
  </p:notesMasterIdLst>
  <p:sldIdLst>
    <p:sldId id="261" r:id="rId2"/>
    <p:sldId id="256" r:id="rId3"/>
    <p:sldId id="257" r:id="rId4"/>
    <p:sldId id="302" r:id="rId5"/>
    <p:sldId id="258" r:id="rId6"/>
    <p:sldId id="259" r:id="rId7"/>
    <p:sldId id="262" r:id="rId8"/>
    <p:sldId id="263" r:id="rId9"/>
    <p:sldId id="265" r:id="rId10"/>
    <p:sldId id="270" r:id="rId11"/>
    <p:sldId id="267" r:id="rId12"/>
    <p:sldId id="268" r:id="rId13"/>
    <p:sldId id="271" r:id="rId14"/>
    <p:sldId id="272" r:id="rId15"/>
    <p:sldId id="274" r:id="rId16"/>
    <p:sldId id="275" r:id="rId17"/>
    <p:sldId id="277" r:id="rId18"/>
    <p:sldId id="305" r:id="rId19"/>
    <p:sldId id="306" r:id="rId20"/>
    <p:sldId id="287" r:id="rId21"/>
    <p:sldId id="282" r:id="rId22"/>
    <p:sldId id="283" r:id="rId23"/>
    <p:sldId id="288" r:id="rId24"/>
    <p:sldId id="289" r:id="rId25"/>
    <p:sldId id="290" r:id="rId26"/>
    <p:sldId id="307" r:id="rId27"/>
    <p:sldId id="301" r:id="rId28"/>
    <p:sldId id="291" r:id="rId29"/>
    <p:sldId id="292" r:id="rId30"/>
    <p:sldId id="293" r:id="rId31"/>
    <p:sldId id="294" r:id="rId32"/>
    <p:sldId id="299" r:id="rId33"/>
    <p:sldId id="308" r:id="rId34"/>
    <p:sldId id="309" r:id="rId35"/>
    <p:sldId id="310" r:id="rId36"/>
    <p:sldId id="311" r:id="rId37"/>
    <p:sldId id="312"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99"/>
    <a:srgbClr val="FFCC66"/>
    <a:srgbClr val="FFFFCC"/>
    <a:srgbClr val="669900"/>
    <a:srgbClr val="003300"/>
    <a:srgbClr val="006600"/>
    <a:srgbClr val="AA9898"/>
    <a:srgbClr val="CC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ata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756AF-EE5D-40B8-A90E-36E6BE253012}" type="doc">
      <dgm:prSet loTypeId="urn:microsoft.com/office/officeart/2005/8/layout/list1" loCatId="list" qsTypeId="urn:microsoft.com/office/officeart/2005/8/quickstyle/3d6" qsCatId="3D" csTypeId="urn:microsoft.com/office/officeart/2005/8/colors/accent2_2" csCatId="accent2" phldr="1"/>
      <dgm:spPr/>
      <dgm:t>
        <a:bodyPr/>
        <a:lstStyle/>
        <a:p>
          <a:endParaRPr lang="en-US"/>
        </a:p>
      </dgm:t>
    </dgm:pt>
    <dgm:pt modelId="{7BE63876-3FE7-4EB8-903B-46055F13243F}">
      <dgm:prSet phldrT="[Text]" custT="1"/>
      <dgm:spPr>
        <a:gradFill flip="none" rotWithShape="0">
          <a:gsLst>
            <a:gs pos="0">
              <a:srgbClr val="FFFF99">
                <a:shade val="30000"/>
                <a:satMod val="115000"/>
              </a:srgbClr>
            </a:gs>
            <a:gs pos="40000">
              <a:srgbClr val="FFFF99">
                <a:shade val="67500"/>
                <a:satMod val="115000"/>
              </a:srgbClr>
            </a:gs>
            <a:gs pos="78000">
              <a:srgbClr val="FFFF99">
                <a:shade val="100000"/>
                <a:satMod val="115000"/>
                <a:lumMod val="65000"/>
                <a:lumOff val="35000"/>
              </a:srgbClr>
            </a:gs>
          </a:gsLst>
          <a:lin ang="2700000" scaled="1"/>
          <a:tileRect/>
        </a:gradFill>
        <a:ln>
          <a:solidFill>
            <a:srgbClr val="C00000"/>
          </a:solidFill>
        </a:ln>
        <a:sp3d>
          <a:bevelT w="114300" prst="artDeco"/>
        </a:sp3d>
      </dgm:spPr>
      <dgm:t>
        <a:bodyPr/>
        <a:lstStyle/>
        <a:p>
          <a:pPr algn="r" rtl="1"/>
          <a:r>
            <a:rPr lang="fa-I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عده اي قرآن را تلاوت مي كنند و آن را وسيله امرار معاش و تقرب به ملوك و تفاخر به مردم قرار داده اند</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1E1C3B4-58A5-48B1-A36D-4963CF06BDB8}" type="parTrans" cxnId="{FC8C16FA-151C-4A3F-B456-72DB78A11BA9}">
      <dgm:prSet/>
      <dgm:spPr/>
      <dgm:t>
        <a:bodyPr/>
        <a:lstStyle/>
        <a:p>
          <a:endParaRPr lang="en-US"/>
        </a:p>
      </dgm:t>
    </dgm:pt>
    <dgm:pt modelId="{980E8A1C-EC83-4713-A49F-8D20A7CBEF7C}" type="sibTrans" cxnId="{FC8C16FA-151C-4A3F-B456-72DB78A11BA9}">
      <dgm:prSet/>
      <dgm:spPr/>
      <dgm:t>
        <a:bodyPr/>
        <a:lstStyle/>
        <a:p>
          <a:endParaRPr lang="en-US"/>
        </a:p>
      </dgm:t>
    </dgm:pt>
    <dgm:pt modelId="{6DA34CAD-F360-47D3-92D3-A95625AA0947}">
      <dgm:prSet phldrT="[Text]" custT="1"/>
      <dgm:spPr>
        <a:gradFill flip="none" rotWithShape="0">
          <a:gsLst>
            <a:gs pos="0">
              <a:srgbClr val="FFFF99">
                <a:shade val="30000"/>
                <a:satMod val="115000"/>
              </a:srgbClr>
            </a:gs>
            <a:gs pos="40000">
              <a:srgbClr val="FFFF99">
                <a:shade val="67500"/>
                <a:satMod val="115000"/>
              </a:srgbClr>
            </a:gs>
            <a:gs pos="78000">
              <a:srgbClr val="FFFF99">
                <a:shade val="100000"/>
                <a:satMod val="115000"/>
                <a:lumMod val="65000"/>
                <a:lumOff val="35000"/>
              </a:srgbClr>
            </a:gs>
          </a:gsLst>
          <a:path path="circle">
            <a:fillToRect r="100000" b="100000"/>
          </a:path>
          <a:tileRect l="-100000" t="-100000"/>
        </a:gradFill>
        <a:ln>
          <a:solidFill>
            <a:srgbClr val="C00000"/>
          </a:solidFill>
        </a:ln>
        <a:sp3d>
          <a:bevelT w="114300" prst="artDeco"/>
        </a:sp3d>
      </dgm:spPr>
      <dgm:t>
        <a:bodyPr/>
        <a:lstStyle/>
        <a:p>
          <a:pPr algn="just"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عده اي ديگر از حاملين قرآن فقط حروف آن را گرفته و حدودش را ضايع ساخته اند، خداوند امثال ايشان را زياد نكند!!</a:t>
          </a:r>
          <a:endParaRPr lang="en-US"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endParaRPr>
        </a:p>
      </dgm:t>
    </dgm:pt>
    <dgm:pt modelId="{66557627-1CB9-4348-ACCE-B32F78EE16E3}" type="parTrans" cxnId="{C3CDFFDD-DCA0-4CD5-AEFE-0D5A8E81A706}">
      <dgm:prSet/>
      <dgm:spPr/>
      <dgm:t>
        <a:bodyPr/>
        <a:lstStyle/>
        <a:p>
          <a:endParaRPr lang="en-US"/>
        </a:p>
      </dgm:t>
    </dgm:pt>
    <dgm:pt modelId="{2085943B-8D0C-45DC-BD5C-E37A04BCC6D7}" type="sibTrans" cxnId="{C3CDFFDD-DCA0-4CD5-AEFE-0D5A8E81A706}">
      <dgm:prSet/>
      <dgm:spPr/>
      <dgm:t>
        <a:bodyPr/>
        <a:lstStyle/>
        <a:p>
          <a:endParaRPr lang="en-US"/>
        </a:p>
      </dgm:t>
    </dgm:pt>
    <dgm:pt modelId="{7258C153-E0B1-4326-8F7E-4CE5805BDA5F}">
      <dgm:prSet phldrT="[Text]" custT="1"/>
      <dgm:spPr>
        <a:gradFill flip="none" rotWithShape="0">
          <a:gsLst>
            <a:gs pos="0">
              <a:srgbClr val="FFFF99">
                <a:shade val="30000"/>
                <a:satMod val="115000"/>
              </a:srgbClr>
            </a:gs>
            <a:gs pos="40000">
              <a:srgbClr val="FFFF99">
                <a:shade val="67500"/>
                <a:satMod val="115000"/>
              </a:srgbClr>
            </a:gs>
            <a:gs pos="78000">
              <a:srgbClr val="FFFF99">
                <a:shade val="100000"/>
                <a:satMod val="115000"/>
                <a:lumMod val="65000"/>
                <a:lumOff val="35000"/>
              </a:srgbClr>
            </a:gs>
          </a:gsLst>
          <a:path path="circle">
            <a:fillToRect t="100000" r="100000"/>
          </a:path>
          <a:tileRect l="-100000" b="-100000"/>
        </a:gradFill>
        <a:ln>
          <a:solidFill>
            <a:srgbClr val="C00000"/>
          </a:solidFill>
        </a:ln>
        <a:sp3d>
          <a:bevelT w="114300" prst="artDeco"/>
        </a:sp3d>
      </dgm:spPr>
      <dgm:t>
        <a:bodyPr/>
        <a:lstStyle/>
        <a:p>
          <a:pPr algn="just" rtl="1"/>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و قسم سوم از حاملين قرآن با دستورات شفابخش آن بيمار يهاي فكري و قلبي خود را درمان مي كنند، شبها با تلاوت قرآن مأنوسند و روزها در صحنه هاي زندگي از آن الهام مي گيرند و به خاطر انس با قرآن پهلو از رختخواب ناز تهي مي كنند، پس خداوند به بركت اين گروه از قراء و حاملين قرآن بلا را از اجتماعات دور مي كند و به خاطر آنان باران رحمت خود را فرود مي آورد</a:t>
          </a:r>
          <a:r>
            <a:rPr lang="fa-I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241146E-E419-4EC6-B691-BF899ADFAC24}" type="parTrans" cxnId="{648677DD-3063-4845-8972-A4BD51DCB8CD}">
      <dgm:prSet/>
      <dgm:spPr/>
      <dgm:t>
        <a:bodyPr/>
        <a:lstStyle/>
        <a:p>
          <a:endParaRPr lang="en-US"/>
        </a:p>
      </dgm:t>
    </dgm:pt>
    <dgm:pt modelId="{CBD0D71B-5638-45AA-9AA5-6C9AADB17F9E}" type="sibTrans" cxnId="{648677DD-3063-4845-8972-A4BD51DCB8CD}">
      <dgm:prSet/>
      <dgm:spPr/>
      <dgm:t>
        <a:bodyPr/>
        <a:lstStyle/>
        <a:p>
          <a:endParaRPr lang="en-US"/>
        </a:p>
      </dgm:t>
    </dgm:pt>
    <dgm:pt modelId="{01708236-A432-4D45-BAC2-4755DAA7644D}" type="pres">
      <dgm:prSet presAssocID="{10F756AF-EE5D-40B8-A90E-36E6BE253012}" presName="linear" presStyleCnt="0">
        <dgm:presLayoutVars>
          <dgm:dir/>
          <dgm:animLvl val="lvl"/>
          <dgm:resizeHandles val="exact"/>
        </dgm:presLayoutVars>
      </dgm:prSet>
      <dgm:spPr/>
      <dgm:t>
        <a:bodyPr/>
        <a:lstStyle/>
        <a:p>
          <a:endParaRPr lang="en-US"/>
        </a:p>
      </dgm:t>
    </dgm:pt>
    <dgm:pt modelId="{58FA1BF2-2ACF-458A-83EC-921CF760C120}" type="pres">
      <dgm:prSet presAssocID="{7BE63876-3FE7-4EB8-903B-46055F13243F}" presName="parentLin" presStyleCnt="0"/>
      <dgm:spPr>
        <a:sp3d>
          <a:bevelT w="114300" prst="artDeco"/>
        </a:sp3d>
      </dgm:spPr>
      <dgm:t>
        <a:bodyPr/>
        <a:lstStyle/>
        <a:p>
          <a:endParaRPr lang="en-US"/>
        </a:p>
      </dgm:t>
    </dgm:pt>
    <dgm:pt modelId="{B6C0364D-895E-4A01-BBBC-C7312A229B3A}" type="pres">
      <dgm:prSet presAssocID="{7BE63876-3FE7-4EB8-903B-46055F13243F}" presName="parentLeftMargin" presStyleLbl="node1" presStyleIdx="0" presStyleCnt="3"/>
      <dgm:spPr/>
      <dgm:t>
        <a:bodyPr/>
        <a:lstStyle/>
        <a:p>
          <a:endParaRPr lang="en-US"/>
        </a:p>
      </dgm:t>
    </dgm:pt>
    <dgm:pt modelId="{235BB53B-7FCA-4242-98BA-B0AE1839AF65}" type="pres">
      <dgm:prSet presAssocID="{7BE63876-3FE7-4EB8-903B-46055F13243F}" presName="parentText" presStyleLbl="node1" presStyleIdx="0" presStyleCnt="3" custScaleX="162520" custScaleY="96753" custLinFactNeighborX="1952" custLinFactNeighborY="-6100">
        <dgm:presLayoutVars>
          <dgm:chMax val="0"/>
          <dgm:bulletEnabled val="1"/>
        </dgm:presLayoutVars>
      </dgm:prSet>
      <dgm:spPr/>
      <dgm:t>
        <a:bodyPr/>
        <a:lstStyle/>
        <a:p>
          <a:endParaRPr lang="en-US"/>
        </a:p>
      </dgm:t>
    </dgm:pt>
    <dgm:pt modelId="{E4A572E6-461D-4747-A40D-16D3915187C6}" type="pres">
      <dgm:prSet presAssocID="{7BE63876-3FE7-4EB8-903B-46055F13243F}" presName="negativeSpace" presStyleCnt="0"/>
      <dgm:spPr>
        <a:sp3d>
          <a:bevelT w="114300" prst="artDeco"/>
        </a:sp3d>
      </dgm:spPr>
      <dgm:t>
        <a:bodyPr/>
        <a:lstStyle/>
        <a:p>
          <a:endParaRPr lang="en-US"/>
        </a:p>
      </dgm:t>
    </dgm:pt>
    <dgm:pt modelId="{24F4EC69-0CEE-442E-9EC9-711D56681416}" type="pres">
      <dgm:prSet presAssocID="{7BE63876-3FE7-4EB8-903B-46055F13243F}" presName="childText" presStyleLbl="conFgAcc1" presStyleIdx="0" presStyleCnt="3">
        <dgm:presLayoutVars>
          <dgm:bulletEnabled val="1"/>
        </dgm:presLayoutVars>
      </dgm:prSet>
      <dgm:spPr>
        <a:sp3d z="-152400" prstMaterial="plastic">
          <a:bevelT w="25400" h="25400" prst="artDeco"/>
          <a:bevelB w="25400" h="25400"/>
        </a:sp3d>
      </dgm:spPr>
      <dgm:t>
        <a:bodyPr/>
        <a:lstStyle/>
        <a:p>
          <a:endParaRPr lang="en-US"/>
        </a:p>
      </dgm:t>
    </dgm:pt>
    <dgm:pt modelId="{4A2B0987-0E4C-46B1-970B-FD704EF41347}" type="pres">
      <dgm:prSet presAssocID="{980E8A1C-EC83-4713-A49F-8D20A7CBEF7C}" presName="spaceBetweenRectangles" presStyleCnt="0"/>
      <dgm:spPr>
        <a:sp3d>
          <a:bevelT w="114300" prst="artDeco"/>
        </a:sp3d>
      </dgm:spPr>
      <dgm:t>
        <a:bodyPr/>
        <a:lstStyle/>
        <a:p>
          <a:endParaRPr lang="en-US"/>
        </a:p>
      </dgm:t>
    </dgm:pt>
    <dgm:pt modelId="{C152065B-C13E-4D54-A786-80DF0CBD6413}" type="pres">
      <dgm:prSet presAssocID="{6DA34CAD-F360-47D3-92D3-A95625AA0947}" presName="parentLin" presStyleCnt="0"/>
      <dgm:spPr>
        <a:sp3d>
          <a:bevelT w="114300" prst="artDeco"/>
        </a:sp3d>
      </dgm:spPr>
      <dgm:t>
        <a:bodyPr/>
        <a:lstStyle/>
        <a:p>
          <a:endParaRPr lang="en-US"/>
        </a:p>
      </dgm:t>
    </dgm:pt>
    <dgm:pt modelId="{BCACF3C0-7805-4DA1-9AA1-B1AB51BEAC07}" type="pres">
      <dgm:prSet presAssocID="{6DA34CAD-F360-47D3-92D3-A95625AA0947}" presName="parentLeftMargin" presStyleLbl="node1" presStyleIdx="0" presStyleCnt="3"/>
      <dgm:spPr/>
      <dgm:t>
        <a:bodyPr/>
        <a:lstStyle/>
        <a:p>
          <a:endParaRPr lang="en-US"/>
        </a:p>
      </dgm:t>
    </dgm:pt>
    <dgm:pt modelId="{59167C61-D3BD-4D72-A7A6-C4AB47982D77}" type="pres">
      <dgm:prSet presAssocID="{6DA34CAD-F360-47D3-92D3-A95625AA0947}" presName="parentText" presStyleLbl="node1" presStyleIdx="1" presStyleCnt="3" custScaleX="141779">
        <dgm:presLayoutVars>
          <dgm:chMax val="0"/>
          <dgm:bulletEnabled val="1"/>
        </dgm:presLayoutVars>
      </dgm:prSet>
      <dgm:spPr/>
      <dgm:t>
        <a:bodyPr/>
        <a:lstStyle/>
        <a:p>
          <a:endParaRPr lang="en-US"/>
        </a:p>
      </dgm:t>
    </dgm:pt>
    <dgm:pt modelId="{701F612F-D761-4236-B680-34B8AA19F8E2}" type="pres">
      <dgm:prSet presAssocID="{6DA34CAD-F360-47D3-92D3-A95625AA0947}" presName="negativeSpace" presStyleCnt="0"/>
      <dgm:spPr>
        <a:sp3d>
          <a:bevelT w="114300" prst="artDeco"/>
        </a:sp3d>
      </dgm:spPr>
      <dgm:t>
        <a:bodyPr/>
        <a:lstStyle/>
        <a:p>
          <a:endParaRPr lang="en-US"/>
        </a:p>
      </dgm:t>
    </dgm:pt>
    <dgm:pt modelId="{19985B99-FF64-4454-906E-419AEF8352EE}" type="pres">
      <dgm:prSet presAssocID="{6DA34CAD-F360-47D3-92D3-A95625AA0947}" presName="childText" presStyleLbl="conFgAcc1" presStyleIdx="1" presStyleCnt="3">
        <dgm:presLayoutVars>
          <dgm:bulletEnabled val="1"/>
        </dgm:presLayoutVars>
      </dgm:prSet>
      <dgm:spPr>
        <a:sp3d z="-152400" prstMaterial="plastic">
          <a:bevelT w="25400" h="25400" prst="artDeco"/>
          <a:bevelB w="25400" h="25400"/>
        </a:sp3d>
      </dgm:spPr>
      <dgm:t>
        <a:bodyPr/>
        <a:lstStyle/>
        <a:p>
          <a:endParaRPr lang="en-US"/>
        </a:p>
      </dgm:t>
    </dgm:pt>
    <dgm:pt modelId="{576BB0FC-2BE6-4D53-B73F-85F371F9E49B}" type="pres">
      <dgm:prSet presAssocID="{2085943B-8D0C-45DC-BD5C-E37A04BCC6D7}" presName="spaceBetweenRectangles" presStyleCnt="0"/>
      <dgm:spPr>
        <a:sp3d>
          <a:bevelT w="114300" prst="artDeco"/>
        </a:sp3d>
      </dgm:spPr>
      <dgm:t>
        <a:bodyPr/>
        <a:lstStyle/>
        <a:p>
          <a:endParaRPr lang="en-US"/>
        </a:p>
      </dgm:t>
    </dgm:pt>
    <dgm:pt modelId="{0DFD4DE7-EEF6-400B-A1B0-B4A822CC8709}" type="pres">
      <dgm:prSet presAssocID="{7258C153-E0B1-4326-8F7E-4CE5805BDA5F}" presName="parentLin" presStyleCnt="0"/>
      <dgm:spPr>
        <a:sp3d>
          <a:bevelT w="114300" prst="artDeco"/>
        </a:sp3d>
      </dgm:spPr>
      <dgm:t>
        <a:bodyPr/>
        <a:lstStyle/>
        <a:p>
          <a:endParaRPr lang="en-US"/>
        </a:p>
      </dgm:t>
    </dgm:pt>
    <dgm:pt modelId="{F8B44CA5-C3F1-4608-A178-6ABB601FE100}" type="pres">
      <dgm:prSet presAssocID="{7258C153-E0B1-4326-8F7E-4CE5805BDA5F}" presName="parentLeftMargin" presStyleLbl="node1" presStyleIdx="1" presStyleCnt="3"/>
      <dgm:spPr/>
      <dgm:t>
        <a:bodyPr/>
        <a:lstStyle/>
        <a:p>
          <a:endParaRPr lang="en-US"/>
        </a:p>
      </dgm:t>
    </dgm:pt>
    <dgm:pt modelId="{C62578A5-72B6-4D19-8756-33BCFFD66CC5}" type="pres">
      <dgm:prSet presAssocID="{7258C153-E0B1-4326-8F7E-4CE5805BDA5F}" presName="parentText" presStyleLbl="node1" presStyleIdx="2" presStyleCnt="3" custScaleX="142857" custScaleY="142691">
        <dgm:presLayoutVars>
          <dgm:chMax val="0"/>
          <dgm:bulletEnabled val="1"/>
        </dgm:presLayoutVars>
      </dgm:prSet>
      <dgm:spPr/>
      <dgm:t>
        <a:bodyPr/>
        <a:lstStyle/>
        <a:p>
          <a:endParaRPr lang="en-US"/>
        </a:p>
      </dgm:t>
    </dgm:pt>
    <dgm:pt modelId="{3F119B07-036B-49D9-AC7C-7DFE3B5E4359}" type="pres">
      <dgm:prSet presAssocID="{7258C153-E0B1-4326-8F7E-4CE5805BDA5F}" presName="negativeSpace" presStyleCnt="0"/>
      <dgm:spPr>
        <a:sp3d>
          <a:bevelT w="114300" prst="artDeco"/>
        </a:sp3d>
      </dgm:spPr>
      <dgm:t>
        <a:bodyPr/>
        <a:lstStyle/>
        <a:p>
          <a:endParaRPr lang="en-US"/>
        </a:p>
      </dgm:t>
    </dgm:pt>
    <dgm:pt modelId="{FB3EF371-7606-4F18-9FCE-4AE64CC0565E}" type="pres">
      <dgm:prSet presAssocID="{7258C153-E0B1-4326-8F7E-4CE5805BDA5F}" presName="childText" presStyleLbl="conFgAcc1" presStyleIdx="2" presStyleCnt="3">
        <dgm:presLayoutVars>
          <dgm:bulletEnabled val="1"/>
        </dgm:presLayoutVars>
      </dgm:prSet>
      <dgm:spPr>
        <a:sp3d z="-152400" prstMaterial="plastic">
          <a:bevelT w="25400" h="25400" prst="artDeco"/>
          <a:bevelB w="25400" h="25400"/>
        </a:sp3d>
      </dgm:spPr>
      <dgm:t>
        <a:bodyPr/>
        <a:lstStyle/>
        <a:p>
          <a:endParaRPr lang="en-US"/>
        </a:p>
      </dgm:t>
    </dgm:pt>
  </dgm:ptLst>
  <dgm:cxnLst>
    <dgm:cxn modelId="{C3CDFFDD-DCA0-4CD5-AEFE-0D5A8E81A706}" srcId="{10F756AF-EE5D-40B8-A90E-36E6BE253012}" destId="{6DA34CAD-F360-47D3-92D3-A95625AA0947}" srcOrd="1" destOrd="0" parTransId="{66557627-1CB9-4348-ACCE-B32F78EE16E3}" sibTransId="{2085943B-8D0C-45DC-BD5C-E37A04BCC6D7}"/>
    <dgm:cxn modelId="{811148D1-DFC8-4D58-B76F-59089D9666C6}" type="presOf" srcId="{7258C153-E0B1-4326-8F7E-4CE5805BDA5F}" destId="{C62578A5-72B6-4D19-8756-33BCFFD66CC5}" srcOrd="1" destOrd="0" presId="urn:microsoft.com/office/officeart/2005/8/layout/list1"/>
    <dgm:cxn modelId="{49A952D3-CF98-4142-AEEA-15868E756A58}" type="presOf" srcId="{10F756AF-EE5D-40B8-A90E-36E6BE253012}" destId="{01708236-A432-4D45-BAC2-4755DAA7644D}" srcOrd="0" destOrd="0" presId="urn:microsoft.com/office/officeart/2005/8/layout/list1"/>
    <dgm:cxn modelId="{057E1C29-6EAA-4CA6-812E-FA7AEE58FC9C}" type="presOf" srcId="{7BE63876-3FE7-4EB8-903B-46055F13243F}" destId="{235BB53B-7FCA-4242-98BA-B0AE1839AF65}" srcOrd="1" destOrd="0" presId="urn:microsoft.com/office/officeart/2005/8/layout/list1"/>
    <dgm:cxn modelId="{648677DD-3063-4845-8972-A4BD51DCB8CD}" srcId="{10F756AF-EE5D-40B8-A90E-36E6BE253012}" destId="{7258C153-E0B1-4326-8F7E-4CE5805BDA5F}" srcOrd="2" destOrd="0" parTransId="{4241146E-E419-4EC6-B691-BF899ADFAC24}" sibTransId="{CBD0D71B-5638-45AA-9AA5-6C9AADB17F9E}"/>
    <dgm:cxn modelId="{76FF1752-14E7-4EDC-9B2D-F7DC0FD13DE7}" type="presOf" srcId="{7258C153-E0B1-4326-8F7E-4CE5805BDA5F}" destId="{F8B44CA5-C3F1-4608-A178-6ABB601FE100}" srcOrd="0" destOrd="0" presId="urn:microsoft.com/office/officeart/2005/8/layout/list1"/>
    <dgm:cxn modelId="{C71E3084-A0B3-40B7-B6DC-EA6442473DD0}" type="presOf" srcId="{6DA34CAD-F360-47D3-92D3-A95625AA0947}" destId="{59167C61-D3BD-4D72-A7A6-C4AB47982D77}" srcOrd="1" destOrd="0" presId="urn:microsoft.com/office/officeart/2005/8/layout/list1"/>
    <dgm:cxn modelId="{7BF8AC6C-0180-497D-AD66-1ADDF79978C3}" type="presOf" srcId="{6DA34CAD-F360-47D3-92D3-A95625AA0947}" destId="{BCACF3C0-7805-4DA1-9AA1-B1AB51BEAC07}" srcOrd="0" destOrd="0" presId="urn:microsoft.com/office/officeart/2005/8/layout/list1"/>
    <dgm:cxn modelId="{BC84C7F9-1E5E-4078-9AF3-98D5968949CC}" type="presOf" srcId="{7BE63876-3FE7-4EB8-903B-46055F13243F}" destId="{B6C0364D-895E-4A01-BBBC-C7312A229B3A}" srcOrd="0" destOrd="0" presId="urn:microsoft.com/office/officeart/2005/8/layout/list1"/>
    <dgm:cxn modelId="{FC8C16FA-151C-4A3F-B456-72DB78A11BA9}" srcId="{10F756AF-EE5D-40B8-A90E-36E6BE253012}" destId="{7BE63876-3FE7-4EB8-903B-46055F13243F}" srcOrd="0" destOrd="0" parTransId="{11E1C3B4-58A5-48B1-A36D-4963CF06BDB8}" sibTransId="{980E8A1C-EC83-4713-A49F-8D20A7CBEF7C}"/>
    <dgm:cxn modelId="{60E9CE97-B78A-4931-83EA-4A21B2D94114}" type="presParOf" srcId="{01708236-A432-4D45-BAC2-4755DAA7644D}" destId="{58FA1BF2-2ACF-458A-83EC-921CF760C120}" srcOrd="0" destOrd="0" presId="urn:microsoft.com/office/officeart/2005/8/layout/list1"/>
    <dgm:cxn modelId="{55D6F21B-639A-4048-A66B-A6B7321922DC}" type="presParOf" srcId="{58FA1BF2-2ACF-458A-83EC-921CF760C120}" destId="{B6C0364D-895E-4A01-BBBC-C7312A229B3A}" srcOrd="0" destOrd="0" presId="urn:microsoft.com/office/officeart/2005/8/layout/list1"/>
    <dgm:cxn modelId="{15151E10-08C2-4319-80E1-8A17990D5DA1}" type="presParOf" srcId="{58FA1BF2-2ACF-458A-83EC-921CF760C120}" destId="{235BB53B-7FCA-4242-98BA-B0AE1839AF65}" srcOrd="1" destOrd="0" presId="urn:microsoft.com/office/officeart/2005/8/layout/list1"/>
    <dgm:cxn modelId="{DC1C1637-9DEC-4C0A-A828-1273399B975C}" type="presParOf" srcId="{01708236-A432-4D45-BAC2-4755DAA7644D}" destId="{E4A572E6-461D-4747-A40D-16D3915187C6}" srcOrd="1" destOrd="0" presId="urn:microsoft.com/office/officeart/2005/8/layout/list1"/>
    <dgm:cxn modelId="{EECA4E30-87E3-4547-BD85-46F0D7C0EBD2}" type="presParOf" srcId="{01708236-A432-4D45-BAC2-4755DAA7644D}" destId="{24F4EC69-0CEE-442E-9EC9-711D56681416}" srcOrd="2" destOrd="0" presId="urn:microsoft.com/office/officeart/2005/8/layout/list1"/>
    <dgm:cxn modelId="{D6FBD0AA-C425-47B1-89D8-AB399E781861}" type="presParOf" srcId="{01708236-A432-4D45-BAC2-4755DAA7644D}" destId="{4A2B0987-0E4C-46B1-970B-FD704EF41347}" srcOrd="3" destOrd="0" presId="urn:microsoft.com/office/officeart/2005/8/layout/list1"/>
    <dgm:cxn modelId="{9DE3CD14-2205-40AA-B793-5388528E0CD3}" type="presParOf" srcId="{01708236-A432-4D45-BAC2-4755DAA7644D}" destId="{C152065B-C13E-4D54-A786-80DF0CBD6413}" srcOrd="4" destOrd="0" presId="urn:microsoft.com/office/officeart/2005/8/layout/list1"/>
    <dgm:cxn modelId="{11B6FA27-0B2F-4F2F-B52C-7C3B4FAC1C69}" type="presParOf" srcId="{C152065B-C13E-4D54-A786-80DF0CBD6413}" destId="{BCACF3C0-7805-4DA1-9AA1-B1AB51BEAC07}" srcOrd="0" destOrd="0" presId="urn:microsoft.com/office/officeart/2005/8/layout/list1"/>
    <dgm:cxn modelId="{5935F8AB-508E-4C0D-925F-B856D2D98113}" type="presParOf" srcId="{C152065B-C13E-4D54-A786-80DF0CBD6413}" destId="{59167C61-D3BD-4D72-A7A6-C4AB47982D77}" srcOrd="1" destOrd="0" presId="urn:microsoft.com/office/officeart/2005/8/layout/list1"/>
    <dgm:cxn modelId="{4E83A202-C237-4BE4-945C-FE23BB55CE66}" type="presParOf" srcId="{01708236-A432-4D45-BAC2-4755DAA7644D}" destId="{701F612F-D761-4236-B680-34B8AA19F8E2}" srcOrd="5" destOrd="0" presId="urn:microsoft.com/office/officeart/2005/8/layout/list1"/>
    <dgm:cxn modelId="{E5DF6494-556B-4C19-ABA6-3DD62FD8A113}" type="presParOf" srcId="{01708236-A432-4D45-BAC2-4755DAA7644D}" destId="{19985B99-FF64-4454-906E-419AEF8352EE}" srcOrd="6" destOrd="0" presId="urn:microsoft.com/office/officeart/2005/8/layout/list1"/>
    <dgm:cxn modelId="{BC77648E-BAC9-4B91-81A8-E7ECDD5E6106}" type="presParOf" srcId="{01708236-A432-4D45-BAC2-4755DAA7644D}" destId="{576BB0FC-2BE6-4D53-B73F-85F371F9E49B}" srcOrd="7" destOrd="0" presId="urn:microsoft.com/office/officeart/2005/8/layout/list1"/>
    <dgm:cxn modelId="{DD7D98A5-1D57-4ACC-A82C-1B76F6328EFD}" type="presParOf" srcId="{01708236-A432-4D45-BAC2-4755DAA7644D}" destId="{0DFD4DE7-EEF6-400B-A1B0-B4A822CC8709}" srcOrd="8" destOrd="0" presId="urn:microsoft.com/office/officeart/2005/8/layout/list1"/>
    <dgm:cxn modelId="{D62233EC-4EC8-45EE-823A-F4BD9F82DC38}" type="presParOf" srcId="{0DFD4DE7-EEF6-400B-A1B0-B4A822CC8709}" destId="{F8B44CA5-C3F1-4608-A178-6ABB601FE100}" srcOrd="0" destOrd="0" presId="urn:microsoft.com/office/officeart/2005/8/layout/list1"/>
    <dgm:cxn modelId="{E6495578-8972-46FD-8E86-9F731199DA75}" type="presParOf" srcId="{0DFD4DE7-EEF6-400B-A1B0-B4A822CC8709}" destId="{C62578A5-72B6-4D19-8756-33BCFFD66CC5}" srcOrd="1" destOrd="0" presId="urn:microsoft.com/office/officeart/2005/8/layout/list1"/>
    <dgm:cxn modelId="{EB909DAC-3D39-4579-9754-B8C821FE26A2}" type="presParOf" srcId="{01708236-A432-4D45-BAC2-4755DAA7644D}" destId="{3F119B07-036B-49D9-AC7C-7DFE3B5E4359}" srcOrd="9" destOrd="0" presId="urn:microsoft.com/office/officeart/2005/8/layout/list1"/>
    <dgm:cxn modelId="{FB8B684D-7493-4D92-89BD-23815D71B1D5}" type="presParOf" srcId="{01708236-A432-4D45-BAC2-4755DAA7644D}" destId="{FB3EF371-7606-4F18-9FCE-4AE64CC0565E}"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7606C-8BB6-45A0-A600-77B6EF7FE1C8}" type="doc">
      <dgm:prSet loTypeId="urn:microsoft.com/office/officeart/2008/layout/PictureStrips" loCatId="picture" qsTypeId="urn:microsoft.com/office/officeart/2005/8/quickstyle/simple2" qsCatId="simple" csTypeId="urn:microsoft.com/office/officeart/2005/8/colors/accent2_1" csCatId="accent2" phldr="1"/>
      <dgm:spPr/>
      <dgm:t>
        <a:bodyPr/>
        <a:lstStyle/>
        <a:p>
          <a:endParaRPr lang="en-US"/>
        </a:p>
      </dgm:t>
    </dgm:pt>
    <dgm:pt modelId="{37E75763-6722-4081-91FC-DB33870BF291}">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1. يكي اينكه قسمت ابتدايي دو آيه و توالي آن دو را دقيقاً به ذهن بسپاريم تا اينكه در هر لحظه و تنها با رجوع به حافظه بدانيم آيه بعديِ آيه مورد نظر كدامست كه در اينجا كار، تنها ذهني و حفظي است. </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dgm:t>
    </dgm:pt>
    <dgm:pt modelId="{0BDD5B01-D415-43A4-A0F0-83A2C1A90C56}" type="parTrans" cxnId="{7E9F3E9D-B646-4FD8-B4E3-C0F4EC88CF97}">
      <dgm:prSet/>
      <dgm:spPr/>
      <dgm:t>
        <a:bodyPr/>
        <a:lstStyle/>
        <a:p>
          <a:endParaRPr lang="en-US"/>
        </a:p>
      </dgm:t>
    </dgm:pt>
    <dgm:pt modelId="{5BFEAFE9-83F8-4277-BCFF-6FCC922F61B4}" type="sibTrans" cxnId="{7E9F3E9D-B646-4FD8-B4E3-C0F4EC88CF97}">
      <dgm:prSet/>
      <dgm:spPr/>
      <dgm:t>
        <a:bodyPr/>
        <a:lstStyle/>
        <a:p>
          <a:endParaRPr lang="en-US"/>
        </a:p>
      </dgm:t>
    </dgm:pt>
    <dgm:pt modelId="{E361491D-F67B-4FE5-A1CD-16D8E7811040}">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fa-I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2. راه ديگر اين است كه قسمت انتهايي آيه مورد نظر را به قسمت ابتدايي آيه بعدي متصل كرده و با تكرار زيادِ اين دو، يك ارتباط بين دو آيه متوالي برقرار كنيم بدين ترتيب هر گاه آيه اولي را بخوانيم با خواندن قسمت انتهايي آيه، خود به خود ابتداي آيه بعدي تداعي مي شود.</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61E7667-37AB-4C49-8312-E8A26C31218B}" type="parTrans" cxnId="{C5A1ADF5-15F0-4870-B2F8-8559E1BFE5EA}">
      <dgm:prSet/>
      <dgm:spPr/>
      <dgm:t>
        <a:bodyPr/>
        <a:lstStyle/>
        <a:p>
          <a:endParaRPr lang="en-US"/>
        </a:p>
      </dgm:t>
    </dgm:pt>
    <dgm:pt modelId="{E0E02D21-7C30-470F-906A-9E525E852884}" type="sibTrans" cxnId="{C5A1ADF5-15F0-4870-B2F8-8559E1BFE5EA}">
      <dgm:prSet/>
      <dgm:spPr/>
      <dgm:t>
        <a:bodyPr/>
        <a:lstStyle/>
        <a:p>
          <a:endParaRPr lang="en-US"/>
        </a:p>
      </dgm:t>
    </dgm:pt>
    <dgm:pt modelId="{055F5DAD-8104-41F1-9456-D26A8C5ED9A9}" type="pres">
      <dgm:prSet presAssocID="{1797606C-8BB6-45A0-A600-77B6EF7FE1C8}" presName="Name0" presStyleCnt="0">
        <dgm:presLayoutVars>
          <dgm:dir/>
          <dgm:resizeHandles val="exact"/>
        </dgm:presLayoutVars>
      </dgm:prSet>
      <dgm:spPr/>
      <dgm:t>
        <a:bodyPr/>
        <a:lstStyle/>
        <a:p>
          <a:endParaRPr lang="en-US"/>
        </a:p>
      </dgm:t>
    </dgm:pt>
    <dgm:pt modelId="{B62A9CD7-C00E-4CAC-99BE-BCEB1BA38D3E}" type="pres">
      <dgm:prSet presAssocID="{37E75763-6722-4081-91FC-DB33870BF291}" presName="composite" presStyleCnt="0"/>
      <dgm:spPr/>
      <dgm:t>
        <a:bodyPr/>
        <a:lstStyle/>
        <a:p>
          <a:endParaRPr lang="en-US"/>
        </a:p>
      </dgm:t>
    </dgm:pt>
    <dgm:pt modelId="{8FB87611-91DF-4D8F-A05E-389BA90EDA63}" type="pres">
      <dgm:prSet presAssocID="{37E75763-6722-4081-91FC-DB33870BF291}" presName="rect1" presStyleLbl="trAlignAcc1" presStyleIdx="0" presStyleCnt="2" custScaleX="171233" custScaleY="92436">
        <dgm:presLayoutVars>
          <dgm:bulletEnabled val="1"/>
        </dgm:presLayoutVars>
      </dgm:prSet>
      <dgm:spPr/>
      <dgm:t>
        <a:bodyPr/>
        <a:lstStyle/>
        <a:p>
          <a:endParaRPr lang="en-US"/>
        </a:p>
      </dgm:t>
    </dgm:pt>
    <dgm:pt modelId="{F1F09B1A-B2F3-44DE-8518-F99A6717FA44}" type="pres">
      <dgm:prSet presAssocID="{37E75763-6722-4081-91FC-DB33870BF291}" presName="rect2" presStyleLbl="fgImgPlace1" presStyleIdx="0" presStyleCnt="2" custScaleY="89552" custLinFactX="-79540" custLinFactNeighborX="-100000" custLinFactNeighborY="-6987"/>
      <dgm:spPr>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p>
      </dgm:t>
    </dgm:pt>
    <dgm:pt modelId="{7017F526-712B-4629-9008-A43FB3D0AE98}" type="pres">
      <dgm:prSet presAssocID="{5BFEAFE9-83F8-4277-BCFF-6FCC922F61B4}" presName="sibTrans" presStyleCnt="0"/>
      <dgm:spPr/>
      <dgm:t>
        <a:bodyPr/>
        <a:lstStyle/>
        <a:p>
          <a:endParaRPr lang="en-US"/>
        </a:p>
      </dgm:t>
    </dgm:pt>
    <dgm:pt modelId="{C98EF1BD-BC16-4CB8-B37D-341274C969EA}" type="pres">
      <dgm:prSet presAssocID="{E361491D-F67B-4FE5-A1CD-16D8E7811040}" presName="composite" presStyleCnt="0"/>
      <dgm:spPr/>
      <dgm:t>
        <a:bodyPr/>
        <a:lstStyle/>
        <a:p>
          <a:endParaRPr lang="en-US"/>
        </a:p>
      </dgm:t>
    </dgm:pt>
    <dgm:pt modelId="{C3783C0D-CB3A-450A-969B-CAAD2528BEAB}" type="pres">
      <dgm:prSet presAssocID="{E361491D-F67B-4FE5-A1CD-16D8E7811040}" presName="rect1" presStyleLbl="trAlignAcc1" presStyleIdx="1" presStyleCnt="2" custScaleX="170274" custScaleY="99384" custLinFactNeighborX="492">
        <dgm:presLayoutVars>
          <dgm:bulletEnabled val="1"/>
        </dgm:presLayoutVars>
      </dgm:prSet>
      <dgm:spPr/>
      <dgm:t>
        <a:bodyPr/>
        <a:lstStyle/>
        <a:p>
          <a:endParaRPr lang="en-US"/>
        </a:p>
      </dgm:t>
    </dgm:pt>
    <dgm:pt modelId="{6D7BCDD4-F6C1-46FB-A306-7BF6B1CEFC75}" type="pres">
      <dgm:prSet presAssocID="{E361491D-F67B-4FE5-A1CD-16D8E7811040}" presName="rect2" presStyleLbl="fgImgPlace1" presStyleIdx="1" presStyleCnt="2" custScaleY="98544" custLinFactX="-56722" custLinFactNeighborX="-100000" custLinFactNeighborY="2096"/>
      <dgm:spPr>
        <a:blipFill>
          <a:blip xmlns:r="http://schemas.openxmlformats.org/officeDocument/2006/relationships" r:embed="rId2">
            <a:extLst>
              <a:ext uri="{28A0092B-C50C-407E-A947-70E740481C1C}">
                <a14:useLocalDpi xmlns:a14="http://schemas.microsoft.com/office/drawing/2010/main" val="0"/>
              </a:ext>
            </a:extLst>
          </a:blip>
          <a:srcRect/>
          <a:stretch>
            <a:fillRect l="-73000" r="-73000"/>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p>
      </dgm:t>
    </dgm:pt>
  </dgm:ptLst>
  <dgm:cxnLst>
    <dgm:cxn modelId="{C5A1ADF5-15F0-4870-B2F8-8559E1BFE5EA}" srcId="{1797606C-8BB6-45A0-A600-77B6EF7FE1C8}" destId="{E361491D-F67B-4FE5-A1CD-16D8E7811040}" srcOrd="1" destOrd="0" parTransId="{961E7667-37AB-4C49-8312-E8A26C31218B}" sibTransId="{E0E02D21-7C30-470F-906A-9E525E852884}"/>
    <dgm:cxn modelId="{50278B94-CD0C-49E3-8640-27ACF24482A2}" type="presOf" srcId="{E361491D-F67B-4FE5-A1CD-16D8E7811040}" destId="{C3783C0D-CB3A-450A-969B-CAAD2528BEAB}" srcOrd="0" destOrd="0" presId="urn:microsoft.com/office/officeart/2008/layout/PictureStrips"/>
    <dgm:cxn modelId="{9187134D-DAD0-47E0-A973-03C5E51E9A31}" type="presOf" srcId="{37E75763-6722-4081-91FC-DB33870BF291}" destId="{8FB87611-91DF-4D8F-A05E-389BA90EDA63}" srcOrd="0" destOrd="0" presId="urn:microsoft.com/office/officeart/2008/layout/PictureStrips"/>
    <dgm:cxn modelId="{7E9F3E9D-B646-4FD8-B4E3-C0F4EC88CF97}" srcId="{1797606C-8BB6-45A0-A600-77B6EF7FE1C8}" destId="{37E75763-6722-4081-91FC-DB33870BF291}" srcOrd="0" destOrd="0" parTransId="{0BDD5B01-D415-43A4-A0F0-83A2C1A90C56}" sibTransId="{5BFEAFE9-83F8-4277-BCFF-6FCC922F61B4}"/>
    <dgm:cxn modelId="{A87D76AC-5BB6-48BF-9274-44D3B2C89248}" type="presOf" srcId="{1797606C-8BB6-45A0-A600-77B6EF7FE1C8}" destId="{055F5DAD-8104-41F1-9456-D26A8C5ED9A9}" srcOrd="0" destOrd="0" presId="urn:microsoft.com/office/officeart/2008/layout/PictureStrips"/>
    <dgm:cxn modelId="{51158863-3B41-473A-88BA-842D0BE75F81}" type="presParOf" srcId="{055F5DAD-8104-41F1-9456-D26A8C5ED9A9}" destId="{B62A9CD7-C00E-4CAC-99BE-BCEB1BA38D3E}" srcOrd="0" destOrd="0" presId="urn:microsoft.com/office/officeart/2008/layout/PictureStrips"/>
    <dgm:cxn modelId="{F9CE490B-98E6-4809-8E9E-F48A58C6A635}" type="presParOf" srcId="{B62A9CD7-C00E-4CAC-99BE-BCEB1BA38D3E}" destId="{8FB87611-91DF-4D8F-A05E-389BA90EDA63}" srcOrd="0" destOrd="0" presId="urn:microsoft.com/office/officeart/2008/layout/PictureStrips"/>
    <dgm:cxn modelId="{33D13773-A7B0-4DD2-A950-34F833ABF6A9}" type="presParOf" srcId="{B62A9CD7-C00E-4CAC-99BE-BCEB1BA38D3E}" destId="{F1F09B1A-B2F3-44DE-8518-F99A6717FA44}" srcOrd="1" destOrd="0" presId="urn:microsoft.com/office/officeart/2008/layout/PictureStrips"/>
    <dgm:cxn modelId="{AF78C00A-4F6B-4ADA-92FE-A973735843AC}" type="presParOf" srcId="{055F5DAD-8104-41F1-9456-D26A8C5ED9A9}" destId="{7017F526-712B-4629-9008-A43FB3D0AE98}" srcOrd="1" destOrd="0" presId="urn:microsoft.com/office/officeart/2008/layout/PictureStrips"/>
    <dgm:cxn modelId="{3D845AD0-ECD3-43ED-A94F-57BFF753DC33}" type="presParOf" srcId="{055F5DAD-8104-41F1-9456-D26A8C5ED9A9}" destId="{C98EF1BD-BC16-4CB8-B37D-341274C969EA}" srcOrd="2" destOrd="0" presId="urn:microsoft.com/office/officeart/2008/layout/PictureStrips"/>
    <dgm:cxn modelId="{779E8113-88B5-4F6C-9E64-66E5EDE137E7}" type="presParOf" srcId="{C98EF1BD-BC16-4CB8-B37D-341274C969EA}" destId="{C3783C0D-CB3A-450A-969B-CAAD2528BEAB}" srcOrd="0" destOrd="0" presId="urn:microsoft.com/office/officeart/2008/layout/PictureStrips"/>
    <dgm:cxn modelId="{9054E8DF-57B5-4CA5-A5F8-9C07D0D2A59D}" type="presParOf" srcId="{C98EF1BD-BC16-4CB8-B37D-341274C969EA}" destId="{6D7BCDD4-F6C1-46FB-A306-7BF6B1CEFC75}" srcOrd="1" destOrd="0" presId="urn:microsoft.com/office/officeart/2008/layout/PictureStrips"/>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7606C-8BB6-45A0-A600-77B6EF7FE1C8}" type="doc">
      <dgm:prSet loTypeId="urn:microsoft.com/office/officeart/2008/layout/PictureStrips" loCatId="picture" qsTypeId="urn:microsoft.com/office/officeart/2005/8/quickstyle/simple2" qsCatId="simple" csTypeId="urn:microsoft.com/office/officeart/2005/8/colors/accent2_1" csCatId="accent2" phldr="1"/>
      <dgm:spPr/>
      <dgm:t>
        <a:bodyPr/>
        <a:lstStyle/>
        <a:p>
          <a:endParaRPr lang="en-US"/>
        </a:p>
      </dgm:t>
    </dgm:pt>
    <dgm:pt modelId="{37E75763-6722-4081-91FC-DB33870BF291}">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en-US"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fa-I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1. </a:t>
          </a:r>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برخي مبناي روش خود را بر تكرار پي درپي و زياد و طبيعتًا سريع آيات گذارده اند، به طوري كه حتي ديده مي شود برخي روزانه ۱۰ جزء قرآن را به گون هاي كه ذكر شد مرور مي كنند و يا براي حفظ كردن هر آيه دهها بار آن را سريعًا تكرار مي كنند. در اين حالت نيروي حافظه فعاليت چنداني نداشته و عامل عمده حفظ و مرور آيات، تكرار لفظي پي در پي و بسيار زياد است، و بديهي است كه در اين روش، حافظ دقت و توجه زيادي به تك تك الفاظ نخواهد داشت. </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BDD5B01-D415-43A4-A0F0-83A2C1A90C56}" type="parTrans" cxnId="{7E9F3E9D-B646-4FD8-B4E3-C0F4EC88CF97}">
      <dgm:prSet/>
      <dgm:spPr/>
      <dgm:t>
        <a:bodyPr/>
        <a:lstStyle/>
        <a:p>
          <a:endParaRPr lang="en-US"/>
        </a:p>
      </dgm:t>
    </dgm:pt>
    <dgm:pt modelId="{5BFEAFE9-83F8-4277-BCFF-6FCC922F61B4}" type="sibTrans" cxnId="{7E9F3E9D-B646-4FD8-B4E3-C0F4EC88CF97}">
      <dgm:prSet/>
      <dgm:spPr/>
      <dgm:t>
        <a:bodyPr/>
        <a:lstStyle/>
        <a:p>
          <a:endParaRPr lang="en-US"/>
        </a:p>
      </dgm:t>
    </dgm:pt>
    <dgm:pt modelId="{E361491D-F67B-4FE5-A1CD-16D8E7811040}">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fa-I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2. </a:t>
          </a:r>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در روش دوم، تكرار خيلي زياد وجود ندارد، بلكه ممكن است حافظ، آيه اي را براي به خاطر سپردن بيش از ۵ بار نخواند، اما در هر مرتبه بر روي هر يك از كلمات و آيات، دقت و تعميق وافري كرده و در مرور آيات نيز اين چنين عمل مي كند. </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61E7667-37AB-4C49-8312-E8A26C31218B}" type="parTrans" cxnId="{C5A1ADF5-15F0-4870-B2F8-8559E1BFE5EA}">
      <dgm:prSet/>
      <dgm:spPr/>
      <dgm:t>
        <a:bodyPr/>
        <a:lstStyle/>
        <a:p>
          <a:endParaRPr lang="en-US"/>
        </a:p>
      </dgm:t>
    </dgm:pt>
    <dgm:pt modelId="{E0E02D21-7C30-470F-906A-9E525E852884}" type="sibTrans" cxnId="{C5A1ADF5-15F0-4870-B2F8-8559E1BFE5EA}">
      <dgm:prSet/>
      <dgm:spPr/>
      <dgm:t>
        <a:bodyPr/>
        <a:lstStyle/>
        <a:p>
          <a:endParaRPr lang="en-US"/>
        </a:p>
      </dgm:t>
    </dgm:pt>
    <dgm:pt modelId="{055F5DAD-8104-41F1-9456-D26A8C5ED9A9}" type="pres">
      <dgm:prSet presAssocID="{1797606C-8BB6-45A0-A600-77B6EF7FE1C8}" presName="Name0" presStyleCnt="0">
        <dgm:presLayoutVars>
          <dgm:dir/>
          <dgm:resizeHandles val="exact"/>
        </dgm:presLayoutVars>
      </dgm:prSet>
      <dgm:spPr/>
      <dgm:t>
        <a:bodyPr/>
        <a:lstStyle/>
        <a:p>
          <a:endParaRPr lang="en-US"/>
        </a:p>
      </dgm:t>
    </dgm:pt>
    <dgm:pt modelId="{B62A9CD7-C00E-4CAC-99BE-BCEB1BA38D3E}" type="pres">
      <dgm:prSet presAssocID="{37E75763-6722-4081-91FC-DB33870BF291}" presName="composite" presStyleCnt="0"/>
      <dgm:spPr/>
      <dgm:t>
        <a:bodyPr/>
        <a:lstStyle/>
        <a:p>
          <a:endParaRPr lang="en-US"/>
        </a:p>
      </dgm:t>
    </dgm:pt>
    <dgm:pt modelId="{8FB87611-91DF-4D8F-A05E-389BA90EDA63}" type="pres">
      <dgm:prSet presAssocID="{37E75763-6722-4081-91FC-DB33870BF291}" presName="rect1" presStyleLbl="trAlignAcc1" presStyleIdx="0" presStyleCnt="2" custScaleX="179069" custScaleY="120338" custLinFactNeighborX="912" custLinFactNeighborY="-635">
        <dgm:presLayoutVars>
          <dgm:bulletEnabled val="1"/>
        </dgm:presLayoutVars>
      </dgm:prSet>
      <dgm:spPr/>
      <dgm:t>
        <a:bodyPr/>
        <a:lstStyle/>
        <a:p>
          <a:endParaRPr lang="en-US"/>
        </a:p>
      </dgm:t>
    </dgm:pt>
    <dgm:pt modelId="{F1F09B1A-B2F3-44DE-8518-F99A6717FA44}" type="pres">
      <dgm:prSet presAssocID="{37E75763-6722-4081-91FC-DB33870BF291}" presName="rect2" presStyleLbl="fgImgPlace1" presStyleIdx="0" presStyleCnt="2" custLinFactX="-79540" custLinFactNeighborX="-100000" custLinFactNeighborY="-6987"/>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p>
      </dgm:t>
    </dgm:pt>
    <dgm:pt modelId="{7017F526-712B-4629-9008-A43FB3D0AE98}" type="pres">
      <dgm:prSet presAssocID="{5BFEAFE9-83F8-4277-BCFF-6FCC922F61B4}" presName="sibTrans" presStyleCnt="0"/>
      <dgm:spPr/>
      <dgm:t>
        <a:bodyPr/>
        <a:lstStyle/>
        <a:p>
          <a:endParaRPr lang="en-US"/>
        </a:p>
      </dgm:t>
    </dgm:pt>
    <dgm:pt modelId="{C98EF1BD-BC16-4CB8-B37D-341274C969EA}" type="pres">
      <dgm:prSet presAssocID="{E361491D-F67B-4FE5-A1CD-16D8E7811040}" presName="composite" presStyleCnt="0"/>
      <dgm:spPr/>
      <dgm:t>
        <a:bodyPr/>
        <a:lstStyle/>
        <a:p>
          <a:endParaRPr lang="en-US"/>
        </a:p>
      </dgm:t>
    </dgm:pt>
    <dgm:pt modelId="{C3783C0D-CB3A-450A-969B-CAAD2528BEAB}" type="pres">
      <dgm:prSet presAssocID="{E361491D-F67B-4FE5-A1CD-16D8E7811040}" presName="rect1" presStyleLbl="trAlignAcc1" presStyleIdx="1" presStyleCnt="2" custScaleX="178737" custScaleY="117837">
        <dgm:presLayoutVars>
          <dgm:bulletEnabled val="1"/>
        </dgm:presLayoutVars>
      </dgm:prSet>
      <dgm:spPr/>
      <dgm:t>
        <a:bodyPr/>
        <a:lstStyle/>
        <a:p>
          <a:endParaRPr lang="en-US"/>
        </a:p>
      </dgm:t>
    </dgm:pt>
    <dgm:pt modelId="{6D7BCDD4-F6C1-46FB-A306-7BF6B1CEFC75}" type="pres">
      <dgm:prSet presAssocID="{E361491D-F67B-4FE5-A1CD-16D8E7811040}" presName="rect2" presStyleLbl="fgImgPlace1" presStyleIdx="1" presStyleCnt="2" custLinFactX="-80285" custLinFactNeighborX="-100000" custLinFactNeighborY="344"/>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a:p>
      </dgm:t>
    </dgm:pt>
  </dgm:ptLst>
  <dgm:cxnLst>
    <dgm:cxn modelId="{C5A1ADF5-15F0-4870-B2F8-8559E1BFE5EA}" srcId="{1797606C-8BB6-45A0-A600-77B6EF7FE1C8}" destId="{E361491D-F67B-4FE5-A1CD-16D8E7811040}" srcOrd="1" destOrd="0" parTransId="{961E7667-37AB-4C49-8312-E8A26C31218B}" sibTransId="{E0E02D21-7C30-470F-906A-9E525E852884}"/>
    <dgm:cxn modelId="{17EED20D-0768-4906-89F8-2DAED2078B9B}" type="presOf" srcId="{1797606C-8BB6-45A0-A600-77B6EF7FE1C8}" destId="{055F5DAD-8104-41F1-9456-D26A8C5ED9A9}" srcOrd="0" destOrd="0" presId="urn:microsoft.com/office/officeart/2008/layout/PictureStrips"/>
    <dgm:cxn modelId="{242F7749-BC5B-4D2D-9A97-0F13B69FA71A}" type="presOf" srcId="{37E75763-6722-4081-91FC-DB33870BF291}" destId="{8FB87611-91DF-4D8F-A05E-389BA90EDA63}" srcOrd="0" destOrd="0" presId="urn:microsoft.com/office/officeart/2008/layout/PictureStrips"/>
    <dgm:cxn modelId="{7E9F3E9D-B646-4FD8-B4E3-C0F4EC88CF97}" srcId="{1797606C-8BB6-45A0-A600-77B6EF7FE1C8}" destId="{37E75763-6722-4081-91FC-DB33870BF291}" srcOrd="0" destOrd="0" parTransId="{0BDD5B01-D415-43A4-A0F0-83A2C1A90C56}" sibTransId="{5BFEAFE9-83F8-4277-BCFF-6FCC922F61B4}"/>
    <dgm:cxn modelId="{66984C68-9A18-4604-8289-A4320A7E7AA4}" type="presOf" srcId="{E361491D-F67B-4FE5-A1CD-16D8E7811040}" destId="{C3783C0D-CB3A-450A-969B-CAAD2528BEAB}" srcOrd="0" destOrd="0" presId="urn:microsoft.com/office/officeart/2008/layout/PictureStrips"/>
    <dgm:cxn modelId="{75C84DF3-2AF6-41D6-BB1D-17F10775C823}" type="presParOf" srcId="{055F5DAD-8104-41F1-9456-D26A8C5ED9A9}" destId="{B62A9CD7-C00E-4CAC-99BE-BCEB1BA38D3E}" srcOrd="0" destOrd="0" presId="urn:microsoft.com/office/officeart/2008/layout/PictureStrips"/>
    <dgm:cxn modelId="{35BC0B5E-27EB-47F2-A94F-07E6291989FB}" type="presParOf" srcId="{B62A9CD7-C00E-4CAC-99BE-BCEB1BA38D3E}" destId="{8FB87611-91DF-4D8F-A05E-389BA90EDA63}" srcOrd="0" destOrd="0" presId="urn:microsoft.com/office/officeart/2008/layout/PictureStrips"/>
    <dgm:cxn modelId="{DD09DDDB-AD33-4D6E-A33E-591B731E3A87}" type="presParOf" srcId="{B62A9CD7-C00E-4CAC-99BE-BCEB1BA38D3E}" destId="{F1F09B1A-B2F3-44DE-8518-F99A6717FA44}" srcOrd="1" destOrd="0" presId="urn:microsoft.com/office/officeart/2008/layout/PictureStrips"/>
    <dgm:cxn modelId="{5E95DFFB-B41A-44B7-BE01-44A8ACAB9037}" type="presParOf" srcId="{055F5DAD-8104-41F1-9456-D26A8C5ED9A9}" destId="{7017F526-712B-4629-9008-A43FB3D0AE98}" srcOrd="1" destOrd="0" presId="urn:microsoft.com/office/officeart/2008/layout/PictureStrips"/>
    <dgm:cxn modelId="{F2385F7F-A2D8-4815-94B4-00DED0C45C32}" type="presParOf" srcId="{055F5DAD-8104-41F1-9456-D26A8C5ED9A9}" destId="{C98EF1BD-BC16-4CB8-B37D-341274C969EA}" srcOrd="2" destOrd="0" presId="urn:microsoft.com/office/officeart/2008/layout/PictureStrips"/>
    <dgm:cxn modelId="{1B463986-AB44-4E5F-8F36-11CAB121286E}" type="presParOf" srcId="{C98EF1BD-BC16-4CB8-B37D-341274C969EA}" destId="{C3783C0D-CB3A-450A-969B-CAAD2528BEAB}" srcOrd="0" destOrd="0" presId="urn:microsoft.com/office/officeart/2008/layout/PictureStrips"/>
    <dgm:cxn modelId="{61FF0724-5BA1-436A-B183-CD40C74DBDCB}" type="presParOf" srcId="{C98EF1BD-BC16-4CB8-B37D-341274C969EA}" destId="{6D7BCDD4-F6C1-46FB-A306-7BF6B1CEFC75}" srcOrd="1" destOrd="0" presId="urn:microsoft.com/office/officeart/2008/layout/PictureStrips"/>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11AB1-7066-452E-813E-954ED9682D6E}"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US"/>
        </a:p>
      </dgm:t>
    </dgm:pt>
    <dgm:pt modelId="{552C6B5B-0202-44AE-8A2A-0028B65D8678}">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1. </a:t>
          </a:r>
          <a:r>
            <a:rPr lang="ar-SA"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از قرآنهايي استفاده شود كه داراي يك ترجمه  صحيح و روان و حتي الامكان تحت اللفظي باشد كه با بهره گيري از اين ترجمه بتوان با در نظر داشتن مقصود هر آيه و پي بردن به چگونگي ارتباط آن با آيه بعد، آنها را آسانتر به ذهن سپرد ضمن اينكه مي توان جملات مختلف يك آيه طولاني را نيز به هم ارتباط داد</a:t>
          </a:r>
          <a:r>
            <a:rPr lang="en-U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7D9CF98-6D37-47F1-A5E9-D63D8288431B}" type="parTrans" cxnId="{6BBB3C51-BB4A-4900-9315-3C129701A522}">
      <dgm:prSet/>
      <dgm:spPr/>
      <dgm:t>
        <a:bodyPr/>
        <a:lstStyle/>
        <a:p>
          <a:endParaRPr lang="en-US"/>
        </a:p>
      </dgm:t>
    </dgm:pt>
    <dgm:pt modelId="{EFECF908-494F-40CD-8B8D-5D2C6CC6A6BB}" type="sibTrans" cxnId="{6BBB3C51-BB4A-4900-9315-3C129701A522}">
      <dgm:prSet/>
      <dgm:spPr/>
      <dgm:t>
        <a:bodyPr/>
        <a:lstStyle/>
        <a:p>
          <a:endParaRPr lang="en-US"/>
        </a:p>
      </dgm:t>
    </dgm:pt>
    <dgm:pt modelId="{4AFADE52-ED01-47C3-A32B-1E6F915E2D89}">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1"/>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2. </a:t>
          </a:r>
          <a:r>
            <a:rPr lang="ar-SA"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راه اصولي تر براي اين كار اين است كه با يادگيري مختصر و مفيد قواعد دستور زبان عربي</a:t>
          </a:r>
          <a:r>
            <a:rPr lang="en-U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و نيز آشنايي با لغات قرآن، بتوان مستقيمًا به مفهوم ظاهر آيه پي برد، در اين صورت معناي آيات همواره در نزد شخص حاضر است و معمولا هرگاه كه مفهوم آيه را در نظر آورد الفاظ آيه تداعي</a:t>
          </a:r>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مي گردد</a:t>
          </a:r>
          <a:r>
            <a:rPr lang="en-U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به هر حال اين كار باعث مي شود كه محفوظات از پايداري و قوت بيشتري برخوردار بوده گذشت زمان تأثيركمتري در تضعيف آنها داشته باشد</a:t>
          </a:r>
          <a:r>
            <a:rPr lang="fa-I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DB64CDF-33E0-4378-A0B2-1229824299A4}" type="parTrans" cxnId="{16B3997F-27C4-431B-9224-4D9BE5BF4C65}">
      <dgm:prSet/>
      <dgm:spPr/>
      <dgm:t>
        <a:bodyPr/>
        <a:lstStyle/>
        <a:p>
          <a:endParaRPr lang="en-US"/>
        </a:p>
      </dgm:t>
    </dgm:pt>
    <dgm:pt modelId="{A1245E56-0E91-4793-82AA-61CB0CACBA7D}" type="sibTrans" cxnId="{16B3997F-27C4-431B-9224-4D9BE5BF4C65}">
      <dgm:prSet/>
      <dgm:spPr/>
      <dgm:t>
        <a:bodyPr/>
        <a:lstStyle/>
        <a:p>
          <a:endParaRPr lang="en-US"/>
        </a:p>
      </dgm:t>
    </dgm:pt>
    <dgm:pt modelId="{E4102740-FDD2-40BF-817E-E3BAF13FE235}" type="pres">
      <dgm:prSet presAssocID="{E2411AB1-7066-452E-813E-954ED9682D6E}" presName="Name0" presStyleCnt="0">
        <dgm:presLayoutVars>
          <dgm:dir/>
          <dgm:resizeHandles val="exact"/>
        </dgm:presLayoutVars>
      </dgm:prSet>
      <dgm:spPr/>
      <dgm:t>
        <a:bodyPr/>
        <a:lstStyle/>
        <a:p>
          <a:endParaRPr lang="en-US"/>
        </a:p>
      </dgm:t>
    </dgm:pt>
    <dgm:pt modelId="{31A99D25-685F-4664-BCA3-EED44A8BE121}" type="pres">
      <dgm:prSet presAssocID="{552C6B5B-0202-44AE-8A2A-0028B65D8678}" presName="node" presStyleLbl="node1" presStyleIdx="0" presStyleCnt="2" custScaleX="118019">
        <dgm:presLayoutVars>
          <dgm:bulletEnabled val="1"/>
        </dgm:presLayoutVars>
      </dgm:prSet>
      <dgm:spPr/>
      <dgm:t>
        <a:bodyPr/>
        <a:lstStyle/>
        <a:p>
          <a:endParaRPr lang="en-US"/>
        </a:p>
      </dgm:t>
    </dgm:pt>
    <dgm:pt modelId="{0388AF33-E102-4D8D-A3DF-E4D09121ABC5}" type="pres">
      <dgm:prSet presAssocID="{EFECF908-494F-40CD-8B8D-5D2C6CC6A6BB}" presName="sibTrans" presStyleCnt="0"/>
      <dgm:spPr/>
    </dgm:pt>
    <dgm:pt modelId="{63AE7252-F818-488F-9C32-03EAE6EFAA82}" type="pres">
      <dgm:prSet presAssocID="{4AFADE52-ED01-47C3-A32B-1E6F915E2D89}" presName="node" presStyleLbl="node1" presStyleIdx="1" presStyleCnt="2" custAng="0" custScaleX="151560" custLinFactNeighborY="407">
        <dgm:presLayoutVars>
          <dgm:bulletEnabled val="1"/>
        </dgm:presLayoutVars>
      </dgm:prSet>
      <dgm:spPr/>
      <dgm:t>
        <a:bodyPr/>
        <a:lstStyle/>
        <a:p>
          <a:endParaRPr lang="en-US"/>
        </a:p>
      </dgm:t>
    </dgm:pt>
  </dgm:ptLst>
  <dgm:cxnLst>
    <dgm:cxn modelId="{4852DBCD-728A-47D8-B4FB-3B2F267FB14D}" type="presOf" srcId="{4AFADE52-ED01-47C3-A32B-1E6F915E2D89}" destId="{63AE7252-F818-488F-9C32-03EAE6EFAA82}" srcOrd="0" destOrd="0" presId="urn:microsoft.com/office/officeart/2005/8/layout/hList6"/>
    <dgm:cxn modelId="{55E339E0-8174-4A86-BC7C-9D04A34F2C87}" type="presOf" srcId="{552C6B5B-0202-44AE-8A2A-0028B65D8678}" destId="{31A99D25-685F-4664-BCA3-EED44A8BE121}" srcOrd="0" destOrd="0" presId="urn:microsoft.com/office/officeart/2005/8/layout/hList6"/>
    <dgm:cxn modelId="{6BBB3C51-BB4A-4900-9315-3C129701A522}" srcId="{E2411AB1-7066-452E-813E-954ED9682D6E}" destId="{552C6B5B-0202-44AE-8A2A-0028B65D8678}" srcOrd="0" destOrd="0" parTransId="{87D9CF98-6D37-47F1-A5E9-D63D8288431B}" sibTransId="{EFECF908-494F-40CD-8B8D-5D2C6CC6A6BB}"/>
    <dgm:cxn modelId="{6ECBC095-403E-4922-B4E9-80DDDB00C09E}" type="presOf" srcId="{E2411AB1-7066-452E-813E-954ED9682D6E}" destId="{E4102740-FDD2-40BF-817E-E3BAF13FE235}" srcOrd="0" destOrd="0" presId="urn:microsoft.com/office/officeart/2005/8/layout/hList6"/>
    <dgm:cxn modelId="{16B3997F-27C4-431B-9224-4D9BE5BF4C65}" srcId="{E2411AB1-7066-452E-813E-954ED9682D6E}" destId="{4AFADE52-ED01-47C3-A32B-1E6F915E2D89}" srcOrd="1" destOrd="0" parTransId="{FDB64CDF-33E0-4378-A0B2-1229824299A4}" sibTransId="{A1245E56-0E91-4793-82AA-61CB0CACBA7D}"/>
    <dgm:cxn modelId="{41062C7B-3793-4AA9-82FE-6854E7700CED}" type="presParOf" srcId="{E4102740-FDD2-40BF-817E-E3BAF13FE235}" destId="{31A99D25-685F-4664-BCA3-EED44A8BE121}" srcOrd="0" destOrd="0" presId="urn:microsoft.com/office/officeart/2005/8/layout/hList6"/>
    <dgm:cxn modelId="{4EBF8DDE-1F47-46DB-9DE0-F17E1BEA7E53}" type="presParOf" srcId="{E4102740-FDD2-40BF-817E-E3BAF13FE235}" destId="{0388AF33-E102-4D8D-A3DF-E4D09121ABC5}" srcOrd="1" destOrd="0" presId="urn:microsoft.com/office/officeart/2005/8/layout/hList6"/>
    <dgm:cxn modelId="{70431E88-4D87-4DD4-982B-E27C5782F2B9}" type="presParOf" srcId="{E4102740-FDD2-40BF-817E-E3BAF13FE235}" destId="{63AE7252-F818-488F-9C32-03EAE6EFAA82}" srcOrd="2"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E2D31-867B-4599-9F10-E002B7DAD04A}" type="datetimeFigureOut">
              <a:rPr lang="en-US" smtClean="0"/>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C58C9-C920-4A23-9016-972FA723BBF3}" type="slidenum">
              <a:rPr lang="en-US" smtClean="0"/>
              <a:pPr/>
              <a:t>‹#›</a:t>
            </a:fld>
            <a:endParaRPr lang="en-US"/>
          </a:p>
        </p:txBody>
      </p:sp>
    </p:spTree>
    <p:extLst>
      <p:ext uri="{BB962C8B-B14F-4D97-AF65-F5344CB8AC3E}">
        <p14:creationId xmlns:p14="http://schemas.microsoft.com/office/powerpoint/2010/main" val="25886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C58C9-C920-4A23-9016-972FA723BBF3}" type="slidenum">
              <a:rPr lang="en-US" smtClean="0"/>
              <a:pPr/>
              <a:t>13</a:t>
            </a:fld>
            <a:endParaRPr lang="en-US"/>
          </a:p>
        </p:txBody>
      </p:sp>
    </p:spTree>
    <p:extLst>
      <p:ext uri="{BB962C8B-B14F-4D97-AF65-F5344CB8AC3E}">
        <p14:creationId xmlns:p14="http://schemas.microsoft.com/office/powerpoint/2010/main" val="303381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C58C9-C920-4A23-9016-972FA723BBF3}" type="slidenum">
              <a:rPr lang="en-US" smtClean="0"/>
              <a:pPr/>
              <a:t>17</a:t>
            </a:fld>
            <a:endParaRPr lang="en-US"/>
          </a:p>
        </p:txBody>
      </p:sp>
    </p:spTree>
    <p:extLst>
      <p:ext uri="{BB962C8B-B14F-4D97-AF65-F5344CB8AC3E}">
        <p14:creationId xmlns:p14="http://schemas.microsoft.com/office/powerpoint/2010/main" val="278847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C58C9-C920-4A23-9016-972FA723BBF3}" type="slidenum">
              <a:rPr lang="en-US" smtClean="0"/>
              <a:pPr/>
              <a:t>23</a:t>
            </a:fld>
            <a:endParaRPr lang="en-US"/>
          </a:p>
        </p:txBody>
      </p:sp>
    </p:spTree>
    <p:extLst>
      <p:ext uri="{BB962C8B-B14F-4D97-AF65-F5344CB8AC3E}">
        <p14:creationId xmlns:p14="http://schemas.microsoft.com/office/powerpoint/2010/main" val="140808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2470867"/>
      </p:ext>
    </p:extLst>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97133481"/>
      </p:ext>
    </p:extLst>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9838245"/>
      </p:ext>
    </p:extLst>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3410100"/>
      </p:ext>
    </p:extLst>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5949601"/>
      </p:ext>
    </p:extLst>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32700406"/>
      </p:ext>
    </p:extLst>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87100398"/>
      </p:ext>
    </p:extLst>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11167577"/>
      </p:ext>
    </p:extLst>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2713991"/>
      </p:ext>
    </p:extLst>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2066431"/>
      </p:ext>
    </p:extLst>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8121235"/>
      </p:ext>
    </p:extLst>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12/3/2017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wedg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webfa.ir/400-%D9%86%D9%85%D9%88%D9%86%D9%87-%D8%B7%D8%B1%D8%AD-%D8%A8%D8%B3%D9%85-%D8%A7%D9%84%D9%84%D9%87-%D8%A7%D9%84%D8%B1%D8%AD%D9%85%D9%86-%D8%A7%D9%84%D8%B1%D8%AD%DB%8C%D9%85/&amp;ei=RMg8Vc2CBsrjUYuGgKgC&amp;psig=AFQjCNHOfYt1J00AcE8JwQ1gyjioenaeJg&amp;ust=1430133170176483"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byan.net/newindex.aspx?pid=252847"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4.xml"/><Relationship Id="rId7" Type="http://schemas.openxmlformats.org/officeDocument/2006/relationships/image" Target="../media/image3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gif"/><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ran_dweb_ir7.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https://encrypted-tbn1.gstatic.com/images?q=tbn:ANd9GcSMlv7BF8a1qn0VSmHBdO9wLf0VR-uLerHNXZ8guP6Ck0UhRreing">
            <a:hlinkClick r:id="rId3" tgtFrame="&quot;_blank&quot;"/>
          </p:cNvPr>
          <p:cNvPicPr/>
          <p:nvPr/>
        </p:nvPicPr>
        <p:blipFill>
          <a:blip r:embed="rId4" cstate="print">
            <a:duotone>
              <a:prstClr val="black"/>
              <a:srgbClr val="D9C3A5">
                <a:tint val="50000"/>
                <a:satMod val="180000"/>
              </a:srgbClr>
            </a:duotone>
          </a:blip>
          <a:srcRect/>
          <a:stretch>
            <a:fillRect/>
          </a:stretch>
        </p:blipFill>
        <p:spPr bwMode="auto">
          <a:xfrm>
            <a:off x="2607432" y="643374"/>
            <a:ext cx="3821907" cy="1423554"/>
          </a:xfrm>
          <a:prstGeom prst="roundRect">
            <a:avLst>
              <a:gd name="adj" fmla="val 3412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98623" y="4672733"/>
            <a:ext cx="3486151" cy="3429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204" y="6216650"/>
            <a:ext cx="3743325" cy="3429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529" y="6216650"/>
            <a:ext cx="3743325" cy="3429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2400" y="1504953"/>
            <a:ext cx="2895604" cy="3429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37279" y="4672733"/>
            <a:ext cx="3486151" cy="3429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13502" y="1504953"/>
            <a:ext cx="2895604" cy="3429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192" y="228601"/>
            <a:ext cx="3743325" cy="3429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1517" y="228601"/>
            <a:ext cx="3743325" cy="342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469900" y="152400"/>
            <a:ext cx="8153400" cy="6604000"/>
          </a:xfrm>
          <a:prstGeom prst="horizontalScroll">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a:solidFill>
              <a:schemeClr val="bg2">
                <a:lumMod val="60000"/>
                <a:lumOff val="40000"/>
              </a:schemeClr>
            </a:solidFill>
          </a:ln>
          <a:effectLst>
            <a:glow rad="1397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7112000" y="1700065"/>
            <a:ext cx="1219200" cy="990600"/>
          </a:xfrm>
          <a:prstGeom prst="flowChartPreparation">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2  Titr" pitchFamily="2" charset="-78"/>
              </a:rPr>
              <a:t>توکل</a:t>
            </a:r>
            <a:endParaRPr lang="en-US" sz="2400" dirty="0">
              <a:cs typeface="2  Titr" pitchFamily="2" charset="-78"/>
            </a:endParaRPr>
          </a:p>
        </p:txBody>
      </p:sp>
      <p:sp>
        <p:nvSpPr>
          <p:cNvPr id="8" name="Flowchart: Preparation 7"/>
          <p:cNvSpPr/>
          <p:nvPr/>
        </p:nvSpPr>
        <p:spPr>
          <a:xfrm>
            <a:off x="7099300" y="4150300"/>
            <a:ext cx="1219200" cy="990600"/>
          </a:xfrm>
          <a:prstGeom prst="flowChartPreparation">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2  Titr" pitchFamily="2" charset="-78"/>
              </a:rPr>
              <a:t>دعا</a:t>
            </a:r>
            <a:endParaRPr lang="en-US" sz="2400" dirty="0">
              <a:cs typeface="2  Titr" pitchFamily="2" charset="-78"/>
            </a:endParaRPr>
          </a:p>
        </p:txBody>
      </p:sp>
      <p:sp>
        <p:nvSpPr>
          <p:cNvPr id="9" name="Rounded Rectangle 8"/>
          <p:cNvSpPr/>
          <p:nvPr/>
        </p:nvSpPr>
        <p:spPr>
          <a:xfrm>
            <a:off x="1454727" y="1199570"/>
            <a:ext cx="5410200" cy="2019300"/>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None/>
            </a:pPr>
            <a:r>
              <a:rPr lang="fa-IR" sz="1600" b="1" dirty="0">
                <a:solidFill>
                  <a:schemeClr val="tx1"/>
                </a:solidFill>
                <a:cs typeface="2  Mitra" pitchFamily="2" charset="-78"/>
              </a:rPr>
              <a:t>انسان مؤمن مي داند كه در هيچ شرايطي از نصرت حضرت حق، بينياز نيست و موفقيتش منوط به لطف و تفضل اوست، با چنين نگرشی، بی ترديد وصول به مطلوب آسان ميگردد. البته توكل بر خدا و انتظار رسيدن نصرت الهي در مرحله بعد از عزيمت است، قرآن مي </a:t>
            </a:r>
            <a:r>
              <a:rPr lang="fa-IR" sz="1600" b="1" dirty="0" smtClean="0">
                <a:solidFill>
                  <a:schemeClr val="tx1"/>
                </a:solidFill>
                <a:cs typeface="2  Mitra" pitchFamily="2" charset="-78"/>
              </a:rPr>
              <a:t>فرمايد: « </a:t>
            </a:r>
            <a:r>
              <a:rPr lang="fa-IR" b="1" dirty="0" smtClean="0">
                <a:solidFill>
                  <a:schemeClr val="tx1"/>
                </a:solidFill>
                <a:cs typeface="2  Esfehan" pitchFamily="2" charset="-78"/>
              </a:rPr>
              <a:t>فاذا </a:t>
            </a:r>
            <a:r>
              <a:rPr lang="fa-IR" b="1" dirty="0">
                <a:solidFill>
                  <a:schemeClr val="tx1"/>
                </a:solidFill>
                <a:cs typeface="2  Esfehan" pitchFamily="2" charset="-78"/>
              </a:rPr>
              <a:t>عزمت فتوكل علي الله</a:t>
            </a:r>
            <a:r>
              <a:rPr lang="fa-IR" sz="1600" b="1" dirty="0">
                <a:solidFill>
                  <a:schemeClr val="tx1"/>
                </a:solidFill>
                <a:cs typeface="2  Mitra" pitchFamily="2" charset="-78"/>
              </a:rPr>
              <a:t> » يعني هنگامي كه عزم و اراده كردي و تصميمت را گرفتي بر خدا توكل كن.</a:t>
            </a:r>
          </a:p>
        </p:txBody>
      </p:sp>
      <p:sp>
        <p:nvSpPr>
          <p:cNvPr id="10" name="Rounded Rectangle 9"/>
          <p:cNvSpPr/>
          <p:nvPr/>
        </p:nvSpPr>
        <p:spPr>
          <a:xfrm>
            <a:off x="1485900" y="3636814"/>
            <a:ext cx="5379027" cy="2007175"/>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None/>
            </a:pPr>
            <a:r>
              <a:rPr lang="fa-IR" sz="1600" b="1" dirty="0">
                <a:solidFill>
                  <a:schemeClr val="tx1"/>
                </a:solidFill>
                <a:cs typeface="2  Mitra" pitchFamily="2" charset="-78"/>
              </a:rPr>
              <a:t>براي جلب عنايت خداوند متعال وموفقيت در امر حفظ قرآن، دعا بسيار شايسته و مفيد است. لذا در اين زمينه از حضرت جعفربن محمد الصادق عليه السلام دعايي عظيم الشأن وارد گرديده كه خواندن اين دعا با توجه كامل به مفاهيم عاليه آن تأثير بسزايي در روحيه انسان براي پرداختن به حفظ قرآن دارد. دعاي شريفه در جلد چهارم اصول كافي كتاب الدعاء حديث اول از باب« الدعاء في حفظ القرآن » وارد گرديده است.</a:t>
            </a:r>
          </a:p>
        </p:txBody>
      </p:sp>
      <p:pic>
        <p:nvPicPr>
          <p:cNvPr id="11" name="Picture 10" descr="77.gif"/>
          <p:cNvPicPr>
            <a:picLocks noChangeAspect="1"/>
          </p:cNvPicPr>
          <p:nvPr/>
        </p:nvPicPr>
        <p:blipFill>
          <a:blip r:embed="rId2" cstate="print"/>
          <a:stretch>
            <a:fillRect/>
          </a:stretch>
        </p:blipFill>
        <p:spPr>
          <a:xfrm>
            <a:off x="0" y="13850"/>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9581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64"/>
            <a:ext cx="8229600" cy="715962"/>
          </a:xfrm>
        </p:spPr>
        <p:txBody>
          <a:bodyPr/>
          <a:lstStyle/>
          <a:p>
            <a:pPr algn="r" rtl="1"/>
            <a:r>
              <a:rPr lang="fa-IR" sz="3200" b="1" dirty="0" smtClean="0">
                <a:solidFill>
                  <a:srgbClr val="006600"/>
                </a:solidFill>
                <a:cs typeface="B Titr" pitchFamily="2" charset="-78"/>
              </a:rPr>
              <a:t>تذکر مهم؛</a:t>
            </a:r>
            <a:endParaRPr lang="en-US" sz="3200" dirty="0"/>
          </a:p>
        </p:txBody>
      </p:sp>
      <p:pic>
        <p:nvPicPr>
          <p:cNvPr id="4" name="Picture 3" descr="77.gif"/>
          <p:cNvPicPr>
            <a:picLocks noChangeAspect="1"/>
          </p:cNvPicPr>
          <p:nvPr/>
        </p:nvPicPr>
        <p:blipFill>
          <a:blip r:embed="rId2"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sp>
        <p:nvSpPr>
          <p:cNvPr id="5" name="Curved Up Ribbon 4"/>
          <p:cNvSpPr/>
          <p:nvPr/>
        </p:nvSpPr>
        <p:spPr>
          <a:xfrm>
            <a:off x="228600" y="990600"/>
            <a:ext cx="8610600" cy="5410200"/>
          </a:xfrm>
          <a:prstGeom prst="ellipseRibbon2">
            <a:avLst>
              <a:gd name="adj1" fmla="val 19652"/>
              <a:gd name="adj2" fmla="val 73199"/>
              <a:gd name="adj3" fmla="val 12500"/>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10800000" scaled="1"/>
            <a:tileRect/>
          </a:gradFill>
          <a:ln>
            <a:solidFill>
              <a:srgbClr val="FFFF99"/>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fa-IR" dirty="0" smtClean="0">
              <a:solidFill>
                <a:schemeClr val="tx1"/>
              </a:solidFill>
              <a:cs typeface="2  Zar" pitchFamily="2" charset="-78"/>
            </a:endParaRPr>
          </a:p>
          <a:p>
            <a:pPr algn="just" rtl="1"/>
            <a:endParaRPr lang="fa-IR" dirty="0" smtClean="0">
              <a:solidFill>
                <a:schemeClr val="tx1"/>
              </a:solidFill>
              <a:cs typeface="2  Zar" pitchFamily="2" charset="-78"/>
            </a:endParaRPr>
          </a:p>
          <a:p>
            <a:pPr algn="just" rtl="1"/>
            <a:endParaRPr lang="fa-IR" dirty="0" smtClean="0">
              <a:solidFill>
                <a:schemeClr val="tx1"/>
              </a:solidFill>
              <a:cs typeface="2  Zar" pitchFamily="2" charset="-78"/>
            </a:endParaRPr>
          </a:p>
          <a:p>
            <a:pPr algn="just" rtl="1"/>
            <a:endParaRPr lang="fa-IR" dirty="0" smtClean="0">
              <a:solidFill>
                <a:schemeClr val="tx1"/>
              </a:solidFill>
              <a:cs typeface="2  Zar" pitchFamily="2" charset="-78"/>
            </a:endParaRPr>
          </a:p>
          <a:p>
            <a:pPr algn="just" rtl="1"/>
            <a:endParaRPr lang="fa-IR" dirty="0">
              <a:solidFill>
                <a:schemeClr val="tx1"/>
              </a:solidFill>
              <a:cs typeface="2  Zar" pitchFamily="2" charset="-78"/>
            </a:endParaRPr>
          </a:p>
          <a:p>
            <a:pPr algn="just" rtl="1"/>
            <a:endParaRPr lang="fa-IR" dirty="0" smtClean="0">
              <a:solidFill>
                <a:schemeClr val="tx1"/>
              </a:solidFill>
              <a:cs typeface="2  Zar" pitchFamily="2" charset="-78"/>
            </a:endParaRPr>
          </a:p>
          <a:p>
            <a:pPr algn="just" rtl="1"/>
            <a:r>
              <a:rPr lang="fa-IR" sz="1600" b="1" dirty="0" smtClean="0">
                <a:solidFill>
                  <a:srgbClr val="FFFF99"/>
                </a:solidFill>
                <a:cs typeface="2  Mitra" pitchFamily="2" charset="-78"/>
              </a:rPr>
              <a:t>در </a:t>
            </a:r>
            <a:r>
              <a:rPr lang="fa-IR" sz="1600" b="1" dirty="0">
                <a:solidFill>
                  <a:srgbClr val="FFFF99"/>
                </a:solidFill>
                <a:cs typeface="2  Mitra" pitchFamily="2" charset="-78"/>
              </a:rPr>
              <a:t>صورت عدم آشنايي كافي با صحيح خواني به صورت سليس و روان، زحمت حفظ آيات دوچندان خواهد شد، </a:t>
            </a:r>
            <a:r>
              <a:rPr lang="fa-IR" sz="1600" b="1" dirty="0" smtClean="0">
                <a:solidFill>
                  <a:srgbClr val="FFFF99"/>
                </a:solidFill>
                <a:cs typeface="2  Mitra" pitchFamily="2" charset="-78"/>
              </a:rPr>
              <a:t>وبعلاوه </a:t>
            </a:r>
            <a:r>
              <a:rPr lang="fa-IR" sz="1600" b="1" dirty="0">
                <a:solidFill>
                  <a:srgbClr val="FFFF99"/>
                </a:solidFill>
                <a:cs typeface="2  Mitra" pitchFamily="2" charset="-78"/>
              </a:rPr>
              <a:t>برخي كلمات به صورت اشتباه و غلط به حافظه سپرده </a:t>
            </a:r>
            <a:r>
              <a:rPr lang="fa-IR" sz="1600" b="1" dirty="0" smtClean="0">
                <a:solidFill>
                  <a:srgbClr val="FFFF99"/>
                </a:solidFill>
                <a:cs typeface="2  Mitra" pitchFamily="2" charset="-78"/>
              </a:rPr>
              <a:t>ميشوند </a:t>
            </a:r>
            <a:r>
              <a:rPr lang="fa-IR" sz="1600" b="1" dirty="0">
                <a:solidFill>
                  <a:srgbClr val="FFFF99"/>
                </a:solidFill>
                <a:cs typeface="2  Mitra" pitchFamily="2" charset="-78"/>
              </a:rPr>
              <a:t>كه اينكار نامطلوبست و ضمنًا در آينده </a:t>
            </a:r>
            <a:r>
              <a:rPr lang="fa-IR" sz="1600" b="1" dirty="0" smtClean="0">
                <a:solidFill>
                  <a:srgbClr val="FFFF99"/>
                </a:solidFill>
                <a:cs typeface="2  Mitra" pitchFamily="2" charset="-78"/>
              </a:rPr>
              <a:t>باعث مشكلات </a:t>
            </a:r>
            <a:r>
              <a:rPr lang="fa-IR" sz="1600" b="1" dirty="0">
                <a:solidFill>
                  <a:srgbClr val="FFFF99"/>
                </a:solidFill>
                <a:cs typeface="2  Mitra" pitchFamily="2" charset="-78"/>
              </a:rPr>
              <a:t>زيادي در تصحيح آنها خواهد شد. </a:t>
            </a:r>
            <a:r>
              <a:rPr lang="fa-IR" sz="1600" b="1" dirty="0" smtClean="0">
                <a:solidFill>
                  <a:srgbClr val="FFFF99"/>
                </a:solidFill>
                <a:cs typeface="2  Mitra" pitchFamily="2" charset="-78"/>
              </a:rPr>
              <a:t>حافظ آيات </a:t>
            </a:r>
            <a:r>
              <a:rPr lang="fa-IR" sz="1600" b="1" dirty="0">
                <a:solidFill>
                  <a:srgbClr val="FFFF99"/>
                </a:solidFill>
                <a:cs typeface="2  Mitra" pitchFamily="2" charset="-78"/>
              </a:rPr>
              <a:t>الهي اگر در كنار حفظش </a:t>
            </a:r>
            <a:r>
              <a:rPr lang="fa-IR" sz="1600" b="1" dirty="0" smtClean="0">
                <a:solidFill>
                  <a:srgbClr val="FFFF99"/>
                </a:solidFill>
                <a:cs typeface="2  Mitra" pitchFamily="2" charset="-78"/>
              </a:rPr>
              <a:t>ازتجويد </a:t>
            </a:r>
            <a:r>
              <a:rPr lang="fa-IR" sz="1600" b="1" dirty="0">
                <a:solidFill>
                  <a:srgbClr val="FFFF99"/>
                </a:solidFill>
                <a:cs typeface="2  Mitra" pitchFamily="2" charset="-78"/>
              </a:rPr>
              <a:t>و لحن و به عبارت ديگر از ترتيل زيبا و دلنشيني برخوردار باشد در اين صورت نه تنها تأثيرات عميق تري </a:t>
            </a:r>
            <a:r>
              <a:rPr lang="fa-IR" sz="1600" b="1" dirty="0" smtClean="0">
                <a:solidFill>
                  <a:srgbClr val="FFFF99"/>
                </a:solidFill>
                <a:cs typeface="2  Mitra" pitchFamily="2" charset="-78"/>
              </a:rPr>
              <a:t>براجتماع </a:t>
            </a:r>
            <a:r>
              <a:rPr lang="fa-IR" sz="1600" b="1" dirty="0">
                <a:solidFill>
                  <a:srgbClr val="FFFF99"/>
                </a:solidFill>
                <a:cs typeface="2  Mitra" pitchFamily="2" charset="-78"/>
              </a:rPr>
              <a:t>خود خواهد گذارد، بلكه خود نيز بهره هاي فردي به مراتب بيشتري خواهد برد و </a:t>
            </a:r>
            <a:r>
              <a:rPr lang="fa-IR" sz="1600" b="1" dirty="0" smtClean="0">
                <a:solidFill>
                  <a:srgbClr val="FFFF99"/>
                </a:solidFill>
                <a:cs typeface="2  Mitra" pitchFamily="2" charset="-78"/>
              </a:rPr>
              <a:t>اصولاً </a:t>
            </a:r>
            <a:r>
              <a:rPr lang="fa-IR" sz="1600" b="1" dirty="0">
                <a:solidFill>
                  <a:srgbClr val="FFFF99"/>
                </a:solidFill>
                <a:cs typeface="2  Mitra" pitchFamily="2" charset="-78"/>
              </a:rPr>
              <a:t>حفظ و </a:t>
            </a:r>
            <a:r>
              <a:rPr lang="fa-IR" sz="1600" b="1" dirty="0" smtClean="0">
                <a:solidFill>
                  <a:srgbClr val="FFFF99"/>
                </a:solidFill>
                <a:cs typeface="2  Mitra" pitchFamily="2" charset="-78"/>
              </a:rPr>
              <a:t>ترتيل وقرائت مكمل </a:t>
            </a:r>
            <a:r>
              <a:rPr lang="fa-IR" sz="1600" b="1" dirty="0">
                <a:solidFill>
                  <a:srgbClr val="FFFF99"/>
                </a:solidFill>
                <a:cs typeface="2  Mitra" pitchFamily="2" charset="-78"/>
              </a:rPr>
              <a:t>يكديگر بوده </a:t>
            </a:r>
            <a:r>
              <a:rPr lang="fa-IR" sz="1600" b="1" dirty="0" smtClean="0">
                <a:solidFill>
                  <a:srgbClr val="FFFF99"/>
                </a:solidFill>
                <a:cs typeface="2  Mitra" pitchFamily="2" charset="-78"/>
              </a:rPr>
              <a:t>وهر </a:t>
            </a:r>
            <a:r>
              <a:rPr lang="fa-IR" sz="1600" b="1" dirty="0">
                <a:solidFill>
                  <a:srgbClr val="FFFF99"/>
                </a:solidFill>
                <a:cs typeface="2  Mitra" pitchFamily="2" charset="-78"/>
              </a:rPr>
              <a:t>يك بدون ديگري داراي نقص </a:t>
            </a:r>
            <a:r>
              <a:rPr lang="fa-IR" sz="1600" b="1" dirty="0" smtClean="0">
                <a:solidFill>
                  <a:srgbClr val="FFFF99"/>
                </a:solidFill>
                <a:cs typeface="2  Mitra" pitchFamily="2" charset="-78"/>
              </a:rPr>
              <a:t>است. </a:t>
            </a:r>
          </a:p>
          <a:p>
            <a:pPr algn="just" rtl="1"/>
            <a:endParaRPr lang="fa-IR" dirty="0">
              <a:solidFill>
                <a:schemeClr val="tx1"/>
              </a:solidFill>
              <a:cs typeface="2  Zar" pitchFamily="2" charset="-78"/>
            </a:endParaRPr>
          </a:p>
          <a:p>
            <a:pPr algn="just" rtl="1"/>
            <a:endParaRPr lang="fa-IR" dirty="0" smtClean="0">
              <a:solidFill>
                <a:schemeClr val="tx1"/>
              </a:solidFill>
              <a:cs typeface="2  Zar" pitchFamily="2" charset="-78"/>
            </a:endParaRPr>
          </a:p>
          <a:p>
            <a:pPr algn="just" rtl="1"/>
            <a:endParaRPr lang="fa-IR" dirty="0">
              <a:solidFill>
                <a:schemeClr val="tx1"/>
              </a:solidFill>
              <a:cs typeface="2  Zar" pitchFamily="2" charset="-78"/>
            </a:endParaRPr>
          </a:p>
          <a:p>
            <a:pPr algn="just" rtl="1"/>
            <a:endParaRPr lang="fa-IR" dirty="0" smtClean="0">
              <a:solidFill>
                <a:schemeClr val="tx1"/>
              </a:solidFill>
              <a:cs typeface="2  Zar" pitchFamily="2" charset="-78"/>
            </a:endParaRPr>
          </a:p>
          <a:p>
            <a:pPr algn="just" rtl="1"/>
            <a:endParaRPr lang="fa-IR" dirty="0">
              <a:solidFill>
                <a:schemeClr val="tx1"/>
              </a:solidFill>
              <a:cs typeface="2  Zar" pitchFamily="2" charset="-78"/>
            </a:endParaRPr>
          </a:p>
          <a:p>
            <a:pPr algn="just" rtl="1"/>
            <a:endParaRPr lang="fa-IR" dirty="0" smtClean="0">
              <a:solidFill>
                <a:schemeClr val="tx1"/>
              </a:solidFill>
              <a:cs typeface="2  Zar" pitchFamily="2" charset="-78"/>
            </a:endParaRPr>
          </a:p>
        </p:txBody>
      </p:sp>
      <p:sp>
        <p:nvSpPr>
          <p:cNvPr id="6" name="Flowchart: Multidocument 5"/>
          <p:cNvSpPr/>
          <p:nvPr/>
        </p:nvSpPr>
        <p:spPr>
          <a:xfrm>
            <a:off x="1600200" y="1409700"/>
            <a:ext cx="5867400" cy="1066800"/>
          </a:xfrm>
          <a:prstGeom prst="flowChartMultidocument">
            <a:avLst/>
          </a:prstGeom>
          <a:solidFill>
            <a:srgbClr val="FFFF99"/>
          </a:solidFill>
          <a:ln>
            <a:solidFill>
              <a:srgbClr val="8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C00000"/>
                </a:solidFill>
                <a:cs typeface="2  Zar" pitchFamily="2" charset="-78"/>
              </a:rPr>
              <a:t>آشنايي كامل با روخواني و روانخواني قرآن كريم و تا </a:t>
            </a:r>
            <a:r>
              <a:rPr lang="fa-IR" sz="1600" b="1" dirty="0" smtClean="0">
                <a:solidFill>
                  <a:srgbClr val="C00000"/>
                </a:solidFill>
                <a:cs typeface="2  Zar" pitchFamily="2" charset="-78"/>
              </a:rPr>
              <a:t>اندازه اي </a:t>
            </a:r>
            <a:r>
              <a:rPr lang="fa-IR" sz="1600" b="1" dirty="0">
                <a:solidFill>
                  <a:srgbClr val="C00000"/>
                </a:solidFill>
                <a:cs typeface="2  Zar" pitchFamily="2" charset="-78"/>
              </a:rPr>
              <a:t>نيز تجويد كاربردي هرچند در حد مقدماتي، ابتدايي ترين شرط </a:t>
            </a:r>
            <a:r>
              <a:rPr lang="fa-IR" sz="1600" b="1" dirty="0" smtClean="0">
                <a:solidFill>
                  <a:srgbClr val="C00000"/>
                </a:solidFill>
                <a:cs typeface="2  Zar" pitchFamily="2" charset="-78"/>
              </a:rPr>
              <a:t>    حفظ </a:t>
            </a:r>
            <a:r>
              <a:rPr lang="fa-IR" sz="1600" b="1" dirty="0">
                <a:solidFill>
                  <a:srgbClr val="C00000"/>
                </a:solidFill>
                <a:cs typeface="2  Zar" pitchFamily="2" charset="-78"/>
              </a:rPr>
              <a:t>قرآن است</a:t>
            </a:r>
            <a:r>
              <a:rPr lang="fa-IR" sz="1600" dirty="0">
                <a:solidFill>
                  <a:srgbClr val="C00000"/>
                </a:solidFill>
                <a:cs typeface="2  Zar" pitchFamily="2" charset="-78"/>
              </a:rPr>
              <a:t>. </a:t>
            </a:r>
          </a:p>
        </p:txBody>
      </p:sp>
      <p:sp>
        <p:nvSpPr>
          <p:cNvPr id="12" name="Flowchart: Terminator 11"/>
          <p:cNvSpPr/>
          <p:nvPr/>
        </p:nvSpPr>
        <p:spPr>
          <a:xfrm>
            <a:off x="1600200" y="4572000"/>
            <a:ext cx="5943600" cy="685800"/>
          </a:xfrm>
          <a:prstGeom prst="flowChartTerminator">
            <a:avLst/>
          </a:prstGeom>
          <a:solidFill>
            <a:srgbClr val="FFFF99"/>
          </a:solidFill>
          <a:ln>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C00000"/>
                </a:solidFill>
                <a:cs typeface="2  Zar" pitchFamily="2" charset="-78"/>
              </a:rPr>
              <a:t>لذا استفاده دقيق و عميق از نوارهاي قرائت و خصوصًا براي حفاظ نوارهاي ترتيل، </a:t>
            </a:r>
            <a:r>
              <a:rPr lang="fa-IR" sz="1600" b="1" dirty="0" smtClean="0">
                <a:solidFill>
                  <a:srgbClr val="C00000"/>
                </a:solidFill>
                <a:cs typeface="2  Zar" pitchFamily="2" charset="-78"/>
              </a:rPr>
              <a:t>مؤكدا </a:t>
            </a:r>
            <a:r>
              <a:rPr lang="fa-IR" sz="1600" b="1" dirty="0">
                <a:solidFill>
                  <a:srgbClr val="C00000"/>
                </a:solidFill>
                <a:cs typeface="2  Zar" pitchFamily="2" charset="-78"/>
              </a:rPr>
              <a:t>و </a:t>
            </a:r>
            <a:r>
              <a:rPr lang="fa-IR" sz="1600" b="1" dirty="0" smtClean="0">
                <a:solidFill>
                  <a:srgbClr val="C00000"/>
                </a:solidFill>
                <a:cs typeface="2  Zar" pitchFamily="2" charset="-78"/>
              </a:rPr>
              <a:t>جدا توصيه </a:t>
            </a:r>
            <a:r>
              <a:rPr lang="fa-IR" sz="1600" b="1" dirty="0">
                <a:solidFill>
                  <a:srgbClr val="C00000"/>
                </a:solidFill>
                <a:cs typeface="2  Zar" pitchFamily="2" charset="-78"/>
              </a:rPr>
              <a:t>می شود</a:t>
            </a:r>
            <a:r>
              <a:rPr lang="fa-IR" sz="1600" b="1" dirty="0" smtClean="0">
                <a:solidFill>
                  <a:schemeClr val="tx1"/>
                </a:solidFill>
                <a:cs typeface="2  Zar" pitchFamily="2" charset="-78"/>
              </a:rPr>
              <a:t>.</a:t>
            </a:r>
            <a:endParaRPr lang="en-US" sz="1600" b="1" dirty="0">
              <a:solidFill>
                <a:schemeClr val="tx1"/>
              </a:solidFill>
              <a:cs typeface="2  Zar" pitchFamily="2" charset="-78"/>
            </a:endParaRPr>
          </a:p>
        </p:txBody>
      </p:sp>
    </p:spTree>
    <p:extLst>
      <p:ext uri="{BB962C8B-B14F-4D97-AF65-F5344CB8AC3E}">
        <p14:creationId xmlns:p14="http://schemas.microsoft.com/office/powerpoint/2010/main" val="1626557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39762"/>
          </a:xfrm>
        </p:spPr>
        <p:txBody>
          <a:bodyPr/>
          <a:lstStyle/>
          <a:p>
            <a:pPr algn="r" rtl="1"/>
            <a:r>
              <a:rPr lang="fa-IR" sz="2800" b="1" dirty="0">
                <a:solidFill>
                  <a:srgbClr val="006600"/>
                </a:solidFill>
                <a:cs typeface="B Titr" pitchFamily="2" charset="-78"/>
              </a:rPr>
              <a:t>براي حفظ قرآن، چه نوع قرآني مناسب است؟</a:t>
            </a:r>
            <a:endParaRPr lang="en-US" sz="2800" b="1" dirty="0">
              <a:solidFill>
                <a:srgbClr val="006600"/>
              </a:solidFill>
              <a:cs typeface="B Titr" pitchFamily="2" charset="-78"/>
            </a:endParaRPr>
          </a:p>
        </p:txBody>
      </p:sp>
      <p:sp>
        <p:nvSpPr>
          <p:cNvPr id="3" name="Content Placeholder 2"/>
          <p:cNvSpPr>
            <a:spLocks noGrp="1"/>
          </p:cNvSpPr>
          <p:nvPr>
            <p:ph idx="1"/>
          </p:nvPr>
        </p:nvSpPr>
        <p:spPr>
          <a:xfrm>
            <a:off x="2908300" y="762000"/>
            <a:ext cx="6007100" cy="5867400"/>
          </a:xfrm>
        </p:spPr>
        <p:txBody>
          <a:bodyPr/>
          <a:lstStyle/>
          <a:p>
            <a:pPr algn="just" rtl="1">
              <a:buFont typeface="Wingdings" pitchFamily="2" charset="2"/>
              <a:buChar char="ü"/>
            </a:pPr>
            <a:r>
              <a:rPr lang="fa-IR" sz="1600" b="1" dirty="0" smtClean="0">
                <a:cs typeface="2  Mitra" pitchFamily="2" charset="-78"/>
              </a:rPr>
              <a:t>انتخاب </a:t>
            </a:r>
            <a:r>
              <a:rPr lang="fa-IR" sz="1600" b="1" dirty="0">
                <a:cs typeface="2  Mitra" pitchFamily="2" charset="-78"/>
              </a:rPr>
              <a:t>نمودن يك نوع قرآن معين با چاپ مرغوب </a:t>
            </a:r>
            <a:r>
              <a:rPr lang="fa-IR" sz="1600" b="1" dirty="0" smtClean="0">
                <a:cs typeface="2  Mitra" pitchFamily="2" charset="-78"/>
              </a:rPr>
              <a:t>از </a:t>
            </a:r>
            <a:r>
              <a:rPr lang="fa-IR" sz="1600" b="1" dirty="0">
                <a:cs typeface="2  Mitra" pitchFamily="2" charset="-78"/>
              </a:rPr>
              <a:t>هر جهت مناسب </a:t>
            </a:r>
            <a:r>
              <a:rPr lang="fa-IR" sz="1600" b="1" dirty="0" smtClean="0">
                <a:cs typeface="2  Mitra" pitchFamily="2" charset="-78"/>
              </a:rPr>
              <a:t>مي تواند </a:t>
            </a:r>
            <a:r>
              <a:rPr lang="fa-IR" sz="1600" b="1" dirty="0">
                <a:cs typeface="2  Mitra" pitchFamily="2" charset="-78"/>
              </a:rPr>
              <a:t>عامل مؤثري در سهولت و افزايش سرعت حفظ كردن باشد. </a:t>
            </a:r>
            <a:endParaRPr lang="fa-IR" sz="1600" b="1" dirty="0" smtClean="0">
              <a:cs typeface="2  Mitra" pitchFamily="2" charset="-78"/>
            </a:endParaRPr>
          </a:p>
          <a:p>
            <a:pPr algn="just" rtl="1">
              <a:buFont typeface="Wingdings" pitchFamily="2" charset="2"/>
              <a:buChar char="ü"/>
            </a:pPr>
            <a:r>
              <a:rPr lang="fa-IR" sz="1600" b="1" dirty="0" smtClean="0">
                <a:cs typeface="2  Mitra" pitchFamily="2" charset="-78"/>
              </a:rPr>
              <a:t>قرآن </a:t>
            </a:r>
            <a:r>
              <a:rPr lang="fa-IR" sz="1600" b="1" dirty="0">
                <a:cs typeface="2  Mitra" pitchFamily="2" charset="-78"/>
              </a:rPr>
              <a:t>مورد استفاده شما بهتر است ساده و داراي خطي زيبا و </a:t>
            </a:r>
            <a:r>
              <a:rPr lang="fa-IR" sz="1600" b="1" dirty="0" smtClean="0">
                <a:cs typeface="2  Mitra" pitchFamily="2" charset="-78"/>
              </a:rPr>
              <a:t>كاملا </a:t>
            </a:r>
            <a:r>
              <a:rPr lang="fa-IR" sz="1600" b="1" dirty="0">
                <a:cs typeface="2  Mitra" pitchFamily="2" charset="-78"/>
              </a:rPr>
              <a:t>خوانا، همراه با اعراب گذاري دقيق، كم زرق و برق و در عين حال </a:t>
            </a:r>
            <a:r>
              <a:rPr lang="fa-IR" sz="1600" b="1" dirty="0" smtClean="0">
                <a:cs typeface="2  Mitra" pitchFamily="2" charset="-78"/>
              </a:rPr>
              <a:t>بی غلط </a:t>
            </a:r>
            <a:r>
              <a:rPr lang="fa-IR" sz="1600" b="1" dirty="0">
                <a:cs typeface="2  Mitra" pitchFamily="2" charset="-78"/>
              </a:rPr>
              <a:t>بوده، كلمات و حروفش درهم و برهم نگاشته نشده باشد </a:t>
            </a:r>
            <a:r>
              <a:rPr lang="fa-IR" sz="1600" b="1" dirty="0" smtClean="0">
                <a:cs typeface="2  Mitra" pitchFamily="2" charset="-78"/>
              </a:rPr>
              <a:t>.</a:t>
            </a:r>
          </a:p>
          <a:p>
            <a:pPr algn="just" rtl="1">
              <a:buFont typeface="Wingdings" pitchFamily="2" charset="2"/>
              <a:buChar char="ü"/>
            </a:pPr>
            <a:r>
              <a:rPr lang="fa-IR" sz="1600" b="1" dirty="0" smtClean="0">
                <a:cs typeface="2  Mitra" pitchFamily="2" charset="-78"/>
              </a:rPr>
              <a:t> کسانی که با </a:t>
            </a:r>
            <a:r>
              <a:rPr lang="fa-IR" sz="1600" b="1" dirty="0">
                <a:cs typeface="2  Mitra" pitchFamily="2" charset="-78"/>
              </a:rPr>
              <a:t>ترجمه قرآن آشنا نيستند، بهتر است </a:t>
            </a:r>
            <a:r>
              <a:rPr lang="fa-IR" sz="1600" b="1" dirty="0" smtClean="0">
                <a:cs typeface="2  Mitra" pitchFamily="2" charset="-78"/>
              </a:rPr>
              <a:t>قرآنی انتخاب کنند که داراي </a:t>
            </a:r>
            <a:r>
              <a:rPr lang="fa-IR" sz="1600" b="1" dirty="0">
                <a:cs typeface="2  Mitra" pitchFamily="2" charset="-78"/>
              </a:rPr>
              <a:t>يك ترجمه زيرنويس سليس و روان </a:t>
            </a:r>
            <a:r>
              <a:rPr lang="fa-IR" sz="1600" b="1" dirty="0" smtClean="0">
                <a:cs typeface="2  Mitra" pitchFamily="2" charset="-78"/>
              </a:rPr>
              <a:t> باشد.</a:t>
            </a:r>
          </a:p>
          <a:p>
            <a:pPr algn="just" rtl="1">
              <a:buFont typeface="Wingdings" pitchFamily="2" charset="2"/>
              <a:buChar char="ü"/>
            </a:pPr>
            <a:r>
              <a:rPr lang="fa-IR" sz="1600" b="1" dirty="0" smtClean="0">
                <a:cs typeface="2  Mitra" pitchFamily="2" charset="-78"/>
              </a:rPr>
              <a:t>معتبر </a:t>
            </a:r>
            <a:r>
              <a:rPr lang="fa-IR" sz="1600" b="1" dirty="0">
                <a:cs typeface="2  Mitra" pitchFamily="2" charset="-78"/>
              </a:rPr>
              <a:t>بودن شماره آيات قرآن مورد نظر مهم است. از قرآن هايي كه صفحات رنگارنگ و مزين دارند، </a:t>
            </a:r>
            <a:r>
              <a:rPr lang="fa-IR" sz="1600" b="1" dirty="0" smtClean="0">
                <a:cs typeface="2  Mitra" pitchFamily="2" charset="-78"/>
              </a:rPr>
              <a:t>حتي الامكان </a:t>
            </a:r>
            <a:r>
              <a:rPr lang="fa-IR" sz="1600" b="1" dirty="0">
                <a:cs typeface="2  Mitra" pitchFamily="2" charset="-78"/>
              </a:rPr>
              <a:t>استفاده </a:t>
            </a:r>
            <a:r>
              <a:rPr lang="fa-IR" sz="1600" b="1" dirty="0" smtClean="0">
                <a:cs typeface="2  Mitra" pitchFamily="2" charset="-78"/>
              </a:rPr>
              <a:t>نشود.</a:t>
            </a:r>
          </a:p>
          <a:p>
            <a:pPr algn="just" rtl="1">
              <a:buFont typeface="Wingdings" pitchFamily="2" charset="2"/>
              <a:buChar char="ü"/>
            </a:pPr>
            <a:r>
              <a:rPr lang="fa-IR" sz="1600" b="1" dirty="0" smtClean="0">
                <a:cs typeface="2  Mitra" pitchFamily="2" charset="-78"/>
              </a:rPr>
              <a:t>بكار </a:t>
            </a:r>
            <a:r>
              <a:rPr lang="fa-IR" sz="1600" b="1" dirty="0">
                <a:cs typeface="2  Mitra" pitchFamily="2" charset="-78"/>
              </a:rPr>
              <a:t>بردن قرآن هايي كه زمينه صفحات آن </a:t>
            </a:r>
            <a:r>
              <a:rPr lang="fa-IR" sz="1600" b="1" dirty="0" smtClean="0">
                <a:cs typeface="2  Mitra" pitchFamily="2" charset="-78"/>
              </a:rPr>
              <a:t>كاملا </a:t>
            </a:r>
            <a:r>
              <a:rPr lang="fa-IR" sz="1600" b="1" dirty="0">
                <a:cs typeface="2  Mitra" pitchFamily="2" charset="-78"/>
              </a:rPr>
              <a:t>سفيد است موجب خستگي چشم </a:t>
            </a:r>
            <a:r>
              <a:rPr lang="fa-IR" sz="1600" b="1" dirty="0" smtClean="0">
                <a:cs typeface="2  Mitra" pitchFamily="2" charset="-78"/>
              </a:rPr>
              <a:t>ميشود</a:t>
            </a:r>
            <a:r>
              <a:rPr lang="fa-IR" sz="1600" b="1" dirty="0">
                <a:cs typeface="2  Mitra" pitchFamily="2" charset="-78"/>
              </a:rPr>
              <a:t>. </a:t>
            </a:r>
            <a:endParaRPr lang="fa-IR" sz="1600" b="1" dirty="0" smtClean="0">
              <a:cs typeface="2  Mitra" pitchFamily="2" charset="-78"/>
            </a:endParaRPr>
          </a:p>
          <a:p>
            <a:pPr algn="just" rtl="1">
              <a:buFont typeface="Wingdings" pitchFamily="2" charset="2"/>
              <a:buChar char="ü"/>
            </a:pPr>
            <a:r>
              <a:rPr lang="fa-IR" sz="1600" b="1" dirty="0" smtClean="0">
                <a:cs typeface="2  Mitra" pitchFamily="2" charset="-78"/>
              </a:rPr>
              <a:t>خوب </a:t>
            </a:r>
            <a:r>
              <a:rPr lang="fa-IR" sz="1600" b="1" dirty="0">
                <a:cs typeface="2  Mitra" pitchFamily="2" charset="-78"/>
              </a:rPr>
              <a:t>است چندين جلد از قرآن </a:t>
            </a:r>
            <a:r>
              <a:rPr lang="fa-IR" sz="1600" b="1" dirty="0" smtClean="0">
                <a:cs typeface="2  Mitra" pitchFamily="2" charset="-78"/>
              </a:rPr>
              <a:t>مورد </a:t>
            </a:r>
            <a:r>
              <a:rPr lang="fa-IR" sz="1600" b="1" dirty="0">
                <a:cs typeface="2  Mitra" pitchFamily="2" charset="-78"/>
              </a:rPr>
              <a:t>نظر خود را در </a:t>
            </a:r>
            <a:r>
              <a:rPr lang="fa-IR" sz="1600" b="1" dirty="0" smtClean="0">
                <a:cs typeface="2  Mitra" pitchFamily="2" charset="-78"/>
              </a:rPr>
              <a:t>قطعهاي </a:t>
            </a:r>
            <a:r>
              <a:rPr lang="fa-IR" sz="1600" b="1" dirty="0">
                <a:cs typeface="2  Mitra" pitchFamily="2" charset="-78"/>
              </a:rPr>
              <a:t>مختلف تهيه كنيد تا بتوانيد علاوه بر اين كه در منزل حفظ ميكنيد، در محيط مناسب بيرون نيز با استفاده از قرآن كوچكتر، حداكثر بهره را از وقت خود ببريد</a:t>
            </a:r>
            <a:r>
              <a:rPr lang="fa-IR" sz="1600" b="1" dirty="0" smtClean="0">
                <a:cs typeface="2  Mitra" pitchFamily="2" charset="-78"/>
              </a:rPr>
              <a:t>.</a:t>
            </a:r>
          </a:p>
          <a:p>
            <a:pPr algn="just" rtl="1">
              <a:buFont typeface="Wingdings" pitchFamily="2" charset="2"/>
              <a:buChar char="ü"/>
            </a:pPr>
            <a:r>
              <a:rPr lang="fa-IR" sz="1600" b="1" dirty="0" smtClean="0">
                <a:cs typeface="2  Mitra" pitchFamily="2" charset="-78"/>
              </a:rPr>
              <a:t>مطلقًا از قرآنهاي مختلف استفاده نكنيد، زيرا دراين صورت به تدريج براي ذهن مشكلاتي ايجاد مي شود و تصوير آيات و صفحات و نيز محلهاي كلمات از قرآن هاي گوناگون در ذهن با يكديگر اختلاط پيدا خواهند كرد و در نتيجه ممكن است برخي آيات محل مشخص و معين خود رادر صفحه ذهن نيابند كه موجب بروز اشكال خواهد شد.</a:t>
            </a:r>
            <a:endParaRPr lang="en-US" sz="1600" b="1" dirty="0">
              <a:cs typeface="2  Mitra" pitchFamily="2" charset="-78"/>
            </a:endParaRPr>
          </a:p>
        </p:txBody>
      </p:sp>
      <p:pic>
        <p:nvPicPr>
          <p:cNvPr id="4" name="Picture 3" descr="77.gif"/>
          <p:cNvPicPr>
            <a:picLocks noChangeAspect="1"/>
          </p:cNvPicPr>
          <p:nvPr/>
        </p:nvPicPr>
        <p:blipFill>
          <a:blip r:embed="rId2" cstate="print"/>
          <a:stretch>
            <a:fillRect/>
          </a:stretch>
        </p:blipFill>
        <p:spPr>
          <a:xfrm>
            <a:off x="12700" y="10387"/>
            <a:ext cx="1600200" cy="685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0" y="1371600"/>
            <a:ext cx="2590800" cy="2514600"/>
          </a:xfrm>
          <a:prstGeom prst="rect">
            <a:avLst/>
          </a:prstGeom>
          <a:ln>
            <a:noFill/>
          </a:ln>
          <a:effectLst>
            <a:glow rad="228600">
              <a:schemeClr val="accent3">
                <a:satMod val="175000"/>
                <a:alpha val="40000"/>
              </a:schemeClr>
            </a:glow>
            <a:reflection blurRad="6350" stA="50000" endA="300" endPos="5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Bevel 5"/>
          <p:cNvSpPr/>
          <p:nvPr/>
        </p:nvSpPr>
        <p:spPr>
          <a:xfrm>
            <a:off x="2873664" y="5715000"/>
            <a:ext cx="4289136" cy="914399"/>
          </a:xfrm>
          <a:prstGeom prst="bevel">
            <a:avLst>
              <a:gd name="adj" fmla="val 25516"/>
            </a:avLst>
          </a:prstGeom>
          <a:solidFill>
            <a:srgbClr val="800000"/>
          </a:solidFill>
          <a:ln/>
          <a:effectLst>
            <a:innerShdw blurRad="114300">
              <a:prstClr val="black"/>
            </a:innerShdw>
          </a:effectLst>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2  Mitra" pitchFamily="2" charset="-78"/>
              </a:rPr>
              <a:t>آيات</a:t>
            </a:r>
            <a:r>
              <a:rPr lang="fa-IR" sz="2000" b="1" spc="50" dirty="0">
                <a:ln w="11430">
                  <a:solidFill>
                    <a:schemeClr val="bg1"/>
                  </a:solidFill>
                </a:ln>
                <a:solidFill>
                  <a:schemeClr val="bg1"/>
                </a:solidFill>
                <a:effectLst>
                  <a:outerShdw blurRad="76200" dist="50800" dir="5400000" algn="tl" rotWithShape="0">
                    <a:srgbClr val="000000">
                      <a:alpha val="65000"/>
                    </a:srgbClr>
                  </a:outerShdw>
                </a:effectLst>
                <a:cs typeface="2  Mitra" pitchFamily="2" charset="-78"/>
              </a:rPr>
              <a:t> را فقط از يك نوع قرآن حفظ كنيد</a:t>
            </a:r>
            <a:r>
              <a:rPr lang="fa-IR" sz="2000" b="1" spc="50" dirty="0" smtClean="0">
                <a:ln w="11430">
                  <a:solidFill>
                    <a:schemeClr val="bg1"/>
                  </a:solidFill>
                </a:ln>
                <a:solidFill>
                  <a:schemeClr val="bg1"/>
                </a:solidFill>
                <a:effectLst>
                  <a:outerShdw blurRad="76200" dist="50800" dir="5400000" algn="tl" rotWithShape="0">
                    <a:srgbClr val="000000">
                      <a:alpha val="65000"/>
                    </a:srgbClr>
                  </a:outerShdw>
                </a:effectLst>
                <a:cs typeface="2  Mitra" pitchFamily="2" charset="-78"/>
              </a:rPr>
              <a:t>.</a:t>
            </a:r>
            <a:endParaRPr lang="en-US" sz="2000" b="1" spc="50" dirty="0">
              <a:ln w="11430">
                <a:solidFill>
                  <a:schemeClr val="bg1"/>
                </a:solidFill>
              </a:ln>
              <a:solidFill>
                <a:schemeClr val="bg1"/>
              </a:solidFill>
              <a:effectLst>
                <a:outerShdw blurRad="76200" dist="50800" dir="5400000" algn="tl" rotWithShape="0">
                  <a:srgbClr val="000000">
                    <a:alpha val="65000"/>
                  </a:srgbClr>
                </a:outerShdw>
              </a:effectLst>
              <a:cs typeface="2  Mitra" pitchFamily="2" charset="-78"/>
            </a:endParaRPr>
          </a:p>
        </p:txBody>
      </p:sp>
    </p:spTree>
    <p:extLst>
      <p:ext uri="{BB962C8B-B14F-4D97-AF65-F5344CB8AC3E}">
        <p14:creationId xmlns:p14="http://schemas.microsoft.com/office/powerpoint/2010/main" val="172498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r" rtl="1"/>
            <a:r>
              <a:rPr lang="fa-IR" sz="2400" b="1" dirty="0">
                <a:solidFill>
                  <a:srgbClr val="006600"/>
                </a:solidFill>
                <a:cs typeface="B Titr" pitchFamily="2" charset="-78"/>
              </a:rPr>
              <a:t>لزوم برنامه</a:t>
            </a:r>
            <a:r>
              <a:rPr lang="en-US" sz="2400" b="1" dirty="0">
                <a:solidFill>
                  <a:srgbClr val="006600"/>
                </a:solidFill>
                <a:cs typeface="B Titr" pitchFamily="2" charset="-78"/>
              </a:rPr>
              <a:t> </a:t>
            </a:r>
            <a:r>
              <a:rPr lang="fa-IR" sz="2400" b="1" dirty="0">
                <a:solidFill>
                  <a:srgbClr val="006600"/>
                </a:solidFill>
                <a:cs typeface="B Titr" pitchFamily="2" charset="-78"/>
              </a:rPr>
              <a:t>ريزي دقيق و منظم براي حفظ قرآن</a:t>
            </a:r>
            <a:endParaRPr lang="en-US" sz="2400" b="1" dirty="0">
              <a:solidFill>
                <a:srgbClr val="006600"/>
              </a:solidFill>
              <a:cs typeface="B Titr" pitchFamily="2" charset="-78"/>
            </a:endParaRPr>
          </a:p>
        </p:txBody>
      </p:sp>
      <p:sp>
        <p:nvSpPr>
          <p:cNvPr id="3" name="Content Placeholder 2"/>
          <p:cNvSpPr>
            <a:spLocks noGrp="1"/>
          </p:cNvSpPr>
          <p:nvPr>
            <p:ph idx="1"/>
          </p:nvPr>
        </p:nvSpPr>
        <p:spPr>
          <a:xfrm>
            <a:off x="3048000" y="990600"/>
            <a:ext cx="5715000" cy="5604164"/>
          </a:xfrm>
        </p:spPr>
        <p:txBody>
          <a:bodyPr/>
          <a:lstStyle/>
          <a:p>
            <a:pPr algn="just" rtl="1">
              <a:lnSpc>
                <a:spcPct val="115000"/>
              </a:lnSpc>
              <a:spcAft>
                <a:spcPts val="0"/>
              </a:spcAft>
              <a:buFont typeface="Wingdings" pitchFamily="2" charset="2"/>
              <a:buChar char="v"/>
            </a:pPr>
            <a:r>
              <a:rPr lang="ar-SA" sz="1600" b="1" dirty="0">
                <a:latin typeface="Zar"/>
                <a:ea typeface="Calibri"/>
                <a:cs typeface="2  Mitra" pitchFamily="2" charset="-78"/>
              </a:rPr>
              <a:t>يكي از مهمترين و ضرو</a:t>
            </a:r>
            <a:r>
              <a:rPr lang="fa-IR" sz="1600" b="1" dirty="0">
                <a:latin typeface="Zar"/>
                <a:ea typeface="Calibri"/>
                <a:cs typeface="2  Mitra" pitchFamily="2" charset="-78"/>
              </a:rPr>
              <a:t>ر</a:t>
            </a:r>
            <a:r>
              <a:rPr lang="ar-SA" sz="1600" b="1" dirty="0">
                <a:latin typeface="Zar"/>
                <a:ea typeface="Calibri"/>
                <a:cs typeface="2  Mitra" pitchFamily="2" charset="-78"/>
              </a:rPr>
              <a:t>ی ترين وظايف حافظ قرآن، تنظيم يك برنامه روزمره دقيق و حساب شده است، بدين معنا كه بايد با در نظر گرفتن ميزان توانايي و آمادگي و نيز با توجه به مقدار وقتي كه براي اين كار در اختيار است، حد معيني را مشخص كرده و همه روزه آنها را حفظ </a:t>
            </a:r>
            <a:r>
              <a:rPr lang="ar-SA" sz="1600" b="1" dirty="0" smtClean="0">
                <a:latin typeface="Zar"/>
                <a:ea typeface="Calibri"/>
                <a:cs typeface="2  Mitra" pitchFamily="2" charset="-78"/>
              </a:rPr>
              <a:t>كرد</a:t>
            </a:r>
            <a:r>
              <a:rPr lang="en-US" sz="1600" b="1" dirty="0" smtClean="0">
                <a:latin typeface="Zar"/>
                <a:ea typeface="Calibri"/>
                <a:cs typeface="2  Mitra" pitchFamily="2" charset="-78"/>
              </a:rPr>
              <a:t>.</a:t>
            </a:r>
            <a:r>
              <a:rPr lang="ar-SA" sz="1600" b="1" dirty="0" smtClean="0">
                <a:latin typeface="Zar"/>
                <a:ea typeface="Calibri"/>
                <a:cs typeface="2  Mitra" pitchFamily="2" charset="-78"/>
              </a:rPr>
              <a:t> </a:t>
            </a:r>
            <a:r>
              <a:rPr lang="ar-SA" sz="1600" b="1" dirty="0">
                <a:latin typeface="Zar"/>
                <a:ea typeface="Calibri"/>
                <a:cs typeface="2  Mitra" pitchFamily="2" charset="-78"/>
              </a:rPr>
              <a:t>البته بايد توجه داشت كه وقت و شرائط مناسب را </a:t>
            </a:r>
            <a:r>
              <a:rPr lang="fa-IR" sz="1600" b="1" dirty="0" smtClean="0">
                <a:latin typeface="Zar"/>
                <a:ea typeface="Calibri"/>
                <a:cs typeface="2  Mitra" pitchFamily="2" charset="-78"/>
              </a:rPr>
              <a:t>هر </a:t>
            </a:r>
            <a:r>
              <a:rPr lang="ar-SA" sz="1600" b="1" dirty="0" smtClean="0">
                <a:latin typeface="Zar"/>
                <a:ea typeface="Calibri"/>
                <a:cs typeface="2  Mitra" pitchFamily="2" charset="-78"/>
              </a:rPr>
              <a:t>خود </a:t>
            </a:r>
            <a:r>
              <a:rPr lang="ar-SA" sz="1600" b="1" dirty="0">
                <a:latin typeface="Zar"/>
                <a:ea typeface="Calibri"/>
                <a:cs typeface="2  Mitra" pitchFamily="2" charset="-78"/>
              </a:rPr>
              <a:t>به وجود آورد نه اينكه در انتظار فرصتها بنشيند و به خاطر گرفتار‌ هاي زندگي نسبت به برنامه ريزي براي خود اسير و بي اختيار باشد. خوب است برنامه اي تنظيم كنيد كه حداقل و حداكثر آن معين باشد، بدين ترتيب از يك طرف انسان ملزم مي‌شود ميزان مشخصي را همه روزه حفظ كند و از طرفي در صورت وسعت وقت، مي تواند علاوه بر آن مقدار نيز حفظ كند</a:t>
            </a:r>
            <a:r>
              <a:rPr lang="ar-SA" sz="1600" b="1" dirty="0" smtClean="0">
                <a:latin typeface="Zar"/>
                <a:ea typeface="Calibri"/>
                <a:cs typeface="2  Mitra" pitchFamily="2" charset="-78"/>
              </a:rPr>
              <a:t>.</a:t>
            </a:r>
            <a:endParaRPr lang="en-US" sz="1600" b="1" dirty="0" smtClean="0">
              <a:latin typeface="Zar"/>
              <a:ea typeface="Calibri"/>
              <a:cs typeface="2  Mitra" pitchFamily="2" charset="-78"/>
            </a:endParaRPr>
          </a:p>
          <a:p>
            <a:pPr algn="just" rtl="1">
              <a:lnSpc>
                <a:spcPct val="115000"/>
              </a:lnSpc>
              <a:spcAft>
                <a:spcPts val="0"/>
              </a:spcAft>
              <a:buFont typeface="Wingdings" pitchFamily="2" charset="2"/>
              <a:buChar char="v"/>
            </a:pPr>
            <a:r>
              <a:rPr lang="ar-SA" sz="1600" b="1" dirty="0" smtClean="0">
                <a:latin typeface="Zar"/>
                <a:ea typeface="Calibri"/>
                <a:cs typeface="2  Mitra" pitchFamily="2" charset="-78"/>
              </a:rPr>
              <a:t> </a:t>
            </a:r>
            <a:r>
              <a:rPr lang="ar-SA" sz="1600" b="1" dirty="0">
                <a:latin typeface="Zar"/>
                <a:ea typeface="Calibri"/>
                <a:cs typeface="2  Mitra" pitchFamily="2" charset="-78"/>
              </a:rPr>
              <a:t>هيچگاه خود را از حفظ كردن اشباع نكنيد بلكه هميشه بايد تشنه و در انتظار برنامه بعدي باشيد براي حفظ قرآن بهتر است ملايم و بتدريج پيش رفت. داشتن برنامه هاي سنگين براي اينكار در مورد غالب افراد منجر به از بين رفتن اشتياق و نشاط و در نتيجه عدم موفقيت در اين امر خواهد شد</a:t>
            </a:r>
            <a:r>
              <a:rPr lang="en-US" sz="1600" b="1" dirty="0">
                <a:latin typeface="Zar"/>
                <a:ea typeface="Calibri"/>
                <a:cs typeface="2  Mitra" pitchFamily="2" charset="-78"/>
              </a:rPr>
              <a:t>. </a:t>
            </a:r>
            <a:endParaRPr lang="en-US" sz="1600" b="1" dirty="0">
              <a:latin typeface="Calibri"/>
              <a:ea typeface="Calibri"/>
              <a:cs typeface="2  Mitra" pitchFamily="2" charset="-78"/>
            </a:endParaRPr>
          </a:p>
          <a:p>
            <a:pPr algn="just" rtl="1">
              <a:lnSpc>
                <a:spcPct val="115000"/>
              </a:lnSpc>
              <a:spcAft>
                <a:spcPts val="0"/>
              </a:spcAft>
              <a:buFont typeface="Wingdings" pitchFamily="2" charset="2"/>
              <a:buChar char="v"/>
            </a:pPr>
            <a:r>
              <a:rPr lang="ar-SA" sz="1600" b="1" dirty="0">
                <a:latin typeface="Zar"/>
                <a:ea typeface="Calibri"/>
                <a:cs typeface="2  Mitra" pitchFamily="2" charset="-78"/>
              </a:rPr>
              <a:t>بهتر است مبناي برنامه ريزي، صفحات قرآن باشد، نه تعداد آيات. مثلا می‌توانيد با خود قرار بگذاريد كه هر روز نيم يا يك صفحه </a:t>
            </a:r>
            <a:r>
              <a:rPr lang="ar-SA" sz="1600" b="1" dirty="0" smtClean="0">
                <a:latin typeface="Zar"/>
                <a:ea typeface="Calibri"/>
                <a:cs typeface="2  Mitra" pitchFamily="2" charset="-78"/>
              </a:rPr>
              <a:t>از </a:t>
            </a:r>
            <a:r>
              <a:rPr lang="ar-SA" sz="1600" b="1" dirty="0">
                <a:latin typeface="Zar"/>
                <a:ea typeface="Calibri"/>
                <a:cs typeface="2  Mitra" pitchFamily="2" charset="-78"/>
              </a:rPr>
              <a:t>قرآني را كه انتخاب كرده ايد، حفظ كنيد</a:t>
            </a:r>
            <a:r>
              <a:rPr lang="ar-SA" sz="1600" b="1" dirty="0" smtClean="0">
                <a:latin typeface="Zar"/>
                <a:ea typeface="Calibri"/>
                <a:cs typeface="2  Mitra" pitchFamily="2" charset="-78"/>
              </a:rPr>
              <a:t>.</a:t>
            </a:r>
            <a:endParaRPr lang="en-US" sz="1600" b="1" dirty="0">
              <a:latin typeface="Calibri"/>
              <a:ea typeface="Calibri"/>
              <a:cs typeface="2  Mitra" pitchFamily="2" charset="-78"/>
            </a:endParaRPr>
          </a:p>
        </p:txBody>
      </p:sp>
      <p:pic>
        <p:nvPicPr>
          <p:cNvPr id="4" name="Picture 3" descr="77.gif"/>
          <p:cNvPicPr>
            <a:picLocks noChangeAspect="1"/>
          </p:cNvPicPr>
          <p:nvPr/>
        </p:nvPicPr>
        <p:blipFill>
          <a:blip r:embed="rId3" cstate="print"/>
          <a:stretch>
            <a:fillRect/>
          </a:stretch>
        </p:blipFill>
        <p:spPr>
          <a:xfrm>
            <a:off x="0" y="1814"/>
            <a:ext cx="1600200" cy="6858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43000"/>
            <a:ext cx="2495550" cy="1838325"/>
          </a:xfrm>
          <a:prstGeom prst="roundRect">
            <a:avLst>
              <a:gd name="adj" fmla="val 16667"/>
            </a:avLst>
          </a:prstGeom>
          <a:ln>
            <a:solidFill>
              <a:schemeClr val="tx2">
                <a:lumMod val="95000"/>
                <a:lumOff val="5000"/>
              </a:schemeClr>
            </a:solidFill>
          </a:ln>
          <a:effectLst>
            <a:outerShdw blurRad="76200" dist="38100" dir="7800000" algn="tl" rotWithShape="0">
              <a:srgbClr val="000000">
                <a:alpha val="40000"/>
              </a:srgbClr>
            </a:outerShdw>
            <a:reflection blurRad="6350" stA="50000" endA="295" endPos="92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914400" y="6050146"/>
            <a:ext cx="7274832" cy="655453"/>
          </a:xfrm>
          <a:prstGeom prst="roundRect">
            <a:avLst>
              <a:gd name="adj" fmla="val 34499"/>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extrusionH="57150" contourW="12700">
              <a:bevelT w="25400" h="25400" prst="divot"/>
              <a:contourClr>
                <a:schemeClr val="accent6">
                  <a:shade val="73000"/>
                </a:schemeClr>
              </a:contourClr>
            </a:sp3d>
          </a:bodyPr>
          <a:lstStyle/>
          <a:p>
            <a:pPr lvl="0" algn="just" rtl="1" fontAlgn="base">
              <a:lnSpc>
                <a:spcPct val="150000"/>
              </a:lnSpc>
              <a:spcBef>
                <a:spcPct val="20000"/>
              </a:spcBef>
              <a:spcAft>
                <a:spcPct val="0"/>
              </a:spcAft>
            </a:pPr>
            <a:r>
              <a:rPr lang="ar-SA" b="1" spc="50" dirty="0">
                <a:ln w="11430">
                  <a:solidFill>
                    <a:schemeClr val="bg1"/>
                  </a:solidFill>
                </a:ln>
                <a:solidFill>
                  <a:schemeClr val="bg1"/>
                </a:solidFill>
                <a:effectLst>
                  <a:outerShdw blurRad="76200" dist="50800" dir="5400000" algn="tl" rotWithShape="0">
                    <a:srgbClr val="000000">
                      <a:alpha val="65000"/>
                    </a:srgbClr>
                  </a:outerShdw>
                </a:effectLst>
                <a:cs typeface="2  Mitra" pitchFamily="2" charset="-78"/>
              </a:rPr>
              <a:t>در صورت استمرار و مداومت بر اين قرار، روند حفظ هم با موفقيت پيش خواهد رفت. </a:t>
            </a:r>
            <a:endParaRPr lang="en-US" b="1" spc="50" dirty="0">
              <a:ln w="11430">
                <a:solidFill>
                  <a:schemeClr val="bg1"/>
                </a:solidFill>
              </a:ln>
              <a:solidFill>
                <a:schemeClr val="bg1"/>
              </a:solidFill>
              <a:effectLst>
                <a:outerShdw blurRad="76200" dist="50800" dir="5400000" algn="tl" rotWithShape="0">
                  <a:srgbClr val="000000">
                    <a:alpha val="65000"/>
                  </a:srgbClr>
                </a:outerShdw>
              </a:effectLst>
              <a:cs typeface="2  Mitra" pitchFamily="2" charset="-78"/>
            </a:endParaRPr>
          </a:p>
        </p:txBody>
      </p:sp>
      <p:sp>
        <p:nvSpPr>
          <p:cNvPr id="9" name="Title 1"/>
          <p:cNvSpPr txBox="1">
            <a:spLocks/>
          </p:cNvSpPr>
          <p:nvPr/>
        </p:nvSpPr>
        <p:spPr bwMode="auto">
          <a:xfrm>
            <a:off x="478848" y="274637"/>
            <a:ext cx="8229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r" rtl="1"/>
            <a:endParaRPr lang="en-US" sz="2800" b="1" dirty="0">
              <a:solidFill>
                <a:srgbClr val="006600"/>
              </a:solidFill>
              <a:cs typeface="2  Titr"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42999"/>
            <a:ext cx="2495550" cy="1838325"/>
          </a:xfrm>
          <a:prstGeom prst="roundRect">
            <a:avLst>
              <a:gd name="adj" fmla="val 16667"/>
            </a:avLst>
          </a:prstGeom>
          <a:ln>
            <a:solidFill>
              <a:schemeClr val="tx2">
                <a:lumMod val="95000"/>
                <a:lumOff val="5000"/>
              </a:schemeClr>
            </a:solidFill>
          </a:ln>
          <a:effectLst>
            <a:outerShdw blurRad="76200" dist="38100" dir="7800000" algn="tl" rotWithShape="0">
              <a:srgbClr val="000000">
                <a:alpha val="40000"/>
              </a:srgbClr>
            </a:outerShdw>
            <a:reflection blurRad="6350" stA="50000" endA="295" endPos="92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25087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r" rtl="1"/>
            <a:r>
              <a:rPr lang="ar-SA" sz="2800" b="1" dirty="0">
                <a:solidFill>
                  <a:srgbClr val="006600"/>
                </a:solidFill>
                <a:cs typeface="2  Titr" pitchFamily="2" charset="-78"/>
              </a:rPr>
              <a:t>نقش تمركز حواس در آمادگي ذهن انسان</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2971800" y="1143000"/>
            <a:ext cx="5715000" cy="4983163"/>
          </a:xfrm>
        </p:spPr>
        <p:txBody>
          <a:bodyPr/>
          <a:lstStyle/>
          <a:p>
            <a:pPr algn="just" rtl="1">
              <a:buFont typeface="Wingdings" pitchFamily="2" charset="2"/>
              <a:buChar char="v"/>
            </a:pPr>
            <a:r>
              <a:rPr lang="ar-SA" sz="1600" b="1" dirty="0">
                <a:cs typeface="2  Mitra" pitchFamily="2" charset="-78"/>
              </a:rPr>
              <a:t>تمركز كامل حواس و خالي كردن ذهن از هرگونه اشتغالات فكري در هنگام حفظ آيات قرآن، از عوامل اساسي و بسيار مهم براي موفقيت در اين زمينه است</a:t>
            </a:r>
            <a:r>
              <a:rPr lang="en-US" sz="1600" b="1" dirty="0">
                <a:cs typeface="2  Mitra" pitchFamily="2" charset="-78"/>
              </a:rPr>
              <a:t>. </a:t>
            </a:r>
            <a:r>
              <a:rPr lang="ar-SA" sz="1600" b="1" dirty="0">
                <a:cs typeface="2  Mitra" pitchFamily="2" charset="-78"/>
              </a:rPr>
              <a:t>اگر كسي با قلب و دلي فارغ از همه جا و متوجه حفظ آيات كريمه قرآن يك ساعت وقت صرف كند، به مراتب موفق تر خواهد بود از كسي كه ساعتها بكوشد در حالي كه تفرق حواس وپريشاني افكار او را در عوالم ديگري سير مي </a:t>
            </a:r>
            <a:r>
              <a:rPr lang="ar-SA" sz="1600" b="1" dirty="0" smtClean="0">
                <a:cs typeface="2  Mitra" pitchFamily="2" charset="-78"/>
              </a:rPr>
              <a:t>دهد</a:t>
            </a:r>
            <a:r>
              <a:rPr lang="fa-IR" sz="1600" b="1" dirty="0" smtClean="0">
                <a:cs typeface="2  Mitra" pitchFamily="2" charset="-78"/>
              </a:rPr>
              <a:t>.</a:t>
            </a:r>
            <a:endParaRPr lang="fa-IR" sz="1600" b="1" dirty="0">
              <a:cs typeface="2  Mitra" pitchFamily="2" charset="-78"/>
            </a:endParaRPr>
          </a:p>
          <a:p>
            <a:pPr algn="just" rtl="1">
              <a:buFont typeface="Wingdings" pitchFamily="2" charset="2"/>
              <a:buChar char="v"/>
            </a:pPr>
            <a:r>
              <a:rPr lang="ar-SA" sz="1600" b="1" dirty="0" smtClean="0">
                <a:cs typeface="2  Mitra" pitchFamily="2" charset="-78"/>
              </a:rPr>
              <a:t>البته </a:t>
            </a:r>
            <a:r>
              <a:rPr lang="ar-SA" sz="1600" b="1" dirty="0">
                <a:cs typeface="2  Mitra" pitchFamily="2" charset="-78"/>
              </a:rPr>
              <a:t>اين كار در ابتدا قدري دشوار است و به تمرين و ممارست احتياج دارد</a:t>
            </a:r>
            <a:r>
              <a:rPr lang="en-US" sz="1600" b="1" dirty="0">
                <a:cs typeface="2  Mitra" pitchFamily="2" charset="-78"/>
              </a:rPr>
              <a:t>. </a:t>
            </a:r>
            <a:r>
              <a:rPr lang="ar-SA" sz="1600" b="1" dirty="0">
                <a:cs typeface="2  Mitra" pitchFamily="2" charset="-78"/>
              </a:rPr>
              <a:t>نمونه واضح تفرق حواس و عدم تمركز بر روي يك مطلب را بعضًا در نمازهاي يوميه </a:t>
            </a:r>
            <a:r>
              <a:rPr lang="ar-SA" sz="1600" b="1" dirty="0" smtClean="0">
                <a:cs typeface="2  Mitra" pitchFamily="2" charset="-78"/>
              </a:rPr>
              <a:t>ميتوان </a:t>
            </a:r>
            <a:r>
              <a:rPr lang="ar-SA" sz="1600" b="1" dirty="0">
                <a:cs typeface="2  Mitra" pitchFamily="2" charset="-78"/>
              </a:rPr>
              <a:t>يافت كه نتيجه عدم حضور قلب است، بطوري كه برخي در طول نماز بيش از چند لحظه نمي‌توانند حضور قلب خود را حفظ كرده از ورود ديگر افكار به ذهن خود جلوگيري </a:t>
            </a:r>
            <a:r>
              <a:rPr lang="ar-SA" sz="1600" b="1" dirty="0" smtClean="0">
                <a:cs typeface="2  Mitra" pitchFamily="2" charset="-78"/>
              </a:rPr>
              <a:t>كنن</a:t>
            </a:r>
            <a:r>
              <a:rPr lang="fa-IR" sz="1600" b="1" dirty="0" smtClean="0">
                <a:cs typeface="2  Mitra" pitchFamily="2" charset="-78"/>
              </a:rPr>
              <a:t>د</a:t>
            </a:r>
            <a:r>
              <a:rPr lang="fa-IR" sz="1600" b="1" dirty="0">
                <a:cs typeface="2  Mitra" pitchFamily="2" charset="-78"/>
              </a:rPr>
              <a:t>.</a:t>
            </a:r>
            <a:r>
              <a:rPr lang="en-US" sz="1600" b="1" dirty="0" smtClean="0">
                <a:cs typeface="2  Mitra" pitchFamily="2" charset="-78"/>
              </a:rPr>
              <a:t> </a:t>
            </a:r>
            <a:r>
              <a:rPr lang="ar-SA" sz="1600" b="1" dirty="0">
                <a:cs typeface="2  Mitra" pitchFamily="2" charset="-78"/>
              </a:rPr>
              <a:t>در حقيقت حضور قلب در نماز خود نوعي تمركز حواس بوده و عبارتست از تثبيت كامل توجه ذهن به اين مطلب كه در محضر خداوند متعال قرار دارد كه رسيدن به آن مستلزم تلاش و كوشش است</a:t>
            </a:r>
            <a:r>
              <a:rPr lang="en-US" sz="1600" b="1" dirty="0">
                <a:cs typeface="2  Mitra" pitchFamily="2" charset="-78"/>
              </a:rPr>
              <a:t>. </a:t>
            </a:r>
            <a:r>
              <a:rPr lang="ar-SA" sz="1600" b="1" dirty="0">
                <a:cs typeface="2  Mitra" pitchFamily="2" charset="-78"/>
              </a:rPr>
              <a:t>در رابطه با حفظ قرآن نيز اين گونه تمركز و دقت، بسيار ضروري </a:t>
            </a:r>
            <a:r>
              <a:rPr lang="ar-SA" sz="1600" b="1" dirty="0" smtClean="0">
                <a:cs typeface="2  Mitra" pitchFamily="2" charset="-78"/>
              </a:rPr>
              <a:t>است</a:t>
            </a:r>
            <a:r>
              <a:rPr lang="fa-IR" sz="1600" b="1" dirty="0" smtClean="0">
                <a:cs typeface="2  Mitra" pitchFamily="2" charset="-78"/>
              </a:rPr>
              <a:t>.</a:t>
            </a:r>
            <a:endParaRPr lang="en-US" sz="1600" b="1" dirty="0">
              <a:cs typeface="2  Mitra" pitchFamily="2" charset="-78"/>
            </a:endParaRPr>
          </a:p>
        </p:txBody>
      </p:sp>
      <p:pic>
        <p:nvPicPr>
          <p:cNvPr id="4" name="Picture 3" descr="77.gif"/>
          <p:cNvPicPr>
            <a:picLocks noChangeAspect="1"/>
          </p:cNvPicPr>
          <p:nvPr/>
        </p:nvPicPr>
        <p:blipFill>
          <a:blip r:embed="rId2" cstate="print"/>
          <a:stretch>
            <a:fillRect/>
          </a:stretch>
        </p:blipFill>
        <p:spPr>
          <a:xfrm>
            <a:off x="-1" y="0"/>
            <a:ext cx="1600200" cy="685800"/>
          </a:xfrm>
          <a:prstGeom prst="rect">
            <a:avLst/>
          </a:prstGeom>
          <a:ln>
            <a:noFill/>
          </a:ln>
          <a:effectLst>
            <a:outerShdw blurRad="292100" dist="139700" dir="2700000" algn="tl" rotWithShape="0">
              <a:srgbClr val="333333">
                <a:alpha val="65000"/>
              </a:srgbClr>
            </a:outerShdw>
          </a:effectLst>
        </p:spPr>
      </p:pic>
      <p:sp>
        <p:nvSpPr>
          <p:cNvPr id="5" name="Curved Down Ribbon 4"/>
          <p:cNvSpPr/>
          <p:nvPr/>
        </p:nvSpPr>
        <p:spPr>
          <a:xfrm>
            <a:off x="658091" y="5029200"/>
            <a:ext cx="7924800" cy="1371600"/>
          </a:xfrm>
          <a:prstGeom prst="ellipseRibbon">
            <a:avLst>
              <a:gd name="adj1" fmla="val 38420"/>
              <a:gd name="adj2" fmla="val 56548"/>
              <a:gd name="adj3" fmla="val 125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C00000"/>
            </a:solidFill>
          </a:ln>
          <a:effectLst>
            <a:glow rad="139700">
              <a:schemeClr val="accent4">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C00000"/>
                </a:solidFill>
                <a:cs typeface="2  Mitra" pitchFamily="2" charset="-78"/>
              </a:rPr>
              <a:t>مهمترين مسئله در حفظ قرآن و بطور كلي در فعاليتهاي </a:t>
            </a:r>
            <a:r>
              <a:rPr lang="ar-SA" b="1" dirty="0" smtClean="0">
                <a:solidFill>
                  <a:srgbClr val="C00000"/>
                </a:solidFill>
                <a:cs typeface="2  Mitra" pitchFamily="2" charset="-78"/>
              </a:rPr>
              <a:t>فكري</a:t>
            </a:r>
            <a:r>
              <a:rPr lang="fa-IR" b="1" dirty="0" smtClean="0">
                <a:solidFill>
                  <a:srgbClr val="C00000"/>
                </a:solidFill>
                <a:cs typeface="2  Mitra" pitchFamily="2" charset="-78"/>
              </a:rPr>
              <a:t> </a:t>
            </a:r>
            <a:r>
              <a:rPr lang="ar-SA" b="1" dirty="0" smtClean="0">
                <a:solidFill>
                  <a:srgbClr val="C00000"/>
                </a:solidFill>
                <a:cs typeface="2  Mitra" pitchFamily="2" charset="-78"/>
              </a:rPr>
              <a:t>مجموع </a:t>
            </a:r>
            <a:r>
              <a:rPr lang="ar-SA" b="1" dirty="0">
                <a:solidFill>
                  <a:srgbClr val="C00000"/>
                </a:solidFill>
                <a:cs typeface="2  Mitra" pitchFamily="2" charset="-78"/>
              </a:rPr>
              <a:t>شدن ذهن </a:t>
            </a:r>
            <a:r>
              <a:rPr lang="ar-SA" b="1" dirty="0" smtClean="0">
                <a:solidFill>
                  <a:srgbClr val="C00000"/>
                </a:solidFill>
                <a:cs typeface="2  Mitra" pitchFamily="2" charset="-78"/>
              </a:rPr>
              <a:t>است</a:t>
            </a:r>
            <a:r>
              <a:rPr lang="fa-IR" b="1" dirty="0">
                <a:solidFill>
                  <a:srgbClr val="C00000"/>
                </a:solidFill>
                <a:cs typeface="2  Mitra" pitchFamily="2" charset="-78"/>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8" y="1371600"/>
            <a:ext cx="2133602" cy="1600200"/>
          </a:xfrm>
          <a:prstGeom prst="roundRect">
            <a:avLst>
              <a:gd name="adj" fmla="val 16667"/>
            </a:avLst>
          </a:prstGeom>
          <a:ln>
            <a:solidFill>
              <a:schemeClr val="tx1">
                <a:lumMod val="95000"/>
                <a:lumOff val="5000"/>
              </a:schemeClr>
            </a:solidFill>
          </a:ln>
          <a:effectLst>
            <a:outerShdw blurRad="76200" dist="38100" dir="7800000" algn="tl" rotWithShape="0">
              <a:srgbClr val="000000">
                <a:alpha val="40000"/>
              </a:srgbClr>
            </a:outerShdw>
            <a:reflection blurRad="6350" stA="50000" endA="295" endPos="92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84989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pPr algn="r" rtl="1"/>
            <a:r>
              <a:rPr lang="ar-SA" sz="2800" b="1" dirty="0">
                <a:solidFill>
                  <a:srgbClr val="006600"/>
                </a:solidFill>
                <a:cs typeface="2  Titr" pitchFamily="2" charset="-78"/>
              </a:rPr>
              <a:t>براي ايجاد تمركزچه بايد كرد؟</a:t>
            </a:r>
            <a:endParaRPr lang="en-US" sz="2800" dirty="0"/>
          </a:p>
        </p:txBody>
      </p:sp>
      <p:sp>
        <p:nvSpPr>
          <p:cNvPr id="3" name="Content Placeholder 2"/>
          <p:cNvSpPr>
            <a:spLocks noGrp="1"/>
          </p:cNvSpPr>
          <p:nvPr>
            <p:ph sz="half" idx="1"/>
          </p:nvPr>
        </p:nvSpPr>
        <p:spPr>
          <a:xfrm>
            <a:off x="457200" y="2801256"/>
            <a:ext cx="4038600" cy="3581400"/>
          </a:xfrm>
        </p:spPr>
        <p:txBody>
          <a:bodyPr/>
          <a:lstStyle/>
          <a:p>
            <a:pPr marL="0" indent="0" algn="just" rtl="1">
              <a:spcAft>
                <a:spcPts val="0"/>
              </a:spcAft>
              <a:buNone/>
            </a:pPr>
            <a:r>
              <a:rPr lang="ar-SA" sz="1800" b="1" dirty="0">
                <a:latin typeface="Zar,Bold"/>
                <a:ea typeface="Calibri"/>
                <a:cs typeface="2  Mitra" pitchFamily="2" charset="-78"/>
              </a:rPr>
              <a:t>ج</a:t>
            </a:r>
            <a:r>
              <a:rPr lang="en-US" sz="1800" b="1" dirty="0">
                <a:latin typeface="Zar,Bold"/>
                <a:ea typeface="Calibri"/>
                <a:cs typeface="2  Mitra" pitchFamily="2" charset="-78"/>
              </a:rPr>
              <a:t>  </a:t>
            </a:r>
            <a:r>
              <a:rPr lang="ar-SA" sz="1800" b="1" dirty="0">
                <a:latin typeface="Zar,Bold"/>
                <a:ea typeface="Calibri"/>
                <a:cs typeface="2  Mitra" pitchFamily="2" charset="-78"/>
              </a:rPr>
              <a:t>زمان مناسب</a:t>
            </a:r>
            <a:endParaRPr lang="en-US" sz="1800" dirty="0">
              <a:latin typeface="Calibri"/>
              <a:ea typeface="Calibri"/>
              <a:cs typeface="2  Mitra" pitchFamily="2" charset="-78"/>
            </a:endParaRPr>
          </a:p>
          <a:p>
            <a:pPr marL="0" indent="0" algn="just" rtl="1">
              <a:spcAft>
                <a:spcPts val="0"/>
              </a:spcAft>
              <a:buNone/>
            </a:pPr>
            <a:r>
              <a:rPr lang="ar-SA" sz="1800" dirty="0">
                <a:latin typeface="Zar"/>
                <a:ea typeface="Calibri"/>
                <a:cs typeface="2  Mitra" pitchFamily="2" charset="-78"/>
              </a:rPr>
              <a:t>بهترين اوقات </a:t>
            </a:r>
            <a:r>
              <a:rPr lang="ar-SA" sz="1800" dirty="0" smtClean="0">
                <a:latin typeface="Zar"/>
                <a:ea typeface="Calibri"/>
                <a:cs typeface="2  Mitra" pitchFamily="2" charset="-78"/>
              </a:rPr>
              <a:t>براي</a:t>
            </a:r>
            <a:r>
              <a:rPr lang="fa-IR" sz="1800" dirty="0" smtClean="0">
                <a:latin typeface="Zar"/>
                <a:ea typeface="Calibri"/>
                <a:cs typeface="2  Mitra" pitchFamily="2" charset="-78"/>
              </a:rPr>
              <a:t> </a:t>
            </a:r>
            <a:r>
              <a:rPr lang="ar-SA" sz="1800" dirty="0" smtClean="0">
                <a:latin typeface="Zar"/>
                <a:ea typeface="Calibri"/>
                <a:cs typeface="2  Mitra" pitchFamily="2" charset="-78"/>
              </a:rPr>
              <a:t>به </a:t>
            </a:r>
            <a:r>
              <a:rPr lang="ar-SA" sz="1800" dirty="0">
                <a:latin typeface="Zar"/>
                <a:ea typeface="Calibri"/>
                <a:cs typeface="2  Mitra" pitchFamily="2" charset="-78"/>
              </a:rPr>
              <a:t>ذهن سپردن </a:t>
            </a:r>
            <a:r>
              <a:rPr lang="ar-SA" sz="1800" dirty="0" smtClean="0">
                <a:latin typeface="Zar"/>
                <a:ea typeface="Calibri"/>
                <a:cs typeface="2  Mitra" pitchFamily="2" charset="-78"/>
              </a:rPr>
              <a:t>هر </a:t>
            </a:r>
            <a:r>
              <a:rPr lang="ar-SA" sz="1800" dirty="0">
                <a:latin typeface="Zar"/>
                <a:ea typeface="Calibri"/>
                <a:cs typeface="2  Mitra" pitchFamily="2" charset="-78"/>
              </a:rPr>
              <a:t>مطلبي، سحرگاهان، قبل و يا بعد از نماز است و طبيعتًا در مورد حفظ قرآن نيز اين قاعده صدق </a:t>
            </a:r>
            <a:r>
              <a:rPr lang="ar-SA" sz="1800" dirty="0" smtClean="0">
                <a:latin typeface="Zar"/>
                <a:ea typeface="Calibri"/>
                <a:cs typeface="2  Mitra" pitchFamily="2" charset="-78"/>
              </a:rPr>
              <a:t>مي‌كند</a:t>
            </a:r>
            <a:r>
              <a:rPr lang="fa-IR" sz="1800" dirty="0" smtClean="0">
                <a:latin typeface="Zar"/>
                <a:ea typeface="Calibri"/>
                <a:cs typeface="2  Mitra" pitchFamily="2" charset="-78"/>
              </a:rPr>
              <a:t>.</a:t>
            </a:r>
            <a:r>
              <a:rPr lang="ar-SA" sz="1800" dirty="0" smtClean="0">
                <a:latin typeface="Zar"/>
                <a:ea typeface="Calibri"/>
                <a:cs typeface="2  Mitra" pitchFamily="2" charset="-78"/>
              </a:rPr>
              <a:t> </a:t>
            </a:r>
            <a:r>
              <a:rPr lang="ar-SA" sz="1800" dirty="0">
                <a:latin typeface="Zar"/>
                <a:ea typeface="Calibri"/>
                <a:cs typeface="2  Mitra" pitchFamily="2" charset="-78"/>
              </a:rPr>
              <a:t>زيرا مناسب ترين حالت ذهن از نظر آمادگي براي فعاليت، هنگامي است كه فرد، ساعاتي قبل از آن، استراحتي كامل داشته باشد. البته نبايد </a:t>
            </a:r>
            <a:r>
              <a:rPr lang="ar-SA" sz="1800" dirty="0" smtClean="0">
                <a:latin typeface="Zar"/>
                <a:ea typeface="Calibri"/>
                <a:cs typeface="2  Mitra" pitchFamily="2" charset="-78"/>
              </a:rPr>
              <a:t>هيچگاه </a:t>
            </a:r>
            <a:r>
              <a:rPr lang="ar-SA" sz="1800" dirty="0">
                <a:latin typeface="Zar"/>
                <a:ea typeface="Calibri"/>
                <a:cs typeface="2  Mitra" pitchFamily="2" charset="-78"/>
              </a:rPr>
              <a:t>زمان حفظ كردن را </a:t>
            </a:r>
            <a:r>
              <a:rPr lang="ar-SA" sz="1800" dirty="0" smtClean="0">
                <a:latin typeface="Zar"/>
                <a:ea typeface="Calibri"/>
                <a:cs typeface="2  Mitra" pitchFamily="2" charset="-78"/>
              </a:rPr>
              <a:t>محدود كرد </a:t>
            </a:r>
            <a:r>
              <a:rPr lang="ar-SA" sz="1800" dirty="0">
                <a:latin typeface="Zar"/>
                <a:ea typeface="Calibri"/>
                <a:cs typeface="2  Mitra" pitchFamily="2" charset="-78"/>
              </a:rPr>
              <a:t>بلكه بايد از هر شرايط مناسب ذهني در هر وقت از شبانه روز استفاده شود</a:t>
            </a:r>
            <a:r>
              <a:rPr lang="en-US" sz="1800" dirty="0">
                <a:latin typeface="Zar"/>
                <a:ea typeface="Calibri"/>
                <a:cs typeface="2  Mitra" pitchFamily="2" charset="-78"/>
              </a:rPr>
              <a:t>. </a:t>
            </a:r>
            <a:r>
              <a:rPr lang="ar-SA" sz="1800" dirty="0">
                <a:latin typeface="Zar"/>
                <a:ea typeface="Calibri"/>
                <a:cs typeface="2  Mitra" pitchFamily="2" charset="-78"/>
              </a:rPr>
              <a:t>روانشناسان معتقدند كه بهتر است در ساعات ثابتي از شبانه روز مطالب حفظ شوند، زيرا </a:t>
            </a:r>
            <a:r>
              <a:rPr lang="fa-IR" sz="1800" dirty="0" smtClean="0">
                <a:latin typeface="Zar"/>
                <a:ea typeface="Calibri"/>
                <a:cs typeface="2  Mitra" pitchFamily="2" charset="-78"/>
              </a:rPr>
              <a:t>حفظ </a:t>
            </a:r>
            <a:r>
              <a:rPr lang="ar-SA" sz="1800" dirty="0" smtClean="0">
                <a:latin typeface="Zar"/>
                <a:ea typeface="Calibri"/>
                <a:cs typeface="2  Mitra" pitchFamily="2" charset="-78"/>
              </a:rPr>
              <a:t>در </a:t>
            </a:r>
            <a:r>
              <a:rPr lang="ar-SA" sz="1800" dirty="0">
                <a:latin typeface="Zar"/>
                <a:ea typeface="Calibri"/>
                <a:cs typeface="2  Mitra" pitchFamily="2" charset="-78"/>
              </a:rPr>
              <a:t>ساعتهاي ثابت و </a:t>
            </a:r>
            <a:r>
              <a:rPr lang="ar-SA" sz="1800" dirty="0" smtClean="0">
                <a:latin typeface="Zar"/>
                <a:ea typeface="Calibri"/>
                <a:cs typeface="2  Mitra" pitchFamily="2" charset="-78"/>
              </a:rPr>
              <a:t>معين</a:t>
            </a:r>
            <a:r>
              <a:rPr lang="fa-IR" sz="1800" dirty="0" smtClean="0">
                <a:latin typeface="Zar"/>
                <a:ea typeface="Calibri"/>
                <a:cs typeface="2  Mitra" pitchFamily="2" charset="-78"/>
              </a:rPr>
              <a:t>، باعث می شود </a:t>
            </a:r>
            <a:r>
              <a:rPr lang="ar-SA" sz="1800" dirty="0" smtClean="0">
                <a:latin typeface="Zar"/>
                <a:ea typeface="Calibri"/>
                <a:cs typeface="2  Mitra" pitchFamily="2" charset="-78"/>
              </a:rPr>
              <a:t>ذهن </a:t>
            </a:r>
            <a:r>
              <a:rPr lang="ar-SA" sz="1800" dirty="0">
                <a:latin typeface="Zar"/>
                <a:ea typeface="Calibri"/>
                <a:cs typeface="2  Mitra" pitchFamily="2" charset="-78"/>
              </a:rPr>
              <a:t>به ثبت و ضبط كردن در اين ساعات بخصوص، عادت </a:t>
            </a:r>
            <a:r>
              <a:rPr lang="ar-SA" sz="1800" dirty="0" smtClean="0">
                <a:latin typeface="Zar"/>
                <a:ea typeface="Calibri"/>
                <a:cs typeface="2  Mitra" pitchFamily="2" charset="-78"/>
              </a:rPr>
              <a:t>كند</a:t>
            </a:r>
            <a:r>
              <a:rPr lang="ar-SA" sz="1800" dirty="0">
                <a:latin typeface="Zar"/>
                <a:ea typeface="Calibri"/>
                <a:cs typeface="2  Mitra" pitchFamily="2" charset="-78"/>
              </a:rPr>
              <a:t>، و در نتيجه سريعتر و با زحمت كمتري می‌توان مطالب را حفظ کرد.</a:t>
            </a:r>
            <a:endParaRPr lang="en-US" sz="1800" dirty="0">
              <a:latin typeface="Calibri"/>
              <a:ea typeface="Calibri"/>
              <a:cs typeface="2  Mitra" pitchFamily="2" charset="-78"/>
            </a:endParaRPr>
          </a:p>
        </p:txBody>
      </p:sp>
      <p:sp>
        <p:nvSpPr>
          <p:cNvPr id="4" name="Content Placeholder 3"/>
          <p:cNvSpPr>
            <a:spLocks noGrp="1"/>
          </p:cNvSpPr>
          <p:nvPr>
            <p:ph sz="half" idx="2"/>
          </p:nvPr>
        </p:nvSpPr>
        <p:spPr>
          <a:xfrm>
            <a:off x="4648200" y="1295400"/>
            <a:ext cx="4038600" cy="5278587"/>
          </a:xfrm>
        </p:spPr>
        <p:txBody>
          <a:bodyPr/>
          <a:lstStyle/>
          <a:p>
            <a:pPr marL="0" indent="0" algn="just" rtl="1">
              <a:buNone/>
            </a:pPr>
            <a:r>
              <a:rPr lang="ar-SA" sz="1800" b="1" dirty="0">
                <a:cs typeface="2  Mitra" pitchFamily="2" charset="-78"/>
              </a:rPr>
              <a:t>الف</a:t>
            </a:r>
            <a:r>
              <a:rPr lang="en-US" sz="1800" b="1" dirty="0">
                <a:cs typeface="2  Mitra" pitchFamily="2" charset="-78"/>
              </a:rPr>
              <a:t>  </a:t>
            </a:r>
            <a:r>
              <a:rPr lang="ar-SA" sz="1800" b="1" dirty="0">
                <a:cs typeface="2  Mitra" pitchFamily="2" charset="-78"/>
              </a:rPr>
              <a:t>حذف عوامل تشتت افكار</a:t>
            </a:r>
            <a:endParaRPr lang="en-US" sz="1800" dirty="0">
              <a:cs typeface="2  Mitra" pitchFamily="2" charset="-78"/>
            </a:endParaRPr>
          </a:p>
          <a:p>
            <a:pPr marL="0" indent="0" algn="just" rtl="1">
              <a:buNone/>
            </a:pPr>
            <a:r>
              <a:rPr lang="ar-SA" sz="1800" dirty="0">
                <a:cs typeface="2  Mitra" pitchFamily="2" charset="-78"/>
              </a:rPr>
              <a:t>كليه عوامل طبيعي كه مي توانند موجب تشتت افكار شوند بايد از بين بروند، مانند گرسنگي و تشنگي، </a:t>
            </a:r>
            <a:r>
              <a:rPr lang="fa-IR" sz="1800" dirty="0">
                <a:cs typeface="2  Mitra" pitchFamily="2" charset="-78"/>
              </a:rPr>
              <a:t>سیری زیاد، </a:t>
            </a:r>
            <a:r>
              <a:rPr lang="ar-SA" sz="1800" dirty="0">
                <a:cs typeface="2  Mitra" pitchFamily="2" charset="-78"/>
              </a:rPr>
              <a:t>خستگي، اضطراب و عصبانيت، هيچگاه با وجود اين حالات به حفظ قرآن نپردازيد</a:t>
            </a:r>
            <a:r>
              <a:rPr lang="en-US" sz="1800" dirty="0">
                <a:cs typeface="2  Mitra" pitchFamily="2" charset="-78"/>
              </a:rPr>
              <a:t>. </a:t>
            </a:r>
            <a:r>
              <a:rPr lang="ar-SA" sz="1800" dirty="0">
                <a:cs typeface="2  Mitra" pitchFamily="2" charset="-78"/>
              </a:rPr>
              <a:t>به هر حال از بين بردن اينگونه عوامل در كيفيت حفظ قرآن مؤثر و رعايت آن براي طالب حفظ قرآن لازم است</a:t>
            </a:r>
            <a:r>
              <a:rPr lang="en-US" sz="1800" dirty="0">
                <a:cs typeface="2  Mitra" pitchFamily="2" charset="-78"/>
              </a:rPr>
              <a:t>.</a:t>
            </a:r>
            <a:endParaRPr lang="fa-IR" sz="1800" dirty="0">
              <a:cs typeface="2  Mitra" pitchFamily="2" charset="-78"/>
            </a:endParaRPr>
          </a:p>
          <a:p>
            <a:pPr marL="0" indent="0" algn="just" rtl="1">
              <a:buNone/>
            </a:pPr>
            <a:endParaRPr lang="fa-IR" sz="600" dirty="0">
              <a:cs typeface="2  Zar" pitchFamily="2" charset="-78"/>
            </a:endParaRPr>
          </a:p>
          <a:p>
            <a:pPr marL="0" indent="0" algn="just" rtl="1">
              <a:buNone/>
            </a:pPr>
            <a:r>
              <a:rPr lang="ar-SA" sz="1800" b="1" dirty="0">
                <a:cs typeface="2  Mitra" pitchFamily="2" charset="-78"/>
              </a:rPr>
              <a:t>ب</a:t>
            </a:r>
            <a:r>
              <a:rPr lang="en-US" sz="1800" b="1" dirty="0">
                <a:cs typeface="2  Mitra" pitchFamily="2" charset="-78"/>
              </a:rPr>
              <a:t>  </a:t>
            </a:r>
            <a:r>
              <a:rPr lang="ar-SA" sz="1800" b="1" dirty="0">
                <a:cs typeface="2  Mitra" pitchFamily="2" charset="-78"/>
              </a:rPr>
              <a:t>مكان مناسب</a:t>
            </a:r>
            <a:endParaRPr lang="en-US" sz="1800" dirty="0">
              <a:cs typeface="2  Mitra" pitchFamily="2" charset="-78"/>
            </a:endParaRPr>
          </a:p>
          <a:p>
            <a:pPr marL="0" indent="0" algn="just" rtl="1">
              <a:buNone/>
            </a:pPr>
            <a:r>
              <a:rPr lang="ar-SA" sz="1800" dirty="0">
                <a:cs typeface="2  Mitra" pitchFamily="2" charset="-78"/>
              </a:rPr>
              <a:t>حافظ قرآن احتياج به مكاني خلوت و ساكت دارد</a:t>
            </a:r>
            <a:r>
              <a:rPr lang="en-US" sz="1800" dirty="0">
                <a:cs typeface="2  Mitra" pitchFamily="2" charset="-78"/>
              </a:rPr>
              <a:t>. </a:t>
            </a:r>
            <a:r>
              <a:rPr lang="ar-SA" sz="1800" dirty="0">
                <a:cs typeface="2  Mitra" pitchFamily="2" charset="-78"/>
              </a:rPr>
              <a:t>مكان هاي شلوغ، پرزرق و برق و پر رف توآمد يكي از عوامل مهم تفرق حواس است</a:t>
            </a:r>
            <a:r>
              <a:rPr lang="en-US" sz="1800" dirty="0">
                <a:cs typeface="2  Mitra" pitchFamily="2" charset="-78"/>
              </a:rPr>
              <a:t>. </a:t>
            </a:r>
            <a:r>
              <a:rPr lang="ar-SA" sz="1800" dirty="0">
                <a:cs typeface="2  Mitra" pitchFamily="2" charset="-78"/>
              </a:rPr>
              <a:t>اصولا سكوت، خلوت و سادگي و بی‌پيرايگي از خصوصيات اساسي مكان قرائت و يا حفظ قرآن است.  با توجه به اهميت نقش اكسيژن بر روي سلولهاي مغزي و در نتيجه، فعاليتهاي فكري، بايد از حفظ كردن قرآن در مكانهايي كه داراي هواي آلوده و دودآلود و يا دم كرده هستند، اجتناب كرد و حتي الامكان از محيط هايي كه داراي هواي سالم و آزاد هستند استفاده نمود</a:t>
            </a:r>
            <a:r>
              <a:rPr lang="en-US" sz="1800" dirty="0">
                <a:cs typeface="2  Mitra" pitchFamily="2" charset="-78"/>
              </a:rPr>
              <a:t>.</a:t>
            </a:r>
          </a:p>
          <a:p>
            <a:pPr marL="0" indent="0">
              <a:buNone/>
            </a:pPr>
            <a:endParaRPr lang="en-US" sz="1800" dirty="0"/>
          </a:p>
        </p:txBody>
      </p:sp>
      <p:pic>
        <p:nvPicPr>
          <p:cNvPr id="5" name="Picture 4" descr="77.gif"/>
          <p:cNvPicPr>
            <a:picLocks noChangeAspect="1"/>
          </p:cNvPicPr>
          <p:nvPr/>
        </p:nvPicPr>
        <p:blipFill>
          <a:blip r:embed="rId2"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990600"/>
            <a:ext cx="2763995" cy="1551714"/>
          </a:xfrm>
          <a:prstGeom prst="roundRect">
            <a:avLst>
              <a:gd name="adj" fmla="val 16667"/>
            </a:avLst>
          </a:prstGeom>
          <a:ln>
            <a:noFill/>
          </a:ln>
          <a:effectLst>
            <a:outerShdw blurRad="225425" dist="50800" dir="5220000" algn="ctr">
              <a:srgbClr val="000000">
                <a:alpha val="33000"/>
              </a:srgbClr>
            </a:outerShdw>
            <a:reflection blurRad="6350" stA="50000" endA="275" endPos="40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981030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 calcmode="lin" valueType="num">
                                      <p:cBhvr>
                                        <p:cTn id="5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algn="r" rtl="1"/>
            <a:r>
              <a:rPr lang="fa-IR" sz="2800" dirty="0" smtClean="0">
                <a:solidFill>
                  <a:srgbClr val="006600"/>
                </a:solidFill>
                <a:cs typeface="2  Titr" pitchFamily="2" charset="-78"/>
              </a:rPr>
              <a:t>نکات مهم؛</a:t>
            </a:r>
            <a:endParaRPr lang="en-US" sz="2800" dirty="0">
              <a:solidFill>
                <a:srgbClr val="006600"/>
              </a:solidFill>
              <a:cs typeface="2  Titr" pitchFamily="2" charset="-78"/>
            </a:endParaRPr>
          </a:p>
        </p:txBody>
      </p:sp>
      <p:sp>
        <p:nvSpPr>
          <p:cNvPr id="9" name="Folded Corner 8"/>
          <p:cNvSpPr/>
          <p:nvPr/>
        </p:nvSpPr>
        <p:spPr>
          <a:xfrm>
            <a:off x="838200" y="942105"/>
            <a:ext cx="7620000" cy="810495"/>
          </a:xfrm>
          <a:prstGeom prst="foldedCorner">
            <a:avLst>
              <a:gd name="adj" fmla="val 19841"/>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t="100000" r="100000"/>
            </a:path>
            <a:tileRect l="-100000" b="-100000"/>
          </a:gradFill>
          <a:ln cmpd="sng">
            <a:solidFill>
              <a:srgbClr val="800000"/>
            </a:solidFill>
          </a:ln>
          <a:effectLst>
            <a:glow rad="101600">
              <a:srgbClr val="80800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1.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هميشه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پيش از حفظ كردن قرآن، دقايقي را به تخليه ذهن از افكار و مسائل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مختلف</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اختصاص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دهيد و هيچگاه دفعتًا و بدون مقدمه مشغول حفظ قرآن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نشويد</a:t>
            </a: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endParaRPr>
          </a:p>
        </p:txBody>
      </p:sp>
      <p:sp>
        <p:nvSpPr>
          <p:cNvPr id="10" name="Folded Corner 9"/>
          <p:cNvSpPr/>
          <p:nvPr/>
        </p:nvSpPr>
        <p:spPr>
          <a:xfrm>
            <a:off x="865909" y="2209800"/>
            <a:ext cx="7620000" cy="2230605"/>
          </a:xfrm>
          <a:prstGeom prst="foldedCorner">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b="100000"/>
            </a:path>
            <a:tileRect t="-100000" r="-100000"/>
          </a:gradFill>
          <a:ln>
            <a:solidFill>
              <a:srgbClr val="800000"/>
            </a:solidFill>
          </a:ln>
          <a:effectLst>
            <a:glow rad="101600">
              <a:srgbClr val="80800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2</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نكته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مهم ديگر، تقسيم كردن اوقات حفظ در طول شبانه روز است</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از نظر علمي و تجربي نيز ثابت شده است كه اگر حفظ كردن مطالب را در فواصل زماني مختلف انجام دهيم، نتيجه بهتري خواهيم گرفت تا اين كه اين كار، متصل ويكباره صورت گيرد</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بنابراين اگر مثلا روزي </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۲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ساعت براي حفظ قرآن وقت گذارده ايد، اين </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۲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ساعت بهم پيوسته و يكباره نباشد، بلكه آن را مثلا به </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۲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زمان </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۶۰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دقيقه‌اي با فاصله زماني مناسب بين آنها تقسيم كنيد</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در اين صورت بهره بيشتري از اوقات خود خواهيد برد</a:t>
            </a: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endParaRPr>
          </a:p>
        </p:txBody>
      </p:sp>
      <p:sp>
        <p:nvSpPr>
          <p:cNvPr id="13" name="Cube 12"/>
          <p:cNvSpPr/>
          <p:nvPr/>
        </p:nvSpPr>
        <p:spPr>
          <a:xfrm>
            <a:off x="847272" y="4914900"/>
            <a:ext cx="7619999" cy="1676400"/>
          </a:xfrm>
          <a:prstGeom prst="cube">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t="100000" r="100000"/>
            </a:path>
            <a:tileRect l="-100000" b="-100000"/>
          </a:gradFill>
          <a:ln>
            <a:noFill/>
          </a:ln>
          <a:effectLst>
            <a:innerShdw blurRad="114300">
              <a:prstClr val="black"/>
            </a:innerShdw>
          </a:effectLst>
          <a:scene3d>
            <a:camera prst="obliqueTopLef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Titr" pitchFamily="2" charset="-78"/>
              </a:rPr>
              <a:t>تذکر</a:t>
            </a: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rPr>
              <a:t>:</a:t>
            </a:r>
          </a:p>
          <a:p>
            <a:pPr algn="just" rtl="1"/>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endParaRPr>
          </a:p>
          <a:p>
            <a:pPr algn="just" rtl="1"/>
            <a:r>
              <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rPr>
              <a:t>خصوصيات زماني و مكاني بيان شده، ترسيم وضعيت ايده آل براي حفظ كردن قرآن است كه ايجاد اين شرايط، مطمئنًا در موفقيت علاقمندان تأثير بسزايي دارد، اما منظور ما اين نيست كه در صورت نبودن بعضي از اين شرايط، كار حفظ قرآن بايد تعطيل شود.</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endParaRPr>
          </a:p>
          <a:p>
            <a:pPr algn="just" rtl="1"/>
            <a:endPar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endParaRPr>
          </a:p>
          <a:p>
            <a:pPr algn="just" rtl="1"/>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Zar" pitchFamily="2" charset="-78"/>
            </a:endParaRPr>
          </a:p>
        </p:txBody>
      </p:sp>
      <p:pic>
        <p:nvPicPr>
          <p:cNvPr id="14" name="Picture 13" descr="77.gif"/>
          <p:cNvPicPr>
            <a:picLocks noChangeAspect="1"/>
          </p:cNvPicPr>
          <p:nvPr/>
        </p:nvPicPr>
        <p:blipFill>
          <a:blip r:embed="rId2" cstate="print"/>
          <a:stretch>
            <a:fillRect/>
          </a:stretch>
        </p:blipFill>
        <p:spPr>
          <a:xfrm>
            <a:off x="9072" y="2902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1872495"/>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r" rtl="1"/>
            <a:r>
              <a:rPr lang="fa-IR" sz="2800" dirty="0" smtClean="0">
                <a:solidFill>
                  <a:srgbClr val="006600"/>
                </a:solidFill>
                <a:cs typeface="2  Titr" pitchFamily="2" charset="-78"/>
              </a:rPr>
              <a:t>شرایط قاری قرآن</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3429000" y="1066800"/>
            <a:ext cx="5486400" cy="5486400"/>
          </a:xfrm>
        </p:spPr>
        <p:txBody>
          <a:bodyPr/>
          <a:lstStyle/>
          <a:p>
            <a:pPr marL="0" indent="0" algn="just" rtl="1">
              <a:buNone/>
            </a:pPr>
            <a:r>
              <a:rPr lang="ar-SA" sz="1600" b="1" dirty="0" smtClean="0">
                <a:cs typeface="2  Mitra" pitchFamily="2" charset="-78"/>
              </a:rPr>
              <a:t>حضرت </a:t>
            </a:r>
            <a:r>
              <a:rPr lang="ar-SA" sz="1600" b="1" dirty="0">
                <a:cs typeface="2  Mitra" pitchFamily="2" charset="-78"/>
              </a:rPr>
              <a:t>امام صادق عليه السلام </a:t>
            </a:r>
            <a:r>
              <a:rPr lang="fa-IR" sz="1600" b="1" dirty="0" smtClean="0">
                <a:cs typeface="2  Mitra" pitchFamily="2" charset="-78"/>
              </a:rPr>
              <a:t>در مورد شرایط قاری و حامل قرآن </a:t>
            </a:r>
            <a:r>
              <a:rPr lang="ar-SA" sz="1600" b="1" dirty="0" smtClean="0">
                <a:cs typeface="2  Mitra" pitchFamily="2" charset="-78"/>
              </a:rPr>
              <a:t>فرمودند</a:t>
            </a:r>
            <a:r>
              <a:rPr lang="en-US" sz="1600" b="1" dirty="0" smtClean="0">
                <a:cs typeface="2  Mitra" pitchFamily="2" charset="-78"/>
              </a:rPr>
              <a:t>:</a:t>
            </a:r>
            <a:endParaRPr lang="fa-IR" sz="1600" b="1" dirty="0" smtClean="0">
              <a:cs typeface="2  Mitra" pitchFamily="2" charset="-78"/>
            </a:endParaRPr>
          </a:p>
          <a:p>
            <a:pPr marL="0" indent="0" algn="just" rtl="1">
              <a:buNone/>
            </a:pPr>
            <a:endParaRPr lang="fa-IR" sz="1800" dirty="0" smtClean="0">
              <a:cs typeface="2  Zar" pitchFamily="2" charset="-78"/>
            </a:endParaRPr>
          </a:p>
          <a:p>
            <a:pPr marL="0" indent="0" algn="just" rtl="1">
              <a:buNone/>
            </a:pPr>
            <a:endParaRPr lang="fa-IR" sz="1800" dirty="0" smtClean="0">
              <a:cs typeface="2  Zar" pitchFamily="2" charset="-78"/>
            </a:endParaRPr>
          </a:p>
          <a:p>
            <a:pPr marL="0" indent="0" algn="just" rtl="1">
              <a:buNone/>
            </a:pPr>
            <a:endParaRPr lang="fa-IR" sz="1800" dirty="0">
              <a:cs typeface="2  Zar" pitchFamily="2" charset="-78"/>
            </a:endParaRPr>
          </a:p>
          <a:p>
            <a:pPr marL="0" indent="0" algn="just" rtl="1">
              <a:buNone/>
            </a:pPr>
            <a:endParaRPr lang="fa-IR" sz="1800" dirty="0" smtClean="0">
              <a:cs typeface="2  Zar" pitchFamily="2" charset="-78"/>
            </a:endParaRPr>
          </a:p>
          <a:p>
            <a:pPr marL="0" indent="0" algn="just" rtl="1">
              <a:buNone/>
            </a:pPr>
            <a:endParaRPr lang="fa-IR" sz="1800" dirty="0">
              <a:cs typeface="2  Zar" pitchFamily="2" charset="-78"/>
            </a:endParaRPr>
          </a:p>
          <a:p>
            <a:pPr marL="0" indent="0" algn="just" rtl="1">
              <a:buNone/>
            </a:pPr>
            <a:endParaRPr lang="fa-IR" sz="1800" dirty="0" smtClean="0">
              <a:cs typeface="2  Zar" pitchFamily="2" charset="-78"/>
            </a:endParaRPr>
          </a:p>
          <a:p>
            <a:pPr marL="0" indent="0" algn="just" rtl="1">
              <a:buNone/>
            </a:pPr>
            <a:r>
              <a:rPr lang="ar-SA" sz="1600" b="1" dirty="0" smtClean="0">
                <a:cs typeface="2  Mitra" pitchFamily="2" charset="-78"/>
              </a:rPr>
              <a:t>بدون </a:t>
            </a:r>
            <a:r>
              <a:rPr lang="ar-SA" sz="1600" b="1" dirty="0">
                <a:cs typeface="2  Mitra" pitchFamily="2" charset="-78"/>
              </a:rPr>
              <a:t>شك كسي كه اين شرايط را در خود جمع كند، بهره مطلوب را از نورانيت كلام خدا خواهد برد، و چنين لحظاتي براي او لذت بخش خواهد </a:t>
            </a:r>
            <a:r>
              <a:rPr lang="ar-SA" sz="1600" b="1" dirty="0" smtClean="0">
                <a:cs typeface="2  Mitra" pitchFamily="2" charset="-78"/>
              </a:rPr>
              <a:t>بود</a:t>
            </a:r>
            <a:r>
              <a:rPr lang="fa-IR" sz="1600" b="1" dirty="0" smtClean="0">
                <a:cs typeface="2  Mitra" pitchFamily="2" charset="-78"/>
              </a:rPr>
              <a:t>.</a:t>
            </a:r>
          </a:p>
          <a:p>
            <a:pPr marL="0" indent="0" algn="just" rtl="1">
              <a:buNone/>
            </a:pPr>
            <a:endParaRPr lang="fa-IR" sz="1000" dirty="0" smtClean="0">
              <a:cs typeface="2  Zar" pitchFamily="2" charset="-78"/>
            </a:endParaRPr>
          </a:p>
          <a:p>
            <a:pPr marL="0" indent="0" algn="just" rtl="1">
              <a:buNone/>
            </a:pPr>
            <a:r>
              <a:rPr lang="fa-IR" sz="1800" b="1" dirty="0">
                <a:cs typeface="2  Zar" pitchFamily="2" charset="-78"/>
              </a:rPr>
              <a:t>داشتن وضو هنگام حفظ قرآن</a:t>
            </a:r>
          </a:p>
          <a:p>
            <a:pPr marL="0" indent="0" algn="just" rtl="1">
              <a:buNone/>
            </a:pPr>
            <a:r>
              <a:rPr lang="fa-IR" sz="1600" b="1" dirty="0">
                <a:cs typeface="2  Mitra" pitchFamily="2" charset="-78"/>
              </a:rPr>
              <a:t>همچنان كه با وضو بودن در تمامي اوقات پسنديده و سفارش شده است، در هنگام تلاوت و حفظ قرآن مجيد </a:t>
            </a:r>
            <a:r>
              <a:rPr lang="fa-IR" sz="1600" b="1" dirty="0" smtClean="0">
                <a:cs typeface="2  Mitra" pitchFamily="2" charset="-78"/>
              </a:rPr>
              <a:t>نيز خصوصًا </a:t>
            </a:r>
            <a:r>
              <a:rPr lang="fa-IR" sz="1600" b="1" dirty="0">
                <a:cs typeface="2  Mitra" pitchFamily="2" charset="-78"/>
              </a:rPr>
              <a:t>رعايت آن بسيار شايسته و خود يكي از موجبات تمركز حواس است. قرآن نور است چنانكه خداوند فرمود:</a:t>
            </a:r>
          </a:p>
          <a:p>
            <a:pPr marL="0" indent="0" algn="just" rtl="1">
              <a:buNone/>
            </a:pPr>
            <a:r>
              <a:rPr lang="fa-IR" sz="1800" b="1" dirty="0" smtClean="0">
                <a:cs typeface="2  Zar" pitchFamily="2" charset="-78"/>
              </a:rPr>
              <a:t>« </a:t>
            </a:r>
            <a:r>
              <a:rPr lang="fa-IR" sz="1800" b="1" dirty="0">
                <a:cs typeface="2  Zar" pitchFamily="2" charset="-78"/>
              </a:rPr>
              <a:t>و انزلنا اليكم نورًا مبينًا </a:t>
            </a:r>
            <a:r>
              <a:rPr lang="fa-IR" sz="1800" b="1" dirty="0" smtClean="0">
                <a:cs typeface="2  Zar" pitchFamily="2" charset="-78"/>
              </a:rPr>
              <a:t>» </a:t>
            </a:r>
            <a:r>
              <a:rPr lang="fa-IR" sz="1400" dirty="0">
                <a:cs typeface="2  Zar" pitchFamily="2" charset="-78"/>
              </a:rPr>
              <a:t>( سوره نساء آيه ۱۷۴ ) </a:t>
            </a:r>
            <a:r>
              <a:rPr lang="fa-IR" sz="1600" b="1" dirty="0" smtClean="0">
                <a:cs typeface="2  Mitra" pitchFamily="2" charset="-78"/>
              </a:rPr>
              <a:t>و </a:t>
            </a:r>
            <a:r>
              <a:rPr lang="fa-IR" sz="1600" b="1" dirty="0">
                <a:cs typeface="2  Mitra" pitchFamily="2" charset="-78"/>
              </a:rPr>
              <a:t>چون خود وضو نيز نور است (الوضوء نور)، مي تواند تا حدي ظرف روح انسان را براي پذيرش و جذب آيات </a:t>
            </a:r>
            <a:r>
              <a:rPr lang="fa-IR" sz="1600" b="1" dirty="0" smtClean="0">
                <a:cs typeface="2  Mitra" pitchFamily="2" charset="-78"/>
              </a:rPr>
              <a:t>نوراني</a:t>
            </a:r>
            <a:r>
              <a:rPr lang="en-US" sz="1600" b="1" dirty="0">
                <a:cs typeface="2  Mitra" pitchFamily="2" charset="-78"/>
              </a:rPr>
              <a:t> </a:t>
            </a:r>
            <a:r>
              <a:rPr lang="fa-IR" sz="1600" b="1" dirty="0" smtClean="0">
                <a:cs typeface="2  Mitra" pitchFamily="2" charset="-78"/>
              </a:rPr>
              <a:t>كلام </a:t>
            </a:r>
            <a:r>
              <a:rPr lang="fa-IR" sz="1600" b="1" dirty="0">
                <a:cs typeface="2  Mitra" pitchFamily="2" charset="-78"/>
              </a:rPr>
              <a:t>خدا مستعد كند.</a:t>
            </a:r>
            <a:endParaRPr lang="en-US" sz="1600" b="1" dirty="0">
              <a:cs typeface="2  Mitra" pitchFamily="2" charset="-78"/>
            </a:endParaRPr>
          </a:p>
        </p:txBody>
      </p:sp>
      <p:sp>
        <p:nvSpPr>
          <p:cNvPr id="4" name="Round Diagonal Corner Rectangle 3"/>
          <p:cNvSpPr/>
          <p:nvPr/>
        </p:nvSpPr>
        <p:spPr>
          <a:xfrm>
            <a:off x="1295400" y="1524000"/>
            <a:ext cx="6629400" cy="1676400"/>
          </a:xfrm>
          <a:prstGeom prst="round2Diag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extrusionH="57150" contourW="12700">
              <a:bevelT w="82550" h="38100" prst="coolSlant"/>
              <a:contourClr>
                <a:schemeClr val="accent6">
                  <a:shade val="73000"/>
                </a:schemeClr>
              </a:contourClr>
            </a:sp3d>
          </a:bodyPr>
          <a:lstStyle/>
          <a:p>
            <a:pPr algn="ctr" rtl="1"/>
            <a:r>
              <a:rPr lang="ar-SA" sz="2000" b="1" dirty="0">
                <a:ln w="11430">
                  <a:solidFill>
                    <a:schemeClr val="bg1"/>
                  </a:solidFill>
                </a:ln>
                <a:solidFill>
                  <a:srgbClr val="FFFF00"/>
                </a:solidFill>
                <a:effectLst>
                  <a:outerShdw blurRad="80000" dist="40000" dir="5040000" algn="tl">
                    <a:srgbClr val="000000">
                      <a:alpha val="30000"/>
                    </a:srgbClr>
                  </a:outerShdw>
                </a:effectLst>
                <a:cs typeface="2  Zar" pitchFamily="2" charset="-78"/>
              </a:rPr>
              <a:t>فقارئ القرآن يحتاج الي ثلاثه</a:t>
            </a:r>
            <a:r>
              <a:rPr lang="fa-IR" sz="2000" b="1" dirty="0">
                <a:ln w="11430">
                  <a:solidFill>
                    <a:schemeClr val="bg1"/>
                  </a:solidFill>
                </a:ln>
                <a:solidFill>
                  <a:srgbClr val="FFFF00"/>
                </a:solidFill>
                <a:effectLst>
                  <a:outerShdw blurRad="80000" dist="40000" dir="5040000" algn="tl">
                    <a:srgbClr val="000000">
                      <a:alpha val="30000"/>
                    </a:srgbClr>
                  </a:outerShdw>
                </a:effectLst>
                <a:cs typeface="2  Zar" pitchFamily="2" charset="-78"/>
              </a:rPr>
              <a:t>:</a:t>
            </a:r>
            <a:r>
              <a:rPr lang="en-US" sz="2000" b="1" dirty="0">
                <a:ln w="11430">
                  <a:solidFill>
                    <a:schemeClr val="bg1"/>
                  </a:solidFill>
                </a:ln>
                <a:solidFill>
                  <a:srgbClr val="FFFF00"/>
                </a:solidFill>
                <a:effectLst>
                  <a:outerShdw blurRad="80000" dist="40000" dir="5040000" algn="tl">
                    <a:srgbClr val="000000">
                      <a:alpha val="30000"/>
                    </a:srgbClr>
                  </a:outerShdw>
                </a:effectLst>
                <a:cs typeface="2  Zar" pitchFamily="2" charset="-78"/>
              </a:rPr>
              <a:t> </a:t>
            </a:r>
            <a:r>
              <a:rPr lang="ar-SA" sz="2000" b="1" dirty="0">
                <a:ln w="11430">
                  <a:solidFill>
                    <a:schemeClr val="bg1"/>
                  </a:solidFill>
                </a:ln>
                <a:solidFill>
                  <a:srgbClr val="FFFF00"/>
                </a:solidFill>
                <a:effectLst>
                  <a:outerShdw blurRad="80000" dist="40000" dir="5040000" algn="tl">
                    <a:srgbClr val="000000">
                      <a:alpha val="30000"/>
                    </a:srgbClr>
                  </a:outerShdw>
                </a:effectLst>
                <a:cs typeface="2  Zar" pitchFamily="2" charset="-78"/>
              </a:rPr>
              <a:t>قلب </a:t>
            </a:r>
            <a:r>
              <a:rPr lang="ar-SA" sz="2000" b="1" dirty="0" smtClean="0">
                <a:ln w="11430">
                  <a:solidFill>
                    <a:schemeClr val="bg1"/>
                  </a:solidFill>
                </a:ln>
                <a:solidFill>
                  <a:srgbClr val="FFFF00"/>
                </a:solidFill>
                <a:effectLst>
                  <a:outerShdw blurRad="80000" dist="40000" dir="5040000" algn="tl">
                    <a:srgbClr val="000000">
                      <a:alpha val="30000"/>
                    </a:srgbClr>
                  </a:outerShdw>
                </a:effectLst>
                <a:cs typeface="2  Zar" pitchFamily="2" charset="-78"/>
              </a:rPr>
              <a:t>خاشع</a:t>
            </a:r>
            <a:r>
              <a:rPr lang="fa-IR" sz="2000" b="1" dirty="0" smtClean="0">
                <a:ln w="11430">
                  <a:solidFill>
                    <a:schemeClr val="bg1"/>
                  </a:solidFill>
                </a:ln>
                <a:solidFill>
                  <a:srgbClr val="FFFF00"/>
                </a:solidFill>
                <a:effectLst>
                  <a:outerShdw blurRad="80000" dist="40000" dir="5040000" algn="tl">
                    <a:srgbClr val="000000">
                      <a:alpha val="30000"/>
                    </a:srgbClr>
                  </a:outerShdw>
                </a:effectLst>
                <a:cs typeface="2  Zar" pitchFamily="2" charset="-78"/>
              </a:rPr>
              <a:t> </a:t>
            </a:r>
            <a:r>
              <a:rPr lang="ar-SA" sz="2000" b="1" dirty="0">
                <a:ln w="11430">
                  <a:solidFill>
                    <a:schemeClr val="bg1"/>
                  </a:solidFill>
                </a:ln>
                <a:solidFill>
                  <a:srgbClr val="FFFF00"/>
                </a:solidFill>
                <a:effectLst>
                  <a:outerShdw blurRad="80000" dist="40000" dir="5040000" algn="tl">
                    <a:srgbClr val="000000">
                      <a:alpha val="30000"/>
                    </a:srgbClr>
                  </a:outerShdw>
                </a:effectLst>
                <a:cs typeface="2  Zar" pitchFamily="2" charset="-78"/>
              </a:rPr>
              <a:t>و بدن فارغ و موضع خال </a:t>
            </a:r>
            <a:endParaRPr lang="fa-IR" sz="2000" b="1" dirty="0" smtClean="0">
              <a:ln w="11430">
                <a:solidFill>
                  <a:schemeClr val="bg1"/>
                </a:solidFill>
              </a:ln>
              <a:solidFill>
                <a:srgbClr val="FFFF00"/>
              </a:solidFill>
              <a:effectLst>
                <a:outerShdw blurRad="80000" dist="40000" dir="5040000" algn="tl">
                  <a:srgbClr val="000000">
                    <a:alpha val="30000"/>
                  </a:srgbClr>
                </a:outerShdw>
              </a:effectLst>
              <a:cs typeface="2  Zar" pitchFamily="2" charset="-78"/>
            </a:endParaRPr>
          </a:p>
          <a:p>
            <a:pPr algn="ctr" rtl="1"/>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Zar" pitchFamily="2" charset="-78"/>
            </a:endParaRPr>
          </a:p>
          <a:p>
            <a:pPr algn="ctr" rtl="1"/>
            <a:r>
              <a:rPr lang="ar-SA"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قاري قرآن به </a:t>
            </a:r>
            <a:r>
              <a:rPr lang="fa-IR"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۳ </a:t>
            </a:r>
            <a:r>
              <a:rPr lang="ar-SA"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چيز احتياج دارد</a:t>
            </a:r>
            <a:r>
              <a:rPr lang="en-US"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 </a:t>
            </a:r>
            <a:r>
              <a:rPr lang="ar-SA"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قلب و دلي با خشوع و توجه، جسم و جاني فارغ و بي</a:t>
            </a:r>
            <a:r>
              <a:rPr lang="fa-IR"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 </a:t>
            </a:r>
            <a:r>
              <a:rPr lang="ar-SA"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rPr>
              <a:t>دغدغه و سپس مكاني خلوت </a:t>
            </a:r>
            <a:r>
              <a:rPr lang="ar-SA" sz="2000" b="1" dirty="0" smtClean="0">
                <a:ln w="11430">
                  <a:solidFill>
                    <a:srgbClr val="800000"/>
                  </a:solidFill>
                </a:ln>
                <a:solidFill>
                  <a:srgbClr val="800000"/>
                </a:solidFill>
                <a:effectLst>
                  <a:outerShdw blurRad="80000" dist="40000" dir="5040000" algn="tl">
                    <a:srgbClr val="000000">
                      <a:alpha val="30000"/>
                    </a:srgbClr>
                  </a:outerShdw>
                </a:effectLst>
                <a:cs typeface="2  Zar" pitchFamily="2" charset="-78"/>
              </a:rPr>
              <a:t>وآرام</a:t>
            </a:r>
            <a:endParaRPr lang="fa-IR" sz="2000" b="1" dirty="0">
              <a:ln w="11430">
                <a:solidFill>
                  <a:srgbClr val="800000"/>
                </a:solidFill>
              </a:ln>
              <a:solidFill>
                <a:srgbClr val="800000"/>
              </a:solidFill>
              <a:effectLst>
                <a:outerShdw blurRad="80000" dist="40000" dir="5040000" algn="tl">
                  <a:srgbClr val="000000">
                    <a:alpha val="30000"/>
                  </a:srgbClr>
                </a:outerShdw>
              </a:effectLst>
              <a:cs typeface="2  Zar"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733800"/>
            <a:ext cx="1752600" cy="23309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slope"/>
            <a:bevelB w="82550" h="44450" prst="angle"/>
            <a:contourClr>
              <a:srgbClr val="FFFFFF"/>
            </a:contourClr>
          </a:sp3d>
        </p:spPr>
      </p:pic>
      <p:pic>
        <p:nvPicPr>
          <p:cNvPr id="8" name="Picture 7" descr="77.gif"/>
          <p:cNvPicPr>
            <a:picLocks noChangeAspect="1"/>
          </p:cNvPicPr>
          <p:nvPr/>
        </p:nvPicPr>
        <p:blipFill>
          <a:blip r:embed="rId4"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732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p:cTn id="4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p:cTn id="52"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11" end="11"/>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anim calcmode="lin" valueType="num">
                                      <p:cBhvr>
                                        <p:cTn id="60" dur="1000" fill="hold"/>
                                        <p:tgtEl>
                                          <p:spTgt spid="7"/>
                                        </p:tgtEl>
                                        <p:attrNameLst>
                                          <p:attrName>style.rotation</p:attrName>
                                        </p:attrNameLst>
                                      </p:cBhvr>
                                      <p:tavLst>
                                        <p:tav tm="0">
                                          <p:val>
                                            <p:fltVal val="90"/>
                                          </p:val>
                                        </p:tav>
                                        <p:tav tm="100000">
                                          <p:val>
                                            <p:fltVal val="0"/>
                                          </p:val>
                                        </p:tav>
                                      </p:tavLst>
                                    </p:anim>
                                    <p:animEffect transition="in" filter="fade">
                                      <p:cBhvr>
                                        <p:cTn id="6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609600"/>
          </a:xfrm>
        </p:spPr>
        <p:txBody>
          <a:bodyPr/>
          <a:lstStyle/>
          <a:p>
            <a:r>
              <a:rPr lang="ar-SA" sz="2800" dirty="0">
                <a:solidFill>
                  <a:srgbClr val="006600"/>
                </a:solidFill>
                <a:cs typeface="2  Titr" pitchFamily="2" charset="-78"/>
              </a:rPr>
              <a:t>خلاصه مرحله </a:t>
            </a:r>
            <a:r>
              <a:rPr lang="fa-IR" sz="2800" dirty="0" smtClean="0">
                <a:solidFill>
                  <a:srgbClr val="006600"/>
                </a:solidFill>
                <a:cs typeface="2  Titr" pitchFamily="2" charset="-78"/>
              </a:rPr>
              <a:t>مقدماتی</a:t>
            </a:r>
            <a:r>
              <a:rPr lang="ar-SA" sz="2800" dirty="0" smtClean="0">
                <a:solidFill>
                  <a:srgbClr val="006600"/>
                </a:solidFill>
                <a:cs typeface="2  Titr" pitchFamily="2" charset="-78"/>
              </a:rPr>
              <a:t>:</a:t>
            </a:r>
            <a:endParaRPr lang="en-US" sz="2800" dirty="0">
              <a:solidFill>
                <a:srgbClr val="006600"/>
              </a:solidFill>
              <a:cs typeface="2  Titr" pitchFamily="2" charset="-78"/>
            </a:endParaRPr>
          </a:p>
        </p:txBody>
      </p:sp>
      <p:sp>
        <p:nvSpPr>
          <p:cNvPr id="3" name="Content Placeholder 2"/>
          <p:cNvSpPr>
            <a:spLocks noGrp="1"/>
          </p:cNvSpPr>
          <p:nvPr>
            <p:ph sz="half" idx="1"/>
          </p:nvPr>
        </p:nvSpPr>
        <p:spPr>
          <a:xfrm>
            <a:off x="228600" y="762000"/>
            <a:ext cx="4267200" cy="5943600"/>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تمركز حواس در موقع حفظ قرآن،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یکی از مهترین مقدمات حفظ قرآن است</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اين امر ممكن است در ابتدا قدري سخت باشد، اما با تمرين و ممارست و دقت و توجه، به دست خواهد آمد. برخي عوامل ممكن است باعث پراكندگي حواس شود؛ مثل سرما، گرما، گرسنگي، تشنگي، خشم، خوشحالي مفرط، قرار و وعده‌اي كه نزديك است خلف وعده شود، منتظر بودن و ... . در اين حالات شخص به خوبي نمي‌تواند بر روي يك موضوع تمركز داشته باشد، خصوصاً بعد از فعاليت‌هاي سنگين ذهني كه ناشي از اشتغالات تحصيلي يا علمي است، نبايد سريعاً به حفظ قرآن پرداخت، بلكه بايد كمي استراحت كرد تا سلول‌هاي مغز براي بازيابي قدرت خود فرصت يابند. در محيط هم عواملي مثل سر و صدا، آلودگي هوا و ... مانع تمركز مي‌شود و سالم بودن هوا و داشتن اكسيژن كافي، فعاليت بهتر ذهن و مغز را در پي دارد. خواب كافي هم نقش مؤثري در ايجاد تمركز حواس دارد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هرچند نبايد حفظ را منحصر به زماني خاص كرد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وجود اين صبحگاهان به دليل وجود اكسيژن بيشتر در هوا، استراحت مغز، آرام بودن محيط و نشاط صبحگاهي از بهترين زمان‌هاي حفظ است. حافظ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بايد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سعي كند در هيچ شرايطي برنامه روزانه‌اش تعطيل نشود، اما اگر يك روز به هر علتي نتوانست در محيط يا ساعت مناسب به حفظ بپردازد، نبايد كار حفظ را تعطيل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كند.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half" idx="2"/>
          </p:nvPr>
        </p:nvSpPr>
        <p:spPr>
          <a:xfrm>
            <a:off x="4724400" y="762000"/>
            <a:ext cx="4191000" cy="5943600"/>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نيت ارزش هر عمل صالحي را چگونگي نيت در آن عمل تعيين مي‌كند: «إنما الأعمال بالنيات». ارزش و اهميت داشتن نيتي خالص و پاك، كاملاً روشن است. البته نبايد كار به وسواس بكشد و توجه به شبهات انسان را از حفظ آيات نوراني كلام وحي باز ندارد و همين كه توجه داشته باشد، قرآن را جز براي تقرب به درگاه الهي حفظ نمي‌كند، كافي است</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انگيزه در حفظ قرآن انگيزه‌هاي مادي، ناتوان‌اند كه انسان را به سرمنزل مقصود برسانند، اما انگيزه‌هاي معنوي مي‌توانند به شخص نيرو و انرژي و روحيه‌اي خستگي‌ناپذير دهند؛ انگيزه‌هايي چون: توجه به فضيلت حفظ و حافظ قران كه در روايات بارها بيان شده است، لذت از انس و الفت هميشگي با كلام خدا و درك مقامات عالي اخروي</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داشتن عزمي راسخ و اراده‌اي محكم در رسيدن به مقصود در وادي حفظ قرآن ضروري است</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توكل و دعا موفقيت در هر امري منوط به لطف و تفضل الهي است. پس بعد از آنكه فرد عزم خود را جزم كرد، بايد بر خداوند متعال توكل كند: فَإِذَا عَزَمْتَ فَتَوَكَّلْ عَلَي اللَّهِ آل‌عمران/159. شايسته است هر روز قبل از شروع به امر مقدس حفظ قرآن، دعاهاي مربوط به حفظ (كه در جلد چهارم اصول كافي باب «الدعا في حفظ القرآن</a:t>
            </a: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ذكر شده است)، خوانده شود</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fa-I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indent="0">
              <a:buNone/>
            </a:pP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1"/>
            <a:ext cx="1714500" cy="752475"/>
          </a:xfrm>
          <a:prstGeom prst="rect">
            <a:avLst/>
          </a:prstGeom>
        </p:spPr>
      </p:pic>
    </p:spTree>
    <p:extLst>
      <p:ext uri="{BB962C8B-B14F-4D97-AF65-F5344CB8AC3E}">
        <p14:creationId xmlns:p14="http://schemas.microsoft.com/office/powerpoint/2010/main" val="39007720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801912"/>
            <a:ext cx="4191000" cy="5827488"/>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دوست همراه براي حفظ همراه بودن حداقل 2 نفر با يكديگر در حفظ قرآن باعث ايجاد ثبات و نظم در برنامه مي‌شود و تضمين‌كننده استمرار و تداوم حفظ قرآن است. اين 2 نفر مي‌توانند در طول هفته با برنامه دقيق، آياتي را كه براي حفظ و مرور مشخص شده، براي يكديگر بخوانند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جلسات حفظ قرآن استفاده از اشارات و راهنمايي استاد براي تسريع و تسهيل حفظ قرآن بسيار مناسب و پرفايده است</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آشنايي با روخواني قرآن ابتدايي‌ترين شرط حفظ قرآن آشنايي با روخواني و روانخواني است. حفظ ناصحيح آيات، كند حفظ شدن و ... از آسيب‌هاي عدم تسلط بر روانخواني قرآن است</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شروع حفظ خوب است سوره‌هاي كوچك جزء 30 محور شروع حفظ قرآن قرار داده شود. مي‌توان اين سوره‌ها را به‌راحتي در نمازهاي واجب و مستحب خواند و لذت حفظ آيات را چشيد. همين طور حفظ بر اساس معاني را كه باعث تسريع در حفظ مي‌شود، مي‌توان محور قرار داد و بدين منظور، از قصص قرآن حفظ را شروع كنيد. البته پراكنده حفظ كردن مطلوب نيست و آنچه گفتيم، براي شروع حفظ بود و نهايتاً پس از كسب آمادگي، بايد از ابتداي قرآن حفظ را ادامه داد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p>
          <a:p>
            <a:pPr>
              <a:buFont typeface="Wingdings" pitchFamily="2" charset="2"/>
              <a:buChar char="q"/>
            </a:pP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half" idx="2"/>
          </p:nvPr>
        </p:nvSpPr>
        <p:spPr>
          <a:xfrm>
            <a:off x="4648200" y="798282"/>
            <a:ext cx="4114800" cy="5831118"/>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وضو داشتن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در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تمامي اوقات مستحب است، خصوصاً در هنگام قرائت و حفظ قرآن از اهميت ويژه‌اي برخوردار است</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وضو يكي از عوامل تمركز حواس است و باطن انسان را نوراني و دل و جان را آماده پذيرش نور قرآن مي‌كند. رو به قبله نشستن در هنگام حفظ هم فضيلت دارد. همچنين نشستن در جهت معين، تمركز ايجاد مي‌كند</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فرد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بايد با توجه به ميزان توانايي و آمادگي و همچنين با در نظر داشتن مقدار وقتي كه براي اين كار در اختيار دارد، حد معيني از آيات را مشخص سازد و همه روزه آنها را طبق برنامه زماني مشخص حفظ مي‌كند. البته بايد توجه داشت كه فرصت را انسان به وجود مي‌آورد و نبايد منتظر به وجود آمدن آن شد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endPar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قرآني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 رسم‌الخط خوانا و چاپ مرغوب را تهيه كرده، دقت كنيد كه زمينه صفحات آن سفيد نباشد؛ زيرا رنگ سفيد بازتاب نور زيادتري را نسبت به ساير رنگ‌ها دارد و به مرور باعث خستگي زودرس چشم مي‌شود. مي‌توانيد قرآني را كه تهيه مي‌كنيد در 2 اندازه باشد: يكي قرآني كوچك كه بتوانيد آن را در بيرون از منزل با خود ببريد، و ديگري قرآني با قطع وزيري كه در منزل از آن استفاده كنيد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البته حتماً بايد نوع رسم‌الخط آنها يكي باشد تا باعث اختلاط آيات و صفحات در ذهن نشود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marL="0" lvl="0" indent="0" algn="just" rtl="1">
              <a:buNone/>
            </a:pP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lvl="0" algn="just" rtl="1">
              <a:buFont typeface="Wingdings" pitchFamily="2" charset="2"/>
              <a:buChar char="q"/>
            </a:pP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9"/>
            <a:ext cx="1714500" cy="752475"/>
          </a:xfrm>
          <a:prstGeom prst="rect">
            <a:avLst/>
          </a:prstGeom>
        </p:spPr>
      </p:pic>
    </p:spTree>
    <p:extLst>
      <p:ext uri="{BB962C8B-B14F-4D97-AF65-F5344CB8AC3E}">
        <p14:creationId xmlns:p14="http://schemas.microsoft.com/office/powerpoint/2010/main" val="6993520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066800"/>
          </a:xfrm>
        </p:spPr>
        <p:txBody>
          <a:bodyPr/>
          <a:lstStyle/>
          <a:p>
            <a:r>
              <a:rPr lang="fa-IR" dirty="0" smtClean="0">
                <a:solidFill>
                  <a:schemeClr val="tx1">
                    <a:lumMod val="95000"/>
                    <a:lumOff val="5000"/>
                  </a:schemeClr>
                </a:solidFill>
                <a:cs typeface="B Nikoo" pitchFamily="2" charset="-78"/>
              </a:rPr>
              <a:t>چگونه قرآن کریم را حفظ کنیم؟</a:t>
            </a:r>
            <a:endParaRPr lang="en-US" dirty="0">
              <a:solidFill>
                <a:schemeClr val="tx1">
                  <a:lumMod val="95000"/>
                  <a:lumOff val="5000"/>
                </a:schemeClr>
              </a:solidFill>
              <a:cs typeface="B Nikoo" pitchFamily="2" charset="-78"/>
            </a:endParaRPr>
          </a:p>
        </p:txBody>
      </p:sp>
      <p:sp>
        <p:nvSpPr>
          <p:cNvPr id="3" name="Subtitle 2"/>
          <p:cNvSpPr>
            <a:spLocks noGrp="1"/>
          </p:cNvSpPr>
          <p:nvPr>
            <p:ph type="subTitle" idx="1"/>
          </p:nvPr>
        </p:nvSpPr>
        <p:spPr>
          <a:xfrm>
            <a:off x="1371600" y="4724400"/>
            <a:ext cx="6400800" cy="609600"/>
          </a:xfrm>
        </p:spPr>
        <p:txBody>
          <a:bodyPr/>
          <a:lstStyle/>
          <a:p>
            <a:r>
              <a:rPr lang="fa-IR" sz="2000" dirty="0" smtClean="0">
                <a:solidFill>
                  <a:schemeClr val="tx1">
                    <a:lumMod val="95000"/>
                    <a:lumOff val="5000"/>
                  </a:schemeClr>
                </a:solidFill>
                <a:cs typeface="B Nazanin Outline" pitchFamily="2" charset="-78"/>
              </a:rPr>
              <a:t>برگرفته از کتاب استاد شهریار پرهیزکار</a:t>
            </a:r>
            <a:endParaRPr lang="en-US" sz="2000" dirty="0">
              <a:solidFill>
                <a:schemeClr val="tx1">
                  <a:lumMod val="95000"/>
                  <a:lumOff val="5000"/>
                </a:schemeClr>
              </a:solidFill>
              <a:cs typeface="B Nazanin Outline" pitchFamily="2" charset="-78"/>
            </a:endParaRPr>
          </a:p>
        </p:txBody>
      </p:sp>
      <p:pic>
        <p:nvPicPr>
          <p:cNvPr id="5" name="Picture 4" descr="77.gif"/>
          <p:cNvPicPr>
            <a:picLocks noChangeAspect="1"/>
          </p:cNvPicPr>
          <p:nvPr/>
        </p:nvPicPr>
        <p:blipFill>
          <a:blip r:embed="rId2" cstate="print"/>
          <a:stretch>
            <a:fillRect/>
          </a:stretch>
        </p:blipFill>
        <p:spPr>
          <a:xfrm>
            <a:off x="1676400" y="838200"/>
            <a:ext cx="5562600" cy="2114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80" y="6216650"/>
            <a:ext cx="3743325" cy="3429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605" y="6216650"/>
            <a:ext cx="3743325" cy="3429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3754" y="4755858"/>
            <a:ext cx="3190586" cy="3429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3595" y="1645664"/>
            <a:ext cx="3057528" cy="3429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20057" y="4772309"/>
            <a:ext cx="3190586" cy="3429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84631" y="1641334"/>
            <a:ext cx="3057528" cy="3429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89" y="284020"/>
            <a:ext cx="3743325" cy="3429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314" y="284020"/>
            <a:ext cx="3743325" cy="342900"/>
          </a:xfrm>
          <a:prstGeom prst="rect">
            <a:avLst/>
          </a:prstGeom>
        </p:spPr>
      </p:pic>
    </p:spTree>
    <p:extLst>
      <p:ext uri="{BB962C8B-B14F-4D97-AF65-F5344CB8AC3E}">
        <p14:creationId xmlns:p14="http://schemas.microsoft.com/office/powerpoint/2010/main" val="11042036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3955"/>
            <a:ext cx="7696200" cy="609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040" y="1142999"/>
            <a:ext cx="2734059" cy="1676399"/>
          </a:xfrm>
          <a:prstGeom prst="roundRect">
            <a:avLst>
              <a:gd name="adj" fmla="val 11111"/>
            </a:avLst>
          </a:prstGeom>
          <a:ln w="190500" cap="rnd">
            <a:solidFill>
              <a:srgbClr val="808000"/>
            </a:solidFill>
            <a:prstDash val="solid"/>
          </a:ln>
          <a:effectLst>
            <a:glow rad="228600">
              <a:srgbClr val="808000">
                <a:alpha val="40000"/>
              </a:srgb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divot"/>
            <a:extrusionClr>
              <a:srgbClr val="FFFFFF"/>
            </a:extrusionClr>
          </a:sp3d>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062840"/>
            <a:ext cx="4114800" cy="19188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04867" y="3096488"/>
            <a:ext cx="6359245" cy="6096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59371" y="3075703"/>
            <a:ext cx="6359245" cy="609600"/>
          </a:xfrm>
          <a:prstGeom prst="rect">
            <a:avLst/>
          </a:prstGeom>
        </p:spPr>
      </p:pic>
    </p:spTree>
    <p:extLst>
      <p:ext uri="{BB962C8B-B14F-4D97-AF65-F5344CB8AC3E}">
        <p14:creationId xmlns:p14="http://schemas.microsoft.com/office/powerpoint/2010/main" val="18145639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r" rtl="1"/>
            <a:r>
              <a:rPr lang="fa-IR" sz="2800" dirty="0" smtClean="0">
                <a:solidFill>
                  <a:srgbClr val="006600"/>
                </a:solidFill>
                <a:cs typeface="2  Titr" pitchFamily="2" charset="-78"/>
              </a:rPr>
              <a:t>روش حفظ آیات قرآن کریم</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2362200" y="914400"/>
            <a:ext cx="6553200" cy="5638800"/>
          </a:xfrm>
        </p:spPr>
        <p:txBody>
          <a:bodyPr/>
          <a:lstStyle/>
          <a:p>
            <a:pPr marL="0" indent="0" algn="just" rtl="1">
              <a:buNone/>
            </a:pPr>
            <a:r>
              <a:rPr lang="fa-IR" sz="2000" u="sng" dirty="0">
                <a:cs typeface="2  Mitra" pitchFamily="2" charset="-78"/>
              </a:rPr>
              <a:t>براي حفظ كردن يك سوره متوسط و خصوصًا طولاني خوب </a:t>
            </a:r>
            <a:r>
              <a:rPr lang="fa-IR" sz="2000" u="sng" dirty="0" smtClean="0">
                <a:cs typeface="2  Mitra" pitchFamily="2" charset="-78"/>
              </a:rPr>
              <a:t>است:</a:t>
            </a:r>
          </a:p>
          <a:p>
            <a:pPr marL="0" indent="0" algn="just" rtl="1">
              <a:buNone/>
            </a:pPr>
            <a:r>
              <a:rPr lang="fa-IR" sz="1800" dirty="0" smtClean="0">
                <a:cs typeface="2  Mitra" pitchFamily="2" charset="-78"/>
              </a:rPr>
              <a:t> </a:t>
            </a:r>
            <a:r>
              <a:rPr lang="fa-IR" sz="1800" dirty="0">
                <a:cs typeface="2  Mitra" pitchFamily="2" charset="-78"/>
              </a:rPr>
              <a:t>ابتدا آن سوره را به چند دسته از آيات تقسيم كنيد </a:t>
            </a:r>
            <a:r>
              <a:rPr lang="fa-IR" sz="1800" dirty="0" smtClean="0">
                <a:cs typeface="2  Mitra" pitchFamily="2" charset="-78"/>
              </a:rPr>
              <a:t>و هر </a:t>
            </a:r>
            <a:r>
              <a:rPr lang="fa-IR" sz="1800" dirty="0">
                <a:cs typeface="2  Mitra" pitchFamily="2" charset="-78"/>
              </a:rPr>
              <a:t>دسته از آيات را جداگانه حفظ كرده به دسته آيات قبلي متصل نماييد البته لازم نيست آيات مربوط به يك دسته </a:t>
            </a:r>
            <a:r>
              <a:rPr lang="fa-IR" sz="1800" dirty="0" smtClean="0">
                <a:cs typeface="2  Mitra" pitchFamily="2" charset="-78"/>
              </a:rPr>
              <a:t>را تمامًا </a:t>
            </a:r>
            <a:r>
              <a:rPr lang="fa-IR" sz="1800" dirty="0">
                <a:cs typeface="2  Mitra" pitchFamily="2" charset="-78"/>
              </a:rPr>
              <a:t>در يك جلسه حفظ </a:t>
            </a:r>
            <a:r>
              <a:rPr lang="fa-IR" sz="1800" dirty="0" smtClean="0">
                <a:cs typeface="2  Mitra" pitchFamily="2" charset="-78"/>
              </a:rPr>
              <a:t>كنيد. </a:t>
            </a:r>
            <a:r>
              <a:rPr lang="fa-IR" sz="1800" dirty="0">
                <a:cs typeface="2  Mitra" pitchFamily="2" charset="-78"/>
              </a:rPr>
              <a:t>مهم اين است كه در ذهن خودتان آنها را در يك دسته و مجموعه قرار دهيد. با </a:t>
            </a:r>
            <a:r>
              <a:rPr lang="fa-IR" sz="1800" dirty="0" smtClean="0">
                <a:cs typeface="2  Mitra" pitchFamily="2" charset="-78"/>
              </a:rPr>
              <a:t>اينكار حجم </a:t>
            </a:r>
            <a:r>
              <a:rPr lang="fa-IR" sz="1800" dirty="0">
                <a:cs typeface="2  Mitra" pitchFamily="2" charset="-78"/>
              </a:rPr>
              <a:t>سوره كمتر به نظر </a:t>
            </a:r>
            <a:r>
              <a:rPr lang="fa-IR" sz="1800" dirty="0" smtClean="0">
                <a:cs typeface="2  Mitra" pitchFamily="2" charset="-78"/>
              </a:rPr>
              <a:t>مي رسد </a:t>
            </a:r>
            <a:r>
              <a:rPr lang="fa-IR" sz="1800" dirty="0">
                <a:cs typeface="2  Mitra" pitchFamily="2" charset="-78"/>
              </a:rPr>
              <a:t>و حافظ تسلط و احاطه </a:t>
            </a:r>
            <a:r>
              <a:rPr lang="fa-IR" sz="1800" dirty="0" smtClean="0">
                <a:cs typeface="2  Mitra" pitchFamily="2" charset="-78"/>
              </a:rPr>
              <a:t>كاملتري </a:t>
            </a:r>
            <a:r>
              <a:rPr lang="fa-IR" sz="1800" dirty="0">
                <a:cs typeface="2  Mitra" pitchFamily="2" charset="-78"/>
              </a:rPr>
              <a:t>بر آن سوره خواهد </a:t>
            </a:r>
            <a:r>
              <a:rPr lang="fa-IR" sz="1800" dirty="0" smtClean="0">
                <a:cs typeface="2  Mitra" pitchFamily="2" charset="-78"/>
              </a:rPr>
              <a:t>داشت.</a:t>
            </a:r>
            <a:r>
              <a:rPr lang="fa-IR" sz="1800" dirty="0">
                <a:cs typeface="2  Mitra" pitchFamily="2" charset="-78"/>
              </a:rPr>
              <a:t> </a:t>
            </a:r>
            <a:r>
              <a:rPr lang="fa-IR" sz="1800" dirty="0" smtClean="0">
                <a:cs typeface="2  Mitra" pitchFamily="2" charset="-78"/>
              </a:rPr>
              <a:t>حتي </a:t>
            </a:r>
            <a:r>
              <a:rPr lang="fa-IR" sz="1800" dirty="0">
                <a:cs typeface="2  Mitra" pitchFamily="2" charset="-78"/>
              </a:rPr>
              <a:t>الامكان سعي </a:t>
            </a:r>
            <a:r>
              <a:rPr lang="fa-IR" sz="1800" dirty="0" smtClean="0">
                <a:cs typeface="2  Mitra" pitchFamily="2" charset="-78"/>
              </a:rPr>
              <a:t>كنيد آن </a:t>
            </a:r>
            <a:r>
              <a:rPr lang="fa-IR" sz="1800" dirty="0">
                <a:cs typeface="2  Mitra" pitchFamily="2" charset="-78"/>
              </a:rPr>
              <a:t>دسته آياتي كه براي حفظ انتخاب كرده ايد بهم مرتبط باشند. </a:t>
            </a:r>
            <a:r>
              <a:rPr lang="fa-IR" sz="2000" u="sng" dirty="0">
                <a:solidFill>
                  <a:srgbClr val="0000FF"/>
                </a:solidFill>
                <a:cs typeface="2  Mitra" pitchFamily="2" charset="-78"/>
              </a:rPr>
              <a:t>به عنوان مثال براي حفظ كردن سوره مباركه </a:t>
            </a:r>
            <a:r>
              <a:rPr lang="fa-IR" sz="2000" u="sng" dirty="0" smtClean="0">
                <a:solidFill>
                  <a:srgbClr val="0000FF"/>
                </a:solidFill>
                <a:cs typeface="2  Mitra" pitchFamily="2" charset="-78"/>
              </a:rPr>
              <a:t>انسان مي توان آن </a:t>
            </a:r>
            <a:r>
              <a:rPr lang="fa-IR" sz="2000" u="sng" dirty="0">
                <a:solidFill>
                  <a:srgbClr val="0000FF"/>
                </a:solidFill>
                <a:cs typeface="2  Mitra" pitchFamily="2" charset="-78"/>
              </a:rPr>
              <a:t>را به </a:t>
            </a:r>
            <a:r>
              <a:rPr lang="fa-IR" sz="2000" u="sng" dirty="0" smtClean="0">
                <a:solidFill>
                  <a:srgbClr val="0000FF"/>
                </a:solidFill>
                <a:cs typeface="2  Mitra" pitchFamily="2" charset="-78"/>
              </a:rPr>
              <a:t> 5 گروه </a:t>
            </a:r>
            <a:r>
              <a:rPr lang="fa-IR" sz="2000" u="sng" dirty="0">
                <a:solidFill>
                  <a:srgbClr val="0000FF"/>
                </a:solidFill>
                <a:cs typeface="2  Mitra" pitchFamily="2" charset="-78"/>
              </a:rPr>
              <a:t>از آيات تقسيم </a:t>
            </a:r>
            <a:r>
              <a:rPr lang="fa-IR" sz="2000" u="sng" dirty="0" smtClean="0">
                <a:solidFill>
                  <a:srgbClr val="0000FF"/>
                </a:solidFill>
                <a:cs typeface="2  Mitra" pitchFamily="2" charset="-78"/>
              </a:rPr>
              <a:t>كرد: </a:t>
            </a:r>
          </a:p>
          <a:p>
            <a:pPr marL="0" indent="0" algn="just" rtl="1">
              <a:buNone/>
            </a:pPr>
            <a:r>
              <a:rPr lang="fa-IR" sz="1600" b="1" dirty="0" smtClean="0">
                <a:solidFill>
                  <a:srgbClr val="631913"/>
                </a:solidFill>
                <a:cs typeface="2  Mitra" pitchFamily="2" charset="-78"/>
              </a:rPr>
              <a:t>    بخش اول: </a:t>
            </a:r>
            <a:r>
              <a:rPr lang="fa-IR" sz="1800" dirty="0">
                <a:cs typeface="2  Mitra" pitchFamily="2" charset="-78"/>
              </a:rPr>
              <a:t>از آفرينش انسان و خلقت او </a:t>
            </a:r>
            <a:r>
              <a:rPr lang="fa-IR" sz="1800" dirty="0" smtClean="0">
                <a:cs typeface="2  Mitra" pitchFamily="2" charset="-78"/>
              </a:rPr>
              <a:t>و سپس </a:t>
            </a:r>
            <a:r>
              <a:rPr lang="fa-IR" sz="1800" dirty="0">
                <a:cs typeface="2  Mitra" pitchFamily="2" charset="-78"/>
              </a:rPr>
              <a:t>هدايت و آزادى اراده او سخن مى‏گويد.</a:t>
            </a:r>
          </a:p>
          <a:p>
            <a:pPr marL="0" indent="0" algn="just" rtl="1">
              <a:buNone/>
            </a:pPr>
            <a:r>
              <a:rPr lang="fa-IR" sz="1600" b="1" dirty="0" smtClean="0">
                <a:solidFill>
                  <a:srgbClr val="631913"/>
                </a:solidFill>
                <a:cs typeface="2  Mitra" pitchFamily="2" charset="-78"/>
              </a:rPr>
              <a:t>    بخش دوم: </a:t>
            </a:r>
            <a:r>
              <a:rPr lang="fa-IR" sz="1800" dirty="0">
                <a:cs typeface="2  Mitra" pitchFamily="2" charset="-78"/>
              </a:rPr>
              <a:t>سخن از پاداش ابرار و نيكان است كه شان نزول خاصى در مورد اهل بيت </a:t>
            </a:r>
            <a:r>
              <a:rPr lang="fa-IR" sz="900" dirty="0" smtClean="0">
                <a:cs typeface="2  Mitra" pitchFamily="2" charset="-78"/>
              </a:rPr>
              <a:t>علیهم السلام </a:t>
            </a:r>
            <a:r>
              <a:rPr lang="fa-IR" sz="1800" dirty="0" smtClean="0">
                <a:cs typeface="2  Mitra" pitchFamily="2" charset="-78"/>
              </a:rPr>
              <a:t>دارد. </a:t>
            </a:r>
          </a:p>
          <a:p>
            <a:pPr marL="0" indent="0" algn="just" rtl="1">
              <a:buNone/>
            </a:pPr>
            <a:r>
              <a:rPr lang="fa-IR" sz="1600" b="1" dirty="0" smtClean="0">
                <a:solidFill>
                  <a:srgbClr val="631913"/>
                </a:solidFill>
                <a:cs typeface="2  Mitra" pitchFamily="2" charset="-78"/>
              </a:rPr>
              <a:t>    بخش سوم: </a:t>
            </a:r>
            <a:r>
              <a:rPr lang="fa-IR" sz="1800" dirty="0">
                <a:cs typeface="2  Mitra" pitchFamily="2" charset="-78"/>
              </a:rPr>
              <a:t>دلائل استحقاق اين پاداشها را در جمله‏هايى كوتاه و مؤثر بازگو مى‏كند.</a:t>
            </a:r>
          </a:p>
          <a:p>
            <a:pPr marL="0" indent="0" algn="just" rtl="1">
              <a:buNone/>
            </a:pPr>
            <a:r>
              <a:rPr lang="fa-IR" sz="1600" b="1" dirty="0" smtClean="0">
                <a:solidFill>
                  <a:srgbClr val="631913"/>
                </a:solidFill>
                <a:cs typeface="2  Mitra" pitchFamily="2" charset="-78"/>
              </a:rPr>
              <a:t>    بخش چهارم: </a:t>
            </a:r>
            <a:r>
              <a:rPr lang="fa-IR" sz="1800" dirty="0">
                <a:cs typeface="2  Mitra" pitchFamily="2" charset="-78"/>
              </a:rPr>
              <a:t>به اهميت قرآن، </a:t>
            </a:r>
            <a:r>
              <a:rPr lang="fa-IR" sz="1800" dirty="0" smtClean="0">
                <a:cs typeface="2  Mitra" pitchFamily="2" charset="-78"/>
              </a:rPr>
              <a:t>طريق </a:t>
            </a:r>
            <a:r>
              <a:rPr lang="fa-IR" sz="1800" dirty="0">
                <a:cs typeface="2  Mitra" pitchFamily="2" charset="-78"/>
              </a:rPr>
              <a:t>اجراى احكام </a:t>
            </a:r>
            <a:r>
              <a:rPr lang="fa-IR" sz="1800" dirty="0" smtClean="0">
                <a:cs typeface="2  Mitra" pitchFamily="2" charset="-78"/>
              </a:rPr>
              <a:t>آن و </a:t>
            </a:r>
            <a:r>
              <a:rPr lang="fa-IR" sz="1800" dirty="0">
                <a:cs typeface="2  Mitra" pitchFamily="2" charset="-78"/>
              </a:rPr>
              <a:t>راه پرفراز و نشيب خودسازى اشاره شده.</a:t>
            </a:r>
          </a:p>
          <a:p>
            <a:pPr marL="0" indent="0" algn="just" rtl="1">
              <a:buNone/>
            </a:pPr>
            <a:r>
              <a:rPr lang="fa-IR" sz="1600" b="1" dirty="0" smtClean="0">
                <a:solidFill>
                  <a:srgbClr val="631913"/>
                </a:solidFill>
                <a:cs typeface="2  Mitra" pitchFamily="2" charset="-78"/>
              </a:rPr>
              <a:t>    بخش پنجم: </a:t>
            </a:r>
            <a:r>
              <a:rPr lang="fa-IR" sz="1800" dirty="0">
                <a:cs typeface="2  Mitra" pitchFamily="2" charset="-78"/>
              </a:rPr>
              <a:t>سخن از حاكميت مشيت الهى (در عين مختار بودن انسان) به ميان آمده است</a:t>
            </a:r>
            <a:r>
              <a:rPr lang="fa-IR" sz="1800" dirty="0" smtClean="0">
                <a:cs typeface="2  Mitra" pitchFamily="2" charset="-78"/>
              </a:rPr>
              <a:t>.</a:t>
            </a:r>
          </a:p>
          <a:p>
            <a:pPr marL="0" indent="0" algn="just" rtl="1">
              <a:buNone/>
            </a:pPr>
            <a:r>
              <a:rPr lang="fa-IR" sz="1800" dirty="0" smtClean="0">
                <a:cs typeface="2  Mitra" pitchFamily="2" charset="-78"/>
              </a:rPr>
              <a:t>حال </a:t>
            </a:r>
            <a:r>
              <a:rPr lang="fa-IR" sz="1800" dirty="0">
                <a:cs typeface="2  Mitra" pitchFamily="2" charset="-78"/>
              </a:rPr>
              <a:t>فرض </a:t>
            </a:r>
            <a:r>
              <a:rPr lang="fa-IR" sz="1800" dirty="0" smtClean="0">
                <a:cs typeface="2  Mitra" pitchFamily="2" charset="-78"/>
              </a:rPr>
              <a:t>مي كنيم </a:t>
            </a:r>
            <a:r>
              <a:rPr lang="fa-IR" sz="1800" dirty="0">
                <a:cs typeface="2  Mitra" pitchFamily="2" charset="-78"/>
              </a:rPr>
              <a:t>فردي طبق يك برنامه تنظيم شده و با رعايت نكاتي كه تا كنون گفته شد قرار است چند آيه را </a:t>
            </a:r>
            <a:r>
              <a:rPr lang="fa-IR" sz="1800" dirty="0" smtClean="0">
                <a:cs typeface="2  Mitra" pitchFamily="2" charset="-78"/>
              </a:rPr>
              <a:t>حفظ نمايد</a:t>
            </a:r>
            <a:r>
              <a:rPr lang="fa-IR" sz="1800" dirty="0">
                <a:cs typeface="2  Mitra" pitchFamily="2" charset="-78"/>
              </a:rPr>
              <a:t>، به منظور آشنايي اوليه و اجمالي با آيات، </a:t>
            </a:r>
            <a:r>
              <a:rPr lang="fa-IR" sz="1800" dirty="0" smtClean="0">
                <a:cs typeface="2  Mitra" pitchFamily="2" charset="-78"/>
              </a:rPr>
              <a:t>ابتدا </a:t>
            </a:r>
            <a:r>
              <a:rPr lang="fa-IR" sz="1800" dirty="0">
                <a:cs typeface="2  Mitra" pitchFamily="2" charset="-78"/>
              </a:rPr>
              <a:t>بايد آيات </a:t>
            </a:r>
            <a:r>
              <a:rPr lang="fa-IR" sz="1800" dirty="0" smtClean="0">
                <a:cs typeface="2  Mitra" pitchFamily="2" charset="-78"/>
              </a:rPr>
              <a:t>را </a:t>
            </a:r>
            <a:r>
              <a:rPr lang="fa-IR" sz="1800" dirty="0">
                <a:cs typeface="2  Mitra" pitchFamily="2" charset="-78"/>
              </a:rPr>
              <a:t>چندين بار با دقت تمام و همراه با </a:t>
            </a:r>
            <a:r>
              <a:rPr lang="fa-IR" sz="1800" dirty="0" smtClean="0">
                <a:cs typeface="2  Mitra" pitchFamily="2" charset="-78"/>
              </a:rPr>
              <a:t>تأني تلاوت </a:t>
            </a:r>
            <a:r>
              <a:rPr lang="fa-IR" sz="1800" dirty="0">
                <a:cs typeface="2  Mitra" pitchFamily="2" charset="-78"/>
              </a:rPr>
              <a:t>كند، خصوصًا افرادي كه قادر به قرائت قرآن </a:t>
            </a:r>
            <a:r>
              <a:rPr lang="fa-IR" sz="1800" dirty="0" smtClean="0">
                <a:cs typeface="2  Mitra" pitchFamily="2" charset="-78"/>
              </a:rPr>
              <a:t>با رعايت </a:t>
            </a:r>
            <a:r>
              <a:rPr lang="fa-IR" sz="1800" dirty="0">
                <a:cs typeface="2  Mitra" pitchFamily="2" charset="-78"/>
              </a:rPr>
              <a:t>تجويد و لحن زيبا هستند </a:t>
            </a:r>
            <a:r>
              <a:rPr lang="fa-IR" sz="1800" dirty="0" smtClean="0">
                <a:cs typeface="2  Mitra" pitchFamily="2" charset="-78"/>
              </a:rPr>
              <a:t>مي توانند </a:t>
            </a:r>
            <a:r>
              <a:rPr lang="fa-IR" sz="1800" dirty="0">
                <a:cs typeface="2  Mitra" pitchFamily="2" charset="-78"/>
              </a:rPr>
              <a:t>آيات را به </a:t>
            </a:r>
            <a:r>
              <a:rPr lang="fa-IR" sz="1800" dirty="0" smtClean="0">
                <a:cs typeface="2  Mitra" pitchFamily="2" charset="-78"/>
              </a:rPr>
              <a:t>صورت تحقيق </a:t>
            </a:r>
            <a:r>
              <a:rPr lang="fa-IR" sz="1800" dirty="0">
                <a:cs typeface="2  Mitra" pitchFamily="2" charset="-78"/>
              </a:rPr>
              <a:t>و با دقت و تعمق بر روي كلمات و نيز حركات، تلاوت نمايند، زيرا اين كار علاوه بر اين كه بعدًا مانع از </a:t>
            </a:r>
            <a:r>
              <a:rPr lang="fa-IR" sz="1800" dirty="0" smtClean="0">
                <a:cs typeface="2  Mitra" pitchFamily="2" charset="-78"/>
              </a:rPr>
              <a:t>اشتباه حفظ </a:t>
            </a:r>
            <a:r>
              <a:rPr lang="fa-IR" sz="1800" dirty="0">
                <a:cs typeface="2  Mitra" pitchFamily="2" charset="-78"/>
              </a:rPr>
              <a:t>كردن كلمات و حركات مي گردد، باعث آشنايي كلي با آيات مورد نظر نيز شده كه خود عامل مهمي در </a:t>
            </a:r>
            <a:r>
              <a:rPr lang="fa-IR" sz="1800" dirty="0" smtClean="0">
                <a:cs typeface="2  Mitra" pitchFamily="2" charset="-78"/>
              </a:rPr>
              <a:t>تسهيل حفظ </a:t>
            </a:r>
            <a:r>
              <a:rPr lang="fa-IR" sz="1800" dirty="0">
                <a:cs typeface="2  Mitra" pitchFamily="2" charset="-78"/>
              </a:rPr>
              <a:t>آنهاست.</a:t>
            </a:r>
            <a:endParaRPr lang="en-US" sz="1800" dirty="0">
              <a:solidFill>
                <a:schemeClr val="tx2"/>
              </a:solidFill>
              <a:latin typeface="+mj-lt"/>
              <a:ea typeface="+mj-ea"/>
              <a:cs typeface="2  Mitra" pitchFamily="2" charset="-78"/>
            </a:endParaRPr>
          </a:p>
        </p:txBody>
      </p:sp>
      <p:pic>
        <p:nvPicPr>
          <p:cNvPr id="4" name="Picture 3" descr="77.gif"/>
          <p:cNvPicPr>
            <a:picLocks noChangeAspect="1"/>
          </p:cNvPicPr>
          <p:nvPr/>
        </p:nvPicPr>
        <p:blipFill>
          <a:blip r:embed="rId2" cstate="print"/>
          <a:stretch>
            <a:fillRect/>
          </a:stretch>
        </p:blipFill>
        <p:spPr>
          <a:xfrm>
            <a:off x="12700" y="4618"/>
            <a:ext cx="1600200" cy="685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47" y="1782340"/>
            <a:ext cx="1549319" cy="2065759"/>
          </a:xfrm>
          <a:prstGeom prst="roundRect">
            <a:avLst>
              <a:gd name="adj" fmla="val 19060"/>
            </a:avLst>
          </a:prstGeom>
          <a:solidFill>
            <a:srgbClr val="FFFFFF">
              <a:shade val="85000"/>
            </a:srgbClr>
          </a:solidFill>
          <a:ln>
            <a:noFill/>
          </a:ln>
          <a:effectLst>
            <a:reflection blurRad="6350" stA="50000" endA="300" endPos="90000" dist="50800" dir="5400000" sy="-100000" algn="bl" rotWithShape="0"/>
          </a:effectLst>
          <a:scene3d>
            <a:camera prst="isometricOffAxis1Right"/>
            <a:lightRig rig="threePt" dir="t"/>
          </a:scene3d>
          <a:sp3d>
            <a:bevelT/>
          </a:sp3d>
        </p:spPr>
      </p:pic>
    </p:spTree>
    <p:extLst>
      <p:ext uri="{BB962C8B-B14F-4D97-AF65-F5344CB8AC3E}">
        <p14:creationId xmlns:p14="http://schemas.microsoft.com/office/powerpoint/2010/main" val="1942445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2400" dirty="0">
              <a:cs typeface="2  Mitra" pitchFamily="2" charset="-78"/>
            </a:endParaRPr>
          </a:p>
          <a:p>
            <a:pPr marL="0" indent="0" algn="just" rtl="1">
              <a:buNone/>
            </a:pPr>
            <a:endParaRPr lang="fa-IR" sz="1100" dirty="0" smtClean="0">
              <a:cs typeface="2  Mitra" pitchFamily="2" charset="-78"/>
            </a:endParaRPr>
          </a:p>
          <a:p>
            <a:pPr marL="0" indent="0" algn="just" rtl="1">
              <a:buNone/>
            </a:pPr>
            <a:endParaRPr lang="fa-IR" sz="1800" dirty="0" smtClean="0">
              <a:cs typeface="2  Mitra" pitchFamily="2" charset="-78"/>
            </a:endParaRPr>
          </a:p>
          <a:p>
            <a:pPr marL="0" indent="0" algn="just" rtl="1">
              <a:buNone/>
            </a:pPr>
            <a:r>
              <a:rPr lang="fa-IR" sz="1800" dirty="0" smtClean="0">
                <a:cs typeface="2  Mitra" pitchFamily="2" charset="-78"/>
              </a:rPr>
              <a:t>كسي </a:t>
            </a:r>
            <a:r>
              <a:rPr lang="fa-IR" sz="1800" dirty="0">
                <a:cs typeface="2  Mitra" pitchFamily="2" charset="-78"/>
              </a:rPr>
              <a:t>كه قرآن را قرائت مي كند، كلمات را بطور متوالي و با سرعت از نظر </a:t>
            </a:r>
            <a:r>
              <a:rPr lang="fa-IR" sz="1800" dirty="0" smtClean="0">
                <a:cs typeface="2  Mitra" pitchFamily="2" charset="-78"/>
              </a:rPr>
              <a:t>مي گذراند </a:t>
            </a:r>
            <a:r>
              <a:rPr lang="fa-IR" sz="1800" dirty="0">
                <a:cs typeface="2  Mitra" pitchFamily="2" charset="-78"/>
              </a:rPr>
              <a:t>و كسي كه حفظ </a:t>
            </a:r>
            <a:r>
              <a:rPr lang="fa-IR" sz="1800" dirty="0" smtClean="0">
                <a:cs typeface="2  Mitra" pitchFamily="2" charset="-78"/>
              </a:rPr>
              <a:t>مي كند روي </a:t>
            </a:r>
            <a:r>
              <a:rPr lang="fa-IR" sz="1800" dirty="0">
                <a:cs typeface="2  Mitra" pitchFamily="2" charset="-78"/>
              </a:rPr>
              <a:t>هر كلمه توقفي همراه با توجه دارد، تا بتواند آن را در خزينه ذهن خود جاي داده و مستقر </a:t>
            </a:r>
            <a:r>
              <a:rPr lang="fa-IR" sz="1800" dirty="0" smtClean="0">
                <a:cs typeface="2  Mitra" pitchFamily="2" charset="-78"/>
              </a:rPr>
              <a:t>سازد. براي </a:t>
            </a:r>
            <a:r>
              <a:rPr lang="fa-IR" sz="1800" dirty="0">
                <a:cs typeface="2  Mitra" pitchFamily="2" charset="-78"/>
              </a:rPr>
              <a:t>حفظ نمودن يك آيه </a:t>
            </a:r>
            <a:r>
              <a:rPr lang="fa-IR" sz="1800" dirty="0" smtClean="0">
                <a:cs typeface="2  Mitra" pitchFamily="2" charset="-78"/>
              </a:rPr>
              <a:t>كوتاه، </a:t>
            </a:r>
            <a:r>
              <a:rPr lang="fa-IR" sz="1800" dirty="0">
                <a:cs typeface="2  Mitra" pitchFamily="2" charset="-78"/>
              </a:rPr>
              <a:t>بايد آن را چندين بار و هر بار با توجه به تمام </a:t>
            </a:r>
            <a:r>
              <a:rPr lang="fa-IR" sz="1800" dirty="0" smtClean="0">
                <a:cs typeface="2  Mitra" pitchFamily="2" charset="-78"/>
              </a:rPr>
              <a:t>حروف و كلمات </a:t>
            </a:r>
            <a:r>
              <a:rPr lang="fa-IR" sz="1800" dirty="0">
                <a:cs typeface="2  Mitra" pitchFamily="2" charset="-78"/>
              </a:rPr>
              <a:t>موجود در آن، </a:t>
            </a:r>
            <a:r>
              <a:rPr lang="fa-IR" sz="1800" dirty="0" smtClean="0">
                <a:cs typeface="2  Mitra" pitchFamily="2" charset="-78"/>
              </a:rPr>
              <a:t>تلاوت كرد</a:t>
            </a:r>
            <a:r>
              <a:rPr lang="fa-IR" sz="1800" dirty="0">
                <a:cs typeface="2  Mitra" pitchFamily="2" charset="-78"/>
              </a:rPr>
              <a:t>. البته دفعات تكرار با توجه به قدرت حافظه هر شخص و نيز تا حدي به نسبت سخت و يا آسان بودن آيات </a:t>
            </a:r>
            <a:r>
              <a:rPr lang="fa-IR" sz="1800" dirty="0" smtClean="0">
                <a:cs typeface="2  Mitra" pitchFamily="2" charset="-78"/>
              </a:rPr>
              <a:t>فرق مي </a:t>
            </a:r>
            <a:r>
              <a:rPr lang="fa-IR" sz="1800" dirty="0">
                <a:cs typeface="2  Mitra" pitchFamily="2" charset="-78"/>
              </a:rPr>
              <a:t>كند، برخي شايد با ۳ بار خواندن يك آيه كوتاه آن را به خاطر سپارند ولي برخي ديگر احتياج به تكرار </a:t>
            </a:r>
            <a:r>
              <a:rPr lang="fa-IR" sz="1800" dirty="0" smtClean="0">
                <a:cs typeface="2  Mitra" pitchFamily="2" charset="-78"/>
              </a:rPr>
              <a:t>بيشتري دارند.</a:t>
            </a:r>
          </a:p>
          <a:p>
            <a:pPr marL="0" indent="0" algn="just" rtl="1">
              <a:buNone/>
            </a:pPr>
            <a:r>
              <a:rPr lang="fa-IR" sz="1800" dirty="0" smtClean="0">
                <a:cs typeface="2  Mitra" pitchFamily="2" charset="-78"/>
              </a:rPr>
              <a:t>احتمالا </a:t>
            </a:r>
            <a:r>
              <a:rPr lang="fa-IR" sz="1800" dirty="0">
                <a:cs typeface="2  Mitra" pitchFamily="2" charset="-78"/>
              </a:rPr>
              <a:t>در اين هنگام به اشكالاتي برخورد خواهيد كرد و تعدادي از كلمات و حروف را به ياد نخواهيد آورد، در </a:t>
            </a:r>
            <a:r>
              <a:rPr lang="fa-IR" sz="1800" dirty="0" smtClean="0">
                <a:cs typeface="2  Mitra" pitchFamily="2" charset="-78"/>
              </a:rPr>
              <a:t>هر قسمتي </a:t>
            </a:r>
            <a:r>
              <a:rPr lang="fa-IR" sz="1800" dirty="0">
                <a:cs typeface="2  Mitra" pitchFamily="2" charset="-78"/>
              </a:rPr>
              <a:t>كه متوقف شديد نتوانستيد كلمه مورد نظر را در ذهن خود بيابيد، به قرآن رجوع و آن كلمه را جستجو كرده </a:t>
            </a:r>
            <a:r>
              <a:rPr lang="fa-IR" sz="1800" dirty="0" smtClean="0">
                <a:cs typeface="2  Mitra" pitchFamily="2" charset="-78"/>
              </a:rPr>
              <a:t>به ذهن </a:t>
            </a:r>
            <a:r>
              <a:rPr lang="fa-IR" sz="1800" dirty="0">
                <a:cs typeface="2  Mitra" pitchFamily="2" charset="-78"/>
              </a:rPr>
              <a:t>خود بسپاريد و آن را چندين بار از حفظ تكرار كنيد و به همين ترتيب در مورد بقيه آيه عمل كنيد، تا اينكه </a:t>
            </a:r>
            <a:r>
              <a:rPr lang="fa-IR" sz="1800" dirty="0" smtClean="0">
                <a:cs typeface="2  Mitra" pitchFamily="2" charset="-78"/>
              </a:rPr>
              <a:t>بتوانيد آيه </a:t>
            </a:r>
            <a:r>
              <a:rPr lang="fa-IR" sz="1800" dirty="0">
                <a:cs typeface="2  Mitra" pitchFamily="2" charset="-78"/>
              </a:rPr>
              <a:t>را به طور كامل و به راحتي از حفظ بخوانيد. حال آيه را حداقل ۵ بار از حفظ تلاوت كنيد تا مطمئن شويد كه آن </a:t>
            </a:r>
            <a:r>
              <a:rPr lang="fa-IR" sz="1800" dirty="0" smtClean="0">
                <a:cs typeface="2  Mitra" pitchFamily="2" charset="-78"/>
              </a:rPr>
              <a:t>را خوب </a:t>
            </a:r>
            <a:r>
              <a:rPr lang="fa-IR" sz="1800" dirty="0">
                <a:cs typeface="2  Mitra" pitchFamily="2" charset="-78"/>
              </a:rPr>
              <a:t>به خاطر سپرده ايد. مهم اين است كه قادر باشيد آيه محفوظه را روان و راحت قرائت كنيد نه با دشواري و </a:t>
            </a:r>
            <a:r>
              <a:rPr lang="fa-IR" sz="1800" dirty="0" smtClean="0">
                <a:cs typeface="2  Mitra" pitchFamily="2" charset="-78"/>
              </a:rPr>
              <a:t>بروز اشكالات</a:t>
            </a:r>
            <a:r>
              <a:rPr lang="fa-IR" sz="1800" dirty="0">
                <a:cs typeface="2  Mitra" pitchFamily="2" charset="-78"/>
              </a:rPr>
              <a:t>.</a:t>
            </a:r>
            <a:endParaRPr lang="en-US" sz="1800" dirty="0">
              <a:cs typeface="2  Mitra" pitchFamily="2" charset="-78"/>
            </a:endParaRPr>
          </a:p>
        </p:txBody>
      </p:sp>
      <p:sp>
        <p:nvSpPr>
          <p:cNvPr id="4" name="Curved Down Ribbon 3"/>
          <p:cNvSpPr/>
          <p:nvPr/>
        </p:nvSpPr>
        <p:spPr>
          <a:xfrm>
            <a:off x="697008" y="688931"/>
            <a:ext cx="7924800" cy="1371600"/>
          </a:xfrm>
          <a:prstGeom prst="ellipseRibbon">
            <a:avLst>
              <a:gd name="adj1" fmla="val 44318"/>
              <a:gd name="adj2" fmla="val 68186"/>
              <a:gd name="adj3" fmla="val 12500"/>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8100000" scaled="1"/>
            <a:tileRect/>
          </a:gradFill>
          <a:ln>
            <a:solidFill>
              <a:schemeClr val="bg1">
                <a:lumMod val="75000"/>
              </a:schemeClr>
            </a:solidFill>
          </a:ln>
          <a:effectLst>
            <a:glow rad="139700">
              <a:schemeClr val="accent4">
                <a:satMod val="175000"/>
                <a:alpha val="4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حفظ كردن در حقيقت چيزي نيست جز دقت و تأمل قابل توجه بر روي تك تك كلمات و حروف و استقرار آنها در ذهن. </a:t>
            </a:r>
          </a:p>
        </p:txBody>
      </p:sp>
      <p:sp>
        <p:nvSpPr>
          <p:cNvPr id="6" name="Round Diagonal Corner Rectangle 5"/>
          <p:cNvSpPr/>
          <p:nvPr/>
        </p:nvSpPr>
        <p:spPr>
          <a:xfrm>
            <a:off x="762000" y="5638800"/>
            <a:ext cx="7696200" cy="1011384"/>
          </a:xfrm>
          <a:prstGeom prst="round2Diag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t="100000" r="100000"/>
            </a:path>
            <a:tileRect l="-100000" b="-100000"/>
          </a:gra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توصيه بسيار مهم ما اين است كه تا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آيه</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اي </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را به صورت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كاملا </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متقن و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مستحكم</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حفظ </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نكرد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ه</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ايد</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هيچگاه سراغ آيه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بعدي</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 </a:t>
            </a:r>
            <a:r>
              <a:rPr lang="ar-S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نرويد</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a:t>
            </a:r>
            <a:endPar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endParaRPr>
          </a:p>
        </p:txBody>
      </p:sp>
      <p:pic>
        <p:nvPicPr>
          <p:cNvPr id="5" name="Picture 4" descr="77.gif"/>
          <p:cNvPicPr>
            <a:picLocks noChangeAspect="1"/>
          </p:cNvPicPr>
          <p:nvPr/>
        </p:nvPicPr>
        <p:blipFill>
          <a:blip r:embed="rId2"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34288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696188"/>
            <a:ext cx="6400800" cy="5857012"/>
          </a:xfrm>
        </p:spPr>
        <p:txBody>
          <a:bodyPr/>
          <a:lstStyle/>
          <a:p>
            <a:pPr marL="0" indent="0" algn="just" rtl="1">
              <a:buNone/>
            </a:pPr>
            <a:r>
              <a:rPr lang="fa-IR" sz="1800" dirty="0">
                <a:cs typeface="2  Mitra" pitchFamily="2" charset="-78"/>
              </a:rPr>
              <a:t>حال كه از حفظ آيه اولي فارغ و از صحت و استواري حفظ آن مطمئن </a:t>
            </a:r>
            <a:r>
              <a:rPr lang="fa-IR" sz="1800" dirty="0" smtClean="0">
                <a:cs typeface="2  Mitra" pitchFamily="2" charset="-78"/>
              </a:rPr>
              <a:t>گشته ايد </a:t>
            </a:r>
            <a:r>
              <a:rPr lang="fa-IR" sz="1800" dirty="0">
                <a:cs typeface="2  Mitra" pitchFamily="2" charset="-78"/>
              </a:rPr>
              <a:t>مي توانيد سراغ آيه بعدي برويد و آن </a:t>
            </a:r>
            <a:r>
              <a:rPr lang="fa-IR" sz="1800" dirty="0" smtClean="0">
                <a:cs typeface="2  Mitra" pitchFamily="2" charset="-78"/>
              </a:rPr>
              <a:t>را</a:t>
            </a:r>
            <a:r>
              <a:rPr lang="en-US" sz="1800" dirty="0" smtClean="0">
                <a:cs typeface="2  Mitra" pitchFamily="2" charset="-78"/>
              </a:rPr>
              <a:t> </a:t>
            </a:r>
            <a:r>
              <a:rPr lang="fa-IR" sz="1800" dirty="0" smtClean="0">
                <a:cs typeface="2  Mitra" pitchFamily="2" charset="-78"/>
              </a:rPr>
              <a:t>به </a:t>
            </a:r>
            <a:r>
              <a:rPr lang="fa-IR" sz="1800" dirty="0">
                <a:cs typeface="2  Mitra" pitchFamily="2" charset="-78"/>
              </a:rPr>
              <a:t>طريقي كه ذكر شد، حفظ نماييد. پس از به خاطر سپردن كامل آيه، اكنون برمي گرديد به آيه قبل و آن را از </a:t>
            </a:r>
            <a:r>
              <a:rPr lang="fa-IR" sz="1800" dirty="0" smtClean="0">
                <a:cs typeface="2  Mitra" pitchFamily="2" charset="-78"/>
              </a:rPr>
              <a:t>حفظ</a:t>
            </a:r>
            <a:r>
              <a:rPr lang="en-US" sz="1800" dirty="0" smtClean="0">
                <a:cs typeface="2  Mitra" pitchFamily="2" charset="-78"/>
              </a:rPr>
              <a:t> </a:t>
            </a:r>
            <a:r>
              <a:rPr lang="fa-IR" sz="1800" dirty="0" smtClean="0">
                <a:cs typeface="2  Mitra" pitchFamily="2" charset="-78"/>
              </a:rPr>
              <a:t>مي </a:t>
            </a:r>
            <a:r>
              <a:rPr lang="fa-IR" sz="1800" dirty="0">
                <a:cs typeface="2  Mitra" pitchFamily="2" charset="-78"/>
              </a:rPr>
              <a:t>خوانيد تا ببينيد آيا مي توانيد آن را همچنان خوب و روان بخوانيد يا اينكه در اين فاصله اشكالاتي ايجاد شده </a:t>
            </a:r>
            <a:r>
              <a:rPr lang="fa-IR" sz="1800" dirty="0" smtClean="0">
                <a:cs typeface="2  Mitra" pitchFamily="2" charset="-78"/>
              </a:rPr>
              <a:t>است؟</a:t>
            </a:r>
            <a:r>
              <a:rPr lang="en-US" sz="1800" dirty="0" smtClean="0">
                <a:cs typeface="2  Mitra" pitchFamily="2" charset="-78"/>
              </a:rPr>
              <a:t> </a:t>
            </a:r>
            <a:r>
              <a:rPr lang="fa-IR" sz="1800" dirty="0" smtClean="0">
                <a:cs typeface="2  Mitra" pitchFamily="2" charset="-78"/>
              </a:rPr>
              <a:t>در </a:t>
            </a:r>
            <a:r>
              <a:rPr lang="fa-IR" sz="1800" dirty="0">
                <a:cs typeface="2  Mitra" pitchFamily="2" charset="-78"/>
              </a:rPr>
              <a:t>صورت برخورد با اشكال، آن مورد را برطرف كرده سپس آيه اول و دوم را با هم از حفظ تلاوت </a:t>
            </a:r>
            <a:r>
              <a:rPr lang="fa-IR" sz="1800" dirty="0" smtClean="0">
                <a:cs typeface="2  Mitra" pitchFamily="2" charset="-78"/>
              </a:rPr>
              <a:t>كنيد.</a:t>
            </a:r>
            <a:r>
              <a:rPr lang="en-US" sz="1800" dirty="0" smtClean="0">
                <a:cs typeface="2  Mitra" pitchFamily="2" charset="-78"/>
              </a:rPr>
              <a:t> </a:t>
            </a:r>
            <a:r>
              <a:rPr lang="fa-IR" sz="1800" dirty="0" smtClean="0">
                <a:cs typeface="2  Mitra" pitchFamily="2" charset="-78"/>
              </a:rPr>
              <a:t>پس </a:t>
            </a:r>
            <a:r>
              <a:rPr lang="fa-IR" sz="1800" dirty="0">
                <a:cs typeface="2  Mitra" pitchFamily="2" charset="-78"/>
              </a:rPr>
              <a:t>از آن، حفظ آيه سوم را شروع كرده و پس از اتمام حفظ آيه سوم همانگونه كه در بالا ذكر شد آيه دوم و سوم را </a:t>
            </a:r>
            <a:r>
              <a:rPr lang="fa-IR" sz="1800" dirty="0" smtClean="0">
                <a:cs typeface="2  Mitra" pitchFamily="2" charset="-78"/>
              </a:rPr>
              <a:t>با</a:t>
            </a:r>
            <a:r>
              <a:rPr lang="en-US" sz="1800" dirty="0" smtClean="0">
                <a:cs typeface="2  Mitra" pitchFamily="2" charset="-78"/>
              </a:rPr>
              <a:t> </a:t>
            </a:r>
            <a:r>
              <a:rPr lang="fa-IR" sz="1800" dirty="0" smtClean="0">
                <a:cs typeface="2  Mitra" pitchFamily="2" charset="-78"/>
              </a:rPr>
              <a:t>يكديگر </a:t>
            </a:r>
            <a:r>
              <a:rPr lang="fa-IR" sz="1800" dirty="0">
                <a:cs typeface="2  Mitra" pitchFamily="2" charset="-78"/>
              </a:rPr>
              <a:t>خوانده به خاطر مي سپاريد، همين روش را در مورد باقيمانده آيات به كار مي بريد تا اينكه مقدار آيات </a:t>
            </a:r>
            <a:r>
              <a:rPr lang="fa-IR" sz="1800" dirty="0" smtClean="0">
                <a:cs typeface="2  Mitra" pitchFamily="2" charset="-78"/>
              </a:rPr>
              <a:t>مقرره</a:t>
            </a:r>
            <a:r>
              <a:rPr lang="en-US" sz="1800" dirty="0" smtClean="0">
                <a:cs typeface="2  Mitra" pitchFamily="2" charset="-78"/>
              </a:rPr>
              <a:t> </a:t>
            </a:r>
            <a:r>
              <a:rPr lang="fa-IR" sz="1800" dirty="0" smtClean="0">
                <a:cs typeface="2  Mitra" pitchFamily="2" charset="-78"/>
              </a:rPr>
              <a:t>تمام </a:t>
            </a:r>
            <a:r>
              <a:rPr lang="fa-IR" sz="1800" dirty="0">
                <a:cs typeface="2  Mitra" pitchFamily="2" charset="-78"/>
              </a:rPr>
              <a:t>گردد.</a:t>
            </a:r>
          </a:p>
          <a:p>
            <a:pPr marL="0" indent="0" algn="just" rtl="1">
              <a:buNone/>
            </a:pPr>
            <a:r>
              <a:rPr lang="fa-IR" sz="1800" dirty="0">
                <a:cs typeface="2  Mitra" pitchFamily="2" charset="-78"/>
              </a:rPr>
              <a:t>حال لازم است چندين بار همه آيات مورد نظر را با توجه تمام نسبت به ترتيب و توالي آنها، از حفظ بخوانيد و اگر </a:t>
            </a:r>
            <a:r>
              <a:rPr lang="fa-IR" sz="1800" dirty="0" smtClean="0">
                <a:cs typeface="2  Mitra" pitchFamily="2" charset="-78"/>
              </a:rPr>
              <a:t>به</a:t>
            </a:r>
            <a:r>
              <a:rPr lang="en-US" sz="1800" dirty="0" smtClean="0">
                <a:cs typeface="2  Mitra" pitchFamily="2" charset="-78"/>
              </a:rPr>
              <a:t> </a:t>
            </a:r>
            <a:r>
              <a:rPr lang="fa-IR" sz="1800" dirty="0" smtClean="0">
                <a:cs typeface="2  Mitra" pitchFamily="2" charset="-78"/>
              </a:rPr>
              <a:t>اشكالاتي </a:t>
            </a:r>
            <a:r>
              <a:rPr lang="fa-IR" sz="1800" dirty="0">
                <a:cs typeface="2  Mitra" pitchFamily="2" charset="-78"/>
              </a:rPr>
              <a:t>برخورديد با مراجعه به قرآن آن موارد را اصلاح كرده با تكرار به ذهن بسپاريد. در واقع حفظ يك آيه </a:t>
            </a:r>
            <a:r>
              <a:rPr lang="fa-IR" sz="1800" dirty="0" smtClean="0">
                <a:cs typeface="2  Mitra" pitchFamily="2" charset="-78"/>
              </a:rPr>
              <a:t>بمانند</a:t>
            </a:r>
            <a:r>
              <a:rPr lang="en-US" sz="1800" dirty="0" smtClean="0">
                <a:cs typeface="2  Mitra" pitchFamily="2" charset="-78"/>
              </a:rPr>
              <a:t> </a:t>
            </a:r>
            <a:r>
              <a:rPr lang="fa-IR" sz="1800" dirty="0" smtClean="0">
                <a:cs typeface="2  Mitra" pitchFamily="2" charset="-78"/>
              </a:rPr>
              <a:t>ايجاد </a:t>
            </a:r>
            <a:r>
              <a:rPr lang="fa-IR" sz="1800" dirty="0">
                <a:cs typeface="2  Mitra" pitchFamily="2" charset="-78"/>
              </a:rPr>
              <a:t>نقشي بر روي يك سنگ است. هر چه حفظ </a:t>
            </a:r>
            <a:r>
              <a:rPr lang="fa-IR" sz="1800" dirty="0" smtClean="0">
                <a:cs typeface="2  Mitra" pitchFamily="2" charset="-78"/>
              </a:rPr>
              <a:t>اساسي تر </a:t>
            </a:r>
            <a:r>
              <a:rPr lang="fa-IR" sz="1800" dirty="0">
                <a:cs typeface="2  Mitra" pitchFamily="2" charset="-78"/>
              </a:rPr>
              <a:t>و </a:t>
            </a:r>
            <a:r>
              <a:rPr lang="fa-IR" sz="1800" dirty="0" smtClean="0">
                <a:cs typeface="2  Mitra" pitchFamily="2" charset="-78"/>
              </a:rPr>
              <a:t>اصولي تر </a:t>
            </a:r>
            <a:r>
              <a:rPr lang="fa-IR" sz="1800" dirty="0">
                <a:cs typeface="2  Mitra" pitchFamily="2" charset="-78"/>
              </a:rPr>
              <a:t>و عميق تر صورت گيرد اين نقش و اثر </a:t>
            </a:r>
            <a:r>
              <a:rPr lang="fa-IR" sz="1800" dirty="0" smtClean="0">
                <a:cs typeface="2  Mitra" pitchFamily="2" charset="-78"/>
              </a:rPr>
              <a:t>عميقتر</a:t>
            </a:r>
            <a:r>
              <a:rPr lang="en-US" sz="1800" dirty="0" smtClean="0">
                <a:cs typeface="2  Mitra" pitchFamily="2" charset="-78"/>
              </a:rPr>
              <a:t> </a:t>
            </a:r>
            <a:r>
              <a:rPr lang="fa-IR" sz="1800" dirty="0" smtClean="0">
                <a:cs typeface="2  Mitra" pitchFamily="2" charset="-78"/>
              </a:rPr>
              <a:t>و </a:t>
            </a:r>
            <a:r>
              <a:rPr lang="fa-IR" sz="1800" dirty="0">
                <a:cs typeface="2  Mitra" pitchFamily="2" charset="-78"/>
              </a:rPr>
              <a:t>ماندني تر بوده ديرتر از بين </a:t>
            </a:r>
            <a:r>
              <a:rPr lang="fa-IR" sz="1800" dirty="0" smtClean="0">
                <a:cs typeface="2  Mitra" pitchFamily="2" charset="-78"/>
              </a:rPr>
              <a:t>ميرود.</a:t>
            </a:r>
          </a:p>
          <a:p>
            <a:pPr marL="0" indent="0" algn="just" rtl="1">
              <a:buNone/>
            </a:pPr>
            <a:endParaRPr lang="fa-IR" sz="1800" dirty="0" smtClean="0">
              <a:cs typeface="2  Mitra" pitchFamily="2" charset="-78"/>
            </a:endParaRPr>
          </a:p>
          <a:p>
            <a:pPr marL="0" indent="0" algn="just" rtl="1">
              <a:buNone/>
            </a:pPr>
            <a:r>
              <a:rPr lang="fa-IR" sz="2400" dirty="0" smtClean="0">
                <a:solidFill>
                  <a:srgbClr val="C00000"/>
                </a:solidFill>
                <a:cs typeface="2  Titr" pitchFamily="2" charset="-78"/>
              </a:rPr>
              <a:t>نکته مهم :</a:t>
            </a:r>
            <a:endParaRPr lang="fa-IR" sz="2400" dirty="0">
              <a:solidFill>
                <a:srgbClr val="C00000"/>
              </a:solidFill>
              <a:cs typeface="2  Titr"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a:cs typeface="2  Mitra" pitchFamily="2" charset="-78"/>
            </a:endParaRPr>
          </a:p>
          <a:p>
            <a:pPr marL="0" indent="0" algn="just" rtl="1">
              <a:buNone/>
            </a:pPr>
            <a:endParaRPr lang="en-US" sz="1800" dirty="0">
              <a:cs typeface="2  Mitra" pitchFamily="2" charset="-78"/>
            </a:endParaRPr>
          </a:p>
        </p:txBody>
      </p:sp>
      <p:pic>
        <p:nvPicPr>
          <p:cNvPr id="4" name="Picture 3" descr="77.gif"/>
          <p:cNvPicPr>
            <a:picLocks noChangeAspect="1"/>
          </p:cNvPicPr>
          <p:nvPr/>
        </p:nvPicPr>
        <p:blipFill>
          <a:blip r:embed="rId3"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
        <p:nvSpPr>
          <p:cNvPr id="5" name="Round Diagonal Corner Rectangle 4"/>
          <p:cNvSpPr/>
          <p:nvPr/>
        </p:nvSpPr>
        <p:spPr>
          <a:xfrm>
            <a:off x="2514600" y="5128167"/>
            <a:ext cx="6097128" cy="1175658"/>
          </a:xfrm>
          <a:prstGeom prst="round2DiagRect">
            <a:avLst>
              <a:gd name="adj1" fmla="val 50000"/>
              <a:gd name="adj2" fmla="val 0"/>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lin ang="5400000" scaled="1"/>
            <a:tileRect/>
          </a:gra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Zar" pitchFamily="2" charset="-78"/>
              </a:rPr>
              <a:t>لازم است تصوير دقيق مكان هر آيه و بلكه هر كلمه از آيه در صفحه، كاملا به ذهن منتقل شود و براي اين كار بايد حافظ به هنگام حفظ يا مرور نگاهي دقيق به خط قرآن داشته باشد.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68" y="1132111"/>
            <a:ext cx="1981200" cy="3368040"/>
          </a:xfrm>
          <a:prstGeom prst="rect">
            <a:avLst/>
          </a:prstGeom>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478600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endParaRPr lang="en-US" dirty="0"/>
          </a:p>
        </p:txBody>
      </p:sp>
      <p:sp>
        <p:nvSpPr>
          <p:cNvPr id="3" name="Content Placeholder 2"/>
          <p:cNvSpPr>
            <a:spLocks noGrp="1"/>
          </p:cNvSpPr>
          <p:nvPr>
            <p:ph idx="1"/>
          </p:nvPr>
        </p:nvSpPr>
        <p:spPr>
          <a:xfrm>
            <a:off x="457200" y="685800"/>
            <a:ext cx="8229600" cy="5867400"/>
          </a:xfrm>
        </p:spPr>
        <p:txBody>
          <a:bodyPr/>
          <a:lstStyle/>
          <a:p>
            <a:pPr marL="0" indent="0" algn="just" rtl="1">
              <a:buNone/>
            </a:pPr>
            <a:r>
              <a:rPr lang="fa-IR" sz="1600" b="1" dirty="0">
                <a:cs typeface="2  Mitra" pitchFamily="2" charset="-78"/>
              </a:rPr>
              <a:t>تأكيد ميشود كه علاوه بر حفظ نمودن هر آيه به تنهايي بايد ترتيب آيات را نيز با كمال دقت به خاطر سپرد. زيرا در غير</a:t>
            </a:r>
            <a:r>
              <a:rPr lang="en-US" sz="1600" b="1" dirty="0">
                <a:cs typeface="2  Mitra" pitchFamily="2" charset="-78"/>
              </a:rPr>
              <a:t> </a:t>
            </a:r>
            <a:r>
              <a:rPr lang="fa-IR" sz="1600" b="1" dirty="0">
                <a:cs typeface="2  Mitra" pitchFamily="2" charset="-78"/>
              </a:rPr>
              <a:t>اين صورت ممكن است شما </a:t>
            </a:r>
            <a:r>
              <a:rPr lang="fa-IR" sz="1600" b="1" dirty="0" smtClean="0">
                <a:cs typeface="2  Mitra" pitchFamily="2" charset="-78"/>
              </a:rPr>
              <a:t>تك تك </a:t>
            </a:r>
            <a:r>
              <a:rPr lang="fa-IR" sz="1600" b="1" dirty="0">
                <a:cs typeface="2  Mitra" pitchFamily="2" charset="-78"/>
              </a:rPr>
              <a:t>آيات را </a:t>
            </a:r>
            <a:r>
              <a:rPr lang="fa-IR" sz="1600" b="1" dirty="0" smtClean="0">
                <a:cs typeface="2  Mitra" pitchFamily="2" charset="-78"/>
              </a:rPr>
              <a:t>حفظ </a:t>
            </a:r>
            <a:r>
              <a:rPr lang="fa-IR" sz="1600" b="1" dirty="0">
                <a:cs typeface="2  Mitra" pitchFamily="2" charset="-78"/>
              </a:rPr>
              <a:t>باشيد ولي نتوانيد آنها را به ترتيب و پشت سر هم بخوانيد و آنچه</a:t>
            </a:r>
            <a:r>
              <a:rPr lang="en-US" sz="1600" b="1" dirty="0">
                <a:cs typeface="2  Mitra" pitchFamily="2" charset="-78"/>
              </a:rPr>
              <a:t> </a:t>
            </a:r>
            <a:r>
              <a:rPr lang="fa-IR" sz="1600" b="1" dirty="0">
                <a:cs typeface="2  Mitra" pitchFamily="2" charset="-78"/>
              </a:rPr>
              <a:t>ما، قبلا بيان كرديم يعني اينكه آيه اول و دوم، دوم و سوم، سوم و چهارم پس از حفظ با هم خوانده شوند، ناظر به همين جهت است. </a:t>
            </a:r>
            <a:endParaRPr lang="fa-IR" sz="1600" b="1" dirty="0" smtClean="0">
              <a:cs typeface="2  Mitra" pitchFamily="2" charset="-78"/>
            </a:endParaRPr>
          </a:p>
          <a:p>
            <a:pPr marL="0" indent="0" algn="just" rtl="1">
              <a:buNone/>
            </a:pPr>
            <a:r>
              <a:rPr lang="fa-IR" sz="1800" b="1" dirty="0" smtClean="0">
                <a:solidFill>
                  <a:srgbClr val="0000FF"/>
                </a:solidFill>
                <a:cs typeface="2  Mitra" pitchFamily="2" charset="-78"/>
              </a:rPr>
              <a:t>براي </a:t>
            </a:r>
            <a:r>
              <a:rPr lang="fa-IR" sz="1800" b="1" dirty="0">
                <a:solidFill>
                  <a:srgbClr val="0000FF"/>
                </a:solidFill>
                <a:cs typeface="2  Mitra" pitchFamily="2" charset="-78"/>
              </a:rPr>
              <a:t>حفظ ترتيب دو آيه متوالي </a:t>
            </a:r>
            <a:r>
              <a:rPr lang="fa-IR" sz="1800" b="1" dirty="0" smtClean="0">
                <a:solidFill>
                  <a:srgbClr val="0000FF"/>
                </a:solidFill>
                <a:cs typeface="2  Mitra" pitchFamily="2" charset="-78"/>
              </a:rPr>
              <a:t>دو روش مطرح می شود:</a:t>
            </a:r>
            <a:endParaRPr lang="fa-IR" sz="1800" b="1" dirty="0">
              <a:solidFill>
                <a:srgbClr val="0000FF"/>
              </a:solidFill>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smtClean="0">
              <a:cs typeface="2  Mitra" pitchFamily="2" charset="-78"/>
            </a:endParaRPr>
          </a:p>
          <a:p>
            <a:pPr marL="0" lvl="0" indent="0" algn="just" rtl="1">
              <a:buNone/>
            </a:pPr>
            <a:r>
              <a:rPr lang="fa-IR"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2  Titr" pitchFamily="2" charset="-78"/>
              </a:rPr>
              <a:t>نقد و </a:t>
            </a:r>
            <a:r>
              <a:rPr lang="fa-IR"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2  Titr" pitchFamily="2" charset="-78"/>
              </a:rPr>
              <a:t>نظر:</a:t>
            </a:r>
            <a:endParaRPr lang="fa-IR" sz="1800" dirty="0" smtClean="0">
              <a:cs typeface="2  Mitra" pitchFamily="2" charset="-78"/>
            </a:endParaRPr>
          </a:p>
          <a:p>
            <a:pPr marL="0" indent="0" algn="just" rtl="1">
              <a:buNone/>
            </a:pPr>
            <a:r>
              <a:rPr lang="fa-IR" sz="1600" b="1" dirty="0" smtClean="0">
                <a:cs typeface="2  Mitra" pitchFamily="2" charset="-78"/>
              </a:rPr>
              <a:t>به </a:t>
            </a:r>
            <a:r>
              <a:rPr lang="fa-IR" sz="1600" b="1" dirty="0">
                <a:cs typeface="2  Mitra" pitchFamily="2" charset="-78"/>
              </a:rPr>
              <a:t>نظر مي رسد روش اول </a:t>
            </a:r>
            <a:r>
              <a:rPr lang="fa-IR" sz="1600" b="1" dirty="0" smtClean="0">
                <a:cs typeface="2  Mitra" pitchFamily="2" charset="-78"/>
              </a:rPr>
              <a:t>مطمئنتر </a:t>
            </a:r>
            <a:r>
              <a:rPr lang="fa-IR" sz="1600" b="1" dirty="0">
                <a:cs typeface="2  Mitra" pitchFamily="2" charset="-78"/>
              </a:rPr>
              <a:t>و روش دوم راحت تر است و قطعًا تلفيق آن دو اساسي تر خواهد بود. </a:t>
            </a:r>
            <a:r>
              <a:rPr lang="fa-IR" sz="1600" b="1" dirty="0" smtClean="0">
                <a:cs typeface="2  Mitra" pitchFamily="2" charset="-78"/>
              </a:rPr>
              <a:t>در مورد </a:t>
            </a:r>
            <a:r>
              <a:rPr lang="fa-IR" sz="1600" b="1" dirty="0">
                <a:cs typeface="2  Mitra" pitchFamily="2" charset="-78"/>
              </a:rPr>
              <a:t>حفظ يك آيه به تنهايي نيز مطلب بدين گونه است. يعني دو نوع حفظ داريم: حفظ صرفًا ذهني و ديگري </a:t>
            </a:r>
            <a:r>
              <a:rPr lang="fa-IR" sz="1600" b="1" dirty="0" smtClean="0">
                <a:cs typeface="2  Mitra" pitchFamily="2" charset="-78"/>
              </a:rPr>
              <a:t>حفظ تكراري.</a:t>
            </a:r>
          </a:p>
        </p:txBody>
      </p:sp>
      <p:pic>
        <p:nvPicPr>
          <p:cNvPr id="4" name="Picture 3" descr="77.gif"/>
          <p:cNvPicPr>
            <a:picLocks noChangeAspect="1"/>
          </p:cNvPicPr>
          <p:nvPr/>
        </p:nvPicPr>
        <p:blipFill>
          <a:blip r:embed="rId2"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graphicFrame>
        <p:nvGraphicFramePr>
          <p:cNvPr id="5" name="Diagram 4"/>
          <p:cNvGraphicFramePr/>
          <p:nvPr>
            <p:extLst>
              <p:ext uri="{D42A27DB-BD31-4B8C-83A1-F6EECF244321}">
                <p14:modId xmlns:p14="http://schemas.microsoft.com/office/powerpoint/2010/main" val="1905245428"/>
              </p:ext>
            </p:extLst>
          </p:nvPr>
        </p:nvGraphicFramePr>
        <p:xfrm>
          <a:off x="457200" y="1905000"/>
          <a:ext cx="807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439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 calcmode="lin" valueType="num">
                                      <p:cBhvr>
                                        <p:cTn id="2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24" dur="500"/>
                                        <p:tgtEl>
                                          <p:spTgt spid="3">
                                            <p:txEl>
                                              <p:pRg st="12" end="1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p:cTn id="2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09600"/>
          </a:xfrm>
        </p:spPr>
        <p:txBody>
          <a:bodyPr/>
          <a:lstStyle/>
          <a:p>
            <a:pPr algn="r" rtl="1"/>
            <a:r>
              <a:rPr lang="fa-IR" sz="2800" b="1" dirty="0">
                <a:solidFill>
                  <a:srgbClr val="006600"/>
                </a:solidFill>
                <a:cs typeface="2  Titr" pitchFamily="2" charset="-78"/>
              </a:rPr>
              <a:t>دو روش معمول در حفظ آيات </a:t>
            </a:r>
            <a:r>
              <a:rPr lang="fa-IR" sz="2800" b="1" dirty="0" smtClean="0">
                <a:solidFill>
                  <a:srgbClr val="006600"/>
                </a:solidFill>
                <a:cs typeface="2  Titr" pitchFamily="2" charset="-78"/>
              </a:rPr>
              <a:t>قرآن</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457200" y="762000"/>
            <a:ext cx="8382000" cy="5943600"/>
          </a:xfrm>
        </p:spPr>
        <p:txBody>
          <a:bodyPr/>
          <a:lstStyle/>
          <a:p>
            <a:pPr marL="0" indent="0" algn="just" rtl="1">
              <a:buNone/>
            </a:pPr>
            <a:r>
              <a:rPr lang="fa-IR" sz="1600" b="1" dirty="0" smtClean="0">
                <a:cs typeface="2  Mitra" pitchFamily="2" charset="-78"/>
              </a:rPr>
              <a:t>اساسًا </a:t>
            </a:r>
            <a:r>
              <a:rPr lang="fa-IR" sz="1600" b="1" dirty="0">
                <a:cs typeface="2  Mitra" pitchFamily="2" charset="-78"/>
              </a:rPr>
              <a:t>جهت حفظ كردن آيات شريفه قرآن و نيز مرور آنها دو روش عمده در ميان حفاظ به چشم </a:t>
            </a:r>
            <a:r>
              <a:rPr lang="fa-IR" sz="1600" b="1" dirty="0" smtClean="0">
                <a:cs typeface="2  Mitra" pitchFamily="2" charset="-78"/>
              </a:rPr>
              <a:t>مي خورد </a:t>
            </a:r>
            <a:r>
              <a:rPr lang="fa-IR" sz="1600" b="1" dirty="0">
                <a:cs typeface="2  Mitra" pitchFamily="2" charset="-78"/>
              </a:rPr>
              <a:t>كه بيان آنها مفيد </a:t>
            </a:r>
            <a:r>
              <a:rPr lang="fa-IR" sz="1600" b="1" dirty="0" smtClean="0">
                <a:cs typeface="2  Mitra" pitchFamily="2" charset="-78"/>
              </a:rPr>
              <a:t>است:</a:t>
            </a:r>
          </a:p>
          <a:p>
            <a:pPr marL="0" indent="0" algn="just" rtl="1">
              <a:buNone/>
            </a:pPr>
            <a:endParaRPr lang="fa-IR" sz="1800" dirty="0" smtClean="0">
              <a:cs typeface="2  Mitra" pitchFamily="2" charset="-78"/>
            </a:endParaRPr>
          </a:p>
          <a:p>
            <a:pPr marL="0" indent="0" algn="just" rtl="1">
              <a:buNone/>
            </a:pPr>
            <a:endParaRPr lang="fa-IR" sz="1800" dirty="0" smtClean="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a:cs typeface="2  Mitra" pitchFamily="2" charset="-78"/>
            </a:endParaRPr>
          </a:p>
          <a:p>
            <a:pPr marL="0" indent="0" algn="just" rtl="1">
              <a:buNone/>
            </a:pPr>
            <a:endParaRPr lang="fa-IR" sz="1800" dirty="0" smtClean="0">
              <a:cs typeface="2  Titr" pitchFamily="2" charset="-78"/>
            </a:endParaRPr>
          </a:p>
          <a:p>
            <a:pPr marL="0" indent="0" algn="just" rtl="1">
              <a:buNone/>
            </a:pPr>
            <a:endParaRPr lang="fa-IR" sz="1800" dirty="0">
              <a:cs typeface="2  Titr" pitchFamily="2" charset="-78"/>
            </a:endParaRPr>
          </a:p>
          <a:p>
            <a:pPr marL="0" indent="0" algn="just" rtl="1">
              <a:buNone/>
            </a:pPr>
            <a:endParaRPr lang="fa-IR" sz="1800" dirty="0" smtClean="0">
              <a:cs typeface="2  Titr" pitchFamily="2" charset="-78"/>
            </a:endParaRPr>
          </a:p>
          <a:p>
            <a:pPr marL="0" indent="0" algn="just" rtl="1">
              <a:buNone/>
            </a:pPr>
            <a:endParaRPr lang="fa-IR" sz="1800" dirty="0">
              <a:cs typeface="2  Titr" pitchFamily="2" charset="-78"/>
            </a:endParaRPr>
          </a:p>
          <a:p>
            <a:pPr marL="0" indent="0" algn="just" rtl="1">
              <a:buNone/>
            </a:pPr>
            <a:endParaRPr lang="fa-IR" sz="1800" dirty="0" smtClean="0">
              <a:cs typeface="2  Titr" pitchFamily="2" charset="-78"/>
            </a:endParaRPr>
          </a:p>
          <a:p>
            <a:pPr marL="0" indent="0" algn="just" rtl="1">
              <a:buNone/>
            </a:pPr>
            <a:endParaRPr lang="en-US" sz="1800" dirty="0" smtClean="0">
              <a:cs typeface="2  Titr" pitchFamily="2" charset="-78"/>
            </a:endParaRPr>
          </a:p>
          <a:p>
            <a:pPr marL="0" indent="0" algn="just" rtl="1">
              <a:buNone/>
            </a:pPr>
            <a:endParaRPr lang="fa-IR" sz="1800" dirty="0" smtClean="0">
              <a:cs typeface="2  Titr" pitchFamily="2" charset="-78"/>
            </a:endParaRPr>
          </a:p>
          <a:p>
            <a:pPr marL="0" indent="0" algn="just" rtl="1">
              <a:buNone/>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2  Titr" pitchFamily="2" charset="-78"/>
              </a:rPr>
              <a:t>نقد و نظر</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2  Titr" pitchFamily="2" charset="-78"/>
            </a:endParaRPr>
          </a:p>
          <a:p>
            <a:pPr marL="0" lvl="0" indent="0" algn="just" rtl="1">
              <a:buNone/>
            </a:pPr>
            <a:r>
              <a:rPr lang="fa-IR" sz="1600" b="1" dirty="0">
                <a:cs typeface="2  Mitra" pitchFamily="2" charset="-78"/>
              </a:rPr>
              <a:t>از نظر نگارنده روش دوم بهتر </a:t>
            </a:r>
            <a:r>
              <a:rPr lang="fa-IR" sz="1600" b="1" dirty="0" smtClean="0">
                <a:cs typeface="2  Mitra" pitchFamily="2" charset="-78"/>
              </a:rPr>
              <a:t>و </a:t>
            </a:r>
            <a:r>
              <a:rPr lang="fa-IR" sz="1600" b="1" dirty="0">
                <a:cs typeface="2  Mitra" pitchFamily="2" charset="-78"/>
              </a:rPr>
              <a:t>اصولي تر است. البته در هر دو روش، تكرار آيات ضروري </a:t>
            </a:r>
            <a:r>
              <a:rPr lang="fa-IR" sz="1600" b="1" dirty="0" smtClean="0">
                <a:cs typeface="2  Mitra" pitchFamily="2" charset="-78"/>
              </a:rPr>
              <a:t>است. كسي </a:t>
            </a:r>
            <a:r>
              <a:rPr lang="fa-IR" sz="1600" b="1" dirty="0">
                <a:cs typeface="2  Mitra" pitchFamily="2" charset="-78"/>
              </a:rPr>
              <a:t>كه با استفاده از روش نخست حفظ مي كند اگر مدت كوتاهي اين كار را متوقف كند بسياري از محفوظاتش لطمه ديده </a:t>
            </a:r>
            <a:r>
              <a:rPr lang="fa-IR" sz="1600" b="1" dirty="0" smtClean="0">
                <a:cs typeface="2  Mitra" pitchFamily="2" charset="-78"/>
              </a:rPr>
              <a:t>و سست </a:t>
            </a:r>
            <a:r>
              <a:rPr lang="fa-IR" sz="1600" b="1" dirty="0">
                <a:cs typeface="2  Mitra" pitchFamily="2" charset="-78"/>
              </a:rPr>
              <a:t>خواهد شد، در </a:t>
            </a:r>
            <a:r>
              <a:rPr lang="fa-IR" sz="1600" b="1" dirty="0" smtClean="0">
                <a:cs typeface="2  Mitra" pitchFamily="2" charset="-78"/>
              </a:rPr>
              <a:t>حالي </a:t>
            </a:r>
            <a:r>
              <a:rPr lang="fa-IR" sz="1600" b="1" dirty="0">
                <a:cs typeface="2  Mitra" pitchFamily="2" charset="-78"/>
              </a:rPr>
              <a:t>كه استفاده از روش دوم تا حد زيادي حالت پايدارتر و </a:t>
            </a:r>
            <a:r>
              <a:rPr lang="fa-IR" sz="1600" b="1" dirty="0" smtClean="0">
                <a:cs typeface="2  Mitra" pitchFamily="2" charset="-78"/>
              </a:rPr>
              <a:t>عميقتري </a:t>
            </a:r>
            <a:r>
              <a:rPr lang="fa-IR" sz="1600" b="1" dirty="0">
                <a:cs typeface="2  Mitra" pitchFamily="2" charset="-78"/>
              </a:rPr>
              <a:t>به محفوظات </a:t>
            </a:r>
            <a:r>
              <a:rPr lang="fa-IR" sz="1600" b="1" dirty="0" smtClean="0">
                <a:cs typeface="2  Mitra" pitchFamily="2" charset="-78"/>
              </a:rPr>
              <a:t>مي دهد</a:t>
            </a:r>
            <a:r>
              <a:rPr lang="fa-IR" sz="1600" b="1" dirty="0">
                <a:cs typeface="2  Mitra" pitchFamily="2" charset="-78"/>
              </a:rPr>
              <a:t>، البته چه بهتر و عاليتر كه هر دو روش با هم تلفيق گردد، به اين معنا كه حافظ دقت و عنايت قابل توجه در حفظ هر آيه را با تكرار زياد همراه نمايد كه مطمئنًا نتيجه بسيار بهتري خواهد گرفت</a:t>
            </a:r>
            <a:r>
              <a:rPr lang="fa-IR" sz="1600" b="1" dirty="0" smtClean="0">
                <a:cs typeface="2  Mitra" pitchFamily="2" charset="-78"/>
              </a:rPr>
              <a:t>.</a:t>
            </a:r>
            <a:endParaRPr lang="fa-IR" sz="1600" b="1" dirty="0">
              <a:cs typeface="2  Mitra" pitchFamily="2" charset="-78"/>
            </a:endParaRPr>
          </a:p>
        </p:txBody>
      </p:sp>
      <p:graphicFrame>
        <p:nvGraphicFramePr>
          <p:cNvPr id="4" name="Diagram 3"/>
          <p:cNvGraphicFramePr/>
          <p:nvPr>
            <p:extLst>
              <p:ext uri="{D42A27DB-BD31-4B8C-83A1-F6EECF244321}">
                <p14:modId xmlns:p14="http://schemas.microsoft.com/office/powerpoint/2010/main" val="327423249"/>
              </p:ext>
            </p:extLst>
          </p:nvPr>
        </p:nvGraphicFramePr>
        <p:xfrm>
          <a:off x="533400" y="1378535"/>
          <a:ext cx="8077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77.gif"/>
          <p:cNvPicPr>
            <a:picLocks noChangeAspect="1"/>
          </p:cNvPicPr>
          <p:nvPr/>
        </p:nvPicPr>
        <p:blipFill>
          <a:blip r:embed="rId7"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368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p:cTn id="25"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2" end="1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p:cTn id="31"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pPr rtl="1"/>
            <a:r>
              <a:rPr lang="fa-IR" sz="2800" dirty="0" smtClean="0">
                <a:solidFill>
                  <a:srgbClr val="006600"/>
                </a:solidFill>
                <a:cs typeface="2  Titr" pitchFamily="2" charset="-78"/>
              </a:rPr>
              <a:t>خلاصه مرحله حفظ</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228600" y="762000"/>
            <a:ext cx="8763000" cy="5943600"/>
          </a:xfrm>
          <a:gradFill flip="none" rotWithShape="1">
            <a:gsLst>
              <a:gs pos="0">
                <a:srgbClr val="CCCC00">
                  <a:tint val="66000"/>
                  <a:satMod val="160000"/>
                </a:srgbClr>
              </a:gs>
              <a:gs pos="50000">
                <a:srgbClr val="CCCC00">
                  <a:tint val="44500"/>
                  <a:satMod val="160000"/>
                </a:srgbClr>
              </a:gs>
              <a:gs pos="100000">
                <a:srgbClr val="CCCC00">
                  <a:tint val="23500"/>
                  <a:satMod val="160000"/>
                </a:srgbClr>
              </a:gs>
            </a:gsLst>
            <a:path path="circle">
              <a:fillToRect l="50000" t="50000" r="50000" b="50000"/>
            </a:path>
            <a:tileRect/>
          </a:gradFill>
          <a:ln>
            <a:solidFill>
              <a:srgbClr val="C00000"/>
            </a:solidFill>
          </a:ln>
          <a:effectLst>
            <a:glow rad="101600">
              <a:schemeClr val="accent1">
                <a:satMod val="175000"/>
                <a:alpha val="40000"/>
              </a:schemeClr>
            </a:glow>
            <a:innerShdw blurRad="114300">
              <a:prstClr val="black"/>
            </a:innerShdw>
          </a:effectLst>
          <a:scene3d>
            <a:camera prst="orthographicFront">
              <a:rot lat="0" lon="0" rev="0"/>
            </a:camera>
            <a:lightRig rig="balanced" dir="t">
              <a:rot lat="0" lon="0" rev="8700000"/>
            </a:lightRig>
          </a:scene3d>
          <a:sp3d>
            <a:bevelT w="190500" h="38100" prst="artDeco"/>
          </a:sp3d>
        </p:spPr>
        <p:txBody>
          <a:bodyPr/>
          <a:lstStyle/>
          <a:p>
            <a:pPr algn="just" rtl="1">
              <a:buFont typeface="Wingdings" pitchFamily="2" charset="2"/>
              <a:buChar char="q"/>
            </a:pP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اگر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شخصي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طبق برنامه‌اي منظم و دقيق، بايد هر روز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صفحات معینی را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حفظ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كند.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ابتدا بايد مقدار معين شده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را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چندين بار با دقت تمام و همراه با تأني تلاوت كند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p>
          <a:p>
            <a:pPr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آنان كه با فن قرائت قرآن به روش تحقيق با تجويد و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ل</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ن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زيبا آشنايي دارند، مي‌توانند كل آيات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را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چند بار با دقت و تعمق بر روي تك تك كلمات تلاوت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كنند.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از آنجا كه حفظ كردن چيزي نيست، جز دقت و تأمل قابل توجه بر روي تك‌تك كلمات و حروف و استقرار آنها در ذهن، پس براي حفظ هر آيه بايد آن را چندين بار و هر بار با توجه تمام به هر حرف و كلمه موجود در آن تلاوت كرد.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حال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بايد آيه را بدون استفاده از قرآن و با كمك گرفتن از حافظه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بخوانيد</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پس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از آنكه آيه به خوبي در حافظه شما جايگزين شد، حداقل 5 بار آيه را از حفظ تلاوت كنيد تا مطمئن شويد كه آن را خوب به خاطر سپرده‌ايد. ملاك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كسب اعتماد،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تلاوت روان و راحت آيه حفظ شده است</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p>
          <a:p>
            <a:pPr algn="just" rtl="1">
              <a:buFont typeface="Wingdings" pitchFamily="2" charset="2"/>
              <a:buChar char="q"/>
            </a:pP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بايد توجه كنيد كه تا آيه‌اي را خوب و كامل و متقن حفظ نكرده‌ايد، هيچ‌گاه سراغ حفظ آيه بعد نرويد.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بعد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از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حفظ مستحكم آيه دوم، يك بار آيه اول را از حفظ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بخوانيد</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اگر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به اشكال برخورديد، آن را رفع كرده، سپس آيه اول و دوم را با هم از حفظ تلاوت كنيد. بعد از حفظ آيه سوم، آيه اول، دوم و سوم را با هم از حفظ بخوانيد. با همين روش تمام آيات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را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حفظ كنيد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بعد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از اتمام برنامه حفظ، تمام آياتي را كه حفظ كرده‌ايد، يك بار از اول تا آخر بخوانيد. البته اگر به اشكالي برخورديد، آن را رفع كنيد و مطمئن شويد كه كاملاً بر محفوظاتتان مسلط هستيد. حال يك بار آيات را از آخر به اول (برعكس) بخوانيد. اگر توانستيد آيات را به اين ترتيب بخوانيد، نشانه دقت شما در حفظ و نمايانگر استواري محفوظات شماست.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براي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حفظ آيات طولاني يا متوسط بايد هرچند كلمه از آيه، مثلاً هر 3 يا 4 كلمه را جدا از قسمت‌هاي ديگر حفظ كرده، سپس هر قسمت را به قسمت‌هاي قبل از آن وصل كنيد تا آيه تمام شود. البته مي‌توانيد پس از حفظ هر قسمت، اول آن را با قسمت قبل از خودش بخوانيد، سپس از ابتداي آيه تا جايي كه حفظ كرده‌ايد، همه را از حفظ بخوانيد. نكته‌اي كه در حفظ كل سوره بهتر است مراعات شود، تقسيم آن سوره به چند دسته آيات و حفظ جداگانه هر دسته و اتصال همه آنها با هم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است</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مهم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اين است كه در ذهن خودتان از يك سوره چند مجموعه تشكيل دهيد. با اين كار حجم سوره در نظر شما كمتر جلوه مي‌كند و تسلط و احاطه بيشتر بر آن سوره خواهيد </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به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ياد داشته باشيد هر روز قبل از شروع حفظ جديد، آنچه را روز گذشته حفظ كرده‌ايد، حتماً مرور كنيد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p>
          <a:p>
            <a:pPr algn="just"/>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1"/>
            <a:ext cx="1714500" cy="752475"/>
          </a:xfrm>
          <a:prstGeom prst="rect">
            <a:avLst/>
          </a:prstGeom>
        </p:spPr>
      </p:pic>
    </p:spTree>
    <p:extLst>
      <p:ext uri="{BB962C8B-B14F-4D97-AF65-F5344CB8AC3E}">
        <p14:creationId xmlns:p14="http://schemas.microsoft.com/office/powerpoint/2010/main" val="30654413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3955"/>
            <a:ext cx="7696200" cy="56804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996" y="1282700"/>
            <a:ext cx="3039207" cy="1536700"/>
          </a:xfrm>
          <a:prstGeom prst="roundRect">
            <a:avLst>
              <a:gd name="adj" fmla="val 11111"/>
            </a:avLst>
          </a:prstGeom>
          <a:ln w="190500" cap="rnd">
            <a:solidFill>
              <a:srgbClr val="808000"/>
            </a:solidFill>
            <a:prstDash val="solid"/>
          </a:ln>
          <a:effectLst>
            <a:glow rad="228600">
              <a:srgbClr val="808000">
                <a:alpha val="40000"/>
              </a:srgb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divot"/>
            <a:extrusionClr>
              <a:srgbClr val="FFFFFF"/>
            </a:extrusionClr>
          </a:sp3d>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100" y="3713015"/>
            <a:ext cx="4114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59371" y="3075703"/>
            <a:ext cx="6359245" cy="6096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72543" y="3117268"/>
            <a:ext cx="6359245" cy="609600"/>
          </a:xfrm>
          <a:prstGeom prst="rect">
            <a:avLst/>
          </a:prstGeom>
        </p:spPr>
      </p:pic>
    </p:spTree>
    <p:extLst>
      <p:ext uri="{BB962C8B-B14F-4D97-AF65-F5344CB8AC3E}">
        <p14:creationId xmlns:p14="http://schemas.microsoft.com/office/powerpoint/2010/main" val="2418838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r" rtl="1"/>
            <a:r>
              <a:rPr lang="ar-SA" sz="2800" b="1" dirty="0">
                <a:solidFill>
                  <a:srgbClr val="006600"/>
                </a:solidFill>
                <a:cs typeface="2  Titr" pitchFamily="2" charset="-78"/>
              </a:rPr>
              <a:t>براي فراموش نشدن آيات محفوظه چه بايد كرد</a:t>
            </a:r>
            <a:r>
              <a:rPr lang="ar-SA" sz="2800" b="1" dirty="0" smtClean="0">
                <a:solidFill>
                  <a:srgbClr val="006600"/>
                </a:solidFill>
                <a:cs typeface="2  Titr" pitchFamily="2" charset="-78"/>
              </a:rPr>
              <a:t>؟</a:t>
            </a:r>
            <a:endParaRPr lang="en-US" dirty="0"/>
          </a:p>
        </p:txBody>
      </p:sp>
      <p:sp>
        <p:nvSpPr>
          <p:cNvPr id="3" name="Content Placeholder 2"/>
          <p:cNvSpPr>
            <a:spLocks noGrp="1"/>
          </p:cNvSpPr>
          <p:nvPr>
            <p:ph idx="1"/>
          </p:nvPr>
        </p:nvSpPr>
        <p:spPr>
          <a:xfrm>
            <a:off x="2209800" y="914400"/>
            <a:ext cx="6781800" cy="5638800"/>
          </a:xfrm>
        </p:spPr>
        <p:txBody>
          <a:bodyPr/>
          <a:lstStyle/>
          <a:p>
            <a:pPr marL="0" indent="0" algn="just" rtl="1">
              <a:buNone/>
            </a:pPr>
            <a:endParaRPr lang="fa-IR" sz="1600" b="1" dirty="0" smtClean="0">
              <a:cs typeface="2  Mitra" pitchFamily="2" charset="-78"/>
            </a:endParaRPr>
          </a:p>
          <a:p>
            <a:pPr marL="0" indent="0" algn="just" rtl="1">
              <a:buNone/>
            </a:pPr>
            <a:endParaRPr lang="fa-IR" sz="1600" b="1" dirty="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a:cs typeface="2  Mitra" pitchFamily="2" charset="-78"/>
            </a:endParaRPr>
          </a:p>
          <a:p>
            <a:pPr algn="just" rtl="1">
              <a:buFont typeface="Wingdings" pitchFamily="2" charset="2"/>
              <a:buChar char="q"/>
            </a:pPr>
            <a:r>
              <a:rPr lang="ar-SA" sz="1600" b="1" dirty="0" smtClean="0">
                <a:cs typeface="2  Mitra" pitchFamily="2" charset="-78"/>
              </a:rPr>
              <a:t>حافظ </a:t>
            </a:r>
            <a:r>
              <a:rPr lang="ar-SA" sz="1600" b="1" dirty="0">
                <a:cs typeface="2  Mitra" pitchFamily="2" charset="-78"/>
              </a:rPr>
              <a:t>قرآن علاوه بر اينكه هر روز ميزان محفوظات خود را از لحاظ كميت افزايش مي دهد بايد سعي كند دركيفيت محفوظات قبلي نيز خلل و ضعفي راه پيدا نكند، لذا ضروريست برنامه اي روزمره يا هر چند روز يك بار جهت مرور آيات محفوظه داشته باشد، خصوصًا اينكه هر چه زمان بگذرد و ميزان آياتي كه در حافظه انسان جاي مي گيرد، افزايش يابد، لازم است وقت بيشتري براي نگهداري آنها صرف نمود</a:t>
            </a:r>
            <a:r>
              <a:rPr lang="en-US" sz="1600" b="1" dirty="0" smtClean="0">
                <a:cs typeface="2  Mitra" pitchFamily="2" charset="-78"/>
              </a:rPr>
              <a:t>.</a:t>
            </a:r>
            <a:endParaRPr lang="fa-IR" sz="1600" b="1" dirty="0" smtClean="0">
              <a:cs typeface="2  Mitra" pitchFamily="2" charset="-78"/>
            </a:endParaRPr>
          </a:p>
          <a:p>
            <a:pPr algn="just" rtl="1">
              <a:buFont typeface="Wingdings" pitchFamily="2" charset="2"/>
              <a:buChar char="q"/>
            </a:pPr>
            <a:r>
              <a:rPr lang="ar-SA" sz="1600" b="1" dirty="0">
                <a:cs typeface="2  Mitra" pitchFamily="2" charset="-78"/>
              </a:rPr>
              <a:t>چنانچه فردي در حفظ اوليه آيات بدون عجله و با دقت و توجه زياد عمل كرده باشد يقينًا در مرور آنها دچار سختي و مشكلات زيادي نخواهد شد</a:t>
            </a:r>
            <a:r>
              <a:rPr lang="en-US" sz="1600" b="1" dirty="0">
                <a:cs typeface="2  Mitra" pitchFamily="2" charset="-78"/>
              </a:rPr>
              <a:t>.</a:t>
            </a:r>
          </a:p>
          <a:p>
            <a:pPr algn="just" rtl="1">
              <a:buFont typeface="Wingdings" pitchFamily="2" charset="2"/>
              <a:buChar char="q"/>
            </a:pPr>
            <a:r>
              <a:rPr lang="ar-SA" sz="1600" b="1" dirty="0">
                <a:cs typeface="2  Mitra" pitchFamily="2" charset="-78"/>
              </a:rPr>
              <a:t>هر چه آيات حفظ شده بيشتر باشد مرور بيشتري لازم است</a:t>
            </a:r>
            <a:r>
              <a:rPr lang="en-US" sz="1600" b="1" dirty="0">
                <a:cs typeface="2  Mitra" pitchFamily="2" charset="-78"/>
              </a:rPr>
              <a:t>. </a:t>
            </a:r>
            <a:r>
              <a:rPr lang="ar-SA" sz="1600" b="1" dirty="0" smtClean="0">
                <a:cs typeface="2  Mitra" pitchFamily="2" charset="-78"/>
              </a:rPr>
              <a:t>به </a:t>
            </a:r>
            <a:r>
              <a:rPr lang="ar-SA" sz="1600" b="1" dirty="0">
                <a:cs typeface="2  Mitra" pitchFamily="2" charset="-78"/>
              </a:rPr>
              <a:t>تدريج كه بر تعداد آيات </a:t>
            </a:r>
            <a:r>
              <a:rPr lang="fa-IR" sz="1600" b="1" dirty="0" smtClean="0">
                <a:cs typeface="2  Mitra" pitchFamily="2" charset="-78"/>
              </a:rPr>
              <a:t>محفوظه </a:t>
            </a:r>
            <a:r>
              <a:rPr lang="ar-SA" sz="1600" b="1" dirty="0" smtClean="0">
                <a:cs typeface="2  Mitra" pitchFamily="2" charset="-78"/>
              </a:rPr>
              <a:t>افزوده </a:t>
            </a:r>
            <a:r>
              <a:rPr lang="ar-SA" sz="1600" b="1" dirty="0">
                <a:cs typeface="2  Mitra" pitchFamily="2" charset="-78"/>
              </a:rPr>
              <a:t>مي شود </a:t>
            </a:r>
            <a:r>
              <a:rPr lang="ar-SA" sz="1600" b="1" dirty="0" smtClean="0">
                <a:cs typeface="2  Mitra" pitchFamily="2" charset="-78"/>
              </a:rPr>
              <a:t>لازم </a:t>
            </a:r>
            <a:r>
              <a:rPr lang="ar-SA" sz="1600" b="1" dirty="0">
                <a:cs typeface="2  Mitra" pitchFamily="2" charset="-78"/>
              </a:rPr>
              <a:t>است </a:t>
            </a:r>
            <a:r>
              <a:rPr lang="ar-SA" sz="1600" b="1" dirty="0" smtClean="0">
                <a:cs typeface="2  Mitra" pitchFamily="2" charset="-78"/>
              </a:rPr>
              <a:t>ميزان </a:t>
            </a:r>
            <a:r>
              <a:rPr lang="ar-SA" sz="1600" b="1" dirty="0">
                <a:cs typeface="2  Mitra" pitchFamily="2" charset="-78"/>
              </a:rPr>
              <a:t>محدود و مشخصي را به طور روزمره مرور كنيم</a:t>
            </a:r>
            <a:r>
              <a:rPr lang="en-US" sz="1600" b="1" dirty="0">
                <a:cs typeface="2  Mitra" pitchFamily="2" charset="-78"/>
              </a:rPr>
              <a:t>.</a:t>
            </a:r>
          </a:p>
          <a:p>
            <a:pPr algn="just" rtl="1">
              <a:buFont typeface="Wingdings" pitchFamily="2" charset="2"/>
              <a:buChar char="q"/>
            </a:pPr>
            <a:r>
              <a:rPr lang="ar-SA" sz="1600" b="1" dirty="0">
                <a:cs typeface="2  Mitra" pitchFamily="2" charset="-78"/>
              </a:rPr>
              <a:t>به طور مثال اگر هر روز نصف صفحه از قرآن را براي حفظ مقرر كرده ايد، </a:t>
            </a:r>
            <a:r>
              <a:rPr lang="fa-IR" sz="1600" b="1" dirty="0">
                <a:cs typeface="2  Mitra" pitchFamily="2" charset="-78"/>
              </a:rPr>
              <a:t>۵ </a:t>
            </a:r>
            <a:r>
              <a:rPr lang="ar-SA" sz="1600" b="1" dirty="0">
                <a:cs typeface="2  Mitra" pitchFamily="2" charset="-78"/>
              </a:rPr>
              <a:t>صفحه از آيات قبلي را نيز مرور كنيد، بدين ترتيب هر چند وقت يك بار تمامي آيات پيشين به طور كامل دوره گرديده از خطر اشتباه و يا نسيان مصون خواهند ماند</a:t>
            </a:r>
            <a:r>
              <a:rPr lang="en-US" sz="1600" b="1" dirty="0">
                <a:cs typeface="2  Mitra" pitchFamily="2" charset="-78"/>
              </a:rPr>
              <a:t>.</a:t>
            </a:r>
          </a:p>
          <a:p>
            <a:pPr algn="just" rtl="1">
              <a:buFont typeface="Wingdings" pitchFamily="2" charset="2"/>
              <a:buChar char="q"/>
            </a:pPr>
            <a:r>
              <a:rPr lang="ar-SA" sz="1600" b="1" dirty="0">
                <a:cs typeface="2  Mitra" pitchFamily="2" charset="-78"/>
              </a:rPr>
              <a:t>آياتي را كه </a:t>
            </a:r>
            <a:r>
              <a:rPr lang="ar-SA" sz="1600" b="1" dirty="0" smtClean="0">
                <a:cs typeface="2  Mitra" pitchFamily="2" charset="-78"/>
              </a:rPr>
              <a:t>امروز </a:t>
            </a:r>
            <a:r>
              <a:rPr lang="ar-SA" sz="1600" b="1" dirty="0">
                <a:cs typeface="2  Mitra" pitchFamily="2" charset="-78"/>
              </a:rPr>
              <a:t>حفظ كرده ايد بايد فردا قبل از شروع به حفظ آيات جديد، يكبار ديگر مرور فرماييد، </a:t>
            </a:r>
            <a:r>
              <a:rPr lang="ar-SA" sz="1600" b="1" dirty="0" smtClean="0">
                <a:cs typeface="2  Mitra" pitchFamily="2" charset="-78"/>
              </a:rPr>
              <a:t>رعايت </a:t>
            </a:r>
            <a:r>
              <a:rPr lang="ar-SA" sz="1600" b="1" dirty="0">
                <a:cs typeface="2  Mitra" pitchFamily="2" charset="-78"/>
              </a:rPr>
              <a:t>اين نكته قطعًا اثر مطلوبي در استحكام محفوظات خواهد داشت</a:t>
            </a:r>
            <a:r>
              <a:rPr lang="en-US" sz="1600" b="1" dirty="0">
                <a:cs typeface="2  Mitra" pitchFamily="2" charset="-78"/>
              </a:rPr>
              <a:t>.</a:t>
            </a:r>
          </a:p>
          <a:p>
            <a:pPr algn="just" rtl="1">
              <a:buFont typeface="Wingdings" pitchFamily="2" charset="2"/>
              <a:buChar char="q"/>
            </a:pPr>
            <a:r>
              <a:rPr lang="ar-SA" sz="1600" b="1" dirty="0">
                <a:cs typeface="2  Mitra" pitchFamily="2" charset="-78"/>
              </a:rPr>
              <a:t>توصيه مهم ما اين است كه </a:t>
            </a:r>
            <a:r>
              <a:rPr lang="ar-SA" sz="1600" b="1" dirty="0" smtClean="0">
                <a:cs typeface="2  Mitra" pitchFamily="2" charset="-78"/>
              </a:rPr>
              <a:t>هنگام </a:t>
            </a:r>
            <a:r>
              <a:rPr lang="ar-SA" sz="1600" b="1" dirty="0">
                <a:cs typeface="2  Mitra" pitchFamily="2" charset="-78"/>
              </a:rPr>
              <a:t>مرور كردن، آيات را حتمًا تلاوت كنيد و فقط از ذهن </a:t>
            </a:r>
            <a:r>
              <a:rPr lang="ar-SA" sz="1600" b="1" dirty="0" smtClean="0">
                <a:cs typeface="2  Mitra" pitchFamily="2" charset="-78"/>
              </a:rPr>
              <a:t>نگذرانيد</a:t>
            </a:r>
            <a:r>
              <a:rPr lang="fa-IR" sz="1600" b="1" dirty="0">
                <a:cs typeface="2  Mitra" pitchFamily="2" charset="-78"/>
              </a:rPr>
              <a:t>.</a:t>
            </a:r>
            <a:r>
              <a:rPr lang="en-US" sz="1600" b="1" dirty="0" smtClean="0">
                <a:cs typeface="2  Mitra" pitchFamily="2" charset="-78"/>
              </a:rPr>
              <a:t> </a:t>
            </a:r>
            <a:r>
              <a:rPr lang="ar-SA" sz="1600" b="1" dirty="0" smtClean="0">
                <a:cs typeface="2  Mitra" pitchFamily="2" charset="-78"/>
              </a:rPr>
              <a:t>آيات </a:t>
            </a:r>
            <a:r>
              <a:rPr lang="ar-SA" sz="1600" b="1" dirty="0">
                <a:cs typeface="2  Mitra" pitchFamily="2" charset="-78"/>
              </a:rPr>
              <a:t>را به شيوه ترتيل </a:t>
            </a:r>
            <a:r>
              <a:rPr lang="ar-SA" sz="1600" b="1" dirty="0" smtClean="0">
                <a:cs typeface="2  Mitra" pitchFamily="2" charset="-78"/>
              </a:rPr>
              <a:t>بخوانيد</a:t>
            </a:r>
            <a:r>
              <a:rPr lang="fa-IR" sz="1600" b="1" dirty="0" smtClean="0">
                <a:cs typeface="2  Mitra" pitchFamily="2" charset="-78"/>
              </a:rPr>
              <a:t>.</a:t>
            </a:r>
            <a:endParaRPr lang="en-US" sz="1600" b="1" dirty="0">
              <a:cs typeface="2  Mitra" pitchFamily="2" charset="-78"/>
            </a:endParaRPr>
          </a:p>
          <a:p>
            <a:pPr marL="0" indent="0" algn="just" rtl="1">
              <a:buNone/>
            </a:pPr>
            <a:endParaRPr lang="en-US" sz="1800" dirty="0">
              <a:cs typeface="2  Mitra" pitchFamily="2" charset="-78"/>
            </a:endParaRPr>
          </a:p>
        </p:txBody>
      </p:sp>
      <p:sp>
        <p:nvSpPr>
          <p:cNvPr id="4" name="Rounded Rectangle 3"/>
          <p:cNvSpPr/>
          <p:nvPr/>
        </p:nvSpPr>
        <p:spPr>
          <a:xfrm>
            <a:off x="2362200" y="1219200"/>
            <a:ext cx="6324600" cy="914400"/>
          </a:xfrm>
          <a:prstGeom prst="roundRect">
            <a:avLst>
              <a:gd name="adj" fmla="val 30556"/>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r="100000" b="100000"/>
            </a:path>
            <a:tileRect l="-100000" t="-100000"/>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حفظ كردن آيات، مرحله اول </a:t>
            </a:r>
            <a:r>
              <a:rPr lang="ar-SA"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است </a:t>
            </a:r>
            <a:r>
              <a:rPr lang="ar-SA"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و سختي چنداني ندارد، ليكن مهمتر از آن نگاهداشتن آيات محفوظه در خزينه ذهن و دور داشتن آنها از دسترس نسيان و فراموشي </a:t>
            </a:r>
            <a:r>
              <a:rPr lang="ar-SA"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است </a:t>
            </a:r>
            <a:r>
              <a:rPr lang="ar-SA"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كه اين امر مسئله مرور و تكرار آيات را ايجاب مي كن</a:t>
            </a:r>
            <a:r>
              <a:rPr lang="fa-IR"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1562100"/>
            <a:ext cx="2057400" cy="2707105"/>
          </a:xfrm>
          <a:prstGeom prst="rect">
            <a:avLst/>
          </a:prstGeom>
          <a:ln>
            <a:solidFill>
              <a:srgbClr val="FFC000"/>
            </a:solidFill>
          </a:ln>
          <a:effectLst>
            <a:outerShdw blurRad="149987" dist="250190" dir="8460000" algn="ctr">
              <a:srgbClr val="000000">
                <a:alpha val="28000"/>
              </a:srgbClr>
            </a:outerShdw>
            <a:reflection blurRad="6350" stA="50000" endA="300" endPos="55500" dist="101600" dir="5400000" sy="-100000" algn="bl" rotWithShape="0"/>
          </a:effectLst>
          <a:scene3d>
            <a:camera prst="orthographicFront">
              <a:rot lat="0" lon="0" rev="0"/>
            </a:camera>
            <a:lightRig rig="contrasting" dir="t">
              <a:rot lat="0" lon="0" rev="1500000"/>
            </a:lightRig>
          </a:scene3d>
          <a:sp3d prstMaterial="metal">
            <a:bevelT w="88900" h="88900" prst="angle"/>
          </a:sp3d>
        </p:spPr>
      </p:pic>
      <p:pic>
        <p:nvPicPr>
          <p:cNvPr id="7" name="Picture 6" descr="77.gif"/>
          <p:cNvPicPr>
            <a:picLocks noChangeAspect="1"/>
          </p:cNvPicPr>
          <p:nvPr/>
        </p:nvPicPr>
        <p:blipFill>
          <a:blip r:embed="rId3"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830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Left)">
                                      <p:cBhvr>
                                        <p:cTn id="26" dur="500"/>
                                        <p:tgtEl>
                                          <p:spTgt spid="3">
                                            <p:txEl>
                                              <p:pRg st="5" end="5"/>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trips(downLeft)">
                                      <p:cBhvr>
                                        <p:cTn id="29" dur="500"/>
                                        <p:tgtEl>
                                          <p:spTgt spid="3">
                                            <p:txEl>
                                              <p:pRg st="6" end="6"/>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trips(downLeft)">
                                      <p:cBhvr>
                                        <p:cTn id="35" dur="500"/>
                                        <p:tgtEl>
                                          <p:spTgt spid="3">
                                            <p:txEl>
                                              <p:pRg st="8" end="8"/>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strips(downLeft)">
                                      <p:cBhvr>
                                        <p:cTn id="38" dur="500"/>
                                        <p:tgtEl>
                                          <p:spTgt spid="3">
                                            <p:txEl>
                                              <p:pRg st="9" end="9"/>
                                            </p:txEl>
                                          </p:spTgt>
                                        </p:tgtEl>
                                      </p:cBhvr>
                                    </p:animEffect>
                                  </p:childTnLst>
                                </p:cTn>
                              </p:par>
                              <p:par>
                                <p:cTn id="39" presetID="18" presetClass="entr" presetSubtype="12"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strips(down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87362"/>
          </a:xfrm>
        </p:spPr>
        <p:txBody>
          <a:bodyPr/>
          <a:lstStyle/>
          <a:p>
            <a:pPr algn="just" rtl="1"/>
            <a:r>
              <a:rPr lang="ar-SA" sz="2800" b="1" dirty="0">
                <a:solidFill>
                  <a:srgbClr val="006600"/>
                </a:solidFill>
                <a:cs typeface="2  Titr" pitchFamily="2" charset="-78"/>
              </a:rPr>
              <a:t>روش</a:t>
            </a:r>
            <a:r>
              <a:rPr lang="ar-SA" b="1" dirty="0">
                <a:cs typeface="2  Mitra" pitchFamily="2" charset="-78"/>
              </a:rPr>
              <a:t> </a:t>
            </a:r>
            <a:r>
              <a:rPr lang="ar-SA" sz="2800" b="1" dirty="0">
                <a:solidFill>
                  <a:srgbClr val="006600"/>
                </a:solidFill>
                <a:cs typeface="2  Titr" pitchFamily="2" charset="-78"/>
              </a:rPr>
              <a:t>صحيح</a:t>
            </a:r>
            <a:r>
              <a:rPr lang="ar-SA" b="1" dirty="0">
                <a:cs typeface="2  Mitra" pitchFamily="2" charset="-78"/>
              </a:rPr>
              <a:t> </a:t>
            </a:r>
            <a:r>
              <a:rPr lang="ar-SA" sz="2800" b="1" dirty="0" smtClean="0">
                <a:solidFill>
                  <a:srgbClr val="006600"/>
                </a:solidFill>
                <a:cs typeface="2  Titr" pitchFamily="2" charset="-78"/>
              </a:rPr>
              <a:t>مرورآيات</a:t>
            </a:r>
            <a:endParaRPr lang="en-US" sz="2800" b="1" dirty="0">
              <a:solidFill>
                <a:srgbClr val="006600"/>
              </a:solidFill>
              <a:cs typeface="2  Titr" pitchFamily="2" charset="-78"/>
            </a:endParaRPr>
          </a:p>
        </p:txBody>
      </p:sp>
      <p:sp>
        <p:nvSpPr>
          <p:cNvPr id="3" name="Content Placeholder 2"/>
          <p:cNvSpPr>
            <a:spLocks noGrp="1"/>
          </p:cNvSpPr>
          <p:nvPr>
            <p:ph idx="1"/>
          </p:nvPr>
        </p:nvSpPr>
        <p:spPr>
          <a:xfrm>
            <a:off x="381000" y="685800"/>
            <a:ext cx="6019800" cy="5943600"/>
          </a:xfrm>
        </p:spPr>
        <p:txBody>
          <a:bodyPr/>
          <a:lstStyle/>
          <a:p>
            <a:pPr marL="0" indent="0" algn="just" rtl="1">
              <a:buNone/>
            </a:pPr>
            <a:endParaRPr lang="fa-IR" sz="1600" b="1" dirty="0" smtClean="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a:cs typeface="2  Mitra" pitchFamily="2" charset="-78"/>
            </a:endParaRPr>
          </a:p>
          <a:p>
            <a:pPr algn="just" rtl="1">
              <a:buFont typeface="Wingdings" pitchFamily="2" charset="2"/>
              <a:buChar char="q"/>
            </a:pPr>
            <a:r>
              <a:rPr lang="ar-SA" sz="1600" b="1" dirty="0" smtClean="0">
                <a:cs typeface="2  Mitra" pitchFamily="2" charset="-78"/>
              </a:rPr>
              <a:t>هر </a:t>
            </a:r>
            <a:r>
              <a:rPr lang="ar-SA" sz="1600" b="1" dirty="0">
                <a:cs typeface="2  Mitra" pitchFamily="2" charset="-78"/>
              </a:rPr>
              <a:t>جا كه آيه، كلمه و يا حرفي را از ياد برديد و نتوانستيد ادامه دهيد، به قرآن مراجعه و اشكال خود را رفع كرده سپس قسمت مورد اشكال را چندين بار تكرار نماييد تا خوب در ذهن جاي گيرد. </a:t>
            </a:r>
            <a:endParaRPr lang="fa-IR" sz="1600" b="1" dirty="0" smtClean="0">
              <a:cs typeface="2  Mitra" pitchFamily="2" charset="-78"/>
            </a:endParaRPr>
          </a:p>
          <a:p>
            <a:pPr algn="just" rtl="1">
              <a:buFont typeface="Wingdings" pitchFamily="2" charset="2"/>
              <a:buChar char="q"/>
            </a:pPr>
            <a:r>
              <a:rPr lang="ar-SA" sz="1600" b="1" dirty="0" smtClean="0">
                <a:cs typeface="2  Mitra" pitchFamily="2" charset="-78"/>
              </a:rPr>
              <a:t>بسيار </a:t>
            </a:r>
            <a:r>
              <a:rPr lang="ar-SA" sz="1600" b="1" dirty="0">
                <a:cs typeface="2  Mitra" pitchFamily="2" charset="-78"/>
              </a:rPr>
              <a:t>مناسب است از دوستي كه آشنا با روخواني قرآن كريم است درخواست كنيد تا آيات </a:t>
            </a:r>
            <a:r>
              <a:rPr lang="ar-SA" sz="1600" b="1" dirty="0" smtClean="0">
                <a:cs typeface="2  Mitra" pitchFamily="2" charset="-78"/>
              </a:rPr>
              <a:t>را </a:t>
            </a:r>
            <a:r>
              <a:rPr lang="ar-SA" sz="1600" b="1" dirty="0">
                <a:cs typeface="2  Mitra" pitchFamily="2" charset="-78"/>
              </a:rPr>
              <a:t>از شما بپرسد و در صورت بروز اشكال، آن را تذكر </a:t>
            </a:r>
            <a:r>
              <a:rPr lang="ar-SA" sz="1600" b="1" dirty="0" smtClean="0">
                <a:cs typeface="2  Mitra" pitchFamily="2" charset="-78"/>
              </a:rPr>
              <a:t>دهد</a:t>
            </a:r>
            <a:r>
              <a:rPr lang="fa-IR" sz="1600" b="1" dirty="0">
                <a:cs typeface="2  Mitra" pitchFamily="2" charset="-78"/>
              </a:rPr>
              <a:t>.</a:t>
            </a:r>
            <a:r>
              <a:rPr lang="en-US" sz="1600" b="1" dirty="0" smtClean="0">
                <a:cs typeface="2  Mitra" pitchFamily="2" charset="-78"/>
              </a:rPr>
              <a:t> </a:t>
            </a:r>
            <a:r>
              <a:rPr lang="ar-SA" sz="1600" b="1" dirty="0" smtClean="0">
                <a:cs typeface="2  Mitra" pitchFamily="2" charset="-78"/>
              </a:rPr>
              <a:t>سؤال </a:t>
            </a:r>
            <a:r>
              <a:rPr lang="ar-SA" sz="1600" b="1" dirty="0">
                <a:cs typeface="2  Mitra" pitchFamily="2" charset="-78"/>
              </a:rPr>
              <a:t>كردن شخص ديگر از محفوظات انسان، بهترين روش براي مرور بوده فشار كمتري بر ذهن انسان وارد مي سازد</a:t>
            </a:r>
            <a:r>
              <a:rPr lang="en-US" sz="1600" b="1" dirty="0">
                <a:cs typeface="2  Mitra" pitchFamily="2" charset="-78"/>
              </a:rPr>
              <a:t>.</a:t>
            </a:r>
          </a:p>
          <a:p>
            <a:pPr algn="just" rtl="1">
              <a:buFont typeface="Wingdings" pitchFamily="2" charset="2"/>
              <a:buChar char="q"/>
            </a:pPr>
            <a:r>
              <a:rPr lang="ar-SA" sz="1600" b="1" dirty="0" smtClean="0">
                <a:cs typeface="2  Mitra" pitchFamily="2" charset="-78"/>
              </a:rPr>
              <a:t>گاهي </a:t>
            </a:r>
            <a:r>
              <a:rPr lang="ar-SA" sz="1600" b="1" dirty="0">
                <a:cs typeface="2  Mitra" pitchFamily="2" charset="-78"/>
              </a:rPr>
              <a:t>اوقات مرور آيات عليرغم عدم توجه و تمركز حافظ به صورت خودكار انجام گرفته بدون فكر كردن و توجه لازم، آيات بر زبان جاري مي شود مانند كسي كه در نماز غافل است ولي الفاظ، خودبخود بر زبان او جاري است</a:t>
            </a:r>
            <a:r>
              <a:rPr lang="en-US" sz="1600" b="1" dirty="0">
                <a:cs typeface="2  Mitra" pitchFamily="2" charset="-78"/>
              </a:rPr>
              <a:t>. </a:t>
            </a:r>
            <a:r>
              <a:rPr lang="ar-SA" sz="1600" b="1" dirty="0">
                <a:cs typeface="2  Mitra" pitchFamily="2" charset="-78"/>
              </a:rPr>
              <a:t>بايد دانست كه اين نحوه مرور كردن فاقد ارزش </a:t>
            </a:r>
            <a:r>
              <a:rPr lang="ar-SA" sz="1600" b="1" dirty="0" smtClean="0">
                <a:cs typeface="2  Mitra" pitchFamily="2" charset="-78"/>
              </a:rPr>
              <a:t>است</a:t>
            </a:r>
            <a:r>
              <a:rPr lang="fa-IR" sz="1600" b="1" dirty="0" smtClean="0">
                <a:cs typeface="2  Mitra" pitchFamily="2" charset="-78"/>
              </a:rPr>
              <a:t>.</a:t>
            </a:r>
            <a:endParaRPr lang="en-US" sz="1600" b="1" dirty="0">
              <a:cs typeface="2  Mitra" pitchFamily="2" charset="-78"/>
            </a:endParaRPr>
          </a:p>
          <a:p>
            <a:pPr algn="just" rtl="1">
              <a:buFont typeface="Wingdings" pitchFamily="2" charset="2"/>
              <a:buChar char="q"/>
            </a:pPr>
            <a:r>
              <a:rPr lang="ar-SA" sz="1600" b="1" dirty="0">
                <a:cs typeface="2  Mitra" pitchFamily="2" charset="-78"/>
              </a:rPr>
              <a:t>مروري مفيد است كه با هر بار تكرار آيه بتواند نقش آن را بر روي ذهن عميقتر كند و لازمه اين امر توجه داشتن دقيق ذهن در هنگام مرور مي باشد</a:t>
            </a:r>
            <a:r>
              <a:rPr lang="en-US" sz="1600" b="1" dirty="0">
                <a:cs typeface="2  Mitra" pitchFamily="2" charset="-78"/>
              </a:rPr>
              <a:t>.</a:t>
            </a:r>
          </a:p>
        </p:txBody>
      </p:sp>
      <p:sp>
        <p:nvSpPr>
          <p:cNvPr id="4" name="Rounded Rectangle 3"/>
          <p:cNvSpPr/>
          <p:nvPr/>
        </p:nvSpPr>
        <p:spPr>
          <a:xfrm>
            <a:off x="581845" y="762000"/>
            <a:ext cx="5105400" cy="685800"/>
          </a:xfrm>
          <a:prstGeom prst="roundRect">
            <a:avLst/>
          </a:prstGeom>
          <a:solidFill>
            <a:srgbClr val="FFFF99"/>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روش صحيح مرور كردن، از حفظ خواندن آيات بدون استفاده از قرآن است</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r>
              <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p>
        </p:txBody>
      </p:sp>
      <p:sp>
        <p:nvSpPr>
          <p:cNvPr id="6" name="Vertical Scroll 5"/>
          <p:cNvSpPr/>
          <p:nvPr/>
        </p:nvSpPr>
        <p:spPr>
          <a:xfrm>
            <a:off x="94460" y="5118100"/>
            <a:ext cx="6426200" cy="1663700"/>
          </a:xfrm>
          <a:prstGeom prst="verticalScroll">
            <a:avLst>
              <a:gd name="adj" fmla="val 17500"/>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w="25400">
            <a:solidFill>
              <a:srgbClr val="005828"/>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Titr" pitchFamily="2" charset="-78"/>
              </a:rPr>
              <a:t>تذكر </a:t>
            </a:r>
            <a:r>
              <a:rPr lang="fa-I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Titr" pitchFamily="2" charset="-78"/>
              </a:rPr>
              <a:t>مهم:</a:t>
            </a:r>
          </a:p>
          <a:p>
            <a:pPr algn="just" rtl="1"/>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معمولاً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افراد در هنگام مرور آيات به محض برخورد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به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يك اشكال، بدون تأمل و فكر در جهت بياد آوردن آن، بلافاصله به قرآن مراجعه كرده آن مورد را جستجو مي </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كنند</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اين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كار غلط مي باشد و راه صحيح اين است كه در هر مورد قدري تأمل و سعي در يافتن كلمه يا آيه مربوطه نموده در صورت ياري نكردن حافظه به قرآن رجوع كنيد</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در اين صورت آن مورد بخصوص، به خوبي در ذهن جاي خواهد گرفت</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endPar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endParaRPr>
          </a:p>
          <a:p>
            <a:pPr algn="just" rtl="1"/>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818" y="2209800"/>
            <a:ext cx="2205037" cy="1421714"/>
          </a:xfrm>
          <a:prstGeom prst="rect">
            <a:avLst/>
          </a:prstGeom>
          <a:ln>
            <a:noFill/>
          </a:ln>
          <a:effectLst>
            <a:glow rad="139700">
              <a:schemeClr val="accent1">
                <a:satMod val="175000"/>
                <a:alpha val="40000"/>
              </a:schemeClr>
            </a:glow>
            <a:outerShdw blurRad="107950" dist="12700" dir="5400000" algn="ctr">
              <a:srgbClr val="000000"/>
            </a:outerShdw>
            <a:reflection blurRad="6350" stA="50000" endA="300" endPos="55500" dist="50800" dir="5400000" sy="-100000" algn="bl" rotWithShape="0"/>
          </a:effectLst>
          <a:scene3d>
            <a:camera prst="orthographicFront">
              <a:rot lat="0" lon="0" rev="0"/>
            </a:camera>
            <a:lightRig rig="soft" dir="t">
              <a:rot lat="0" lon="0" rev="0"/>
            </a:lightRig>
          </a:scene3d>
          <a:sp3d contourW="44450" prstMaterial="matte">
            <a:bevelT w="63500" h="63500"/>
            <a:contourClr>
              <a:srgbClr val="FFFFFF"/>
            </a:contourClr>
          </a:sp3d>
        </p:spPr>
      </p:pic>
      <p:pic>
        <p:nvPicPr>
          <p:cNvPr id="8" name="Picture 7" descr="77.gif"/>
          <p:cNvPicPr>
            <a:picLocks noChangeAspect="1"/>
          </p:cNvPicPr>
          <p:nvPr/>
        </p:nvPicPr>
        <p:blipFill>
          <a:blip r:embed="rId3"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3790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563562"/>
          </a:xfrm>
        </p:spPr>
        <p:txBody>
          <a:bodyPr/>
          <a:lstStyle/>
          <a:p>
            <a:pPr algn="r"/>
            <a:r>
              <a:rPr lang="fa-IR" sz="3200" dirty="0" smtClean="0">
                <a:solidFill>
                  <a:srgbClr val="006600"/>
                </a:solidFill>
                <a:cs typeface="B Titr" pitchFamily="2" charset="-78"/>
              </a:rPr>
              <a:t>مقدمه</a:t>
            </a:r>
            <a:r>
              <a:rPr lang="fa-IR" sz="2800" dirty="0" smtClean="0">
                <a:solidFill>
                  <a:srgbClr val="006600"/>
                </a:solidFill>
                <a:cs typeface="B Titr" pitchFamily="2" charset="-78"/>
              </a:rPr>
              <a:t>؛</a:t>
            </a:r>
            <a:endParaRPr lang="en-US" sz="2800" dirty="0">
              <a:solidFill>
                <a:srgbClr val="006600"/>
              </a:solidFill>
              <a:cs typeface="B Titr" pitchFamily="2" charset="-78"/>
            </a:endParaRPr>
          </a:p>
        </p:txBody>
      </p:sp>
      <p:sp>
        <p:nvSpPr>
          <p:cNvPr id="3" name="Content Placeholder 2"/>
          <p:cNvSpPr>
            <a:spLocks noGrp="1"/>
          </p:cNvSpPr>
          <p:nvPr>
            <p:ph idx="1"/>
          </p:nvPr>
        </p:nvSpPr>
        <p:spPr>
          <a:xfrm>
            <a:off x="2667000" y="609600"/>
            <a:ext cx="6324600" cy="6019800"/>
          </a:xfrm>
        </p:spPr>
        <p:txBody>
          <a:bodyPr/>
          <a:lstStyle/>
          <a:p>
            <a:pPr marL="0" indent="0" algn="just" rtl="1">
              <a:buNone/>
            </a:pPr>
            <a:r>
              <a:rPr lang="en-US" sz="1800" dirty="0" smtClean="0">
                <a:latin typeface="IranNastaliq" pitchFamily="18" charset="0"/>
                <a:cs typeface="A Zar" pitchFamily="2" charset="-78"/>
              </a:rPr>
              <a:t>        </a:t>
            </a:r>
            <a:r>
              <a:rPr lang="ar-SA" sz="1600" b="1" dirty="0" smtClean="0">
                <a:latin typeface="IranNastaliq" pitchFamily="18" charset="0"/>
                <a:cs typeface="2  Mitra" pitchFamily="2" charset="-78"/>
              </a:rPr>
              <a:t>چندي است شاهد ظهور موجي قرآني در پهنه جامعه اسلامي</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مان هستيم</a:t>
            </a:r>
            <a:r>
              <a:rPr lang="fa-IR" sz="1600" b="1" dirty="0" smtClean="0">
                <a:latin typeface="IranNastaliq" pitchFamily="18" charset="0"/>
                <a:cs typeface="2  Mitra" pitchFamily="2" charset="-78"/>
              </a:rPr>
              <a:t>.</a:t>
            </a:r>
            <a:r>
              <a:rPr lang="en-US"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نواي دل انگيز اين موج مبارك، بس</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اميدبخش است و اگر استمرار يابد بي</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ترديد بركاتي بي انتها به همراه خواهد آورد</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آنچه دورنماي حركت قرآني كشور را اميدوار كننده تر ساخته است توجه خاص مقام معظم رهبري به اين امر</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مقدس</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است، به ويژه كه ايشان اخيرًا بطور مكرر تأكيدات فراواني بر مسئله حفظ قرآن كريم و اهميت و ضرورت آن داشته</a:t>
            </a:r>
            <a:r>
              <a:rPr lang="fa-IR" sz="1600" b="1" dirty="0" smtClean="0">
                <a:latin typeface="IranNastaliq" pitchFamily="18" charset="0"/>
                <a:cs typeface="2  Mitra" pitchFamily="2" charset="-78"/>
              </a:rPr>
              <a:t> </a:t>
            </a:r>
            <a:r>
              <a:rPr lang="ar-SA" sz="1600" b="1" dirty="0" smtClean="0">
                <a:latin typeface="IranNastaliq" pitchFamily="18" charset="0"/>
                <a:cs typeface="2  Mitra" pitchFamily="2" charset="-78"/>
              </a:rPr>
              <a:t>اند</a:t>
            </a:r>
            <a:r>
              <a:rPr lang="fa-IR" sz="1600" b="1" dirty="0" smtClean="0">
                <a:latin typeface="IranNastaliq" pitchFamily="18" charset="0"/>
                <a:cs typeface="2  Mitra" pitchFamily="2" charset="-78"/>
              </a:rPr>
              <a:t>:</a:t>
            </a:r>
          </a:p>
          <a:p>
            <a:pPr marL="0" indent="0" algn="just" rtl="1">
              <a:buNone/>
            </a:pPr>
            <a:endParaRPr lang="fa-IR" sz="800" b="1" dirty="0" smtClean="0">
              <a:latin typeface="IranNastaliq" pitchFamily="18" charset="0"/>
              <a:cs typeface="2  Mitra" pitchFamily="2" charset="-78"/>
            </a:endParaRPr>
          </a:p>
          <a:p>
            <a:pPr algn="just" rtl="1">
              <a:buFont typeface="Wingdings" pitchFamily="2" charset="2"/>
              <a:buChar char="q"/>
            </a:pPr>
            <a:r>
              <a:rPr lang="ar-SA" sz="1600" b="1" dirty="0">
                <a:latin typeface="IranNastaliq" pitchFamily="18" charset="0"/>
                <a:cs typeface="2  Mitra" pitchFamily="2" charset="-78"/>
              </a:rPr>
              <a:t>يكى از چيزهائى كه ميتواند تدبر در قرآن را به ما ارزانى بدارد، حفظ قرآن است. ما حافظ قرآن كم داريم. من قبلاً گفتم كه در كشور ما حداقل بايد يك ميليون نفر حافظ قرآن باشند - حالا يك ميليون كه عدد كمى است نسبت به اين جمعيتى كه ما داريم - اما حالا چون دوستان الحمدللَّه يك مقدماتى فراهم كرده‌اند، كارهائى را مشغول شده‌اند و دارند برنامه‌هائى را فراهم ميكنند براى اينكه ان‌شاءاللَّه حفظ راه بيفتد، ما هم اميدمان بيشتر شده و به جاى يك ميليون، ميگوئيم ان‌شاءاللَّه ما بايد ده ميليون نفر حافظ قرآن داشته باشيم. </a:t>
            </a:r>
            <a:endParaRPr lang="fa-IR" sz="1200" b="1" dirty="0" smtClean="0">
              <a:latin typeface="IranNastaliq" pitchFamily="18" charset="0"/>
              <a:cs typeface="2  Mitra" pitchFamily="2" charset="-78"/>
            </a:endParaRPr>
          </a:p>
          <a:p>
            <a:pPr algn="just" rtl="1">
              <a:buFont typeface="Wingdings" pitchFamily="2" charset="2"/>
              <a:buChar char="q"/>
            </a:pPr>
            <a:r>
              <a:rPr lang="ar-SA" sz="1600" b="1" dirty="0">
                <a:cs typeface="2  Mitra" pitchFamily="2" charset="-78"/>
              </a:rPr>
              <a:t>شما جوان هستید و برای جوان، حفظ قرآن کاری ندارد. من خودم تأسف می‌خورم که این همه شعر و نثر و عین عبارات خیلی از کتاب‌ها را به فارسی و عربی حفظ داشتم – که حالا دیگر یواش یواش زایل می‌شود – ولی قرآن را حفظ نداشتم. کسی نبود به ما بگوید قرآن را حفظ کنید. من الان وقتی بعضی از جوانانی را که حافظ قرآنند می‌بینم – که بحمدالله بعد از انقلاب، ما از این قبیل افراد زیاد داریم – یا بعضی بزرگان اهل علم را که حافظ قرآنند می‌بینم، غبطه می‌خورم و می‌گویم: حاضر بودم اگر چیزی از امور معنوی داشتم، بدهم و آن حفظ قرآن را بگیرم. نمی‌شود </a:t>
            </a:r>
            <a:r>
              <a:rPr lang="ar-SA" sz="1600" b="1" dirty="0" smtClean="0">
                <a:cs typeface="2  Mitra" pitchFamily="2" charset="-78"/>
              </a:rPr>
              <a:t>دیگر</a:t>
            </a:r>
            <a:r>
              <a:rPr lang="fa-IR" sz="1600" b="1" dirty="0" smtClean="0">
                <a:cs typeface="2  Mitra" pitchFamily="2" charset="-78"/>
              </a:rPr>
              <a:t>!!!</a:t>
            </a:r>
            <a:r>
              <a:rPr lang="ar-SA" sz="1600" b="1" dirty="0" smtClean="0">
                <a:cs typeface="2  Mitra" pitchFamily="2" charset="-78"/>
              </a:rPr>
              <a:t> </a:t>
            </a:r>
            <a:r>
              <a:rPr lang="ar-SA" sz="1600" b="1" dirty="0">
                <a:cs typeface="2  Mitra" pitchFamily="2" charset="-78"/>
              </a:rPr>
              <a:t>اینها معامله‌ای نیست. حالا هم که دیگر از ما و حافظه و اشتغالاتمان گذشته؛ اما وقت شما نگذشته است. بر حفظ قرآن، همت گمارید</a:t>
            </a:r>
            <a:r>
              <a:rPr lang="ar-SA" sz="1600" b="1" dirty="0" smtClean="0">
                <a:cs typeface="2  Mitra" pitchFamily="2" charset="-78"/>
              </a:rPr>
              <a:t>.</a:t>
            </a:r>
            <a:endParaRPr lang="fa-IR" sz="1600" b="1" dirty="0" smtClean="0">
              <a:latin typeface="IranNastaliq" pitchFamily="18" charset="0"/>
              <a:cs typeface="2  Mitra"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25" y="1170705"/>
            <a:ext cx="2133600" cy="2680855"/>
          </a:xfrm>
          <a:prstGeom prst="roundRect">
            <a:avLst>
              <a:gd name="adj" fmla="val 16667"/>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prst="artDeco"/>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09"/>
            <a:ext cx="1714500" cy="752475"/>
          </a:xfrm>
          <a:prstGeom prst="rect">
            <a:avLst/>
          </a:prstGeom>
        </p:spPr>
      </p:pic>
    </p:spTree>
    <p:extLst>
      <p:ext uri="{BB962C8B-B14F-4D97-AF65-F5344CB8AC3E}">
        <p14:creationId xmlns:p14="http://schemas.microsoft.com/office/powerpoint/2010/main" val="16100085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55" y="152400"/>
            <a:ext cx="8229600" cy="533400"/>
          </a:xfrm>
        </p:spPr>
        <p:txBody>
          <a:bodyPr/>
          <a:lstStyle/>
          <a:p>
            <a:pPr algn="r" rtl="1"/>
            <a:r>
              <a:rPr lang="ar-SA" sz="2800" b="1" dirty="0">
                <a:solidFill>
                  <a:srgbClr val="006600"/>
                </a:solidFill>
                <a:cs typeface="2  Titr" pitchFamily="2" charset="-78"/>
              </a:rPr>
              <a:t>نقش استماع نوار ترتيل </a:t>
            </a:r>
            <a:r>
              <a:rPr lang="ar-SA" sz="2800" b="1" dirty="0" smtClean="0">
                <a:solidFill>
                  <a:srgbClr val="006600"/>
                </a:solidFill>
                <a:cs typeface="2  Titr" pitchFamily="2" charset="-78"/>
              </a:rPr>
              <a:t>قرآن</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2362200" y="609600"/>
            <a:ext cx="6553200" cy="1596570"/>
          </a:xfrm>
        </p:spPr>
        <p:txBody>
          <a:bodyPr/>
          <a:lstStyle/>
          <a:p>
            <a:pPr marL="0" indent="0" algn="just" rtl="1">
              <a:buNone/>
            </a:pPr>
            <a:r>
              <a:rPr lang="ar-SA" sz="1600" b="1" dirty="0">
                <a:cs typeface="2  Mitra" pitchFamily="2" charset="-78"/>
              </a:rPr>
              <a:t>گاهي اوقات انسان توانايي بهره گيري مناسب و مستقيم از حافظه و ذهن وضعيت </a:t>
            </a:r>
            <a:r>
              <a:rPr lang="ar-SA" sz="1600" b="1" dirty="0" smtClean="0">
                <a:cs typeface="2  Mitra" pitchFamily="2" charset="-78"/>
              </a:rPr>
              <a:t>مطلوب</a:t>
            </a:r>
            <a:r>
              <a:rPr lang="fa-IR" sz="1600" b="1" dirty="0" smtClean="0">
                <a:cs typeface="2  Mitra" pitchFamily="2" charset="-78"/>
              </a:rPr>
              <a:t> </a:t>
            </a:r>
            <a:r>
              <a:rPr lang="ar-SA" sz="1600" b="1" dirty="0" smtClean="0">
                <a:cs typeface="2  Mitra" pitchFamily="2" charset="-78"/>
              </a:rPr>
              <a:t> </a:t>
            </a:r>
            <a:r>
              <a:rPr lang="ar-SA" sz="1600" b="1" dirty="0">
                <a:cs typeface="2  Mitra" pitchFamily="2" charset="-78"/>
              </a:rPr>
              <a:t>براي مرور آيات ندارد، در اينجا براي اين كه هم از وقت موجود استفاده شود و هم ذهن، فشار زيادي را متحمل نگردد، بسيار مناسب است كه از نوار ترتيل قرآن استفاده </a:t>
            </a:r>
            <a:r>
              <a:rPr lang="ar-SA" sz="1600" b="1" dirty="0" smtClean="0">
                <a:cs typeface="2  Mitra" pitchFamily="2" charset="-78"/>
              </a:rPr>
              <a:t>گردد</a:t>
            </a:r>
            <a:r>
              <a:rPr lang="fa-IR" sz="1600" b="1" dirty="0">
                <a:cs typeface="2  Mitra" pitchFamily="2" charset="-78"/>
              </a:rPr>
              <a:t>.</a:t>
            </a:r>
            <a:r>
              <a:rPr lang="en-US" sz="1600" b="1" dirty="0" smtClean="0">
                <a:cs typeface="2  Mitra" pitchFamily="2" charset="-78"/>
              </a:rPr>
              <a:t> </a:t>
            </a:r>
            <a:r>
              <a:rPr lang="ar-SA" sz="1600" b="1" dirty="0">
                <a:cs typeface="2  Mitra" pitchFamily="2" charset="-78"/>
              </a:rPr>
              <a:t>بديهي است كه موارد اشتباه توسط نوار در همان لحظه برطرف مي </a:t>
            </a:r>
            <a:r>
              <a:rPr lang="ar-SA" sz="1600" b="1" dirty="0" smtClean="0">
                <a:cs typeface="2  Mitra" pitchFamily="2" charset="-78"/>
              </a:rPr>
              <a:t>گردد</a:t>
            </a:r>
            <a:r>
              <a:rPr lang="fa-IR" sz="1600" b="1" dirty="0" smtClean="0">
                <a:cs typeface="2  Mitra" pitchFamily="2" charset="-78"/>
              </a:rPr>
              <a:t>.</a:t>
            </a:r>
          </a:p>
          <a:p>
            <a:pPr algn="just" rtl="1">
              <a:buFont typeface="Wingdings" pitchFamily="2" charset="2"/>
              <a:buChar char="q"/>
            </a:pPr>
            <a:r>
              <a:rPr lang="ar-SA" sz="1600" b="1" dirty="0" smtClean="0">
                <a:cs typeface="2  Mitra" pitchFamily="2" charset="-78"/>
              </a:rPr>
              <a:t>استفاده از روش </a:t>
            </a:r>
            <a:r>
              <a:rPr lang="ar-SA" sz="1600" b="1" dirty="0">
                <a:cs typeface="2  Mitra" pitchFamily="2" charset="-78"/>
              </a:rPr>
              <a:t>مرور از طريق استماع را به عنوان يك شيوه اصلي و هميشگي براي حفظ و يا مرور آيات توصيه نمي كنيم بلكه آن را يك راه كمكي و فرعي در اين جهت مي دانيم</a:t>
            </a:r>
            <a:r>
              <a:rPr lang="en-US" sz="1600" b="1" dirty="0">
                <a:cs typeface="2  Mitra" pitchFamily="2" charset="-78"/>
              </a:rPr>
              <a:t>. </a:t>
            </a:r>
            <a:endParaRPr lang="fa-IR" sz="1600" b="1" dirty="0">
              <a:cs typeface="2  Mitra" pitchFamily="2" charset="-78"/>
            </a:endParaRPr>
          </a:p>
          <a:p>
            <a:pPr algn="just" rtl="1">
              <a:buFont typeface="Wingdings" pitchFamily="2" charset="2"/>
              <a:buChar char="q"/>
            </a:pPr>
            <a:endParaRPr lang="fa-IR" sz="1600" b="1" dirty="0" smtClean="0">
              <a:cs typeface="2  Mitra" pitchFamily="2" charset="-78"/>
            </a:endParaRPr>
          </a:p>
          <a:p>
            <a:pPr algn="just" rtl="1">
              <a:buFont typeface="Wingdings" pitchFamily="2" charset="2"/>
              <a:buChar char="q"/>
            </a:pPr>
            <a:endParaRPr lang="fa-IR" sz="1600" b="1" dirty="0">
              <a:cs typeface="2  Mitra" pitchFamily="2" charset="-78"/>
            </a:endParaRPr>
          </a:p>
          <a:p>
            <a:pPr algn="just" rtl="1">
              <a:buFont typeface="Wingdings" pitchFamily="2" charset="2"/>
              <a:buChar char="q"/>
            </a:pPr>
            <a:endParaRPr lang="fa-IR" sz="1600" b="1" dirty="0" smtClean="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smtClean="0">
              <a:cs typeface="2  Mitra" pitchFamily="2" charset="-78"/>
            </a:endParaRPr>
          </a:p>
        </p:txBody>
      </p:sp>
      <p:sp>
        <p:nvSpPr>
          <p:cNvPr id="4" name="Wave 3"/>
          <p:cNvSpPr/>
          <p:nvPr/>
        </p:nvSpPr>
        <p:spPr>
          <a:xfrm>
            <a:off x="2002806" y="2146300"/>
            <a:ext cx="6934200" cy="2322100"/>
          </a:xfrm>
          <a:prstGeom prst="wave">
            <a:avLst>
              <a:gd name="adj1" fmla="val 6518"/>
              <a:gd name="adj2" fmla="val -7334"/>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روش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اصلي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اينست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كه انسان از نيروي حافظه خود كار بكشد و آن را به فعاليت وادار كند در حالي كه در روش استماع، ذهن فعاليت چنداني ندارد و در اثر زياد شنيدن، آيات حفظ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ميشوند</a:t>
            </a:r>
            <a:r>
              <a:rPr lang="en-US"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 به فعاليت واداشتن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ذهن در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ابتدا، كمي دشوار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است</a:t>
            </a:r>
            <a:r>
              <a:rPr lang="fa-IR"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 اما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با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كمي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پشتكار</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روز</a:t>
            </a:r>
            <a:r>
              <a:rPr lang="fa-IR"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ب</a:t>
            </a:r>
            <a:r>
              <a:rPr lang="fa-IR"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ه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روز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بر توانايي و قدرت نيروي حافظه افزوده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ميگردد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و پيمودن بقيه راه آسان </a:t>
            </a:r>
            <a:r>
              <a:rPr lang="ar-SA" b="1" dirty="0" smtClean="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مي </a:t>
            </a:r>
            <a:r>
              <a:rPr lang="ar-SA"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شود</a:t>
            </a:r>
            <a:r>
              <a:rPr lang="en-US"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rPr>
              <a:t>. </a:t>
            </a:r>
            <a:endParaRPr lang="fa-IR" b="1" dirty="0">
              <a:ln w="12700">
                <a:solidFill>
                  <a:schemeClr val="tx2">
                    <a:satMod val="155000"/>
                  </a:schemeClr>
                </a:solidFill>
                <a:prstDash val="solid"/>
              </a:ln>
              <a:solidFill>
                <a:srgbClr val="99CCFF"/>
              </a:solidFill>
              <a:effectLst>
                <a:outerShdw blurRad="41275" dist="20320" dir="1800000" algn="tl" rotWithShape="0">
                  <a:srgbClr val="000000">
                    <a:alpha val="40000"/>
                  </a:srgbClr>
                </a:outerShdw>
              </a:effectLst>
              <a:cs typeface="2  Mitra"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67" y="4800635"/>
            <a:ext cx="2403759" cy="1553714"/>
          </a:xfrm>
          <a:prstGeom prst="rect">
            <a:avLst/>
          </a:prstGeom>
          <a:ln>
            <a:noFill/>
          </a:ln>
          <a:effectLst>
            <a:glow rad="228600">
              <a:schemeClr val="bg2">
                <a:lumMod val="50000"/>
                <a:alpha val="40000"/>
              </a:schemeClr>
            </a:glow>
            <a:innerShdw blurRad="114300">
              <a:prstClr val="black"/>
            </a:innerShdw>
          </a:effectLst>
          <a:scene3d>
            <a:camera prst="perspectiveHeroicExtremeRightFacing"/>
            <a:lightRig rig="threePt" dir="t"/>
          </a:scene3d>
          <a:sp3d>
            <a:bevelT w="139700" h="139700" prst="divot"/>
          </a:sp3d>
        </p:spPr>
      </p:pic>
      <p:sp>
        <p:nvSpPr>
          <p:cNvPr id="9" name="Rectangle 8"/>
          <p:cNvSpPr/>
          <p:nvPr/>
        </p:nvSpPr>
        <p:spPr>
          <a:xfrm>
            <a:off x="2597727" y="6333880"/>
            <a:ext cx="5784273" cy="369332"/>
          </a:xfrm>
          <a:prstGeom prst="rect">
            <a:avLst/>
          </a:prstGeom>
          <a:gradFill flip="none" rotWithShape="1">
            <a:gsLst>
              <a:gs pos="3000">
                <a:srgbClr val="631913">
                  <a:tint val="66000"/>
                  <a:satMod val="160000"/>
                </a:srgbClr>
              </a:gs>
              <a:gs pos="74000">
                <a:srgbClr val="631913">
                  <a:tint val="44500"/>
                  <a:satMod val="160000"/>
                </a:srgbClr>
              </a:gs>
              <a:gs pos="48000">
                <a:srgbClr val="AA9898"/>
              </a:gs>
            </a:gsLst>
            <a:path path="circle">
              <a:fillToRect l="50000" t="50000" r="50000" b="50000"/>
            </a:path>
            <a:tileRect/>
          </a:gradFill>
          <a:ln w="222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http://</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www.tebyan.net/newindex.aspx?pid=2528</a:t>
            </a: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47</a:t>
            </a:r>
            <a:endPar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159" y="1057277"/>
            <a:ext cx="2327567" cy="1297998"/>
          </a:xfrm>
          <a:prstGeom prst="roundRect">
            <a:avLst>
              <a:gd name="adj" fmla="val 31009"/>
            </a:avLst>
          </a:prstGeom>
          <a:solidFill>
            <a:srgbClr val="FFFFFF">
              <a:shade val="85000"/>
            </a:srgbClr>
          </a:solidFill>
          <a:ln>
            <a:noFill/>
          </a:ln>
          <a:effectLst>
            <a:outerShdw blurRad="225425" dist="50800" dir="5220000" algn="ctr">
              <a:srgbClr val="000000">
                <a:alpha val="33000"/>
              </a:srgbClr>
            </a:outerShdw>
            <a:reflection blurRad="6350" stA="50000" endA="300" endPos="90000" dir="5400000" sy="-100000" algn="bl" rotWithShape="0"/>
            <a:softEdge rad="3175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descr="77.gif"/>
          <p:cNvPicPr>
            <a:picLocks noChangeAspect="1"/>
          </p:cNvPicPr>
          <p:nvPr/>
        </p:nvPicPr>
        <p:blipFill>
          <a:blip r:embed="rId5"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2438400" y="3964030"/>
            <a:ext cx="6511306" cy="190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just" rtl="1">
              <a:buFontTx/>
              <a:buNone/>
            </a:pPr>
            <a:endParaRPr lang="fa-IR" sz="1200" b="1" dirty="0" smtClean="0">
              <a:cs typeface="2  Mitra" pitchFamily="2" charset="-78"/>
            </a:endParaRPr>
          </a:p>
          <a:p>
            <a:pPr marL="0" indent="0" algn="just" rtl="1">
              <a:buFontTx/>
              <a:buNone/>
            </a:pPr>
            <a:endParaRPr lang="fa-IR" sz="1400" b="1" dirty="0" smtClean="0">
              <a:cs typeface="2  Mitra" pitchFamily="2" charset="-78"/>
            </a:endParaRPr>
          </a:p>
          <a:p>
            <a:pPr algn="just" rtl="1">
              <a:buFont typeface="Wingdings" pitchFamily="2" charset="2"/>
              <a:buChar char="q"/>
            </a:pPr>
            <a:r>
              <a:rPr lang="ar-SA" sz="1600" b="1" dirty="0" smtClean="0">
                <a:cs typeface="2  Mitra" pitchFamily="2" charset="-78"/>
              </a:rPr>
              <a:t>اگر در كنار حفظ بصري و ذهني از روش سمعي نيز استفاده شود، اين حسن را دارد كه حافظ با نحوه زيباخواني قرآن يعني فن تجويد و نيز با لحن آيات آشنا ميشود و بدينگونه از مرور آيات لذت بيشتري مي برد و ديرتر خسته مي شود</a:t>
            </a:r>
            <a:r>
              <a:rPr lang="fa-IR" sz="1600" b="1" dirty="0" smtClean="0">
                <a:cs typeface="2  Mitra" pitchFamily="2" charset="-78"/>
              </a:rPr>
              <a:t>. </a:t>
            </a:r>
          </a:p>
          <a:p>
            <a:pPr algn="just" rtl="1">
              <a:buFont typeface="Wingdings" pitchFamily="2" charset="2"/>
              <a:buChar char="q"/>
            </a:pPr>
            <a:r>
              <a:rPr lang="fa-IR" sz="1600" b="1" dirty="0" smtClean="0">
                <a:cs typeface="2  Mitra" pitchFamily="2" charset="-78"/>
              </a:rPr>
              <a:t>آهنگ</a:t>
            </a:r>
            <a:r>
              <a:rPr lang="ar-SA" sz="1600" b="1" dirty="0" smtClean="0">
                <a:cs typeface="2  Mitra" pitchFamily="2" charset="-78"/>
              </a:rPr>
              <a:t> هر آيه</a:t>
            </a:r>
            <a:r>
              <a:rPr lang="fa-IR" sz="1600" b="1" dirty="0" smtClean="0">
                <a:cs typeface="2  Mitra" pitchFamily="2" charset="-78"/>
              </a:rPr>
              <a:t>، </a:t>
            </a:r>
            <a:r>
              <a:rPr lang="ar-SA" sz="1600" b="1" dirty="0" smtClean="0">
                <a:cs typeface="2  Mitra" pitchFamily="2" charset="-78"/>
              </a:rPr>
              <a:t>وجه تمايز آن با موارد ديگر است</a:t>
            </a:r>
            <a:r>
              <a:rPr lang="fa-IR" sz="1600" b="1" dirty="0" smtClean="0">
                <a:cs typeface="2  Mitra" pitchFamily="2" charset="-78"/>
              </a:rPr>
              <a:t>. </a:t>
            </a:r>
            <a:r>
              <a:rPr lang="ar-SA" sz="1600" b="1" dirty="0" smtClean="0">
                <a:cs typeface="2  Mitra" pitchFamily="2" charset="-78"/>
              </a:rPr>
              <a:t>در واقع نغمه</a:t>
            </a:r>
            <a:r>
              <a:rPr lang="fa-IR" sz="1600" b="1" dirty="0" smtClean="0">
                <a:cs typeface="2  Mitra" pitchFamily="2" charset="-78"/>
              </a:rPr>
              <a:t>،</a:t>
            </a:r>
            <a:r>
              <a:rPr lang="ar-SA" sz="1600" b="1" dirty="0" smtClean="0">
                <a:cs typeface="2  Mitra" pitchFamily="2" charset="-78"/>
              </a:rPr>
              <a:t> يك شاخص است براي هر جمله يا آيه، لذا با بياد آوردن آهنگ هر آيه مي توان به آيه نزديك شد و آن را به خاطر آورد كه خصوصًا در مورد آيات مشابه كاربرد خوبي دارد</a:t>
            </a:r>
            <a:r>
              <a:rPr lang="en-US" sz="1600" b="1" dirty="0" smtClean="0">
                <a:cs typeface="2  Mitra" pitchFamily="2" charset="-78"/>
              </a:rPr>
              <a:t>.</a:t>
            </a:r>
          </a:p>
          <a:p>
            <a:pPr algn="just" rtl="1">
              <a:buFont typeface="Wingdings" pitchFamily="2" charset="2"/>
              <a:buChar char="q"/>
            </a:pPr>
            <a:r>
              <a:rPr lang="fa-IR" sz="1600" b="1" dirty="0" smtClean="0">
                <a:solidFill>
                  <a:srgbClr val="0000FF"/>
                </a:solidFill>
                <a:cs typeface="2  Mitra" pitchFamily="2" charset="-78"/>
              </a:rPr>
              <a:t>جهت استفاده از صوت ترتیل اساتید مشهور، به لینک زیر مراجعه کنید:</a:t>
            </a:r>
            <a:endParaRPr lang="en-US" sz="1600" b="1" dirty="0" smtClean="0">
              <a:solidFill>
                <a:srgbClr val="0000FF"/>
              </a:solidFill>
              <a:cs typeface="2  Mitra" pitchFamily="2" charset="-78"/>
            </a:endParaRPr>
          </a:p>
          <a:p>
            <a:endParaRPr lang="en-US" sz="1600" dirty="0"/>
          </a:p>
        </p:txBody>
      </p:sp>
    </p:spTree>
    <p:extLst>
      <p:ext uri="{BB962C8B-B14F-4D97-AF65-F5344CB8AC3E}">
        <p14:creationId xmlns:p14="http://schemas.microsoft.com/office/powerpoint/2010/main" val="38095112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
                                        <p:tgtEl>
                                          <p:spTgt spid="3">
                                            <p:txEl>
                                              <p:pRg st="0" end="0"/>
                                            </p:txEl>
                                          </p:spTgt>
                                        </p:tgtEl>
                                      </p:cBhvr>
                                    </p:animEffect>
                                    <p:anim calcmode="lin" valueType="num">
                                      <p:cBhvr>
                                        <p:cTn id="20"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
                                        <p:tgtEl>
                                          <p:spTgt spid="3">
                                            <p:txEl>
                                              <p:pRg st="1" end="1"/>
                                            </p:txEl>
                                          </p:spTgt>
                                        </p:tgtEl>
                                      </p:cBhvr>
                                    </p:animEffect>
                                    <p:anim calcmode="lin" valueType="num">
                                      <p:cBhvr>
                                        <p:cTn id="29"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 calcmode="lin" valueType="num">
                                      <p:cBhvr>
                                        <p:cTn id="42"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10">
                                            <p:txEl>
                                              <p:pRg st="2" end="2"/>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 calcmode="lin" valueType="num">
                                      <p:cBhvr>
                                        <p:cTn id="48"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10">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 calcmode="lin" valueType="num">
                                      <p:cBhvr>
                                        <p:cTn id="56"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4" presetClass="emph" presetSubtype="0" fill="hold" grpId="0" nodeType="clickEffect">
                                  <p:stCondLst>
                                    <p:cond delay="0"/>
                                  </p:stCondLst>
                                  <p:iterate type="lt">
                                    <p:tmPct val="10000"/>
                                  </p:iterate>
                                  <p:childTnLst>
                                    <p:animMotion origin="layout" path="M 0.0 0.0 L 0.0 -0.07213" pathEditMode="relative" ptsTypes="">
                                      <p:cBhvr>
                                        <p:cTn id="67" dur="250" accel="50000" decel="50000" autoRev="1" fill="hold">
                                          <p:stCondLst>
                                            <p:cond delay="0"/>
                                          </p:stCondLst>
                                        </p:cTn>
                                        <p:tgtEl>
                                          <p:spTgt spid="9"/>
                                        </p:tgtEl>
                                        <p:attrNameLst>
                                          <p:attrName>ppt_x</p:attrName>
                                          <p:attrName>ppt_y</p:attrName>
                                        </p:attrNameLst>
                                      </p:cBhvr>
                                    </p:animMotion>
                                    <p:animRot by="1500000">
                                      <p:cBhvr>
                                        <p:cTn id="68" dur="125" fill="hold">
                                          <p:stCondLst>
                                            <p:cond delay="0"/>
                                          </p:stCondLst>
                                        </p:cTn>
                                        <p:tgtEl>
                                          <p:spTgt spid="9"/>
                                        </p:tgtEl>
                                        <p:attrNameLst>
                                          <p:attrName>r</p:attrName>
                                        </p:attrNameLst>
                                      </p:cBhvr>
                                    </p:animRot>
                                    <p:animRot by="-1500000">
                                      <p:cBhvr>
                                        <p:cTn id="69" dur="125" fill="hold">
                                          <p:stCondLst>
                                            <p:cond delay="125"/>
                                          </p:stCondLst>
                                        </p:cTn>
                                        <p:tgtEl>
                                          <p:spTgt spid="9"/>
                                        </p:tgtEl>
                                        <p:attrNameLst>
                                          <p:attrName>r</p:attrName>
                                        </p:attrNameLst>
                                      </p:cBhvr>
                                    </p:animRot>
                                    <p:animRot by="-1500000">
                                      <p:cBhvr>
                                        <p:cTn id="70" dur="125" fill="hold">
                                          <p:stCondLst>
                                            <p:cond delay="250"/>
                                          </p:stCondLst>
                                        </p:cTn>
                                        <p:tgtEl>
                                          <p:spTgt spid="9"/>
                                        </p:tgtEl>
                                        <p:attrNameLst>
                                          <p:attrName>r</p:attrName>
                                        </p:attrNameLst>
                                      </p:cBhvr>
                                    </p:animRot>
                                    <p:animRot by="1500000">
                                      <p:cBhvr>
                                        <p:cTn id="71"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685800"/>
          </a:xfrm>
        </p:spPr>
        <p:txBody>
          <a:bodyPr/>
          <a:lstStyle/>
          <a:p>
            <a:pPr algn="r" rtl="1"/>
            <a:r>
              <a:rPr lang="ar-SA" sz="2800" b="1" dirty="0">
                <a:solidFill>
                  <a:srgbClr val="005828"/>
                </a:solidFill>
                <a:cs typeface="2  Titr" pitchFamily="2" charset="-78"/>
              </a:rPr>
              <a:t>توجه به معاني آيات در حفظ قرآن مؤثر </a:t>
            </a:r>
            <a:r>
              <a:rPr lang="ar-SA" sz="2800" b="1" dirty="0" smtClean="0">
                <a:solidFill>
                  <a:srgbClr val="005828"/>
                </a:solidFill>
                <a:cs typeface="2  Titr" pitchFamily="2" charset="-78"/>
              </a:rPr>
              <a:t>است</a:t>
            </a:r>
            <a:endParaRPr lang="en-US" sz="2800" dirty="0">
              <a:solidFill>
                <a:srgbClr val="005828"/>
              </a:solidFill>
              <a:cs typeface="2  Titr" pitchFamily="2" charset="-78"/>
            </a:endParaRPr>
          </a:p>
        </p:txBody>
      </p:sp>
      <p:sp>
        <p:nvSpPr>
          <p:cNvPr id="3" name="Content Placeholder 2"/>
          <p:cNvSpPr>
            <a:spLocks noGrp="1"/>
          </p:cNvSpPr>
          <p:nvPr>
            <p:ph idx="1"/>
          </p:nvPr>
        </p:nvSpPr>
        <p:spPr>
          <a:xfrm>
            <a:off x="2514600" y="685800"/>
            <a:ext cx="6324600" cy="6096000"/>
          </a:xfrm>
        </p:spPr>
        <p:txBody>
          <a:bodyPr/>
          <a:lstStyle/>
          <a:p>
            <a:pPr marL="0" indent="0" algn="just" rtl="1">
              <a:buNone/>
            </a:pPr>
            <a:r>
              <a:rPr lang="ar-SA" sz="1600" b="1" dirty="0">
                <a:cs typeface="2  Mitra" pitchFamily="2" charset="-78"/>
              </a:rPr>
              <a:t>هر چند كه با فعاليت و به كارگيري قواي ذهني است كه مي توان مطالب مختلف را حفظ كرد ليكن نبايد تمامي فشار حفظ را بر عهده نيروي حافظه </a:t>
            </a:r>
            <a:r>
              <a:rPr lang="ar-SA" sz="1600" b="1" dirty="0" smtClean="0">
                <a:cs typeface="2  Mitra" pitchFamily="2" charset="-78"/>
              </a:rPr>
              <a:t>گذارد</a:t>
            </a:r>
            <a:r>
              <a:rPr lang="fa-IR" sz="1600" b="1" dirty="0" smtClean="0">
                <a:cs typeface="2  Mitra" pitchFamily="2" charset="-78"/>
              </a:rPr>
              <a:t>. </a:t>
            </a:r>
            <a:r>
              <a:rPr lang="ar-SA" sz="1600" b="1" dirty="0" smtClean="0">
                <a:cs typeface="2  Mitra" pitchFamily="2" charset="-78"/>
              </a:rPr>
              <a:t> </a:t>
            </a:r>
            <a:r>
              <a:rPr lang="ar-SA" sz="1600" b="1" dirty="0">
                <a:cs typeface="2  Mitra" pitchFamily="2" charset="-78"/>
              </a:rPr>
              <a:t>بلكه هميشه عواملي نيز وجود دارد كه مي توان با استفاده از آنها قوه حافظه را ياري كرده از ميزان فشار بر آن كاست، يكي از اين عوامل كمكي يعني استفاده از نوار قرآن و استماع آن ذكر </a:t>
            </a:r>
            <a:r>
              <a:rPr lang="ar-SA" sz="1600" b="1" dirty="0" smtClean="0">
                <a:cs typeface="2  Mitra" pitchFamily="2" charset="-78"/>
              </a:rPr>
              <a:t>شد</a:t>
            </a:r>
            <a:r>
              <a:rPr lang="fa-IR" sz="1600" b="1" dirty="0" smtClean="0">
                <a:cs typeface="2  Mitra" pitchFamily="2" charset="-78"/>
              </a:rPr>
              <a:t>. </a:t>
            </a:r>
            <a:r>
              <a:rPr lang="ar-SA" sz="1600" b="1" dirty="0" smtClean="0">
                <a:cs typeface="2  Mitra" pitchFamily="2" charset="-78"/>
              </a:rPr>
              <a:t>در </a:t>
            </a:r>
            <a:r>
              <a:rPr lang="ar-SA" sz="1600" b="1" dirty="0">
                <a:cs typeface="2  Mitra" pitchFamily="2" charset="-78"/>
              </a:rPr>
              <a:t>اينجا به يكي ديگر از نكاتي كه رعايت آن از مشكلات و سختيهاي حفظ ميكاهد اشاره مي كنيم و آن توجه به معاني آيات يعني در نظر گرفتن مفهوم آنها در هنگام حفظ مي باشد</a:t>
            </a:r>
            <a:r>
              <a:rPr lang="en-US" sz="1600" b="1" dirty="0">
                <a:cs typeface="2  Mitra" pitchFamily="2" charset="-78"/>
              </a:rPr>
              <a:t>.</a:t>
            </a:r>
          </a:p>
          <a:p>
            <a:pPr marL="0" indent="0" algn="just" rtl="1">
              <a:buNone/>
            </a:pPr>
            <a:r>
              <a:rPr lang="ar-SA" sz="1600" b="1" dirty="0">
                <a:cs typeface="2  Mitra" pitchFamily="2" charset="-78"/>
              </a:rPr>
              <a:t>توجه به مفاد و ترجمه هر آيه علاوه بر اينكه به خاطر سپردن آن را براي ذهن آسان مي كند، توالي و ترتيب آيات را نيز در ذهن جاي مي دهد</a:t>
            </a:r>
            <a:r>
              <a:rPr lang="en-US" sz="1600" b="1" dirty="0">
                <a:cs typeface="2  Mitra" pitchFamily="2" charset="-78"/>
              </a:rPr>
              <a:t>. </a:t>
            </a:r>
            <a:r>
              <a:rPr lang="ar-SA" sz="1600" b="1" dirty="0">
                <a:cs typeface="2  Mitra" pitchFamily="2" charset="-78"/>
              </a:rPr>
              <a:t>اصولا براي ذهن انسان حفظ مطالبي كه داراي مفهوم باشد، بسيار راحتتر صورت مي گيرد. در قرآن كريم معمولا هر آیه اي با آيه بعدش از نظر معنا ارتباط دارد (گرچه الزاماً همیشه اينچنين نيست) و توجه به اين ارتباط، تأثير مثبتي در حفظ قرآن مي </a:t>
            </a:r>
            <a:r>
              <a:rPr lang="ar-SA" sz="1600" b="1" dirty="0" smtClean="0">
                <a:cs typeface="2  Mitra" pitchFamily="2" charset="-78"/>
              </a:rPr>
              <a:t>گذارد</a:t>
            </a:r>
            <a:r>
              <a:rPr lang="fa-IR" sz="1600" b="1" dirty="0" smtClean="0">
                <a:cs typeface="2  Mitra" pitchFamily="2" charset="-78"/>
              </a:rPr>
              <a:t>.</a:t>
            </a:r>
            <a:endParaRPr lang="en-US" sz="1600" b="1" dirty="0">
              <a:cs typeface="2  Mitra" pitchFamily="2" charset="-78"/>
            </a:endParaRPr>
          </a:p>
          <a:p>
            <a:pPr marL="0" indent="0" algn="just" rtl="1">
              <a:buNone/>
            </a:pPr>
            <a:r>
              <a:rPr lang="ar-SA" sz="1800" b="1" dirty="0" smtClean="0">
                <a:cs typeface="2  Mitra" pitchFamily="2" charset="-78"/>
              </a:rPr>
              <a:t>براي </a:t>
            </a:r>
            <a:r>
              <a:rPr lang="ar-SA" sz="1800" b="1" dirty="0">
                <a:cs typeface="2  Mitra" pitchFamily="2" charset="-78"/>
              </a:rPr>
              <a:t>دست يابي به ترجمه آيات و درك معاني آنها دو راه وجود دارد</a:t>
            </a:r>
            <a:r>
              <a:rPr lang="en-US" sz="1800" b="1" dirty="0">
                <a:cs typeface="2  Mitra" pitchFamily="2" charset="-78"/>
              </a:rPr>
              <a:t>:</a:t>
            </a:r>
            <a:r>
              <a:rPr lang="en-US" sz="1600" b="1" dirty="0">
                <a:cs typeface="2  Mitra" pitchFamily="2" charset="-78"/>
              </a:rPr>
              <a:t> </a:t>
            </a:r>
            <a:endParaRPr lang="fa-IR" sz="1600" b="1" dirty="0" smtClean="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a:cs typeface="2  Mitra" pitchFamily="2" charset="-78"/>
            </a:endParaRPr>
          </a:p>
          <a:p>
            <a:pPr marL="0" indent="0" algn="just" rtl="1">
              <a:buNone/>
            </a:pPr>
            <a:endParaRPr lang="fa-IR" sz="1600" b="1" dirty="0" smtClean="0">
              <a:cs typeface="2  Mitra" pitchFamily="2" charset="-78"/>
            </a:endParaRPr>
          </a:p>
          <a:p>
            <a:pPr marL="0" indent="0" algn="just" rtl="1">
              <a:buNone/>
            </a:pPr>
            <a:endParaRPr lang="fa-IR" sz="1600" b="1" dirty="0">
              <a:cs typeface="2  Mitra" pitchFamily="2" charset="-78"/>
            </a:endParaRPr>
          </a:p>
          <a:p>
            <a:pPr marL="0" indent="0" algn="just" rtl="1">
              <a:buNone/>
            </a:pPr>
            <a:endParaRPr lang="en-US" sz="1600" b="1" dirty="0">
              <a:cs typeface="2  Mitra" pitchFamily="2" charset="-78"/>
            </a:endParaRPr>
          </a:p>
        </p:txBody>
      </p:sp>
      <p:graphicFrame>
        <p:nvGraphicFramePr>
          <p:cNvPr id="4" name="Diagram 3"/>
          <p:cNvGraphicFramePr/>
          <p:nvPr>
            <p:extLst>
              <p:ext uri="{D42A27DB-BD31-4B8C-83A1-F6EECF244321}">
                <p14:modId xmlns:p14="http://schemas.microsoft.com/office/powerpoint/2010/main" val="486441045"/>
              </p:ext>
            </p:extLst>
          </p:nvPr>
        </p:nvGraphicFramePr>
        <p:xfrm>
          <a:off x="228600" y="3772782"/>
          <a:ext cx="8763000" cy="3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380" y="990600"/>
            <a:ext cx="2127529" cy="2667000"/>
          </a:xfrm>
          <a:prstGeom prst="rect">
            <a:avLst/>
          </a:prstGeom>
          <a:ln>
            <a:noFill/>
          </a:ln>
          <a:effectLst>
            <a:outerShdw blurRad="292100" dist="139700" dir="2700000" algn="tl" rotWithShape="0">
              <a:srgbClr val="333333">
                <a:alpha val="65000"/>
              </a:srgbClr>
            </a:outerShdw>
          </a:effectLst>
        </p:spPr>
      </p:pic>
      <p:pic>
        <p:nvPicPr>
          <p:cNvPr id="6" name="Picture 5" descr="77.gif"/>
          <p:cNvPicPr>
            <a:picLocks noChangeAspect="1"/>
          </p:cNvPicPr>
          <p:nvPr/>
        </p:nvPicPr>
        <p:blipFill>
          <a:blip r:embed="rId8"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20346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06580"/>
            <a:ext cx="4343400" cy="563562"/>
          </a:xfrm>
        </p:spPr>
        <p:txBody>
          <a:bodyPr/>
          <a:lstStyle/>
          <a:p>
            <a:pPr algn="r" rtl="1"/>
            <a:r>
              <a:rPr lang="ar-SA" sz="2800" dirty="0">
                <a:solidFill>
                  <a:srgbClr val="005828"/>
                </a:solidFill>
                <a:cs typeface="2  Titr" pitchFamily="2" charset="-78"/>
              </a:rPr>
              <a:t>تأثير نگاشتن آيات </a:t>
            </a:r>
            <a:r>
              <a:rPr lang="ar-SA" sz="2800" dirty="0" smtClean="0">
                <a:solidFill>
                  <a:srgbClr val="005828"/>
                </a:solidFill>
                <a:cs typeface="2  Titr" pitchFamily="2" charset="-78"/>
              </a:rPr>
              <a:t>درحفظ </a:t>
            </a:r>
            <a:r>
              <a:rPr lang="ar-SA" sz="2800" dirty="0">
                <a:solidFill>
                  <a:srgbClr val="005828"/>
                </a:solidFill>
                <a:cs typeface="2  Titr" pitchFamily="2" charset="-78"/>
              </a:rPr>
              <a:t>قرآن</a:t>
            </a:r>
            <a:endParaRPr lang="en-US" sz="2800" dirty="0">
              <a:solidFill>
                <a:srgbClr val="005828"/>
              </a:solidFill>
              <a:cs typeface="2  Titr" pitchFamily="2" charset="-78"/>
            </a:endParaRPr>
          </a:p>
        </p:txBody>
      </p:sp>
      <p:sp>
        <p:nvSpPr>
          <p:cNvPr id="4" name="Content Placeholder 3"/>
          <p:cNvSpPr>
            <a:spLocks noGrp="1"/>
          </p:cNvSpPr>
          <p:nvPr>
            <p:ph sz="half" idx="2"/>
          </p:nvPr>
        </p:nvSpPr>
        <p:spPr>
          <a:xfrm>
            <a:off x="304800" y="1371601"/>
            <a:ext cx="4038600" cy="2743200"/>
          </a:xfrm>
        </p:spPr>
        <p:txBody>
          <a:bodyPr/>
          <a:lstStyle/>
          <a:p>
            <a:pPr marL="0" indent="0" algn="just" rtl="1">
              <a:buNone/>
            </a:pPr>
            <a:r>
              <a:rPr lang="ar-SA" sz="1600" b="1" dirty="0">
                <a:cs typeface="2  Mitra" pitchFamily="2" charset="-78"/>
              </a:rPr>
              <a:t>برخي </a:t>
            </a:r>
            <a:r>
              <a:rPr lang="ar-SA" sz="1600" b="1" dirty="0" smtClean="0">
                <a:cs typeface="2  Mitra" pitchFamily="2" charset="-78"/>
              </a:rPr>
              <a:t>براي </a:t>
            </a:r>
            <a:r>
              <a:rPr lang="ar-SA" sz="1600" b="1" dirty="0">
                <a:cs typeface="2  Mitra" pitchFamily="2" charset="-78"/>
              </a:rPr>
              <a:t>حفظ كردن آيات، آنها را به دقت مي نويسند و سعي مي كنند در حالي كه هر كلمه را مي نگارند آن را به ذهن خويش بسپارند. شما هم مي توانيد اين روش را امتحان نموده اگر براي خود روش موفقي يافتيد آن را ادامه دهيد</a:t>
            </a:r>
            <a:r>
              <a:rPr lang="en-US" sz="1600" b="1" dirty="0" smtClean="0">
                <a:cs typeface="2  Mitra" pitchFamily="2" charset="-78"/>
              </a:rPr>
              <a:t>.</a:t>
            </a:r>
            <a:r>
              <a:rPr lang="fa-IR" sz="1600" b="1" dirty="0" smtClean="0">
                <a:cs typeface="2  Mitra" pitchFamily="2" charset="-78"/>
              </a:rPr>
              <a:t> </a:t>
            </a:r>
            <a:r>
              <a:rPr lang="ar-SA" sz="1600" b="1" u="sng" dirty="0" smtClean="0">
                <a:solidFill>
                  <a:srgbClr val="C00000"/>
                </a:solidFill>
                <a:cs typeface="2  Mitra" pitchFamily="2" charset="-78"/>
              </a:rPr>
              <a:t>کتابت </a:t>
            </a:r>
            <a:r>
              <a:rPr lang="ar-SA" sz="1600" b="1" u="sng" dirty="0">
                <a:solidFill>
                  <a:srgbClr val="C00000"/>
                </a:solidFill>
                <a:cs typeface="2  Mitra" pitchFamily="2" charset="-78"/>
              </a:rPr>
              <a:t>قرآن کریم </a:t>
            </a:r>
            <a:r>
              <a:rPr lang="fa-IR" sz="1600" b="1" u="sng" dirty="0" smtClean="0">
                <a:solidFill>
                  <a:srgbClr val="C00000"/>
                </a:solidFill>
                <a:cs typeface="2  Mitra" pitchFamily="2" charset="-78"/>
              </a:rPr>
              <a:t>نیز </a:t>
            </a:r>
            <a:r>
              <a:rPr lang="ar-SA" sz="1600" b="1" u="sng" dirty="0" smtClean="0">
                <a:solidFill>
                  <a:srgbClr val="C00000"/>
                </a:solidFill>
                <a:cs typeface="2  Mitra" pitchFamily="2" charset="-78"/>
              </a:rPr>
              <a:t>روش </a:t>
            </a:r>
            <a:r>
              <a:rPr lang="ar-SA" sz="1600" b="1" u="sng" dirty="0">
                <a:solidFill>
                  <a:srgbClr val="C00000"/>
                </a:solidFill>
                <a:cs typeface="2  Mitra" pitchFamily="2" charset="-78"/>
              </a:rPr>
              <a:t>كمكي </a:t>
            </a:r>
            <a:r>
              <a:rPr lang="ar-SA" sz="1600" b="1" u="sng" dirty="0" smtClean="0">
                <a:solidFill>
                  <a:srgbClr val="C00000"/>
                </a:solidFill>
                <a:cs typeface="2  Mitra" pitchFamily="2" charset="-78"/>
              </a:rPr>
              <a:t>است</a:t>
            </a:r>
            <a:r>
              <a:rPr lang="fa-IR" sz="1600" b="1" u="sng" dirty="0" smtClean="0">
                <a:solidFill>
                  <a:srgbClr val="C00000"/>
                </a:solidFill>
                <a:cs typeface="2  Mitra" pitchFamily="2" charset="-78"/>
              </a:rPr>
              <a:t>. </a:t>
            </a:r>
            <a:r>
              <a:rPr lang="ar-SA" sz="1600" b="1" dirty="0" smtClean="0">
                <a:cs typeface="2  Mitra" pitchFamily="2" charset="-78"/>
              </a:rPr>
              <a:t>حديثي </a:t>
            </a:r>
            <a:r>
              <a:rPr lang="ar-SA" sz="1600" b="1" dirty="0">
                <a:cs typeface="2  Mitra" pitchFamily="2" charset="-78"/>
              </a:rPr>
              <a:t>از </a:t>
            </a:r>
            <a:r>
              <a:rPr lang="fa-IR" sz="1600" b="1" dirty="0" smtClean="0">
                <a:cs typeface="2  Mitra" pitchFamily="2" charset="-78"/>
              </a:rPr>
              <a:t>پیامبر اکرم (ص) </a:t>
            </a:r>
            <a:r>
              <a:rPr lang="ar-SA" sz="1600" b="1" dirty="0" smtClean="0">
                <a:cs typeface="2  Mitra" pitchFamily="2" charset="-78"/>
              </a:rPr>
              <a:t>در </a:t>
            </a:r>
            <a:r>
              <a:rPr lang="fa-IR" sz="1600" b="1" dirty="0" smtClean="0">
                <a:cs typeface="2  Mitra" pitchFamily="2" charset="-78"/>
              </a:rPr>
              <a:t>تحف العقول </a:t>
            </a:r>
            <a:r>
              <a:rPr lang="ar-SA" sz="1600" b="1" dirty="0" smtClean="0">
                <a:cs typeface="2  Mitra" pitchFamily="2" charset="-78"/>
              </a:rPr>
              <a:t>وارد </a:t>
            </a:r>
            <a:r>
              <a:rPr lang="ar-SA" sz="1600" b="1" dirty="0">
                <a:cs typeface="2  Mitra" pitchFamily="2" charset="-78"/>
              </a:rPr>
              <a:t>شده است كه </a:t>
            </a:r>
            <a:r>
              <a:rPr lang="fa-IR" sz="1600" b="1" dirty="0" smtClean="0">
                <a:cs typeface="2  Mitra" pitchFamily="2" charset="-78"/>
              </a:rPr>
              <a:t>ظاهرا </a:t>
            </a:r>
            <a:r>
              <a:rPr lang="ar-SA" sz="1600" b="1" dirty="0" smtClean="0">
                <a:cs typeface="2  Mitra" pitchFamily="2" charset="-78"/>
              </a:rPr>
              <a:t>به </a:t>
            </a:r>
            <a:r>
              <a:rPr lang="ar-SA" sz="1600" b="1" dirty="0">
                <a:cs typeface="2  Mitra" pitchFamily="2" charset="-78"/>
              </a:rPr>
              <a:t>اين معنا </a:t>
            </a:r>
            <a:r>
              <a:rPr lang="ar-SA" sz="1600" b="1" dirty="0" smtClean="0">
                <a:cs typeface="2  Mitra" pitchFamily="2" charset="-78"/>
              </a:rPr>
              <a:t>اشاره </a:t>
            </a:r>
            <a:r>
              <a:rPr lang="fa-IR" sz="1600" b="1" dirty="0" smtClean="0">
                <a:cs typeface="2  Mitra" pitchFamily="2" charset="-78"/>
              </a:rPr>
              <a:t>دارد</a:t>
            </a:r>
            <a:r>
              <a:rPr lang="ar-SA" sz="1600" b="1" dirty="0" smtClean="0">
                <a:cs typeface="2  Mitra" pitchFamily="2" charset="-78"/>
              </a:rPr>
              <a:t>، </a:t>
            </a:r>
            <a:r>
              <a:rPr lang="ar-SA" sz="1600" b="1" dirty="0">
                <a:cs typeface="2  Mitra" pitchFamily="2" charset="-78"/>
              </a:rPr>
              <a:t>فرموده </a:t>
            </a:r>
            <a:r>
              <a:rPr lang="ar-SA" sz="1600" b="1" dirty="0" smtClean="0">
                <a:cs typeface="2  Mitra" pitchFamily="2" charset="-78"/>
              </a:rPr>
              <a:t>اند</a:t>
            </a:r>
            <a:r>
              <a:rPr lang="en-US" sz="1600" b="1" dirty="0" smtClean="0">
                <a:cs typeface="2  Mitra" pitchFamily="2" charset="-78"/>
              </a:rPr>
              <a:t>:</a:t>
            </a:r>
            <a:endParaRPr lang="fa-IR" sz="1600" b="1" dirty="0" smtClean="0">
              <a:cs typeface="2  Mitra" pitchFamily="2" charset="-78"/>
            </a:endParaRPr>
          </a:p>
          <a:p>
            <a:pPr marL="0" indent="0" algn="just" rtl="1">
              <a:buNone/>
            </a:pPr>
            <a:endParaRPr lang="en-US" sz="800" b="1" dirty="0" smtClean="0">
              <a:cs typeface="2  Mitra" pitchFamily="2" charset="-78"/>
            </a:endParaRPr>
          </a:p>
          <a:p>
            <a:pPr marL="0" indent="0" algn="r" rtl="1">
              <a:buNone/>
            </a:pPr>
            <a:r>
              <a:rPr lang="fa-IR" b="1" dirty="0" smtClean="0">
                <a:solidFill>
                  <a:schemeClr val="accent6">
                    <a:lumMod val="75000"/>
                  </a:schemeClr>
                </a:solidFill>
                <a:cs typeface="2  Davat" pitchFamily="2" charset="-78"/>
              </a:rPr>
              <a:t>                       قَيِّدُوا </a:t>
            </a:r>
            <a:r>
              <a:rPr lang="fa-IR" b="1" dirty="0">
                <a:solidFill>
                  <a:schemeClr val="accent6">
                    <a:lumMod val="75000"/>
                  </a:schemeClr>
                </a:solidFill>
                <a:cs typeface="2  Davat" pitchFamily="2" charset="-78"/>
              </a:rPr>
              <a:t>الْعِلْمَ </a:t>
            </a:r>
            <a:r>
              <a:rPr lang="fa-IR" b="1" dirty="0" smtClean="0">
                <a:solidFill>
                  <a:schemeClr val="accent6">
                    <a:lumMod val="75000"/>
                  </a:schemeClr>
                </a:solidFill>
                <a:cs typeface="2  Davat" pitchFamily="2" charset="-78"/>
              </a:rPr>
              <a:t>بِالْكِتَابه</a:t>
            </a:r>
            <a:r>
              <a:rPr lang="fa-IR" sz="1600" b="1" dirty="0" smtClean="0">
                <a:solidFill>
                  <a:schemeClr val="accent6">
                    <a:lumMod val="75000"/>
                  </a:schemeClr>
                </a:solidFill>
                <a:cs typeface="2  Mitra" pitchFamily="2" charset="-78"/>
              </a:rPr>
              <a:t>      </a:t>
            </a:r>
          </a:p>
          <a:p>
            <a:pPr marL="0" indent="0" algn="r" rtl="1">
              <a:buNone/>
            </a:pPr>
            <a:r>
              <a:rPr lang="fa-IR" sz="1600" b="1" dirty="0" smtClean="0">
                <a:solidFill>
                  <a:schemeClr val="accent6">
                    <a:lumMod val="75000"/>
                  </a:schemeClr>
                </a:solidFill>
                <a:cs typeface="2  Mitra" pitchFamily="2" charset="-78"/>
              </a:rPr>
              <a:t>                          </a:t>
            </a:r>
            <a:r>
              <a:rPr lang="fa-IR" sz="1600" b="1" dirty="0" smtClean="0">
                <a:solidFill>
                  <a:srgbClr val="006600"/>
                </a:solidFill>
                <a:cs typeface="2  Mitra" pitchFamily="2" charset="-78"/>
              </a:rPr>
              <a:t>علم را با نوشتن در اختیار بگیرید</a:t>
            </a:r>
            <a:r>
              <a:rPr lang="en-US" sz="1600" b="1" dirty="0" smtClean="0">
                <a:solidFill>
                  <a:srgbClr val="006600"/>
                </a:solidFill>
                <a:cs typeface="2  Mitra" pitchFamily="2" charset="-78"/>
              </a:rPr>
              <a:t>.</a:t>
            </a:r>
          </a:p>
          <a:p>
            <a:pPr marL="0" indent="0" algn="just" rtl="1">
              <a:buNone/>
            </a:pPr>
            <a:endParaRPr lang="en-US" sz="1600" b="1" dirty="0"/>
          </a:p>
        </p:txBody>
      </p:sp>
      <p:sp>
        <p:nvSpPr>
          <p:cNvPr id="5" name="Text Placeholder 4"/>
          <p:cNvSpPr>
            <a:spLocks noGrp="1"/>
          </p:cNvSpPr>
          <p:nvPr>
            <p:ph type="body" sz="quarter" idx="3"/>
          </p:nvPr>
        </p:nvSpPr>
        <p:spPr>
          <a:xfrm>
            <a:off x="4683097" y="162788"/>
            <a:ext cx="4041775" cy="533400"/>
          </a:xfrm>
        </p:spPr>
        <p:txBody>
          <a:bodyPr/>
          <a:lstStyle/>
          <a:p>
            <a:pPr algn="r" rtl="1"/>
            <a:r>
              <a:rPr lang="ar-SA" sz="2800" dirty="0">
                <a:solidFill>
                  <a:srgbClr val="005828"/>
                </a:solidFill>
                <a:cs typeface="2  Titr" pitchFamily="2" charset="-78"/>
              </a:rPr>
              <a:t>حفظ قرآن با شماره آيات</a:t>
            </a:r>
            <a:endParaRPr lang="en-US" sz="2800" dirty="0"/>
          </a:p>
        </p:txBody>
      </p:sp>
      <p:sp>
        <p:nvSpPr>
          <p:cNvPr id="6" name="Content Placeholder 5"/>
          <p:cNvSpPr>
            <a:spLocks noGrp="1"/>
          </p:cNvSpPr>
          <p:nvPr>
            <p:ph sz="quarter" idx="4"/>
          </p:nvPr>
        </p:nvSpPr>
        <p:spPr>
          <a:xfrm>
            <a:off x="4683097" y="826938"/>
            <a:ext cx="4041775" cy="3276600"/>
          </a:xfrm>
        </p:spPr>
        <p:txBody>
          <a:bodyPr/>
          <a:lstStyle/>
          <a:p>
            <a:pPr marL="0" indent="0" algn="just" rtl="1">
              <a:buNone/>
            </a:pPr>
            <a:r>
              <a:rPr lang="ar-SA" sz="1600" b="1" dirty="0">
                <a:cs typeface="2  Mitra" pitchFamily="2" charset="-78"/>
              </a:rPr>
              <a:t>مي توان همراه حفظ هر آيه، شماره آن را نيز به خاطر سپرد به اين ترتيب كه وقتي آيه را به منظور حفظ كردن خوانده و تكرار مي نماييد، شماره آن را نيز ذكر </a:t>
            </a:r>
            <a:r>
              <a:rPr lang="ar-SA" sz="1600" b="1" dirty="0" smtClean="0">
                <a:cs typeface="2  Mitra" pitchFamily="2" charset="-78"/>
              </a:rPr>
              <a:t>كنيد</a:t>
            </a:r>
            <a:r>
              <a:rPr lang="en-US" sz="1600" b="1" dirty="0" smtClean="0">
                <a:cs typeface="2  Mitra" pitchFamily="2" charset="-78"/>
              </a:rPr>
              <a:t>.</a:t>
            </a:r>
            <a:r>
              <a:rPr lang="fa-IR" sz="1600" b="1" dirty="0">
                <a:cs typeface="2  Mitra" pitchFamily="2" charset="-78"/>
              </a:rPr>
              <a:t> </a:t>
            </a:r>
            <a:r>
              <a:rPr lang="fa-IR" sz="1600" b="1" u="sng" dirty="0" smtClean="0">
                <a:solidFill>
                  <a:srgbClr val="C00000"/>
                </a:solidFill>
                <a:cs typeface="2  Mitra" pitchFamily="2" charset="-78"/>
              </a:rPr>
              <a:t>حفظ شماره آیات نیز یکی دیگر از روش های کمکی در حفظ است </a:t>
            </a:r>
            <a:r>
              <a:rPr lang="fa-IR" sz="1600" b="1" dirty="0" smtClean="0">
                <a:solidFill>
                  <a:srgbClr val="C00000"/>
                </a:solidFill>
                <a:cs typeface="2  Mitra" pitchFamily="2" charset="-78"/>
              </a:rPr>
              <a:t>.    </a:t>
            </a:r>
            <a:r>
              <a:rPr lang="fa-IR" sz="1600" b="1" i="1" dirty="0" smtClean="0">
                <a:solidFill>
                  <a:srgbClr val="C00000"/>
                </a:solidFill>
                <a:cs typeface="2  Mitra" pitchFamily="2" charset="-78"/>
              </a:rPr>
              <a:t>		                    </a:t>
            </a:r>
            <a:r>
              <a:rPr lang="ar-SA" sz="1600" b="1" dirty="0" smtClean="0">
                <a:cs typeface="2  Mitra" pitchFamily="2" charset="-78"/>
              </a:rPr>
              <a:t>اگر </a:t>
            </a:r>
            <a:r>
              <a:rPr lang="ar-SA" sz="1600" b="1" dirty="0">
                <a:cs typeface="2  Mitra" pitchFamily="2" charset="-78"/>
              </a:rPr>
              <a:t>حافظ </a:t>
            </a:r>
            <a:r>
              <a:rPr lang="ar-SA" sz="1600" b="1" dirty="0" smtClean="0">
                <a:cs typeface="2  Mitra" pitchFamily="2" charset="-78"/>
              </a:rPr>
              <a:t>حين </a:t>
            </a:r>
            <a:r>
              <a:rPr lang="ar-SA" sz="1600" b="1" dirty="0">
                <a:cs typeface="2  Mitra" pitchFamily="2" charset="-78"/>
              </a:rPr>
              <a:t>تلاوت، آيه اي را فراموش كند معمولا با به ياد آوردن شماره آن، آيه را نيز به خاطر خواهد آورد</a:t>
            </a:r>
            <a:r>
              <a:rPr lang="en-US" sz="1600" b="1" dirty="0" smtClean="0">
                <a:cs typeface="2  Mitra" pitchFamily="2" charset="-78"/>
              </a:rPr>
              <a:t>.</a:t>
            </a:r>
            <a:r>
              <a:rPr lang="fa-IR" sz="1600" b="1" dirty="0" smtClean="0">
                <a:cs typeface="2  Mitra" pitchFamily="2" charset="-78"/>
              </a:rPr>
              <a:t>  </a:t>
            </a:r>
            <a:r>
              <a:rPr lang="ar-SA" sz="1600" b="1" dirty="0" smtClean="0">
                <a:cs typeface="2  Mitra" pitchFamily="2" charset="-78"/>
              </a:rPr>
              <a:t>توجه </a:t>
            </a:r>
            <a:r>
              <a:rPr lang="ar-SA" sz="1600" b="1" dirty="0">
                <a:cs typeface="2  Mitra" pitchFamily="2" charset="-78"/>
              </a:rPr>
              <a:t>داشته باشيد كه حتي الامكان از حفظ </a:t>
            </a:r>
            <a:r>
              <a:rPr lang="fa-IR" sz="1600" b="1" dirty="0" smtClean="0">
                <a:cs typeface="2  Mitra" pitchFamily="2" charset="-78"/>
              </a:rPr>
              <a:t>کردن</a:t>
            </a:r>
            <a:r>
              <a:rPr lang="ar-SA" sz="1600" b="1" dirty="0" smtClean="0">
                <a:cs typeface="2  Mitra" pitchFamily="2" charset="-78"/>
              </a:rPr>
              <a:t> </a:t>
            </a:r>
            <a:r>
              <a:rPr lang="ar-SA" sz="1600" b="1" dirty="0">
                <a:cs typeface="2  Mitra" pitchFamily="2" charset="-78"/>
              </a:rPr>
              <a:t>موارد غير ضروري مثل شماره صفحه يا تعداد كلمات و حروف يك سوره و مواردي از اين قبيل كه اخيرًا متداول و باعث شده كيفيت حفظ اصل موضوع كه آيات هستند پايين بيايد و مشكلاتي ايجاد كند، اجتناب </a:t>
            </a:r>
            <a:r>
              <a:rPr lang="ar-SA" sz="1600" b="1" dirty="0" smtClean="0">
                <a:cs typeface="2  Mitra" pitchFamily="2" charset="-78"/>
              </a:rPr>
              <a:t>گردد</a:t>
            </a:r>
            <a:r>
              <a:rPr lang="en-US" sz="1600" dirty="0" smtClean="0">
                <a:cs typeface="2  Mitra" pitchFamily="2" charset="-78"/>
              </a:rPr>
              <a:t>.</a:t>
            </a:r>
            <a:endParaRPr lang="en-US" sz="1600" b="1" dirty="0">
              <a:cs typeface="2  Mitra"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114" y="4033400"/>
            <a:ext cx="2247872" cy="1498581"/>
          </a:xfrm>
          <a:prstGeom prst="roundRect">
            <a:avLst>
              <a:gd name="adj" fmla="val 20594"/>
            </a:avLst>
          </a:prstGeom>
          <a:solidFill>
            <a:srgbClr val="FFFFFF">
              <a:shade val="85000"/>
            </a:srgbClr>
          </a:solidFill>
          <a:ln>
            <a:noFill/>
          </a:ln>
          <a:effectLst>
            <a:innerShdw blurRad="63500" dist="50800" dir="13500000">
              <a:prstClr val="black">
                <a:alpha val="50000"/>
              </a:prstClr>
            </a:innerShdw>
            <a:reflection blurRad="6350" stA="50000" endA="300" endPos="90000" dir="5400000" sy="-100000" algn="bl" rotWithShape="0"/>
          </a:effectLst>
          <a:scene3d>
            <a:camera prst="orthographicFront"/>
            <a:lightRig rig="threePt" dir="t"/>
          </a:scene3d>
          <a:sp3d>
            <a:bevelT w="139700" h="139700" prst="divot"/>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340225"/>
            <a:ext cx="1285875" cy="942974"/>
          </a:xfrm>
          <a:prstGeom prst="roundRect">
            <a:avLst>
              <a:gd name="adj" fmla="val 26225"/>
            </a:avLst>
          </a:prstGeom>
          <a:solidFill>
            <a:srgbClr val="FFFFFF">
              <a:shade val="85000"/>
            </a:srgbClr>
          </a:solidFill>
          <a:ln>
            <a:noFill/>
          </a:ln>
          <a:effectLst>
            <a:reflection blurRad="6350" stA="50000" endA="300" endPos="90000" dist="50800" dir="5400000" sy="-100000" algn="bl" rotWithShape="0"/>
          </a:effectLst>
          <a:scene3d>
            <a:camera prst="orthographicFront"/>
            <a:lightRig rig="threePt" dir="t"/>
          </a:scene3d>
          <a:sp3d>
            <a:bevelT w="165100" prst="coolSlant"/>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4033400"/>
            <a:ext cx="1694194" cy="1179661"/>
          </a:xfrm>
          <a:prstGeom prst="roundRect">
            <a:avLst>
              <a:gd name="adj" fmla="val 35033"/>
            </a:avLst>
          </a:prstGeom>
          <a:solidFill>
            <a:srgbClr val="FFFFFF">
              <a:shade val="85000"/>
            </a:srgbClr>
          </a:solidFill>
          <a:ln>
            <a:noFill/>
          </a:ln>
          <a:effectLst>
            <a:reflection blurRad="6350" stA="50000" endA="300" endPos="90000" dir="5400000" sy="-100000" algn="bl" rotWithShape="0"/>
          </a:effectLst>
          <a:scene3d>
            <a:camera prst="orthographicFront"/>
            <a:lightRig rig="threePt" dir="t"/>
          </a:scene3d>
          <a:sp3d>
            <a:bevelT w="114300" prst="artDeco"/>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475" y="5417992"/>
            <a:ext cx="1685925" cy="1251672"/>
          </a:xfrm>
          <a:prstGeom prst="roundRect">
            <a:avLst>
              <a:gd name="adj" fmla="val 33552"/>
            </a:avLst>
          </a:prstGeom>
          <a:solidFill>
            <a:srgbClr val="FFFFFF">
              <a:shade val="85000"/>
            </a:srgbClr>
          </a:solidFill>
          <a:ln>
            <a:noFill/>
          </a:ln>
          <a:effectLst>
            <a:reflection blurRad="6350" stA="50000" endA="300" endPos="90000" dir="5400000" sy="-100000" algn="bl" rotWithShape="0"/>
          </a:effectLst>
          <a:scene3d>
            <a:camera prst="orthographicFront"/>
            <a:lightRig rig="threePt" dir="t"/>
          </a:scene3d>
          <a:sp3d>
            <a:bevelT w="165100" prst="coolSlant"/>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5442818"/>
            <a:ext cx="1219200" cy="816077"/>
          </a:xfrm>
          <a:prstGeom prst="roundRect">
            <a:avLst>
              <a:gd name="adj" fmla="val 27608"/>
            </a:avLst>
          </a:prstGeom>
          <a:solidFill>
            <a:srgbClr val="FFFFFF">
              <a:shade val="85000"/>
            </a:srgbClr>
          </a:solidFill>
          <a:ln>
            <a:noFill/>
          </a:ln>
          <a:effectLst>
            <a:reflection blurRad="6350" stA="50000" endA="300" endPos="90000" dir="5400000" sy="-100000" algn="bl" rotWithShape="0"/>
          </a:effectLst>
          <a:scene3d>
            <a:camera prst="orthographicFront"/>
            <a:lightRig rig="threePt" dir="t"/>
          </a:scene3d>
          <a:sp3d>
            <a:bevelT/>
          </a:sp3d>
        </p:spPr>
      </p:pic>
      <p:pic>
        <p:nvPicPr>
          <p:cNvPr id="13" name="Picture 12" descr="77.gif"/>
          <p:cNvPicPr>
            <a:picLocks noChangeAspect="1"/>
          </p:cNvPicPr>
          <p:nvPr/>
        </p:nvPicPr>
        <p:blipFill>
          <a:blip r:embed="rId7" cstate="print"/>
          <a:stretch>
            <a:fillRect/>
          </a:stretch>
        </p:blipFill>
        <p:spPr>
          <a:xfrm>
            <a:off x="13830" y="10388"/>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5524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barn(inVertical)">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barn(inVertical)">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par>
                                <p:cTn id="51" presetID="21" presetClass="entr" presetSubtype="1"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par>
                                <p:cTn id="54" presetID="21" presetClass="entr" presetSubtype="1"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heel(1)">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9622"/>
            <a:ext cx="8229600" cy="715962"/>
          </a:xfrm>
        </p:spPr>
        <p:txBody>
          <a:bodyPr/>
          <a:lstStyle/>
          <a:p>
            <a:r>
              <a:rPr lang="fa-IR" sz="2800" dirty="0" smtClean="0">
                <a:solidFill>
                  <a:srgbClr val="006600"/>
                </a:solidFill>
                <a:cs typeface="2  Titr" pitchFamily="2" charset="-78"/>
              </a:rPr>
              <a:t>خلاصه مرحله تثبیت</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482600" y="780184"/>
            <a:ext cx="8229600" cy="5849216"/>
          </a:xfrm>
          <a:gradFill flip="none" rotWithShape="1">
            <a:gsLst>
              <a:gs pos="11000">
                <a:srgbClr val="FFFF99"/>
              </a:gs>
              <a:gs pos="50000">
                <a:srgbClr val="FFFF99">
                  <a:shade val="67500"/>
                  <a:satMod val="115000"/>
                </a:srgbClr>
              </a:gs>
              <a:gs pos="100000">
                <a:srgbClr val="FFFF99">
                  <a:shade val="100000"/>
                  <a:satMod val="115000"/>
                </a:srgbClr>
              </a:gs>
            </a:gsLst>
            <a:path path="circle">
              <a:fillToRect l="50000" t="50000" r="50000" b="50000"/>
            </a:path>
            <a:tileRect/>
          </a:gra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lstStyle/>
          <a:p>
            <a:pPr algn="just" rtl="1">
              <a:buFont typeface="Wingdings" pitchFamily="2" charset="2"/>
              <a:buChar char="q"/>
            </a:pP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خواندن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محفوظات با تكيه بر حافظه و بدون استفاده از قرآن، بهترين روش مرور است. اگر هم به اشكالي برخورديد، كمي تأمل كنيد و در صورت به ياد نياوردن، به قرآن مراجعه كرده، سپس مورد اشكال را چند بار تكرار كنيد تا خوب در حافظه جاي بگيرد</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endPar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هنگام مرور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فقط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آيات را از ذهن نگذرانيد، بلكه حتماً با صداي متوسط آيات را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بخوانيد</a:t>
            </a:r>
            <a:endPar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اگر حافظه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شما آمادگي تلاوت را ندارد، گاهي مي‌توانيد آيات را از روي قرآن مرور كنيد، يا نوار ترتيل را گوش دهيد و با شخص ترتيل‌خوان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همخواني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كنيد، يا آيات را از ذهن بگذرانيد</a:t>
            </a:r>
            <a:r>
              <a:rPr lang="en-US"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p>
          <a:p>
            <a:pPr algn="just" rtl="1">
              <a:buFont typeface="Wingdings" pitchFamily="2" charset="2"/>
              <a:buChar char="q"/>
            </a:pP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البته اين روش، موقت است و روش اصلي همان است كه انسان با تكيه بر حافظه و بدون كمك گرفتن از نوشته قرآن يا صداي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ترتيل،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قرآن را مرور كند. بدين جهت، كساني كه هميشه از اين روش موقت استفاده مي‌كنند، كار صحيحي انجام نمي‌دهند؛ زيرا اولاً، با اين كار حافظه‌شان تنبل و ضعيف مي‌شود. ثانياً، خيلي دير به نتيجه مطلوب مي‌رسند و وقت بيشتري را براي دستيابي به تسلط مطلوب بايد بگذارند. ثالثاً، محفوظاتشان از استحكام چنداني برخوردار نيست</a:t>
            </a:r>
            <a:r>
              <a:rPr lang="en-US"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p>
          <a:p>
            <a:pPr algn="just" rtl="1">
              <a:buFont typeface="Wingdings" pitchFamily="2" charset="2"/>
              <a:buChar char="q"/>
            </a:pPr>
            <a:r>
              <a:rPr lang="en-US"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در روش مرور مستقيم، حافظه مجبور به فعاليت بيشتر است و لذا قوي‌تر و مسلط‌تر بر محفوظات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مي‌شود</a:t>
            </a: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endPar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براي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حفظ شماره آيه مي‌توان همراه حفظ هر آيه، شماره آن را نيز به خاطر سپرد، به اين گونه كه وقتي آيه را به منظور حفظ كردن مي‌خوانيد و تكرار مي‌كنيد، شماره آيه را نيز در ذهن مرور و تكرار كنيد.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اگر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آيه را فراموش كنيد، با يادآوري شماره آيه، خود آيه هم در ذهن حاضر مي‌شود. اما حفظ شماره صفحات لزومي ندارد. </a:t>
            </a:r>
            <a:endPar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endParaRPr>
          </a:p>
          <a:p>
            <a:pPr algn="just" rtl="1">
              <a:buFont typeface="Wingdings" pitchFamily="2" charset="2"/>
              <a:buChar char="q"/>
            </a:pP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یکی دیگر از روشهای مؤثر تثبیت کننده حفظ نوشتن محفوظات است.</a:t>
            </a:r>
          </a:p>
          <a:p>
            <a:pPr algn="just" rtl="1">
              <a:buFont typeface="Wingdings" pitchFamily="2" charset="2"/>
              <a:buChar char="q"/>
            </a:pP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در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حفظ آيات مشابه نيز با زياد شدن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محفوظات</a:t>
            </a: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تشابه بين آنها باعث به خطا افتادن حافظ مي‌شود. از اين رو، براي حفظ اين آيات مي‌توانيد رموزي هرچند بي‌معنا قرار دهيد؛ مثلاً در پايان 3 آيه متوالي آيات</a:t>
            </a:r>
            <a:r>
              <a:rPr lang="en-US"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176</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تا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178 سوره آل‌عمران، سه جمله شبيه به هم وجود دارد كه فقط در يك كلمه اختلاف دارند: وَلَهُمْ عَذَابٌ عظِيمٌ (176) وَلَهُمْ عَذَابٌ ألِيمٌ (177) وَلَهُمْ عَذَابٌ مهِينٌ (178). هنگام حفظ اين سه آيه اگر كلمه </a:t>
            </a: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عام</a:t>
            </a:r>
            <a:r>
              <a:rPr lang="fa-IR"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 </a:t>
            </a:r>
            <a:r>
              <a:rPr lang="ar-SA" sz="1600" b="1"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را </a:t>
            </a:r>
            <a:r>
              <a:rPr lang="ar-SA"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rPr>
              <a:t>كه از سه حرف اول سه كلمه آخر اين آيات به دست مي‌آيد، به ذهن بسپاريم، هيچ‌گاه ترتيب آنها را فراموش نمي‌كنيم. </a:t>
            </a:r>
            <a:endParaRPr lang="en-US" sz="16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cs typeface="2  Mitra"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10391"/>
            <a:ext cx="1714500" cy="752475"/>
          </a:xfrm>
          <a:prstGeom prst="rect">
            <a:avLst/>
          </a:prstGeom>
        </p:spPr>
      </p:pic>
    </p:spTree>
    <p:extLst>
      <p:ext uri="{BB962C8B-B14F-4D97-AF65-F5344CB8AC3E}">
        <p14:creationId xmlns:p14="http://schemas.microsoft.com/office/powerpoint/2010/main" val="2270113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09600"/>
          </a:xfrm>
        </p:spPr>
        <p:txBody>
          <a:bodyPr/>
          <a:lstStyle/>
          <a:p>
            <a:pPr algn="r" rtl="1"/>
            <a:r>
              <a:rPr lang="fa-IR" sz="2800" dirty="0" smtClean="0">
                <a:solidFill>
                  <a:srgbClr val="006600"/>
                </a:solidFill>
                <a:cs typeface="2  Titr" pitchFamily="2" charset="-78"/>
              </a:rPr>
              <a:t>حفظ بخش اول سوره انسان </a:t>
            </a:r>
            <a:endParaRPr lang="en-US" sz="2800" dirty="0">
              <a:solidFill>
                <a:srgbClr val="006600"/>
              </a:solidFill>
              <a:cs typeface="2  Titr" pitchFamily="2" charset="-78"/>
            </a:endParaRPr>
          </a:p>
        </p:txBody>
      </p:sp>
      <p:sp>
        <p:nvSpPr>
          <p:cNvPr id="3" name="Content Placeholder 2"/>
          <p:cNvSpPr>
            <a:spLocks noGrp="1"/>
          </p:cNvSpPr>
          <p:nvPr>
            <p:ph idx="1"/>
          </p:nvPr>
        </p:nvSpPr>
        <p:spPr>
          <a:xfrm>
            <a:off x="466725" y="914400"/>
            <a:ext cx="8229600" cy="5562600"/>
          </a:xfrm>
        </p:spPr>
        <p:txBody>
          <a:bodyPr/>
          <a:lstStyle/>
          <a:p>
            <a:pPr marL="0" indent="0" algn="just" rtl="1">
              <a:buNone/>
            </a:pPr>
            <a:r>
              <a:rPr lang="fa-IR" sz="2000" dirty="0" smtClean="0">
                <a:cs typeface="2  Mitra" pitchFamily="2" charset="-78"/>
              </a:rPr>
              <a:t>پس از بجا آوردن مقدمات حفظ که در مرحله مقدماتی ذکر شد؛ براي </a:t>
            </a:r>
            <a:r>
              <a:rPr lang="fa-IR" sz="2000" dirty="0">
                <a:cs typeface="2  Mitra" pitchFamily="2" charset="-78"/>
              </a:rPr>
              <a:t>آغاز </a:t>
            </a:r>
            <a:r>
              <a:rPr lang="fa-IR" sz="2000" dirty="0" smtClean="0">
                <a:cs typeface="2  Mitra" pitchFamily="2" charset="-78"/>
              </a:rPr>
              <a:t>كردن حفظ سوره انسان؛ بر اساس موضوعات و محور های سوره مبارکه انسان، آن </a:t>
            </a:r>
            <a:r>
              <a:rPr lang="fa-IR" sz="2000" dirty="0">
                <a:cs typeface="2  Mitra" pitchFamily="2" charset="-78"/>
              </a:rPr>
              <a:t>را به  5 گروه از آيات تقسيم </a:t>
            </a:r>
            <a:r>
              <a:rPr lang="fa-IR" sz="2000" dirty="0" smtClean="0">
                <a:cs typeface="2  Mitra" pitchFamily="2" charset="-78"/>
              </a:rPr>
              <a:t>می کنیم</a:t>
            </a:r>
            <a:r>
              <a:rPr lang="fa-IR" sz="2000" dirty="0">
                <a:cs typeface="2  Mitra" pitchFamily="2" charset="-78"/>
              </a:rPr>
              <a:t>: </a:t>
            </a:r>
            <a:endParaRPr lang="en-US" sz="2000" dirty="0">
              <a:cs typeface="2  Mitra" pitchFamily="2" charset="-78"/>
            </a:endParaRPr>
          </a:p>
          <a:p>
            <a:pPr marL="0" indent="0" algn="just" rtl="1">
              <a:buNone/>
            </a:pPr>
            <a:r>
              <a:rPr lang="fa-IR" sz="2000" b="1" dirty="0">
                <a:cs typeface="2  Mitra" pitchFamily="2" charset="-78"/>
              </a:rPr>
              <a:t>    </a:t>
            </a:r>
            <a:r>
              <a:rPr lang="fa-IR" sz="2000" b="1" dirty="0">
                <a:solidFill>
                  <a:srgbClr val="C00000"/>
                </a:solidFill>
                <a:cs typeface="2  Mitra" pitchFamily="2" charset="-78"/>
              </a:rPr>
              <a:t>بخش اول: </a:t>
            </a:r>
            <a:r>
              <a:rPr lang="fa-IR" sz="2000" dirty="0">
                <a:cs typeface="2  Mitra" pitchFamily="2" charset="-78"/>
              </a:rPr>
              <a:t>از آفرينش انسان و خلقت او و سپس هدايت و آزادى اراده او سخن مى‏گويد</a:t>
            </a:r>
            <a:r>
              <a:rPr lang="fa-IR" sz="2000" dirty="0" smtClean="0">
                <a:cs typeface="2  Mitra" pitchFamily="2" charset="-78"/>
              </a:rPr>
              <a:t>.</a:t>
            </a:r>
            <a:endParaRPr lang="en-US" sz="2000" dirty="0"/>
          </a:p>
          <a:p>
            <a:pPr marL="0" indent="0" algn="just" rtl="1">
              <a:buNone/>
            </a:pPr>
            <a:endParaRPr lang="en-US" sz="2000" dirty="0" smtClean="0">
              <a:cs typeface="A Zar" pitchFamily="2" charset="-78"/>
            </a:endParaRPr>
          </a:p>
          <a:p>
            <a:pPr marL="0" indent="0" algn="just" rtl="1">
              <a:buNone/>
            </a:pPr>
            <a:endParaRPr lang="en-US" sz="2000" dirty="0">
              <a:cs typeface="A Zar" pitchFamily="2" charset="-78"/>
            </a:endParaRPr>
          </a:p>
          <a:p>
            <a:pPr marL="0" indent="0" algn="just" rtl="1">
              <a:buNone/>
            </a:pPr>
            <a:endParaRPr lang="en-US" sz="2000" dirty="0" smtClean="0">
              <a:cs typeface="A Zar" pitchFamily="2" charset="-78"/>
            </a:endParaRPr>
          </a:p>
          <a:p>
            <a:pPr marL="0" indent="0" algn="just" rtl="1">
              <a:buNone/>
            </a:pPr>
            <a:endParaRPr lang="en-US" sz="2000" dirty="0">
              <a:cs typeface="A Zar" pitchFamily="2" charset="-78"/>
            </a:endParaRPr>
          </a:p>
          <a:p>
            <a:pPr marL="0" indent="0" algn="just" rtl="1">
              <a:buNone/>
            </a:pPr>
            <a:endParaRPr lang="fa-IR" sz="1400" dirty="0" smtClean="0">
              <a:cs typeface="A Zar" pitchFamily="2" charset="-78"/>
            </a:endParaRPr>
          </a:p>
          <a:p>
            <a:pPr marL="0" indent="0" algn="just" rtl="1">
              <a:buNone/>
            </a:pPr>
            <a:r>
              <a:rPr lang="fa-IR" sz="2400" dirty="0" smtClean="0">
                <a:cs typeface="2  Mitra" pitchFamily="2" charset="-78"/>
              </a:rPr>
              <a:t>   </a:t>
            </a:r>
            <a:r>
              <a:rPr lang="fa-IR" sz="2000" b="1" dirty="0" smtClean="0">
                <a:solidFill>
                  <a:srgbClr val="C00000"/>
                </a:solidFill>
                <a:cs typeface="2  Mitra" pitchFamily="2" charset="-78"/>
              </a:rPr>
              <a:t>بخش </a:t>
            </a:r>
            <a:r>
              <a:rPr lang="fa-IR" sz="2000" b="1" dirty="0">
                <a:solidFill>
                  <a:srgbClr val="C00000"/>
                </a:solidFill>
                <a:cs typeface="2  Mitra" pitchFamily="2" charset="-78"/>
              </a:rPr>
              <a:t>دوم: </a:t>
            </a:r>
            <a:r>
              <a:rPr lang="fa-IR" sz="2000" dirty="0">
                <a:cs typeface="2  Mitra" pitchFamily="2" charset="-78"/>
              </a:rPr>
              <a:t>سخن از پاداش ابرار و نيكان است كه شان نزول خاصى در مورد اهل بيت علیهم السلام دارد. </a:t>
            </a:r>
            <a:r>
              <a:rPr lang="en-US" sz="2000" dirty="0"/>
              <a:t> </a:t>
            </a:r>
            <a:endParaRPr lang="fa-IR" sz="2000" dirty="0" smtClean="0"/>
          </a:p>
          <a:p>
            <a:pPr marL="0" indent="0" algn="just" rtl="1">
              <a:buNone/>
            </a:pPr>
            <a:endParaRPr lang="en-US" sz="800" dirty="0"/>
          </a:p>
          <a:p>
            <a:pPr marL="0" indent="0" algn="just" rtl="1">
              <a:buNone/>
            </a:pPr>
            <a:endParaRPr lang="en-US" sz="2000" dirty="0">
              <a:cs typeface="A Zar" pitchFamily="2" charset="-78"/>
            </a:endParaRPr>
          </a:p>
          <a:p>
            <a:pPr marL="0" indent="0" algn="just" rtl="1">
              <a:buNone/>
            </a:pPr>
            <a:r>
              <a:rPr lang="en-US" sz="2000" dirty="0">
                <a:cs typeface="A Zar" pitchFamily="2" charset="-78"/>
              </a:rPr>
              <a:t> </a:t>
            </a:r>
          </a:p>
          <a:p>
            <a:pPr marL="0" indent="0" algn="just">
              <a:buNone/>
            </a:pPr>
            <a:endParaRPr lang="en-US" sz="2000" dirty="0"/>
          </a:p>
        </p:txBody>
      </p:sp>
      <p:sp>
        <p:nvSpPr>
          <p:cNvPr id="4" name="Rounded Rectangle 3"/>
          <p:cNvSpPr/>
          <p:nvPr/>
        </p:nvSpPr>
        <p:spPr>
          <a:xfrm>
            <a:off x="581025" y="2105900"/>
            <a:ext cx="8001000" cy="1409700"/>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0"/>
              </a:spcAft>
            </a:pPr>
            <a:r>
              <a:rPr lang="fa-IR"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بِسْمِ اللَّهِ الرَّحْمنِ الرَّحِيمِ‏</a:t>
            </a:r>
          </a:p>
          <a:p>
            <a:pPr algn="just" rtl="1"/>
            <a:r>
              <a:rPr lang="fa-IR"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هَلْ أَتى‏ عَلَى الْإِنْسانِ حِينٌ مِنَ الدَّهْرِ لَمْ يَكُنْ شَيْئاً مَذْكُوراً (1) إِنَّا خَلَقْنَا الْإِنْسانَ مِنْ نُطْفَةٍ أَمْشاجٍ نَبْتَلِيهِ فَجَعَلْناهُ سَمِيعاً بَصِيراً (2) إِنَّا هَدَيْناهُ السَّبِيلَ إِمَّا شاكِراً وَ إِمَّا كَفُوراً (3) إِنَّا أَعْتَدْنا لِلْكافِرِينَ سَلاسِلَ وَ أَغْلالاً وَ سَعِيراً (4</a:t>
            </a:r>
            <a:r>
              <a:rPr lang="fa-IR" b="1" kern="0"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a:t>
            </a:r>
            <a:endParaRPr lang="fa-IR"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endParaRPr>
          </a:p>
        </p:txBody>
      </p:sp>
      <p:sp>
        <p:nvSpPr>
          <p:cNvPr id="5" name="Rounded Rectangle 4"/>
          <p:cNvSpPr/>
          <p:nvPr/>
        </p:nvSpPr>
        <p:spPr>
          <a:xfrm>
            <a:off x="628650" y="4274135"/>
            <a:ext cx="7962900" cy="1638300"/>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b="1" kern="0"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إِنَّ الْأَبْرارَ يَشْرَبُونَ مِنْ كَأْسٍ كانَ مِزاجُها كافُوراً (5) عَيْناً يَشْرَبُ بِها عِبادُ اللَّهِ يُفَجِّرُونَها تَفْجِيراً (6) يُوفُونَ بِالنَّذْرِ وَ يَخافُونَ يَوْماً كانَ شَرُّهُ مُسْتَطِيراً (7) وَ يُطْعِمُونَ الطَّعامَ عَلى‏ حُبِّهِ مِسْكِيناً وَ يَتِيماً وَ أَسِيراً (8) إِنَّما نُطْعِمُكُمْ لِوَجْهِ اللَّهِ لا نُرِيدُ مِنْكُمْ جَزاءً وَ لا شُكُوراً (9) إِنَّا نَخافُ مِنْ رَبِّنا يَوْماً عَبُوساً قَمْطَرِيراً (10) فَوَقاهُمُ اللَّهُ شَرَّ ذلِكَ الْيَوْمِ وَ لَقَّاهُمْ نَضْرَةً وَ سُرُوراً (11)</a:t>
            </a:r>
            <a:endParaRPr lang="fa-IR"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endParaRPr>
          </a:p>
        </p:txBody>
      </p:sp>
    </p:spTree>
    <p:extLst>
      <p:ext uri="{BB962C8B-B14F-4D97-AF65-F5344CB8AC3E}">
        <p14:creationId xmlns:p14="http://schemas.microsoft.com/office/powerpoint/2010/main" val="17471455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159"/>
            <a:ext cx="8229600" cy="6530182"/>
          </a:xfrm>
        </p:spPr>
        <p:txBody>
          <a:bodyPr/>
          <a:lstStyle/>
          <a:p>
            <a:pPr marL="0" indent="0" algn="just" rtl="1">
              <a:lnSpc>
                <a:spcPct val="150000"/>
              </a:lnSpc>
              <a:buNone/>
            </a:pPr>
            <a:r>
              <a:rPr lang="fa-IR" sz="2000" b="1" dirty="0"/>
              <a:t> </a:t>
            </a:r>
            <a:r>
              <a:rPr lang="fa-IR" sz="2000" b="1" dirty="0">
                <a:solidFill>
                  <a:srgbClr val="C00000"/>
                </a:solidFill>
                <a:cs typeface="2  Mitra" pitchFamily="2" charset="-78"/>
              </a:rPr>
              <a:t>بخش سوم: </a:t>
            </a:r>
            <a:r>
              <a:rPr lang="fa-IR" sz="2000" dirty="0">
                <a:cs typeface="2  Mitra" pitchFamily="2" charset="-78"/>
              </a:rPr>
              <a:t>دلائل استحقاق اين پاداشها را در جمله‏هايى كوتاه و مؤثر بازگو مى‏كند.</a:t>
            </a:r>
            <a:endParaRPr lang="en-US" sz="2000" dirty="0">
              <a:cs typeface="2  Mitra" pitchFamily="2" charset="-78"/>
            </a:endParaRPr>
          </a:p>
          <a:p>
            <a:pPr marL="0" indent="0" algn="just" rtl="1">
              <a:buNone/>
            </a:pPr>
            <a:endParaRPr lang="fa-IR" sz="2000" dirty="0" smtClean="0"/>
          </a:p>
          <a:p>
            <a:pPr marL="0" indent="0" algn="just" rtl="1">
              <a:lnSpc>
                <a:spcPct val="150000"/>
              </a:lnSpc>
              <a:spcAft>
                <a:spcPts val="600"/>
              </a:spcAft>
              <a:buNone/>
            </a:pPr>
            <a:endParaRPr lang="fa-IR" sz="2000" b="1" dirty="0">
              <a:cs typeface="2  Mitra" pitchFamily="2" charset="-78"/>
            </a:endParaRPr>
          </a:p>
          <a:p>
            <a:pPr marL="0" indent="0" algn="just" rtl="1">
              <a:lnSpc>
                <a:spcPct val="150000"/>
              </a:lnSpc>
              <a:spcAft>
                <a:spcPts val="600"/>
              </a:spcAft>
              <a:buNone/>
            </a:pPr>
            <a:endParaRPr lang="fa-IR" sz="2000" b="1" dirty="0" smtClean="0">
              <a:cs typeface="2  Mitra" pitchFamily="2" charset="-78"/>
            </a:endParaRPr>
          </a:p>
          <a:p>
            <a:pPr marL="0" indent="0" algn="just" rtl="1">
              <a:lnSpc>
                <a:spcPct val="150000"/>
              </a:lnSpc>
              <a:spcAft>
                <a:spcPts val="600"/>
              </a:spcAft>
              <a:buNone/>
            </a:pPr>
            <a:endParaRPr lang="fa-IR" sz="2000" b="1" dirty="0">
              <a:cs typeface="2  Mitra" pitchFamily="2" charset="-78"/>
            </a:endParaRPr>
          </a:p>
          <a:p>
            <a:pPr marL="0" indent="0" algn="just" rtl="1">
              <a:lnSpc>
                <a:spcPct val="150000"/>
              </a:lnSpc>
              <a:spcAft>
                <a:spcPts val="600"/>
              </a:spcAft>
              <a:buNone/>
            </a:pPr>
            <a:r>
              <a:rPr lang="fa-IR" sz="2000" b="1" dirty="0" smtClean="0">
                <a:cs typeface="2  Mitra" pitchFamily="2" charset="-78"/>
              </a:rPr>
              <a:t>  </a:t>
            </a:r>
            <a:r>
              <a:rPr lang="fa-IR" sz="2000" b="1" dirty="0" smtClean="0">
                <a:solidFill>
                  <a:srgbClr val="C00000"/>
                </a:solidFill>
                <a:cs typeface="2  Mitra" pitchFamily="2" charset="-78"/>
              </a:rPr>
              <a:t>بخش چهارم: </a:t>
            </a:r>
            <a:r>
              <a:rPr lang="fa-IR" sz="2000" dirty="0" smtClean="0">
                <a:cs typeface="2  Mitra" pitchFamily="2" charset="-78"/>
              </a:rPr>
              <a:t>به اهميت قرآن، طريق اجراى احكام آن و راه پرفراز و نشيب خودسازى اشاره شده.</a:t>
            </a:r>
          </a:p>
          <a:p>
            <a:pPr marL="0" indent="0" algn="just" rtl="1">
              <a:lnSpc>
                <a:spcPct val="150000"/>
              </a:lnSpc>
              <a:spcAft>
                <a:spcPts val="600"/>
              </a:spcAft>
              <a:buNone/>
            </a:pPr>
            <a:endParaRPr lang="fa-IR" sz="2000" dirty="0">
              <a:cs typeface="2  Mitra" pitchFamily="2" charset="-78"/>
            </a:endParaRPr>
          </a:p>
          <a:p>
            <a:pPr marL="0" indent="0" algn="just" rtl="1">
              <a:lnSpc>
                <a:spcPct val="150000"/>
              </a:lnSpc>
              <a:spcAft>
                <a:spcPts val="600"/>
              </a:spcAft>
              <a:buNone/>
            </a:pPr>
            <a:endParaRPr lang="en-US" sz="2000" dirty="0">
              <a:cs typeface="A Zar" pitchFamily="2" charset="-78"/>
            </a:endParaRPr>
          </a:p>
          <a:p>
            <a:pPr marL="0" indent="0" algn="just" rtl="1">
              <a:buNone/>
            </a:pPr>
            <a:r>
              <a:rPr lang="fa-IR" sz="2000" b="1" dirty="0" smtClean="0">
                <a:solidFill>
                  <a:srgbClr val="C00000"/>
                </a:solidFill>
                <a:cs typeface="2  Mitra" pitchFamily="2" charset="-78"/>
              </a:rPr>
              <a:t>بخش </a:t>
            </a:r>
            <a:r>
              <a:rPr lang="fa-IR" sz="2000" b="1" dirty="0">
                <a:solidFill>
                  <a:srgbClr val="C00000"/>
                </a:solidFill>
                <a:cs typeface="2  Mitra" pitchFamily="2" charset="-78"/>
              </a:rPr>
              <a:t>پنجم: </a:t>
            </a:r>
            <a:r>
              <a:rPr lang="fa-IR" sz="2000" dirty="0">
                <a:cs typeface="2  Mitra" pitchFamily="2" charset="-78"/>
              </a:rPr>
              <a:t>سخن از حاكميت مشيت الهى (در عين مختار بودن انسان) به ميان آمده است</a:t>
            </a:r>
            <a:r>
              <a:rPr lang="fa-IR" sz="2000" dirty="0" smtClean="0">
                <a:cs typeface="2  Mitra" pitchFamily="2" charset="-78"/>
              </a:rPr>
              <a:t>.</a:t>
            </a:r>
            <a:endParaRPr lang="en-US" sz="2000" dirty="0"/>
          </a:p>
          <a:p>
            <a:pPr marL="0" indent="0" algn="just" rtl="1">
              <a:buNone/>
            </a:pPr>
            <a:endParaRPr lang="fa-IR" sz="2000" dirty="0">
              <a:cs typeface="A Zar" pitchFamily="2" charset="-78"/>
            </a:endParaRPr>
          </a:p>
        </p:txBody>
      </p:sp>
      <p:sp>
        <p:nvSpPr>
          <p:cNvPr id="4" name="Rounded Rectangle 3"/>
          <p:cNvSpPr/>
          <p:nvPr/>
        </p:nvSpPr>
        <p:spPr>
          <a:xfrm>
            <a:off x="609600" y="838200"/>
            <a:ext cx="7962900" cy="2057400"/>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rPr>
              <a:t> </a:t>
            </a:r>
            <a:r>
              <a:rPr lang="ar-SA"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وَ جَزاهُمْ بِما صَبَرُوا جَنَّةً وَ حَرِيراً (12) مُتَّكِئِينَ فِيها عَلَى الْأَرائِكِ لا يَرَوْنَ فِيها شَمْساً وَ لا زَمْهَرِيراً (13) وَ دانِيَةً عَلَيْهِمْ ظِلالُها وَ ذُلِّلَتْ قُطُوفُها تَذْلِيلاً (14) وَ يُطافُ عَلَيْهِمْ بِآنِيَةٍ مِنْ فِضَّةٍ وَ أَكْوابٍ كانَتْ قَوارِيرَا (15) قَوارِيرَا مِنْ فِضَّةٍ قَدَّرُوها تَقْدِيراً (16) وَ يُسْقَوْنَ فِيها كَأْساً كانَ مِزاجُها زَنْجَبِيلاً (17) عَيْناً فِيها تُسَمَّى سَلْسَبِيلاً (18) وَ يَطُوفُ عَلَيْهِمْ وِلْدانٌ مُخَلَّدُونَ إِذا رَأَيْتَهُمْ حَسِبْتَهُمْ لُؤْلُؤاً مَنْثُوراً (19) وَ إِذا رَأَيْتَ ثَمَّ رَأَيْتَ نَعِيماً وَ </a:t>
            </a:r>
            <a:r>
              <a:rPr lang="ar-SA" b="1" kern="0"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مُلْكاً</a:t>
            </a:r>
            <a:r>
              <a:rPr lang="fa-IR"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rPr>
              <a:t> </a:t>
            </a:r>
            <a:r>
              <a:rPr lang="ar-SA" b="1" kern="0"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كَبِيراً </a:t>
            </a:r>
            <a:r>
              <a:rPr lang="ar-SA"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(20) عالِيَهُمْ ثِيابُ سُندُسٍ خُضْرٌ وَ إِسْتَبْرَقٌ وَ حُلُّوا أَساوِرَ مِنْ فِضَّةٍ وَ سَقاهُمْ رَبُّهُمْ </a:t>
            </a:r>
            <a:r>
              <a:rPr lang="ar-SA"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شَراباً </a:t>
            </a:r>
            <a:r>
              <a:rPr lang="ar-SA" b="1"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طَهُوراً (21) إِنَّ هذا كانَ لَكُمْ جَزاءً وَ كانَ سَعْيُكُمْ مَشْكُوراً (22)</a:t>
            </a:r>
            <a:endParaRPr lang="en-US" b="1"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endParaRPr>
          </a:p>
        </p:txBody>
      </p:sp>
      <p:sp>
        <p:nvSpPr>
          <p:cNvPr id="5" name="Rounded Rectangle 4"/>
          <p:cNvSpPr/>
          <p:nvPr/>
        </p:nvSpPr>
        <p:spPr>
          <a:xfrm>
            <a:off x="609600" y="3524250"/>
            <a:ext cx="7991475" cy="990600"/>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b="1" kern="0"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rPr>
              <a:t> </a:t>
            </a:r>
            <a:r>
              <a:rPr lang="ar-SA"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إِنَّا نَحْنُ نَزَّلْنا عَلَيْكَ الْقُرْآنَ تَنْزِيلاً (23) فَاصْبِرْ لِحُكْمِ رَبِّكَ وَ لا تُطِعْ مِنْهُمْ آثِماً أَوْ كَفُوراً (24) وَ اذْكُرِ اسْمَ رَبِّكَ بُكْرَةً وَ أَصِيلاً (25) وَ مِنَ اللَّيْلِ فَاسْجُدْ لَهُ وَ سَبِّحْهُ لَيْلاً طَوِيلاً (26)</a:t>
            </a:r>
          </a:p>
        </p:txBody>
      </p:sp>
      <p:sp>
        <p:nvSpPr>
          <p:cNvPr id="6" name="Rounded Rectangle 5"/>
          <p:cNvSpPr/>
          <p:nvPr/>
        </p:nvSpPr>
        <p:spPr>
          <a:xfrm>
            <a:off x="609600" y="5162550"/>
            <a:ext cx="8001000" cy="1409700"/>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b="1" kern="0"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إِنَّ هؤُلاءِ يُحِبُّونَ الْعاجِلَةَ وَ يَذَرُونَ وَراءَهُمْ يَوْماً ثَقِيلاً (27) نَحْنُ خَلَقْناهُمْ وَ شَدَدْنا أَسْرَهُمْ وَ إِذا شِئْنا بَدَّلْنا أَمْثالَهُمْ تَبْدِيلاً (28) إِنَّ هذِهِ تَذْكِرَةٌ فَمَنْ شاءَ اتَّخَذَ إِلى‏ رَبِّهِ سَبِيلاً (29) وَ ما تَشاؤُنَ إِلاَّ أَنْ يَشاءَ اللَّهُ إِنَّ اللَّهَ كانَ عَلِيماً حَكِيماً (30) يُدْخِلُ مَنْ يَشاءُ فِي رَحْمَتِهِ وَ الظَّالِمِينَ أَعَدَّ لَهُمْ عَذاباً أَلِيماً (31)</a:t>
            </a:r>
          </a:p>
        </p:txBody>
      </p:sp>
    </p:spTree>
    <p:extLst>
      <p:ext uri="{BB962C8B-B14F-4D97-AF65-F5344CB8AC3E}">
        <p14:creationId xmlns:p14="http://schemas.microsoft.com/office/powerpoint/2010/main" val="3537886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86740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numCol="1"/>
          <a:lstStyle/>
          <a:p>
            <a:pPr algn="r" rtl="1">
              <a:buFont typeface="Wingdings" pitchFamily="2" charset="2"/>
              <a:buChar char="q"/>
            </a:pPr>
            <a:r>
              <a:rPr lang="fa-IR" sz="1800" b="1" dirty="0" smtClean="0">
                <a:ln w="12700">
                  <a:solidFill>
                    <a:schemeClr val="tx2">
                      <a:satMod val="155000"/>
                    </a:schemeClr>
                  </a:solidFill>
                  <a:prstDash val="solid"/>
                </a:ln>
                <a:solidFill>
                  <a:srgbClr val="CCCC00"/>
                </a:solidFill>
                <a:effectLst>
                  <a:outerShdw blurRad="41275" dist="20320" dir="1800000" algn="tl" rotWithShape="0">
                    <a:srgbClr val="000000">
                      <a:alpha val="40000"/>
                    </a:srgbClr>
                  </a:outerShdw>
                </a:effectLst>
                <a:cs typeface="2  Zar" pitchFamily="2" charset="-78"/>
              </a:rPr>
              <a:t>در گام نخست ، </a:t>
            </a:r>
            <a:r>
              <a:rPr lang="fa-IR" sz="1800" b="1" dirty="0">
                <a:ln w="12700">
                  <a:solidFill>
                    <a:schemeClr val="tx2">
                      <a:satMod val="155000"/>
                    </a:schemeClr>
                  </a:solidFill>
                  <a:prstDash val="solid"/>
                </a:ln>
                <a:solidFill>
                  <a:srgbClr val="CCCC00"/>
                </a:solidFill>
                <a:effectLst>
                  <a:outerShdw blurRad="41275" dist="20320" dir="1800000" algn="tl" rotWithShape="0">
                    <a:srgbClr val="000000">
                      <a:alpha val="40000"/>
                    </a:srgbClr>
                  </a:outerShdw>
                </a:effectLst>
                <a:cs typeface="2  Zar" pitchFamily="2" charset="-78"/>
              </a:rPr>
              <a:t>ابتدا با واژه های </a:t>
            </a:r>
            <a:r>
              <a:rPr lang="fa-IR" sz="1800" b="1" dirty="0" smtClean="0">
                <a:ln w="12700">
                  <a:solidFill>
                    <a:schemeClr val="tx2">
                      <a:satMod val="155000"/>
                    </a:schemeClr>
                  </a:solidFill>
                  <a:prstDash val="solid"/>
                </a:ln>
                <a:solidFill>
                  <a:srgbClr val="CCCC00"/>
                </a:solidFill>
                <a:effectLst>
                  <a:outerShdw blurRad="41275" dist="20320" dir="1800000" algn="tl" rotWithShape="0">
                    <a:srgbClr val="000000">
                      <a:alpha val="40000"/>
                    </a:srgbClr>
                  </a:outerShdw>
                </a:effectLst>
                <a:cs typeface="2  Zar" pitchFamily="2" charset="-78"/>
              </a:rPr>
              <a:t>بخش اول سوره آشنا می شویم:</a:t>
            </a:r>
          </a:p>
          <a:p>
            <a:pPr marL="0" indent="0" algn="r" rtl="1">
              <a:buNone/>
            </a:pPr>
            <a:endParaRPr lang="fa-IR" sz="6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endParaRPr>
          </a:p>
          <a:p>
            <a:pPr marL="0" indent="0" algn="r" rtl="1">
              <a:lnSpc>
                <a:spcPct val="150000"/>
              </a:lnSpc>
              <a:buNone/>
            </a:pP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حِينٌ: </a:t>
            </a:r>
            <a:r>
              <a:rPr lang="en-US"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زمان محدود</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A Zar" pitchFamily="2" charset="-78"/>
              </a:rPr>
              <a:t>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A Zar" pitchFamily="2" charset="-78"/>
              </a:rPr>
              <a:t>     </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الدَّهْر: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روزگار طولانی</a:t>
            </a:r>
            <a:r>
              <a:rPr lang="en-US"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مذْكُوراً: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قابل ذکر                  </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أَمْشاجٍ: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ذرات به هم آمیخته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نَبْتَلِي:</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می آزماییم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هَدَيْنا: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هدایت کردیم          </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السَّبِيلَ: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راه</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en-US"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en-US"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أعْتَدْنا: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آماده کردیم                     </a:t>
            </a:r>
            <a:r>
              <a:rPr lang="en-US"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سَلاسِلَ: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زنجیرها</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en-US"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أَغْلالاً: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زنجیرهایی که دست و گردن را به هم می پیوندد            </a:t>
            </a:r>
            <a:r>
              <a:rPr lang="en-US"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   </a:t>
            </a:r>
            <a:r>
              <a:rPr lang="fa-IR" sz="1800" b="1" dirty="0" smtClean="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rPr>
              <a:t>سَعِيراً: </a:t>
            </a:r>
            <a:r>
              <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آتش </a:t>
            </a:r>
            <a:r>
              <a:rPr lang="fa-IR"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rPr>
              <a:t>فروزان</a:t>
            </a:r>
          </a:p>
          <a:p>
            <a:pPr marL="0" indent="0" algn="r" rtl="1">
              <a:buNone/>
            </a:pPr>
            <a:endParaRPr lang="fa-IR" sz="1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2  Zar" pitchFamily="2" charset="-78"/>
            </a:endParaRPr>
          </a:p>
          <a:p>
            <a:pPr marL="0" indent="0" algn="r" rtl="1">
              <a:buNone/>
            </a:pPr>
            <a:endParaRPr lang="fa-IR" sz="1000" b="1" dirty="0">
              <a:ln w="12700">
                <a:solidFill>
                  <a:schemeClr val="tx2">
                    <a:satMod val="155000"/>
                  </a:schemeClr>
                </a:solidFill>
                <a:prstDash val="solid"/>
              </a:ln>
              <a:solidFill>
                <a:srgbClr val="669900"/>
              </a:solidFill>
              <a:effectLst>
                <a:outerShdw blurRad="41275" dist="20320" dir="1800000" algn="tl" rotWithShape="0">
                  <a:srgbClr val="000000">
                    <a:alpha val="40000"/>
                  </a:srgbClr>
                </a:outerShdw>
              </a:effectLst>
              <a:cs typeface="A Zar" pitchFamily="2" charset="-78"/>
            </a:endParaRPr>
          </a:p>
          <a:p>
            <a:pPr algn="r" rtl="1">
              <a:buFont typeface="Wingdings" pitchFamily="2" charset="2"/>
              <a:buChar char="q"/>
            </a:pPr>
            <a:r>
              <a:rPr lang="fa-IR" sz="1800" b="1" dirty="0" smtClean="0">
                <a:ln w="12700">
                  <a:solidFill>
                    <a:schemeClr val="tx2">
                      <a:satMod val="155000"/>
                    </a:schemeClr>
                  </a:solidFill>
                  <a:prstDash val="solid"/>
                </a:ln>
                <a:solidFill>
                  <a:srgbClr val="CCCC00"/>
                </a:solidFill>
                <a:effectLst>
                  <a:outerShdw blurRad="41275" dist="20320" dir="1800000" algn="tl" rotWithShape="0">
                    <a:srgbClr val="000000">
                      <a:alpha val="40000"/>
                    </a:srgbClr>
                  </a:outerShdw>
                </a:effectLst>
                <a:cs typeface="2  Zar" pitchFamily="2" charset="-78"/>
              </a:rPr>
              <a:t>گام دوم ترجمه روان آیات را به همراه مفاهیم اجمالی سوره می آموزیم:</a:t>
            </a:r>
          </a:p>
          <a:p>
            <a:pPr marL="0" indent="0" algn="ctr" rtl="1">
              <a:lnSpc>
                <a:spcPct val="115000"/>
              </a:lnSpc>
              <a:spcAft>
                <a:spcPts val="0"/>
              </a:spcAft>
              <a:buNone/>
            </a:pPr>
            <a:endParaRPr lang="fa-IR" sz="105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endParaRPr>
          </a:p>
          <a:p>
            <a:pPr marL="0" indent="0" algn="ctr" rtl="1">
              <a:lnSpc>
                <a:spcPct val="115000"/>
              </a:lnSpc>
              <a:spcAft>
                <a:spcPts val="0"/>
              </a:spcAft>
              <a:buNone/>
            </a:pPr>
            <a:r>
              <a:rPr lang="ar-S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بنام </a:t>
            </a:r>
            <a:r>
              <a:rPr lang="ar-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خداوند بخشنده بخشايشگر</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endParaRPr>
          </a:p>
          <a:p>
            <a:pPr marL="0" indent="0" algn="just" rtl="1">
              <a:lnSpc>
                <a:spcPct val="115000"/>
              </a:lnSpc>
              <a:spcAft>
                <a:spcPts val="0"/>
              </a:spcAft>
              <a:buNone/>
            </a:pP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1ـ </a:t>
            </a:r>
            <a:r>
              <a:rPr lang="ar-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آيا چنين نيست كه زمانى طولانى بر انسان گذشت كه چيز قابل ذكرى نبود؟! </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endParaRPr>
          </a:p>
          <a:p>
            <a:pPr marL="0" indent="0" algn="just" rtl="1">
              <a:lnSpc>
                <a:spcPct val="115000"/>
              </a:lnSpc>
              <a:spcAft>
                <a:spcPts val="0"/>
              </a:spcAft>
              <a:buNone/>
            </a:pPr>
            <a:r>
              <a:rPr lang="ar-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2ـ ما انسان را از نطفه مختلطى آفريديم، و او را مى‏آزمائيم (لذا) او را شنوا و بينا قرار داديم.</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endParaRPr>
          </a:p>
          <a:p>
            <a:pPr marL="0" indent="0" algn="just" rtl="1">
              <a:lnSpc>
                <a:spcPct val="115000"/>
              </a:lnSpc>
              <a:spcAft>
                <a:spcPts val="0"/>
              </a:spcAft>
              <a:buNone/>
            </a:pPr>
            <a:r>
              <a:rPr lang="ar-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3ـ ما راه را به او نشان داديم، خواه شاكر باشد (و پذيرا گردد) يا كفران كند.</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endParaRPr>
          </a:p>
          <a:p>
            <a:pPr marL="0" indent="0" algn="just" rtl="1">
              <a:lnSpc>
                <a:spcPct val="115000"/>
              </a:lnSpc>
              <a:spcAft>
                <a:spcPts val="0"/>
              </a:spcAft>
              <a:buNone/>
            </a:pPr>
            <a:r>
              <a:rPr lang="ar-SA"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4ـ ما براى كافران زنجيرها و غلها و شعله‏هاى سوزان آماده كرده‏ايم</a:t>
            </a:r>
            <a:r>
              <a:rPr lang="ar-S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rPr>
              <a:t>.</a:t>
            </a:r>
            <a:endPar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Zar"/>
              <a:ea typeface="Calibri"/>
              <a:cs typeface="2  Mitra"/>
            </a:endParaRPr>
          </a:p>
          <a:p>
            <a:pPr marL="0" indent="0" algn="just" rtl="1">
              <a:lnSpc>
                <a:spcPct val="115000"/>
              </a:lnSpc>
              <a:spcAft>
                <a:spcPts val="0"/>
              </a:spcAft>
              <a:buNone/>
            </a:pPr>
            <a:r>
              <a:rPr lang="fa-IR"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2  Mitra"/>
              </a:rPr>
              <a:t> </a:t>
            </a:r>
            <a:endPar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2  Mitra"/>
            </a:endParaRPr>
          </a:p>
          <a:p>
            <a:pPr marL="0" indent="0" algn="just" rtl="1">
              <a:lnSpc>
                <a:spcPct val="115000"/>
              </a:lnSpc>
              <a:spcAft>
                <a:spcPts val="0"/>
              </a:spcAft>
              <a:buNone/>
            </a:pP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endParaRPr>
          </a:p>
          <a:p>
            <a:pPr marL="0" indent="0" algn="r" rtl="1">
              <a:buNone/>
            </a:pPr>
            <a:endParaRPr lang="en-US" sz="1800" dirty="0"/>
          </a:p>
        </p:txBody>
      </p:sp>
    </p:spTree>
    <p:extLst>
      <p:ext uri="{BB962C8B-B14F-4D97-AF65-F5344CB8AC3E}">
        <p14:creationId xmlns:p14="http://schemas.microsoft.com/office/powerpoint/2010/main" val="22494951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2000"/>
                                        <p:tgtEl>
                                          <p:spTgt spid="3">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2000"/>
                                        <p:tgtEl>
                                          <p:spTgt spid="3">
                                            <p:txEl>
                                              <p:pRg st="7" end="7"/>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ox(in)">
                                      <p:cBhvr>
                                        <p:cTn id="25" dur="2000"/>
                                        <p:tgtEl>
                                          <p:spTgt spid="3">
                                            <p:txEl>
                                              <p:pRg st="8" end="8"/>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ox(in)">
                                      <p:cBhvr>
                                        <p:cTn id="28" dur="2000"/>
                                        <p:tgtEl>
                                          <p:spTgt spid="3">
                                            <p:txEl>
                                              <p:pRg st="9" end="9"/>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ox(in)">
                                      <p:cBhvr>
                                        <p:cTn id="31" dur="2000"/>
                                        <p:tgtEl>
                                          <p:spTgt spid="3">
                                            <p:txEl>
                                              <p:pRg st="10" end="1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ox(in)">
                                      <p:cBhvr>
                                        <p:cTn id="3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800" cy="586740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just" rtl="1">
              <a:lnSpc>
                <a:spcPct val="115000"/>
              </a:lnSpc>
              <a:spcBef>
                <a:spcPts val="0"/>
              </a:spcBef>
              <a:spcAft>
                <a:spcPts val="600"/>
              </a:spcAft>
              <a:buNone/>
            </a:pPr>
            <a:r>
              <a:rPr lang="fa-I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alibri"/>
                <a:ea typeface="Calibri"/>
                <a:cs typeface="2  Mitra"/>
              </a:rPr>
              <a:t>مفاهیم اجمالی:</a:t>
            </a:r>
            <a:endParaRPr lang="fa-IR"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alibri"/>
              <a:ea typeface="Calibri"/>
              <a:cs typeface="2  Mitra"/>
            </a:endParaRPr>
          </a:p>
          <a:p>
            <a:pPr marL="0" indent="0" algn="just" rtl="1">
              <a:buNone/>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هَلْ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أَتى‏ عَلَى الْإِنْسانِ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dirty="0" smtClean="0">
                <a:cs typeface="2  Mitra" pitchFamily="2" charset="-78"/>
              </a:rPr>
              <a:t>بر </a:t>
            </a:r>
            <a:r>
              <a:rPr lang="ar-SA" sz="1600" dirty="0">
                <a:cs typeface="2  Mitra" pitchFamily="2" charset="-78"/>
              </a:rPr>
              <a:t>انسان روزگارانى گذشت كه چيز معينى نبود ذرات و موادى كه بدن انسانها را تشكيل داده قبل از خلقت انسان، در خاك و آب </a:t>
            </a:r>
            <a:r>
              <a:rPr lang="ar-SA" sz="1600" dirty="0" smtClean="0">
                <a:cs typeface="2  Mitra" pitchFamily="2" charset="-78"/>
              </a:rPr>
              <a:t>و </a:t>
            </a:r>
            <a:r>
              <a:rPr lang="ar-SA" sz="1600" dirty="0">
                <a:cs typeface="2  Mitra" pitchFamily="2" charset="-78"/>
              </a:rPr>
              <a:t>ذرّات هوا وجود داشت ولى به صورت انسان، چيز معينى نبود، </a:t>
            </a:r>
            <a:r>
              <a:rPr lang="fa-IR" sz="1600" dirty="0" smtClean="0">
                <a:cs typeface="2  Mitra" pitchFamily="2" charset="-78"/>
              </a:rPr>
              <a:t> </a:t>
            </a:r>
            <a:r>
              <a:rPr lang="ar-SA" sz="1600" dirty="0" smtClean="0">
                <a:cs typeface="2  Mitra" pitchFamily="2" charset="-78"/>
              </a:rPr>
              <a:t>منظور </a:t>
            </a:r>
            <a:r>
              <a:rPr lang="ar-SA" sz="1600" dirty="0">
                <a:cs typeface="2  Mitra" pitchFamily="2" charset="-78"/>
              </a:rPr>
              <a:t>از انسان جنس انسان </a:t>
            </a:r>
            <a:r>
              <a:rPr lang="ar-SA" sz="1600" dirty="0" smtClean="0">
                <a:cs typeface="2  Mitra" pitchFamily="2" charset="-78"/>
              </a:rPr>
              <a:t>است</a:t>
            </a:r>
            <a:r>
              <a:rPr lang="fa-IR" sz="1600" dirty="0" smtClean="0">
                <a:cs typeface="2  Mitra" pitchFamily="2" charset="-78"/>
              </a:rPr>
              <a:t>.</a:t>
            </a:r>
            <a:r>
              <a:rPr lang="ar-SA" sz="1600" dirty="0" smtClean="0">
                <a:cs typeface="2  Mitra" pitchFamily="2" charset="-78"/>
              </a:rPr>
              <a:t> «</a:t>
            </a:r>
            <a:r>
              <a:rPr lang="ar-SA" sz="1600" dirty="0">
                <a:cs typeface="2  Mitra" pitchFamily="2" charset="-78"/>
              </a:rPr>
              <a:t>هل» در آيه استفهام تقريرى است كه حكايت از تحقق </a:t>
            </a:r>
            <a:r>
              <a:rPr lang="ar-SA" sz="1600" dirty="0" smtClean="0">
                <a:cs typeface="2  Mitra" pitchFamily="2" charset="-78"/>
              </a:rPr>
              <a:t>دارد</a:t>
            </a:r>
            <a:r>
              <a:rPr lang="fa-IR" sz="1600" dirty="0">
                <a:cs typeface="2  Mitra" pitchFamily="2" charset="-78"/>
              </a:rPr>
              <a:t>. معناى آن اين است كه به طور مسلم روزگارى بوده كه نام و نشانى از انسان </a:t>
            </a:r>
            <a:r>
              <a:rPr lang="fa-IR" sz="1600" dirty="0" smtClean="0">
                <a:cs typeface="2  Mitra" pitchFamily="2" charset="-78"/>
              </a:rPr>
              <a:t>نبوده! </a:t>
            </a:r>
            <a:r>
              <a:rPr lang="ar-SA" sz="1600" dirty="0" smtClean="0">
                <a:cs typeface="2  Mitra" pitchFamily="2" charset="-78"/>
              </a:rPr>
              <a:t>انسان </a:t>
            </a:r>
            <a:r>
              <a:rPr lang="ar-SA" sz="1600" dirty="0">
                <a:cs typeface="2  Mitra" pitchFamily="2" charset="-78"/>
              </a:rPr>
              <a:t>از اوّل بالقوه در مواد جهان بوده است ولى گفته نمى‏شد انسان، چنان كه گفته مى‏</a:t>
            </a:r>
            <a:r>
              <a:rPr lang="ar-SA" sz="1600" dirty="0" smtClean="0">
                <a:cs typeface="2  Mitra" pitchFamily="2" charset="-78"/>
              </a:rPr>
              <a:t>شد:</a:t>
            </a:r>
            <a:r>
              <a:rPr lang="fa-IR" sz="1600" dirty="0" smtClean="0">
                <a:cs typeface="2  Mitra" pitchFamily="2" charset="-78"/>
              </a:rPr>
              <a:t> </a:t>
            </a:r>
            <a:r>
              <a:rPr lang="ar-SA" sz="1600" dirty="0" smtClean="0">
                <a:cs typeface="2  Mitra" pitchFamily="2" charset="-78"/>
              </a:rPr>
              <a:t>آسمان</a:t>
            </a:r>
            <a:r>
              <a:rPr lang="ar-SA" sz="1600" dirty="0">
                <a:cs typeface="2  Mitra" pitchFamily="2" charset="-78"/>
              </a:rPr>
              <a:t>، زمين، دريا و غيره. اين بهترين دليل است كه گفته شود: انسان آفريننده دارد.</a:t>
            </a:r>
            <a:endParaRPr lang="en-US" sz="1600" dirty="0">
              <a:cs typeface="2  Mitra" pitchFamily="2" charset="-78"/>
            </a:endParaRPr>
          </a:p>
          <a:p>
            <a:pPr marL="0" indent="0" algn="just" rtl="1">
              <a:buNone/>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إِنَّا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خَلَقْنَا الْإِنْسانَ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dirty="0" smtClean="0">
                <a:cs typeface="2  Mitra" pitchFamily="2" charset="-78"/>
              </a:rPr>
              <a:t>كلمه</a:t>
            </a:r>
            <a:r>
              <a:rPr lang="ar-SA" sz="1600" dirty="0">
                <a:cs typeface="2  Mitra" pitchFamily="2" charset="-78"/>
              </a:rPr>
              <a:t>" ابتلاء" كه جمله" نبتليه" از آن مشتق است، به معناى نقل چيزى از حالى به حالى و طورى به طور ديگر است، مثلا طلا را در بوته ابتلا مى‏كنند، تا ذوب شود و به شكلى كه مى‏خواهند در آيد، و خداى تعالى انسان را ابتلا مى‏كند، يعنى از نطفه خلقش مى‏كند، و سپس آن نطفه را علقه و علقه را مضغه مى‏كند، تا آخر اطوارى كه يكى پس از ديگرى به او مى‏دهد، تا در آخر خلقتى ديگرش مى‏</a:t>
            </a:r>
            <a:r>
              <a:rPr lang="ar-SA" sz="1600" dirty="0" smtClean="0">
                <a:cs typeface="2  Mitra" pitchFamily="2" charset="-78"/>
              </a:rPr>
              <a:t>كند.</a:t>
            </a:r>
            <a:r>
              <a:rPr lang="fa-IR" sz="1600" dirty="0" smtClean="0">
                <a:cs typeface="2  Mitra" pitchFamily="2" charset="-78"/>
              </a:rPr>
              <a:t> </a:t>
            </a:r>
            <a:r>
              <a:rPr lang="ar-SA" sz="1600" dirty="0" smtClean="0">
                <a:cs typeface="2  Mitra" pitchFamily="2" charset="-78"/>
              </a:rPr>
              <a:t>ذكر </a:t>
            </a:r>
            <a:r>
              <a:rPr lang="ar-SA" sz="1600" dirty="0">
                <a:cs typeface="2  Mitra" pitchFamily="2" charset="-78"/>
              </a:rPr>
              <a:t>سميع و بصير كردن بشر، براى اين بوده كه به وسيله آن تدبير ربوبى را به </a:t>
            </a:r>
            <a:r>
              <a:rPr lang="fa-IR" sz="1600" dirty="0" smtClean="0">
                <a:cs typeface="2  Mitra" pitchFamily="2" charset="-78"/>
              </a:rPr>
              <a:t>ی</a:t>
            </a:r>
            <a:r>
              <a:rPr lang="ar-SA" sz="1600" dirty="0" smtClean="0">
                <a:cs typeface="2  Mitra" pitchFamily="2" charset="-78"/>
              </a:rPr>
              <a:t>اد </a:t>
            </a:r>
            <a:r>
              <a:rPr lang="ar-SA" sz="1600" dirty="0">
                <a:cs typeface="2  Mitra" pitchFamily="2" charset="-78"/>
              </a:rPr>
              <a:t>آورده، بفهماند تدبير ربوبى اقتضا كرد تا براى رساندن انسان به غايت هستيش، او را </a:t>
            </a:r>
            <a:r>
              <a:rPr lang="fa-IR" sz="1600" dirty="0" smtClean="0">
                <a:cs typeface="2  Mitra" pitchFamily="2" charset="-78"/>
              </a:rPr>
              <a:t>شنوا</a:t>
            </a:r>
            <a:r>
              <a:rPr lang="ar-SA" sz="1600" dirty="0" smtClean="0">
                <a:cs typeface="2  Mitra" pitchFamily="2" charset="-78"/>
              </a:rPr>
              <a:t> </a:t>
            </a:r>
            <a:r>
              <a:rPr lang="ar-SA" sz="1600" dirty="0">
                <a:cs typeface="2  Mitra" pitchFamily="2" charset="-78"/>
              </a:rPr>
              <a:t>و </a:t>
            </a:r>
            <a:r>
              <a:rPr lang="fa-IR" sz="1600" dirty="0" smtClean="0">
                <a:cs typeface="2  Mitra" pitchFamily="2" charset="-78"/>
              </a:rPr>
              <a:t>بینا</a:t>
            </a:r>
            <a:r>
              <a:rPr lang="ar-SA" sz="1600" dirty="0" smtClean="0">
                <a:cs typeface="2  Mitra" pitchFamily="2" charset="-78"/>
              </a:rPr>
              <a:t> </a:t>
            </a:r>
            <a:r>
              <a:rPr lang="ar-SA" sz="1600" dirty="0">
                <a:cs typeface="2  Mitra" pitchFamily="2" charset="-78"/>
              </a:rPr>
              <a:t>كند، تا آيات داله بر مبدأ و معاد را ببيند، و كلمه حق را كه از جانب پروردگارش و از راه ارسال رسل و انزال كتب مى‏رسد بشنود، و اين ديدن و شنيدن او را به‏ سلوك راه حق، و سير در مسير حيات ايمان و عمل صالح وادار سازد، اگر وادار شد خداى تعالى او را به نعيم ابدى مى‏رساند و گر نه به عذاب مخلد دچارشان مى‏</a:t>
            </a:r>
            <a:r>
              <a:rPr lang="ar-SA" sz="1600" dirty="0" smtClean="0">
                <a:cs typeface="2  Mitra" pitchFamily="2" charset="-78"/>
              </a:rPr>
              <a:t>سازد</a:t>
            </a:r>
            <a:r>
              <a:rPr lang="fa-IR" sz="1600" dirty="0" smtClean="0">
                <a:cs typeface="2  Mitra" pitchFamily="2" charset="-78"/>
              </a:rPr>
              <a:t>:</a:t>
            </a:r>
            <a:endParaRPr lang="ar-SA" sz="1600" dirty="0">
              <a:cs typeface="2  Mitra" pitchFamily="2" charset="-78"/>
            </a:endParaRPr>
          </a:p>
          <a:p>
            <a:pPr marL="0" indent="0" algn="just" rtl="1">
              <a:buNone/>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إِنَّا هَدَيْناهُ السَّبِيلَ</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dirty="0" smtClean="0">
                <a:cs typeface="2  Mitra" pitchFamily="2" charset="-78"/>
              </a:rPr>
              <a:t>منظور از هدايت إرا</a:t>
            </a:r>
            <a:r>
              <a:rPr lang="fa-IR" sz="1600" dirty="0" smtClean="0">
                <a:cs typeface="2  Mitra" pitchFamily="2" charset="-78"/>
              </a:rPr>
              <a:t>یه </a:t>
            </a:r>
            <a:r>
              <a:rPr lang="ar-SA" sz="1600" dirty="0" smtClean="0">
                <a:cs typeface="2  Mitra" pitchFamily="2" charset="-78"/>
              </a:rPr>
              <a:t> طريق است، شكر</a:t>
            </a:r>
            <a:r>
              <a:rPr lang="fa-IR" sz="1600" dirty="0" smtClean="0">
                <a:cs typeface="2  Mitra" pitchFamily="2" charset="-78"/>
              </a:rPr>
              <a:t>،</a:t>
            </a:r>
            <a:r>
              <a:rPr lang="ar-SA" sz="1600" dirty="0" smtClean="0">
                <a:cs typeface="2  Mitra" pitchFamily="2" charset="-78"/>
              </a:rPr>
              <a:t> اظهار نعمت و قدر دانى از آن و كفران</a:t>
            </a:r>
            <a:r>
              <a:rPr lang="fa-IR" sz="1600" dirty="0" smtClean="0">
                <a:cs typeface="2  Mitra" pitchFamily="2" charset="-78"/>
              </a:rPr>
              <a:t>،</a:t>
            </a:r>
            <a:r>
              <a:rPr lang="ar-SA" sz="1600" dirty="0" smtClean="0">
                <a:cs typeface="2  Mitra" pitchFamily="2" charset="-78"/>
              </a:rPr>
              <a:t> پوشاندن نعمت و ناسپاسى به آن است، سبيل همان راه حق است كه انسان را به سعادت مى‏رساند.</a:t>
            </a:r>
            <a:r>
              <a:rPr lang="fa-IR" sz="1600" dirty="0" smtClean="0">
                <a:cs typeface="2  Mitra" pitchFamily="2" charset="-78"/>
              </a:rPr>
              <a:t> انسان </a:t>
            </a:r>
            <a:r>
              <a:rPr lang="ar-SA" sz="1600" dirty="0" smtClean="0">
                <a:cs typeface="2  Mitra" pitchFamily="2" charset="-78"/>
              </a:rPr>
              <a:t>در هر حال كه باشد</a:t>
            </a:r>
            <a:r>
              <a:rPr lang="fa-IR" sz="1600" dirty="0" smtClean="0">
                <a:cs typeface="2  Mitra" pitchFamily="2" charset="-78"/>
              </a:rPr>
              <a:t> شاکر یا کفور</a:t>
            </a:r>
            <a:r>
              <a:rPr lang="ar-SA" sz="1600" dirty="0" smtClean="0">
                <a:cs typeface="2  Mitra" pitchFamily="2" charset="-78"/>
              </a:rPr>
              <a:t> از طرف خدا هدايت شده است و حجت بر او تمام گرديده است.</a:t>
            </a:r>
            <a:r>
              <a:rPr lang="fa-IR" sz="1600" dirty="0">
                <a:cs typeface="2  Mitra" pitchFamily="2" charset="-78"/>
              </a:rPr>
              <a:t> هدايت كه خود نوعى علامت‏گذارى از ناحيه خداى تعالى </a:t>
            </a:r>
            <a:r>
              <a:rPr lang="fa-IR" sz="1600" dirty="0" smtClean="0">
                <a:cs typeface="2  Mitra" pitchFamily="2" charset="-78"/>
              </a:rPr>
              <a:t>است بر </a:t>
            </a:r>
            <a:r>
              <a:rPr lang="fa-IR" sz="1600" dirty="0">
                <a:cs typeface="2  Mitra" pitchFamily="2" charset="-78"/>
              </a:rPr>
              <a:t>سر راه </a:t>
            </a:r>
            <a:r>
              <a:rPr lang="fa-IR" sz="1600" dirty="0" smtClean="0">
                <a:cs typeface="2  Mitra" pitchFamily="2" charset="-78"/>
              </a:rPr>
              <a:t>بشريت، دو </a:t>
            </a:r>
            <a:r>
              <a:rPr lang="fa-IR" sz="1600" dirty="0">
                <a:cs typeface="2  Mitra" pitchFamily="2" charset="-78"/>
              </a:rPr>
              <a:t>قسم است:</a:t>
            </a:r>
          </a:p>
          <a:p>
            <a:pPr marL="0" indent="0" algn="just" rtl="1">
              <a:buNone/>
            </a:pPr>
            <a:r>
              <a:rPr lang="fa-IR" sz="1600" b="1" dirty="0">
                <a:cs typeface="2  Mitra" pitchFamily="2" charset="-78"/>
              </a:rPr>
              <a:t>قسم اول </a:t>
            </a:r>
            <a:r>
              <a:rPr lang="fa-IR" sz="1600" dirty="0">
                <a:cs typeface="2  Mitra" pitchFamily="2" charset="-78"/>
              </a:rPr>
              <a:t>هدايت فطرى است: و آن عبارت از اين است كه بشر را به </a:t>
            </a:r>
            <a:r>
              <a:rPr lang="fa-IR" sz="1600" dirty="0" smtClean="0">
                <a:cs typeface="2  Mitra" pitchFamily="2" charset="-78"/>
              </a:rPr>
              <a:t>نوع خاصی از خلقت آفريده</a:t>
            </a:r>
            <a:r>
              <a:rPr lang="fa-IR" sz="1600" dirty="0">
                <a:cs typeface="2  Mitra" pitchFamily="2" charset="-78"/>
              </a:rPr>
              <a:t>، و هستيش را به الهامى مجهز كرده كه با آن </a:t>
            </a:r>
            <a:r>
              <a:rPr lang="fa-IR" sz="1600" dirty="0" smtClean="0">
                <a:cs typeface="2  Mitra" pitchFamily="2" charset="-78"/>
              </a:rPr>
              <a:t>الهام، </a:t>
            </a:r>
            <a:r>
              <a:rPr lang="fa-IR" sz="1600" dirty="0">
                <a:cs typeface="2  Mitra" pitchFamily="2" charset="-78"/>
              </a:rPr>
              <a:t>اعتقاد حق و عمل صالح را تشخيص مى‏دهد، </a:t>
            </a:r>
            <a:r>
              <a:rPr lang="fa-IR" sz="1600" b="1" dirty="0">
                <a:cs typeface="2  Mitra" pitchFamily="2" charset="-78"/>
              </a:rPr>
              <a:t>قسم دوم </a:t>
            </a:r>
            <a:r>
              <a:rPr lang="fa-IR" sz="1600" dirty="0">
                <a:cs typeface="2  Mitra" pitchFamily="2" charset="-78"/>
              </a:rPr>
              <a:t>هدايت كلامى و زبانى است: كه از طريق دعوت انجام مى</a:t>
            </a:r>
            <a:r>
              <a:rPr lang="fa-IR" sz="1600" dirty="0" smtClean="0">
                <a:cs typeface="2  Mitra" pitchFamily="2" charset="-78"/>
              </a:rPr>
              <a:t>‏شود</a:t>
            </a:r>
            <a:r>
              <a:rPr lang="fa-IR" sz="1600" dirty="0">
                <a:cs typeface="2  Mitra" pitchFamily="2" charset="-78"/>
              </a:rPr>
              <a:t>، يعنى‏خداى تعالى انبيايى را مبعوث، و رسلى را ارسال، و كتبى را انزال، و شرايعى را تشريع مى‏كند، و به اين وسيله پيش پاى بشر را در زندگيش روشن، و سعادت و شقاوتش را بيان مى‏كند، و اين دعوت به طور مدام در بين بشر جريان داشته، و به وسيله دعوت فطرت تاييد مى‏</a:t>
            </a:r>
            <a:r>
              <a:rPr lang="fa-IR" sz="1600" dirty="0" smtClean="0">
                <a:cs typeface="2  Mitra" pitchFamily="2" charset="-78"/>
              </a:rPr>
              <a:t>شده</a:t>
            </a:r>
          </a:p>
          <a:p>
            <a:pPr marL="0" indent="0" algn="just" rtl="1">
              <a:buNone/>
            </a:pPr>
            <a:r>
              <a:rPr lang="ar-S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إِنَّا </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أَعْتَدْنا لِلْكافِرِينَ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dirty="0" smtClean="0">
                <a:cs typeface="2  Mitra" pitchFamily="2" charset="-78"/>
              </a:rPr>
              <a:t>نتيجه </a:t>
            </a:r>
            <a:r>
              <a:rPr lang="ar-SA" sz="1600" dirty="0">
                <a:cs typeface="2  Mitra" pitchFamily="2" charset="-78"/>
              </a:rPr>
              <a:t>كفران و عدم بهره‏گيرى از هدايت الهى است، سلاسل مطلق زنجير و اغلال زنجيرى است كه بر گردن نهند، هر چه هست آنها از اعمال دنيا به وجود آمده‏اند، همانطور كه اعمال بد در دنيا آنها را به زنجير كشيد و مجال رفتن به راه حق را نداد در آخرت مجسم خواهند شد.</a:t>
            </a:r>
            <a:endParaRPr lang="en-US" sz="1600" dirty="0">
              <a:cs typeface="2  Mitra" pitchFamily="2" charset="-78"/>
            </a:endParaRPr>
          </a:p>
          <a:p>
            <a:endParaRPr lang="en-US" sz="1600" dirty="0"/>
          </a:p>
        </p:txBody>
      </p:sp>
    </p:spTree>
    <p:extLst>
      <p:ext uri="{BB962C8B-B14F-4D97-AF65-F5344CB8AC3E}">
        <p14:creationId xmlns:p14="http://schemas.microsoft.com/office/powerpoint/2010/main" val="10407694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just" rtl="1">
              <a:buNone/>
            </a:pPr>
            <a:r>
              <a:rPr lang="fa-IR" sz="1600" dirty="0" smtClean="0">
                <a:cs typeface="2  Mitra" pitchFamily="2" charset="-78"/>
              </a:rPr>
              <a:t>در قدم بعدی بسیار نیکو است که ابتدا </a:t>
            </a:r>
            <a:r>
              <a:rPr lang="fa-IR" sz="1600" dirty="0">
                <a:cs typeface="2  Mitra" pitchFamily="2" charset="-78"/>
              </a:rPr>
              <a:t>چهار آیه اول را </a:t>
            </a:r>
            <a:r>
              <a:rPr lang="fa-IR" sz="1600" dirty="0" smtClean="0">
                <a:cs typeface="2  Mitra" pitchFamily="2" charset="-78"/>
              </a:rPr>
              <a:t>با صوت ترتیل یکی از اساتید به دقت گوش کنید و نکات تجویدی را به خاطر بسپارید. اکنون اینگونه به حفظ آیات می پردازیم:</a:t>
            </a:r>
          </a:p>
          <a:p>
            <a:pPr marL="0" indent="0" algn="just" rtl="1">
              <a:buNone/>
            </a:pPr>
            <a:r>
              <a:rPr lang="ar-SA" sz="1600" b="1" dirty="0">
                <a:cs typeface="2  Mitra" pitchFamily="2" charset="-78"/>
              </a:rPr>
              <a:t>آیه اول </a:t>
            </a:r>
            <a:r>
              <a:rPr lang="ar-SA" sz="1600" dirty="0">
                <a:cs typeface="2  Mitra" pitchFamily="2" charset="-78"/>
              </a:rPr>
              <a:t>: ابتدا قسمت اول را به وسيله تكرار همراه با دقت و تمركز كافي حفظ </a:t>
            </a:r>
            <a:r>
              <a:rPr lang="fa-IR" sz="1600" dirty="0" smtClean="0">
                <a:cs typeface="2  Mitra" pitchFamily="2" charset="-78"/>
              </a:rPr>
              <a:t>کنید</a:t>
            </a:r>
            <a:endParaRPr lang="en-US" sz="1600" dirty="0">
              <a:cs typeface="2  Mitra" pitchFamily="2" charset="-78"/>
            </a:endParaRPr>
          </a:p>
          <a:p>
            <a:pPr marL="0" indent="0" algn="just" rtl="1">
              <a:buNone/>
            </a:pP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هَلْ أَتى‏ عَلَى الْإِنْسانِ حِينٌ مِنَ الدَّهْرِ ... </a:t>
            </a:r>
            <a:r>
              <a:rPr lang="ar-SA" sz="1600" dirty="0">
                <a:cs typeface="2  Mitra" pitchFamily="2" charset="-78"/>
              </a:rPr>
              <a:t>تكرار</a:t>
            </a:r>
            <a:endParaRPr lang="en-US" sz="1600" dirty="0">
              <a:cs typeface="2  Mitra" pitchFamily="2" charset="-78"/>
            </a:endParaRPr>
          </a:p>
          <a:p>
            <a:pPr marL="0" indent="0" algn="just" rtl="1">
              <a:buNone/>
            </a:pP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لَمْ </a:t>
            </a: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يَكُنْ شَيْئاً مَذْكُورا</a:t>
            </a:r>
            <a:r>
              <a:rPr lang="ar-SA"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ar-SA" sz="1600" dirty="0">
                <a:cs typeface="2  Mitra" pitchFamily="2" charset="-78"/>
              </a:rPr>
              <a:t>تكرار  </a:t>
            </a:r>
            <a:endParaRPr lang="fa-IR" sz="1600" dirty="0" smtClean="0">
              <a:cs typeface="2  Mitra" pitchFamily="2" charset="-78"/>
            </a:endParaRPr>
          </a:p>
          <a:p>
            <a:pPr marL="0" indent="0" algn="just" rtl="1">
              <a:buNone/>
            </a:pPr>
            <a:r>
              <a:rPr lang="ar-SA" sz="1600" dirty="0" smtClean="0">
                <a:cs typeface="2  Mitra" pitchFamily="2" charset="-78"/>
              </a:rPr>
              <a:t>حال </a:t>
            </a:r>
            <a:r>
              <a:rPr lang="ar-SA" sz="1600" dirty="0">
                <a:cs typeface="2  Mitra" pitchFamily="2" charset="-78"/>
              </a:rPr>
              <a:t>قسمت اول و دوم را چند بار </a:t>
            </a:r>
            <a:r>
              <a:rPr lang="fa-IR" sz="1600" dirty="0" smtClean="0">
                <a:cs typeface="2  Mitra" pitchFamily="2" charset="-78"/>
              </a:rPr>
              <a:t>تلاوت کنید</a:t>
            </a:r>
            <a:endParaRPr lang="en-US" sz="1600" dirty="0">
              <a:cs typeface="2  Mitra" pitchFamily="2" charset="-78"/>
            </a:endParaRPr>
          </a:p>
          <a:p>
            <a:pPr marL="0" indent="0" algn="just" rtl="1">
              <a:buNone/>
            </a:pP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هَلْ أَتى‏ عَلَى الْإِنْسانِ حِينٌ مِنَ الدَّهْرِ لَمْ يَكُنْ شَيْئاً مَذْكُوراً   </a:t>
            </a:r>
            <a:r>
              <a:rPr lang="ar-SA" sz="1600" dirty="0">
                <a:cs typeface="2  Mitra" pitchFamily="2" charset="-78"/>
              </a:rPr>
              <a:t>تكرار</a:t>
            </a:r>
            <a:endParaRPr lang="en-US" sz="1600" dirty="0">
              <a:cs typeface="2  Mitra" pitchFamily="2" charset="-78"/>
            </a:endParaRPr>
          </a:p>
          <a:p>
            <a:pPr marL="0" indent="0" algn="just" rtl="1">
              <a:buNone/>
            </a:pPr>
            <a:r>
              <a:rPr lang="ar-SA" sz="1600" b="1" dirty="0" smtClean="0">
                <a:cs typeface="2  Mitra" pitchFamily="2" charset="-78"/>
              </a:rPr>
              <a:t>آیه </a:t>
            </a:r>
            <a:r>
              <a:rPr lang="ar-SA" sz="1600" b="1" dirty="0">
                <a:cs typeface="2  Mitra" pitchFamily="2" charset="-78"/>
              </a:rPr>
              <a:t>دوم: </a:t>
            </a:r>
            <a:r>
              <a:rPr lang="ar-SA" sz="1600" dirty="0">
                <a:cs typeface="2  Mitra" pitchFamily="2" charset="-78"/>
              </a:rPr>
              <a:t>قسمت اول را به وسيله تكرار همراه با دقت و تمركز كافي حفظ </a:t>
            </a:r>
            <a:r>
              <a:rPr lang="fa-IR" sz="1600" dirty="0" smtClean="0">
                <a:cs typeface="2  Mitra" pitchFamily="2" charset="-78"/>
              </a:rPr>
              <a:t>کنید</a:t>
            </a:r>
            <a:endParaRPr lang="en-US" sz="1600" dirty="0">
              <a:cs typeface="2  Mitra" pitchFamily="2" charset="-78"/>
            </a:endParaRPr>
          </a:p>
          <a:p>
            <a:pPr marL="0" indent="0" algn="just" rtl="1">
              <a:buNone/>
            </a:pPr>
            <a:r>
              <a:rPr lang="fa-IR" sz="1600" b="1" dirty="0" smtClean="0">
                <a:cs typeface="2  Mitra" pitchFamily="2" charset="-78"/>
              </a:rPr>
              <a:t>إ</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ِنَّا خَلَقْنَا الْإِنْسانَ مِنْ نُطْفَةٍ أَمْشاجٍ نَبْتَلِيهِ... </a:t>
            </a:r>
            <a:r>
              <a:rPr lang="ar-SA" sz="1600" dirty="0" smtClean="0">
                <a:cs typeface="2  Mitra" pitchFamily="2" charset="-78"/>
              </a:rPr>
              <a:t>تكرار</a:t>
            </a:r>
            <a:endParaRPr lang="en-US" sz="1600" dirty="0" smtClean="0">
              <a:cs typeface="2  Mitra" pitchFamily="2" charset="-78"/>
            </a:endParaRPr>
          </a:p>
          <a:p>
            <a:pPr marL="0" indent="0" algn="just" rtl="1">
              <a:buNone/>
            </a:pP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فَجَعَلْناهُ </a:t>
            </a: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سَمِيعاً بَصِيراً  </a:t>
            </a:r>
            <a:r>
              <a:rPr lang="ar-SA" sz="1600" dirty="0">
                <a:cs typeface="2  Mitra" pitchFamily="2" charset="-78"/>
              </a:rPr>
              <a:t>تكرار </a:t>
            </a:r>
            <a:endParaRPr lang="fa-IR" sz="1600" dirty="0" smtClean="0">
              <a:cs typeface="2  Mitra" pitchFamily="2" charset="-78"/>
            </a:endParaRPr>
          </a:p>
          <a:p>
            <a:pPr marL="0" indent="0" algn="just" rtl="1">
              <a:buNone/>
            </a:pP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إِنَّا </a:t>
            </a: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خَلَقْنَا الْإِنْسانَ مِنْ نُطْفَةٍ أَمْشاجٍ نَبْتَلِيهِ فَجَعَلْناهُ سَمِيعاً بَصِيراً  </a:t>
            </a:r>
            <a:r>
              <a:rPr lang="ar-SA" sz="1600" dirty="0">
                <a:cs typeface="2  Mitra" pitchFamily="2" charset="-78"/>
              </a:rPr>
              <a:t>تكرار</a:t>
            </a:r>
            <a:endParaRPr lang="en-US" sz="1600" dirty="0">
              <a:cs typeface="2  Mitra" pitchFamily="2" charset="-78"/>
            </a:endParaRPr>
          </a:p>
          <a:p>
            <a:pPr marL="0" indent="0" algn="just" rtl="1">
              <a:buNone/>
            </a:pPr>
            <a:r>
              <a:rPr lang="ar-SA" sz="1600" dirty="0" smtClean="0">
                <a:cs typeface="2  Mitra" pitchFamily="2" charset="-78"/>
              </a:rPr>
              <a:t>اکنون </a:t>
            </a:r>
            <a:r>
              <a:rPr lang="ar-SA" sz="1600" dirty="0">
                <a:cs typeface="2  Mitra" pitchFamily="2" charset="-78"/>
              </a:rPr>
              <a:t>آیه اول و دوم را با هم تلاوت </a:t>
            </a:r>
            <a:r>
              <a:rPr lang="fa-IR" sz="1600" dirty="0" smtClean="0">
                <a:cs typeface="2  Mitra" pitchFamily="2" charset="-78"/>
              </a:rPr>
              <a:t>کنید</a:t>
            </a:r>
            <a:r>
              <a:rPr lang="ar-SA" sz="1600" dirty="0" smtClean="0">
                <a:cs typeface="2  Mitra" pitchFamily="2" charset="-78"/>
              </a:rPr>
              <a:t>:</a:t>
            </a:r>
            <a:r>
              <a:rPr lang="ar-SA" sz="1600" b="1" dirty="0" smtClean="0">
                <a:cs typeface="2  Mitra" pitchFamily="2" charset="-78"/>
              </a:rPr>
              <a:t> </a:t>
            </a:r>
            <a:endParaRPr lang="en-US" sz="1600" dirty="0">
              <a:cs typeface="2  Mitra" pitchFamily="2" charset="-78"/>
            </a:endParaRPr>
          </a:p>
          <a:p>
            <a:pPr marL="0" indent="0" algn="just" rtl="1">
              <a:buNone/>
            </a:pP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هَلْ أَتى‏ عَلَى الْإِنْسانِ حِينٌ مِنَ الدَّهْرِ لَمْ يَكُنْ شَيْئاً مَذْكُوراً (1) إِنَّا خَلَقْنَا الْإِنْسانَ مِنْ نُطْفَةٍ أَمْشاجٍ نَبْتَلِيهِ فَجَعَلْناهُ سَمِيعاً بَصِيراً (2</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a:t>
            </a:r>
            <a:r>
              <a:rPr lang="fa-IR"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Mitra" pitchFamily="2" charset="-78"/>
              </a:rPr>
              <a:t> </a:t>
            </a:r>
            <a:r>
              <a:rPr lang="fa-IR" sz="1600" dirty="0" smtClean="0">
                <a:cs typeface="2  Mitra" pitchFamily="2" charset="-78"/>
              </a:rPr>
              <a:t>تکرار ... تا </a:t>
            </a:r>
            <a:r>
              <a:rPr lang="fa-IR" sz="1600" dirty="0">
                <a:cs typeface="2  Mitra" pitchFamily="2" charset="-78"/>
              </a:rPr>
              <a:t>به راحتی دو آیه تلاوت شود</a:t>
            </a:r>
            <a:r>
              <a:rPr lang="fa-IR" sz="1600" dirty="0" smtClean="0">
                <a:cs typeface="2  Mitra" pitchFamily="2" charset="-78"/>
              </a:rPr>
              <a:t>.</a:t>
            </a:r>
            <a:endParaRPr lang="en-US" sz="1600" dirty="0">
              <a:cs typeface="2  Mitra" pitchFamily="2" charset="-78"/>
            </a:endParaRPr>
          </a:p>
          <a:p>
            <a:pPr marL="0" indent="0" algn="just" rtl="1">
              <a:buNone/>
            </a:pPr>
            <a:r>
              <a:rPr lang="ar-SA" sz="1600" dirty="0" smtClean="0">
                <a:cs typeface="2  Mitra" pitchFamily="2" charset="-78"/>
              </a:rPr>
              <a:t>آیه </a:t>
            </a:r>
            <a:r>
              <a:rPr lang="ar-SA" sz="1600" dirty="0">
                <a:cs typeface="2  Mitra" pitchFamily="2" charset="-78"/>
              </a:rPr>
              <a:t>سوم را با توجه به کوتاه بودن آن </a:t>
            </a:r>
            <a:r>
              <a:rPr lang="ar-SA" sz="1600" dirty="0" smtClean="0">
                <a:cs typeface="2  Mitra" pitchFamily="2" charset="-78"/>
              </a:rPr>
              <a:t>تکرار</a:t>
            </a:r>
            <a:r>
              <a:rPr lang="fa-IR" sz="1600" dirty="0" smtClean="0">
                <a:cs typeface="2  Mitra" pitchFamily="2" charset="-78"/>
              </a:rPr>
              <a:t>کنید </a:t>
            </a:r>
            <a:r>
              <a:rPr lang="ar-SA" sz="1600" dirty="0" smtClean="0">
                <a:cs typeface="2  Mitra" pitchFamily="2" charset="-78"/>
              </a:rPr>
              <a:t>تا </a:t>
            </a:r>
            <a:r>
              <a:rPr lang="ar-SA" sz="1600" dirty="0">
                <a:cs typeface="2  Mitra" pitchFamily="2" charset="-78"/>
              </a:rPr>
              <a:t>حفظ انجام شود. </a:t>
            </a:r>
            <a:r>
              <a:rPr lang="ar-SA" sz="1600" dirty="0" smtClean="0">
                <a:cs typeface="2  Mitra" pitchFamily="2" charset="-78"/>
              </a:rPr>
              <a:t>سپس </a:t>
            </a:r>
            <a:r>
              <a:rPr lang="ar-SA" sz="1600" dirty="0">
                <a:cs typeface="2  Mitra" pitchFamily="2" charset="-78"/>
              </a:rPr>
              <a:t>سه </a:t>
            </a:r>
            <a:r>
              <a:rPr lang="fa-IR" sz="1600" dirty="0">
                <a:cs typeface="2  Mitra" pitchFamily="2" charset="-78"/>
              </a:rPr>
              <a:t>آیه را با هم تلاوت </a:t>
            </a:r>
            <a:r>
              <a:rPr lang="fa-IR" sz="1600" dirty="0" smtClean="0">
                <a:cs typeface="2  Mitra" pitchFamily="2" charset="-78"/>
              </a:rPr>
              <a:t>کنید تا در تلاوت روان شوید.</a:t>
            </a:r>
            <a:endParaRPr lang="en-US" sz="1600" dirty="0">
              <a:cs typeface="2  Mitra" pitchFamily="2" charset="-78"/>
            </a:endParaRPr>
          </a:p>
          <a:p>
            <a:pPr marL="0" indent="0" algn="just" rtl="1">
              <a:buNone/>
            </a:pPr>
            <a:r>
              <a:rPr lang="fa-IR" sz="1600" dirty="0">
                <a:cs typeface="2  Mitra" pitchFamily="2" charset="-78"/>
              </a:rPr>
              <a:t>آیه بعد را نیز به همین ترتیب حفظ </a:t>
            </a:r>
            <a:r>
              <a:rPr lang="fa-IR" sz="1600" dirty="0" smtClean="0">
                <a:cs typeface="2  Mitra" pitchFamily="2" charset="-78"/>
              </a:rPr>
              <a:t>کنید و </a:t>
            </a:r>
            <a:r>
              <a:rPr lang="fa-IR" sz="1600" dirty="0">
                <a:cs typeface="2  Mitra" pitchFamily="2" charset="-78"/>
              </a:rPr>
              <a:t>بعد از اتمام حفظ 4 آیه بخش اول آنقدر </a:t>
            </a:r>
            <a:r>
              <a:rPr lang="fa-IR" sz="1600" dirty="0" smtClean="0">
                <a:cs typeface="2  Mitra" pitchFamily="2" charset="-78"/>
              </a:rPr>
              <a:t>تکرارکنید تا حفظ به کمال برسد. در </a:t>
            </a:r>
            <a:r>
              <a:rPr lang="fa-IR" sz="1600" dirty="0">
                <a:cs typeface="2  Mitra" pitchFamily="2" charset="-78"/>
              </a:rPr>
              <a:t>نهایت یکبار آیات را از </a:t>
            </a:r>
            <a:r>
              <a:rPr lang="fa-IR" sz="1600" dirty="0" smtClean="0">
                <a:cs typeface="2  Mitra" pitchFamily="2" charset="-78"/>
              </a:rPr>
              <a:t>انتها به ابتدا (ابتدا </a:t>
            </a:r>
            <a:r>
              <a:rPr lang="fa-IR" sz="1600" dirty="0">
                <a:cs typeface="2  Mitra" pitchFamily="2" charset="-78"/>
              </a:rPr>
              <a:t>آیه 4، 3، 2و 1) </a:t>
            </a:r>
            <a:r>
              <a:rPr lang="fa-IR" sz="1600" dirty="0" smtClean="0">
                <a:cs typeface="2  Mitra" pitchFamily="2" charset="-78"/>
              </a:rPr>
              <a:t> </a:t>
            </a:r>
            <a:r>
              <a:rPr lang="fa-IR" sz="1600" dirty="0">
                <a:cs typeface="2  Mitra" pitchFamily="2" charset="-78"/>
              </a:rPr>
              <a:t>تلاوت کنید تا مطمئن شوید حفظ ترتیب </a:t>
            </a:r>
            <a:r>
              <a:rPr lang="fa-IR" sz="1600" dirty="0" smtClean="0">
                <a:cs typeface="2  Mitra" pitchFamily="2" charset="-78"/>
              </a:rPr>
              <a:t>آیات؛ </a:t>
            </a:r>
            <a:r>
              <a:rPr lang="fa-IR" sz="1600" dirty="0">
                <a:cs typeface="2  Mitra" pitchFamily="2" charset="-78"/>
              </a:rPr>
              <a:t>کامل و متقن انجام شده است. </a:t>
            </a:r>
            <a:r>
              <a:rPr lang="ar-SA" sz="1600" dirty="0">
                <a:cs typeface="2  Mitra" pitchFamily="2" charset="-78"/>
              </a:rPr>
              <a:t>در اينجا باز هم تأكيد می کنیم كه در تمامي اين مراحل، تمركز حواس و دقت و تعمق بر روي كلمات، شرط اصلي موفقيت و نيز باعث تسهيل امر حفظ است</a:t>
            </a:r>
            <a:r>
              <a:rPr lang="en-US" sz="1600" dirty="0" smtClean="0">
                <a:cs typeface="2  Mitra" pitchFamily="2" charset="-78"/>
              </a:rPr>
              <a:t>.</a:t>
            </a:r>
            <a:r>
              <a:rPr lang="fa-IR" sz="1600" dirty="0" smtClean="0">
                <a:cs typeface="2  Mitra" pitchFamily="2" charset="-78"/>
              </a:rPr>
              <a:t> مرور و تکرار این بخش قبل از اقدام به حفظ بخش دوم  فراموش نشود.</a:t>
            </a:r>
            <a:r>
              <a:rPr lang="fa-IR" sz="1600" dirty="0">
                <a:cs typeface="2  Mitra" pitchFamily="2" charset="-78"/>
              </a:rPr>
              <a:t> </a:t>
            </a:r>
            <a:r>
              <a:rPr lang="fa-IR" sz="1600" dirty="0" smtClean="0">
                <a:cs typeface="2  Mitra" pitchFamily="2" charset="-78"/>
              </a:rPr>
              <a:t> </a:t>
            </a:r>
            <a:r>
              <a:rPr lang="ar-SA" sz="1600" dirty="0" smtClean="0">
                <a:cs typeface="2  Mitra" pitchFamily="2" charset="-78"/>
              </a:rPr>
              <a:t>به </a:t>
            </a:r>
            <a:r>
              <a:rPr lang="ar-SA" sz="1600" dirty="0">
                <a:cs typeface="2  Mitra" pitchFamily="2" charset="-78"/>
              </a:rPr>
              <a:t>همین ترتیب همه سوره مبارکه را حفظ </a:t>
            </a:r>
            <a:r>
              <a:rPr lang="ar-SA" sz="1600" dirty="0" smtClean="0">
                <a:cs typeface="2  Mitra" pitchFamily="2" charset="-78"/>
              </a:rPr>
              <a:t>کنید</a:t>
            </a:r>
            <a:r>
              <a:rPr lang="fa-IR" sz="1600" dirty="0" smtClean="0">
                <a:cs typeface="2  Mitra" pitchFamily="2" charset="-78"/>
              </a:rPr>
              <a:t>.</a:t>
            </a:r>
          </a:p>
          <a:p>
            <a:pPr marL="0" indent="0" algn="just" rtl="1">
              <a:buNone/>
            </a:pPr>
            <a:endParaRPr lang="en-US" sz="1600" dirty="0">
              <a:cs typeface="2  Mitra" pitchFamily="2" charset="-78"/>
            </a:endParaRPr>
          </a:p>
        </p:txBody>
      </p:sp>
      <p:sp>
        <p:nvSpPr>
          <p:cNvPr id="4" name="Flowchart: Multidocument 3"/>
          <p:cNvSpPr/>
          <p:nvPr/>
        </p:nvSpPr>
        <p:spPr>
          <a:xfrm>
            <a:off x="838200" y="5770420"/>
            <a:ext cx="4419600" cy="858980"/>
          </a:xfrm>
          <a:prstGeom prst="flowChartMultidocumen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b="100000"/>
            </a:path>
            <a:tileRect t="-100000" r="-100000"/>
          </a:gra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rPr>
              <a:t>حلاوت تلاوت </a:t>
            </a:r>
            <a:r>
              <a:rPr lang="fa-IR" b="1" dirty="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rPr>
              <a:t>مکرر </a:t>
            </a:r>
            <a:r>
              <a:rPr lang="fa-IR" b="1" dirty="0" smtClean="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rPr>
              <a:t>سوره انسان گوارایتان </a:t>
            </a:r>
            <a:r>
              <a:rPr lang="fa-IR" b="1" dirty="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rPr>
              <a:t>باد..</a:t>
            </a:r>
            <a:r>
              <a:rPr lang="ar-SA" b="1" dirty="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rPr>
              <a:t>. </a:t>
            </a:r>
            <a:endParaRPr lang="en-US" b="1" dirty="0">
              <a:ln w="12700">
                <a:solidFill>
                  <a:schemeClr val="bg1">
                    <a:lumMod val="50000"/>
                  </a:schemeClr>
                </a:solidFill>
                <a:prstDash val="solid"/>
              </a:ln>
              <a:solidFill>
                <a:srgbClr val="C00000"/>
              </a:solidFill>
              <a:effectLst>
                <a:outerShdw blurRad="41275" dist="20320" dir="1800000" algn="tl" rotWithShape="0">
                  <a:srgbClr val="000000">
                    <a:alpha val="40000"/>
                  </a:srgbClr>
                </a:outerShdw>
              </a:effectLst>
              <a:cs typeface="2  Mitra" pitchFamily="2" charset="-78"/>
            </a:endParaRPr>
          </a:p>
          <a:p>
            <a:pPr algn="ctr"/>
            <a:endParaRPr lang="en-US" dirty="0"/>
          </a:p>
        </p:txBody>
      </p:sp>
    </p:spTree>
    <p:extLst>
      <p:ext uri="{BB962C8B-B14F-4D97-AF65-F5344CB8AC3E}">
        <p14:creationId xmlns:p14="http://schemas.microsoft.com/office/powerpoint/2010/main" val="20512713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 y="193955"/>
            <a:ext cx="7696200" cy="609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275" y="1295401"/>
            <a:ext cx="2819399" cy="1908096"/>
          </a:xfrm>
          <a:prstGeom prst="roundRect">
            <a:avLst>
              <a:gd name="adj" fmla="val 11111"/>
            </a:avLst>
          </a:prstGeom>
          <a:ln w="190500" cap="rnd">
            <a:solidFill>
              <a:srgbClr val="808000"/>
            </a:solidFill>
            <a:prstDash val="solid"/>
          </a:ln>
          <a:effectLst>
            <a:glow rad="228600">
              <a:srgbClr val="808000">
                <a:alpha val="40000"/>
              </a:srgb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divot"/>
            <a:extrusionClr>
              <a:srgbClr val="FFFFFF"/>
            </a:extrusionClr>
          </a:sp3d>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700" y="4267200"/>
            <a:ext cx="4622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04867" y="3096488"/>
            <a:ext cx="6359245" cy="609600"/>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06261" y="3068777"/>
            <a:ext cx="6359245" cy="609600"/>
          </a:xfrm>
          <a:prstGeom prst="rect">
            <a:avLst/>
          </a:prstGeom>
        </p:spPr>
      </p:pic>
    </p:spTree>
    <p:extLst>
      <p:ext uri="{BB962C8B-B14F-4D97-AF65-F5344CB8AC3E}">
        <p14:creationId xmlns:p14="http://schemas.microsoft.com/office/powerpoint/2010/main" val="28972169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222"/>
            <a:ext cx="8229600" cy="715962"/>
          </a:xfrm>
        </p:spPr>
        <p:txBody>
          <a:bodyPr/>
          <a:lstStyle/>
          <a:p>
            <a:pPr algn="r"/>
            <a:r>
              <a:rPr lang="fa-IR" sz="2800" dirty="0" smtClean="0">
                <a:solidFill>
                  <a:srgbClr val="006600"/>
                </a:solidFill>
                <a:cs typeface="B Titr" pitchFamily="2" charset="-78"/>
              </a:rPr>
              <a:t>ضرورت تداوم قراءت قرآن کریم:</a:t>
            </a:r>
            <a:endParaRPr lang="en-US" sz="2800" dirty="0">
              <a:solidFill>
                <a:srgbClr val="006600"/>
              </a:solidFill>
              <a:cs typeface="B Titr" pitchFamily="2" charset="-78"/>
            </a:endParaRPr>
          </a:p>
        </p:txBody>
      </p:sp>
      <p:sp>
        <p:nvSpPr>
          <p:cNvPr id="3" name="Content Placeholder 2"/>
          <p:cNvSpPr>
            <a:spLocks noGrp="1"/>
          </p:cNvSpPr>
          <p:nvPr>
            <p:ph idx="1"/>
          </p:nvPr>
        </p:nvSpPr>
        <p:spPr>
          <a:xfrm>
            <a:off x="2286000" y="685800"/>
            <a:ext cx="6858000" cy="6019800"/>
          </a:xfrm>
        </p:spPr>
        <p:txBody>
          <a:bodyPr/>
          <a:lstStyle/>
          <a:p>
            <a:pPr algn="just" rtl="1">
              <a:buNone/>
            </a:pPr>
            <a:r>
              <a:rPr lang="en-US" sz="1800" dirty="0" smtClean="0">
                <a:cs typeface="A Zar" pitchFamily="2" charset="-78"/>
              </a:rPr>
              <a:t>      </a:t>
            </a:r>
            <a:r>
              <a:rPr lang="fa-IR" sz="1600" b="1" dirty="0" smtClean="0">
                <a:cs typeface="2  Mitra" pitchFamily="2" charset="-78"/>
              </a:rPr>
              <a:t>در خصوص قرائت كلام الله مجيد در خود قرآن آياتي را مشاهده مي نماييم كه مؤكدًا لزوم تلاوت و انس هميشگي با كلام خدا را خاطرنشان مي سازد؛ به آخرين آيه سوره مباركه مزمل توجه و در آن تأملي بفرماييد آنجا كه مي خوانيم:</a:t>
            </a:r>
            <a:endParaRPr lang="en-US" sz="1600" b="1" dirty="0" smtClean="0">
              <a:cs typeface="2  Mitra" pitchFamily="2" charset="-78"/>
            </a:endParaRPr>
          </a:p>
          <a:p>
            <a:pPr algn="just" rtl="1">
              <a:buNone/>
            </a:pPr>
            <a:endParaRPr lang="en-US" sz="1800" dirty="0" smtClean="0">
              <a:cs typeface="A Zar" pitchFamily="2" charset="-78"/>
            </a:endParaRPr>
          </a:p>
          <a:p>
            <a:pPr algn="just" rtl="1">
              <a:buNone/>
            </a:pPr>
            <a:endParaRPr lang="fa-IR" sz="1800" dirty="0" smtClean="0">
              <a:cs typeface="A Zar" pitchFamily="2" charset="-78"/>
            </a:endParaRPr>
          </a:p>
          <a:p>
            <a:pPr algn="just" rtl="1">
              <a:buNone/>
            </a:pPr>
            <a:endParaRPr lang="fa-IR" sz="1800" dirty="0" smtClean="0">
              <a:cs typeface="A Zar" pitchFamily="2" charset="-78"/>
            </a:endParaRPr>
          </a:p>
          <a:p>
            <a:pPr algn="just" rtl="1">
              <a:buNone/>
            </a:pPr>
            <a:endParaRPr lang="fa-IR" sz="2400" dirty="0">
              <a:cs typeface="B Davat" pitchFamily="2" charset="-78"/>
            </a:endParaRPr>
          </a:p>
          <a:p>
            <a:pPr algn="just" rtl="1">
              <a:buNone/>
            </a:pPr>
            <a:r>
              <a:rPr lang="fa-IR" sz="2000" b="1" dirty="0" smtClean="0">
                <a:cs typeface="2  Mitra" pitchFamily="2" charset="-78"/>
              </a:rPr>
              <a:t>     </a:t>
            </a:r>
            <a:r>
              <a:rPr lang="fa-IR" sz="1600" b="1" dirty="0" smtClean="0">
                <a:cs typeface="2  Mitra" pitchFamily="2" charset="-78"/>
              </a:rPr>
              <a:t>يعني خداوند متعال ميداند كه برخي از شما دچار بيماري و ناخوشي بوده و برخي ديگر به جهت كسب معيشت دائمًا در سفر و مواجه با مشكلات و گرفتاري ها مي باشيد و نيز گروهي سعادتمند از شما مشغول دفاع از حريم اسلام و نبرد در راه خدا با دشمنان دين هستند (و انسان در همه اين حالات به نحوي در رنج و زحمت مي باشد) هيچكدام از اين مشكلات نبايد مانع انس و الفت با كلام خداگردد. اتفاقًا در شرايط سخت مذكور در آيه، احتياج انسان به قرآن و همدم بودن با آيات نوراني آن بيشتر از مواقع عادي وطبيعي است.</a:t>
            </a:r>
            <a:endParaRPr lang="en-US" sz="2000" b="1" dirty="0">
              <a:cs typeface="2  Mitra" pitchFamily="2" charset="-78"/>
            </a:endParaRPr>
          </a:p>
        </p:txBody>
      </p:sp>
      <p:sp>
        <p:nvSpPr>
          <p:cNvPr id="4" name="Rounded Rectangle 3"/>
          <p:cNvSpPr/>
          <p:nvPr/>
        </p:nvSpPr>
        <p:spPr>
          <a:xfrm>
            <a:off x="2590800" y="1565560"/>
            <a:ext cx="6019800" cy="1371600"/>
          </a:xfrm>
          <a:prstGeom prst="round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Zar" pitchFamily="2" charset="-78"/>
              </a:rPr>
              <a:t>فَاقْرَؤُا مَا تَيَسَّرَ مِنَ الْقُرْآنِ عَلِمَ أَن سَيَكُونُ مِنكُم مَّرْضَى وَآخَرُونَ يَضْرِبُونَ فِي الْأَرْضِ يَبْتَغُونَ مِن فَضْلِ اللَّهِ وَآخَرُونَ يُقَاتِلُونَ فِي سَبِيلِ اللَّهِ فَاقْرَؤُا مَا تَيَسَّرَ مِنْهُ</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5" y="1295400"/>
            <a:ext cx="20574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Flowchart: Multidocument 12"/>
          <p:cNvSpPr/>
          <p:nvPr/>
        </p:nvSpPr>
        <p:spPr>
          <a:xfrm>
            <a:off x="857250" y="4648200"/>
            <a:ext cx="7829550" cy="2057400"/>
          </a:xfrm>
          <a:prstGeom prst="flowChartMultidocumen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t="100000" r="100000"/>
            </a:path>
            <a:tileRect l="-100000" b="-100000"/>
          </a:gradFill>
          <a:ln>
            <a:solidFill>
              <a:srgbClr val="CCCC00"/>
            </a:solidFill>
          </a:ln>
          <a:effectLst>
            <a:innerShdw blurRad="114300">
              <a:prstClr val="black"/>
            </a:innerShdw>
          </a:effectLst>
          <a:scene3d>
            <a:camera prst="orthographicFront"/>
            <a:lightRig rig="soft" dir="tl">
              <a:rot lat="0" lon="0" rev="0"/>
            </a:lightRig>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contourW="25400" prstMaterial="matte">
              <a:bevelT w="25400" h="55880" prst="artDeco"/>
              <a:contourClr>
                <a:schemeClr val="accent2">
                  <a:tint val="20000"/>
                </a:schemeClr>
              </a:contourClr>
            </a:sp3d>
          </a:bodyPr>
          <a:lstStyle/>
          <a:p>
            <a:pPr algn="ctr" rtl="1">
              <a:lnSpc>
                <a:spcPct val="115000"/>
              </a:lnSpc>
              <a:spcAft>
                <a:spcPts val="0"/>
              </a:spcAft>
            </a:pP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_MRT_Win2Farsi_1"/>
                <a:ea typeface="Calibri"/>
                <a:cs typeface="MRT_Najm Outline"/>
              </a:rPr>
              <a:t>{</a:t>
            </a:r>
            <a:r>
              <a:rPr lang="ar-SA" sz="3200" b="1" spc="50" dirty="0">
                <a:ln w="11430"/>
                <a:solidFill>
                  <a:srgbClr val="C00000"/>
                </a:solidFill>
                <a:effectLst>
                  <a:outerShdw blurRad="76200" dist="50800" dir="5400000" algn="tl" rotWithShape="0">
                    <a:srgbClr val="000000">
                      <a:alpha val="65000"/>
                    </a:srgbClr>
                  </a:outerShdw>
                </a:effectLst>
                <a:latin typeface="Zar"/>
                <a:ea typeface="Calibri"/>
                <a:cs typeface="2  Mitra"/>
              </a:rPr>
              <a:t>وَ لَقَدْ يَسَّرْنَا الْقُرْآنَ لِلذِّكْرِ فَهَلْ مِنْ مُدَّكِر</a:t>
            </a: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_MRT_Win2Farsi_1"/>
                <a:ea typeface="Calibri"/>
                <a:cs typeface="MRT_Najm Outline"/>
              </a:rPr>
              <a:t>}</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a:endParaRPr>
          </a:p>
          <a:p>
            <a:pPr algn="ctr" rtl="1"/>
            <a:r>
              <a:rPr lang="ar-SA" sz="2000" b="1" spc="50" dirty="0">
                <a:ln w="11430"/>
                <a:solidFill>
                  <a:srgbClr val="006600"/>
                </a:solidFill>
                <a:effectLst>
                  <a:outerShdw blurRad="76200" dist="50800" dir="5400000" algn="tl" rotWithShape="0">
                    <a:srgbClr val="000000">
                      <a:alpha val="65000"/>
                    </a:srgbClr>
                  </a:outerShdw>
                </a:effectLst>
                <a:latin typeface="Zar"/>
                <a:ea typeface="Calibri"/>
                <a:cs typeface="2  Mitra"/>
              </a:rPr>
              <a:t>و قطعاً قرآن را براى پندآموزى آسان كرديم پس آيا پندگيرنده‏اى </a:t>
            </a:r>
            <a:r>
              <a:rPr lang="ar-SA" sz="2000" b="1" spc="50" dirty="0" smtClean="0">
                <a:ln w="11430"/>
                <a:solidFill>
                  <a:srgbClr val="006600"/>
                </a:solidFill>
                <a:effectLst>
                  <a:outerShdw blurRad="76200" dist="50800" dir="5400000" algn="tl" rotWithShape="0">
                    <a:srgbClr val="000000">
                      <a:alpha val="65000"/>
                    </a:srgbClr>
                  </a:outerShdw>
                </a:effectLst>
                <a:latin typeface="Zar"/>
                <a:ea typeface="Calibri"/>
                <a:cs typeface="2  Mitra"/>
              </a:rPr>
              <a:t>هست</a:t>
            </a:r>
            <a:r>
              <a:rPr lang="fa-IR" sz="2000" b="1" spc="50" dirty="0" smtClean="0">
                <a:ln w="11430"/>
                <a:solidFill>
                  <a:srgbClr val="006600"/>
                </a:solidFill>
                <a:effectLst>
                  <a:outerShdw blurRad="76200" dist="50800" dir="5400000" algn="tl" rotWithShape="0">
                    <a:srgbClr val="000000">
                      <a:alpha val="65000"/>
                    </a:srgbClr>
                  </a:outerShdw>
                </a:effectLst>
                <a:latin typeface="Zar"/>
                <a:ea typeface="Calibri"/>
                <a:cs typeface="2  Mitra"/>
              </a:rPr>
              <a:t>؟</a:t>
            </a:r>
            <a:endParaRPr lang="en-US" sz="2000" b="1" spc="50" dirty="0">
              <a:ln w="11430"/>
              <a:solidFill>
                <a:srgbClr val="006600"/>
              </a:solidFill>
              <a:effectLst>
                <a:outerShdw blurRad="76200" dist="50800" dir="5400000" algn="tl" rotWithShape="0">
                  <a:srgbClr val="000000">
                    <a:alpha val="65000"/>
                  </a:srgbClr>
                </a:outerShdw>
              </a:effectLst>
            </a:endParaRPr>
          </a:p>
        </p:txBody>
      </p:sp>
      <p:pic>
        <p:nvPicPr>
          <p:cNvPr id="15" name="Picture 14" descr="77.gif"/>
          <p:cNvPicPr>
            <a:picLocks noChangeAspect="1"/>
          </p:cNvPicPr>
          <p:nvPr/>
        </p:nvPicPr>
        <p:blipFill>
          <a:blip r:embed="rId3"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r"/>
            <a:r>
              <a:rPr lang="fa-IR" sz="2800" dirty="0" smtClean="0">
                <a:solidFill>
                  <a:srgbClr val="006600"/>
                </a:solidFill>
                <a:cs typeface="B Titr" pitchFamily="2" charset="-78"/>
              </a:rPr>
              <a:t>روایاتی در باب فضیلت حفظ قرآن؛</a:t>
            </a:r>
            <a:endParaRPr lang="en-US" sz="2800" dirty="0"/>
          </a:p>
        </p:txBody>
      </p:sp>
      <p:pic>
        <p:nvPicPr>
          <p:cNvPr id="4" name="Picture 3" descr="77.gif"/>
          <p:cNvPicPr>
            <a:picLocks noChangeAspect="1"/>
          </p:cNvPicPr>
          <p:nvPr/>
        </p:nvPicPr>
        <p:blipFill>
          <a:blip r:embed="rId2"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sp>
        <p:nvSpPr>
          <p:cNvPr id="5" name="Flowchart: Alternate Process 4"/>
          <p:cNvSpPr/>
          <p:nvPr/>
        </p:nvSpPr>
        <p:spPr>
          <a:xfrm>
            <a:off x="838200" y="1066800"/>
            <a:ext cx="7848600" cy="1600200"/>
          </a:xfrm>
          <a:prstGeom prst="flowChartAlternateProcess">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5400000" scaled="1"/>
            <a:tileRect/>
          </a:gradFill>
          <a:ln>
            <a:solidFill>
              <a:schemeClr val="accent3"/>
            </a:solidFill>
          </a:ln>
          <a:effectLst>
            <a:innerShdw blurRad="63500" dist="50800" dir="18900000">
              <a:prstClr val="black">
                <a:alpha val="50000"/>
              </a:prstClr>
            </a:innerShdw>
          </a:effectLst>
          <a:scene3d>
            <a:camera prst="orthographicFront"/>
            <a:lightRig rig="threePt" dir="t"/>
          </a:scene3d>
          <a:sp3d>
            <a:bevelT w="139700" h="139700" prst="divot"/>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rtl="1"/>
            <a:r>
              <a:rPr lang="fa-IR" sz="2000" b="1" dirty="0" smtClean="0">
                <a:solidFill>
                  <a:srgbClr val="003300"/>
                </a:solidFill>
                <a:cs typeface="B Esfehan" pitchFamily="2" charset="-78"/>
              </a:rPr>
              <a:t>قال رسول الله صلي الله عليه وآله</a:t>
            </a:r>
          </a:p>
          <a:p>
            <a:pPr algn="just" rtl="1"/>
            <a:r>
              <a:rPr lang="fa-IR" sz="2000" b="1" dirty="0">
                <a:solidFill>
                  <a:srgbClr val="003300"/>
                </a:solidFill>
                <a:cs typeface="B Esfehan" pitchFamily="2" charset="-78"/>
              </a:rPr>
              <a:t>«</a:t>
            </a:r>
            <a:r>
              <a:rPr lang="fa-IR" sz="2000" b="1" dirty="0" smtClean="0">
                <a:solidFill>
                  <a:srgbClr val="003300"/>
                </a:solidFill>
                <a:cs typeface="B Esfehan" pitchFamily="2" charset="-78"/>
              </a:rPr>
              <a:t>من قرء القرآن عن حفظه ثم ظن ان الله تعالي لايغفره فهو ممن استهزء بآيات الله»</a:t>
            </a:r>
          </a:p>
          <a:p>
            <a:pPr algn="just" rtl="1"/>
            <a:r>
              <a:rPr lang="fa-IR" b="1" dirty="0" smtClean="0">
                <a:solidFill>
                  <a:srgbClr val="800000"/>
                </a:solidFill>
                <a:cs typeface="B Zar" pitchFamily="2" charset="-78"/>
              </a:rPr>
              <a:t>رسول خدا فرمود: كسي كه قرآن را از حفظ تلاوت كند و سپس گمان برد كه خداوند متعال او را نمي آمرزد، او درحقيقت از كسانيست كه آيات خدا را به تمسخر واستهزاء گرفته است.</a:t>
            </a:r>
            <a:endParaRPr lang="en-US" b="1" dirty="0">
              <a:solidFill>
                <a:srgbClr val="800000"/>
              </a:solidFill>
              <a:cs typeface="B Zar" pitchFamily="2" charset="-78"/>
            </a:endParaRPr>
          </a:p>
        </p:txBody>
      </p:sp>
      <p:sp>
        <p:nvSpPr>
          <p:cNvPr id="9" name="Flowchart: Alternate Process 8"/>
          <p:cNvSpPr/>
          <p:nvPr/>
        </p:nvSpPr>
        <p:spPr>
          <a:xfrm>
            <a:off x="789710" y="2874810"/>
            <a:ext cx="7924800" cy="1600200"/>
          </a:xfrm>
          <a:prstGeom prst="flowChartAlternateProcess">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5400000" scaled="1"/>
            <a:tileRect/>
          </a:gradFill>
          <a:ln>
            <a:solidFill>
              <a:schemeClr val="bg1"/>
            </a:solidFill>
          </a:ln>
          <a:effectLst>
            <a:innerShdw blurRad="63500" dist="50800" dir="18900000">
              <a:prstClr val="black">
                <a:alpha val="50000"/>
              </a:prstClr>
            </a:innerShdw>
          </a:effectLst>
          <a:scene3d>
            <a:camera prst="orthographicFront"/>
            <a:lightRig rig="threePt" dir="t"/>
          </a:scene3d>
          <a:sp3d>
            <a:bevelT w="139700" h="139700" prst="divot"/>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rtl="1"/>
            <a:r>
              <a:rPr lang="fa-IR" sz="2000" b="1" dirty="0" smtClean="0">
                <a:solidFill>
                  <a:srgbClr val="003300"/>
                </a:solidFill>
                <a:cs typeface="B Esfehan" pitchFamily="2" charset="-78"/>
              </a:rPr>
              <a:t>قال الصادق عليه السلام</a:t>
            </a:r>
          </a:p>
          <a:p>
            <a:pPr algn="just" rtl="1"/>
            <a:r>
              <a:rPr lang="fa-IR" sz="2000" b="1" dirty="0" smtClean="0">
                <a:solidFill>
                  <a:srgbClr val="003300"/>
                </a:solidFill>
                <a:cs typeface="B Esfehan" pitchFamily="2" charset="-78"/>
              </a:rPr>
              <a:t>«اقرءوا القرآن واستظهروه فان الله تعالي لايعذب قلبًا وعي القرآن» .</a:t>
            </a:r>
            <a:endParaRPr lang="fa-IR" b="1" dirty="0" smtClean="0">
              <a:solidFill>
                <a:srgbClr val="003300"/>
              </a:solidFill>
            </a:endParaRPr>
          </a:p>
          <a:p>
            <a:pPr algn="just" rtl="1"/>
            <a:r>
              <a:rPr lang="fa-IR" b="1" dirty="0" smtClean="0">
                <a:solidFill>
                  <a:srgbClr val="800000"/>
                </a:solidFill>
                <a:cs typeface="B Zar" pitchFamily="2" charset="-78"/>
              </a:rPr>
              <a:t>قرآن بخوانيد و آن را به قلب خود بسپاريد زيرا خداوند تعالي قلبي را كه قرآن را در خود جاي داده باشد عذاب نمي فرمايد.</a:t>
            </a:r>
            <a:endParaRPr lang="en-US" b="1" dirty="0" smtClean="0">
              <a:solidFill>
                <a:srgbClr val="800000"/>
              </a:solidFill>
              <a:cs typeface="B Zar" pitchFamily="2" charset="-78"/>
            </a:endParaRPr>
          </a:p>
        </p:txBody>
      </p:sp>
      <p:sp>
        <p:nvSpPr>
          <p:cNvPr id="10" name="Flowchart: Alternate Process 9"/>
          <p:cNvSpPr/>
          <p:nvPr/>
        </p:nvSpPr>
        <p:spPr>
          <a:xfrm>
            <a:off x="762000" y="4724400"/>
            <a:ext cx="7924800" cy="1905000"/>
          </a:xfrm>
          <a:prstGeom prst="flowChartAlternateProcess">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5400000" scaled="1"/>
            <a:tileRect/>
          </a:gradFill>
          <a:ln>
            <a:solidFill>
              <a:schemeClr val="bg1"/>
            </a:solidFill>
          </a:ln>
          <a:effectLst>
            <a:innerShdw blurRad="63500" dist="50800" dir="18900000">
              <a:prstClr val="black">
                <a:alpha val="50000"/>
              </a:prstClr>
            </a:innerShdw>
          </a:effectLst>
          <a:scene3d>
            <a:camera prst="orthographicFront"/>
            <a:lightRig rig="threePt" dir="t"/>
          </a:scene3d>
          <a:sp3d>
            <a:bevelT w="139700" h="139700" prst="divot"/>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r" rtl="1"/>
            <a:r>
              <a:rPr lang="fa-IR" b="1" dirty="0" smtClean="0">
                <a:solidFill>
                  <a:srgbClr val="003300"/>
                </a:solidFill>
              </a:rPr>
              <a:t> </a:t>
            </a:r>
            <a:r>
              <a:rPr lang="fa-IR" sz="2000" b="1" dirty="0" smtClean="0">
                <a:solidFill>
                  <a:srgbClr val="003300"/>
                </a:solidFill>
                <a:cs typeface="B Esfehan" pitchFamily="2" charset="-78"/>
              </a:rPr>
              <a:t>قال رسو ل الله صلي الله عليه وآله </a:t>
            </a:r>
          </a:p>
          <a:p>
            <a:pPr algn="r" rtl="1"/>
            <a:r>
              <a:rPr lang="fa-IR" sz="2000" b="1" dirty="0" smtClean="0">
                <a:solidFill>
                  <a:srgbClr val="003300"/>
                </a:solidFill>
                <a:cs typeface="B Esfehan" pitchFamily="2" charset="-78"/>
              </a:rPr>
              <a:t>«عدد درجات الجنه عدد آي القرآن فاذا دخل صاحب القرآن الجنه قيل له اقرء وارق لكل آيه درجه فلاتكون فوق حافظ القرآن درجه»</a:t>
            </a:r>
          </a:p>
          <a:p>
            <a:pPr algn="just" rtl="1"/>
            <a:r>
              <a:rPr lang="fa-IR" b="1" dirty="0" smtClean="0">
                <a:solidFill>
                  <a:srgbClr val="800000"/>
                </a:solidFill>
                <a:cs typeface="B Zar" pitchFamily="2" charset="-78"/>
              </a:rPr>
              <a:t>تعداد درجات بهشت مطابق تعداد آيات قرآن است پس هنگاميكه حامل قرآن داخل بهشت  مي گردد به او گفته ميشود بخوان و بالا برو كه براي هر آيه اي درجه اي است بنابراين بالاتر از حافظ قرآن (عامل) درجه اي نيست.</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lstStyle/>
          <a:p>
            <a:pPr algn="r" rtl="1">
              <a:buNone/>
            </a:pPr>
            <a:endParaRPr lang="fa-IR" sz="2400" dirty="0" smtClean="0">
              <a:cs typeface="B Zar" pitchFamily="2" charset="-78"/>
            </a:endParaRPr>
          </a:p>
          <a:p>
            <a:pPr algn="r" rtl="1">
              <a:buNone/>
            </a:pPr>
            <a:endParaRPr lang="fa-IR" sz="2400" dirty="0" smtClean="0">
              <a:cs typeface="B Zar" pitchFamily="2" charset="-78"/>
            </a:endParaRPr>
          </a:p>
          <a:p>
            <a:pPr algn="r" rtl="1">
              <a:buNone/>
            </a:pPr>
            <a:r>
              <a:rPr lang="fa-IR" sz="2400" dirty="0" smtClean="0">
                <a:cs typeface="B Zar" pitchFamily="2" charset="-78"/>
              </a:rPr>
              <a:t>				</a:t>
            </a:r>
            <a:r>
              <a:rPr lang="fa-IR" sz="2400" dirty="0" smtClean="0">
                <a:solidFill>
                  <a:schemeClr val="accent6">
                    <a:lumMod val="75000"/>
                  </a:schemeClr>
                </a:solidFill>
                <a:cs typeface="B Esfehan" pitchFamily="2" charset="-78"/>
              </a:rPr>
              <a:t>امام باقر عليه السلام حاملين قرآن را به ۳ دسته 			تقسيم فرمودند:</a:t>
            </a:r>
          </a:p>
          <a:p>
            <a:pPr algn="r" rtl="1">
              <a:buNone/>
            </a:pPr>
            <a:endParaRPr lang="fa-IR" sz="2400" dirty="0">
              <a:solidFill>
                <a:schemeClr val="accent6">
                  <a:lumMod val="75000"/>
                </a:schemeClr>
              </a:solidFill>
              <a:cs typeface="B Esfehan" pitchFamily="2" charset="-78"/>
            </a:endParaRPr>
          </a:p>
          <a:p>
            <a:pPr algn="r" rtl="1">
              <a:buNone/>
            </a:pPr>
            <a:endParaRPr lang="fa-IR" sz="2400" dirty="0" smtClean="0">
              <a:solidFill>
                <a:schemeClr val="accent6">
                  <a:lumMod val="75000"/>
                </a:schemeClr>
              </a:solidFill>
              <a:cs typeface="B Esfehan" pitchFamily="2" charset="-78"/>
            </a:endParaRPr>
          </a:p>
          <a:p>
            <a:pPr algn="r" rtl="1">
              <a:buNone/>
            </a:pPr>
            <a:endParaRPr lang="fa-IR" sz="2400" dirty="0">
              <a:solidFill>
                <a:schemeClr val="accent6">
                  <a:lumMod val="75000"/>
                </a:schemeClr>
              </a:solidFill>
              <a:cs typeface="B Esfehan" pitchFamily="2" charset="-78"/>
            </a:endParaRPr>
          </a:p>
          <a:p>
            <a:pPr algn="r" rtl="1">
              <a:buNone/>
            </a:pPr>
            <a:endParaRPr lang="fa-IR" sz="2400" dirty="0" smtClean="0">
              <a:solidFill>
                <a:schemeClr val="accent6">
                  <a:lumMod val="75000"/>
                </a:schemeClr>
              </a:solidFill>
              <a:cs typeface="B Esfehan" pitchFamily="2" charset="-78"/>
            </a:endParaRPr>
          </a:p>
          <a:p>
            <a:pPr algn="r" rtl="1">
              <a:buNone/>
            </a:pPr>
            <a:endParaRPr lang="fa-IR" sz="2400" dirty="0">
              <a:solidFill>
                <a:schemeClr val="accent6">
                  <a:lumMod val="75000"/>
                </a:schemeClr>
              </a:solidFill>
              <a:cs typeface="B Esfehan" pitchFamily="2" charset="-78"/>
            </a:endParaRPr>
          </a:p>
          <a:p>
            <a:pPr algn="r" rtl="1">
              <a:buNone/>
            </a:pPr>
            <a:endParaRPr lang="fa-IR" sz="2400" dirty="0" smtClean="0">
              <a:solidFill>
                <a:schemeClr val="accent6">
                  <a:lumMod val="75000"/>
                </a:schemeClr>
              </a:solidFill>
              <a:cs typeface="B Esfehan" pitchFamily="2" charset="-78"/>
            </a:endParaRPr>
          </a:p>
          <a:p>
            <a:pPr algn="r" rtl="1">
              <a:buNone/>
            </a:pPr>
            <a:endParaRPr lang="fa-IR" sz="2400" dirty="0">
              <a:solidFill>
                <a:schemeClr val="accent6">
                  <a:lumMod val="75000"/>
                </a:schemeClr>
              </a:solidFill>
              <a:cs typeface="B Esfehan" pitchFamily="2" charset="-78"/>
            </a:endParaRPr>
          </a:p>
          <a:p>
            <a:pPr algn="r" rtl="1">
              <a:buNone/>
            </a:pPr>
            <a:endParaRPr lang="fa-IR" sz="2400" dirty="0" smtClean="0">
              <a:solidFill>
                <a:schemeClr val="accent6">
                  <a:lumMod val="75000"/>
                </a:schemeClr>
              </a:solidFill>
              <a:cs typeface="B Esfehan" pitchFamily="2" charset="-78"/>
            </a:endParaRPr>
          </a:p>
        </p:txBody>
      </p:sp>
      <p:graphicFrame>
        <p:nvGraphicFramePr>
          <p:cNvPr id="4" name="Diagram 3"/>
          <p:cNvGraphicFramePr/>
          <p:nvPr>
            <p:extLst>
              <p:ext uri="{D42A27DB-BD31-4B8C-83A1-F6EECF244321}">
                <p14:modId xmlns:p14="http://schemas.microsoft.com/office/powerpoint/2010/main" val="216547724"/>
              </p:ext>
            </p:extLst>
          </p:nvPr>
        </p:nvGraphicFramePr>
        <p:xfrm>
          <a:off x="381000" y="2141390"/>
          <a:ext cx="8458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77.gif"/>
          <p:cNvPicPr>
            <a:picLocks noChangeAspect="1"/>
          </p:cNvPicPr>
          <p:nvPr/>
        </p:nvPicPr>
        <p:blipFill>
          <a:blip r:embed="rId7"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pic>
        <p:nvPicPr>
          <p:cNvPr id="6" name="Picture 5" descr="untitled.png"/>
          <p:cNvPicPr>
            <a:picLocks noChangeAspect="1"/>
          </p:cNvPicPr>
          <p:nvPr/>
        </p:nvPicPr>
        <p:blipFill>
          <a:blip r:embed="rId8" cstate="print"/>
          <a:stretch>
            <a:fillRect/>
          </a:stretch>
        </p:blipFill>
        <p:spPr>
          <a:xfrm>
            <a:off x="6299200" y="384460"/>
            <a:ext cx="2334475" cy="1743075"/>
          </a:xfrm>
          <a:prstGeom prst="roundRect">
            <a:avLst>
              <a:gd name="adj" fmla="val 16667"/>
            </a:avLst>
          </a:prstGeom>
          <a:ln>
            <a:noFill/>
          </a:ln>
          <a:effectLst>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hardEdge"/>
            <a:contourClr>
              <a:srgbClr val="FFFFFF"/>
            </a:contourClr>
          </a:sp3d>
        </p:spPr>
      </p:pic>
      <p:sp>
        <p:nvSpPr>
          <p:cNvPr id="8" name="Flowchart: Alternate Process 7"/>
          <p:cNvSpPr/>
          <p:nvPr/>
        </p:nvSpPr>
        <p:spPr>
          <a:xfrm>
            <a:off x="889000" y="5918200"/>
            <a:ext cx="7581900" cy="685800"/>
          </a:xfrm>
          <a:prstGeom prst="flowChartAlternateProcess">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5400000" scaled="1"/>
            <a:tileRect/>
          </a:gradFill>
          <a:ln>
            <a:solidFill>
              <a:srgbClr val="808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rtl="1"/>
            <a:r>
              <a:rPr lang="fa-IR" sz="2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cs typeface="B Esfehan" pitchFamily="2" charset="-78"/>
              </a:rPr>
              <a:t>الهی چنان کن سرانجام کار 	</a:t>
            </a: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cs typeface="B Esfehan" pitchFamily="2" charset="-78"/>
              </a:rPr>
              <a:t>  </a:t>
            </a: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cs typeface="B Esfehan" pitchFamily="2" charset="-78"/>
              </a:rPr>
              <a:t>تو خشنود باشی و ما رستگار</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pPr algn="r"/>
            <a:r>
              <a:rPr lang="fa-IR" sz="2800" b="1" dirty="0" smtClean="0">
                <a:solidFill>
                  <a:srgbClr val="006600"/>
                </a:solidFill>
                <a:cs typeface="B Titr" pitchFamily="2" charset="-78"/>
              </a:rPr>
              <a:t>آيا كسي كه داراي هوش و استعداد معمولي است </a:t>
            </a:r>
            <a:br>
              <a:rPr lang="fa-IR" sz="2800" b="1" dirty="0" smtClean="0">
                <a:solidFill>
                  <a:srgbClr val="006600"/>
                </a:solidFill>
                <a:cs typeface="B Titr" pitchFamily="2" charset="-78"/>
              </a:rPr>
            </a:br>
            <a:r>
              <a:rPr lang="fa-IR" sz="2800" b="1" dirty="0" smtClean="0">
                <a:solidFill>
                  <a:srgbClr val="006600"/>
                </a:solidFill>
                <a:cs typeface="B Titr" pitchFamily="2" charset="-78"/>
              </a:rPr>
              <a:t>مي تواند حافظ قرآن شود؟</a:t>
            </a:r>
            <a:endParaRPr lang="en-US" sz="2800" dirty="0">
              <a:solidFill>
                <a:srgbClr val="006600"/>
              </a:solidFill>
              <a:cs typeface="B Titr" pitchFamily="2" charset="-78"/>
            </a:endParaRPr>
          </a:p>
        </p:txBody>
      </p:sp>
      <p:sp>
        <p:nvSpPr>
          <p:cNvPr id="3" name="Content Placeholder 2"/>
          <p:cNvSpPr>
            <a:spLocks noGrp="1"/>
          </p:cNvSpPr>
          <p:nvPr>
            <p:ph idx="1"/>
          </p:nvPr>
        </p:nvSpPr>
        <p:spPr>
          <a:xfrm>
            <a:off x="498764" y="1143000"/>
            <a:ext cx="8153400" cy="5105400"/>
          </a:xfrm>
        </p:spPr>
        <p:txBody>
          <a:bodyPr/>
          <a:lstStyle/>
          <a:p>
            <a:pPr marL="0" indent="0" algn="just" rtl="1">
              <a:buNone/>
            </a:pPr>
            <a:r>
              <a:rPr lang="fa-IR" sz="1600" b="1" dirty="0">
                <a:cs typeface="2  Mitra" pitchFamily="2" charset="-78"/>
              </a:rPr>
              <a:t>    </a:t>
            </a:r>
            <a:r>
              <a:rPr lang="fa-IR" sz="1600" b="1" dirty="0" smtClean="0">
                <a:cs typeface="2  Mitra" pitchFamily="2" charset="-78"/>
              </a:rPr>
              <a:t>			</a:t>
            </a:r>
          </a:p>
          <a:p>
            <a:pPr marL="0" indent="0" algn="just" rtl="1">
              <a:buNone/>
            </a:pPr>
            <a:r>
              <a:rPr lang="fa-IR" sz="1600" b="1" dirty="0">
                <a:cs typeface="2  Mitra" pitchFamily="2" charset="-78"/>
              </a:rPr>
              <a:t>	</a:t>
            </a:r>
            <a:r>
              <a:rPr lang="fa-IR" sz="1600" b="1" dirty="0" smtClean="0">
                <a:cs typeface="2  Mitra" pitchFamily="2" charset="-78"/>
              </a:rPr>
              <a:t>		 </a:t>
            </a:r>
            <a:r>
              <a:rPr lang="fa-IR" sz="1600" b="1" dirty="0">
                <a:cs typeface="2  Mitra" pitchFamily="2" charset="-78"/>
              </a:rPr>
              <a:t>از امام صادق عليه الصلاه والسلام روايتي بدين مضمون وارد گرديده:</a:t>
            </a:r>
          </a:p>
          <a:p>
            <a:pPr algn="just" rtl="1">
              <a:buNone/>
            </a:pPr>
            <a:endParaRPr lang="fa-IR" sz="1800" dirty="0" smtClean="0">
              <a:cs typeface="B Zar" pitchFamily="2" charset="-78"/>
            </a:endParaRPr>
          </a:p>
          <a:p>
            <a:pPr algn="just" rtl="1">
              <a:buNone/>
            </a:pPr>
            <a:endParaRPr lang="fa-IR" sz="2400" dirty="0" smtClean="0">
              <a:cs typeface="B Zar" pitchFamily="2" charset="-78"/>
            </a:endParaRPr>
          </a:p>
          <a:p>
            <a:pPr algn="just" rtl="1">
              <a:buNone/>
            </a:pPr>
            <a:endParaRPr lang="fa-IR" sz="1100" dirty="0" smtClean="0">
              <a:cs typeface="B Zar" pitchFamily="2" charset="-78"/>
            </a:endParaRPr>
          </a:p>
          <a:p>
            <a:pPr algn="just" rtl="1">
              <a:buNone/>
            </a:pPr>
            <a:endParaRPr lang="fa-IR" sz="2400" dirty="0" smtClean="0">
              <a:cs typeface="B Zar" pitchFamily="2" charset="-78"/>
            </a:endParaRPr>
          </a:p>
          <a:p>
            <a:pPr algn="just" rtl="1">
              <a:buNone/>
            </a:pPr>
            <a:endParaRPr lang="fa-IR" sz="2400" dirty="0" smtClean="0">
              <a:cs typeface="B Zar" pitchFamily="2" charset="-78"/>
            </a:endParaRPr>
          </a:p>
          <a:p>
            <a:pPr algn="just" rtl="1">
              <a:buNone/>
            </a:pPr>
            <a:r>
              <a:rPr lang="fa-IR" sz="2400" dirty="0" smtClean="0">
                <a:cs typeface="B Zar" pitchFamily="2" charset="-78"/>
              </a:rPr>
              <a:t>     </a:t>
            </a:r>
          </a:p>
          <a:p>
            <a:pPr algn="just" rtl="1">
              <a:spcBef>
                <a:spcPts val="0"/>
              </a:spcBef>
              <a:buNone/>
            </a:pPr>
            <a:r>
              <a:rPr lang="fa-IR" sz="2400" dirty="0" smtClean="0">
                <a:cs typeface="B Zar" pitchFamily="2" charset="-78"/>
              </a:rPr>
              <a:t>     </a:t>
            </a:r>
          </a:p>
          <a:p>
            <a:pPr algn="just" rtl="1">
              <a:spcBef>
                <a:spcPts val="0"/>
              </a:spcBef>
              <a:buNone/>
            </a:pPr>
            <a:endParaRPr lang="fa-IR" sz="2400" dirty="0">
              <a:cs typeface="B Zar" pitchFamily="2" charset="-78"/>
            </a:endParaRPr>
          </a:p>
          <a:p>
            <a:pPr marL="0" indent="0" algn="just" rtl="1">
              <a:spcBef>
                <a:spcPts val="0"/>
              </a:spcBef>
              <a:buNone/>
            </a:pPr>
            <a:r>
              <a:rPr lang="fa-IR" sz="2400" dirty="0" smtClean="0">
                <a:cs typeface="B Zar" pitchFamily="2" charset="-78"/>
              </a:rPr>
              <a:t> </a:t>
            </a:r>
            <a:r>
              <a:rPr lang="fa-IR" sz="1800" b="1" dirty="0">
                <a:cs typeface="2  Mitra" pitchFamily="2" charset="-78"/>
              </a:rPr>
              <a:t>اين مطلب نشان دهنده اين معناست كه عليرغم تفاوت انسانها از نظر ميزان قدرت نيروي حافظه، همه افراد قادر </a:t>
            </a:r>
            <a:r>
              <a:rPr lang="fa-IR" sz="1800" b="1" dirty="0" smtClean="0">
                <a:cs typeface="2  Mitra" pitchFamily="2" charset="-78"/>
              </a:rPr>
              <a:t>به حفظ </a:t>
            </a:r>
            <a:r>
              <a:rPr lang="fa-IR" sz="1800" b="1" dirty="0">
                <a:cs typeface="2  Mitra" pitchFamily="2" charset="-78"/>
              </a:rPr>
              <a:t>قرآن مي باشند و آن كسي كه حافظه نسبتًا ضعيف تري دارد نيز مي تواند با تحمل زحمت و مشقت بيشتري نسبت به ديگران به حفظ قرآن نائل گردد و در نتيجه پاداشي هم كه به او داده مي شود، مضاعف است.</a:t>
            </a:r>
            <a:endParaRPr lang="en-US" sz="1800" b="1" dirty="0">
              <a:cs typeface="2  Mitra" pitchFamily="2" charset="-78"/>
            </a:endParaRPr>
          </a:p>
        </p:txBody>
      </p:sp>
      <p:pic>
        <p:nvPicPr>
          <p:cNvPr id="4" name="Picture 3" descr="77.gif"/>
          <p:cNvPicPr>
            <a:picLocks noChangeAspect="1"/>
          </p:cNvPicPr>
          <p:nvPr/>
        </p:nvPicPr>
        <p:blipFill>
          <a:blip r:embed="rId2" cstate="print"/>
          <a:stretch>
            <a:fillRect/>
          </a:stretch>
        </p:blipFill>
        <p:spPr>
          <a:xfrm>
            <a:off x="20782" y="0"/>
            <a:ext cx="1600200" cy="68580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311727" y="1981200"/>
            <a:ext cx="8382001" cy="1925782"/>
          </a:xfrm>
          <a:prstGeom prst="roundRect">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Math" pitchFamily="18" charset="0"/>
                <a:ea typeface="Cambria Math" pitchFamily="18" charset="0"/>
                <a:cs typeface="2  Esfehan" pitchFamily="2" charset="-78"/>
              </a:rPr>
              <a:t>إنَّ الَّذي يُعالِجُ القرآن وَ يَحفَظُه بِمَشَقَّه مِنه وَ قِلَّه حِفظه لَه أَجرانِ</a:t>
            </a:r>
          </a:p>
          <a:p>
            <a:pPr algn="ctr" rtl="1">
              <a:lnSpc>
                <a:spcPct val="150000"/>
              </a:lnSpc>
            </a:pPr>
            <a:r>
              <a:rPr lang="fa-IR" b="1" dirty="0" smtClean="0">
                <a:ln w="12700">
                  <a:solidFill>
                    <a:schemeClr val="bg2">
                      <a:lumMod val="60000"/>
                      <a:lumOff val="40000"/>
                    </a:schemeClr>
                  </a:solidFill>
                  <a:prstDash val="solid"/>
                </a:ln>
                <a:solidFill>
                  <a:schemeClr val="bg1"/>
                </a:solidFill>
                <a:effectLst>
                  <a:outerShdw blurRad="41275" dist="20320" dir="1800000" algn="tl" rotWithShape="0">
                    <a:srgbClr val="000000">
                      <a:alpha val="40000"/>
                    </a:srgbClr>
                  </a:outerShdw>
                </a:effectLst>
                <a:cs typeface="B Zar" pitchFamily="2" charset="-78"/>
              </a:rPr>
              <a:t>كسي كه براي حفظ كردن قرآن به زحمت مي افتد، حافظه اش ضعيف است و با مشقت قرآن را حفظ مي کند  اجرش مضاعف است.</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 calcmode="lin" valueType="num">
                                      <p:cBhvr additive="base">
                                        <p:cTn id="2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469900" y="736600"/>
            <a:ext cx="8153400" cy="6096000"/>
          </a:xfrm>
          <a:prstGeom prst="horizontalScroll">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a:solidFill>
              <a:schemeClr val="bg2">
                <a:lumMod val="60000"/>
                <a:lumOff val="40000"/>
              </a:schemeClr>
            </a:solidFill>
          </a:ln>
          <a:effectLst>
            <a:glow rad="1397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paration 5"/>
          <p:cNvSpPr/>
          <p:nvPr/>
        </p:nvSpPr>
        <p:spPr>
          <a:xfrm>
            <a:off x="7086600" y="2044700"/>
            <a:ext cx="1219200" cy="990600"/>
          </a:xfrm>
          <a:prstGeom prst="flowChartPreparation">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2  Titr" pitchFamily="2" charset="-78"/>
              </a:rPr>
              <a:t>نیت</a:t>
            </a:r>
            <a:endParaRPr lang="en-US" sz="2400" dirty="0">
              <a:cs typeface="2  Titr" pitchFamily="2" charset="-78"/>
            </a:endParaRPr>
          </a:p>
        </p:txBody>
      </p:sp>
      <p:sp>
        <p:nvSpPr>
          <p:cNvPr id="7" name="Flowchart: Preparation 6"/>
          <p:cNvSpPr/>
          <p:nvPr/>
        </p:nvSpPr>
        <p:spPr>
          <a:xfrm>
            <a:off x="7086600" y="4038600"/>
            <a:ext cx="1219200" cy="990600"/>
          </a:xfrm>
          <a:prstGeom prst="flowChartPreparation">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2  Titr" pitchFamily="2" charset="-78"/>
              </a:rPr>
              <a:t>عزم</a:t>
            </a:r>
            <a:endParaRPr lang="en-US" dirty="0">
              <a:cs typeface="2  Titr" pitchFamily="2" charset="-78"/>
            </a:endParaRPr>
          </a:p>
        </p:txBody>
      </p:sp>
      <p:sp>
        <p:nvSpPr>
          <p:cNvPr id="9" name="Rounded Rectangle 8"/>
          <p:cNvSpPr/>
          <p:nvPr/>
        </p:nvSpPr>
        <p:spPr>
          <a:xfrm>
            <a:off x="1447800" y="1930400"/>
            <a:ext cx="5410200" cy="1219200"/>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1600" b="1" dirty="0" smtClean="0">
                <a:solidFill>
                  <a:schemeClr val="tx1"/>
                </a:solidFill>
                <a:cs typeface="2  Mitra" pitchFamily="2" charset="-78"/>
              </a:rPr>
              <a:t>بدون ترديد ارزش هر عمل صالحي را چگونگي نيت در آن عمل تعيين مي نمايد، لذا اهميت و ضرورت داشتن نيت و قصدي پاك و خالي از هرگونه شرك و ريا كاملا روشن و واضح بوده نيازي به توضيح بيشتر ندارد.</a:t>
            </a:r>
            <a:endParaRPr lang="fa-IR" sz="1600" b="1" dirty="0">
              <a:solidFill>
                <a:schemeClr val="tx1"/>
              </a:solidFill>
              <a:cs typeface="2  Mitra" pitchFamily="2" charset="-78"/>
            </a:endParaRPr>
          </a:p>
        </p:txBody>
      </p:sp>
      <p:sp>
        <p:nvSpPr>
          <p:cNvPr id="10" name="Rounded Rectangle 9"/>
          <p:cNvSpPr/>
          <p:nvPr/>
        </p:nvSpPr>
        <p:spPr>
          <a:xfrm>
            <a:off x="1524000" y="3581400"/>
            <a:ext cx="5410200" cy="1905000"/>
          </a:xfrm>
          <a:prstGeom prst="roundRect">
            <a:avLst/>
          </a:prstGeom>
          <a:gradFill flip="none" rotWithShape="1">
            <a:gsLst>
              <a:gs pos="0">
                <a:srgbClr val="800000">
                  <a:tint val="66000"/>
                  <a:satMod val="160000"/>
                </a:srgbClr>
              </a:gs>
              <a:gs pos="50000">
                <a:srgbClr val="800000">
                  <a:tint val="44500"/>
                  <a:satMod val="160000"/>
                </a:srgbClr>
              </a:gs>
              <a:gs pos="100000">
                <a:srgbClr val="800000">
                  <a:tint val="23500"/>
                  <a:satMod val="160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dirty="0">
                <a:solidFill>
                  <a:schemeClr val="tx1"/>
                </a:solidFill>
                <a:cs typeface="B Zar" pitchFamily="2" charset="-78"/>
              </a:rPr>
              <a:t> </a:t>
            </a:r>
            <a:r>
              <a:rPr lang="fa-IR" sz="1600" b="1" dirty="0">
                <a:solidFill>
                  <a:schemeClr val="tx1"/>
                </a:solidFill>
                <a:cs typeface="2  Mitra" pitchFamily="2" charset="-78"/>
              </a:rPr>
              <a:t>امكان دارد فردي علاقه وافري به حفظ قرآن داشته باشد و نيت شروع به اين كار را نيز بنمايد ولي عزم كافي و محكمي را براي دنبال نمودن اين موضوع دارا نباشد، عزم و همت با علاقه و نيت يكي نيست، نيت فقط خواستن است ولي عزم حتمًا توانستن را به دنبال دارد و در حقيقت بسيج همه نيروها و تواناي يهاي انساني در تحقق بخشيدن به امري است. نشانه بارز عزم و عزيمت همانا جديت در كار و در اولويت قرار دادن آن مي باشد.</a:t>
            </a:r>
            <a:endParaRPr lang="en-US" sz="1600" b="1" dirty="0">
              <a:solidFill>
                <a:schemeClr val="tx1"/>
              </a:solidFill>
              <a:cs typeface="2  Mitra" pitchFamily="2" charset="-78"/>
            </a:endParaRPr>
          </a:p>
        </p:txBody>
      </p:sp>
      <p:sp>
        <p:nvSpPr>
          <p:cNvPr id="11" name="Title 1"/>
          <p:cNvSpPr>
            <a:spLocks noGrp="1"/>
          </p:cNvSpPr>
          <p:nvPr>
            <p:ph type="title"/>
          </p:nvPr>
        </p:nvSpPr>
        <p:spPr>
          <a:xfrm>
            <a:off x="609600" y="228600"/>
            <a:ext cx="8229600" cy="609600"/>
          </a:xfrm>
        </p:spPr>
        <p:txBody>
          <a:bodyPr/>
          <a:lstStyle/>
          <a:p>
            <a:pPr algn="r" rtl="1"/>
            <a:r>
              <a:rPr lang="fa-IR" sz="3200" b="1" dirty="0" smtClean="0">
                <a:solidFill>
                  <a:srgbClr val="006600"/>
                </a:solidFill>
                <a:cs typeface="B Titr" pitchFamily="2" charset="-78"/>
              </a:rPr>
              <a:t>مقدمات حفظ قرآن؛</a:t>
            </a:r>
            <a:endParaRPr lang="en-US" sz="3200" dirty="0">
              <a:solidFill>
                <a:srgbClr val="006600"/>
              </a:solidFill>
              <a:cs typeface="B Titr" pitchFamily="2" charset="-78"/>
            </a:endParaRPr>
          </a:p>
        </p:txBody>
      </p:sp>
      <p:pic>
        <p:nvPicPr>
          <p:cNvPr id="12" name="Picture 11" descr="77.gif"/>
          <p:cNvPicPr>
            <a:picLocks noChangeAspect="1"/>
          </p:cNvPicPr>
          <p:nvPr/>
        </p:nvPicPr>
        <p:blipFill>
          <a:blip r:embed="rId2" cstate="print"/>
          <a:stretch>
            <a:fillRect/>
          </a:stretch>
        </p:blipFill>
        <p:spPr>
          <a:xfrm>
            <a:off x="0" y="0"/>
            <a:ext cx="1600200" cy="68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2665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112</Template>
  <TotalTime>5881</TotalTime>
  <Words>8648</Words>
  <Application>Microsoft Office PowerPoint</Application>
  <PresentationFormat>On-screen Show (4:3)</PresentationFormat>
  <Paragraphs>345</Paragraphs>
  <Slides>38</Slides>
  <Notes>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38</vt:i4>
      </vt:variant>
    </vt:vector>
  </HeadingPairs>
  <TitlesOfParts>
    <vt:vector size="60" baseType="lpstr">
      <vt:lpstr>_MRT_Win2Farsi_1</vt:lpstr>
      <vt:lpstr>2  Davat</vt:lpstr>
      <vt:lpstr>2  Esfehan</vt:lpstr>
      <vt:lpstr>2  Mitra</vt:lpstr>
      <vt:lpstr>2  Titr</vt:lpstr>
      <vt:lpstr>2  Zar</vt:lpstr>
      <vt:lpstr>A Zar</vt:lpstr>
      <vt:lpstr>Arial</vt:lpstr>
      <vt:lpstr>B Davat</vt:lpstr>
      <vt:lpstr>B Esfehan</vt:lpstr>
      <vt:lpstr>B Nazanin Outline</vt:lpstr>
      <vt:lpstr>B Nikoo</vt:lpstr>
      <vt:lpstr>B Titr</vt:lpstr>
      <vt:lpstr>B Zar</vt:lpstr>
      <vt:lpstr>Calibri</vt:lpstr>
      <vt:lpstr>Cambria Math</vt:lpstr>
      <vt:lpstr>IranNastaliq</vt:lpstr>
      <vt:lpstr>MRT_Najm Outline</vt:lpstr>
      <vt:lpstr>Wingdings</vt:lpstr>
      <vt:lpstr>Zar</vt:lpstr>
      <vt:lpstr>Zar,Bold</vt:lpstr>
      <vt:lpstr>Diseño predeterminado</vt:lpstr>
      <vt:lpstr>PowerPoint Presentation</vt:lpstr>
      <vt:lpstr>چگونه قرآن کریم را حفظ کنیم؟</vt:lpstr>
      <vt:lpstr>مقدمه؛</vt:lpstr>
      <vt:lpstr>PowerPoint Presentation</vt:lpstr>
      <vt:lpstr>ضرورت تداوم قراءت قرآن کریم:</vt:lpstr>
      <vt:lpstr>روایاتی در باب فضیلت حفظ قرآن؛</vt:lpstr>
      <vt:lpstr>PowerPoint Presentation</vt:lpstr>
      <vt:lpstr>آيا كسي كه داراي هوش و استعداد معمولي است  مي تواند حافظ قرآن شود؟</vt:lpstr>
      <vt:lpstr>مقدمات حفظ قرآن؛</vt:lpstr>
      <vt:lpstr>PowerPoint Presentation</vt:lpstr>
      <vt:lpstr>تذکر مهم؛</vt:lpstr>
      <vt:lpstr>براي حفظ قرآن، چه نوع قرآني مناسب است؟</vt:lpstr>
      <vt:lpstr>لزوم برنامه ريزي دقيق و منظم براي حفظ قرآن</vt:lpstr>
      <vt:lpstr>نقش تمركز حواس در آمادگي ذهن انسان</vt:lpstr>
      <vt:lpstr>براي ايجاد تمركزچه بايد كرد؟</vt:lpstr>
      <vt:lpstr>نکات مهم؛</vt:lpstr>
      <vt:lpstr>شرایط قاری قرآن</vt:lpstr>
      <vt:lpstr>خلاصه مرحله مقدماتی:</vt:lpstr>
      <vt:lpstr>PowerPoint Presentation</vt:lpstr>
      <vt:lpstr>PowerPoint Presentation</vt:lpstr>
      <vt:lpstr>روش حفظ آیات قرآن کریم</vt:lpstr>
      <vt:lpstr>PowerPoint Presentation</vt:lpstr>
      <vt:lpstr>PowerPoint Presentation</vt:lpstr>
      <vt:lpstr>PowerPoint Presentation</vt:lpstr>
      <vt:lpstr>دو روش معمول در حفظ آيات قرآن</vt:lpstr>
      <vt:lpstr>خلاصه مرحله حفظ</vt:lpstr>
      <vt:lpstr>PowerPoint Presentation</vt:lpstr>
      <vt:lpstr>براي فراموش نشدن آيات محفوظه چه بايد كرد؟</vt:lpstr>
      <vt:lpstr>روش صحيح مرورآيات</vt:lpstr>
      <vt:lpstr>نقش استماع نوار ترتيل قرآن</vt:lpstr>
      <vt:lpstr>توجه به معاني آيات در حفظ قرآن مؤثر است</vt:lpstr>
      <vt:lpstr>PowerPoint Presentation</vt:lpstr>
      <vt:lpstr>خلاصه مرحله تثبیت</vt:lpstr>
      <vt:lpstr>حفظ بخش اول سوره انسان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رتوال</dc:title>
  <dc:creator>ضیاءالصالحین | www.ziaossalehin.ir</dc:creator>
  <cp:keywords>ضیاءالصالحین | www.ziaossalehin.ir</cp:keywords>
  <cp:lastModifiedBy>ضیاءالصالحین | www.ziaossalehin.ir</cp:lastModifiedBy>
  <cp:revision>242</cp:revision>
  <dcterms:created xsi:type="dcterms:W3CDTF">2006-08-16T00:00:00Z</dcterms:created>
  <dcterms:modified xsi:type="dcterms:W3CDTF">2017-12-03T02:25:03Z</dcterms:modified>
</cp:coreProperties>
</file>